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4" r:id="rId2"/>
    <p:sldId id="258" r:id="rId3"/>
    <p:sldId id="260" r:id="rId4"/>
    <p:sldId id="261" r:id="rId5"/>
    <p:sldId id="270" r:id="rId6"/>
    <p:sldId id="262" r:id="rId7"/>
    <p:sldId id="263" r:id="rId8"/>
    <p:sldId id="272" r:id="rId9"/>
    <p:sldId id="264" r:id="rId10"/>
    <p:sldId id="268" r:id="rId11"/>
    <p:sldId id="269" r:id="rId12"/>
    <p:sldId id="265" r:id="rId13"/>
    <p:sldId id="266" r:id="rId14"/>
    <p:sldId id="267" r:id="rId15"/>
    <p:sldId id="27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0" d="100"/>
          <a:sy n="50" d="100"/>
        </p:scale>
        <p:origin x="-22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7/6/15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50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7/6/15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030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7/6/15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526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7/6/15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579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7/6/15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094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7/6/15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469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7/6/15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629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7/6/15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139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7/6/15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740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7/6/15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29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7/6/15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36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4D625-70F5-074D-8ED5-C7AA65DAFD34}" type="datetimeFigureOut">
              <a:rPr lang="en-US" smtClean="0"/>
              <a:pPr/>
              <a:t>7/6/15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21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0" y="1748"/>
            <a:ext cx="9000772" cy="6856252"/>
            <a:chOff x="0" y="1748"/>
            <a:chExt cx="9000772" cy="6856252"/>
          </a:xfrm>
        </p:grpSpPr>
        <p:sp>
          <p:nvSpPr>
            <p:cNvPr id="5" name="Rectangle 4"/>
            <p:cNvSpPr/>
            <p:nvPr/>
          </p:nvSpPr>
          <p:spPr>
            <a:xfrm>
              <a:off x="0" y="1748"/>
              <a:ext cx="7567900" cy="6856252"/>
            </a:xfrm>
            <a:prstGeom prst="rect">
              <a:avLst/>
            </a:prstGeom>
            <a:gradFill flip="none" rotWithShape="1">
              <a:gsLst>
                <a:gs pos="0">
                  <a:srgbClr val="46A46F"/>
                </a:gs>
                <a:gs pos="100000">
                  <a:srgbClr val="FFFFFF"/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35050"/>
              <a:endParaRPr lang="en-US" dirty="0">
                <a:solidFill>
                  <a:srgbClr val="C90202"/>
                </a:solidFill>
              </a:endParaRPr>
            </a:p>
          </p:txBody>
        </p:sp>
        <p:pic>
          <p:nvPicPr>
            <p:cNvPr id="7" name="P 1" descr="CUInsignia4c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5388" y="152328"/>
              <a:ext cx="1371600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1608861" y="419009"/>
              <a:ext cx="5769278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C90202"/>
                  </a:solidFill>
                </a:rPr>
                <a:t>Cornell University Grass Roots GK-12 Program</a:t>
              </a:r>
            </a:p>
            <a:p>
              <a:pPr algn="ctr"/>
              <a:endParaRPr lang="en-US" sz="600" dirty="0" smtClean="0">
                <a:solidFill>
                  <a:srgbClr val="C90202"/>
                </a:solidFill>
              </a:endParaRPr>
            </a:p>
            <a:p>
              <a:pPr algn="ctr"/>
              <a:r>
                <a:rPr lang="en-US" dirty="0" smtClean="0">
                  <a:solidFill>
                    <a:srgbClr val="C90202"/>
                  </a:solidFill>
                </a:rPr>
                <a:t>Advancing Research in Renewable Energy and Cleaner Fuels</a:t>
              </a: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7446292" y="111457"/>
              <a:ext cx="1554480" cy="1554480"/>
              <a:chOff x="7446292" y="111457"/>
              <a:chExt cx="1554480" cy="1554480"/>
            </a:xfrm>
          </p:grpSpPr>
          <p:pic>
            <p:nvPicPr>
              <p:cNvPr id="11" name="Picture 10" descr="C:\Users\Luna\Documents\GK12\Pictures\logo.JP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446292" y="111457"/>
                <a:ext cx="1554480" cy="1554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3" name="Straight Connector 12"/>
              <p:cNvCxnSpPr/>
              <p:nvPr/>
            </p:nvCxnSpPr>
            <p:spPr>
              <a:xfrm>
                <a:off x="8545021" y="604336"/>
                <a:ext cx="448511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8545021" y="725741"/>
                <a:ext cx="448511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8521982" y="852468"/>
                <a:ext cx="471550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8503068" y="985694"/>
                <a:ext cx="490465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8447505" y="1107584"/>
                <a:ext cx="546027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8365935" y="1246614"/>
                <a:ext cx="627597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8221710" y="1369685"/>
                <a:ext cx="731629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 flipH="1" flipV="1">
                <a:off x="8018291" y="995192"/>
                <a:ext cx="1116143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 flipH="1" flipV="1">
                <a:off x="8189400" y="995476"/>
                <a:ext cx="1058830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rot="5400000" flipH="1" flipV="1">
                <a:off x="8314414" y="995760"/>
                <a:ext cx="1058830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rot="5400000" flipH="1" flipV="1">
                <a:off x="8239341" y="1316715"/>
                <a:ext cx="417512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rot="5400000" flipH="1" flipV="1">
                <a:off x="8196947" y="1431266"/>
                <a:ext cx="244585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rot="5400000" flipH="1" flipV="1">
                <a:off x="8098742" y="1470193"/>
                <a:ext cx="166732" cy="591"/>
              </a:xfrm>
              <a:prstGeom prst="line">
                <a:avLst/>
              </a:prstGeom>
              <a:ln w="3175" cap="flat" cmpd="sng" algn="ctr">
                <a:solidFill>
                  <a:srgbClr val="C90202">
                    <a:alpha val="48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TextBox 48"/>
          <p:cNvSpPr txBox="1"/>
          <p:nvPr/>
        </p:nvSpPr>
        <p:spPr>
          <a:xfrm>
            <a:off x="2016775" y="1577601"/>
            <a:ext cx="53613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90202"/>
                </a:solidFill>
              </a:rPr>
              <a:t>Turning Algae into Fuels!</a:t>
            </a:r>
            <a:endParaRPr lang="en-US" sz="4000" dirty="0">
              <a:solidFill>
                <a:srgbClr val="C90202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68702" y="3506950"/>
            <a:ext cx="15060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C90202"/>
                </a:solidFill>
              </a:rPr>
              <a:t>Linxiao</a:t>
            </a:r>
            <a:r>
              <a:rPr lang="en-US" sz="2000" dirty="0" smtClean="0">
                <a:solidFill>
                  <a:srgbClr val="C90202"/>
                </a:solidFill>
              </a:rPr>
              <a:t> Chen</a:t>
            </a:r>
          </a:p>
          <a:p>
            <a:pPr algn="ctr"/>
            <a:endParaRPr lang="en-US" sz="2000" dirty="0" smtClean="0">
              <a:solidFill>
                <a:srgbClr val="C90202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C90202"/>
                </a:solidFill>
              </a:rPr>
              <a:t>Rohit</a:t>
            </a:r>
            <a:r>
              <a:rPr lang="en-US" sz="2000" dirty="0" smtClean="0">
                <a:solidFill>
                  <a:srgbClr val="C90202"/>
                </a:solidFill>
              </a:rPr>
              <a:t> Singh</a:t>
            </a:r>
            <a:endParaRPr lang="en-US" sz="2000" dirty="0" smtClean="0">
              <a:solidFill>
                <a:srgbClr val="C90202"/>
              </a:solidFill>
            </a:endParaRPr>
          </a:p>
          <a:p>
            <a:pPr algn="ctr"/>
            <a:endParaRPr lang="en-US" sz="2000" dirty="0" smtClean="0">
              <a:solidFill>
                <a:srgbClr val="C90202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188" y="2774818"/>
            <a:ext cx="6553200" cy="3090127"/>
          </a:xfrm>
          <a:prstGeom prst="rect">
            <a:avLst/>
          </a:prstGeom>
          <a:ln>
            <a:solidFill>
              <a:schemeClr val="accent2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6670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842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Independent and Dependent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9600"/>
            <a:ext cx="8229600" cy="4525963"/>
          </a:xfrm>
        </p:spPr>
        <p:txBody>
          <a:bodyPr/>
          <a:lstStyle/>
          <a:p>
            <a:r>
              <a:rPr lang="en-US" dirty="0" smtClean="0"/>
              <a:t>You want to find out if people who exercise more can run faster.</a:t>
            </a:r>
          </a:p>
          <a:p>
            <a:endParaRPr lang="en-US" dirty="0" smtClean="0"/>
          </a:p>
          <a:p>
            <a:r>
              <a:rPr lang="en-US" dirty="0" smtClean="0"/>
              <a:t>Independent:</a:t>
            </a:r>
          </a:p>
          <a:p>
            <a:endParaRPr lang="en-US" dirty="0" smtClean="0"/>
          </a:p>
          <a:p>
            <a:r>
              <a:rPr lang="en-US" dirty="0" smtClean="0"/>
              <a:t>Dependent:</a:t>
            </a:r>
            <a:endParaRPr lang="en-US" dirty="0"/>
          </a:p>
        </p:txBody>
      </p:sp>
      <p:pic>
        <p:nvPicPr>
          <p:cNvPr id="24578" name="Picture 2" descr="http://www.clipartbest.com/cliparts/9Tp/aEA/9TpaEArT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1804" y="3382963"/>
            <a:ext cx="2944401" cy="2743200"/>
          </a:xfrm>
          <a:prstGeom prst="rect">
            <a:avLst/>
          </a:prstGeom>
          <a:noFill/>
        </p:spPr>
      </p:pic>
      <p:grpSp>
        <p:nvGrpSpPr>
          <p:cNvPr id="5" name="Group 4"/>
          <p:cNvGrpSpPr/>
          <p:nvPr/>
        </p:nvGrpSpPr>
        <p:grpSpPr>
          <a:xfrm>
            <a:off x="0" y="1748"/>
            <a:ext cx="9144000" cy="992310"/>
            <a:chOff x="0" y="1748"/>
            <a:chExt cx="9144000" cy="992310"/>
          </a:xfrm>
        </p:grpSpPr>
        <p:sp>
          <p:nvSpPr>
            <p:cNvPr id="6" name="Rectangle 5"/>
            <p:cNvSpPr/>
            <p:nvPr/>
          </p:nvSpPr>
          <p:spPr>
            <a:xfrm>
              <a:off x="0" y="1748"/>
              <a:ext cx="8237704" cy="914400"/>
            </a:xfrm>
            <a:prstGeom prst="rect">
              <a:avLst/>
            </a:prstGeom>
            <a:gradFill flip="none" rotWithShape="1">
              <a:gsLst>
                <a:gs pos="0">
                  <a:srgbClr val="46A46F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35050"/>
              <a:r>
                <a:rPr lang="en-US" dirty="0" smtClean="0">
                  <a:solidFill>
                    <a:srgbClr val="C90202"/>
                  </a:solidFill>
                </a:rPr>
                <a:t>Cornell University                                                      Grass Roots GK-12 Program</a:t>
              </a:r>
              <a:endParaRPr lang="en-US" dirty="0">
                <a:solidFill>
                  <a:srgbClr val="C90202"/>
                </a:solidFill>
              </a:endParaRPr>
            </a:p>
          </p:txBody>
        </p:sp>
        <p:pic>
          <p:nvPicPr>
            <p:cNvPr id="7" name="Picture 6" descr="C:\Users\Luna\Documents\GK12\Pictures\logo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237704" y="67218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 1" descr="CUInsignia4c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5174" y="41030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>
              <a:off x="0" y="902618"/>
              <a:ext cx="9144000" cy="914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12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Independent and Dependent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6800"/>
            <a:ext cx="8229600" cy="4525963"/>
          </a:xfrm>
        </p:spPr>
        <p:txBody>
          <a:bodyPr/>
          <a:lstStyle/>
          <a:p>
            <a:r>
              <a:rPr lang="en-US" dirty="0" smtClean="0"/>
              <a:t>You want to see if studying affects test grades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Independent:</a:t>
            </a:r>
          </a:p>
          <a:p>
            <a:endParaRPr lang="en-US" dirty="0" smtClean="0"/>
          </a:p>
          <a:p>
            <a:r>
              <a:rPr lang="en-US" dirty="0" smtClean="0"/>
              <a:t>Dependent: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1748"/>
            <a:ext cx="9144000" cy="992310"/>
            <a:chOff x="0" y="1748"/>
            <a:chExt cx="9144000" cy="992310"/>
          </a:xfrm>
        </p:grpSpPr>
        <p:sp>
          <p:nvSpPr>
            <p:cNvPr id="5" name="Rectangle 4"/>
            <p:cNvSpPr/>
            <p:nvPr/>
          </p:nvSpPr>
          <p:spPr>
            <a:xfrm>
              <a:off x="0" y="1748"/>
              <a:ext cx="8237704" cy="914400"/>
            </a:xfrm>
            <a:prstGeom prst="rect">
              <a:avLst/>
            </a:prstGeom>
            <a:gradFill flip="none" rotWithShape="1">
              <a:gsLst>
                <a:gs pos="0">
                  <a:srgbClr val="46A46F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35050"/>
              <a:r>
                <a:rPr lang="en-US" dirty="0" smtClean="0">
                  <a:solidFill>
                    <a:srgbClr val="C90202"/>
                  </a:solidFill>
                </a:rPr>
                <a:t>Cornell University                                                      Grass Roots GK-12 Program</a:t>
              </a:r>
              <a:endParaRPr lang="en-US" dirty="0">
                <a:solidFill>
                  <a:srgbClr val="C90202"/>
                </a:solidFill>
              </a:endParaRPr>
            </a:p>
          </p:txBody>
        </p:sp>
        <p:pic>
          <p:nvPicPr>
            <p:cNvPr id="6" name="Picture 5" descr="C:\Users\Luna\Documents\GK12\Pictures\logo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237704" y="67218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 1" descr="CUInsignia4c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5174" y="41030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>
              <a:off x="0" y="902618"/>
              <a:ext cx="9144000" cy="914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8038"/>
            <a:ext cx="8229600" cy="1143000"/>
          </a:xfrm>
        </p:spPr>
        <p:txBody>
          <a:bodyPr/>
          <a:lstStyle/>
          <a:p>
            <a:r>
              <a:rPr lang="en-US" dirty="0" smtClean="0"/>
              <a:t>Let’s grow Algae!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1224"/>
            <a:ext cx="8229600" cy="4525963"/>
          </a:xfrm>
        </p:spPr>
        <p:txBody>
          <a:bodyPr/>
          <a:lstStyle/>
          <a:p>
            <a:r>
              <a:rPr lang="en-US" dirty="0" smtClean="0"/>
              <a:t>On Friday:</a:t>
            </a:r>
            <a:endParaRPr lang="en-US" dirty="0"/>
          </a:p>
        </p:txBody>
      </p:sp>
      <p:sp>
        <p:nvSpPr>
          <p:cNvPr id="9" name="Round Same Side Corner Rectangle 8"/>
          <p:cNvSpPr>
            <a:spLocks noChangeAspect="1"/>
          </p:cNvSpPr>
          <p:nvPr/>
        </p:nvSpPr>
        <p:spPr>
          <a:xfrm>
            <a:off x="457200" y="2332038"/>
            <a:ext cx="182880" cy="914400"/>
          </a:xfrm>
          <a:prstGeom prst="round2SameRect">
            <a:avLst/>
          </a:prstGeom>
          <a:noFill/>
          <a:ln w="38100">
            <a:solidFill>
              <a:schemeClr val="tx1"/>
            </a:solidFill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 Same Side Corner Rectangle 9"/>
          <p:cNvSpPr>
            <a:spLocks noChangeAspect="1"/>
          </p:cNvSpPr>
          <p:nvPr/>
        </p:nvSpPr>
        <p:spPr>
          <a:xfrm>
            <a:off x="2011680" y="2332038"/>
            <a:ext cx="182880" cy="914400"/>
          </a:xfrm>
          <a:prstGeom prst="round2Same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886265" y="2686929"/>
            <a:ext cx="914400" cy="14068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 Same Side Corner Rectangle 14"/>
          <p:cNvSpPr>
            <a:spLocks noChangeAspect="1"/>
          </p:cNvSpPr>
          <p:nvPr/>
        </p:nvSpPr>
        <p:spPr>
          <a:xfrm>
            <a:off x="457200" y="3855334"/>
            <a:ext cx="274320" cy="1371600"/>
          </a:xfrm>
          <a:prstGeom prst="round2Same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1800665" y="4135902"/>
            <a:ext cx="914400" cy="14068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>
            <a:spLocks noChangeAspect="1"/>
          </p:cNvSpPr>
          <p:nvPr/>
        </p:nvSpPr>
        <p:spPr>
          <a:xfrm>
            <a:off x="1114513" y="4093078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936205" y="4211950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1207477" y="433082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876769" y="3974206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>
            <a:off x="1148041" y="3855334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936205" y="373646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 Same Side Corner Rectangle 22"/>
          <p:cNvSpPr>
            <a:spLocks noChangeAspect="1"/>
          </p:cNvSpPr>
          <p:nvPr/>
        </p:nvSpPr>
        <p:spPr>
          <a:xfrm>
            <a:off x="3092548" y="3855334"/>
            <a:ext cx="274320" cy="1371600"/>
          </a:xfrm>
          <a:prstGeom prst="round2Same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>
            <a:off x="3097120" y="465086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>
            <a:spLocks noChangeAspect="1"/>
          </p:cNvSpPr>
          <p:nvPr/>
        </p:nvSpPr>
        <p:spPr>
          <a:xfrm>
            <a:off x="3097120" y="433082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3156556" y="413590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 Same Side Corner Rectangle 26"/>
          <p:cNvSpPr>
            <a:spLocks noChangeAspect="1"/>
          </p:cNvSpPr>
          <p:nvPr/>
        </p:nvSpPr>
        <p:spPr>
          <a:xfrm>
            <a:off x="457200" y="5379334"/>
            <a:ext cx="274320" cy="1371600"/>
          </a:xfrm>
          <a:prstGeom prst="round2Same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461772" y="617486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461772" y="585482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521208" y="565990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un 30"/>
          <p:cNvSpPr/>
          <p:nvPr/>
        </p:nvSpPr>
        <p:spPr>
          <a:xfrm>
            <a:off x="995641" y="5516494"/>
            <a:ext cx="914400" cy="914400"/>
          </a:xfrm>
          <a:prstGeom prst="sun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2178148" y="5959626"/>
            <a:ext cx="914400" cy="14068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366868" y="2152357"/>
            <a:ext cx="5319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Add growth medium (or other stuff) to a culture tube.</a:t>
            </a:r>
            <a:endParaRPr lang="en-US" sz="3200" dirty="0"/>
          </a:p>
        </p:txBody>
      </p:sp>
      <p:sp>
        <p:nvSpPr>
          <p:cNvPr id="34" name="TextBox 33"/>
          <p:cNvSpPr txBox="1"/>
          <p:nvPr/>
        </p:nvSpPr>
        <p:spPr>
          <a:xfrm>
            <a:off x="3519268" y="4093078"/>
            <a:ext cx="5319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Add algae to the tube.</a:t>
            </a:r>
            <a:endParaRPr lang="en-US" sz="3200" dirty="0"/>
          </a:p>
        </p:txBody>
      </p:sp>
      <p:sp>
        <p:nvSpPr>
          <p:cNvPr id="35" name="TextBox 34"/>
          <p:cNvSpPr txBox="1"/>
          <p:nvPr/>
        </p:nvSpPr>
        <p:spPr>
          <a:xfrm>
            <a:off x="5080782" y="5316213"/>
            <a:ext cx="37584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Place the tube in sunlight.</a:t>
            </a:r>
            <a:endParaRPr lang="en-US" sz="3200" dirty="0"/>
          </a:p>
        </p:txBody>
      </p:sp>
      <p:sp>
        <p:nvSpPr>
          <p:cNvPr id="36" name="TextBox 35"/>
          <p:cNvSpPr txBox="1"/>
          <p:nvPr/>
        </p:nvSpPr>
        <p:spPr>
          <a:xfrm>
            <a:off x="3519268" y="5516494"/>
            <a:ext cx="13481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?</a:t>
            </a:r>
            <a:endParaRPr lang="en-US" sz="6000" dirty="0"/>
          </a:p>
        </p:txBody>
      </p:sp>
      <p:grpSp>
        <p:nvGrpSpPr>
          <p:cNvPr id="37" name="Group 36"/>
          <p:cNvGrpSpPr/>
          <p:nvPr/>
        </p:nvGrpSpPr>
        <p:grpSpPr>
          <a:xfrm>
            <a:off x="0" y="1748"/>
            <a:ext cx="9144000" cy="992310"/>
            <a:chOff x="0" y="1748"/>
            <a:chExt cx="9144000" cy="992310"/>
          </a:xfrm>
        </p:grpSpPr>
        <p:sp>
          <p:nvSpPr>
            <p:cNvPr id="38" name="Rectangle 37"/>
            <p:cNvSpPr/>
            <p:nvPr/>
          </p:nvSpPr>
          <p:spPr>
            <a:xfrm>
              <a:off x="0" y="1748"/>
              <a:ext cx="8237704" cy="914400"/>
            </a:xfrm>
            <a:prstGeom prst="rect">
              <a:avLst/>
            </a:prstGeom>
            <a:gradFill flip="none" rotWithShape="1">
              <a:gsLst>
                <a:gs pos="0">
                  <a:srgbClr val="46A46F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35050"/>
              <a:r>
                <a:rPr lang="en-US" dirty="0" smtClean="0">
                  <a:solidFill>
                    <a:srgbClr val="C90202"/>
                  </a:solidFill>
                </a:rPr>
                <a:t>Cornell University                                                      Grass Roots GK-12 Program</a:t>
              </a:r>
              <a:endParaRPr lang="en-US" dirty="0">
                <a:solidFill>
                  <a:srgbClr val="C90202"/>
                </a:solidFill>
              </a:endParaRPr>
            </a:p>
          </p:txBody>
        </p:sp>
        <p:pic>
          <p:nvPicPr>
            <p:cNvPr id="39" name="Picture 38" descr="C:\Users\Luna\Documents\GK12\Pictures\logo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237704" y="67218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P 1" descr="CUInsignia4c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5174" y="41030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Rectangle 40"/>
            <p:cNvSpPr/>
            <p:nvPr/>
          </p:nvSpPr>
          <p:spPr>
            <a:xfrm>
              <a:off x="0" y="902618"/>
              <a:ext cx="9144000" cy="914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4319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5038"/>
            <a:ext cx="8229600" cy="1143000"/>
          </a:xfrm>
        </p:spPr>
        <p:txBody>
          <a:bodyPr/>
          <a:lstStyle/>
          <a:p>
            <a:r>
              <a:rPr lang="en-US" dirty="0" smtClean="0"/>
              <a:t>What variables can we change?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r>
              <a:rPr lang="en-US" dirty="0" smtClean="0"/>
              <a:t>Choose an independent variable to study: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 </a:t>
            </a:r>
          </a:p>
          <a:p>
            <a:pPr marL="571500" indent="-514350"/>
            <a:r>
              <a:rPr lang="en-US" dirty="0" smtClean="0"/>
              <a:t>Why do we want to vary only one independent variable?</a:t>
            </a:r>
          </a:p>
          <a:p>
            <a:pPr marL="571500" indent="-514350"/>
            <a:r>
              <a:rPr lang="en-US" dirty="0" smtClean="0"/>
              <a:t>What can we measure?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1748"/>
            <a:ext cx="9144000" cy="992310"/>
            <a:chOff x="0" y="1748"/>
            <a:chExt cx="9144000" cy="992310"/>
          </a:xfrm>
        </p:grpSpPr>
        <p:sp>
          <p:nvSpPr>
            <p:cNvPr id="5" name="Rectangle 4"/>
            <p:cNvSpPr/>
            <p:nvPr/>
          </p:nvSpPr>
          <p:spPr>
            <a:xfrm>
              <a:off x="0" y="1748"/>
              <a:ext cx="8237704" cy="914400"/>
            </a:xfrm>
            <a:prstGeom prst="rect">
              <a:avLst/>
            </a:prstGeom>
            <a:gradFill flip="none" rotWithShape="1">
              <a:gsLst>
                <a:gs pos="0">
                  <a:srgbClr val="46A46F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35050"/>
              <a:r>
                <a:rPr lang="en-US" dirty="0" smtClean="0">
                  <a:solidFill>
                    <a:srgbClr val="C90202"/>
                  </a:solidFill>
                </a:rPr>
                <a:t>Cornell University                                                      Grass Roots GK-12 Program</a:t>
              </a:r>
              <a:endParaRPr lang="en-US" dirty="0">
                <a:solidFill>
                  <a:srgbClr val="C90202"/>
                </a:solidFill>
              </a:endParaRPr>
            </a:p>
          </p:txBody>
        </p:sp>
        <p:pic>
          <p:nvPicPr>
            <p:cNvPr id="6" name="Picture 5" descr="C:\Users\Luna\Documents\GK12\Pictures\logo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237704" y="67218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 1" descr="CUInsignia4c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5174" y="41030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>
              <a:off x="0" y="902618"/>
              <a:ext cx="9144000" cy="914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1570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5838"/>
            <a:ext cx="8229600" cy="1143000"/>
          </a:xfrm>
        </p:spPr>
        <p:txBody>
          <a:bodyPr/>
          <a:lstStyle/>
          <a:p>
            <a:r>
              <a:rPr lang="en-US" dirty="0" smtClean="0"/>
              <a:t>Control Experiments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11400"/>
            <a:ext cx="8229600" cy="4525963"/>
          </a:xfrm>
        </p:spPr>
        <p:txBody>
          <a:bodyPr/>
          <a:lstStyle/>
          <a:p>
            <a:r>
              <a:rPr lang="en-US" dirty="0" smtClean="0"/>
              <a:t>We need to isolate one independent variable.</a:t>
            </a:r>
          </a:p>
          <a:p>
            <a:r>
              <a:rPr lang="en-US" dirty="0" smtClean="0"/>
              <a:t>We use control experiments to make sure that other factors do not affect our results.</a:t>
            </a:r>
          </a:p>
          <a:p>
            <a:r>
              <a:rPr lang="en-US" dirty="0" smtClean="0"/>
              <a:t>We will have one control experiment for everyone: algae should not grow in just water</a:t>
            </a:r>
          </a:p>
          <a:p>
            <a:r>
              <a:rPr lang="en-US" dirty="0" smtClean="0"/>
              <a:t>What other control experiments can you carry out for your independent variable?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1748"/>
            <a:ext cx="9144000" cy="992310"/>
            <a:chOff x="0" y="1748"/>
            <a:chExt cx="9144000" cy="992310"/>
          </a:xfrm>
        </p:grpSpPr>
        <p:sp>
          <p:nvSpPr>
            <p:cNvPr id="5" name="Rectangle 4"/>
            <p:cNvSpPr/>
            <p:nvPr/>
          </p:nvSpPr>
          <p:spPr>
            <a:xfrm>
              <a:off x="0" y="1748"/>
              <a:ext cx="8237704" cy="914400"/>
            </a:xfrm>
            <a:prstGeom prst="rect">
              <a:avLst/>
            </a:prstGeom>
            <a:gradFill flip="none" rotWithShape="1">
              <a:gsLst>
                <a:gs pos="0">
                  <a:srgbClr val="46A46F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35050"/>
              <a:r>
                <a:rPr lang="en-US" dirty="0" smtClean="0">
                  <a:solidFill>
                    <a:srgbClr val="C90202"/>
                  </a:solidFill>
                </a:rPr>
                <a:t>Cornell University                                                      Grass Roots GK-12 Program</a:t>
              </a:r>
              <a:endParaRPr lang="en-US" dirty="0">
                <a:solidFill>
                  <a:srgbClr val="C90202"/>
                </a:solidFill>
              </a:endParaRPr>
            </a:p>
          </p:txBody>
        </p:sp>
        <p:pic>
          <p:nvPicPr>
            <p:cNvPr id="6" name="Picture 5" descr="C:\Users\Luna\Documents\GK12\Pictures\logo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237704" y="67218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 1" descr="CUInsignia4c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5174" y="41030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>
              <a:off x="0" y="902618"/>
              <a:ext cx="9144000" cy="914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Cornell Grass Roots GK-12 Program</a:t>
            </a:r>
            <a:endParaRPr lang="en-US" sz="28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889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confluence.cornell.edu/download/attachments/172265118/gk12?version=1&amp;modificationDate=13310583210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22" y="1806821"/>
            <a:ext cx="3710878" cy="383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67202" y="2782773"/>
            <a:ext cx="4703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Focus on renewable </a:t>
            </a:r>
            <a:r>
              <a:rPr lang="en-US" sz="2000" b="1" dirty="0"/>
              <a:t>e</a:t>
            </a:r>
            <a:r>
              <a:rPr lang="en-US" sz="2000" b="1" dirty="0" smtClean="0"/>
              <a:t>nergy research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267200" y="3426994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Teach science to K-12 grade in fun and effective ways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267200" y="4321314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Improve graduate students’ communication skills</a:t>
            </a:r>
            <a:endParaRPr lang="en-US" sz="2000" b="1" dirty="0"/>
          </a:p>
        </p:txBody>
      </p:sp>
      <p:pic>
        <p:nvPicPr>
          <p:cNvPr id="8" name="Picture 18" descr="CUInsignia4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261" y="78748"/>
            <a:ext cx="1005839" cy="100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rc_mi" descr="https://www.nsf.gov/images/logos/nsf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8748"/>
            <a:ext cx="1005840" cy="100584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297984" y="6093297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Content created via Cornell University’s NSF GK-12 Grass Roots Program: Award 1045513</a:t>
            </a:r>
          </a:p>
          <a:p>
            <a:pPr algn="ctr"/>
            <a:r>
              <a:rPr lang="en-US" dirty="0" smtClean="0"/>
              <a:t>2012-2015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002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1138238"/>
            <a:ext cx="8229600" cy="1143000"/>
          </a:xfrm>
        </p:spPr>
        <p:txBody>
          <a:bodyPr/>
          <a:lstStyle/>
          <a:p>
            <a:r>
              <a:rPr lang="en-US" dirty="0" smtClean="0"/>
              <a:t>Video!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1748"/>
            <a:ext cx="9144000" cy="992310"/>
            <a:chOff x="0" y="1748"/>
            <a:chExt cx="9144000" cy="992310"/>
          </a:xfrm>
        </p:grpSpPr>
        <p:sp>
          <p:nvSpPr>
            <p:cNvPr id="5" name="Rectangle 4"/>
            <p:cNvSpPr/>
            <p:nvPr/>
          </p:nvSpPr>
          <p:spPr>
            <a:xfrm>
              <a:off x="0" y="1748"/>
              <a:ext cx="8237704" cy="914400"/>
            </a:xfrm>
            <a:prstGeom prst="rect">
              <a:avLst/>
            </a:prstGeom>
            <a:gradFill flip="none" rotWithShape="1">
              <a:gsLst>
                <a:gs pos="0">
                  <a:srgbClr val="46A46F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35050"/>
              <a:r>
                <a:rPr lang="en-US" dirty="0" smtClean="0">
                  <a:solidFill>
                    <a:srgbClr val="C90202"/>
                  </a:solidFill>
                </a:rPr>
                <a:t>Cornell University                                                      Grass Roots GK-12 Program</a:t>
              </a:r>
              <a:endParaRPr lang="en-US" dirty="0">
                <a:solidFill>
                  <a:srgbClr val="C90202"/>
                </a:solidFill>
              </a:endParaRPr>
            </a:p>
          </p:txBody>
        </p:sp>
        <p:pic>
          <p:nvPicPr>
            <p:cNvPr id="6" name="Picture 5" descr="C:\Users\Luna\Documents\GK12\Pictures\logo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237704" y="67218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 1" descr="CUInsignia4c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5174" y="41030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>
              <a:off x="0" y="902618"/>
              <a:ext cx="9144000" cy="914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6900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90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Why do we need renewable liquid fuels?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18793" r="14325"/>
          <a:stretch/>
        </p:blipFill>
        <p:spPr>
          <a:xfrm>
            <a:off x="5743191" y="2632239"/>
            <a:ext cx="2242397" cy="33528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0" y="1748"/>
            <a:ext cx="9144000" cy="992310"/>
            <a:chOff x="0" y="1748"/>
            <a:chExt cx="9144000" cy="992310"/>
          </a:xfrm>
        </p:grpSpPr>
        <p:sp>
          <p:nvSpPr>
            <p:cNvPr id="5" name="Rectangle 4"/>
            <p:cNvSpPr/>
            <p:nvPr/>
          </p:nvSpPr>
          <p:spPr>
            <a:xfrm>
              <a:off x="0" y="1748"/>
              <a:ext cx="8237704" cy="914400"/>
            </a:xfrm>
            <a:prstGeom prst="rect">
              <a:avLst/>
            </a:prstGeom>
            <a:gradFill flip="none" rotWithShape="1">
              <a:gsLst>
                <a:gs pos="0">
                  <a:srgbClr val="46A46F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35050"/>
              <a:r>
                <a:rPr lang="en-US" dirty="0" smtClean="0">
                  <a:solidFill>
                    <a:srgbClr val="C90202"/>
                  </a:solidFill>
                </a:rPr>
                <a:t>Cornell University                                                      Grass Roots GK-12 Program</a:t>
              </a:r>
              <a:endParaRPr lang="en-US" dirty="0">
                <a:solidFill>
                  <a:srgbClr val="C90202"/>
                </a:solidFill>
              </a:endParaRPr>
            </a:p>
          </p:txBody>
        </p:sp>
        <p:pic>
          <p:nvPicPr>
            <p:cNvPr id="6" name="Picture 5" descr="C:\Users\Luna\Documents\GK12\Pictures\logo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237704" y="67218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 1" descr="CUInsignia4c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5174" y="41030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>
              <a:off x="0" y="902618"/>
              <a:ext cx="9144000" cy="914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58338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AutoShape 2" descr="data:image/jpeg;base64,/9j/4AAQSkZJRgABAQAAAQABAAD/2wCEAAkGBhQSEBQUEhQUFRQUFBUWFBQVFRQVFxQXFhQVFBQUFBQXHCYeFxwkGRcUHy8gIycpLCwsFR4xNTAqNSYrLCkBCQoKDgwOFw8PGikcHBwpKSkpLCkpLCksLCwsLCkpKSwsKSwsLCksKSkpLCwpKSwpKSwsKSwpKSksKSkpLCksLP/AABEIAMUBAAMBIgACEQEDEQH/xAAcAAABBQEBAQAAAAAAAAAAAAAAAQIDBgcFBAj/xABYEAABAwIBBAsHDgkLBQEAAAABAAIDBBEhBQYSMQcTIkFRYXGBkbHBFCNCUnOh0SQyM0RUcnSSk5Sys8LSFRZDU2KCg6S0FyU0NWSiw9Ph8PFjhKPV4+T/xAAYAQEBAQEBAAAAAAAAAAAAAAAAAQIDBP/EACsRAQABAQUIAwACAwAAAAAAAAABAgMREzFSEhRBUXGRscEhYoFCYaHR8P/aAAwDAQACEQMRAD8A3FCFzMs5wx0xaJNLd3tYA6rcfGFmqqKYvlqmmapuh00KvfjtDcWbIcL3s2w5d0mNz8gPgyayNTd42J9dqXLebLU6YFpyWRCrsufUDTYiTXr0RbUDfXxpRnxBwPHM3ht4ym82Wo3e05LChVj+UGn0raMt+RvDbecpXZ8wDwZL8Fm/eTebLUbvacliQq0M/wCnvbRl3vBbv2/S40Nz/pzvSWva+i22/wDpcRV3iy1GBaaVlQqx/KDT3A0ZcdW5brww9drxCbUbI1Kw2IlPIwHtVx7PmYFpplaUKrnZGpf+pibDcDX0pBsj0uPsuF/A4CQd/HUm8WWqDAtNMrShVSbZLpGmx23mj39XCiXZLpGgkibDDCO/UUx7Of5QYFppla0KpM2TqMgkbbhr72QRzXQzZPpC7RG3Xvb2M6+njCuNZ6oTAtNMrahVR+yZRgXvKbEtwjOsW4+NO/lGpbfldYHsfDz8nSpj2eqFwLTTK0oVYfsiUot7KdIG1mcAvjjglGyHS6Jd3ywBPrMcLXwvxpvFlqg3e10ysyFVmbI9Kb2E2FvyZGvnTxsg01wLS4/ocduHiVxrPmYFpplZkKvvz2pxr0/ijiPDwG/MVCNkCnx3MuBt6wenjCmPZ6oMC00ysyFXo894HEANlxvjojevca0r89YQ3S0ZSDjg0Hg4+MKbxZaoMC05LAhV+PPaFzi0NkuDa1m8f6XEkdnxANK4kGja+5G/q303iz1GBaclhQvBkfLcdS0uj0rNNjpC2Ote9doqiqL4cqqZpm6Qs02VqBs1TStfIY2timkLsLDRfCMQd7dLS1lezIe/RcdLUC37am9Ck8GqOLMm5Tll3TadtiBYCBrhq3joFG21J9rE/wDajsjXVrcnSPoKd8UkjXRU7CQySRgc101Te4aQLizceAWVVbXSHAzT8m3S/eWx0XS1e9SO+ZE/4aVr6w+1XfMv/mucal+/JLzyyHrcvPLlIjw3n9d3pS9Lodra60+1HfMx9xG0VvuQ/Mm/cVddlJ28X/Gd6VG6red89JS+T4WXuWr9xn5k37iXuSr9xn5m37qqxe7hTbnxvOl8nwtXcVV7iPzNv3UCgqvcZ+aM9Cqu1k76Z3KOAdCl8l0Ld3BVe4/3aLtSdwVXuP8AdoVUe5hxdCO5hxdCt8i4dwVXuQ/Nokhoar3GfmsXoVQ7mHF0BL3KP0fMpeLaaOq9xu+aMPU1M2moHtJ/zI9kaqzae2q3MpWl41Od0lUWHQqPcTvmR/y0oFR7jd8yd/lrgNqpR4bvjO9KkblSXx5OaR/pQdq8/uM/M3f5aQzzjXSkctGf8tcyPKz/AM5MP2sv3l648rSb003y0v3kvExyjKPa4H/a/wDzTvw69uLoYLDXp07QOcaIUf4Ul/Pz808w+0uxm5VTOeHvnqNAPYLGeYh13C4N3arXS9bnhOcoaBpUtLci7SGYEXIvo3wxB6F5XZ0OJ9ipxyQjtJUWeLwyqmYBg2eqAxO9VzWxXvp81WuYxxmtpsjfbRpcNsY19htlYx2GlbFo1alUeducsm9DSnlgB1gjed/vBMdnC+/sUHJtTf8AldluZTRqqDzNoP8A2Kd+JrfdLvi5P/8AZIfLitzif4kPyTF7qTOIyOZFtULdscyLbBHummRwZpDEDDS8y6MeY8Z11B+JQA9P4QK42UaBtLWRNDi8Nlp33IjBsXscWna5HsJBviHFD5bbsUZM7nZUw6entcse6sQXXia65BJxx4VfFTswX3mrxfVNFzep4zj0q4rELXn28BZRszDv0RvqpJ8P20C1dZLszkbfHw9xzfXwJOcFPHo8GbcelBCDq7jjw/azHtWd5zZO2md1sBc2Wj5rG0EPwWL6UhVEzja2qyoyAu0Y9LvjhvNA0n+YW51vgivR0sssZkZG4xNwMpB0b6rN4cVCIRezQ6Q8DQb/ABQLrc8g7TPGdCP1PCRDFH4Ly0XcbDwRcDHWb89jgaWtAaGsHisAaB0LEzcXvnilzdqpPWUk55YZyOkiy98ex/lB3tRw5dob9N63d7idZJUTgsbRexqPYuygfBibyysB/uNKnbsTVp1yU4/aynqjWuEJhCztSMsbsQ1G/UQjmld6E/8Akek36qL5OT7604tTS1TbkZmdhx/utg5In/fTf5Gne7G/Iu++tNLU3RTbkZkdht/uxnyT/vJj9h6Yetq4TytlHUCtOLU0tTbkZS7Ykrd6alP68o641DJsW5QGrud/JKz7QC1otSaKu3Ixp+YWU2+1XH3ro3fQevBPkSrjvtlLUNtvmKS3TYhbmnsqHDU4jnK1tl757dPomztJp4HCx6CApYgDqcOcFvnBcvoCScuFnBrhwOa13WFxMp5uUkwIkpogT+UiaInjjDmWvzrW0l7J4qZ17Hi6DqKtcADY2Abxaee4N1x8s5GfTTOh09LcGWlkPhAXJY4asdEtI1X0Tvrp5Jqmy05eRraTyYelbhb1bz/Fq+p+E1f8VKe1aNkaoa2mpwZo22ggFnVIjI70zAtMzbdAWfbJItlCp+EVPnlLu1eKvZeQ8TYujaIkJbBlPKEmlTx089OXTzCMufUySNY3Qe8uIiqL+CBwXIG+oKmuqooaaZ89OWzyxMLQathaH4udpuqdFoAvi6wKyx8bAx4eLPaGaLHNIadJzDdx3twdIA2vhrvYvoYoHyYgxN0LlzWPJ0jiALjdAkG1yL21hLkbbtov7NH87/8A0rMdkD+sAbh26psQ7TB9Z4Wk6/SVXazJxZo6TbB7Q9lwN2wkgPHFdrugr0ZUsDSgeJT/AE0uuL2/7Hje/ZQPDPF/Cwq6Kk7HPstfwCeK3PTRE+clXZZhq0z/ACPAWS7NJ79H8Fk3+GaLe5lrSyLZpA2+M7/csg/80Sk5x1Sni5eSKjQpYvgsPU8rMoKwurJn8LX/AEgFeqip0aKM/wBlh+rJ7VmdJNbbHcQ+0V14JxfQOYFKG5Npf0w+Xl2yRzlZJCuZkCm2qjpY/EpoRz6APavc5y4TIYUickKwqMhN0VKmkLIjLUwtUpCSyiotFIWqQhIQiIi1NLVKQmkIIi1NIUpCYQqI7JLJ5CaQrCGpsrbhPITStIzvZUhs2lfwOlZ06Dh1HpXBzYqLU8rfF0x5ie1WrZXZ6jhdwVBHTE49ipGQJLCoby+e47F2pyV6Nkz+sqny8vn0D2qKooYXRmR1QGyaMfeiG3O4ibYbq+Iub2GrfUuyZ/WVT5Z/1cJ7VxK+Il5G/ox/VMWldColDy0FzpLNGi46RuAQBZrsd82bxAaiVYK0mmpmwmSz5mCSRjdTRfvd+EnA725x38OPTVTS7ukshYIDCO526TdtF2tcQG6sSXF17jDgBTq1r56hzpnNiMjTLd1wNEi4aLX0cMLaxvqDp0O1VDafuirIs7atBz2N7njsN2DL65p0RuWeY3t4s5GNbPC1jtNjdrDHXadJoks1124G4AOGGK5c9VpFjQxjdBujdjQC82F3vNruJAGu+/wr15VP9F446c9JCqPoDY3eTLX31CaG3zWK6u6pGxsBp13HLBf5rErusQ1aZ/keICx3ZsPqhmHtR+P7aPBbEsc2b77ezg7lef8AzR/6KTnHX1JTx6KZl2bRo4x/ZYPqgqFTN0mlo1udojnsB5yrlnRJamhH9lp/qmqrZuxaVTA3xqiEdMjAunBmc301K2x0fFa1vxWgdiaSipf3x3vj1pl15w66EgKW6zKkSJUFZU1JZOSIGEJCE8hNKgYQmFPKaUQwhNKeVG5UNKaUpTSqhCmkoJTSVqEVHZUivk0HxaiM9LXjtWd5IPfZhwtB81+1aXslC+S5OKaHrIWX5Kf39/HH9li7UZK6eycP5xqPKE9MMBU5yfBoOkM9pS1o2rRA9bEwAaROJNtQG+mbJMWllGf3489PTrwU+Wq0AMinqQALNjilns1o3msa7Bow1alpXSnjDY74YcQx5gn5xRRtl0IZ21DA0EPaLNN9YsCQDfe1jf4+WM8q/erau3wmo/zEMzxr3aq2rPJU1B/xER1sjZBglpp5Jpdrkj0tBt2jU3SaS0jSeHP0WWZc3fvLwZabZ1H8HpOxRDO+vvjW1esD+k1Gs6h6/WoKiplmlYZHvkkLmDSkc57idIBt3PJJ3gg+h9jJ27rsfytPzepIVelRdjEbuu8rT/wkKvSzDVef5HgLG9mw+qG/BH8H56PfWyLGdmsDuocPcbr8m3Mty76zVnT19SU5T09wz3O13eIR/Zqb6pq5GY8OllCjbw1UR+K8O7F087nd6j4oIPqmry7G7b5UovLjzBxXScmW+udujynrRdQhycHLzSqYFOuomuTgVBIkSXSXWVKhF0iBU0pUhQRuTCU5yaUDSUxyc5MJVQ0phSkppKoaUwlOcVGStQivbI39VTeVg+mVlOSfZz5M/QatW2RD/NM3lIPprKclm9R+p9hq7UZDv7IT/V83vmH92p17djbOMQTYuDN0XPJeGEjRs2xOtoOsf7Phz+N62blj/hadV/uF3ADyFp8wK1MXrE3LRnFnFSzZZ7o2sOpjLEZW+DIWtAldbxS4XtqNicbq1Z+56wS5PLWtbtumDTkCO0bRIC4NIF9Ex3Bvv2WWigefBPQVM3JT95jvin0KbKxLas3M+KF1NGwNjZStgDahkm14m3fNsacXE8V7m91jVJO3b2HENE7HN0jiGCUEBx4Q3WUoyJIcRE+/DoO9CbBRnbY2uwvLG07xF3tB60iLkmb30PsYjd1p4ZKcj5pEr0qJsXuxrBwSU4/dY1e1IWvP8jwFjGzYfVQx9qO3OGHfo8eHHsWzrFtmpvqv/tCOXvrFmrOnr6kpynp7hnudre8xHhp4PqmrybGx/nWj8qfovXuzsHqePyEH1bVz9jx1sqUflesPC3OTLdA5PDlBfFPDl5lTtcpAV52uTw5ZE10XUYcl0kVJdJpKPSSaSipNJIXqMuTS5A5xUZKQuTSUQEppckJTSVUKSmEpCU0lUI4qMlOJUZK1COBsiu/mqbysP0isryCLzj3juoLT9kh9slv454vNpFZnm57OfJu+yu9GQ6GyA/1bL+z/AIaBdLJJqxHGYhWmMsbo7U2pdH+roAtHMuTn6fV0vK36iFRQZQlDWgSyANDbASPAGF9QNta2L/BVV9h3rKR/Y1nXoqcHKB/JZQ+SqfQqS/Ksx/LS+vt7I/V0qP8ACEu/LJr8d/ByoNBdTVwGqsBOoFlR/wALPsuMkbUWm0xIHt0ts0g++kCCdLHVbmsoWVLja7nHA6yTwLyyPJLcb+s7EH0JsTS6XdvlYf4aNaAs52HXXFb5WH+HYtGWIarz/I8QFi2zST3XqwFK7Hh75HcWW0rFtmw+qh8Gd9ONZqzp6+pKMqunuFCziF6aPipoPNGFxcyZdHKNIf8Ars89x2ruZQGlTs+CxW+TVYyE+1XTO4J4j0SNXSrJH0A47o8pTg5RSndO5T1pQ5eQTByeHKAOTw5RU4cjSUWkjSUVJpJC5RF6QvUEpemlyjL0mkqHlyaXphcmOcgeXJpcoy5GkrCHFyYSmlyaXKhS5MJSEppK0irbKMtsnsHjVLR0RvKz/NxvfXngid1tV22VJfUsDeGZx6GEdqqGbLMZjwMA6dL0LvRkh2fbvV0/v+qKIdi8ceofq9S9mfn9Pn8o76LB2Lws1Dm6l0HvO/78fZTBr5+wJpdr9+3rYguxPKOoKBYzq/3wLzOd639XrCnadX++Bed+9yjrRH0JsNjc1nlYvqGa1oyzjYaG5rPLR/Ut1LR1iP8AbpaZ/keICxPZmJ7sdcC3cwsePbIwtsWJ7NDj3U7g7n/xIr73as1Z09fUlGVXT3CnxxaUMI4aaL6CosUu1yMd4jwfiuB7FotEzcwfB4upUHLUGhNK3ge7z49q6zkw3yV+6J4celODlz6Sp04on+NEx3S0Fetr15Gk4cnByha5PDlkS6STSUekk0lFSFyaXJhKTSQO0kF6ZdJdA/STHFJdISgLpNJJdIVpCkppKQlNJVCkphKUlRSPVRRtlWb+it8q49LAO1cXNdne5XcLgOgX7V69kufSqYm+LFf4zj6EZswWpgfGe49B0exeijIc3Po3r6jyr+uy8bTgOZT54OvWT+Vk+mV52DAcy0j0Ea/fN62pDrPKOoIcdfvm/ZQdZ5R1BA1u9ylRHUPffaUzTiOUqE73vvtIj6F2GnXZWeWZ9UN/fWjLOdhn2Kq4NvFviBaMsR7ny6Wmf5HiAsU2ZwO6nWtfuY3xF/XxEXGtbWsW2ZR6qdj7XOHBuosetZqzp6+pKMqunuFbyfiyD4PGOguVcz7ySWzseNUrR8ZuFucW6FasjR6TIPIt8z5AepebOmdkwMZFwMBxca7cGHozIzjjfAyCRwZNCNDRdhptHrS2+s2wI4lbWsWTmmu20jWyWGBdg63vtaiZVCM4CqYP0JHOb5nLhNDTYQ0pcVlEGdb2nCsmHE9oPWztXviz6nHtmB3v47HpDgs4cjR7pNJUmLPybxaZ/I9zewr2RZ8P8KBn6st+toWdiVWrSTdNV8Z6jfgfzOYeshSDPKPfik/ufeU2JHc00mkuN+N8X5uTob95L+N0PiSdDfvJsyOvpILlx/xuh8STob95Ic8Ivzcn930q7MjsXSLinPFm9E7nLVE/PHgi6X/6JsyjvJCFWpc9HeLGOV3/AAvDNn0785E3ksT1la2JFy0FBUWaC5xAaMSSbADhJVHmzxJ1zu/VaR5w1c6ry02TAh8vFISW9BJ6lqKJHMzmymKipkkb6wWaw8IaNfPiecK10dHtUULDrDW35TifOoMzMjxS1jH1dmxMILYxgHOBu0EDU0HHhO/grpnlkUNlY+PFjnNtbjK6x8fCMkzoN6ufy0v1jlHEOzsTs4h6qn8vN9c9Nh7B2Ko9Tacu0rW1jXzehElKcTccPhbw5F7citvMeS/UurleI7W+2oNcTY7wB3lbhWGdvYmEavffaT2DHn7CkPgj9L7ag+g9hv2Gp8v9laGs92HW2hqfL9i0JYjj1ny1aZ/keICx3ZiYDO61r7Qb6r647b/YtiWWbJtVFHWAzEhpgIG5Lru0mkC1tVmn/RYrzp6+pWj+XT3CqZLyXO+jgdFG52lEWlwxtaWW9uPUvNJmtVjAU8vxb9S4UWY1bMxk0VM57HtDmPaIiHNIwIxu3kNl5XZrZQYbdx1II4IXkczmgg8xXVHZnzaqvc03ybvQvJJm5Uj2vN8m/wBC8jcl5RH5CtHJFUDqCO5MpD8llAcjasdSXpckdkSexvBMQNd4nnsXlfkN2/Tv+TeOoL0BmVB4OUf370o2zKg3spfv3pS9Hgfm8D+RmH6rz1gqA5v21CUfqH0BdXuvKnjZS+NXelArsqeNlL41b6UHJ/BLxqklHM/sKDQyjVLJ0vXZblPKfjZRw46z/ZT/AMNZVHhZQ6Kn0IrhbTMPyzucu9CBFP8Anj0/6LvNy/lTx6/4tQetqPw/lTx6/wCLOPsoOCYZvzrvjH0I7jlOuV/xn9i734wZU8eu6Kj0I/GHKnj13RUehBwhkuQ+G888id+A3HWHnla49a7X4xZT8et/ePQmvyxlM/lMocxqx1IXOUzIB3o380Z9CnbkN/5mU/qP9C9f4QyifymUPlK3q0kd15SPhZR+NW+lLy5HHkGTegk+Sf6F7IshT70E3NE/0KDbMpHfyj01vpRtOUTvZQPz30peXOlFm/Vb1PP8k/0K25Io6t0Qjmhk0dJrmFzSC2zmkg33iLqhDJFe7XFWH3wqD9JDcy62T2pK73zLed9kvIhxcvU57pn8vN9c9RRxHzDsVjdmNX4epZhbAWa0/RKGZm5Q3qapHJG8diDiiI7rXvb3IgxOubaWvgPAu0cysoe5qjnY4dae3MOv/MSc+HWg4TKV3A713AeAp0dNd0YsbmQC1sd08WsOO+HKrEzY6rdZY1vvngdSkGZU8LmSyOp9GF7JS0Tt0iI3B5a0EYuIFgOFUatsRjvNT5c86vyoexDUNkpp5GggPqHEA2uNy02Nt/FXxYj3Pla8/wAjxAVTzuzGFbJpks9YG7puIsSbh1sMDZWxClVMVfEpTVNM3wyuTYila7cOgLd7S0wQOZpB3lG/Yqqb3Hc/IHPA1Wx3GPCtYQueDT/fd0xqv67MHzgfBQ1G01A0XhrHHQ03DRdqIIGPrSLW4VYaLNKSojjnhj71M1kjDthadBw0huSRbAjBd3PXYlhylUiofNNE7a2xkM0CCGlxB3QJB3RHMFccnUDYIY4WesijZGy/isaGt8wCmBHOe6488o7M1fmJUg4MkItb2a3Hpeya95RNzLrACNrmOvHuh1+AWtJbh8y1hCmBGqe67xPKOzJJsyqvRNhVX3rVUnFfVJy9KhkzNrdEWFbe2NquXXcau+8F1sKEwPtPdd4nTDHafMqtJxNaBbfqZ8TbV7Jhj1KOXM6ttga4HS1CpnOHD6/qWzITB+0m8fWGOTZo1dwAcoEYXPdFR42I9fwJkeaFXpbp2UALe6KnXb362ZCYM6pN4+sMXp81Kshuk7KIJvfv1Thrt4fImw5qVlzd2UNYt3+q4MfDW1IVwZ1SY8aYY6/NiqAdjXkgC3fqrE7/AIeKbJmpV7ixr9/S9UVXFbw+VbIhZwJ1Su8Rphjf4qVWP9YcXqmq4T/1McLFRR5q1hOIr7X901erHEd85FtKFcGdUpjxphjrc1qwAbmsI45pyefSkT4c1qo3uysGGF5X6+Z+P+i19CYH2k3j6wyQZn1VhuKgngMru16U5jVRt3uXeveUdAu9a0hMD7T3XeZ0x2ZK3Y9qDa8Jvv3laRfD9JKNjKa3sMZNj657ebeK1lCuBHOe6bzVyjsyVuxNMbXjphbWSdeA3tA8apWWpIqOqkpZYml8WjpENaWnSY14LSbE4HfGtfR6qWcexdQ11QaioY8yFrWu0ZHsDg0WAcGngwVwaeN/dN4q/rsrkexM6SMESQs02g+w3IuAfGGKni2HyAAaluAF+8De123eC0hrbCw1BKmDR/0ym8WnP/EORmzm+KOExh2ndxdfR0QMAAALng4V10IXWIiIuhyqqmqb5CEIVZCEIQCEIQCEIQCEIQCEIQCEIQCEIQCEIQCEIQCEIQCEIQCEIQCEIQCEIQCEI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5838"/>
            <a:ext cx="8229600" cy="1143000"/>
          </a:xfrm>
        </p:spPr>
        <p:txBody>
          <a:bodyPr/>
          <a:lstStyle/>
          <a:p>
            <a:r>
              <a:rPr lang="en-US" dirty="0" smtClean="0"/>
              <a:t>Why is algae an attractive solution?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8185" y="2658267"/>
            <a:ext cx="3868615" cy="25146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0" y="1748"/>
            <a:ext cx="9144000" cy="992310"/>
            <a:chOff x="0" y="1748"/>
            <a:chExt cx="9144000" cy="992310"/>
          </a:xfrm>
        </p:grpSpPr>
        <p:sp>
          <p:nvSpPr>
            <p:cNvPr id="6" name="Rectangle 5"/>
            <p:cNvSpPr/>
            <p:nvPr/>
          </p:nvSpPr>
          <p:spPr>
            <a:xfrm>
              <a:off x="0" y="1748"/>
              <a:ext cx="8237704" cy="914400"/>
            </a:xfrm>
            <a:prstGeom prst="rect">
              <a:avLst/>
            </a:prstGeom>
            <a:gradFill flip="none" rotWithShape="1">
              <a:gsLst>
                <a:gs pos="0">
                  <a:srgbClr val="46A46F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35050"/>
              <a:r>
                <a:rPr lang="en-US" dirty="0" smtClean="0">
                  <a:solidFill>
                    <a:srgbClr val="C90202"/>
                  </a:solidFill>
                </a:rPr>
                <a:t>Cornell University                                                      Grass Roots GK-12 Program</a:t>
              </a:r>
              <a:endParaRPr lang="en-US" dirty="0">
                <a:solidFill>
                  <a:srgbClr val="C90202"/>
                </a:solidFill>
              </a:endParaRPr>
            </a:p>
          </p:txBody>
        </p:sp>
        <p:pic>
          <p:nvPicPr>
            <p:cNvPr id="7" name="Picture 6" descr="C:\Users\Luna\Documents\GK12\Pictures\logo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237704" y="67218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 1" descr="CUInsignia4c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5174" y="41030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>
              <a:off x="0" y="902618"/>
              <a:ext cx="9144000" cy="914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6632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7238"/>
            <a:ext cx="8229600" cy="1143000"/>
          </a:xfrm>
        </p:spPr>
        <p:txBody>
          <a:bodyPr/>
          <a:lstStyle/>
          <a:p>
            <a:r>
              <a:rPr lang="en-US" dirty="0" smtClean="0"/>
              <a:t>Producing biofuel from algae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33600"/>
            <a:ext cx="8699500" cy="3632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582716"/>
            <a:ext cx="5257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</a:t>
            </a:r>
            <a:r>
              <a:rPr lang="en-US" sz="1200" dirty="0" err="1"/>
              <a:t>en.docsity.com</a:t>
            </a:r>
            <a:r>
              <a:rPr lang="en-US" sz="1200" dirty="0"/>
              <a:t>/news/</a:t>
            </a:r>
            <a:r>
              <a:rPr lang="en-US" sz="1200" dirty="0" err="1"/>
              <a:t>wp</a:t>
            </a:r>
            <a:r>
              <a:rPr lang="en-US" sz="1200" dirty="0"/>
              <a:t>-content/uploads/2014/05/Algae-</a:t>
            </a:r>
            <a:r>
              <a:rPr lang="en-US" sz="1200" dirty="0" err="1"/>
              <a:t>fuel.png</a:t>
            </a:r>
            <a:endParaRPr lang="en-US" sz="12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1748"/>
            <a:ext cx="9144000" cy="992310"/>
            <a:chOff x="0" y="1748"/>
            <a:chExt cx="9144000" cy="992310"/>
          </a:xfrm>
        </p:grpSpPr>
        <p:sp>
          <p:nvSpPr>
            <p:cNvPr id="7" name="Rectangle 6"/>
            <p:cNvSpPr/>
            <p:nvPr/>
          </p:nvSpPr>
          <p:spPr>
            <a:xfrm>
              <a:off x="0" y="1748"/>
              <a:ext cx="8237704" cy="914400"/>
            </a:xfrm>
            <a:prstGeom prst="rect">
              <a:avLst/>
            </a:prstGeom>
            <a:gradFill flip="none" rotWithShape="1">
              <a:gsLst>
                <a:gs pos="0">
                  <a:srgbClr val="46A46F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35050"/>
              <a:r>
                <a:rPr lang="en-US" dirty="0" smtClean="0">
                  <a:solidFill>
                    <a:srgbClr val="C90202"/>
                  </a:solidFill>
                </a:rPr>
                <a:t>Cornell University                                                      Grass Roots GK-12 Program</a:t>
              </a:r>
              <a:endParaRPr lang="en-US" dirty="0">
                <a:solidFill>
                  <a:srgbClr val="C90202"/>
                </a:solidFill>
              </a:endParaRPr>
            </a:p>
          </p:txBody>
        </p:sp>
        <p:pic>
          <p:nvPicPr>
            <p:cNvPr id="8" name="Picture 7" descr="C:\Users\Luna\Documents\GK12\Pictures\logo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237704" y="67218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 1" descr="CUInsignia4c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5174" y="41030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9"/>
            <p:cNvSpPr/>
            <p:nvPr/>
          </p:nvSpPr>
          <p:spPr>
            <a:xfrm>
              <a:off x="0" y="902618"/>
              <a:ext cx="9144000" cy="914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9202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AutoShape 2" descr="data:image/jpeg;base64,/9j/4AAQSkZJRgABAQAAAQABAAD/2wCEAAkGBhQSEBQUEhQUFRQUFBUWFBQVFRQVFxQXFhQVFBQUFBQXHCYeFxwkGRcUHy8gIycpLCwsFR4xNTAqNSYrLCkBCQoKDgwOFw8PGikcHBwpKSkpLCkpLCksLCwsLCkpKSwsKSwsLCksKSkpLCwpKSwpKSwsKSwpKSksKSkpLCksLP/AABEIAMUBAAMBIgACEQEDEQH/xAAcAAABBQEBAQAAAAAAAAAAAAAAAQIDBgcFBAj/xABYEAABAwIBBAsHDgkLBQEAAAABAAIDBBEhBQYSMQcTIkFRYXGBkbHBFCNCUnOh0SQyM0RUcnSSk5Sys8LSFRZDU2KCg6S0FyU0NWSiw9Ph8PFjhKPV4+T/xAAYAQEBAQEBAAAAAAAAAAAAAAAAAQIDBP/EACsRAQABAQUIAwACAwAAAAAAAAABAgMREzFSEhRBUXGRscEhYoFCYaHR8P/aAAwDAQACEQMRAD8A3FCFzMs5wx0xaJNLd3tYA6rcfGFmqqKYvlqmmapuh00KvfjtDcWbIcL3s2w5d0mNz8gPgyayNTd42J9dqXLebLU6YFpyWRCrsufUDTYiTXr0RbUDfXxpRnxBwPHM3ht4ym82Wo3e05LChVj+UGn0raMt+RvDbecpXZ8wDwZL8Fm/eTebLUbvacliQq0M/wCnvbRl3vBbv2/S40Nz/pzvSWva+i22/wDpcRV3iy1GBaaVlQqx/KDT3A0ZcdW5brww9drxCbUbI1Kw2IlPIwHtVx7PmYFpplaUKrnZGpf+pibDcDX0pBsj0uPsuF/A4CQd/HUm8WWqDAtNMrShVSbZLpGmx23mj39XCiXZLpGgkibDDCO/UUx7Of5QYFppla0KpM2TqMgkbbhr72QRzXQzZPpC7RG3Xvb2M6+njCuNZ6oTAtNMrahVR+yZRgXvKbEtwjOsW4+NO/lGpbfldYHsfDz8nSpj2eqFwLTTK0oVYfsiUot7KdIG1mcAvjjglGyHS6Jd3ywBPrMcLXwvxpvFlqg3e10ysyFVmbI9Kb2E2FvyZGvnTxsg01wLS4/ocduHiVxrPmYFpplZkKvvz2pxr0/ijiPDwG/MVCNkCnx3MuBt6wenjCmPZ6oMC00ysyFXo894HEANlxvjojevca0r89YQ3S0ZSDjg0Hg4+MKbxZaoMC05LAhV+PPaFzi0NkuDa1m8f6XEkdnxANK4kGja+5G/q303iz1GBaclhQvBkfLcdS0uj0rNNjpC2Ote9doqiqL4cqqZpm6Qs02VqBs1TStfIY2timkLsLDRfCMQd7dLS1lezIe/RcdLUC37am9Ck8GqOLMm5Tll3TadtiBYCBrhq3joFG21J9rE/wDajsjXVrcnSPoKd8UkjXRU7CQySRgc101Te4aQLizceAWVVbXSHAzT8m3S/eWx0XS1e9SO+ZE/4aVr6w+1XfMv/mucal+/JLzyyHrcvPLlIjw3n9d3pS9Lodra60+1HfMx9xG0VvuQ/Mm/cVddlJ28X/Gd6VG6red89JS+T4WXuWr9xn5k37iXuSr9xn5m37qqxe7hTbnxvOl8nwtXcVV7iPzNv3UCgqvcZ+aM9Cqu1k76Z3KOAdCl8l0Ld3BVe4/3aLtSdwVXuP8AdoVUe5hxdCO5hxdCt8i4dwVXuQ/Nokhoar3GfmsXoVQ7mHF0BL3KP0fMpeLaaOq9xu+aMPU1M2moHtJ/zI9kaqzae2q3MpWl41Od0lUWHQqPcTvmR/y0oFR7jd8yd/lrgNqpR4bvjO9KkblSXx5OaR/pQdq8/uM/M3f5aQzzjXSkctGf8tcyPKz/AM5MP2sv3l648rSb003y0v3kvExyjKPa4H/a/wDzTvw69uLoYLDXp07QOcaIUf4Ul/Pz808w+0uxm5VTOeHvnqNAPYLGeYh13C4N3arXS9bnhOcoaBpUtLci7SGYEXIvo3wxB6F5XZ0OJ9ipxyQjtJUWeLwyqmYBg2eqAxO9VzWxXvp81WuYxxmtpsjfbRpcNsY19htlYx2GlbFo1alUeducsm9DSnlgB1gjed/vBMdnC+/sUHJtTf8AldluZTRqqDzNoP8A2Kd+JrfdLvi5P/8AZIfLitzif4kPyTF7qTOIyOZFtULdscyLbBHummRwZpDEDDS8y6MeY8Z11B+JQA9P4QK42UaBtLWRNDi8Nlp33IjBsXscWna5HsJBviHFD5bbsUZM7nZUw6entcse6sQXXia65BJxx4VfFTswX3mrxfVNFzep4zj0q4rELXn28BZRszDv0RvqpJ8P20C1dZLszkbfHw9xzfXwJOcFPHo8GbcelBCDq7jjw/azHtWd5zZO2md1sBc2Wj5rG0EPwWL6UhVEzja2qyoyAu0Y9LvjhvNA0n+YW51vgivR0sssZkZG4xNwMpB0b6rN4cVCIRezQ6Q8DQb/ABQLrc8g7TPGdCP1PCRDFH4Ly0XcbDwRcDHWb89jgaWtAaGsHisAaB0LEzcXvnilzdqpPWUk55YZyOkiy98ex/lB3tRw5dob9N63d7idZJUTgsbRexqPYuygfBibyysB/uNKnbsTVp1yU4/aynqjWuEJhCztSMsbsQ1G/UQjmld6E/8Akek36qL5OT7604tTS1TbkZmdhx/utg5In/fTf5Gne7G/Iu++tNLU3RTbkZkdht/uxnyT/vJj9h6Yetq4TytlHUCtOLU0tTbkZS7Ykrd6alP68o641DJsW5QGrud/JKz7QC1otSaKu3Ixp+YWU2+1XH3ro3fQevBPkSrjvtlLUNtvmKS3TYhbmnsqHDU4jnK1tl757dPomztJp4HCx6CApYgDqcOcFvnBcvoCScuFnBrhwOa13WFxMp5uUkwIkpogT+UiaInjjDmWvzrW0l7J4qZ17Hi6DqKtcADY2Abxaee4N1x8s5GfTTOh09LcGWlkPhAXJY4asdEtI1X0Tvrp5Jqmy05eRraTyYelbhb1bz/Fq+p+E1f8VKe1aNkaoa2mpwZo22ggFnVIjI70zAtMzbdAWfbJItlCp+EVPnlLu1eKvZeQ8TYujaIkJbBlPKEmlTx089OXTzCMufUySNY3Qe8uIiqL+CBwXIG+oKmuqooaaZ89OWzyxMLQathaH4udpuqdFoAvi6wKyx8bAx4eLPaGaLHNIadJzDdx3twdIA2vhrvYvoYoHyYgxN0LlzWPJ0jiALjdAkG1yL21hLkbbtov7NH87/8A0rMdkD+sAbh26psQ7TB9Z4Wk6/SVXazJxZo6TbB7Q9lwN2wkgPHFdrugr0ZUsDSgeJT/AE0uuL2/7Hje/ZQPDPF/Cwq6Kk7HPstfwCeK3PTRE+clXZZhq0z/ACPAWS7NJ79H8Fk3+GaLe5lrSyLZpA2+M7/csg/80Sk5x1Sni5eSKjQpYvgsPU8rMoKwurJn8LX/AEgFeqip0aKM/wBlh+rJ7VmdJNbbHcQ+0V14JxfQOYFKG5Npf0w+Xl2yRzlZJCuZkCm2qjpY/EpoRz6APavc5y4TIYUickKwqMhN0VKmkLIjLUwtUpCSyiotFIWqQhIQiIi1NLVKQmkIIi1NIUpCYQqI7JLJ5CaQrCGpsrbhPITStIzvZUhs2lfwOlZ06Dh1HpXBzYqLU8rfF0x5ie1WrZXZ6jhdwVBHTE49ipGQJLCoby+e47F2pyV6Nkz+sqny8vn0D2qKooYXRmR1QGyaMfeiG3O4ibYbq+Iub2GrfUuyZ/WVT5Z/1cJ7VxK+Il5G/ox/VMWldColDy0FzpLNGi46RuAQBZrsd82bxAaiVYK0mmpmwmSz5mCSRjdTRfvd+EnA725x38OPTVTS7ukshYIDCO526TdtF2tcQG6sSXF17jDgBTq1r56hzpnNiMjTLd1wNEi4aLX0cMLaxvqDp0O1VDafuirIs7atBz2N7njsN2DL65p0RuWeY3t4s5GNbPC1jtNjdrDHXadJoks1124G4AOGGK5c9VpFjQxjdBujdjQC82F3vNruJAGu+/wr15VP9F446c9JCqPoDY3eTLX31CaG3zWK6u6pGxsBp13HLBf5rErusQ1aZ/keICx3ZsPqhmHtR+P7aPBbEsc2b77ezg7lef8AzR/6KTnHX1JTx6KZl2bRo4x/ZYPqgqFTN0mlo1udojnsB5yrlnRJamhH9lp/qmqrZuxaVTA3xqiEdMjAunBmc301K2x0fFa1vxWgdiaSipf3x3vj1pl15w66EgKW6zKkSJUFZU1JZOSIGEJCE8hNKgYQmFPKaUQwhNKeVG5UNKaUpTSqhCmkoJTSVqEVHZUivk0HxaiM9LXjtWd5IPfZhwtB81+1aXslC+S5OKaHrIWX5Kf39/HH9li7UZK6eycP5xqPKE9MMBU5yfBoOkM9pS1o2rRA9bEwAaROJNtQG+mbJMWllGf3489PTrwU+Wq0AMinqQALNjilns1o3msa7Bow1alpXSnjDY74YcQx5gn5xRRtl0IZ21DA0EPaLNN9YsCQDfe1jf4+WM8q/erau3wmo/zEMzxr3aq2rPJU1B/xER1sjZBglpp5Jpdrkj0tBt2jU3SaS0jSeHP0WWZc3fvLwZabZ1H8HpOxRDO+vvjW1esD+k1Gs6h6/WoKiplmlYZHvkkLmDSkc57idIBt3PJJ3gg+h9jJ27rsfytPzepIVelRdjEbuu8rT/wkKvSzDVef5HgLG9mw+qG/BH8H56PfWyLGdmsDuocPcbr8m3Mty76zVnT19SU5T09wz3O13eIR/Zqb6pq5GY8OllCjbw1UR+K8O7F087nd6j4oIPqmry7G7b5UovLjzBxXScmW+udujynrRdQhycHLzSqYFOuomuTgVBIkSXSXWVKhF0iBU0pUhQRuTCU5yaUDSUxyc5MJVQ0phSkppKoaUwlOcVGStQivbI39VTeVg+mVlOSfZz5M/QatW2RD/NM3lIPprKclm9R+p9hq7UZDv7IT/V83vmH92p17djbOMQTYuDN0XPJeGEjRs2xOtoOsf7Phz+N62blj/hadV/uF3ADyFp8wK1MXrE3LRnFnFSzZZ7o2sOpjLEZW+DIWtAldbxS4XtqNicbq1Z+56wS5PLWtbtumDTkCO0bRIC4NIF9Ex3Bvv2WWigefBPQVM3JT95jvin0KbKxLas3M+KF1NGwNjZStgDahkm14m3fNsacXE8V7m91jVJO3b2HENE7HN0jiGCUEBx4Q3WUoyJIcRE+/DoO9CbBRnbY2uwvLG07xF3tB60iLkmb30PsYjd1p4ZKcj5pEr0qJsXuxrBwSU4/dY1e1IWvP8jwFjGzYfVQx9qO3OGHfo8eHHsWzrFtmpvqv/tCOXvrFmrOnr6kpynp7hnudre8xHhp4PqmrybGx/nWj8qfovXuzsHqePyEH1bVz9jx1sqUflesPC3OTLdA5PDlBfFPDl5lTtcpAV52uTw5ZE10XUYcl0kVJdJpKPSSaSipNJIXqMuTS5A5xUZKQuTSUQEppckJTSVUKSmEpCU0lUI4qMlOJUZK1COBsiu/mqbysP0isryCLzj3juoLT9kh9slv454vNpFZnm57OfJu+yu9GQ6GyA/1bL+z/AIaBdLJJqxHGYhWmMsbo7U2pdH+roAtHMuTn6fV0vK36iFRQZQlDWgSyANDbASPAGF9QNta2L/BVV9h3rKR/Y1nXoqcHKB/JZQ+SqfQqS/Ksx/LS+vt7I/V0qP8ACEu/LJr8d/ByoNBdTVwGqsBOoFlR/wALPsuMkbUWm0xIHt0ts0g++kCCdLHVbmsoWVLja7nHA6yTwLyyPJLcb+s7EH0JsTS6XdvlYf4aNaAs52HXXFb5WH+HYtGWIarz/I8QFi2zST3XqwFK7Hh75HcWW0rFtmw+qh8Gd9ONZqzp6+pKMqunuFCziF6aPipoPNGFxcyZdHKNIf8Ars89x2ruZQGlTs+CxW+TVYyE+1XTO4J4j0SNXSrJH0A47o8pTg5RSndO5T1pQ5eQTByeHKAOTw5RU4cjSUWkjSUVJpJC5RF6QvUEpemlyjL0mkqHlyaXphcmOcgeXJpcoy5GkrCHFyYSmlyaXKhS5MJSEppK0irbKMtsnsHjVLR0RvKz/NxvfXngid1tV22VJfUsDeGZx6GEdqqGbLMZjwMA6dL0LvRkh2fbvV0/v+qKIdi8ceofq9S9mfn9Pn8o76LB2Lws1Dm6l0HvO/78fZTBr5+wJpdr9+3rYguxPKOoKBYzq/3wLzOd639XrCnadX++Bed+9yjrRH0JsNjc1nlYvqGa1oyzjYaG5rPLR/Ut1LR1iP8AbpaZ/keICxPZmJ7sdcC3cwsePbIwtsWJ7NDj3U7g7n/xIr73as1Z09fUlGVXT3CnxxaUMI4aaL6CosUu1yMd4jwfiuB7FotEzcwfB4upUHLUGhNK3ge7z49q6zkw3yV+6J4celODlz6Sp04on+NEx3S0Fetr15Gk4cnByha5PDlkS6STSUekk0lFSFyaXJhKTSQO0kF6ZdJdA/STHFJdISgLpNJJdIVpCkppKQlNJVCkphKUlRSPVRRtlWb+it8q49LAO1cXNdne5XcLgOgX7V69kufSqYm+LFf4zj6EZswWpgfGe49B0exeijIc3Po3r6jyr+uy8bTgOZT54OvWT+Vk+mV52DAcy0j0Ea/fN62pDrPKOoIcdfvm/ZQdZ5R1BA1u9ylRHUPffaUzTiOUqE73vvtIj6F2GnXZWeWZ9UN/fWjLOdhn2Kq4NvFviBaMsR7ny6Wmf5HiAsU2ZwO6nWtfuY3xF/XxEXGtbWsW2ZR6qdj7XOHBuosetZqzp6+pKMqunuFbyfiyD4PGOguVcz7ySWzseNUrR8ZuFucW6FasjR6TIPIt8z5AepebOmdkwMZFwMBxca7cGHozIzjjfAyCRwZNCNDRdhptHrS2+s2wI4lbWsWTmmu20jWyWGBdg63vtaiZVCM4CqYP0JHOb5nLhNDTYQ0pcVlEGdb2nCsmHE9oPWztXviz6nHtmB3v47HpDgs4cjR7pNJUmLPybxaZ/I9zewr2RZ8P8KBn6st+toWdiVWrSTdNV8Z6jfgfzOYeshSDPKPfik/ufeU2JHc00mkuN+N8X5uTob95L+N0PiSdDfvJsyOvpILlx/xuh8STob95Ic8Ivzcn930q7MjsXSLinPFm9E7nLVE/PHgi6X/6JsyjvJCFWpc9HeLGOV3/AAvDNn0785E3ksT1la2JFy0FBUWaC5xAaMSSbADhJVHmzxJ1zu/VaR5w1c6ry02TAh8vFISW9BJ6lqKJHMzmymKipkkb6wWaw8IaNfPiecK10dHtUULDrDW35TifOoMzMjxS1jH1dmxMILYxgHOBu0EDU0HHhO/grpnlkUNlY+PFjnNtbjK6x8fCMkzoN6ufy0v1jlHEOzsTs4h6qn8vN9c9Nh7B2Ko9Tacu0rW1jXzehElKcTccPhbw5F7citvMeS/UurleI7W+2oNcTY7wB3lbhWGdvYmEavffaT2DHn7CkPgj9L7ag+g9hv2Gp8v9laGs92HW2hqfL9i0JYjj1ny1aZ/keICx3ZiYDO61r7Qb6r647b/YtiWWbJtVFHWAzEhpgIG5Lru0mkC1tVmn/RYrzp6+pWj+XT3CqZLyXO+jgdFG52lEWlwxtaWW9uPUvNJmtVjAU8vxb9S4UWY1bMxk0VM57HtDmPaIiHNIwIxu3kNl5XZrZQYbdx1II4IXkczmgg8xXVHZnzaqvc03ybvQvJJm5Uj2vN8m/wBC8jcl5RH5CtHJFUDqCO5MpD8llAcjasdSXpckdkSexvBMQNd4nnsXlfkN2/Tv+TeOoL0BmVB4OUf370o2zKg3spfv3pS9Hgfm8D+RmH6rz1gqA5v21CUfqH0BdXuvKnjZS+NXelArsqeNlL41b6UHJ/BLxqklHM/sKDQyjVLJ0vXZblPKfjZRw46z/ZT/AMNZVHhZQ6Kn0IrhbTMPyzucu9CBFP8Anj0/6LvNy/lTx6/4tQetqPw/lTx6/wCLOPsoOCYZvzrvjH0I7jlOuV/xn9i734wZU8eu6Kj0I/GHKnj13RUehBwhkuQ+G888id+A3HWHnla49a7X4xZT8et/ePQmvyxlM/lMocxqx1IXOUzIB3o380Z9CnbkN/5mU/qP9C9f4QyifymUPlK3q0kd15SPhZR+NW+lLy5HHkGTegk+Sf6F7IshT70E3NE/0KDbMpHfyj01vpRtOUTvZQPz30peXOlFm/Vb1PP8k/0K25Io6t0Qjmhk0dJrmFzSC2zmkg33iLqhDJFe7XFWH3wqD9JDcy62T2pK73zLed9kvIhxcvU57pn8vN9c9RRxHzDsVjdmNX4epZhbAWa0/RKGZm5Q3qapHJG8diDiiI7rXvb3IgxOubaWvgPAu0cysoe5qjnY4dae3MOv/MSc+HWg4TKV3A713AeAp0dNd0YsbmQC1sd08WsOO+HKrEzY6rdZY1vvngdSkGZU8LmSyOp9GF7JS0Tt0iI3B5a0EYuIFgOFUatsRjvNT5c86vyoexDUNkpp5GggPqHEA2uNy02Nt/FXxYj3Pla8/wAjxAVTzuzGFbJpks9YG7puIsSbh1sMDZWxClVMVfEpTVNM3wyuTYila7cOgLd7S0wQOZpB3lG/Yqqb3Hc/IHPA1Wx3GPCtYQueDT/fd0xqv67MHzgfBQ1G01A0XhrHHQ03DRdqIIGPrSLW4VYaLNKSojjnhj71M1kjDthadBw0huSRbAjBd3PXYlhylUiofNNE7a2xkM0CCGlxB3QJB3RHMFccnUDYIY4WesijZGy/isaGt8wCmBHOe6488o7M1fmJUg4MkItb2a3Hpeya95RNzLrACNrmOvHuh1+AWtJbh8y1hCmBGqe67xPKOzJJsyqvRNhVX3rVUnFfVJy9KhkzNrdEWFbe2NquXXcau+8F1sKEwPtPdd4nTDHafMqtJxNaBbfqZ8TbV7Jhj1KOXM6ttga4HS1CpnOHD6/qWzITB+0m8fWGOTZo1dwAcoEYXPdFR42I9fwJkeaFXpbp2UALe6KnXb362ZCYM6pN4+sMXp81Kshuk7KIJvfv1Thrt4fImw5qVlzd2UNYt3+q4MfDW1IVwZ1SY8aYY6/NiqAdjXkgC3fqrE7/AIeKbJmpV7ixr9/S9UVXFbw+VbIhZwJ1Su8Rphjf4qVWP9YcXqmq4T/1McLFRR5q1hOIr7X901erHEd85FtKFcGdUpjxphjrc1qwAbmsI45pyefSkT4c1qo3uysGGF5X6+Z+P+i19CYH2k3j6wyQZn1VhuKgngMru16U5jVRt3uXeveUdAu9a0hMD7T3XeZ0x2ZK3Y9qDa8Jvv3laRfD9JKNjKa3sMZNj657ebeK1lCuBHOe6bzVyjsyVuxNMbXjphbWSdeA3tA8apWWpIqOqkpZYml8WjpENaWnSY14LSbE4HfGtfR6qWcexdQ11QaioY8yFrWu0ZHsDg0WAcGngwVwaeN/dN4q/rsrkexM6SMESQs02g+w3IuAfGGKni2HyAAaluAF+8De123eC0hrbCw1BKmDR/0ym8WnP/EORmzm+KOExh2ndxdfR0QMAAALng4V10IXWIiIuhyqqmqb5CEIVZCEIQCEIQCEIQCEIQCEIQCEIQCEIQCEIQCEIQCEIQCEIQCEIQCEIQCEIQCEI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833438"/>
            <a:ext cx="8229600" cy="1143000"/>
          </a:xfrm>
        </p:spPr>
        <p:txBody>
          <a:bodyPr/>
          <a:lstStyle/>
          <a:p>
            <a:r>
              <a:rPr lang="en-US" dirty="0" smtClean="0"/>
              <a:t>What does algae need to grow?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059" y="2505268"/>
            <a:ext cx="4014724" cy="275921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0" y="1748"/>
            <a:ext cx="9144000" cy="992310"/>
            <a:chOff x="0" y="1748"/>
            <a:chExt cx="9144000" cy="992310"/>
          </a:xfrm>
        </p:grpSpPr>
        <p:sp>
          <p:nvSpPr>
            <p:cNvPr id="6" name="Rectangle 5"/>
            <p:cNvSpPr/>
            <p:nvPr/>
          </p:nvSpPr>
          <p:spPr>
            <a:xfrm>
              <a:off x="0" y="1748"/>
              <a:ext cx="8237704" cy="914400"/>
            </a:xfrm>
            <a:prstGeom prst="rect">
              <a:avLst/>
            </a:prstGeom>
            <a:gradFill flip="none" rotWithShape="1">
              <a:gsLst>
                <a:gs pos="0">
                  <a:srgbClr val="46A46F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35050"/>
              <a:r>
                <a:rPr lang="en-US" dirty="0" smtClean="0">
                  <a:solidFill>
                    <a:srgbClr val="C90202"/>
                  </a:solidFill>
                </a:rPr>
                <a:t>Cornell University                                                      Grass Roots GK-12 Program</a:t>
              </a:r>
              <a:endParaRPr lang="en-US" dirty="0">
                <a:solidFill>
                  <a:srgbClr val="C90202"/>
                </a:solidFill>
              </a:endParaRPr>
            </a:p>
          </p:txBody>
        </p:sp>
        <p:pic>
          <p:nvPicPr>
            <p:cNvPr id="7" name="Picture 6" descr="C:\Users\Luna\Documents\GK12\Pictures\logo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237704" y="67218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 1" descr="CUInsignia4c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5174" y="41030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>
              <a:off x="0" y="902618"/>
              <a:ext cx="9144000" cy="914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6739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Independent and Dependent Variables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198"/>
          <a:ext cx="8229600" cy="50397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9091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Independent Variable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Dependent Variable</a:t>
                      </a:r>
                      <a:endParaRPr lang="en-US" sz="3200" dirty="0"/>
                    </a:p>
                  </a:txBody>
                  <a:tcPr/>
                </a:tc>
              </a:tr>
              <a:tr h="41488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670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AutoShape 2" descr="data:image/jpeg;base64,/9j/4AAQSkZJRgABAQAAAQABAAD/2wCEAAkGBhQSEBQUEhQUFRQUFBUWFBQVFRQVFxQXFhQVFBQUFBQXHCYeFxwkGRcUHy8gIycpLCwsFR4xNTAqNSYrLCkBCQoKDgwOFw8PGikcHBwpKSkpLCkpLCksLCwsLCkpKSwsKSwsLCksKSkpLCwpKSwpKSwsKSwpKSksKSkpLCksLP/AABEIAMUBAAMBIgACEQEDEQH/xAAcAAABBQEBAQAAAAAAAAAAAAAAAQIDBgcFBAj/xABYEAABAwIBBAsHDgkLBQEAAAABAAIDBBEhBQYSMQcTIkFRYXGBkbHBFCNCUnOh0SQyM0RUcnSSk5Sys8LSFRZDU2KCg6S0FyU0NWSiw9Ph8PFjhKPV4+T/xAAYAQEBAQEBAAAAAAAAAAAAAAAAAQIDBP/EACsRAQABAQUIAwACAwAAAAAAAAABAgMREzFSEhRBUXGRscEhYoFCYaHR8P/aAAwDAQACEQMRAD8A3FCFzMs5wx0xaJNLd3tYA6rcfGFmqqKYvlqmmapuh00KvfjtDcWbIcL3s2w5d0mNz8gPgyayNTd42J9dqXLebLU6YFpyWRCrsufUDTYiTXr0RbUDfXxpRnxBwPHM3ht4ym82Wo3e05LChVj+UGn0raMt+RvDbecpXZ8wDwZL8Fm/eTebLUbvacliQq0M/wCnvbRl3vBbv2/S40Nz/pzvSWva+i22/wDpcRV3iy1GBaaVlQqx/KDT3A0ZcdW5brww9drxCbUbI1Kw2IlPIwHtVx7PmYFpplaUKrnZGpf+pibDcDX0pBsj0uPsuF/A4CQd/HUm8WWqDAtNMrShVSbZLpGmx23mj39XCiXZLpGgkibDDCO/UUx7Of5QYFppla0KpM2TqMgkbbhr72QRzXQzZPpC7RG3Xvb2M6+njCuNZ6oTAtNMrahVR+yZRgXvKbEtwjOsW4+NO/lGpbfldYHsfDz8nSpj2eqFwLTTK0oVYfsiUot7KdIG1mcAvjjglGyHS6Jd3ywBPrMcLXwvxpvFlqg3e10ysyFVmbI9Kb2E2FvyZGvnTxsg01wLS4/ocduHiVxrPmYFpplZkKvvz2pxr0/ijiPDwG/MVCNkCnx3MuBt6wenjCmPZ6oMC00ysyFXo894HEANlxvjojevca0r89YQ3S0ZSDjg0Hg4+MKbxZaoMC05LAhV+PPaFzi0NkuDa1m8f6XEkdnxANK4kGja+5G/q303iz1GBaclhQvBkfLcdS0uj0rNNjpC2Ote9doqiqL4cqqZpm6Qs02VqBs1TStfIY2timkLsLDRfCMQd7dLS1lezIe/RcdLUC37am9Ck8GqOLMm5Tll3TadtiBYCBrhq3joFG21J9rE/wDajsjXVrcnSPoKd8UkjXRU7CQySRgc101Te4aQLizceAWVVbXSHAzT8m3S/eWx0XS1e9SO+ZE/4aVr6w+1XfMv/mucal+/JLzyyHrcvPLlIjw3n9d3pS9Lodra60+1HfMx9xG0VvuQ/Mm/cVddlJ28X/Gd6VG6red89JS+T4WXuWr9xn5k37iXuSr9xn5m37qqxe7hTbnxvOl8nwtXcVV7iPzNv3UCgqvcZ+aM9Cqu1k76Z3KOAdCl8l0Ld3BVe4/3aLtSdwVXuP8AdoVUe5hxdCO5hxdCt8i4dwVXuQ/Nokhoar3GfmsXoVQ7mHF0BL3KP0fMpeLaaOq9xu+aMPU1M2moHtJ/zI9kaqzae2q3MpWl41Od0lUWHQqPcTvmR/y0oFR7jd8yd/lrgNqpR4bvjO9KkblSXx5OaR/pQdq8/uM/M3f5aQzzjXSkctGf8tcyPKz/AM5MP2sv3l648rSb003y0v3kvExyjKPa4H/a/wDzTvw69uLoYLDXp07QOcaIUf4Ul/Pz808w+0uxm5VTOeHvnqNAPYLGeYh13C4N3arXS9bnhOcoaBpUtLci7SGYEXIvo3wxB6F5XZ0OJ9ipxyQjtJUWeLwyqmYBg2eqAxO9VzWxXvp81WuYxxmtpsjfbRpcNsY19htlYx2GlbFo1alUeducsm9DSnlgB1gjed/vBMdnC+/sUHJtTf8AldluZTRqqDzNoP8A2Kd+JrfdLvi5P/8AZIfLitzif4kPyTF7qTOIyOZFtULdscyLbBHummRwZpDEDDS8y6MeY8Z11B+JQA9P4QK42UaBtLWRNDi8Nlp33IjBsXscWna5HsJBviHFD5bbsUZM7nZUw6entcse6sQXXia65BJxx4VfFTswX3mrxfVNFzep4zj0q4rELXn28BZRszDv0RvqpJ8P20C1dZLszkbfHw9xzfXwJOcFPHo8GbcelBCDq7jjw/azHtWd5zZO2md1sBc2Wj5rG0EPwWL6UhVEzja2qyoyAu0Y9LvjhvNA0n+YW51vgivR0sssZkZG4xNwMpB0b6rN4cVCIRezQ6Q8DQb/ABQLrc8g7TPGdCP1PCRDFH4Ly0XcbDwRcDHWb89jgaWtAaGsHisAaB0LEzcXvnilzdqpPWUk55YZyOkiy98ex/lB3tRw5dob9N63d7idZJUTgsbRexqPYuygfBibyysB/uNKnbsTVp1yU4/aynqjWuEJhCztSMsbsQ1G/UQjmld6E/8Akek36qL5OT7604tTS1TbkZmdhx/utg5In/fTf5Gne7G/Iu++tNLU3RTbkZkdht/uxnyT/vJj9h6Yetq4TytlHUCtOLU0tTbkZS7Ykrd6alP68o641DJsW5QGrud/JKz7QC1otSaKu3Ixp+YWU2+1XH3ro3fQevBPkSrjvtlLUNtvmKS3TYhbmnsqHDU4jnK1tl757dPomztJp4HCx6CApYgDqcOcFvnBcvoCScuFnBrhwOa13WFxMp5uUkwIkpogT+UiaInjjDmWvzrW0l7J4qZ17Hi6DqKtcADY2Abxaee4N1x8s5GfTTOh09LcGWlkPhAXJY4asdEtI1X0Tvrp5Jqmy05eRraTyYelbhb1bz/Fq+p+E1f8VKe1aNkaoa2mpwZo22ggFnVIjI70zAtMzbdAWfbJItlCp+EVPnlLu1eKvZeQ8TYujaIkJbBlPKEmlTx089OXTzCMufUySNY3Qe8uIiqL+CBwXIG+oKmuqooaaZ89OWzyxMLQathaH4udpuqdFoAvi6wKyx8bAx4eLPaGaLHNIadJzDdx3twdIA2vhrvYvoYoHyYgxN0LlzWPJ0jiALjdAkG1yL21hLkbbtov7NH87/8A0rMdkD+sAbh26psQ7TB9Z4Wk6/SVXazJxZo6TbB7Q9lwN2wkgPHFdrugr0ZUsDSgeJT/AE0uuL2/7Hje/ZQPDPF/Cwq6Kk7HPstfwCeK3PTRE+clXZZhq0z/ACPAWS7NJ79H8Fk3+GaLe5lrSyLZpA2+M7/csg/80Sk5x1Sni5eSKjQpYvgsPU8rMoKwurJn8LX/AEgFeqip0aKM/wBlh+rJ7VmdJNbbHcQ+0V14JxfQOYFKG5Npf0w+Xl2yRzlZJCuZkCm2qjpY/EpoRz6APavc5y4TIYUickKwqMhN0VKmkLIjLUwtUpCSyiotFIWqQhIQiIi1NLVKQmkIIi1NIUpCYQqI7JLJ5CaQrCGpsrbhPITStIzvZUhs2lfwOlZ06Dh1HpXBzYqLU8rfF0x5ie1WrZXZ6jhdwVBHTE49ipGQJLCoby+e47F2pyV6Nkz+sqny8vn0D2qKooYXRmR1QGyaMfeiG3O4ibYbq+Iub2GrfUuyZ/WVT5Z/1cJ7VxK+Il5G/ox/VMWldColDy0FzpLNGi46RuAQBZrsd82bxAaiVYK0mmpmwmSz5mCSRjdTRfvd+EnA725x38OPTVTS7ukshYIDCO526TdtF2tcQG6sSXF17jDgBTq1r56hzpnNiMjTLd1wNEi4aLX0cMLaxvqDp0O1VDafuirIs7atBz2N7njsN2DL65p0RuWeY3t4s5GNbPC1jtNjdrDHXadJoks1124G4AOGGK5c9VpFjQxjdBujdjQC82F3vNruJAGu+/wr15VP9F446c9JCqPoDY3eTLX31CaG3zWK6u6pGxsBp13HLBf5rErusQ1aZ/keICx3ZsPqhmHtR+P7aPBbEsc2b77ezg7lef8AzR/6KTnHX1JTx6KZl2bRo4x/ZYPqgqFTN0mlo1udojnsB5yrlnRJamhH9lp/qmqrZuxaVTA3xqiEdMjAunBmc301K2x0fFa1vxWgdiaSipf3x3vj1pl15w66EgKW6zKkSJUFZU1JZOSIGEJCE8hNKgYQmFPKaUQwhNKeVG5UNKaUpTSqhCmkoJTSVqEVHZUivk0HxaiM9LXjtWd5IPfZhwtB81+1aXslC+S5OKaHrIWX5Kf39/HH9li7UZK6eycP5xqPKE9MMBU5yfBoOkM9pS1o2rRA9bEwAaROJNtQG+mbJMWllGf3489PTrwU+Wq0AMinqQALNjilns1o3msa7Bow1alpXSnjDY74YcQx5gn5xRRtl0IZ21DA0EPaLNN9YsCQDfe1jf4+WM8q/erau3wmo/zEMzxr3aq2rPJU1B/xER1sjZBglpp5Jpdrkj0tBt2jU3SaS0jSeHP0WWZc3fvLwZabZ1H8HpOxRDO+vvjW1esD+k1Gs6h6/WoKiplmlYZHvkkLmDSkc57idIBt3PJJ3gg+h9jJ27rsfytPzepIVelRdjEbuu8rT/wkKvSzDVef5HgLG9mw+qG/BH8H56PfWyLGdmsDuocPcbr8m3Mty76zVnT19SU5T09wz3O13eIR/Zqb6pq5GY8OllCjbw1UR+K8O7F087nd6j4oIPqmry7G7b5UovLjzBxXScmW+udujynrRdQhycHLzSqYFOuomuTgVBIkSXSXWVKhF0iBU0pUhQRuTCU5yaUDSUxyc5MJVQ0phSkppKoaUwlOcVGStQivbI39VTeVg+mVlOSfZz5M/QatW2RD/NM3lIPprKclm9R+p9hq7UZDv7IT/V83vmH92p17djbOMQTYuDN0XPJeGEjRs2xOtoOsf7Phz+N62blj/hadV/uF3ADyFp8wK1MXrE3LRnFnFSzZZ7o2sOpjLEZW+DIWtAldbxS4XtqNicbq1Z+56wS5PLWtbtumDTkCO0bRIC4NIF9Ex3Bvv2WWigefBPQVM3JT95jvin0KbKxLas3M+KF1NGwNjZStgDahkm14m3fNsacXE8V7m91jVJO3b2HENE7HN0jiGCUEBx4Q3WUoyJIcRE+/DoO9CbBRnbY2uwvLG07xF3tB60iLkmb30PsYjd1p4ZKcj5pEr0qJsXuxrBwSU4/dY1e1IWvP8jwFjGzYfVQx9qO3OGHfo8eHHsWzrFtmpvqv/tCOXvrFmrOnr6kpynp7hnudre8xHhp4PqmrybGx/nWj8qfovXuzsHqePyEH1bVz9jx1sqUflesPC3OTLdA5PDlBfFPDl5lTtcpAV52uTw5ZE10XUYcl0kVJdJpKPSSaSipNJIXqMuTS5A5xUZKQuTSUQEppckJTSVUKSmEpCU0lUI4qMlOJUZK1COBsiu/mqbysP0isryCLzj3juoLT9kh9slv454vNpFZnm57OfJu+yu9GQ6GyA/1bL+z/AIaBdLJJqxHGYhWmMsbo7U2pdH+roAtHMuTn6fV0vK36iFRQZQlDWgSyANDbASPAGF9QNta2L/BVV9h3rKR/Y1nXoqcHKB/JZQ+SqfQqS/Ksx/LS+vt7I/V0qP8ACEu/LJr8d/ByoNBdTVwGqsBOoFlR/wALPsuMkbUWm0xIHt0ts0g++kCCdLHVbmsoWVLja7nHA6yTwLyyPJLcb+s7EH0JsTS6XdvlYf4aNaAs52HXXFb5WH+HYtGWIarz/I8QFi2zST3XqwFK7Hh75HcWW0rFtmw+qh8Gd9ONZqzp6+pKMqunuFCziF6aPipoPNGFxcyZdHKNIf8Ars89x2ruZQGlTs+CxW+TVYyE+1XTO4J4j0SNXSrJH0A47o8pTg5RSndO5T1pQ5eQTByeHKAOTw5RU4cjSUWkjSUVJpJC5RF6QvUEpemlyjL0mkqHlyaXphcmOcgeXJpcoy5GkrCHFyYSmlyaXKhS5MJSEppK0irbKMtsnsHjVLR0RvKz/NxvfXngid1tV22VJfUsDeGZx6GEdqqGbLMZjwMA6dL0LvRkh2fbvV0/v+qKIdi8ceofq9S9mfn9Pn8o76LB2Lws1Dm6l0HvO/78fZTBr5+wJpdr9+3rYguxPKOoKBYzq/3wLzOd639XrCnadX++Bed+9yjrRH0JsNjc1nlYvqGa1oyzjYaG5rPLR/Ut1LR1iP8AbpaZ/keICxPZmJ7sdcC3cwsePbIwtsWJ7NDj3U7g7n/xIr73as1Z09fUlGVXT3CnxxaUMI4aaL6CosUu1yMd4jwfiuB7FotEzcwfB4upUHLUGhNK3ge7z49q6zkw3yV+6J4celODlz6Sp04on+NEx3S0Fetr15Gk4cnByha5PDlkS6STSUekk0lFSFyaXJhKTSQO0kF6ZdJdA/STHFJdISgLpNJJdIVpCkppKQlNJVCkphKUlRSPVRRtlWb+it8q49LAO1cXNdne5XcLgOgX7V69kufSqYm+LFf4zj6EZswWpgfGe49B0exeijIc3Po3r6jyr+uy8bTgOZT54OvWT+Vk+mV52DAcy0j0Ea/fN62pDrPKOoIcdfvm/ZQdZ5R1BA1u9ylRHUPffaUzTiOUqE73vvtIj6F2GnXZWeWZ9UN/fWjLOdhn2Kq4NvFviBaMsR7ny6Wmf5HiAsU2ZwO6nWtfuY3xF/XxEXGtbWsW2ZR6qdj7XOHBuosetZqzp6+pKMqunuFbyfiyD4PGOguVcz7ySWzseNUrR8ZuFucW6FasjR6TIPIt8z5AepebOmdkwMZFwMBxca7cGHozIzjjfAyCRwZNCNDRdhptHrS2+s2wI4lbWsWTmmu20jWyWGBdg63vtaiZVCM4CqYP0JHOb5nLhNDTYQ0pcVlEGdb2nCsmHE9oPWztXviz6nHtmB3v47HpDgs4cjR7pNJUmLPybxaZ/I9zewr2RZ8P8KBn6st+toWdiVWrSTdNV8Z6jfgfzOYeshSDPKPfik/ufeU2JHc00mkuN+N8X5uTob95L+N0PiSdDfvJsyOvpILlx/xuh8STob95Ic8Ivzcn930q7MjsXSLinPFm9E7nLVE/PHgi6X/6JsyjvJCFWpc9HeLGOV3/AAvDNn0785E3ksT1la2JFy0FBUWaC5xAaMSSbADhJVHmzxJ1zu/VaR5w1c6ry02TAh8vFISW9BJ6lqKJHMzmymKipkkb6wWaw8IaNfPiecK10dHtUULDrDW35TifOoMzMjxS1jH1dmxMILYxgHOBu0EDU0HHhO/grpnlkUNlY+PFjnNtbjK6x8fCMkzoN6ufy0v1jlHEOzsTs4h6qn8vN9c9Nh7B2Ko9Tacu0rW1jXzehElKcTccPhbw5F7citvMeS/UurleI7W+2oNcTY7wB3lbhWGdvYmEavffaT2DHn7CkPgj9L7ag+g9hv2Gp8v9laGs92HW2hqfL9i0JYjj1ny1aZ/keICx3ZiYDO61r7Qb6r647b/YtiWWbJtVFHWAzEhpgIG5Lru0mkC1tVmn/RYrzp6+pWj+XT3CqZLyXO+jgdFG52lEWlwxtaWW9uPUvNJmtVjAU8vxb9S4UWY1bMxk0VM57HtDmPaIiHNIwIxu3kNl5XZrZQYbdx1II4IXkczmgg8xXVHZnzaqvc03ybvQvJJm5Uj2vN8m/wBC8jcl5RH5CtHJFUDqCO5MpD8llAcjasdSXpckdkSexvBMQNd4nnsXlfkN2/Tv+TeOoL0BmVB4OUf370o2zKg3spfv3pS9Hgfm8D+RmH6rz1gqA5v21CUfqH0BdXuvKnjZS+NXelArsqeNlL41b6UHJ/BLxqklHM/sKDQyjVLJ0vXZblPKfjZRw46z/ZT/AMNZVHhZQ6Kn0IrhbTMPyzucu9CBFP8Anj0/6LvNy/lTx6/4tQetqPw/lTx6/wCLOPsoOCYZvzrvjH0I7jlOuV/xn9i734wZU8eu6Kj0I/GHKnj13RUehBwhkuQ+G888id+A3HWHnla49a7X4xZT8et/ePQmvyxlM/lMocxqx1IXOUzIB3o380Z9CnbkN/5mU/qP9C9f4QyifymUPlK3q0kd15SPhZR+NW+lLy5HHkGTegk+Sf6F7IshT70E3NE/0KDbMpHfyj01vpRtOUTvZQPz30peXOlFm/Vb1PP8k/0K25Io6t0Qjmhk0dJrmFzSC2zmkg33iLqhDJFe7XFWH3wqD9JDcy62T2pK73zLed9kvIhxcvU57pn8vN9c9RRxHzDsVjdmNX4epZhbAWa0/RKGZm5Q3qapHJG8diDiiI7rXvb3IgxOubaWvgPAu0cysoe5qjnY4dae3MOv/MSc+HWg4TKV3A713AeAp0dNd0YsbmQC1sd08WsOO+HKrEzY6rdZY1vvngdSkGZU8LmSyOp9GF7JS0Tt0iI3B5a0EYuIFgOFUatsRjvNT5c86vyoexDUNkpp5GggPqHEA2uNy02Nt/FXxYj3Pla8/wAjxAVTzuzGFbJpks9YG7puIsSbh1sMDZWxClVMVfEpTVNM3wyuTYila7cOgLd7S0wQOZpB3lG/Yqqb3Hc/IHPA1Wx3GPCtYQueDT/fd0xqv67MHzgfBQ1G01A0XhrHHQ03DRdqIIGPrSLW4VYaLNKSojjnhj71M1kjDthadBw0huSRbAjBd3PXYlhylUiofNNE7a2xkM0CCGlxB3QJB3RHMFccnUDYIY4WesijZGy/isaGt8wCmBHOe6488o7M1fmJUg4MkItb2a3Hpeya95RNzLrACNrmOvHuh1+AWtJbh8y1hCmBGqe67xPKOzJJsyqvRNhVX3rVUnFfVJy9KhkzNrdEWFbe2NquXXcau+8F1sKEwPtPdd4nTDHafMqtJxNaBbfqZ8TbV7Jhj1KOXM6ttga4HS1CpnOHD6/qWzITB+0m8fWGOTZo1dwAcoEYXPdFR42I9fwJkeaFXpbp2UALe6KnXb362ZCYM6pN4+sMXp81Kshuk7KIJvfv1Thrt4fImw5qVlzd2UNYt3+q4MfDW1IVwZ1SY8aYY6/NiqAdjXkgC3fqrE7/AIeKbJmpV7ixr9/S9UVXFbw+VbIhZwJ1Su8Rphjf4qVWP9YcXqmq4T/1McLFRR5q1hOIr7X901erHEd85FtKFcGdUpjxphjrc1qwAbmsI45pyefSkT4c1qo3uysGGF5X6+Z+P+i19CYH2k3j6wyQZn1VhuKgngMru16U5jVRt3uXeveUdAu9a0hMD7T3XeZ0x2ZK3Y9qDa8Jvv3laRfD9JKNjKa3sMZNj657ebeK1lCuBHOe6bzVyjsyVuxNMbXjphbWSdeA3tA8apWWpIqOqkpZYml8WjpENaWnSY14LSbE4HfGtfR6qWcexdQ11QaioY8yFrWu0ZHsDg0WAcGngwVwaeN/dN4q/rsrkexM6SMESQs02g+w3IuAfGGKni2HyAAaluAF+8De123eC0hrbCw1BKmDR/0ym8WnP/EORmzm+KOExh2ndxdfR0QMAAALng4V10IXWIiIuhyqqmqb5CEIVZCEIQCEIQCEIQCEIQCEIQCEIQCEIQCEIQCEIQCEIQCEIQCEIQCEIQCEIQCEI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algae need to grow?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059" y="2505268"/>
            <a:ext cx="4014724" cy="275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379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588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Independent and Dependent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r>
              <a:rPr lang="en-US" dirty="0" smtClean="0"/>
              <a:t>You use a Geiger counter to measure radioactivity levels at various depths below ground. What are the independent and dependent variables?</a:t>
            </a:r>
          </a:p>
          <a:p>
            <a:endParaRPr lang="en-US" dirty="0" smtClean="0"/>
          </a:p>
          <a:p>
            <a:r>
              <a:rPr lang="en-US" dirty="0" smtClean="0"/>
              <a:t>Independent:</a:t>
            </a:r>
          </a:p>
          <a:p>
            <a:endParaRPr lang="en-US" dirty="0" smtClean="0"/>
          </a:p>
          <a:p>
            <a:r>
              <a:rPr lang="en-US" dirty="0" smtClean="0"/>
              <a:t>Dependent:</a:t>
            </a:r>
            <a:endParaRPr lang="en-US" dirty="0"/>
          </a:p>
        </p:txBody>
      </p:sp>
      <p:pic>
        <p:nvPicPr>
          <p:cNvPr id="4098" name="Picture 2" descr="http://upload.wikimedia.org/wikipedia/commons/thumb/4/40/Geiger_counter.jpg/1024px-Geiger_coun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8985" y="3676038"/>
            <a:ext cx="2467815" cy="1828800"/>
          </a:xfrm>
          <a:prstGeom prst="rect">
            <a:avLst/>
          </a:prstGeom>
          <a:noFill/>
        </p:spPr>
      </p:pic>
      <p:grpSp>
        <p:nvGrpSpPr>
          <p:cNvPr id="5" name="Group 4"/>
          <p:cNvGrpSpPr/>
          <p:nvPr/>
        </p:nvGrpSpPr>
        <p:grpSpPr>
          <a:xfrm>
            <a:off x="0" y="1748"/>
            <a:ext cx="9144000" cy="992310"/>
            <a:chOff x="0" y="1748"/>
            <a:chExt cx="9144000" cy="992310"/>
          </a:xfrm>
        </p:grpSpPr>
        <p:sp>
          <p:nvSpPr>
            <p:cNvPr id="6" name="Rectangle 5"/>
            <p:cNvSpPr/>
            <p:nvPr/>
          </p:nvSpPr>
          <p:spPr>
            <a:xfrm>
              <a:off x="0" y="1748"/>
              <a:ext cx="8237704" cy="914400"/>
            </a:xfrm>
            <a:prstGeom prst="rect">
              <a:avLst/>
            </a:prstGeom>
            <a:gradFill flip="none" rotWithShape="1">
              <a:gsLst>
                <a:gs pos="0">
                  <a:srgbClr val="46A46F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35050"/>
              <a:r>
                <a:rPr lang="en-US" dirty="0" smtClean="0">
                  <a:solidFill>
                    <a:srgbClr val="C90202"/>
                  </a:solidFill>
                </a:rPr>
                <a:t>Cornell University                                                      Grass Roots GK-12 Program</a:t>
              </a:r>
              <a:endParaRPr lang="en-US" dirty="0">
                <a:solidFill>
                  <a:srgbClr val="C90202"/>
                </a:solidFill>
              </a:endParaRPr>
            </a:p>
          </p:txBody>
        </p:sp>
        <p:pic>
          <p:nvPicPr>
            <p:cNvPr id="7" name="Picture 6" descr="C:\Users\Luna\Documents\GK12\Pictures\logo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237704" y="67218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 1" descr="CUInsignia4c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5174" y="41030"/>
              <a:ext cx="82296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>
              <a:off x="0" y="902618"/>
              <a:ext cx="9144000" cy="914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5726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416</Words>
  <Application>Microsoft Macintosh PowerPoint</Application>
  <PresentationFormat>On-screen Show (4:3)</PresentationFormat>
  <Paragraphs>72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Video!</vt:lpstr>
      <vt:lpstr>Why do we need renewable liquid fuels?</vt:lpstr>
      <vt:lpstr>Why is algae an attractive solution?</vt:lpstr>
      <vt:lpstr>Producing biofuel from algae</vt:lpstr>
      <vt:lpstr>What does algae need to grow?</vt:lpstr>
      <vt:lpstr>Independent and Dependent Variables</vt:lpstr>
      <vt:lpstr>What does algae need to grow?</vt:lpstr>
      <vt:lpstr>Independent and Dependent Variables</vt:lpstr>
      <vt:lpstr>Independent and Dependent Variables</vt:lpstr>
      <vt:lpstr>Independent and Dependent Variables</vt:lpstr>
      <vt:lpstr>Let’s grow Algae!</vt:lpstr>
      <vt:lpstr>What variables can we change?</vt:lpstr>
      <vt:lpstr>Control Experiments</vt:lpstr>
      <vt:lpstr>Cornell Grass Roots GK-12 Program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Turning Algae into Fuels!</dc:title>
  <dc:creator>Linxiao Chen</dc:creator>
  <cp:lastModifiedBy>Julie Nucci</cp:lastModifiedBy>
  <cp:revision>32</cp:revision>
  <dcterms:created xsi:type="dcterms:W3CDTF">2015-02-10T19:46:04Z</dcterms:created>
  <dcterms:modified xsi:type="dcterms:W3CDTF">2015-07-06T15:27:38Z</dcterms:modified>
</cp:coreProperties>
</file>