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20" r:id="rId2"/>
    <p:sldId id="298" r:id="rId3"/>
    <p:sldId id="257" r:id="rId4"/>
    <p:sldId id="279" r:id="rId5"/>
    <p:sldId id="294" r:id="rId6"/>
    <p:sldId id="318" r:id="rId7"/>
    <p:sldId id="295" r:id="rId8"/>
    <p:sldId id="319" r:id="rId9"/>
    <p:sldId id="297" r:id="rId10"/>
    <p:sldId id="309" r:id="rId11"/>
    <p:sldId id="314" r:id="rId12"/>
    <p:sldId id="310" r:id="rId13"/>
    <p:sldId id="311" r:id="rId14"/>
    <p:sldId id="312" r:id="rId15"/>
    <p:sldId id="313" r:id="rId16"/>
    <p:sldId id="259" r:id="rId17"/>
    <p:sldId id="260" r:id="rId18"/>
    <p:sldId id="316" r:id="rId19"/>
    <p:sldId id="265" r:id="rId20"/>
    <p:sldId id="261" r:id="rId21"/>
    <p:sldId id="302" r:id="rId22"/>
    <p:sldId id="262" r:id="rId23"/>
    <p:sldId id="263" r:id="rId24"/>
    <p:sldId id="264" r:id="rId25"/>
    <p:sldId id="308" r:id="rId26"/>
    <p:sldId id="31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5" autoAdjust="0"/>
    <p:restoredTop sz="94857" autoAdjust="0"/>
  </p:normalViewPr>
  <p:slideViewPr>
    <p:cSldViewPr>
      <p:cViewPr varScale="1">
        <p:scale>
          <a:sx n="99" d="100"/>
          <a:sy n="9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D9DD5-FF6A-4038-A34D-DFDBDB706A80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F13E0-DA09-468A-8A2F-AF7BA72568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28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do we use electricity for? Brain</a:t>
            </a:r>
            <a:r>
              <a:rPr lang="en-US" baseline="0" dirty="0" smtClean="0"/>
              <a:t> storm?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Wind Turbine : http://diyselfsufficient.com/wp-content/uploads/2012/09/horizontal-wind-turbine.jpg</a:t>
            </a:r>
          </a:p>
          <a:p>
            <a:r>
              <a:rPr lang="en-US" dirty="0" smtClean="0"/>
              <a:t>Diagram : http://deskarati.com/2012/03/01/wind-turbine-design-construction/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http://www.qrg.northwestern.edu/projects/vss/docs/power/2-whats-electron-flow.html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http://www.qrg.northwestern.edu/projects/vss/docs/power/2-whats-electron-flow.html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http://1.bp.blogspot.com/-amRmHS_q27c/TfT7qLqad3I/AAAAAAAADzg/7574odGJ2ls/s1600/coconut-island.jpg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Just Tell</a:t>
            </a:r>
            <a:r>
              <a:rPr lang="en-US" baseline="0" dirty="0" smtClean="0"/>
              <a:t> them..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Wind Turbine : http://diyselfsufficient.com/wp-content/uploads/2012/09/horizontal-wind-turbine.jpg</a:t>
            </a:r>
          </a:p>
          <a:p>
            <a:r>
              <a:rPr lang="en-US" dirty="0" smtClean="0"/>
              <a:t>Diagram : http://deskarati.com/2012/03/01/wind-turbine-design-construction/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Wind Turbine : http://diyselfsufficient.com/wp-content/uploads/2012/09/horizontal-wind-turbine.jpg</a:t>
            </a:r>
          </a:p>
          <a:p>
            <a:r>
              <a:rPr lang="en-US" dirty="0" smtClean="0"/>
              <a:t>Diagram : http://deskarati.com/2012/03/01/wind-turbine-design-construction/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Wind Turbine : http://diyselfsufficient.com/wp-content/uploads/2012/09/horizontal-wind-turbine.jpg</a:t>
            </a:r>
          </a:p>
          <a:p>
            <a:r>
              <a:rPr lang="en-US" dirty="0" smtClean="0"/>
              <a:t>Diagram : http://deskarati.com/2012/03/01/wind-turbine-design-construction/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Wind Turbine : http://diyselfsufficient.com/wp-content/uploads/2012/09/horizontal-wind-turbine.jpg</a:t>
            </a:r>
          </a:p>
          <a:p>
            <a:r>
              <a:rPr lang="en-US" dirty="0" smtClean="0"/>
              <a:t>Diagram : http://deskarati.com/2012/03/01/wind-turbine-design-construction/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Wind Turbine : http://diyselfsufficient.com/wp-content/uploads/2012/09/horizontal-wind-turbine.jpg</a:t>
            </a:r>
          </a:p>
          <a:p>
            <a:r>
              <a:rPr lang="en-US" dirty="0" smtClean="0"/>
              <a:t>Diagram : http://deskarati.com/2012/03/01/wind-turbine-design-construction/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http://www.youtube.com/watch?v=C-q9mETKltY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Just changed electricity to electric power. I love this slide (even if</a:t>
            </a:r>
            <a:r>
              <a:rPr lang="en-US" baseline="0" dirty="0" smtClean="0"/>
              <a:t> they are too young to perhaps get the movie reference….)!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13E0-DA09-468A-8A2F-AF7BA72568C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C687E-661E-48F1-98FF-88932A7E07AB}" type="datetimeFigureOut">
              <a:rPr lang="en-US" smtClean="0"/>
              <a:pPr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18D54-CA41-486F-BDE9-B9DC951CC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17.png"/><Relationship Id="rId6" Type="http://schemas.openxmlformats.org/officeDocument/2006/relationships/image" Target="../media/image2.jpeg"/><Relationship Id="rId7" Type="http://schemas.openxmlformats.org/officeDocument/2006/relationships/image" Target="../media/image1.png"/><Relationship Id="rId1" Type="http://schemas.microsoft.com/office/2007/relationships/media" Target="file:///C:\Documents%20and%20Settings\Admin\My%20Documents\GK12\2013%20-%202014\Electrical%20Generator\Fast%20Robo%20Hamster%20on%20Wheel.avi" TargetMode="External"/><Relationship Id="rId2" Type="http://schemas.openxmlformats.org/officeDocument/2006/relationships/video" Target="file:///C:\Documents%20and%20Settings\Admin\My%20Documents\GK12\2013%20-%202014\Electrical%20Generator\Fast%20Robo%20Hamster%20on%20Wheel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gif"/><Relationship Id="rId5" Type="http://schemas.openxmlformats.org/officeDocument/2006/relationships/image" Target="../media/image2.jpe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5" Type="http://schemas.openxmlformats.org/officeDocument/2006/relationships/image" Target="../media/image2.jpe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7.jpeg"/><Relationship Id="rId5" Type="http://schemas.openxmlformats.org/officeDocument/2006/relationships/image" Target="../media/image26.jpeg"/><Relationship Id="rId6" Type="http://schemas.openxmlformats.org/officeDocument/2006/relationships/image" Target="../media/image2.jpe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.jpe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35.jpeg"/><Relationship Id="rId8" Type="http://schemas.openxmlformats.org/officeDocument/2006/relationships/image" Target="../media/image2.jpeg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.jpeg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2.jpe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2.jpe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.png"/><Relationship Id="rId5" Type="http://schemas.openxmlformats.org/officeDocument/2006/relationships/image" Target="../media/image8.jpeg"/><Relationship Id="rId6" Type="http://schemas.openxmlformats.org/officeDocument/2006/relationships/image" Target="../media/image9.pn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9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2.jpe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2.jpe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3.jpeg"/><Relationship Id="rId5" Type="http://schemas.openxmlformats.org/officeDocument/2006/relationships/image" Target="../media/image15.jpeg"/><Relationship Id="rId6" Type="http://schemas.openxmlformats.org/officeDocument/2006/relationships/image" Target="../media/image12.jpeg"/><Relationship Id="rId7" Type="http://schemas.openxmlformats.org/officeDocument/2006/relationships/image" Target="../media/image16.jpeg"/><Relationship Id="rId8" Type="http://schemas.openxmlformats.org/officeDocument/2006/relationships/image" Target="../media/image2.jpeg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0" y="1748"/>
            <a:ext cx="9000772" cy="6856252"/>
            <a:chOff x="0" y="1748"/>
            <a:chExt cx="9000772" cy="6856252"/>
          </a:xfrm>
        </p:grpSpPr>
        <p:sp>
          <p:nvSpPr>
            <p:cNvPr id="5" name="Rectangle 4"/>
            <p:cNvSpPr/>
            <p:nvPr/>
          </p:nvSpPr>
          <p:spPr>
            <a:xfrm>
              <a:off x="0" y="1748"/>
              <a:ext cx="7567900" cy="6856252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7" name="P 1" descr="CUInsignia4c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5388" y="152328"/>
              <a:ext cx="1371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1608861" y="419009"/>
              <a:ext cx="5769278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>
                  <a:solidFill>
                    <a:srgbClr val="C90202"/>
                  </a:solidFill>
                </a:rPr>
                <a:t>Cornell University Grass Roots GK-12 Program</a:t>
              </a:r>
            </a:p>
            <a:p>
              <a:pPr algn="ctr"/>
              <a:endParaRPr lang="en-US" sz="600" dirty="0" smtClean="0">
                <a:solidFill>
                  <a:srgbClr val="C90202"/>
                </a:solidFill>
              </a:endParaRPr>
            </a:p>
            <a:p>
              <a:pPr algn="ctr"/>
              <a:r>
                <a:rPr lang="en-US" dirty="0" smtClean="0">
                  <a:solidFill>
                    <a:srgbClr val="C90202"/>
                  </a:solidFill>
                </a:rPr>
                <a:t>Advancing Research in Renewable Energy and Cleaner Fuels</a:t>
              </a: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7446292" y="111457"/>
              <a:ext cx="1554480" cy="1554480"/>
              <a:chOff x="7446292" y="111457"/>
              <a:chExt cx="1554480" cy="1554480"/>
            </a:xfrm>
          </p:grpSpPr>
          <p:pic>
            <p:nvPicPr>
              <p:cNvPr id="11" name="Picture 10" descr="C:\Users\Luna\Documents\GK12\Pictures\logo.JP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446292" y="111457"/>
                <a:ext cx="1554480" cy="1554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3" name="Straight Connector 12"/>
              <p:cNvCxnSpPr/>
              <p:nvPr/>
            </p:nvCxnSpPr>
            <p:spPr>
              <a:xfrm>
                <a:off x="8545021" y="604336"/>
                <a:ext cx="448511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8545021" y="725741"/>
                <a:ext cx="448511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8521982" y="852468"/>
                <a:ext cx="471550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8503068" y="985694"/>
                <a:ext cx="490465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8447505" y="1107584"/>
                <a:ext cx="546027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8365935" y="1246614"/>
                <a:ext cx="627597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8221710" y="1369685"/>
                <a:ext cx="731629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 flipH="1" flipV="1">
                <a:off x="8018291" y="995192"/>
                <a:ext cx="1116143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5400000" flipH="1" flipV="1">
                <a:off x="8189400" y="995476"/>
                <a:ext cx="1058830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rot="5400000" flipH="1" flipV="1">
                <a:off x="8314414" y="995760"/>
                <a:ext cx="1058830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5400000" flipH="1" flipV="1">
                <a:off x="8239341" y="1316715"/>
                <a:ext cx="417512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rot="5400000" flipH="1" flipV="1">
                <a:off x="8196947" y="1431266"/>
                <a:ext cx="244585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5400000" flipH="1" flipV="1">
                <a:off x="8098742" y="1470193"/>
                <a:ext cx="166732" cy="591"/>
              </a:xfrm>
              <a:prstGeom prst="line">
                <a:avLst/>
              </a:prstGeom>
              <a:ln w="3175" cap="flat" cmpd="sng" algn="ctr">
                <a:solidFill>
                  <a:srgbClr val="C90202">
                    <a:alpha val="48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TextBox 48"/>
          <p:cNvSpPr txBox="1"/>
          <p:nvPr/>
        </p:nvSpPr>
        <p:spPr>
          <a:xfrm>
            <a:off x="1298098" y="1268760"/>
            <a:ext cx="60822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C90202"/>
                </a:solidFill>
              </a:rPr>
              <a:t>Build Me A Grid!</a:t>
            </a:r>
          </a:p>
          <a:p>
            <a:r>
              <a:rPr lang="en-US" sz="4000" dirty="0" smtClean="0">
                <a:solidFill>
                  <a:srgbClr val="C90202"/>
                </a:solidFill>
              </a:rPr>
              <a:t>How to Make Electric Power</a:t>
            </a:r>
            <a:endParaRPr lang="en-US" sz="4000" dirty="0">
              <a:solidFill>
                <a:srgbClr val="C90202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27166" y="3962400"/>
            <a:ext cx="16797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90202"/>
                </a:solidFill>
              </a:rPr>
              <a:t>Ryan Dwyer</a:t>
            </a:r>
          </a:p>
          <a:p>
            <a:pPr algn="ctr"/>
            <a:r>
              <a:rPr lang="en-US" sz="2000" dirty="0" smtClean="0">
                <a:solidFill>
                  <a:srgbClr val="C90202"/>
                </a:solidFill>
              </a:rPr>
              <a:t>Brian Williams</a:t>
            </a:r>
            <a:endParaRPr lang="en-US" sz="2000" dirty="0">
              <a:solidFill>
                <a:srgbClr val="C90202"/>
              </a:solidFill>
            </a:endParaRPr>
          </a:p>
        </p:txBody>
      </p:sp>
      <p:sp>
        <p:nvSpPr>
          <p:cNvPr id="25" name="Shape 33"/>
          <p:cNvSpPr/>
          <p:nvPr/>
        </p:nvSpPr>
        <p:spPr>
          <a:xfrm>
            <a:off x="251520" y="2780928"/>
            <a:ext cx="5760640" cy="3888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08669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57200" y="11247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noProof="0" dirty="0" smtClean="0">
                <a:latin typeface="+mj-lt"/>
                <a:ea typeface="+mj-ea"/>
                <a:cs typeface="+mj-cs"/>
              </a:rPr>
              <a:t>Renewable energy: Hamster </a:t>
            </a:r>
            <a:r>
              <a:rPr lang="en-US" sz="4400" dirty="0" smtClean="0">
                <a:latin typeface="+mj-lt"/>
                <a:ea typeface="+mj-ea"/>
                <a:cs typeface="+mj-cs"/>
              </a:rPr>
              <a:t>power!?</a:t>
            </a:r>
            <a:br>
              <a:rPr lang="en-US" sz="4400" dirty="0" smtClean="0">
                <a:latin typeface="+mj-lt"/>
                <a:ea typeface="+mj-ea"/>
                <a:cs typeface="+mj-cs"/>
              </a:rPr>
            </a:br>
            <a:r>
              <a:rPr lang="en-US" sz="4400" dirty="0" smtClean="0"/>
              <a:t>If we used hamsters to turn the  turbines…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5032" y="3822557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One hamster = 0.8 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5968" y="5910371"/>
            <a:ext cx="7624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USA would need 625,000,000,000 hamsters spinning the wheels that fast, 24/7.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95736" y="531452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13" name="Fast Robo Hamster on Wheel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67544" y="2556030"/>
            <a:ext cx="4332312" cy="32492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923530" y="3399221"/>
            <a:ext cx="40781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/>
              <a:t>USA needs 500,000,000,000 W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6" name="Rectangle 15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7" name="Picture 16" descr="C:\Users\Luna\Documents\GK12\Pictures\logo.JP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 1" descr="CUInsignia4c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-540568" y="908720"/>
            <a:ext cx="54726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That’s a lot of hamsters!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http://allsportcrossfit.com/wp-content/uploads/2012/10/gigawatt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r="12532"/>
          <a:stretch>
            <a:fillRect/>
          </a:stretch>
        </p:blipFill>
        <p:spPr bwMode="auto">
          <a:xfrm>
            <a:off x="107504" y="2630860"/>
            <a:ext cx="5184576" cy="389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[Image: family-guy-buff-hamster-o.gif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484783"/>
            <a:ext cx="4608512" cy="33699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478214" y="4941168"/>
            <a:ext cx="3038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Hamsters will be buff…</a:t>
            </a:r>
            <a:endParaRPr lang="en-US" sz="2400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9" name="Rectangle 8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0" name="Picture 9" descr="C:\Users\Luna\Documents\GK12\Pictures\logo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 1" descr="CUInsignia4c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ctangle 11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2"/>
          <p:cNvSpPr/>
          <p:nvPr/>
        </p:nvSpPr>
        <p:spPr>
          <a:xfrm>
            <a:off x="1401576" y="2147005"/>
            <a:ext cx="2882762" cy="189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" name="Shape 53"/>
          <p:cNvSpPr/>
          <p:nvPr/>
        </p:nvSpPr>
        <p:spPr>
          <a:xfrm>
            <a:off x="1401576" y="4254366"/>
            <a:ext cx="2882762" cy="189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" name="Shape 54"/>
          <p:cNvSpPr/>
          <p:nvPr/>
        </p:nvSpPr>
        <p:spPr>
          <a:xfrm>
            <a:off x="4713574" y="4254366"/>
            <a:ext cx="2882762" cy="189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7" name="Shape 55"/>
          <p:cNvSpPr/>
          <p:nvPr/>
        </p:nvSpPr>
        <p:spPr>
          <a:xfrm>
            <a:off x="4713574" y="2147005"/>
            <a:ext cx="2882762" cy="189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087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many hamsters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per person?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1" name="Rectangle 10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2" name="Picture 11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13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1"/>
          <p:cNvSpPr/>
          <p:nvPr/>
        </p:nvSpPr>
        <p:spPr>
          <a:xfrm>
            <a:off x="4818639" y="4434003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" name="Shape 62"/>
          <p:cNvSpPr/>
          <p:nvPr/>
        </p:nvSpPr>
        <p:spPr>
          <a:xfrm>
            <a:off x="4818639" y="5648383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" name="Shape 63"/>
          <p:cNvSpPr/>
          <p:nvPr/>
        </p:nvSpPr>
        <p:spPr>
          <a:xfrm>
            <a:off x="6727207" y="5648383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7" name="Shape 64"/>
          <p:cNvSpPr/>
          <p:nvPr/>
        </p:nvSpPr>
        <p:spPr>
          <a:xfrm>
            <a:off x="6727207" y="4434003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8" name="Shape 65"/>
          <p:cNvSpPr/>
          <p:nvPr/>
        </p:nvSpPr>
        <p:spPr>
          <a:xfrm>
            <a:off x="869313" y="1886728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9" name="Shape 66"/>
          <p:cNvSpPr/>
          <p:nvPr/>
        </p:nvSpPr>
        <p:spPr>
          <a:xfrm>
            <a:off x="869313" y="3101108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0" name="Shape 67"/>
          <p:cNvSpPr/>
          <p:nvPr/>
        </p:nvSpPr>
        <p:spPr>
          <a:xfrm>
            <a:off x="2777882" y="3101108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1" name="Shape 68"/>
          <p:cNvSpPr/>
          <p:nvPr/>
        </p:nvSpPr>
        <p:spPr>
          <a:xfrm>
            <a:off x="2777882" y="1886728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2" name="Shape 69"/>
          <p:cNvSpPr/>
          <p:nvPr/>
        </p:nvSpPr>
        <p:spPr>
          <a:xfrm>
            <a:off x="869313" y="4434003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3" name="Shape 70"/>
          <p:cNvSpPr/>
          <p:nvPr/>
        </p:nvSpPr>
        <p:spPr>
          <a:xfrm>
            <a:off x="869313" y="5648383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4" name="Shape 71"/>
          <p:cNvSpPr/>
          <p:nvPr/>
        </p:nvSpPr>
        <p:spPr>
          <a:xfrm>
            <a:off x="2777882" y="5648383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5" name="Shape 72"/>
          <p:cNvSpPr/>
          <p:nvPr/>
        </p:nvSpPr>
        <p:spPr>
          <a:xfrm>
            <a:off x="2777882" y="4434003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6" name="Shape 73"/>
          <p:cNvSpPr/>
          <p:nvPr/>
        </p:nvSpPr>
        <p:spPr>
          <a:xfrm>
            <a:off x="4818639" y="1915028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7" name="Shape 74"/>
          <p:cNvSpPr/>
          <p:nvPr/>
        </p:nvSpPr>
        <p:spPr>
          <a:xfrm>
            <a:off x="4818639" y="3129408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8" name="Shape 75"/>
          <p:cNvSpPr/>
          <p:nvPr/>
        </p:nvSpPr>
        <p:spPr>
          <a:xfrm>
            <a:off x="6727207" y="3129408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9" name="Shape 76"/>
          <p:cNvSpPr/>
          <p:nvPr/>
        </p:nvSpPr>
        <p:spPr>
          <a:xfrm>
            <a:off x="6727207" y="1915028"/>
            <a:ext cx="1661217" cy="1092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0" name="Title 1"/>
          <p:cNvSpPr txBox="1">
            <a:spLocks/>
          </p:cNvSpPr>
          <p:nvPr/>
        </p:nvSpPr>
        <p:spPr>
          <a:xfrm>
            <a:off x="518864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many hamsters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per person?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23" name="Rectangle 22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24" name="Picture 23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Rectangle 25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2"/>
          <p:cNvSpPr/>
          <p:nvPr/>
        </p:nvSpPr>
        <p:spPr>
          <a:xfrm>
            <a:off x="6431007" y="564912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" name="Shape 83"/>
          <p:cNvSpPr/>
          <p:nvPr/>
        </p:nvSpPr>
        <p:spPr>
          <a:xfrm>
            <a:off x="6431007" y="621702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" name="Shape 84"/>
          <p:cNvSpPr/>
          <p:nvPr/>
        </p:nvSpPr>
        <p:spPr>
          <a:xfrm>
            <a:off x="7323536" y="621702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7" name="Shape 85"/>
          <p:cNvSpPr/>
          <p:nvPr/>
        </p:nvSpPr>
        <p:spPr>
          <a:xfrm>
            <a:off x="7323536" y="564912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8" name="Shape 86"/>
          <p:cNvSpPr/>
          <p:nvPr/>
        </p:nvSpPr>
        <p:spPr>
          <a:xfrm>
            <a:off x="4655402" y="4457923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9" name="Shape 87"/>
          <p:cNvSpPr/>
          <p:nvPr/>
        </p:nvSpPr>
        <p:spPr>
          <a:xfrm>
            <a:off x="4655402" y="502581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0" name="Shape 88"/>
          <p:cNvSpPr/>
          <p:nvPr/>
        </p:nvSpPr>
        <p:spPr>
          <a:xfrm>
            <a:off x="5547930" y="502581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1" name="Shape 89"/>
          <p:cNvSpPr/>
          <p:nvPr/>
        </p:nvSpPr>
        <p:spPr>
          <a:xfrm>
            <a:off x="5547930" y="4457923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2" name="Shape 90"/>
          <p:cNvSpPr/>
          <p:nvPr/>
        </p:nvSpPr>
        <p:spPr>
          <a:xfrm>
            <a:off x="4655402" y="564912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3" name="Shape 91"/>
          <p:cNvSpPr/>
          <p:nvPr/>
        </p:nvSpPr>
        <p:spPr>
          <a:xfrm>
            <a:off x="4655402" y="621702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4" name="Shape 92"/>
          <p:cNvSpPr/>
          <p:nvPr/>
        </p:nvSpPr>
        <p:spPr>
          <a:xfrm>
            <a:off x="5547930" y="621702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5" name="Shape 93"/>
          <p:cNvSpPr/>
          <p:nvPr/>
        </p:nvSpPr>
        <p:spPr>
          <a:xfrm>
            <a:off x="5547930" y="564912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6" name="Shape 94"/>
          <p:cNvSpPr/>
          <p:nvPr/>
        </p:nvSpPr>
        <p:spPr>
          <a:xfrm>
            <a:off x="6431007" y="4471158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7" name="Shape 95"/>
          <p:cNvSpPr/>
          <p:nvPr/>
        </p:nvSpPr>
        <p:spPr>
          <a:xfrm>
            <a:off x="6431007" y="503904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8" name="Shape 96"/>
          <p:cNvSpPr/>
          <p:nvPr/>
        </p:nvSpPr>
        <p:spPr>
          <a:xfrm>
            <a:off x="7323536" y="503904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19" name="Shape 97"/>
          <p:cNvSpPr/>
          <p:nvPr/>
        </p:nvSpPr>
        <p:spPr>
          <a:xfrm>
            <a:off x="7323536" y="4471158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0" name="Shape 98"/>
          <p:cNvSpPr/>
          <p:nvPr/>
        </p:nvSpPr>
        <p:spPr>
          <a:xfrm>
            <a:off x="2870357" y="326672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1" name="Shape 99"/>
          <p:cNvSpPr/>
          <p:nvPr/>
        </p:nvSpPr>
        <p:spPr>
          <a:xfrm>
            <a:off x="2870357" y="383462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2" name="Shape 100"/>
          <p:cNvSpPr/>
          <p:nvPr/>
        </p:nvSpPr>
        <p:spPr>
          <a:xfrm>
            <a:off x="3762886" y="383462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3" name="Shape 101"/>
          <p:cNvSpPr/>
          <p:nvPr/>
        </p:nvSpPr>
        <p:spPr>
          <a:xfrm>
            <a:off x="3762886" y="326672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4" name="Shape 102"/>
          <p:cNvSpPr/>
          <p:nvPr/>
        </p:nvSpPr>
        <p:spPr>
          <a:xfrm>
            <a:off x="1094751" y="2075523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5" name="Shape 103"/>
          <p:cNvSpPr/>
          <p:nvPr/>
        </p:nvSpPr>
        <p:spPr>
          <a:xfrm>
            <a:off x="1094751" y="264341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6" name="Shape 104"/>
          <p:cNvSpPr/>
          <p:nvPr/>
        </p:nvSpPr>
        <p:spPr>
          <a:xfrm>
            <a:off x="1987280" y="264341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7" name="Shape 105"/>
          <p:cNvSpPr/>
          <p:nvPr/>
        </p:nvSpPr>
        <p:spPr>
          <a:xfrm>
            <a:off x="1987280" y="2075523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8" name="Shape 106"/>
          <p:cNvSpPr/>
          <p:nvPr/>
        </p:nvSpPr>
        <p:spPr>
          <a:xfrm>
            <a:off x="1094751" y="326672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29" name="Shape 107"/>
          <p:cNvSpPr/>
          <p:nvPr/>
        </p:nvSpPr>
        <p:spPr>
          <a:xfrm>
            <a:off x="1094751" y="383462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0" name="Shape 108"/>
          <p:cNvSpPr/>
          <p:nvPr/>
        </p:nvSpPr>
        <p:spPr>
          <a:xfrm>
            <a:off x="1987280" y="383462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1" name="Shape 109"/>
          <p:cNvSpPr/>
          <p:nvPr/>
        </p:nvSpPr>
        <p:spPr>
          <a:xfrm>
            <a:off x="1987280" y="326672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2" name="Shape 110"/>
          <p:cNvSpPr/>
          <p:nvPr/>
        </p:nvSpPr>
        <p:spPr>
          <a:xfrm>
            <a:off x="2870357" y="2088758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3" name="Shape 111"/>
          <p:cNvSpPr/>
          <p:nvPr/>
        </p:nvSpPr>
        <p:spPr>
          <a:xfrm>
            <a:off x="2870357" y="265664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4" name="Shape 112"/>
          <p:cNvSpPr/>
          <p:nvPr/>
        </p:nvSpPr>
        <p:spPr>
          <a:xfrm>
            <a:off x="3762886" y="2656649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5" name="Shape 113"/>
          <p:cNvSpPr/>
          <p:nvPr/>
        </p:nvSpPr>
        <p:spPr>
          <a:xfrm>
            <a:off x="3762886" y="2088758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6" name="Shape 114"/>
          <p:cNvSpPr/>
          <p:nvPr/>
        </p:nvSpPr>
        <p:spPr>
          <a:xfrm>
            <a:off x="6431007" y="327995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7" name="Shape 115"/>
          <p:cNvSpPr/>
          <p:nvPr/>
        </p:nvSpPr>
        <p:spPr>
          <a:xfrm>
            <a:off x="6431007" y="384784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8" name="Shape 116"/>
          <p:cNvSpPr/>
          <p:nvPr/>
        </p:nvSpPr>
        <p:spPr>
          <a:xfrm>
            <a:off x="7323536" y="384784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39" name="Shape 117"/>
          <p:cNvSpPr/>
          <p:nvPr/>
        </p:nvSpPr>
        <p:spPr>
          <a:xfrm>
            <a:off x="7323536" y="327995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0" name="Shape 118"/>
          <p:cNvSpPr/>
          <p:nvPr/>
        </p:nvSpPr>
        <p:spPr>
          <a:xfrm>
            <a:off x="4655402" y="2088748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1" name="Shape 119"/>
          <p:cNvSpPr/>
          <p:nvPr/>
        </p:nvSpPr>
        <p:spPr>
          <a:xfrm>
            <a:off x="4655402" y="265664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2" name="Shape 120"/>
          <p:cNvSpPr/>
          <p:nvPr/>
        </p:nvSpPr>
        <p:spPr>
          <a:xfrm>
            <a:off x="5547930" y="265664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3" name="Shape 121"/>
          <p:cNvSpPr/>
          <p:nvPr/>
        </p:nvSpPr>
        <p:spPr>
          <a:xfrm>
            <a:off x="5547930" y="2088748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4" name="Shape 122"/>
          <p:cNvSpPr/>
          <p:nvPr/>
        </p:nvSpPr>
        <p:spPr>
          <a:xfrm>
            <a:off x="4655402" y="327995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5" name="Shape 123"/>
          <p:cNvSpPr/>
          <p:nvPr/>
        </p:nvSpPr>
        <p:spPr>
          <a:xfrm>
            <a:off x="4655402" y="384784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6" name="Shape 124"/>
          <p:cNvSpPr/>
          <p:nvPr/>
        </p:nvSpPr>
        <p:spPr>
          <a:xfrm>
            <a:off x="5547930" y="384784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7" name="Shape 125"/>
          <p:cNvSpPr/>
          <p:nvPr/>
        </p:nvSpPr>
        <p:spPr>
          <a:xfrm>
            <a:off x="5547930" y="327995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8" name="Shape 126"/>
          <p:cNvSpPr/>
          <p:nvPr/>
        </p:nvSpPr>
        <p:spPr>
          <a:xfrm>
            <a:off x="6431007" y="2101983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49" name="Shape 127"/>
          <p:cNvSpPr/>
          <p:nvPr/>
        </p:nvSpPr>
        <p:spPr>
          <a:xfrm>
            <a:off x="6431007" y="266987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0" name="Shape 128"/>
          <p:cNvSpPr/>
          <p:nvPr/>
        </p:nvSpPr>
        <p:spPr>
          <a:xfrm>
            <a:off x="7323536" y="266987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1" name="Shape 129"/>
          <p:cNvSpPr/>
          <p:nvPr/>
        </p:nvSpPr>
        <p:spPr>
          <a:xfrm>
            <a:off x="7323536" y="2101983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2" name="Shape 130"/>
          <p:cNvSpPr/>
          <p:nvPr/>
        </p:nvSpPr>
        <p:spPr>
          <a:xfrm>
            <a:off x="2870332" y="566235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3" name="Shape 131"/>
          <p:cNvSpPr/>
          <p:nvPr/>
        </p:nvSpPr>
        <p:spPr>
          <a:xfrm>
            <a:off x="2870332" y="623024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4" name="Shape 132"/>
          <p:cNvSpPr/>
          <p:nvPr/>
        </p:nvSpPr>
        <p:spPr>
          <a:xfrm>
            <a:off x="3762861" y="623024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5" name="Shape 133"/>
          <p:cNvSpPr/>
          <p:nvPr/>
        </p:nvSpPr>
        <p:spPr>
          <a:xfrm>
            <a:off x="3762861" y="566235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6" name="Shape 134"/>
          <p:cNvSpPr/>
          <p:nvPr/>
        </p:nvSpPr>
        <p:spPr>
          <a:xfrm>
            <a:off x="1094726" y="4471148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7" name="Shape 135"/>
          <p:cNvSpPr/>
          <p:nvPr/>
        </p:nvSpPr>
        <p:spPr>
          <a:xfrm>
            <a:off x="1094726" y="503904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8" name="Shape 136"/>
          <p:cNvSpPr/>
          <p:nvPr/>
        </p:nvSpPr>
        <p:spPr>
          <a:xfrm>
            <a:off x="1987255" y="5039040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59" name="Shape 137"/>
          <p:cNvSpPr/>
          <p:nvPr/>
        </p:nvSpPr>
        <p:spPr>
          <a:xfrm>
            <a:off x="1987255" y="4471148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0" name="Shape 138"/>
          <p:cNvSpPr/>
          <p:nvPr/>
        </p:nvSpPr>
        <p:spPr>
          <a:xfrm>
            <a:off x="1094726" y="566235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1" name="Shape 139"/>
          <p:cNvSpPr/>
          <p:nvPr/>
        </p:nvSpPr>
        <p:spPr>
          <a:xfrm>
            <a:off x="1094726" y="623024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2" name="Shape 140"/>
          <p:cNvSpPr/>
          <p:nvPr/>
        </p:nvSpPr>
        <p:spPr>
          <a:xfrm>
            <a:off x="1987255" y="6230245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3" name="Shape 141"/>
          <p:cNvSpPr/>
          <p:nvPr/>
        </p:nvSpPr>
        <p:spPr>
          <a:xfrm>
            <a:off x="1987255" y="566235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4" name="Shape 142"/>
          <p:cNvSpPr/>
          <p:nvPr/>
        </p:nvSpPr>
        <p:spPr>
          <a:xfrm>
            <a:off x="2870332" y="4484383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5" name="Shape 143"/>
          <p:cNvSpPr/>
          <p:nvPr/>
        </p:nvSpPr>
        <p:spPr>
          <a:xfrm>
            <a:off x="2870332" y="505227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6" name="Shape 144"/>
          <p:cNvSpPr/>
          <p:nvPr/>
        </p:nvSpPr>
        <p:spPr>
          <a:xfrm>
            <a:off x="3762861" y="5052274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7" name="Shape 145"/>
          <p:cNvSpPr/>
          <p:nvPr/>
        </p:nvSpPr>
        <p:spPr>
          <a:xfrm>
            <a:off x="3762861" y="4484383"/>
            <a:ext cx="776856" cy="511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</p:sp>
      <p:sp>
        <p:nvSpPr>
          <p:cNvPr id="68" name="Title 1"/>
          <p:cNvSpPr txBox="1">
            <a:spLocks/>
          </p:cNvSpPr>
          <p:nvPr/>
        </p:nvSpPr>
        <p:spPr>
          <a:xfrm>
            <a:off x="457200" y="9087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many hamsters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per person?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71" name="Rectangle 70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72" name="Picture 71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3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" name="Rectangle 73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35623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9" name="Shape 150"/>
          <p:cNvSpPr/>
          <p:nvPr/>
        </p:nvSpPr>
        <p:spPr>
          <a:xfrm>
            <a:off x="2051720" y="4869160"/>
            <a:ext cx="2355010" cy="151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</p:sp>
      <p:sp>
        <p:nvSpPr>
          <p:cNvPr id="2060" name="Shape 2206"/>
          <p:cNvSpPr/>
          <p:nvPr/>
        </p:nvSpPr>
        <p:spPr>
          <a:xfrm>
            <a:off x="3882592" y="5934611"/>
            <a:ext cx="345576" cy="3222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</p:sp>
      <p:sp>
        <p:nvSpPr>
          <p:cNvPr id="2061" name="Shape 2207"/>
          <p:cNvSpPr txBox="1"/>
          <p:nvPr/>
        </p:nvSpPr>
        <p:spPr>
          <a:xfrm>
            <a:off x="2264376" y="3936060"/>
            <a:ext cx="2091600" cy="11430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2400" dirty="0"/>
              <a:t>Actual Size</a:t>
            </a:r>
          </a:p>
        </p:txBody>
      </p:sp>
      <p:sp>
        <p:nvSpPr>
          <p:cNvPr id="2062" name="Shape 2207"/>
          <p:cNvSpPr txBox="1"/>
          <p:nvPr/>
        </p:nvSpPr>
        <p:spPr>
          <a:xfrm>
            <a:off x="251520" y="2069976"/>
            <a:ext cx="4176464" cy="11430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algn="ctr">
              <a:buNone/>
            </a:pPr>
            <a:r>
              <a:rPr lang="en" sz="4400" b="1" dirty="0" smtClean="0"/>
              <a:t>2000 per person!</a:t>
            </a:r>
            <a:endParaRPr lang="en" sz="4400" b="1" dirty="0"/>
          </a:p>
        </p:txBody>
      </p:sp>
      <p:sp>
        <p:nvSpPr>
          <p:cNvPr id="2063" name="Title 1"/>
          <p:cNvSpPr txBox="1">
            <a:spLocks/>
          </p:cNvSpPr>
          <p:nvPr/>
        </p:nvSpPr>
        <p:spPr>
          <a:xfrm>
            <a:off x="457200" y="7738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many hamsters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per person?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0" name="Rectangle 9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1" name="Picture 10" descr="C:\Users\Luna\Documents\GK12\Pictures\logo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 1" descr="CUInsignia4c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But how does a generator work?</a:t>
            </a:r>
            <a:endParaRPr lang="en-US" dirty="0"/>
          </a:p>
        </p:txBody>
      </p:sp>
      <p:pic>
        <p:nvPicPr>
          <p:cNvPr id="6148" name="Picture 4" descr="http://deskarati.com/wp-content/uploads/2011/07/Wind-Turbine-Cut-Aw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103116" y="1721168"/>
            <a:ext cx="4480562" cy="2931968"/>
          </a:xfrm>
          <a:prstGeom prst="rect">
            <a:avLst/>
          </a:prstGeom>
          <a:noFill/>
        </p:spPr>
      </p:pic>
      <p:pic>
        <p:nvPicPr>
          <p:cNvPr id="6150" name="Picture 6" descr="https://encrypted-tbn1.gstatic.com/images?q=tbn:ANd9GcSixENp50gb5yUNhZsnyv_NsXarVPy0Y8qU4yoEWnm1Y-5ptJ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5085184"/>
            <a:ext cx="2664296" cy="1628180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395536" y="1700808"/>
            <a:ext cx="2952328" cy="2952328"/>
            <a:chOff x="251520" y="1240410"/>
            <a:chExt cx="3240360" cy="3240360"/>
          </a:xfrm>
        </p:grpSpPr>
        <p:pic>
          <p:nvPicPr>
            <p:cNvPr id="6152" name="Picture 8" descr="http://diyselfsufficient.com/wp-content/uploads/2012/09/horizontal-wind-turbine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251520" y="1240410"/>
              <a:ext cx="3240360" cy="3240360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2699792" y="1484784"/>
              <a:ext cx="753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WIND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Down Arrow 10"/>
            <p:cNvSpPr/>
            <p:nvPr/>
          </p:nvSpPr>
          <p:spPr>
            <a:xfrm rot="5400000">
              <a:off x="2663788" y="1952836"/>
              <a:ext cx="720080" cy="648072"/>
            </a:xfrm>
            <a:prstGeom prst="downArrow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urved Down Arrow 11"/>
            <p:cNvSpPr/>
            <p:nvPr/>
          </p:nvSpPr>
          <p:spPr>
            <a:xfrm flipH="1">
              <a:off x="971600" y="1340768"/>
              <a:ext cx="1440160" cy="504056"/>
            </a:xfrm>
            <a:prstGeom prst="curved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20072" y="4715852"/>
            <a:ext cx="732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How?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5796136" y="3573016"/>
            <a:ext cx="505267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3491880" y="2852936"/>
            <a:ext cx="504056" cy="43204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5400000">
            <a:off x="6048164" y="4689140"/>
            <a:ext cx="504056" cy="43204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95536" y="5057889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Hint:</a:t>
            </a:r>
            <a:r>
              <a:rPr lang="en-US" sz="2400" dirty="0" smtClean="0"/>
              <a:t> Electricity involves moving electrons across a wire (“electrical current”). </a:t>
            </a:r>
            <a:endParaRPr lang="en-US" sz="2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21" name="Rectangle 20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22" name="Picture 21" descr="C:\Users\Luna\Documents\GK12\Pictures\logo.JP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 1" descr="CUInsignia4c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/>
          <a:lstStyle/>
          <a:p>
            <a:r>
              <a:rPr lang="en-US" dirty="0" smtClean="0"/>
              <a:t>Task 1: Discovering Electricity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/>
          <a:lstStyle/>
          <a:p>
            <a:r>
              <a:rPr lang="en-US" dirty="0" smtClean="0"/>
              <a:t>Given a coil of wire that is connected to a </a:t>
            </a:r>
            <a:r>
              <a:rPr lang="en-US" dirty="0" err="1" smtClean="0"/>
              <a:t>multimeter</a:t>
            </a:r>
            <a:r>
              <a:rPr lang="en-US" dirty="0" smtClean="0"/>
              <a:t>, try to make the voltage readout change using the magnet.</a:t>
            </a:r>
          </a:p>
          <a:p>
            <a:endParaRPr lang="en-US" dirty="0"/>
          </a:p>
        </p:txBody>
      </p:sp>
      <p:pic>
        <p:nvPicPr>
          <p:cNvPr id="4" name="Picture 6" descr="https://encrypted-tbn2.gstatic.com/images?q=tbn:ANd9GcT9BoS_NvMHQVuzTbczKjjvBLukaXPn5hSUDcSpVgSZlZsBOjLBx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149080"/>
            <a:ext cx="1821288" cy="2027676"/>
          </a:xfrm>
          <a:prstGeom prst="rect">
            <a:avLst/>
          </a:prstGeom>
          <a:noFill/>
        </p:spPr>
      </p:pic>
      <p:pic>
        <p:nvPicPr>
          <p:cNvPr id="5" name="Picture 8" descr="http://image.made-in-china.com/2f0j00PvtErYqaOOon/Permanent-Strong-Disc-Neodymium-Magn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238" y="4158672"/>
            <a:ext cx="2035026" cy="20066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20080" y="3789040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Magnets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4376" y="3789040"/>
            <a:ext cx="1115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Wires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55776" y="472514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+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88024" y="4725144"/>
            <a:ext cx="587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ym typeface="Wingdings" pitchFamily="2" charset="2"/>
              </a:rPr>
              <a:t>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292080" y="4437112"/>
            <a:ext cx="3542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Voltage should fluctuate 0.1 mV</a:t>
            </a:r>
            <a:endParaRPr lang="en-US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833816" y="6021288"/>
            <a:ext cx="2626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 Have 10 Min</a:t>
            </a:r>
            <a:endParaRPr lang="en-US" sz="28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5" name="Rectangle 14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6" name="Picture 15" descr="C:\Users\Luna\Documents\GK12\Pictures\logo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 1" descr="CUInsignia4c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372"/>
            <a:ext cx="8229600" cy="1143000"/>
          </a:xfrm>
        </p:spPr>
        <p:txBody>
          <a:bodyPr/>
          <a:lstStyle/>
          <a:p>
            <a:r>
              <a:rPr lang="en-US" dirty="0" smtClean="0"/>
              <a:t>Hint!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0470"/>
            <a:ext cx="8229600" cy="4525963"/>
          </a:xfrm>
        </p:spPr>
        <p:txBody>
          <a:bodyPr/>
          <a:lstStyle/>
          <a:p>
            <a:r>
              <a:rPr lang="en-US" dirty="0" smtClean="0"/>
              <a:t>Move magnet across a coil of wire. Which direction works better?</a:t>
            </a:r>
          </a:p>
        </p:txBody>
      </p:sp>
      <p:pic>
        <p:nvPicPr>
          <p:cNvPr id="11268" name="Picture 4" descr="http://www.bestliquidations.com/images/copper_w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58742"/>
            <a:ext cx="2250580" cy="2250578"/>
          </a:xfrm>
          <a:prstGeom prst="rect">
            <a:avLst/>
          </a:prstGeom>
          <a:noFill/>
        </p:spPr>
      </p:pic>
      <p:grpSp>
        <p:nvGrpSpPr>
          <p:cNvPr id="11" name="Group 8"/>
          <p:cNvGrpSpPr/>
          <p:nvPr/>
        </p:nvGrpSpPr>
        <p:grpSpPr>
          <a:xfrm rot="21590534">
            <a:off x="1909163" y="3339441"/>
            <a:ext cx="568426" cy="1060402"/>
            <a:chOff x="3343387" y="1559376"/>
            <a:chExt cx="1156605" cy="2157656"/>
          </a:xfrm>
        </p:grpSpPr>
        <p:sp>
          <p:nvSpPr>
            <p:cNvPr id="12" name="Rectangle 11"/>
            <p:cNvSpPr/>
            <p:nvPr/>
          </p:nvSpPr>
          <p:spPr>
            <a:xfrm>
              <a:off x="3347864" y="2636912"/>
              <a:ext cx="1152128" cy="108012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N</a:t>
              </a:r>
              <a:endParaRPr lang="en-US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43387" y="1559376"/>
              <a:ext cx="1152128" cy="10801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S</a:t>
              </a:r>
              <a:endParaRPr lang="en-US" sz="3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Down Arrow 13"/>
          <p:cNvSpPr/>
          <p:nvPr/>
        </p:nvSpPr>
        <p:spPr>
          <a:xfrm>
            <a:off x="1979713" y="4562797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 descr="http://www.bestliquidations.com/images/copper_w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3788" y="4058742"/>
            <a:ext cx="2250580" cy="2250578"/>
          </a:xfrm>
          <a:prstGeom prst="rect">
            <a:avLst/>
          </a:prstGeom>
          <a:noFill/>
        </p:spPr>
      </p:pic>
      <p:grpSp>
        <p:nvGrpSpPr>
          <p:cNvPr id="17" name="Group 8"/>
          <p:cNvGrpSpPr/>
          <p:nvPr/>
        </p:nvGrpSpPr>
        <p:grpSpPr>
          <a:xfrm rot="16200000">
            <a:off x="4837706" y="4707595"/>
            <a:ext cx="568426" cy="1060402"/>
            <a:chOff x="3343387" y="1559376"/>
            <a:chExt cx="1156605" cy="2157656"/>
          </a:xfrm>
        </p:grpSpPr>
        <p:sp>
          <p:nvSpPr>
            <p:cNvPr id="18" name="Rectangle 17"/>
            <p:cNvSpPr/>
            <p:nvPr/>
          </p:nvSpPr>
          <p:spPr>
            <a:xfrm>
              <a:off x="3347864" y="2636912"/>
              <a:ext cx="1152128" cy="108012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N</a:t>
              </a:r>
              <a:endParaRPr lang="en-US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343387" y="1559376"/>
              <a:ext cx="1152128" cy="10801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</a:rPr>
                <a:t>S</a:t>
              </a:r>
              <a:endParaRPr lang="en-US" sz="3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Down Arrow 19"/>
          <p:cNvSpPr/>
          <p:nvPr/>
        </p:nvSpPr>
        <p:spPr>
          <a:xfrm>
            <a:off x="4980262" y="5714926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 rot="10800000">
            <a:off x="4980263" y="4346774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 rot="10800000">
            <a:off x="1979712" y="2690590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22" name="Rectangle 21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25" name="Picture 24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Rectangle 26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n 24"/>
          <p:cNvSpPr/>
          <p:nvPr/>
        </p:nvSpPr>
        <p:spPr>
          <a:xfrm rot="16200000">
            <a:off x="3366120" y="1070992"/>
            <a:ext cx="2592288" cy="8460432"/>
          </a:xfrm>
          <a:prstGeom prst="can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48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 flipV="1">
            <a:off x="2771800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nut 17"/>
          <p:cNvSpPr/>
          <p:nvPr/>
        </p:nvSpPr>
        <p:spPr>
          <a:xfrm>
            <a:off x="2051720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Donut 18"/>
          <p:cNvSpPr/>
          <p:nvPr/>
        </p:nvSpPr>
        <p:spPr>
          <a:xfrm>
            <a:off x="3923928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 flipV="1">
            <a:off x="4572000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nut 20"/>
          <p:cNvSpPr/>
          <p:nvPr/>
        </p:nvSpPr>
        <p:spPr>
          <a:xfrm>
            <a:off x="5796136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 flipV="1">
            <a:off x="6444208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2"/>
          <p:cNvSpPr txBox="1">
            <a:spLocks/>
          </p:cNvSpPr>
          <p:nvPr/>
        </p:nvSpPr>
        <p:spPr>
          <a:xfrm>
            <a:off x="518864" y="214339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Electricity is generated by the movement of electrons. 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How can you move electrons?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5805264"/>
            <a:ext cx="12372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Electron</a:t>
            </a:r>
          </a:p>
          <a:p>
            <a:r>
              <a:rPr lang="en-US" sz="2400" b="1" dirty="0" smtClean="0">
                <a:solidFill>
                  <a:srgbClr val="FFFF00"/>
                </a:solidFill>
              </a:rPr>
              <a:t>cloud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5656" y="5085184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Nucleus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11560" y="3501008"/>
            <a:ext cx="799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Wire</a:t>
            </a:r>
            <a:endParaRPr lang="en-US" sz="2400" b="1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67544" y="10618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 why does moving a magnet generate electricity?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Can 14"/>
          <p:cNvSpPr/>
          <p:nvPr/>
        </p:nvSpPr>
        <p:spPr>
          <a:xfrm rot="16200000">
            <a:off x="3401616" y="1070992"/>
            <a:ext cx="2592288" cy="8460432"/>
          </a:xfrm>
          <a:prstGeom prst="can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48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23" name="Rectangle 22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24" name="Picture 23" descr="C:\Users\Luna\Documents\GK12\Pictures\logo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 1" descr="CUInsignia4c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Rectangle 26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21891"/>
            <a:ext cx="8229600" cy="1143000"/>
          </a:xfrm>
        </p:spPr>
        <p:txBody>
          <a:bodyPr/>
          <a:lstStyle/>
          <a:p>
            <a:r>
              <a:rPr lang="en-US" dirty="0" smtClean="0"/>
              <a:t>Before We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47453"/>
            <a:ext cx="8229600" cy="4525963"/>
          </a:xfrm>
        </p:spPr>
        <p:txBody>
          <a:bodyPr/>
          <a:lstStyle/>
          <a:p>
            <a:r>
              <a:rPr lang="en-US" dirty="0" smtClean="0"/>
              <a:t>Move your cell phone and credit cards to a safe place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strong magnets you use can damage electronics!!!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6" name="Rectangle 5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7" name="Picture 6" descr="C:\Users\Luna\Documents\GK12\Pictures\logo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 1" descr="CUInsignia4c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2016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097833" y="2060848"/>
            <a:ext cx="978223" cy="1871608"/>
            <a:chOff x="3343387" y="1559376"/>
            <a:chExt cx="1156605" cy="2157656"/>
          </a:xfrm>
        </p:grpSpPr>
        <p:sp>
          <p:nvSpPr>
            <p:cNvPr id="7" name="Rectangle 6"/>
            <p:cNvSpPr/>
            <p:nvPr/>
          </p:nvSpPr>
          <p:spPr>
            <a:xfrm>
              <a:off x="3347864" y="2636912"/>
              <a:ext cx="1152128" cy="108012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 smtClean="0">
                  <a:solidFill>
                    <a:schemeClr val="tx1"/>
                  </a:solidFill>
                </a:rPr>
                <a:t>N</a:t>
              </a:r>
              <a:endParaRPr lang="en-US" sz="80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343387" y="1559376"/>
              <a:ext cx="1152128" cy="10801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 smtClean="0">
                  <a:solidFill>
                    <a:schemeClr val="tx1"/>
                  </a:solidFill>
                </a:rPr>
                <a:t>S</a:t>
              </a:r>
              <a:endParaRPr lang="en-US" sz="8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Right Arrow 9"/>
          <p:cNvSpPr/>
          <p:nvPr/>
        </p:nvSpPr>
        <p:spPr>
          <a:xfrm rot="5400000">
            <a:off x="6786246" y="2762926"/>
            <a:ext cx="756084" cy="57606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93681" y="2132856"/>
            <a:ext cx="1938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Move Magnet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084168" y="3543399"/>
            <a:ext cx="2001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Move Electron</a:t>
            </a:r>
            <a:endParaRPr lang="en-US" sz="2400" dirty="0"/>
          </a:p>
        </p:txBody>
      </p:sp>
      <p:sp>
        <p:nvSpPr>
          <p:cNvPr id="13" name="Can 12"/>
          <p:cNvSpPr/>
          <p:nvPr/>
        </p:nvSpPr>
        <p:spPr>
          <a:xfrm rot="16200000">
            <a:off x="3366120" y="1070992"/>
            <a:ext cx="2592288" cy="8460432"/>
          </a:xfrm>
          <a:prstGeom prst="can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48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 flipV="1">
            <a:off x="2771800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nut 22"/>
          <p:cNvSpPr/>
          <p:nvPr/>
        </p:nvSpPr>
        <p:spPr>
          <a:xfrm>
            <a:off x="2051720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Donut 23"/>
          <p:cNvSpPr/>
          <p:nvPr/>
        </p:nvSpPr>
        <p:spPr>
          <a:xfrm>
            <a:off x="3923928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 flipV="1">
            <a:off x="4572000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nut 25"/>
          <p:cNvSpPr/>
          <p:nvPr/>
        </p:nvSpPr>
        <p:spPr>
          <a:xfrm>
            <a:off x="5796136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 flipV="1">
            <a:off x="6444208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267744" y="4725144"/>
            <a:ext cx="216024" cy="2160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572000" y="436510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732240" y="436510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868144" y="508518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7956376" y="494116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635896" y="494116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2483768" y="4869160"/>
            <a:ext cx="1008112" cy="1440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923928" y="4725144"/>
            <a:ext cx="432048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292080" y="4653136"/>
            <a:ext cx="504056" cy="43204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6084168" y="4581128"/>
            <a:ext cx="288032" cy="3600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308304" y="4725144"/>
            <a:ext cx="576064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/>
          <p:cNvSpPr txBox="1">
            <a:spLocks/>
          </p:cNvSpPr>
          <p:nvPr/>
        </p:nvSpPr>
        <p:spPr>
          <a:xfrm>
            <a:off x="457200" y="9087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 why does moving a magnet generate electricity?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36" name="Rectangle 35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38" name="Picture 37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Rectangle 41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n 12"/>
          <p:cNvSpPr/>
          <p:nvPr/>
        </p:nvSpPr>
        <p:spPr>
          <a:xfrm rot="16200000">
            <a:off x="3366120" y="1070992"/>
            <a:ext cx="2592288" cy="8460432"/>
          </a:xfrm>
          <a:prstGeom prst="can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48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 flipV="1">
            <a:off x="2771800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nut 22"/>
          <p:cNvSpPr/>
          <p:nvPr/>
        </p:nvSpPr>
        <p:spPr>
          <a:xfrm>
            <a:off x="2051720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Donut 23"/>
          <p:cNvSpPr/>
          <p:nvPr/>
        </p:nvSpPr>
        <p:spPr>
          <a:xfrm>
            <a:off x="3923928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 flipV="1">
            <a:off x="4572000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nut 25"/>
          <p:cNvSpPr/>
          <p:nvPr/>
        </p:nvSpPr>
        <p:spPr>
          <a:xfrm>
            <a:off x="5796136" y="4365104"/>
            <a:ext cx="1872208" cy="1872208"/>
          </a:xfrm>
          <a:prstGeom prst="donut">
            <a:avLst>
              <a:gd name="adj" fmla="val 155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 flipV="1">
            <a:off x="6444208" y="5085184"/>
            <a:ext cx="504056" cy="50405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267744" y="4725144"/>
            <a:ext cx="216024" cy="2160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572000" y="436510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948264" y="443711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868144" y="508518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7956376" y="494116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635896" y="494116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2483768" y="4869160"/>
            <a:ext cx="1008112" cy="1440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923928" y="4725144"/>
            <a:ext cx="432048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292080" y="4653136"/>
            <a:ext cx="504056" cy="43204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6084168" y="4581128"/>
            <a:ext cx="288032" cy="3600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7308304" y="4725144"/>
            <a:ext cx="576064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7544" y="2463279"/>
            <a:ext cx="2950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Generate more power</a:t>
            </a:r>
            <a:endParaRPr lang="en-US" sz="2400" dirty="0"/>
          </a:p>
        </p:txBody>
      </p:sp>
      <p:sp>
        <p:nvSpPr>
          <p:cNvPr id="36" name="Oval 35"/>
          <p:cNvSpPr/>
          <p:nvPr/>
        </p:nvSpPr>
        <p:spPr>
          <a:xfrm>
            <a:off x="2771800" y="5949280"/>
            <a:ext cx="216024" cy="2160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644008" y="594928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516216" y="587727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812360" y="573325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635896" y="551723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3059832" y="5805264"/>
            <a:ext cx="504056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3995936" y="5589240"/>
            <a:ext cx="576064" cy="3600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5508104" y="5805264"/>
            <a:ext cx="792088" cy="720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6876256" y="5805264"/>
            <a:ext cx="864096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148064" y="587727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4097833" y="2060848"/>
            <a:ext cx="978223" cy="1871608"/>
            <a:chOff x="3343387" y="1559376"/>
            <a:chExt cx="1156605" cy="2157656"/>
          </a:xfrm>
        </p:grpSpPr>
        <p:sp>
          <p:nvSpPr>
            <p:cNvPr id="51" name="Rectangle 50"/>
            <p:cNvSpPr/>
            <p:nvPr/>
          </p:nvSpPr>
          <p:spPr>
            <a:xfrm>
              <a:off x="3347864" y="2636912"/>
              <a:ext cx="1152128" cy="108012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 smtClean="0">
                  <a:solidFill>
                    <a:schemeClr val="tx1"/>
                  </a:solidFill>
                </a:rPr>
                <a:t>N</a:t>
              </a:r>
              <a:endParaRPr lang="en-US" sz="8000" b="1" dirty="0">
                <a:solidFill>
                  <a:schemeClr val="tx1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343387" y="1559376"/>
              <a:ext cx="1152128" cy="10801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 smtClean="0">
                  <a:solidFill>
                    <a:schemeClr val="tx1"/>
                  </a:solidFill>
                </a:rPr>
                <a:t>S</a:t>
              </a:r>
              <a:endParaRPr lang="en-US" sz="8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5" name="Right Arrow 54"/>
          <p:cNvSpPr/>
          <p:nvPr/>
        </p:nvSpPr>
        <p:spPr>
          <a:xfrm rot="5400000">
            <a:off x="6786246" y="2762926"/>
            <a:ext cx="756084" cy="57606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6093681" y="2132856"/>
            <a:ext cx="1938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Move Magnet</a:t>
            </a:r>
            <a:endParaRPr lang="en-US" sz="2400" dirty="0"/>
          </a:p>
        </p:txBody>
      </p:sp>
      <p:sp>
        <p:nvSpPr>
          <p:cNvPr id="57" name="TextBox 56"/>
          <p:cNvSpPr txBox="1"/>
          <p:nvPr/>
        </p:nvSpPr>
        <p:spPr>
          <a:xfrm>
            <a:off x="6084168" y="3543399"/>
            <a:ext cx="2001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Move Electron</a:t>
            </a:r>
            <a:endParaRPr lang="en-US" sz="2400" dirty="0"/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457200" y="9087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 why does moving a magnet generate electricity?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60" name="Rectangle 59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61" name="Picture 60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" name="Rectangle 62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Task 2: Make an Electric Generator!</a:t>
            </a:r>
            <a:endParaRPr lang="en-US" sz="3600" dirty="0"/>
          </a:p>
        </p:txBody>
      </p:sp>
      <p:grpSp>
        <p:nvGrpSpPr>
          <p:cNvPr id="3" name="Group 2"/>
          <p:cNvGrpSpPr/>
          <p:nvPr/>
        </p:nvGrpSpPr>
        <p:grpSpPr>
          <a:xfrm>
            <a:off x="396553" y="1772816"/>
            <a:ext cx="8423919" cy="4968552"/>
            <a:chOff x="252537" y="1412776"/>
            <a:chExt cx="8711951" cy="5184575"/>
          </a:xfrm>
        </p:grpSpPr>
        <p:pic>
          <p:nvPicPr>
            <p:cNvPr id="15362" name="Picture 2" descr="C:\Documents and Settings\Admin\My Documents\GK12\2013 - 2014\Electrical Generator\Activity Pictures\Pictures of assembly process\Photo Jul 05, 16 26 19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>
              <a:off x="104076" y="1561237"/>
              <a:ext cx="2448272" cy="2151350"/>
            </a:xfrm>
            <a:prstGeom prst="rect">
              <a:avLst/>
            </a:prstGeom>
            <a:noFill/>
          </p:spPr>
        </p:pic>
        <p:pic>
          <p:nvPicPr>
            <p:cNvPr id="15363" name="Picture 3" descr="C:\Documents and Settings\Admin\My Documents\GK12\2013 - 2014\Electrical Generator\Activity Pictures\Pictures of assembly process\Photo Jun 26, 13 21 11.jpg"/>
            <p:cNvPicPr>
              <a:picLocks noChangeAspect="1" noChangeArrowheads="1"/>
            </p:cNvPicPr>
            <p:nvPr/>
          </p:nvPicPr>
          <p:blipFill>
            <a:blip r:embed="rId3" cstate="print"/>
            <a:srcRect l="23998" t="32026" r="19127" b="10621"/>
            <a:stretch>
              <a:fillRect/>
            </a:stretch>
          </p:blipFill>
          <p:spPr bwMode="auto">
            <a:xfrm>
              <a:off x="2484784" y="1412776"/>
              <a:ext cx="2160240" cy="2448272"/>
            </a:xfrm>
            <a:prstGeom prst="rect">
              <a:avLst/>
            </a:prstGeom>
            <a:noFill/>
          </p:spPr>
        </p:pic>
        <p:pic>
          <p:nvPicPr>
            <p:cNvPr id="15364" name="Picture 4" descr="C:\Documents and Settings\Admin\My Documents\GK12\2013 - 2014\Electrical Generator\Activity Pictures\Pictures of assembly process\021 inserting top magnet onto wire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0800000" flipV="1">
              <a:off x="4716016" y="4123299"/>
              <a:ext cx="3312368" cy="2474052"/>
            </a:xfrm>
            <a:prstGeom prst="rect">
              <a:avLst/>
            </a:prstGeom>
            <a:noFill/>
          </p:spPr>
        </p:pic>
        <p:pic>
          <p:nvPicPr>
            <p:cNvPr id="15365" name="Picture 5" descr="C:\Documents and Settings\Admin\My Documents\GK12\2013 - 2014\Electrical Generator\Activity Pictures\Pictures of assembly process\009 placing tape to connect and hold together.jpg"/>
            <p:cNvPicPr>
              <a:picLocks noChangeAspect="1" noChangeArrowheads="1"/>
            </p:cNvPicPr>
            <p:nvPr/>
          </p:nvPicPr>
          <p:blipFill>
            <a:blip r:embed="rId5" cstate="print"/>
            <a:srcRect b="5533"/>
            <a:stretch>
              <a:fillRect/>
            </a:stretch>
          </p:blipFill>
          <p:spPr bwMode="auto">
            <a:xfrm>
              <a:off x="4717032" y="1412776"/>
              <a:ext cx="2016224" cy="2458804"/>
            </a:xfrm>
            <a:prstGeom prst="rect">
              <a:avLst/>
            </a:prstGeom>
            <a:noFill/>
          </p:spPr>
        </p:pic>
        <p:pic>
          <p:nvPicPr>
            <p:cNvPr id="15367" name="Picture 7" descr="C:\Documents and Settings\Admin\My Documents\GK12\2013 - 2014\Electrical Generator\Activity Pictures\Pictures of assembly process\019 bottom magnet with spacers top 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31641" y="4132189"/>
              <a:ext cx="3265950" cy="2439382"/>
            </a:xfrm>
            <a:prstGeom prst="rect">
              <a:avLst/>
            </a:prstGeom>
            <a:noFill/>
          </p:spPr>
        </p:pic>
        <p:pic>
          <p:nvPicPr>
            <p:cNvPr id="15369" name="Picture 9" descr="C:\Documents and Settings\Admin\My Documents\GK12\2013 - 2014\Electrical Generator\Activity Pictures\Pictures of assembly process\014 bending end of metal stem.jpg"/>
            <p:cNvPicPr>
              <a:picLocks noChangeAspect="1" noChangeArrowheads="1"/>
            </p:cNvPicPr>
            <p:nvPr/>
          </p:nvPicPr>
          <p:blipFill>
            <a:blip r:embed="rId7" cstate="print"/>
            <a:srcRect b="12382"/>
            <a:stretch>
              <a:fillRect/>
            </a:stretch>
          </p:blipFill>
          <p:spPr bwMode="auto">
            <a:xfrm>
              <a:off x="6877272" y="1412776"/>
              <a:ext cx="2087216" cy="2448272"/>
            </a:xfrm>
            <a:prstGeom prst="rect">
              <a:avLst/>
            </a:prstGeom>
            <a:noFill/>
          </p:spPr>
        </p:pic>
      </p:grpSp>
      <p:grpSp>
        <p:nvGrpSpPr>
          <p:cNvPr id="11" name="Group 10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2" name="Rectangle 11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3" name="Picture 12" descr="C:\Users\Luna\Documents\GK12\Pictures\logo.JP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 1" descr="CUInsignia4c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14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review.turbosquid.com/Preview/Content_2009_07_14__15_32_13/outlet1.jpg52b959e7-0c54-48c6-bf91-a1394236c205Larg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645024"/>
            <a:ext cx="3358008" cy="251850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 you produce an AC or DC voltage?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688" y="2032248"/>
            <a:ext cx="8686800" cy="1252736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AC = alternating current (voltage fluctuates periodically)</a:t>
            </a:r>
            <a:endParaRPr lang="en-US" sz="2800" dirty="0"/>
          </a:p>
          <a:p>
            <a:pPr>
              <a:buNone/>
            </a:pPr>
            <a:r>
              <a:rPr lang="en-US" sz="2800" dirty="0" smtClean="0"/>
              <a:t>DC = direct current (voltage stays constant</a:t>
            </a:r>
            <a:r>
              <a:rPr lang="en-US" dirty="0" smtClean="0"/>
              <a:t>)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3528" y="4221088"/>
            <a:ext cx="29523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/>
              <a:t>Why are wall  power outlets always AC?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3131840" y="6165304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/>
              <a:t>110V AC 60Hz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6228184" y="4276253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/>
              <a:t>What does “60Hz” tell us?</a:t>
            </a:r>
            <a:endParaRPr lang="en-US" sz="28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0" name="Rectangle 9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1" name="Picture 10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Task 3: Make an electric motor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Connect two electric generators at the 2 wire ends. One generator should NOT have a pinwheel.</a:t>
            </a:r>
          </a:p>
          <a:p>
            <a:r>
              <a:rPr lang="en-US" sz="2800" dirty="0" smtClean="0"/>
              <a:t>Spin one generator with the pinwheel and look at the other generator.</a:t>
            </a:r>
          </a:p>
          <a:p>
            <a:endParaRPr lang="en-US" sz="2800" dirty="0"/>
          </a:p>
          <a:p>
            <a:endParaRPr lang="en-US" sz="2800" dirty="0" smtClean="0"/>
          </a:p>
          <a:p>
            <a:pPr>
              <a:buNone/>
            </a:pPr>
            <a:r>
              <a:rPr lang="en-US" sz="2800" b="1" dirty="0" smtClean="0"/>
              <a:t>Materials</a:t>
            </a:r>
            <a:r>
              <a:rPr lang="en-US" sz="2800" dirty="0" smtClean="0"/>
              <a:t>: Two electric generators</a:t>
            </a:r>
          </a:p>
          <a:p>
            <a:endParaRPr lang="en-US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6" name="Rectangle 5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7" name="Picture 6" descr="C:\Users\Luna\Documents\GK12\Pictures\logo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 1" descr="CUInsignia4c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020272" y="4789601"/>
            <a:ext cx="2123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Need  electricity</a:t>
            </a:r>
          </a:p>
          <a:p>
            <a:r>
              <a:rPr lang="en-US" sz="2000" b="1" dirty="0" smtClean="0"/>
              <a:t>to send Rescue Signal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9856"/>
            <a:ext cx="8604448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/>
              <a:t>What if you were stranded on an island?</a:t>
            </a:r>
            <a:br>
              <a:rPr lang="en-US" sz="3200" dirty="0"/>
            </a:br>
            <a:r>
              <a:rPr lang="en-US" sz="3200" dirty="0" smtClean="0"/>
              <a:t>Could you make electricity with just magnets and wires?</a:t>
            </a:r>
            <a:endParaRPr lang="en-US" sz="3200" dirty="0"/>
          </a:p>
        </p:txBody>
      </p:sp>
      <p:pic>
        <p:nvPicPr>
          <p:cNvPr id="7170" name="Picture 2" descr="http://1.bp.blogspot.com/-amRmHS_q27c/TfT7qLqad3I/AAAAAAAADzg/7574odGJ2ls/s1600/coconut-isla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610494"/>
            <a:ext cx="4355704" cy="3266778"/>
          </a:xfrm>
          <a:prstGeom prst="rect">
            <a:avLst/>
          </a:prstGeom>
          <a:noFill/>
        </p:spPr>
      </p:pic>
      <p:pic>
        <p:nvPicPr>
          <p:cNvPr id="7172" name="Picture 4" descr="http://gearjunkie.com/images/9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276872"/>
            <a:ext cx="2035474" cy="2441500"/>
          </a:xfrm>
          <a:prstGeom prst="rect">
            <a:avLst/>
          </a:prstGeom>
          <a:noFill/>
        </p:spPr>
      </p:pic>
      <p:pic>
        <p:nvPicPr>
          <p:cNvPr id="7174" name="Picture 6" descr="https://encrypted-tbn2.gstatic.com/images?q=tbn:ANd9GcT9BoS_NvMHQVuzTbczKjjvBLukaXPn5hSUDcSpVgSZlZsBOjLBx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797152"/>
            <a:ext cx="1821288" cy="2027676"/>
          </a:xfrm>
          <a:prstGeom prst="rect">
            <a:avLst/>
          </a:prstGeom>
          <a:noFill/>
        </p:spPr>
      </p:pic>
      <p:pic>
        <p:nvPicPr>
          <p:cNvPr id="7176" name="Picture 8" descr="http://image.made-in-china.com/2f0j00PvtErYqaOOon/Permanent-Strong-Disc-Neodymium-Magne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2718" y="2574496"/>
            <a:ext cx="2035026" cy="200663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67544" y="2204864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Magnets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544" y="4569676"/>
            <a:ext cx="212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Wires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6" name="Rectangle 15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7" name="Picture 16" descr="C:\Users\Luna\Documents\GK12\Pictures\logo.JP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 1" descr="CUInsignia4c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36" y="-418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Cornell Grass Roots GK-12 Program</a:t>
            </a:r>
            <a:endParaRPr lang="en-US" sz="32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889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confluence.cornell.edu/download/attachments/172265118/gk12?version=1&amp;modificationDate=1331058321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4086225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16016" y="2694740"/>
            <a:ext cx="4074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Focus on renewable </a:t>
            </a:r>
            <a:r>
              <a:rPr lang="en-US" sz="2000" b="1" dirty="0"/>
              <a:t>e</a:t>
            </a:r>
            <a:r>
              <a:rPr lang="en-US" sz="2000" b="1" dirty="0" smtClean="0"/>
              <a:t>nergy research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16016" y="3338962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Teach science to K-12 grade in fun and effective ways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4233282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Improve graduate students’ communication skills</a:t>
            </a:r>
            <a:endParaRPr lang="en-US" sz="2000" b="1" dirty="0"/>
          </a:p>
        </p:txBody>
      </p:sp>
      <p:pic>
        <p:nvPicPr>
          <p:cNvPr id="8" name="Picture 18" descr="CUInsignia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259" y="78748"/>
            <a:ext cx="1005839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rc_mi" descr="https://www.nsf.gov/images/logos/nsf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8748"/>
            <a:ext cx="1005840" cy="10058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97984" y="609329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Content created via Cornell University’s NSF GK-12 Grass Roots Program: Award 1045513</a:t>
            </a:r>
          </a:p>
          <a:p>
            <a:pPr algn="ctr"/>
            <a:r>
              <a:rPr lang="en-US" dirty="0" smtClean="0"/>
              <a:t>2012-2015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418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40" y="836712"/>
            <a:ext cx="8229600" cy="1143000"/>
          </a:xfrm>
        </p:spPr>
        <p:txBody>
          <a:bodyPr/>
          <a:lstStyle/>
          <a:p>
            <a:r>
              <a:rPr lang="en-US" dirty="0" smtClean="0"/>
              <a:t>We use electricity every day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927373"/>
            <a:ext cx="4186808" cy="4525963"/>
          </a:xfrm>
        </p:spPr>
        <p:txBody>
          <a:bodyPr/>
          <a:lstStyle/>
          <a:p>
            <a:r>
              <a:rPr lang="en-US" dirty="0" smtClean="0"/>
              <a:t>Computers</a:t>
            </a:r>
          </a:p>
          <a:p>
            <a:r>
              <a:rPr lang="en-US" dirty="0" smtClean="0"/>
              <a:t>Phones</a:t>
            </a:r>
          </a:p>
          <a:p>
            <a:r>
              <a:rPr lang="en-US" dirty="0" smtClean="0"/>
              <a:t>TVs / </a:t>
            </a:r>
            <a:r>
              <a:rPr lang="en-US" dirty="0" err="1" smtClean="0"/>
              <a:t>iPad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194" name="Picture 2" descr="http://energy.gov/sites/prod/files/styles/article_hero/public/computer%20tablet%20phone_0.jpg?itok=y-YvwQF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6241" y="1988840"/>
            <a:ext cx="4406239" cy="2880320"/>
          </a:xfrm>
          <a:prstGeom prst="rect">
            <a:avLst/>
          </a:prstGeom>
          <a:noFill/>
        </p:spPr>
      </p:pic>
      <p:pic>
        <p:nvPicPr>
          <p:cNvPr id="8196" name="Picture 4" descr="http://xaxor.com/images/1122230/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4077072"/>
            <a:ext cx="3240360" cy="2166240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181328" y="4437112"/>
            <a:ext cx="2423120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Lights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/>
              <a:t>Cars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29015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But we don’t really think about how electricity is made.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1" name="Rectangle 10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2" name="Picture 11" descr="C:\Users\Luna\Documents\GK12\Pictures\logo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 1" descr="CUInsignia4c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13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much electric power does USA need?</a:t>
            </a:r>
            <a:endParaRPr lang="en-US" dirty="0"/>
          </a:p>
        </p:txBody>
      </p:sp>
      <p:sp>
        <p:nvSpPr>
          <p:cNvPr id="10" name="Shape 39"/>
          <p:cNvSpPr/>
          <p:nvPr/>
        </p:nvSpPr>
        <p:spPr>
          <a:xfrm>
            <a:off x="636215" y="1772816"/>
            <a:ext cx="7896225" cy="4305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</p:sp>
      <p:sp>
        <p:nvSpPr>
          <p:cNvPr id="5" name="Rectangle 4"/>
          <p:cNvSpPr/>
          <p:nvPr/>
        </p:nvSpPr>
        <p:spPr>
          <a:xfrm>
            <a:off x="395536" y="5301208"/>
            <a:ext cx="8424936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43608" y="2780928"/>
            <a:ext cx="7054552" cy="1512168"/>
          </a:xfrm>
          <a:prstGeom prst="rect">
            <a:avLst/>
          </a:prstGeom>
          <a:solidFill>
            <a:srgbClr val="FFFF00">
              <a:alpha val="66000"/>
            </a:srgbClr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500,000,000,000 Watts</a:t>
            </a:r>
            <a:br>
              <a:rPr kumimoji="0" lang="en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or 500 GigaWatts </a:t>
            </a:r>
            <a:endParaRPr kumimoji="0" lang="en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5724545"/>
            <a:ext cx="5777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 standard </a:t>
            </a:r>
            <a:r>
              <a:rPr lang="en-US" sz="3200" dirty="0" err="1" smtClean="0"/>
              <a:t>lightbulb</a:t>
            </a:r>
            <a:r>
              <a:rPr lang="en-US" sz="3200" dirty="0" smtClean="0"/>
              <a:t> takes 60W….</a:t>
            </a:r>
            <a:endParaRPr lang="en-US" sz="3200" dirty="0"/>
          </a:p>
        </p:txBody>
      </p:sp>
      <p:pic>
        <p:nvPicPr>
          <p:cNvPr id="8" name="Picture 6" descr="https://encrypted-tbn1.gstatic.com/images?q=tbn:ANd9GcSixENp50gb5yUNhZsnyv_NsXarVPy0Y8qU4yoEWnm1Y-5ptJ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3102" y="5445224"/>
            <a:ext cx="1959338" cy="1197372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12" name="Rectangle 11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13" name="Picture 12" descr="C:\Users\Luna\Documents\GK12\Pictures\logo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 1" descr="CUInsignia4c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14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8784976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But how do we produce that much electric power?</a:t>
            </a:r>
            <a:endParaRPr lang="en-US" sz="3200" dirty="0"/>
          </a:p>
        </p:txBody>
      </p:sp>
      <p:sp>
        <p:nvSpPr>
          <p:cNvPr id="3" name="AutoShape 6" descr="data:image/jpeg;base64,/9j/4AAQSkZJRgABAQAAAQABAAD/2wCEAAkGBxQTEhUUEhQVFhUXFRcYGBcYFxcYFxgUGhcYFxcYFxgYHCggGBwlHBQUITEhJykrLi4uFx8zODMsNygtLisBCgoKDg0OGxAQGywkICQ0LCwsLTQsLCwwLCwsLCwsLCwvLCwsLCwsLCwsLCwsLCwsLCwsNCwsLCwsLCwsLCwsLP/AABEIAMkA+wMBIgACEQEDEQH/xAAcAAABBQEBAQAAAAAAAAAAAAAFAQIDBAYABwj/xABIEAABAwIDBQUDCAcGBgMBAAABAAIRAyEEEjEFQVFhcQYTIoGRMrHBFCNCUnKh0fAHM2JzsuHxNENjgpLCFSRTorPDdYTSdP/EABoBAAMBAQEBAAAAAAAAAAAAAAACAwEEBQb/xAAyEQACAgEDAgMFCAIDAAAAAAAAAQIRAxIhMUFRBBNhBRSRsfAVIjJxgaHB0ULhM1Lx/9oADAMBAAIRAxEAPwDmYoJ3yhBflAmys06i+gcEeBqYUNVI1yqserNJspWqNTELYMqjtEjhqijKY3qtXw+sIi1ZrAmFcWyCZVXHw50RJB6SjVDDTNlC7Zxc6wuCLclbUjE97AeJw83buVBHcTg3NfrbmheKw5aTKYtCXQrLkqRBU5cuXLAOXLlyAOXLlyAOXJVy0BFy5KgBFyVdCKAauhOhdCKAbCWEq5FAdlXZEsriVoCZEkJ0pEAGjbkpMLU4qNtQPCiqMgWKU5avYNUXK7RKAYbGZYBE80Uo4kFJKItUFW1QmucNFUc/gpaL+KlpNsmweGMkoi2iInemYeu3RS1sQ0BSk22UVJArH4cSSsztKlLwEdxe0Gk80C2g82jiunGmluTT+9sCKlKN6iIV/GMg24XVEqp0xdoRcuSoGEXJVyAEXQlhKAigGpwakRvE7NbSwVKq8fO4io40xJhuHp2L44ueRE/RFtVjaQUBg1c5ISulOYdC6F0pQgBISFOKQhADVyWEiw0RLK5csA6Vy5ItAtNMCy7vSuhdCCYrKplHMJfrCAhl1fw2Ly9VjRPIr4DbHJHVCZAUHfjiozV5pKIiOxLmHVSY3HuIAlOZQDyDwTNqYP6QRtZqBTic05t66pXnekqAhVnpyyVk1euC3mqSlTMq0pFUNXJ2VLCBrGQuhOhODEBYwNXFPJTFoF/s/sl2KxFKg22d0E/VYLvd5NB84RPt/j21cY9tO1KgBh6YGgbT8Jj/ADZvIBG/0fM+TYXF7QcLspup0p+tb3vNJvk5YIk7zJ3nieKhF68rfSO36vn+B3tH8xFyVIriHJQVwC7KgBy6E1dKDDiEkJ8pEGjYSJxTUAIuSroWGltMcuSwgkJKnpNzRPqoYTqTyCgGE2Ye1yqT2wdVI7GkiIVZ75WUTin1D2zapRRwlZLD4ksIhE244xIKSUdxWmhdoU2gG10EcrdfE5jdVCnQ8FQkJJCUNlNITFDiQntpk6ApjBdF2YloG5K3Qs3XAKNtyjLloG1wdygxGDY8SPCVmruKsqvdAQpCpzh3TEGyJ9ktlHE4yhS3F4LvsM8T/UNjzC2UlFNsut9kaXtn/wArs3CYMWc/5ypHBskg8jUqOI+yFgFtP0il+Ix9UtEspxRbBGjB4unjc/0WXr4B7PaaRz1H3KPh9oK+Xv8AE3JNaqXTYpwnZVbZhlzsOdYXQT1orQuhS5FwagNREWJC1WzhzEqBzUApEJC5K5JCBhFyWEsINGwkhPyroQFlrIuLFbNJcKKWzn1FLKuyq73CTu4RZuop5EuRTuUZK02yMhPou3cUiUBACPbBTCFK9MKATGN5pYCWF2VA1j2sC4hIAnQgUkpMJmCpWVyBuMFVgES2bsKtXBcwAUx7VV5yUm8ZefcJPJLJpK2Zpt0NZtFvCCt/2LoupUqmMDGP+aOVodNQX3tAMTAPRYnvsJROWgw4+sNXumng2H+Kt7jwCE7No7Ro42jVw7mvq1XNYQWtbSJDTDSxoADA0GIE2tcrg8Rk1QelOurL4cUYzVvfoa+jRa4FzmwSS4v0JMyT6kpKOOIcQ5oe02EiyIYbCMrv7of8rifEBQeSaFQtMOOHqa2IMsIzN3gJcZs1+HEVaRa6bPsWnoRbyWwywnwxZYpR5IaeyqFT5w+Ab2gWPDoqOO2fTfbDgAi8Trxkqw7ESJseQERdUxVeHS1mU8fgrLV3JtxKrNjPcQ0sdPlB6LS7D7DYeoQ57zlGrJ1O8TqoKO0KjgQ85YFiIBlVDtN7C4tcRm1WSeSSpOjYyhHd7m42n2TwbqYZ3YpxoWan7RvPmvMe0uwjh3ERLD7LuXA8Cr7+1lcEeKY4j8EzG9pe9plj2CDv+KzDDLj5djZJ45bpUY5zU3KrVVovH5ChhdpiZHCVShitYfDgi4RZjnRSDUmRFRQa0Ku6oOCyxVO+A1Uw0aKu5iJmnZdRwJdoCY1UdRGmCTSKs4TYdaq0uY2RuuBPSdVudndmKeVpffjEieV/eir9ltaG93Ia0RFiY4id6hLxSWyOqHhpcs8gr4ZzSWuBBBgg6gquaS9xfsfC1gO8DXuAAzaO5XCHYrsbhaktYHMc2biT65tUR8bDqmO/DTXFHj3dpRSOsFbXaHZCqx+VrS8bnNHw3K/szsNoatQ0/wBm2vUFWfiIJXZJY8jdUeedwYmDHFRli9nodk6H0XSIgjnx0Ta/Ymg68CeVh9yl77DqV92yHjYpqRlKdF6PjP0cHWlUEcH/AAIVY/o/xDILHU3HfDj8RdUXisb6k3hyLoYh2EOXMBI9x3yn7O2ZVrvyUmOe7gNw4uJs0cyvQdm9ncgjEmSJ+ZpDO8t/aIswHifUK7NXIaWGpfJW/RhgOY/tOuJ536qUvFdI7+vT6/IeOB8y2+f1+YDwXZWhhmh+Kcyo/cySKQPOPFWPJojqq+3HCtGaagHsAw2kwD6lJtuhPorr+zdYOzVA5xJu4kuPmdYRTZ3Z8ECXeRETHAqEnG9U5X8hvvfhhGvmZTDbOaNyZ2jwZGHz0gc9OpTqNIE5S105ojQRPBa/FbJy6A/cfcp9hUh3zARIMgg6EFpkFGTLcWxMeJqaRjNmUn1q2Iru7t2GxJZVbTOYvp1w1ocW28JDg4SDuGi2mzNt5W91iPnaWku8TwODvrjn7VvpFCaOyRh3VKI9llV+X7Dj3jB5B4HkpDQUlCDiUeTIpNmio7HptBq4bK9pFm6weR+GqAbWwjB48oBcZMzHOeBlS4Gu+k7NTMcRq09Qi1Q0MXAeO6rRY7ndD9LpqsUpQdvddx2o5I1HZ9v6MFWqSdAFFRwJfmLiQxjHPcRG6zWjm5xa3znctJtDZLqRyvb0I0PQqTEYEMwzW6Gq7O77DbMHSSXLrWZUq6nJ5Tt6uh57UpclXfSPBa+pskGTIHqhtXBgLpjlTI7ozpw54JBhCUbOH5LhRI3KmoNbLPY7s6K1WKns6xxW+rdncGWlpEOAgO0PXgVitn4p1O7TBurOJxjqsbjv5rjyqcpXdI6ceSCjTVsobX7MVmvIYA9u5wPvB0QR2wqu8BbbAVntY4ucLRAJ181cp4Gi8Bxc2TfVP58lyCxr/EzgIThWbuJCIDs27NBqAN6HNHTT71G7ZOHzBrqlQOJsTlgj0ss1R7k/LmXuz2Oa14DySOth1lampUafZcN45eawuI2HlPzVaRqZ11tEWO/hop8I9lGWuf8AOESTlNwToJIvy96jPGpO0y+PJKKpo1AwDSf1gnkmYeo+lUOcuLXaG8LLYhr2Oktc4G7XtDvRzdWnktBsqp4QahLeBJSSg0t3ZWM03tsaPCNDhmnRLXcCJdduqCYvaIpXnw8QpsFt6lWa4B3XlzuoPHLkuskeC9Tx7dAkfjHMMxIVHDGgJIqNMcbEJlTabHOAkQs0b8GavUvP28wDxcfuXNx4qHKH5WcGHxHq76PRt+ao4l9BxiAU3DbKY4j4cFuiFdg1SsNMxVKk0NblYDfqd5PE8ypGbRYQLiTwVKrsYECCDwDp+CHUaVIZi/wZTGt53/BKoRaNc5J7mlp1ZSPaDaAhuHxlPLOaeEfyTnbUa03S6GPrRFjMM9pllwdeShwNFwq03EQC+J0vld+CI08bTfEO3XCbVyh1EN07ydZ+g5Dk6aYqitSaI9p7Mz1Hu6W55ReUDr4UtN1oNrVy2s3m0esn8U4OZVkObp5H13JoTaSFnjUm+5mZTHMBWhqV6MR3Y4eXVRM2VTcMweQCeAMciqeYupJ4n0KuB2g61KoO9a4gAH2wdBBOvn6pNrYcu8bDmY0BpA1ZG5w3K5Sw1KlVbFVuchxYxxAc4gQXAfSDcwJgWQfEMqUXzJa76wM5h7nDkUkUtVxGlajUylUbOqpVcMFcxNYuJJa1vHLME7yAdOkqs6oF1Rs4ZVZbwXZV9SCSGtN76x0T8d2X8YbQD3WOYvgNnkd+qnwvaSm3K1wIAESN/oiWF7T0NxI5QUjlmTujojDC1VkNPshSDYdnB+tI+4aQheP7JPmaLw5vB3hcPgUS2pin1f1bwB5qnDhk76rF4F9TzRB5OWzZxxvZL9TKVi9ru7cDmBgg8VE4kGIK1G2NjsOaoKviItIBHqFlziXiwebc12QkpLY45pwdMLY/bD/DVaLEXGoB58FmdpbRdVdmOvKydUqk74HAaKn3aaEEhpTbOo4xwOp9UTwm1A6G1GBwGh3g8kOp4fVI9sJmkxbNfs/aLGD9Y4zoCQY4X4K/hMVTryx7okwANJ4rz5ryrGHruaZEzx3qbwlFlaNXtDYuKgMN2A2vr/JUmdnqzLhwbO6blT7K7ROaWh5JE+fnyWlxlUPomrSu4at1jieYUXOcdmVUYS3RnqXZqs++YSed1Ozs9WabkDnNlDg+0T2PBcZAtFgiWK7Vh7CA0hxWSeSzUsVE9PYdUCSW9cyK7KwpZdxPwQTYuPJGV7on6wsPNHvlAAlrw5o1G8cxxUMmrhloaeUT4mo93sD3T/JY/aDa5rlhs52oI8MHTTojmIrVXO+bj13dApziKopnw3AMu5arYfc7GZFr7gXA7NrgwMxExOWBA6lG8ZgacS4n1i6DV+01VsZYEcfiqGM7Q1X2c1kdPiqOGSTsmp44qjU0cExoNQSQBJG+OXFLhMYyo+iWO/vB4d48LliPlj4kF2WY1MdEW7NMArUnQ4EvFyPCddCky4ai22PjzJySSNd2iwznVKZYROV1iYm4/FBs1amSCNeCIdtqbj3OUEulwAGskNP+1BaGIykNc41amgptdDByfU+l0bPVRxK4Iplf32W20ajzYWGpNgOpTK2Iqt8NCP2qr5LR9ikCMx1u4j7JU+es+1Sm4AaBo8A8hr5ynHGZJG/3Ipsy0tzIdotkUppV6767n0qtNzq4qllUMLmscGlohjQDmysaBYxEkrS9m9pOxFCMU02JGctyuBaS2XNsHtMSHtiQ4SBcqfZ+StU7uo0Oa8Oa4HQgtIKzgxb6Du6BnJ4OuTwz9yZY9UqXIjy6Y290y1tvAVKJk3pu9l7TLSN19xQSrW5q/S7TvpucAwOpO9ui67Dxy28KXE7Kp4gGpgScwu7DuPzjeOQ/TH55LrjcPx/H++3yOOSUv+P4df07/MDFys7Ooh77zlaC95G5jRLo5nQcyFXo4Oq4wGOJGoiI6zotJhtltpYaoaxM1S1vhNw1pDnaj6xZ1yquSSiqExwcnZnHYsgWkcgTZQuxz/rO8ySinybDveKbJn67jGbiI0FtI+9Prdn6ZMNqFsa5hIPMG1lqnBchon0AT67yIkx9yiRLE4CpRuCC0bxw5hDy6b2VU0+CbTXI6nQlWqOEnVWPkZFw5p806m9wB8J6hQcn0OhRInYZoneqlRg4K/TY52gPor1PYznayLaxZZq08m6b4M53Q4KCqIWpoYMOMNAS47ZLg2TTtxhasqsPKdWZqhVG9arAbap0qBg+PhxQKtgIOh9E1mzyf5okoy5CLlHgXE7YLzLgOkWUHy+9gArTNkzwK47CqGcrZW3Ayps6ntBx3q1RxB6KrQ2VUDoIIPMK8dnOB1bbmlek1auobwm0g1ovLuKuYLbgkh2nx4Kjs7CYcDxuJdv3Doi+FoYdp8DhfUH+YXLPT2Z0wcu6BW2hTqhxa2HtAII3t3gjzJ8lmTTMwVvcZWYyS0MPK0lZ/GsFQ5ognfx6quLJSI5oK76g3CPLQRYg6g+9Hdi4xxqUmEQBUaR6H8VQo4cdVd2ayK1P7bVmZpxYYLU0arta4Ckwn68erXfgstTrQc0CRv0K1PbJv/Kk8HMP3x8ViaVbiufw6uBfxUmshocBtQ3zE9T/ACQ7a+NDnSP6qm/FWsqVVj3Xgx0MK0cauyE8smqC/ZbEk4tg6+5Au05LcXXH+I4+pzfFEuyNsXT80nazGvpYysGkAS03A3safiqQ2z0u38iy3wJvv/BlX1CmsrOaQ5pIIMggwQeRCs5HVnmACbkmzWgby4mA0cyp21KFHcMRU5yKDT0s6r/2jqutvpRzKN7hdm3alWlmqNDSIHfuhrXkfRdaXuifYBdyKixW1H4mm35PSe5tMOblLXCpIccz2t/vGmxlswLGCFn9o7RqVnZqhmBAAADWjg0CwCtbQwrqVLCV2PcO8Y8iCRlqMqZS4Ry7vpB4rneJxaqueOnB0rJad3xz+pWdjHEzAB66KavtOsRBAMfncrJx1LFWxXzdbdiGNs4/47Br9tt+Isqo2Q+nV+dALA11TM0yyoxumR4sQ5xa3iM40VbXDVP64J0+U9vrk7D1HuPiBjQxw81IaNIbz/qCFgu4n4fyThh3HcU+n1Esud6UorEaEjzRSnjaBHipNDhwFo6KT5XQP0GmNPDHlKRy9Blj9QNnO6VNTfWIJDnkDXWB1Wh2SyhUvDWPG/Rs8QJhFKtF4IIcB9ka8eqlLMk6orHA2rsxtLGVG3m6uf8AGKp1cbc1oXY7cxjS7jDQZ3rqtORlqUm5T9SAWnikeRdYjrE1xIEt2tWdF2nnCWttOoQQ5rbhSVtnZQTLbbpvHSEMkcVqUXwK3NclzB0fZLiIF4JN1o8PtFntBjQBac0abuqytKpKgL0sserk2OVxNNtDbLS7V2WIM3PkslUrkE5Z6K2wzvUNbDnhdUxxjHYTJKU9xlPaRGoVmntAcQEOqYd0xlPomCn/AEVdMWRuSD1HFt+sp212nQhZ4SPolEsHs9zhJc1vU39Apygl1HjKT6BnCgE7kQayHUz/AIrPigdLAVh7EOHFpHuN1fw+JqTSY9pbFVpkgg/S4rlyx2dM6cP4laNztKg19IteJaYkX3EHcs27ZmFgkAeEmfE73ErR7TfFCo4aim8+jSV5Xj9qOi2W+sKHhYSknTOnxUoxatGop1MMHAMyTO+SZHDgmY7bb6RGd4g6DL+BWAdi3zIt+KZXxlR8ZyTHFd68NvucXnuttj0PY2KpVK7Hty5yRpItPD09FU7cbUNHFnwMcCxpBIEgxGuu5Auw5Pyun5+8Il+lPDE4mm4AwaIHmHvn3hSUEvEKPoV1N4G/UHuxlKrDnsBPG59eIVPFbJBvScD+yTfy/BCadN4NjHmnPzAg5r/H1XYo1wzkbT5HvoFvtAi8XG9aXbFKdm4J3B1Uerif9qz78c4ghxzBarHtH/CcMdwrH0PeKeWTuH5/wx8cdpfl/KMjh8I+o4NYwucdwEmOPIc0Z2e/u2PolzH5i2WucO5BEnLmJA7wnKcw8PzZlyqv2hLcg8LDq1tgftb3+ZPKFb2fSa7DYokez3Dhyl5b7nFbkba39PmZDZ/H5EVXEuY4sfTyEatygeoOoPFMGO4CBwEfgpKGMGUMqDOwezJhzP3btw/ZMjlvSPfRmzXEcZj7rwj80K/Rgaj2obHiw8yd8FTt7SUDHzJAO60/cVjTiRa0z6cN6UYkGZB38J8h5L5j7T8T6fA7/JRtHdoKBu0OA5/yRPBdpaNhmjmcxjpay86D+WnqeqUYkDcm+1c/VJ/H+zVhrg9WbtPDuF8QJ4+GPvuFJSxlM2GJa70/FeUHFk7vz+QmtrE7gJ3rV7Un1ihvKPU8Qxx1eCORsVTGFXnrcS8eyY+74p7cfUAkVHA8nH+itD2v3j+/+hX4ezfvpRoYUNKs0HxgnzWHG16//Udx3H3hRHa9c/3jtRo1pMX5K69q4nyn+39i+7s9FdtGnr3YPARH9VNR2i2zu6IjTgvOa2OrCxqu66Afd+ZTPllWP1j9dJS/amFrh/X6m+TL0PQ8VtokHI0NJtO9UK203m7mgkbwIPmd6xIrv+s71+5J37/rHW1zP9Fq9q4l/ixXgk+prf8AiQJ0IUlPH3kjqL+9ZKm9/wBY+pS1HO3ud5n1Tfa+L/qL7u+5v9nbZDTcOjfDkbwG02VnBoBkFh8X22gEcLEjzXkbnH6zvzdOp5pkOcDMyCeijl9pYpL8LKY4Siz6VxjM1J44scPVpXjNYjUkA8lnRtfEjw/KK4B3Co/3Sqoc46Pdz10S+G9pYsN3bs3xEXlo0WYHSE11I7ln2l2veOB87p/ePn9Y9df23h7M5vdWbXsQ0nFt5Cf+5o+P3I7+lZpz4cj6tQehZ+K8yo4iqw5m1HtMagweOvUKXF7TxFYNFWvUflnLmMxOvuHouZ+1sLzLJvSLqDWJ4+5aMpMqHms8SA7zICU1qu5w9Bqute2/Dvv9fqR92kEQ1b2vSnYrf2XtPrUI/wBy8wfVqjVxHLKJ+8IrU2/i3YY4bvAKYDZ8Lc1nBwM9W/eo5fa2Celq9nZfHgcbvqqJgxHtg0s2Gxo/wqZ/01M3wWAc2vuru6+H10V/Ye2a2HpYum4uqHEUe7a4ujujDhmEamXg7vZTS9q4Zql6fMI+HadsJldKxb8Nif8ArOPmVXNKvvrH/U5P9rYuxN+F9SAVOusRBn3aJxxPhsL/APb14zqh5rCIGYjNczum0DUWG+dyUEus0E67xIDdZC8by+526S+/FEATJ5/AeqkfiBbmN/53GRzQ/HuYGgNJL/pCbAiPZjjI9PJJh2PeWtL2gRALphoMmLCSJkWBus8tVY2lhHD1yR6m0+U2U/fwPzp8UIDi3w79NdeiQ19L87c/6FK8NmBd+LA0+PvCSrjIiTrGt+iFnEBxeTAJiABaZEDW1p436qOq7m7MCAJgAAGDJOl4+KFhXU2gq3H6jnw/HzThjWxJ1te/n8EM2jTIfkY4Pl3tgZczjE6uktB+kba6KDI9jgHAj2gDmEZg7KSHAxY2nRasMWrGcWg6/FCZJEaeU3PuXOxbYsfP89ECY8yBmd7QDgL7y3XT4XUc5TGYnwi5H0tY10nfboj3dGUaRuKG7SOqk+U729BMb+aFYZudggCSRJJi1hA5Gb79NytvqQLwbxGh42vZQljSdC0Xn1QGl28H8hR99BI1MT6mPiqeHqOcwt3z4QAS6LmIAk6fmE6jVJdB8PhOsxuHiEaGD6pfLqwoIYavnAGgIBsMxkSIgXHTz4KWi8TY+LeIgA8AZvvQkjIItmzHNAENMkEAawIFzGidSxLc7SMxlwkAgOj/AExFxPuOqx4ruhqC7xFxETvgk25cL8k3vCRM6HKLWtMfFdh4yusM0SA50ZriYtFgL3AuLpuFZ4WuDtziQ1oeAA4uaCZOaRk15gxvjwtzdBwrSXHgJG/dyTjW05i9iRCpNe4Q4gFniGYj6QbmyiDzHhuL6GErXQ4MOWXZXGAZEicrpFgBFgI62TuAuksd/JsdfdbT1KfWq5QIP4zMR6KgXlsg+Rg3sI96fRfmJLJfAIcMpIAki7pF/DNtZW6OpmkuNkkGf5iLKYOIgEGb8jZOOHaWgsLy4mC20ewDMwJuR5KKphyKhzw2OouLERvMnRRtMbRQ6nWGhi3LTr+KtUnzoBI1Gtt3JCjVMPIMwRrbUk+zNxYyr2ErtBc0+DMGyCQDv1sOI1ROGxsVuOr1QSIHtSdddZ8rFRYiqRAGsTvM7+P5hS4ovY4tcfZJHth1mx91xFhu5IbXxxyZi76QEmTaIga7uCbHG+CldBcTiYudOXPVRh43yEMftXwO4zwIk7p9PvVvC4d72NeYuP8AqsH3F0hdTx6VvsSasH4ijh2OY0NqkOklz3BpLDZpHhgC0zfXfolwNCmDUILs1MlwBylsDQOv4vERuE+4XV1H7sfwhXML7Df3VT31F1Sg1HllbV8DqQc+TkDm6uAsGEkZbjdJkN4zrdSbQwhBpElha5gyxwgWJI1APT3KPZv6xv8Am/hSVfa/P7azdS2Jt2OfUvmiCMskfWHhkkmJsIgAW6qV9Bpdlu1sOcJ8RjQAcSbc44qidB0cjLf1zP8AL7gsn93j1BOwZhKAY5ri5pnxAXJJDrB2Uywm5HQIhhK3jNQkMOaLh/eeKcwB4Gcpm8HRMr/rm/n6RUeM9t323e9LJ6+eqNUqRO+hSaIyCoxpPiBLXEuPEEjKPOf8yoPYGN0OWRuEk7zewPL8E6n7Dft/7mqxtP8Au+h9yFadN3/oGyLY8tzsYHZ3AtN9WOi2saxfn0iHF0jlB7oth7m946wLgILAT4TF9LpmA0f/AJf4wiO2/wCyUft1P/LWTN6ci9XX7DRVpsXBF5Zm7xsS2b/OOJbawEnUdZGqI4+k0sovaPAwnOC0B2YeJ0DWBmb1ABQzszq37X/4Whxv6qp1/wDW5cud6clfXY2KtNgfauGc5zA1pLyHaH2g0eCx3kR6dJgpbNcbBzZIGrjc33wRYNJvEgGFox/aaH7yt76qD4n+01v/AOZ/vS480q0rtf7sHBX9dgLQqZXs7yDBMsmJkEtOYCzbNEg/itFszZUw+o5zaAfTdkdmcHyDY5QbCC0wCRI6oUf7Phvz9NyM1dWfuaf8TlTPNvZbcr4MIpItg0y1zB888huVrw408khwAaCCDObh7UEaqOsytTZ3WZ5c5rQWHXK2PDFiD4TeRaYmAEIpe3V6j3q72a/t9L7HwK55Y9Kbu63/AGGT1NIkqYFl9HyQQzI8CCGk2ncHEXJnkTa9TwbDVDxYgGSCctgAXEEG/ibraTuRdumJ/dP/AIQgOA9il0/Bc6ySnHn6aMl92iGnWzgh5LsrwWsAGUOuZcbWN1LsvEGMwysMtJbYZy0OLczQcrhrJ18XoHq+2Pst/wBymx3tH9y3+By6njT2EUmHcW3wuNrmJykANgtLQdIkR/RCcTiwHZWR7MgGZcwmIAE3iVaw36sfZf8AFBH/AK2l9o/wpcGNW76GvcLYWnSa4uDzlLRF2EkAne20zAtzRGoctLNDzTc53eePM9jWvDaUa+0Z13yQAMqyND9Q37J/hW1/R77H/wBt3/hCXxUfLi53ddB8S1SoftCq3u3ihVkh7HObUHgIFwyb5ocSIIgzyhZ/tHs9+V57skEy1zIyOAALsoaNGw6dLNlEe0X0v/lP/ZWVzEf2rF/axP8AAUuFvHUl6v4UUavY89bgXPBcIjMBmJ8IBi5id60OD2E7I3NUYCRMRWMTcaUyNCEzaemJ6N/81RB27+rveV6UpSmtnX/hBpJ0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data:image/jpeg;base64,/9j/4AAQSkZJRgABAQAAAQABAAD/2wCEAAkGBxQTEhUUEhQVFhUXFRcYGBcYFxcYFxgUGhcYFxcYFxgYHCggGBwlHBQUITEhJykrLi4uFx8zODMsNygtLisBCgoKDg0OGxAQGywkICQ0LCwsLTQsLCwwLCwsLCwsLCwvLCwsLCwsLCwsLCwsLCwsLCwsNCwsLCwsLCwsLCwsLP/AABEIAMkA+wMBIgACEQEDEQH/xAAcAAABBQEBAQAAAAAAAAAAAAAFAQIDBAYABwj/xABIEAABAwIDBQUDCAcGBgMBAAABAAIRAyEEEjEFQVFhcQYTIoGRMrHBFCNCUnKh0fAHM2JzsuHxNENjgpLCFSRTorPDdYTSdP/EABoBAAMBAQEBAAAAAAAAAAAAAAACAwEEBQb/xAAyEQACAgEDAgMFCAIDAAAAAAAAAQIRAxIhMUFRBBNhBRSRsfAVIjJxgaHB0ULhM1Lx/9oADAMBAAIRAxEAPwDmYoJ3yhBflAmys06i+gcEeBqYUNVI1yqserNJspWqNTELYMqjtEjhqijKY3qtXw+sIi1ZrAmFcWyCZVXHw50RJB6SjVDDTNlC7Zxc6wuCLclbUjE97AeJw83buVBHcTg3NfrbmheKw5aTKYtCXQrLkqRBU5cuXLAOXLlyAOXLlyAOXJVy0BFy5KgBFyVdCKAauhOhdCKAbCWEq5FAdlXZEsriVoCZEkJ0pEAGjbkpMLU4qNtQPCiqMgWKU5avYNUXK7RKAYbGZYBE80Uo4kFJKItUFW1QmucNFUc/gpaL+KlpNsmweGMkoi2iInemYeu3RS1sQ0BSk22UVJArH4cSSsztKlLwEdxe0Gk80C2g82jiunGmluTT+9sCKlKN6iIV/GMg24XVEqp0xdoRcuSoGEXJVyAEXQlhKAigGpwakRvE7NbSwVKq8fO4io40xJhuHp2L44ueRE/RFtVjaQUBg1c5ISulOYdC6F0pQgBISFOKQhADVyWEiw0RLK5csA6Vy5ItAtNMCy7vSuhdCCYrKplHMJfrCAhl1fw2Ly9VjRPIr4DbHJHVCZAUHfjiozV5pKIiOxLmHVSY3HuIAlOZQDyDwTNqYP6QRtZqBTic05t66pXnekqAhVnpyyVk1euC3mqSlTMq0pFUNXJ2VLCBrGQuhOhODEBYwNXFPJTFoF/s/sl2KxFKg22d0E/VYLvd5NB84RPt/j21cY9tO1KgBh6YGgbT8Jj/ADZvIBG/0fM+TYXF7QcLspup0p+tb3vNJvk5YIk7zJ3nieKhF68rfSO36vn+B3tH8xFyVIriHJQVwC7KgBy6E1dKDDiEkJ8pEGjYSJxTUAIuSroWGltMcuSwgkJKnpNzRPqoYTqTyCgGE2Ye1yqT2wdVI7GkiIVZ75WUTin1D2zapRRwlZLD4ksIhE244xIKSUdxWmhdoU2gG10EcrdfE5jdVCnQ8FQkJJCUNlNITFDiQntpk6ApjBdF2YloG5K3Qs3XAKNtyjLloG1wdygxGDY8SPCVmruKsqvdAQpCpzh3TEGyJ9ktlHE4yhS3F4LvsM8T/UNjzC2UlFNsut9kaXtn/wArs3CYMWc/5ypHBskg8jUqOI+yFgFtP0il+Ix9UtEspxRbBGjB4unjc/0WXr4B7PaaRz1H3KPh9oK+Xv8AE3JNaqXTYpwnZVbZhlzsOdYXQT1orQuhS5FwagNREWJC1WzhzEqBzUApEJC5K5JCBhFyWEsINGwkhPyroQFlrIuLFbNJcKKWzn1FLKuyq73CTu4RZuop5EuRTuUZK02yMhPou3cUiUBACPbBTCFK9MKATGN5pYCWF2VA1j2sC4hIAnQgUkpMJmCpWVyBuMFVgES2bsKtXBcwAUx7VV5yUm8ZefcJPJLJpK2Zpt0NZtFvCCt/2LoupUqmMDGP+aOVodNQX3tAMTAPRYnvsJROWgw4+sNXumng2H+Kt7jwCE7No7Ro42jVw7mvq1XNYQWtbSJDTDSxoADA0GIE2tcrg8Rk1QelOurL4cUYzVvfoa+jRa4FzmwSS4v0JMyT6kpKOOIcQ5oe02EiyIYbCMrv7of8rifEBQeSaFQtMOOHqa2IMsIzN3gJcZs1+HEVaRa6bPsWnoRbyWwywnwxZYpR5IaeyqFT5w+Ab2gWPDoqOO2fTfbDgAi8Trxkqw7ESJseQERdUxVeHS1mU8fgrLV3JtxKrNjPcQ0sdPlB6LS7D7DYeoQ57zlGrJ1O8TqoKO0KjgQ85YFiIBlVDtN7C4tcRm1WSeSSpOjYyhHd7m42n2TwbqYZ3YpxoWan7RvPmvMe0uwjh3ERLD7LuXA8Cr7+1lcEeKY4j8EzG9pe9plj2CDv+KzDDLj5djZJ45bpUY5zU3KrVVovH5ChhdpiZHCVShitYfDgi4RZjnRSDUmRFRQa0Ku6oOCyxVO+A1Uw0aKu5iJmnZdRwJdoCY1UdRGmCTSKs4TYdaq0uY2RuuBPSdVudndmKeVpffjEieV/eir9ltaG93Ia0RFiY4id6hLxSWyOqHhpcs8gr4ZzSWuBBBgg6gquaS9xfsfC1gO8DXuAAzaO5XCHYrsbhaktYHMc2biT65tUR8bDqmO/DTXFHj3dpRSOsFbXaHZCqx+VrS8bnNHw3K/szsNoatQ0/wBm2vUFWfiIJXZJY8jdUeedwYmDHFRli9nodk6H0XSIgjnx0Ta/Ymg68CeVh9yl77DqV92yHjYpqRlKdF6PjP0cHWlUEcH/AAIVY/o/xDILHU3HfDj8RdUXisb6k3hyLoYh2EOXMBI9x3yn7O2ZVrvyUmOe7gNw4uJs0cyvQdm9ncgjEmSJ+ZpDO8t/aIswHifUK7NXIaWGpfJW/RhgOY/tOuJ536qUvFdI7+vT6/IeOB8y2+f1+YDwXZWhhmh+Kcyo/cySKQPOPFWPJojqq+3HCtGaagHsAw2kwD6lJtuhPorr+zdYOzVA5xJu4kuPmdYRTZ3Z8ECXeRETHAqEnG9U5X8hvvfhhGvmZTDbOaNyZ2jwZGHz0gc9OpTqNIE5S105ojQRPBa/FbJy6A/cfcp9hUh3zARIMgg6EFpkFGTLcWxMeJqaRjNmUn1q2Iru7t2GxJZVbTOYvp1w1ocW28JDg4SDuGi2mzNt5W91iPnaWku8TwODvrjn7VvpFCaOyRh3VKI9llV+X7Dj3jB5B4HkpDQUlCDiUeTIpNmio7HptBq4bK9pFm6weR+GqAbWwjB48oBcZMzHOeBlS4Gu+k7NTMcRq09Qi1Q0MXAeO6rRY7ndD9LpqsUpQdvddx2o5I1HZ9v6MFWqSdAFFRwJfmLiQxjHPcRG6zWjm5xa3znctJtDZLqRyvb0I0PQqTEYEMwzW6Gq7O77DbMHSSXLrWZUq6nJ5Tt6uh57UpclXfSPBa+pskGTIHqhtXBgLpjlTI7ozpw54JBhCUbOH5LhRI3KmoNbLPY7s6K1WKns6xxW+rdncGWlpEOAgO0PXgVitn4p1O7TBurOJxjqsbjv5rjyqcpXdI6ceSCjTVsobX7MVmvIYA9u5wPvB0QR2wqu8BbbAVntY4ucLRAJ181cp4Gi8Bxc2TfVP58lyCxr/EzgIThWbuJCIDs27NBqAN6HNHTT71G7ZOHzBrqlQOJsTlgj0ss1R7k/LmXuz2Oa14DySOth1lampUafZcN45eawuI2HlPzVaRqZ11tEWO/hop8I9lGWuf8AOESTlNwToJIvy96jPGpO0y+PJKKpo1AwDSf1gnkmYeo+lUOcuLXaG8LLYhr2Oktc4G7XtDvRzdWnktBsqp4QahLeBJSSg0t3ZWM03tsaPCNDhmnRLXcCJdduqCYvaIpXnw8QpsFt6lWa4B3XlzuoPHLkuskeC9Tx7dAkfjHMMxIVHDGgJIqNMcbEJlTabHOAkQs0b8GavUvP28wDxcfuXNx4qHKH5WcGHxHq76PRt+ao4l9BxiAU3DbKY4j4cFuiFdg1SsNMxVKk0NblYDfqd5PE8ypGbRYQLiTwVKrsYECCDwDp+CHUaVIZi/wZTGt53/BKoRaNc5J7mlp1ZSPaDaAhuHxlPLOaeEfyTnbUa03S6GPrRFjMM9pllwdeShwNFwq03EQC+J0vld+CI08bTfEO3XCbVyh1EN07ydZ+g5Dk6aYqitSaI9p7Mz1Hu6W55ReUDr4UtN1oNrVy2s3m0esn8U4OZVkObp5H13JoTaSFnjUm+5mZTHMBWhqV6MR3Y4eXVRM2VTcMweQCeAMciqeYupJ4n0KuB2g61KoO9a4gAH2wdBBOvn6pNrYcu8bDmY0BpA1ZG5w3K5Sw1KlVbFVuchxYxxAc4gQXAfSDcwJgWQfEMqUXzJa76wM5h7nDkUkUtVxGlajUylUbOqpVcMFcxNYuJJa1vHLME7yAdOkqs6oF1Rs4ZVZbwXZV9SCSGtN76x0T8d2X8YbQD3WOYvgNnkd+qnwvaSm3K1wIAESN/oiWF7T0NxI5QUjlmTujojDC1VkNPshSDYdnB+tI+4aQheP7JPmaLw5vB3hcPgUS2pin1f1bwB5qnDhk76rF4F9TzRB5OWzZxxvZL9TKVi9ru7cDmBgg8VE4kGIK1G2NjsOaoKviItIBHqFlziXiwebc12QkpLY45pwdMLY/bD/DVaLEXGoB58FmdpbRdVdmOvKydUqk74HAaKn3aaEEhpTbOo4xwOp9UTwm1A6G1GBwGh3g8kOp4fVI9sJmkxbNfs/aLGD9Y4zoCQY4X4K/hMVTryx7okwANJ4rz5ryrGHruaZEzx3qbwlFlaNXtDYuKgMN2A2vr/JUmdnqzLhwbO6blT7K7ROaWh5JE+fnyWlxlUPomrSu4at1jieYUXOcdmVUYS3RnqXZqs++YSed1Ozs9WabkDnNlDg+0T2PBcZAtFgiWK7Vh7CA0hxWSeSzUsVE9PYdUCSW9cyK7KwpZdxPwQTYuPJGV7on6wsPNHvlAAlrw5o1G8cxxUMmrhloaeUT4mo93sD3T/JY/aDa5rlhs52oI8MHTTojmIrVXO+bj13dApziKopnw3AMu5arYfc7GZFr7gXA7NrgwMxExOWBA6lG8ZgacS4n1i6DV+01VsZYEcfiqGM7Q1X2c1kdPiqOGSTsmp44qjU0cExoNQSQBJG+OXFLhMYyo+iWO/vB4d48LliPlj4kF2WY1MdEW7NMArUnQ4EvFyPCddCky4ai22PjzJySSNd2iwznVKZYROV1iYm4/FBs1amSCNeCIdtqbj3OUEulwAGskNP+1BaGIykNc41amgptdDByfU+l0bPVRxK4Iplf32W20ajzYWGpNgOpTK2Iqt8NCP2qr5LR9ikCMx1u4j7JU+es+1Sm4AaBo8A8hr5ynHGZJG/3Ipsy0tzIdotkUppV6767n0qtNzq4qllUMLmscGlohjQDmysaBYxEkrS9m9pOxFCMU02JGctyuBaS2XNsHtMSHtiQ4SBcqfZ+StU7uo0Oa8Oa4HQgtIKzgxb6Du6BnJ4OuTwz9yZY9UqXIjy6Y290y1tvAVKJk3pu9l7TLSN19xQSrW5q/S7TvpucAwOpO9ui67Dxy28KXE7Kp4gGpgScwu7DuPzjeOQ/TH55LrjcPx/H++3yOOSUv+P4df07/MDFys7Ooh77zlaC95G5jRLo5nQcyFXo4Oq4wGOJGoiI6zotJhtltpYaoaxM1S1vhNw1pDnaj6xZ1yquSSiqExwcnZnHYsgWkcgTZQuxz/rO8ySinybDveKbJn67jGbiI0FtI+9Prdn6ZMNqFsa5hIPMG1lqnBchon0AT67yIkx9yiRLE4CpRuCC0bxw5hDy6b2VU0+CbTXI6nQlWqOEnVWPkZFw5p806m9wB8J6hQcn0OhRInYZoneqlRg4K/TY52gPor1PYznayLaxZZq08m6b4M53Q4KCqIWpoYMOMNAS47ZLg2TTtxhasqsPKdWZqhVG9arAbap0qBg+PhxQKtgIOh9E1mzyf5okoy5CLlHgXE7YLzLgOkWUHy+9gArTNkzwK47CqGcrZW3Ayps6ntBx3q1RxB6KrQ2VUDoIIPMK8dnOB1bbmlek1auobwm0g1ovLuKuYLbgkh2nx4Kjs7CYcDxuJdv3Doi+FoYdp8DhfUH+YXLPT2Z0wcu6BW2hTqhxa2HtAII3t3gjzJ8lmTTMwVvcZWYyS0MPK0lZ/GsFQ5ognfx6quLJSI5oK76g3CPLQRYg6g+9Hdi4xxqUmEQBUaR6H8VQo4cdVd2ayK1P7bVmZpxYYLU0arta4Ckwn68erXfgstTrQc0CRv0K1PbJv/Kk8HMP3x8ViaVbiufw6uBfxUmshocBtQ3zE9T/ACQ7a+NDnSP6qm/FWsqVVj3Xgx0MK0cauyE8smqC/ZbEk4tg6+5Au05LcXXH+I4+pzfFEuyNsXT80nazGvpYysGkAS03A3safiqQ2z0u38iy3wJvv/BlX1CmsrOaQ5pIIMggwQeRCs5HVnmACbkmzWgby4mA0cyp21KFHcMRU5yKDT0s6r/2jqutvpRzKN7hdm3alWlmqNDSIHfuhrXkfRdaXuifYBdyKixW1H4mm35PSe5tMOblLXCpIccz2t/vGmxlswLGCFn9o7RqVnZqhmBAAADWjg0CwCtbQwrqVLCV2PcO8Y8iCRlqMqZS4Ry7vpB4rneJxaqueOnB0rJad3xz+pWdjHEzAB66KavtOsRBAMfncrJx1LFWxXzdbdiGNs4/47Br9tt+Isqo2Q+nV+dALA11TM0yyoxumR4sQ5xa3iM40VbXDVP64J0+U9vrk7D1HuPiBjQxw81IaNIbz/qCFgu4n4fyThh3HcU+n1Esud6UorEaEjzRSnjaBHipNDhwFo6KT5XQP0GmNPDHlKRy9Blj9QNnO6VNTfWIJDnkDXWB1Wh2SyhUvDWPG/Rs8QJhFKtF4IIcB9ka8eqlLMk6orHA2rsxtLGVG3m6uf8AGKp1cbc1oXY7cxjS7jDQZ3rqtORlqUm5T9SAWnikeRdYjrE1xIEt2tWdF2nnCWttOoQQ5rbhSVtnZQTLbbpvHSEMkcVqUXwK3NclzB0fZLiIF4JN1o8PtFntBjQBac0abuqytKpKgL0sserk2OVxNNtDbLS7V2WIM3PkslUrkE5Z6K2wzvUNbDnhdUxxjHYTJKU9xlPaRGoVmntAcQEOqYd0xlPomCn/AEVdMWRuSD1HFt+sp212nQhZ4SPolEsHs9zhJc1vU39Apygl1HjKT6BnCgE7kQayHUz/AIrPigdLAVh7EOHFpHuN1fw+JqTSY9pbFVpkgg/S4rlyx2dM6cP4laNztKg19IteJaYkX3EHcs27ZmFgkAeEmfE73ErR7TfFCo4aim8+jSV5Xj9qOi2W+sKHhYSknTOnxUoxatGop1MMHAMyTO+SZHDgmY7bb6RGd4g6DL+BWAdi3zIt+KZXxlR8ZyTHFd68NvucXnuttj0PY2KpVK7Hty5yRpItPD09FU7cbUNHFnwMcCxpBIEgxGuu5Auw5Pyun5+8Il+lPDE4mm4AwaIHmHvn3hSUEvEKPoV1N4G/UHuxlKrDnsBPG59eIVPFbJBvScD+yTfy/BCadN4NjHmnPzAg5r/H1XYo1wzkbT5HvoFvtAi8XG9aXbFKdm4J3B1Uerif9qz78c4ghxzBarHtH/CcMdwrH0PeKeWTuH5/wx8cdpfl/KMjh8I+o4NYwucdwEmOPIc0Z2e/u2PolzH5i2WucO5BEnLmJA7wnKcw8PzZlyqv2hLcg8LDq1tgftb3+ZPKFb2fSa7DYokez3Dhyl5b7nFbkba39PmZDZ/H5EVXEuY4sfTyEatygeoOoPFMGO4CBwEfgpKGMGUMqDOwezJhzP3btw/ZMjlvSPfRmzXEcZj7rwj80K/Rgaj2obHiw8yd8FTt7SUDHzJAO60/cVjTiRa0z6cN6UYkGZB38J8h5L5j7T8T6fA7/JRtHdoKBu0OA5/yRPBdpaNhmjmcxjpay86D+WnqeqUYkDcm+1c/VJ/H+zVhrg9WbtPDuF8QJ4+GPvuFJSxlM2GJa70/FeUHFk7vz+QmtrE7gJ3rV7Un1ihvKPU8Qxx1eCORsVTGFXnrcS8eyY+74p7cfUAkVHA8nH+itD2v3j+/+hX4ezfvpRoYUNKs0HxgnzWHG16//Udx3H3hRHa9c/3jtRo1pMX5K69q4nyn+39i+7s9FdtGnr3YPARH9VNR2i2zu6IjTgvOa2OrCxqu66Afd+ZTPllWP1j9dJS/amFrh/X6m+TL0PQ8VtokHI0NJtO9UK203m7mgkbwIPmd6xIrv+s71+5J37/rHW1zP9Fq9q4l/ixXgk+prf8AiQJ0IUlPH3kjqL+9ZKm9/wBY+pS1HO3ud5n1Tfa+L/qL7u+5v9nbZDTcOjfDkbwG02VnBoBkFh8X22gEcLEjzXkbnH6zvzdOp5pkOcDMyCeijl9pYpL8LKY4Siz6VxjM1J44scPVpXjNYjUkA8lnRtfEjw/KK4B3Co/3Sqoc46Pdz10S+G9pYsN3bs3xEXlo0WYHSE11I7ln2l2veOB87p/ePn9Y9df23h7M5vdWbXsQ0nFt5Cf+5o+P3I7+lZpz4cj6tQehZ+K8yo4iqw5m1HtMagweOvUKXF7TxFYNFWvUflnLmMxOvuHouZ+1sLzLJvSLqDWJ4+5aMpMqHms8SA7zICU1qu5w9Bqute2/Dvv9fqR92kEQ1b2vSnYrf2XtPrUI/wBy8wfVqjVxHLKJ+8IrU2/i3YY4bvAKYDZ8Lc1nBwM9W/eo5fa2Celq9nZfHgcbvqqJgxHtg0s2Gxo/wqZ/01M3wWAc2vuru6+H10V/Ye2a2HpYum4uqHEUe7a4ujujDhmEamXg7vZTS9q4Zql6fMI+HadsJldKxb8Nif8ArOPmVXNKvvrH/U5P9rYuxN+F9SAVOusRBn3aJxxPhsL/APb14zqh5rCIGYjNczum0DUWG+dyUEus0E67xIDdZC8by+526S+/FEATJ5/AeqkfiBbmN/53GRzQ/HuYGgNJL/pCbAiPZjjI9PJJh2PeWtL2gRALphoMmLCSJkWBus8tVY2lhHD1yR6m0+U2U/fwPzp8UIDi3w79NdeiQ19L87c/6FK8NmBd+LA0+PvCSrjIiTrGt+iFnEBxeTAJiABaZEDW1p436qOq7m7MCAJgAAGDJOl4+KFhXU2gq3H6jnw/HzThjWxJ1te/n8EM2jTIfkY4Pl3tgZczjE6uktB+kba6KDI9jgHAj2gDmEZg7KSHAxY2nRasMWrGcWg6/FCZJEaeU3PuXOxbYsfP89ECY8yBmd7QDgL7y3XT4XUc5TGYnwi5H0tY10nfboj3dGUaRuKG7SOqk+U729BMb+aFYZudggCSRJJi1hA5Gb79NytvqQLwbxGh42vZQljSdC0Xn1QGl28H8hR99BI1MT6mPiqeHqOcwt3z4QAS6LmIAk6fmE6jVJdB8PhOsxuHiEaGD6pfLqwoIYavnAGgIBsMxkSIgXHTz4KWi8TY+LeIgA8AZvvQkjIItmzHNAENMkEAawIFzGidSxLc7SMxlwkAgOj/AExFxPuOqx4ruhqC7xFxETvgk25cL8k3vCRM6HKLWtMfFdh4yusM0SA50ZriYtFgL3AuLpuFZ4WuDtziQ1oeAA4uaCZOaRk15gxvjwtzdBwrSXHgJG/dyTjW05i9iRCpNe4Q4gFniGYj6QbmyiDzHhuL6GErXQ4MOWXZXGAZEicrpFgBFgI62TuAuksd/JsdfdbT1KfWq5QIP4zMR6KgXlsg+Rg3sI96fRfmJLJfAIcMpIAki7pF/DNtZW6OpmkuNkkGf5iLKYOIgEGb8jZOOHaWgsLy4mC20ewDMwJuR5KKphyKhzw2OouLERvMnRRtMbRQ6nWGhi3LTr+KtUnzoBI1Gtt3JCjVMPIMwRrbUk+zNxYyr2ErtBc0+DMGyCQDv1sOI1ROGxsVuOr1QSIHtSdddZ8rFRYiqRAGsTvM7+P5hS4ovY4tcfZJHth1mx91xFhu5IbXxxyZi76QEmTaIga7uCbHG+CldBcTiYudOXPVRh43yEMftXwO4zwIk7p9PvVvC4d72NeYuP8AqsH3F0hdTx6VvsSasH4ijh2OY0NqkOklz3BpLDZpHhgC0zfXfolwNCmDUILs1MlwBylsDQOv4vERuE+4XV1H7sfwhXML7Df3VT31F1Sg1HllbV8DqQc+TkDm6uAsGEkZbjdJkN4zrdSbQwhBpElha5gyxwgWJI1APT3KPZv6xv8Am/hSVfa/P7azdS2Jt2OfUvmiCMskfWHhkkmJsIgAW6qV9Bpdlu1sOcJ8RjQAcSbc44qidB0cjLf1zP8AL7gsn93j1BOwZhKAY5ri5pnxAXJJDrB2Uywm5HQIhhK3jNQkMOaLh/eeKcwB4Gcpm8HRMr/rm/n6RUeM9t323e9LJ6+eqNUqRO+hSaIyCoxpPiBLXEuPEEjKPOf8yoPYGN0OWRuEk7zewPL8E6n7Dft/7mqxtP8Au+h9yFadN3/oGyLY8tzsYHZ3AtN9WOi2saxfn0iHF0jlB7oth7m946wLgILAT4TF9LpmA0f/AJf4wiO2/wCyUft1P/LWTN6ci9XX7DRVpsXBF5Zm7xsS2b/OOJbawEnUdZGqI4+k0sovaPAwnOC0B2YeJ0DWBmb1ABQzszq37X/4Whxv6qp1/wDW5cud6clfXY2KtNgfauGc5zA1pLyHaH2g0eCx3kR6dJgpbNcbBzZIGrjc33wRYNJvEgGFox/aaH7yt76qD4n+01v/AOZ/vS480q0rtf7sHBX9dgLQqZXs7yDBMsmJkEtOYCzbNEg/itFszZUw+o5zaAfTdkdmcHyDY5QbCC0wCRI6oUf7Phvz9NyM1dWfuaf8TlTPNvZbcr4MIpItg0y1zB888huVrw408khwAaCCDObh7UEaqOsytTZ3WZ5c5rQWHXK2PDFiD4TeRaYmAEIpe3V6j3q72a/t9L7HwK55Y9Kbu63/AGGT1NIkqYFl9HyQQzI8CCGk2ncHEXJnkTa9TwbDVDxYgGSCctgAXEEG/ibraTuRdumJ/dP/AIQgOA9il0/Bc6ySnHn6aMl92iGnWzgh5LsrwWsAGUOuZcbWN1LsvEGMwysMtJbYZy0OLczQcrhrJ18XoHq+2Pst/wBymx3tH9y3+By6njT2EUmHcW3wuNrmJykANgtLQdIkR/RCcTiwHZWR7MgGZcwmIAE3iVaw36sfZf8AFBH/AK2l9o/wpcGNW76GvcLYWnSa4uDzlLRF2EkAne20zAtzRGoctLNDzTc53eePM9jWvDaUa+0Z13yQAMqyND9Q37J/hW1/R77H/wBt3/hCXxUfLi53ddB8S1SoftCq3u3ihVkh7HObUHgIFwyb5ocSIIgzyhZ/tHs9+V57skEy1zIyOAALsoaNGw6dLNlEe0X0v/lP/ZWVzEf2rF/axP8AAUuFvHUl6v4UUavY89bgXPBcIjMBmJ8IBi5id60OD2E7I3NUYCRMRWMTcaUyNCEzaemJ6N/81RB27+rveV6UpSmtnX/hBpJ0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10" descr="data:image/jpeg;base64,/9j/4AAQSkZJRgABAQAAAQABAAD/2wCEAAkGBxQTEhUUEhQVFhUXFRcYGBcYFxcYFxgUGhcYFxcYFxgYHCggGBwlHBQUITEhJykrLi4uFx8zODMsNygtLisBCgoKDg0OGxAQGywkICQ0LCwsLTQsLCwwLCwsLCwsLCwvLCwsLCwsLCwsLCwsLCwsLCwsNCwsLCwsLCwsLCwsLP/AABEIAMkA+wMBIgACEQEDEQH/xAAcAAABBQEBAQAAAAAAAAAAAAAFAQIDBAYABwj/xABIEAABAwIDBQUDCAcGBgMBAAABAAIRAyEEEjEFQVFhcQYTIoGRMrHBFCNCUnKh0fAHM2JzsuHxNENjgpLCFSRTorPDdYTSdP/EABoBAAMBAQEBAAAAAAAAAAAAAAACAwEEBQb/xAAyEQACAgEDAgMFCAIDAAAAAAAAAQIRAxIhMUFRBBNhBRSRsfAVIjJxgaHB0ULhM1Lx/9oADAMBAAIRAxEAPwDmYoJ3yhBflAmys06i+gcEeBqYUNVI1yqserNJspWqNTELYMqjtEjhqijKY3qtXw+sIi1ZrAmFcWyCZVXHw50RJB6SjVDDTNlC7Zxc6wuCLclbUjE97AeJw83buVBHcTg3NfrbmheKw5aTKYtCXQrLkqRBU5cuXLAOXLlyAOXLlyAOXJVy0BFy5KgBFyVdCKAauhOhdCKAbCWEq5FAdlXZEsriVoCZEkJ0pEAGjbkpMLU4qNtQPCiqMgWKU5avYNUXK7RKAYbGZYBE80Uo4kFJKItUFW1QmucNFUc/gpaL+KlpNsmweGMkoi2iInemYeu3RS1sQ0BSk22UVJArH4cSSsztKlLwEdxe0Gk80C2g82jiunGmluTT+9sCKlKN6iIV/GMg24XVEqp0xdoRcuSoGEXJVyAEXQlhKAigGpwakRvE7NbSwVKq8fO4io40xJhuHp2L44ueRE/RFtVjaQUBg1c5ISulOYdC6F0pQgBISFOKQhADVyWEiw0RLK5csA6Vy5ItAtNMCy7vSuhdCCYrKplHMJfrCAhl1fw2Ly9VjRPIr4DbHJHVCZAUHfjiozV5pKIiOxLmHVSY3HuIAlOZQDyDwTNqYP6QRtZqBTic05t66pXnekqAhVnpyyVk1euC3mqSlTMq0pFUNXJ2VLCBrGQuhOhODEBYwNXFPJTFoF/s/sl2KxFKg22d0E/VYLvd5NB84RPt/j21cY9tO1KgBh6YGgbT8Jj/ADZvIBG/0fM+TYXF7QcLspup0p+tb3vNJvk5YIk7zJ3nieKhF68rfSO36vn+B3tH8xFyVIriHJQVwC7KgBy6E1dKDDiEkJ8pEGjYSJxTUAIuSroWGltMcuSwgkJKnpNzRPqoYTqTyCgGE2Ye1yqT2wdVI7GkiIVZ75WUTin1D2zapRRwlZLD4ksIhE244xIKSUdxWmhdoU2gG10EcrdfE5jdVCnQ8FQkJJCUNlNITFDiQntpk6ApjBdF2YloG5K3Qs3XAKNtyjLloG1wdygxGDY8SPCVmruKsqvdAQpCpzh3TEGyJ9ktlHE4yhS3F4LvsM8T/UNjzC2UlFNsut9kaXtn/wArs3CYMWc/5ypHBskg8jUqOI+yFgFtP0il+Ix9UtEspxRbBGjB4unjc/0WXr4B7PaaRz1H3KPh9oK+Xv8AE3JNaqXTYpwnZVbZhlzsOdYXQT1orQuhS5FwagNREWJC1WzhzEqBzUApEJC5K5JCBhFyWEsINGwkhPyroQFlrIuLFbNJcKKWzn1FLKuyq73CTu4RZuop5EuRTuUZK02yMhPou3cUiUBACPbBTCFK9MKATGN5pYCWF2VA1j2sC4hIAnQgUkpMJmCpWVyBuMFVgES2bsKtXBcwAUx7VV5yUm8ZefcJPJLJpK2Zpt0NZtFvCCt/2LoupUqmMDGP+aOVodNQX3tAMTAPRYnvsJROWgw4+sNXumng2H+Kt7jwCE7No7Ro42jVw7mvq1XNYQWtbSJDTDSxoADA0GIE2tcrg8Rk1QelOurL4cUYzVvfoa+jRa4FzmwSS4v0JMyT6kpKOOIcQ5oe02EiyIYbCMrv7of8rifEBQeSaFQtMOOHqa2IMsIzN3gJcZs1+HEVaRa6bPsWnoRbyWwywnwxZYpR5IaeyqFT5w+Ab2gWPDoqOO2fTfbDgAi8Trxkqw7ESJseQERdUxVeHS1mU8fgrLV3JtxKrNjPcQ0sdPlB6LS7D7DYeoQ57zlGrJ1O8TqoKO0KjgQ85YFiIBlVDtN7C4tcRm1WSeSSpOjYyhHd7m42n2TwbqYZ3YpxoWan7RvPmvMe0uwjh3ERLD7LuXA8Cr7+1lcEeKY4j8EzG9pe9plj2CDv+KzDDLj5djZJ45bpUY5zU3KrVVovH5ChhdpiZHCVShitYfDgi4RZjnRSDUmRFRQa0Ku6oOCyxVO+A1Uw0aKu5iJmnZdRwJdoCY1UdRGmCTSKs4TYdaq0uY2RuuBPSdVudndmKeVpffjEieV/eir9ltaG93Ia0RFiY4id6hLxSWyOqHhpcs8gr4ZzSWuBBBgg6gquaS9xfsfC1gO8DXuAAzaO5XCHYrsbhaktYHMc2biT65tUR8bDqmO/DTXFHj3dpRSOsFbXaHZCqx+VrS8bnNHw3K/szsNoatQ0/wBm2vUFWfiIJXZJY8jdUeedwYmDHFRli9nodk6H0XSIgjnx0Ta/Ymg68CeVh9yl77DqV92yHjYpqRlKdF6PjP0cHWlUEcH/AAIVY/o/xDILHU3HfDj8RdUXisb6k3hyLoYh2EOXMBI9x3yn7O2ZVrvyUmOe7gNw4uJs0cyvQdm9ncgjEmSJ+ZpDO8t/aIswHifUK7NXIaWGpfJW/RhgOY/tOuJ536qUvFdI7+vT6/IeOB8y2+f1+YDwXZWhhmh+Kcyo/cySKQPOPFWPJojqq+3HCtGaagHsAw2kwD6lJtuhPorr+zdYOzVA5xJu4kuPmdYRTZ3Z8ECXeRETHAqEnG9U5X8hvvfhhGvmZTDbOaNyZ2jwZGHz0gc9OpTqNIE5S105ojQRPBa/FbJy6A/cfcp9hUh3zARIMgg6EFpkFGTLcWxMeJqaRjNmUn1q2Iru7t2GxJZVbTOYvp1w1ocW28JDg4SDuGi2mzNt5W91iPnaWku8TwODvrjn7VvpFCaOyRh3VKI9llV+X7Dj3jB5B4HkpDQUlCDiUeTIpNmio7HptBq4bK9pFm6weR+GqAbWwjB48oBcZMzHOeBlS4Gu+k7NTMcRq09Qi1Q0MXAeO6rRY7ndD9LpqsUpQdvddx2o5I1HZ9v6MFWqSdAFFRwJfmLiQxjHPcRG6zWjm5xa3znctJtDZLqRyvb0I0PQqTEYEMwzW6Gq7O77DbMHSSXLrWZUq6nJ5Tt6uh57UpclXfSPBa+pskGTIHqhtXBgLpjlTI7ozpw54JBhCUbOH5LhRI3KmoNbLPY7s6K1WKns6xxW+rdncGWlpEOAgO0PXgVitn4p1O7TBurOJxjqsbjv5rjyqcpXdI6ceSCjTVsobX7MVmvIYA9u5wPvB0QR2wqu8BbbAVntY4ucLRAJ181cp4Gi8Bxc2TfVP58lyCxr/EzgIThWbuJCIDs27NBqAN6HNHTT71G7ZOHzBrqlQOJsTlgj0ss1R7k/LmXuz2Oa14DySOth1lampUafZcN45eawuI2HlPzVaRqZ11tEWO/hop8I9lGWuf8AOESTlNwToJIvy96jPGpO0y+PJKKpo1AwDSf1gnkmYeo+lUOcuLXaG8LLYhr2Oktc4G7XtDvRzdWnktBsqp4QahLeBJSSg0t3ZWM03tsaPCNDhmnRLXcCJdduqCYvaIpXnw8QpsFt6lWa4B3XlzuoPHLkuskeC9Tx7dAkfjHMMxIVHDGgJIqNMcbEJlTabHOAkQs0b8GavUvP28wDxcfuXNx4qHKH5WcGHxHq76PRt+ao4l9BxiAU3DbKY4j4cFuiFdg1SsNMxVKk0NblYDfqd5PE8ypGbRYQLiTwVKrsYECCDwDp+CHUaVIZi/wZTGt53/BKoRaNc5J7mlp1ZSPaDaAhuHxlPLOaeEfyTnbUa03S6GPrRFjMM9pllwdeShwNFwq03EQC+J0vld+CI08bTfEO3XCbVyh1EN07ydZ+g5Dk6aYqitSaI9p7Mz1Hu6W55ReUDr4UtN1oNrVy2s3m0esn8U4OZVkObp5H13JoTaSFnjUm+5mZTHMBWhqV6MR3Y4eXVRM2VTcMweQCeAMciqeYupJ4n0KuB2g61KoO9a4gAH2wdBBOvn6pNrYcu8bDmY0BpA1ZG5w3K5Sw1KlVbFVuchxYxxAc4gQXAfSDcwJgWQfEMqUXzJa76wM5h7nDkUkUtVxGlajUylUbOqpVcMFcxNYuJJa1vHLME7yAdOkqs6oF1Rs4ZVZbwXZV9SCSGtN76x0T8d2X8YbQD3WOYvgNnkd+qnwvaSm3K1wIAESN/oiWF7T0NxI5QUjlmTujojDC1VkNPshSDYdnB+tI+4aQheP7JPmaLw5vB3hcPgUS2pin1f1bwB5qnDhk76rF4F9TzRB5OWzZxxvZL9TKVi9ru7cDmBgg8VE4kGIK1G2NjsOaoKviItIBHqFlziXiwebc12QkpLY45pwdMLY/bD/DVaLEXGoB58FmdpbRdVdmOvKydUqk74HAaKn3aaEEhpTbOo4xwOp9UTwm1A6G1GBwGh3g8kOp4fVI9sJmkxbNfs/aLGD9Y4zoCQY4X4K/hMVTryx7okwANJ4rz5ryrGHruaZEzx3qbwlFlaNXtDYuKgMN2A2vr/JUmdnqzLhwbO6blT7K7ROaWh5JE+fnyWlxlUPomrSu4at1jieYUXOcdmVUYS3RnqXZqs++YSed1Ozs9WabkDnNlDg+0T2PBcZAtFgiWK7Vh7CA0hxWSeSzUsVE9PYdUCSW9cyK7KwpZdxPwQTYuPJGV7on6wsPNHvlAAlrw5o1G8cxxUMmrhloaeUT4mo93sD3T/JY/aDa5rlhs52oI8MHTTojmIrVXO+bj13dApziKopnw3AMu5arYfc7GZFr7gXA7NrgwMxExOWBA6lG8ZgacS4n1i6DV+01VsZYEcfiqGM7Q1X2c1kdPiqOGSTsmp44qjU0cExoNQSQBJG+OXFLhMYyo+iWO/vB4d48LliPlj4kF2WY1MdEW7NMArUnQ4EvFyPCddCky4ai22PjzJySSNd2iwznVKZYROV1iYm4/FBs1amSCNeCIdtqbj3OUEulwAGskNP+1BaGIykNc41amgptdDByfU+l0bPVRxK4Iplf32W20ajzYWGpNgOpTK2Iqt8NCP2qr5LR9ikCMx1u4j7JU+es+1Sm4AaBo8A8hr5ynHGZJG/3Ipsy0tzIdotkUppV6767n0qtNzq4qllUMLmscGlohjQDmysaBYxEkrS9m9pOxFCMU02JGctyuBaS2XNsHtMSHtiQ4SBcqfZ+StU7uo0Oa8Oa4HQgtIKzgxb6Du6BnJ4OuTwz9yZY9UqXIjy6Y290y1tvAVKJk3pu9l7TLSN19xQSrW5q/S7TvpucAwOpO9ui67Dxy28KXE7Kp4gGpgScwu7DuPzjeOQ/TH55LrjcPx/H++3yOOSUv+P4df07/MDFys7Ooh77zlaC95G5jRLo5nQcyFXo4Oq4wGOJGoiI6zotJhtltpYaoaxM1S1vhNw1pDnaj6xZ1yquSSiqExwcnZnHYsgWkcgTZQuxz/rO8ySinybDveKbJn67jGbiI0FtI+9Prdn6ZMNqFsa5hIPMG1lqnBchon0AT67yIkx9yiRLE4CpRuCC0bxw5hDy6b2VU0+CbTXI6nQlWqOEnVWPkZFw5p806m9wB8J6hQcn0OhRInYZoneqlRg4K/TY52gPor1PYznayLaxZZq08m6b4M53Q4KCqIWpoYMOMNAS47ZLg2TTtxhasqsPKdWZqhVG9arAbap0qBg+PhxQKtgIOh9E1mzyf5okoy5CLlHgXE7YLzLgOkWUHy+9gArTNkzwK47CqGcrZW3Ayps6ntBx3q1RxB6KrQ2VUDoIIPMK8dnOB1bbmlek1auobwm0g1ovLuKuYLbgkh2nx4Kjs7CYcDxuJdv3Doi+FoYdp8DhfUH+YXLPT2Z0wcu6BW2hTqhxa2HtAII3t3gjzJ8lmTTMwVvcZWYyS0MPK0lZ/GsFQ5ognfx6quLJSI5oK76g3CPLQRYg6g+9Hdi4xxqUmEQBUaR6H8VQo4cdVd2ayK1P7bVmZpxYYLU0arta4Ckwn68erXfgstTrQc0CRv0K1PbJv/Kk8HMP3x8ViaVbiufw6uBfxUmshocBtQ3zE9T/ACQ7a+NDnSP6qm/FWsqVVj3Xgx0MK0cauyE8smqC/ZbEk4tg6+5Au05LcXXH+I4+pzfFEuyNsXT80nazGvpYysGkAS03A3safiqQ2z0u38iy3wJvv/BlX1CmsrOaQ5pIIMggwQeRCs5HVnmACbkmzWgby4mA0cyp21KFHcMRU5yKDT0s6r/2jqutvpRzKN7hdm3alWlmqNDSIHfuhrXkfRdaXuifYBdyKixW1H4mm35PSe5tMOblLXCpIccz2t/vGmxlswLGCFn9o7RqVnZqhmBAAADWjg0CwCtbQwrqVLCV2PcO8Y8iCRlqMqZS4Ry7vpB4rneJxaqueOnB0rJad3xz+pWdjHEzAB66KavtOsRBAMfncrJx1LFWxXzdbdiGNs4/47Br9tt+Isqo2Q+nV+dALA11TM0yyoxumR4sQ5xa3iM40VbXDVP64J0+U9vrk7D1HuPiBjQxw81IaNIbz/qCFgu4n4fyThh3HcU+n1Esud6UorEaEjzRSnjaBHipNDhwFo6KT5XQP0GmNPDHlKRy9Blj9QNnO6VNTfWIJDnkDXWB1Wh2SyhUvDWPG/Rs8QJhFKtF4IIcB9ka8eqlLMk6orHA2rsxtLGVG3m6uf8AGKp1cbc1oXY7cxjS7jDQZ3rqtORlqUm5T9SAWnikeRdYjrE1xIEt2tWdF2nnCWttOoQQ5rbhSVtnZQTLbbpvHSEMkcVqUXwK3NclzB0fZLiIF4JN1o8PtFntBjQBac0abuqytKpKgL0sserk2OVxNNtDbLS7V2WIM3PkslUrkE5Z6K2wzvUNbDnhdUxxjHYTJKU9xlPaRGoVmntAcQEOqYd0xlPomCn/AEVdMWRuSD1HFt+sp212nQhZ4SPolEsHs9zhJc1vU39Apygl1HjKT6BnCgE7kQayHUz/AIrPigdLAVh7EOHFpHuN1fw+JqTSY9pbFVpkgg/S4rlyx2dM6cP4laNztKg19IteJaYkX3EHcs27ZmFgkAeEmfE73ErR7TfFCo4aim8+jSV5Xj9qOi2W+sKHhYSknTOnxUoxatGop1MMHAMyTO+SZHDgmY7bb6RGd4g6DL+BWAdi3zIt+KZXxlR8ZyTHFd68NvucXnuttj0PY2KpVK7Hty5yRpItPD09FU7cbUNHFnwMcCxpBIEgxGuu5Auw5Pyun5+8Il+lPDE4mm4AwaIHmHvn3hSUEvEKPoV1N4G/UHuxlKrDnsBPG59eIVPFbJBvScD+yTfy/BCadN4NjHmnPzAg5r/H1XYo1wzkbT5HvoFvtAi8XG9aXbFKdm4J3B1Uerif9qz78c4ghxzBarHtH/CcMdwrH0PeKeWTuH5/wx8cdpfl/KMjh8I+o4NYwucdwEmOPIc0Z2e/u2PolzH5i2WucO5BEnLmJA7wnKcw8PzZlyqv2hLcg8LDq1tgftb3+ZPKFb2fSa7DYokez3Dhyl5b7nFbkba39PmZDZ/H5EVXEuY4sfTyEatygeoOoPFMGO4CBwEfgpKGMGUMqDOwezJhzP3btw/ZMjlvSPfRmzXEcZj7rwj80K/Rgaj2obHiw8yd8FTt7SUDHzJAO60/cVjTiRa0z6cN6UYkGZB38J8h5L5j7T8T6fA7/JRtHdoKBu0OA5/yRPBdpaNhmjmcxjpay86D+WnqeqUYkDcm+1c/VJ/H+zVhrg9WbtPDuF8QJ4+GPvuFJSxlM2GJa70/FeUHFk7vz+QmtrE7gJ3rV7Un1ihvKPU8Qxx1eCORsVTGFXnrcS8eyY+74p7cfUAkVHA8nH+itD2v3j+/+hX4ezfvpRoYUNKs0HxgnzWHG16//Udx3H3hRHa9c/3jtRo1pMX5K69q4nyn+39i+7s9FdtGnr3YPARH9VNR2i2zu6IjTgvOa2OrCxqu66Afd+ZTPllWP1j9dJS/amFrh/X6m+TL0PQ8VtokHI0NJtO9UK203m7mgkbwIPmd6xIrv+s71+5J37/rHW1zP9Fq9q4l/ixXgk+prf8AiQJ0IUlPH3kjqL+9ZKm9/wBY+pS1HO3ud5n1Tfa+L/qL7u+5v9nbZDTcOjfDkbwG02VnBoBkFh8X22gEcLEjzXkbnH6zvzdOp5pkOcDMyCeijl9pYpL8LKY4Siz6VxjM1J44scPVpXjNYjUkA8lnRtfEjw/KK4B3Co/3Sqoc46Pdz10S+G9pYsN3bs3xEXlo0WYHSE11I7ln2l2veOB87p/ePn9Y9df23h7M5vdWbXsQ0nFt5Cf+5o+P3I7+lZpz4cj6tQehZ+K8yo4iqw5m1HtMagweOvUKXF7TxFYNFWvUflnLmMxOvuHouZ+1sLzLJvSLqDWJ4+5aMpMqHms8SA7zICU1qu5w9Bqute2/Dvv9fqR92kEQ1b2vSnYrf2XtPrUI/wBy8wfVqjVxHLKJ+8IrU2/i3YY4bvAKYDZ8Lc1nBwM9W/eo5fa2Celq9nZfHgcbvqqJgxHtg0s2Gxo/wqZ/01M3wWAc2vuru6+H10V/Ye2a2HpYum4uqHEUe7a4ujujDhmEamXg7vZTS9q4Zql6fMI+HadsJldKxb8Nif8ArOPmVXNKvvrH/U5P9rYuxN+F9SAVOusRBn3aJxxPhsL/APb14zqh5rCIGYjNczum0DUWG+dyUEus0E67xIDdZC8by+526S+/FEATJ5/AeqkfiBbmN/53GRzQ/HuYGgNJL/pCbAiPZjjI9PJJh2PeWtL2gRALphoMmLCSJkWBus8tVY2lhHD1yR6m0+U2U/fwPzp8UIDi3w79NdeiQ19L87c/6FK8NmBd+LA0+PvCSrjIiTrGt+iFnEBxeTAJiABaZEDW1p436qOq7m7MCAJgAAGDJOl4+KFhXU2gq3H6jnw/HzThjWxJ1te/n8EM2jTIfkY4Pl3tgZczjE6uktB+kba6KDI9jgHAj2gDmEZg7KSHAxY2nRasMWrGcWg6/FCZJEaeU3PuXOxbYsfP89ECY8yBmd7QDgL7y3XT4XUc5TGYnwi5H0tY10nfboj3dGUaRuKG7SOqk+U729BMb+aFYZudggCSRJJi1hA5Gb79NytvqQLwbxGh42vZQljSdC0Xn1QGl28H8hR99BI1MT6mPiqeHqOcwt3z4QAS6LmIAk6fmE6jVJdB8PhOsxuHiEaGD6pfLqwoIYavnAGgIBsMxkSIgXHTz4KWi8TY+LeIgA8AZvvQkjIItmzHNAENMkEAawIFzGidSxLc7SMxlwkAgOj/AExFxPuOqx4ruhqC7xFxETvgk25cL8k3vCRM6HKLWtMfFdh4yusM0SA50ZriYtFgL3AuLpuFZ4WuDtziQ1oeAA4uaCZOaRk15gxvjwtzdBwrSXHgJG/dyTjW05i9iRCpNe4Q4gFniGYj6QbmyiDzHhuL6GErXQ4MOWXZXGAZEicrpFgBFgI62TuAuksd/JsdfdbT1KfWq5QIP4zMR6KgXlsg+Rg3sI96fRfmJLJfAIcMpIAki7pF/DNtZW6OpmkuNkkGf5iLKYOIgEGb8jZOOHaWgsLy4mC20ewDMwJuR5KKphyKhzw2OouLERvMnRRtMbRQ6nWGhi3LTr+KtUnzoBI1Gtt3JCjVMPIMwRrbUk+zNxYyr2ErtBc0+DMGyCQDv1sOI1ROGxsVuOr1QSIHtSdddZ8rFRYiqRAGsTvM7+P5hS4ovY4tcfZJHth1mx91xFhu5IbXxxyZi76QEmTaIga7uCbHG+CldBcTiYudOXPVRh43yEMftXwO4zwIk7p9PvVvC4d72NeYuP8AqsH3F0hdTx6VvsSasH4ijh2OY0NqkOklz3BpLDZpHhgC0zfXfolwNCmDUILs1MlwBylsDQOv4vERuE+4XV1H7sfwhXML7Df3VT31F1Sg1HllbV8DqQc+TkDm6uAsGEkZbjdJkN4zrdSbQwhBpElha5gyxwgWJI1APT3KPZv6xv8Am/hSVfa/P7azdS2Jt2OfUvmiCMskfWHhkkmJsIgAW6qV9Bpdlu1sOcJ8RjQAcSbc44qidB0cjLf1zP8AL7gsn93j1BOwZhKAY5ri5pnxAXJJDrB2Uywm5HQIhhK3jNQkMOaLh/eeKcwB4Gcpm8HRMr/rm/n6RUeM9t323e9LJ6+eqNUqRO+hSaIyCoxpPiBLXEuPEEjKPOf8yoPYGN0OWRuEk7zewPL8E6n7Dft/7mqxtP8Au+h9yFadN3/oGyLY8tzsYHZ3AtN9WOi2saxfn0iHF0jlB7oth7m946wLgILAT4TF9LpmA0f/AJf4wiO2/wCyUft1P/LWTN6ci9XX7DRVpsXBF5Zm7xsS2b/OOJbawEnUdZGqI4+k0sovaPAwnOC0B2YeJ0DWBmb1ABQzszq37X/4Whxv6qp1/wDW5cud6clfXY2KtNgfauGc5zA1pLyHaH2g0eCx3kR6dJgpbNcbBzZIGrjc33wRYNJvEgGFox/aaH7yt76qD4n+01v/AOZ/vS480q0rtf7sHBX9dgLQqZXs7yDBMsmJkEtOYCzbNEg/itFszZUw+o5zaAfTdkdmcHyDY5QbCC0wCRI6oUf7Phvz9NyM1dWfuaf8TlTPNvZbcr4MIpItg0y1zB888huVrw408khwAaCCDObh7UEaqOsytTZ3WZ5c5rQWHXK2PDFiD4TeRaYmAEIpe3V6j3q72a/t9L7HwK55Y9Kbu63/AGGT1NIkqYFl9HyQQzI8CCGk2ncHEXJnkTa9TwbDVDxYgGSCctgAXEEG/ibraTuRdumJ/dP/AIQgOA9il0/Bc6ySnHn6aMl92iGnWzgh5LsrwWsAGUOuZcbWN1LsvEGMwysMtJbYZy0OLczQcrhrJ18XoHq+2Pst/wBymx3tH9y3+By6njT2EUmHcW3wuNrmJykANgtLQdIkR/RCcTiwHZWR7MgGZcwmIAE3iVaw36sfZf8AFBH/AK2l9o/wpcGNW76GvcLYWnSa4uDzlLRF2EkAne20zAtzRGoctLNDzTc53eePM9jWvDaUa+0Z13yQAMqyND9Q37J/hW1/R77H/wBt3/hCXxUfLi53ddB8S1SoftCq3u3ihVkh7HObUHgIFwyb5ocSIIgzyhZ/tHs9+V57skEy1zIyOAALsoaNGw6dLNlEe0X0v/lP/ZWVzEf2rF/axP8AAUuFvHUl6v4UUavY89bgXPBcIjMBmJ8IBi5id60OD2E7I3NUYCRMRWMTcaUyNCEzaemJ6N/81RB27+rveV6UpSmtnX/hBpJ0f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8" name="Rectangle 7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9" name="Picture 8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5003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8784976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But how do we produce that much electric power?</a:t>
            </a:r>
            <a:endParaRPr lang="en-US" sz="3200" dirty="0"/>
          </a:p>
        </p:txBody>
      </p:sp>
      <p:sp>
        <p:nvSpPr>
          <p:cNvPr id="3" name="AutoShape 6" descr="data:image/jpeg;base64,/9j/4AAQSkZJRgABAQAAAQABAAD/2wCEAAkGBxQTEhUUEhQVFhUXFRcYGBcYFxcYFxgUGhcYFxcYFxgYHCggGBwlHBQUITEhJykrLi4uFx8zODMsNygtLisBCgoKDg0OGxAQGywkICQ0LCwsLTQsLCwwLCwsLCwsLCwvLCwsLCwsLCwsLCwsLCwsLCwsNCwsLCwsLCwsLCwsLP/AABEIAMkA+wMBIgACEQEDEQH/xAAcAAABBQEBAQAAAAAAAAAAAAAFAQIDBAYABwj/xABIEAABAwIDBQUDCAcGBgMBAAABAAIRAyEEEjEFQVFhcQYTIoGRMrHBFCNCUnKh0fAHM2JzsuHxNENjgpLCFSRTorPDdYTSdP/EABoBAAMBAQEBAAAAAAAAAAAAAAACAwEEBQb/xAAyEQACAgEDAgMFCAIDAAAAAAAAAQIRAxIhMUFRBBNhBRSRsfAVIjJxgaHB0ULhM1Lx/9oADAMBAAIRAxEAPwDmYoJ3yhBflAmys06i+gcEeBqYUNVI1yqserNJspWqNTELYMqjtEjhqijKY3qtXw+sIi1ZrAmFcWyCZVXHw50RJB6SjVDDTNlC7Zxc6wuCLclbUjE97AeJw83buVBHcTg3NfrbmheKw5aTKYtCXQrLkqRBU5cuXLAOXLlyAOXLlyAOXJVy0BFy5KgBFyVdCKAauhOhdCKAbCWEq5FAdlXZEsriVoCZEkJ0pEAGjbkpMLU4qNtQPCiqMgWKU5avYNUXK7RKAYbGZYBE80Uo4kFJKItUFW1QmucNFUc/gpaL+KlpNsmweGMkoi2iInemYeu3RS1sQ0BSk22UVJArH4cSSsztKlLwEdxe0Gk80C2g82jiunGmluTT+9sCKlKN6iIV/GMg24XVEqp0xdoRcuSoGEXJVyAEXQlhKAigGpwakRvE7NbSwVKq8fO4io40xJhuHp2L44ueRE/RFtVjaQUBg1c5ISulOYdC6F0pQgBISFOKQhADVyWEiw0RLK5csA6Vy5ItAtNMCy7vSuhdCCYrKplHMJfrCAhl1fw2Ly9VjRPIr4DbHJHVCZAUHfjiozV5pKIiOxLmHVSY3HuIAlOZQDyDwTNqYP6QRtZqBTic05t66pXnekqAhVnpyyVk1euC3mqSlTMq0pFUNXJ2VLCBrGQuhOhODEBYwNXFPJTFoF/s/sl2KxFKg22d0E/VYLvd5NB84RPt/j21cY9tO1KgBh6YGgbT8Jj/ADZvIBG/0fM+TYXF7QcLspup0p+tb3vNJvk5YIk7zJ3nieKhF68rfSO36vn+B3tH8xFyVIriHJQVwC7KgBy6E1dKDDiEkJ8pEGjYSJxTUAIuSroWGltMcuSwgkJKnpNzRPqoYTqTyCgGE2Ye1yqT2wdVI7GkiIVZ75WUTin1D2zapRRwlZLD4ksIhE244xIKSUdxWmhdoU2gG10EcrdfE5jdVCnQ8FQkJJCUNlNITFDiQntpk6ApjBdF2YloG5K3Qs3XAKNtyjLloG1wdygxGDY8SPCVmruKsqvdAQpCpzh3TEGyJ9ktlHE4yhS3F4LvsM8T/UNjzC2UlFNsut9kaXtn/wArs3CYMWc/5ypHBskg8jUqOI+yFgFtP0il+Ix9UtEspxRbBGjB4unjc/0WXr4B7PaaRz1H3KPh9oK+Xv8AE3JNaqXTYpwnZVbZhlzsOdYXQT1orQuhS5FwagNREWJC1WzhzEqBzUApEJC5K5JCBhFyWEsINGwkhPyroQFlrIuLFbNJcKKWzn1FLKuyq73CTu4RZuop5EuRTuUZK02yMhPou3cUiUBACPbBTCFK9MKATGN5pYCWF2VA1j2sC4hIAnQgUkpMJmCpWVyBuMFVgES2bsKtXBcwAUx7VV5yUm8ZefcJPJLJpK2Zpt0NZtFvCCt/2LoupUqmMDGP+aOVodNQX3tAMTAPRYnvsJROWgw4+sNXumng2H+Kt7jwCE7No7Ro42jVw7mvq1XNYQWtbSJDTDSxoADA0GIE2tcrg8Rk1QelOurL4cUYzVvfoa+jRa4FzmwSS4v0JMyT6kpKOOIcQ5oe02EiyIYbCMrv7of8rifEBQeSaFQtMOOHqa2IMsIzN3gJcZs1+HEVaRa6bPsWnoRbyWwywnwxZYpR5IaeyqFT5w+Ab2gWPDoqOO2fTfbDgAi8Trxkqw7ESJseQERdUxVeHS1mU8fgrLV3JtxKrNjPcQ0sdPlB6LS7D7DYeoQ57zlGrJ1O8TqoKO0KjgQ85YFiIBlVDtN7C4tcRm1WSeSSpOjYyhHd7m42n2TwbqYZ3YpxoWan7RvPmvMe0uwjh3ERLD7LuXA8Cr7+1lcEeKY4j8EzG9pe9plj2CDv+KzDDLj5djZJ45bpUY5zU3KrVVovH5ChhdpiZHCVShitYfDgi4RZjnRSDUmRFRQa0Ku6oOCyxVO+A1Uw0aKu5iJmnZdRwJdoCY1UdRGmCTSKs4TYdaq0uY2RuuBPSdVudndmKeVpffjEieV/eir9ltaG93Ia0RFiY4id6hLxSWyOqHhpcs8gr4ZzSWuBBBgg6gquaS9xfsfC1gO8DXuAAzaO5XCHYrsbhaktYHMc2biT65tUR8bDqmO/DTXFHj3dpRSOsFbXaHZCqx+VrS8bnNHw3K/szsNoatQ0/wBm2vUFWfiIJXZJY8jdUeedwYmDHFRli9nodk6H0XSIgjnx0Ta/Ymg68CeVh9yl77DqV92yHjYpqRlKdF6PjP0cHWlUEcH/AAIVY/o/xDILHU3HfDj8RdUXisb6k3hyLoYh2EOXMBI9x3yn7O2ZVrvyUmOe7gNw4uJs0cyvQdm9ncgjEmSJ+ZpDO8t/aIswHifUK7NXIaWGpfJW/RhgOY/tOuJ536qUvFdI7+vT6/IeOB8y2+f1+YDwXZWhhmh+Kcyo/cySKQPOPFWPJojqq+3HCtGaagHsAw2kwD6lJtuhPorr+zdYOzVA5xJu4kuPmdYRTZ3Z8ECXeRETHAqEnG9U5X8hvvfhhGvmZTDbOaNyZ2jwZGHz0gc9OpTqNIE5S105ojQRPBa/FbJy6A/cfcp9hUh3zARIMgg6EFpkFGTLcWxMeJqaRjNmUn1q2Iru7t2GxJZVbTOYvp1w1ocW28JDg4SDuGi2mzNt5W91iPnaWku8TwODvrjn7VvpFCaOyRh3VKI9llV+X7Dj3jB5B4HkpDQUlCDiUeTIpNmio7HptBq4bK9pFm6weR+GqAbWwjB48oBcZMzHOeBlS4Gu+k7NTMcRq09Qi1Q0MXAeO6rRY7ndD9LpqsUpQdvddx2o5I1HZ9v6MFWqSdAFFRwJfmLiQxjHPcRG6zWjm5xa3znctJtDZLqRyvb0I0PQqTEYEMwzW6Gq7O77DbMHSSXLrWZUq6nJ5Tt6uh57UpclXfSPBa+pskGTIHqhtXBgLpjlTI7ozpw54JBhCUbOH5LhRI3KmoNbLPY7s6K1WKns6xxW+rdncGWlpEOAgO0PXgVitn4p1O7TBurOJxjqsbjv5rjyqcpXdI6ceSCjTVsobX7MVmvIYA9u5wPvB0QR2wqu8BbbAVntY4ucLRAJ181cp4Gi8Bxc2TfVP58lyCxr/EzgIThWbuJCIDs27NBqAN6HNHTT71G7ZOHzBrqlQOJsTlgj0ss1R7k/LmXuz2Oa14DySOth1lampUafZcN45eawuI2HlPzVaRqZ11tEWO/hop8I9lGWuf8AOESTlNwToJIvy96jPGpO0y+PJKKpo1AwDSf1gnkmYeo+lUOcuLXaG8LLYhr2Oktc4G7XtDvRzdWnktBsqp4QahLeBJSSg0t3ZWM03tsaPCNDhmnRLXcCJdduqCYvaIpXnw8QpsFt6lWa4B3XlzuoPHLkuskeC9Tx7dAkfjHMMxIVHDGgJIqNMcbEJlTabHOAkQs0b8GavUvP28wDxcfuXNx4qHKH5WcGHxHq76PRt+ao4l9BxiAU3DbKY4j4cFuiFdg1SsNMxVKk0NblYDfqd5PE8ypGbRYQLiTwVKrsYECCDwDp+CHUaVIZi/wZTGt53/BKoRaNc5J7mlp1ZSPaDaAhuHxlPLOaeEfyTnbUa03S6GPrRFjMM9pllwdeShwNFwq03EQC+J0vld+CI08bTfEO3XCbVyh1EN07ydZ+g5Dk6aYqitSaI9p7Mz1Hu6W55ReUDr4UtN1oNrVy2s3m0esn8U4OZVkObp5H13JoTaSFnjUm+5mZTHMBWhqV6MR3Y4eXVRM2VTcMweQCeAMciqeYupJ4n0KuB2g61KoO9a4gAH2wdBBOvn6pNrYcu8bDmY0BpA1ZG5w3K5Sw1KlVbFVuchxYxxAc4gQXAfSDcwJgWQfEMqUXzJa76wM5h7nDkUkUtVxGlajUylUbOqpVcMFcxNYuJJa1vHLME7yAdOkqs6oF1Rs4ZVZbwXZV9SCSGtN76x0T8d2X8YbQD3WOYvgNnkd+qnwvaSm3K1wIAESN/oiWF7T0NxI5QUjlmTujojDC1VkNPshSDYdnB+tI+4aQheP7JPmaLw5vB3hcPgUS2pin1f1bwB5qnDhk76rF4F9TzRB5OWzZxxvZL9TKVi9ru7cDmBgg8VE4kGIK1G2NjsOaoKviItIBHqFlziXiwebc12QkpLY45pwdMLY/bD/DVaLEXGoB58FmdpbRdVdmOvKydUqk74HAaKn3aaEEhpTbOo4xwOp9UTwm1A6G1GBwGh3g8kOp4fVI9sJmkxbNfs/aLGD9Y4zoCQY4X4K/hMVTryx7okwANJ4rz5ryrGHruaZEzx3qbwlFlaNXtDYuKgMN2A2vr/JUmdnqzLhwbO6blT7K7ROaWh5JE+fnyWlxlUPomrSu4at1jieYUXOcdmVUYS3RnqXZqs++YSed1Ozs9WabkDnNlDg+0T2PBcZAtFgiWK7Vh7CA0hxWSeSzUsVE9PYdUCSW9cyK7KwpZdxPwQTYuPJGV7on6wsPNHvlAAlrw5o1G8cxxUMmrhloaeUT4mo93sD3T/JY/aDa5rlhs52oI8MHTTojmIrVXO+bj13dApziKopnw3AMu5arYfc7GZFr7gXA7NrgwMxExOWBA6lG8ZgacS4n1i6DV+01VsZYEcfiqGM7Q1X2c1kdPiqOGSTsmp44qjU0cExoNQSQBJG+OXFLhMYyo+iWO/vB4d48LliPlj4kF2WY1MdEW7NMArUnQ4EvFyPCddCky4ai22PjzJySSNd2iwznVKZYROV1iYm4/FBs1amSCNeCIdtqbj3OUEulwAGskNP+1BaGIykNc41amgptdDByfU+l0bPVRxK4Iplf32W20ajzYWGpNgOpTK2Iqt8NCP2qr5LR9ikCMx1u4j7JU+es+1Sm4AaBo8A8hr5ynHGZJG/3Ipsy0tzIdotkUppV6767n0qtNzq4qllUMLmscGlohjQDmysaBYxEkrS9m9pOxFCMU02JGctyuBaS2XNsHtMSHtiQ4SBcqfZ+StU7uo0Oa8Oa4HQgtIKzgxb6Du6BnJ4OuTwz9yZY9UqXIjy6Y290y1tvAVKJk3pu9l7TLSN19xQSrW5q/S7TvpucAwOpO9ui67Dxy28KXE7Kp4gGpgScwu7DuPzjeOQ/TH55LrjcPx/H++3yOOSUv+P4df07/MDFys7Ooh77zlaC95G5jRLo5nQcyFXo4Oq4wGOJGoiI6zotJhtltpYaoaxM1S1vhNw1pDnaj6xZ1yquSSiqExwcnZnHYsgWkcgTZQuxz/rO8ySinybDveKbJn67jGbiI0FtI+9Prdn6ZMNqFsa5hIPMG1lqnBchon0AT67yIkx9yiRLE4CpRuCC0bxw5hDy6b2VU0+CbTXI6nQlWqOEnVWPkZFw5p806m9wB8J6hQcn0OhRInYZoneqlRg4K/TY52gPor1PYznayLaxZZq08m6b4M53Q4KCqIWpoYMOMNAS47ZLg2TTtxhasqsPKdWZqhVG9arAbap0qBg+PhxQKtgIOh9E1mzyf5okoy5CLlHgXE7YLzLgOkWUHy+9gArTNkzwK47CqGcrZW3Ayps6ntBx3q1RxB6KrQ2VUDoIIPMK8dnOB1bbmlek1auobwm0g1ovLuKuYLbgkh2nx4Kjs7CYcDxuJdv3Doi+FoYdp8DhfUH+YXLPT2Z0wcu6BW2hTqhxa2HtAII3t3gjzJ8lmTTMwVvcZWYyS0MPK0lZ/GsFQ5ognfx6quLJSI5oK76g3CPLQRYg6g+9Hdi4xxqUmEQBUaR6H8VQo4cdVd2ayK1P7bVmZpxYYLU0arta4Ckwn68erXfgstTrQc0CRv0K1PbJv/Kk8HMP3x8ViaVbiufw6uBfxUmshocBtQ3zE9T/ACQ7a+NDnSP6qm/FWsqVVj3Xgx0MK0cauyE8smqC/ZbEk4tg6+5Au05LcXXH+I4+pzfFEuyNsXT80nazGvpYysGkAS03A3safiqQ2z0u38iy3wJvv/BlX1CmsrOaQ5pIIMggwQeRCs5HVnmACbkmzWgby4mA0cyp21KFHcMRU5yKDT0s6r/2jqutvpRzKN7hdm3alWlmqNDSIHfuhrXkfRdaXuifYBdyKixW1H4mm35PSe5tMOblLXCpIccz2t/vGmxlswLGCFn9o7RqVnZqhmBAAADWjg0CwCtbQwrqVLCV2PcO8Y8iCRlqMqZS4Ry7vpB4rneJxaqueOnB0rJad3xz+pWdjHEzAB66KavtOsRBAMfncrJx1LFWxXzdbdiGNs4/47Br9tt+Isqo2Q+nV+dALA11TM0yyoxumR4sQ5xa3iM40VbXDVP64J0+U9vrk7D1HuPiBjQxw81IaNIbz/qCFgu4n4fyThh3HcU+n1Esud6UorEaEjzRSnjaBHipNDhwFo6KT5XQP0GmNPDHlKRy9Blj9QNnO6VNTfWIJDnkDXWB1Wh2SyhUvDWPG/Rs8QJhFKtF4IIcB9ka8eqlLMk6orHA2rsxtLGVG3m6uf8AGKp1cbc1oXY7cxjS7jDQZ3rqtORlqUm5T9SAWnikeRdYjrE1xIEt2tWdF2nnCWttOoQQ5rbhSVtnZQTLbbpvHSEMkcVqUXwK3NclzB0fZLiIF4JN1o8PtFntBjQBac0abuqytKpKgL0sserk2OVxNNtDbLS7V2WIM3PkslUrkE5Z6K2wzvUNbDnhdUxxjHYTJKU9xlPaRGoVmntAcQEOqYd0xlPomCn/AEVdMWRuSD1HFt+sp212nQhZ4SPolEsHs9zhJc1vU39Apygl1HjKT6BnCgE7kQayHUz/AIrPigdLAVh7EOHFpHuN1fw+JqTSY9pbFVpkgg/S4rlyx2dM6cP4laNztKg19IteJaYkX3EHcs27ZmFgkAeEmfE73ErR7TfFCo4aim8+jSV5Xj9qOi2W+sKHhYSknTOnxUoxatGop1MMHAMyTO+SZHDgmY7bb6RGd4g6DL+BWAdi3zIt+KZXxlR8ZyTHFd68NvucXnuttj0PY2KpVK7Hty5yRpItPD09FU7cbUNHFnwMcCxpBIEgxGuu5Auw5Pyun5+8Il+lPDE4mm4AwaIHmHvn3hSUEvEKPoV1N4G/UHuxlKrDnsBPG59eIVPFbJBvScD+yTfy/BCadN4NjHmnPzAg5r/H1XYo1wzkbT5HvoFvtAi8XG9aXbFKdm4J3B1Uerif9qz78c4ghxzBarHtH/CcMdwrH0PeKeWTuH5/wx8cdpfl/KMjh8I+o4NYwucdwEmOPIc0Z2e/u2PolzH5i2WucO5BEnLmJA7wnKcw8PzZlyqv2hLcg8LDq1tgftb3+ZPKFb2fSa7DYokez3Dhyl5b7nFbkba39PmZDZ/H5EVXEuY4sfTyEatygeoOoPFMGO4CBwEfgpKGMGUMqDOwezJhzP3btw/ZMjlvSPfRmzXEcZj7rwj80K/Rgaj2obHiw8yd8FTt7SUDHzJAO60/cVjTiRa0z6cN6UYkGZB38J8h5L5j7T8T6fA7/JRtHdoKBu0OA5/yRPBdpaNhmjmcxjpay86D+WnqeqUYkDcm+1c/VJ/H+zVhrg9WbtPDuF8QJ4+GPvuFJSxlM2GJa70/FeUHFk7vz+QmtrE7gJ3rV7Un1ihvKPU8Qxx1eCORsVTGFXnrcS8eyY+74p7cfUAkVHA8nH+itD2v3j+/+hX4ezfvpRoYUNKs0HxgnzWHG16//Udx3H3hRHa9c/3jtRo1pMX5K69q4nyn+39i+7s9FdtGnr3YPARH9VNR2i2zu6IjTgvOa2OrCxqu66Afd+ZTPllWP1j9dJS/amFrh/X6m+TL0PQ8VtokHI0NJtO9UK203m7mgkbwIPmd6xIrv+s71+5J37/rHW1zP9Fq9q4l/ixXgk+prf8AiQJ0IUlPH3kjqL+9ZKm9/wBY+pS1HO3ud5n1Tfa+L/qL7u+5v9nbZDTcOjfDkbwG02VnBoBkFh8X22gEcLEjzXkbnH6zvzdOp5pkOcDMyCeijl9pYpL8LKY4Siz6VxjM1J44scPVpXjNYjUkA8lnRtfEjw/KK4B3Co/3Sqoc46Pdz10S+G9pYsN3bs3xEXlo0WYHSE11I7ln2l2veOB87p/ePn9Y9df23h7M5vdWbXsQ0nFt5Cf+5o+P3I7+lZpz4cj6tQehZ+K8yo4iqw5m1HtMagweOvUKXF7TxFYNFWvUflnLmMxOvuHouZ+1sLzLJvSLqDWJ4+5aMpMqHms8SA7zICU1qu5w9Bqute2/Dvv9fqR92kEQ1b2vSnYrf2XtPrUI/wBy8wfVqjVxHLKJ+8IrU2/i3YY4bvAKYDZ8Lc1nBwM9W/eo5fa2Celq9nZfHgcbvqqJgxHtg0s2Gxo/wqZ/01M3wWAc2vuru6+H10V/Ye2a2HpYum4uqHEUe7a4ujujDhmEamXg7vZTS9q4Zql6fMI+HadsJldKxb8Nif8ArOPmVXNKvvrH/U5P9rYuxN+F9SAVOusRBn3aJxxPhsL/APb14zqh5rCIGYjNczum0DUWG+dyUEus0E67xIDdZC8by+526S+/FEATJ5/AeqkfiBbmN/53GRzQ/HuYGgNJL/pCbAiPZjjI9PJJh2PeWtL2gRALphoMmLCSJkWBus8tVY2lhHD1yR6m0+U2U/fwPzp8UIDi3w79NdeiQ19L87c/6FK8NmBd+LA0+PvCSrjIiTrGt+iFnEBxeTAJiABaZEDW1p436qOq7m7MCAJgAAGDJOl4+KFhXU2gq3H6jnw/HzThjWxJ1te/n8EM2jTIfkY4Pl3tgZczjE6uktB+kba6KDI9jgHAj2gDmEZg7KSHAxY2nRasMWrGcWg6/FCZJEaeU3PuXOxbYsfP89ECY8yBmd7QDgL7y3XT4XUc5TGYnwi5H0tY10nfboj3dGUaRuKG7SOqk+U729BMb+aFYZudggCSRJJi1hA5Gb79NytvqQLwbxGh42vZQljSdC0Xn1QGl28H8hR99BI1MT6mPiqeHqOcwt3z4QAS6LmIAk6fmE6jVJdB8PhOsxuHiEaGD6pfLqwoIYavnAGgIBsMxkSIgXHTz4KWi8TY+LeIgA8AZvvQkjIItmzHNAENMkEAawIFzGidSxLc7SMxlwkAgOj/AExFxPuOqx4ruhqC7xFxETvgk25cL8k3vCRM6HKLWtMfFdh4yusM0SA50ZriYtFgL3AuLpuFZ4WuDtziQ1oeAA4uaCZOaRk15gxvjwtzdBwrSXHgJG/dyTjW05i9iRCpNe4Q4gFniGYj6QbmyiDzHhuL6GErXQ4MOWXZXGAZEicrpFgBFgI62TuAuksd/JsdfdbT1KfWq5QIP4zMR6KgXlsg+Rg3sI96fRfmJLJfAIcMpIAki7pF/DNtZW6OpmkuNkkGf5iLKYOIgEGb8jZOOHaWgsLy4mC20ewDMwJuR5KKphyKhzw2OouLERvMnRRtMbRQ6nWGhi3LTr+KtUnzoBI1Gtt3JCjVMPIMwRrbUk+zNxYyr2ErtBc0+DMGyCQDv1sOI1ROGxsVuOr1QSIHtSdddZ8rFRYiqRAGsTvM7+P5hS4ovY4tcfZJHth1mx91xFhu5IbXxxyZi76QEmTaIga7uCbHG+CldBcTiYudOXPVRh43yEMftXwO4zwIk7p9PvVvC4d72NeYuP8AqsH3F0hdTx6VvsSasH4ijh2OY0NqkOklz3BpLDZpHhgC0zfXfolwNCmDUILs1MlwBylsDQOv4vERuE+4XV1H7sfwhXML7Df3VT31F1Sg1HllbV8DqQc+TkDm6uAsGEkZbjdJkN4zrdSbQwhBpElha5gyxwgWJI1APT3KPZv6xv8Am/hSVfa/P7azdS2Jt2OfUvmiCMskfWHhkkmJsIgAW6qV9Bpdlu1sOcJ8RjQAcSbc44qidB0cjLf1zP8AL7gsn93j1BOwZhKAY5ri5pnxAXJJDrB2Uywm5HQIhhK3jNQkMOaLh/eeKcwB4Gcpm8HRMr/rm/n6RUeM9t323e9LJ6+eqNUqRO+hSaIyCoxpPiBLXEuPEEjKPOf8yoPYGN0OWRuEk7zewPL8E6n7Dft/7mqxtP8Au+h9yFadN3/oGyLY8tzsYHZ3AtN9WOi2saxfn0iHF0jlB7oth7m946wLgILAT4TF9LpmA0f/AJf4wiO2/wCyUft1P/LWTN6ci9XX7DRVpsXBF5Zm7xsS2b/OOJbawEnUdZGqI4+k0sovaPAwnOC0B2YeJ0DWBmb1ABQzszq37X/4Whxv6qp1/wDW5cud6clfXY2KtNgfauGc5zA1pLyHaH2g0eCx3kR6dJgpbNcbBzZIGrjc33wRYNJvEgGFox/aaH7yt76qD4n+01v/AOZ/vS480q0rtf7sHBX9dgLQqZXs7yDBMsmJkEtOYCzbNEg/itFszZUw+o5zaAfTdkdmcHyDY5QbCC0wCRI6oUf7Phvz9NyM1dWfuaf8TlTPNvZbcr4MIpItg0y1zB888huVrw408khwAaCCDObh7UEaqOsytTZ3WZ5c5rQWHXK2PDFiD4TeRaYmAEIpe3V6j3q72a/t9L7HwK55Y9Kbu63/AGGT1NIkqYFl9HyQQzI8CCGk2ncHEXJnkTa9TwbDVDxYgGSCctgAXEEG/ibraTuRdumJ/dP/AIQgOA9il0/Bc6ySnHn6aMl92iGnWzgh5LsrwWsAGUOuZcbWN1LsvEGMwysMtJbYZy0OLczQcrhrJ18XoHq+2Pst/wBymx3tH9y3+By6njT2EUmHcW3wuNrmJykANgtLQdIkR/RCcTiwHZWR7MgGZcwmIAE3iVaw36sfZf8AFBH/AK2l9o/wpcGNW76GvcLYWnSa4uDzlLRF2EkAne20zAtzRGoctLNDzTc53eePM9jWvDaUa+0Z13yQAMqyND9Q37J/hW1/R77H/wBt3/hCXxUfLi53ddB8S1SoftCq3u3ihVkh7HObUHgIFwyb5ocSIIgzyhZ/tHs9+V57skEy1zIyOAALsoaNGw6dLNlEe0X0v/lP/ZWVzEf2rF/axP8AAUuFvHUl6v4UUavY89bgXPBcIjMBmJ8IBi5id60OD2E7I3NUYCRMRWMTcaUyNCEzaemJ6N/81RB27+rveV6UpSmtnX/hBpJ0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data:image/jpeg;base64,/9j/4AAQSkZJRgABAQAAAQABAAD/2wCEAAkGBxQTEhUUEhQVFhUXFRcYGBcYFxcYFxgUGhcYFxcYFxgYHCggGBwlHBQUITEhJykrLi4uFx8zODMsNygtLisBCgoKDg0OGxAQGywkICQ0LCwsLTQsLCwwLCwsLCwsLCwvLCwsLCwsLCwsLCwsLCwsLCwsNCwsLCwsLCwsLCwsLP/AABEIAMkA+wMBIgACEQEDEQH/xAAcAAABBQEBAQAAAAAAAAAAAAAFAQIDBAYABwj/xABIEAABAwIDBQUDCAcGBgMBAAABAAIRAyEEEjEFQVFhcQYTIoGRMrHBFCNCUnKh0fAHM2JzsuHxNENjgpLCFSRTorPDdYTSdP/EABoBAAMBAQEBAAAAAAAAAAAAAAACAwEEBQb/xAAyEQACAgEDAgMFCAIDAAAAAAAAAQIRAxIhMUFRBBNhBRSRsfAVIjJxgaHB0ULhM1Lx/9oADAMBAAIRAxEAPwDmYoJ3yhBflAmys06i+gcEeBqYUNVI1yqserNJspWqNTELYMqjtEjhqijKY3qtXw+sIi1ZrAmFcWyCZVXHw50RJB6SjVDDTNlC7Zxc6wuCLclbUjE97AeJw83buVBHcTg3NfrbmheKw5aTKYtCXQrLkqRBU5cuXLAOXLlyAOXLlyAOXJVy0BFy5KgBFyVdCKAauhOhdCKAbCWEq5FAdlXZEsriVoCZEkJ0pEAGjbkpMLU4qNtQPCiqMgWKU5avYNUXK7RKAYbGZYBE80Uo4kFJKItUFW1QmucNFUc/gpaL+KlpNsmweGMkoi2iInemYeu3RS1sQ0BSk22UVJArH4cSSsztKlLwEdxe0Gk80C2g82jiunGmluTT+9sCKlKN6iIV/GMg24XVEqp0xdoRcuSoGEXJVyAEXQlhKAigGpwakRvE7NbSwVKq8fO4io40xJhuHp2L44ueRE/RFtVjaQUBg1c5ISulOYdC6F0pQgBISFOKQhADVyWEiw0RLK5csA6Vy5ItAtNMCy7vSuhdCCYrKplHMJfrCAhl1fw2Ly9VjRPIr4DbHJHVCZAUHfjiozV5pKIiOxLmHVSY3HuIAlOZQDyDwTNqYP6QRtZqBTic05t66pXnekqAhVnpyyVk1euC3mqSlTMq0pFUNXJ2VLCBrGQuhOhODEBYwNXFPJTFoF/s/sl2KxFKg22d0E/VYLvd5NB84RPt/j21cY9tO1KgBh6YGgbT8Jj/ADZvIBG/0fM+TYXF7QcLspup0p+tb3vNJvk5YIk7zJ3nieKhF68rfSO36vn+B3tH8xFyVIriHJQVwC7KgBy6E1dKDDiEkJ8pEGjYSJxTUAIuSroWGltMcuSwgkJKnpNzRPqoYTqTyCgGE2Ye1yqT2wdVI7GkiIVZ75WUTin1D2zapRRwlZLD4ksIhE244xIKSUdxWmhdoU2gG10EcrdfE5jdVCnQ8FQkJJCUNlNITFDiQntpk6ApjBdF2YloG5K3Qs3XAKNtyjLloG1wdygxGDY8SPCVmruKsqvdAQpCpzh3TEGyJ9ktlHE4yhS3F4LvsM8T/UNjzC2UlFNsut9kaXtn/wArs3CYMWc/5ypHBskg8jUqOI+yFgFtP0il+Ix9UtEspxRbBGjB4unjc/0WXr4B7PaaRz1H3KPh9oK+Xv8AE3JNaqXTYpwnZVbZhlzsOdYXQT1orQuhS5FwagNREWJC1WzhzEqBzUApEJC5K5JCBhFyWEsINGwkhPyroQFlrIuLFbNJcKKWzn1FLKuyq73CTu4RZuop5EuRTuUZK02yMhPou3cUiUBACPbBTCFK9MKATGN5pYCWF2VA1j2sC4hIAnQgUkpMJmCpWVyBuMFVgES2bsKtXBcwAUx7VV5yUm8ZefcJPJLJpK2Zpt0NZtFvCCt/2LoupUqmMDGP+aOVodNQX3tAMTAPRYnvsJROWgw4+sNXumng2H+Kt7jwCE7No7Ro42jVw7mvq1XNYQWtbSJDTDSxoADA0GIE2tcrg8Rk1QelOurL4cUYzVvfoa+jRa4FzmwSS4v0JMyT6kpKOOIcQ5oe02EiyIYbCMrv7of8rifEBQeSaFQtMOOHqa2IMsIzN3gJcZs1+HEVaRa6bPsWnoRbyWwywnwxZYpR5IaeyqFT5w+Ab2gWPDoqOO2fTfbDgAi8Trxkqw7ESJseQERdUxVeHS1mU8fgrLV3JtxKrNjPcQ0sdPlB6LS7D7DYeoQ57zlGrJ1O8TqoKO0KjgQ85YFiIBlVDtN7C4tcRm1WSeSSpOjYyhHd7m42n2TwbqYZ3YpxoWan7RvPmvMe0uwjh3ERLD7LuXA8Cr7+1lcEeKY4j8EzG9pe9plj2CDv+KzDDLj5djZJ45bpUY5zU3KrVVovH5ChhdpiZHCVShitYfDgi4RZjnRSDUmRFRQa0Ku6oOCyxVO+A1Uw0aKu5iJmnZdRwJdoCY1UdRGmCTSKs4TYdaq0uY2RuuBPSdVudndmKeVpffjEieV/eir9ltaG93Ia0RFiY4id6hLxSWyOqHhpcs8gr4ZzSWuBBBgg6gquaS9xfsfC1gO8DXuAAzaO5XCHYrsbhaktYHMc2biT65tUR8bDqmO/DTXFHj3dpRSOsFbXaHZCqx+VrS8bnNHw3K/szsNoatQ0/wBm2vUFWfiIJXZJY8jdUeedwYmDHFRli9nodk6H0XSIgjnx0Ta/Ymg68CeVh9yl77DqV92yHjYpqRlKdF6PjP0cHWlUEcH/AAIVY/o/xDILHU3HfDj8RdUXisb6k3hyLoYh2EOXMBI9x3yn7O2ZVrvyUmOe7gNw4uJs0cyvQdm9ncgjEmSJ+ZpDO8t/aIswHifUK7NXIaWGpfJW/RhgOY/tOuJ536qUvFdI7+vT6/IeOB8y2+f1+YDwXZWhhmh+Kcyo/cySKQPOPFWPJojqq+3HCtGaagHsAw2kwD6lJtuhPorr+zdYOzVA5xJu4kuPmdYRTZ3Z8ECXeRETHAqEnG9U5X8hvvfhhGvmZTDbOaNyZ2jwZGHz0gc9OpTqNIE5S105ojQRPBa/FbJy6A/cfcp9hUh3zARIMgg6EFpkFGTLcWxMeJqaRjNmUn1q2Iru7t2GxJZVbTOYvp1w1ocW28JDg4SDuGi2mzNt5W91iPnaWku8TwODvrjn7VvpFCaOyRh3VKI9llV+X7Dj3jB5B4HkpDQUlCDiUeTIpNmio7HptBq4bK9pFm6weR+GqAbWwjB48oBcZMzHOeBlS4Gu+k7NTMcRq09Qi1Q0MXAeO6rRY7ndD9LpqsUpQdvddx2o5I1HZ9v6MFWqSdAFFRwJfmLiQxjHPcRG6zWjm5xa3znctJtDZLqRyvb0I0PQqTEYEMwzW6Gq7O77DbMHSSXLrWZUq6nJ5Tt6uh57UpclXfSPBa+pskGTIHqhtXBgLpjlTI7ozpw54JBhCUbOH5LhRI3KmoNbLPY7s6K1WKns6xxW+rdncGWlpEOAgO0PXgVitn4p1O7TBurOJxjqsbjv5rjyqcpXdI6ceSCjTVsobX7MVmvIYA9u5wPvB0QR2wqu8BbbAVntY4ucLRAJ181cp4Gi8Bxc2TfVP58lyCxr/EzgIThWbuJCIDs27NBqAN6HNHTT71G7ZOHzBrqlQOJsTlgj0ss1R7k/LmXuz2Oa14DySOth1lampUafZcN45eawuI2HlPzVaRqZ11tEWO/hop8I9lGWuf8AOESTlNwToJIvy96jPGpO0y+PJKKpo1AwDSf1gnkmYeo+lUOcuLXaG8LLYhr2Oktc4G7XtDvRzdWnktBsqp4QahLeBJSSg0t3ZWM03tsaPCNDhmnRLXcCJdduqCYvaIpXnw8QpsFt6lWa4B3XlzuoPHLkuskeC9Tx7dAkfjHMMxIVHDGgJIqNMcbEJlTabHOAkQs0b8GavUvP28wDxcfuXNx4qHKH5WcGHxHq76PRt+ao4l9BxiAU3DbKY4j4cFuiFdg1SsNMxVKk0NblYDfqd5PE8ypGbRYQLiTwVKrsYECCDwDp+CHUaVIZi/wZTGt53/BKoRaNc5J7mlp1ZSPaDaAhuHxlPLOaeEfyTnbUa03S6GPrRFjMM9pllwdeShwNFwq03EQC+J0vld+CI08bTfEO3XCbVyh1EN07ydZ+g5Dk6aYqitSaI9p7Mz1Hu6W55ReUDr4UtN1oNrVy2s3m0esn8U4OZVkObp5H13JoTaSFnjUm+5mZTHMBWhqV6MR3Y4eXVRM2VTcMweQCeAMciqeYupJ4n0KuB2g61KoO9a4gAH2wdBBOvn6pNrYcu8bDmY0BpA1ZG5w3K5Sw1KlVbFVuchxYxxAc4gQXAfSDcwJgWQfEMqUXzJa76wM5h7nDkUkUtVxGlajUylUbOqpVcMFcxNYuJJa1vHLME7yAdOkqs6oF1Rs4ZVZbwXZV9SCSGtN76x0T8d2X8YbQD3WOYvgNnkd+qnwvaSm3K1wIAESN/oiWF7T0NxI5QUjlmTujojDC1VkNPshSDYdnB+tI+4aQheP7JPmaLw5vB3hcPgUS2pin1f1bwB5qnDhk76rF4F9TzRB5OWzZxxvZL9TKVi9ru7cDmBgg8VE4kGIK1G2NjsOaoKviItIBHqFlziXiwebc12QkpLY45pwdMLY/bD/DVaLEXGoB58FmdpbRdVdmOvKydUqk74HAaKn3aaEEhpTbOo4xwOp9UTwm1A6G1GBwGh3g8kOp4fVI9sJmkxbNfs/aLGD9Y4zoCQY4X4K/hMVTryx7okwANJ4rz5ryrGHruaZEzx3qbwlFlaNXtDYuKgMN2A2vr/JUmdnqzLhwbO6blT7K7ROaWh5JE+fnyWlxlUPomrSu4at1jieYUXOcdmVUYS3RnqXZqs++YSed1Ozs9WabkDnNlDg+0T2PBcZAtFgiWK7Vh7CA0hxWSeSzUsVE9PYdUCSW9cyK7KwpZdxPwQTYuPJGV7on6wsPNHvlAAlrw5o1G8cxxUMmrhloaeUT4mo93sD3T/JY/aDa5rlhs52oI8MHTTojmIrVXO+bj13dApziKopnw3AMu5arYfc7GZFr7gXA7NrgwMxExOWBA6lG8ZgacS4n1i6DV+01VsZYEcfiqGM7Q1X2c1kdPiqOGSTsmp44qjU0cExoNQSQBJG+OXFLhMYyo+iWO/vB4d48LliPlj4kF2WY1MdEW7NMArUnQ4EvFyPCddCky4ai22PjzJySSNd2iwznVKZYROV1iYm4/FBs1amSCNeCIdtqbj3OUEulwAGskNP+1BaGIykNc41amgptdDByfU+l0bPVRxK4Iplf32W20ajzYWGpNgOpTK2Iqt8NCP2qr5LR9ikCMx1u4j7JU+es+1Sm4AaBo8A8hr5ynHGZJG/3Ipsy0tzIdotkUppV6767n0qtNzq4qllUMLmscGlohjQDmysaBYxEkrS9m9pOxFCMU02JGctyuBaS2XNsHtMSHtiQ4SBcqfZ+StU7uo0Oa8Oa4HQgtIKzgxb6Du6BnJ4OuTwz9yZY9UqXIjy6Y290y1tvAVKJk3pu9l7TLSN19xQSrW5q/S7TvpucAwOpO9ui67Dxy28KXE7Kp4gGpgScwu7DuPzjeOQ/TH55LrjcPx/H++3yOOSUv+P4df07/MDFys7Ooh77zlaC95G5jRLo5nQcyFXo4Oq4wGOJGoiI6zotJhtltpYaoaxM1S1vhNw1pDnaj6xZ1yquSSiqExwcnZnHYsgWkcgTZQuxz/rO8ySinybDveKbJn67jGbiI0FtI+9Prdn6ZMNqFsa5hIPMG1lqnBchon0AT67yIkx9yiRLE4CpRuCC0bxw5hDy6b2VU0+CbTXI6nQlWqOEnVWPkZFw5p806m9wB8J6hQcn0OhRInYZoneqlRg4K/TY52gPor1PYznayLaxZZq08m6b4M53Q4KCqIWpoYMOMNAS47ZLg2TTtxhasqsPKdWZqhVG9arAbap0qBg+PhxQKtgIOh9E1mzyf5okoy5CLlHgXE7YLzLgOkWUHy+9gArTNkzwK47CqGcrZW3Ayps6ntBx3q1RxB6KrQ2VUDoIIPMK8dnOB1bbmlek1auobwm0g1ovLuKuYLbgkh2nx4Kjs7CYcDxuJdv3Doi+FoYdp8DhfUH+YXLPT2Z0wcu6BW2hTqhxa2HtAII3t3gjzJ8lmTTMwVvcZWYyS0MPK0lZ/GsFQ5ognfx6quLJSI5oK76g3CPLQRYg6g+9Hdi4xxqUmEQBUaR6H8VQo4cdVd2ayK1P7bVmZpxYYLU0arta4Ckwn68erXfgstTrQc0CRv0K1PbJv/Kk8HMP3x8ViaVbiufw6uBfxUmshocBtQ3zE9T/ACQ7a+NDnSP6qm/FWsqVVj3Xgx0MK0cauyE8smqC/ZbEk4tg6+5Au05LcXXH+I4+pzfFEuyNsXT80nazGvpYysGkAS03A3safiqQ2z0u38iy3wJvv/BlX1CmsrOaQ5pIIMggwQeRCs5HVnmACbkmzWgby4mA0cyp21KFHcMRU5yKDT0s6r/2jqutvpRzKN7hdm3alWlmqNDSIHfuhrXkfRdaXuifYBdyKixW1H4mm35PSe5tMOblLXCpIccz2t/vGmxlswLGCFn9o7RqVnZqhmBAAADWjg0CwCtbQwrqVLCV2PcO8Y8iCRlqMqZS4Ry7vpB4rneJxaqueOnB0rJad3xz+pWdjHEzAB66KavtOsRBAMfncrJx1LFWxXzdbdiGNs4/47Br9tt+Isqo2Q+nV+dALA11TM0yyoxumR4sQ5xa3iM40VbXDVP64J0+U9vrk7D1HuPiBjQxw81IaNIbz/qCFgu4n4fyThh3HcU+n1Esud6UorEaEjzRSnjaBHipNDhwFo6KT5XQP0GmNPDHlKRy9Blj9QNnO6VNTfWIJDnkDXWB1Wh2SyhUvDWPG/Rs8QJhFKtF4IIcB9ka8eqlLMk6orHA2rsxtLGVG3m6uf8AGKp1cbc1oXY7cxjS7jDQZ3rqtORlqUm5T9SAWnikeRdYjrE1xIEt2tWdF2nnCWttOoQQ5rbhSVtnZQTLbbpvHSEMkcVqUXwK3NclzB0fZLiIF4JN1o8PtFntBjQBac0abuqytKpKgL0sserk2OVxNNtDbLS7V2WIM3PkslUrkE5Z6K2wzvUNbDnhdUxxjHYTJKU9xlPaRGoVmntAcQEOqYd0xlPomCn/AEVdMWRuSD1HFt+sp212nQhZ4SPolEsHs9zhJc1vU39Apygl1HjKT6BnCgE7kQayHUz/AIrPigdLAVh7EOHFpHuN1fw+JqTSY9pbFVpkgg/S4rlyx2dM6cP4laNztKg19IteJaYkX3EHcs27ZmFgkAeEmfE73ErR7TfFCo4aim8+jSV5Xj9qOi2W+sKHhYSknTOnxUoxatGop1MMHAMyTO+SZHDgmY7bb6RGd4g6DL+BWAdi3zIt+KZXxlR8ZyTHFd68NvucXnuttj0PY2KpVK7Hty5yRpItPD09FU7cbUNHFnwMcCxpBIEgxGuu5Auw5Pyun5+8Il+lPDE4mm4AwaIHmHvn3hSUEvEKPoV1N4G/UHuxlKrDnsBPG59eIVPFbJBvScD+yTfy/BCadN4NjHmnPzAg5r/H1XYo1wzkbT5HvoFvtAi8XG9aXbFKdm4J3B1Uerif9qz78c4ghxzBarHtH/CcMdwrH0PeKeWTuH5/wx8cdpfl/KMjh8I+o4NYwucdwEmOPIc0Z2e/u2PolzH5i2WucO5BEnLmJA7wnKcw8PzZlyqv2hLcg8LDq1tgftb3+ZPKFb2fSa7DYokez3Dhyl5b7nFbkba39PmZDZ/H5EVXEuY4sfTyEatygeoOoPFMGO4CBwEfgpKGMGUMqDOwezJhzP3btw/ZMjlvSPfRmzXEcZj7rwj80K/Rgaj2obHiw8yd8FTt7SUDHzJAO60/cVjTiRa0z6cN6UYkGZB38J8h5L5j7T8T6fA7/JRtHdoKBu0OA5/yRPBdpaNhmjmcxjpay86D+WnqeqUYkDcm+1c/VJ/H+zVhrg9WbtPDuF8QJ4+GPvuFJSxlM2GJa70/FeUHFk7vz+QmtrE7gJ3rV7Un1ihvKPU8Qxx1eCORsVTGFXnrcS8eyY+74p7cfUAkVHA8nH+itD2v3j+/+hX4ezfvpRoYUNKs0HxgnzWHG16//Udx3H3hRHa9c/3jtRo1pMX5K69q4nyn+39i+7s9FdtGnr3YPARH9VNR2i2zu6IjTgvOa2OrCxqu66Afd+ZTPllWP1j9dJS/amFrh/X6m+TL0PQ8VtokHI0NJtO9UK203m7mgkbwIPmd6xIrv+s71+5J37/rHW1zP9Fq9q4l/ixXgk+prf8AiQJ0IUlPH3kjqL+9ZKm9/wBY+pS1HO3ud5n1Tfa+L/qL7u+5v9nbZDTcOjfDkbwG02VnBoBkFh8X22gEcLEjzXkbnH6zvzdOp5pkOcDMyCeijl9pYpL8LKY4Siz6VxjM1J44scPVpXjNYjUkA8lnRtfEjw/KK4B3Co/3Sqoc46Pdz10S+G9pYsN3bs3xEXlo0WYHSE11I7ln2l2veOB87p/ePn9Y9df23h7M5vdWbXsQ0nFt5Cf+5o+P3I7+lZpz4cj6tQehZ+K8yo4iqw5m1HtMagweOvUKXF7TxFYNFWvUflnLmMxOvuHouZ+1sLzLJvSLqDWJ4+5aMpMqHms8SA7zICU1qu5w9Bqute2/Dvv9fqR92kEQ1b2vSnYrf2XtPrUI/wBy8wfVqjVxHLKJ+8IrU2/i3YY4bvAKYDZ8Lc1nBwM9W/eo5fa2Celq9nZfHgcbvqqJgxHtg0s2Gxo/wqZ/01M3wWAc2vuru6+H10V/Ye2a2HpYum4uqHEUe7a4ujujDhmEamXg7vZTS9q4Zql6fMI+HadsJldKxb8Nif8ArOPmVXNKvvrH/U5P9rYuxN+F9SAVOusRBn3aJxxPhsL/APb14zqh5rCIGYjNczum0DUWG+dyUEus0E67xIDdZC8by+526S+/FEATJ5/AeqkfiBbmN/53GRzQ/HuYGgNJL/pCbAiPZjjI9PJJh2PeWtL2gRALphoMmLCSJkWBus8tVY2lhHD1yR6m0+U2U/fwPzp8UIDi3w79NdeiQ19L87c/6FK8NmBd+LA0+PvCSrjIiTrGt+iFnEBxeTAJiABaZEDW1p436qOq7m7MCAJgAAGDJOl4+KFhXU2gq3H6jnw/HzThjWxJ1te/n8EM2jTIfkY4Pl3tgZczjE6uktB+kba6KDI9jgHAj2gDmEZg7KSHAxY2nRasMWrGcWg6/FCZJEaeU3PuXOxbYsfP89ECY8yBmd7QDgL7y3XT4XUc5TGYnwi5H0tY10nfboj3dGUaRuKG7SOqk+U729BMb+aFYZudggCSRJJi1hA5Gb79NytvqQLwbxGh42vZQljSdC0Xn1QGl28H8hR99BI1MT6mPiqeHqOcwt3z4QAS6LmIAk6fmE6jVJdB8PhOsxuHiEaGD6pfLqwoIYavnAGgIBsMxkSIgXHTz4KWi8TY+LeIgA8AZvvQkjIItmzHNAENMkEAawIFzGidSxLc7SMxlwkAgOj/AExFxPuOqx4ruhqC7xFxETvgk25cL8k3vCRM6HKLWtMfFdh4yusM0SA50ZriYtFgL3AuLpuFZ4WuDtziQ1oeAA4uaCZOaRk15gxvjwtzdBwrSXHgJG/dyTjW05i9iRCpNe4Q4gFniGYj6QbmyiDzHhuL6GErXQ4MOWXZXGAZEicrpFgBFgI62TuAuksd/JsdfdbT1KfWq5QIP4zMR6KgXlsg+Rg3sI96fRfmJLJfAIcMpIAki7pF/DNtZW6OpmkuNkkGf5iLKYOIgEGb8jZOOHaWgsLy4mC20ewDMwJuR5KKphyKhzw2OouLERvMnRRtMbRQ6nWGhi3LTr+KtUnzoBI1Gtt3JCjVMPIMwRrbUk+zNxYyr2ErtBc0+DMGyCQDv1sOI1ROGxsVuOr1QSIHtSdddZ8rFRYiqRAGsTvM7+P5hS4ovY4tcfZJHth1mx91xFhu5IbXxxyZi76QEmTaIga7uCbHG+CldBcTiYudOXPVRh43yEMftXwO4zwIk7p9PvVvC4d72NeYuP8AqsH3F0hdTx6VvsSasH4ijh2OY0NqkOklz3BpLDZpHhgC0zfXfolwNCmDUILs1MlwBylsDQOv4vERuE+4XV1H7sfwhXML7Df3VT31F1Sg1HllbV8DqQc+TkDm6uAsGEkZbjdJkN4zrdSbQwhBpElha5gyxwgWJI1APT3KPZv6xv8Am/hSVfa/P7azdS2Jt2OfUvmiCMskfWHhkkmJsIgAW6qV9Bpdlu1sOcJ8RjQAcSbc44qidB0cjLf1zP8AL7gsn93j1BOwZhKAY5ri5pnxAXJJDrB2Uywm5HQIhhK3jNQkMOaLh/eeKcwB4Gcpm8HRMr/rm/n6RUeM9t323e9LJ6+eqNUqRO+hSaIyCoxpPiBLXEuPEEjKPOf8yoPYGN0OWRuEk7zewPL8E6n7Dft/7mqxtP8Au+h9yFadN3/oGyLY8tzsYHZ3AtN9WOi2saxfn0iHF0jlB7oth7m946wLgILAT4TF9LpmA0f/AJf4wiO2/wCyUft1P/LWTN6ci9XX7DRVpsXBF5Zm7xsS2b/OOJbawEnUdZGqI4+k0sovaPAwnOC0B2YeJ0DWBmb1ABQzszq37X/4Whxv6qp1/wDW5cud6clfXY2KtNgfauGc5zA1pLyHaH2g0eCx3kR6dJgpbNcbBzZIGrjc33wRYNJvEgGFox/aaH7yt76qD4n+01v/AOZ/vS480q0rtf7sHBX9dgLQqZXs7yDBMsmJkEtOYCzbNEg/itFszZUw+o5zaAfTdkdmcHyDY5QbCC0wCRI6oUf7Phvz9NyM1dWfuaf8TlTPNvZbcr4MIpItg0y1zB888huVrw408khwAaCCDObh7UEaqOsytTZ3WZ5c5rQWHXK2PDFiD4TeRaYmAEIpe3V6j3q72a/t9L7HwK55Y9Kbu63/AGGT1NIkqYFl9HyQQzI8CCGk2ncHEXJnkTa9TwbDVDxYgGSCctgAXEEG/ibraTuRdumJ/dP/AIQgOA9il0/Bc6ySnHn6aMl92iGnWzgh5LsrwWsAGUOuZcbWN1LsvEGMwysMtJbYZy0OLczQcrhrJ18XoHq+2Pst/wBymx3tH9y3+By6njT2EUmHcW3wuNrmJykANgtLQdIkR/RCcTiwHZWR7MgGZcwmIAE3iVaw36sfZf8AFBH/AK2l9o/wpcGNW76GvcLYWnSa4uDzlLRF2EkAne20zAtzRGoctLNDzTc53eePM9jWvDaUa+0Z13yQAMqyND9Q37J/hW1/R77H/wBt3/hCXxUfLi53ddB8S1SoftCq3u3ihVkh7HObUHgIFwyb5ocSIIgzyhZ/tHs9+V57skEy1zIyOAALsoaNGw6dLNlEe0X0v/lP/ZWVzEf2rF/axP8AAUuFvHUl6v4UUavY89bgXPBcIjMBmJ8IBi5id60OD2E7I3NUYCRMRWMTcaUyNCEzaemJ6N/81RB27+rveV6UpSmtnX/hBpJ0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10" descr="data:image/jpeg;base64,/9j/4AAQSkZJRgABAQAAAQABAAD/2wCEAAkGBxQTEhUUEhQVFhUXFRcYGBcYFxcYFxgUGhcYFxcYFxgYHCggGBwlHBQUITEhJykrLi4uFx8zODMsNygtLisBCgoKDg0OGxAQGywkICQ0LCwsLTQsLCwwLCwsLCwsLCwvLCwsLCwsLCwsLCwsLCwsLCwsNCwsLCwsLCwsLCwsLP/AABEIAMkA+wMBIgACEQEDEQH/xAAcAAABBQEBAQAAAAAAAAAAAAAFAQIDBAYABwj/xABIEAABAwIDBQUDCAcGBgMBAAABAAIRAyEEEjEFQVFhcQYTIoGRMrHBFCNCUnKh0fAHM2JzsuHxNENjgpLCFSRTorPDdYTSdP/EABoBAAMBAQEBAAAAAAAAAAAAAAACAwEEBQb/xAAyEQACAgEDAgMFCAIDAAAAAAAAAQIRAxIhMUFRBBNhBRSRsfAVIjJxgaHB0ULhM1Lx/9oADAMBAAIRAxEAPwDmYoJ3yhBflAmys06i+gcEeBqYUNVI1yqserNJspWqNTELYMqjtEjhqijKY3qtXw+sIi1ZrAmFcWyCZVXHw50RJB6SjVDDTNlC7Zxc6wuCLclbUjE97AeJw83buVBHcTg3NfrbmheKw5aTKYtCXQrLkqRBU5cuXLAOXLlyAOXLlyAOXJVy0BFy5KgBFyVdCKAauhOhdCKAbCWEq5FAdlXZEsriVoCZEkJ0pEAGjbkpMLU4qNtQPCiqMgWKU5avYNUXK7RKAYbGZYBE80Uo4kFJKItUFW1QmucNFUc/gpaL+KlpNsmweGMkoi2iInemYeu3RS1sQ0BSk22UVJArH4cSSsztKlLwEdxe0Gk80C2g82jiunGmluTT+9sCKlKN6iIV/GMg24XVEqp0xdoRcuSoGEXJVyAEXQlhKAigGpwakRvE7NbSwVKq8fO4io40xJhuHp2L44ueRE/RFtVjaQUBg1c5ISulOYdC6F0pQgBISFOKQhADVyWEiw0RLK5csA6Vy5ItAtNMCy7vSuhdCCYrKplHMJfrCAhl1fw2Ly9VjRPIr4DbHJHVCZAUHfjiozV5pKIiOxLmHVSY3HuIAlOZQDyDwTNqYP6QRtZqBTic05t66pXnekqAhVnpyyVk1euC3mqSlTMq0pFUNXJ2VLCBrGQuhOhODEBYwNXFPJTFoF/s/sl2KxFKg22d0E/VYLvd5NB84RPt/j21cY9tO1KgBh6YGgbT8Jj/ADZvIBG/0fM+TYXF7QcLspup0p+tb3vNJvk5YIk7zJ3nieKhF68rfSO36vn+B3tH8xFyVIriHJQVwC7KgBy6E1dKDDiEkJ8pEGjYSJxTUAIuSroWGltMcuSwgkJKnpNzRPqoYTqTyCgGE2Ye1yqT2wdVI7GkiIVZ75WUTin1D2zapRRwlZLD4ksIhE244xIKSUdxWmhdoU2gG10EcrdfE5jdVCnQ8FQkJJCUNlNITFDiQntpk6ApjBdF2YloG5K3Qs3XAKNtyjLloG1wdygxGDY8SPCVmruKsqvdAQpCpzh3TEGyJ9ktlHE4yhS3F4LvsM8T/UNjzC2UlFNsut9kaXtn/wArs3CYMWc/5ypHBskg8jUqOI+yFgFtP0il+Ix9UtEspxRbBGjB4unjc/0WXr4B7PaaRz1H3KPh9oK+Xv8AE3JNaqXTYpwnZVbZhlzsOdYXQT1orQuhS5FwagNREWJC1WzhzEqBzUApEJC5K5JCBhFyWEsINGwkhPyroQFlrIuLFbNJcKKWzn1FLKuyq73CTu4RZuop5EuRTuUZK02yMhPou3cUiUBACPbBTCFK9MKATGN5pYCWF2VA1j2sC4hIAnQgUkpMJmCpWVyBuMFVgES2bsKtXBcwAUx7VV5yUm8ZefcJPJLJpK2Zpt0NZtFvCCt/2LoupUqmMDGP+aOVodNQX3tAMTAPRYnvsJROWgw4+sNXumng2H+Kt7jwCE7No7Ro42jVw7mvq1XNYQWtbSJDTDSxoADA0GIE2tcrg8Rk1QelOurL4cUYzVvfoa+jRa4FzmwSS4v0JMyT6kpKOOIcQ5oe02EiyIYbCMrv7of8rifEBQeSaFQtMOOHqa2IMsIzN3gJcZs1+HEVaRa6bPsWnoRbyWwywnwxZYpR5IaeyqFT5w+Ab2gWPDoqOO2fTfbDgAi8Trxkqw7ESJseQERdUxVeHS1mU8fgrLV3JtxKrNjPcQ0sdPlB6LS7D7DYeoQ57zlGrJ1O8TqoKO0KjgQ85YFiIBlVDtN7C4tcRm1WSeSSpOjYyhHd7m42n2TwbqYZ3YpxoWan7RvPmvMe0uwjh3ERLD7LuXA8Cr7+1lcEeKY4j8EzG9pe9plj2CDv+KzDDLj5djZJ45bpUY5zU3KrVVovH5ChhdpiZHCVShitYfDgi4RZjnRSDUmRFRQa0Ku6oOCyxVO+A1Uw0aKu5iJmnZdRwJdoCY1UdRGmCTSKs4TYdaq0uY2RuuBPSdVudndmKeVpffjEieV/eir9ltaG93Ia0RFiY4id6hLxSWyOqHhpcs8gr4ZzSWuBBBgg6gquaS9xfsfC1gO8DXuAAzaO5XCHYrsbhaktYHMc2biT65tUR8bDqmO/DTXFHj3dpRSOsFbXaHZCqx+VrS8bnNHw3K/szsNoatQ0/wBm2vUFWfiIJXZJY8jdUeedwYmDHFRli9nodk6H0XSIgjnx0Ta/Ymg68CeVh9yl77DqV92yHjYpqRlKdF6PjP0cHWlUEcH/AAIVY/o/xDILHU3HfDj8RdUXisb6k3hyLoYh2EOXMBI9x3yn7O2ZVrvyUmOe7gNw4uJs0cyvQdm9ncgjEmSJ+ZpDO8t/aIswHifUK7NXIaWGpfJW/RhgOY/tOuJ536qUvFdI7+vT6/IeOB8y2+f1+YDwXZWhhmh+Kcyo/cySKQPOPFWPJojqq+3HCtGaagHsAw2kwD6lJtuhPorr+zdYOzVA5xJu4kuPmdYRTZ3Z8ECXeRETHAqEnG9U5X8hvvfhhGvmZTDbOaNyZ2jwZGHz0gc9OpTqNIE5S105ojQRPBa/FbJy6A/cfcp9hUh3zARIMgg6EFpkFGTLcWxMeJqaRjNmUn1q2Iru7t2GxJZVbTOYvp1w1ocW28JDg4SDuGi2mzNt5W91iPnaWku8TwODvrjn7VvpFCaOyRh3VKI9llV+X7Dj3jB5B4HkpDQUlCDiUeTIpNmio7HptBq4bK9pFm6weR+GqAbWwjB48oBcZMzHOeBlS4Gu+k7NTMcRq09Qi1Q0MXAeO6rRY7ndD9LpqsUpQdvddx2o5I1HZ9v6MFWqSdAFFRwJfmLiQxjHPcRG6zWjm5xa3znctJtDZLqRyvb0I0PQqTEYEMwzW6Gq7O77DbMHSSXLrWZUq6nJ5Tt6uh57UpclXfSPBa+pskGTIHqhtXBgLpjlTI7ozpw54JBhCUbOH5LhRI3KmoNbLPY7s6K1WKns6xxW+rdncGWlpEOAgO0PXgVitn4p1O7TBurOJxjqsbjv5rjyqcpXdI6ceSCjTVsobX7MVmvIYA9u5wPvB0QR2wqu8BbbAVntY4ucLRAJ181cp4Gi8Bxc2TfVP58lyCxr/EzgIThWbuJCIDs27NBqAN6HNHTT71G7ZOHzBrqlQOJsTlgj0ss1R7k/LmXuz2Oa14DySOth1lampUafZcN45eawuI2HlPzVaRqZ11tEWO/hop8I9lGWuf8AOESTlNwToJIvy96jPGpO0y+PJKKpo1AwDSf1gnkmYeo+lUOcuLXaG8LLYhr2Oktc4G7XtDvRzdWnktBsqp4QahLeBJSSg0t3ZWM03tsaPCNDhmnRLXcCJdduqCYvaIpXnw8QpsFt6lWa4B3XlzuoPHLkuskeC9Tx7dAkfjHMMxIVHDGgJIqNMcbEJlTabHOAkQs0b8GavUvP28wDxcfuXNx4qHKH5WcGHxHq76PRt+ao4l9BxiAU3DbKY4j4cFuiFdg1SsNMxVKk0NblYDfqd5PE8ypGbRYQLiTwVKrsYECCDwDp+CHUaVIZi/wZTGt53/BKoRaNc5J7mlp1ZSPaDaAhuHxlPLOaeEfyTnbUa03S6GPrRFjMM9pllwdeShwNFwq03EQC+J0vld+CI08bTfEO3XCbVyh1EN07ydZ+g5Dk6aYqitSaI9p7Mz1Hu6W55ReUDr4UtN1oNrVy2s3m0esn8U4OZVkObp5H13JoTaSFnjUm+5mZTHMBWhqV6MR3Y4eXVRM2VTcMweQCeAMciqeYupJ4n0KuB2g61KoO9a4gAH2wdBBOvn6pNrYcu8bDmY0BpA1ZG5w3K5Sw1KlVbFVuchxYxxAc4gQXAfSDcwJgWQfEMqUXzJa76wM5h7nDkUkUtVxGlajUylUbOqpVcMFcxNYuJJa1vHLME7yAdOkqs6oF1Rs4ZVZbwXZV9SCSGtN76x0T8d2X8YbQD3WOYvgNnkd+qnwvaSm3K1wIAESN/oiWF7T0NxI5QUjlmTujojDC1VkNPshSDYdnB+tI+4aQheP7JPmaLw5vB3hcPgUS2pin1f1bwB5qnDhk76rF4F9TzRB5OWzZxxvZL9TKVi9ru7cDmBgg8VE4kGIK1G2NjsOaoKviItIBHqFlziXiwebc12QkpLY45pwdMLY/bD/DVaLEXGoB58FmdpbRdVdmOvKydUqk74HAaKn3aaEEhpTbOo4xwOp9UTwm1A6G1GBwGh3g8kOp4fVI9sJmkxbNfs/aLGD9Y4zoCQY4X4K/hMVTryx7okwANJ4rz5ryrGHruaZEzx3qbwlFlaNXtDYuKgMN2A2vr/JUmdnqzLhwbO6blT7K7ROaWh5JE+fnyWlxlUPomrSu4at1jieYUXOcdmVUYS3RnqXZqs++YSed1Ozs9WabkDnNlDg+0T2PBcZAtFgiWK7Vh7CA0hxWSeSzUsVE9PYdUCSW9cyK7KwpZdxPwQTYuPJGV7on6wsPNHvlAAlrw5o1G8cxxUMmrhloaeUT4mo93sD3T/JY/aDa5rlhs52oI8MHTTojmIrVXO+bj13dApziKopnw3AMu5arYfc7GZFr7gXA7NrgwMxExOWBA6lG8ZgacS4n1i6DV+01VsZYEcfiqGM7Q1X2c1kdPiqOGSTsmp44qjU0cExoNQSQBJG+OXFLhMYyo+iWO/vB4d48LliPlj4kF2WY1MdEW7NMArUnQ4EvFyPCddCky4ai22PjzJySSNd2iwznVKZYROV1iYm4/FBs1amSCNeCIdtqbj3OUEulwAGskNP+1BaGIykNc41amgptdDByfU+l0bPVRxK4Iplf32W20ajzYWGpNgOpTK2Iqt8NCP2qr5LR9ikCMx1u4j7JU+es+1Sm4AaBo8A8hr5ynHGZJG/3Ipsy0tzIdotkUppV6767n0qtNzq4qllUMLmscGlohjQDmysaBYxEkrS9m9pOxFCMU02JGctyuBaS2XNsHtMSHtiQ4SBcqfZ+StU7uo0Oa8Oa4HQgtIKzgxb6Du6BnJ4OuTwz9yZY9UqXIjy6Y290y1tvAVKJk3pu9l7TLSN19xQSrW5q/S7TvpucAwOpO9ui67Dxy28KXE7Kp4gGpgScwu7DuPzjeOQ/TH55LrjcPx/H++3yOOSUv+P4df07/MDFys7Ooh77zlaC95G5jRLo5nQcyFXo4Oq4wGOJGoiI6zotJhtltpYaoaxM1S1vhNw1pDnaj6xZ1yquSSiqExwcnZnHYsgWkcgTZQuxz/rO8ySinybDveKbJn67jGbiI0FtI+9Prdn6ZMNqFsa5hIPMG1lqnBchon0AT67yIkx9yiRLE4CpRuCC0bxw5hDy6b2VU0+CbTXI6nQlWqOEnVWPkZFw5p806m9wB8J6hQcn0OhRInYZoneqlRg4K/TY52gPor1PYznayLaxZZq08m6b4M53Q4KCqIWpoYMOMNAS47ZLg2TTtxhasqsPKdWZqhVG9arAbap0qBg+PhxQKtgIOh9E1mzyf5okoy5CLlHgXE7YLzLgOkWUHy+9gArTNkzwK47CqGcrZW3Ayps6ntBx3q1RxB6KrQ2VUDoIIPMK8dnOB1bbmlek1auobwm0g1ovLuKuYLbgkh2nx4Kjs7CYcDxuJdv3Doi+FoYdp8DhfUH+YXLPT2Z0wcu6BW2hTqhxa2HtAII3t3gjzJ8lmTTMwVvcZWYyS0MPK0lZ/GsFQ5ognfx6quLJSI5oK76g3CPLQRYg6g+9Hdi4xxqUmEQBUaR6H8VQo4cdVd2ayK1P7bVmZpxYYLU0arta4Ckwn68erXfgstTrQc0CRv0K1PbJv/Kk8HMP3x8ViaVbiufw6uBfxUmshocBtQ3zE9T/ACQ7a+NDnSP6qm/FWsqVVj3Xgx0MK0cauyE8smqC/ZbEk4tg6+5Au05LcXXH+I4+pzfFEuyNsXT80nazGvpYysGkAS03A3safiqQ2z0u38iy3wJvv/BlX1CmsrOaQ5pIIMggwQeRCs5HVnmACbkmzWgby4mA0cyp21KFHcMRU5yKDT0s6r/2jqutvpRzKN7hdm3alWlmqNDSIHfuhrXkfRdaXuifYBdyKixW1H4mm35PSe5tMOblLXCpIccz2t/vGmxlswLGCFn9o7RqVnZqhmBAAADWjg0CwCtbQwrqVLCV2PcO8Y8iCRlqMqZS4Ry7vpB4rneJxaqueOnB0rJad3xz+pWdjHEzAB66KavtOsRBAMfncrJx1LFWxXzdbdiGNs4/47Br9tt+Isqo2Q+nV+dALA11TM0yyoxumR4sQ5xa3iM40VbXDVP64J0+U9vrk7D1HuPiBjQxw81IaNIbz/qCFgu4n4fyThh3HcU+n1Esud6UorEaEjzRSnjaBHipNDhwFo6KT5XQP0GmNPDHlKRy9Blj9QNnO6VNTfWIJDnkDXWB1Wh2SyhUvDWPG/Rs8QJhFKtF4IIcB9ka8eqlLMk6orHA2rsxtLGVG3m6uf8AGKp1cbc1oXY7cxjS7jDQZ3rqtORlqUm5T9SAWnikeRdYjrE1xIEt2tWdF2nnCWttOoQQ5rbhSVtnZQTLbbpvHSEMkcVqUXwK3NclzB0fZLiIF4JN1o8PtFntBjQBac0abuqytKpKgL0sserk2OVxNNtDbLS7V2WIM3PkslUrkE5Z6K2wzvUNbDnhdUxxjHYTJKU9xlPaRGoVmntAcQEOqYd0xlPomCn/AEVdMWRuSD1HFt+sp212nQhZ4SPolEsHs9zhJc1vU39Apygl1HjKT6BnCgE7kQayHUz/AIrPigdLAVh7EOHFpHuN1fw+JqTSY9pbFVpkgg/S4rlyx2dM6cP4laNztKg19IteJaYkX3EHcs27ZmFgkAeEmfE73ErR7TfFCo4aim8+jSV5Xj9qOi2W+sKHhYSknTOnxUoxatGop1MMHAMyTO+SZHDgmY7bb6RGd4g6DL+BWAdi3zIt+KZXxlR8ZyTHFd68NvucXnuttj0PY2KpVK7Hty5yRpItPD09FU7cbUNHFnwMcCxpBIEgxGuu5Auw5Pyun5+8Il+lPDE4mm4AwaIHmHvn3hSUEvEKPoV1N4G/UHuxlKrDnsBPG59eIVPFbJBvScD+yTfy/BCadN4NjHmnPzAg5r/H1XYo1wzkbT5HvoFvtAi8XG9aXbFKdm4J3B1Uerif9qz78c4ghxzBarHtH/CcMdwrH0PeKeWTuH5/wx8cdpfl/KMjh8I+o4NYwucdwEmOPIc0Z2e/u2PolzH5i2WucO5BEnLmJA7wnKcw8PzZlyqv2hLcg8LDq1tgftb3+ZPKFb2fSa7DYokez3Dhyl5b7nFbkba39PmZDZ/H5EVXEuY4sfTyEatygeoOoPFMGO4CBwEfgpKGMGUMqDOwezJhzP3btw/ZMjlvSPfRmzXEcZj7rwj80K/Rgaj2obHiw8yd8FTt7SUDHzJAO60/cVjTiRa0z6cN6UYkGZB38J8h5L5j7T8T6fA7/JRtHdoKBu0OA5/yRPBdpaNhmjmcxjpay86D+WnqeqUYkDcm+1c/VJ/H+zVhrg9WbtPDuF8QJ4+GPvuFJSxlM2GJa70/FeUHFk7vz+QmtrE7gJ3rV7Un1ihvKPU8Qxx1eCORsVTGFXnrcS8eyY+74p7cfUAkVHA8nH+itD2v3j+/+hX4ezfvpRoYUNKs0HxgnzWHG16//Udx3H3hRHa9c/3jtRo1pMX5K69q4nyn+39i+7s9FdtGnr3YPARH9VNR2i2zu6IjTgvOa2OrCxqu66Afd+ZTPllWP1j9dJS/amFrh/X6m+TL0PQ8VtokHI0NJtO9UK203m7mgkbwIPmd6xIrv+s71+5J37/rHW1zP9Fq9q4l/ixXgk+prf8AiQJ0IUlPH3kjqL+9ZKm9/wBY+pS1HO3ud5n1Tfa+L/qL7u+5v9nbZDTcOjfDkbwG02VnBoBkFh8X22gEcLEjzXkbnH6zvzdOp5pkOcDMyCeijl9pYpL8LKY4Siz6VxjM1J44scPVpXjNYjUkA8lnRtfEjw/KK4B3Co/3Sqoc46Pdz10S+G9pYsN3bs3xEXlo0WYHSE11I7ln2l2veOB87p/ePn9Y9df23h7M5vdWbXsQ0nFt5Cf+5o+P3I7+lZpz4cj6tQehZ+K8yo4iqw5m1HtMagweOvUKXF7TxFYNFWvUflnLmMxOvuHouZ+1sLzLJvSLqDWJ4+5aMpMqHms8SA7zICU1qu5w9Bqute2/Dvv9fqR92kEQ1b2vSnYrf2XtPrUI/wBy8wfVqjVxHLKJ+8IrU2/i3YY4bvAKYDZ8Lc1nBwM9W/eo5fa2Celq9nZfHgcbvqqJgxHtg0s2Gxo/wqZ/01M3wWAc2vuru6+H10V/Ye2a2HpYum4uqHEUe7a4ujujDhmEamXg7vZTS9q4Zql6fMI+HadsJldKxb8Nif8ArOPmVXNKvvrH/U5P9rYuxN+F9SAVOusRBn3aJxxPhsL/APb14zqh5rCIGYjNczum0DUWG+dyUEus0E67xIDdZC8by+526S+/FEATJ5/AeqkfiBbmN/53GRzQ/HuYGgNJL/pCbAiPZjjI9PJJh2PeWtL2gRALphoMmLCSJkWBus8tVY2lhHD1yR6m0+U2U/fwPzp8UIDi3w79NdeiQ19L87c/6FK8NmBd+LA0+PvCSrjIiTrGt+iFnEBxeTAJiABaZEDW1p436qOq7m7MCAJgAAGDJOl4+KFhXU2gq3H6jnw/HzThjWxJ1te/n8EM2jTIfkY4Pl3tgZczjE6uktB+kba6KDI9jgHAj2gDmEZg7KSHAxY2nRasMWrGcWg6/FCZJEaeU3PuXOxbYsfP89ECY8yBmd7QDgL7y3XT4XUc5TGYnwi5H0tY10nfboj3dGUaRuKG7SOqk+U729BMb+aFYZudggCSRJJi1hA5Gb79NytvqQLwbxGh42vZQljSdC0Xn1QGl28H8hR99BI1MT6mPiqeHqOcwt3z4QAS6LmIAk6fmE6jVJdB8PhOsxuHiEaGD6pfLqwoIYavnAGgIBsMxkSIgXHTz4KWi8TY+LeIgA8AZvvQkjIItmzHNAENMkEAawIFzGidSxLc7SMxlwkAgOj/AExFxPuOqx4ruhqC7xFxETvgk25cL8k3vCRM6HKLWtMfFdh4yusM0SA50ZriYtFgL3AuLpuFZ4WuDtziQ1oeAA4uaCZOaRk15gxvjwtzdBwrSXHgJG/dyTjW05i9iRCpNe4Q4gFniGYj6QbmyiDzHhuL6GErXQ4MOWXZXGAZEicrpFgBFgI62TuAuksd/JsdfdbT1KfWq5QIP4zMR6KgXlsg+Rg3sI96fRfmJLJfAIcMpIAki7pF/DNtZW6OpmkuNkkGf5iLKYOIgEGb8jZOOHaWgsLy4mC20ewDMwJuR5KKphyKhzw2OouLERvMnRRtMbRQ6nWGhi3LTr+KtUnzoBI1Gtt3JCjVMPIMwRrbUk+zNxYyr2ErtBc0+DMGyCQDv1sOI1ROGxsVuOr1QSIHtSdddZ8rFRYiqRAGsTvM7+P5hS4ovY4tcfZJHth1mx91xFhu5IbXxxyZi76QEmTaIga7uCbHG+CldBcTiYudOXPVRh43yEMftXwO4zwIk7p9PvVvC4d72NeYuP8AqsH3F0hdTx6VvsSasH4ijh2OY0NqkOklz3BpLDZpHhgC0zfXfolwNCmDUILs1MlwBylsDQOv4vERuE+4XV1H7sfwhXML7Df3VT31F1Sg1HllbV8DqQc+TkDm6uAsGEkZbjdJkN4zrdSbQwhBpElha5gyxwgWJI1APT3KPZv6xv8Am/hSVfa/P7azdS2Jt2OfUvmiCMskfWHhkkmJsIgAW6qV9Bpdlu1sOcJ8RjQAcSbc44qidB0cjLf1zP8AL7gsn93j1BOwZhKAY5ri5pnxAXJJDrB2Uywm5HQIhhK3jNQkMOaLh/eeKcwB4Gcpm8HRMr/rm/n6RUeM9t323e9LJ6+eqNUqRO+hSaIyCoxpPiBLXEuPEEjKPOf8yoPYGN0OWRuEk7zewPL8E6n7Dft/7mqxtP8Au+h9yFadN3/oGyLY8tzsYHZ3AtN9WOi2saxfn0iHF0jlB7oth7m946wLgILAT4TF9LpmA0f/AJf4wiO2/wCyUft1P/LWTN6ci9XX7DRVpsXBF5Zm7xsS2b/OOJbawEnUdZGqI4+k0sovaPAwnOC0B2YeJ0DWBmb1ABQzszq37X/4Whxv6qp1/wDW5cud6clfXY2KtNgfauGc5zA1pLyHaH2g0eCx3kR6dJgpbNcbBzZIGrjc33wRYNJvEgGFox/aaH7yt76qD4n+01v/AOZ/vS480q0rtf7sHBX9dgLQqZXs7yDBMsmJkEtOYCzbNEg/itFszZUw+o5zaAfTdkdmcHyDY5QbCC0wCRI6oUf7Phvz9NyM1dWfuaf8TlTPNvZbcr4MIpItg0y1zB888huVrw408khwAaCCDObh7UEaqOsytTZ3WZ5c5rQWHXK2PDFiD4TeRaYmAEIpe3V6j3q72a/t9L7HwK55Y9Kbu63/AGGT1NIkqYFl9HyQQzI8CCGk2ncHEXJnkTa9TwbDVDxYgGSCctgAXEEG/ibraTuRdumJ/dP/AIQgOA9il0/Bc6ySnHn6aMl92iGnWzgh5LsrwWsAGUOuZcbWN1LsvEGMwysMtJbYZy0OLczQcrhrJ18XoHq+2Pst/wBymx3tH9y3+By6njT2EUmHcW3wuNrmJykANgtLQdIkR/RCcTiwHZWR7MgGZcwmIAE3iVaw36sfZf8AFBH/AK2l9o/wpcGNW76GvcLYWnSa4uDzlLRF2EkAne20zAtzRGoctLNDzTc53eePM9jWvDaUa+0Z13yQAMqyND9Q37J/hW1/R77H/wBt3/hCXxUfLi53ddB8S1SoftCq3u3ihVkh7HObUHgIFwyb5ocSIIgzyhZ/tHs9+V57skEy1zIyOAALsoaNGw6dLNlEe0X0v/lP/ZWVzEf2rF/axP8AAUuFvHUl6v4UUavY89bgXPBcIjMBmJ8IBi5id60OD2E7I3NUYCRMRWMTcaUyNCEzaemJ6N/81RB27+rveV6UpSmtnX/hBpJ0f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8" name="Rectangle 7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9" name="Picture 8" descr="C:\Users\Luna\Documents\GK12\Pictures\logo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 1" descr="CUInsignia4c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2" descr="http://www.ecochunk.com/wp-content/uploads/2013/02/coal-power-pla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7" y="4149080"/>
            <a:ext cx="3960440" cy="2681014"/>
          </a:xfrm>
          <a:prstGeom prst="rect">
            <a:avLst/>
          </a:prstGeom>
          <a:noFill/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35" y="4092166"/>
            <a:ext cx="3885901" cy="2765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https://encrypted-tbn1.gstatic.com/images?q=tbn:ANd9GcROiUQ1Km3o4IMmGHeHlOfd0TmDXprK0nImF8yxT5XVT1u2UkVZ3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79217"/>
            <a:ext cx="3999779" cy="264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picture-newsletter.com/nuclear/nuclear-power-plant-9igh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1579217"/>
            <a:ext cx="3920835" cy="2592288"/>
          </a:xfrm>
          <a:prstGeom prst="rect">
            <a:avLst/>
          </a:prstGeom>
          <a:noFill/>
        </p:spPr>
      </p:pic>
      <p:pic>
        <p:nvPicPr>
          <p:cNvPr id="17" name="Picture 4" descr="https://encrypted-tbn1.gstatic.com/images?q=tbn:ANd9GcT2gbXCbZ3JveX9zJcCOEXjCuESTfX741HUwc7xQlRo6ij_xnh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5949280"/>
            <a:ext cx="1179647" cy="792088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979712" y="3308791"/>
            <a:ext cx="518457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What do they have in common?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9315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8784976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Turbines!</a:t>
            </a:r>
            <a:endParaRPr lang="en-US" dirty="0"/>
          </a:p>
        </p:txBody>
      </p:sp>
      <p:pic>
        <p:nvPicPr>
          <p:cNvPr id="7174" name="Picture 6" descr="https://lh3.googleusercontent.com/KkO5vgO4ep1CRyV2J1f1ixh1ZCJIJMa3FwO3FqDHCOQ0uhH78SUCjZCrz1sdTN-85WesMf7uTP6rdTaH0vXK04Bba1w1skf7oAS4EqrOVnfz49iFgJAx1cBV_-o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61074"/>
            <a:ext cx="4488672" cy="331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Arrow 8"/>
          <p:cNvSpPr/>
          <p:nvPr/>
        </p:nvSpPr>
        <p:spPr>
          <a:xfrm rot="10800000">
            <a:off x="5220073" y="3296035"/>
            <a:ext cx="2664296" cy="144016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580113" y="3831449"/>
            <a:ext cx="2350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Water   (Hydro power)</a:t>
            </a:r>
            <a:endParaRPr lang="en-US" dirty="0"/>
          </a:p>
        </p:txBody>
      </p:sp>
      <p:sp>
        <p:nvSpPr>
          <p:cNvPr id="22" name="Curved Right Arrow 21"/>
          <p:cNvSpPr/>
          <p:nvPr/>
        </p:nvSpPr>
        <p:spPr>
          <a:xfrm>
            <a:off x="899592" y="2606801"/>
            <a:ext cx="1368152" cy="3066641"/>
          </a:xfrm>
          <a:prstGeom prst="curved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5817458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Spinning a turbine generates electricity. </a:t>
            </a:r>
            <a:endParaRPr lang="en-US" sz="20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20" name="Rectangle 19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21" name="Picture 20" descr="C:\Users\Luna\Documents\GK12\Pictures\logo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 1" descr="CUInsignia4c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0559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8784976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Turbines!</a:t>
            </a:r>
            <a:endParaRPr lang="en-US" dirty="0"/>
          </a:p>
        </p:txBody>
      </p:sp>
      <p:pic>
        <p:nvPicPr>
          <p:cNvPr id="7174" name="Picture 6" descr="https://lh3.googleusercontent.com/KkO5vgO4ep1CRyV2J1f1ixh1ZCJIJMa3FwO3FqDHCOQ0uhH78SUCjZCrz1sdTN-85WesMf7uTP6rdTaH0vXK04Bba1w1skf7oAS4EqrOVnfz49iFgJAx1cBV_-o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61074"/>
            <a:ext cx="4488672" cy="331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rved Right Arrow 21"/>
          <p:cNvSpPr/>
          <p:nvPr/>
        </p:nvSpPr>
        <p:spPr>
          <a:xfrm>
            <a:off x="899592" y="2606801"/>
            <a:ext cx="1368152" cy="3066641"/>
          </a:xfrm>
          <a:prstGeom prst="curved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5817458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Spinning a turbine generates electricity. </a:t>
            </a:r>
            <a:endParaRPr lang="en-US" sz="20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20" name="Rectangle 19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21" name="Picture 20" descr="C:\Users\Luna\Documents\GK12\Pictures\logo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 1" descr="CUInsignia4c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Rectangle 23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220073" y="3296035"/>
            <a:ext cx="2664296" cy="1440160"/>
            <a:chOff x="5220073" y="2492897"/>
            <a:chExt cx="2664296" cy="1440160"/>
          </a:xfrm>
        </p:grpSpPr>
        <p:sp>
          <p:nvSpPr>
            <p:cNvPr id="14" name="Right Arrow 13"/>
            <p:cNvSpPr/>
            <p:nvPr/>
          </p:nvSpPr>
          <p:spPr>
            <a:xfrm rot="10800000">
              <a:off x="5220073" y="2492897"/>
              <a:ext cx="2664296" cy="1440160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8145" y="2996953"/>
              <a:ext cx="18007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Air (Wind power)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67007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http://i1-news.softpedia-static.com/images/news2/Steam-Now-Produced-from-Almost-Freezing-Water-2.jpg?13540103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569810"/>
            <a:ext cx="1837493" cy="121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lh3.googleusercontent.com/KkO5vgO4ep1CRyV2J1f1ixh1ZCJIJMa3FwO3FqDHCOQ0uhH78SUCjZCrz1sdTN-85WesMf7uTP6rdTaH0vXK04Bba1w1skf7oAS4EqrOVnfz49iFgJAx1cBV_-o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488672" cy="331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ight Arrow 12"/>
          <p:cNvSpPr/>
          <p:nvPr/>
        </p:nvSpPr>
        <p:spPr>
          <a:xfrm rot="10800000">
            <a:off x="5220073" y="2492896"/>
            <a:ext cx="1728191" cy="144016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868144" y="2987661"/>
            <a:ext cx="864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Steam</a:t>
            </a:r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 rot="16200000">
            <a:off x="7488323" y="3753037"/>
            <a:ext cx="1080121" cy="144016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380312" y="21955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Boil Water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707904" y="51664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Nuclear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40152" y="515719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Coal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23820" y="515719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Geothermal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740353" y="4293096"/>
            <a:ext cx="864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Heat</a:t>
            </a:r>
            <a:endParaRPr lang="en-US" dirty="0"/>
          </a:p>
        </p:txBody>
      </p:sp>
      <p:pic>
        <p:nvPicPr>
          <p:cNvPr id="43010" name="Picture 2" descr="http://www.generalfusion.com/images/expand/fission_reacti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5294" y="5477410"/>
            <a:ext cx="1614902" cy="1240214"/>
          </a:xfrm>
          <a:prstGeom prst="rect">
            <a:avLst/>
          </a:prstGeom>
          <a:noFill/>
        </p:spPr>
      </p:pic>
      <p:pic>
        <p:nvPicPr>
          <p:cNvPr id="23" name="Picture 4" descr="https://encrypted-tbn1.gstatic.com/images?q=tbn:ANd9GcT2gbXCbZ3JveX9zJcCOEXjCuESTfX741HUwc7xQlRo6ij_xnh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29510" y="5477410"/>
            <a:ext cx="1872208" cy="1257118"/>
          </a:xfrm>
          <a:prstGeom prst="rect">
            <a:avLst/>
          </a:prstGeom>
          <a:noFill/>
        </p:spPr>
      </p:pic>
      <p:pic>
        <p:nvPicPr>
          <p:cNvPr id="43012" name="Picture 4" descr="http://t1.gstatic.com/images?q=tbn:ANd9GcT_36fXihP-rQL_YrK1AgsM8nlsD0cAJkAPFO3okvZW5FmfgZc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17742" y="5477410"/>
            <a:ext cx="1618754" cy="1273250"/>
          </a:xfrm>
          <a:prstGeom prst="rect">
            <a:avLst/>
          </a:prstGeom>
          <a:noFill/>
        </p:spPr>
      </p:pic>
      <p:sp>
        <p:nvSpPr>
          <p:cNvPr id="24" name="Curved Right Arrow 23"/>
          <p:cNvSpPr/>
          <p:nvPr/>
        </p:nvSpPr>
        <p:spPr>
          <a:xfrm>
            <a:off x="899592" y="1946535"/>
            <a:ext cx="1368152" cy="3066641"/>
          </a:xfrm>
          <a:prstGeom prst="curved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9552" y="5157192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Spinning a turbine generates electricity. </a:t>
            </a:r>
            <a:endParaRPr lang="en-US" sz="20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79512" y="773832"/>
            <a:ext cx="8784976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Turbines!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0" y="1748"/>
            <a:ext cx="9144000" cy="992310"/>
            <a:chOff x="0" y="1748"/>
            <a:chExt cx="9144000" cy="992310"/>
          </a:xfrm>
        </p:grpSpPr>
        <p:sp>
          <p:nvSpPr>
            <p:cNvPr id="28" name="Rectangle 27"/>
            <p:cNvSpPr/>
            <p:nvPr/>
          </p:nvSpPr>
          <p:spPr>
            <a:xfrm>
              <a:off x="0" y="1748"/>
              <a:ext cx="8237704" cy="914400"/>
            </a:xfrm>
            <a:prstGeom prst="rect">
              <a:avLst/>
            </a:prstGeom>
            <a:gradFill flip="none" rotWithShape="1">
              <a:gsLst>
                <a:gs pos="0">
                  <a:srgbClr val="46A46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5050"/>
              <a:r>
                <a:rPr lang="en-US" dirty="0" smtClean="0">
                  <a:solidFill>
                    <a:srgbClr val="C90202"/>
                  </a:solidFill>
                </a:rPr>
                <a:t>Cornell University                                                      Grass Roots GK-12 Program</a:t>
              </a:r>
              <a:endParaRPr lang="en-US" dirty="0">
                <a:solidFill>
                  <a:srgbClr val="C90202"/>
                </a:solidFill>
              </a:endParaRPr>
            </a:p>
          </p:txBody>
        </p:sp>
        <p:pic>
          <p:nvPicPr>
            <p:cNvPr id="29" name="Picture 28" descr="C:\Users\Luna\Documents\GK12\Pictures\logo.JP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237704" y="67218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 1" descr="CUInsignia4c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5174" y="41030"/>
              <a:ext cx="822960" cy="822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Rectangle 30"/>
            <p:cNvSpPr/>
            <p:nvPr/>
          </p:nvSpPr>
          <p:spPr>
            <a:xfrm>
              <a:off x="0" y="902618"/>
              <a:ext cx="9144000" cy="914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0559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1804</TotalTime>
  <Words>1137</Words>
  <Application>Microsoft Macintosh PowerPoint</Application>
  <PresentationFormat>On-screen Show (4:3)</PresentationFormat>
  <Paragraphs>169</Paragraphs>
  <Slides>26</Slides>
  <Notes>14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Before We Begin</vt:lpstr>
      <vt:lpstr>We use electricity every day for</vt:lpstr>
      <vt:lpstr>How much electric power does USA need?</vt:lpstr>
      <vt:lpstr>But how do we produce that much electric power?</vt:lpstr>
      <vt:lpstr>But how do we produce that much electric power?</vt:lpstr>
      <vt:lpstr>Turbines!</vt:lpstr>
      <vt:lpstr>Turbines!</vt:lpstr>
      <vt:lpstr>Turbines!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But how does a generator work?</vt:lpstr>
      <vt:lpstr>Task 1: Discovering Electricity</vt:lpstr>
      <vt:lpstr>Hint!</vt:lpstr>
      <vt:lpstr>PowerPoint Presentation</vt:lpstr>
      <vt:lpstr>PowerPoint Presentation</vt:lpstr>
      <vt:lpstr>PowerPoint Presentation</vt:lpstr>
      <vt:lpstr>Task 2: Make an Electric Generator!</vt:lpstr>
      <vt:lpstr>Do you produce an AC or DC voltage?</vt:lpstr>
      <vt:lpstr>Task 3: Make an electric motor</vt:lpstr>
      <vt:lpstr>What if you were stranded on an island? Could you make electricity with just magnets and wires?</vt:lpstr>
      <vt:lpstr>Cornell Grass Roots GK-12 Program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Electricity</dc:title>
  <dc:creator>Admin</dc:creator>
  <cp:lastModifiedBy>Julie Nucci</cp:lastModifiedBy>
  <cp:revision>26</cp:revision>
  <dcterms:created xsi:type="dcterms:W3CDTF">2013-06-20T19:37:32Z</dcterms:created>
  <dcterms:modified xsi:type="dcterms:W3CDTF">2015-07-07T09:47:27Z</dcterms:modified>
</cp:coreProperties>
</file>