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80" r:id="rId2"/>
    <p:sldId id="257" r:id="rId3"/>
    <p:sldId id="269" r:id="rId4"/>
    <p:sldId id="270" r:id="rId5"/>
    <p:sldId id="276" r:id="rId6"/>
    <p:sldId id="258" r:id="rId7"/>
    <p:sldId id="260" r:id="rId8"/>
    <p:sldId id="272" r:id="rId9"/>
    <p:sldId id="273" r:id="rId10"/>
    <p:sldId id="261" r:id="rId11"/>
    <p:sldId id="278" r:id="rId12"/>
    <p:sldId id="277" r:id="rId13"/>
    <p:sldId id="264" r:id="rId14"/>
    <p:sldId id="274" r:id="rId15"/>
    <p:sldId id="265" r:id="rId16"/>
    <p:sldId id="266" r:id="rId17"/>
    <p:sldId id="282" r:id="rId18"/>
    <p:sldId id="283" r:id="rId19"/>
    <p:sldId id="267" r:id="rId20"/>
    <p:sldId id="281" r:id="rId21"/>
    <p:sldId id="284" r:id="rId22"/>
    <p:sldId id="285" r:id="rId23"/>
    <p:sldId id="286" r:id="rId24"/>
    <p:sldId id="287" r:id="rId25"/>
    <p:sldId id="288" r:id="rId26"/>
    <p:sldId id="289" r:id="rId27"/>
    <p:sldId id="290" r:id="rId28"/>
    <p:sldId id="291" r:id="rId29"/>
    <p:sldId id="292" r:id="rId30"/>
    <p:sldId id="293" r:id="rId31"/>
    <p:sldId id="294"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89" autoAdjust="0"/>
  </p:normalViewPr>
  <p:slideViewPr>
    <p:cSldViewPr snapToGrid="0" snapToObjects="1">
      <p:cViewPr varScale="1">
        <p:scale>
          <a:sx n="45" d="100"/>
          <a:sy n="45" d="100"/>
        </p:scale>
        <p:origin x="1022"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262DA9-9FB7-5440-8E74-A731DC6D4F36}" type="datetimeFigureOut">
              <a:rPr lang="en-US" smtClean="0"/>
              <a:pPr/>
              <a:t>8/10/2015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BC28DB-5E51-3D4E-B6B2-E2F9D0F5D37F}" type="slidenum">
              <a:rPr lang="en-US" smtClean="0"/>
              <a:pPr/>
              <a:t>‹#›</a:t>
            </a:fld>
            <a:endParaRPr lang="en-US"/>
          </a:p>
        </p:txBody>
      </p:sp>
    </p:spTree>
    <p:extLst>
      <p:ext uri="{BB962C8B-B14F-4D97-AF65-F5344CB8AC3E}">
        <p14:creationId xmlns:p14="http://schemas.microsoft.com/office/powerpoint/2010/main" val="25300434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battery on wheels image to corner</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4</a:t>
            </a:fld>
            <a:endParaRPr lang="en-US"/>
          </a:p>
        </p:txBody>
      </p:sp>
    </p:spTree>
    <p:extLst>
      <p:ext uri="{BB962C8B-B14F-4D97-AF65-F5344CB8AC3E}">
        <p14:creationId xmlns:p14="http://schemas.microsoft.com/office/powerpoint/2010/main" val="2193450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Doesn’t have to be hydroxide or iron ion,</a:t>
            </a:r>
            <a:r>
              <a:rPr lang="en-US" baseline="0" dirty="0" smtClean="0"/>
              <a:t> any ion to balance the charge would do. </a:t>
            </a:r>
            <a:r>
              <a:rPr lang="en-US" dirty="0" smtClean="0"/>
              <a:t>Have net consumption of Fe into iron ions.</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17</a:t>
            </a:fld>
            <a:endParaRPr lang="en-US"/>
          </a:p>
        </p:txBody>
      </p:sp>
    </p:spTree>
    <p:extLst>
      <p:ext uri="{BB962C8B-B14F-4D97-AF65-F5344CB8AC3E}">
        <p14:creationId xmlns:p14="http://schemas.microsoft.com/office/powerpoint/2010/main" val="3785328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net consumption of Fe into iron ions.</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18</a:t>
            </a:fld>
            <a:endParaRPr lang="en-US"/>
          </a:p>
        </p:txBody>
      </p:sp>
    </p:spTree>
    <p:extLst>
      <p:ext uri="{BB962C8B-B14F-4D97-AF65-F5344CB8AC3E}">
        <p14:creationId xmlns:p14="http://schemas.microsoft.com/office/powerpoint/2010/main" val="3785328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Questions: </a:t>
            </a:r>
          </a:p>
          <a:p>
            <a:pPr lvl="1"/>
            <a:r>
              <a:rPr lang="en-US" dirty="0" smtClean="0"/>
              <a:t>What voltage, current comes from each battery cell?</a:t>
            </a:r>
          </a:p>
          <a:p>
            <a:pPr lvl="1"/>
            <a:r>
              <a:rPr lang="en-US" dirty="0" smtClean="0"/>
              <a:t>How can we increase resulting voltage, current?</a:t>
            </a:r>
            <a:endParaRPr lang="en-US" b="1" dirty="0" smtClean="0"/>
          </a:p>
          <a:p>
            <a:pPr lvl="1"/>
            <a:r>
              <a:rPr lang="en-US" dirty="0" smtClean="0"/>
              <a:t>How can we calculate energy, power of battery?</a:t>
            </a:r>
          </a:p>
          <a:p>
            <a:pPr lvl="1"/>
            <a:r>
              <a:rPr lang="en-US" dirty="0" smtClean="0"/>
              <a:t>How can we calculate the energy density of a battery?</a:t>
            </a:r>
            <a:endParaRPr lang="en-US" b="1" dirty="0" smtClean="0"/>
          </a:p>
          <a:p>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19</a:t>
            </a:fld>
            <a:endParaRPr lang="en-US"/>
          </a:p>
        </p:txBody>
      </p:sp>
    </p:spTree>
    <p:extLst>
      <p:ext uri="{BB962C8B-B14F-4D97-AF65-F5344CB8AC3E}">
        <p14:creationId xmlns:p14="http://schemas.microsoft.com/office/powerpoint/2010/main" val="127113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volunteers</a:t>
            </a:r>
            <a:r>
              <a:rPr lang="en-US" baseline="0" dirty="0" smtClean="0"/>
              <a:t> to make an iron battery to run the speaker</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20</a:t>
            </a:fld>
            <a:endParaRPr lang="en-US"/>
          </a:p>
        </p:txBody>
      </p:sp>
    </p:spTree>
    <p:extLst>
      <p:ext uri="{BB962C8B-B14F-4D97-AF65-F5344CB8AC3E}">
        <p14:creationId xmlns:p14="http://schemas.microsoft.com/office/powerpoint/2010/main" val="1571866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Chemically similar process</a:t>
            </a:r>
            <a:r>
              <a:rPr lang="en-US" baseline="0" dirty="0" smtClean="0"/>
              <a:t> for all metals not stable at room temperature, probably haven’t seen Al corrosion from general use. Al has a thin protective oxide layer that is spontaneous made in air that protects the Al, but given the right conditions you can make it corrode.</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21</a:t>
            </a:fld>
            <a:endParaRPr lang="en-US"/>
          </a:p>
        </p:txBody>
      </p:sp>
    </p:spTree>
    <p:extLst>
      <p:ext uri="{BB962C8B-B14F-4D97-AF65-F5344CB8AC3E}">
        <p14:creationId xmlns:p14="http://schemas.microsoft.com/office/powerpoint/2010/main" val="2699004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net consumption of Fe into iron ions.</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22</a:t>
            </a:fld>
            <a:endParaRPr lang="en-US"/>
          </a:p>
        </p:txBody>
      </p:sp>
    </p:spTree>
    <p:extLst>
      <p:ext uri="{BB962C8B-B14F-4D97-AF65-F5344CB8AC3E}">
        <p14:creationId xmlns:p14="http://schemas.microsoft.com/office/powerpoint/2010/main" val="3785328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this isn’t the setup you see everyday. I don’t see two electrodes, activated carbon, or even water.</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23</a:t>
            </a:fld>
            <a:endParaRPr lang="en-US"/>
          </a:p>
        </p:txBody>
      </p:sp>
    </p:spTree>
    <p:extLst>
      <p:ext uri="{BB962C8B-B14F-4D97-AF65-F5344CB8AC3E}">
        <p14:creationId xmlns:p14="http://schemas.microsoft.com/office/powerpoint/2010/main" val="3644785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carbon doesn’t participate directly in the reaction, just provides</a:t>
            </a:r>
            <a:r>
              <a:rPr lang="en-US" baseline="0" dirty="0" smtClean="0"/>
              <a:t> a surface. The reactions can happen on the iron’s surface. The iron is itself own cathode and anode. Since the electricity passes straight to the cathode, the electricity isn’t used. The hydroxides form the familiar red orange deposits. Water is necessary for corrosion. Iron can rust in just air though due to the humidity in the air.</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24</a:t>
            </a:fld>
            <a:endParaRPr lang="en-US"/>
          </a:p>
        </p:txBody>
      </p:sp>
    </p:spTree>
    <p:extLst>
      <p:ext uri="{BB962C8B-B14F-4D97-AF65-F5344CB8AC3E}">
        <p14:creationId xmlns:p14="http://schemas.microsoft.com/office/powerpoint/2010/main" val="3644785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there’s no metal liquid contact then there’s no iron</a:t>
            </a:r>
            <a:r>
              <a:rPr lang="en-US" baseline="0" dirty="0" smtClean="0"/>
              <a:t> ions</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25</a:t>
            </a:fld>
            <a:endParaRPr lang="en-US"/>
          </a:p>
        </p:txBody>
      </p:sp>
    </p:spTree>
    <p:extLst>
      <p:ext uri="{BB962C8B-B14F-4D97-AF65-F5344CB8AC3E}">
        <p14:creationId xmlns:p14="http://schemas.microsoft.com/office/powerpoint/2010/main" val="3691988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chart and counterbalance that voltage, charge battery while trying to discharge</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26</a:t>
            </a:fld>
            <a:endParaRPr lang="en-US"/>
          </a:p>
        </p:txBody>
      </p:sp>
    </p:spTree>
    <p:extLst>
      <p:ext uri="{BB962C8B-B14F-4D97-AF65-F5344CB8AC3E}">
        <p14:creationId xmlns:p14="http://schemas.microsoft.com/office/powerpoint/2010/main" val="4041668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 batteries offer better pollution control.</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5</a:t>
            </a:fld>
            <a:endParaRPr lang="en-US"/>
          </a:p>
        </p:txBody>
      </p:sp>
    </p:spTree>
    <p:extLst>
      <p:ext uri="{BB962C8B-B14F-4D97-AF65-F5344CB8AC3E}">
        <p14:creationId xmlns:p14="http://schemas.microsoft.com/office/powerpoint/2010/main" val="882117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corroding evenly, zinc by itself corroding slowly due to its own protective layers, stainless</a:t>
            </a:r>
            <a:r>
              <a:rPr lang="en-US" baseline="0" dirty="0" smtClean="0"/>
              <a:t> steel provides a place for zinc to put unwanted electrons since the stainless steel is more willing to accept them compared to other parts of </a:t>
            </a:r>
            <a:r>
              <a:rPr lang="en-US" baseline="0" smtClean="0"/>
              <a:t>the zinc</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27</a:t>
            </a:fld>
            <a:endParaRPr lang="en-US"/>
          </a:p>
        </p:txBody>
      </p:sp>
    </p:spTree>
    <p:extLst>
      <p:ext uri="{BB962C8B-B14F-4D97-AF65-F5344CB8AC3E}">
        <p14:creationId xmlns:p14="http://schemas.microsoft.com/office/powerpoint/2010/main" val="3752887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chart and counterbalance that voltage, charge battery while trying to discharge</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28</a:t>
            </a:fld>
            <a:endParaRPr lang="en-US"/>
          </a:p>
        </p:txBody>
      </p:sp>
    </p:spTree>
    <p:extLst>
      <p:ext uri="{BB962C8B-B14F-4D97-AF65-F5344CB8AC3E}">
        <p14:creationId xmlns:p14="http://schemas.microsoft.com/office/powerpoint/2010/main" val="320281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Fe ion</a:t>
            </a:r>
            <a:r>
              <a:rPr lang="en-US" baseline="0" dirty="0" smtClean="0"/>
              <a:t> reaction and too many electrons on surface already</a:t>
            </a:r>
            <a:endParaRPr lang="en-US" dirty="0"/>
          </a:p>
        </p:txBody>
      </p:sp>
      <p:sp>
        <p:nvSpPr>
          <p:cNvPr id="4" name="Slide Number Placeholder 3"/>
          <p:cNvSpPr>
            <a:spLocks noGrp="1"/>
          </p:cNvSpPr>
          <p:nvPr>
            <p:ph type="sldNum" sz="quarter" idx="10"/>
          </p:nvPr>
        </p:nvSpPr>
        <p:spPr/>
        <p:txBody>
          <a:bodyPr/>
          <a:lstStyle/>
          <a:p>
            <a:fld id="{ECA83D00-A740-430B-9A46-16A1A937C51C}" type="slidenum">
              <a:rPr lang="en-US" smtClean="0"/>
              <a:pPr/>
              <a:t>29</a:t>
            </a:fld>
            <a:endParaRPr lang="en-US"/>
          </a:p>
        </p:txBody>
      </p:sp>
    </p:spTree>
    <p:extLst>
      <p:ext uri="{BB962C8B-B14F-4D97-AF65-F5344CB8AC3E}">
        <p14:creationId xmlns:p14="http://schemas.microsoft.com/office/powerpoint/2010/main" val="2067056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separator allows for electrical insulation of two electrodes</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9</a:t>
            </a:fld>
            <a:endParaRPr lang="en-US"/>
          </a:p>
        </p:txBody>
      </p:sp>
    </p:spTree>
    <p:extLst>
      <p:ext uri="{BB962C8B-B14F-4D97-AF65-F5344CB8AC3E}">
        <p14:creationId xmlns:p14="http://schemas.microsoft.com/office/powerpoint/2010/main" val="2470749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include some of typical anode/cathode materials...?</a:t>
            </a:r>
          </a:p>
          <a:p>
            <a:r>
              <a:rPr lang="en-US" dirty="0" smtClean="0"/>
              <a:t>get more</a:t>
            </a:r>
            <a:r>
              <a:rPr lang="en-US" baseline="0" dirty="0" smtClean="0"/>
              <a:t> detailed schematic...?</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10</a:t>
            </a:fld>
            <a:endParaRPr lang="en-US"/>
          </a:p>
        </p:txBody>
      </p:sp>
    </p:spTree>
    <p:extLst>
      <p:ext uri="{BB962C8B-B14F-4D97-AF65-F5344CB8AC3E}">
        <p14:creationId xmlns:p14="http://schemas.microsoft.com/office/powerpoint/2010/main" val="3788219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intercalation schematic</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11</a:t>
            </a:fld>
            <a:endParaRPr lang="en-US"/>
          </a:p>
        </p:txBody>
      </p:sp>
    </p:spTree>
    <p:extLst>
      <p:ext uri="{BB962C8B-B14F-4D97-AF65-F5344CB8AC3E}">
        <p14:creationId xmlns:p14="http://schemas.microsoft.com/office/powerpoint/2010/main" val="1175669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12</a:t>
            </a:fld>
            <a:endParaRPr lang="en-US"/>
          </a:p>
        </p:txBody>
      </p:sp>
    </p:spTree>
    <p:extLst>
      <p:ext uri="{BB962C8B-B14F-4D97-AF65-F5344CB8AC3E}">
        <p14:creationId xmlns:p14="http://schemas.microsoft.com/office/powerpoint/2010/main" val="2272797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13</a:t>
            </a:fld>
            <a:endParaRPr lang="en-US"/>
          </a:p>
        </p:txBody>
      </p:sp>
    </p:spTree>
    <p:extLst>
      <p:ext uri="{BB962C8B-B14F-4D97-AF65-F5344CB8AC3E}">
        <p14:creationId xmlns:p14="http://schemas.microsoft.com/office/powerpoint/2010/main" val="1421854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Getting enough</a:t>
            </a:r>
            <a:r>
              <a:rPr lang="en-US" baseline="0" dirty="0" smtClean="0"/>
              <a:t> oxygen from air and </a:t>
            </a:r>
            <a:r>
              <a:rPr lang="en-US" baseline="0" dirty="0" err="1" smtClean="0"/>
              <a:t>contaniments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14</a:t>
            </a:fld>
            <a:endParaRPr lang="en-US"/>
          </a:p>
        </p:txBody>
      </p:sp>
    </p:spTree>
    <p:extLst>
      <p:ext uri="{BB962C8B-B14F-4D97-AF65-F5344CB8AC3E}">
        <p14:creationId xmlns:p14="http://schemas.microsoft.com/office/powerpoint/2010/main" val="3042741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Make reactions bigger</a:t>
            </a:r>
            <a:endParaRPr lang="en-US" dirty="0"/>
          </a:p>
        </p:txBody>
      </p:sp>
      <p:sp>
        <p:nvSpPr>
          <p:cNvPr id="4" name="Slide Number Placeholder 3"/>
          <p:cNvSpPr>
            <a:spLocks noGrp="1"/>
          </p:cNvSpPr>
          <p:nvPr>
            <p:ph type="sldNum" sz="quarter" idx="10"/>
          </p:nvPr>
        </p:nvSpPr>
        <p:spPr/>
        <p:txBody>
          <a:bodyPr/>
          <a:lstStyle/>
          <a:p>
            <a:fld id="{D8BC28DB-5E51-3D4E-B6B2-E2F9D0F5D37F}" type="slidenum">
              <a:rPr lang="en-US" smtClean="0"/>
              <a:pPr/>
              <a:t>16</a:t>
            </a:fld>
            <a:endParaRPr lang="en-US"/>
          </a:p>
        </p:txBody>
      </p:sp>
    </p:spTree>
    <p:extLst>
      <p:ext uri="{BB962C8B-B14F-4D97-AF65-F5344CB8AC3E}">
        <p14:creationId xmlns:p14="http://schemas.microsoft.com/office/powerpoint/2010/main" val="277916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900CDB-A126-6849-8124-4235CCBDA823}" type="datetimeFigureOut">
              <a:rPr lang="en-US" smtClean="0"/>
              <a:pPr/>
              <a:t>8/10/2015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900CDB-A126-6849-8124-4235CCBDA823}" type="datetimeFigureOut">
              <a:rPr lang="en-US" smtClean="0"/>
              <a:pPr/>
              <a:t>8/10/2015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900CDB-A126-6849-8124-4235CCBDA823}" type="datetimeFigureOut">
              <a:rPr lang="en-US" smtClean="0"/>
              <a:pPr/>
              <a:t>8/10/2015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900CDB-A126-6849-8124-4235CCBDA823}" type="datetimeFigureOut">
              <a:rPr lang="en-US" smtClean="0"/>
              <a:pPr/>
              <a:t>8/10/2015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900CDB-A126-6849-8124-4235CCBDA823}" type="datetimeFigureOut">
              <a:rPr lang="en-US" smtClean="0"/>
              <a:pPr/>
              <a:t>8/10/2015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900CDB-A126-6849-8124-4235CCBDA823}" type="datetimeFigureOut">
              <a:rPr lang="en-US" smtClean="0"/>
              <a:pPr/>
              <a:t>8/10/2015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900CDB-A126-6849-8124-4235CCBDA823}" type="datetimeFigureOut">
              <a:rPr lang="en-US" smtClean="0"/>
              <a:pPr/>
              <a:t>8/10/2015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900CDB-A126-6849-8124-4235CCBDA823}" type="datetimeFigureOut">
              <a:rPr lang="en-US" smtClean="0"/>
              <a:pPr/>
              <a:t>8/10/2015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900CDB-A126-6849-8124-4235CCBDA823}" type="datetimeFigureOut">
              <a:rPr lang="en-US" smtClean="0"/>
              <a:pPr/>
              <a:t>8/10/2015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900CDB-A126-6849-8124-4235CCBDA823}" type="datetimeFigureOut">
              <a:rPr lang="en-US" smtClean="0"/>
              <a:pPr/>
              <a:t>8/10/2015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900CDB-A126-6849-8124-4235CCBDA823}" type="datetimeFigureOut">
              <a:rPr lang="en-US" smtClean="0"/>
              <a:pPr/>
              <a:t>8/10/2015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0714EF-EAB5-C242-A494-B3F3227C8B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00CDB-A126-6849-8124-4235CCBDA823}" type="datetimeFigureOut">
              <a:rPr lang="en-US" smtClean="0"/>
              <a:pPr/>
              <a:t>8/10/2015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714EF-EAB5-C242-A494-B3F3227C8B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jpe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jpe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4.jpe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4.gif"/><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9.gif"/><Relationship Id="rId5" Type="http://schemas.openxmlformats.org/officeDocument/2006/relationships/image" Target="../media/image48.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2.gif"/><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4.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jpe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p:cNvGrpSpPr/>
          <p:nvPr/>
        </p:nvGrpSpPr>
        <p:grpSpPr>
          <a:xfrm>
            <a:off x="-47433" y="-1820"/>
            <a:ext cx="9000772" cy="6856252"/>
            <a:chOff x="0" y="1748"/>
            <a:chExt cx="9000772" cy="6856252"/>
          </a:xfrm>
        </p:grpSpPr>
        <p:sp>
          <p:nvSpPr>
            <p:cNvPr id="5" name="Rectangle 4"/>
            <p:cNvSpPr/>
            <p:nvPr/>
          </p:nvSpPr>
          <p:spPr>
            <a:xfrm>
              <a:off x="0" y="1748"/>
              <a:ext cx="7567900" cy="6856252"/>
            </a:xfrm>
            <a:prstGeom prst="rect">
              <a:avLst/>
            </a:prstGeom>
            <a:gradFill flip="none" rotWithShape="1">
              <a:gsLst>
                <a:gs pos="0">
                  <a:srgbClr val="46A46F"/>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7" name="P 1" descr="CUInsignia4c"/>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5388" y="152328"/>
              <a:ext cx="1371600" cy="1371600"/>
            </a:xfrm>
            <a:prstGeom prst="rect">
              <a:avLst/>
            </a:prstGeom>
            <a:noFill/>
            <a:ln w="9525">
              <a:noFill/>
              <a:miter lim="800000"/>
              <a:headEnd/>
              <a:tailEnd/>
            </a:ln>
          </p:spPr>
        </p:pic>
        <p:sp>
          <p:nvSpPr>
            <p:cNvPr id="9" name="TextBox 8"/>
            <p:cNvSpPr txBox="1"/>
            <p:nvPr/>
          </p:nvSpPr>
          <p:spPr>
            <a:xfrm>
              <a:off x="1608861" y="419009"/>
              <a:ext cx="5769278" cy="800219"/>
            </a:xfrm>
            <a:prstGeom prst="rect">
              <a:avLst/>
            </a:prstGeom>
            <a:noFill/>
          </p:spPr>
          <p:txBody>
            <a:bodyPr wrap="none" rtlCol="0">
              <a:spAutoFit/>
            </a:bodyPr>
            <a:lstStyle/>
            <a:p>
              <a:pPr algn="ctr"/>
              <a:r>
                <a:rPr lang="en-US" sz="2200" dirty="0" smtClean="0">
                  <a:solidFill>
                    <a:srgbClr val="C90202"/>
                  </a:solidFill>
                </a:rPr>
                <a:t>Cornell University Grass Roots GK-12 Program</a:t>
              </a:r>
            </a:p>
            <a:p>
              <a:pPr algn="ctr"/>
              <a:endParaRPr lang="en-US" sz="600" dirty="0" smtClean="0">
                <a:solidFill>
                  <a:srgbClr val="C90202"/>
                </a:solidFill>
              </a:endParaRPr>
            </a:p>
            <a:p>
              <a:pPr algn="ctr"/>
              <a:r>
                <a:rPr lang="en-US" dirty="0" smtClean="0">
                  <a:solidFill>
                    <a:srgbClr val="C90202"/>
                  </a:solidFill>
                </a:rPr>
                <a:t>Advancing Research in Renewable Energy and Cleaner Fuels</a:t>
              </a:r>
            </a:p>
          </p:txBody>
        </p:sp>
        <p:grpSp>
          <p:nvGrpSpPr>
            <p:cNvPr id="47" name="Group 46"/>
            <p:cNvGrpSpPr/>
            <p:nvPr/>
          </p:nvGrpSpPr>
          <p:grpSpPr>
            <a:xfrm>
              <a:off x="7446292" y="111457"/>
              <a:ext cx="1554480" cy="1554480"/>
              <a:chOff x="7446292" y="111457"/>
              <a:chExt cx="1554480" cy="1554480"/>
            </a:xfrm>
          </p:grpSpPr>
          <p:pic>
            <p:nvPicPr>
              <p:cNvPr id="11" name="Picture 10"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46292" y="111457"/>
                <a:ext cx="1554480" cy="1554480"/>
              </a:xfrm>
              <a:prstGeom prst="rect">
                <a:avLst/>
              </a:prstGeom>
              <a:noFill/>
              <a:ln w="9525">
                <a:noFill/>
                <a:miter lim="800000"/>
                <a:headEnd/>
                <a:tailEnd/>
              </a:ln>
            </p:spPr>
          </p:pic>
          <p:cxnSp>
            <p:nvCxnSpPr>
              <p:cNvPr id="13" name="Straight Connector 12"/>
              <p:cNvCxnSpPr/>
              <p:nvPr/>
            </p:nvCxnSpPr>
            <p:spPr>
              <a:xfrm>
                <a:off x="8545021" y="604336"/>
                <a:ext cx="448511"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545021" y="725741"/>
                <a:ext cx="448511"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521982" y="852468"/>
                <a:ext cx="471550"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503068" y="985694"/>
                <a:ext cx="490465"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447505" y="1107584"/>
                <a:ext cx="546027"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365935" y="1246614"/>
                <a:ext cx="627597"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8221710" y="1369685"/>
                <a:ext cx="731629"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flipH="1" flipV="1">
                <a:off x="8018291" y="995192"/>
                <a:ext cx="1116143"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8189400" y="995476"/>
                <a:ext cx="1058830"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flipH="1" flipV="1">
                <a:off x="8314414" y="995760"/>
                <a:ext cx="1058830"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8239341" y="1316715"/>
                <a:ext cx="417512"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8196947" y="1431266"/>
                <a:ext cx="244585"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flipH="1" flipV="1">
                <a:off x="8098742" y="1470193"/>
                <a:ext cx="166732" cy="591"/>
              </a:xfrm>
              <a:prstGeom prst="line">
                <a:avLst/>
              </a:prstGeom>
              <a:ln w="3175" cap="flat" cmpd="sng" algn="ctr">
                <a:solidFill>
                  <a:srgbClr val="C90202">
                    <a:alpha val="48000"/>
                  </a:srgb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sp>
        <p:nvSpPr>
          <p:cNvPr id="49" name="TextBox 48"/>
          <p:cNvSpPr txBox="1"/>
          <p:nvPr/>
        </p:nvSpPr>
        <p:spPr>
          <a:xfrm>
            <a:off x="1725729" y="1494452"/>
            <a:ext cx="5483234" cy="1323439"/>
          </a:xfrm>
          <a:prstGeom prst="rect">
            <a:avLst/>
          </a:prstGeom>
          <a:noFill/>
        </p:spPr>
        <p:txBody>
          <a:bodyPr wrap="square" rtlCol="0">
            <a:spAutoFit/>
          </a:bodyPr>
          <a:lstStyle/>
          <a:p>
            <a:pPr algn="ctr"/>
            <a:r>
              <a:rPr lang="en-US" sz="4000" dirty="0" smtClean="0">
                <a:solidFill>
                  <a:srgbClr val="C90202"/>
                </a:solidFill>
              </a:rPr>
              <a:t>Metal-Air Batteries and Corrosion</a:t>
            </a:r>
            <a:endParaRPr lang="en-US" sz="4000" dirty="0">
              <a:solidFill>
                <a:srgbClr val="C90202"/>
              </a:solidFill>
            </a:endParaRPr>
          </a:p>
        </p:txBody>
      </p:sp>
      <p:sp>
        <p:nvSpPr>
          <p:cNvPr id="2" name="Rectangle 1"/>
          <p:cNvSpPr/>
          <p:nvPr/>
        </p:nvSpPr>
        <p:spPr>
          <a:xfrm rot="16200000">
            <a:off x="5700288" y="4882842"/>
            <a:ext cx="1678023" cy="276999"/>
          </a:xfrm>
          <a:prstGeom prst="rect">
            <a:avLst/>
          </a:prstGeom>
        </p:spPr>
        <p:txBody>
          <a:bodyPr wrap="none">
            <a:spAutoFit/>
          </a:bodyPr>
          <a:lstStyle/>
          <a:p>
            <a:r>
              <a:rPr lang="en-US" sz="1200" i="1" dirty="0"/>
              <a:t>www.periodictable.com</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71800" y="2817891"/>
            <a:ext cx="3390900" cy="3390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635277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0"/>
            <a:ext cx="9144000" cy="992310"/>
            <a:chOff x="0" y="1748"/>
            <a:chExt cx="9144000" cy="992310"/>
          </a:xfrm>
        </p:grpSpPr>
        <p:sp>
          <p:nvSpPr>
            <p:cNvPr id="18" name="Rectangle 1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9" name="Picture 18"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20"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21" name="Rectangle 2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Primary Battery: Single </a:t>
            </a:r>
            <a:r>
              <a:rPr lang="en-US" sz="3200" dirty="0"/>
              <a:t>U</a:t>
            </a:r>
            <a:r>
              <a:rPr lang="en-US" sz="3200" dirty="0" smtClean="0"/>
              <a:t>se</a:t>
            </a:r>
            <a:endParaRPr lang="en-US" sz="3200" dirty="0"/>
          </a:p>
        </p:txBody>
      </p:sp>
      <p:sp>
        <p:nvSpPr>
          <p:cNvPr id="3" name="Content Placeholder 2"/>
          <p:cNvSpPr>
            <a:spLocks noGrp="1"/>
          </p:cNvSpPr>
          <p:nvPr>
            <p:ph idx="1"/>
          </p:nvPr>
        </p:nvSpPr>
        <p:spPr/>
        <p:txBody>
          <a:bodyPr/>
          <a:lstStyle/>
          <a:p>
            <a:pPr>
              <a:buNone/>
            </a:pPr>
            <a:r>
              <a:rPr lang="en-US" dirty="0" smtClean="0"/>
              <a:t>Common type: </a:t>
            </a:r>
            <a:r>
              <a:rPr lang="en-US" b="1" dirty="0" smtClean="0"/>
              <a:t>alkaline battery</a:t>
            </a:r>
          </a:p>
          <a:p>
            <a:pPr>
              <a:buNone/>
            </a:pPr>
            <a:r>
              <a:rPr lang="en-US" dirty="0" smtClean="0"/>
              <a:t>Single use because reaction not reversible</a:t>
            </a:r>
            <a:endParaRPr lang="en-US" b="1" dirty="0" smtClean="0"/>
          </a:p>
        </p:txBody>
      </p:sp>
      <p:grpSp>
        <p:nvGrpSpPr>
          <p:cNvPr id="9" name="Group 8"/>
          <p:cNvGrpSpPr/>
          <p:nvPr/>
        </p:nvGrpSpPr>
        <p:grpSpPr>
          <a:xfrm>
            <a:off x="4090252" y="3584496"/>
            <a:ext cx="4953838" cy="2743200"/>
            <a:chOff x="4090252" y="3584496"/>
            <a:chExt cx="4953838" cy="2743200"/>
          </a:xfrm>
        </p:grpSpPr>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90252" y="3584496"/>
              <a:ext cx="1671354" cy="2743200"/>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04155" y="4114800"/>
              <a:ext cx="3139935" cy="1828800"/>
            </a:xfrm>
            <a:prstGeom prst="rect">
              <a:avLst/>
            </a:prstGeom>
          </p:spPr>
        </p:pic>
      </p:grpSp>
      <p:grpSp>
        <p:nvGrpSpPr>
          <p:cNvPr id="13" name="Group 12"/>
          <p:cNvGrpSpPr/>
          <p:nvPr/>
        </p:nvGrpSpPr>
        <p:grpSpPr>
          <a:xfrm>
            <a:off x="353528" y="3649286"/>
            <a:ext cx="3481872" cy="3073400"/>
            <a:chOff x="353528" y="3429000"/>
            <a:chExt cx="3481872" cy="3073400"/>
          </a:xfrm>
        </p:grpSpPr>
        <p:pic>
          <p:nvPicPr>
            <p:cNvPr id="4" name="Picture 3"/>
            <p:cNvPicPr>
              <a:picLocks noChangeAspect="1"/>
            </p:cNvPicPr>
            <p:nvPr/>
          </p:nvPicPr>
          <p:blipFill>
            <a:blip r:embed="rId7"/>
            <a:stretch>
              <a:fillRect/>
            </a:stretch>
          </p:blipFill>
          <p:spPr>
            <a:xfrm>
              <a:off x="457200" y="3429000"/>
              <a:ext cx="3378200" cy="3073400"/>
            </a:xfrm>
            <a:prstGeom prst="rect">
              <a:avLst/>
            </a:prstGeom>
          </p:spPr>
        </p:pic>
        <p:sp>
          <p:nvSpPr>
            <p:cNvPr id="10" name="TextBox 9"/>
            <p:cNvSpPr txBox="1"/>
            <p:nvPr/>
          </p:nvSpPr>
          <p:spPr>
            <a:xfrm>
              <a:off x="2927159" y="4749063"/>
              <a:ext cx="562699" cy="369332"/>
            </a:xfrm>
            <a:prstGeom prst="rect">
              <a:avLst/>
            </a:prstGeom>
            <a:noFill/>
          </p:spPr>
          <p:txBody>
            <a:bodyPr wrap="none" rtlCol="0">
              <a:spAutoFit/>
            </a:bodyPr>
            <a:lstStyle/>
            <a:p>
              <a:r>
                <a:rPr lang="en-US" b="1" dirty="0" smtClean="0"/>
                <a:t>(Zn)</a:t>
              </a:r>
              <a:endParaRPr lang="en-US" b="1" dirty="0"/>
            </a:p>
          </p:txBody>
        </p:sp>
        <p:sp>
          <p:nvSpPr>
            <p:cNvPr id="11" name="TextBox 10"/>
            <p:cNvSpPr txBox="1"/>
            <p:nvPr/>
          </p:nvSpPr>
          <p:spPr>
            <a:xfrm>
              <a:off x="353528" y="4739359"/>
              <a:ext cx="888209" cy="369332"/>
            </a:xfrm>
            <a:prstGeom prst="rect">
              <a:avLst/>
            </a:prstGeom>
            <a:noFill/>
          </p:spPr>
          <p:txBody>
            <a:bodyPr wrap="none" rtlCol="0">
              <a:spAutoFit/>
            </a:bodyPr>
            <a:lstStyle/>
            <a:p>
              <a:r>
                <a:rPr lang="en-US" b="1" dirty="0" smtClean="0"/>
                <a:t>(MnO</a:t>
              </a:r>
              <a:r>
                <a:rPr lang="en-US" b="1" baseline="-25000" dirty="0" smtClean="0"/>
                <a:t>2</a:t>
              </a:r>
              <a:r>
                <a:rPr lang="en-US" b="1" dirty="0" smtClean="0"/>
                <a:t>)</a:t>
              </a:r>
              <a:endParaRPr lang="en-US" b="1" dirty="0"/>
            </a:p>
          </p:txBody>
        </p:sp>
        <p:sp>
          <p:nvSpPr>
            <p:cNvPr id="12" name="TextBox 11"/>
            <p:cNvSpPr txBox="1"/>
            <p:nvPr/>
          </p:nvSpPr>
          <p:spPr>
            <a:xfrm>
              <a:off x="353528" y="5479832"/>
              <a:ext cx="1056700" cy="646331"/>
            </a:xfrm>
            <a:prstGeom prst="rect">
              <a:avLst/>
            </a:prstGeom>
            <a:noFill/>
          </p:spPr>
          <p:txBody>
            <a:bodyPr wrap="none" rtlCol="0">
              <a:spAutoFit/>
            </a:bodyPr>
            <a:lstStyle/>
            <a:p>
              <a:pPr algn="ctr"/>
              <a:r>
                <a:rPr lang="en-US" b="1" dirty="0" smtClean="0"/>
                <a:t>(polymer</a:t>
              </a:r>
            </a:p>
            <a:p>
              <a:pPr algn="ctr"/>
              <a:r>
                <a:rPr lang="en-US" b="1" dirty="0" smtClean="0"/>
                <a:t>weave)</a:t>
              </a:r>
              <a:endParaRPr lang="en-US" b="1" dirty="0"/>
            </a:p>
          </p:txBody>
        </p:sp>
      </p:grpSp>
      <p:grpSp>
        <p:nvGrpSpPr>
          <p:cNvPr id="16" name="Group 15"/>
          <p:cNvGrpSpPr/>
          <p:nvPr/>
        </p:nvGrpSpPr>
        <p:grpSpPr>
          <a:xfrm>
            <a:off x="127000" y="3074807"/>
            <a:ext cx="3708400" cy="539375"/>
            <a:chOff x="127000" y="3022975"/>
            <a:chExt cx="3708400" cy="539375"/>
          </a:xfrm>
        </p:grpSpPr>
        <p:pic>
          <p:nvPicPr>
            <p:cNvPr id="14" name="Picture 13"/>
            <p:cNvPicPr>
              <a:picLocks noChangeAspect="1"/>
            </p:cNvPicPr>
            <p:nvPr/>
          </p:nvPicPr>
          <p:blipFill>
            <a:blip r:embed="rId8"/>
            <a:stretch>
              <a:fillRect/>
            </a:stretch>
          </p:blipFill>
          <p:spPr>
            <a:xfrm>
              <a:off x="127000" y="3022975"/>
              <a:ext cx="3200400" cy="254000"/>
            </a:xfrm>
            <a:prstGeom prst="rect">
              <a:avLst/>
            </a:prstGeom>
          </p:spPr>
        </p:pic>
        <p:pic>
          <p:nvPicPr>
            <p:cNvPr id="15" name="Picture 14"/>
            <p:cNvPicPr>
              <a:picLocks noChangeAspect="1"/>
            </p:cNvPicPr>
            <p:nvPr/>
          </p:nvPicPr>
          <p:blipFill>
            <a:blip r:embed="rId9"/>
            <a:stretch>
              <a:fillRect/>
            </a:stretch>
          </p:blipFill>
          <p:spPr>
            <a:xfrm>
              <a:off x="127000" y="3295650"/>
              <a:ext cx="3708400" cy="2667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0"/>
            <a:ext cx="9144000" cy="992310"/>
            <a:chOff x="0" y="1748"/>
            <a:chExt cx="9144000" cy="992310"/>
          </a:xfrm>
        </p:grpSpPr>
        <p:sp>
          <p:nvSpPr>
            <p:cNvPr id="22" name="Rectangle 21"/>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23" name="Picture 22"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24"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25" name="Rectangle 24"/>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rmAutofit/>
          </a:bodyPr>
          <a:lstStyle/>
          <a:p>
            <a:r>
              <a:rPr lang="en-US" sz="3200" dirty="0" smtClean="0"/>
              <a:t>Secondary </a:t>
            </a:r>
            <a:r>
              <a:rPr lang="en-US" sz="3200" dirty="0"/>
              <a:t>B</a:t>
            </a:r>
            <a:r>
              <a:rPr lang="en-US" sz="3200" dirty="0" smtClean="0"/>
              <a:t>attery: </a:t>
            </a:r>
            <a:r>
              <a:rPr lang="en-US" sz="3200" dirty="0"/>
              <a:t>M</a:t>
            </a:r>
            <a:r>
              <a:rPr lang="en-US" sz="3200" dirty="0" smtClean="0"/>
              <a:t>ultiple </a:t>
            </a:r>
            <a:r>
              <a:rPr lang="en-US" sz="3200" dirty="0"/>
              <a:t>U</a:t>
            </a:r>
            <a:r>
              <a:rPr lang="en-US" sz="3200" dirty="0" smtClean="0"/>
              <a:t>se</a:t>
            </a:r>
            <a:endParaRPr lang="en-US" sz="3200" dirty="0"/>
          </a:p>
        </p:txBody>
      </p:sp>
      <p:sp>
        <p:nvSpPr>
          <p:cNvPr id="3" name="Content Placeholder 2"/>
          <p:cNvSpPr>
            <a:spLocks noGrp="1"/>
          </p:cNvSpPr>
          <p:nvPr>
            <p:ph idx="1"/>
          </p:nvPr>
        </p:nvSpPr>
        <p:spPr/>
        <p:txBody>
          <a:bodyPr/>
          <a:lstStyle/>
          <a:p>
            <a:r>
              <a:rPr lang="en-US" dirty="0" smtClean="0"/>
              <a:t>Common type: </a:t>
            </a:r>
            <a:r>
              <a:rPr lang="en-US" b="1" dirty="0" smtClean="0"/>
              <a:t>Li-ion battery</a:t>
            </a:r>
          </a:p>
          <a:p>
            <a:r>
              <a:rPr lang="en-US" dirty="0" smtClean="0"/>
              <a:t>Reversible reaction</a:t>
            </a:r>
          </a:p>
          <a:p>
            <a:pPr lvl="1"/>
            <a:r>
              <a:rPr lang="en-US" dirty="0" smtClean="0"/>
              <a:t>Li</a:t>
            </a:r>
            <a:r>
              <a:rPr lang="en-US" baseline="30000" dirty="0" smtClean="0"/>
              <a:t>+</a:t>
            </a:r>
            <a:r>
              <a:rPr lang="en-US" dirty="0" smtClean="0"/>
              <a:t> not tightly bound on either</a:t>
            </a:r>
          </a:p>
          <a:p>
            <a:pPr lvl="1">
              <a:buNone/>
            </a:pPr>
            <a:r>
              <a:rPr lang="en-US" dirty="0" smtClean="0"/>
              <a:t>   side</a:t>
            </a:r>
            <a:endParaRPr lang="en-US" dirty="0"/>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8370" y="1600200"/>
            <a:ext cx="2632158" cy="1828800"/>
          </a:xfrm>
          <a:prstGeom prst="rect">
            <a:avLst/>
          </a:prstGeom>
        </p:spPr>
      </p:pic>
      <p:grpSp>
        <p:nvGrpSpPr>
          <p:cNvPr id="4" name="Group 3"/>
          <p:cNvGrpSpPr/>
          <p:nvPr/>
        </p:nvGrpSpPr>
        <p:grpSpPr>
          <a:xfrm>
            <a:off x="0" y="3695347"/>
            <a:ext cx="4893514" cy="3162653"/>
            <a:chOff x="0" y="3695347"/>
            <a:chExt cx="4893514" cy="3162653"/>
          </a:xfrm>
        </p:grpSpPr>
        <p:grpSp>
          <p:nvGrpSpPr>
            <p:cNvPr id="20" name="Group 19"/>
            <p:cNvGrpSpPr/>
            <p:nvPr/>
          </p:nvGrpSpPr>
          <p:grpSpPr>
            <a:xfrm>
              <a:off x="0" y="3695347"/>
              <a:ext cx="4637253" cy="3162653"/>
              <a:chOff x="4571542" y="3684327"/>
              <a:chExt cx="4637253" cy="3162653"/>
            </a:xfrm>
          </p:grpSpPr>
          <p:grpSp>
            <p:nvGrpSpPr>
              <p:cNvPr id="7" name="Group 6"/>
              <p:cNvGrpSpPr/>
              <p:nvPr/>
            </p:nvGrpSpPr>
            <p:grpSpPr>
              <a:xfrm>
                <a:off x="5087068" y="3716593"/>
                <a:ext cx="4121727" cy="3130387"/>
                <a:chOff x="318655" y="3778476"/>
                <a:chExt cx="4121727" cy="3130387"/>
              </a:xfrm>
            </p:grpSpPr>
            <p:pic>
              <p:nvPicPr>
                <p:cNvPr id="8" name="Picture 4" descr="http://static.ddmcdn.com/gif/lithium-ion-battery-6.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18655" y="3778476"/>
                  <a:ext cx="4121727" cy="307952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2325687" y="6647253"/>
                  <a:ext cx="1975221" cy="261610"/>
                </a:xfrm>
                <a:prstGeom prst="rect">
                  <a:avLst/>
                </a:prstGeom>
              </p:spPr>
              <p:txBody>
                <a:bodyPr wrap="none">
                  <a:spAutoFit/>
                </a:bodyPr>
                <a:lstStyle/>
                <a:p>
                  <a:r>
                    <a:rPr lang="en-US" sz="1100" i="1" dirty="0" smtClean="0"/>
                    <a:t>electronics.howstuffworks.com</a:t>
                  </a:r>
                  <a:endParaRPr lang="en-US" sz="1100" i="1" dirty="0"/>
                </a:p>
              </p:txBody>
            </p:sp>
          </p:grpSp>
          <p:sp>
            <p:nvSpPr>
              <p:cNvPr id="18" name="TextBox 17"/>
              <p:cNvSpPr txBox="1"/>
              <p:nvPr/>
            </p:nvSpPr>
            <p:spPr>
              <a:xfrm>
                <a:off x="4571542" y="3684327"/>
                <a:ext cx="1300356" cy="369332"/>
              </a:xfrm>
              <a:prstGeom prst="rect">
                <a:avLst/>
              </a:prstGeom>
              <a:noFill/>
            </p:spPr>
            <p:txBody>
              <a:bodyPr wrap="none" rtlCol="0">
                <a:spAutoFit/>
              </a:bodyPr>
              <a:lstStyle/>
              <a:p>
                <a:r>
                  <a:rPr lang="en-US" b="1" dirty="0" smtClean="0"/>
                  <a:t>Discharging</a:t>
                </a:r>
                <a:endParaRPr lang="en-US" b="1" dirty="0"/>
              </a:p>
            </p:txBody>
          </p:sp>
        </p:grpSp>
        <p:grpSp>
          <p:nvGrpSpPr>
            <p:cNvPr id="14" name="Group 13"/>
            <p:cNvGrpSpPr/>
            <p:nvPr/>
          </p:nvGrpSpPr>
          <p:grpSpPr>
            <a:xfrm>
              <a:off x="12943" y="5082912"/>
              <a:ext cx="1395062" cy="369332"/>
              <a:chOff x="237737" y="4580669"/>
              <a:chExt cx="1395062" cy="369332"/>
            </a:xfrm>
          </p:grpSpPr>
          <p:sp>
            <p:nvSpPr>
              <p:cNvPr id="10" name="TextBox 9"/>
              <p:cNvSpPr txBox="1"/>
              <p:nvPr/>
            </p:nvSpPr>
            <p:spPr>
              <a:xfrm>
                <a:off x="237737" y="4580669"/>
                <a:ext cx="1020532" cy="369332"/>
              </a:xfrm>
              <a:prstGeom prst="rect">
                <a:avLst/>
              </a:prstGeom>
              <a:noFill/>
            </p:spPr>
            <p:txBody>
              <a:bodyPr wrap="none" rtlCol="0">
                <a:spAutoFit/>
              </a:bodyPr>
              <a:lstStyle/>
              <a:p>
                <a:r>
                  <a:rPr lang="en-US" b="1" dirty="0" smtClean="0"/>
                  <a:t>Graphite</a:t>
                </a:r>
                <a:endParaRPr lang="en-US" b="1" dirty="0"/>
              </a:p>
            </p:txBody>
          </p:sp>
          <p:sp>
            <p:nvSpPr>
              <p:cNvPr id="12" name="Right Arrow 11"/>
              <p:cNvSpPr/>
              <p:nvPr/>
            </p:nvSpPr>
            <p:spPr>
              <a:xfrm>
                <a:off x="1239559" y="4673143"/>
                <a:ext cx="393240" cy="237984"/>
              </a:xfrm>
              <a:prstGeom prst="right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852926" y="5084680"/>
              <a:ext cx="1040588" cy="369332"/>
              <a:chOff x="4362613" y="4608353"/>
              <a:chExt cx="1040588" cy="369332"/>
            </a:xfrm>
          </p:grpSpPr>
          <p:sp>
            <p:nvSpPr>
              <p:cNvPr id="11" name="TextBox 10"/>
              <p:cNvSpPr txBox="1"/>
              <p:nvPr/>
            </p:nvSpPr>
            <p:spPr>
              <a:xfrm>
                <a:off x="4742894" y="4608353"/>
                <a:ext cx="660307" cy="369332"/>
              </a:xfrm>
              <a:prstGeom prst="rect">
                <a:avLst/>
              </a:prstGeom>
              <a:noFill/>
            </p:spPr>
            <p:txBody>
              <a:bodyPr wrap="none" rtlCol="0">
                <a:spAutoFit/>
              </a:bodyPr>
              <a:lstStyle/>
              <a:p>
                <a:r>
                  <a:rPr lang="en-US" b="1" dirty="0" smtClean="0"/>
                  <a:t>CoO</a:t>
                </a:r>
                <a:r>
                  <a:rPr lang="en-US" b="1" baseline="-25000" dirty="0" smtClean="0"/>
                  <a:t>2</a:t>
                </a:r>
                <a:endParaRPr lang="en-US" b="1" baseline="-25000" dirty="0"/>
              </a:p>
            </p:txBody>
          </p:sp>
          <p:sp>
            <p:nvSpPr>
              <p:cNvPr id="13" name="Right Arrow 12"/>
              <p:cNvSpPr/>
              <p:nvPr/>
            </p:nvSpPr>
            <p:spPr>
              <a:xfrm rot="10800000">
                <a:off x="4362613" y="4686101"/>
                <a:ext cx="393240" cy="237984"/>
              </a:xfrm>
              <a:prstGeom prst="right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 name="Group 5"/>
          <p:cNvGrpSpPr/>
          <p:nvPr/>
        </p:nvGrpSpPr>
        <p:grpSpPr>
          <a:xfrm>
            <a:off x="4591782" y="3714866"/>
            <a:ext cx="4397683" cy="3108960"/>
            <a:chOff x="4591782" y="3714866"/>
            <a:chExt cx="4397683" cy="3108960"/>
          </a:xfrm>
        </p:grpSpPr>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107308" y="3714866"/>
              <a:ext cx="3882157" cy="3108960"/>
            </a:xfrm>
            <a:prstGeom prst="rect">
              <a:avLst/>
            </a:prstGeom>
          </p:spPr>
        </p:pic>
        <p:sp>
          <p:nvSpPr>
            <p:cNvPr id="17" name="TextBox 16"/>
            <p:cNvSpPr txBox="1"/>
            <p:nvPr/>
          </p:nvSpPr>
          <p:spPr>
            <a:xfrm>
              <a:off x="4591782" y="3716593"/>
              <a:ext cx="1031051" cy="369332"/>
            </a:xfrm>
            <a:prstGeom prst="rect">
              <a:avLst/>
            </a:prstGeom>
            <a:noFill/>
          </p:spPr>
          <p:txBody>
            <a:bodyPr wrap="none" rtlCol="0">
              <a:spAutoFit/>
            </a:bodyPr>
            <a:lstStyle/>
            <a:p>
              <a:r>
                <a:rPr lang="en-US" b="1" dirty="0" smtClean="0"/>
                <a:t>Charging</a:t>
              </a:r>
              <a:endParaRPr lang="en-US"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992310"/>
            <a:chOff x="0" y="1748"/>
            <a:chExt cx="9144000" cy="992310"/>
          </a:xfrm>
        </p:grpSpPr>
        <p:sp>
          <p:nvSpPr>
            <p:cNvPr id="8" name="Rectangle 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9" name="Picture 8"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0"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1" name="Rectangle 1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79314"/>
            <a:ext cx="8229600" cy="1143000"/>
          </a:xfrm>
        </p:spPr>
        <p:txBody>
          <a:bodyPr>
            <a:noAutofit/>
          </a:bodyPr>
          <a:lstStyle/>
          <a:p>
            <a:r>
              <a:rPr lang="en-US" sz="3200" dirty="0" smtClean="0"/>
              <a:t>Why Lithium?</a:t>
            </a:r>
            <a:endParaRPr lang="en-US" sz="3200" dirty="0"/>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2718" y="1638300"/>
            <a:ext cx="7763874" cy="4572000"/>
          </a:xfrm>
          <a:prstGeom prst="rect">
            <a:avLst/>
          </a:prstGeom>
        </p:spPr>
      </p:pic>
      <p:sp>
        <p:nvSpPr>
          <p:cNvPr id="6" name="Donut 5"/>
          <p:cNvSpPr/>
          <p:nvPr/>
        </p:nvSpPr>
        <p:spPr>
          <a:xfrm>
            <a:off x="574845" y="1925056"/>
            <a:ext cx="1042737" cy="909053"/>
          </a:xfrm>
          <a:prstGeom prst="donut">
            <a:avLst>
              <a:gd name="adj" fmla="val 909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0"/>
            <a:ext cx="9144000" cy="992310"/>
            <a:chOff x="0" y="1748"/>
            <a:chExt cx="9144000" cy="992310"/>
          </a:xfrm>
        </p:grpSpPr>
        <p:sp>
          <p:nvSpPr>
            <p:cNvPr id="13" name="Rectangle 12"/>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4" name="Picture 13"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5"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6" name="Rectangle 15"/>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79314"/>
            <a:ext cx="8229600" cy="1143000"/>
          </a:xfrm>
        </p:spPr>
        <p:txBody>
          <a:bodyPr>
            <a:normAutofit/>
          </a:bodyPr>
          <a:lstStyle/>
          <a:p>
            <a:r>
              <a:rPr lang="en-US" sz="3200" dirty="0" smtClean="0"/>
              <a:t>Lithium-Air Battery</a:t>
            </a:r>
            <a:endParaRPr lang="en-US" sz="3200" dirty="0"/>
          </a:p>
        </p:txBody>
      </p:sp>
      <p:sp>
        <p:nvSpPr>
          <p:cNvPr id="3" name="Content Placeholder 2"/>
          <p:cNvSpPr>
            <a:spLocks noGrp="1"/>
          </p:cNvSpPr>
          <p:nvPr>
            <p:ph idx="1"/>
          </p:nvPr>
        </p:nvSpPr>
        <p:spPr>
          <a:xfrm>
            <a:off x="457200" y="1600200"/>
            <a:ext cx="4933629" cy="4823483"/>
          </a:xfrm>
        </p:spPr>
        <p:txBody>
          <a:bodyPr>
            <a:normAutofit fontScale="85000" lnSpcReduction="10000"/>
          </a:bodyPr>
          <a:lstStyle/>
          <a:p>
            <a:r>
              <a:rPr lang="en-US" dirty="0"/>
              <a:t>C</a:t>
            </a:r>
            <a:r>
              <a:rPr lang="en-US" dirty="0" smtClean="0"/>
              <a:t>ontain only one of the reactants: Li metal</a:t>
            </a:r>
          </a:p>
          <a:p>
            <a:r>
              <a:rPr lang="en-US" dirty="0" smtClean="0"/>
              <a:t>Air is provided by the battery’s environment</a:t>
            </a:r>
          </a:p>
          <a:p>
            <a:pPr lvl="1"/>
            <a:r>
              <a:rPr lang="en-US" dirty="0" smtClean="0"/>
              <a:t>Li provides </a:t>
            </a:r>
            <a:r>
              <a:rPr lang="en-US" b="1" dirty="0" smtClean="0"/>
              <a:t>Li+</a:t>
            </a:r>
            <a:r>
              <a:rPr lang="en-US" dirty="0" smtClean="0"/>
              <a:t> via oxidation at the </a:t>
            </a:r>
            <a:r>
              <a:rPr lang="en-US" b="1" dirty="0" smtClean="0"/>
              <a:t>anode</a:t>
            </a:r>
            <a:endParaRPr lang="en-US" dirty="0" smtClean="0"/>
          </a:p>
          <a:p>
            <a:pPr lvl="1"/>
            <a:r>
              <a:rPr lang="en-US" dirty="0" smtClean="0"/>
              <a:t>Oxygen (in air) is reduced by </a:t>
            </a:r>
            <a:r>
              <a:rPr lang="en-US" b="1" dirty="0" smtClean="0"/>
              <a:t>e</a:t>
            </a:r>
            <a:r>
              <a:rPr lang="en-US" b="1" baseline="30000" dirty="0" smtClean="0"/>
              <a:t>-</a:t>
            </a:r>
            <a:r>
              <a:rPr lang="en-US" dirty="0" smtClean="0"/>
              <a:t> to produce OH</a:t>
            </a:r>
            <a:r>
              <a:rPr lang="en-US" baseline="30000" dirty="0" smtClean="0"/>
              <a:t>-</a:t>
            </a:r>
            <a:r>
              <a:rPr lang="en-US" dirty="0" smtClean="0"/>
              <a:t> at the </a:t>
            </a:r>
            <a:r>
              <a:rPr lang="en-US" b="1" dirty="0" smtClean="0"/>
              <a:t>cathode</a:t>
            </a:r>
          </a:p>
          <a:p>
            <a:r>
              <a:rPr lang="en-US" dirty="0" smtClean="0"/>
              <a:t>Cathode material itself doesn’t change</a:t>
            </a:r>
          </a:p>
          <a:p>
            <a:pPr lvl="1"/>
            <a:r>
              <a:rPr lang="en-US" dirty="0" smtClean="0"/>
              <a:t>Provides a place for the reactions to occur</a:t>
            </a:r>
          </a:p>
        </p:txBody>
      </p:sp>
      <p:grpSp>
        <p:nvGrpSpPr>
          <p:cNvPr id="4" name="Group 3"/>
          <p:cNvGrpSpPr/>
          <p:nvPr/>
        </p:nvGrpSpPr>
        <p:grpSpPr>
          <a:xfrm>
            <a:off x="5199971" y="2167230"/>
            <a:ext cx="5761055" cy="4394953"/>
            <a:chOff x="2590800" y="3218995"/>
            <a:chExt cx="5673436" cy="3677076"/>
          </a:xfrm>
        </p:grpSpPr>
        <p:pic>
          <p:nvPicPr>
            <p:cNvPr id="5" name="Picture 2" descr="File:Li-air-charge-discharge.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044536" y="3733800"/>
              <a:ext cx="2933700" cy="293014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4844209" y="3627633"/>
              <a:ext cx="1905000" cy="540759"/>
            </a:xfrm>
            <a:prstGeom prst="rect">
              <a:avLst/>
            </a:prstGeom>
            <a:noFill/>
          </p:spPr>
          <p:txBody>
            <a:bodyPr wrap="square" rtlCol="0">
              <a:spAutoFit/>
            </a:bodyPr>
            <a:lstStyle/>
            <a:p>
              <a:r>
                <a:rPr lang="en-US" dirty="0" smtClean="0"/>
                <a:t>Cathode </a:t>
              </a:r>
            </a:p>
            <a:p>
              <a:r>
                <a:rPr lang="en-US" dirty="0" smtClean="0"/>
                <a:t>(Porous Carbon)</a:t>
              </a:r>
              <a:endParaRPr lang="en-US" dirty="0"/>
            </a:p>
          </p:txBody>
        </p:sp>
        <p:sp>
          <p:nvSpPr>
            <p:cNvPr id="7" name="TextBox 6"/>
            <p:cNvSpPr txBox="1"/>
            <p:nvPr/>
          </p:nvSpPr>
          <p:spPr>
            <a:xfrm>
              <a:off x="2590800" y="3924719"/>
              <a:ext cx="1371600" cy="309005"/>
            </a:xfrm>
            <a:prstGeom prst="rect">
              <a:avLst/>
            </a:prstGeom>
            <a:noFill/>
          </p:spPr>
          <p:txBody>
            <a:bodyPr wrap="square" rtlCol="0">
              <a:spAutoFit/>
            </a:bodyPr>
            <a:lstStyle/>
            <a:p>
              <a:r>
                <a:rPr lang="en-US" dirty="0" smtClean="0"/>
                <a:t>Anode</a:t>
              </a:r>
              <a:endParaRPr lang="en-US" dirty="0"/>
            </a:p>
          </p:txBody>
        </p:sp>
        <p:cxnSp>
          <p:nvCxnSpPr>
            <p:cNvPr id="8" name="Straight Arrow Connector 7"/>
            <p:cNvCxnSpPr/>
            <p:nvPr/>
          </p:nvCxnSpPr>
          <p:spPr>
            <a:xfrm flipV="1">
              <a:off x="5237018" y="4107597"/>
              <a:ext cx="304800" cy="3604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3048000" y="4247885"/>
              <a:ext cx="228600" cy="2402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96936" y="3218995"/>
              <a:ext cx="2628900" cy="309005"/>
            </a:xfrm>
            <a:prstGeom prst="rect">
              <a:avLst/>
            </a:prstGeom>
            <a:noFill/>
          </p:spPr>
          <p:txBody>
            <a:bodyPr wrap="square" rtlCol="0">
              <a:spAutoFit/>
            </a:bodyPr>
            <a:lstStyle/>
            <a:p>
              <a:pPr algn="ctr"/>
              <a:r>
                <a:rPr lang="en-US" b="1" dirty="0" smtClean="0"/>
                <a:t>Lithium Air Battery</a:t>
              </a:r>
              <a:endParaRPr lang="en-US" b="1" dirty="0"/>
            </a:p>
          </p:txBody>
        </p:sp>
        <p:sp>
          <p:nvSpPr>
            <p:cNvPr id="11" name="Rectangle 10"/>
            <p:cNvSpPr/>
            <p:nvPr/>
          </p:nvSpPr>
          <p:spPr>
            <a:xfrm>
              <a:off x="3692236" y="6664317"/>
              <a:ext cx="4572000" cy="231754"/>
            </a:xfrm>
            <a:prstGeom prst="rect">
              <a:avLst/>
            </a:prstGeom>
          </p:spPr>
          <p:txBody>
            <a:bodyPr wrap="square">
              <a:spAutoFit/>
            </a:bodyPr>
            <a:lstStyle/>
            <a:p>
              <a:r>
                <a:rPr lang="en-US" sz="1200" dirty="0" smtClean="0"/>
                <a:t>http://en.wikipedia.org</a:t>
              </a:r>
              <a:endParaRPr lang="en-US" sz="12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992310"/>
            <a:chOff x="0" y="1748"/>
            <a:chExt cx="9144000" cy="992310"/>
          </a:xfrm>
        </p:grpSpPr>
        <p:sp>
          <p:nvSpPr>
            <p:cNvPr id="8" name="Rectangle 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9" name="Picture 8"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0"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1" name="Rectangle 1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38306"/>
            <a:ext cx="8229600" cy="1143000"/>
          </a:xfrm>
        </p:spPr>
        <p:txBody>
          <a:bodyPr>
            <a:normAutofit/>
          </a:bodyPr>
          <a:lstStyle/>
          <a:p>
            <a:r>
              <a:rPr lang="en-US" sz="3200" dirty="0" smtClean="0"/>
              <a:t>Making a Lithium-Air </a:t>
            </a:r>
            <a:r>
              <a:rPr lang="en-US" sz="3200" dirty="0"/>
              <a:t>B</a:t>
            </a:r>
            <a:r>
              <a:rPr lang="en-US" sz="3200" dirty="0" smtClean="0"/>
              <a:t>attery</a:t>
            </a:r>
            <a:endParaRPr lang="en-US" sz="3200" dirty="0"/>
          </a:p>
        </p:txBody>
      </p:sp>
      <p:sp>
        <p:nvSpPr>
          <p:cNvPr id="3" name="Content Placeholder 2"/>
          <p:cNvSpPr>
            <a:spLocks noGrp="1"/>
          </p:cNvSpPr>
          <p:nvPr>
            <p:ph idx="1"/>
          </p:nvPr>
        </p:nvSpPr>
        <p:spPr/>
        <p:txBody>
          <a:bodyPr/>
          <a:lstStyle/>
          <a:p>
            <a:r>
              <a:rPr lang="en-US" dirty="0" smtClean="0"/>
              <a:t>What problems do you think a Li-Air battery would encounter?</a:t>
            </a:r>
          </a:p>
        </p:txBody>
      </p:sp>
      <p:grpSp>
        <p:nvGrpSpPr>
          <p:cNvPr id="4" name="Group 3"/>
          <p:cNvGrpSpPr/>
          <p:nvPr/>
        </p:nvGrpSpPr>
        <p:grpSpPr>
          <a:xfrm>
            <a:off x="1480940" y="3659623"/>
            <a:ext cx="5656987" cy="1828800"/>
            <a:chOff x="1480940" y="4929504"/>
            <a:chExt cx="5656987" cy="1828800"/>
          </a:xfrm>
        </p:grpSpPr>
        <p:pic>
          <p:nvPicPr>
            <p:cNvPr id="5" name="Picture 4"/>
            <p:cNvPicPr>
              <a:picLocks noChangeAspect="1"/>
            </p:cNvPicPr>
            <p:nvPr/>
          </p:nvPicPr>
          <p:blipFill>
            <a:blip r:embed="rId5"/>
            <a:stretch>
              <a:fillRect/>
            </a:stretch>
          </p:blipFill>
          <p:spPr>
            <a:xfrm>
              <a:off x="1480940" y="4929504"/>
              <a:ext cx="3144253" cy="1828800"/>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21375" y="4929504"/>
              <a:ext cx="2216552" cy="1828800"/>
            </a:xfrm>
            <a:prstGeom prst="rect">
              <a:avLst/>
            </a:prstGeom>
          </p:spPr>
        </p:pic>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992310"/>
            <a:chOff x="0" y="1748"/>
            <a:chExt cx="9144000" cy="992310"/>
          </a:xfrm>
        </p:grpSpPr>
        <p:sp>
          <p:nvSpPr>
            <p:cNvPr id="8" name="Rectangle 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9" name="Picture 8"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0"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1" name="Rectangle 1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p:cNvPicPr>
            <a:picLocks noChangeAspect="1"/>
          </p:cNvPicPr>
          <p:nvPr/>
        </p:nvPicPr>
        <p:blipFill>
          <a:blip r:embed="rId4"/>
          <a:stretch>
            <a:fillRect/>
          </a:stretch>
        </p:blipFill>
        <p:spPr>
          <a:xfrm>
            <a:off x="3013242" y="4355432"/>
            <a:ext cx="2743200" cy="2743200"/>
          </a:xfrm>
          <a:prstGeom prst="rect">
            <a:avLst/>
          </a:prstGeom>
        </p:spPr>
      </p:pic>
      <p:sp>
        <p:nvSpPr>
          <p:cNvPr id="2" name="Title 1"/>
          <p:cNvSpPr>
            <a:spLocks noGrp="1"/>
          </p:cNvSpPr>
          <p:nvPr>
            <p:ph type="title"/>
          </p:nvPr>
        </p:nvSpPr>
        <p:spPr>
          <a:xfrm>
            <a:off x="457200" y="-153054"/>
            <a:ext cx="8229600" cy="1143000"/>
          </a:xfrm>
        </p:spPr>
        <p:txBody>
          <a:bodyPr>
            <a:normAutofit/>
          </a:bodyPr>
          <a:lstStyle/>
          <a:p>
            <a:r>
              <a:rPr lang="en-US" sz="3200" dirty="0" smtClean="0"/>
              <a:t>Metal-Air </a:t>
            </a:r>
            <a:r>
              <a:rPr lang="en-US" sz="3200" dirty="0"/>
              <a:t>B</a:t>
            </a:r>
            <a:r>
              <a:rPr lang="en-US" sz="3200" dirty="0" smtClean="0"/>
              <a:t>attery</a:t>
            </a:r>
            <a:endParaRPr lang="en-US" sz="3200" dirty="0"/>
          </a:p>
        </p:txBody>
      </p:sp>
      <p:sp>
        <p:nvSpPr>
          <p:cNvPr id="3" name="Content Placeholder 2"/>
          <p:cNvSpPr>
            <a:spLocks noGrp="1"/>
          </p:cNvSpPr>
          <p:nvPr>
            <p:ph idx="1"/>
          </p:nvPr>
        </p:nvSpPr>
        <p:spPr/>
        <p:txBody>
          <a:bodyPr/>
          <a:lstStyle/>
          <a:p>
            <a:r>
              <a:rPr lang="en-US" dirty="0" smtClean="0"/>
              <a:t>Because Li metal very reactive (important to use caution during handling), let’s use another metal: </a:t>
            </a:r>
            <a:r>
              <a:rPr lang="en-US" b="1" dirty="0" smtClean="0"/>
              <a:t>aluminum</a:t>
            </a:r>
            <a:endParaRPr lang="en-US" dirty="0" smtClean="0"/>
          </a:p>
          <a:p>
            <a:r>
              <a:rPr lang="en-US" dirty="0" smtClean="0"/>
              <a:t>Same basic process:</a:t>
            </a:r>
          </a:p>
          <a:p>
            <a:pPr lvl="1"/>
            <a:r>
              <a:rPr lang="en-US" dirty="0" smtClean="0"/>
              <a:t>Aluminum </a:t>
            </a:r>
            <a:r>
              <a:rPr lang="en-US" b="1" dirty="0" smtClean="0"/>
              <a:t>oxidation</a:t>
            </a:r>
            <a:r>
              <a:rPr lang="en-US" dirty="0" smtClean="0"/>
              <a:t> at </a:t>
            </a:r>
            <a:r>
              <a:rPr lang="en-US" b="1" dirty="0" smtClean="0"/>
              <a:t>anode</a:t>
            </a:r>
            <a:endParaRPr lang="en-US" dirty="0" smtClean="0"/>
          </a:p>
          <a:p>
            <a:pPr lvl="1"/>
            <a:r>
              <a:rPr lang="en-US" dirty="0" smtClean="0"/>
              <a:t>Oxygen </a:t>
            </a:r>
            <a:r>
              <a:rPr lang="en-US" b="1" dirty="0" smtClean="0"/>
              <a:t>reduction</a:t>
            </a:r>
            <a:r>
              <a:rPr lang="en-US" dirty="0" smtClean="0"/>
              <a:t> at </a:t>
            </a:r>
            <a:r>
              <a:rPr lang="en-US" b="1" dirty="0" smtClean="0"/>
              <a:t>cathode</a:t>
            </a:r>
            <a:endParaRPr lang="en-US" dirty="0" smtClean="0"/>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079958" y="2907632"/>
            <a:ext cx="2606842" cy="3657600"/>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7368" y="4962360"/>
            <a:ext cx="2438400" cy="182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0" y="0"/>
            <a:ext cx="9144000" cy="992310"/>
            <a:chOff x="0" y="1748"/>
            <a:chExt cx="9144000" cy="992310"/>
          </a:xfrm>
        </p:grpSpPr>
        <p:sp>
          <p:nvSpPr>
            <p:cNvPr id="49" name="Rectangle 48"/>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55" name="Picture 54"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56"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57" name="Rectangle 56"/>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64566"/>
            <a:ext cx="8229600" cy="1143000"/>
          </a:xfrm>
        </p:spPr>
        <p:txBody>
          <a:bodyPr/>
          <a:lstStyle/>
          <a:p>
            <a:r>
              <a:rPr lang="en-US" dirty="0" smtClean="0"/>
              <a:t>Al-Air Battery </a:t>
            </a:r>
            <a:r>
              <a:rPr lang="en-US" dirty="0"/>
              <a:t>S</a:t>
            </a:r>
            <a:r>
              <a:rPr lang="en-US" dirty="0" smtClean="0"/>
              <a:t>chematic</a:t>
            </a:r>
            <a:endParaRPr lang="en-US" dirty="0"/>
          </a:p>
        </p:txBody>
      </p:sp>
      <p:grpSp>
        <p:nvGrpSpPr>
          <p:cNvPr id="21" name="Group 20"/>
          <p:cNvGrpSpPr/>
          <p:nvPr/>
        </p:nvGrpSpPr>
        <p:grpSpPr>
          <a:xfrm>
            <a:off x="4940472" y="1888766"/>
            <a:ext cx="3097138" cy="4302043"/>
            <a:chOff x="5377884" y="1904820"/>
            <a:chExt cx="3097138" cy="4302043"/>
          </a:xfrm>
        </p:grpSpPr>
        <p:sp>
          <p:nvSpPr>
            <p:cNvPr id="22" name="Rectangle 21"/>
            <p:cNvSpPr/>
            <p:nvPr/>
          </p:nvSpPr>
          <p:spPr>
            <a:xfrm>
              <a:off x="5377884" y="1904820"/>
              <a:ext cx="984863" cy="4302043"/>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solidFill>
                </a:rPr>
                <a:t>Al foil</a:t>
              </a:r>
            </a:p>
            <a:p>
              <a:pPr algn="ctr"/>
              <a:r>
                <a:rPr lang="en-US" b="1" dirty="0" smtClean="0">
                  <a:solidFill>
                    <a:schemeClr val="tx1"/>
                  </a:solidFill>
                </a:rPr>
                <a:t>anode</a:t>
              </a:r>
            </a:p>
          </p:txBody>
        </p:sp>
        <p:sp>
          <p:nvSpPr>
            <p:cNvPr id="23" name="Rectangle 22"/>
            <p:cNvSpPr/>
            <p:nvPr/>
          </p:nvSpPr>
          <p:spPr>
            <a:xfrm>
              <a:off x="7490159" y="1904820"/>
              <a:ext cx="984863" cy="430204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rPr>
                <a:t>Carbon</a:t>
              </a:r>
              <a:endParaRPr lang="en-US" b="1" dirty="0">
                <a:solidFill>
                  <a:schemeClr val="bg1"/>
                </a:solidFill>
              </a:endParaRPr>
            </a:p>
          </p:txBody>
        </p:sp>
        <p:sp>
          <p:nvSpPr>
            <p:cNvPr id="24" name="Rectangle 23"/>
            <p:cNvSpPr/>
            <p:nvPr/>
          </p:nvSpPr>
          <p:spPr>
            <a:xfrm>
              <a:off x="6427542" y="1904820"/>
              <a:ext cx="984863" cy="4302043"/>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Sep.</a:t>
              </a:r>
              <a:endParaRPr lang="en-US" b="1" dirty="0">
                <a:solidFill>
                  <a:srgbClr val="000000"/>
                </a:solidFill>
              </a:endParaRPr>
            </a:p>
          </p:txBody>
        </p:sp>
        <p:sp>
          <p:nvSpPr>
            <p:cNvPr id="25" name="TextBox 24"/>
            <p:cNvSpPr txBox="1"/>
            <p:nvPr/>
          </p:nvSpPr>
          <p:spPr>
            <a:xfrm>
              <a:off x="6621286" y="2510590"/>
              <a:ext cx="514628" cy="323165"/>
            </a:xfrm>
            <a:prstGeom prst="rect">
              <a:avLst/>
            </a:prstGeom>
            <a:noFill/>
          </p:spPr>
          <p:txBody>
            <a:bodyPr wrap="none" rtlCol="0">
              <a:spAutoFit/>
            </a:bodyPr>
            <a:lstStyle/>
            <a:p>
              <a:r>
                <a:rPr lang="en-US" sz="1500" b="1" dirty="0" smtClean="0"/>
                <a:t>OH </a:t>
              </a:r>
              <a:r>
                <a:rPr lang="en-US" sz="1500" b="1" baseline="30000" dirty="0" smtClean="0"/>
                <a:t>-</a:t>
              </a:r>
              <a:endParaRPr lang="en-US" sz="1500" b="1" baseline="30000" dirty="0"/>
            </a:p>
          </p:txBody>
        </p:sp>
      </p:grpSp>
      <p:sp>
        <p:nvSpPr>
          <p:cNvPr id="28" name="Left Bracket 27"/>
          <p:cNvSpPr/>
          <p:nvPr/>
        </p:nvSpPr>
        <p:spPr>
          <a:xfrm rot="5400000">
            <a:off x="6294031" y="528139"/>
            <a:ext cx="336537" cy="2483316"/>
          </a:xfrm>
          <a:prstGeom prst="lef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sp>
      <p:sp>
        <p:nvSpPr>
          <p:cNvPr id="29" name="TextBox 28"/>
          <p:cNvSpPr txBox="1"/>
          <p:nvPr/>
        </p:nvSpPr>
        <p:spPr>
          <a:xfrm>
            <a:off x="6340070" y="1224774"/>
            <a:ext cx="346632" cy="369332"/>
          </a:xfrm>
          <a:prstGeom prst="rect">
            <a:avLst/>
          </a:prstGeom>
          <a:noFill/>
        </p:spPr>
        <p:txBody>
          <a:bodyPr wrap="none" rtlCol="0">
            <a:spAutoFit/>
          </a:bodyPr>
          <a:lstStyle/>
          <a:p>
            <a:r>
              <a:rPr lang="en-US" b="1" dirty="0" err="1" smtClean="0"/>
              <a:t>e</a:t>
            </a:r>
            <a:r>
              <a:rPr lang="en-US" b="1" baseline="30000" dirty="0" smtClean="0"/>
              <a:t>-</a:t>
            </a:r>
            <a:endParaRPr lang="en-US" b="1" baseline="30000" dirty="0"/>
          </a:p>
        </p:txBody>
      </p:sp>
      <p:grpSp>
        <p:nvGrpSpPr>
          <p:cNvPr id="30" name="Group 29"/>
          <p:cNvGrpSpPr/>
          <p:nvPr/>
        </p:nvGrpSpPr>
        <p:grpSpPr>
          <a:xfrm>
            <a:off x="5394163" y="1361480"/>
            <a:ext cx="2251814" cy="191634"/>
            <a:chOff x="5831575" y="1377534"/>
            <a:chExt cx="2251814" cy="191634"/>
          </a:xfrm>
        </p:grpSpPr>
        <p:sp>
          <p:nvSpPr>
            <p:cNvPr id="31" name="Right Arrow 30"/>
            <p:cNvSpPr/>
            <p:nvPr/>
          </p:nvSpPr>
          <p:spPr>
            <a:xfrm>
              <a:off x="7204322" y="1377534"/>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sp>
          <p:nvSpPr>
            <p:cNvPr id="32" name="Right Arrow 31"/>
            <p:cNvSpPr/>
            <p:nvPr/>
          </p:nvSpPr>
          <p:spPr>
            <a:xfrm>
              <a:off x="5831575" y="1390902"/>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grpSp>
      <p:grpSp>
        <p:nvGrpSpPr>
          <p:cNvPr id="36" name="Group 35"/>
          <p:cNvGrpSpPr/>
          <p:nvPr/>
        </p:nvGrpSpPr>
        <p:grpSpPr>
          <a:xfrm>
            <a:off x="573831" y="1901724"/>
            <a:ext cx="3675573" cy="4556043"/>
            <a:chOff x="5186186" y="1904820"/>
            <a:chExt cx="3675573" cy="4556043"/>
          </a:xfrm>
        </p:grpSpPr>
        <p:sp>
          <p:nvSpPr>
            <p:cNvPr id="37" name="Rectangle 36"/>
            <p:cNvSpPr/>
            <p:nvPr/>
          </p:nvSpPr>
          <p:spPr>
            <a:xfrm>
              <a:off x="5377884" y="1904820"/>
              <a:ext cx="984863" cy="4302043"/>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solidFill>
                </a:rPr>
                <a:t>Mg</a:t>
              </a:r>
            </a:p>
            <a:p>
              <a:pPr algn="ctr"/>
              <a:r>
                <a:rPr lang="en-US" b="1" dirty="0" smtClean="0">
                  <a:solidFill>
                    <a:schemeClr val="tx1"/>
                  </a:solidFill>
                </a:rPr>
                <a:t>anode</a:t>
              </a:r>
              <a:endParaRPr lang="en-US" b="1" dirty="0">
                <a:solidFill>
                  <a:schemeClr val="tx1"/>
                </a:solidFill>
              </a:endParaRPr>
            </a:p>
          </p:txBody>
        </p:sp>
        <p:sp>
          <p:nvSpPr>
            <p:cNvPr id="38" name="Rectangle 37"/>
            <p:cNvSpPr/>
            <p:nvPr/>
          </p:nvSpPr>
          <p:spPr>
            <a:xfrm>
              <a:off x="7490159" y="1904820"/>
              <a:ext cx="984863" cy="4302043"/>
            </a:xfrm>
            <a:prstGeom prst="rect">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Cu</a:t>
              </a:r>
            </a:p>
            <a:p>
              <a:pPr algn="ctr"/>
              <a:r>
                <a:rPr lang="en-US" b="1" dirty="0" smtClean="0">
                  <a:solidFill>
                    <a:srgbClr val="000000"/>
                  </a:solidFill>
                </a:rPr>
                <a:t>cathode</a:t>
              </a:r>
              <a:endParaRPr lang="en-US" b="1" dirty="0">
                <a:solidFill>
                  <a:srgbClr val="000000"/>
                </a:solidFill>
              </a:endParaRPr>
            </a:p>
          </p:txBody>
        </p:sp>
        <p:sp>
          <p:nvSpPr>
            <p:cNvPr id="39" name="Rectangle 38"/>
            <p:cNvSpPr/>
            <p:nvPr/>
          </p:nvSpPr>
          <p:spPr>
            <a:xfrm>
              <a:off x="6427542" y="1904820"/>
              <a:ext cx="984863" cy="4302043"/>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Sep.</a:t>
              </a:r>
              <a:endParaRPr lang="en-US" b="1" dirty="0">
                <a:solidFill>
                  <a:srgbClr val="000000"/>
                </a:solidFill>
              </a:endParaRPr>
            </a:p>
          </p:txBody>
        </p:sp>
        <p:sp>
          <p:nvSpPr>
            <p:cNvPr id="40" name="TextBox 39"/>
            <p:cNvSpPr txBox="1"/>
            <p:nvPr/>
          </p:nvSpPr>
          <p:spPr>
            <a:xfrm>
              <a:off x="6621286" y="2510590"/>
              <a:ext cx="569668" cy="323165"/>
            </a:xfrm>
            <a:prstGeom prst="rect">
              <a:avLst/>
            </a:prstGeom>
            <a:noFill/>
          </p:spPr>
          <p:txBody>
            <a:bodyPr wrap="none" rtlCol="0">
              <a:spAutoFit/>
            </a:bodyPr>
            <a:lstStyle/>
            <a:p>
              <a:r>
                <a:rPr lang="en-US" sz="1500" b="1" dirty="0" smtClean="0"/>
                <a:t>SO</a:t>
              </a:r>
              <a:r>
                <a:rPr lang="en-US" sz="1500" b="1" baseline="-25000" dirty="0" smtClean="0"/>
                <a:t>4</a:t>
              </a:r>
              <a:r>
                <a:rPr lang="en-US" sz="1500" b="1" baseline="30000" dirty="0" smtClean="0"/>
                <a:t>2-</a:t>
              </a:r>
              <a:endParaRPr lang="en-US" sz="1500" b="1" baseline="30000" dirty="0"/>
            </a:p>
          </p:txBody>
        </p:sp>
        <p:pic>
          <p:nvPicPr>
            <p:cNvPr id="41" name="Picture 40"/>
            <p:cNvPicPr>
              <a:picLocks noChangeAspect="1"/>
            </p:cNvPicPr>
            <p:nvPr/>
          </p:nvPicPr>
          <p:blipFill>
            <a:blip r:embed="rId5"/>
            <a:stretch>
              <a:fillRect/>
            </a:stretch>
          </p:blipFill>
          <p:spPr>
            <a:xfrm>
              <a:off x="5186186" y="6206863"/>
              <a:ext cx="1435100" cy="254000"/>
            </a:xfrm>
            <a:prstGeom prst="rect">
              <a:avLst/>
            </a:prstGeom>
          </p:spPr>
        </p:pic>
        <p:pic>
          <p:nvPicPr>
            <p:cNvPr id="42" name="Picture 41"/>
            <p:cNvPicPr>
              <a:picLocks noChangeAspect="1"/>
            </p:cNvPicPr>
            <p:nvPr/>
          </p:nvPicPr>
          <p:blipFill>
            <a:blip r:embed="rId6"/>
            <a:stretch>
              <a:fillRect/>
            </a:stretch>
          </p:blipFill>
          <p:spPr>
            <a:xfrm>
              <a:off x="7490159" y="6206863"/>
              <a:ext cx="1371600" cy="254000"/>
            </a:xfrm>
            <a:prstGeom prst="rect">
              <a:avLst/>
            </a:prstGeom>
          </p:spPr>
        </p:pic>
      </p:grpSp>
      <p:sp>
        <p:nvSpPr>
          <p:cNvPr id="43" name="Left Bracket 42"/>
          <p:cNvSpPr/>
          <p:nvPr/>
        </p:nvSpPr>
        <p:spPr>
          <a:xfrm rot="5400000">
            <a:off x="2119088" y="541097"/>
            <a:ext cx="336537" cy="2483316"/>
          </a:xfrm>
          <a:prstGeom prst="lef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sp>
      <p:sp>
        <p:nvSpPr>
          <p:cNvPr id="44" name="TextBox 43"/>
          <p:cNvSpPr txBox="1"/>
          <p:nvPr/>
        </p:nvSpPr>
        <p:spPr>
          <a:xfrm>
            <a:off x="2165127" y="1237732"/>
            <a:ext cx="346632" cy="369332"/>
          </a:xfrm>
          <a:prstGeom prst="rect">
            <a:avLst/>
          </a:prstGeom>
          <a:noFill/>
        </p:spPr>
        <p:txBody>
          <a:bodyPr wrap="none" rtlCol="0">
            <a:spAutoFit/>
          </a:bodyPr>
          <a:lstStyle/>
          <a:p>
            <a:r>
              <a:rPr lang="en-US" b="1" dirty="0" err="1" smtClean="0"/>
              <a:t>e</a:t>
            </a:r>
            <a:r>
              <a:rPr lang="en-US" b="1" baseline="30000" dirty="0" smtClean="0"/>
              <a:t>-</a:t>
            </a:r>
            <a:endParaRPr lang="en-US" b="1" baseline="30000" dirty="0"/>
          </a:p>
        </p:txBody>
      </p:sp>
      <p:grpSp>
        <p:nvGrpSpPr>
          <p:cNvPr id="45" name="Group 44"/>
          <p:cNvGrpSpPr/>
          <p:nvPr/>
        </p:nvGrpSpPr>
        <p:grpSpPr>
          <a:xfrm>
            <a:off x="1219220" y="1374438"/>
            <a:ext cx="2251814" cy="191634"/>
            <a:chOff x="5831575" y="1377534"/>
            <a:chExt cx="2251814" cy="191634"/>
          </a:xfrm>
        </p:grpSpPr>
        <p:sp>
          <p:nvSpPr>
            <p:cNvPr id="46" name="Right Arrow 45"/>
            <p:cNvSpPr/>
            <p:nvPr/>
          </p:nvSpPr>
          <p:spPr>
            <a:xfrm>
              <a:off x="7204322" y="1377534"/>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sp>
          <p:nvSpPr>
            <p:cNvPr id="47" name="Right Arrow 46"/>
            <p:cNvSpPr/>
            <p:nvPr/>
          </p:nvSpPr>
          <p:spPr>
            <a:xfrm>
              <a:off x="5831575" y="1390902"/>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grpSp>
      <p:sp>
        <p:nvSpPr>
          <p:cNvPr id="50" name="Rectangle 49"/>
          <p:cNvSpPr/>
          <p:nvPr/>
        </p:nvSpPr>
        <p:spPr>
          <a:xfrm>
            <a:off x="262163" y="5675559"/>
            <a:ext cx="4483924" cy="10269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3" name="Group 52"/>
          <p:cNvGrpSpPr/>
          <p:nvPr/>
        </p:nvGrpSpPr>
        <p:grpSpPr>
          <a:xfrm>
            <a:off x="1262011" y="5763454"/>
            <a:ext cx="2152650" cy="762000"/>
            <a:chOff x="1262011" y="5763454"/>
            <a:chExt cx="2152650" cy="762000"/>
          </a:xfrm>
        </p:grpSpPr>
        <p:pic>
          <p:nvPicPr>
            <p:cNvPr id="51" name="Picture 50"/>
            <p:cNvPicPr>
              <a:picLocks noChangeAspect="1"/>
            </p:cNvPicPr>
            <p:nvPr/>
          </p:nvPicPr>
          <p:blipFill>
            <a:blip r:embed="rId5"/>
            <a:stretch>
              <a:fillRect/>
            </a:stretch>
          </p:blipFill>
          <p:spPr>
            <a:xfrm>
              <a:off x="1262011" y="5763454"/>
              <a:ext cx="2152650" cy="381000"/>
            </a:xfrm>
            <a:prstGeom prst="rect">
              <a:avLst/>
            </a:prstGeom>
          </p:spPr>
        </p:pic>
        <p:pic>
          <p:nvPicPr>
            <p:cNvPr id="52" name="Picture 51"/>
            <p:cNvPicPr>
              <a:picLocks noChangeAspect="1"/>
            </p:cNvPicPr>
            <p:nvPr/>
          </p:nvPicPr>
          <p:blipFill>
            <a:blip r:embed="rId6"/>
            <a:stretch>
              <a:fillRect/>
            </a:stretch>
          </p:blipFill>
          <p:spPr>
            <a:xfrm>
              <a:off x="1300888" y="6144454"/>
              <a:ext cx="2057400" cy="381000"/>
            </a:xfrm>
            <a:prstGeom prst="rect">
              <a:avLst/>
            </a:prstGeom>
          </p:spPr>
        </p:pic>
      </p:grpSp>
      <p:sp>
        <p:nvSpPr>
          <p:cNvPr id="54" name="Rectangle 53"/>
          <p:cNvSpPr/>
          <p:nvPr/>
        </p:nvSpPr>
        <p:spPr>
          <a:xfrm>
            <a:off x="4456540" y="5677350"/>
            <a:ext cx="4483924" cy="10269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8" name="Group 47"/>
          <p:cNvGrpSpPr/>
          <p:nvPr/>
        </p:nvGrpSpPr>
        <p:grpSpPr>
          <a:xfrm>
            <a:off x="4875677" y="5656020"/>
            <a:ext cx="3257550" cy="895350"/>
            <a:chOff x="4862066" y="4618858"/>
            <a:chExt cx="3257550" cy="895350"/>
          </a:xfrm>
        </p:grpSpPr>
        <p:pic>
          <p:nvPicPr>
            <p:cNvPr id="34" name="Picture 33"/>
            <p:cNvPicPr>
              <a:picLocks noChangeAspect="1"/>
            </p:cNvPicPr>
            <p:nvPr/>
          </p:nvPicPr>
          <p:blipFill>
            <a:blip r:embed="rId7"/>
            <a:stretch>
              <a:fillRect/>
            </a:stretch>
          </p:blipFill>
          <p:spPr>
            <a:xfrm>
              <a:off x="4862066" y="4618858"/>
              <a:ext cx="3257550" cy="552450"/>
            </a:xfrm>
            <a:prstGeom prst="rect">
              <a:avLst/>
            </a:prstGeom>
          </p:spPr>
        </p:pic>
        <p:pic>
          <p:nvPicPr>
            <p:cNvPr id="35" name="Picture 34"/>
            <p:cNvPicPr>
              <a:picLocks noChangeAspect="1"/>
            </p:cNvPicPr>
            <p:nvPr/>
          </p:nvPicPr>
          <p:blipFill>
            <a:blip r:embed="rId8"/>
            <a:stretch>
              <a:fillRect/>
            </a:stretch>
          </p:blipFill>
          <p:spPr>
            <a:xfrm>
              <a:off x="5005267" y="5171308"/>
              <a:ext cx="2971800" cy="3429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p:cNvGrpSpPr/>
          <p:nvPr/>
        </p:nvGrpSpPr>
        <p:grpSpPr>
          <a:xfrm>
            <a:off x="0" y="0"/>
            <a:ext cx="9144000" cy="992310"/>
            <a:chOff x="0" y="1748"/>
            <a:chExt cx="9144000" cy="992310"/>
          </a:xfrm>
        </p:grpSpPr>
        <p:sp>
          <p:nvSpPr>
            <p:cNvPr id="65" name="Rectangle 64"/>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66" name="Picture 65"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6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70" name="Rectangle 69"/>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52400"/>
            <a:ext cx="8229600" cy="1143000"/>
          </a:xfrm>
        </p:spPr>
        <p:txBody>
          <a:bodyPr>
            <a:normAutofit/>
          </a:bodyPr>
          <a:lstStyle/>
          <a:p>
            <a:r>
              <a:rPr lang="en-US" sz="3200" dirty="0" smtClean="0"/>
              <a:t>Metal-Air Battery with Iron</a:t>
            </a:r>
            <a:endParaRPr lang="en-US" sz="3200" dirty="0"/>
          </a:p>
        </p:txBody>
      </p:sp>
      <p:sp>
        <p:nvSpPr>
          <p:cNvPr id="10" name="Rectangle 9"/>
          <p:cNvSpPr/>
          <p:nvPr/>
        </p:nvSpPr>
        <p:spPr>
          <a:xfrm>
            <a:off x="7467600" y="1796845"/>
            <a:ext cx="1143000" cy="44196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Oval 2048"/>
          <p:cNvSpPr/>
          <p:nvPr/>
        </p:nvSpPr>
        <p:spPr>
          <a:xfrm>
            <a:off x="7315200" y="5486400"/>
            <a:ext cx="228600"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5417978" y="3552361"/>
            <a:ext cx="3633941" cy="2819400"/>
          </a:xfrm>
          <a:prstGeom prst="rect">
            <a:avLst/>
          </a:prstGeom>
          <a:solidFill>
            <a:srgbClr val="4F81BD">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8374" y="3544389"/>
            <a:ext cx="4267200" cy="2819400"/>
          </a:xfrm>
          <a:prstGeom prst="rect">
            <a:avLst/>
          </a:prstGeom>
          <a:solidFill>
            <a:srgbClr val="4F81BD">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loud 11"/>
          <p:cNvSpPr/>
          <p:nvPr/>
        </p:nvSpPr>
        <p:spPr>
          <a:xfrm>
            <a:off x="609600" y="2925097"/>
            <a:ext cx="2590800" cy="3276600"/>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2057400" y="1447800"/>
            <a:ext cx="0" cy="160020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057400" y="1447800"/>
            <a:ext cx="27432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957762" y="1447800"/>
            <a:ext cx="3081338"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10" idx="0"/>
          </p:cNvCxnSpPr>
          <p:nvPr/>
        </p:nvCxnSpPr>
        <p:spPr>
          <a:xfrm>
            <a:off x="8039100" y="1447800"/>
            <a:ext cx="0" cy="349045"/>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http://www.clker.com/cliparts/e/3/0/f/11949896971812381266light_bulb_karl_bartel_01.svg.m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5800" y="685800"/>
            <a:ext cx="923925" cy="927036"/>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TextBox 26"/>
          <p:cNvSpPr txBox="1"/>
          <p:nvPr/>
        </p:nvSpPr>
        <p:spPr>
          <a:xfrm>
            <a:off x="1219200" y="4191000"/>
            <a:ext cx="1295400" cy="646331"/>
          </a:xfrm>
          <a:prstGeom prst="rect">
            <a:avLst/>
          </a:prstGeom>
          <a:noFill/>
        </p:spPr>
        <p:txBody>
          <a:bodyPr wrap="square" rtlCol="0">
            <a:spAutoFit/>
          </a:bodyPr>
          <a:lstStyle/>
          <a:p>
            <a:r>
              <a:rPr lang="en-US" dirty="0" smtClean="0">
                <a:solidFill>
                  <a:schemeClr val="bg1"/>
                </a:solidFill>
              </a:rPr>
              <a:t>Activated Carbon</a:t>
            </a:r>
            <a:endParaRPr lang="en-US" dirty="0">
              <a:solidFill>
                <a:schemeClr val="bg1"/>
              </a:solidFill>
            </a:endParaRPr>
          </a:p>
        </p:txBody>
      </p:sp>
      <p:sp>
        <p:nvSpPr>
          <p:cNvPr id="28" name="TextBox 27"/>
          <p:cNvSpPr txBox="1"/>
          <p:nvPr/>
        </p:nvSpPr>
        <p:spPr>
          <a:xfrm>
            <a:off x="7848600" y="2362200"/>
            <a:ext cx="762000" cy="369332"/>
          </a:xfrm>
          <a:prstGeom prst="rect">
            <a:avLst/>
          </a:prstGeom>
          <a:noFill/>
        </p:spPr>
        <p:txBody>
          <a:bodyPr wrap="square" rtlCol="0">
            <a:spAutoFit/>
          </a:bodyPr>
          <a:lstStyle/>
          <a:p>
            <a:r>
              <a:rPr lang="en-US" dirty="0" smtClean="0"/>
              <a:t>Iron</a:t>
            </a:r>
            <a:endParaRPr lang="en-US" dirty="0"/>
          </a:p>
        </p:txBody>
      </p:sp>
      <p:sp>
        <p:nvSpPr>
          <p:cNvPr id="29" name="TextBox 28"/>
          <p:cNvSpPr txBox="1"/>
          <p:nvPr/>
        </p:nvSpPr>
        <p:spPr>
          <a:xfrm>
            <a:off x="6484912" y="6363789"/>
            <a:ext cx="2340769" cy="369332"/>
          </a:xfrm>
          <a:prstGeom prst="rect">
            <a:avLst/>
          </a:prstGeom>
          <a:noFill/>
        </p:spPr>
        <p:txBody>
          <a:bodyPr wrap="square" rtlCol="0">
            <a:spAutoFit/>
          </a:bodyPr>
          <a:lstStyle/>
          <a:p>
            <a:r>
              <a:rPr lang="en-US" dirty="0" smtClean="0"/>
              <a:t>Fe(s) -&gt;  Fe</a:t>
            </a:r>
            <a:r>
              <a:rPr lang="en-US" baseline="30000" dirty="0" smtClean="0"/>
              <a:t>2+</a:t>
            </a:r>
            <a:r>
              <a:rPr lang="en-US" dirty="0" smtClean="0"/>
              <a:t>(</a:t>
            </a:r>
            <a:r>
              <a:rPr lang="en-US" dirty="0" err="1" smtClean="0"/>
              <a:t>aq</a:t>
            </a:r>
            <a:r>
              <a:rPr lang="en-US" dirty="0" smtClean="0"/>
              <a:t>) + 2e</a:t>
            </a:r>
            <a:r>
              <a:rPr lang="en-US" baseline="30000" dirty="0" smtClean="0"/>
              <a:t>-</a:t>
            </a:r>
            <a:endParaRPr lang="en-US" dirty="0"/>
          </a:p>
        </p:txBody>
      </p:sp>
      <p:sp>
        <p:nvSpPr>
          <p:cNvPr id="31" name="TextBox 30"/>
          <p:cNvSpPr txBox="1"/>
          <p:nvPr/>
        </p:nvSpPr>
        <p:spPr>
          <a:xfrm>
            <a:off x="381000" y="6363789"/>
            <a:ext cx="3276600" cy="369332"/>
          </a:xfrm>
          <a:prstGeom prst="rect">
            <a:avLst/>
          </a:prstGeom>
          <a:noFill/>
        </p:spPr>
        <p:txBody>
          <a:bodyPr wrap="square" rtlCol="0">
            <a:spAutoFit/>
          </a:bodyPr>
          <a:lstStyle/>
          <a:p>
            <a:r>
              <a:rPr lang="pt-BR" dirty="0" smtClean="0"/>
              <a:t>½O</a:t>
            </a:r>
            <a:r>
              <a:rPr lang="pt-BR" baseline="-25000" dirty="0" smtClean="0"/>
              <a:t>2</a:t>
            </a:r>
            <a:r>
              <a:rPr lang="pt-BR" dirty="0" smtClean="0"/>
              <a:t>(g) + H</a:t>
            </a:r>
            <a:r>
              <a:rPr lang="pt-BR" baseline="-25000" dirty="0" smtClean="0"/>
              <a:t>2</a:t>
            </a:r>
            <a:r>
              <a:rPr lang="pt-BR" dirty="0" smtClean="0"/>
              <a:t>O(l) + 2e</a:t>
            </a:r>
            <a:r>
              <a:rPr lang="pt-BR" baseline="30000" dirty="0" smtClean="0"/>
              <a:t>-</a:t>
            </a:r>
            <a:r>
              <a:rPr lang="pt-BR" dirty="0" smtClean="0"/>
              <a:t> -&gt; 2OH</a:t>
            </a:r>
            <a:r>
              <a:rPr lang="pt-BR" baseline="30000" dirty="0" smtClean="0"/>
              <a:t>-</a:t>
            </a:r>
            <a:r>
              <a:rPr lang="pt-BR" dirty="0" smtClean="0"/>
              <a:t>(aq)</a:t>
            </a:r>
            <a:endParaRPr lang="en-US" dirty="0"/>
          </a:p>
        </p:txBody>
      </p:sp>
      <p:sp>
        <p:nvSpPr>
          <p:cNvPr id="2048" name="TextBox 2047"/>
          <p:cNvSpPr txBox="1"/>
          <p:nvPr/>
        </p:nvSpPr>
        <p:spPr>
          <a:xfrm>
            <a:off x="2100840" y="2362201"/>
            <a:ext cx="3333019" cy="369332"/>
          </a:xfrm>
          <a:prstGeom prst="rect">
            <a:avLst/>
          </a:prstGeom>
          <a:noFill/>
        </p:spPr>
        <p:txBody>
          <a:bodyPr wrap="square" rtlCol="0">
            <a:spAutoFit/>
          </a:bodyPr>
          <a:lstStyle/>
          <a:p>
            <a:r>
              <a:rPr lang="en-US" dirty="0" smtClean="0"/>
              <a:t>O</a:t>
            </a:r>
            <a:r>
              <a:rPr lang="en-US" baseline="-25000" dirty="0" smtClean="0"/>
              <a:t>2</a:t>
            </a:r>
            <a:r>
              <a:rPr lang="en-US" dirty="0" smtClean="0"/>
              <a:t> dissolves into the water</a:t>
            </a:r>
            <a:endParaRPr lang="en-US" dirty="0"/>
          </a:p>
        </p:txBody>
      </p:sp>
      <p:sp>
        <p:nvSpPr>
          <p:cNvPr id="36" name="TextBox 35"/>
          <p:cNvSpPr txBox="1"/>
          <p:nvPr/>
        </p:nvSpPr>
        <p:spPr>
          <a:xfrm>
            <a:off x="6664351" y="5215390"/>
            <a:ext cx="2340769" cy="369332"/>
          </a:xfrm>
          <a:prstGeom prst="rect">
            <a:avLst/>
          </a:prstGeom>
          <a:noFill/>
        </p:spPr>
        <p:txBody>
          <a:bodyPr wrap="square" rtlCol="0">
            <a:spAutoFit/>
          </a:bodyPr>
          <a:lstStyle/>
          <a:p>
            <a:r>
              <a:rPr lang="en-US" dirty="0" smtClean="0"/>
              <a:t>Fe</a:t>
            </a:r>
            <a:r>
              <a:rPr lang="en-US" baseline="30000" dirty="0" smtClean="0"/>
              <a:t>2+</a:t>
            </a:r>
            <a:endParaRPr lang="en-US" dirty="0"/>
          </a:p>
        </p:txBody>
      </p:sp>
      <p:sp>
        <p:nvSpPr>
          <p:cNvPr id="37" name="TextBox 36"/>
          <p:cNvSpPr txBox="1"/>
          <p:nvPr/>
        </p:nvSpPr>
        <p:spPr>
          <a:xfrm>
            <a:off x="7471825" y="4876800"/>
            <a:ext cx="2340769" cy="369332"/>
          </a:xfrm>
          <a:prstGeom prst="rect">
            <a:avLst/>
          </a:prstGeom>
          <a:noFill/>
        </p:spPr>
        <p:txBody>
          <a:bodyPr wrap="square" rtlCol="0">
            <a:spAutoFit/>
          </a:bodyPr>
          <a:lstStyle/>
          <a:p>
            <a:r>
              <a:rPr lang="en-US" dirty="0" smtClean="0"/>
              <a:t>2e</a:t>
            </a:r>
            <a:r>
              <a:rPr lang="en-US" baseline="30000" dirty="0" smtClean="0"/>
              <a:t>-</a:t>
            </a:r>
            <a:endParaRPr lang="en-US" dirty="0"/>
          </a:p>
        </p:txBody>
      </p:sp>
      <p:sp>
        <p:nvSpPr>
          <p:cNvPr id="2051" name="TextBox 2050"/>
          <p:cNvSpPr txBox="1"/>
          <p:nvPr/>
        </p:nvSpPr>
        <p:spPr>
          <a:xfrm>
            <a:off x="5957465" y="1154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2053" name="Straight Arrow Connector 2052"/>
          <p:cNvCxnSpPr/>
          <p:nvPr/>
        </p:nvCxnSpPr>
        <p:spPr>
          <a:xfrm flipH="1">
            <a:off x="5791200" y="1149318"/>
            <a:ext cx="87315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55" name="Straight Arrow Connector 2054"/>
          <p:cNvCxnSpPr/>
          <p:nvPr/>
        </p:nvCxnSpPr>
        <p:spPr>
          <a:xfrm flipH="1" flipV="1">
            <a:off x="7162800" y="5486400"/>
            <a:ext cx="309025" cy="98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58" name="Straight Arrow Connector 2057"/>
          <p:cNvCxnSpPr/>
          <p:nvPr/>
        </p:nvCxnSpPr>
        <p:spPr>
          <a:xfrm flipV="1">
            <a:off x="7620000" y="5215390"/>
            <a:ext cx="76200" cy="2857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1" name="Straight Arrow Connector 2060"/>
          <p:cNvCxnSpPr/>
          <p:nvPr/>
        </p:nvCxnSpPr>
        <p:spPr>
          <a:xfrm flipV="1">
            <a:off x="7834735" y="4563397"/>
            <a:ext cx="623465" cy="46732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3" name="Straight Arrow Connector 2062"/>
          <p:cNvCxnSpPr/>
          <p:nvPr/>
        </p:nvCxnSpPr>
        <p:spPr>
          <a:xfrm flipH="1" flipV="1">
            <a:off x="7696200" y="4191000"/>
            <a:ext cx="68580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5" name="Straight Arrow Connector 2064"/>
          <p:cNvCxnSpPr/>
          <p:nvPr/>
        </p:nvCxnSpPr>
        <p:spPr>
          <a:xfrm flipV="1">
            <a:off x="7696200" y="3048000"/>
            <a:ext cx="450267" cy="88213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7" name="Straight Arrow Connector 2066"/>
          <p:cNvCxnSpPr/>
          <p:nvPr/>
        </p:nvCxnSpPr>
        <p:spPr>
          <a:xfrm>
            <a:off x="8229600" y="3276600"/>
            <a:ext cx="152400" cy="838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9" name="Straight Arrow Connector 2068"/>
          <p:cNvCxnSpPr/>
          <p:nvPr/>
        </p:nvCxnSpPr>
        <p:spPr>
          <a:xfrm flipH="1" flipV="1">
            <a:off x="7620000" y="2362201"/>
            <a:ext cx="609600" cy="16444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72" name="Straight Arrow Connector 2071"/>
          <p:cNvCxnSpPr>
            <a:endCxn id="10" idx="0"/>
          </p:cNvCxnSpPr>
          <p:nvPr/>
        </p:nvCxnSpPr>
        <p:spPr>
          <a:xfrm flipV="1">
            <a:off x="7696200" y="1796845"/>
            <a:ext cx="342900" cy="4616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74" name="TextBox 2073"/>
          <p:cNvSpPr txBox="1"/>
          <p:nvPr/>
        </p:nvSpPr>
        <p:spPr>
          <a:xfrm>
            <a:off x="5901927" y="4612394"/>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sp>
        <p:nvSpPr>
          <p:cNvPr id="63" name="TextBox 62"/>
          <p:cNvSpPr txBox="1"/>
          <p:nvPr/>
        </p:nvSpPr>
        <p:spPr>
          <a:xfrm>
            <a:off x="6517654" y="4194065"/>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cxnSp>
        <p:nvCxnSpPr>
          <p:cNvPr id="2076" name="Straight Arrow Connector 2075"/>
          <p:cNvCxnSpPr/>
          <p:nvPr/>
        </p:nvCxnSpPr>
        <p:spPr>
          <a:xfrm flipV="1">
            <a:off x="2362200" y="5030725"/>
            <a:ext cx="685800" cy="15177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283823" y="4777395"/>
            <a:ext cx="697627" cy="369332"/>
          </a:xfrm>
          <a:prstGeom prst="rect">
            <a:avLst/>
          </a:prstGeom>
        </p:spPr>
        <p:txBody>
          <a:bodyPr wrap="none">
            <a:spAutoFit/>
          </a:bodyPr>
          <a:lstStyle/>
          <a:p>
            <a:r>
              <a:rPr lang="pt-BR" dirty="0" smtClean="0"/>
              <a:t>2 OH</a:t>
            </a:r>
            <a:r>
              <a:rPr lang="pt-BR" baseline="30000" dirty="0" smtClean="0"/>
              <a:t>-</a:t>
            </a:r>
            <a:endParaRPr lang="en-US" dirty="0"/>
          </a:p>
        </p:txBody>
      </p:sp>
      <p:sp>
        <p:nvSpPr>
          <p:cNvPr id="40" name="Rectangle 39"/>
          <p:cNvSpPr/>
          <p:nvPr/>
        </p:nvSpPr>
        <p:spPr>
          <a:xfrm>
            <a:off x="3482471" y="4318820"/>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74" name="Rectangle 73"/>
          <p:cNvSpPr/>
          <p:nvPr/>
        </p:nvSpPr>
        <p:spPr>
          <a:xfrm>
            <a:off x="4003768" y="4891462"/>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79" name="Explosion 1 78"/>
          <p:cNvSpPr/>
          <p:nvPr/>
        </p:nvSpPr>
        <p:spPr>
          <a:xfrm>
            <a:off x="2686050" y="4427728"/>
            <a:ext cx="723900" cy="6337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p:cNvCxnSpPr/>
          <p:nvPr/>
        </p:nvCxnSpPr>
        <p:spPr>
          <a:xfrm flipH="1">
            <a:off x="3200400" y="2731533"/>
            <a:ext cx="83423" cy="15737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447800" y="1916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83" name="Straight Arrow Connector 82"/>
          <p:cNvCxnSpPr/>
          <p:nvPr/>
        </p:nvCxnSpPr>
        <p:spPr>
          <a:xfrm flipH="1">
            <a:off x="1981199" y="1714984"/>
            <a:ext cx="1" cy="7996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767349" y="4114800"/>
            <a:ext cx="7577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5643084" y="4114800"/>
            <a:ext cx="7577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4525065" y="3276600"/>
            <a:ext cx="0" cy="838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5638800" y="3276600"/>
            <a:ext cx="0" cy="838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4525065" y="3276600"/>
            <a:ext cx="111801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3767349" y="2925097"/>
            <a:ext cx="0" cy="118970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6400800" y="2925097"/>
            <a:ext cx="0" cy="118970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767349" y="2925097"/>
            <a:ext cx="263345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4513641" y="2925097"/>
            <a:ext cx="1963359" cy="369332"/>
          </a:xfrm>
          <a:prstGeom prst="rect">
            <a:avLst/>
          </a:prstGeom>
          <a:noFill/>
        </p:spPr>
        <p:txBody>
          <a:bodyPr wrap="square" rtlCol="0">
            <a:spAutoFit/>
          </a:bodyPr>
          <a:lstStyle/>
          <a:p>
            <a:r>
              <a:rPr lang="en-US" dirty="0" smtClean="0"/>
              <a:t>Salt Bridge</a:t>
            </a:r>
            <a:endParaRPr lang="en-US" dirty="0"/>
          </a:p>
        </p:txBody>
      </p:sp>
      <p:cxnSp>
        <p:nvCxnSpPr>
          <p:cNvPr id="67" name="Straight Arrow Connector 66"/>
          <p:cNvCxnSpPr/>
          <p:nvPr/>
        </p:nvCxnSpPr>
        <p:spPr>
          <a:xfrm flipH="1">
            <a:off x="3981450" y="3930134"/>
            <a:ext cx="164757" cy="4455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4146207" y="3930134"/>
            <a:ext cx="118209" cy="10239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endCxn id="2074" idx="0"/>
          </p:cNvCxnSpPr>
          <p:nvPr/>
        </p:nvCxnSpPr>
        <p:spPr>
          <a:xfrm>
            <a:off x="6151151" y="3930134"/>
            <a:ext cx="1" cy="6822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endCxn id="63" idx="1"/>
          </p:cNvCxnSpPr>
          <p:nvPr/>
        </p:nvCxnSpPr>
        <p:spPr>
          <a:xfrm>
            <a:off x="6151151" y="3930134"/>
            <a:ext cx="366503" cy="4485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6" name="Rectangle 115"/>
          <p:cNvSpPr/>
          <p:nvPr/>
        </p:nvSpPr>
        <p:spPr>
          <a:xfrm>
            <a:off x="2971800" y="5726668"/>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117" name="TextBox 116"/>
          <p:cNvSpPr txBox="1"/>
          <p:nvPr/>
        </p:nvSpPr>
        <p:spPr>
          <a:xfrm>
            <a:off x="3810000" y="5486400"/>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sp>
        <p:nvSpPr>
          <p:cNvPr id="118" name="Rectangle 117"/>
          <p:cNvSpPr/>
          <p:nvPr/>
        </p:nvSpPr>
        <p:spPr>
          <a:xfrm>
            <a:off x="5629854" y="5584722"/>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119" name="TextBox 118"/>
          <p:cNvSpPr txBox="1"/>
          <p:nvPr/>
        </p:nvSpPr>
        <p:spPr>
          <a:xfrm>
            <a:off x="6477000" y="5726668"/>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cxnSp>
        <p:nvCxnSpPr>
          <p:cNvPr id="78" name="Straight Arrow Connector 77"/>
          <p:cNvCxnSpPr>
            <a:stCxn id="4" idx="7"/>
          </p:cNvCxnSpPr>
          <p:nvPr/>
        </p:nvCxnSpPr>
        <p:spPr>
          <a:xfrm flipV="1">
            <a:off x="4118179" y="3810000"/>
            <a:ext cx="190270" cy="5144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17" idx="1"/>
          </p:cNvCxnSpPr>
          <p:nvPr/>
        </p:nvCxnSpPr>
        <p:spPr>
          <a:xfrm flipH="1" flipV="1">
            <a:off x="5901928" y="3930134"/>
            <a:ext cx="297655" cy="3943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rot="19927800">
            <a:off x="3218742" y="4333667"/>
            <a:ext cx="1336649" cy="1129334"/>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021942" y="4086742"/>
            <a:ext cx="1213006" cy="1623184"/>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6498431" y="5709926"/>
            <a:ext cx="477018" cy="3860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520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74"/>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2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6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6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6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6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6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7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5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4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7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4"/>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 grpId="0"/>
      <p:bldP spid="36" grpId="0"/>
      <p:bldP spid="37" grpId="0"/>
      <p:bldP spid="2051" grpId="0"/>
      <p:bldP spid="2074" grpId="0"/>
      <p:bldP spid="63" grpId="0"/>
      <p:bldP spid="39" grpId="0"/>
      <p:bldP spid="40" grpId="0"/>
      <p:bldP spid="74" grpId="0"/>
      <p:bldP spid="79" grpId="0" animBg="1"/>
      <p:bldP spid="82" grpId="0"/>
      <p:bldP spid="4" grpId="0" animBg="1"/>
      <p:bldP spid="17" grpId="0" animBg="1"/>
      <p:bldP spid="21" grpId="0" animBg="1"/>
      <p:bldP spid="2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p:cNvGrpSpPr/>
          <p:nvPr/>
        </p:nvGrpSpPr>
        <p:grpSpPr>
          <a:xfrm>
            <a:off x="0" y="0"/>
            <a:ext cx="9144000" cy="992310"/>
            <a:chOff x="0" y="1748"/>
            <a:chExt cx="9144000" cy="992310"/>
          </a:xfrm>
        </p:grpSpPr>
        <p:sp>
          <p:nvSpPr>
            <p:cNvPr id="46" name="Rectangle 45"/>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47" name="Picture 46"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4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49" name="Rectangle 48"/>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52400"/>
            <a:ext cx="8229600" cy="1143000"/>
          </a:xfrm>
        </p:spPr>
        <p:txBody>
          <a:bodyPr>
            <a:normAutofit/>
          </a:bodyPr>
          <a:lstStyle/>
          <a:p>
            <a:r>
              <a:rPr lang="en-US" sz="3200" dirty="0" smtClean="0"/>
              <a:t>Metal-Air Battery with Iron</a:t>
            </a:r>
            <a:endParaRPr lang="en-US" sz="3200" dirty="0"/>
          </a:p>
        </p:txBody>
      </p:sp>
      <p:sp>
        <p:nvSpPr>
          <p:cNvPr id="10" name="Rectangle 9"/>
          <p:cNvSpPr/>
          <p:nvPr/>
        </p:nvSpPr>
        <p:spPr>
          <a:xfrm>
            <a:off x="7467600" y="1796845"/>
            <a:ext cx="1143000" cy="44196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Oval 2048"/>
          <p:cNvSpPr/>
          <p:nvPr/>
        </p:nvSpPr>
        <p:spPr>
          <a:xfrm>
            <a:off x="7315200" y="5486400"/>
            <a:ext cx="228600"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1000" y="3515032"/>
            <a:ext cx="8458200" cy="2819400"/>
          </a:xfrm>
          <a:prstGeom prst="rect">
            <a:avLst/>
          </a:prstGeom>
          <a:solidFill>
            <a:srgbClr val="4F81BD">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loud 11"/>
          <p:cNvSpPr/>
          <p:nvPr/>
        </p:nvSpPr>
        <p:spPr>
          <a:xfrm>
            <a:off x="609600" y="2925097"/>
            <a:ext cx="2590800" cy="3276600"/>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2057400" y="1447800"/>
            <a:ext cx="0" cy="160020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057400" y="1447800"/>
            <a:ext cx="27432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957762" y="1447800"/>
            <a:ext cx="3081338"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10" idx="0"/>
          </p:cNvCxnSpPr>
          <p:nvPr/>
        </p:nvCxnSpPr>
        <p:spPr>
          <a:xfrm>
            <a:off x="8039100" y="1447800"/>
            <a:ext cx="0" cy="349045"/>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http://www.clker.com/cliparts/e/3/0/f/11949896971812381266light_bulb_karl_bartel_01.svg.m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5800" y="685800"/>
            <a:ext cx="923925" cy="927036"/>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TextBox 26"/>
          <p:cNvSpPr txBox="1"/>
          <p:nvPr/>
        </p:nvSpPr>
        <p:spPr>
          <a:xfrm>
            <a:off x="1219200" y="4191000"/>
            <a:ext cx="1295400" cy="646331"/>
          </a:xfrm>
          <a:prstGeom prst="rect">
            <a:avLst/>
          </a:prstGeom>
          <a:noFill/>
        </p:spPr>
        <p:txBody>
          <a:bodyPr wrap="square" rtlCol="0">
            <a:spAutoFit/>
          </a:bodyPr>
          <a:lstStyle/>
          <a:p>
            <a:r>
              <a:rPr lang="en-US" dirty="0" smtClean="0">
                <a:solidFill>
                  <a:schemeClr val="bg1"/>
                </a:solidFill>
              </a:rPr>
              <a:t>Activated Carbon</a:t>
            </a:r>
            <a:endParaRPr lang="en-US" dirty="0">
              <a:solidFill>
                <a:schemeClr val="bg1"/>
              </a:solidFill>
            </a:endParaRPr>
          </a:p>
        </p:txBody>
      </p:sp>
      <p:sp>
        <p:nvSpPr>
          <p:cNvPr id="28" name="TextBox 27"/>
          <p:cNvSpPr txBox="1"/>
          <p:nvPr/>
        </p:nvSpPr>
        <p:spPr>
          <a:xfrm>
            <a:off x="7848600" y="2362200"/>
            <a:ext cx="762000" cy="369332"/>
          </a:xfrm>
          <a:prstGeom prst="rect">
            <a:avLst/>
          </a:prstGeom>
          <a:noFill/>
        </p:spPr>
        <p:txBody>
          <a:bodyPr wrap="square" rtlCol="0">
            <a:spAutoFit/>
          </a:bodyPr>
          <a:lstStyle/>
          <a:p>
            <a:r>
              <a:rPr lang="en-US" dirty="0" smtClean="0"/>
              <a:t>Iron</a:t>
            </a:r>
            <a:endParaRPr lang="en-US" dirty="0"/>
          </a:p>
        </p:txBody>
      </p:sp>
      <p:sp>
        <p:nvSpPr>
          <p:cNvPr id="29" name="TextBox 28"/>
          <p:cNvSpPr txBox="1"/>
          <p:nvPr/>
        </p:nvSpPr>
        <p:spPr>
          <a:xfrm>
            <a:off x="6484912" y="6363789"/>
            <a:ext cx="2340769" cy="369332"/>
          </a:xfrm>
          <a:prstGeom prst="rect">
            <a:avLst/>
          </a:prstGeom>
          <a:noFill/>
        </p:spPr>
        <p:txBody>
          <a:bodyPr wrap="square" rtlCol="0">
            <a:spAutoFit/>
          </a:bodyPr>
          <a:lstStyle/>
          <a:p>
            <a:r>
              <a:rPr lang="en-US" dirty="0" smtClean="0"/>
              <a:t>Fe(s) -&gt; + Fe</a:t>
            </a:r>
            <a:r>
              <a:rPr lang="en-US" baseline="30000" dirty="0" smtClean="0"/>
              <a:t>2+</a:t>
            </a:r>
            <a:r>
              <a:rPr lang="en-US" dirty="0" smtClean="0"/>
              <a:t>(</a:t>
            </a:r>
            <a:r>
              <a:rPr lang="en-US" dirty="0" err="1" smtClean="0"/>
              <a:t>aq</a:t>
            </a:r>
            <a:r>
              <a:rPr lang="en-US" dirty="0" smtClean="0"/>
              <a:t>) + 2e</a:t>
            </a:r>
            <a:r>
              <a:rPr lang="en-US" baseline="30000" dirty="0" smtClean="0"/>
              <a:t>-</a:t>
            </a:r>
            <a:endParaRPr lang="en-US" dirty="0"/>
          </a:p>
        </p:txBody>
      </p:sp>
      <p:sp>
        <p:nvSpPr>
          <p:cNvPr id="30" name="TextBox 29"/>
          <p:cNvSpPr txBox="1"/>
          <p:nvPr/>
        </p:nvSpPr>
        <p:spPr>
          <a:xfrm>
            <a:off x="3505200" y="3745468"/>
            <a:ext cx="3657600" cy="369332"/>
          </a:xfrm>
          <a:prstGeom prst="rect">
            <a:avLst/>
          </a:prstGeom>
          <a:noFill/>
        </p:spPr>
        <p:txBody>
          <a:bodyPr wrap="square" rtlCol="0">
            <a:spAutoFit/>
          </a:bodyPr>
          <a:lstStyle/>
          <a:p>
            <a:r>
              <a:rPr lang="en-US" dirty="0" smtClean="0"/>
              <a:t>Fe</a:t>
            </a:r>
            <a:r>
              <a:rPr lang="en-US" baseline="30000" dirty="0" smtClean="0"/>
              <a:t>2+</a:t>
            </a:r>
            <a:r>
              <a:rPr lang="en-US" dirty="0" smtClean="0"/>
              <a:t>(</a:t>
            </a:r>
            <a:r>
              <a:rPr lang="en-US" dirty="0" err="1" smtClean="0"/>
              <a:t>aq</a:t>
            </a:r>
            <a:r>
              <a:rPr lang="en-US" dirty="0" smtClean="0"/>
              <a:t>) + 2OH</a:t>
            </a:r>
            <a:r>
              <a:rPr lang="en-US" baseline="30000" dirty="0" smtClean="0"/>
              <a:t>-</a:t>
            </a:r>
            <a:r>
              <a:rPr lang="en-US" dirty="0" smtClean="0"/>
              <a:t>(</a:t>
            </a:r>
            <a:r>
              <a:rPr lang="en-US" dirty="0" err="1" smtClean="0"/>
              <a:t>aq</a:t>
            </a:r>
            <a:r>
              <a:rPr lang="en-US" dirty="0" smtClean="0"/>
              <a:t>) -&gt; Fe(OH)</a:t>
            </a:r>
            <a:r>
              <a:rPr lang="en-US" baseline="-25000" dirty="0" smtClean="0"/>
              <a:t>2</a:t>
            </a:r>
            <a:r>
              <a:rPr lang="en-US" dirty="0" smtClean="0"/>
              <a:t>(s)</a:t>
            </a:r>
            <a:endParaRPr lang="en-US" dirty="0"/>
          </a:p>
        </p:txBody>
      </p:sp>
      <p:sp>
        <p:nvSpPr>
          <p:cNvPr id="31" name="TextBox 30"/>
          <p:cNvSpPr txBox="1"/>
          <p:nvPr/>
        </p:nvSpPr>
        <p:spPr>
          <a:xfrm>
            <a:off x="381000" y="6363789"/>
            <a:ext cx="3276600" cy="369332"/>
          </a:xfrm>
          <a:prstGeom prst="rect">
            <a:avLst/>
          </a:prstGeom>
          <a:noFill/>
        </p:spPr>
        <p:txBody>
          <a:bodyPr wrap="square" rtlCol="0">
            <a:spAutoFit/>
          </a:bodyPr>
          <a:lstStyle/>
          <a:p>
            <a:r>
              <a:rPr lang="pt-BR" dirty="0" smtClean="0"/>
              <a:t>½O</a:t>
            </a:r>
            <a:r>
              <a:rPr lang="pt-BR" baseline="-25000" dirty="0" smtClean="0"/>
              <a:t>2</a:t>
            </a:r>
            <a:r>
              <a:rPr lang="pt-BR" dirty="0" smtClean="0"/>
              <a:t>(g) + H</a:t>
            </a:r>
            <a:r>
              <a:rPr lang="pt-BR" baseline="-25000" dirty="0" smtClean="0"/>
              <a:t>2</a:t>
            </a:r>
            <a:r>
              <a:rPr lang="pt-BR" dirty="0" smtClean="0"/>
              <a:t>O(l) + 2e</a:t>
            </a:r>
            <a:r>
              <a:rPr lang="pt-BR" baseline="30000" dirty="0" smtClean="0"/>
              <a:t>-</a:t>
            </a:r>
            <a:r>
              <a:rPr lang="pt-BR" dirty="0" smtClean="0"/>
              <a:t> -&gt; 2OH</a:t>
            </a:r>
            <a:r>
              <a:rPr lang="pt-BR" baseline="30000" dirty="0" smtClean="0"/>
              <a:t>-</a:t>
            </a:r>
            <a:r>
              <a:rPr lang="pt-BR" dirty="0" smtClean="0"/>
              <a:t>(aq)</a:t>
            </a:r>
            <a:endParaRPr lang="en-US" dirty="0"/>
          </a:p>
        </p:txBody>
      </p:sp>
      <p:sp>
        <p:nvSpPr>
          <p:cNvPr id="2048" name="TextBox 2047"/>
          <p:cNvSpPr txBox="1"/>
          <p:nvPr/>
        </p:nvSpPr>
        <p:spPr>
          <a:xfrm>
            <a:off x="3151893" y="2925097"/>
            <a:ext cx="3333019" cy="369332"/>
          </a:xfrm>
          <a:prstGeom prst="rect">
            <a:avLst/>
          </a:prstGeom>
          <a:noFill/>
        </p:spPr>
        <p:txBody>
          <a:bodyPr wrap="square" rtlCol="0">
            <a:spAutoFit/>
          </a:bodyPr>
          <a:lstStyle/>
          <a:p>
            <a:r>
              <a:rPr lang="en-US" dirty="0" smtClean="0"/>
              <a:t>O</a:t>
            </a:r>
            <a:r>
              <a:rPr lang="en-US" baseline="-25000" dirty="0" smtClean="0"/>
              <a:t>2</a:t>
            </a:r>
            <a:r>
              <a:rPr lang="en-US" dirty="0" smtClean="0"/>
              <a:t> dissolves into the water</a:t>
            </a:r>
            <a:endParaRPr lang="en-US" dirty="0"/>
          </a:p>
        </p:txBody>
      </p:sp>
      <p:sp>
        <p:nvSpPr>
          <p:cNvPr id="34" name="TextBox 33"/>
          <p:cNvSpPr txBox="1"/>
          <p:nvPr/>
        </p:nvSpPr>
        <p:spPr>
          <a:xfrm>
            <a:off x="3981450" y="5956963"/>
            <a:ext cx="2876550" cy="369332"/>
          </a:xfrm>
          <a:prstGeom prst="rect">
            <a:avLst/>
          </a:prstGeom>
          <a:noFill/>
        </p:spPr>
        <p:txBody>
          <a:bodyPr wrap="square" rtlCol="0">
            <a:spAutoFit/>
          </a:bodyPr>
          <a:lstStyle/>
          <a:p>
            <a:r>
              <a:rPr lang="en-US" dirty="0" smtClean="0"/>
              <a:t>Salt Water</a:t>
            </a:r>
            <a:endParaRPr lang="en-US" dirty="0"/>
          </a:p>
        </p:txBody>
      </p:sp>
      <p:sp>
        <p:nvSpPr>
          <p:cNvPr id="36" name="TextBox 35"/>
          <p:cNvSpPr txBox="1"/>
          <p:nvPr/>
        </p:nvSpPr>
        <p:spPr>
          <a:xfrm>
            <a:off x="6664351" y="5215390"/>
            <a:ext cx="2340769" cy="369332"/>
          </a:xfrm>
          <a:prstGeom prst="rect">
            <a:avLst/>
          </a:prstGeom>
          <a:noFill/>
        </p:spPr>
        <p:txBody>
          <a:bodyPr wrap="square" rtlCol="0">
            <a:spAutoFit/>
          </a:bodyPr>
          <a:lstStyle/>
          <a:p>
            <a:r>
              <a:rPr lang="en-US" dirty="0" smtClean="0"/>
              <a:t>Fe</a:t>
            </a:r>
            <a:r>
              <a:rPr lang="en-US" baseline="30000" dirty="0" smtClean="0"/>
              <a:t>2+</a:t>
            </a:r>
            <a:endParaRPr lang="en-US" dirty="0"/>
          </a:p>
        </p:txBody>
      </p:sp>
      <p:sp>
        <p:nvSpPr>
          <p:cNvPr id="37" name="TextBox 36"/>
          <p:cNvSpPr txBox="1"/>
          <p:nvPr/>
        </p:nvSpPr>
        <p:spPr>
          <a:xfrm>
            <a:off x="7471825" y="4876800"/>
            <a:ext cx="2340769" cy="369332"/>
          </a:xfrm>
          <a:prstGeom prst="rect">
            <a:avLst/>
          </a:prstGeom>
          <a:noFill/>
        </p:spPr>
        <p:txBody>
          <a:bodyPr wrap="square" rtlCol="0">
            <a:spAutoFit/>
          </a:bodyPr>
          <a:lstStyle/>
          <a:p>
            <a:r>
              <a:rPr lang="en-US" dirty="0" smtClean="0"/>
              <a:t>2e</a:t>
            </a:r>
            <a:r>
              <a:rPr lang="en-US" baseline="30000" dirty="0" smtClean="0"/>
              <a:t>-</a:t>
            </a:r>
            <a:endParaRPr lang="en-US" dirty="0"/>
          </a:p>
        </p:txBody>
      </p:sp>
      <p:sp>
        <p:nvSpPr>
          <p:cNvPr id="2051" name="TextBox 2050"/>
          <p:cNvSpPr txBox="1"/>
          <p:nvPr/>
        </p:nvSpPr>
        <p:spPr>
          <a:xfrm>
            <a:off x="5957465" y="1154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2053" name="Straight Arrow Connector 2052"/>
          <p:cNvCxnSpPr/>
          <p:nvPr/>
        </p:nvCxnSpPr>
        <p:spPr>
          <a:xfrm flipH="1">
            <a:off x="5791200" y="1149318"/>
            <a:ext cx="87315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55" name="Straight Arrow Connector 2054"/>
          <p:cNvCxnSpPr/>
          <p:nvPr/>
        </p:nvCxnSpPr>
        <p:spPr>
          <a:xfrm flipH="1" flipV="1">
            <a:off x="7162800" y="5486400"/>
            <a:ext cx="309025" cy="98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58" name="Straight Arrow Connector 2057"/>
          <p:cNvCxnSpPr/>
          <p:nvPr/>
        </p:nvCxnSpPr>
        <p:spPr>
          <a:xfrm flipV="1">
            <a:off x="7620000" y="5215390"/>
            <a:ext cx="76200" cy="2857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1" name="Straight Arrow Connector 2060"/>
          <p:cNvCxnSpPr/>
          <p:nvPr/>
        </p:nvCxnSpPr>
        <p:spPr>
          <a:xfrm flipV="1">
            <a:off x="7834735" y="4563397"/>
            <a:ext cx="623465" cy="46732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3" name="Straight Arrow Connector 2062"/>
          <p:cNvCxnSpPr/>
          <p:nvPr/>
        </p:nvCxnSpPr>
        <p:spPr>
          <a:xfrm flipH="1" flipV="1">
            <a:off x="7696200" y="4191000"/>
            <a:ext cx="68580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5" name="Straight Arrow Connector 2064"/>
          <p:cNvCxnSpPr/>
          <p:nvPr/>
        </p:nvCxnSpPr>
        <p:spPr>
          <a:xfrm flipV="1">
            <a:off x="7696200" y="3048000"/>
            <a:ext cx="450267" cy="88213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7" name="Straight Arrow Connector 2066"/>
          <p:cNvCxnSpPr/>
          <p:nvPr/>
        </p:nvCxnSpPr>
        <p:spPr>
          <a:xfrm>
            <a:off x="8229600" y="3276600"/>
            <a:ext cx="152400" cy="838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9" name="Straight Arrow Connector 2068"/>
          <p:cNvCxnSpPr/>
          <p:nvPr/>
        </p:nvCxnSpPr>
        <p:spPr>
          <a:xfrm flipH="1" flipV="1">
            <a:off x="7620000" y="2362201"/>
            <a:ext cx="609600" cy="16444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72" name="Straight Arrow Connector 2071"/>
          <p:cNvCxnSpPr>
            <a:endCxn id="10" idx="0"/>
          </p:cNvCxnSpPr>
          <p:nvPr/>
        </p:nvCxnSpPr>
        <p:spPr>
          <a:xfrm flipV="1">
            <a:off x="7696200" y="1796845"/>
            <a:ext cx="342900" cy="4616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74" name="TextBox 2073"/>
          <p:cNvSpPr txBox="1"/>
          <p:nvPr/>
        </p:nvSpPr>
        <p:spPr>
          <a:xfrm>
            <a:off x="6403008" y="4612394"/>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sp>
        <p:nvSpPr>
          <p:cNvPr id="63" name="TextBox 62"/>
          <p:cNvSpPr txBox="1"/>
          <p:nvPr/>
        </p:nvSpPr>
        <p:spPr>
          <a:xfrm>
            <a:off x="6606067" y="5772297"/>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cxnSp>
        <p:nvCxnSpPr>
          <p:cNvPr id="2076" name="Straight Arrow Connector 2075"/>
          <p:cNvCxnSpPr/>
          <p:nvPr/>
        </p:nvCxnSpPr>
        <p:spPr>
          <a:xfrm flipV="1">
            <a:off x="2362200" y="5030725"/>
            <a:ext cx="685800" cy="15177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5334000" y="4924732"/>
            <a:ext cx="1318232" cy="475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283823" y="4777395"/>
            <a:ext cx="697627" cy="369332"/>
          </a:xfrm>
          <a:prstGeom prst="rect">
            <a:avLst/>
          </a:prstGeom>
        </p:spPr>
        <p:txBody>
          <a:bodyPr wrap="none">
            <a:spAutoFit/>
          </a:bodyPr>
          <a:lstStyle/>
          <a:p>
            <a:r>
              <a:rPr lang="pt-BR" dirty="0" smtClean="0"/>
              <a:t>2 OH</a:t>
            </a:r>
            <a:r>
              <a:rPr lang="pt-BR" baseline="30000" dirty="0" smtClean="0"/>
              <a:t>-</a:t>
            </a:r>
            <a:endParaRPr lang="en-US" dirty="0"/>
          </a:p>
        </p:txBody>
      </p:sp>
      <p:sp>
        <p:nvSpPr>
          <p:cNvPr id="40" name="Rectangle 39"/>
          <p:cNvSpPr/>
          <p:nvPr/>
        </p:nvSpPr>
        <p:spPr>
          <a:xfrm>
            <a:off x="3482471" y="4318820"/>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74" name="Rectangle 73"/>
          <p:cNvSpPr/>
          <p:nvPr/>
        </p:nvSpPr>
        <p:spPr>
          <a:xfrm>
            <a:off x="3342203" y="5604924"/>
            <a:ext cx="521297" cy="369332"/>
          </a:xfrm>
          <a:prstGeom prst="rect">
            <a:avLst/>
          </a:prstGeom>
        </p:spPr>
        <p:txBody>
          <a:bodyPr wrap="none">
            <a:spAutoFit/>
          </a:bodyPr>
          <a:lstStyle/>
          <a:p>
            <a:r>
              <a:rPr lang="en-US" dirty="0" smtClean="0"/>
              <a:t>Na</a:t>
            </a:r>
            <a:r>
              <a:rPr lang="en-US" baseline="30000" dirty="0" smtClean="0"/>
              <a:t>+</a:t>
            </a:r>
            <a:endParaRPr lang="en-US" dirty="0"/>
          </a:p>
        </p:txBody>
      </p:sp>
      <p:cxnSp>
        <p:nvCxnSpPr>
          <p:cNvPr id="75" name="Straight Arrow Connector 74"/>
          <p:cNvCxnSpPr>
            <a:stCxn id="39" idx="3"/>
          </p:cNvCxnSpPr>
          <p:nvPr/>
        </p:nvCxnSpPr>
        <p:spPr>
          <a:xfrm flipV="1">
            <a:off x="3981450" y="4797060"/>
            <a:ext cx="628650" cy="1650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Explosion 1 42"/>
          <p:cNvSpPr/>
          <p:nvPr/>
        </p:nvSpPr>
        <p:spPr>
          <a:xfrm>
            <a:off x="4610100" y="4511760"/>
            <a:ext cx="723900" cy="6337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Explosion 1 78"/>
          <p:cNvSpPr/>
          <p:nvPr/>
        </p:nvSpPr>
        <p:spPr>
          <a:xfrm>
            <a:off x="2686050" y="4427728"/>
            <a:ext cx="723900" cy="6337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p:cNvCxnSpPr/>
          <p:nvPr/>
        </p:nvCxnSpPr>
        <p:spPr>
          <a:xfrm flipH="1">
            <a:off x="3200400" y="3294429"/>
            <a:ext cx="304800" cy="1010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447800" y="1916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83" name="Straight Arrow Connector 82"/>
          <p:cNvCxnSpPr/>
          <p:nvPr/>
        </p:nvCxnSpPr>
        <p:spPr>
          <a:xfrm flipH="1">
            <a:off x="1981199" y="1714984"/>
            <a:ext cx="1" cy="7996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31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9144000" cy="992310"/>
            <a:chOff x="0" y="1748"/>
            <a:chExt cx="9144000" cy="992310"/>
          </a:xfrm>
        </p:grpSpPr>
        <p:sp>
          <p:nvSpPr>
            <p:cNvPr id="5" name="Rectangle 4"/>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6" name="Picture 5"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7"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8" name="Rectangle 7"/>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Metal-Air Battery Lab Activities</a:t>
            </a:r>
            <a:endParaRPr lang="en-US" sz="3200" dirty="0"/>
          </a:p>
        </p:txBody>
      </p:sp>
      <p:sp>
        <p:nvSpPr>
          <p:cNvPr id="3" name="Content Placeholder 2"/>
          <p:cNvSpPr>
            <a:spLocks noGrp="1"/>
          </p:cNvSpPr>
          <p:nvPr>
            <p:ph idx="1"/>
          </p:nvPr>
        </p:nvSpPr>
        <p:spPr>
          <a:xfrm>
            <a:off x="457200" y="1600200"/>
            <a:ext cx="8229600" cy="4623619"/>
          </a:xfrm>
        </p:spPr>
        <p:txBody>
          <a:bodyPr>
            <a:normAutofit/>
          </a:bodyPr>
          <a:lstStyle/>
          <a:p>
            <a:r>
              <a:rPr lang="en-US" dirty="0" smtClean="0"/>
              <a:t>Activity: using Al-air battery to sound a buzzer</a:t>
            </a:r>
          </a:p>
          <a:p>
            <a:pPr lvl="1"/>
            <a:r>
              <a:rPr lang="en-US" dirty="0" smtClean="0"/>
              <a:t>Al-air battery + </a:t>
            </a:r>
            <a:r>
              <a:rPr lang="en-US" dirty="0" err="1" smtClean="0"/>
              <a:t>NaOH</a:t>
            </a:r>
            <a:r>
              <a:rPr lang="en-US" dirty="0" smtClean="0"/>
              <a:t> (0.1M)</a:t>
            </a:r>
          </a:p>
          <a:p>
            <a:r>
              <a:rPr lang="en-US" dirty="0" smtClean="0"/>
              <a:t>Activity:  </a:t>
            </a:r>
            <a:r>
              <a:rPr lang="en-US" dirty="0"/>
              <a:t>using Al-air battery to </a:t>
            </a:r>
            <a:r>
              <a:rPr lang="en-US" dirty="0" smtClean="0"/>
              <a:t>light an LED</a:t>
            </a:r>
          </a:p>
          <a:p>
            <a:pPr lvl="1"/>
            <a:r>
              <a:rPr lang="en-US" dirty="0" smtClean="0"/>
              <a:t>Al-air battery + </a:t>
            </a:r>
            <a:r>
              <a:rPr lang="en-US" dirty="0" err="1" smtClean="0"/>
              <a:t>NaOH</a:t>
            </a:r>
            <a:r>
              <a:rPr lang="en-US" dirty="0" smtClean="0"/>
              <a:t> (0.1M)</a:t>
            </a:r>
          </a:p>
          <a:p>
            <a:r>
              <a:rPr lang="en-US" dirty="0" smtClean="0"/>
              <a:t>Activity: </a:t>
            </a:r>
            <a:r>
              <a:rPr lang="en-US" dirty="0"/>
              <a:t>using Al-air battery to sound a buzzer</a:t>
            </a:r>
          </a:p>
          <a:p>
            <a:pPr lvl="1"/>
            <a:r>
              <a:rPr lang="en-US" dirty="0"/>
              <a:t>Al-air battery + </a:t>
            </a:r>
            <a:r>
              <a:rPr lang="en-US" dirty="0" err="1" smtClean="0"/>
              <a:t>NaCl</a:t>
            </a:r>
            <a:r>
              <a:rPr lang="en-US" dirty="0" smtClean="0"/>
              <a:t> </a:t>
            </a:r>
            <a:r>
              <a:rPr lang="en-US" dirty="0"/>
              <a:t>(0.1M</a:t>
            </a:r>
            <a:r>
              <a:rPr lang="en-US" dirty="0" smtClean="0"/>
              <a:t>)</a:t>
            </a:r>
          </a:p>
          <a:p>
            <a:r>
              <a:rPr lang="en-US" dirty="0" smtClean="0"/>
              <a:t>Activity: using Fe-air </a:t>
            </a:r>
            <a:r>
              <a:rPr lang="en-US" dirty="0"/>
              <a:t>battery to sound a buzzer</a:t>
            </a:r>
          </a:p>
          <a:p>
            <a:pPr lvl="1"/>
            <a:r>
              <a:rPr lang="en-US" dirty="0" smtClean="0"/>
              <a:t>Fe-air </a:t>
            </a:r>
            <a:r>
              <a:rPr lang="en-US" dirty="0"/>
              <a:t>battery + </a:t>
            </a:r>
            <a:r>
              <a:rPr lang="en-US" dirty="0" err="1"/>
              <a:t>NaCl</a:t>
            </a:r>
            <a:r>
              <a:rPr lang="en-US" dirty="0"/>
              <a:t> (0.1M)</a:t>
            </a:r>
          </a:p>
          <a:p>
            <a:endParaRPr lang="en-US" dirty="0"/>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992310"/>
            <a:chOff x="0" y="1748"/>
            <a:chExt cx="9144000" cy="992310"/>
          </a:xfrm>
        </p:grpSpPr>
        <p:sp>
          <p:nvSpPr>
            <p:cNvPr id="7" name="Rectangle 6"/>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8" name="Picture 7"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9"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0" name="Rectangle 9"/>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rmAutofit/>
          </a:bodyPr>
          <a:lstStyle/>
          <a:p>
            <a:r>
              <a:rPr lang="en-US" sz="3600" dirty="0" smtClean="0"/>
              <a:t>Why is Energy </a:t>
            </a:r>
            <a:r>
              <a:rPr lang="en-US" sz="3600" dirty="0"/>
              <a:t>S</a:t>
            </a:r>
            <a:r>
              <a:rPr lang="en-US" sz="3600" dirty="0" smtClean="0"/>
              <a:t>torage </a:t>
            </a:r>
            <a:r>
              <a:rPr lang="en-US" sz="3600" dirty="0"/>
              <a:t>I</a:t>
            </a:r>
            <a:r>
              <a:rPr lang="en-US" sz="3600" dirty="0" smtClean="0"/>
              <a:t>mportant?</a:t>
            </a:r>
            <a:endParaRPr lang="en-US" sz="3600" dirty="0"/>
          </a:p>
        </p:txBody>
      </p:sp>
      <p:sp>
        <p:nvSpPr>
          <p:cNvPr id="3" name="Content Placeholder 2"/>
          <p:cNvSpPr>
            <a:spLocks noGrp="1"/>
          </p:cNvSpPr>
          <p:nvPr>
            <p:ph idx="1"/>
          </p:nvPr>
        </p:nvSpPr>
        <p:spPr/>
        <p:txBody>
          <a:bodyPr>
            <a:normAutofit/>
          </a:bodyPr>
          <a:lstStyle/>
          <a:p>
            <a:r>
              <a:rPr lang="en-US" dirty="0" smtClean="0"/>
              <a:t>United States energy use projected to increase by 8.1% by 2040</a:t>
            </a:r>
          </a:p>
          <a:p>
            <a:r>
              <a:rPr lang="en-US" dirty="0" smtClean="0"/>
              <a:t>Solar panels, wind turbines becoming more common, need to store energy during off-peak production periods</a:t>
            </a:r>
          </a:p>
          <a:p>
            <a:r>
              <a:rPr lang="en-US" dirty="0" smtClean="0"/>
              <a:t>Big demand for batteries in consumer goods and vehicles</a:t>
            </a:r>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80957" y="4858825"/>
            <a:ext cx="1004646" cy="914400"/>
          </a:xfrm>
          <a:prstGeom prst="rect">
            <a:avLst/>
          </a:prstGeom>
        </p:spPr>
      </p:pic>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95963" y="4925665"/>
            <a:ext cx="3761979" cy="1828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992310"/>
            <a:chOff x="0" y="1748"/>
            <a:chExt cx="9144000" cy="992310"/>
          </a:xfrm>
        </p:grpSpPr>
        <p:sp>
          <p:nvSpPr>
            <p:cNvPr id="9" name="Rectangle 8"/>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0" name="Picture 9"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1"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2" name="Rectangle 11"/>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86028"/>
            <a:ext cx="8229600" cy="1143000"/>
          </a:xfrm>
        </p:spPr>
        <p:txBody>
          <a:bodyPr>
            <a:normAutofit/>
          </a:bodyPr>
          <a:lstStyle/>
          <a:p>
            <a:r>
              <a:rPr lang="en-US" sz="3200" dirty="0" smtClean="0"/>
              <a:t>All metals have a similar reaction</a:t>
            </a:r>
            <a:endParaRPr lang="en-US" sz="3200" dirty="0"/>
          </a:p>
        </p:txBody>
      </p:sp>
      <p:sp>
        <p:nvSpPr>
          <p:cNvPr id="3" name="Content Placeholder 2"/>
          <p:cNvSpPr>
            <a:spLocks noGrp="1"/>
          </p:cNvSpPr>
          <p:nvPr>
            <p:ph idx="1"/>
          </p:nvPr>
        </p:nvSpPr>
        <p:spPr>
          <a:xfrm>
            <a:off x="457200" y="1600201"/>
            <a:ext cx="8229600" cy="2819400"/>
          </a:xfrm>
        </p:spPr>
        <p:txBody>
          <a:bodyPr/>
          <a:lstStyle/>
          <a:p>
            <a:r>
              <a:rPr lang="en-US" dirty="0" smtClean="0"/>
              <a:t>But with different reaction rates</a:t>
            </a:r>
          </a:p>
          <a:p>
            <a:pPr lvl="1"/>
            <a:r>
              <a:rPr lang="en-US" dirty="0" smtClean="0"/>
              <a:t>More reactive metal, the higher the voltage</a:t>
            </a:r>
          </a:p>
          <a:p>
            <a:pPr lvl="1"/>
            <a:r>
              <a:rPr lang="en-US" dirty="0" smtClean="0"/>
              <a:t>Gold: hardly any reaction</a:t>
            </a:r>
          </a:p>
          <a:p>
            <a:pPr lvl="1"/>
            <a:r>
              <a:rPr lang="en-US" dirty="0" smtClean="0"/>
              <a:t>Lithium: needs to be kept under oil</a:t>
            </a:r>
          </a:p>
          <a:p>
            <a:r>
              <a:rPr lang="en-US" dirty="0" smtClean="0"/>
              <a:t>Called galvanic or activity series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70062042"/>
              </p:ext>
            </p:extLst>
          </p:nvPr>
        </p:nvGraphicFramePr>
        <p:xfrm>
          <a:off x="1455168" y="4419600"/>
          <a:ext cx="6096000" cy="222504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dirty="0" smtClean="0"/>
                        <a:t>Metal</a:t>
                      </a:r>
                      <a:endParaRPr lang="en-US" dirty="0"/>
                    </a:p>
                  </a:txBody>
                  <a:tcPr/>
                </a:tc>
                <a:tc>
                  <a:txBody>
                    <a:bodyPr/>
                    <a:lstStyle/>
                    <a:p>
                      <a:pPr algn="ctr"/>
                      <a:r>
                        <a:rPr lang="en-US" dirty="0" smtClean="0"/>
                        <a:t>Voltage</a:t>
                      </a:r>
                      <a:endParaRPr lang="en-US" dirty="0"/>
                    </a:p>
                  </a:txBody>
                  <a:tcPr/>
                </a:tc>
              </a:tr>
              <a:tr h="370840">
                <a:tc>
                  <a:txBody>
                    <a:bodyPr/>
                    <a:lstStyle/>
                    <a:p>
                      <a:pPr algn="ctr"/>
                      <a:r>
                        <a:rPr lang="en-US" dirty="0" smtClean="0"/>
                        <a:t>Copper</a:t>
                      </a:r>
                    </a:p>
                  </a:txBody>
                  <a:tcPr/>
                </a:tc>
                <a:tc>
                  <a:txBody>
                    <a:bodyPr/>
                    <a:lstStyle/>
                    <a:p>
                      <a:pPr algn="ctr"/>
                      <a:r>
                        <a:rPr lang="en-US" dirty="0" smtClean="0"/>
                        <a:t>0.2 V</a:t>
                      </a:r>
                      <a:endParaRPr lang="en-US" dirty="0"/>
                    </a:p>
                  </a:txBody>
                  <a:tcPr/>
                </a:tc>
              </a:tr>
              <a:tr h="370840">
                <a:tc>
                  <a:txBody>
                    <a:bodyPr/>
                    <a:lstStyle/>
                    <a:p>
                      <a:pPr algn="ctr"/>
                      <a:r>
                        <a:rPr lang="en-US" dirty="0" smtClean="0"/>
                        <a:t>Iron</a:t>
                      </a:r>
                      <a:endParaRPr lang="en-US" dirty="0"/>
                    </a:p>
                  </a:txBody>
                  <a:tcPr/>
                </a:tc>
                <a:tc>
                  <a:txBody>
                    <a:bodyPr/>
                    <a:lstStyle/>
                    <a:p>
                      <a:pPr algn="ctr"/>
                      <a:r>
                        <a:rPr lang="en-US" dirty="0" smtClean="0"/>
                        <a:t>0.4 V</a:t>
                      </a:r>
                      <a:endParaRPr lang="en-US" dirty="0"/>
                    </a:p>
                  </a:txBody>
                  <a:tcPr/>
                </a:tc>
              </a:tr>
              <a:tr h="370840">
                <a:tc>
                  <a:txBody>
                    <a:bodyPr/>
                    <a:lstStyle/>
                    <a:p>
                      <a:pPr algn="ctr"/>
                      <a:r>
                        <a:rPr lang="en-US" dirty="0" smtClean="0"/>
                        <a:t>Tin</a:t>
                      </a:r>
                      <a:endParaRPr lang="en-US" dirty="0"/>
                    </a:p>
                  </a:txBody>
                  <a:tcPr/>
                </a:tc>
                <a:tc>
                  <a:txBody>
                    <a:bodyPr/>
                    <a:lstStyle/>
                    <a:p>
                      <a:pPr algn="ctr"/>
                      <a:r>
                        <a:rPr lang="en-US" dirty="0" smtClean="0"/>
                        <a:t>0.6 V</a:t>
                      </a:r>
                      <a:endParaRPr lang="en-US" dirty="0"/>
                    </a:p>
                  </a:txBody>
                  <a:tcPr/>
                </a:tc>
              </a:tr>
              <a:tr h="370840">
                <a:tc>
                  <a:txBody>
                    <a:bodyPr/>
                    <a:lstStyle/>
                    <a:p>
                      <a:pPr algn="ctr"/>
                      <a:r>
                        <a:rPr lang="en-US" dirty="0" smtClean="0"/>
                        <a:t>Aluminum</a:t>
                      </a:r>
                      <a:endParaRPr lang="en-US" dirty="0"/>
                    </a:p>
                  </a:txBody>
                  <a:tcPr/>
                </a:tc>
                <a:tc>
                  <a:txBody>
                    <a:bodyPr/>
                    <a:lstStyle/>
                    <a:p>
                      <a:pPr algn="ctr"/>
                      <a:r>
                        <a:rPr lang="en-US" dirty="0" smtClean="0"/>
                        <a:t>0.8 V</a:t>
                      </a:r>
                      <a:endParaRPr lang="en-US" dirty="0"/>
                    </a:p>
                  </a:txBody>
                  <a:tcPr/>
                </a:tc>
              </a:tr>
              <a:tr h="370840">
                <a:tc>
                  <a:txBody>
                    <a:bodyPr/>
                    <a:lstStyle/>
                    <a:p>
                      <a:pPr algn="ctr"/>
                      <a:r>
                        <a:rPr lang="en-US" dirty="0" smtClean="0"/>
                        <a:t>Zinc</a:t>
                      </a:r>
                      <a:endParaRPr lang="en-US" dirty="0"/>
                    </a:p>
                  </a:txBody>
                  <a:tcPr/>
                </a:tc>
                <a:tc>
                  <a:txBody>
                    <a:bodyPr/>
                    <a:lstStyle/>
                    <a:p>
                      <a:pPr algn="ctr"/>
                      <a:r>
                        <a:rPr lang="en-US" dirty="0" smtClean="0"/>
                        <a:t>0.9 V</a:t>
                      </a:r>
                      <a:endParaRPr lang="en-US" dirty="0"/>
                    </a:p>
                  </a:txBody>
                  <a:tcPr/>
                </a:tc>
              </a:tr>
            </a:tbl>
          </a:graphicData>
        </a:graphic>
      </p:graphicFrame>
      <p:sp>
        <p:nvSpPr>
          <p:cNvPr id="5" name="TextBox 4"/>
          <p:cNvSpPr txBox="1"/>
          <p:nvPr/>
        </p:nvSpPr>
        <p:spPr>
          <a:xfrm>
            <a:off x="1696044" y="965068"/>
            <a:ext cx="3048000" cy="400110"/>
          </a:xfrm>
          <a:prstGeom prst="rect">
            <a:avLst/>
          </a:prstGeom>
          <a:noFill/>
        </p:spPr>
        <p:txBody>
          <a:bodyPr wrap="square" rtlCol="0">
            <a:spAutoFit/>
          </a:bodyPr>
          <a:lstStyle/>
          <a:p>
            <a:r>
              <a:rPr lang="en-US" sz="2000" dirty="0"/>
              <a:t>M</a:t>
            </a:r>
            <a:r>
              <a:rPr lang="en-US" sz="2000" dirty="0" smtClean="0"/>
              <a:t>(s) -&gt; + </a:t>
            </a:r>
            <a:r>
              <a:rPr lang="en-US" sz="2000" dirty="0" err="1" smtClean="0"/>
              <a:t>M</a:t>
            </a:r>
            <a:r>
              <a:rPr lang="en-US" sz="2000" baseline="30000" dirty="0" err="1"/>
              <a:t>x</a:t>
            </a:r>
            <a:r>
              <a:rPr lang="en-US" sz="2000" baseline="30000" dirty="0" smtClean="0"/>
              <a:t>+</a:t>
            </a:r>
            <a:r>
              <a:rPr lang="en-US" sz="2000" dirty="0" smtClean="0"/>
              <a:t>(</a:t>
            </a:r>
            <a:r>
              <a:rPr lang="en-US" sz="2000" dirty="0" err="1" smtClean="0"/>
              <a:t>aq</a:t>
            </a:r>
            <a:r>
              <a:rPr lang="en-US" sz="2000" dirty="0" smtClean="0"/>
              <a:t>) + </a:t>
            </a:r>
            <a:r>
              <a:rPr lang="en-US" sz="2000" dirty="0" err="1" smtClean="0"/>
              <a:t>xe</a:t>
            </a:r>
            <a:r>
              <a:rPr lang="en-US" sz="2000" baseline="30000" dirty="0" smtClean="0"/>
              <a:t>-</a:t>
            </a:r>
            <a:endParaRPr lang="en-US" sz="2000" dirty="0"/>
          </a:p>
        </p:txBody>
      </p:sp>
      <p:sp>
        <p:nvSpPr>
          <p:cNvPr id="6" name="TextBox 5"/>
          <p:cNvSpPr txBox="1"/>
          <p:nvPr/>
        </p:nvSpPr>
        <p:spPr>
          <a:xfrm>
            <a:off x="2754256" y="1349770"/>
            <a:ext cx="3657600" cy="400110"/>
          </a:xfrm>
          <a:prstGeom prst="rect">
            <a:avLst/>
          </a:prstGeom>
          <a:noFill/>
        </p:spPr>
        <p:txBody>
          <a:bodyPr wrap="square" rtlCol="0">
            <a:spAutoFit/>
          </a:bodyPr>
          <a:lstStyle/>
          <a:p>
            <a:r>
              <a:rPr lang="en-US" sz="2000" dirty="0" err="1" smtClean="0"/>
              <a:t>M</a:t>
            </a:r>
            <a:r>
              <a:rPr lang="en-US" sz="2000" baseline="30000" dirty="0" err="1"/>
              <a:t>x</a:t>
            </a:r>
            <a:r>
              <a:rPr lang="en-US" sz="2000" baseline="30000" dirty="0" smtClean="0"/>
              <a:t>+</a:t>
            </a:r>
            <a:r>
              <a:rPr lang="en-US" sz="2000" dirty="0" smtClean="0"/>
              <a:t>(</a:t>
            </a:r>
            <a:r>
              <a:rPr lang="en-US" sz="2000" dirty="0" err="1" smtClean="0"/>
              <a:t>aq</a:t>
            </a:r>
            <a:r>
              <a:rPr lang="en-US" sz="2000" dirty="0" smtClean="0"/>
              <a:t>) + </a:t>
            </a:r>
            <a:r>
              <a:rPr lang="en-US" sz="2000" dirty="0" err="1" smtClean="0"/>
              <a:t>xOH</a:t>
            </a:r>
            <a:r>
              <a:rPr lang="en-US" sz="2000" baseline="30000" dirty="0" smtClean="0"/>
              <a:t>-</a:t>
            </a:r>
            <a:r>
              <a:rPr lang="en-US" sz="2000" dirty="0" smtClean="0"/>
              <a:t>(</a:t>
            </a:r>
            <a:r>
              <a:rPr lang="en-US" sz="2000" dirty="0" err="1" smtClean="0"/>
              <a:t>aq</a:t>
            </a:r>
            <a:r>
              <a:rPr lang="en-US" sz="2000" dirty="0" smtClean="0"/>
              <a:t>) -&gt; M(OH)</a:t>
            </a:r>
            <a:r>
              <a:rPr lang="en-US" sz="2000" baseline="-25000" dirty="0"/>
              <a:t>x</a:t>
            </a:r>
            <a:r>
              <a:rPr lang="en-US" sz="2000" dirty="0" smtClean="0"/>
              <a:t>(s)</a:t>
            </a:r>
            <a:endParaRPr lang="en-US" sz="2000" dirty="0"/>
          </a:p>
        </p:txBody>
      </p:sp>
      <p:sp>
        <p:nvSpPr>
          <p:cNvPr id="7" name="TextBox 6"/>
          <p:cNvSpPr txBox="1"/>
          <p:nvPr/>
        </p:nvSpPr>
        <p:spPr>
          <a:xfrm>
            <a:off x="4421863" y="956593"/>
            <a:ext cx="4722137" cy="400110"/>
          </a:xfrm>
          <a:prstGeom prst="rect">
            <a:avLst/>
          </a:prstGeom>
          <a:noFill/>
        </p:spPr>
        <p:txBody>
          <a:bodyPr wrap="square" rtlCol="0">
            <a:spAutoFit/>
          </a:bodyPr>
          <a:lstStyle/>
          <a:p>
            <a:r>
              <a:rPr lang="pt-BR" sz="2000" dirty="0" smtClean="0"/>
              <a:t>(x/4)O</a:t>
            </a:r>
            <a:r>
              <a:rPr lang="pt-BR" sz="2000" baseline="-25000" dirty="0" smtClean="0"/>
              <a:t>2</a:t>
            </a:r>
            <a:r>
              <a:rPr lang="pt-BR" sz="2000" dirty="0" smtClean="0"/>
              <a:t>(g) + (x/2) H</a:t>
            </a:r>
            <a:r>
              <a:rPr lang="pt-BR" sz="2000" baseline="-25000" dirty="0" smtClean="0"/>
              <a:t>2</a:t>
            </a:r>
            <a:r>
              <a:rPr lang="pt-BR" sz="2000" dirty="0" smtClean="0"/>
              <a:t>O(l) + x e</a:t>
            </a:r>
            <a:r>
              <a:rPr lang="pt-BR" sz="2000" baseline="30000" dirty="0" smtClean="0"/>
              <a:t>-</a:t>
            </a:r>
            <a:r>
              <a:rPr lang="pt-BR" sz="2000" dirty="0" smtClean="0"/>
              <a:t> -&gt; x OH</a:t>
            </a:r>
            <a:r>
              <a:rPr lang="pt-BR" sz="2000" baseline="30000" dirty="0" smtClean="0"/>
              <a:t>-</a:t>
            </a:r>
            <a:r>
              <a:rPr lang="pt-BR" sz="2000" dirty="0" smtClean="0"/>
              <a:t>(aq)</a:t>
            </a:r>
            <a:endParaRPr lang="en-US" sz="2000" dirty="0"/>
          </a:p>
        </p:txBody>
      </p:sp>
    </p:spTree>
    <p:extLst>
      <p:ext uri="{BB962C8B-B14F-4D97-AF65-F5344CB8AC3E}">
        <p14:creationId xmlns:p14="http://schemas.microsoft.com/office/powerpoint/2010/main" val="342864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0"/>
            <a:ext cx="9144000" cy="992310"/>
            <a:chOff x="0" y="1748"/>
            <a:chExt cx="9144000" cy="992310"/>
          </a:xfrm>
        </p:grpSpPr>
        <p:sp>
          <p:nvSpPr>
            <p:cNvPr id="11" name="Rectangle 10"/>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2" name="Picture 11"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3"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4" name="Rectangle 13"/>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104" name="Picture 8" descr="Aluminum with white hydroxide laye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724401" y="3326251"/>
            <a:ext cx="4414684" cy="3531749"/>
          </a:xfrm>
          <a:prstGeom prst="rect">
            <a:avLst/>
          </a:prstGeom>
          <a:noFill/>
          <a:extLst>
            <a:ext uri="{909E8E84-426E-40dd-AFC4-6F175D3DCCD1}">
              <a14:hiddenFill xmlns:a14="http://schemas.microsoft.com/office/drawing/2010/main" xmlns="">
                <a:solidFill>
                  <a:srgbClr val="FFFFFF"/>
                </a:solidFill>
              </a14:hiddenFill>
            </a:ext>
          </a:extLst>
        </p:spPr>
      </p:pic>
      <p:pic>
        <p:nvPicPr>
          <p:cNvPr id="4106" name="Picture 10" descr="Guardrail that was Subject to Corrosion"/>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46727" y="1600200"/>
            <a:ext cx="4594636" cy="34919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79314"/>
            <a:ext cx="8229600" cy="1143000"/>
          </a:xfrm>
        </p:spPr>
        <p:txBody>
          <a:bodyPr>
            <a:noAutofit/>
          </a:bodyPr>
          <a:lstStyle/>
          <a:p>
            <a:r>
              <a:rPr lang="en-US" sz="2800" dirty="0" smtClean="0"/>
              <a:t>Metal-Air Batteries </a:t>
            </a:r>
            <a:r>
              <a:rPr lang="en-US" sz="2800" dirty="0"/>
              <a:t>a</a:t>
            </a:r>
            <a:r>
              <a:rPr lang="en-US" sz="2800" dirty="0" smtClean="0"/>
              <a:t>re Powered by “Rusting”?</a:t>
            </a:r>
            <a:endParaRPr lang="en-US" sz="2800" dirty="0"/>
          </a:p>
        </p:txBody>
      </p:sp>
      <p:pic>
        <p:nvPicPr>
          <p:cNvPr id="1026" name="Picture 2" descr="http://matcor.com/blog/wp-content/uploads/2011/09/mercier_bridge.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56240" y="1600200"/>
            <a:ext cx="4943475" cy="3286126"/>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www.marine-knowledge.com/wp-content/uploads/2011/06/corrosion2.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40521" y="4038600"/>
            <a:ext cx="4598563" cy="2819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5486400" y="2042934"/>
            <a:ext cx="3124200" cy="1200329"/>
          </a:xfrm>
          <a:prstGeom prst="rect">
            <a:avLst/>
          </a:prstGeom>
          <a:noFill/>
        </p:spPr>
        <p:txBody>
          <a:bodyPr wrap="square" rtlCol="0">
            <a:spAutoFit/>
          </a:bodyPr>
          <a:lstStyle/>
          <a:p>
            <a:r>
              <a:rPr lang="en-US" sz="2400" dirty="0" smtClean="0"/>
              <a:t>Oxygen from the air oxidize metal ions in an electrolyte</a:t>
            </a:r>
            <a:endParaRPr lang="en-US" sz="2400" dirty="0"/>
          </a:p>
        </p:txBody>
      </p:sp>
      <p:sp>
        <p:nvSpPr>
          <p:cNvPr id="5" name="TextBox 4"/>
          <p:cNvSpPr txBox="1"/>
          <p:nvPr/>
        </p:nvSpPr>
        <p:spPr>
          <a:xfrm>
            <a:off x="381000" y="5257800"/>
            <a:ext cx="3962400" cy="461665"/>
          </a:xfrm>
          <a:prstGeom prst="rect">
            <a:avLst/>
          </a:prstGeom>
          <a:noFill/>
        </p:spPr>
        <p:txBody>
          <a:bodyPr wrap="square" rtlCol="0">
            <a:spAutoFit/>
          </a:bodyPr>
          <a:lstStyle/>
          <a:p>
            <a:r>
              <a:rPr lang="en-US" sz="2400" dirty="0"/>
              <a:t>Aluminum “rust” is </a:t>
            </a:r>
            <a:r>
              <a:rPr lang="en-US" sz="2400" dirty="0" smtClean="0"/>
              <a:t>Al(OH)</a:t>
            </a:r>
            <a:r>
              <a:rPr lang="en-US" sz="2400" baseline="-25000" dirty="0" smtClean="0"/>
              <a:t>3</a:t>
            </a:r>
            <a:r>
              <a:rPr lang="en-US" sz="2400" dirty="0" smtClean="0"/>
              <a:t>.</a:t>
            </a:r>
            <a:endParaRPr lang="en-US" sz="2400" dirty="0"/>
          </a:p>
        </p:txBody>
      </p:sp>
      <p:sp>
        <p:nvSpPr>
          <p:cNvPr id="8" name="TextBox 7"/>
          <p:cNvSpPr txBox="1"/>
          <p:nvPr/>
        </p:nvSpPr>
        <p:spPr>
          <a:xfrm>
            <a:off x="5593217" y="1600200"/>
            <a:ext cx="3017383" cy="369332"/>
          </a:xfrm>
          <a:prstGeom prst="rect">
            <a:avLst/>
          </a:prstGeom>
          <a:noFill/>
        </p:spPr>
        <p:txBody>
          <a:bodyPr wrap="square" rtlCol="0">
            <a:spAutoFit/>
          </a:bodyPr>
          <a:lstStyle/>
          <a:p>
            <a:r>
              <a:rPr lang="en-US" dirty="0" smtClean="0"/>
              <a:t>M +</a:t>
            </a:r>
            <a:r>
              <a:rPr lang="pt-BR" dirty="0"/>
              <a:t> x</a:t>
            </a:r>
            <a:r>
              <a:rPr lang="pt-BR" dirty="0" smtClean="0"/>
              <a:t> O</a:t>
            </a:r>
            <a:r>
              <a:rPr lang="pt-BR" baseline="-25000" dirty="0" smtClean="0"/>
              <a:t>2</a:t>
            </a:r>
            <a:r>
              <a:rPr lang="pt-BR" dirty="0" smtClean="0"/>
              <a:t> </a:t>
            </a:r>
            <a:r>
              <a:rPr lang="pt-BR" dirty="0"/>
              <a:t>+ </a:t>
            </a:r>
            <a:r>
              <a:rPr lang="pt-BR" dirty="0" smtClean="0"/>
              <a:t>y H</a:t>
            </a:r>
            <a:r>
              <a:rPr lang="pt-BR" baseline="-25000" dirty="0" smtClean="0"/>
              <a:t>2</a:t>
            </a:r>
            <a:r>
              <a:rPr lang="pt-BR" dirty="0" smtClean="0"/>
              <a:t>O</a:t>
            </a:r>
            <a:r>
              <a:rPr lang="en-US" dirty="0" smtClean="0"/>
              <a:t> </a:t>
            </a:r>
            <a:r>
              <a:rPr lang="en-US" dirty="0"/>
              <a:t>-&gt;  </a:t>
            </a:r>
            <a:r>
              <a:rPr lang="en-US" dirty="0" smtClean="0"/>
              <a:t>M(OH)</a:t>
            </a:r>
            <a:r>
              <a:rPr lang="en-US" baseline="-25000" dirty="0" smtClean="0"/>
              <a:t>z</a:t>
            </a:r>
            <a:endParaRPr lang="en-US" dirty="0"/>
          </a:p>
        </p:txBody>
      </p:sp>
      <p:sp>
        <p:nvSpPr>
          <p:cNvPr id="3" name="TextBox 2"/>
          <p:cNvSpPr txBox="1"/>
          <p:nvPr/>
        </p:nvSpPr>
        <p:spPr>
          <a:xfrm>
            <a:off x="349963" y="5617493"/>
            <a:ext cx="4293794" cy="830997"/>
          </a:xfrm>
          <a:prstGeom prst="rect">
            <a:avLst/>
          </a:prstGeom>
          <a:noFill/>
        </p:spPr>
        <p:txBody>
          <a:bodyPr wrap="square" rtlCol="0">
            <a:spAutoFit/>
          </a:bodyPr>
          <a:lstStyle/>
          <a:p>
            <a:r>
              <a:rPr lang="en-US" sz="2400" dirty="0"/>
              <a:t>But iron rust is iron oxide or Fe</a:t>
            </a:r>
            <a:r>
              <a:rPr lang="en-US" sz="2400" baseline="-25000" dirty="0"/>
              <a:t>2</a:t>
            </a:r>
            <a:r>
              <a:rPr lang="en-US" sz="2400" dirty="0"/>
              <a:t>O</a:t>
            </a:r>
            <a:r>
              <a:rPr lang="en-US" sz="2400" baseline="-25000" dirty="0"/>
              <a:t>3</a:t>
            </a:r>
            <a:r>
              <a:rPr lang="en-US" sz="2400" dirty="0"/>
              <a:t>.</a:t>
            </a:r>
            <a:r>
              <a:rPr lang="en-US" sz="2400" baseline="-25000" dirty="0"/>
              <a:t>.</a:t>
            </a:r>
            <a:endParaRPr lang="en-US" sz="2400" dirty="0"/>
          </a:p>
        </p:txBody>
      </p:sp>
    </p:spTree>
    <p:extLst>
      <p:ext uri="{BB962C8B-B14F-4D97-AF65-F5344CB8AC3E}">
        <p14:creationId xmlns:p14="http://schemas.microsoft.com/office/powerpoint/2010/main" val="168286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10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10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0" y="0"/>
            <a:ext cx="9144000" cy="992310"/>
            <a:chOff x="0" y="1748"/>
            <a:chExt cx="9144000" cy="992310"/>
          </a:xfrm>
        </p:grpSpPr>
        <p:sp>
          <p:nvSpPr>
            <p:cNvPr id="47" name="Rectangle 46"/>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48" name="Picture 47"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49"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50" name="Rectangle 49"/>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52400"/>
            <a:ext cx="8229600" cy="1143000"/>
          </a:xfrm>
        </p:spPr>
        <p:txBody>
          <a:bodyPr>
            <a:normAutofit/>
          </a:bodyPr>
          <a:lstStyle/>
          <a:p>
            <a:r>
              <a:rPr lang="en-US" sz="3200" dirty="0" smtClean="0"/>
              <a:t>Metal Air Battery with Iron</a:t>
            </a:r>
            <a:endParaRPr lang="en-US" sz="3200" dirty="0"/>
          </a:p>
        </p:txBody>
      </p:sp>
      <p:sp>
        <p:nvSpPr>
          <p:cNvPr id="10" name="Rectangle 9"/>
          <p:cNvSpPr/>
          <p:nvPr/>
        </p:nvSpPr>
        <p:spPr>
          <a:xfrm>
            <a:off x="7467600" y="1796845"/>
            <a:ext cx="1143000" cy="44196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Oval 2048"/>
          <p:cNvSpPr/>
          <p:nvPr/>
        </p:nvSpPr>
        <p:spPr>
          <a:xfrm>
            <a:off x="7315200" y="5486400"/>
            <a:ext cx="228600" cy="228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1000" y="3515032"/>
            <a:ext cx="8458200" cy="2819400"/>
          </a:xfrm>
          <a:prstGeom prst="rect">
            <a:avLst/>
          </a:prstGeom>
          <a:solidFill>
            <a:srgbClr val="4F81BD">
              <a:alpha val="2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loud 11"/>
          <p:cNvSpPr/>
          <p:nvPr/>
        </p:nvSpPr>
        <p:spPr>
          <a:xfrm>
            <a:off x="609600" y="2925097"/>
            <a:ext cx="2590800" cy="3276600"/>
          </a:xfrm>
          <a:prstGeom prst="clou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2057400" y="1447800"/>
            <a:ext cx="0" cy="160020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057400" y="1447800"/>
            <a:ext cx="274320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957762" y="1447800"/>
            <a:ext cx="3081338"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10" idx="0"/>
          </p:cNvCxnSpPr>
          <p:nvPr/>
        </p:nvCxnSpPr>
        <p:spPr>
          <a:xfrm>
            <a:off x="8039100" y="1447800"/>
            <a:ext cx="0" cy="349045"/>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http://www.clker.com/cliparts/e/3/0/f/11949896971812381266light_bulb_karl_bartel_01.svg.m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5800" y="685800"/>
            <a:ext cx="923925" cy="927036"/>
          </a:xfrm>
          <a:prstGeom prst="rect">
            <a:avLst/>
          </a:prstGeom>
          <a:noFill/>
          <a:extLst>
            <a:ext uri="{909E8E84-426E-40dd-AFC4-6F175D3DCCD1}">
              <a14:hiddenFill xmlns:a14="http://schemas.microsoft.com/office/drawing/2010/main" xmlns="">
                <a:solidFill>
                  <a:srgbClr val="FFFFFF"/>
                </a:solidFill>
              </a14:hiddenFill>
            </a:ext>
          </a:extLst>
        </p:spPr>
      </p:pic>
      <p:sp>
        <p:nvSpPr>
          <p:cNvPr id="27" name="TextBox 26"/>
          <p:cNvSpPr txBox="1"/>
          <p:nvPr/>
        </p:nvSpPr>
        <p:spPr>
          <a:xfrm>
            <a:off x="1219200" y="4191000"/>
            <a:ext cx="1295400" cy="646331"/>
          </a:xfrm>
          <a:prstGeom prst="rect">
            <a:avLst/>
          </a:prstGeom>
          <a:noFill/>
        </p:spPr>
        <p:txBody>
          <a:bodyPr wrap="square" rtlCol="0">
            <a:spAutoFit/>
          </a:bodyPr>
          <a:lstStyle/>
          <a:p>
            <a:r>
              <a:rPr lang="en-US" dirty="0" smtClean="0">
                <a:solidFill>
                  <a:schemeClr val="bg1"/>
                </a:solidFill>
              </a:rPr>
              <a:t>Activated Carbon</a:t>
            </a:r>
            <a:endParaRPr lang="en-US" dirty="0">
              <a:solidFill>
                <a:schemeClr val="bg1"/>
              </a:solidFill>
            </a:endParaRPr>
          </a:p>
        </p:txBody>
      </p:sp>
      <p:sp>
        <p:nvSpPr>
          <p:cNvPr id="28" name="TextBox 27"/>
          <p:cNvSpPr txBox="1"/>
          <p:nvPr/>
        </p:nvSpPr>
        <p:spPr>
          <a:xfrm>
            <a:off x="7848600" y="2362200"/>
            <a:ext cx="762000" cy="369332"/>
          </a:xfrm>
          <a:prstGeom prst="rect">
            <a:avLst/>
          </a:prstGeom>
          <a:noFill/>
        </p:spPr>
        <p:txBody>
          <a:bodyPr wrap="square" rtlCol="0">
            <a:spAutoFit/>
          </a:bodyPr>
          <a:lstStyle/>
          <a:p>
            <a:r>
              <a:rPr lang="en-US" dirty="0" smtClean="0"/>
              <a:t>Iron</a:t>
            </a:r>
            <a:endParaRPr lang="en-US" dirty="0"/>
          </a:p>
        </p:txBody>
      </p:sp>
      <p:sp>
        <p:nvSpPr>
          <p:cNvPr id="29" name="TextBox 28"/>
          <p:cNvSpPr txBox="1"/>
          <p:nvPr/>
        </p:nvSpPr>
        <p:spPr>
          <a:xfrm>
            <a:off x="6484912" y="6363789"/>
            <a:ext cx="2340769" cy="369332"/>
          </a:xfrm>
          <a:prstGeom prst="rect">
            <a:avLst/>
          </a:prstGeom>
          <a:noFill/>
        </p:spPr>
        <p:txBody>
          <a:bodyPr wrap="square" rtlCol="0">
            <a:spAutoFit/>
          </a:bodyPr>
          <a:lstStyle/>
          <a:p>
            <a:r>
              <a:rPr lang="en-US" dirty="0" smtClean="0"/>
              <a:t>Fe(s) -&gt; + Fe</a:t>
            </a:r>
            <a:r>
              <a:rPr lang="en-US" baseline="30000" dirty="0" smtClean="0"/>
              <a:t>2+</a:t>
            </a:r>
            <a:r>
              <a:rPr lang="en-US" dirty="0" smtClean="0"/>
              <a:t>(</a:t>
            </a:r>
            <a:r>
              <a:rPr lang="en-US" dirty="0" err="1" smtClean="0"/>
              <a:t>aq</a:t>
            </a:r>
            <a:r>
              <a:rPr lang="en-US" dirty="0" smtClean="0"/>
              <a:t>) + 2e</a:t>
            </a:r>
            <a:r>
              <a:rPr lang="en-US" baseline="30000" dirty="0" smtClean="0"/>
              <a:t>-</a:t>
            </a:r>
            <a:endParaRPr lang="en-US" dirty="0"/>
          </a:p>
        </p:txBody>
      </p:sp>
      <p:sp>
        <p:nvSpPr>
          <p:cNvPr id="30" name="TextBox 29"/>
          <p:cNvSpPr txBox="1"/>
          <p:nvPr/>
        </p:nvSpPr>
        <p:spPr>
          <a:xfrm>
            <a:off x="3505200" y="3745468"/>
            <a:ext cx="3657600" cy="369332"/>
          </a:xfrm>
          <a:prstGeom prst="rect">
            <a:avLst/>
          </a:prstGeom>
          <a:noFill/>
        </p:spPr>
        <p:txBody>
          <a:bodyPr wrap="square" rtlCol="0">
            <a:spAutoFit/>
          </a:bodyPr>
          <a:lstStyle/>
          <a:p>
            <a:r>
              <a:rPr lang="en-US" dirty="0" smtClean="0"/>
              <a:t>Fe</a:t>
            </a:r>
            <a:r>
              <a:rPr lang="en-US" baseline="30000" dirty="0" smtClean="0"/>
              <a:t>2+</a:t>
            </a:r>
            <a:r>
              <a:rPr lang="en-US" dirty="0" smtClean="0"/>
              <a:t>(</a:t>
            </a:r>
            <a:r>
              <a:rPr lang="en-US" dirty="0" err="1" smtClean="0"/>
              <a:t>aq</a:t>
            </a:r>
            <a:r>
              <a:rPr lang="en-US" dirty="0" smtClean="0"/>
              <a:t>) + 2OH</a:t>
            </a:r>
            <a:r>
              <a:rPr lang="en-US" baseline="30000" dirty="0" smtClean="0"/>
              <a:t>-</a:t>
            </a:r>
            <a:r>
              <a:rPr lang="en-US" dirty="0" smtClean="0"/>
              <a:t>(</a:t>
            </a:r>
            <a:r>
              <a:rPr lang="en-US" dirty="0" err="1" smtClean="0"/>
              <a:t>aq</a:t>
            </a:r>
            <a:r>
              <a:rPr lang="en-US" dirty="0" smtClean="0"/>
              <a:t>) -&gt; Fe(OH)</a:t>
            </a:r>
            <a:r>
              <a:rPr lang="en-US" baseline="-25000" dirty="0" smtClean="0"/>
              <a:t>2</a:t>
            </a:r>
            <a:r>
              <a:rPr lang="en-US" dirty="0" smtClean="0"/>
              <a:t>(s)</a:t>
            </a:r>
            <a:endParaRPr lang="en-US" dirty="0"/>
          </a:p>
        </p:txBody>
      </p:sp>
      <p:sp>
        <p:nvSpPr>
          <p:cNvPr id="31" name="TextBox 30"/>
          <p:cNvSpPr txBox="1"/>
          <p:nvPr/>
        </p:nvSpPr>
        <p:spPr>
          <a:xfrm>
            <a:off x="381000" y="6363789"/>
            <a:ext cx="3276600" cy="369332"/>
          </a:xfrm>
          <a:prstGeom prst="rect">
            <a:avLst/>
          </a:prstGeom>
          <a:noFill/>
        </p:spPr>
        <p:txBody>
          <a:bodyPr wrap="square" rtlCol="0">
            <a:spAutoFit/>
          </a:bodyPr>
          <a:lstStyle/>
          <a:p>
            <a:r>
              <a:rPr lang="pt-BR" dirty="0" smtClean="0"/>
              <a:t>½O</a:t>
            </a:r>
            <a:r>
              <a:rPr lang="pt-BR" baseline="-25000" dirty="0" smtClean="0"/>
              <a:t>2</a:t>
            </a:r>
            <a:r>
              <a:rPr lang="pt-BR" dirty="0" smtClean="0"/>
              <a:t>(g) + H</a:t>
            </a:r>
            <a:r>
              <a:rPr lang="pt-BR" baseline="-25000" dirty="0" smtClean="0"/>
              <a:t>2</a:t>
            </a:r>
            <a:r>
              <a:rPr lang="pt-BR" dirty="0" smtClean="0"/>
              <a:t>O(l) + 2e</a:t>
            </a:r>
            <a:r>
              <a:rPr lang="pt-BR" baseline="30000" dirty="0" smtClean="0"/>
              <a:t>-</a:t>
            </a:r>
            <a:r>
              <a:rPr lang="pt-BR" dirty="0" smtClean="0"/>
              <a:t> -&gt; 2OH</a:t>
            </a:r>
            <a:r>
              <a:rPr lang="pt-BR" baseline="30000" dirty="0" smtClean="0"/>
              <a:t>-</a:t>
            </a:r>
            <a:r>
              <a:rPr lang="pt-BR" dirty="0" smtClean="0"/>
              <a:t>(aq)</a:t>
            </a:r>
            <a:endParaRPr lang="en-US" dirty="0"/>
          </a:p>
        </p:txBody>
      </p:sp>
      <p:sp>
        <p:nvSpPr>
          <p:cNvPr id="2048" name="TextBox 2047"/>
          <p:cNvSpPr txBox="1"/>
          <p:nvPr/>
        </p:nvSpPr>
        <p:spPr>
          <a:xfrm>
            <a:off x="3151893" y="2925097"/>
            <a:ext cx="3333019" cy="369332"/>
          </a:xfrm>
          <a:prstGeom prst="rect">
            <a:avLst/>
          </a:prstGeom>
          <a:noFill/>
        </p:spPr>
        <p:txBody>
          <a:bodyPr wrap="square" rtlCol="0">
            <a:spAutoFit/>
          </a:bodyPr>
          <a:lstStyle/>
          <a:p>
            <a:r>
              <a:rPr lang="en-US" dirty="0" smtClean="0"/>
              <a:t>O</a:t>
            </a:r>
            <a:r>
              <a:rPr lang="en-US" baseline="-25000" dirty="0" smtClean="0"/>
              <a:t>2</a:t>
            </a:r>
            <a:r>
              <a:rPr lang="en-US" dirty="0" smtClean="0"/>
              <a:t> dissolves into the water</a:t>
            </a:r>
            <a:endParaRPr lang="en-US" dirty="0"/>
          </a:p>
        </p:txBody>
      </p:sp>
      <p:sp>
        <p:nvSpPr>
          <p:cNvPr id="34" name="TextBox 33"/>
          <p:cNvSpPr txBox="1"/>
          <p:nvPr/>
        </p:nvSpPr>
        <p:spPr>
          <a:xfrm>
            <a:off x="3981450" y="5956963"/>
            <a:ext cx="2876550" cy="369332"/>
          </a:xfrm>
          <a:prstGeom prst="rect">
            <a:avLst/>
          </a:prstGeom>
          <a:noFill/>
        </p:spPr>
        <p:txBody>
          <a:bodyPr wrap="square" rtlCol="0">
            <a:spAutoFit/>
          </a:bodyPr>
          <a:lstStyle/>
          <a:p>
            <a:r>
              <a:rPr lang="en-US" dirty="0" smtClean="0"/>
              <a:t>Salt Water</a:t>
            </a:r>
            <a:endParaRPr lang="en-US" dirty="0"/>
          </a:p>
        </p:txBody>
      </p:sp>
      <p:sp>
        <p:nvSpPr>
          <p:cNvPr id="36" name="TextBox 35"/>
          <p:cNvSpPr txBox="1"/>
          <p:nvPr/>
        </p:nvSpPr>
        <p:spPr>
          <a:xfrm>
            <a:off x="6664351" y="5215390"/>
            <a:ext cx="2340769" cy="369332"/>
          </a:xfrm>
          <a:prstGeom prst="rect">
            <a:avLst/>
          </a:prstGeom>
          <a:noFill/>
        </p:spPr>
        <p:txBody>
          <a:bodyPr wrap="square" rtlCol="0">
            <a:spAutoFit/>
          </a:bodyPr>
          <a:lstStyle/>
          <a:p>
            <a:r>
              <a:rPr lang="en-US" dirty="0" smtClean="0"/>
              <a:t>Fe</a:t>
            </a:r>
            <a:r>
              <a:rPr lang="en-US" baseline="30000" dirty="0" smtClean="0"/>
              <a:t>2+</a:t>
            </a:r>
            <a:endParaRPr lang="en-US" dirty="0"/>
          </a:p>
        </p:txBody>
      </p:sp>
      <p:sp>
        <p:nvSpPr>
          <p:cNvPr id="37" name="TextBox 36"/>
          <p:cNvSpPr txBox="1"/>
          <p:nvPr/>
        </p:nvSpPr>
        <p:spPr>
          <a:xfrm>
            <a:off x="7471825" y="4876800"/>
            <a:ext cx="2340769" cy="369332"/>
          </a:xfrm>
          <a:prstGeom prst="rect">
            <a:avLst/>
          </a:prstGeom>
          <a:noFill/>
        </p:spPr>
        <p:txBody>
          <a:bodyPr wrap="square" rtlCol="0">
            <a:spAutoFit/>
          </a:bodyPr>
          <a:lstStyle/>
          <a:p>
            <a:r>
              <a:rPr lang="en-US" dirty="0" smtClean="0"/>
              <a:t>2e</a:t>
            </a:r>
            <a:r>
              <a:rPr lang="en-US" baseline="30000" dirty="0" smtClean="0"/>
              <a:t>-</a:t>
            </a:r>
            <a:endParaRPr lang="en-US" dirty="0"/>
          </a:p>
        </p:txBody>
      </p:sp>
      <p:sp>
        <p:nvSpPr>
          <p:cNvPr id="2051" name="TextBox 2050"/>
          <p:cNvSpPr txBox="1"/>
          <p:nvPr/>
        </p:nvSpPr>
        <p:spPr>
          <a:xfrm>
            <a:off x="5957465" y="1154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2053" name="Straight Arrow Connector 2052"/>
          <p:cNvCxnSpPr/>
          <p:nvPr/>
        </p:nvCxnSpPr>
        <p:spPr>
          <a:xfrm flipH="1">
            <a:off x="5791200" y="1149318"/>
            <a:ext cx="87315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55" name="Straight Arrow Connector 2054"/>
          <p:cNvCxnSpPr/>
          <p:nvPr/>
        </p:nvCxnSpPr>
        <p:spPr>
          <a:xfrm flipH="1" flipV="1">
            <a:off x="7162800" y="5486400"/>
            <a:ext cx="309025" cy="98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58" name="Straight Arrow Connector 2057"/>
          <p:cNvCxnSpPr/>
          <p:nvPr/>
        </p:nvCxnSpPr>
        <p:spPr>
          <a:xfrm flipV="1">
            <a:off x="7620000" y="5215390"/>
            <a:ext cx="76200" cy="28575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1" name="Straight Arrow Connector 2060"/>
          <p:cNvCxnSpPr/>
          <p:nvPr/>
        </p:nvCxnSpPr>
        <p:spPr>
          <a:xfrm flipV="1">
            <a:off x="7834735" y="4563397"/>
            <a:ext cx="623465" cy="46732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3" name="Straight Arrow Connector 2062"/>
          <p:cNvCxnSpPr/>
          <p:nvPr/>
        </p:nvCxnSpPr>
        <p:spPr>
          <a:xfrm flipH="1" flipV="1">
            <a:off x="7696200" y="4191000"/>
            <a:ext cx="68580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5" name="Straight Arrow Connector 2064"/>
          <p:cNvCxnSpPr/>
          <p:nvPr/>
        </p:nvCxnSpPr>
        <p:spPr>
          <a:xfrm flipV="1">
            <a:off x="7696200" y="3048000"/>
            <a:ext cx="450267" cy="88213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7" name="Straight Arrow Connector 2066"/>
          <p:cNvCxnSpPr/>
          <p:nvPr/>
        </p:nvCxnSpPr>
        <p:spPr>
          <a:xfrm>
            <a:off x="8229600" y="3276600"/>
            <a:ext cx="152400" cy="838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69" name="Straight Arrow Connector 2068"/>
          <p:cNvCxnSpPr/>
          <p:nvPr/>
        </p:nvCxnSpPr>
        <p:spPr>
          <a:xfrm flipH="1" flipV="1">
            <a:off x="7620000" y="2362201"/>
            <a:ext cx="609600" cy="164444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072" name="Straight Arrow Connector 2071"/>
          <p:cNvCxnSpPr>
            <a:endCxn id="10" idx="0"/>
          </p:cNvCxnSpPr>
          <p:nvPr/>
        </p:nvCxnSpPr>
        <p:spPr>
          <a:xfrm flipV="1">
            <a:off x="7696200" y="1796845"/>
            <a:ext cx="342900" cy="4616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074" name="TextBox 2073"/>
          <p:cNvSpPr txBox="1"/>
          <p:nvPr/>
        </p:nvSpPr>
        <p:spPr>
          <a:xfrm>
            <a:off x="6403008" y="4612394"/>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sp>
        <p:nvSpPr>
          <p:cNvPr id="63" name="TextBox 62"/>
          <p:cNvSpPr txBox="1"/>
          <p:nvPr/>
        </p:nvSpPr>
        <p:spPr>
          <a:xfrm>
            <a:off x="6606067" y="5772297"/>
            <a:ext cx="498449" cy="369332"/>
          </a:xfrm>
          <a:prstGeom prst="rect">
            <a:avLst/>
          </a:prstGeom>
          <a:noFill/>
        </p:spPr>
        <p:txBody>
          <a:bodyPr wrap="square" rtlCol="0">
            <a:spAutoFit/>
          </a:bodyPr>
          <a:lstStyle/>
          <a:p>
            <a:r>
              <a:rPr lang="en-US" dirty="0" smtClean="0"/>
              <a:t>Cl</a:t>
            </a:r>
            <a:r>
              <a:rPr lang="en-US" baseline="30000" dirty="0" smtClean="0"/>
              <a:t>-</a:t>
            </a:r>
            <a:endParaRPr lang="en-US" dirty="0"/>
          </a:p>
        </p:txBody>
      </p:sp>
      <p:cxnSp>
        <p:nvCxnSpPr>
          <p:cNvPr id="2076" name="Straight Arrow Connector 2075"/>
          <p:cNvCxnSpPr/>
          <p:nvPr/>
        </p:nvCxnSpPr>
        <p:spPr>
          <a:xfrm flipV="1">
            <a:off x="2362200" y="5030725"/>
            <a:ext cx="685800" cy="15177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5334000" y="4924732"/>
            <a:ext cx="1318232" cy="475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283823" y="4777395"/>
            <a:ext cx="697627" cy="369332"/>
          </a:xfrm>
          <a:prstGeom prst="rect">
            <a:avLst/>
          </a:prstGeom>
        </p:spPr>
        <p:txBody>
          <a:bodyPr wrap="none">
            <a:spAutoFit/>
          </a:bodyPr>
          <a:lstStyle/>
          <a:p>
            <a:r>
              <a:rPr lang="pt-BR" dirty="0" smtClean="0"/>
              <a:t>2 OH</a:t>
            </a:r>
            <a:r>
              <a:rPr lang="pt-BR" baseline="30000" dirty="0" smtClean="0"/>
              <a:t>-</a:t>
            </a:r>
            <a:endParaRPr lang="en-US" dirty="0"/>
          </a:p>
        </p:txBody>
      </p:sp>
      <p:sp>
        <p:nvSpPr>
          <p:cNvPr id="40" name="Rectangle 39"/>
          <p:cNvSpPr/>
          <p:nvPr/>
        </p:nvSpPr>
        <p:spPr>
          <a:xfrm>
            <a:off x="3482471" y="4318820"/>
            <a:ext cx="521297" cy="369332"/>
          </a:xfrm>
          <a:prstGeom prst="rect">
            <a:avLst/>
          </a:prstGeom>
        </p:spPr>
        <p:txBody>
          <a:bodyPr wrap="none">
            <a:spAutoFit/>
          </a:bodyPr>
          <a:lstStyle/>
          <a:p>
            <a:r>
              <a:rPr lang="en-US" dirty="0" smtClean="0"/>
              <a:t>Na</a:t>
            </a:r>
            <a:r>
              <a:rPr lang="en-US" baseline="30000" dirty="0" smtClean="0"/>
              <a:t>+</a:t>
            </a:r>
            <a:endParaRPr lang="en-US" dirty="0"/>
          </a:p>
        </p:txBody>
      </p:sp>
      <p:sp>
        <p:nvSpPr>
          <p:cNvPr id="74" name="Rectangle 73"/>
          <p:cNvSpPr/>
          <p:nvPr/>
        </p:nvSpPr>
        <p:spPr>
          <a:xfrm>
            <a:off x="3342203" y="5604924"/>
            <a:ext cx="521297" cy="369332"/>
          </a:xfrm>
          <a:prstGeom prst="rect">
            <a:avLst/>
          </a:prstGeom>
        </p:spPr>
        <p:txBody>
          <a:bodyPr wrap="none">
            <a:spAutoFit/>
          </a:bodyPr>
          <a:lstStyle/>
          <a:p>
            <a:r>
              <a:rPr lang="en-US" dirty="0" smtClean="0"/>
              <a:t>Na</a:t>
            </a:r>
            <a:r>
              <a:rPr lang="en-US" baseline="30000" dirty="0" smtClean="0"/>
              <a:t>+</a:t>
            </a:r>
            <a:endParaRPr lang="en-US" dirty="0"/>
          </a:p>
        </p:txBody>
      </p:sp>
      <p:cxnSp>
        <p:nvCxnSpPr>
          <p:cNvPr id="75" name="Straight Arrow Connector 74"/>
          <p:cNvCxnSpPr>
            <a:stCxn id="39" idx="3"/>
          </p:cNvCxnSpPr>
          <p:nvPr/>
        </p:nvCxnSpPr>
        <p:spPr>
          <a:xfrm flipV="1">
            <a:off x="3981450" y="4797060"/>
            <a:ext cx="628650" cy="1650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Explosion 1 42"/>
          <p:cNvSpPr/>
          <p:nvPr/>
        </p:nvSpPr>
        <p:spPr>
          <a:xfrm>
            <a:off x="4610100" y="4511760"/>
            <a:ext cx="723900" cy="6337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Explosion 1 78"/>
          <p:cNvSpPr/>
          <p:nvPr/>
        </p:nvSpPr>
        <p:spPr>
          <a:xfrm>
            <a:off x="2686050" y="4427728"/>
            <a:ext cx="723900" cy="6337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Arrow Connector 44"/>
          <p:cNvCxnSpPr/>
          <p:nvPr/>
        </p:nvCxnSpPr>
        <p:spPr>
          <a:xfrm flipH="1">
            <a:off x="3200400" y="3294429"/>
            <a:ext cx="304800" cy="1010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447800" y="1916668"/>
            <a:ext cx="2043535" cy="369332"/>
          </a:xfrm>
          <a:prstGeom prst="rect">
            <a:avLst/>
          </a:prstGeom>
          <a:noFill/>
        </p:spPr>
        <p:txBody>
          <a:bodyPr wrap="square" rtlCol="0">
            <a:spAutoFit/>
          </a:bodyPr>
          <a:lstStyle/>
          <a:p>
            <a:r>
              <a:rPr lang="en-US" dirty="0" smtClean="0"/>
              <a:t>2e</a:t>
            </a:r>
            <a:r>
              <a:rPr lang="en-US" baseline="30000" dirty="0" smtClean="0"/>
              <a:t>-</a:t>
            </a:r>
            <a:endParaRPr lang="en-US" dirty="0" smtClean="0"/>
          </a:p>
        </p:txBody>
      </p:sp>
      <p:cxnSp>
        <p:nvCxnSpPr>
          <p:cNvPr id="83" name="Straight Arrow Connector 82"/>
          <p:cNvCxnSpPr/>
          <p:nvPr/>
        </p:nvCxnSpPr>
        <p:spPr>
          <a:xfrm flipH="1">
            <a:off x="1981199" y="1714984"/>
            <a:ext cx="1" cy="7996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534867" y="2177535"/>
            <a:ext cx="4569649" cy="369332"/>
          </a:xfrm>
          <a:prstGeom prst="rect">
            <a:avLst/>
          </a:prstGeom>
        </p:spPr>
        <p:txBody>
          <a:bodyPr wrap="none">
            <a:spAutoFit/>
          </a:bodyPr>
          <a:lstStyle/>
          <a:p>
            <a:r>
              <a:rPr lang="pt-BR" dirty="0" smtClean="0"/>
              <a:t>4Fe(OH)</a:t>
            </a:r>
            <a:r>
              <a:rPr lang="pt-BR" baseline="-25000" dirty="0" smtClean="0"/>
              <a:t>2</a:t>
            </a:r>
            <a:r>
              <a:rPr lang="pt-BR" dirty="0" smtClean="0"/>
              <a:t>(s) + O</a:t>
            </a:r>
            <a:r>
              <a:rPr lang="pt-BR" baseline="-25000" dirty="0" smtClean="0"/>
              <a:t>2</a:t>
            </a:r>
            <a:r>
              <a:rPr lang="pt-BR" dirty="0" smtClean="0"/>
              <a:t>(g) -&gt; 2Fe</a:t>
            </a:r>
            <a:r>
              <a:rPr lang="pt-BR" baseline="-25000" dirty="0" smtClean="0"/>
              <a:t>2</a:t>
            </a:r>
            <a:r>
              <a:rPr lang="pt-BR" dirty="0" smtClean="0"/>
              <a:t>O</a:t>
            </a:r>
            <a:r>
              <a:rPr lang="pt-BR" baseline="-25000" dirty="0" smtClean="0"/>
              <a:t>3 </a:t>
            </a:r>
            <a:r>
              <a:rPr lang="pt-BR" dirty="0" smtClean="0"/>
              <a:t>•H</a:t>
            </a:r>
            <a:r>
              <a:rPr lang="pt-BR" baseline="-25000" dirty="0" smtClean="0"/>
              <a:t>2</a:t>
            </a:r>
            <a:r>
              <a:rPr lang="pt-BR" dirty="0" smtClean="0"/>
              <a:t>O(s) + 2H</a:t>
            </a:r>
            <a:r>
              <a:rPr lang="pt-BR" baseline="-25000" dirty="0" smtClean="0"/>
              <a:t>2</a:t>
            </a:r>
            <a:r>
              <a:rPr lang="pt-BR" dirty="0" smtClean="0"/>
              <a:t>O(l)</a:t>
            </a:r>
            <a:endParaRPr lang="en-US" dirty="0"/>
          </a:p>
        </p:txBody>
      </p:sp>
      <p:sp>
        <p:nvSpPr>
          <p:cNvPr id="4" name="Oval 3"/>
          <p:cNvSpPr/>
          <p:nvPr/>
        </p:nvSpPr>
        <p:spPr>
          <a:xfrm>
            <a:off x="4610100" y="2177535"/>
            <a:ext cx="842156"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608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992310"/>
            <a:chOff x="0" y="1748"/>
            <a:chExt cx="9144000" cy="992310"/>
          </a:xfrm>
        </p:grpSpPr>
        <p:sp>
          <p:nvSpPr>
            <p:cNvPr id="6" name="Rectangle 5"/>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7" name="Picture 6"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9" name="Rectangle 8"/>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38306"/>
            <a:ext cx="8229600" cy="1143000"/>
          </a:xfrm>
        </p:spPr>
        <p:txBody>
          <a:bodyPr>
            <a:normAutofit/>
          </a:bodyPr>
          <a:lstStyle/>
          <a:p>
            <a:r>
              <a:rPr lang="en-US" sz="3200" dirty="0" smtClean="0"/>
              <a:t>Generic Piece of Iron Rusting</a:t>
            </a:r>
            <a:endParaRPr lang="en-US" sz="3200" dirty="0"/>
          </a:p>
        </p:txBody>
      </p:sp>
      <p:sp>
        <p:nvSpPr>
          <p:cNvPr id="3" name="Content Placeholder 2"/>
          <p:cNvSpPr>
            <a:spLocks noGrp="1"/>
          </p:cNvSpPr>
          <p:nvPr>
            <p:ph idx="1"/>
          </p:nvPr>
        </p:nvSpPr>
        <p:spPr>
          <a:xfrm>
            <a:off x="1032372" y="5807790"/>
            <a:ext cx="8229600" cy="819149"/>
          </a:xfrm>
        </p:spPr>
        <p:txBody>
          <a:bodyPr>
            <a:normAutofit/>
          </a:bodyPr>
          <a:lstStyle/>
          <a:p>
            <a:r>
              <a:rPr lang="en-US" dirty="0" smtClean="0"/>
              <a:t>Where’s the electrodes and electrolyte?</a:t>
            </a:r>
            <a:endParaRPr lang="en-US" dirty="0"/>
          </a:p>
        </p:txBody>
      </p:sp>
      <p:pic>
        <p:nvPicPr>
          <p:cNvPr id="3076" name="Picture 4" descr="http://www.carly-sa.com/IMG/Image/Services/Focus%20Produits%20-%20CARLYNEWS/Corrosion/CARLYSTEEL-corrosion.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81200" y="1676400"/>
            <a:ext cx="5410200" cy="40576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59636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992310"/>
            <a:chOff x="0" y="1748"/>
            <a:chExt cx="9144000" cy="992310"/>
          </a:xfrm>
        </p:grpSpPr>
        <p:sp>
          <p:nvSpPr>
            <p:cNvPr id="6" name="Rectangle 5"/>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7" name="Picture 6"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9" name="Rectangle 8"/>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21602"/>
            <a:ext cx="8229600" cy="1143000"/>
          </a:xfrm>
        </p:spPr>
        <p:txBody>
          <a:bodyPr>
            <a:normAutofit/>
          </a:bodyPr>
          <a:lstStyle/>
          <a:p>
            <a:r>
              <a:rPr lang="en-US" sz="3200" dirty="0" smtClean="0"/>
              <a:t>Generic Piece of Iron Rusting</a:t>
            </a:r>
            <a:endParaRPr lang="en-US" sz="3200" dirty="0"/>
          </a:p>
        </p:txBody>
      </p:sp>
      <p:sp>
        <p:nvSpPr>
          <p:cNvPr id="3" name="Content Placeholder 2"/>
          <p:cNvSpPr>
            <a:spLocks noGrp="1"/>
          </p:cNvSpPr>
          <p:nvPr>
            <p:ph idx="1"/>
          </p:nvPr>
        </p:nvSpPr>
        <p:spPr>
          <a:xfrm>
            <a:off x="457200" y="5503744"/>
            <a:ext cx="8229600" cy="1201856"/>
          </a:xfrm>
        </p:spPr>
        <p:txBody>
          <a:bodyPr>
            <a:normAutofit fontScale="85000" lnSpcReduction="20000"/>
          </a:bodyPr>
          <a:lstStyle/>
          <a:p>
            <a:r>
              <a:rPr lang="en-US" dirty="0" smtClean="0"/>
              <a:t>Real iron is not perfectly symmetrical</a:t>
            </a:r>
          </a:p>
          <a:p>
            <a:r>
              <a:rPr lang="en-US" dirty="0" smtClean="0"/>
              <a:t>Aluminum’s protective oxide layer prevents this (poor electrolyte)</a:t>
            </a:r>
            <a:endParaRPr lang="en-US" dirty="0"/>
          </a:p>
        </p:txBody>
      </p:sp>
      <p:pic>
        <p:nvPicPr>
          <p:cNvPr id="3074" name="Picture 2" descr="http://hyperphysics.phy-astr.gsu.edu/hbase/chemical/imgche/corrosion.gif"/>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540513" y="992310"/>
            <a:ext cx="6070600" cy="3454400"/>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Box 9"/>
          <p:cNvSpPr txBox="1"/>
          <p:nvPr/>
        </p:nvSpPr>
        <p:spPr>
          <a:xfrm>
            <a:off x="2502654" y="4492607"/>
            <a:ext cx="3657600" cy="369332"/>
          </a:xfrm>
          <a:prstGeom prst="rect">
            <a:avLst/>
          </a:prstGeom>
          <a:noFill/>
        </p:spPr>
        <p:txBody>
          <a:bodyPr wrap="square" rtlCol="0">
            <a:spAutoFit/>
          </a:bodyPr>
          <a:lstStyle/>
          <a:p>
            <a:r>
              <a:rPr lang="en-US" dirty="0" smtClean="0"/>
              <a:t>Fe</a:t>
            </a:r>
            <a:r>
              <a:rPr lang="en-US" baseline="30000" dirty="0" smtClean="0"/>
              <a:t>2+</a:t>
            </a:r>
            <a:r>
              <a:rPr lang="en-US" dirty="0" smtClean="0"/>
              <a:t>(</a:t>
            </a:r>
            <a:r>
              <a:rPr lang="en-US" dirty="0" err="1" smtClean="0"/>
              <a:t>aq</a:t>
            </a:r>
            <a:r>
              <a:rPr lang="en-US" dirty="0" smtClean="0"/>
              <a:t>) + 2OH</a:t>
            </a:r>
            <a:r>
              <a:rPr lang="en-US" baseline="30000" dirty="0" smtClean="0"/>
              <a:t>-</a:t>
            </a:r>
            <a:r>
              <a:rPr lang="en-US" dirty="0" smtClean="0"/>
              <a:t>(</a:t>
            </a:r>
            <a:r>
              <a:rPr lang="en-US" dirty="0" err="1" smtClean="0"/>
              <a:t>aq</a:t>
            </a:r>
            <a:r>
              <a:rPr lang="en-US" dirty="0" smtClean="0"/>
              <a:t>) -&gt; Fe(OH)</a:t>
            </a:r>
            <a:r>
              <a:rPr lang="en-US" baseline="-25000" dirty="0" smtClean="0"/>
              <a:t>2</a:t>
            </a:r>
            <a:r>
              <a:rPr lang="en-US" dirty="0" smtClean="0"/>
              <a:t>(s)</a:t>
            </a:r>
            <a:endParaRPr lang="en-US" dirty="0"/>
          </a:p>
        </p:txBody>
      </p:sp>
      <p:sp>
        <p:nvSpPr>
          <p:cNvPr id="11" name="Rectangle 10"/>
          <p:cNvSpPr/>
          <p:nvPr/>
        </p:nvSpPr>
        <p:spPr>
          <a:xfrm>
            <a:off x="1968941" y="4861939"/>
            <a:ext cx="4569649" cy="369332"/>
          </a:xfrm>
          <a:prstGeom prst="rect">
            <a:avLst/>
          </a:prstGeom>
        </p:spPr>
        <p:txBody>
          <a:bodyPr wrap="none">
            <a:spAutoFit/>
          </a:bodyPr>
          <a:lstStyle/>
          <a:p>
            <a:r>
              <a:rPr lang="pt-BR" dirty="0" smtClean="0"/>
              <a:t>4Fe(OH)</a:t>
            </a:r>
            <a:r>
              <a:rPr lang="pt-BR" baseline="-25000" dirty="0" smtClean="0"/>
              <a:t>2</a:t>
            </a:r>
            <a:r>
              <a:rPr lang="pt-BR" dirty="0" smtClean="0"/>
              <a:t>(s) + O</a:t>
            </a:r>
            <a:r>
              <a:rPr lang="pt-BR" baseline="-25000" dirty="0" smtClean="0"/>
              <a:t>2</a:t>
            </a:r>
            <a:r>
              <a:rPr lang="pt-BR" dirty="0" smtClean="0"/>
              <a:t>(g) -&gt; 2Fe</a:t>
            </a:r>
            <a:r>
              <a:rPr lang="pt-BR" baseline="-25000" dirty="0" smtClean="0"/>
              <a:t>2</a:t>
            </a:r>
            <a:r>
              <a:rPr lang="pt-BR" dirty="0" smtClean="0"/>
              <a:t>O</a:t>
            </a:r>
            <a:r>
              <a:rPr lang="pt-BR" baseline="-25000" dirty="0" smtClean="0"/>
              <a:t>3 </a:t>
            </a:r>
            <a:r>
              <a:rPr lang="pt-BR" dirty="0" smtClean="0"/>
              <a:t>•H</a:t>
            </a:r>
            <a:r>
              <a:rPr lang="pt-BR" baseline="-25000" dirty="0" smtClean="0"/>
              <a:t>2</a:t>
            </a:r>
            <a:r>
              <a:rPr lang="pt-BR" dirty="0" smtClean="0"/>
              <a:t>O(s) + 2H</a:t>
            </a:r>
            <a:r>
              <a:rPr lang="pt-BR" baseline="-25000" dirty="0" smtClean="0"/>
              <a:t>2</a:t>
            </a:r>
            <a:r>
              <a:rPr lang="pt-BR" dirty="0" smtClean="0"/>
              <a:t>O(l)</a:t>
            </a:r>
            <a:endParaRPr lang="en-US" dirty="0"/>
          </a:p>
        </p:txBody>
      </p:sp>
    </p:spTree>
    <p:extLst>
      <p:ext uri="{BB962C8B-B14F-4D97-AF65-F5344CB8AC3E}">
        <p14:creationId xmlns:p14="http://schemas.microsoft.com/office/powerpoint/2010/main" val="188232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P spid="10" grpId="1"/>
      <p:bldP spid="11" grpId="0"/>
      <p:bldP spid="11"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9144000" cy="992310"/>
            <a:chOff x="0" y="1748"/>
            <a:chExt cx="9144000" cy="992310"/>
          </a:xfrm>
        </p:grpSpPr>
        <p:sp>
          <p:nvSpPr>
            <p:cNvPr id="12" name="Rectangle 11"/>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3" name="Picture 12"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4"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5" name="Rectangle 14"/>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Protective Coatings Prevent Rust</a:t>
            </a:r>
            <a:endParaRPr lang="en-US" sz="3200" dirty="0"/>
          </a:p>
        </p:txBody>
      </p:sp>
      <p:pic>
        <p:nvPicPr>
          <p:cNvPr id="1026" name="Picture 2" descr="http://farm2.staticflickr.com/1259/5141216574_7d183a536a_z.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76600" y="2895600"/>
            <a:ext cx="5600700" cy="3743325"/>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www.stepbystep.com/wp-content/uploads/2013/01/How-to-Repair-Rust-Spots-on-Your-Car2.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7865" y="3749470"/>
            <a:ext cx="2857500" cy="285750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bc_gvpc.edgesuite.net/img/963482463001/201312/1217/963482463001_2931744861001_video-still-for-video-2931816461001.jpg?pubId=963482463001"/>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905000" y="1209214"/>
            <a:ext cx="4911214" cy="254025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975123" y="3322602"/>
            <a:ext cx="3733800" cy="830997"/>
          </a:xfrm>
          <a:prstGeom prst="rect">
            <a:avLst/>
          </a:prstGeom>
          <a:noFill/>
        </p:spPr>
        <p:txBody>
          <a:bodyPr wrap="square" rtlCol="0">
            <a:spAutoFit/>
          </a:bodyPr>
          <a:lstStyle/>
          <a:p>
            <a:r>
              <a:rPr lang="en-US" sz="2400" dirty="0" smtClean="0"/>
              <a:t>Iron expands when it rusts causing the paint to peel.</a:t>
            </a:r>
            <a:endParaRPr lang="en-US" sz="2400" dirty="0"/>
          </a:p>
        </p:txBody>
      </p:sp>
      <p:cxnSp>
        <p:nvCxnSpPr>
          <p:cNvPr id="6" name="Straight Arrow Connector 5"/>
          <p:cNvCxnSpPr/>
          <p:nvPr/>
        </p:nvCxnSpPr>
        <p:spPr>
          <a:xfrm flipH="1">
            <a:off x="6629400" y="4153599"/>
            <a:ext cx="457200" cy="14090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429000" y="3124200"/>
            <a:ext cx="2133600" cy="461665"/>
          </a:xfrm>
          <a:prstGeom prst="rect">
            <a:avLst/>
          </a:prstGeom>
          <a:noFill/>
        </p:spPr>
        <p:txBody>
          <a:bodyPr wrap="square" rtlCol="0">
            <a:spAutoFit/>
          </a:bodyPr>
          <a:lstStyle/>
          <a:p>
            <a:r>
              <a:rPr lang="en-US" sz="2400" dirty="0" smtClean="0"/>
              <a:t>Salt Water</a:t>
            </a:r>
            <a:endParaRPr lang="en-US" sz="2400" dirty="0"/>
          </a:p>
        </p:txBody>
      </p:sp>
      <p:sp>
        <p:nvSpPr>
          <p:cNvPr id="8" name="TextBox 7"/>
          <p:cNvSpPr txBox="1"/>
          <p:nvPr/>
        </p:nvSpPr>
        <p:spPr>
          <a:xfrm>
            <a:off x="4114800" y="2209800"/>
            <a:ext cx="1295400" cy="400110"/>
          </a:xfrm>
          <a:prstGeom prst="rect">
            <a:avLst/>
          </a:prstGeom>
          <a:noFill/>
        </p:spPr>
        <p:txBody>
          <a:bodyPr wrap="square" rtlCol="0">
            <a:spAutoFit/>
          </a:bodyPr>
          <a:lstStyle/>
          <a:p>
            <a:r>
              <a:rPr lang="en-US" sz="2000" dirty="0" smtClean="0"/>
              <a:t>Steel/Iron</a:t>
            </a:r>
            <a:endParaRPr lang="en-US" sz="2000" dirty="0"/>
          </a:p>
        </p:txBody>
      </p:sp>
      <p:sp>
        <p:nvSpPr>
          <p:cNvPr id="3" name="Content Placeholder 2"/>
          <p:cNvSpPr>
            <a:spLocks noGrp="1"/>
          </p:cNvSpPr>
          <p:nvPr>
            <p:ph idx="1"/>
          </p:nvPr>
        </p:nvSpPr>
        <p:spPr>
          <a:xfrm>
            <a:off x="457200" y="1219200"/>
            <a:ext cx="8229600" cy="4525963"/>
          </a:xfrm>
        </p:spPr>
        <p:txBody>
          <a:bodyPr/>
          <a:lstStyle/>
          <a:p>
            <a:r>
              <a:rPr lang="en-US" dirty="0" smtClean="0"/>
              <a:t>Iron expands when it rusts</a:t>
            </a:r>
          </a:p>
          <a:p>
            <a:r>
              <a:rPr lang="en-US" dirty="0" smtClean="0"/>
              <a:t>Small scratches grow when the rust’s expansion causes the paint to peel</a:t>
            </a:r>
            <a:endParaRPr lang="en-US" dirty="0"/>
          </a:p>
        </p:txBody>
      </p:sp>
    </p:spTree>
    <p:extLst>
      <p:ext uri="{BB962C8B-B14F-4D97-AF65-F5344CB8AC3E}">
        <p14:creationId xmlns:p14="http://schemas.microsoft.com/office/powerpoint/2010/main" val="134666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030"/>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7" grpId="1"/>
      <p:bldP spid="8" grpId="0"/>
      <p:bldP spid="8" grpId="1"/>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992310"/>
            <a:chOff x="0" y="1748"/>
            <a:chExt cx="9144000" cy="992310"/>
          </a:xfrm>
        </p:grpSpPr>
        <p:sp>
          <p:nvSpPr>
            <p:cNvPr id="9" name="Rectangle 8"/>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0" name="Picture 9"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1"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2" name="Rectangle 11"/>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Autofit/>
          </a:bodyPr>
          <a:lstStyle/>
          <a:p>
            <a:r>
              <a:rPr lang="en-US" sz="2800" dirty="0" smtClean="0"/>
              <a:t>Can Electrochemistry Help Prevent Corrosion?</a:t>
            </a:r>
            <a:endParaRPr lang="en-US" sz="2800" dirty="0"/>
          </a:p>
        </p:txBody>
      </p:sp>
      <p:sp>
        <p:nvSpPr>
          <p:cNvPr id="3" name="Content Placeholder 2"/>
          <p:cNvSpPr>
            <a:spLocks noGrp="1"/>
          </p:cNvSpPr>
          <p:nvPr>
            <p:ph idx="1"/>
          </p:nvPr>
        </p:nvSpPr>
        <p:spPr>
          <a:xfrm>
            <a:off x="304800" y="1524000"/>
            <a:ext cx="5791200" cy="4525963"/>
          </a:xfrm>
        </p:spPr>
        <p:txBody>
          <a:bodyPr/>
          <a:lstStyle/>
          <a:p>
            <a:r>
              <a:rPr lang="en-US" dirty="0" smtClean="0"/>
              <a:t>What about applying a voltage?</a:t>
            </a:r>
          </a:p>
          <a:p>
            <a:r>
              <a:rPr lang="en-US" dirty="0" smtClean="0"/>
              <a:t>Complex since you need to monitor the corroding voltage</a:t>
            </a:r>
            <a:endParaRPr lang="en-US" dirty="0"/>
          </a:p>
        </p:txBody>
      </p:sp>
      <p:pic>
        <p:nvPicPr>
          <p:cNvPr id="6146" name="Picture 2" descr="File:Cathodic Protection Rectifier.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93542" y="1676400"/>
            <a:ext cx="3048000" cy="22860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4" name="Picture 2" descr="http://www.anchorguard.com/images/figures/figure11.gif"/>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51387" y="3200400"/>
            <a:ext cx="4419600" cy="353568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5181600" y="4191000"/>
            <a:ext cx="3959942" cy="2246769"/>
          </a:xfrm>
          <a:prstGeom prst="rect">
            <a:avLst/>
          </a:prstGeom>
          <a:noFill/>
        </p:spPr>
        <p:txBody>
          <a:bodyPr wrap="square" rtlCol="0">
            <a:spAutoFit/>
          </a:bodyPr>
          <a:lstStyle/>
          <a:p>
            <a:r>
              <a:rPr lang="en-US" sz="2000" dirty="0" smtClean="0"/>
              <a:t>Fe +</a:t>
            </a:r>
            <a:r>
              <a:rPr lang="pt-BR" sz="2000" dirty="0"/>
              <a:t> </a:t>
            </a:r>
            <a:r>
              <a:rPr lang="pt-BR" sz="2000" dirty="0" smtClean="0"/>
              <a:t>½ O</a:t>
            </a:r>
            <a:r>
              <a:rPr lang="pt-BR" sz="2000" baseline="-25000" dirty="0" smtClean="0"/>
              <a:t>2</a:t>
            </a:r>
            <a:r>
              <a:rPr lang="pt-BR" sz="2000" dirty="0" smtClean="0"/>
              <a:t> </a:t>
            </a:r>
            <a:r>
              <a:rPr lang="pt-BR" sz="2000" dirty="0"/>
              <a:t>+ 2</a:t>
            </a:r>
            <a:r>
              <a:rPr lang="pt-BR" sz="2000" dirty="0" smtClean="0"/>
              <a:t>H</a:t>
            </a:r>
            <a:r>
              <a:rPr lang="pt-BR" sz="2000" baseline="-25000" dirty="0" smtClean="0"/>
              <a:t>2</a:t>
            </a:r>
            <a:r>
              <a:rPr lang="pt-BR" sz="2000" dirty="0" smtClean="0"/>
              <a:t>O</a:t>
            </a:r>
            <a:r>
              <a:rPr lang="en-US" sz="2000" dirty="0" smtClean="0"/>
              <a:t> </a:t>
            </a:r>
            <a:r>
              <a:rPr lang="en-US" sz="2000" dirty="0"/>
              <a:t>-&gt;  </a:t>
            </a:r>
            <a:r>
              <a:rPr lang="en-US" sz="2000" dirty="0" smtClean="0"/>
              <a:t>Fe(OH)</a:t>
            </a:r>
            <a:r>
              <a:rPr lang="en-US" sz="2000" baseline="-25000" dirty="0" smtClean="0"/>
              <a:t>2</a:t>
            </a:r>
            <a:endParaRPr lang="en-US" sz="2000" baseline="-25000" dirty="0"/>
          </a:p>
          <a:p>
            <a:pPr marL="285750" indent="-285750">
              <a:buFont typeface="Arial" panose="020B0604020202020204" pitchFamily="34" charset="0"/>
              <a:buChar char="•"/>
            </a:pPr>
            <a:r>
              <a:rPr lang="en-US" sz="2000" dirty="0" smtClean="0"/>
              <a:t>Creates electrons with ~0.4eV of energy to flow</a:t>
            </a:r>
          </a:p>
          <a:p>
            <a:pPr marL="285750" indent="-285750">
              <a:buFont typeface="Arial" panose="020B0604020202020204" pitchFamily="34" charset="0"/>
              <a:buChar char="•"/>
            </a:pPr>
            <a:r>
              <a:rPr lang="en-US" sz="2000" dirty="0"/>
              <a:t>A</a:t>
            </a:r>
            <a:r>
              <a:rPr lang="en-US" sz="2000" dirty="0" smtClean="0"/>
              <a:t>n outside voltage source counters that electron flow with  -0.4eV</a:t>
            </a:r>
          </a:p>
          <a:p>
            <a:r>
              <a:rPr lang="en-US" sz="2000" dirty="0"/>
              <a:t> </a:t>
            </a:r>
            <a:r>
              <a:rPr lang="en-US" sz="2000" dirty="0" smtClean="0"/>
              <a:t>     - the reaction does not proceed</a:t>
            </a:r>
            <a:endParaRPr lang="en-US" sz="2000" dirty="0"/>
          </a:p>
        </p:txBody>
      </p:sp>
    </p:spTree>
    <p:extLst>
      <p:ext uri="{BB962C8B-B14F-4D97-AF65-F5344CB8AC3E}">
        <p14:creationId xmlns:p14="http://schemas.microsoft.com/office/powerpoint/2010/main" val="371748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9144000" cy="992310"/>
            <a:chOff x="0" y="1748"/>
            <a:chExt cx="9144000" cy="992310"/>
          </a:xfrm>
        </p:grpSpPr>
        <p:sp>
          <p:nvSpPr>
            <p:cNvPr id="14" name="Rectangle 13"/>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5" name="Picture 14"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6"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7" name="Rectangle 16"/>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itle 4"/>
          <p:cNvSpPr>
            <a:spLocks noGrp="1"/>
          </p:cNvSpPr>
          <p:nvPr>
            <p:ph type="title"/>
          </p:nvPr>
        </p:nvSpPr>
        <p:spPr>
          <a:xfrm>
            <a:off x="457200" y="-108810"/>
            <a:ext cx="8229600" cy="1143000"/>
          </a:xfrm>
        </p:spPr>
        <p:txBody>
          <a:bodyPr>
            <a:normAutofit/>
          </a:bodyPr>
          <a:lstStyle/>
          <a:p>
            <a:r>
              <a:rPr lang="en-US" sz="3200" dirty="0" smtClean="0"/>
              <a:t>What Happened in this Picture?</a:t>
            </a:r>
            <a:endParaRPr lang="en-US" sz="3200" dirty="0"/>
          </a:p>
        </p:txBody>
      </p:sp>
      <p:sp>
        <p:nvSpPr>
          <p:cNvPr id="6" name="Content Placeholder 5"/>
          <p:cNvSpPr>
            <a:spLocks noGrp="1"/>
          </p:cNvSpPr>
          <p:nvPr>
            <p:ph idx="1"/>
          </p:nvPr>
        </p:nvSpPr>
        <p:spPr>
          <a:xfrm>
            <a:off x="457200" y="6054928"/>
            <a:ext cx="8229600" cy="574472"/>
          </a:xfrm>
        </p:spPr>
        <p:txBody>
          <a:bodyPr>
            <a:normAutofit lnSpcReduction="10000"/>
          </a:bodyPr>
          <a:lstStyle/>
          <a:p>
            <a:r>
              <a:rPr lang="en-US" dirty="0" smtClean="0"/>
              <a:t>Don’t mix metals/alloys in construction</a:t>
            </a:r>
            <a:endParaRPr lang="en-US"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524000" y="1295400"/>
            <a:ext cx="6086475" cy="47595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2362200" y="4829786"/>
            <a:ext cx="4648200" cy="461665"/>
          </a:xfrm>
          <a:prstGeom prst="rect">
            <a:avLst/>
          </a:prstGeom>
          <a:noFill/>
        </p:spPr>
        <p:txBody>
          <a:bodyPr wrap="square" rtlCol="0">
            <a:spAutoFit/>
          </a:bodyPr>
          <a:lstStyle/>
          <a:p>
            <a:r>
              <a:rPr lang="en-US" sz="2400" dirty="0" smtClean="0"/>
              <a:t>Galvanized (</a:t>
            </a:r>
            <a:r>
              <a:rPr lang="en-US" sz="2400" b="1" dirty="0" smtClean="0"/>
              <a:t>Zinc</a:t>
            </a:r>
            <a:r>
              <a:rPr lang="en-US" sz="2400" dirty="0" smtClean="0"/>
              <a:t> coated) Steel Plate</a:t>
            </a:r>
            <a:endParaRPr lang="en-US" sz="2400" dirty="0"/>
          </a:p>
        </p:txBody>
      </p:sp>
      <p:sp>
        <p:nvSpPr>
          <p:cNvPr id="8" name="TextBox 7"/>
          <p:cNvSpPr txBox="1"/>
          <p:nvPr/>
        </p:nvSpPr>
        <p:spPr>
          <a:xfrm>
            <a:off x="2743200" y="1976735"/>
            <a:ext cx="3886200" cy="461665"/>
          </a:xfrm>
          <a:prstGeom prst="rect">
            <a:avLst/>
          </a:prstGeom>
          <a:noFill/>
        </p:spPr>
        <p:txBody>
          <a:bodyPr wrap="square" rtlCol="0">
            <a:spAutoFit/>
          </a:bodyPr>
          <a:lstStyle/>
          <a:p>
            <a:r>
              <a:rPr lang="en-US" sz="2400" b="1" dirty="0" smtClean="0"/>
              <a:t>Stainless</a:t>
            </a:r>
            <a:r>
              <a:rPr lang="en-US" sz="2400" dirty="0" smtClean="0"/>
              <a:t> </a:t>
            </a:r>
            <a:r>
              <a:rPr lang="en-US" sz="2400" b="1" dirty="0" smtClean="0"/>
              <a:t>Steel</a:t>
            </a:r>
            <a:r>
              <a:rPr lang="en-US" sz="2400" dirty="0" smtClean="0"/>
              <a:t> Nuts and Bolts</a:t>
            </a:r>
            <a:endParaRPr lang="en-US" sz="2400" dirty="0"/>
          </a:p>
        </p:txBody>
      </p:sp>
      <p:cxnSp>
        <p:nvCxnSpPr>
          <p:cNvPr id="10" name="Straight Arrow Connector 9"/>
          <p:cNvCxnSpPr/>
          <p:nvPr/>
        </p:nvCxnSpPr>
        <p:spPr>
          <a:xfrm flipH="1">
            <a:off x="2743200" y="2350532"/>
            <a:ext cx="381000" cy="4688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943600" y="2350532"/>
            <a:ext cx="381000" cy="4688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124200" y="2936500"/>
            <a:ext cx="3009900" cy="1631216"/>
          </a:xfrm>
          <a:prstGeom prst="rect">
            <a:avLst/>
          </a:prstGeom>
          <a:noFill/>
        </p:spPr>
        <p:txBody>
          <a:bodyPr wrap="square" rtlCol="0">
            <a:spAutoFit/>
          </a:bodyPr>
          <a:lstStyle/>
          <a:p>
            <a:r>
              <a:rPr lang="en-US" sz="2000" dirty="0" smtClean="0"/>
              <a:t>Zinc is a more reactive metal and gives the steel its unwanted electrons so it  form ions and start the </a:t>
            </a:r>
            <a:r>
              <a:rPr lang="en-US" sz="2000" dirty="0" err="1" smtClean="0"/>
              <a:t>redox</a:t>
            </a:r>
            <a:r>
              <a:rPr lang="en-US" sz="2000" dirty="0" smtClean="0"/>
              <a:t> reaction</a:t>
            </a:r>
            <a:endParaRPr lang="en-US" sz="2000" dirty="0"/>
          </a:p>
        </p:txBody>
      </p:sp>
    </p:spTree>
    <p:extLst>
      <p:ext uri="{BB962C8B-B14F-4D97-AF65-F5344CB8AC3E}">
        <p14:creationId xmlns:p14="http://schemas.microsoft.com/office/powerpoint/2010/main" val="364742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992310"/>
            <a:chOff x="0" y="1748"/>
            <a:chExt cx="9144000" cy="992310"/>
          </a:xfrm>
        </p:grpSpPr>
        <p:sp>
          <p:nvSpPr>
            <p:cNvPr id="6" name="Rectangle 5"/>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7" name="Picture 6"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9" name="Rectangle 8"/>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64566"/>
            <a:ext cx="8229600" cy="1143000"/>
          </a:xfrm>
        </p:spPr>
        <p:txBody>
          <a:bodyPr>
            <a:noAutofit/>
          </a:bodyPr>
          <a:lstStyle/>
          <a:p>
            <a:r>
              <a:rPr lang="en-US" sz="2800" dirty="0" smtClean="0"/>
              <a:t>Can Electrochemistry Help Prevent Corrosion?</a:t>
            </a:r>
            <a:endParaRPr lang="en-US" sz="2800" dirty="0"/>
          </a:p>
        </p:txBody>
      </p:sp>
      <p:sp>
        <p:nvSpPr>
          <p:cNvPr id="3" name="Content Placeholder 2"/>
          <p:cNvSpPr>
            <a:spLocks noGrp="1"/>
          </p:cNvSpPr>
          <p:nvPr>
            <p:ph idx="1"/>
          </p:nvPr>
        </p:nvSpPr>
        <p:spPr>
          <a:xfrm>
            <a:off x="294968" y="1342104"/>
            <a:ext cx="8765696" cy="4784060"/>
          </a:xfrm>
        </p:spPr>
        <p:txBody>
          <a:bodyPr>
            <a:normAutofit lnSpcReduction="10000"/>
          </a:bodyPr>
          <a:lstStyle/>
          <a:p>
            <a:r>
              <a:rPr lang="en-US" dirty="0" smtClean="0"/>
              <a:t>Can we take advantage of the chemistry occurring between the zinc coating and iron bolts?</a:t>
            </a:r>
          </a:p>
          <a:p>
            <a:pPr lvl="1"/>
            <a:r>
              <a:rPr lang="en-US" dirty="0"/>
              <a:t>Use the activity </a:t>
            </a:r>
            <a:r>
              <a:rPr lang="en-US" dirty="0" smtClean="0"/>
              <a:t>series</a:t>
            </a:r>
          </a:p>
          <a:p>
            <a:r>
              <a:rPr lang="en-US" dirty="0" smtClean="0"/>
              <a:t>If corrosion is going to happen…</a:t>
            </a:r>
            <a:endParaRPr lang="en-US" dirty="0"/>
          </a:p>
          <a:p>
            <a:r>
              <a:rPr lang="en-US" dirty="0" smtClean="0"/>
              <a:t>Make the structural iron a cathode</a:t>
            </a:r>
          </a:p>
          <a:p>
            <a:pPr lvl="1"/>
            <a:r>
              <a:rPr lang="en-US" dirty="0" smtClean="0"/>
              <a:t>Like the activated carbon</a:t>
            </a:r>
          </a:p>
          <a:p>
            <a:r>
              <a:rPr lang="en-US" dirty="0" smtClean="0"/>
              <a:t>Sacrifice some other metal</a:t>
            </a:r>
          </a:p>
          <a:p>
            <a:pPr lvl="1"/>
            <a:r>
              <a:rPr lang="en-US" dirty="0" smtClean="0"/>
              <a:t>Non-structural and reactive</a:t>
            </a:r>
          </a:p>
          <a:p>
            <a:endParaRPr lang="en-US" dirty="0" smtClean="0"/>
          </a:p>
        </p:txBody>
      </p:sp>
      <p:pic>
        <p:nvPicPr>
          <p:cNvPr id="6148" name="Picture 4" descr="http://upload.wikimedia.org/wikipedia/commons/thumb/4/4e/Sacrificial_anode.jpg/220px-Sacrificial_anode.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62600" y="4419600"/>
            <a:ext cx="3009900" cy="22574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9370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0"/>
            <a:ext cx="9144000" cy="992310"/>
            <a:chOff x="0" y="1748"/>
            <a:chExt cx="9144000" cy="992310"/>
          </a:xfrm>
        </p:grpSpPr>
        <p:sp>
          <p:nvSpPr>
            <p:cNvPr id="11" name="Rectangle 10"/>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3" name="Picture 12"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4"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5" name="Rectangle 14"/>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err="1" smtClean="0"/>
              <a:t>Cathodic</a:t>
            </a:r>
            <a:r>
              <a:rPr lang="en-US" sz="3200" dirty="0" smtClean="0"/>
              <a:t> Protection from Corrosion</a:t>
            </a:r>
            <a:endParaRPr lang="en-US" sz="3200" dirty="0"/>
          </a:p>
        </p:txBody>
      </p:sp>
      <p:sp>
        <p:nvSpPr>
          <p:cNvPr id="3" name="Content Placeholder 2"/>
          <p:cNvSpPr>
            <a:spLocks noGrp="1"/>
          </p:cNvSpPr>
          <p:nvPr>
            <p:ph idx="1"/>
          </p:nvPr>
        </p:nvSpPr>
        <p:spPr>
          <a:xfrm>
            <a:off x="371168" y="4953000"/>
            <a:ext cx="8229600" cy="1706563"/>
          </a:xfrm>
        </p:spPr>
        <p:txBody>
          <a:bodyPr/>
          <a:lstStyle/>
          <a:p>
            <a:r>
              <a:rPr lang="en-US" dirty="0" smtClean="0"/>
              <a:t>Only works if the soil is wet</a:t>
            </a:r>
          </a:p>
          <a:p>
            <a:r>
              <a:rPr lang="en-US" dirty="0" smtClean="0"/>
              <a:t>With Mg “forcing” extra electrons onto the steel pipe, no Fe ions can leave</a:t>
            </a:r>
            <a:endParaRPr lang="en-US" dirty="0"/>
          </a:p>
        </p:txBody>
      </p:sp>
      <p:pic>
        <p:nvPicPr>
          <p:cNvPr id="7170" name="Picture 2" descr="http://hyperphysics.phy-astr.gsu.edu/hbase/chemical/imgche/pipemag.gif"/>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71168" y="1371600"/>
            <a:ext cx="8615436" cy="3286125"/>
          </a:xfrm>
          <a:prstGeom prst="rect">
            <a:avLst/>
          </a:prstGeom>
          <a:noFill/>
          <a:extLst>
            <a:ext uri="{909E8E84-426E-40dd-AFC4-6F175D3DCCD1}">
              <a14:hiddenFill xmlns:a14="http://schemas.microsoft.com/office/drawing/2010/main" xmlns="">
                <a:solidFill>
                  <a:srgbClr val="FFFFFF"/>
                </a:solidFill>
              </a14:hiddenFill>
            </a:ext>
          </a:extLst>
        </p:spPr>
      </p:pic>
      <p:cxnSp>
        <p:nvCxnSpPr>
          <p:cNvPr id="5" name="Straight Arrow Connector 4"/>
          <p:cNvCxnSpPr/>
          <p:nvPr/>
        </p:nvCxnSpPr>
        <p:spPr>
          <a:xfrm>
            <a:off x="3352800" y="3429000"/>
            <a:ext cx="533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2800" y="4365382"/>
            <a:ext cx="3048000" cy="461665"/>
          </a:xfrm>
          <a:prstGeom prst="rect">
            <a:avLst/>
          </a:prstGeom>
          <a:noFill/>
        </p:spPr>
        <p:txBody>
          <a:bodyPr wrap="square" rtlCol="0">
            <a:spAutoFit/>
          </a:bodyPr>
          <a:lstStyle/>
          <a:p>
            <a:r>
              <a:rPr lang="en-US" sz="2400" dirty="0" smtClean="0"/>
              <a:t>Fe(s) -&gt; + Fe</a:t>
            </a:r>
            <a:r>
              <a:rPr lang="en-US" sz="2400" baseline="30000" dirty="0" smtClean="0"/>
              <a:t>2+</a:t>
            </a:r>
            <a:r>
              <a:rPr lang="en-US" sz="2400" dirty="0" smtClean="0"/>
              <a:t>(</a:t>
            </a:r>
            <a:r>
              <a:rPr lang="en-US" sz="2400" dirty="0" err="1" smtClean="0"/>
              <a:t>aq</a:t>
            </a:r>
            <a:r>
              <a:rPr lang="en-US" sz="2400" dirty="0" smtClean="0"/>
              <a:t>) + 2e</a:t>
            </a:r>
            <a:r>
              <a:rPr lang="en-US" sz="2400" baseline="30000" dirty="0" smtClean="0"/>
              <a:t>-</a:t>
            </a:r>
            <a:endParaRPr lang="en-US" sz="2400" dirty="0"/>
          </a:p>
        </p:txBody>
      </p:sp>
      <p:cxnSp>
        <p:nvCxnSpPr>
          <p:cNvPr id="10" name="Straight Connector 9"/>
          <p:cNvCxnSpPr/>
          <p:nvPr/>
        </p:nvCxnSpPr>
        <p:spPr>
          <a:xfrm>
            <a:off x="3429000" y="4365382"/>
            <a:ext cx="2971800" cy="4616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429000" y="4365382"/>
            <a:ext cx="2971800" cy="4616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00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992310"/>
            <a:chOff x="0" y="1748"/>
            <a:chExt cx="9144000" cy="992310"/>
          </a:xfrm>
        </p:grpSpPr>
        <p:sp>
          <p:nvSpPr>
            <p:cNvPr id="9" name="Rectangle 8"/>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0" name="Picture 9"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1"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2" name="Rectangle 11"/>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What is a Battery?</a:t>
            </a:r>
            <a:endParaRPr lang="en-US" sz="3200" dirty="0"/>
          </a:p>
        </p:txBody>
      </p:sp>
      <p:sp>
        <p:nvSpPr>
          <p:cNvPr id="3" name="Content Placeholder 2"/>
          <p:cNvSpPr>
            <a:spLocks noGrp="1"/>
          </p:cNvSpPr>
          <p:nvPr>
            <p:ph idx="1"/>
          </p:nvPr>
        </p:nvSpPr>
        <p:spPr/>
        <p:txBody>
          <a:bodyPr/>
          <a:lstStyle/>
          <a:p>
            <a:r>
              <a:rPr lang="en-US" dirty="0" smtClean="0"/>
              <a:t>Stores chemical energy</a:t>
            </a:r>
          </a:p>
          <a:p>
            <a:pPr lvl="1"/>
            <a:r>
              <a:rPr lang="en-US" dirty="0" smtClean="0"/>
              <a:t>Chemical energy: stored in chemical bonds</a:t>
            </a:r>
          </a:p>
          <a:p>
            <a:r>
              <a:rPr lang="en-US" dirty="0" smtClean="0"/>
              <a:t>Converts it to electrical energy</a:t>
            </a:r>
          </a:p>
          <a:p>
            <a:pPr lvl="1"/>
            <a:r>
              <a:rPr lang="en-US" dirty="0" smtClean="0"/>
              <a:t>Electrical energy: carried by electrons</a:t>
            </a:r>
            <a:endParaRPr lang="en-US" dirty="0"/>
          </a:p>
        </p:txBody>
      </p:sp>
      <p:pic>
        <p:nvPicPr>
          <p:cNvPr id="4" name="Picture 3"/>
          <p:cNvPicPr>
            <a:picLocks noChangeAspect="1"/>
          </p:cNvPicPr>
          <p:nvPr/>
        </p:nvPicPr>
        <p:blipFill>
          <a:blip r:embed="rId4"/>
          <a:stretch>
            <a:fillRect/>
          </a:stretch>
        </p:blipFill>
        <p:spPr>
          <a:xfrm>
            <a:off x="4638675" y="3970733"/>
            <a:ext cx="4048125" cy="2686050"/>
          </a:xfrm>
          <a:prstGeom prst="rect">
            <a:avLst/>
          </a:prstGeom>
        </p:spPr>
      </p:pic>
      <p:sp>
        <p:nvSpPr>
          <p:cNvPr id="6" name="Right Arrow 5"/>
          <p:cNvSpPr/>
          <p:nvPr/>
        </p:nvSpPr>
        <p:spPr>
          <a:xfrm>
            <a:off x="3343351" y="4930504"/>
            <a:ext cx="1036698" cy="7645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descr="http://upload.wikimedia.org/wikipedia/commons/5/58/Methane-3D-balls.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2278" y="3775492"/>
            <a:ext cx="3051073" cy="307454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992310"/>
            <a:chOff x="0" y="1748"/>
            <a:chExt cx="9144000" cy="992310"/>
          </a:xfrm>
        </p:grpSpPr>
        <p:sp>
          <p:nvSpPr>
            <p:cNvPr id="7" name="Rectangle 6"/>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8" name="Picture 7"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9"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0" name="Rectangle 9"/>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rmAutofit/>
          </a:bodyPr>
          <a:lstStyle/>
          <a:p>
            <a:r>
              <a:rPr lang="en-US" sz="3200" dirty="0" smtClean="0"/>
              <a:t>A Simple Corrosion Experiment</a:t>
            </a:r>
            <a:endParaRPr lang="en-US" sz="3200" dirty="0"/>
          </a:p>
        </p:txBody>
      </p:sp>
      <p:sp>
        <p:nvSpPr>
          <p:cNvPr id="4" name="Content Placeholder 3"/>
          <p:cNvSpPr>
            <a:spLocks noGrp="1"/>
          </p:cNvSpPr>
          <p:nvPr>
            <p:ph sz="half" idx="1"/>
          </p:nvPr>
        </p:nvSpPr>
        <p:spPr>
          <a:xfrm>
            <a:off x="457200" y="1371600"/>
            <a:ext cx="8001000" cy="1828800"/>
          </a:xfrm>
        </p:spPr>
        <p:txBody>
          <a:bodyPr>
            <a:normAutofit fontScale="77500" lnSpcReduction="20000"/>
          </a:bodyPr>
          <a:lstStyle/>
          <a:p>
            <a:r>
              <a:rPr lang="en-US" dirty="0" smtClean="0"/>
              <a:t>Steel wool</a:t>
            </a:r>
          </a:p>
          <a:p>
            <a:r>
              <a:rPr lang="en-US" dirty="0" smtClean="0"/>
              <a:t>Salt water</a:t>
            </a:r>
          </a:p>
          <a:p>
            <a:r>
              <a:rPr lang="en-US" dirty="0" smtClean="0"/>
              <a:t>Aluminum Foil </a:t>
            </a:r>
          </a:p>
          <a:p>
            <a:r>
              <a:rPr lang="en-US" dirty="0" smtClean="0"/>
              <a:t>Some wire</a:t>
            </a:r>
          </a:p>
          <a:p>
            <a:r>
              <a:rPr lang="en-US" dirty="0" smtClean="0"/>
              <a:t>Time</a:t>
            </a:r>
            <a:endParaRPr lang="en-US" dirty="0"/>
          </a:p>
        </p:txBody>
      </p:sp>
      <p:sp>
        <p:nvSpPr>
          <p:cNvPr id="5" name="Content Placeholder 4"/>
          <p:cNvSpPr>
            <a:spLocks noGrp="1"/>
          </p:cNvSpPr>
          <p:nvPr>
            <p:ph sz="half" idx="2"/>
          </p:nvPr>
        </p:nvSpPr>
        <p:spPr>
          <a:xfrm>
            <a:off x="685800" y="3962400"/>
            <a:ext cx="8001000" cy="2590800"/>
          </a:xfrm>
        </p:spPr>
        <p:txBody>
          <a:bodyPr>
            <a:normAutofit fontScale="77500" lnSpcReduction="20000"/>
          </a:bodyPr>
          <a:lstStyle/>
          <a:p>
            <a:pPr marL="514350" indent="-514350">
              <a:buFont typeface="+mj-lt"/>
              <a:buAutoNum type="arabicPeriod"/>
            </a:pPr>
            <a:r>
              <a:rPr lang="en-US" dirty="0" smtClean="0"/>
              <a:t>Steel wool in air</a:t>
            </a:r>
          </a:p>
          <a:p>
            <a:pPr marL="514350" indent="-514350">
              <a:buFont typeface="+mj-lt"/>
              <a:buAutoNum type="arabicPeriod"/>
            </a:pPr>
            <a:r>
              <a:rPr lang="en-US" dirty="0" smtClean="0"/>
              <a:t>Steel wool in deionized </a:t>
            </a:r>
            <a:r>
              <a:rPr lang="en-US" dirty="0"/>
              <a:t>w</a:t>
            </a:r>
            <a:r>
              <a:rPr lang="en-US" dirty="0" smtClean="0"/>
              <a:t>ater</a:t>
            </a:r>
          </a:p>
          <a:p>
            <a:pPr marL="514350" indent="-514350">
              <a:buFont typeface="+mj-lt"/>
              <a:buAutoNum type="arabicPeriod"/>
            </a:pPr>
            <a:r>
              <a:rPr lang="en-US" dirty="0" smtClean="0"/>
              <a:t>Steel wool in salt </a:t>
            </a:r>
            <a:r>
              <a:rPr lang="en-US" dirty="0"/>
              <a:t>w</a:t>
            </a:r>
            <a:r>
              <a:rPr lang="en-US" dirty="0" smtClean="0"/>
              <a:t>ater</a:t>
            </a:r>
          </a:p>
          <a:p>
            <a:pPr marL="514350" indent="-514350">
              <a:buFont typeface="+mj-lt"/>
              <a:buAutoNum type="arabicPeriod"/>
            </a:pPr>
            <a:r>
              <a:rPr lang="en-US" dirty="0" smtClean="0"/>
              <a:t>Steel wool connected to Al foil in salt </a:t>
            </a:r>
            <a:r>
              <a:rPr lang="en-US" dirty="0"/>
              <a:t>w</a:t>
            </a:r>
            <a:r>
              <a:rPr lang="en-US" dirty="0" smtClean="0"/>
              <a:t>ater</a:t>
            </a:r>
          </a:p>
          <a:p>
            <a:pPr marL="514350" indent="-514350">
              <a:buFont typeface="+mj-lt"/>
              <a:buAutoNum type="arabicPeriod"/>
            </a:pPr>
            <a:r>
              <a:rPr lang="en-US" dirty="0" smtClean="0"/>
              <a:t>Steel wool and Al foil in salt </a:t>
            </a:r>
            <a:r>
              <a:rPr lang="en-US" dirty="0"/>
              <a:t>w</a:t>
            </a:r>
            <a:r>
              <a:rPr lang="en-US" dirty="0" smtClean="0"/>
              <a:t>ater</a:t>
            </a:r>
          </a:p>
          <a:p>
            <a:pPr marL="514350" indent="-514350">
              <a:buFont typeface="+mj-lt"/>
              <a:buAutoNum type="arabicPeriod"/>
            </a:pPr>
            <a:r>
              <a:rPr lang="en-US" dirty="0" smtClean="0"/>
              <a:t>Steel wool connected to Al foil in separate salt water containers</a:t>
            </a:r>
            <a:endParaRPr lang="en-US" dirty="0"/>
          </a:p>
        </p:txBody>
      </p:sp>
      <p:pic>
        <p:nvPicPr>
          <p:cNvPr id="2050" name="Picture 2" descr="http://m6.i.pbase.com/o6/10/634010/1/72979906.FM11pwUZ.DSC02417_s.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38600" y="1371600"/>
            <a:ext cx="4038600" cy="27177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3562628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736" y="-4182"/>
            <a:ext cx="8229600" cy="1143000"/>
          </a:xfrm>
        </p:spPr>
        <p:txBody>
          <a:bodyPr>
            <a:normAutofit/>
          </a:bodyPr>
          <a:lstStyle/>
          <a:p>
            <a:r>
              <a:rPr lang="en-US" sz="3200" dirty="0" smtClean="0"/>
              <a:t>Cornell Grass Roots GK-12 Program</a:t>
            </a:r>
            <a:endParaRPr lang="en-US" sz="3200" dirty="0"/>
          </a:p>
        </p:txBody>
      </p:sp>
      <p:cxnSp>
        <p:nvCxnSpPr>
          <p:cNvPr id="11" name="Straight Connector 10"/>
          <p:cNvCxnSpPr/>
          <p:nvPr/>
        </p:nvCxnSpPr>
        <p:spPr>
          <a:xfrm>
            <a:off x="0" y="1268760"/>
            <a:ext cx="9144000" cy="0"/>
          </a:xfrm>
          <a:prstGeom prst="line">
            <a:avLst/>
          </a:prstGeom>
          <a:ln w="88900" cmpd="sng">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https://confluence.cornell.edu/download/attachments/172265118/gk12?version=1&amp;modificationDate=1331058321000"/>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51520" y="1772816"/>
            <a:ext cx="4086225" cy="42195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4716016" y="2694740"/>
            <a:ext cx="4074077" cy="400110"/>
          </a:xfrm>
          <a:prstGeom prst="rect">
            <a:avLst/>
          </a:prstGeom>
          <a:noFill/>
        </p:spPr>
        <p:txBody>
          <a:bodyPr wrap="none" rtlCol="0">
            <a:spAutoFit/>
          </a:bodyPr>
          <a:lstStyle/>
          <a:p>
            <a:r>
              <a:rPr lang="en-US" sz="2000" b="1" dirty="0" smtClean="0"/>
              <a:t>Focus on renewable </a:t>
            </a:r>
            <a:r>
              <a:rPr lang="en-US" sz="2000" b="1" dirty="0"/>
              <a:t>e</a:t>
            </a:r>
            <a:r>
              <a:rPr lang="en-US" sz="2000" b="1" dirty="0" smtClean="0"/>
              <a:t>nergy research</a:t>
            </a:r>
            <a:endParaRPr lang="en-US" sz="2000" b="1" dirty="0"/>
          </a:p>
        </p:txBody>
      </p:sp>
      <p:sp>
        <p:nvSpPr>
          <p:cNvPr id="6" name="TextBox 5"/>
          <p:cNvSpPr txBox="1"/>
          <p:nvPr/>
        </p:nvSpPr>
        <p:spPr>
          <a:xfrm>
            <a:off x="4716016" y="3338962"/>
            <a:ext cx="3960440" cy="707886"/>
          </a:xfrm>
          <a:prstGeom prst="rect">
            <a:avLst/>
          </a:prstGeom>
          <a:noFill/>
        </p:spPr>
        <p:txBody>
          <a:bodyPr wrap="square" rtlCol="0">
            <a:spAutoFit/>
          </a:bodyPr>
          <a:lstStyle/>
          <a:p>
            <a:r>
              <a:rPr lang="en-US" sz="2000" b="1" dirty="0" smtClean="0"/>
              <a:t>Teach science to K-12 grade in fun and effective ways</a:t>
            </a:r>
            <a:endParaRPr lang="en-US" sz="2000" b="1" dirty="0"/>
          </a:p>
        </p:txBody>
      </p:sp>
      <p:sp>
        <p:nvSpPr>
          <p:cNvPr id="7" name="TextBox 6"/>
          <p:cNvSpPr txBox="1"/>
          <p:nvPr/>
        </p:nvSpPr>
        <p:spPr>
          <a:xfrm>
            <a:off x="4716016" y="4233282"/>
            <a:ext cx="4176464" cy="707886"/>
          </a:xfrm>
          <a:prstGeom prst="rect">
            <a:avLst/>
          </a:prstGeom>
          <a:noFill/>
        </p:spPr>
        <p:txBody>
          <a:bodyPr wrap="square" rtlCol="0">
            <a:spAutoFit/>
          </a:bodyPr>
          <a:lstStyle/>
          <a:p>
            <a:r>
              <a:rPr lang="en-US" sz="2000" b="1" dirty="0" smtClean="0"/>
              <a:t>Improve graduate students’ communication skills</a:t>
            </a:r>
            <a:endParaRPr lang="en-US" sz="2000" b="1" dirty="0"/>
          </a:p>
        </p:txBody>
      </p:sp>
      <p:pic>
        <p:nvPicPr>
          <p:cNvPr id="8" name="Picture 18" descr="CUInsignia4c"/>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99259" y="78748"/>
            <a:ext cx="1005839" cy="1005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irc_mi" descr="https://www.nsf.gov/images/logos/nsf1.jpg"/>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1520" y="78748"/>
            <a:ext cx="1005840" cy="1005840"/>
          </a:xfrm>
          <a:prstGeom prst="rect">
            <a:avLst/>
          </a:prstGeom>
          <a:noFill/>
          <a:ln>
            <a:noFill/>
          </a:ln>
        </p:spPr>
      </p:pic>
      <p:sp>
        <p:nvSpPr>
          <p:cNvPr id="12" name="TextBox 11"/>
          <p:cNvSpPr txBox="1"/>
          <p:nvPr/>
        </p:nvSpPr>
        <p:spPr>
          <a:xfrm>
            <a:off x="297984" y="6093296"/>
            <a:ext cx="8640960" cy="646331"/>
          </a:xfrm>
          <a:prstGeom prst="rect">
            <a:avLst/>
          </a:prstGeom>
          <a:noFill/>
        </p:spPr>
        <p:txBody>
          <a:bodyPr wrap="square" rtlCol="0">
            <a:spAutoFit/>
          </a:bodyPr>
          <a:lstStyle/>
          <a:p>
            <a:pPr algn="ctr"/>
            <a:r>
              <a:rPr lang="en-US" dirty="0" smtClean="0"/>
              <a:t>Content created via Cornell University’s NSF GK-12 Grass Roots Program: Award 1045513</a:t>
            </a:r>
          </a:p>
          <a:p>
            <a:pPr algn="ctr"/>
            <a:r>
              <a:rPr lang="en-US" dirty="0" smtClean="0"/>
              <a:t>2012-2015</a:t>
            </a:r>
            <a:endParaRPr lang="en-US" dirty="0"/>
          </a:p>
        </p:txBody>
      </p:sp>
    </p:spTree>
    <p:extLst>
      <p:ext uri="{BB962C8B-B14F-4D97-AF65-F5344CB8AC3E}">
        <p14:creationId xmlns:p14="http://schemas.microsoft.com/office/powerpoint/2010/main" val="2576884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9144000" cy="992310"/>
            <a:chOff x="0" y="1748"/>
            <a:chExt cx="9144000" cy="992310"/>
          </a:xfrm>
        </p:grpSpPr>
        <p:sp>
          <p:nvSpPr>
            <p:cNvPr id="12" name="Rectangle 11"/>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13" name="Picture 12"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4"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5" name="Rectangle 14"/>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rmAutofit/>
          </a:bodyPr>
          <a:lstStyle/>
          <a:p>
            <a:r>
              <a:rPr lang="en-US" sz="3200" dirty="0" smtClean="0"/>
              <a:t>What is Important about Batteries?</a:t>
            </a:r>
            <a:endParaRPr lang="en-US" sz="3200" dirty="0"/>
          </a:p>
        </p:txBody>
      </p:sp>
      <p:sp>
        <p:nvSpPr>
          <p:cNvPr id="3" name="Content Placeholder 2"/>
          <p:cNvSpPr>
            <a:spLocks noGrp="1"/>
          </p:cNvSpPr>
          <p:nvPr>
            <p:ph idx="1"/>
          </p:nvPr>
        </p:nvSpPr>
        <p:spPr/>
        <p:txBody>
          <a:bodyPr/>
          <a:lstStyle/>
          <a:p>
            <a:r>
              <a:rPr lang="en-US" dirty="0" smtClean="0"/>
              <a:t>Want more energy stored in a battery so our cell phones can last longer</a:t>
            </a:r>
          </a:p>
          <a:p>
            <a:r>
              <a:rPr lang="en-US" dirty="0" smtClean="0"/>
              <a:t>Important concept: energy density</a:t>
            </a:r>
          </a:p>
          <a:p>
            <a:pPr lvl="1"/>
            <a:r>
              <a:rPr lang="en-US" dirty="0" smtClean="0"/>
              <a:t>Energy density = </a:t>
            </a:r>
            <a:r>
              <a:rPr lang="en-US" b="1" dirty="0" smtClean="0"/>
              <a:t>energy/volume</a:t>
            </a:r>
          </a:p>
          <a:p>
            <a:r>
              <a:rPr lang="en-US" dirty="0" smtClean="0"/>
              <a:t>Control pollution via battery use in vehicles</a:t>
            </a:r>
          </a:p>
          <a:p>
            <a:endParaRPr lang="en-US" dirty="0"/>
          </a:p>
        </p:txBody>
      </p:sp>
      <p:pic>
        <p:nvPicPr>
          <p:cNvPr id="4" name="Picture 3"/>
          <p:cNvPicPr>
            <a:picLocks noChangeAspect="1"/>
          </p:cNvPicPr>
          <p:nvPr/>
        </p:nvPicPr>
        <p:blipFill>
          <a:blip r:embed="rId5"/>
          <a:stretch>
            <a:fillRect/>
          </a:stretch>
        </p:blipFill>
        <p:spPr>
          <a:xfrm>
            <a:off x="1745143" y="4343400"/>
            <a:ext cx="2135687" cy="2514600"/>
          </a:xfrm>
          <a:prstGeom prst="rect">
            <a:avLst/>
          </a:prstGeom>
        </p:spPr>
      </p:pic>
      <p:grpSp>
        <p:nvGrpSpPr>
          <p:cNvPr id="9" name="Group 8"/>
          <p:cNvGrpSpPr/>
          <p:nvPr/>
        </p:nvGrpSpPr>
        <p:grpSpPr>
          <a:xfrm>
            <a:off x="266769" y="4931944"/>
            <a:ext cx="1219200" cy="1822392"/>
            <a:chOff x="266769" y="4931944"/>
            <a:chExt cx="1219200" cy="1822392"/>
          </a:xfrm>
        </p:grpSpPr>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6769" y="4931944"/>
              <a:ext cx="1219200" cy="571500"/>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6769" y="5554663"/>
              <a:ext cx="1219200" cy="571500"/>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6769" y="6182836"/>
              <a:ext cx="1219200" cy="571500"/>
            </a:xfrm>
            <a:prstGeom prst="rect">
              <a:avLst/>
            </a:prstGeom>
          </p:spPr>
        </p:pic>
      </p:grpSp>
      <p:pic>
        <p:nvPicPr>
          <p:cNvPr id="8" name="Picture 7"/>
          <p:cNvPicPr>
            <a:picLocks noChangeAspect="1"/>
          </p:cNvPicPr>
          <p:nvPr/>
        </p:nvPicPr>
        <p:blipFill>
          <a:blip r:embed="rId7"/>
          <a:stretch>
            <a:fillRect/>
          </a:stretch>
        </p:blipFill>
        <p:spPr>
          <a:xfrm>
            <a:off x="4960694" y="4468336"/>
            <a:ext cx="3329126" cy="2286000"/>
          </a:xfrm>
          <a:prstGeom prst="rect">
            <a:avLst/>
          </a:prstGeom>
        </p:spPr>
      </p:pic>
      <p:pic>
        <p:nvPicPr>
          <p:cNvPr id="10" name="Picture 2" descr="IBM-working-on-electric-car-battery-that-could-get-up-to-500-miles"/>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698308" y="2266396"/>
            <a:ext cx="2460440" cy="160850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0" y="0"/>
            <a:ext cx="9144000" cy="992310"/>
            <a:chOff x="0" y="1748"/>
            <a:chExt cx="9144000" cy="992310"/>
          </a:xfrm>
        </p:grpSpPr>
        <p:sp>
          <p:nvSpPr>
            <p:cNvPr id="20" name="Rectangle 19"/>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21" name="Picture 20"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22"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23" name="Rectangle 22"/>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94062"/>
            <a:ext cx="8229600" cy="1143000"/>
          </a:xfrm>
        </p:spPr>
        <p:txBody>
          <a:bodyPr>
            <a:normAutofit/>
          </a:bodyPr>
          <a:lstStyle/>
          <a:p>
            <a:r>
              <a:rPr lang="en-US" sz="3200" dirty="0" smtClean="0"/>
              <a:t>Batteries as Good as Gasoline?</a:t>
            </a:r>
            <a:endParaRPr lang="en-US" sz="3200" dirty="0"/>
          </a:p>
        </p:txBody>
      </p:sp>
      <p:sp>
        <p:nvSpPr>
          <p:cNvPr id="15" name="TextBox 14"/>
          <p:cNvSpPr txBox="1"/>
          <p:nvPr/>
        </p:nvSpPr>
        <p:spPr>
          <a:xfrm>
            <a:off x="1480940" y="6014903"/>
            <a:ext cx="6057969" cy="461665"/>
          </a:xfrm>
          <a:prstGeom prst="rect">
            <a:avLst/>
          </a:prstGeom>
          <a:noFill/>
        </p:spPr>
        <p:txBody>
          <a:bodyPr wrap="none" rtlCol="0">
            <a:spAutoFit/>
          </a:bodyPr>
          <a:lstStyle/>
          <a:p>
            <a:r>
              <a:rPr lang="en-US" sz="2400" dirty="0" smtClean="0"/>
              <a:t>Goal: make a cheaper, battery-powered vehicle</a:t>
            </a:r>
            <a:r>
              <a:rPr lang="en-US" dirty="0" smtClean="0"/>
              <a:t> </a:t>
            </a:r>
            <a:endParaRPr lang="en-US" dirty="0"/>
          </a:p>
        </p:txBody>
      </p:sp>
      <p:grpSp>
        <p:nvGrpSpPr>
          <p:cNvPr id="24" name="Group 23"/>
          <p:cNvGrpSpPr/>
          <p:nvPr/>
        </p:nvGrpSpPr>
        <p:grpSpPr>
          <a:xfrm>
            <a:off x="4187523" y="1681641"/>
            <a:ext cx="4499277" cy="3748046"/>
            <a:chOff x="191318" y="1981896"/>
            <a:chExt cx="4499277" cy="3310493"/>
          </a:xfrm>
        </p:grpSpPr>
        <p:pic>
          <p:nvPicPr>
            <p:cNvPr id="25"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1318" y="1981896"/>
              <a:ext cx="4499277" cy="30298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6" name="TextBox 25"/>
            <p:cNvSpPr txBox="1"/>
            <p:nvPr/>
          </p:nvSpPr>
          <p:spPr>
            <a:xfrm>
              <a:off x="527304" y="5015390"/>
              <a:ext cx="1678063" cy="276999"/>
            </a:xfrm>
            <a:prstGeom prst="rect">
              <a:avLst/>
            </a:prstGeom>
            <a:noFill/>
          </p:spPr>
          <p:txBody>
            <a:bodyPr wrap="square" rtlCol="0">
              <a:spAutoFit/>
            </a:bodyPr>
            <a:lstStyle/>
            <a:p>
              <a:r>
                <a:rPr lang="en-US" sz="1200" i="1" dirty="0" smtClean="0"/>
                <a:t>Bruce (2011</a:t>
              </a:r>
              <a:r>
                <a:rPr lang="en-US" sz="1100" i="1" dirty="0" smtClean="0"/>
                <a:t>)</a:t>
              </a:r>
              <a:endParaRPr lang="en-US" sz="1100" i="1" dirty="0"/>
            </a:p>
          </p:txBody>
        </p:sp>
      </p:grpSp>
      <p:pic>
        <p:nvPicPr>
          <p:cNvPr id="27"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65390" y="1681641"/>
            <a:ext cx="4358119" cy="36298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TextBox 12"/>
          <p:cNvSpPr txBox="1"/>
          <p:nvPr/>
        </p:nvSpPr>
        <p:spPr>
          <a:xfrm>
            <a:off x="4885578" y="5429687"/>
            <a:ext cx="4258422" cy="461665"/>
          </a:xfrm>
          <a:prstGeom prst="rect">
            <a:avLst/>
          </a:prstGeom>
          <a:noFill/>
        </p:spPr>
        <p:txBody>
          <a:bodyPr wrap="none" rtlCol="0">
            <a:spAutoFit/>
          </a:bodyPr>
          <a:lstStyle/>
          <a:p>
            <a:r>
              <a:rPr lang="en-US" sz="1200" dirty="0" smtClean="0"/>
              <a:t>160 km = 100 mi (roughly from Watkins Glen, NY to Syracuse, NY)</a:t>
            </a:r>
          </a:p>
          <a:p>
            <a:r>
              <a:rPr lang="en-US" sz="1200" dirty="0" smtClean="0"/>
              <a:t>550 km = 340 mi (roughly from Watkins Glen, NY to Boston, MA)</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992310"/>
            <a:chOff x="0" y="1748"/>
            <a:chExt cx="9144000" cy="992310"/>
          </a:xfrm>
        </p:grpSpPr>
        <p:sp>
          <p:nvSpPr>
            <p:cNvPr id="7" name="Rectangle 6"/>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8" name="Picture 7"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9"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0" name="Rectangle 9"/>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23558"/>
            <a:ext cx="8229600" cy="1143000"/>
          </a:xfrm>
        </p:spPr>
        <p:txBody>
          <a:bodyPr>
            <a:normAutofit/>
          </a:bodyPr>
          <a:lstStyle/>
          <a:p>
            <a:r>
              <a:rPr lang="en-US" sz="3200" dirty="0" smtClean="0"/>
              <a:t>Battery Operation: Electrochemistry</a:t>
            </a:r>
            <a:endParaRPr lang="en-US" sz="3200" dirty="0"/>
          </a:p>
        </p:txBody>
      </p:sp>
      <p:sp>
        <p:nvSpPr>
          <p:cNvPr id="3" name="Content Placeholder 2"/>
          <p:cNvSpPr>
            <a:spLocks noGrp="1"/>
          </p:cNvSpPr>
          <p:nvPr>
            <p:ph idx="1"/>
          </p:nvPr>
        </p:nvSpPr>
        <p:spPr/>
        <p:txBody>
          <a:bodyPr>
            <a:normAutofit/>
          </a:bodyPr>
          <a:lstStyle/>
          <a:p>
            <a:r>
              <a:rPr lang="en-US" dirty="0" smtClean="0"/>
              <a:t>Dependent on transfer of electrons via chemical reactions undergone by reactants.</a:t>
            </a:r>
          </a:p>
          <a:p>
            <a:pPr lvl="1"/>
            <a:r>
              <a:rPr lang="en-US" b="1" dirty="0" smtClean="0"/>
              <a:t>Oxidation</a:t>
            </a:r>
            <a:r>
              <a:rPr lang="en-US" dirty="0" smtClean="0"/>
              <a:t>: reaction at anode to generate free electrons</a:t>
            </a:r>
          </a:p>
          <a:p>
            <a:pPr lvl="1"/>
            <a:r>
              <a:rPr lang="en-US" b="1" dirty="0" smtClean="0"/>
              <a:t>Reduction</a:t>
            </a:r>
            <a:r>
              <a:rPr lang="en-US" dirty="0" smtClean="0"/>
              <a:t>: reaction of free electrons with cathode</a:t>
            </a:r>
          </a:p>
        </p:txBody>
      </p:sp>
      <p:pic>
        <p:nvPicPr>
          <p:cNvPr id="4" name="Picture 3"/>
          <p:cNvPicPr>
            <a:picLocks noChangeAspect="1"/>
          </p:cNvPicPr>
          <p:nvPr/>
        </p:nvPicPr>
        <p:blipFill>
          <a:blip r:embed="rId4"/>
          <a:stretch>
            <a:fillRect/>
          </a:stretch>
        </p:blipFill>
        <p:spPr>
          <a:xfrm>
            <a:off x="262815" y="4179927"/>
            <a:ext cx="3952875" cy="2600325"/>
          </a:xfrm>
          <a:prstGeom prst="rect">
            <a:avLst/>
          </a:prstGeom>
        </p:spPr>
      </p:pic>
      <p:sp>
        <p:nvSpPr>
          <p:cNvPr id="5" name="Rectangle 4"/>
          <p:cNvSpPr/>
          <p:nvPr/>
        </p:nvSpPr>
        <p:spPr>
          <a:xfrm>
            <a:off x="4215690" y="4648835"/>
            <a:ext cx="4572000" cy="1477328"/>
          </a:xfrm>
          <a:prstGeom prst="rect">
            <a:avLst/>
          </a:prstGeom>
        </p:spPr>
        <p:txBody>
          <a:bodyPr>
            <a:spAutoFit/>
          </a:bodyPr>
          <a:lstStyle/>
          <a:p>
            <a:r>
              <a:rPr lang="en-US" dirty="0" smtClean="0"/>
              <a:t>Two half-cells connected via salt bridge, metal wire</a:t>
            </a:r>
          </a:p>
          <a:p>
            <a:r>
              <a:rPr lang="en-US" dirty="0" smtClean="0"/>
              <a:t>	Charge balance by </a:t>
            </a:r>
            <a:r>
              <a:rPr lang="en-US" dirty="0" err="1" smtClean="0"/>
              <a:t>cation</a:t>
            </a:r>
            <a:r>
              <a:rPr lang="en-US" dirty="0" smtClean="0"/>
              <a:t> movement </a:t>
            </a:r>
          </a:p>
          <a:p>
            <a:r>
              <a:rPr lang="en-US" dirty="0" smtClean="0"/>
              <a:t>         through salt bridge, electron movement</a:t>
            </a:r>
          </a:p>
          <a:p>
            <a:r>
              <a:rPr lang="en-US" dirty="0" smtClean="0"/>
              <a:t>	through wire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992310"/>
            <a:chOff x="0" y="1748"/>
            <a:chExt cx="9144000" cy="992310"/>
          </a:xfrm>
        </p:grpSpPr>
        <p:sp>
          <p:nvSpPr>
            <p:cNvPr id="8" name="Rectangle 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9" name="Picture 8"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0"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1" name="Rectangle 1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23558"/>
            <a:ext cx="8229600" cy="1143000"/>
          </a:xfrm>
        </p:spPr>
        <p:txBody>
          <a:bodyPr>
            <a:normAutofit/>
          </a:bodyPr>
          <a:lstStyle/>
          <a:p>
            <a:r>
              <a:rPr lang="en-US" sz="3200" dirty="0" smtClean="0"/>
              <a:t>Battery Separator</a:t>
            </a:r>
            <a:endParaRPr lang="en-US" sz="3200" dirty="0"/>
          </a:p>
        </p:txBody>
      </p:sp>
      <p:sp>
        <p:nvSpPr>
          <p:cNvPr id="3" name="Content Placeholder 2"/>
          <p:cNvSpPr>
            <a:spLocks noGrp="1"/>
          </p:cNvSpPr>
          <p:nvPr>
            <p:ph idx="1"/>
          </p:nvPr>
        </p:nvSpPr>
        <p:spPr>
          <a:xfrm>
            <a:off x="457200" y="1218048"/>
            <a:ext cx="8229600" cy="4525963"/>
          </a:xfrm>
        </p:spPr>
        <p:txBody>
          <a:bodyPr/>
          <a:lstStyle/>
          <a:p>
            <a:r>
              <a:rPr lang="en-US" dirty="0" smtClean="0"/>
              <a:t>Same basic idea implemented here: two electrochemical processes happening in separate regions</a:t>
            </a:r>
          </a:p>
          <a:p>
            <a:pPr lvl="1"/>
            <a:r>
              <a:rPr lang="en-US" dirty="0" smtClean="0"/>
              <a:t>Physical separation of cathode and anode to better control how reaction proceeds</a:t>
            </a:r>
          </a:p>
          <a:p>
            <a:pPr lvl="1"/>
            <a:r>
              <a:rPr lang="en-US" dirty="0" smtClean="0"/>
              <a:t>Need transfer of charge through some medium</a:t>
            </a:r>
            <a:endParaRPr lang="en-US" dirty="0"/>
          </a:p>
        </p:txBody>
      </p:sp>
      <p:pic>
        <p:nvPicPr>
          <p:cNvPr id="5" name="Picture 4"/>
          <p:cNvPicPr>
            <a:picLocks noChangeAspect="1"/>
          </p:cNvPicPr>
          <p:nvPr/>
        </p:nvPicPr>
        <p:blipFill>
          <a:blip r:embed="rId4"/>
          <a:stretch>
            <a:fillRect/>
          </a:stretch>
        </p:blipFill>
        <p:spPr>
          <a:xfrm>
            <a:off x="2426919" y="4244717"/>
            <a:ext cx="3952875" cy="2600325"/>
          </a:xfrm>
          <a:prstGeom prst="rect">
            <a:avLst/>
          </a:prstGeom>
        </p:spPr>
      </p:pic>
      <p:sp>
        <p:nvSpPr>
          <p:cNvPr id="6" name="Donut 5"/>
          <p:cNvSpPr/>
          <p:nvPr/>
        </p:nvSpPr>
        <p:spPr>
          <a:xfrm>
            <a:off x="3239679" y="4426129"/>
            <a:ext cx="2384406" cy="2273137"/>
          </a:xfrm>
          <a:prstGeom prst="donut">
            <a:avLst>
              <a:gd name="adj" fmla="val 8335"/>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992310"/>
            <a:chOff x="0" y="1748"/>
            <a:chExt cx="9144000" cy="992310"/>
          </a:xfrm>
        </p:grpSpPr>
        <p:sp>
          <p:nvSpPr>
            <p:cNvPr id="8" name="Rectangle 7"/>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9" name="Picture 8" descr="C:\Users\Luna\Documents\GK12\Pictures\logo.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10" name="P 1" descr="CUInsignia4c"/>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11" name="Rectangle 10"/>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Practically Speaking...</a:t>
            </a:r>
            <a:endParaRPr lang="en-US" sz="3200" dirty="0"/>
          </a:p>
        </p:txBody>
      </p:sp>
      <p:sp>
        <p:nvSpPr>
          <p:cNvPr id="3" name="Content Placeholder 2"/>
          <p:cNvSpPr>
            <a:spLocks noGrp="1"/>
          </p:cNvSpPr>
          <p:nvPr>
            <p:ph idx="1"/>
          </p:nvPr>
        </p:nvSpPr>
        <p:spPr>
          <a:xfrm>
            <a:off x="457200" y="2170352"/>
            <a:ext cx="8229600" cy="4525963"/>
          </a:xfrm>
        </p:spPr>
        <p:txBody>
          <a:bodyPr>
            <a:normAutofit/>
          </a:bodyPr>
          <a:lstStyle/>
          <a:p>
            <a:endParaRPr lang="en-US" dirty="0" smtClean="0"/>
          </a:p>
          <a:p>
            <a:endParaRPr lang="en-US" dirty="0" smtClean="0"/>
          </a:p>
          <a:p>
            <a:pPr>
              <a:buNone/>
            </a:pPr>
            <a:endParaRPr lang="en-US" dirty="0" smtClean="0"/>
          </a:p>
          <a:p>
            <a:r>
              <a:rPr lang="en-US" dirty="0" smtClean="0"/>
              <a:t>Can’t use beaker setup in real life</a:t>
            </a:r>
          </a:p>
          <a:p>
            <a:r>
              <a:rPr lang="en-US" dirty="0" smtClean="0"/>
              <a:t>Want something more compact</a:t>
            </a:r>
          </a:p>
          <a:p>
            <a:r>
              <a:rPr lang="en-US" dirty="0" smtClean="0"/>
              <a:t>Purpose of separator is to prevent short-circuit in battery</a:t>
            </a:r>
            <a:endParaRPr lang="en-US" dirty="0"/>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551956" y="1541481"/>
            <a:ext cx="2192421" cy="2219158"/>
          </a:xfrm>
          <a:prstGeom prst="rect">
            <a:avLst/>
          </a:prstGeom>
        </p:spPr>
      </p:pic>
      <p:pic>
        <p:nvPicPr>
          <p:cNvPr id="6" name="Picture 5"/>
          <p:cNvPicPr>
            <a:picLocks noChangeAspect="1"/>
          </p:cNvPicPr>
          <p:nvPr/>
        </p:nvPicPr>
        <p:blipFill>
          <a:blip r:embed="rId5"/>
          <a:stretch>
            <a:fillRect/>
          </a:stretch>
        </p:blipFill>
        <p:spPr>
          <a:xfrm>
            <a:off x="4062356" y="1474639"/>
            <a:ext cx="3241963"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0" y="0"/>
            <a:ext cx="9144000" cy="992310"/>
            <a:chOff x="0" y="1748"/>
            <a:chExt cx="9144000" cy="992310"/>
          </a:xfrm>
        </p:grpSpPr>
        <p:sp>
          <p:nvSpPr>
            <p:cNvPr id="23" name="Rectangle 22"/>
            <p:cNvSpPr/>
            <p:nvPr/>
          </p:nvSpPr>
          <p:spPr>
            <a:xfrm>
              <a:off x="0" y="1748"/>
              <a:ext cx="8237704" cy="914400"/>
            </a:xfrm>
            <a:prstGeom prst="rect">
              <a:avLst/>
            </a:prstGeom>
            <a:gradFill flip="none" rotWithShape="1">
              <a:gsLst>
                <a:gs pos="0">
                  <a:srgbClr val="46A46F"/>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35050"/>
              <a:endParaRPr lang="en-US" dirty="0">
                <a:solidFill>
                  <a:srgbClr val="C90202"/>
                </a:solidFill>
              </a:endParaRPr>
            </a:p>
          </p:txBody>
        </p:sp>
        <p:pic>
          <p:nvPicPr>
            <p:cNvPr id="27" name="Picture 26" descr="C:\Users\Luna\Documents\GK12\Pictures\log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37704" y="67218"/>
              <a:ext cx="822960" cy="822960"/>
            </a:xfrm>
            <a:prstGeom prst="rect">
              <a:avLst/>
            </a:prstGeom>
            <a:noFill/>
            <a:ln w="9525">
              <a:noFill/>
              <a:miter lim="800000"/>
              <a:headEnd/>
              <a:tailEnd/>
            </a:ln>
          </p:spPr>
        </p:pic>
        <p:pic>
          <p:nvPicPr>
            <p:cNvPr id="28" name="P 1" descr="CUInsignia4c"/>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5174" y="41030"/>
              <a:ext cx="822960" cy="822960"/>
            </a:xfrm>
            <a:prstGeom prst="rect">
              <a:avLst/>
            </a:prstGeom>
            <a:noFill/>
            <a:ln w="9525">
              <a:noFill/>
              <a:miter lim="800000"/>
              <a:headEnd/>
              <a:tailEnd/>
            </a:ln>
          </p:spPr>
        </p:pic>
        <p:sp>
          <p:nvSpPr>
            <p:cNvPr id="29" name="Rectangle 28"/>
            <p:cNvSpPr/>
            <p:nvPr/>
          </p:nvSpPr>
          <p:spPr>
            <a:xfrm>
              <a:off x="0" y="902618"/>
              <a:ext cx="9144000" cy="9144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57200" y="-108810"/>
            <a:ext cx="8229600" cy="1143000"/>
          </a:xfrm>
        </p:spPr>
        <p:txBody>
          <a:bodyPr>
            <a:normAutofit/>
          </a:bodyPr>
          <a:lstStyle/>
          <a:p>
            <a:r>
              <a:rPr lang="en-US" sz="3200" dirty="0" smtClean="0"/>
              <a:t>Practically Speaking...</a:t>
            </a:r>
            <a:endParaRPr lang="en-US" sz="3200" dirty="0"/>
          </a:p>
        </p:txBody>
      </p:sp>
      <p:pic>
        <p:nvPicPr>
          <p:cNvPr id="6" name="Picture 5"/>
          <p:cNvPicPr>
            <a:picLocks noChangeAspect="1"/>
          </p:cNvPicPr>
          <p:nvPr/>
        </p:nvPicPr>
        <p:blipFill>
          <a:blip r:embed="rId5"/>
          <a:stretch>
            <a:fillRect/>
          </a:stretch>
        </p:blipFill>
        <p:spPr>
          <a:xfrm>
            <a:off x="262815" y="1200724"/>
            <a:ext cx="3952875" cy="2600325"/>
          </a:xfrm>
          <a:prstGeom prst="rect">
            <a:avLst/>
          </a:prstGeom>
        </p:spPr>
      </p:pic>
      <p:pic>
        <p:nvPicPr>
          <p:cNvPr id="7" name="Picture 6"/>
          <p:cNvPicPr>
            <a:picLocks noChangeAspect="1"/>
          </p:cNvPicPr>
          <p:nvPr/>
        </p:nvPicPr>
        <p:blipFill>
          <a:blip r:embed="rId6"/>
          <a:stretch>
            <a:fillRect/>
          </a:stretch>
        </p:blipFill>
        <p:spPr>
          <a:xfrm>
            <a:off x="1104849" y="4533900"/>
            <a:ext cx="2476500" cy="2209800"/>
          </a:xfrm>
          <a:prstGeom prst="rect">
            <a:avLst/>
          </a:prstGeom>
        </p:spPr>
      </p:pic>
      <p:sp>
        <p:nvSpPr>
          <p:cNvPr id="8" name="Down Arrow 7"/>
          <p:cNvSpPr/>
          <p:nvPr/>
        </p:nvSpPr>
        <p:spPr>
          <a:xfrm>
            <a:off x="2112271" y="3645553"/>
            <a:ext cx="557225" cy="90130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293694" y="4830997"/>
            <a:ext cx="77752" cy="1975171"/>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5" name="Group 24"/>
          <p:cNvGrpSpPr/>
          <p:nvPr/>
        </p:nvGrpSpPr>
        <p:grpSpPr>
          <a:xfrm>
            <a:off x="5377884" y="1904820"/>
            <a:ext cx="3097138" cy="4302043"/>
            <a:chOff x="5377884" y="1904820"/>
            <a:chExt cx="3097138" cy="4302043"/>
          </a:xfrm>
        </p:grpSpPr>
        <p:sp>
          <p:nvSpPr>
            <p:cNvPr id="10" name="Rectangle 9"/>
            <p:cNvSpPr/>
            <p:nvPr/>
          </p:nvSpPr>
          <p:spPr>
            <a:xfrm>
              <a:off x="5377884" y="1904820"/>
              <a:ext cx="984863" cy="4302043"/>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1"/>
                  </a:solidFill>
                </a:rPr>
                <a:t>Mg</a:t>
              </a:r>
            </a:p>
            <a:p>
              <a:pPr algn="ctr"/>
              <a:r>
                <a:rPr lang="en-US" b="1" dirty="0" smtClean="0">
                  <a:solidFill>
                    <a:schemeClr val="tx1"/>
                  </a:solidFill>
                </a:rPr>
                <a:t>anode</a:t>
              </a:r>
              <a:endParaRPr lang="en-US" b="1" dirty="0">
                <a:solidFill>
                  <a:schemeClr val="tx1"/>
                </a:solidFill>
              </a:endParaRPr>
            </a:p>
          </p:txBody>
        </p:sp>
        <p:sp>
          <p:nvSpPr>
            <p:cNvPr id="11" name="Rectangle 10"/>
            <p:cNvSpPr/>
            <p:nvPr/>
          </p:nvSpPr>
          <p:spPr>
            <a:xfrm>
              <a:off x="7490159" y="1904820"/>
              <a:ext cx="984863" cy="4302043"/>
            </a:xfrm>
            <a:prstGeom prst="rect">
              <a:avLst/>
            </a:prstGeom>
            <a:solidFill>
              <a:schemeClr val="accent6">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Cu</a:t>
              </a:r>
            </a:p>
            <a:p>
              <a:pPr algn="ctr"/>
              <a:r>
                <a:rPr lang="en-US" b="1" dirty="0" smtClean="0">
                  <a:solidFill>
                    <a:srgbClr val="000000"/>
                  </a:solidFill>
                </a:rPr>
                <a:t>cathode</a:t>
              </a:r>
              <a:endParaRPr lang="en-US" b="1" dirty="0">
                <a:solidFill>
                  <a:srgbClr val="000000"/>
                </a:solidFill>
              </a:endParaRPr>
            </a:p>
          </p:txBody>
        </p:sp>
        <p:sp>
          <p:nvSpPr>
            <p:cNvPr id="12" name="Rectangle 11"/>
            <p:cNvSpPr/>
            <p:nvPr/>
          </p:nvSpPr>
          <p:spPr>
            <a:xfrm>
              <a:off x="6427542" y="1904820"/>
              <a:ext cx="984863" cy="4302043"/>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000000"/>
                  </a:solidFill>
                </a:rPr>
                <a:t>Sep.</a:t>
              </a:r>
              <a:endParaRPr lang="en-US" b="1" dirty="0">
                <a:solidFill>
                  <a:srgbClr val="000000"/>
                </a:solidFill>
              </a:endParaRPr>
            </a:p>
          </p:txBody>
        </p:sp>
        <p:sp>
          <p:nvSpPr>
            <p:cNvPr id="13" name="TextBox 12"/>
            <p:cNvSpPr txBox="1"/>
            <p:nvPr/>
          </p:nvSpPr>
          <p:spPr>
            <a:xfrm>
              <a:off x="6621286" y="2510590"/>
              <a:ext cx="569668" cy="323165"/>
            </a:xfrm>
            <a:prstGeom prst="rect">
              <a:avLst/>
            </a:prstGeom>
            <a:noFill/>
          </p:spPr>
          <p:txBody>
            <a:bodyPr wrap="none" rtlCol="0">
              <a:spAutoFit/>
            </a:bodyPr>
            <a:lstStyle/>
            <a:p>
              <a:r>
                <a:rPr lang="en-US" sz="1500" dirty="0" smtClean="0"/>
                <a:t>SO</a:t>
              </a:r>
              <a:r>
                <a:rPr lang="en-US" sz="1500" baseline="-25000" dirty="0" smtClean="0"/>
                <a:t>4</a:t>
              </a:r>
              <a:r>
                <a:rPr lang="en-US" sz="1500" baseline="30000" dirty="0" smtClean="0"/>
                <a:t>2-</a:t>
              </a:r>
              <a:endParaRPr lang="en-US" sz="1500" baseline="30000" dirty="0"/>
            </a:p>
          </p:txBody>
        </p:sp>
        <p:pic>
          <p:nvPicPr>
            <p:cNvPr id="16" name="Picture 15"/>
            <p:cNvPicPr>
              <a:picLocks noChangeAspect="1"/>
            </p:cNvPicPr>
            <p:nvPr/>
          </p:nvPicPr>
          <p:blipFill>
            <a:blip r:embed="rId7"/>
            <a:stretch>
              <a:fillRect/>
            </a:stretch>
          </p:blipFill>
          <p:spPr>
            <a:xfrm>
              <a:off x="5831575" y="4640497"/>
              <a:ext cx="2152650" cy="381000"/>
            </a:xfrm>
            <a:prstGeom prst="rect">
              <a:avLst/>
            </a:prstGeom>
          </p:spPr>
        </p:pic>
        <p:pic>
          <p:nvPicPr>
            <p:cNvPr id="18" name="Picture 17"/>
            <p:cNvPicPr>
              <a:picLocks noChangeAspect="1"/>
            </p:cNvPicPr>
            <p:nvPr/>
          </p:nvPicPr>
          <p:blipFill>
            <a:blip r:embed="rId8"/>
            <a:stretch>
              <a:fillRect/>
            </a:stretch>
          </p:blipFill>
          <p:spPr>
            <a:xfrm>
              <a:off x="5870452" y="5131352"/>
              <a:ext cx="2057400" cy="381000"/>
            </a:xfrm>
            <a:prstGeom prst="rect">
              <a:avLst/>
            </a:prstGeom>
          </p:spPr>
        </p:pic>
      </p:grpSp>
      <p:sp>
        <p:nvSpPr>
          <p:cNvPr id="19" name="Left Bracket 18"/>
          <p:cNvSpPr/>
          <p:nvPr/>
        </p:nvSpPr>
        <p:spPr>
          <a:xfrm rot="5400000">
            <a:off x="6731443" y="544193"/>
            <a:ext cx="336537" cy="2483316"/>
          </a:xfrm>
          <a:prstGeom prst="leftBracket">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sp>
      <p:sp>
        <p:nvSpPr>
          <p:cNvPr id="21" name="TextBox 20"/>
          <p:cNvSpPr txBox="1"/>
          <p:nvPr/>
        </p:nvSpPr>
        <p:spPr>
          <a:xfrm>
            <a:off x="6777482" y="1240828"/>
            <a:ext cx="346632" cy="369332"/>
          </a:xfrm>
          <a:prstGeom prst="rect">
            <a:avLst/>
          </a:prstGeom>
          <a:noFill/>
        </p:spPr>
        <p:txBody>
          <a:bodyPr wrap="none" rtlCol="0">
            <a:spAutoFit/>
          </a:bodyPr>
          <a:lstStyle/>
          <a:p>
            <a:r>
              <a:rPr lang="en-US" b="1" dirty="0" err="1" smtClean="0"/>
              <a:t>e</a:t>
            </a:r>
            <a:r>
              <a:rPr lang="en-US" b="1" baseline="30000" dirty="0" smtClean="0"/>
              <a:t>-</a:t>
            </a:r>
            <a:endParaRPr lang="en-US" b="1" baseline="30000" dirty="0"/>
          </a:p>
        </p:txBody>
      </p:sp>
      <p:grpSp>
        <p:nvGrpSpPr>
          <p:cNvPr id="26" name="Group 25"/>
          <p:cNvGrpSpPr/>
          <p:nvPr/>
        </p:nvGrpSpPr>
        <p:grpSpPr>
          <a:xfrm>
            <a:off x="5831575" y="1377534"/>
            <a:ext cx="2251814" cy="191634"/>
            <a:chOff x="5831575" y="1377534"/>
            <a:chExt cx="2251814" cy="191634"/>
          </a:xfrm>
        </p:grpSpPr>
        <p:sp>
          <p:nvSpPr>
            <p:cNvPr id="22" name="Right Arrow 21"/>
            <p:cNvSpPr/>
            <p:nvPr/>
          </p:nvSpPr>
          <p:spPr>
            <a:xfrm>
              <a:off x="7204322" y="1377534"/>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sp>
          <p:nvSpPr>
            <p:cNvPr id="24" name="Right Arrow 23"/>
            <p:cNvSpPr/>
            <p:nvPr/>
          </p:nvSpPr>
          <p:spPr>
            <a:xfrm>
              <a:off x="5831575" y="1390902"/>
              <a:ext cx="879067" cy="178266"/>
            </a:xfrm>
            <a:prstGeom prst="rightArrow">
              <a:avLst/>
            </a:prstGeom>
            <a:ln/>
          </p:spPr>
          <p:style>
            <a:lnRef idx="1">
              <a:schemeClr val="accent1"/>
            </a:lnRef>
            <a:fillRef idx="3">
              <a:schemeClr val="accent1"/>
            </a:fillRef>
            <a:effectRef idx="2">
              <a:schemeClr val="accent1"/>
            </a:effectRef>
            <a:fontRef idx="minor">
              <a:schemeClr val="lt1"/>
            </a:fontRef>
          </p:style>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17096</TotalTime>
  <Words>1656</Words>
  <Application>Microsoft Office PowerPoint</Application>
  <PresentationFormat>On-screen Show (4:3)</PresentationFormat>
  <Paragraphs>294</Paragraphs>
  <Slides>31</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PowerPoint Presentation</vt:lpstr>
      <vt:lpstr>Why is Energy Storage Important?</vt:lpstr>
      <vt:lpstr>What is a Battery?</vt:lpstr>
      <vt:lpstr>What is Important about Batteries?</vt:lpstr>
      <vt:lpstr>Batteries as Good as Gasoline?</vt:lpstr>
      <vt:lpstr>Battery Operation: Electrochemistry</vt:lpstr>
      <vt:lpstr>Battery Separator</vt:lpstr>
      <vt:lpstr>Practically Speaking...</vt:lpstr>
      <vt:lpstr>Practically Speaking...</vt:lpstr>
      <vt:lpstr>Primary Battery: Single Use</vt:lpstr>
      <vt:lpstr>Secondary Battery: Multiple Use</vt:lpstr>
      <vt:lpstr>Why Lithium?</vt:lpstr>
      <vt:lpstr>Lithium-Air Battery</vt:lpstr>
      <vt:lpstr>Making a Lithium-Air Battery</vt:lpstr>
      <vt:lpstr>Metal-Air Battery</vt:lpstr>
      <vt:lpstr>Al-Air Battery Schematic</vt:lpstr>
      <vt:lpstr>Metal-Air Battery with Iron</vt:lpstr>
      <vt:lpstr>Metal-Air Battery with Iron</vt:lpstr>
      <vt:lpstr>Metal-Air Battery Lab Activities</vt:lpstr>
      <vt:lpstr>All metals have a similar reaction</vt:lpstr>
      <vt:lpstr>Metal-Air Batteries are Powered by “Rusting”?</vt:lpstr>
      <vt:lpstr>Metal Air Battery with Iron</vt:lpstr>
      <vt:lpstr>Generic Piece of Iron Rusting</vt:lpstr>
      <vt:lpstr>Generic Piece of Iron Rusting</vt:lpstr>
      <vt:lpstr>Protective Coatings Prevent Rust</vt:lpstr>
      <vt:lpstr>Can Electrochemistry Help Prevent Corrosion?</vt:lpstr>
      <vt:lpstr>What Happened in this Picture?</vt:lpstr>
      <vt:lpstr>Can Electrochemistry Help Prevent Corrosion?</vt:lpstr>
      <vt:lpstr>Cathodic Protection from Corrosion</vt:lpstr>
      <vt:lpstr>A Simple Corrosion Experiment</vt:lpstr>
      <vt:lpstr>Cornell Grass Roots GK-12 Program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Tiffany Williams</dc:creator>
  <cp:lastModifiedBy>James</cp:lastModifiedBy>
  <cp:revision>61</cp:revision>
  <dcterms:created xsi:type="dcterms:W3CDTF">2014-10-07T16:08:48Z</dcterms:created>
  <dcterms:modified xsi:type="dcterms:W3CDTF">2015-08-10T16:59:44Z</dcterms:modified>
</cp:coreProperties>
</file>