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9"/>
  </p:notes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2072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799988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3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556792" y="6333133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57201" y="1600200"/>
            <a:ext cx="3994525" cy="4967573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2"/>
          </p:nvPr>
        </p:nvSpPr>
        <p:spPr>
          <a:xfrm>
            <a:off x="4692274" y="1600200"/>
            <a:ext cx="3994525" cy="4967573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556792" y="6333133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556792" y="6333133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457200" y="5875079"/>
            <a:ext cx="8229600" cy="692693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360"/>
              </a:spcBef>
              <a:buSzPct val="100000"/>
              <a:buNone/>
              <a:defRPr sz="1800"/>
            </a:lvl1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556792" y="6333133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556792" y="6333133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CBC687E-661E-48F1-98FF-88932A7E07AB}" type="datetimeFigureOut">
              <a:rPr lang="en-US" smtClean="0"/>
              <a:pPr/>
              <a:t>7/6/15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8D54-CA41-486F-BDE9-B9DC951CC8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155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556792" y="6333133"/>
            <a:ext cx="548699" cy="524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2.jpe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2.jpe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5" Type="http://schemas.openxmlformats.org/officeDocument/2006/relationships/image" Target="../media/image2.jpeg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gif"/><Relationship Id="rId6" Type="http://schemas.openxmlformats.org/officeDocument/2006/relationships/image" Target="../media/image11.jpg"/><Relationship Id="rId7" Type="http://schemas.openxmlformats.org/officeDocument/2006/relationships/image" Target="../media/image2.jpeg"/><Relationship Id="rId8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/>
          <p:cNvGrpSpPr/>
          <p:nvPr/>
        </p:nvGrpSpPr>
        <p:grpSpPr>
          <a:xfrm>
            <a:off x="0" y="1748"/>
            <a:ext cx="9000772" cy="6856252"/>
            <a:chOff x="0" y="1748"/>
            <a:chExt cx="9000772" cy="6856252"/>
          </a:xfrm>
        </p:grpSpPr>
        <p:sp>
          <p:nvSpPr>
            <p:cNvPr id="5" name="Rectangle 4"/>
            <p:cNvSpPr/>
            <p:nvPr/>
          </p:nvSpPr>
          <p:spPr>
            <a:xfrm>
              <a:off x="0" y="1748"/>
              <a:ext cx="7567900" cy="6856252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7" name="P 1" descr="CUInsignia4c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65388" y="152328"/>
              <a:ext cx="13716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1608861" y="419009"/>
              <a:ext cx="5769278" cy="8002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dirty="0" smtClean="0">
                  <a:solidFill>
                    <a:srgbClr val="C90202"/>
                  </a:solidFill>
                </a:rPr>
                <a:t>Cornell University Grass Roots GK-12 Program</a:t>
              </a:r>
            </a:p>
            <a:p>
              <a:pPr algn="ctr"/>
              <a:endParaRPr lang="en-US" sz="600" dirty="0" smtClean="0">
                <a:solidFill>
                  <a:srgbClr val="C90202"/>
                </a:solidFill>
              </a:endParaRPr>
            </a:p>
            <a:p>
              <a:pPr algn="ctr"/>
              <a:r>
                <a:rPr lang="en-US" dirty="0" smtClean="0">
                  <a:solidFill>
                    <a:srgbClr val="C90202"/>
                  </a:solidFill>
                </a:rPr>
                <a:t>Advancing Research in Renewable Energy and Cleaner Fuels</a:t>
              </a:r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7446292" y="111457"/>
              <a:ext cx="1554480" cy="1554480"/>
              <a:chOff x="7446292" y="111457"/>
              <a:chExt cx="1554480" cy="1554480"/>
            </a:xfrm>
          </p:grpSpPr>
          <p:pic>
            <p:nvPicPr>
              <p:cNvPr id="11" name="Picture 10" descr="C:\Users\Luna\Documents\GK12\Pictures\logo.JPG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7446292" y="111457"/>
                <a:ext cx="1554480" cy="1554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3" name="Straight Connector 12"/>
              <p:cNvCxnSpPr/>
              <p:nvPr/>
            </p:nvCxnSpPr>
            <p:spPr>
              <a:xfrm>
                <a:off x="8545021" y="604336"/>
                <a:ext cx="448511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8545021" y="725741"/>
                <a:ext cx="448511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8521982" y="852468"/>
                <a:ext cx="471550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>
                <a:off x="8503068" y="985694"/>
                <a:ext cx="490465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>
                <a:off x="8447505" y="1107584"/>
                <a:ext cx="546027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>
                <a:off x="8365935" y="1246614"/>
                <a:ext cx="627597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8221710" y="1369685"/>
                <a:ext cx="731629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rot="5400000" flipH="1" flipV="1">
                <a:off x="8018291" y="995192"/>
                <a:ext cx="1116143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 rot="5400000" flipH="1" flipV="1">
                <a:off x="8189400" y="995476"/>
                <a:ext cx="1058830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rot="5400000" flipH="1" flipV="1">
                <a:off x="8314414" y="995760"/>
                <a:ext cx="1058830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rot="5400000" flipH="1" flipV="1">
                <a:off x="8239341" y="1316715"/>
                <a:ext cx="417512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rot="5400000" flipH="1" flipV="1">
                <a:off x="8196947" y="1431266"/>
                <a:ext cx="244585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rot="5400000" flipH="1" flipV="1">
                <a:off x="8098742" y="1470193"/>
                <a:ext cx="166732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9" name="TextBox 48"/>
          <p:cNvSpPr txBox="1"/>
          <p:nvPr/>
        </p:nvSpPr>
        <p:spPr>
          <a:xfrm>
            <a:off x="1752600" y="1371600"/>
            <a:ext cx="58294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90202"/>
                </a:solidFill>
              </a:rPr>
              <a:t>Harnessing Wave Power</a:t>
            </a:r>
            <a:endParaRPr lang="en-US" sz="4000" dirty="0">
              <a:solidFill>
                <a:srgbClr val="C90202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705600" y="3962400"/>
            <a:ext cx="19228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C90202"/>
                </a:solidFill>
              </a:rPr>
              <a:t>Corinne </a:t>
            </a:r>
            <a:r>
              <a:rPr lang="en-US" sz="2000" dirty="0" err="1" smtClean="0">
                <a:solidFill>
                  <a:srgbClr val="C90202"/>
                </a:solidFill>
              </a:rPr>
              <a:t>Issac</a:t>
            </a:r>
            <a:endParaRPr lang="en-US" sz="2000" dirty="0" smtClean="0">
              <a:solidFill>
                <a:srgbClr val="C90202"/>
              </a:solidFill>
            </a:endParaRPr>
          </a:p>
          <a:p>
            <a:pPr algn="ctr"/>
            <a:r>
              <a:rPr lang="en-US" sz="2000" dirty="0" smtClean="0">
                <a:solidFill>
                  <a:srgbClr val="C90202"/>
                </a:solidFill>
              </a:rPr>
              <a:t>Erik Huber</a:t>
            </a:r>
          </a:p>
          <a:p>
            <a:pPr algn="ctr"/>
            <a:r>
              <a:rPr lang="en-US" sz="2000" dirty="0" smtClean="0">
                <a:solidFill>
                  <a:srgbClr val="C90202"/>
                </a:solidFill>
              </a:rPr>
              <a:t>Angela </a:t>
            </a:r>
            <a:r>
              <a:rPr lang="en-US" sz="2000" dirty="0" err="1" smtClean="0">
                <a:solidFill>
                  <a:srgbClr val="C90202"/>
                </a:solidFill>
              </a:rPr>
              <a:t>Stelson</a:t>
            </a:r>
            <a:endParaRPr lang="en-US" sz="2000" dirty="0">
              <a:solidFill>
                <a:srgbClr val="C90202"/>
              </a:solidFill>
            </a:endParaRPr>
          </a:p>
        </p:txBody>
      </p:sp>
      <p:pic>
        <p:nvPicPr>
          <p:cNvPr id="24" name="Shape 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600" y="2209800"/>
            <a:ext cx="5943600" cy="457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7116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685800" y="533200"/>
            <a:ext cx="8229600" cy="11432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dirty="0"/>
              <a:t>How much energy do waves have?</a:t>
            </a:r>
          </a:p>
        </p:txBody>
      </p:sp>
      <p:pic>
        <p:nvPicPr>
          <p:cNvPr id="39" name="Shape 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9201" y="1785049"/>
            <a:ext cx="6705599" cy="4768151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Shape 40"/>
          <p:cNvSpPr txBox="1"/>
          <p:nvPr/>
        </p:nvSpPr>
        <p:spPr>
          <a:xfrm>
            <a:off x="6519900" y="6567801"/>
            <a:ext cx="5114400" cy="348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/>
              <a:t>http://waveenergyconsortium.com/worldwide/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7" name="Rectangle 6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8" name="Picture 7" descr="C:\Users\Luna\Documents\GK12\Pictures\logo.JP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 1" descr="CUInsignia4c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9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Shape 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5400" y="1295400"/>
            <a:ext cx="6324600" cy="5410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 2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4" name="Rectangle 3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5" name="Picture 4" descr="C:\Users\Luna\Documents\GK12\Pictures\logo.JP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 1" descr="CUInsignia4c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Rectangle 6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Shape 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1390" y="1585033"/>
            <a:ext cx="4069074" cy="4815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Shape 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3538" y="1585035"/>
            <a:ext cx="4069083" cy="481576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 3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5" name="Rectangle 4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6" name="Picture 5" descr="C:\Users\Luna\Documents\GK12\Pictures\logo.JP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 1" descr="CUInsignia4c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7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609400"/>
            <a:ext cx="8229600" cy="11432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dirty="0"/>
              <a:t>Why is the efficiency so low?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4" name="Rectangle 3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5" name="Picture 4" descr="C:\Users\Luna\Documents\GK12\Pictures\logo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 1" descr="CUInsignia4c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Rectangle 6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0" y="533200"/>
            <a:ext cx="9144000" cy="11432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dirty="0"/>
              <a:t>  Alternate Designs for Wave Generators</a:t>
            </a:r>
          </a:p>
        </p:txBody>
      </p:sp>
      <p:pic>
        <p:nvPicPr>
          <p:cNvPr id="62" name="Shape 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06240" y="4384367"/>
            <a:ext cx="1982865" cy="2177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Shape 63"/>
          <p:cNvPicPr preferRelativeResize="0"/>
          <p:nvPr/>
        </p:nvPicPr>
        <p:blipFill rotWithShape="1">
          <a:blip r:embed="rId4">
            <a:alphaModFix/>
          </a:blip>
          <a:srcRect l="15760" t="5150" r="14069"/>
          <a:stretch/>
        </p:blipFill>
        <p:spPr>
          <a:xfrm>
            <a:off x="6400325" y="3320193"/>
            <a:ext cx="2612900" cy="2649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Shape 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3651" y="2197833"/>
            <a:ext cx="2722325" cy="3974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Shape 6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04939" y="1764999"/>
            <a:ext cx="2290029" cy="24933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oup 6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8" name="Rectangle 7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9" name="Picture 8" descr="C:\Users\Luna\Documents\GK12\Pictures\logo.JPG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 1" descr="CUInsignia4c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Rectangle 10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-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Cornell Grass Roots GK-12 Program</a:t>
            </a:r>
            <a:endParaRPr lang="en-US" sz="28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1268760"/>
            <a:ext cx="9144000" cy="0"/>
          </a:xfrm>
          <a:prstGeom prst="line">
            <a:avLst/>
          </a:prstGeom>
          <a:ln w="889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s://confluence.cornell.edu/download/attachments/172265118/gk12?version=1&amp;modificationDate=13310583210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22" y="1806821"/>
            <a:ext cx="3710878" cy="3831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67202" y="2782773"/>
            <a:ext cx="47033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Focus on renewable </a:t>
            </a:r>
            <a:r>
              <a:rPr lang="en-US" sz="2000" b="1" dirty="0"/>
              <a:t>e</a:t>
            </a:r>
            <a:r>
              <a:rPr lang="en-US" sz="2000" b="1" dirty="0" smtClean="0"/>
              <a:t>nergy research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67200" y="3426994"/>
            <a:ext cx="3960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Teach science to K-12 grade in fun and effective ways</a:t>
            </a:r>
            <a:endParaRPr lang="en-US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67200" y="4321314"/>
            <a:ext cx="4176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Improve graduate students’ communication skills</a:t>
            </a:r>
            <a:endParaRPr lang="en-US" sz="2000" b="1" dirty="0"/>
          </a:p>
        </p:txBody>
      </p:sp>
      <p:pic>
        <p:nvPicPr>
          <p:cNvPr id="8" name="Picture 18" descr="CUInsignia4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261" y="78748"/>
            <a:ext cx="1005839" cy="1005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rc_mi" descr="https://www.nsf.gov/images/logos/nsf1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8748"/>
            <a:ext cx="1005840" cy="100584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297984" y="6093297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Content created via Cornell University’s NSF GK-12 Grass Roots Program: Award 1045513</a:t>
            </a:r>
          </a:p>
          <a:p>
            <a:pPr algn="ctr"/>
            <a:r>
              <a:rPr lang="en-US" dirty="0" smtClean="0"/>
              <a:t>2012-2015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884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137</Words>
  <Application>Microsoft Macintosh PowerPoint</Application>
  <PresentationFormat>On-screen Show (4:3)</PresentationFormat>
  <Paragraphs>22</Paragraphs>
  <Slides>7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simple-light</vt:lpstr>
      <vt:lpstr>PowerPoint Presentation</vt:lpstr>
      <vt:lpstr>How much energy do waves have?</vt:lpstr>
      <vt:lpstr>PowerPoint Presentation</vt:lpstr>
      <vt:lpstr>PowerPoint Presentation</vt:lpstr>
      <vt:lpstr>Why is the efficiency so low?</vt:lpstr>
      <vt:lpstr>  Alternate Designs for Wave Generators</vt:lpstr>
      <vt:lpstr>Cornell Grass Roots GK-12 Program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Harnessing Wave Power </dc:title>
  <dc:creator>Corinne</dc:creator>
  <cp:lastModifiedBy>Julie Nucci</cp:lastModifiedBy>
  <cp:revision>3</cp:revision>
  <dcterms:modified xsi:type="dcterms:W3CDTF">2015-07-06T15:05:23Z</dcterms:modified>
</cp:coreProperties>
</file>