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4"/>
  </p:notesMasterIdLst>
  <p:sldIdLst>
    <p:sldId id="256" r:id="rId2"/>
    <p:sldId id="261" r:id="rId3"/>
    <p:sldId id="272" r:id="rId4"/>
    <p:sldId id="263" r:id="rId5"/>
    <p:sldId id="264" r:id="rId6"/>
    <p:sldId id="265" r:id="rId7"/>
    <p:sldId id="266" r:id="rId8"/>
    <p:sldId id="267" r:id="rId9"/>
    <p:sldId id="270" r:id="rId10"/>
    <p:sldId id="269" r:id="rId11"/>
    <p:sldId id="274" r:id="rId12"/>
    <p:sldId id="279" r:id="rId13"/>
    <p:sldId id="280" r:id="rId14"/>
    <p:sldId id="275" r:id="rId15"/>
    <p:sldId id="276" r:id="rId16"/>
    <p:sldId id="277" r:id="rId17"/>
    <p:sldId id="278" r:id="rId18"/>
    <p:sldId id="281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60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-242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E2661-C6F7-462A-A5C7-63EE85716009}" type="datetimeFigureOut">
              <a:rPr lang="en-US" smtClean="0"/>
              <a:t>6/4/15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041F4-8DF6-4A5A-AE38-4D2CBE48C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64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Start discussion with students, because we are talking about solar cells, I expect them to get that right away, but Solar Themal might take them a while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E4D1057-9064-417C-BF7A-8C2A12E4E73C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86250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The idea here is to get across the point that you don’t need expensive, high tech stuff to take advantage of solar energy.  I will give example of high school friend whose dad heated pool with sunlight in summer.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5A8CFEE-D1A5-4899-9E73-7A94B9E3872E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79342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7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98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9923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93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092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80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83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3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870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909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03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81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3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37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0FC89-13A3-403B-9CCB-B61DC6EADCC0}" type="datetimeFigureOut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B9F3F2-1150-431C-AD66-73489002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67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eg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eg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eg"/><Relationship Id="rId3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Relationship Id="rId3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40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2.wdp"/><Relationship Id="rId5" Type="http://schemas.openxmlformats.org/officeDocument/2006/relationships/image" Target="../media/image12.png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8" Type="http://schemas.openxmlformats.org/officeDocument/2006/relationships/image" Target="../media/image15.jpeg"/><Relationship Id="rId9" Type="http://schemas.openxmlformats.org/officeDocument/2006/relationships/image" Target="../media/image16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eg"/><Relationship Id="rId3" Type="http://schemas.openxmlformats.org/officeDocument/2006/relationships/hyperlink" Target="http://www.youtube.com/watch?v=tiwtk3lM8q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Solar 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Here comes the sun (do </a:t>
            </a:r>
            <a:r>
              <a:rPr lang="en-US" dirty="0" err="1" smtClean="0"/>
              <a:t>do</a:t>
            </a:r>
            <a:r>
              <a:rPr lang="en-US" dirty="0" smtClean="0"/>
              <a:t> </a:t>
            </a:r>
            <a:r>
              <a:rPr lang="en-US" dirty="0" err="1" smtClean="0"/>
              <a:t>do</a:t>
            </a:r>
            <a:r>
              <a:rPr lang="en-US" dirty="0" smtClean="0"/>
              <a:t> doo)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33888" y="5845173"/>
            <a:ext cx="124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 </a:t>
            </a:r>
            <a:r>
              <a:rPr lang="en-US" dirty="0" err="1" smtClean="0"/>
              <a:t>Treml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556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other questions</a:t>
            </a:r>
            <a:endParaRPr lang="en-US" dirty="0"/>
          </a:p>
        </p:txBody>
      </p:sp>
      <p:pic>
        <p:nvPicPr>
          <p:cNvPr id="1026" name="Picture 2" descr="http://www.hdwallpapersinn.com/wp-content/uploads/2013/01/question-mark-noth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746" y="2220685"/>
            <a:ext cx="36576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13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DSSC – the parts</a:t>
            </a:r>
          </a:p>
        </p:txBody>
      </p:sp>
      <p:pic>
        <p:nvPicPr>
          <p:cNvPr id="13315" name="Picture 3" descr="mechanism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513263"/>
            <a:ext cx="6477000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ScreenShot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24000"/>
            <a:ext cx="3424238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4114800" y="27432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1752600" y="4114800"/>
            <a:ext cx="457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1752600" y="6019800"/>
            <a:ext cx="457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0" name="Text Box 10"/>
          <p:cNvSpPr txBox="1">
            <a:spLocks noChangeArrowheads="1"/>
          </p:cNvSpPr>
          <p:nvPr/>
        </p:nvSpPr>
        <p:spPr bwMode="auto">
          <a:xfrm>
            <a:off x="685800" y="2209800"/>
            <a:ext cx="36576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Glass slides that have been coated with FTO (transparent conductor) have been provided</a:t>
            </a:r>
          </a:p>
        </p:txBody>
      </p:sp>
    </p:spTree>
    <p:extLst>
      <p:ext uri="{BB962C8B-B14F-4D97-AF65-F5344CB8AC3E}">
        <p14:creationId xmlns:p14="http://schemas.microsoft.com/office/powerpoint/2010/main" val="275616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/>
      <p:bldP spid="1127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DSSC – making the bottom half</a:t>
            </a:r>
          </a:p>
        </p:txBody>
      </p:sp>
      <p:pic>
        <p:nvPicPr>
          <p:cNvPr id="18435" name="Picture 3" descr="mechanism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86175"/>
            <a:ext cx="87630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3810000" y="1447800"/>
            <a:ext cx="441960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bottom half will be a glass slide with the carbon on the conductive side of the glass slide.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Carbon will be the graphite layer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1295400" y="5534025"/>
            <a:ext cx="7467600" cy="11430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pic>
        <p:nvPicPr>
          <p:cNvPr id="18438" name="Picture 7" descr="ScreenShot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09688"/>
            <a:ext cx="274320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9388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DSSC – making the bottom half</a:t>
            </a:r>
          </a:p>
        </p:txBody>
      </p:sp>
      <p:pic>
        <p:nvPicPr>
          <p:cNvPr id="19459" name="Picture 4" descr="ScreenShot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3581400"/>
            <a:ext cx="329088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6" descr="ScreenShot0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475" y="3581400"/>
            <a:ext cx="3565525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304800" y="1589318"/>
            <a:ext cx="853440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 dirty="0"/>
              <a:t>1) </a:t>
            </a:r>
            <a:r>
              <a:rPr lang="en-US" sz="1800" b="1" dirty="0"/>
              <a:t>CAREFULLY</a:t>
            </a:r>
            <a:r>
              <a:rPr lang="en-US" sz="1800" dirty="0"/>
              <a:t> taking the glass side with tweezers, put the conductive side over the flame until a blackened surface is revealed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 dirty="0"/>
              <a:t>2) Wipe off roughly 10% of the one of the ends making sure to not touch the carbon you are leaving – it rubs off very easily</a:t>
            </a:r>
          </a:p>
        </p:txBody>
      </p:sp>
    </p:spTree>
    <p:extLst>
      <p:ext uri="{BB962C8B-B14F-4D97-AF65-F5344CB8AC3E}">
        <p14:creationId xmlns:p14="http://schemas.microsoft.com/office/powerpoint/2010/main" val="2798904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DSSC – making the top half</a:t>
            </a:r>
          </a:p>
        </p:txBody>
      </p:sp>
      <p:pic>
        <p:nvPicPr>
          <p:cNvPr id="14339" name="Picture 3" descr="mechanism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76600"/>
            <a:ext cx="87630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6" descr="ScreenShot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21240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3810000" y="1447800"/>
            <a:ext cx="441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Top half will be a glass slide with the TiO</a:t>
            </a:r>
            <a:r>
              <a:rPr lang="en-US" sz="1800" baseline="-25000"/>
              <a:t>2</a:t>
            </a:r>
            <a:r>
              <a:rPr lang="en-US" sz="1800"/>
              <a:t> and dye on the conductive glass slide</a:t>
            </a:r>
          </a:p>
        </p:txBody>
      </p:sp>
      <p:sp>
        <p:nvSpPr>
          <p:cNvPr id="14342" name="Rectangle 8"/>
          <p:cNvSpPr>
            <a:spLocks noChangeArrowheads="1"/>
          </p:cNvSpPr>
          <p:nvPr/>
        </p:nvSpPr>
        <p:spPr bwMode="auto">
          <a:xfrm>
            <a:off x="1295400" y="3124200"/>
            <a:ext cx="7467600" cy="16764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785128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DSSC – making the top half</a:t>
            </a:r>
          </a:p>
        </p:txBody>
      </p:sp>
      <p:pic>
        <p:nvPicPr>
          <p:cNvPr id="15363" name="Picture 3" descr="ScreenShot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27525"/>
            <a:ext cx="28956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mechanism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468813"/>
            <a:ext cx="5486400" cy="198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087813" y="4343400"/>
            <a:ext cx="4827587" cy="735013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33400" y="2008188"/>
            <a:ext cx="82296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TiO</a:t>
            </a:r>
            <a:r>
              <a:rPr lang="en-US" sz="1800" baseline="-25000"/>
              <a:t>2</a:t>
            </a:r>
            <a:r>
              <a:rPr lang="en-US" sz="1800"/>
              <a:t> has already been spread onto the glass slides for you to save time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TiO</a:t>
            </a:r>
            <a:r>
              <a:rPr lang="en-US" sz="1800" baseline="-25000"/>
              <a:t>2</a:t>
            </a:r>
            <a:r>
              <a:rPr lang="en-US" sz="1800"/>
              <a:t> is cheap and abundant and looks brightly white – it has been used in toothpaste, white paints and sunblock</a:t>
            </a:r>
          </a:p>
        </p:txBody>
      </p:sp>
    </p:spTree>
    <p:extLst>
      <p:ext uri="{BB962C8B-B14F-4D97-AF65-F5344CB8AC3E}">
        <p14:creationId xmlns:p14="http://schemas.microsoft.com/office/powerpoint/2010/main" val="3120447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TiO</a:t>
            </a:r>
            <a:r>
              <a:rPr lang="en-US" baseline="-25000" smtClean="0"/>
              <a:t>2</a:t>
            </a:r>
            <a:r>
              <a:rPr lang="en-US" smtClean="0"/>
              <a:t> can also be found on cheap donuts!</a:t>
            </a:r>
          </a:p>
        </p:txBody>
      </p:sp>
      <p:pic>
        <p:nvPicPr>
          <p:cNvPr id="16387" name="Picture 3" descr="ScreenShot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990600"/>
            <a:ext cx="16764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IMG0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3773488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IMG0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86000"/>
            <a:ext cx="33147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5410200" y="4724400"/>
            <a:ext cx="2514600" cy="914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747264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pPr eaLnBrk="1" hangingPunct="1"/>
            <a:r>
              <a:rPr lang="en-US" sz="3000" smtClean="0"/>
              <a:t>Making the dye – naturally found in raspberries! </a:t>
            </a:r>
          </a:p>
        </p:txBody>
      </p:sp>
      <p:pic>
        <p:nvPicPr>
          <p:cNvPr id="17411" name="Picture 3" descr="ScreenShot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5163"/>
            <a:ext cx="4030663" cy="342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ScreenShot0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200400"/>
            <a:ext cx="3373438" cy="343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28600" y="1295400"/>
            <a:ext cx="8534400" cy="160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1) Take the raspberries and mash them up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2) When crushed sufficiently, add a little water and put into Petri dish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3) Place your TiO</a:t>
            </a:r>
            <a:r>
              <a:rPr lang="en-US" sz="1800" baseline="-25000"/>
              <a:t>2</a:t>
            </a:r>
            <a:r>
              <a:rPr lang="en-US" sz="1800"/>
              <a:t> coated glass slide face down into the dye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4) Leave for at least 10 min</a:t>
            </a:r>
          </a:p>
        </p:txBody>
      </p:sp>
    </p:spTree>
    <p:extLst>
      <p:ext uri="{BB962C8B-B14F-4D97-AF65-F5344CB8AC3E}">
        <p14:creationId xmlns:p14="http://schemas.microsoft.com/office/powerpoint/2010/main" val="3789816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Back to the top half</a:t>
            </a:r>
          </a:p>
        </p:txBody>
      </p:sp>
      <p:pic>
        <p:nvPicPr>
          <p:cNvPr id="20483" name="Picture 4" descr="ScreenShot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87788"/>
            <a:ext cx="2220913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5" descr="ScreenShot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75" y="3886200"/>
            <a:ext cx="29432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381000" y="1447800"/>
            <a:ext cx="8458200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1) If it’s been at least 10 min, with tweezers, check to see if the TiO</a:t>
            </a:r>
            <a:r>
              <a:rPr lang="en-US" sz="1800" baseline="-25000"/>
              <a:t>2</a:t>
            </a:r>
            <a:r>
              <a:rPr lang="en-US" sz="1800"/>
              <a:t> has turned purple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2) Gently wash the solid material off the slide with water provided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3) Wash the water off with IPA (rubbing alcohol)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4) Dab (</a:t>
            </a:r>
            <a:r>
              <a:rPr lang="en-US" sz="1800" b="1"/>
              <a:t>gently</a:t>
            </a:r>
            <a:r>
              <a:rPr lang="en-US" sz="1800"/>
              <a:t>) the slide with a tissue to dry it</a:t>
            </a:r>
          </a:p>
        </p:txBody>
      </p:sp>
      <p:pic>
        <p:nvPicPr>
          <p:cNvPr id="20486" name="Picture 7" descr="ScreenShot0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883025"/>
            <a:ext cx="2697163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4298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Putting it together</a:t>
            </a:r>
          </a:p>
        </p:txBody>
      </p:sp>
      <p:pic>
        <p:nvPicPr>
          <p:cNvPr id="21507" name="Picture 3" descr="ScreenShot0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3963988"/>
            <a:ext cx="2724150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 descr="ScreenShot0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62400"/>
            <a:ext cx="18923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 descr="ScreenShot0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62400"/>
            <a:ext cx="1590675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ScreenShot0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3962400"/>
            <a:ext cx="14255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304800" y="1447800"/>
            <a:ext cx="8458200" cy="174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1) Lie up both sides so that the covered areas face each other – the clear ends should form lip edges on each end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2) Put the two areas together denoted by the red squares – make sure to handle the edges as much as possible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3) Use the office clips to hold the two sides together with no lips</a:t>
            </a:r>
          </a:p>
        </p:txBody>
      </p:sp>
    </p:spTree>
    <p:extLst>
      <p:ext uri="{BB962C8B-B14F-4D97-AF65-F5344CB8AC3E}">
        <p14:creationId xmlns:p14="http://schemas.microsoft.com/office/powerpoint/2010/main" val="384410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873484" cy="1280890"/>
          </a:xfrm>
        </p:spPr>
        <p:txBody>
          <a:bodyPr/>
          <a:lstStyle/>
          <a:p>
            <a:r>
              <a:rPr lang="en-US" dirty="0" smtClean="0"/>
              <a:t>Why do we like solar energy?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Solar Energy is the only form of renewable energy that can possibly provide all of the energy we need.</a:t>
            </a:r>
          </a:p>
          <a:p>
            <a:endParaRPr lang="en-US" dirty="0" smtClean="0"/>
          </a:p>
        </p:txBody>
      </p:sp>
      <p:sp>
        <p:nvSpPr>
          <p:cNvPr id="4" name="AutoShape 2" descr="data:image/jpeg;base64,/9j/4AAQSkZJRgABAQAAAQABAAD/2wCEAAkGBhQQEBMUEBQUFRQVFRcXFRUUFRcaFRkXGBQVFBwaIBoYHCYgGRkjGhcYIC8gIycpLCwsFh4xNTAqNSYrLCoBCQoKDgwOGg8PGi4jHSQpLCoyNS8sLSwtLywtMC8uKjAyKSw0KiwsLywpKSwsLSwtLCwsLCosLCwsLCwsLCwvLP/AABEIANoA5wMBIgACEQEDEQH/xAAbAAEAAgMBAQAAAAAAAAAAAAAABAUCAwYBB//EAEkQAAIBAgIHBQMHCQYFBQAAAAECAwARBCEFEjFBUWGBEyIycZEGUqEzQnKCkrHBFCNTYpOistHSBxZjwuHwFUNzo8MkNLPT8f/EABsBAAIDAQEBAAAAAAAAAAAAAAAEAwUGAgEH/8QAOhEAAQMCAgcGBQMDBAMAAAAAAQACAwQRITEFEkFRYXGRIoGhsdHwExQyweEGI/EzUpJCU2KiFiRD/9oADAMBAAIRAxEAPwD7jSlKEJSlKEJSlKEJSlKEJWjC4xZNfVPgco3JhW+uail7DGyk+CR1VuA1kXUb7esv1uVKVNQICwuyLtXrl4piGISBw2gXC6WlKU2l0pSlCEqv05iSkJC+OQiNeRbaei3bpVhVFjZe0xJ92EW+u4BPotvtGqvS1X8pSPk25Dmfd0xTt1n3OQx996m6AP8A6aLkur9klfwqwqs9nj+ZtwklH/dc/jVnTdI7Xp43b2jyXM/9V3MpSlKZUKUpShCUpShCUpShCUpShCUpShCUpShCUpShCUrRg8cky60bXF7HcQRuIOYPnW+vGuDhcZL0tLTY5pSlK9XiVz+lMOGxDq2ySFf3WYH+IV0FU2mVtNA3ESJ6hXH8Bqk09Hr0D7bLHoU1Smz+4+GP2UnQuMMkdn+UjOo/MjY31hY9asK55JuxmWT5r2jk6nuN0Y28m5V0NSaHrvnKVrz9QwPP8rmoZqu1hkfZHvZZKUpVul1pxmKEUbO2xVJPTd51R4KIqg1vGxLP9JjrH77dKlack1njiGwntH+ih7o6vb7JrCvn36prNeVtO3JuJ5n8easIm6sfPHu2ffwW72fbKYcJm+KI/wDmq1qo0GbSYgfrI3qgX/LVvWu0Q/Xooj/xHgl6n+oe7yCUpSrNLpSla8RiFjUs5CqBck14SALlegEmwWUsoVSzEAAXJOQAqu0VpY4h5Cq2iWyqTcMzbSbbhYjLbn0FVpHFtKNd1IQEdlCdrsTZS3Mm1l3b89l9ozBdjEqbTtY8WJux9Saqaav+cnIh/pszO87hwGfRNvibFFd2Ljhy39/qpVKUq3SaUpShCUpShCUpShCUpShC5rG4NoMUWiOoZbsvusw8SMN4PiB2jvWq30dpQTXUjUkXxIdo5g/OXn91e6XwRliIXxqQyHgy7OhzB5E1ThRMiOLqwzVhk6NsI9ciDkaydbWSaJqta14n423HbbzsrIas8Y1sxhfy7reV10tKq9H6XJYRz2WT5rDwSeXBuKnperStLT1EdRGJIjcFIyRujNnLGOUMLqQRxHLI/Gqz2gXuRN7syfvXj/z1V4RXieVojn20mtGx7rjXJH0WsRn61O0jj1nwkpW4ZBrMhyZShD2I+rt2Gqg10VdBNAMHgOBHLaOCcbAY5WkYtuB1WE0IdSrZggg+RqdoTFl49VzeSM6j87DJvrLY+d6iA1HkxP5PIJjfUtqS24bVbo2XkxrG/p+v+VqdV57LsDz2FdlnxGlm3Zz/AD52W7TkrSSLFGxXsx2hYbnz1BzG0kchVlozH9tGGtZh3XX3WG0fy5EVT4JDYs/jkOu3InYvQWHStWLWRCxh/wCaNR+V8hIOYFx6cKtaf9Q2rpHPP7ZwHC2XVeuha5oi3bfP8cgtuHk7R5Jffayf9NbhfXNvrVIrGNAoAGQAAA5DKsqyFRO6eV0rsybocQThkvdEm2JlHGKM+jSD8RVyzAAkmwGZJ2AVSYF7YoX3wt+66f1VrxeL/KjZfkAf2pH/AIx+95bd/o7SMVJopkkmy4A3m5UUkJkkvssPTrgrLRelRiNcqCArWF9rKVBDW3A3NuVTqpNFtq4lx78SsPNGKn4OtWWOx6wrrP5KozZjuAG81caOrRUUjah5tnfhYqGaL9zVYM7W981ni8YsSF3NgPUncAN5PCqNi07B5RYDOOLcv6zcX+A3caBWkcSTeIeBBmsY/FuLdBlWeJnEaMx3DYNpO4eZOXWsZpnTjqs/Ap/o8XfhMxR/DwGLj7sPXphn7g4u1xA92HM85GGQ6Lc/WWr6oWiMEYogG8Zuzni7ZnoNg5AVNrZ6KoxR0zY9uZ5n3ZKVDw59hkMPfMpSlKs1AlKUoQlKUoQlKUoQlKUoQlUGIh7LEEfMlu68nHjHXJvtVf1B0xgzLEdXxqQ6fSXd5EXXrVXpaiFZTOj25jmPXJMU79V1jkcPfvJV88CuuqwuP958jzrLCaUaEhZzrJsWY7RwD/1ettpww84dFYbCL/6edZstxY5g180oNIz0EmszLaNhThAtqPGHktSZTYgf4gI+tFGfvvWGMwIkuQSr6pXWHAixBHzl5GmEwIiLapNmtZTnq2FrDla2W61Y4/SiQjvnPco2n+Q5muJ53S1Tpobgk3G/FSi5eBHibDyW/DoQihtoUA22XAzrXi8bGgtIyjkdp6bTXMY3T8suSnUXgu3q230tVeI6ljoCcZDbkn49Hk9qQ25Lp5faiIeEO3kLD4kVob2tG6M9WH8qohFVWfaTD/NcuBtaKOSRB5uilfjTbNHxu+lpPvgpzS0zPq8SuxX2tG+M9GB/CpMXtPCdusvmv9N65eBlkUMhDKwuGU3BHIivTFXLqKHKxC6NHA7LzXYMkWIIIbWsCCFbaDYkMBnbIZVNAtXAahBuCQRvG2rPBe0ckeUnfXn4vXf19aWlon2AY64GxLS0D7dh1wNi6LE4gxSRSBS2bJqrtOshI8u8q57qzjiZn7SUgucgB4UHur+J2n4V5gseky3Q34jePMVIqF1ZO2D5W9mg3sq5xLeyRY5cfeKVrgi7XEKvzYrSPzb5g+9ugr2eYIrM2xQSelT9C4QxxXfJ3Ou/Ind9UWHSrb9O0PzFT8Rw7LMe/Z6qJztRhdtyHvgPGyn0qLPpSJPHLGvIuoPpetmFxiSrrRnWW5Fxe2XDjX0oPaTqg4pAscBrEGy3UpSu1wlKUoQlKUoQlKUoQleMbDjyFe0oQquL2lgbe43d6NwLjIi+ra4Nb4tNQN4ZoyeGuL+hNQNK4bsXMy+BvlQNx2CT8G5WO4148attAPmAayFdpypoJjFLGCNhFxceKsPgwuAc29jxHotWqI5nQEar/nEtszNnHRs/r1vrRFgI1bWVFU8VAH3VB0/pgQJYHvkG36o3t/L/AErF1DxV1BdE22sb280y1hlcGtxKw01p0RdyOxfedy/zPKuYN2JLEknaTtrXhpBIodW1gw1gwN7g53vvqWiVaRQtgFhntV9DEyBtm571ikdbVjqK+lYxA0yXkjS+sYrMbK2qxGYuFsSbbgbXr5k3tZj8QxGCSWRI5pykiRu3ckDBQ2VrqrEgH9XLKnqekkqL2sAM74JaesbHbbfcvrMagi4zHL0rJIAAAAABsAyAr4zo322xeDaKKVdRY49RUkRwF1m+VZcmchbgDIcN9/s+h8YMRAkqhwri664AYruawJADDMciNlcV1HJSWLjdpyI97lDDWNlyzWnC6NSLW7MaoZy5FzbWbaQNgvtsN5J2k1sMVTjHWBjqu+MSbkplr7ZKC0daXjqXjMIXRlDMhPzktrDmLgj1FU0U0sEyQzsJFluIpdUK+uqlyjhe7cqCQwt4SCBldmPtDA47l2JrHFTIpGjYMhII3j/eyur0PpkTixsHG0bjzH8q5h0rSCUYMpsQbgio5oGzt4rqaBs7cc967rFYYSLqsSBcHI22G4z8/urU2jIz4wX/AOozP/ETWvRGkxOl9jDJhz4+RqZI+qCTsAvlmapdeWO8dyOF1Qn4kZ1MrKK+GF1ihVVd96qBqoPE/TYOZFdHh8OsaKiCyqAAOQrn9D6TiQM8hftH2jspDqqPClwu7aeZNWP94oeL/spf6a+haEjpqOC75G67sT2hhuHvaoKlkrjqhpIHA4n3l12qzpVZ/eKHi/7GX+mn944f8T9jL/RV789Tf7jf8glfl5f7D0Ks6VWf3jh/xP2Mv9FP7xRf4n7GX+mj56m/3G/5BHy8v9h6FWdKh6P0vHiL9kSdXadVgPUjbXlMse141mm4UTmOYdVwsV5pSadADAiP7ykkN03carYPaKViR2UesNqmRlceatHeugqNjNHRzD84oNth2MPJhmOlJVcFQ8Xp5dU8QCPUJiKWMDVey/HG/mL+CgjTcm+A/VkQ/favRp/jBMP2Z+560y6Mmi+TPbL7rWEg8m2N1t51qhxisdXNXG1GGq46HaOYyrJ1elNLUR/eaLb7YdQmfhxuF2tBHAn1Uw6fjIsySgHbeJiPgDVTg8SquY0LFNsZZHUge4dYDZuPDyqwpVLXaakro9SVjcMiL3C9YGMBABx4/hYTzBFZm2KLmuGxOJMsjO20n0G4Vfe1eLsqxj5xufIbPj91c/EtcUMWqz4hzPkrqgi1GfEOZ8lX/wB3tUk4eaWDWNyqajRknMnUkVgp+ja++o+jdEHESYhMVNLMsUoQISqIymGKTvLEq62bkWOVt1dHGtQ9ERgYvGDeWhf1iCf+OrL5h+q43xAzwvmNua9la0Ec+7I7MlaYfDKqhVAVQAAoAAAGQAA2CtmB0ekKBIkVEF7KgAUXNzkOdb40qQkdVD5DldQvcuC/tc0Cs2AM1vzkBUgjbqMwVh5Zhvq1G/s39psPDgY0nkZGzN5GkdABkO9q6kQy8F8tu+uj9uE1vyWFvkpZm7Rdz6kbSKh5FhrW36lqjgW2VbxzB9E2CS5Fy4WNrDK2R23KjhpTK8yg22LpcNMkqB4mV0OxkYMp6jKsmiriZIWwznEYQWcZyRA2jmUbQV2CS3hfbewNxcVj7Wf2sxYUxrDGZC6QygnJeyk75G24fVtbKw1rnZYqCglkeGwdq/hz9dq8mJpzaRdk8dQsVgFdo2YXMbFkNzkxRkvlt7rEZ8a+e6J/tmB1BiUI70zSMoButmaKNAN9yFubeEXOZNfTFa+RsGsCy3uVuP8A9z5V1PSz0bgJBa9/Q+9xXsM7JMlDkSo0iVYSLUWRa8jcrFjlr0djTBKG3bGHEf7z6V26tcXGw7K4GVa6j2ZxmvDqnaht02j8R0pWviu0SDkUrpCK7RIORVvSlaJsaqnVvdjsRQWc/VGdVTWOedVouVThpOAW+sJp1QXdgo4k2r2LBTycIV52aT0HdXqT5VOwmhY4zrWLv78h1m6XyXoBWko/03VT9qXsDjn09Vw57GZm/L1y81WxNJL8jGbe/LdV6L4m9AOdS4tAKc52Mp93wx/YG36xNW1K2FHoKkpcQ3WdvOPhkoHVLv8ARh59fSyxRAoAUAAbABYUrKlXaVSlKUISo+LwKSi0ihrbOI5gjMHmKh6T06IDbs5G/W1bRjzc5D41CXSU0wuskaL/AIXfb7TZfu1VVulKSmBbMb8LX/Cajp5bB4wG/wDjFbcRoySIExsJEHzZCA4HJ9h+t61HwWkElB1NoyIO4+YyPQmh0erG8mtIeMjFvQHIdBUkC2yvnGkaikmfrU8Zb34dNnVOXGrY4nfl/PguM09Nr4h+C2UdBn8b1oiFYYhryueLsfia3RCrBo1YwOC0oGpGG7gpES1Bwi6ukZR+kw0TDiezlmVvTtE9RVjEKgaS/N4vBy7i0mHY7gJVEin7cKr9eomm5c3eD4Y+YSE5yPH8LoY1qVGlaYhUuMVVPKTkcq/T+gBjIDHrajgh4pALmORfC1t4zII3hiN9cTPpBsMdTHr+TvsDknsH5pKRq57dVrMOG+vp6CvWQEWIBB3HZUsFaYhqOF29CORx8uijiqXwm7V8tbTsTd2BlnlbJIoWDux3eE90cWNgN5q/0H/ZxhYYY/yiCKWfs41ldx2g1ljVLKGyCi1hYDIV18OFRPAirfbqqB91ZOtSS6QcRqxXaNuOJ6WwRPUGdwLhkvjv9rHsDh4cKcXhkWFo2UOsYsjKzBQdUZKwJGY58qlf2SY9GwhW8QcszMO1DYiRiTd3WwKjIAbbgX5ntvbT2fOPwUuHVwhk1O8VuBqyK+y426tVvsj7Jro+AIREZNjSxpqs42jWJJJIud9uVWgr2yaO+FK4l4dhnlbfzuoo2ETazRhZWUi1ElFTpRUOUUjGVcxlQpRVh7LzasxXcyn1Gf3XqDKKz0O1sTH9K3qCPxpmUa0ThwTMo1onDgunxUMpfbrR70Ruzc/WN79CtWOj9JYeMaoXsCdokXVufp7GPU1jWnE4hEH5xlAO5iM+m+l9G6XkojZrGnux6hZw/uDUI6YeGR6LoA19le1ykOFc54WOWP8AWv2cf2GBv9iug0dHMF/PsjN+opHxJz9BX0ShrnVTbuicznl6+CSmgEYuHd23pipdKUqySyUpShCUpShCVCxOhoZDdo11veXut9pbGmL0xFEdVmu/uICz+g2eZqDJpOaTwKIl4v3n+yDqjqT5VWV2kKOBtp3A8Mz0TMUUv1N7PHL8nuXuI0QYwWWcqo/TWZR1yb1Jqvw2kGZ9XUDr+kjJ1P3wL9Ca3/kIJ1pC0jDfIb28h4V6CpFfO9I1lJOf/Xh1eP4GCeDgBZ3aPK3lie/ouAcWdvpH76kRVjpGPVnkH65Pqbj4GvYjTl7sB4LSk3aDwUyKtemdGnEYd41Oq5AaNvdkQh0bo6qaziNSojSbnFjg4ZjFIStuLFNAaUGJgSQDVJurodqSKSroeasCOe3fVzHXJ4uF8JM2JhVnje35TCou2QsJkG9wLBl+cALZrn0eAxqSoskTB0YXVlNwRS1RGPrZ9J8OHvMYqudfI5qyWva1o9bL1XkJchKxevSa1u9ACAFplqJLUiRqiStTLAm4wqzSmPEIQkFteRIxa2RdrXz3Db0ryWoPtdcYZpBtgZJ/MROHYZ8UDDrUhMSsiK6EMrAMpGwgi4NWjGfthw3keSdiPastUtNGD/1EX0x99eSmt+gI9bEpyuT6EfeRUzzaJx4FPPNo3HgV1GOwzuBqORbat7BuWsO8vmPSpehpIA2qIxFLvDZu3MOfGOvmBXla58Orizi4+IPEHaDzFKaL0q6hf9IcOQv3FZonWbqHLh7x94q/pVDBjpYcmvNHx/5q/wD2D4+dXGExiSrrRsGHLceBG0Hka+kUWkYK1utE7HdtHckJIXMxzG/3kt1KUqwUKUpShCoMV7YRAlYrMeLHUQdTmegNQZNLCT5XEqB7kbai9WvrH1HlXW0qmq6CpqcPjlo3NbbxvdOsqImfSzvvj5Ydy5SDSGHQWR4lHIgVt/4tD+lj+0K6W1NWqM/pNp/+p6flempYcS09fwua/wCLQ/pY/tivV0pEdksf2hV9i8QkSF5LADlmeAA3k8KowGlcSSi1vk4/cHE8XPw2DjVTpPQ0FAy7pbuOQt+cApo3NeC6xA57en8LnfanDasqvucfFcvutVdE1dZpzA9rCQPEveXzG7qL1x0TUvRyfEittGCv6OT4kIG0YeinxtUqNqgRtUmN6JGr2RqsI3qsl0I8TtLgGWNmOtLC4PYSnebDOKQ++oN96tUxHqQklKhzozh+CkJI7qJhfa6MMExQOFlJsFmICMf1JfA/lcNxAq/WWq2aNZFKSKrqwsysAVI4EHIiqtfZSBDeAy4flh5nRM/8O5j3+7XBZC/e09R9iPFKmNw4rpjJWp5K54aKxK31MdKcsu2hgcD7CoT61h+RY2/exkVt+rhLN6tMwHpQKdn94/7eiA07vJXjvVHpL2mhiYxgmWX9DCNeTqBkg5sQOdaG9ndf/wBxicTMPdLrEnUQKlxyJIqZhcHHAmpCiRr7qKFHoN9MMjibmdblgOpx8BzTLGuPBVH/AA+XEsHxgCxqQyYZTcXGYaVhk7A5hR3QfeNiI8miJYWY4ORFRmLGGVS0YYm5KFWBjubkjMXNwBne9keo0jU6yV+zLds6ffPinGQjv8VpkbjV17J4bN5D9Efef8tUTXJsMycgOZrt9HYPsolTeBn5nM/Gla6TUj1dpXtdJqRau0pLpBVfUIe9r91GYW2X7oOV8qLpOIm3aKDwJsfQ51lilYFZI/HGbge8PnJ1HxAq7hkSaNWADKwuLjjyNMaL0RDpGMkPLXjMWvyOxUUj2saDY9dvRVSsDsz8q0yYXva8bGOT3l38mGxh59LVZPoCA/8AKRTxQah9VtWpvZ9fmSTJ9fW/+QNT3/jNXC7XgkFxzBXDZ49hI5jD7+Sxw2nNUhcQAh2Bx8k3U+A8j6mreqWTQsuwSow3iSLb1Vh91aMLg8Vhz+bWN4/0faH93WXueVyK0dFUV0fYq47/APJtj1GfTouHxRPxY4A9B42t5cl0NKClXiRSlKUIStOLxaxIXc2UevIAbyeFMXi1iQu5so/2ABvJ4VREtM4klFgPk49yDieLn4bBvJqNKaUjoI7nFxyHvYmIYdftOy8+A94L3vTOJJRa3yce5OZ4ufhsG+++owx4Y2iDSnhGLgebeEdTUmPRcz+NliHBO8/2iNUeh86wDaKv0nIZS0m+04D3yTz8Pqs0e9ma8ZwLXIFzYXO/hXKe0GjOyfXUdxz6NvHXb610WL0bGk8aqCWVTI7sSzZ9xRc7B4jYWHdFbp4FdSrC4O0VDNE7R1R8Mm5GduPop4JxC4ObiCMffiuHjepCPWOk9GNh2sc1Phb8DzrSklWHZe3Wbkr7svbrNyVgklblkqAklbVkpd0aXcxT1lrMS1BEtZiWoTGoTGpRlrFpKjGWsTLQI0CNbmkrQ8lYNJWl5KnbGp2sXrvUeR6PJUzRGiDO12yjBzPHkP51OS2Nus7JTEtjbrOyUz2a0ZrHtXGQ8HM7z0+/yq8xmJZCmqqsGbVJLatidmdjtOXnbjUhECgACwAsAOFYzwh1KtsIsf8AfGqR04klD5BcbuCoZZ/iya7hh9lg0ki+OCUc11XH7pJ+FeaG0kqTGLvBZLsgZWUq+1lswGTbRz1uNWWhcaZEKv8AKRnVfnwbyYZ+o3VYEV9D0foeCF7aqlebEbbEEHp+CkpJg3Wjc3oehxv/AAlKUrSJBKUpQhKUpQhK8Y2H8q9pQhc3+S4nEya7osaj5MSG+qPe1F2ueZFt3Owi9n02zFpTwfwfYGXrerSlV7dHQCQyvGs/ecemwdyadVPODeyOHrmsUQKLAAAbAMhWVKwlUlSFNiQbG17G222+n8glsyufil13mlOxnKgn3Y+56XDHrWt9JDVZo1aQKCSy+AAZm7nL0uascH7NRIFD3l1QLdobqLcF8PUgnnXmnnuI4R89rsP8NLMehOqv1jWGqdB2+JWVj97rDwF/BWgljdIGtxHTAeJw5KGsfaxASqO8ASvC+dr8RxrnNJezzx3aO7pw+cOm8cxXV0JttrIQ1D4jduW5Tw1L4j2cty4BJa2rLXU4nRMOIGsBmcw6ZX/A1T4n2XkX5Ng49D8cvjVqyrifg7A8VbMq4n4OwPFQRJWXaVhLgJU8Ub9ASPUVoZiNoI86YAa7IpkNa7I3UrtKxMtaFJOwE+QvW+LRsz+GNuot99qCGtzKCGt+o2WDS1qL32Vc4b2Wc/KMFHBcz/IfGrvBaJjh8C5+8c2/06UtJWRM+nEpWStij+nE+9qo9GezZazTXVfd+cfPgPj5V0UmGBjKAAKVK2GwAi1asbGzNCFcpeS1xntRrXByIuBlWUsrwm2IAUbBIvyZ8/cPI5czS7oKmoi+ZAu0G2Gzu+6rJZXzEEnHYPefmtODWRIUkzkjK97fIjDJvpqCDzHOpkUocBlIIOwjZW7QD2M0fuvrr9GQa38QessbobMvAQjnNlPyb+YGxv1h1vV/PoNtXTtqqXAkXI2X223Y7Eq+VvxC12G488Rf1671Ckm7GRZh4R3ZfoE+L6pz8i1dCDXPR4gMSjqVcDvI222y43MvMVM0FiLXgY5x5oTvjOzqvh6DjTP6brHRudRTYEYi/iPuo6iMlt9o8vfhyVtSlK2qr0pSlCEpSlCEpSlCEpSlCEpSlCErnu07SaWTcD2aeSE6x6uSPqirXS2MMULsPFayDi7HVX4kVSqwiVI0Bd7WVRtPFidwvmSayP6mqHFjKWMXc43sNwy8fJPUzDql2/D7n7eK3zzqi3Y2HxJ4AbzyrPC6KaazTjVTasO883t/Ds432VJ0fojVYSTEPJut4E5KOP6xzPLZVnRoj9PNgtLU4u2DYPUoknDcI89/p69OPN6PWysvuSSL0EjW+Fq24icIpZtg3DaScgAN5JyrHwzYgHZrhujRofvBrbonC9swmbwL8ip37u0P+XlnvrNt0Y+q0g+BuQcbncL+7Jh5GL3ZYHrjZYYWfXRW2ayg24XGytlR8Eurrp7kjr0Lay/usKkVTTxGKV0Z2EjovHgBxtktT4pQ6oT3mBIHlb/fQ1trTg9G/lEcrk2LNaJvdEZIVvItrHmDWEeM/NszjVKXEg90rtHlvHEEU9V6MlpoY5Tk8dDu6L0tBwbmMDz94cxxWuZpCzvHcrCF1lHz75sPNVsR51LjkDAFTcEXB4g1O0JhikK63je7v9Js7dBYdKrZcP8Ak8uoMo5LtHwVtrJ/mHUbquNJaEMFHHMwYgdrv2917LnXa9xYNmXEDP15cgsMcbBG92WI/wDcUH4GujZQQQRcHaDsrm9K/IyEbQpYfV734V0itcX41Z/pN94ZGbiPEfhQVH0NPE/ZQMHoVIZS8d1DLqlNq7bi3u78tme6rClK17I2xizRYJV73PN3G5UbHaPSZbOMxmrDJlPEHdXPaQEuGKyP3uzN1kUeJTkyOPmkjYdlwNmyuqrwi4sdlJVej4qgiTJ7cQRn+Qpoagx4HEblhBOHVWU3VgCDyNbK14fDrGoVAFUXsBsFzf7zWyn23sL5pd1rm2SUpSvV4lKUoQlKUoQlKUoQlKUoQqPTKyTTRxxAWTvszeFSQVX6RA1jq8xsqx0fo1YQbXLN43bxMfwHADIVLtSlW0sYmM5F3HC+4bgp3TEsDBgB480pSlNKBUmM0Q0uJN8oWRC/FipfueRyvyy31dAWr2lQRU7InOc0YuNypXyueADsCoZ11cVKPeVH62MZ/gFasc51NVPG5CL5tlfoLnpUrTK2mhb3g8Z87Bx/C3rWvR8XaYgn5sK/9xx+Cfx1gavR5m0wYrYOIceWZVg1w1RIdg8sB1ICucNhxGiovhUBR5AWqr0noUySoy5KxUTDiqd4Hzy1TyYcKuKVvpaeOZgY8XAIPTJV7JXMdrA4+/55pUbSOBE0ZUmx2qw2qwzB6GpNKlewPaWuFwVw1xaQRmuaVzJG6sLOAyOvBrW9DtHIirvRUuvBE3GND6qKgaaw/ZsJ12WCyj9Xc/mpPoTwrf7PNfDR/q6y/Zdl/CsxoijNDWSw/wCkgOHK/wBrp6ch8OuMr9DY3HvYrKlKVqVXpSlKEJSlKEJSlKEJSlKEJSlKEJSlKEJSlKEJSlKEJSlKEJSlKEKq9pO7CH/Ruj9L6rfusa3aFwpjhGt43u7/AEmzt0Fl6VIxygxsDmLbD51vpQUzPmTPt1QPEpgyn4IZxSlKU2l0pSlCF4y3FjmDtFRtG6PWCPUS+qCxF91yTbyF6lUrnVF9bautY21diUpSulylKUoQlKUoQlKUoQlKUoQ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QQEBMUEBQUFRQVFRcXFRUUFRcaFRkXGBQVFBwaIBoYHCYgGRkjGhcYIC8gIycpLCwsFh4xNTAqNSYrLCoBCQoKDgwOGg8PGi4jHSQpLCoyNS8sLSwtLywtMC8uKjAyKSw0KiwsLywpKSwsLSwtLCwsLCosLCwsLCwsLCwvLP/AABEIANoA5wMBIgACEQEDEQH/xAAbAAEAAgMBAQAAAAAAAAAAAAAABAUCAwYBB//EAEkQAAIBAgIHBQMHCQYFBQAAAAECAwARBCEFEjFBUWGBEyIycZEGUqEzQnKCkrHBFCNTYpOistHSBxZjwuHwFUNzo8MkNLPT8f/EABsBAAIDAQEBAAAAAAAAAAAAAAAEAwUGAgEH/8QAOhEAAQMCAgcGBQMDBAMAAAAAAQACAwQRITEFEkFRYXGRIoGhsdHwExQyweEGI/EzUpJCU2KiFiRD/9oADAMBAAIRAxEAPwD7jSlKEJSlKEJSlKEJSlKEJWjC4xZNfVPgco3JhW+uail7DGyk+CR1VuA1kXUb7esv1uVKVNQICwuyLtXrl4piGISBw2gXC6WlKU2l0pSlCEqv05iSkJC+OQiNeRbaei3bpVhVFjZe0xJ92EW+u4BPotvtGqvS1X8pSPk25Dmfd0xTt1n3OQx996m6AP8A6aLkur9klfwqwqs9nj+ZtwklH/dc/jVnTdI7Xp43b2jyXM/9V3MpSlKZUKUpShCUpShCUpShCUpShCUpShCUpShCUpShCUrRg8cky60bXF7HcQRuIOYPnW+vGuDhcZL0tLTY5pSlK9XiVz+lMOGxDq2ySFf3WYH+IV0FU2mVtNA3ESJ6hXH8Bqk09Hr0D7bLHoU1Smz+4+GP2UnQuMMkdn+UjOo/MjY31hY9asK55JuxmWT5r2jk6nuN0Y28m5V0NSaHrvnKVrz9QwPP8rmoZqu1hkfZHvZZKUpVul1pxmKEUbO2xVJPTd51R4KIqg1vGxLP9JjrH77dKlack1njiGwntH+ih7o6vb7JrCvn36prNeVtO3JuJ5n8easIm6sfPHu2ffwW72fbKYcJm+KI/wDmq1qo0GbSYgfrI3qgX/LVvWu0Q/Xooj/xHgl6n+oe7yCUpSrNLpSla8RiFjUs5CqBck14SALlegEmwWUsoVSzEAAXJOQAqu0VpY4h5Cq2iWyqTcMzbSbbhYjLbn0FVpHFtKNd1IQEdlCdrsTZS3Mm1l3b89l9ozBdjEqbTtY8WJux9Saqaav+cnIh/pszO87hwGfRNvibFFd2Ljhy39/qpVKUq3SaUpShCUpShCUpShCUpShC5rG4NoMUWiOoZbsvusw8SMN4PiB2jvWq30dpQTXUjUkXxIdo5g/OXn91e6XwRliIXxqQyHgy7OhzB5E1ThRMiOLqwzVhk6NsI9ciDkaydbWSaJqta14n423HbbzsrIas8Y1sxhfy7reV10tKq9H6XJYRz2WT5rDwSeXBuKnperStLT1EdRGJIjcFIyRujNnLGOUMLqQRxHLI/Gqz2gXuRN7syfvXj/z1V4RXieVojn20mtGx7rjXJH0WsRn61O0jj1nwkpW4ZBrMhyZShD2I+rt2Gqg10VdBNAMHgOBHLaOCcbAY5WkYtuB1WE0IdSrZggg+RqdoTFl49VzeSM6j87DJvrLY+d6iA1HkxP5PIJjfUtqS24bVbo2XkxrG/p+v+VqdV57LsDz2FdlnxGlm3Zz/AD52W7TkrSSLFGxXsx2hYbnz1BzG0kchVlozH9tGGtZh3XX3WG0fy5EVT4JDYs/jkOu3InYvQWHStWLWRCxh/wCaNR+V8hIOYFx6cKtaf9Q2rpHPP7ZwHC2XVeuha5oi3bfP8cgtuHk7R5Jffayf9NbhfXNvrVIrGNAoAGQAAA5DKsqyFRO6eV0rsybocQThkvdEm2JlHGKM+jSD8RVyzAAkmwGZJ2AVSYF7YoX3wt+66f1VrxeL/KjZfkAf2pH/AIx+95bd/o7SMVJopkkmy4A3m5UUkJkkvssPTrgrLRelRiNcqCArWF9rKVBDW3A3NuVTqpNFtq4lx78SsPNGKn4OtWWOx6wrrP5KozZjuAG81caOrRUUjah5tnfhYqGaL9zVYM7W981ni8YsSF3NgPUncAN5PCqNi07B5RYDOOLcv6zcX+A3caBWkcSTeIeBBmsY/FuLdBlWeJnEaMx3DYNpO4eZOXWsZpnTjqs/Ap/o8XfhMxR/DwGLj7sPXphn7g4u1xA92HM85GGQ6Lc/WWr6oWiMEYogG8Zuzni7ZnoNg5AVNrZ6KoxR0zY9uZ5n3ZKVDw59hkMPfMpSlKs1AlKUoQlKUoQlKUoQlKUoQlUGIh7LEEfMlu68nHjHXJvtVf1B0xgzLEdXxqQ6fSXd5EXXrVXpaiFZTOj25jmPXJMU79V1jkcPfvJV88CuuqwuP958jzrLCaUaEhZzrJsWY7RwD/1ettpww84dFYbCL/6edZstxY5g180oNIz0EmszLaNhThAtqPGHktSZTYgf4gI+tFGfvvWGMwIkuQSr6pXWHAixBHzl5GmEwIiLapNmtZTnq2FrDla2W61Y4/SiQjvnPco2n+Q5muJ53S1Tpobgk3G/FSi5eBHibDyW/DoQihtoUA22XAzrXi8bGgtIyjkdp6bTXMY3T8suSnUXgu3q230tVeI6ljoCcZDbkn49Hk9qQ25Lp5faiIeEO3kLD4kVob2tG6M9WH8qohFVWfaTD/NcuBtaKOSRB5uilfjTbNHxu+lpPvgpzS0zPq8SuxX2tG+M9GB/CpMXtPCdusvmv9N65eBlkUMhDKwuGU3BHIivTFXLqKHKxC6NHA7LzXYMkWIIIbWsCCFbaDYkMBnbIZVNAtXAahBuCQRvG2rPBe0ckeUnfXn4vXf19aWlon2AY64GxLS0D7dh1wNi6LE4gxSRSBS2bJqrtOshI8u8q57qzjiZn7SUgucgB4UHur+J2n4V5gseky3Q34jePMVIqF1ZO2D5W9mg3sq5xLeyRY5cfeKVrgi7XEKvzYrSPzb5g+9ugr2eYIrM2xQSelT9C4QxxXfJ3Ou/Ind9UWHSrb9O0PzFT8Rw7LMe/Z6qJztRhdtyHvgPGyn0qLPpSJPHLGvIuoPpetmFxiSrrRnWW5Fxe2XDjX0oPaTqg4pAscBrEGy3UpSu1wlKUoQlKUoQlKUoQleMbDjyFe0oQquL2lgbe43d6NwLjIi+ra4Nb4tNQN4ZoyeGuL+hNQNK4bsXMy+BvlQNx2CT8G5WO4148attAPmAayFdpypoJjFLGCNhFxceKsPgwuAc29jxHotWqI5nQEar/nEtszNnHRs/r1vrRFgI1bWVFU8VAH3VB0/pgQJYHvkG36o3t/L/AErF1DxV1BdE22sb280y1hlcGtxKw01p0RdyOxfedy/zPKuYN2JLEknaTtrXhpBIodW1gw1gwN7g53vvqWiVaRQtgFhntV9DEyBtm571ikdbVjqK+lYxA0yXkjS+sYrMbK2qxGYuFsSbbgbXr5k3tZj8QxGCSWRI5pykiRu3ckDBQ2VrqrEgH9XLKnqekkqL2sAM74JaesbHbbfcvrMagi4zHL0rJIAAAAABsAyAr4zo322xeDaKKVdRY49RUkRwF1m+VZcmchbgDIcN9/s+h8YMRAkqhwri664AYruawJADDMciNlcV1HJSWLjdpyI97lDDWNlyzWnC6NSLW7MaoZy5FzbWbaQNgvtsN5J2k1sMVTjHWBjqu+MSbkplr7ZKC0daXjqXjMIXRlDMhPzktrDmLgj1FU0U0sEyQzsJFluIpdUK+uqlyjhe7cqCQwt4SCBldmPtDA47l2JrHFTIpGjYMhII3j/eyur0PpkTixsHG0bjzH8q5h0rSCUYMpsQbgio5oGzt4rqaBs7cc967rFYYSLqsSBcHI22G4z8/urU2jIz4wX/AOozP/ETWvRGkxOl9jDJhz4+RqZI+qCTsAvlmapdeWO8dyOF1Qn4kZ1MrKK+GF1ihVVd96qBqoPE/TYOZFdHh8OsaKiCyqAAOQrn9D6TiQM8hftH2jspDqqPClwu7aeZNWP94oeL/spf6a+haEjpqOC75G67sT2hhuHvaoKlkrjqhpIHA4n3l12qzpVZ/eKHi/7GX+mn944f8T9jL/RV789Tf7jf8glfl5f7D0Ks6VWf3jh/xP2Mv9FP7xRf4n7GX+mj56m/3G/5BHy8v9h6FWdKh6P0vHiL9kSdXadVgPUjbXlMse141mm4UTmOYdVwsV5pSadADAiP7ykkN03carYPaKViR2UesNqmRlceatHeugqNjNHRzD84oNth2MPJhmOlJVcFQ8Xp5dU8QCPUJiKWMDVey/HG/mL+CgjTcm+A/VkQ/favRp/jBMP2Z+560y6Mmi+TPbL7rWEg8m2N1t51qhxisdXNXG1GGq46HaOYyrJ1elNLUR/eaLb7YdQmfhxuF2tBHAn1Uw6fjIsySgHbeJiPgDVTg8SquY0LFNsZZHUge4dYDZuPDyqwpVLXaakro9SVjcMiL3C9YGMBABx4/hYTzBFZm2KLmuGxOJMsjO20n0G4Vfe1eLsqxj5xufIbPj91c/EtcUMWqz4hzPkrqgi1GfEOZ8lX/wB3tUk4eaWDWNyqajRknMnUkVgp+ja++o+jdEHESYhMVNLMsUoQISqIymGKTvLEq62bkWOVt1dHGtQ9ERgYvGDeWhf1iCf+OrL5h+q43xAzwvmNua9la0Ec+7I7MlaYfDKqhVAVQAAoAAAGQAA2CtmB0ekKBIkVEF7KgAUXNzkOdb40qQkdVD5DldQvcuC/tc0Cs2AM1vzkBUgjbqMwVh5Zhvq1G/s39psPDgY0nkZGzN5GkdABkO9q6kQy8F8tu+uj9uE1vyWFvkpZm7Rdz6kbSKh5FhrW36lqjgW2VbxzB9E2CS5Fy4WNrDK2R23KjhpTK8yg22LpcNMkqB4mV0OxkYMp6jKsmiriZIWwznEYQWcZyRA2jmUbQV2CS3hfbewNxcVj7Wf2sxYUxrDGZC6QygnJeyk75G24fVtbKw1rnZYqCglkeGwdq/hz9dq8mJpzaRdk8dQsVgFdo2YXMbFkNzkxRkvlt7rEZ8a+e6J/tmB1BiUI70zSMoButmaKNAN9yFubeEXOZNfTFa+RsGsCy3uVuP8A9z5V1PSz0bgJBa9/Q+9xXsM7JMlDkSo0iVYSLUWRa8jcrFjlr0djTBKG3bGHEf7z6V26tcXGw7K4GVa6j2ZxmvDqnaht02j8R0pWviu0SDkUrpCK7RIORVvSlaJsaqnVvdjsRQWc/VGdVTWOedVouVThpOAW+sJp1QXdgo4k2r2LBTycIV52aT0HdXqT5VOwmhY4zrWLv78h1m6XyXoBWko/03VT9qXsDjn09Vw57GZm/L1y81WxNJL8jGbe/LdV6L4m9AOdS4tAKc52Mp93wx/YG36xNW1K2FHoKkpcQ3WdvOPhkoHVLv8ARh59fSyxRAoAUAAbABYUrKlXaVSlKUISo+LwKSi0ihrbOI5gjMHmKh6T06IDbs5G/W1bRjzc5D41CXSU0wuskaL/AIXfb7TZfu1VVulKSmBbMb8LX/Cajp5bB4wG/wDjFbcRoySIExsJEHzZCA4HJ9h+t61HwWkElB1NoyIO4+YyPQmh0erG8mtIeMjFvQHIdBUkC2yvnGkaikmfrU8Zb34dNnVOXGrY4nfl/PguM09Nr4h+C2UdBn8b1oiFYYhryueLsfia3RCrBo1YwOC0oGpGG7gpES1Bwi6ukZR+kw0TDiezlmVvTtE9RVjEKgaS/N4vBy7i0mHY7gJVEin7cKr9eomm5c3eD4Y+YSE5yPH8LoY1qVGlaYhUuMVVPKTkcq/T+gBjIDHrajgh4pALmORfC1t4zII3hiN9cTPpBsMdTHr+TvsDknsH5pKRq57dVrMOG+vp6CvWQEWIBB3HZUsFaYhqOF29CORx8uijiqXwm7V8tbTsTd2BlnlbJIoWDux3eE90cWNgN5q/0H/ZxhYYY/yiCKWfs41ldx2g1ljVLKGyCi1hYDIV18OFRPAirfbqqB91ZOtSS6QcRqxXaNuOJ6WwRPUGdwLhkvjv9rHsDh4cKcXhkWFo2UOsYsjKzBQdUZKwJGY58qlf2SY9GwhW8QcszMO1DYiRiTd3WwKjIAbbgX5ntvbT2fOPwUuHVwhk1O8VuBqyK+y426tVvsj7Jro+AIREZNjSxpqs42jWJJJIud9uVWgr2yaO+FK4l4dhnlbfzuoo2ETazRhZWUi1ElFTpRUOUUjGVcxlQpRVh7LzasxXcyn1Gf3XqDKKz0O1sTH9K3qCPxpmUa0ThwTMo1onDgunxUMpfbrR70Ruzc/WN79CtWOj9JYeMaoXsCdokXVufp7GPU1jWnE4hEH5xlAO5iM+m+l9G6XkojZrGnux6hZw/uDUI6YeGR6LoA19le1ykOFc54WOWP8AWv2cf2GBv9iug0dHMF/PsjN+opHxJz9BX0ShrnVTbuicznl6+CSmgEYuHd23pipdKUqySyUpShCUpShCVCxOhoZDdo11veXut9pbGmL0xFEdVmu/uICz+g2eZqDJpOaTwKIl4v3n+yDqjqT5VWV2kKOBtp3A8Mz0TMUUv1N7PHL8nuXuI0QYwWWcqo/TWZR1yb1Jqvw2kGZ9XUDr+kjJ1P3wL9Ca3/kIJ1pC0jDfIb28h4V6CpFfO9I1lJOf/Xh1eP4GCeDgBZ3aPK3lie/ouAcWdvpH76kRVjpGPVnkH65Pqbj4GvYjTl7sB4LSk3aDwUyKtemdGnEYd41Oq5AaNvdkQh0bo6qaziNSojSbnFjg4ZjFIStuLFNAaUGJgSQDVJurodqSKSroeasCOe3fVzHXJ4uF8JM2JhVnje35TCou2QsJkG9wLBl+cALZrn0eAxqSoskTB0YXVlNwRS1RGPrZ9J8OHvMYqudfI5qyWva1o9bL1XkJchKxevSa1u9ACAFplqJLUiRqiStTLAm4wqzSmPEIQkFteRIxa2RdrXz3Db0ryWoPtdcYZpBtgZJ/MROHYZ8UDDrUhMSsiK6EMrAMpGwgi4NWjGfthw3keSdiPastUtNGD/1EX0x99eSmt+gI9bEpyuT6EfeRUzzaJx4FPPNo3HgV1GOwzuBqORbat7BuWsO8vmPSpehpIA2qIxFLvDZu3MOfGOvmBXla58Orizi4+IPEHaDzFKaL0q6hf9IcOQv3FZonWbqHLh7x94q/pVDBjpYcmvNHx/5q/wD2D4+dXGExiSrrRsGHLceBG0Hka+kUWkYK1utE7HdtHckJIXMxzG/3kt1KUqwUKUpShCoMV7YRAlYrMeLHUQdTmegNQZNLCT5XEqB7kbai9WvrH1HlXW0qmq6CpqcPjlo3NbbxvdOsqImfSzvvj5Ydy5SDSGHQWR4lHIgVt/4tD+lj+0K6W1NWqM/pNp/+p6flempYcS09fwua/wCLQ/pY/tivV0pEdksf2hV9i8QkSF5LADlmeAA3k8KowGlcSSi1vk4/cHE8XPw2DjVTpPQ0FAy7pbuOQt+cApo3NeC6xA57en8LnfanDasqvucfFcvutVdE1dZpzA9rCQPEveXzG7qL1x0TUvRyfEittGCv6OT4kIG0YeinxtUqNqgRtUmN6JGr2RqsI3qsl0I8TtLgGWNmOtLC4PYSnebDOKQ++oN96tUxHqQklKhzozh+CkJI7qJhfa6MMExQOFlJsFmICMf1JfA/lcNxAq/WWq2aNZFKSKrqwsysAVI4EHIiqtfZSBDeAy4flh5nRM/8O5j3+7XBZC/e09R9iPFKmNw4rpjJWp5K54aKxK31MdKcsu2hgcD7CoT61h+RY2/exkVt+rhLN6tMwHpQKdn94/7eiA07vJXjvVHpL2mhiYxgmWX9DCNeTqBkg5sQOdaG9ndf/wBxicTMPdLrEnUQKlxyJIqZhcHHAmpCiRr7qKFHoN9MMjibmdblgOpx8BzTLGuPBVH/AA+XEsHxgCxqQyYZTcXGYaVhk7A5hR3QfeNiI8miJYWY4ORFRmLGGVS0YYm5KFWBjubkjMXNwBne9keo0jU6yV+zLds6ffPinGQjv8VpkbjV17J4bN5D9Efef8tUTXJsMycgOZrt9HYPsolTeBn5nM/Gla6TUj1dpXtdJqRau0pLpBVfUIe9r91GYW2X7oOV8qLpOIm3aKDwJsfQ51lilYFZI/HGbge8PnJ1HxAq7hkSaNWADKwuLjjyNMaL0RDpGMkPLXjMWvyOxUUj2saDY9dvRVSsDsz8q0yYXva8bGOT3l38mGxh59LVZPoCA/8AKRTxQah9VtWpvZ9fmSTJ9fW/+QNT3/jNXC7XgkFxzBXDZ49hI5jD7+Sxw2nNUhcQAh2Bx8k3U+A8j6mreqWTQsuwSow3iSLb1Vh91aMLg8Vhz+bWN4/0faH93WXueVyK0dFUV0fYq47/APJtj1GfTouHxRPxY4A9B42t5cl0NKClXiRSlKUIStOLxaxIXc2UevIAbyeFMXi1iQu5so/2ABvJ4VREtM4klFgPk49yDieLn4bBvJqNKaUjoI7nFxyHvYmIYdftOy8+A94L3vTOJJRa3yce5OZ4ufhsG+++owx4Y2iDSnhGLgebeEdTUmPRcz+NliHBO8/2iNUeh86wDaKv0nIZS0m+04D3yTz8Pqs0e9ma8ZwLXIFzYXO/hXKe0GjOyfXUdxz6NvHXb610WL0bGk8aqCWVTI7sSzZ9xRc7B4jYWHdFbp4FdSrC4O0VDNE7R1R8Mm5GduPop4JxC4ObiCMffiuHjepCPWOk9GNh2sc1Phb8DzrSklWHZe3Wbkr7svbrNyVgklblkqAklbVkpd0aXcxT1lrMS1BEtZiWoTGoTGpRlrFpKjGWsTLQI0CNbmkrQ8lYNJWl5KnbGp2sXrvUeR6PJUzRGiDO12yjBzPHkP51OS2Nus7JTEtjbrOyUz2a0ZrHtXGQ8HM7z0+/yq8xmJZCmqqsGbVJLatidmdjtOXnbjUhECgACwAsAOFYzwh1KtsIsf8AfGqR04klD5BcbuCoZZ/iya7hh9lg0ki+OCUc11XH7pJ+FeaG0kqTGLvBZLsgZWUq+1lswGTbRz1uNWWhcaZEKv8AKRnVfnwbyYZ+o3VYEV9D0foeCF7aqlebEbbEEHp+CkpJg3Wjc3oehxv/AAlKUrSJBKUpQhKUpQhK8Y2H8q9pQhc3+S4nEya7osaj5MSG+qPe1F2ueZFt3Owi9n02zFpTwfwfYGXrerSlV7dHQCQyvGs/ecemwdyadVPODeyOHrmsUQKLAAAbAMhWVKwlUlSFNiQbG17G222+n8glsyufil13mlOxnKgn3Y+56XDHrWt9JDVZo1aQKCSy+AAZm7nL0uascH7NRIFD3l1QLdobqLcF8PUgnnXmnnuI4R89rsP8NLMehOqv1jWGqdB2+JWVj97rDwF/BWgljdIGtxHTAeJw5KGsfaxASqO8ASvC+dr8RxrnNJezzx3aO7pw+cOm8cxXV0JttrIQ1D4jduW5Tw1L4j2cty4BJa2rLXU4nRMOIGsBmcw6ZX/A1T4n2XkX5Ng49D8cvjVqyrifg7A8VbMq4n4OwPFQRJWXaVhLgJU8Ub9ASPUVoZiNoI86YAa7IpkNa7I3UrtKxMtaFJOwE+QvW+LRsz+GNuot99qCGtzKCGt+o2WDS1qL32Vc4b2Wc/KMFHBcz/IfGrvBaJjh8C5+8c2/06UtJWRM+nEpWStij+nE+9qo9GezZazTXVfd+cfPgPj5V0UmGBjKAAKVK2GwAi1asbGzNCFcpeS1xntRrXByIuBlWUsrwm2IAUbBIvyZ8/cPI5czS7oKmoi+ZAu0G2Gzu+6rJZXzEEnHYPefmtODWRIUkzkjK97fIjDJvpqCDzHOpkUocBlIIOwjZW7QD2M0fuvrr9GQa38QessbobMvAQjnNlPyb+YGxv1h1vV/PoNtXTtqqXAkXI2X223Y7Eq+VvxC12G488Rf1671Ckm7GRZh4R3ZfoE+L6pz8i1dCDXPR4gMSjqVcDvI222y43MvMVM0FiLXgY5x5oTvjOzqvh6DjTP6brHRudRTYEYi/iPuo6iMlt9o8vfhyVtSlK2qr0pSlCEpSlCEpSlCEpSlCEpSlCErnu07SaWTcD2aeSE6x6uSPqirXS2MMULsPFayDi7HVX4kVSqwiVI0Bd7WVRtPFidwvmSayP6mqHFjKWMXc43sNwy8fJPUzDql2/D7n7eK3zzqi3Y2HxJ4AbzyrPC6KaazTjVTasO883t/Ds432VJ0fojVYSTEPJut4E5KOP6xzPLZVnRoj9PNgtLU4u2DYPUoknDcI89/p69OPN6PWysvuSSL0EjW+Fq24icIpZtg3DaScgAN5JyrHwzYgHZrhujRofvBrbonC9swmbwL8ip37u0P+XlnvrNt0Y+q0g+BuQcbncL+7Jh5GL3ZYHrjZYYWfXRW2ayg24XGytlR8Eurrp7kjr0Lay/usKkVTTxGKV0Z2EjovHgBxtktT4pQ6oT3mBIHlb/fQ1trTg9G/lEcrk2LNaJvdEZIVvItrHmDWEeM/NszjVKXEg90rtHlvHEEU9V6MlpoY5Tk8dDu6L0tBwbmMDz94cxxWuZpCzvHcrCF1lHz75sPNVsR51LjkDAFTcEXB4g1O0JhikK63je7v9Js7dBYdKrZcP8Ak8uoMo5LtHwVtrJ/mHUbquNJaEMFHHMwYgdrv2917LnXa9xYNmXEDP15cgsMcbBG92WI/wDcUH4GujZQQQRcHaDsrm9K/IyEbQpYfV734V0itcX41Z/pN94ZGbiPEfhQVH0NPE/ZQMHoVIZS8d1DLqlNq7bi3u78tme6rClK17I2xizRYJV73PN3G5UbHaPSZbOMxmrDJlPEHdXPaQEuGKyP3uzN1kUeJTkyOPmkjYdlwNmyuqrwi4sdlJVej4qgiTJ7cQRn+Qpoagx4HEblhBOHVWU3VgCDyNbK14fDrGoVAFUXsBsFzf7zWyn23sL5pd1rm2SUpSvV4lKUoQlKUoQlKUoQlKUoQqPTKyTTRxxAWTvszeFSQVX6RA1jq8xsqx0fo1YQbXLN43bxMfwHADIVLtSlW0sYmM5F3HC+4bgp3TEsDBgB480pSlNKBUmM0Q0uJN8oWRC/FipfueRyvyy31dAWr2lQRU7InOc0YuNypXyueADsCoZ11cVKPeVH62MZ/gFasc51NVPG5CL5tlfoLnpUrTK2mhb3g8Z87Bx/C3rWvR8XaYgn5sK/9xx+Cfx1gavR5m0wYrYOIceWZVg1w1RIdg8sB1ICucNhxGiovhUBR5AWqr0noUySoy5KxUTDiqd4Hzy1TyYcKuKVvpaeOZgY8XAIPTJV7JXMdrA4+/55pUbSOBE0ZUmx2qw2qwzB6GpNKlewPaWuFwVw1xaQRmuaVzJG6sLOAyOvBrW9DtHIirvRUuvBE3GND6qKgaaw/ZsJ12WCyj9Xc/mpPoTwrf7PNfDR/q6y/Zdl/CsxoijNDWSw/wCkgOHK/wBrp6ch8OuMr9DY3HvYrKlKVqVXpSlKEJSlKEJSlKEJSlKEJSlKEJSlKEJSlKEJSlKEJSlKEJSlKEKq9pO7CH/Ruj9L6rfusa3aFwpjhGt43u7/AEmzt0Fl6VIxygxsDmLbD51vpQUzPmTPt1QPEpgyn4IZxSlKU2l0pSlCF4y3FjmDtFRtG6PWCPUS+qCxF91yTbyF6lUrnVF9bautY21diUpSulylKUoQlKUoQlKUoQlKUoQ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hQQEBMUEBQUFRQVFRcXFRUUFRcaFRkXGBQVFBwaIBoYHCYgGRkjGhcYIC8gIycpLCwsFh4xNTAqNSYrLCoBCQoKDgwOGg8PGi4jHSQpLCoyNS8sLSwtLywtMC8uKjAyKSw0KiwsLywpKSwsLSwtLCwsLCosLCwsLCwsLCwvLP/AABEIANoA5wMBIgACEQEDEQH/xAAbAAEAAgMBAQAAAAAAAAAAAAAABAUCAwYBB//EAEkQAAIBAgIHBQMHCQYFBQAAAAECAwARBCEFEjFBUWGBEyIycZEGUqEzQnKCkrHBFCNTYpOistHSBxZjwuHwFUNzo8MkNLPT8f/EABsBAAIDAQEBAAAAAAAAAAAAAAAEAwUGAgEH/8QAOhEAAQMCAgcGBQMDBAMAAAAAAQACAwQRITEFEkFRYXGRIoGhsdHwExQyweEGI/EzUpJCU2KiFiRD/9oADAMBAAIRAxEAPwD7jSlKEJSlKEJSlKEJSlKEJWjC4xZNfVPgco3JhW+uail7DGyk+CR1VuA1kXUb7esv1uVKVNQICwuyLtXrl4piGISBw2gXC6WlKU2l0pSlCEqv05iSkJC+OQiNeRbaei3bpVhVFjZe0xJ92EW+u4BPotvtGqvS1X8pSPk25Dmfd0xTt1n3OQx996m6AP8A6aLkur9klfwqwqs9nj+ZtwklH/dc/jVnTdI7Xp43b2jyXM/9V3MpSlKZUKUpShCUpShCUpShCUpShCUpShCUpShCUpShCUrRg8cky60bXF7HcQRuIOYPnW+vGuDhcZL0tLTY5pSlK9XiVz+lMOGxDq2ySFf3WYH+IV0FU2mVtNA3ESJ6hXH8Bqk09Hr0D7bLHoU1Smz+4+GP2UnQuMMkdn+UjOo/MjY31hY9asK55JuxmWT5r2jk6nuN0Y28m5V0NSaHrvnKVrz9QwPP8rmoZqu1hkfZHvZZKUpVul1pxmKEUbO2xVJPTd51R4KIqg1vGxLP9JjrH77dKlack1njiGwntH+ih7o6vb7JrCvn36prNeVtO3JuJ5n8easIm6sfPHu2ffwW72fbKYcJm+KI/wDmq1qo0GbSYgfrI3qgX/LVvWu0Q/Xooj/xHgl6n+oe7yCUpSrNLpSla8RiFjUs5CqBck14SALlegEmwWUsoVSzEAAXJOQAqu0VpY4h5Cq2iWyqTcMzbSbbhYjLbn0FVpHFtKNd1IQEdlCdrsTZS3Mm1l3b89l9ozBdjEqbTtY8WJux9Saqaav+cnIh/pszO87hwGfRNvibFFd2Ljhy39/qpVKUq3SaUpShCUpShCUpShCUpShC5rG4NoMUWiOoZbsvusw8SMN4PiB2jvWq30dpQTXUjUkXxIdo5g/OXn91e6XwRliIXxqQyHgy7OhzB5E1ThRMiOLqwzVhk6NsI9ciDkaydbWSaJqta14n423HbbzsrIas8Y1sxhfy7reV10tKq9H6XJYRz2WT5rDwSeXBuKnperStLT1EdRGJIjcFIyRujNnLGOUMLqQRxHLI/Gqz2gXuRN7syfvXj/z1V4RXieVojn20mtGx7rjXJH0WsRn61O0jj1nwkpW4ZBrMhyZShD2I+rt2Gqg10VdBNAMHgOBHLaOCcbAY5WkYtuB1WE0IdSrZggg+RqdoTFl49VzeSM6j87DJvrLY+d6iA1HkxP5PIJjfUtqS24bVbo2XkxrG/p+v+VqdV57LsDz2FdlnxGlm3Zz/AD52W7TkrSSLFGxXsx2hYbnz1BzG0kchVlozH9tGGtZh3XX3WG0fy5EVT4JDYs/jkOu3InYvQWHStWLWRCxh/wCaNR+V8hIOYFx6cKtaf9Q2rpHPP7ZwHC2XVeuha5oi3bfP8cgtuHk7R5Jffayf9NbhfXNvrVIrGNAoAGQAAA5DKsqyFRO6eV0rsybocQThkvdEm2JlHGKM+jSD8RVyzAAkmwGZJ2AVSYF7YoX3wt+66f1VrxeL/KjZfkAf2pH/AIx+95bd/o7SMVJopkkmy4A3m5UUkJkkvssPTrgrLRelRiNcqCArWF9rKVBDW3A3NuVTqpNFtq4lx78SsPNGKn4OtWWOx6wrrP5KozZjuAG81caOrRUUjah5tnfhYqGaL9zVYM7W981ni8YsSF3NgPUncAN5PCqNi07B5RYDOOLcv6zcX+A3caBWkcSTeIeBBmsY/FuLdBlWeJnEaMx3DYNpO4eZOXWsZpnTjqs/Ap/o8XfhMxR/DwGLj7sPXphn7g4u1xA92HM85GGQ6Lc/WWr6oWiMEYogG8Zuzni7ZnoNg5AVNrZ6KoxR0zY9uZ5n3ZKVDw59hkMPfMpSlKs1AlKUoQlKUoQlKUoQlKUoQlUGIh7LEEfMlu68nHjHXJvtVf1B0xgzLEdXxqQ6fSXd5EXXrVXpaiFZTOj25jmPXJMU79V1jkcPfvJV88CuuqwuP958jzrLCaUaEhZzrJsWY7RwD/1ettpww84dFYbCL/6edZstxY5g180oNIz0EmszLaNhThAtqPGHktSZTYgf4gI+tFGfvvWGMwIkuQSr6pXWHAixBHzl5GmEwIiLapNmtZTnq2FrDla2W61Y4/SiQjvnPco2n+Q5muJ53S1Tpobgk3G/FSi5eBHibDyW/DoQihtoUA22XAzrXi8bGgtIyjkdp6bTXMY3T8suSnUXgu3q230tVeI6ljoCcZDbkn49Hk9qQ25Lp5faiIeEO3kLD4kVob2tG6M9WH8qohFVWfaTD/NcuBtaKOSRB5uilfjTbNHxu+lpPvgpzS0zPq8SuxX2tG+M9GB/CpMXtPCdusvmv9N65eBlkUMhDKwuGU3BHIivTFXLqKHKxC6NHA7LzXYMkWIIIbWsCCFbaDYkMBnbIZVNAtXAahBuCQRvG2rPBe0ckeUnfXn4vXf19aWlon2AY64GxLS0D7dh1wNi6LE4gxSRSBS2bJqrtOshI8u8q57qzjiZn7SUgucgB4UHur+J2n4V5gseky3Q34jePMVIqF1ZO2D5W9mg3sq5xLeyRY5cfeKVrgi7XEKvzYrSPzb5g+9ugr2eYIrM2xQSelT9C4QxxXfJ3Ou/Ind9UWHSrb9O0PzFT8Rw7LMe/Z6qJztRhdtyHvgPGyn0qLPpSJPHLGvIuoPpetmFxiSrrRnWW5Fxe2XDjX0oPaTqg4pAscBrEGy3UpSu1wlKUoQlKUoQlKUoQleMbDjyFe0oQquL2lgbe43d6NwLjIi+ra4Nb4tNQN4ZoyeGuL+hNQNK4bsXMy+BvlQNx2CT8G5WO4148attAPmAayFdpypoJjFLGCNhFxceKsPgwuAc29jxHotWqI5nQEar/nEtszNnHRs/r1vrRFgI1bWVFU8VAH3VB0/pgQJYHvkG36o3t/L/AErF1DxV1BdE22sb280y1hlcGtxKw01p0RdyOxfedy/zPKuYN2JLEknaTtrXhpBIodW1gw1gwN7g53vvqWiVaRQtgFhntV9DEyBtm571ikdbVjqK+lYxA0yXkjS+sYrMbK2qxGYuFsSbbgbXr5k3tZj8QxGCSWRI5pykiRu3ckDBQ2VrqrEgH9XLKnqekkqL2sAM74JaesbHbbfcvrMagi4zHL0rJIAAAAABsAyAr4zo322xeDaKKVdRY49RUkRwF1m+VZcmchbgDIcN9/s+h8YMRAkqhwri664AYruawJADDMciNlcV1HJSWLjdpyI97lDDWNlyzWnC6NSLW7MaoZy5FzbWbaQNgvtsN5J2k1sMVTjHWBjqu+MSbkplr7ZKC0daXjqXjMIXRlDMhPzktrDmLgj1FU0U0sEyQzsJFluIpdUK+uqlyjhe7cqCQwt4SCBldmPtDA47l2JrHFTIpGjYMhII3j/eyur0PpkTixsHG0bjzH8q5h0rSCUYMpsQbgio5oGzt4rqaBs7cc967rFYYSLqsSBcHI22G4z8/urU2jIz4wX/AOozP/ETWvRGkxOl9jDJhz4+RqZI+qCTsAvlmapdeWO8dyOF1Qn4kZ1MrKK+GF1ihVVd96qBqoPE/TYOZFdHh8OsaKiCyqAAOQrn9D6TiQM8hftH2jspDqqPClwu7aeZNWP94oeL/spf6a+haEjpqOC75G67sT2hhuHvaoKlkrjqhpIHA4n3l12qzpVZ/eKHi/7GX+mn944f8T9jL/RV789Tf7jf8glfl5f7D0Ks6VWf3jh/xP2Mv9FP7xRf4n7GX+mj56m/3G/5BHy8v9h6FWdKh6P0vHiL9kSdXadVgPUjbXlMse141mm4UTmOYdVwsV5pSadADAiP7ykkN03carYPaKViR2UesNqmRlceatHeugqNjNHRzD84oNth2MPJhmOlJVcFQ8Xp5dU8QCPUJiKWMDVey/HG/mL+CgjTcm+A/VkQ/favRp/jBMP2Z+560y6Mmi+TPbL7rWEg8m2N1t51qhxisdXNXG1GGq46HaOYyrJ1elNLUR/eaLb7YdQmfhxuF2tBHAn1Uw6fjIsySgHbeJiPgDVTg8SquY0LFNsZZHUge4dYDZuPDyqwpVLXaakro9SVjcMiL3C9YGMBABx4/hYTzBFZm2KLmuGxOJMsjO20n0G4Vfe1eLsqxj5xufIbPj91c/EtcUMWqz4hzPkrqgi1GfEOZ8lX/wB3tUk4eaWDWNyqajRknMnUkVgp+ja++o+jdEHESYhMVNLMsUoQISqIymGKTvLEq62bkWOVt1dHGtQ9ERgYvGDeWhf1iCf+OrL5h+q43xAzwvmNua9la0Ec+7I7MlaYfDKqhVAVQAAoAAAGQAA2CtmB0ekKBIkVEF7KgAUXNzkOdb40qQkdVD5DldQvcuC/tc0Cs2AM1vzkBUgjbqMwVh5Zhvq1G/s39psPDgY0nkZGzN5GkdABkO9q6kQy8F8tu+uj9uE1vyWFvkpZm7Rdz6kbSKh5FhrW36lqjgW2VbxzB9E2CS5Fy4WNrDK2R23KjhpTK8yg22LpcNMkqB4mV0OxkYMp6jKsmiriZIWwznEYQWcZyRA2jmUbQV2CS3hfbewNxcVj7Wf2sxYUxrDGZC6QygnJeyk75G24fVtbKw1rnZYqCglkeGwdq/hz9dq8mJpzaRdk8dQsVgFdo2YXMbFkNzkxRkvlt7rEZ8a+e6J/tmB1BiUI70zSMoButmaKNAN9yFubeEXOZNfTFa+RsGsCy3uVuP8A9z5V1PSz0bgJBa9/Q+9xXsM7JMlDkSo0iVYSLUWRa8jcrFjlr0djTBKG3bGHEf7z6V26tcXGw7K4GVa6j2ZxmvDqnaht02j8R0pWviu0SDkUrpCK7RIORVvSlaJsaqnVvdjsRQWc/VGdVTWOedVouVThpOAW+sJp1QXdgo4k2r2LBTycIV52aT0HdXqT5VOwmhY4zrWLv78h1m6XyXoBWko/03VT9qXsDjn09Vw57GZm/L1y81WxNJL8jGbe/LdV6L4m9AOdS4tAKc52Mp93wx/YG36xNW1K2FHoKkpcQ3WdvOPhkoHVLv8ARh59fSyxRAoAUAAbABYUrKlXaVSlKUISo+LwKSi0ihrbOI5gjMHmKh6T06IDbs5G/W1bRjzc5D41CXSU0wuskaL/AIXfb7TZfu1VVulKSmBbMb8LX/Cajp5bB4wG/wDjFbcRoySIExsJEHzZCA4HJ9h+t61HwWkElB1NoyIO4+YyPQmh0erG8mtIeMjFvQHIdBUkC2yvnGkaikmfrU8Zb34dNnVOXGrY4nfl/PguM09Nr4h+C2UdBn8b1oiFYYhryueLsfia3RCrBo1YwOC0oGpGG7gpES1Bwi6ukZR+kw0TDiezlmVvTtE9RVjEKgaS/N4vBy7i0mHY7gJVEin7cKr9eomm5c3eD4Y+YSE5yPH8LoY1qVGlaYhUuMVVPKTkcq/T+gBjIDHrajgh4pALmORfC1t4zII3hiN9cTPpBsMdTHr+TvsDknsH5pKRq57dVrMOG+vp6CvWQEWIBB3HZUsFaYhqOF29CORx8uijiqXwm7V8tbTsTd2BlnlbJIoWDux3eE90cWNgN5q/0H/ZxhYYY/yiCKWfs41ldx2g1ljVLKGyCi1hYDIV18OFRPAirfbqqB91ZOtSS6QcRqxXaNuOJ6WwRPUGdwLhkvjv9rHsDh4cKcXhkWFo2UOsYsjKzBQdUZKwJGY58qlf2SY9GwhW8QcszMO1DYiRiTd3WwKjIAbbgX5ntvbT2fOPwUuHVwhk1O8VuBqyK+y426tVvsj7Jro+AIREZNjSxpqs42jWJJJIud9uVWgr2yaO+FK4l4dhnlbfzuoo2ETazRhZWUi1ElFTpRUOUUjGVcxlQpRVh7LzasxXcyn1Gf3XqDKKz0O1sTH9K3qCPxpmUa0ThwTMo1onDgunxUMpfbrR70Ruzc/WN79CtWOj9JYeMaoXsCdokXVufp7GPU1jWnE4hEH5xlAO5iM+m+l9G6XkojZrGnux6hZw/uDUI6YeGR6LoA19le1ykOFc54WOWP8AWv2cf2GBv9iug0dHMF/PsjN+opHxJz9BX0ShrnVTbuicznl6+CSmgEYuHd23pipdKUqySyUpShCUpShCVCxOhoZDdo11veXut9pbGmL0xFEdVmu/uICz+g2eZqDJpOaTwKIl4v3n+yDqjqT5VWV2kKOBtp3A8Mz0TMUUv1N7PHL8nuXuI0QYwWWcqo/TWZR1yb1Jqvw2kGZ9XUDr+kjJ1P3wL9Ca3/kIJ1pC0jDfIb28h4V6CpFfO9I1lJOf/Xh1eP4GCeDgBZ3aPK3lie/ouAcWdvpH76kRVjpGPVnkH65Pqbj4GvYjTl7sB4LSk3aDwUyKtemdGnEYd41Oq5AaNvdkQh0bo6qaziNSojSbnFjg4ZjFIStuLFNAaUGJgSQDVJurodqSKSroeasCOe3fVzHXJ4uF8JM2JhVnje35TCou2QsJkG9wLBl+cALZrn0eAxqSoskTB0YXVlNwRS1RGPrZ9J8OHvMYqudfI5qyWva1o9bL1XkJchKxevSa1u9ACAFplqJLUiRqiStTLAm4wqzSmPEIQkFteRIxa2RdrXz3Db0ryWoPtdcYZpBtgZJ/MROHYZ8UDDrUhMSsiK6EMrAMpGwgi4NWjGfthw3keSdiPastUtNGD/1EX0x99eSmt+gI9bEpyuT6EfeRUzzaJx4FPPNo3HgV1GOwzuBqORbat7BuWsO8vmPSpehpIA2qIxFLvDZu3MOfGOvmBXla58Orizi4+IPEHaDzFKaL0q6hf9IcOQv3FZonWbqHLh7x94q/pVDBjpYcmvNHx/5q/wD2D4+dXGExiSrrRsGHLceBG0Hka+kUWkYK1utE7HdtHckJIXMxzG/3kt1KUqwUKUpShCoMV7YRAlYrMeLHUQdTmegNQZNLCT5XEqB7kbai9WvrH1HlXW0qmq6CpqcPjlo3NbbxvdOsqImfSzvvj5Ydy5SDSGHQWR4lHIgVt/4tD+lj+0K6W1NWqM/pNp/+p6flempYcS09fwua/wCLQ/pY/tivV0pEdksf2hV9i8QkSF5LADlmeAA3k8KowGlcSSi1vk4/cHE8XPw2DjVTpPQ0FAy7pbuOQt+cApo3NeC6xA57en8LnfanDasqvucfFcvutVdE1dZpzA9rCQPEveXzG7qL1x0TUvRyfEittGCv6OT4kIG0YeinxtUqNqgRtUmN6JGr2RqsI3qsl0I8TtLgGWNmOtLC4PYSnebDOKQ++oN96tUxHqQklKhzozh+CkJI7qJhfa6MMExQOFlJsFmICMf1JfA/lcNxAq/WWq2aNZFKSKrqwsysAVI4EHIiqtfZSBDeAy4flh5nRM/8O5j3+7XBZC/e09R9iPFKmNw4rpjJWp5K54aKxK31MdKcsu2hgcD7CoT61h+RY2/exkVt+rhLN6tMwHpQKdn94/7eiA07vJXjvVHpL2mhiYxgmWX9DCNeTqBkg5sQOdaG9ndf/wBxicTMPdLrEnUQKlxyJIqZhcHHAmpCiRr7qKFHoN9MMjibmdblgOpx8BzTLGuPBVH/AA+XEsHxgCxqQyYZTcXGYaVhk7A5hR3QfeNiI8miJYWY4ORFRmLGGVS0YYm5KFWBjubkjMXNwBne9keo0jU6yV+zLds6ffPinGQjv8VpkbjV17J4bN5D9Efef8tUTXJsMycgOZrt9HYPsolTeBn5nM/Gla6TUj1dpXtdJqRau0pLpBVfUIe9r91GYW2X7oOV8qLpOIm3aKDwJsfQ51lilYFZI/HGbge8PnJ1HxAq7hkSaNWADKwuLjjyNMaL0RDpGMkPLXjMWvyOxUUj2saDY9dvRVSsDsz8q0yYXva8bGOT3l38mGxh59LVZPoCA/8AKRTxQah9VtWpvZ9fmSTJ9fW/+QNT3/jNXC7XgkFxzBXDZ49hI5jD7+Sxw2nNUhcQAh2Bx8k3U+A8j6mreqWTQsuwSow3iSLb1Vh91aMLg8Vhz+bWN4/0faH93WXueVyK0dFUV0fYq47/APJtj1GfTouHxRPxY4A9B42t5cl0NKClXiRSlKUIStOLxaxIXc2UevIAbyeFMXi1iQu5so/2ABvJ4VREtM4klFgPk49yDieLn4bBvJqNKaUjoI7nFxyHvYmIYdftOy8+A94L3vTOJJRa3yce5OZ4ufhsG+++owx4Y2iDSnhGLgebeEdTUmPRcz+NliHBO8/2iNUeh86wDaKv0nIZS0m+04D3yTz8Pqs0e9ma8ZwLXIFzYXO/hXKe0GjOyfXUdxz6NvHXb610WL0bGk8aqCWVTI7sSzZ9xRc7B4jYWHdFbp4FdSrC4O0VDNE7R1R8Mm5GduPop4JxC4ObiCMffiuHjepCPWOk9GNh2sc1Phb8DzrSklWHZe3Wbkr7svbrNyVgklblkqAklbVkpd0aXcxT1lrMS1BEtZiWoTGoTGpRlrFpKjGWsTLQI0CNbmkrQ8lYNJWl5KnbGp2sXrvUeR6PJUzRGiDO12yjBzPHkP51OS2Nus7JTEtjbrOyUz2a0ZrHtXGQ8HM7z0+/yq8xmJZCmqqsGbVJLatidmdjtOXnbjUhECgACwAsAOFYzwh1KtsIsf8AfGqR04klD5BcbuCoZZ/iya7hh9lg0ki+OCUc11XH7pJ+FeaG0kqTGLvBZLsgZWUq+1lswGTbRz1uNWWhcaZEKv8AKRnVfnwbyYZ+o3VYEV9D0foeCF7aqlebEbbEEHp+CkpJg3Wjc3oehxv/AAlKUrSJBKUpQhKUpQhK8Y2H8q9pQhc3+S4nEya7osaj5MSG+qPe1F2ueZFt3Owi9n02zFpTwfwfYGXrerSlV7dHQCQyvGs/ecemwdyadVPODeyOHrmsUQKLAAAbAMhWVKwlUlSFNiQbG17G222+n8glsyufil13mlOxnKgn3Y+56XDHrWt9JDVZo1aQKCSy+AAZm7nL0uascH7NRIFD3l1QLdobqLcF8PUgnnXmnnuI4R89rsP8NLMehOqv1jWGqdB2+JWVj97rDwF/BWgljdIGtxHTAeJw5KGsfaxASqO8ASvC+dr8RxrnNJezzx3aO7pw+cOm8cxXV0JttrIQ1D4jduW5Tw1L4j2cty4BJa2rLXU4nRMOIGsBmcw6ZX/A1T4n2XkX5Ng49D8cvjVqyrifg7A8VbMq4n4OwPFQRJWXaVhLgJU8Ub9ASPUVoZiNoI86YAa7IpkNa7I3UrtKxMtaFJOwE+QvW+LRsz+GNuot99qCGtzKCGt+o2WDS1qL32Vc4b2Wc/KMFHBcz/IfGrvBaJjh8C5+8c2/06UtJWRM+nEpWStij+nE+9qo9GezZazTXVfd+cfPgPj5V0UmGBjKAAKVK2GwAi1asbGzNCFcpeS1xntRrXByIuBlWUsrwm2IAUbBIvyZ8/cPI5czS7oKmoi+ZAu0G2Gzu+6rJZXzEEnHYPefmtODWRIUkzkjK97fIjDJvpqCDzHOpkUocBlIIOwjZW7QD2M0fuvrr9GQa38QessbobMvAQjnNlPyb+YGxv1h1vV/PoNtXTtqqXAkXI2X223Y7Eq+VvxC12G488Rf1671Ckm7GRZh4R3ZfoE+L6pz8i1dCDXPR4gMSjqVcDvI222y43MvMVM0FiLXgY5x5oTvjOzqvh6DjTP6brHRudRTYEYi/iPuo6iMlt9o8vfhyVtSlK2qr0pSlCEpSlCEpSlCEpSlCEpSlCErnu07SaWTcD2aeSE6x6uSPqirXS2MMULsPFayDi7HVX4kVSqwiVI0Bd7WVRtPFidwvmSayP6mqHFjKWMXc43sNwy8fJPUzDql2/D7n7eK3zzqi3Y2HxJ4AbzyrPC6KaazTjVTasO883t/Ds432VJ0fojVYSTEPJut4E5KOP6xzPLZVnRoj9PNgtLU4u2DYPUoknDcI89/p69OPN6PWysvuSSL0EjW+Fq24icIpZtg3DaScgAN5JyrHwzYgHZrhujRofvBrbonC9swmbwL8ip37u0P+XlnvrNt0Y+q0g+BuQcbncL+7Jh5GL3ZYHrjZYYWfXRW2ayg24XGytlR8Eurrp7kjr0Lay/usKkVTTxGKV0Z2EjovHgBxtktT4pQ6oT3mBIHlb/fQ1trTg9G/lEcrk2LNaJvdEZIVvItrHmDWEeM/NszjVKXEg90rtHlvHEEU9V6MlpoY5Tk8dDu6L0tBwbmMDz94cxxWuZpCzvHcrCF1lHz75sPNVsR51LjkDAFTcEXB4g1O0JhikK63je7v9Js7dBYdKrZcP8Ak8uoMo5LtHwVtrJ/mHUbquNJaEMFHHMwYgdrv2917LnXa9xYNmXEDP15cgsMcbBG92WI/wDcUH4GujZQQQRcHaDsrm9K/IyEbQpYfV734V0itcX41Z/pN94ZGbiPEfhQVH0NPE/ZQMHoVIZS8d1DLqlNq7bi3u78tme6rClK17I2xizRYJV73PN3G5UbHaPSZbOMxmrDJlPEHdXPaQEuGKyP3uzN1kUeJTkyOPmkjYdlwNmyuqrwi4sdlJVej4qgiTJ7cQRn+Qpoagx4HEblhBOHVWU3VgCDyNbK14fDrGoVAFUXsBsFzf7zWyn23sL5pd1rm2SUpSvV4lKUoQlKUoQlKUoQlKUoQqPTKyTTRxxAWTvszeFSQVX6RA1jq8xsqx0fo1YQbXLN43bxMfwHADIVLtSlW0sYmM5F3HC+4bgp3TEsDBgB480pSlNKBUmM0Q0uJN8oWRC/FipfueRyvyy31dAWr2lQRU7InOc0YuNypXyueADsCoZ11cVKPeVH62MZ/gFasc51NVPG5CL5tlfoLnpUrTK2mhb3g8Z87Bx/C3rWvR8XaYgn5sK/9xx+Cfx1gavR5m0wYrYOIceWZVg1w1RIdg8sB1ICucNhxGiovhUBR5AWqr0noUySoy5KxUTDiqd4Hzy1TyYcKuKVvpaeOZgY8XAIPTJV7JXMdrA4+/55pUbSOBE0ZUmx2qw2qwzB6GpNKlewPaWuFwVw1xaQRmuaVzJG6sLOAyOvBrW9DtHIirvRUuvBE3GND6qKgaaw/ZsJ12WCyj9Xc/mpPoTwrf7PNfDR/q6y/Zdl/CsxoijNDWSw/wCkgOHK/wBrp6ch8OuMr9DY3HvYrKlKVqVXpSlKEJSlKEJSlKEJSlKEJSlKEJSlKEJSlKEJSlKEJSlKEJSlKEKq9pO7CH/Ruj9L6rfusa3aFwpjhGt43u7/AEmzt0Fl6VIxygxsDmLbD51vpQUzPmTPt1QPEpgyn4IZxSlKU2l0pSlCF4y3FjmDtFRtG6PWCPUS+qCxF91yTbyF6lUrnVF9bautY21diUpSulylKUoQlKUoQlKUoQlKUoQv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http://www.politicspa.com/wp-content/uploads/2013/02/Happy-sun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288" l="538" r="9798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415" y="3535362"/>
            <a:ext cx="193821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trekalong.com/hotonthetrail/files/2011/04/happy_eart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984" y="4566650"/>
            <a:ext cx="2050416" cy="205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32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Adding the electrolyte</a:t>
            </a:r>
          </a:p>
        </p:txBody>
      </p:sp>
      <p:pic>
        <p:nvPicPr>
          <p:cNvPr id="22531" name="Picture 3" descr="ScreenShot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3962400"/>
            <a:ext cx="263207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 descr="ScreenShot0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62400"/>
            <a:ext cx="3436938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 descr="ScreenShot0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962400"/>
            <a:ext cx="2376488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152400" y="1524000"/>
            <a:ext cx="876300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1) Take a plastic pipette and put 1-2 drops in between the two slides on one of the non clipped slides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2) Carefully open one clip and hold the device by the other clip - repeat for the other clip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3) Wipe off the excess electrolyte – this is very important of you want the cell to work well</a:t>
            </a:r>
          </a:p>
        </p:txBody>
      </p:sp>
    </p:spTree>
    <p:extLst>
      <p:ext uri="{BB962C8B-B14F-4D97-AF65-F5344CB8AC3E}">
        <p14:creationId xmlns:p14="http://schemas.microsoft.com/office/powerpoint/2010/main" val="1959805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you’ve built</a:t>
            </a:r>
          </a:p>
        </p:txBody>
      </p:sp>
      <p:pic>
        <p:nvPicPr>
          <p:cNvPr id="23555" name="Picture 3" descr="mechanism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733675"/>
            <a:ext cx="65532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ScreenShot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195888"/>
            <a:ext cx="1981200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ScreenShot0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914400"/>
            <a:ext cx="17018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 descr="ScreenShot0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879725"/>
            <a:ext cx="2057400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914400" y="2590800"/>
            <a:ext cx="5791200" cy="12446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914400" y="4152900"/>
            <a:ext cx="5791200" cy="876300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914400" y="3810000"/>
            <a:ext cx="5791200" cy="38100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23562" name="Line 11"/>
          <p:cNvSpPr>
            <a:spLocks noChangeShapeType="1"/>
          </p:cNvSpPr>
          <p:nvPr/>
        </p:nvSpPr>
        <p:spPr bwMode="auto">
          <a:xfrm flipH="1">
            <a:off x="6705600" y="19812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3" name="Line 12"/>
          <p:cNvSpPr>
            <a:spLocks noChangeShapeType="1"/>
          </p:cNvSpPr>
          <p:nvPr/>
        </p:nvSpPr>
        <p:spPr bwMode="auto">
          <a:xfrm flipH="1">
            <a:off x="6781800" y="4013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4" name="Line 13"/>
          <p:cNvSpPr>
            <a:spLocks noChangeShapeType="1"/>
          </p:cNvSpPr>
          <p:nvPr/>
        </p:nvSpPr>
        <p:spPr bwMode="auto">
          <a:xfrm flipH="1" flipV="1">
            <a:off x="6629400" y="5105400"/>
            <a:ext cx="381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5" name="Text Box 14"/>
          <p:cNvSpPr txBox="1">
            <a:spLocks noChangeArrowheads="1"/>
          </p:cNvSpPr>
          <p:nvPr/>
        </p:nvSpPr>
        <p:spPr bwMode="auto">
          <a:xfrm>
            <a:off x="6096000" y="26670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400" b="1"/>
              <a:t>-</a:t>
            </a:r>
          </a:p>
        </p:txBody>
      </p:sp>
      <p:sp>
        <p:nvSpPr>
          <p:cNvPr id="23566" name="Text Box 15"/>
          <p:cNvSpPr txBox="1">
            <a:spLocks noChangeArrowheads="1"/>
          </p:cNvSpPr>
          <p:nvPr/>
        </p:nvSpPr>
        <p:spPr bwMode="auto">
          <a:xfrm>
            <a:off x="6172200" y="4495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400" b="1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11135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Ready for testing</a:t>
            </a:r>
          </a:p>
        </p:txBody>
      </p:sp>
      <p:pic>
        <p:nvPicPr>
          <p:cNvPr id="24579" name="Picture 3" descr="ScreenShot0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44738"/>
            <a:ext cx="4572000" cy="375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181600" y="2590800"/>
            <a:ext cx="373380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1) Connect the alligator clips to your cell as shown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2) Follow the directions on your hand out sheet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/>
              <a:t>3) Enjoy harnessing the power of the sun!</a:t>
            </a:r>
          </a:p>
        </p:txBody>
      </p:sp>
    </p:spTree>
    <p:extLst>
      <p:ext uri="{BB962C8B-B14F-4D97-AF65-F5344CB8AC3E}">
        <p14:creationId xmlns:p14="http://schemas.microsoft.com/office/powerpoint/2010/main" val="686897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873484" cy="1280890"/>
          </a:xfrm>
        </p:spPr>
        <p:txBody>
          <a:bodyPr/>
          <a:lstStyle/>
          <a:p>
            <a:r>
              <a:rPr lang="en-US" dirty="0" smtClean="0"/>
              <a:t>Other ways we use Solar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Fossil Fuels-Plankton from Millions of years ago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Wind Energy-Sun heats the Earth, differences in temperature lead to wind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Hydroelectric Power- The sun powers the water cycle </a:t>
            </a:r>
          </a:p>
          <a:p>
            <a:endParaRPr lang="en-US" dirty="0" smtClean="0"/>
          </a:p>
        </p:txBody>
      </p:sp>
      <p:sp>
        <p:nvSpPr>
          <p:cNvPr id="4" name="AutoShape 2" descr="data:image/jpeg;base64,/9j/4AAQSkZJRgABAQAAAQABAAD/2wCEAAkGBhQQEBMUEBQUFRQVFRcXFRUUFRcaFRkXGBQVFBwaIBoYHCYgGRkjGhcYIC8gIycpLCwsFh4xNTAqNSYrLCoBCQoKDgwOGg8PGi4jHSQpLCoyNS8sLSwtLywtMC8uKjAyKSw0KiwsLywpKSwsLSwtLCwsLCosLCwsLCwsLCwvLP/AABEIANoA5wMBIgACEQEDEQH/xAAbAAEAAgMBAQAAAAAAAAAAAAAABAUCAwYBB//EAEkQAAIBAgIHBQMHCQYFBQAAAAECAwARBCEFEjFBUWGBEyIycZEGUqEzQnKCkrHBFCNTYpOistHSBxZjwuHwFUNzo8MkNLPT8f/EABsBAAIDAQEBAAAAAAAAAAAAAAAEAwUGAgEH/8QAOhEAAQMCAgcGBQMDBAMAAAAAAQACAwQRITEFEkFRYXGRIoGhsdHwExQyweEGI/EzUpJCU2KiFiRD/9oADAMBAAIRAxEAPwD7jSlKEJSlKEJSlKEJSlKEJWjC4xZNfVPgco3JhW+uail7DGyk+CR1VuA1kXUb7esv1uVKVNQICwuyLtXrl4piGISBw2gXC6WlKU2l0pSlCEqv05iSkJC+OQiNeRbaei3bpVhVFjZe0xJ92EW+u4BPotvtGqvS1X8pSPk25Dmfd0xTt1n3OQx996m6AP8A6aLkur9klfwqwqs9nj+ZtwklH/dc/jVnTdI7Xp43b2jyXM/9V3MpSlKZUKUpShCUpShCUpShCUpShCUpShCUpShCUpShCUrRg8cky60bXF7HcQRuIOYPnW+vGuDhcZL0tLTY5pSlK9XiVz+lMOGxDq2ySFf3WYH+IV0FU2mVtNA3ESJ6hXH8Bqk09Hr0D7bLHoU1Smz+4+GP2UnQuMMkdn+UjOo/MjY31hY9asK55JuxmWT5r2jk6nuN0Y28m5V0NSaHrvnKVrz9QwPP8rmoZqu1hkfZHvZZKUpVul1pxmKEUbO2xVJPTd51R4KIqg1vGxLP9JjrH77dKlack1njiGwntH+ih7o6vb7JrCvn36prNeVtO3JuJ5n8easIm6sfPHu2ffwW72fbKYcJm+KI/wDmq1qo0GbSYgfrI3qgX/LVvWu0Q/Xooj/xHgl6n+oe7yCUpSrNLpSla8RiFjUs5CqBck14SALlegEmwWUsoVSzEAAXJOQAqu0VpY4h5Cq2iWyqTcMzbSbbhYjLbn0FVpHFtKNd1IQEdlCdrsTZS3Mm1l3b89l9ozBdjEqbTtY8WJux9Saqaav+cnIh/pszO87hwGfRNvibFFd2Ljhy39/qpVKUq3SaUpShCUpShCUpShCUpShC5rG4NoMUWiOoZbsvusw8SMN4PiB2jvWq30dpQTXUjUkXxIdo5g/OXn91e6XwRliIXxqQyHgy7OhzB5E1ThRMiOLqwzVhk6NsI9ciDkaydbWSaJqta14n423HbbzsrIas8Y1sxhfy7reV10tKq9H6XJYRz2WT5rDwSeXBuKnperStLT1EdRGJIjcFIyRujNnLGOUMLqQRxHLI/Gqz2gXuRN7syfvXj/z1V4RXieVojn20mtGx7rjXJH0WsRn61O0jj1nwkpW4ZBrMhyZShD2I+rt2Gqg10VdBNAMHgOBHLaOCcbAY5WkYtuB1WE0IdSrZggg+RqdoTFl49VzeSM6j87DJvrLY+d6iA1HkxP5PIJjfUtqS24bVbo2XkxrG/p+v+VqdV57LsDz2FdlnxGlm3Zz/AD52W7TkrSSLFGxXsx2hYbnz1BzG0kchVlozH9tGGtZh3XX3WG0fy5EVT4JDYs/jkOu3InYvQWHStWLWRCxh/wCaNR+V8hIOYFx6cKtaf9Q2rpHPP7ZwHC2XVeuha5oi3bfP8cgtuHk7R5Jffayf9NbhfXNvrVIrGNAoAGQAAA5DKsqyFRO6eV0rsybocQThkvdEm2JlHGKM+jSD8RVyzAAkmwGZJ2AVSYF7YoX3wt+66f1VrxeL/KjZfkAf2pH/AIx+95bd/o7SMVJopkkmy4A3m5UUkJkkvssPTrgrLRelRiNcqCArWF9rKVBDW3A3NuVTqpNFtq4lx78SsPNGKn4OtWWOx6wrrP5KozZjuAG81caOrRUUjah5tnfhYqGaL9zVYM7W981ni8YsSF3NgPUncAN5PCqNi07B5RYDOOLcv6zcX+A3caBWkcSTeIeBBmsY/FuLdBlWeJnEaMx3DYNpO4eZOXWsZpnTjqs/Ap/o8XfhMxR/DwGLj7sPXphn7g4u1xA92HM85GGQ6Lc/WWr6oWiMEYogG8Zuzni7ZnoNg5AVNrZ6KoxR0zY9uZ5n3ZKVDw59hkMPfMpSlKs1AlKUoQlKUoQlKUoQlKUoQlUGIh7LEEfMlu68nHjHXJvtVf1B0xgzLEdXxqQ6fSXd5EXXrVXpaiFZTOj25jmPXJMU79V1jkcPfvJV88CuuqwuP958jzrLCaUaEhZzrJsWY7RwD/1ettpww84dFYbCL/6edZstxY5g180oNIz0EmszLaNhThAtqPGHktSZTYgf4gI+tFGfvvWGMwIkuQSr6pXWHAixBHzl5GmEwIiLapNmtZTnq2FrDla2W61Y4/SiQjvnPco2n+Q5muJ53S1Tpobgk3G/FSi5eBHibDyW/DoQihtoUA22XAzrXi8bGgtIyjkdp6bTXMY3T8suSnUXgu3q230tVeI6ljoCcZDbkn49Hk9qQ25Lp5faiIeEO3kLD4kVob2tG6M9WH8qohFVWfaTD/NcuBtaKOSRB5uilfjTbNHxu+lpPvgpzS0zPq8SuxX2tG+M9GB/CpMXtPCdusvmv9N65eBlkUMhDKwuGU3BHIivTFXLqKHKxC6NHA7LzXYMkWIIIbWsCCFbaDYkMBnbIZVNAtXAahBuCQRvG2rPBe0ckeUnfXn4vXf19aWlon2AY64GxLS0D7dh1wNi6LE4gxSRSBS2bJqrtOshI8u8q57qzjiZn7SUgucgB4UHur+J2n4V5gseky3Q34jePMVIqF1ZO2D5W9mg3sq5xLeyRY5cfeKVrgi7XEKvzYrSPzb5g+9ugr2eYIrM2xQSelT9C4QxxXfJ3Ou/Ind9UWHSrb9O0PzFT8Rw7LMe/Z6qJztRhdtyHvgPGyn0qLPpSJPHLGvIuoPpetmFxiSrrRnWW5Fxe2XDjX0oPaTqg4pAscBrEGy3UpSu1wlKUoQlKUoQlKUoQleMbDjyFe0oQquL2lgbe43d6NwLjIi+ra4Nb4tNQN4ZoyeGuL+hNQNK4bsXMy+BvlQNx2CT8G5WO4148attAPmAayFdpypoJjFLGCNhFxceKsPgwuAc29jxHotWqI5nQEar/nEtszNnHRs/r1vrRFgI1bWVFU8VAH3VB0/pgQJYHvkG36o3t/L/AErF1DxV1BdE22sb280y1hlcGtxKw01p0RdyOxfedy/zPKuYN2JLEknaTtrXhpBIodW1gw1gwN7g53vvqWiVaRQtgFhntV9DEyBtm571ikdbVjqK+lYxA0yXkjS+sYrMbK2qxGYuFsSbbgbXr5k3tZj8QxGCSWRI5pykiRu3ckDBQ2VrqrEgH9XLKnqekkqL2sAM74JaesbHbbfcvrMagi4zHL0rJIAAAAABsAyAr4zo322xeDaKKVdRY49RUkRwF1m+VZcmchbgDIcN9/s+h8YMRAkqhwri664AYruawJADDMciNlcV1HJSWLjdpyI97lDDWNlyzWnC6NSLW7MaoZy5FzbWbaQNgvtsN5J2k1sMVTjHWBjqu+MSbkplr7ZKC0daXjqXjMIXRlDMhPzktrDmLgj1FU0U0sEyQzsJFluIpdUK+uqlyjhe7cqCQwt4SCBldmPtDA47l2JrHFTIpGjYMhII3j/eyur0PpkTixsHG0bjzH8q5h0rSCUYMpsQbgio5oGzt4rqaBs7cc967rFYYSLqsSBcHI22G4z8/urU2jIz4wX/AOozP/ETWvRGkxOl9jDJhz4+RqZI+qCTsAvlmapdeWO8dyOF1Qn4kZ1MrKK+GF1ihVVd96qBqoPE/TYOZFdHh8OsaKiCyqAAOQrn9D6TiQM8hftH2jspDqqPClwu7aeZNWP94oeL/spf6a+haEjpqOC75G67sT2hhuHvaoKlkrjqhpIHA4n3l12qzpVZ/eKHi/7GX+mn944f8T9jL/RV789Tf7jf8glfl5f7D0Ks6VWf3jh/xP2Mv9FP7xRf4n7GX+mj56m/3G/5BHy8v9h6FWdKh6P0vHiL9kSdXadVgPUjbXlMse141mm4UTmOYdVwsV5pSadADAiP7ykkN03carYPaKViR2UesNqmRlceatHeugqNjNHRzD84oNth2MPJhmOlJVcFQ8Xp5dU8QCPUJiKWMDVey/HG/mL+CgjTcm+A/VkQ/favRp/jBMP2Z+560y6Mmi+TPbL7rWEg8m2N1t51qhxisdXNXG1GGq46HaOYyrJ1elNLUR/eaLb7YdQmfhxuF2tBHAn1Uw6fjIsySgHbeJiPgDVTg8SquY0LFNsZZHUge4dYDZuPDyqwpVLXaakro9SVjcMiL3C9YGMBABx4/hYTzBFZm2KLmuGxOJMsjO20n0G4Vfe1eLsqxj5xufIbPj91c/EtcUMWqz4hzPkrqgi1GfEOZ8lX/wB3tUk4eaWDWNyqajRknMnUkVgp+ja++o+jdEHESYhMVNLMsUoQISqIymGKTvLEq62bkWOVt1dHGtQ9ERgYvGDeWhf1iCf+OrL5h+q43xAzwvmNua9la0Ec+7I7MlaYfDKqhVAVQAAoAAAGQAA2CtmB0ekKBIkVEF7KgAUXNzkOdb40qQkdVD5DldQvcuC/tc0Cs2AM1vzkBUgjbqMwVh5Zhvq1G/s39psPDgY0nkZGzN5GkdABkO9q6kQy8F8tu+uj9uE1vyWFvkpZm7Rdz6kbSKh5FhrW36lqjgW2VbxzB9E2CS5Fy4WNrDK2R23KjhpTK8yg22LpcNMkqB4mV0OxkYMp6jKsmiriZIWwznEYQWcZyRA2jmUbQV2CS3hfbewNxcVj7Wf2sxYUxrDGZC6QygnJeyk75G24fVtbKw1rnZYqCglkeGwdq/hz9dq8mJpzaRdk8dQsVgFdo2YXMbFkNzkxRkvlt7rEZ8a+e6J/tmB1BiUI70zSMoButmaKNAN9yFubeEXOZNfTFa+RsGsCy3uVuP8A9z5V1PSz0bgJBa9/Q+9xXsM7JMlDkSo0iVYSLUWRa8jcrFjlr0djTBKG3bGHEf7z6V26tcXGw7K4GVa6j2ZxmvDqnaht02j8R0pWviu0SDkUrpCK7RIORVvSlaJsaqnVvdjsRQWc/VGdVTWOedVouVThpOAW+sJp1QXdgo4k2r2LBTycIV52aT0HdXqT5VOwmhY4zrWLv78h1m6XyXoBWko/03VT9qXsDjn09Vw57GZm/L1y81WxNJL8jGbe/LdV6L4m9AOdS4tAKc52Mp93wx/YG36xNW1K2FHoKkpcQ3WdvOPhkoHVLv8ARh59fSyxRAoAUAAbABYUrKlXaVSlKUISo+LwKSi0ihrbOI5gjMHmKh6T06IDbs5G/W1bRjzc5D41CXSU0wuskaL/AIXfb7TZfu1VVulKSmBbMb8LX/Cajp5bB4wG/wDjFbcRoySIExsJEHzZCA4HJ9h+t61HwWkElB1NoyIO4+YyPQmh0erG8mtIeMjFvQHIdBUkC2yvnGkaikmfrU8Zb34dNnVOXGrY4nfl/PguM09Nr4h+C2UdBn8b1oiFYYhryueLsfia3RCrBo1YwOC0oGpGG7gpES1Bwi6ukZR+kw0TDiezlmVvTtE9RVjEKgaS/N4vBy7i0mHY7gJVEin7cKr9eomm5c3eD4Y+YSE5yPH8LoY1qVGlaYhUuMVVPKTkcq/T+gBjIDHrajgh4pALmORfC1t4zII3hiN9cTPpBsMdTHr+TvsDknsH5pKRq57dVrMOG+vp6CvWQEWIBB3HZUsFaYhqOF29CORx8uijiqXwm7V8tbTsTd2BlnlbJIoWDux3eE90cWNgN5q/0H/ZxhYYY/yiCKWfs41ldx2g1ljVLKGyCi1hYDIV18OFRPAirfbqqB91ZOtSS6QcRqxXaNuOJ6WwRPUGdwLhkvjv9rHsDh4cKcXhkWFo2UOsYsjKzBQdUZKwJGY58qlf2SY9GwhW8QcszMO1DYiRiTd3WwKjIAbbgX5ntvbT2fOPwUuHVwhk1O8VuBqyK+y426tVvsj7Jro+AIREZNjSxpqs42jWJJJIud9uVWgr2yaO+FK4l4dhnlbfzuoo2ETazRhZWUi1ElFTpRUOUUjGVcxlQpRVh7LzasxXcyn1Gf3XqDKKz0O1sTH9K3qCPxpmUa0ThwTMo1onDgunxUMpfbrR70Ruzc/WN79CtWOj9JYeMaoXsCdokXVufp7GPU1jWnE4hEH5xlAO5iM+m+l9G6XkojZrGnux6hZw/uDUI6YeGR6LoA19le1ykOFc54WOWP8AWv2cf2GBv9iug0dHMF/PsjN+opHxJz9BX0ShrnVTbuicznl6+CSmgEYuHd23pipdKUqySyUpShCUpShCVCxOhoZDdo11veXut9pbGmL0xFEdVmu/uICz+g2eZqDJpOaTwKIl4v3n+yDqjqT5VWV2kKOBtp3A8Mz0TMUUv1N7PHL8nuXuI0QYwWWcqo/TWZR1yb1Jqvw2kGZ9XUDr+kjJ1P3wL9Ca3/kIJ1pC0jDfIb28h4V6CpFfO9I1lJOf/Xh1eP4GCeDgBZ3aPK3lie/ouAcWdvpH76kRVjpGPVnkH65Pqbj4GvYjTl7sB4LSk3aDwUyKtemdGnEYd41Oq5AaNvdkQh0bo6qaziNSojSbnFjg4ZjFIStuLFNAaUGJgSQDVJurodqSKSroeasCOe3fVzHXJ4uF8JM2JhVnje35TCou2QsJkG9wLBl+cALZrn0eAxqSoskTB0YXVlNwRS1RGPrZ9J8OHvMYqudfI5qyWva1o9bL1XkJchKxevSa1u9ACAFplqJLUiRqiStTLAm4wqzSmPEIQkFteRIxa2RdrXz3Db0ryWoPtdcYZpBtgZJ/MROHYZ8UDDrUhMSsiK6EMrAMpGwgi4NWjGfthw3keSdiPastUtNGD/1EX0x99eSmt+gI9bEpyuT6EfeRUzzaJx4FPPNo3HgV1GOwzuBqORbat7BuWsO8vmPSpehpIA2qIxFLvDZu3MOfGOvmBXla58Orizi4+IPEHaDzFKaL0q6hf9IcOQv3FZonWbqHLh7x94q/pVDBjpYcmvNHx/5q/wD2D4+dXGExiSrrRsGHLceBG0Hka+kUWkYK1utE7HdtHckJIXMxzG/3kt1KUqwUKUpShCoMV7YRAlYrMeLHUQdTmegNQZNLCT5XEqB7kbai9WvrH1HlXW0qmq6CpqcPjlo3NbbxvdOsqImfSzvvj5Ydy5SDSGHQWR4lHIgVt/4tD+lj+0K6W1NWqM/pNp/+p6flempYcS09fwua/wCLQ/pY/tivV0pEdksf2hV9i8QkSF5LADlmeAA3k8KowGlcSSi1vk4/cHE8XPw2DjVTpPQ0FAy7pbuOQt+cApo3NeC6xA57en8LnfanDasqvucfFcvutVdE1dZpzA9rCQPEveXzG7qL1x0TUvRyfEittGCv6OT4kIG0YeinxtUqNqgRtUmN6JGr2RqsI3qsl0I8TtLgGWNmOtLC4PYSnebDOKQ++oN96tUxHqQklKhzozh+CkJI7qJhfa6MMExQOFlJsFmICMf1JfA/lcNxAq/WWq2aNZFKSKrqwsysAVI4EHIiqtfZSBDeAy4flh5nRM/8O5j3+7XBZC/e09R9iPFKmNw4rpjJWp5K54aKxK31MdKcsu2hgcD7CoT61h+RY2/exkVt+rhLN6tMwHpQKdn94/7eiA07vJXjvVHpL2mhiYxgmWX9DCNeTqBkg5sQOdaG9ndf/wBxicTMPdLrEnUQKlxyJIqZhcHHAmpCiRr7qKFHoN9MMjibmdblgOpx8BzTLGuPBVH/AA+XEsHxgCxqQyYZTcXGYaVhk7A5hR3QfeNiI8miJYWY4ORFRmLGGVS0YYm5KFWBjubkjMXNwBne9keo0jU6yV+zLds6ffPinGQjv8VpkbjV17J4bN5D9Efef8tUTXJsMycgOZrt9HYPsolTeBn5nM/Gla6TUj1dpXtdJqRau0pLpBVfUIe9r91GYW2X7oOV8qLpOIm3aKDwJsfQ51lilYFZI/HGbge8PnJ1HxAq7hkSaNWADKwuLjjyNMaL0RDpGMkPLXjMWvyOxUUj2saDY9dvRVSsDsz8q0yYXva8bGOT3l38mGxh59LVZPoCA/8AKRTxQah9VtWpvZ9fmSTJ9fW/+QNT3/jNXC7XgkFxzBXDZ49hI5jD7+Sxw2nNUhcQAh2Bx8k3U+A8j6mreqWTQsuwSow3iSLb1Vh91aMLg8Vhz+bWN4/0faH93WXueVyK0dFUV0fYq47/APJtj1GfTouHxRPxY4A9B42t5cl0NKClXiRSlKUIStOLxaxIXc2UevIAbyeFMXi1iQu5so/2ABvJ4VREtM4klFgPk49yDieLn4bBvJqNKaUjoI7nFxyHvYmIYdftOy8+A94L3vTOJJRa3yce5OZ4ufhsG+++owx4Y2iDSnhGLgebeEdTUmPRcz+NliHBO8/2iNUeh86wDaKv0nIZS0m+04D3yTz8Pqs0e9ma8ZwLXIFzYXO/hXKe0GjOyfXUdxz6NvHXb610WL0bGk8aqCWVTI7sSzZ9xRc7B4jYWHdFbp4FdSrC4O0VDNE7R1R8Mm5GduPop4JxC4ObiCMffiuHjepCPWOk9GNh2sc1Phb8DzrSklWHZe3Wbkr7svbrNyVgklblkqAklbVkpd0aXcxT1lrMS1BEtZiWoTGoTGpRlrFpKjGWsTLQI0CNbmkrQ8lYNJWl5KnbGp2sXrvUeR6PJUzRGiDO12yjBzPHkP51OS2Nus7JTEtjbrOyUz2a0ZrHtXGQ8HM7z0+/yq8xmJZCmqqsGbVJLatidmdjtOXnbjUhECgACwAsAOFYzwh1KtsIsf8AfGqR04klD5BcbuCoZZ/iya7hh9lg0ki+OCUc11XH7pJ+FeaG0kqTGLvBZLsgZWUq+1lswGTbRz1uNWWhcaZEKv8AKRnVfnwbyYZ+o3VYEV9D0foeCF7aqlebEbbEEHp+CkpJg3Wjc3oehxv/AAlKUrSJBKUpQhKUpQhK8Y2H8q9pQhc3+S4nEya7osaj5MSG+qPe1F2ueZFt3Owi9n02zFpTwfwfYGXrerSlV7dHQCQyvGs/ecemwdyadVPODeyOHrmsUQKLAAAbAMhWVKwlUlSFNiQbG17G222+n8glsyufil13mlOxnKgn3Y+56XDHrWt9JDVZo1aQKCSy+AAZm7nL0uascH7NRIFD3l1QLdobqLcF8PUgnnXmnnuI4R89rsP8NLMehOqv1jWGqdB2+JWVj97rDwF/BWgljdIGtxHTAeJw5KGsfaxASqO8ASvC+dr8RxrnNJezzx3aO7pw+cOm8cxXV0JttrIQ1D4jduW5Tw1L4j2cty4BJa2rLXU4nRMOIGsBmcw6ZX/A1T4n2XkX5Ng49D8cvjVqyrifg7A8VbMq4n4OwPFQRJWXaVhLgJU8Ub9ASPUVoZiNoI86YAa7IpkNa7I3UrtKxMtaFJOwE+QvW+LRsz+GNuot99qCGtzKCGt+o2WDS1qL32Vc4b2Wc/KMFHBcz/IfGrvBaJjh8C5+8c2/06UtJWRM+nEpWStij+nE+9qo9GezZazTXVfd+cfPgPj5V0UmGBjKAAKVK2GwAi1asbGzNCFcpeS1xntRrXByIuBlWUsrwm2IAUbBIvyZ8/cPI5czS7oKmoi+ZAu0G2Gzu+6rJZXzEEnHYPefmtODWRIUkzkjK97fIjDJvpqCDzHOpkUocBlIIOwjZW7QD2M0fuvrr9GQa38QessbobMvAQjnNlPyb+YGxv1h1vV/PoNtXTtqqXAkXI2X223Y7Eq+VvxC12G488Rf1671Ckm7GRZh4R3ZfoE+L6pz8i1dCDXPR4gMSjqVcDvI222y43MvMVM0FiLXgY5x5oTvjOzqvh6DjTP6brHRudRTYEYi/iPuo6iMlt9o8vfhyVtSlK2qr0pSlCEpSlCEpSlCEpSlCEpSlCErnu07SaWTcD2aeSE6x6uSPqirXS2MMULsPFayDi7HVX4kVSqwiVI0Bd7WVRtPFidwvmSayP6mqHFjKWMXc43sNwy8fJPUzDql2/D7n7eK3zzqi3Y2HxJ4AbzyrPC6KaazTjVTasO883t/Ds432VJ0fojVYSTEPJut4E5KOP6xzPLZVnRoj9PNgtLU4u2DYPUoknDcI89/p69OPN6PWysvuSSL0EjW+Fq24icIpZtg3DaScgAN5JyrHwzYgHZrhujRofvBrbonC9swmbwL8ip37u0P+XlnvrNt0Y+q0g+BuQcbncL+7Jh5GL3ZYHrjZYYWfXRW2ayg24XGytlR8Eurrp7kjr0Lay/usKkVTTxGKV0Z2EjovHgBxtktT4pQ6oT3mBIHlb/fQ1trTg9G/lEcrk2LNaJvdEZIVvItrHmDWEeM/NszjVKXEg90rtHlvHEEU9V6MlpoY5Tk8dDu6L0tBwbmMDz94cxxWuZpCzvHcrCF1lHz75sPNVsR51LjkDAFTcEXB4g1O0JhikK63je7v9Js7dBYdKrZcP8Ak8uoMo5LtHwVtrJ/mHUbquNJaEMFHHMwYgdrv2917LnXa9xYNmXEDP15cgsMcbBG92WI/wDcUH4GujZQQQRcHaDsrm9K/IyEbQpYfV734V0itcX41Z/pN94ZGbiPEfhQVH0NPE/ZQMHoVIZS8d1DLqlNq7bi3u78tme6rClK17I2xizRYJV73PN3G5UbHaPSZbOMxmrDJlPEHdXPaQEuGKyP3uzN1kUeJTkyOPmkjYdlwNmyuqrwi4sdlJVej4qgiTJ7cQRn+Qpoagx4HEblhBOHVWU3VgCDyNbK14fDrGoVAFUXsBsFzf7zWyn23sL5pd1rm2SUpSvV4lKUoQlKUoQlKUoQlKUoQqPTKyTTRxxAWTvszeFSQVX6RA1jq8xsqx0fo1YQbXLN43bxMfwHADIVLtSlW0sYmM5F3HC+4bgp3TEsDBgB480pSlNKBUmM0Q0uJN8oWRC/FipfueRyvyy31dAWr2lQRU7InOc0YuNypXyueADsCoZ11cVKPeVH62MZ/gFasc51NVPG5CL5tlfoLnpUrTK2mhb3g8Z87Bx/C3rWvR8XaYgn5sK/9xx+Cfx1gavR5m0wYrYOIceWZVg1w1RIdg8sB1ICucNhxGiovhUBR5AWqr0noUySoy5KxUTDiqd4Hzy1TyYcKuKVvpaeOZgY8XAIPTJV7JXMdrA4+/55pUbSOBE0ZUmx2qw2qwzB6GpNKlewPaWuFwVw1xaQRmuaVzJG6sLOAyOvBrW9DtHIirvRUuvBE3GND6qKgaaw/ZsJ12WCyj9Xc/mpPoTwrf7PNfDR/q6y/Zdl/CsxoijNDWSw/wCkgOHK/wBrp6ch8OuMr9DY3HvYrKlKVqVXpSlKEJSlKEJSlKEJSlKEJSlKEJSlKEJSlKEJSlKEJSlKEJSlKEKq9pO7CH/Ruj9L6rfusa3aFwpjhGt43u7/AEmzt0Fl6VIxygxsDmLbD51vpQUzPmTPt1QPEpgyn4IZxSlKU2l0pSlCF4y3FjmDtFRtG6PWCPUS+qCxF91yTbyF6lUrnVF9bautY21diUpSulylKUoQlKUoQlKUoQlKUoQ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QQEBMUEBQUFRQVFRcXFRUUFRcaFRkXGBQVFBwaIBoYHCYgGRkjGhcYIC8gIycpLCwsFh4xNTAqNSYrLCoBCQoKDgwOGg8PGi4jHSQpLCoyNS8sLSwtLywtMC8uKjAyKSw0KiwsLywpKSwsLSwtLCwsLCosLCwsLCwsLCwvLP/AABEIANoA5wMBIgACEQEDEQH/xAAbAAEAAgMBAQAAAAAAAAAAAAAABAUCAwYBB//EAEkQAAIBAgIHBQMHCQYFBQAAAAECAwARBCEFEjFBUWGBEyIycZEGUqEzQnKCkrHBFCNTYpOistHSBxZjwuHwFUNzo8MkNLPT8f/EABsBAAIDAQEBAAAAAAAAAAAAAAAEAwUGAgEH/8QAOhEAAQMCAgcGBQMDBAMAAAAAAQACAwQRITEFEkFRYXGRIoGhsdHwExQyweEGI/EzUpJCU2KiFiRD/9oADAMBAAIRAxEAPwD7jSlKEJSlKEJSlKEJSlKEJWjC4xZNfVPgco3JhW+uail7DGyk+CR1VuA1kXUb7esv1uVKVNQICwuyLtXrl4piGISBw2gXC6WlKU2l0pSlCEqv05iSkJC+OQiNeRbaei3bpVhVFjZe0xJ92EW+u4BPotvtGqvS1X8pSPk25Dmfd0xTt1n3OQx996m6AP8A6aLkur9klfwqwqs9nj+ZtwklH/dc/jVnTdI7Xp43b2jyXM/9V3MpSlKZUKUpShCUpShCUpShCUpShCUpShCUpShCUpShCUrRg8cky60bXF7HcQRuIOYPnW+vGuDhcZL0tLTY5pSlK9XiVz+lMOGxDq2ySFf3WYH+IV0FU2mVtNA3ESJ6hXH8Bqk09Hr0D7bLHoU1Smz+4+GP2UnQuMMkdn+UjOo/MjY31hY9asK55JuxmWT5r2jk6nuN0Y28m5V0NSaHrvnKVrz9QwPP8rmoZqu1hkfZHvZZKUpVul1pxmKEUbO2xVJPTd51R4KIqg1vGxLP9JjrH77dKlack1njiGwntH+ih7o6vb7JrCvn36prNeVtO3JuJ5n8easIm6sfPHu2ffwW72fbKYcJm+KI/wDmq1qo0GbSYgfrI3qgX/LVvWu0Q/Xooj/xHgl6n+oe7yCUpSrNLpSla8RiFjUs5CqBck14SALlegEmwWUsoVSzEAAXJOQAqu0VpY4h5Cq2iWyqTcMzbSbbhYjLbn0FVpHFtKNd1IQEdlCdrsTZS3Mm1l3b89l9ozBdjEqbTtY8WJux9Saqaav+cnIh/pszO87hwGfRNvibFFd2Ljhy39/qpVKUq3SaUpShCUpShCUpShCUpShC5rG4NoMUWiOoZbsvusw8SMN4PiB2jvWq30dpQTXUjUkXxIdo5g/OXn91e6XwRliIXxqQyHgy7OhzB5E1ThRMiOLqwzVhk6NsI9ciDkaydbWSaJqta14n423HbbzsrIas8Y1sxhfy7reV10tKq9H6XJYRz2WT5rDwSeXBuKnperStLT1EdRGJIjcFIyRujNnLGOUMLqQRxHLI/Gqz2gXuRN7syfvXj/z1V4RXieVojn20mtGx7rjXJH0WsRn61O0jj1nwkpW4ZBrMhyZShD2I+rt2Gqg10VdBNAMHgOBHLaOCcbAY5WkYtuB1WE0IdSrZggg+RqdoTFl49VzeSM6j87DJvrLY+d6iA1HkxP5PIJjfUtqS24bVbo2XkxrG/p+v+VqdV57LsDz2FdlnxGlm3Zz/AD52W7TkrSSLFGxXsx2hYbnz1BzG0kchVlozH9tGGtZh3XX3WG0fy5EVT4JDYs/jkOu3InYvQWHStWLWRCxh/wCaNR+V8hIOYFx6cKtaf9Q2rpHPP7ZwHC2XVeuha5oi3bfP8cgtuHk7R5Jffayf9NbhfXNvrVIrGNAoAGQAAA5DKsqyFRO6eV0rsybocQThkvdEm2JlHGKM+jSD8RVyzAAkmwGZJ2AVSYF7YoX3wt+66f1VrxeL/KjZfkAf2pH/AIx+95bd/o7SMVJopkkmy4A3m5UUkJkkvssPTrgrLRelRiNcqCArWF9rKVBDW3A3NuVTqpNFtq4lx78SsPNGKn4OtWWOx6wrrP5KozZjuAG81caOrRUUjah5tnfhYqGaL9zVYM7W981ni8YsSF3NgPUncAN5PCqNi07B5RYDOOLcv6zcX+A3caBWkcSTeIeBBmsY/FuLdBlWeJnEaMx3DYNpO4eZOXWsZpnTjqs/Ap/o8XfhMxR/DwGLj7sPXphn7g4u1xA92HM85GGQ6Lc/WWr6oWiMEYogG8Zuzni7ZnoNg5AVNrZ6KoxR0zY9uZ5n3ZKVDw59hkMPfMpSlKs1AlKUoQlKUoQlKUoQlKUoQlUGIh7LEEfMlu68nHjHXJvtVf1B0xgzLEdXxqQ6fSXd5EXXrVXpaiFZTOj25jmPXJMU79V1jkcPfvJV88CuuqwuP958jzrLCaUaEhZzrJsWY7RwD/1ettpww84dFYbCL/6edZstxY5g180oNIz0EmszLaNhThAtqPGHktSZTYgf4gI+tFGfvvWGMwIkuQSr6pXWHAixBHzl5GmEwIiLapNmtZTnq2FrDla2W61Y4/SiQjvnPco2n+Q5muJ53S1Tpobgk3G/FSi5eBHibDyW/DoQihtoUA22XAzrXi8bGgtIyjkdp6bTXMY3T8suSnUXgu3q230tVeI6ljoCcZDbkn49Hk9qQ25Lp5faiIeEO3kLD4kVob2tG6M9WH8qohFVWfaTD/NcuBtaKOSRB5uilfjTbNHxu+lpPvgpzS0zPq8SuxX2tG+M9GB/CpMXtPCdusvmv9N65eBlkUMhDKwuGU3BHIivTFXLqKHKxC6NHA7LzXYMkWIIIbWsCCFbaDYkMBnbIZVNAtXAahBuCQRvG2rPBe0ckeUnfXn4vXf19aWlon2AY64GxLS0D7dh1wNi6LE4gxSRSBS2bJqrtOshI8u8q57qzjiZn7SUgucgB4UHur+J2n4V5gseky3Q34jePMVIqF1ZO2D5W9mg3sq5xLeyRY5cfeKVrgi7XEKvzYrSPzb5g+9ugr2eYIrM2xQSelT9C4QxxXfJ3Ou/Ind9UWHSrb9O0PzFT8Rw7LMe/Z6qJztRhdtyHvgPGyn0qLPpSJPHLGvIuoPpetmFxiSrrRnWW5Fxe2XDjX0oPaTqg4pAscBrEGy3UpSu1wlKUoQlKUoQlKUoQleMbDjyFe0oQquL2lgbe43d6NwLjIi+ra4Nb4tNQN4ZoyeGuL+hNQNK4bsXMy+BvlQNx2CT8G5WO4148attAPmAayFdpypoJjFLGCNhFxceKsPgwuAc29jxHotWqI5nQEar/nEtszNnHRs/r1vrRFgI1bWVFU8VAH3VB0/pgQJYHvkG36o3t/L/AErF1DxV1BdE22sb280y1hlcGtxKw01p0RdyOxfedy/zPKuYN2JLEknaTtrXhpBIodW1gw1gwN7g53vvqWiVaRQtgFhntV9DEyBtm571ikdbVjqK+lYxA0yXkjS+sYrMbK2qxGYuFsSbbgbXr5k3tZj8QxGCSWRI5pykiRu3ckDBQ2VrqrEgH9XLKnqekkqL2sAM74JaesbHbbfcvrMagi4zHL0rJIAAAAABsAyAr4zo322xeDaKKVdRY49RUkRwF1m+VZcmchbgDIcN9/s+h8YMRAkqhwri664AYruawJADDMciNlcV1HJSWLjdpyI97lDDWNlyzWnC6NSLW7MaoZy5FzbWbaQNgvtsN5J2k1sMVTjHWBjqu+MSbkplr7ZKC0daXjqXjMIXRlDMhPzktrDmLgj1FU0U0sEyQzsJFluIpdUK+uqlyjhe7cqCQwt4SCBldmPtDA47l2JrHFTIpGjYMhII3j/eyur0PpkTixsHG0bjzH8q5h0rSCUYMpsQbgio5oGzt4rqaBs7cc967rFYYSLqsSBcHI22G4z8/urU2jIz4wX/AOozP/ETWvRGkxOl9jDJhz4+RqZI+qCTsAvlmapdeWO8dyOF1Qn4kZ1MrKK+GF1ihVVd96qBqoPE/TYOZFdHh8OsaKiCyqAAOQrn9D6TiQM8hftH2jspDqqPClwu7aeZNWP94oeL/spf6a+haEjpqOC75G67sT2hhuHvaoKlkrjqhpIHA4n3l12qzpVZ/eKHi/7GX+mn944f8T9jL/RV789Tf7jf8glfl5f7D0Ks6VWf3jh/xP2Mv9FP7xRf4n7GX+mj56m/3G/5BHy8v9h6FWdKh6P0vHiL9kSdXadVgPUjbXlMse141mm4UTmOYdVwsV5pSadADAiP7ykkN03carYPaKViR2UesNqmRlceatHeugqNjNHRzD84oNth2MPJhmOlJVcFQ8Xp5dU8QCPUJiKWMDVey/HG/mL+CgjTcm+A/VkQ/favRp/jBMP2Z+560y6Mmi+TPbL7rWEg8m2N1t51qhxisdXNXG1GGq46HaOYyrJ1elNLUR/eaLb7YdQmfhxuF2tBHAn1Uw6fjIsySgHbeJiPgDVTg8SquY0LFNsZZHUge4dYDZuPDyqwpVLXaakro9SVjcMiL3C9YGMBABx4/hYTzBFZm2KLmuGxOJMsjO20n0G4Vfe1eLsqxj5xufIbPj91c/EtcUMWqz4hzPkrqgi1GfEOZ8lX/wB3tUk4eaWDWNyqajRknMnUkVgp+ja++o+jdEHESYhMVNLMsUoQISqIymGKTvLEq62bkWOVt1dHGtQ9ERgYvGDeWhf1iCf+OrL5h+q43xAzwvmNua9la0Ec+7I7MlaYfDKqhVAVQAAoAAAGQAA2CtmB0ekKBIkVEF7KgAUXNzkOdb40qQkdVD5DldQvcuC/tc0Cs2AM1vzkBUgjbqMwVh5Zhvq1G/s39psPDgY0nkZGzN5GkdABkO9q6kQy8F8tu+uj9uE1vyWFvkpZm7Rdz6kbSKh5FhrW36lqjgW2VbxzB9E2CS5Fy4WNrDK2R23KjhpTK8yg22LpcNMkqB4mV0OxkYMp6jKsmiriZIWwznEYQWcZyRA2jmUbQV2CS3hfbewNxcVj7Wf2sxYUxrDGZC6QygnJeyk75G24fVtbKw1rnZYqCglkeGwdq/hz9dq8mJpzaRdk8dQsVgFdo2YXMbFkNzkxRkvlt7rEZ8a+e6J/tmB1BiUI70zSMoButmaKNAN9yFubeEXOZNfTFa+RsGsCy3uVuP8A9z5V1PSz0bgJBa9/Q+9xXsM7JMlDkSo0iVYSLUWRa8jcrFjlr0djTBKG3bGHEf7z6V26tcXGw7K4GVa6j2ZxmvDqnaht02j8R0pWviu0SDkUrpCK7RIORVvSlaJsaqnVvdjsRQWc/VGdVTWOedVouVThpOAW+sJp1QXdgo4k2r2LBTycIV52aT0HdXqT5VOwmhY4zrWLv78h1m6XyXoBWko/03VT9qXsDjn09Vw57GZm/L1y81WxNJL8jGbe/LdV6L4m9AOdS4tAKc52Mp93wx/YG36xNW1K2FHoKkpcQ3WdvOPhkoHVLv8ARh59fSyxRAoAUAAbABYUrKlXaVSlKUISo+LwKSi0ihrbOI5gjMHmKh6T06IDbs5G/W1bRjzc5D41CXSU0wuskaL/AIXfb7TZfu1VVulKSmBbMb8LX/Cajp5bB4wG/wDjFbcRoySIExsJEHzZCA4HJ9h+t61HwWkElB1NoyIO4+YyPQmh0erG8mtIeMjFvQHIdBUkC2yvnGkaikmfrU8Zb34dNnVOXGrY4nfl/PguM09Nr4h+C2UdBn8b1oiFYYhryueLsfia3RCrBo1YwOC0oGpGG7gpES1Bwi6ukZR+kw0TDiezlmVvTtE9RVjEKgaS/N4vBy7i0mHY7gJVEin7cKr9eomm5c3eD4Y+YSE5yPH8LoY1qVGlaYhUuMVVPKTkcq/T+gBjIDHrajgh4pALmORfC1t4zII3hiN9cTPpBsMdTHr+TvsDknsH5pKRq57dVrMOG+vp6CvWQEWIBB3HZUsFaYhqOF29CORx8uijiqXwm7V8tbTsTd2BlnlbJIoWDux3eE90cWNgN5q/0H/ZxhYYY/yiCKWfs41ldx2g1ljVLKGyCi1hYDIV18OFRPAirfbqqB91ZOtSS6QcRqxXaNuOJ6WwRPUGdwLhkvjv9rHsDh4cKcXhkWFo2UOsYsjKzBQdUZKwJGY58qlf2SY9GwhW8QcszMO1DYiRiTd3WwKjIAbbgX5ntvbT2fOPwUuHVwhk1O8VuBqyK+y426tVvsj7Jro+AIREZNjSxpqs42jWJJJIud9uVWgr2yaO+FK4l4dhnlbfzuoo2ETazRhZWUi1ElFTpRUOUUjGVcxlQpRVh7LzasxXcyn1Gf3XqDKKz0O1sTH9K3qCPxpmUa0ThwTMo1onDgunxUMpfbrR70Ruzc/WN79CtWOj9JYeMaoXsCdokXVufp7GPU1jWnE4hEH5xlAO5iM+m+l9G6XkojZrGnux6hZw/uDUI6YeGR6LoA19le1ykOFc54WOWP8AWv2cf2GBv9iug0dHMF/PsjN+opHxJz9BX0ShrnVTbuicznl6+CSmgEYuHd23pipdKUqySyUpShCUpShCVCxOhoZDdo11veXut9pbGmL0xFEdVmu/uICz+g2eZqDJpOaTwKIl4v3n+yDqjqT5VWV2kKOBtp3A8Mz0TMUUv1N7PHL8nuXuI0QYwWWcqo/TWZR1yb1Jqvw2kGZ9XUDr+kjJ1P3wL9Ca3/kIJ1pC0jDfIb28h4V6CpFfO9I1lJOf/Xh1eP4GCeDgBZ3aPK3lie/ouAcWdvpH76kRVjpGPVnkH65Pqbj4GvYjTl7sB4LSk3aDwUyKtemdGnEYd41Oq5AaNvdkQh0bo6qaziNSojSbnFjg4ZjFIStuLFNAaUGJgSQDVJurodqSKSroeasCOe3fVzHXJ4uF8JM2JhVnje35TCou2QsJkG9wLBl+cALZrn0eAxqSoskTB0YXVlNwRS1RGPrZ9J8OHvMYqudfI5qyWva1o9bL1XkJchKxevSa1u9ACAFplqJLUiRqiStTLAm4wqzSmPEIQkFteRIxa2RdrXz3Db0ryWoPtdcYZpBtgZJ/MROHYZ8UDDrUhMSsiK6EMrAMpGwgi4NWjGfthw3keSdiPastUtNGD/1EX0x99eSmt+gI9bEpyuT6EfeRUzzaJx4FPPNo3HgV1GOwzuBqORbat7BuWsO8vmPSpehpIA2qIxFLvDZu3MOfGOvmBXla58Orizi4+IPEHaDzFKaL0q6hf9IcOQv3FZonWbqHLh7x94q/pVDBjpYcmvNHx/5q/wD2D4+dXGExiSrrRsGHLceBG0Hka+kUWkYK1utE7HdtHckJIXMxzG/3kt1KUqwUKUpShCoMV7YRAlYrMeLHUQdTmegNQZNLCT5XEqB7kbai9WvrH1HlXW0qmq6CpqcPjlo3NbbxvdOsqImfSzvvj5Ydy5SDSGHQWR4lHIgVt/4tD+lj+0K6W1NWqM/pNp/+p6flempYcS09fwua/wCLQ/pY/tivV0pEdksf2hV9i8QkSF5LADlmeAA3k8KowGlcSSi1vk4/cHE8XPw2DjVTpPQ0FAy7pbuOQt+cApo3NeC6xA57en8LnfanDasqvucfFcvutVdE1dZpzA9rCQPEveXzG7qL1x0TUvRyfEittGCv6OT4kIG0YeinxtUqNqgRtUmN6JGr2RqsI3qsl0I8TtLgGWNmOtLC4PYSnebDOKQ++oN96tUxHqQklKhzozh+CkJI7qJhfa6MMExQOFlJsFmICMf1JfA/lcNxAq/WWq2aNZFKSKrqwsysAVI4EHIiqtfZSBDeAy4flh5nRM/8O5j3+7XBZC/e09R9iPFKmNw4rpjJWp5K54aKxK31MdKcsu2hgcD7CoT61h+RY2/exkVt+rhLN6tMwHpQKdn94/7eiA07vJXjvVHpL2mhiYxgmWX9DCNeTqBkg5sQOdaG9ndf/wBxicTMPdLrEnUQKlxyJIqZhcHHAmpCiRr7qKFHoN9MMjibmdblgOpx8BzTLGuPBVH/AA+XEsHxgCxqQyYZTcXGYaVhk7A5hR3QfeNiI8miJYWY4ORFRmLGGVS0YYm5KFWBjubkjMXNwBne9keo0jU6yV+zLds6ffPinGQjv8VpkbjV17J4bN5D9Efef8tUTXJsMycgOZrt9HYPsolTeBn5nM/Gla6TUj1dpXtdJqRau0pLpBVfUIe9r91GYW2X7oOV8qLpOIm3aKDwJsfQ51lilYFZI/HGbge8PnJ1HxAq7hkSaNWADKwuLjjyNMaL0RDpGMkPLXjMWvyOxUUj2saDY9dvRVSsDsz8q0yYXva8bGOT3l38mGxh59LVZPoCA/8AKRTxQah9VtWpvZ9fmSTJ9fW/+QNT3/jNXC7XgkFxzBXDZ49hI5jD7+Sxw2nNUhcQAh2Bx8k3U+A8j6mreqWTQsuwSow3iSLb1Vh91aMLg8Vhz+bWN4/0faH93WXueVyK0dFUV0fYq47/APJtj1GfTouHxRPxY4A9B42t5cl0NKClXiRSlKUIStOLxaxIXc2UevIAbyeFMXi1iQu5so/2ABvJ4VREtM4klFgPk49yDieLn4bBvJqNKaUjoI7nFxyHvYmIYdftOy8+A94L3vTOJJRa3yce5OZ4ufhsG+++owx4Y2iDSnhGLgebeEdTUmPRcz+NliHBO8/2iNUeh86wDaKv0nIZS0m+04D3yTz8Pqs0e9ma8ZwLXIFzYXO/hXKe0GjOyfXUdxz6NvHXb610WL0bGk8aqCWVTI7sSzZ9xRc7B4jYWHdFbp4FdSrC4O0VDNE7R1R8Mm5GduPop4JxC4ObiCMffiuHjepCPWOk9GNh2sc1Phb8DzrSklWHZe3Wbkr7svbrNyVgklblkqAklbVkpd0aXcxT1lrMS1BEtZiWoTGoTGpRlrFpKjGWsTLQI0CNbmkrQ8lYNJWl5KnbGp2sXrvUeR6PJUzRGiDO12yjBzPHkP51OS2Nus7JTEtjbrOyUz2a0ZrHtXGQ8HM7z0+/yq8xmJZCmqqsGbVJLatidmdjtOXnbjUhECgACwAsAOFYzwh1KtsIsf8AfGqR04klD5BcbuCoZZ/iya7hh9lg0ki+OCUc11XH7pJ+FeaG0kqTGLvBZLsgZWUq+1lswGTbRz1uNWWhcaZEKv8AKRnVfnwbyYZ+o3VYEV9D0foeCF7aqlebEbbEEHp+CkpJg3Wjc3oehxv/AAlKUrSJBKUpQhKUpQhK8Y2H8q9pQhc3+S4nEya7osaj5MSG+qPe1F2ueZFt3Owi9n02zFpTwfwfYGXrerSlV7dHQCQyvGs/ecemwdyadVPODeyOHrmsUQKLAAAbAMhWVKwlUlSFNiQbG17G222+n8glsyufil13mlOxnKgn3Y+56XDHrWt9JDVZo1aQKCSy+AAZm7nL0uascH7NRIFD3l1QLdobqLcF8PUgnnXmnnuI4R89rsP8NLMehOqv1jWGqdB2+JWVj97rDwF/BWgljdIGtxHTAeJw5KGsfaxASqO8ASvC+dr8RxrnNJezzx3aO7pw+cOm8cxXV0JttrIQ1D4jduW5Tw1L4j2cty4BJa2rLXU4nRMOIGsBmcw6ZX/A1T4n2XkX5Ng49D8cvjVqyrifg7A8VbMq4n4OwPFQRJWXaVhLgJU8Ub9ASPUVoZiNoI86YAa7IpkNa7I3UrtKxMtaFJOwE+QvW+LRsz+GNuot99qCGtzKCGt+o2WDS1qL32Vc4b2Wc/KMFHBcz/IfGrvBaJjh8C5+8c2/06UtJWRM+nEpWStij+nE+9qo9GezZazTXVfd+cfPgPj5V0UmGBjKAAKVK2GwAi1asbGzNCFcpeS1xntRrXByIuBlWUsrwm2IAUbBIvyZ8/cPI5czS7oKmoi+ZAu0G2Gzu+6rJZXzEEnHYPefmtODWRIUkzkjK97fIjDJvpqCDzHOpkUocBlIIOwjZW7QD2M0fuvrr9GQa38QessbobMvAQjnNlPyb+YGxv1h1vV/PoNtXTtqqXAkXI2X223Y7Eq+VvxC12G488Rf1671Ckm7GRZh4R3ZfoE+L6pz8i1dCDXPR4gMSjqVcDvI222y43MvMVM0FiLXgY5x5oTvjOzqvh6DjTP6brHRudRTYEYi/iPuo6iMlt9o8vfhyVtSlK2qr0pSlCEpSlCEpSlCEpSlCEpSlCErnu07SaWTcD2aeSE6x6uSPqirXS2MMULsPFayDi7HVX4kVSqwiVI0Bd7WVRtPFidwvmSayP6mqHFjKWMXc43sNwy8fJPUzDql2/D7n7eK3zzqi3Y2HxJ4AbzyrPC6KaazTjVTasO883t/Ds432VJ0fojVYSTEPJut4E5KOP6xzPLZVnRoj9PNgtLU4u2DYPUoknDcI89/p69OPN6PWysvuSSL0EjW+Fq24icIpZtg3DaScgAN5JyrHwzYgHZrhujRofvBrbonC9swmbwL8ip37u0P+XlnvrNt0Y+q0g+BuQcbncL+7Jh5GL3ZYHrjZYYWfXRW2ayg24XGytlR8Eurrp7kjr0Lay/usKkVTTxGKV0Z2EjovHgBxtktT4pQ6oT3mBIHlb/fQ1trTg9G/lEcrk2LNaJvdEZIVvItrHmDWEeM/NszjVKXEg90rtHlvHEEU9V6MlpoY5Tk8dDu6L0tBwbmMDz94cxxWuZpCzvHcrCF1lHz75sPNVsR51LjkDAFTcEXB4g1O0JhikK63je7v9Js7dBYdKrZcP8Ak8uoMo5LtHwVtrJ/mHUbquNJaEMFHHMwYgdrv2917LnXa9xYNmXEDP15cgsMcbBG92WI/wDcUH4GujZQQQRcHaDsrm9K/IyEbQpYfV734V0itcX41Z/pN94ZGbiPEfhQVH0NPE/ZQMHoVIZS8d1DLqlNq7bi3u78tme6rClK17I2xizRYJV73PN3G5UbHaPSZbOMxmrDJlPEHdXPaQEuGKyP3uzN1kUeJTkyOPmkjYdlwNmyuqrwi4sdlJVej4qgiTJ7cQRn+Qpoagx4HEblhBOHVWU3VgCDyNbK14fDrGoVAFUXsBsFzf7zWyn23sL5pd1rm2SUpSvV4lKUoQlKUoQlKUoQlKUoQqPTKyTTRxxAWTvszeFSQVX6RA1jq8xsqx0fo1YQbXLN43bxMfwHADIVLtSlW0sYmM5F3HC+4bgp3TEsDBgB480pSlNKBUmM0Q0uJN8oWRC/FipfueRyvyy31dAWr2lQRU7InOc0YuNypXyueADsCoZ11cVKPeVH62MZ/gFasc51NVPG5CL5tlfoLnpUrTK2mhb3g8Z87Bx/C3rWvR8XaYgn5sK/9xx+Cfx1gavR5m0wYrYOIceWZVg1w1RIdg8sB1ICucNhxGiovhUBR5AWqr0noUySoy5KxUTDiqd4Hzy1TyYcKuKVvpaeOZgY8XAIPTJV7JXMdrA4+/55pUbSOBE0ZUmx2qw2qwzB6GpNKlewPaWuFwVw1xaQRmuaVzJG6sLOAyOvBrW9DtHIirvRUuvBE3GND6qKgaaw/ZsJ12WCyj9Xc/mpPoTwrf7PNfDR/q6y/Zdl/CsxoijNDWSw/wCkgOHK/wBrp6ch8OuMr9DY3HvYrKlKVqVXpSlKEJSlKEJSlKEJSlKEJSlKEJSlKEJSlKEJSlKEJSlKEJSlKEKq9pO7CH/Ruj9L6rfusa3aFwpjhGt43u7/AEmzt0Fl6VIxygxsDmLbD51vpQUzPmTPt1QPEpgyn4IZxSlKU2l0pSlCF4y3FjmDtFRtG6PWCPUS+qCxF91yTbyF6lUrnVF9bautY21diUpSulylKUoQlKUoQlKUoQlKUoQ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hQQEBMUEBQUFRQVFRcXFRUUFRcaFRkXGBQVFBwaIBoYHCYgGRkjGhcYIC8gIycpLCwsFh4xNTAqNSYrLCoBCQoKDgwOGg8PGi4jHSQpLCoyNS8sLSwtLywtMC8uKjAyKSw0KiwsLywpKSwsLSwtLCwsLCosLCwsLCwsLCwvLP/AABEIANoA5wMBIgACEQEDEQH/xAAbAAEAAgMBAQAAAAAAAAAAAAAABAUCAwYBB//EAEkQAAIBAgIHBQMHCQYFBQAAAAECAwARBCEFEjFBUWGBEyIycZEGUqEzQnKCkrHBFCNTYpOistHSBxZjwuHwFUNzo8MkNLPT8f/EABsBAAIDAQEBAAAAAAAAAAAAAAAEAwUGAgEH/8QAOhEAAQMCAgcGBQMDBAMAAAAAAQACAwQRITEFEkFRYXGRIoGhsdHwExQyweEGI/EzUpJCU2KiFiRD/9oADAMBAAIRAxEAPwD7jSlKEJSlKEJSlKEJSlKEJWjC4xZNfVPgco3JhW+uail7DGyk+CR1VuA1kXUb7esv1uVKVNQICwuyLtXrl4piGISBw2gXC6WlKU2l0pSlCEqv05iSkJC+OQiNeRbaei3bpVhVFjZe0xJ92EW+u4BPotvtGqvS1X8pSPk25Dmfd0xTt1n3OQx996m6AP8A6aLkur9klfwqwqs9nj+ZtwklH/dc/jVnTdI7Xp43b2jyXM/9V3MpSlKZUKUpShCUpShCUpShCUpShCUpShCUpShCUpShCUrRg8cky60bXF7HcQRuIOYPnW+vGuDhcZL0tLTY5pSlK9XiVz+lMOGxDq2ySFf3WYH+IV0FU2mVtNA3ESJ6hXH8Bqk09Hr0D7bLHoU1Smz+4+GP2UnQuMMkdn+UjOo/MjY31hY9asK55JuxmWT5r2jk6nuN0Y28m5V0NSaHrvnKVrz9QwPP8rmoZqu1hkfZHvZZKUpVul1pxmKEUbO2xVJPTd51R4KIqg1vGxLP9JjrH77dKlack1njiGwntH+ih7o6vb7JrCvn36prNeVtO3JuJ5n8easIm6sfPHu2ffwW72fbKYcJm+KI/wDmq1qo0GbSYgfrI3qgX/LVvWu0Q/Xooj/xHgl6n+oe7yCUpSrNLpSla8RiFjUs5CqBck14SALlegEmwWUsoVSzEAAXJOQAqu0VpY4h5Cq2iWyqTcMzbSbbhYjLbn0FVpHFtKNd1IQEdlCdrsTZS3Mm1l3b89l9ozBdjEqbTtY8WJux9Saqaav+cnIh/pszO87hwGfRNvibFFd2Ljhy39/qpVKUq3SaUpShCUpShCUpShCUpShC5rG4NoMUWiOoZbsvusw8SMN4PiB2jvWq30dpQTXUjUkXxIdo5g/OXn91e6XwRliIXxqQyHgy7OhzB5E1ThRMiOLqwzVhk6NsI9ciDkaydbWSaJqta14n423HbbzsrIas8Y1sxhfy7reV10tKq9H6XJYRz2WT5rDwSeXBuKnperStLT1EdRGJIjcFIyRujNnLGOUMLqQRxHLI/Gqz2gXuRN7syfvXj/z1V4RXieVojn20mtGx7rjXJH0WsRn61O0jj1nwkpW4ZBrMhyZShD2I+rt2Gqg10VdBNAMHgOBHLaOCcbAY5WkYtuB1WE0IdSrZggg+RqdoTFl49VzeSM6j87DJvrLY+d6iA1HkxP5PIJjfUtqS24bVbo2XkxrG/p+v+VqdV57LsDz2FdlnxGlm3Zz/AD52W7TkrSSLFGxXsx2hYbnz1BzG0kchVlozH9tGGtZh3XX3WG0fy5EVT4JDYs/jkOu3InYvQWHStWLWRCxh/wCaNR+V8hIOYFx6cKtaf9Q2rpHPP7ZwHC2XVeuha5oi3bfP8cgtuHk7R5Jffayf9NbhfXNvrVIrGNAoAGQAAA5DKsqyFRO6eV0rsybocQThkvdEm2JlHGKM+jSD8RVyzAAkmwGZJ2AVSYF7YoX3wt+66f1VrxeL/KjZfkAf2pH/AIx+95bd/o7SMVJopkkmy4A3m5UUkJkkvssPTrgrLRelRiNcqCArWF9rKVBDW3A3NuVTqpNFtq4lx78SsPNGKn4OtWWOx6wrrP5KozZjuAG81caOrRUUjah5tnfhYqGaL9zVYM7W981ni8YsSF3NgPUncAN5PCqNi07B5RYDOOLcv6zcX+A3caBWkcSTeIeBBmsY/FuLdBlWeJnEaMx3DYNpO4eZOXWsZpnTjqs/Ap/o8XfhMxR/DwGLj7sPXphn7g4u1xA92HM85GGQ6Lc/WWr6oWiMEYogG8Zuzni7ZnoNg5AVNrZ6KoxR0zY9uZ5n3ZKVDw59hkMPfMpSlKs1AlKUoQlKUoQlKUoQlKUoQlUGIh7LEEfMlu68nHjHXJvtVf1B0xgzLEdXxqQ6fSXd5EXXrVXpaiFZTOj25jmPXJMU79V1jkcPfvJV88CuuqwuP958jzrLCaUaEhZzrJsWY7RwD/1ettpww84dFYbCL/6edZstxY5g180oNIz0EmszLaNhThAtqPGHktSZTYgf4gI+tFGfvvWGMwIkuQSr6pXWHAixBHzl5GmEwIiLapNmtZTnq2FrDla2W61Y4/SiQjvnPco2n+Q5muJ53S1Tpobgk3G/FSi5eBHibDyW/DoQihtoUA22XAzrXi8bGgtIyjkdp6bTXMY3T8suSnUXgu3q230tVeI6ljoCcZDbkn49Hk9qQ25Lp5faiIeEO3kLD4kVob2tG6M9WH8qohFVWfaTD/NcuBtaKOSRB5uilfjTbNHxu+lpPvgpzS0zPq8SuxX2tG+M9GB/CpMXtPCdusvmv9N65eBlkUMhDKwuGU3BHIivTFXLqKHKxC6NHA7LzXYMkWIIIbWsCCFbaDYkMBnbIZVNAtXAahBuCQRvG2rPBe0ckeUnfXn4vXf19aWlon2AY64GxLS0D7dh1wNi6LE4gxSRSBS2bJqrtOshI8u8q57qzjiZn7SUgucgB4UHur+J2n4V5gseky3Q34jePMVIqF1ZO2D5W9mg3sq5xLeyRY5cfeKVrgi7XEKvzYrSPzb5g+9ugr2eYIrM2xQSelT9C4QxxXfJ3Ou/Ind9UWHSrb9O0PzFT8Rw7LMe/Z6qJztRhdtyHvgPGyn0qLPpSJPHLGvIuoPpetmFxiSrrRnWW5Fxe2XDjX0oPaTqg4pAscBrEGy3UpSu1wlKUoQlKUoQlKUoQleMbDjyFe0oQquL2lgbe43d6NwLjIi+ra4Nb4tNQN4ZoyeGuL+hNQNK4bsXMy+BvlQNx2CT8G5WO4148attAPmAayFdpypoJjFLGCNhFxceKsPgwuAc29jxHotWqI5nQEar/nEtszNnHRs/r1vrRFgI1bWVFU8VAH3VB0/pgQJYHvkG36o3t/L/AErF1DxV1BdE22sb280y1hlcGtxKw01p0RdyOxfedy/zPKuYN2JLEknaTtrXhpBIodW1gw1gwN7g53vvqWiVaRQtgFhntV9DEyBtm571ikdbVjqK+lYxA0yXkjS+sYrMbK2qxGYuFsSbbgbXr5k3tZj8QxGCSWRI5pykiRu3ckDBQ2VrqrEgH9XLKnqekkqL2sAM74JaesbHbbfcvrMagi4zHL0rJIAAAAABsAyAr4zo322xeDaKKVdRY49RUkRwF1m+VZcmchbgDIcN9/s+h8YMRAkqhwri664AYruawJADDMciNlcV1HJSWLjdpyI97lDDWNlyzWnC6NSLW7MaoZy5FzbWbaQNgvtsN5J2k1sMVTjHWBjqu+MSbkplr7ZKC0daXjqXjMIXRlDMhPzktrDmLgj1FU0U0sEyQzsJFluIpdUK+uqlyjhe7cqCQwt4SCBldmPtDA47l2JrHFTIpGjYMhII3j/eyur0PpkTixsHG0bjzH8q5h0rSCUYMpsQbgio5oGzt4rqaBs7cc967rFYYSLqsSBcHI22G4z8/urU2jIz4wX/AOozP/ETWvRGkxOl9jDJhz4+RqZI+qCTsAvlmapdeWO8dyOF1Qn4kZ1MrKK+GF1ihVVd96qBqoPE/TYOZFdHh8OsaKiCyqAAOQrn9D6TiQM8hftH2jspDqqPClwu7aeZNWP94oeL/spf6a+haEjpqOC75G67sT2hhuHvaoKlkrjqhpIHA4n3l12qzpVZ/eKHi/7GX+mn944f8T9jL/RV789Tf7jf8glfl5f7D0Ks6VWf3jh/xP2Mv9FP7xRf4n7GX+mj56m/3G/5BHy8v9h6FWdKh6P0vHiL9kSdXadVgPUjbXlMse141mm4UTmOYdVwsV5pSadADAiP7ykkN03carYPaKViR2UesNqmRlceatHeugqNjNHRzD84oNth2MPJhmOlJVcFQ8Xp5dU8QCPUJiKWMDVey/HG/mL+CgjTcm+A/VkQ/favRp/jBMP2Z+560y6Mmi+TPbL7rWEg8m2N1t51qhxisdXNXG1GGq46HaOYyrJ1elNLUR/eaLb7YdQmfhxuF2tBHAn1Uw6fjIsySgHbeJiPgDVTg8SquY0LFNsZZHUge4dYDZuPDyqwpVLXaakro9SVjcMiL3C9YGMBABx4/hYTzBFZm2KLmuGxOJMsjO20n0G4Vfe1eLsqxj5xufIbPj91c/EtcUMWqz4hzPkrqgi1GfEOZ8lX/wB3tUk4eaWDWNyqajRknMnUkVgp+ja++o+jdEHESYhMVNLMsUoQISqIymGKTvLEq62bkWOVt1dHGtQ9ERgYvGDeWhf1iCf+OrL5h+q43xAzwvmNua9la0Ec+7I7MlaYfDKqhVAVQAAoAAAGQAA2CtmB0ekKBIkVEF7KgAUXNzkOdb40qQkdVD5DldQvcuC/tc0Cs2AM1vzkBUgjbqMwVh5Zhvq1G/s39psPDgY0nkZGzN5GkdABkO9q6kQy8F8tu+uj9uE1vyWFvkpZm7Rdz6kbSKh5FhrW36lqjgW2VbxzB9E2CS5Fy4WNrDK2R23KjhpTK8yg22LpcNMkqB4mV0OxkYMp6jKsmiriZIWwznEYQWcZyRA2jmUbQV2CS3hfbewNxcVj7Wf2sxYUxrDGZC6QygnJeyk75G24fVtbKw1rnZYqCglkeGwdq/hz9dq8mJpzaRdk8dQsVgFdo2YXMbFkNzkxRkvlt7rEZ8a+e6J/tmB1BiUI70zSMoButmaKNAN9yFubeEXOZNfTFa+RsGsCy3uVuP8A9z5V1PSz0bgJBa9/Q+9xXsM7JMlDkSo0iVYSLUWRa8jcrFjlr0djTBKG3bGHEf7z6V26tcXGw7K4GVa6j2ZxmvDqnaht02j8R0pWviu0SDkUrpCK7RIORVvSlaJsaqnVvdjsRQWc/VGdVTWOedVouVThpOAW+sJp1QXdgo4k2r2LBTycIV52aT0HdXqT5VOwmhY4zrWLv78h1m6XyXoBWko/03VT9qXsDjn09Vw57GZm/L1y81WxNJL8jGbe/LdV6L4m9AOdS4tAKc52Mp93wx/YG36xNW1K2FHoKkpcQ3WdvOPhkoHVLv8ARh59fSyxRAoAUAAbABYUrKlXaVSlKUISo+LwKSi0ihrbOI5gjMHmKh6T06IDbs5G/W1bRjzc5D41CXSU0wuskaL/AIXfb7TZfu1VVulKSmBbMb8LX/Cajp5bB4wG/wDjFbcRoySIExsJEHzZCA4HJ9h+t61HwWkElB1NoyIO4+YyPQmh0erG8mtIeMjFvQHIdBUkC2yvnGkaikmfrU8Zb34dNnVOXGrY4nfl/PguM09Nr4h+C2UdBn8b1oiFYYhryueLsfia3RCrBo1YwOC0oGpGG7gpES1Bwi6ukZR+kw0TDiezlmVvTtE9RVjEKgaS/N4vBy7i0mHY7gJVEin7cKr9eomm5c3eD4Y+YSE5yPH8LoY1qVGlaYhUuMVVPKTkcq/T+gBjIDHrajgh4pALmORfC1t4zII3hiN9cTPpBsMdTHr+TvsDknsH5pKRq57dVrMOG+vp6CvWQEWIBB3HZUsFaYhqOF29CORx8uijiqXwm7V8tbTsTd2BlnlbJIoWDux3eE90cWNgN5q/0H/ZxhYYY/yiCKWfs41ldx2g1ljVLKGyCi1hYDIV18OFRPAirfbqqB91ZOtSS6QcRqxXaNuOJ6WwRPUGdwLhkvjv9rHsDh4cKcXhkWFo2UOsYsjKzBQdUZKwJGY58qlf2SY9GwhW8QcszMO1DYiRiTd3WwKjIAbbgX5ntvbT2fOPwUuHVwhk1O8VuBqyK+y426tVvsj7Jro+AIREZNjSxpqs42jWJJJIud9uVWgr2yaO+FK4l4dhnlbfzuoo2ETazRhZWUi1ElFTpRUOUUjGVcxlQpRVh7LzasxXcyn1Gf3XqDKKz0O1sTH9K3qCPxpmUa0ThwTMo1onDgunxUMpfbrR70Ruzc/WN79CtWOj9JYeMaoXsCdokXVufp7GPU1jWnE4hEH5xlAO5iM+m+l9G6XkojZrGnux6hZw/uDUI6YeGR6LoA19le1ykOFc54WOWP8AWv2cf2GBv9iug0dHMF/PsjN+opHxJz9BX0ShrnVTbuicznl6+CSmgEYuHd23pipdKUqySyUpShCUpShCVCxOhoZDdo11veXut9pbGmL0xFEdVmu/uICz+g2eZqDJpOaTwKIl4v3n+yDqjqT5VWV2kKOBtp3A8Mz0TMUUv1N7PHL8nuXuI0QYwWWcqo/TWZR1yb1Jqvw2kGZ9XUDr+kjJ1P3wL9Ca3/kIJ1pC0jDfIb28h4V6CpFfO9I1lJOf/Xh1eP4GCeDgBZ3aPK3lie/ouAcWdvpH76kRVjpGPVnkH65Pqbj4GvYjTl7sB4LSk3aDwUyKtemdGnEYd41Oq5AaNvdkQh0bo6qaziNSojSbnFjg4ZjFIStuLFNAaUGJgSQDVJurodqSKSroeasCOe3fVzHXJ4uF8JM2JhVnje35TCou2QsJkG9wLBl+cALZrn0eAxqSoskTB0YXVlNwRS1RGPrZ9J8OHvMYqudfI5qyWva1o9bL1XkJchKxevSa1u9ACAFplqJLUiRqiStTLAm4wqzSmPEIQkFteRIxa2RdrXz3Db0ryWoPtdcYZpBtgZJ/MROHYZ8UDDrUhMSsiK6EMrAMpGwgi4NWjGfthw3keSdiPastUtNGD/1EX0x99eSmt+gI9bEpyuT6EfeRUzzaJx4FPPNo3HgV1GOwzuBqORbat7BuWsO8vmPSpehpIA2qIxFLvDZu3MOfGOvmBXla58Orizi4+IPEHaDzFKaL0q6hf9IcOQv3FZonWbqHLh7x94q/pVDBjpYcmvNHx/5q/wD2D4+dXGExiSrrRsGHLceBG0Hka+kUWkYK1utE7HdtHckJIXMxzG/3kt1KUqwUKUpShCoMV7YRAlYrMeLHUQdTmegNQZNLCT5XEqB7kbai9WvrH1HlXW0qmq6CpqcPjlo3NbbxvdOsqImfSzvvj5Ydy5SDSGHQWR4lHIgVt/4tD+lj+0K6W1NWqM/pNp/+p6flempYcS09fwua/wCLQ/pY/tivV0pEdksf2hV9i8QkSF5LADlmeAA3k8KowGlcSSi1vk4/cHE8XPw2DjVTpPQ0FAy7pbuOQt+cApo3NeC6xA57en8LnfanDasqvucfFcvutVdE1dZpzA9rCQPEveXzG7qL1x0TUvRyfEittGCv6OT4kIG0YeinxtUqNqgRtUmN6JGr2RqsI3qsl0I8TtLgGWNmOtLC4PYSnebDOKQ++oN96tUxHqQklKhzozh+CkJI7qJhfa6MMExQOFlJsFmICMf1JfA/lcNxAq/WWq2aNZFKSKrqwsysAVI4EHIiqtfZSBDeAy4flh5nRM/8O5j3+7XBZC/e09R9iPFKmNw4rpjJWp5K54aKxK31MdKcsu2hgcD7CoT61h+RY2/exkVt+rhLN6tMwHpQKdn94/7eiA07vJXjvVHpL2mhiYxgmWX9DCNeTqBkg5sQOdaG9ndf/wBxicTMPdLrEnUQKlxyJIqZhcHHAmpCiRr7qKFHoN9MMjibmdblgOpx8BzTLGuPBVH/AA+XEsHxgCxqQyYZTcXGYaVhk7A5hR3QfeNiI8miJYWY4ORFRmLGGVS0YYm5KFWBjubkjMXNwBne9keo0jU6yV+zLds6ffPinGQjv8VpkbjV17J4bN5D9Efef8tUTXJsMycgOZrt9HYPsolTeBn5nM/Gla6TUj1dpXtdJqRau0pLpBVfUIe9r91GYW2X7oOV8qLpOIm3aKDwJsfQ51lilYFZI/HGbge8PnJ1HxAq7hkSaNWADKwuLjjyNMaL0RDpGMkPLXjMWvyOxUUj2saDY9dvRVSsDsz8q0yYXva8bGOT3l38mGxh59LVZPoCA/8AKRTxQah9VtWpvZ9fmSTJ9fW/+QNT3/jNXC7XgkFxzBXDZ49hI5jD7+Sxw2nNUhcQAh2Bx8k3U+A8j6mreqWTQsuwSow3iSLb1Vh91aMLg8Vhz+bWN4/0faH93WXueVyK0dFUV0fYq47/APJtj1GfTouHxRPxY4A9B42t5cl0NKClXiRSlKUIStOLxaxIXc2UevIAbyeFMXi1iQu5so/2ABvJ4VREtM4klFgPk49yDieLn4bBvJqNKaUjoI7nFxyHvYmIYdftOy8+A94L3vTOJJRa3yce5OZ4ufhsG+++owx4Y2iDSnhGLgebeEdTUmPRcz+NliHBO8/2iNUeh86wDaKv0nIZS0m+04D3yTz8Pqs0e9ma8ZwLXIFzYXO/hXKe0GjOyfXUdxz6NvHXb610WL0bGk8aqCWVTI7sSzZ9xRc7B4jYWHdFbp4FdSrC4O0VDNE7R1R8Mm5GduPop4JxC4ObiCMffiuHjepCPWOk9GNh2sc1Phb8DzrSklWHZe3Wbkr7svbrNyVgklblkqAklbVkpd0aXcxT1lrMS1BEtZiWoTGoTGpRlrFpKjGWsTLQI0CNbmkrQ8lYNJWl5KnbGp2sXrvUeR6PJUzRGiDO12yjBzPHkP51OS2Nus7JTEtjbrOyUz2a0ZrHtXGQ8HM7z0+/yq8xmJZCmqqsGbVJLatidmdjtOXnbjUhECgACwAsAOFYzwh1KtsIsf8AfGqR04klD5BcbuCoZZ/iya7hh9lg0ki+OCUc11XH7pJ+FeaG0kqTGLvBZLsgZWUq+1lswGTbRz1uNWWhcaZEKv8AKRnVfnwbyYZ+o3VYEV9D0foeCF7aqlebEbbEEHp+CkpJg3Wjc3oehxv/AAlKUrSJBKUpQhKUpQhK8Y2H8q9pQhc3+S4nEya7osaj5MSG+qPe1F2ueZFt3Owi9n02zFpTwfwfYGXrerSlV7dHQCQyvGs/ecemwdyadVPODeyOHrmsUQKLAAAbAMhWVKwlUlSFNiQbG17G222+n8glsyufil13mlOxnKgn3Y+56XDHrWt9JDVZo1aQKCSy+AAZm7nL0uascH7NRIFD3l1QLdobqLcF8PUgnnXmnnuI4R89rsP8NLMehOqv1jWGqdB2+JWVj97rDwF/BWgljdIGtxHTAeJw5KGsfaxASqO8ASvC+dr8RxrnNJezzx3aO7pw+cOm8cxXV0JttrIQ1D4jduW5Tw1L4j2cty4BJa2rLXU4nRMOIGsBmcw6ZX/A1T4n2XkX5Ng49D8cvjVqyrifg7A8VbMq4n4OwPFQRJWXaVhLgJU8Ub9ASPUVoZiNoI86YAa7IpkNa7I3UrtKxMtaFJOwE+QvW+LRsz+GNuot99qCGtzKCGt+o2WDS1qL32Vc4b2Wc/KMFHBcz/IfGrvBaJjh8C5+8c2/06UtJWRM+nEpWStij+nE+9qo9GezZazTXVfd+cfPgPj5V0UmGBjKAAKVK2GwAi1asbGzNCFcpeS1xntRrXByIuBlWUsrwm2IAUbBIvyZ8/cPI5czS7oKmoi+ZAu0G2Gzu+6rJZXzEEnHYPefmtODWRIUkzkjK97fIjDJvpqCDzHOpkUocBlIIOwjZW7QD2M0fuvrr9GQa38QessbobMvAQjnNlPyb+YGxv1h1vV/PoNtXTtqqXAkXI2X223Y7Eq+VvxC12G488Rf1671Ckm7GRZh4R3ZfoE+L6pz8i1dCDXPR4gMSjqVcDvI222y43MvMVM0FiLXgY5x5oTvjOzqvh6DjTP6brHRudRTYEYi/iPuo6iMlt9o8vfhyVtSlK2qr0pSlCEpSlCEpSlCEpSlCEpSlCErnu07SaWTcD2aeSE6x6uSPqirXS2MMULsPFayDi7HVX4kVSqwiVI0Bd7WVRtPFidwvmSayP6mqHFjKWMXc43sNwy8fJPUzDql2/D7n7eK3zzqi3Y2HxJ4AbzyrPC6KaazTjVTasO883t/Ds432VJ0fojVYSTEPJut4E5KOP6xzPLZVnRoj9PNgtLU4u2DYPUoknDcI89/p69OPN6PWysvuSSL0EjW+Fq24icIpZtg3DaScgAN5JyrHwzYgHZrhujRofvBrbonC9swmbwL8ip37u0P+XlnvrNt0Y+q0g+BuQcbncL+7Jh5GL3ZYHrjZYYWfXRW2ayg24XGytlR8Eurrp7kjr0Lay/usKkVTTxGKV0Z2EjovHgBxtktT4pQ6oT3mBIHlb/fQ1trTg9G/lEcrk2LNaJvdEZIVvItrHmDWEeM/NszjVKXEg90rtHlvHEEU9V6MlpoY5Tk8dDu6L0tBwbmMDz94cxxWuZpCzvHcrCF1lHz75sPNVsR51LjkDAFTcEXB4g1O0JhikK63je7v9Js7dBYdKrZcP8Ak8uoMo5LtHwVtrJ/mHUbquNJaEMFHHMwYgdrv2917LnXa9xYNmXEDP15cgsMcbBG92WI/wDcUH4GujZQQQRcHaDsrm9K/IyEbQpYfV734V0itcX41Z/pN94ZGbiPEfhQVH0NPE/ZQMHoVIZS8d1DLqlNq7bi3u78tme6rClK17I2xizRYJV73PN3G5UbHaPSZbOMxmrDJlPEHdXPaQEuGKyP3uzN1kUeJTkyOPmkjYdlwNmyuqrwi4sdlJVej4qgiTJ7cQRn+Qpoagx4HEblhBOHVWU3VgCDyNbK14fDrGoVAFUXsBsFzf7zWyn23sL5pd1rm2SUpSvV4lKUoQlKUoQlKUoQlKUoQqPTKyTTRxxAWTvszeFSQVX6RA1jq8xsqx0fo1YQbXLN43bxMfwHADIVLtSlW0sYmM5F3HC+4bgp3TEsDBgB480pSlNKBUmM0Q0uJN8oWRC/FipfueRyvyy31dAWr2lQRU7InOc0YuNypXyueADsCoZ11cVKPeVH62MZ/gFasc51NVPG5CL5tlfoLnpUrTK2mhb3g8Z87Bx/C3rWvR8XaYgn5sK/9xx+Cfx1gavR5m0wYrYOIceWZVg1w1RIdg8sB1ICucNhxGiovhUBR5AWqr0noUySoy5KxUTDiqd4Hzy1TyYcKuKVvpaeOZgY8XAIPTJV7JXMdrA4+/55pUbSOBE0ZUmx2qw2qwzB6GpNKlewPaWuFwVw1xaQRmuaVzJG6sLOAyOvBrW9DtHIirvRUuvBE3GND6qKgaaw/ZsJ12WCyj9Xc/mpPoTwrf7PNfDR/q6y/Zdl/CsxoijNDWSw/wCkgOHK/wBrp6ch8OuMr9DY3HvYrKlKVqVXpSlKEJSlKEJSlKEJSlKEJSlKEJSlKEJSlKEJSlKEJSlKEJSlKEKq9pO7CH/Ruj9L6rfusa3aFwpjhGt43u7/AEmzt0Fl6VIxygxsDmLbD51vpQUzPmTPt1QPEpgyn4IZxSlKU2l0pSlCF4y3FjmDtFRtG6PWCPUS+qCxF91yTbyF6lUrnVF9bautY21diUpSulylKUoQlKUoQlKUoQlKUoQv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 descr="oil-pumpj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347" y="2492828"/>
            <a:ext cx="1969746" cy="125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997thebull.com/assets/images/wind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633" y="4038599"/>
            <a:ext cx="1672908" cy="122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upload.wikimedia.org/wikipedia/commons/b/b2/Hoover_dam_from_ai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350" y="5522602"/>
            <a:ext cx="1645920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976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95203" y="2905125"/>
            <a:ext cx="1946275" cy="9620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How? Capturing Solar Energy</a:t>
            </a:r>
          </a:p>
        </p:txBody>
      </p:sp>
      <p:pic>
        <p:nvPicPr>
          <p:cNvPr id="5124" name="Picture 2" descr="http://2.bp.blogspot.com/-6DNS3m8M10o/TZaQz7RAGzI/AAAAAAAAAn4/XB3SJ2RjPDE/s1600/Sun_HiR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778" y="1905000"/>
            <a:ext cx="2336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125" name="Curved Connector 3"/>
          <p:cNvCxnSpPr>
            <a:cxnSpLocks noChangeShapeType="1"/>
          </p:cNvCxnSpPr>
          <p:nvPr/>
        </p:nvCxnSpPr>
        <p:spPr bwMode="auto">
          <a:xfrm>
            <a:off x="3531578" y="2381250"/>
            <a:ext cx="960438" cy="708025"/>
          </a:xfrm>
          <a:prstGeom prst="curvedConnector3">
            <a:avLst>
              <a:gd name="adj1" fmla="val 50000"/>
            </a:avLst>
          </a:prstGeom>
          <a:noFill/>
          <a:ln w="25400" algn="ctr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6" name="Curved Connector 4"/>
          <p:cNvCxnSpPr>
            <a:cxnSpLocks noChangeShapeType="1"/>
          </p:cNvCxnSpPr>
          <p:nvPr/>
        </p:nvCxnSpPr>
        <p:spPr bwMode="auto">
          <a:xfrm>
            <a:off x="3531578" y="3013075"/>
            <a:ext cx="960438" cy="708025"/>
          </a:xfrm>
          <a:prstGeom prst="curvedConnector3">
            <a:avLst>
              <a:gd name="adj1" fmla="val 50000"/>
            </a:avLst>
          </a:prstGeom>
          <a:noFill/>
          <a:ln w="25400" algn="ctr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7" name="Curved Connector 5"/>
          <p:cNvCxnSpPr>
            <a:cxnSpLocks noChangeShapeType="1"/>
          </p:cNvCxnSpPr>
          <p:nvPr/>
        </p:nvCxnSpPr>
        <p:spPr bwMode="auto">
          <a:xfrm>
            <a:off x="3531578" y="2697163"/>
            <a:ext cx="969963" cy="696912"/>
          </a:xfrm>
          <a:prstGeom prst="curvedConnector3">
            <a:avLst>
              <a:gd name="adj1" fmla="val 50000"/>
            </a:avLst>
          </a:prstGeom>
          <a:noFill/>
          <a:ln w="25400" algn="ctr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8" name="TextBox 9"/>
          <p:cNvSpPr txBox="1">
            <a:spLocks noChangeArrowheads="1"/>
          </p:cNvSpPr>
          <p:nvPr/>
        </p:nvSpPr>
        <p:spPr bwMode="auto">
          <a:xfrm>
            <a:off x="4903178" y="3013075"/>
            <a:ext cx="3276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bg1"/>
                </a:solidFill>
              </a:rPr>
              <a:t>Ideas?</a:t>
            </a:r>
          </a:p>
        </p:txBody>
      </p:sp>
    </p:spTree>
    <p:extLst>
      <p:ext uri="{BB962C8B-B14F-4D97-AF65-F5344CB8AC3E}">
        <p14:creationId xmlns:p14="http://schemas.microsoft.com/office/powerpoint/2010/main" val="2542014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How? Capturing Solar Energy</a:t>
            </a:r>
            <a:endParaRPr lang="en-US" sz="3600" dirty="0" smtClean="0"/>
          </a:p>
        </p:txBody>
      </p:sp>
      <p:pic>
        <p:nvPicPr>
          <p:cNvPr id="7171" name="Picture 2" descr="http://2.bp.blogspot.com/-6DNS3m8M10o/TZaQz7RAGzI/AAAAAAAAAn4/XB3SJ2RjPDE/s1600/Sun_HiR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777" y="1905000"/>
            <a:ext cx="2336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72" name="Curved Connector 3"/>
          <p:cNvCxnSpPr>
            <a:cxnSpLocks noChangeShapeType="1"/>
          </p:cNvCxnSpPr>
          <p:nvPr/>
        </p:nvCxnSpPr>
        <p:spPr bwMode="auto">
          <a:xfrm>
            <a:off x="3531577" y="2381250"/>
            <a:ext cx="960438" cy="708025"/>
          </a:xfrm>
          <a:prstGeom prst="curvedConnector3">
            <a:avLst>
              <a:gd name="adj1" fmla="val 50000"/>
            </a:avLst>
          </a:prstGeom>
          <a:noFill/>
          <a:ln w="25400" algn="ctr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3" name="Curved Connector 4"/>
          <p:cNvCxnSpPr>
            <a:cxnSpLocks noChangeShapeType="1"/>
          </p:cNvCxnSpPr>
          <p:nvPr/>
        </p:nvCxnSpPr>
        <p:spPr bwMode="auto">
          <a:xfrm>
            <a:off x="3531577" y="3013075"/>
            <a:ext cx="960438" cy="708025"/>
          </a:xfrm>
          <a:prstGeom prst="curvedConnector3">
            <a:avLst>
              <a:gd name="adj1" fmla="val 50000"/>
            </a:avLst>
          </a:prstGeom>
          <a:noFill/>
          <a:ln w="25400" algn="ctr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4" name="Curved Connector 5"/>
          <p:cNvCxnSpPr>
            <a:cxnSpLocks noChangeShapeType="1"/>
          </p:cNvCxnSpPr>
          <p:nvPr/>
        </p:nvCxnSpPr>
        <p:spPr bwMode="auto">
          <a:xfrm>
            <a:off x="3531577" y="2697163"/>
            <a:ext cx="969963" cy="696912"/>
          </a:xfrm>
          <a:prstGeom prst="curvedConnector3">
            <a:avLst>
              <a:gd name="adj1" fmla="val 50000"/>
            </a:avLst>
          </a:prstGeom>
          <a:noFill/>
          <a:ln w="25400" algn="ctr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5" name="TextBox 9"/>
          <p:cNvSpPr txBox="1">
            <a:spLocks noChangeArrowheads="1"/>
          </p:cNvSpPr>
          <p:nvPr/>
        </p:nvSpPr>
        <p:spPr bwMode="auto">
          <a:xfrm>
            <a:off x="4903177" y="3013075"/>
            <a:ext cx="3276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bg1"/>
                </a:solidFill>
              </a:rPr>
              <a:t>Ideas?</a:t>
            </a:r>
          </a:p>
        </p:txBody>
      </p:sp>
      <p:grpSp>
        <p:nvGrpSpPr>
          <p:cNvPr id="7176" name="Group 6"/>
          <p:cNvGrpSpPr>
            <a:grpSpLocks/>
          </p:cNvGrpSpPr>
          <p:nvPr/>
        </p:nvGrpSpPr>
        <p:grpSpPr bwMode="auto">
          <a:xfrm rot="5400000">
            <a:off x="1963921" y="3502819"/>
            <a:ext cx="969962" cy="1339850"/>
            <a:chOff x="1530593" y="3273301"/>
            <a:chExt cx="969628" cy="1339780"/>
          </a:xfrm>
        </p:grpSpPr>
        <p:cxnSp>
          <p:nvCxnSpPr>
            <p:cNvPr id="7181" name="Curved Connector 14"/>
            <p:cNvCxnSpPr>
              <a:cxnSpLocks noChangeShapeType="1"/>
            </p:cNvCxnSpPr>
            <p:nvPr/>
          </p:nvCxnSpPr>
          <p:spPr bwMode="auto">
            <a:xfrm>
              <a:off x="1530593" y="3273301"/>
              <a:ext cx="960821" cy="707990"/>
            </a:xfrm>
            <a:prstGeom prst="curvedConnector3">
              <a:avLst>
                <a:gd name="adj1" fmla="val 50000"/>
              </a:avLst>
            </a:prstGeom>
            <a:noFill/>
            <a:ln w="25400" algn="ctr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2" name="Curved Connector 15"/>
            <p:cNvCxnSpPr>
              <a:cxnSpLocks noChangeShapeType="1"/>
            </p:cNvCxnSpPr>
            <p:nvPr/>
          </p:nvCxnSpPr>
          <p:spPr bwMode="auto">
            <a:xfrm>
              <a:off x="1530593" y="3905091"/>
              <a:ext cx="960821" cy="707990"/>
            </a:xfrm>
            <a:prstGeom prst="curvedConnector3">
              <a:avLst>
                <a:gd name="adj1" fmla="val 50000"/>
              </a:avLst>
            </a:prstGeom>
            <a:noFill/>
            <a:ln w="25400" algn="ctr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3" name="Curved Connector 16"/>
            <p:cNvCxnSpPr>
              <a:cxnSpLocks noChangeShapeType="1"/>
            </p:cNvCxnSpPr>
            <p:nvPr/>
          </p:nvCxnSpPr>
          <p:spPr bwMode="auto">
            <a:xfrm>
              <a:off x="1530593" y="3589196"/>
              <a:ext cx="969628" cy="696895"/>
            </a:xfrm>
            <a:prstGeom prst="curvedConnector3">
              <a:avLst>
                <a:gd name="adj1" fmla="val 50000"/>
              </a:avLst>
            </a:prstGeom>
            <a:noFill/>
            <a:ln w="25400" algn="ctr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7177" name="Picture 2" descr="http://www.clivepric.es/wp-content/uploads/2011/10/solar_therm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590" y="48006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TextBox 7"/>
          <p:cNvSpPr txBox="1">
            <a:spLocks noChangeArrowheads="1"/>
          </p:cNvSpPr>
          <p:nvPr/>
        </p:nvSpPr>
        <p:spPr bwMode="auto">
          <a:xfrm>
            <a:off x="3226777" y="5162550"/>
            <a:ext cx="1905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/>
              <a:t>Turn it into warm water</a:t>
            </a:r>
          </a:p>
        </p:txBody>
      </p:sp>
      <p:pic>
        <p:nvPicPr>
          <p:cNvPr id="7179" name="Picture 4" descr="http://www.agricorner.com/wp-content/uploads/2013/01/solar-pan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902" y="2681288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TextBox 19"/>
          <p:cNvSpPr txBox="1">
            <a:spLocks noChangeArrowheads="1"/>
          </p:cNvSpPr>
          <p:nvPr/>
        </p:nvSpPr>
        <p:spPr bwMode="auto">
          <a:xfrm>
            <a:off x="6797065" y="2981325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/>
              <a:t>Turn it into electicity</a:t>
            </a:r>
          </a:p>
        </p:txBody>
      </p:sp>
    </p:spTree>
    <p:extLst>
      <p:ext uri="{BB962C8B-B14F-4D97-AF65-F5344CB8AC3E}">
        <p14:creationId xmlns:p14="http://schemas.microsoft.com/office/powerpoint/2010/main" val="231194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Solar Cells work: A water cycle for electrons</a:t>
            </a:r>
            <a:endParaRPr lang="en-US" dirty="0"/>
          </a:p>
        </p:txBody>
      </p:sp>
      <p:pic>
        <p:nvPicPr>
          <p:cNvPr id="3074" name="Picture 2" descr="File:Simple Water 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312" y="2089638"/>
            <a:ext cx="6147226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84027" y="4375638"/>
            <a:ext cx="852854" cy="9525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29050" y="4129417"/>
            <a:ext cx="20617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Dam generates power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iagonal Stripe 5"/>
          <p:cNvSpPr/>
          <p:nvPr/>
        </p:nvSpPr>
        <p:spPr>
          <a:xfrm rot="12700540">
            <a:off x="3803023" y="4799743"/>
            <a:ext cx="1281437" cy="264391"/>
          </a:xfrm>
          <a:prstGeom prst="diagStripe">
            <a:avLst/>
          </a:prstGeom>
          <a:solidFill>
            <a:srgbClr val="2460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54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Types of Solar Cells</a:t>
            </a:r>
            <a:endParaRPr lang="en-US" dirty="0"/>
          </a:p>
        </p:txBody>
      </p:sp>
      <p:pic>
        <p:nvPicPr>
          <p:cNvPr id="8194" name="Picture 2" descr="http://www.getsolar.com/userfiles/image/Solar%20Panel%20Arr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75" y="1591408"/>
            <a:ext cx="183408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68192" y="2332837"/>
            <a:ext cx="135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Buy These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13215" y="5127423"/>
            <a:ext cx="216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 These</a:t>
            </a:r>
            <a:endParaRPr lang="en-US" dirty="0"/>
          </a:p>
        </p:txBody>
      </p:sp>
      <p:pic>
        <p:nvPicPr>
          <p:cNvPr id="8196" name="Picture 4" descr="http://us.123rf.com/400wm/400/400/zoomzoom/zoomzoom1007/zoomzoom100700173/7437220-colorful-alphabet--dollar-sign-over-the-white-backgroun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000" y="267280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cdn1.iconfinder.com/data/icons/SOPHISTIQUE/medical/png/400/laboratory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000" y="558462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02622" y="3587206"/>
            <a:ext cx="1248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Silicon</a:t>
            </a:r>
            <a:endParaRPr lang="en-US" dirty="0"/>
          </a:p>
        </p:txBody>
      </p:sp>
      <p:pic>
        <p:nvPicPr>
          <p:cNvPr id="8200" name="Picture 8" descr="http://solarenergyfactsblog.com/wp-content/uploads/2012/03/thin-film-solar-panels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897" y="1591408"/>
            <a:ext cx="230909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9446" y="3587206"/>
            <a:ext cx="2136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Thin Films</a:t>
            </a:r>
            <a:endParaRPr lang="en-US" dirty="0"/>
          </a:p>
        </p:txBody>
      </p:sp>
      <p:pic>
        <p:nvPicPr>
          <p:cNvPr id="8202" name="Picture 10" descr="https://encrypted-tbn3.gstatic.com/images?q=tbn:ANd9GcSEsD98MmELSjXOhTZ3asvjZZnpMV7YFYXeP__nFDt_zYfm7lc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148" y="4387506"/>
            <a:ext cx="2446272" cy="105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polymer solar cells Polymer Solar Cells Make Giant Jump in Efficienc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196" y="4138872"/>
            <a:ext cx="2220481" cy="117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http://tikalon.com/blog/Graetzel_cell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727" y="5829071"/>
            <a:ext cx="1255469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89775" y="5399956"/>
            <a:ext cx="1696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Nanocrystals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224232" y="5399956"/>
            <a:ext cx="1696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Polymers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04313" y="5399956"/>
            <a:ext cx="1796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Dye Sensitized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517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 Dye Sensitized Solar Cells (DSSC)</a:t>
            </a:r>
            <a:endParaRPr lang="en-US" dirty="0"/>
          </a:p>
        </p:txBody>
      </p:sp>
      <p:pic>
        <p:nvPicPr>
          <p:cNvPr id="9218" name="Picture 2" descr="Dye Sensitized Solar Cell Sche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283" y="2256692"/>
            <a:ext cx="5715000" cy="416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844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will make</a:t>
            </a:r>
            <a:endParaRPr lang="en-US" dirty="0"/>
          </a:p>
        </p:txBody>
      </p:sp>
      <p:pic>
        <p:nvPicPr>
          <p:cNvPr id="3" name="Picture 5" descr="ds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312" y="2531607"/>
            <a:ext cx="4506686" cy="3379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1942415" y="2133600"/>
            <a:ext cx="6591985" cy="377762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hlinkClick r:id="rId3"/>
              </a:rPr>
              <a:t>http://www.youtube.com/watch?v=tiwtk3lM8q8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7673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170</TotalTime>
  <Words>705</Words>
  <Application>Microsoft Macintosh PowerPoint</Application>
  <PresentationFormat>On-screen Show (4:3)</PresentationFormat>
  <Paragraphs>78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Wisp</vt:lpstr>
      <vt:lpstr>Solar Energy</vt:lpstr>
      <vt:lpstr>Why do we like solar energy?</vt:lpstr>
      <vt:lpstr>Other ways we use Solar Energy</vt:lpstr>
      <vt:lpstr>How? Capturing Solar Energy</vt:lpstr>
      <vt:lpstr>How? Capturing Solar Energy</vt:lpstr>
      <vt:lpstr>How Solar Cells work: A water cycle for electrons</vt:lpstr>
      <vt:lpstr>Different Types of Solar Cells</vt:lpstr>
      <vt:lpstr>How? Dye Sensitized Solar Cells (DSSC)</vt:lpstr>
      <vt:lpstr>What you will make</vt:lpstr>
      <vt:lpstr>Any other questions</vt:lpstr>
      <vt:lpstr>DSSC – the parts</vt:lpstr>
      <vt:lpstr>DSSC – making the bottom half</vt:lpstr>
      <vt:lpstr>DSSC – making the bottom half</vt:lpstr>
      <vt:lpstr>DSSC – making the top half</vt:lpstr>
      <vt:lpstr>DSSC – making the top half</vt:lpstr>
      <vt:lpstr>TiO2 can also be found on cheap donuts!</vt:lpstr>
      <vt:lpstr>Making the dye – naturally found in raspberries! </vt:lpstr>
      <vt:lpstr>Back to the top half</vt:lpstr>
      <vt:lpstr>Putting it together</vt:lpstr>
      <vt:lpstr>Adding the electrolyte</vt:lpstr>
      <vt:lpstr>What you’ve built</vt:lpstr>
      <vt:lpstr>Ready for testing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Energy</dc:title>
  <dc:creator>Ben</dc:creator>
  <cp:lastModifiedBy>Julie Nucci</cp:lastModifiedBy>
  <cp:revision>15</cp:revision>
  <dcterms:created xsi:type="dcterms:W3CDTF">2013-11-13T19:25:30Z</dcterms:created>
  <dcterms:modified xsi:type="dcterms:W3CDTF">2015-06-04T17:00:40Z</dcterms:modified>
</cp:coreProperties>
</file>