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Lst>
  <p:notesMasterIdLst>
    <p:notesMasterId r:id="rId27"/>
  </p:notesMasterIdLst>
  <p:handoutMasterIdLst>
    <p:handoutMasterId r:id="rId28"/>
  </p:handoutMasterIdLst>
  <p:sldIdLst>
    <p:sldId id="256" r:id="rId2"/>
    <p:sldId id="289" r:id="rId3"/>
    <p:sldId id="297" r:id="rId4"/>
    <p:sldId id="300" r:id="rId5"/>
    <p:sldId id="280" r:id="rId6"/>
    <p:sldId id="258" r:id="rId7"/>
    <p:sldId id="257" r:id="rId8"/>
    <p:sldId id="294" r:id="rId9"/>
    <p:sldId id="295" r:id="rId10"/>
    <p:sldId id="296" r:id="rId11"/>
    <p:sldId id="298" r:id="rId12"/>
    <p:sldId id="276" r:id="rId13"/>
    <p:sldId id="259" r:id="rId14"/>
    <p:sldId id="271" r:id="rId15"/>
    <p:sldId id="279" r:id="rId16"/>
    <p:sldId id="261" r:id="rId17"/>
    <p:sldId id="290" r:id="rId18"/>
    <p:sldId id="260" r:id="rId19"/>
    <p:sldId id="268" r:id="rId20"/>
    <p:sldId id="275" r:id="rId21"/>
    <p:sldId id="263" r:id="rId22"/>
    <p:sldId id="264" r:id="rId23"/>
    <p:sldId id="301" r:id="rId24"/>
    <p:sldId id="299" r:id="rId25"/>
    <p:sldId id="293" r:id="rId26"/>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C3E3EB"/>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74" autoAdjust="0"/>
    <p:restoredTop sz="78629" autoAdjust="0"/>
  </p:normalViewPr>
  <p:slideViewPr>
    <p:cSldViewPr>
      <p:cViewPr varScale="1">
        <p:scale>
          <a:sx n="90" d="100"/>
          <a:sy n="90" d="100"/>
        </p:scale>
        <p:origin x="-8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2424" y="-96"/>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16E0F-2155-44AA-BA72-B3E4C0ED1A8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B33CA25-EF45-4E3E-A9A5-5C5451158C4E}">
      <dgm:prSet phldrT="[Text]"/>
      <dgm:spPr/>
      <dgm:t>
        <a:bodyPr/>
        <a:lstStyle/>
        <a:p>
          <a:r>
            <a:rPr lang="en-US" dirty="0" smtClean="0"/>
            <a:t>Phase 1: now-mid March</a:t>
          </a:r>
          <a:endParaRPr lang="en-US" dirty="0"/>
        </a:p>
      </dgm:t>
    </dgm:pt>
    <dgm:pt modelId="{8021FF1E-7EB4-48AD-BEC5-4AB9D9A4F95F}" type="parTrans" cxnId="{6A07BE17-7506-4426-9254-985251616DDD}">
      <dgm:prSet/>
      <dgm:spPr/>
      <dgm:t>
        <a:bodyPr/>
        <a:lstStyle/>
        <a:p>
          <a:endParaRPr lang="en-US"/>
        </a:p>
      </dgm:t>
    </dgm:pt>
    <dgm:pt modelId="{8102C778-6C39-44C2-BCCB-0C698EA3750D}" type="sibTrans" cxnId="{6A07BE17-7506-4426-9254-985251616DDD}">
      <dgm:prSet/>
      <dgm:spPr/>
      <dgm:t>
        <a:bodyPr/>
        <a:lstStyle/>
        <a:p>
          <a:endParaRPr lang="en-US"/>
        </a:p>
      </dgm:t>
    </dgm:pt>
    <dgm:pt modelId="{E94C2CDA-7227-4767-A745-50E6665E2DD3}">
      <dgm:prSet phldrT="[Text]"/>
      <dgm:spPr/>
      <dgm:t>
        <a:bodyPr/>
        <a:lstStyle/>
        <a:p>
          <a:r>
            <a:rPr lang="en-US" dirty="0" smtClean="0"/>
            <a:t>Furniture and Teamspot surveys and usability studies; observations in Bissett (ongoing throughout semester)</a:t>
          </a:r>
          <a:endParaRPr lang="en-US" dirty="0"/>
        </a:p>
      </dgm:t>
    </dgm:pt>
    <dgm:pt modelId="{DAC5460E-8E89-42F4-873C-B7D4991EFE5D}" type="parTrans" cxnId="{6A2C0875-C9F3-4AA2-90FE-552CBB0FF846}">
      <dgm:prSet/>
      <dgm:spPr/>
      <dgm:t>
        <a:bodyPr/>
        <a:lstStyle/>
        <a:p>
          <a:endParaRPr lang="en-US"/>
        </a:p>
      </dgm:t>
    </dgm:pt>
    <dgm:pt modelId="{EFC6E99B-7897-4E81-BA11-93A091287321}" type="sibTrans" cxnId="{6A2C0875-C9F3-4AA2-90FE-552CBB0FF846}">
      <dgm:prSet/>
      <dgm:spPr/>
      <dgm:t>
        <a:bodyPr/>
        <a:lstStyle/>
        <a:p>
          <a:endParaRPr lang="en-US"/>
        </a:p>
      </dgm:t>
    </dgm:pt>
    <dgm:pt modelId="{BA3AC3C0-9DEF-48D3-BEA5-011278117220}">
      <dgm:prSet phldrT="[Text]"/>
      <dgm:spPr>
        <a:ln>
          <a:solidFill>
            <a:schemeClr val="accent5">
              <a:lumMod val="60000"/>
              <a:lumOff val="40000"/>
            </a:schemeClr>
          </a:solidFill>
        </a:ln>
      </dgm:spPr>
      <dgm:t>
        <a:bodyPr/>
        <a:lstStyle/>
        <a:p>
          <a:r>
            <a:rPr lang="en-US" dirty="0" smtClean="0"/>
            <a:t>Phase 2: early March-April</a:t>
          </a:r>
          <a:endParaRPr lang="en-US" dirty="0"/>
        </a:p>
      </dgm:t>
    </dgm:pt>
    <dgm:pt modelId="{D76E2FE2-9BC5-4E4E-8131-C427CEEF9C6F}" type="parTrans" cxnId="{D77CF7E3-BAA6-4BD4-9BEB-2EA33A9B61CA}">
      <dgm:prSet/>
      <dgm:spPr/>
      <dgm:t>
        <a:bodyPr/>
        <a:lstStyle/>
        <a:p>
          <a:endParaRPr lang="en-US"/>
        </a:p>
      </dgm:t>
    </dgm:pt>
    <dgm:pt modelId="{B82B0D7F-70B4-4118-A46E-CD1B4B8BA3AC}" type="sibTrans" cxnId="{D77CF7E3-BAA6-4BD4-9BEB-2EA33A9B61CA}">
      <dgm:prSet/>
      <dgm:spPr/>
      <dgm:t>
        <a:bodyPr/>
        <a:lstStyle/>
        <a:p>
          <a:endParaRPr lang="en-US"/>
        </a:p>
      </dgm:t>
    </dgm:pt>
    <dgm:pt modelId="{E82EFA70-BA5E-4B3C-AE68-C016809E57CC}">
      <dgm:prSet phldrT="[Text]"/>
      <dgm:spPr/>
      <dgm:t>
        <a:bodyPr/>
        <a:lstStyle/>
        <a:p>
          <a:r>
            <a:rPr lang="en-US" dirty="0" smtClean="0">
              <a:solidFill>
                <a:schemeClr val="accent5">
                  <a:lumMod val="60000"/>
                  <a:lumOff val="40000"/>
                </a:schemeClr>
              </a:solidFill>
            </a:rPr>
            <a:t>Interviews </a:t>
          </a:r>
          <a:r>
            <a:rPr lang="en-US" dirty="0" smtClean="0"/>
            <a:t>(</a:t>
          </a:r>
          <a:r>
            <a:rPr lang="en-US" dirty="0" err="1" smtClean="0"/>
            <a:t>indiv</a:t>
          </a:r>
          <a:r>
            <a:rPr lang="en-US" dirty="0" smtClean="0"/>
            <a:t>. &amp; focus group) on Bissett use and collaborative work;  prelim. report to Council</a:t>
          </a:r>
          <a:endParaRPr lang="en-US" dirty="0"/>
        </a:p>
      </dgm:t>
    </dgm:pt>
    <dgm:pt modelId="{91577FF4-9843-44A8-A193-DB7D460735AC}" type="parTrans" cxnId="{7CD64FAA-9C3F-468B-890D-D35E990BA805}">
      <dgm:prSet/>
      <dgm:spPr/>
      <dgm:t>
        <a:bodyPr/>
        <a:lstStyle/>
        <a:p>
          <a:endParaRPr lang="en-US"/>
        </a:p>
      </dgm:t>
    </dgm:pt>
    <dgm:pt modelId="{8B123B2F-1906-4AAB-90AA-B9B1912B75E5}" type="sibTrans" cxnId="{7CD64FAA-9C3F-468B-890D-D35E990BA805}">
      <dgm:prSet/>
      <dgm:spPr/>
      <dgm:t>
        <a:bodyPr/>
        <a:lstStyle/>
        <a:p>
          <a:endParaRPr lang="en-US"/>
        </a:p>
      </dgm:t>
    </dgm:pt>
    <dgm:pt modelId="{043D2748-435D-4170-B6CB-0240F4405151}">
      <dgm:prSet phldrT="[Text]"/>
      <dgm:spPr/>
      <dgm:t>
        <a:bodyPr/>
        <a:lstStyle/>
        <a:p>
          <a:r>
            <a:rPr lang="en-US" dirty="0" smtClean="0"/>
            <a:t>Phase 3: April-July</a:t>
          </a:r>
          <a:endParaRPr lang="en-US" dirty="0"/>
        </a:p>
      </dgm:t>
    </dgm:pt>
    <dgm:pt modelId="{2E6556C2-888D-4817-BB2F-E66CE2BE75B1}" type="parTrans" cxnId="{D7F5BB43-BA63-40B9-8DB5-F857D1696588}">
      <dgm:prSet/>
      <dgm:spPr/>
      <dgm:t>
        <a:bodyPr/>
        <a:lstStyle/>
        <a:p>
          <a:endParaRPr lang="en-US"/>
        </a:p>
      </dgm:t>
    </dgm:pt>
    <dgm:pt modelId="{3D73172F-858C-4408-84F1-EE0C2FCBDF86}" type="sibTrans" cxnId="{D7F5BB43-BA63-40B9-8DB5-F857D1696588}">
      <dgm:prSet/>
      <dgm:spPr/>
      <dgm:t>
        <a:bodyPr/>
        <a:lstStyle/>
        <a:p>
          <a:endParaRPr lang="en-US"/>
        </a:p>
      </dgm:t>
    </dgm:pt>
    <dgm:pt modelId="{32E43403-7696-46CD-B8DC-F00E134166BA}">
      <dgm:prSet phldrT="[Text]"/>
      <dgm:spPr/>
      <dgm:t>
        <a:bodyPr/>
        <a:lstStyle/>
        <a:p>
          <a:r>
            <a:rPr lang="en-US" dirty="0" smtClean="0"/>
            <a:t>Bissett survey, Mann roundtable, other ethnographic studies (if time), and final report to Council &amp; implementation</a:t>
          </a:r>
          <a:endParaRPr lang="en-US" dirty="0"/>
        </a:p>
      </dgm:t>
    </dgm:pt>
    <dgm:pt modelId="{B1E62413-8226-4806-9B22-A39463CE3666}" type="parTrans" cxnId="{5F186ACD-F670-49A8-80E1-E738D5448EE7}">
      <dgm:prSet/>
      <dgm:spPr/>
      <dgm:t>
        <a:bodyPr/>
        <a:lstStyle/>
        <a:p>
          <a:endParaRPr lang="en-US"/>
        </a:p>
      </dgm:t>
    </dgm:pt>
    <dgm:pt modelId="{1147F94C-921A-41F1-8A05-4FD2B48E7424}" type="sibTrans" cxnId="{5F186ACD-F670-49A8-80E1-E738D5448EE7}">
      <dgm:prSet/>
      <dgm:spPr/>
      <dgm:t>
        <a:bodyPr/>
        <a:lstStyle/>
        <a:p>
          <a:endParaRPr lang="en-US"/>
        </a:p>
      </dgm:t>
    </dgm:pt>
    <dgm:pt modelId="{16DAF1FF-19A8-4DEA-B1BF-421D9C67E9B0}" type="pres">
      <dgm:prSet presAssocID="{E4C16E0F-2155-44AA-BA72-B3E4C0ED1A86}" presName="Name0" presStyleCnt="0">
        <dgm:presLayoutVars>
          <dgm:dir/>
          <dgm:animLvl val="lvl"/>
          <dgm:resizeHandles val="exact"/>
        </dgm:presLayoutVars>
      </dgm:prSet>
      <dgm:spPr/>
      <dgm:t>
        <a:bodyPr/>
        <a:lstStyle/>
        <a:p>
          <a:endParaRPr lang="en-US"/>
        </a:p>
      </dgm:t>
    </dgm:pt>
    <dgm:pt modelId="{DCB6820B-AB3D-4128-8B1A-0AB6801E62C6}" type="pres">
      <dgm:prSet presAssocID="{AB33CA25-EF45-4E3E-A9A5-5C5451158C4E}" presName="linNode" presStyleCnt="0"/>
      <dgm:spPr/>
    </dgm:pt>
    <dgm:pt modelId="{239714F5-D71B-4C0A-92FF-AD6BF04ECFA1}" type="pres">
      <dgm:prSet presAssocID="{AB33CA25-EF45-4E3E-A9A5-5C5451158C4E}" presName="parentText" presStyleLbl="node1" presStyleIdx="0" presStyleCnt="3">
        <dgm:presLayoutVars>
          <dgm:chMax val="1"/>
          <dgm:bulletEnabled val="1"/>
        </dgm:presLayoutVars>
      </dgm:prSet>
      <dgm:spPr/>
      <dgm:t>
        <a:bodyPr/>
        <a:lstStyle/>
        <a:p>
          <a:endParaRPr lang="en-US"/>
        </a:p>
      </dgm:t>
    </dgm:pt>
    <dgm:pt modelId="{076B7679-9B10-4C86-A513-02D0A11690AF}" type="pres">
      <dgm:prSet presAssocID="{AB33CA25-EF45-4E3E-A9A5-5C5451158C4E}" presName="descendantText" presStyleLbl="alignAccFollowNode1" presStyleIdx="0" presStyleCnt="3">
        <dgm:presLayoutVars>
          <dgm:bulletEnabled val="1"/>
        </dgm:presLayoutVars>
      </dgm:prSet>
      <dgm:spPr/>
      <dgm:t>
        <a:bodyPr/>
        <a:lstStyle/>
        <a:p>
          <a:endParaRPr lang="en-US"/>
        </a:p>
      </dgm:t>
    </dgm:pt>
    <dgm:pt modelId="{60F9E372-E98E-4F6B-B321-D71348D839DE}" type="pres">
      <dgm:prSet presAssocID="{8102C778-6C39-44C2-BCCB-0C698EA3750D}" presName="sp" presStyleCnt="0"/>
      <dgm:spPr/>
    </dgm:pt>
    <dgm:pt modelId="{B36CAE3C-5BA1-4988-A482-0A5E9CC3D824}" type="pres">
      <dgm:prSet presAssocID="{BA3AC3C0-9DEF-48D3-BEA5-011278117220}" presName="linNode" presStyleCnt="0"/>
      <dgm:spPr/>
    </dgm:pt>
    <dgm:pt modelId="{5649378C-0E96-407D-8030-934F2BB079AB}" type="pres">
      <dgm:prSet presAssocID="{BA3AC3C0-9DEF-48D3-BEA5-011278117220}" presName="parentText" presStyleLbl="node1" presStyleIdx="1" presStyleCnt="3">
        <dgm:presLayoutVars>
          <dgm:chMax val="1"/>
          <dgm:bulletEnabled val="1"/>
        </dgm:presLayoutVars>
      </dgm:prSet>
      <dgm:spPr/>
      <dgm:t>
        <a:bodyPr/>
        <a:lstStyle/>
        <a:p>
          <a:endParaRPr lang="en-US"/>
        </a:p>
      </dgm:t>
    </dgm:pt>
    <dgm:pt modelId="{7DBB659C-E751-4892-85E7-7B83F61D8A9B}" type="pres">
      <dgm:prSet presAssocID="{BA3AC3C0-9DEF-48D3-BEA5-011278117220}" presName="descendantText" presStyleLbl="alignAccFollowNode1" presStyleIdx="1" presStyleCnt="3">
        <dgm:presLayoutVars>
          <dgm:bulletEnabled val="1"/>
        </dgm:presLayoutVars>
      </dgm:prSet>
      <dgm:spPr/>
      <dgm:t>
        <a:bodyPr/>
        <a:lstStyle/>
        <a:p>
          <a:endParaRPr lang="en-US"/>
        </a:p>
      </dgm:t>
    </dgm:pt>
    <dgm:pt modelId="{D57848CA-593A-45D3-8239-0E8063833D38}" type="pres">
      <dgm:prSet presAssocID="{B82B0D7F-70B4-4118-A46E-CD1B4B8BA3AC}" presName="sp" presStyleCnt="0"/>
      <dgm:spPr/>
    </dgm:pt>
    <dgm:pt modelId="{C8778FD6-D9F4-4590-B308-8316140FFB9B}" type="pres">
      <dgm:prSet presAssocID="{043D2748-435D-4170-B6CB-0240F4405151}" presName="linNode" presStyleCnt="0"/>
      <dgm:spPr/>
    </dgm:pt>
    <dgm:pt modelId="{D7977F1B-446D-4172-B9C9-ED660328C64F}" type="pres">
      <dgm:prSet presAssocID="{043D2748-435D-4170-B6CB-0240F4405151}" presName="parentText" presStyleLbl="node1" presStyleIdx="2" presStyleCnt="3">
        <dgm:presLayoutVars>
          <dgm:chMax val="1"/>
          <dgm:bulletEnabled val="1"/>
        </dgm:presLayoutVars>
      </dgm:prSet>
      <dgm:spPr/>
      <dgm:t>
        <a:bodyPr/>
        <a:lstStyle/>
        <a:p>
          <a:endParaRPr lang="en-US"/>
        </a:p>
      </dgm:t>
    </dgm:pt>
    <dgm:pt modelId="{E1D31D06-06F7-4C91-8498-A15B58581823}" type="pres">
      <dgm:prSet presAssocID="{043D2748-435D-4170-B6CB-0240F4405151}" presName="descendantText" presStyleLbl="alignAccFollowNode1" presStyleIdx="2" presStyleCnt="3">
        <dgm:presLayoutVars>
          <dgm:bulletEnabled val="1"/>
        </dgm:presLayoutVars>
      </dgm:prSet>
      <dgm:spPr/>
      <dgm:t>
        <a:bodyPr/>
        <a:lstStyle/>
        <a:p>
          <a:endParaRPr lang="en-US"/>
        </a:p>
      </dgm:t>
    </dgm:pt>
  </dgm:ptLst>
  <dgm:cxnLst>
    <dgm:cxn modelId="{A7FE5D21-9B2D-4F5E-A508-5B36667C6562}" type="presOf" srcId="{32E43403-7696-46CD-B8DC-F00E134166BA}" destId="{E1D31D06-06F7-4C91-8498-A15B58581823}" srcOrd="0" destOrd="0" presId="urn:microsoft.com/office/officeart/2005/8/layout/vList5"/>
    <dgm:cxn modelId="{7CD64FAA-9C3F-468B-890D-D35E990BA805}" srcId="{BA3AC3C0-9DEF-48D3-BEA5-011278117220}" destId="{E82EFA70-BA5E-4B3C-AE68-C016809E57CC}" srcOrd="0" destOrd="0" parTransId="{91577FF4-9843-44A8-A193-DB7D460735AC}" sibTransId="{8B123B2F-1906-4AAB-90AA-B9B1912B75E5}"/>
    <dgm:cxn modelId="{9B03D573-D37D-4949-99F7-AC32FEB5E4CC}" type="presOf" srcId="{043D2748-435D-4170-B6CB-0240F4405151}" destId="{D7977F1B-446D-4172-B9C9-ED660328C64F}" srcOrd="0" destOrd="0" presId="urn:microsoft.com/office/officeart/2005/8/layout/vList5"/>
    <dgm:cxn modelId="{B704CEC0-CA45-4A9F-88CA-0FBD7D7FFA46}" type="presOf" srcId="{BA3AC3C0-9DEF-48D3-BEA5-011278117220}" destId="{5649378C-0E96-407D-8030-934F2BB079AB}" srcOrd="0" destOrd="0" presId="urn:microsoft.com/office/officeart/2005/8/layout/vList5"/>
    <dgm:cxn modelId="{D77CF7E3-BAA6-4BD4-9BEB-2EA33A9B61CA}" srcId="{E4C16E0F-2155-44AA-BA72-B3E4C0ED1A86}" destId="{BA3AC3C0-9DEF-48D3-BEA5-011278117220}" srcOrd="1" destOrd="0" parTransId="{D76E2FE2-9BC5-4E4E-8131-C427CEEF9C6F}" sibTransId="{B82B0D7F-70B4-4118-A46E-CD1B4B8BA3AC}"/>
    <dgm:cxn modelId="{5F186ACD-F670-49A8-80E1-E738D5448EE7}" srcId="{043D2748-435D-4170-B6CB-0240F4405151}" destId="{32E43403-7696-46CD-B8DC-F00E134166BA}" srcOrd="0" destOrd="0" parTransId="{B1E62413-8226-4806-9B22-A39463CE3666}" sibTransId="{1147F94C-921A-41F1-8A05-4FD2B48E7424}"/>
    <dgm:cxn modelId="{364D8949-53E9-44BF-ADBC-CDF579F13140}" type="presOf" srcId="{E4C16E0F-2155-44AA-BA72-B3E4C0ED1A86}" destId="{16DAF1FF-19A8-4DEA-B1BF-421D9C67E9B0}" srcOrd="0" destOrd="0" presId="urn:microsoft.com/office/officeart/2005/8/layout/vList5"/>
    <dgm:cxn modelId="{525391A0-5A42-41F2-91A0-F248C539F3EB}" type="presOf" srcId="{AB33CA25-EF45-4E3E-A9A5-5C5451158C4E}" destId="{239714F5-D71B-4C0A-92FF-AD6BF04ECFA1}" srcOrd="0" destOrd="0" presId="urn:microsoft.com/office/officeart/2005/8/layout/vList5"/>
    <dgm:cxn modelId="{6A07BE17-7506-4426-9254-985251616DDD}" srcId="{E4C16E0F-2155-44AA-BA72-B3E4C0ED1A86}" destId="{AB33CA25-EF45-4E3E-A9A5-5C5451158C4E}" srcOrd="0" destOrd="0" parTransId="{8021FF1E-7EB4-48AD-BEC5-4AB9D9A4F95F}" sibTransId="{8102C778-6C39-44C2-BCCB-0C698EA3750D}"/>
    <dgm:cxn modelId="{D7F5BB43-BA63-40B9-8DB5-F857D1696588}" srcId="{E4C16E0F-2155-44AA-BA72-B3E4C0ED1A86}" destId="{043D2748-435D-4170-B6CB-0240F4405151}" srcOrd="2" destOrd="0" parTransId="{2E6556C2-888D-4817-BB2F-E66CE2BE75B1}" sibTransId="{3D73172F-858C-4408-84F1-EE0C2FCBDF86}"/>
    <dgm:cxn modelId="{6F185D3D-84CC-4765-9DB4-DB5F27022DAB}" type="presOf" srcId="{E94C2CDA-7227-4767-A745-50E6665E2DD3}" destId="{076B7679-9B10-4C86-A513-02D0A11690AF}" srcOrd="0" destOrd="0" presId="urn:microsoft.com/office/officeart/2005/8/layout/vList5"/>
    <dgm:cxn modelId="{6A2C0875-C9F3-4AA2-90FE-552CBB0FF846}" srcId="{AB33CA25-EF45-4E3E-A9A5-5C5451158C4E}" destId="{E94C2CDA-7227-4767-A745-50E6665E2DD3}" srcOrd="0" destOrd="0" parTransId="{DAC5460E-8E89-42F4-873C-B7D4991EFE5D}" sibTransId="{EFC6E99B-7897-4E81-BA11-93A091287321}"/>
    <dgm:cxn modelId="{B2871612-58F9-47DA-A472-10A789C62884}" type="presOf" srcId="{E82EFA70-BA5E-4B3C-AE68-C016809E57CC}" destId="{7DBB659C-E751-4892-85E7-7B83F61D8A9B}" srcOrd="0" destOrd="0" presId="urn:microsoft.com/office/officeart/2005/8/layout/vList5"/>
    <dgm:cxn modelId="{77124848-FB0C-4B1B-8846-2DD734338580}" type="presParOf" srcId="{16DAF1FF-19A8-4DEA-B1BF-421D9C67E9B0}" destId="{DCB6820B-AB3D-4128-8B1A-0AB6801E62C6}" srcOrd="0" destOrd="0" presId="urn:microsoft.com/office/officeart/2005/8/layout/vList5"/>
    <dgm:cxn modelId="{85628848-DA34-4071-8763-888E3026F8A5}" type="presParOf" srcId="{DCB6820B-AB3D-4128-8B1A-0AB6801E62C6}" destId="{239714F5-D71B-4C0A-92FF-AD6BF04ECFA1}" srcOrd="0" destOrd="0" presId="urn:microsoft.com/office/officeart/2005/8/layout/vList5"/>
    <dgm:cxn modelId="{20C5E93C-AF8B-4E23-BAD7-4A68BF73D9FB}" type="presParOf" srcId="{DCB6820B-AB3D-4128-8B1A-0AB6801E62C6}" destId="{076B7679-9B10-4C86-A513-02D0A11690AF}" srcOrd="1" destOrd="0" presId="urn:microsoft.com/office/officeart/2005/8/layout/vList5"/>
    <dgm:cxn modelId="{9B1FAF57-15A6-46DB-9E09-5E39B612412E}" type="presParOf" srcId="{16DAF1FF-19A8-4DEA-B1BF-421D9C67E9B0}" destId="{60F9E372-E98E-4F6B-B321-D71348D839DE}" srcOrd="1" destOrd="0" presId="urn:microsoft.com/office/officeart/2005/8/layout/vList5"/>
    <dgm:cxn modelId="{A5E918B4-D3EE-454E-AC66-C2CFF76D2472}" type="presParOf" srcId="{16DAF1FF-19A8-4DEA-B1BF-421D9C67E9B0}" destId="{B36CAE3C-5BA1-4988-A482-0A5E9CC3D824}" srcOrd="2" destOrd="0" presId="urn:microsoft.com/office/officeart/2005/8/layout/vList5"/>
    <dgm:cxn modelId="{3EF8EF05-A66D-4142-9F2F-A017AA13294F}" type="presParOf" srcId="{B36CAE3C-5BA1-4988-A482-0A5E9CC3D824}" destId="{5649378C-0E96-407D-8030-934F2BB079AB}" srcOrd="0" destOrd="0" presId="urn:microsoft.com/office/officeart/2005/8/layout/vList5"/>
    <dgm:cxn modelId="{6FFA3033-355E-4A7A-902A-3A4717A804BE}" type="presParOf" srcId="{B36CAE3C-5BA1-4988-A482-0A5E9CC3D824}" destId="{7DBB659C-E751-4892-85E7-7B83F61D8A9B}" srcOrd="1" destOrd="0" presId="urn:microsoft.com/office/officeart/2005/8/layout/vList5"/>
    <dgm:cxn modelId="{3A377BBF-22D4-4B47-846D-F2881E1B9DF1}" type="presParOf" srcId="{16DAF1FF-19A8-4DEA-B1BF-421D9C67E9B0}" destId="{D57848CA-593A-45D3-8239-0E8063833D38}" srcOrd="3" destOrd="0" presId="urn:microsoft.com/office/officeart/2005/8/layout/vList5"/>
    <dgm:cxn modelId="{314A8615-FA48-484B-9C01-2A577032DA40}" type="presParOf" srcId="{16DAF1FF-19A8-4DEA-B1BF-421D9C67E9B0}" destId="{C8778FD6-D9F4-4590-B308-8316140FFB9B}" srcOrd="4" destOrd="0" presId="urn:microsoft.com/office/officeart/2005/8/layout/vList5"/>
    <dgm:cxn modelId="{E1ABA4B4-A835-43EA-81F4-10B36D0B65A7}" type="presParOf" srcId="{C8778FD6-D9F4-4590-B308-8316140FFB9B}" destId="{D7977F1B-446D-4172-B9C9-ED660328C64F}" srcOrd="0" destOrd="0" presId="urn:microsoft.com/office/officeart/2005/8/layout/vList5"/>
    <dgm:cxn modelId="{A23CD674-DC7B-42E2-B4D4-B6051B0B648C}" type="presParOf" srcId="{C8778FD6-D9F4-4590-B308-8316140FFB9B}" destId="{E1D31D06-06F7-4C91-8498-A15B5858182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2A6AEA-1F0E-4E62-843E-76F526427C41}" type="doc">
      <dgm:prSet loTypeId="urn:microsoft.com/office/officeart/2005/8/layout/bProcess3" loCatId="process" qsTypeId="urn:microsoft.com/office/officeart/2005/8/quickstyle/3d4" qsCatId="3D" csTypeId="urn:microsoft.com/office/officeart/2005/8/colors/accent1_1" csCatId="accent1" phldr="1"/>
      <dgm:spPr/>
      <dgm:t>
        <a:bodyPr/>
        <a:lstStyle/>
        <a:p>
          <a:endParaRPr lang="en-US"/>
        </a:p>
      </dgm:t>
    </dgm:pt>
    <dgm:pt modelId="{03368DEC-2F88-451A-AEC9-0A959C802F6F}">
      <dgm:prSet phldrT="[Text]" custT="1"/>
      <dgm:spPr/>
      <dgm:t>
        <a:bodyPr/>
        <a:lstStyle/>
        <a:p>
          <a:r>
            <a:rPr lang="en-US" sz="1800" dirty="0" smtClean="0"/>
            <a:t/>
          </a:r>
          <a:br>
            <a:rPr lang="en-US" sz="1800" dirty="0" smtClean="0"/>
          </a:br>
          <a:r>
            <a:rPr lang="en-US" sz="2000" dirty="0" smtClean="0"/>
            <a:t>Attract </a:t>
          </a:r>
          <a:br>
            <a:rPr lang="en-US" sz="2000" dirty="0" smtClean="0"/>
          </a:br>
          <a:r>
            <a:rPr lang="en-US" sz="2000" dirty="0" smtClean="0"/>
            <a:t>participants</a:t>
          </a:r>
          <a:endParaRPr lang="en-US" sz="2000" dirty="0"/>
        </a:p>
      </dgm:t>
    </dgm:pt>
    <dgm:pt modelId="{F5612959-AA06-4618-8005-3F5489D59664}" type="parTrans" cxnId="{0E29C016-9251-4D01-AB90-942372C72F14}">
      <dgm:prSet/>
      <dgm:spPr/>
      <dgm:t>
        <a:bodyPr/>
        <a:lstStyle/>
        <a:p>
          <a:endParaRPr lang="en-US"/>
        </a:p>
      </dgm:t>
    </dgm:pt>
    <dgm:pt modelId="{031ABD25-3AA1-402F-A0E2-4B33E5D84A8A}" type="sibTrans" cxnId="{0E29C016-9251-4D01-AB90-942372C72F14}">
      <dgm:prSet/>
      <dgm:spPr>
        <a:ln w="28575">
          <a:solidFill>
            <a:srgbClr val="009999"/>
          </a:solidFill>
        </a:ln>
      </dgm:spPr>
      <dgm:t>
        <a:bodyPr/>
        <a:lstStyle/>
        <a:p>
          <a:endParaRPr lang="en-US"/>
        </a:p>
      </dgm:t>
    </dgm:pt>
    <dgm:pt modelId="{752EA59F-7781-4149-8FED-A5F40E489861}">
      <dgm:prSet phldrT="[Text]" custT="1"/>
      <dgm:spPr/>
      <dgm:t>
        <a:bodyPr/>
        <a:lstStyle/>
        <a:p>
          <a:pPr algn="r"/>
          <a:r>
            <a:rPr lang="en-US" sz="2000" dirty="0" smtClean="0"/>
            <a:t>Studies</a:t>
          </a:r>
          <a:br>
            <a:rPr lang="en-US" sz="2000" dirty="0" smtClean="0"/>
          </a:br>
          <a:r>
            <a:rPr lang="en-US" sz="2000" dirty="0" smtClean="0"/>
            <a:t>scheduled</a:t>
          </a:r>
          <a:endParaRPr lang="en-US" sz="2000" dirty="0"/>
        </a:p>
      </dgm:t>
    </dgm:pt>
    <dgm:pt modelId="{2917CA63-37A7-4232-8487-C8EFA334ECEE}" type="parTrans" cxnId="{ABFEFBF7-95A3-45DB-8F78-8FD289A64E21}">
      <dgm:prSet/>
      <dgm:spPr/>
      <dgm:t>
        <a:bodyPr/>
        <a:lstStyle/>
        <a:p>
          <a:endParaRPr lang="en-US"/>
        </a:p>
      </dgm:t>
    </dgm:pt>
    <dgm:pt modelId="{F9156E68-DEDD-412C-A664-57F59A05BD4B}" type="sibTrans" cxnId="{ABFEFBF7-95A3-45DB-8F78-8FD289A64E21}">
      <dgm:prSet/>
      <dgm:spPr>
        <a:ln w="28575">
          <a:solidFill>
            <a:srgbClr val="009999"/>
          </a:solidFill>
        </a:ln>
      </dgm:spPr>
      <dgm:t>
        <a:bodyPr/>
        <a:lstStyle/>
        <a:p>
          <a:endParaRPr lang="en-US"/>
        </a:p>
      </dgm:t>
    </dgm:pt>
    <dgm:pt modelId="{9D038253-E74F-4755-BA81-33A31AD5A1BA}">
      <dgm:prSet phldrT="[Text]" custT="1"/>
      <dgm:spPr/>
      <dgm:t>
        <a:bodyPr anchor="t"/>
        <a:lstStyle/>
        <a:p>
          <a:pPr algn="l"/>
          <a:r>
            <a:rPr lang="en-US" sz="2000" dirty="0" smtClean="0"/>
            <a:t>Participants</a:t>
          </a:r>
          <a:br>
            <a:rPr lang="en-US" sz="2000" dirty="0" smtClean="0"/>
          </a:br>
          <a:r>
            <a:rPr lang="en-US" sz="2000" dirty="0" smtClean="0"/>
            <a:t>sign-up</a:t>
          </a:r>
          <a:endParaRPr lang="en-US" sz="2000" dirty="0"/>
        </a:p>
      </dgm:t>
    </dgm:pt>
    <dgm:pt modelId="{E2504A48-62CF-40FC-A405-B2D8DFAD6B6E}" type="parTrans" cxnId="{A6226749-DC06-4AA6-90C2-C7E9B04A1E2E}">
      <dgm:prSet/>
      <dgm:spPr/>
      <dgm:t>
        <a:bodyPr/>
        <a:lstStyle/>
        <a:p>
          <a:endParaRPr lang="en-US"/>
        </a:p>
      </dgm:t>
    </dgm:pt>
    <dgm:pt modelId="{2323761E-2812-4CB1-876C-7DA444736D62}" type="sibTrans" cxnId="{A6226749-DC06-4AA6-90C2-C7E9B04A1E2E}">
      <dgm:prSet/>
      <dgm:spPr>
        <a:ln w="28575">
          <a:solidFill>
            <a:srgbClr val="009999"/>
          </a:solidFill>
        </a:ln>
      </dgm:spPr>
      <dgm:t>
        <a:bodyPr/>
        <a:lstStyle/>
        <a:p>
          <a:endParaRPr lang="en-US"/>
        </a:p>
      </dgm:t>
    </dgm:pt>
    <dgm:pt modelId="{25EFBC5E-6180-4CAA-AA49-733062C3C3B3}">
      <dgm:prSet phldrT="[Text]" custT="1"/>
      <dgm:spPr/>
      <dgm:t>
        <a:bodyPr/>
        <a:lstStyle/>
        <a:p>
          <a:pPr algn="l"/>
          <a:r>
            <a:rPr lang="en-US" sz="2000" dirty="0" smtClean="0"/>
            <a:t>Remind </a:t>
          </a:r>
          <a:br>
            <a:rPr lang="en-US" sz="2000" dirty="0" smtClean="0"/>
          </a:br>
          <a:r>
            <a:rPr lang="en-US" sz="2000" dirty="0" smtClean="0"/>
            <a:t>participants</a:t>
          </a:r>
          <a:endParaRPr lang="en-US" sz="2000" dirty="0"/>
        </a:p>
      </dgm:t>
    </dgm:pt>
    <dgm:pt modelId="{FBE86718-DB7C-4933-917C-481C3A1B6947}" type="parTrans" cxnId="{387BD506-EFAA-4D40-8A04-481BCC68D875}">
      <dgm:prSet/>
      <dgm:spPr/>
      <dgm:t>
        <a:bodyPr/>
        <a:lstStyle/>
        <a:p>
          <a:endParaRPr lang="en-US"/>
        </a:p>
      </dgm:t>
    </dgm:pt>
    <dgm:pt modelId="{EC5D58DB-623B-4A0C-A5CB-B9B11AAEAF1E}" type="sibTrans" cxnId="{387BD506-EFAA-4D40-8A04-481BCC68D875}">
      <dgm:prSet/>
      <dgm:spPr>
        <a:ln w="28575">
          <a:solidFill>
            <a:srgbClr val="009999"/>
          </a:solidFill>
        </a:ln>
      </dgm:spPr>
      <dgm:t>
        <a:bodyPr/>
        <a:lstStyle/>
        <a:p>
          <a:endParaRPr lang="en-US"/>
        </a:p>
      </dgm:t>
    </dgm:pt>
    <dgm:pt modelId="{E5350328-3823-47B3-9854-FAE9972646C0}">
      <dgm:prSet phldrT="[Text]" custT="1"/>
      <dgm:spPr>
        <a:ln>
          <a:solidFill>
            <a:schemeClr val="accent5">
              <a:lumMod val="60000"/>
              <a:lumOff val="40000"/>
            </a:schemeClr>
          </a:solidFill>
        </a:ln>
      </dgm:spPr>
      <dgm:t>
        <a:bodyPr/>
        <a:lstStyle/>
        <a:p>
          <a:endParaRPr lang="en-US" sz="1800" dirty="0" smtClean="0"/>
        </a:p>
        <a:p>
          <a:r>
            <a:rPr lang="en-US" sz="1800" dirty="0" smtClean="0"/>
            <a:t/>
          </a:r>
          <a:br>
            <a:rPr lang="en-US" sz="1800" dirty="0" smtClean="0"/>
          </a:br>
          <a:r>
            <a:rPr lang="en-US" sz="2000" dirty="0" smtClean="0">
              <a:ln/>
            </a:rPr>
            <a:t>Interview</a:t>
          </a:r>
          <a:endParaRPr lang="en-US" sz="2000" dirty="0">
            <a:ln/>
          </a:endParaRPr>
        </a:p>
      </dgm:t>
    </dgm:pt>
    <dgm:pt modelId="{3BB917C5-08B5-41B3-BB65-7630546002C2}" type="parTrans" cxnId="{5B3F8F28-E994-44AF-859B-7EF88C63AAA9}">
      <dgm:prSet/>
      <dgm:spPr/>
      <dgm:t>
        <a:bodyPr/>
        <a:lstStyle/>
        <a:p>
          <a:endParaRPr lang="en-US"/>
        </a:p>
      </dgm:t>
    </dgm:pt>
    <dgm:pt modelId="{3460C769-CDEB-4796-B8EF-B9F2F6BA479E}" type="sibTrans" cxnId="{5B3F8F28-E994-44AF-859B-7EF88C63AAA9}">
      <dgm:prSet/>
      <dgm:spPr>
        <a:ln w="28575">
          <a:solidFill>
            <a:srgbClr val="009999"/>
          </a:solidFill>
        </a:ln>
      </dgm:spPr>
      <dgm:t>
        <a:bodyPr/>
        <a:lstStyle/>
        <a:p>
          <a:endParaRPr lang="en-US"/>
        </a:p>
      </dgm:t>
    </dgm:pt>
    <dgm:pt modelId="{A63D983A-35B3-4BB6-8108-486F6614C5C3}">
      <dgm:prSet phldrT="[Text]" custT="1"/>
      <dgm:spPr/>
      <dgm:t>
        <a:bodyPr/>
        <a:lstStyle/>
        <a:p>
          <a:endParaRPr lang="en-US" sz="2000" dirty="0" smtClean="0"/>
        </a:p>
        <a:p>
          <a:r>
            <a:rPr lang="en-US" sz="2000" dirty="0" smtClean="0"/>
            <a:t>Notes </a:t>
          </a:r>
          <a:br>
            <a:rPr lang="en-US" sz="2000" dirty="0" smtClean="0"/>
          </a:br>
          <a:r>
            <a:rPr lang="en-US" sz="2000" dirty="0" smtClean="0"/>
            <a:t>posted to wiki</a:t>
          </a:r>
        </a:p>
        <a:p>
          <a:endParaRPr lang="en-US" sz="2000" dirty="0" smtClean="0"/>
        </a:p>
        <a:p>
          <a:endParaRPr lang="en-US" sz="1100" dirty="0"/>
        </a:p>
      </dgm:t>
    </dgm:pt>
    <dgm:pt modelId="{4CA7BBBB-3EB3-445B-A849-643E4056E808}" type="parTrans" cxnId="{D11B96F5-2F47-4E4F-B895-9CA15163B212}">
      <dgm:prSet/>
      <dgm:spPr/>
      <dgm:t>
        <a:bodyPr/>
        <a:lstStyle/>
        <a:p>
          <a:endParaRPr lang="en-US"/>
        </a:p>
      </dgm:t>
    </dgm:pt>
    <dgm:pt modelId="{626F2C17-381C-4958-B1DE-42D542381074}" type="sibTrans" cxnId="{D11B96F5-2F47-4E4F-B895-9CA15163B212}">
      <dgm:prSet/>
      <dgm:spPr>
        <a:ln w="28575">
          <a:solidFill>
            <a:srgbClr val="009999"/>
          </a:solidFill>
        </a:ln>
      </dgm:spPr>
      <dgm:t>
        <a:bodyPr/>
        <a:lstStyle/>
        <a:p>
          <a:endParaRPr lang="en-US"/>
        </a:p>
      </dgm:t>
    </dgm:pt>
    <dgm:pt modelId="{E5103E73-3E2C-4283-9D3C-DD9E1DDA5F1E}">
      <dgm:prSet phldrT="[Text]" custT="1"/>
      <dgm:spPr/>
      <dgm:t>
        <a:bodyPr anchor="ctr" anchorCtr="1"/>
        <a:lstStyle/>
        <a:p>
          <a:pPr algn="ctr"/>
          <a:r>
            <a:rPr lang="en-US" sz="2000" dirty="0" smtClean="0"/>
            <a:t>	Analysis</a:t>
          </a:r>
          <a:endParaRPr lang="en-US" sz="2000" dirty="0"/>
        </a:p>
      </dgm:t>
    </dgm:pt>
    <dgm:pt modelId="{1706EDF9-3483-4DE9-AE6B-4A75137F2C31}" type="parTrans" cxnId="{78A7CCB1-2677-449E-926C-9127321C68D1}">
      <dgm:prSet/>
      <dgm:spPr/>
      <dgm:t>
        <a:bodyPr/>
        <a:lstStyle/>
        <a:p>
          <a:endParaRPr lang="en-US"/>
        </a:p>
      </dgm:t>
    </dgm:pt>
    <dgm:pt modelId="{674FDBEA-261B-4817-A718-3552D8207CA0}" type="sibTrans" cxnId="{78A7CCB1-2677-449E-926C-9127321C68D1}">
      <dgm:prSet/>
      <dgm:spPr>
        <a:ln w="28575">
          <a:solidFill>
            <a:srgbClr val="009999"/>
          </a:solidFill>
        </a:ln>
      </dgm:spPr>
      <dgm:t>
        <a:bodyPr/>
        <a:lstStyle/>
        <a:p>
          <a:endParaRPr lang="en-US"/>
        </a:p>
      </dgm:t>
    </dgm:pt>
    <dgm:pt modelId="{6E542C73-2A1D-4A9A-AF97-0DBF2F7AF416}">
      <dgm:prSet phldrT="[Text]" custT="1"/>
      <dgm:spPr/>
      <dgm:t>
        <a:bodyPr anchor="t" anchorCtr="1"/>
        <a:lstStyle/>
        <a:p>
          <a:pPr algn="ctr"/>
          <a:r>
            <a:rPr lang="en-US" sz="2000" dirty="0" smtClean="0"/>
            <a:t>Dissemination</a:t>
          </a:r>
          <a:endParaRPr lang="en-US" sz="2000" dirty="0"/>
        </a:p>
      </dgm:t>
    </dgm:pt>
    <dgm:pt modelId="{BA9B2244-03CA-480F-90E9-D9698D57DDC2}" type="parTrans" cxnId="{3A5AB997-1BCF-4493-9383-59399C9B038C}">
      <dgm:prSet/>
      <dgm:spPr/>
      <dgm:t>
        <a:bodyPr/>
        <a:lstStyle/>
        <a:p>
          <a:endParaRPr lang="en-US"/>
        </a:p>
      </dgm:t>
    </dgm:pt>
    <dgm:pt modelId="{0469321E-6BD1-420F-9348-FCB134067CDF}" type="sibTrans" cxnId="{3A5AB997-1BCF-4493-9383-59399C9B038C}">
      <dgm:prSet/>
      <dgm:spPr>
        <a:ln w="28575">
          <a:solidFill>
            <a:srgbClr val="009999"/>
          </a:solidFill>
        </a:ln>
      </dgm:spPr>
      <dgm:t>
        <a:bodyPr/>
        <a:lstStyle/>
        <a:p>
          <a:endParaRPr lang="en-US"/>
        </a:p>
      </dgm:t>
    </dgm:pt>
    <dgm:pt modelId="{5C11E4C5-642B-43E2-AE20-DA536D632CFC}">
      <dgm:prSet phldrT="[Text]"/>
      <dgm:spPr/>
      <dgm:t>
        <a:bodyPr anchor="b" anchorCtr="1"/>
        <a:lstStyle/>
        <a:p>
          <a:r>
            <a:rPr lang="en-US" dirty="0" smtClean="0"/>
            <a:t>Implementation</a:t>
          </a:r>
          <a:endParaRPr lang="en-US" dirty="0"/>
        </a:p>
      </dgm:t>
    </dgm:pt>
    <dgm:pt modelId="{586051F0-84F4-4013-ACD2-7B82224A3848}" type="parTrans" cxnId="{C6776F09-2F23-4BA2-BD68-8E2F9D464BFF}">
      <dgm:prSet/>
      <dgm:spPr/>
      <dgm:t>
        <a:bodyPr/>
        <a:lstStyle/>
        <a:p>
          <a:endParaRPr lang="en-US"/>
        </a:p>
      </dgm:t>
    </dgm:pt>
    <dgm:pt modelId="{D4028D64-668C-4795-997C-03DD6EE2A5B9}" type="sibTrans" cxnId="{C6776F09-2F23-4BA2-BD68-8E2F9D464BFF}">
      <dgm:prSet/>
      <dgm:spPr/>
      <dgm:t>
        <a:bodyPr/>
        <a:lstStyle/>
        <a:p>
          <a:endParaRPr lang="en-US"/>
        </a:p>
      </dgm:t>
    </dgm:pt>
    <dgm:pt modelId="{9686E652-B35B-4660-8D2B-5022E83ABC5D}" type="pres">
      <dgm:prSet presAssocID="{6E2A6AEA-1F0E-4E62-843E-76F526427C41}" presName="Name0" presStyleCnt="0">
        <dgm:presLayoutVars>
          <dgm:dir/>
          <dgm:resizeHandles val="exact"/>
        </dgm:presLayoutVars>
      </dgm:prSet>
      <dgm:spPr/>
      <dgm:t>
        <a:bodyPr/>
        <a:lstStyle/>
        <a:p>
          <a:endParaRPr lang="en-US"/>
        </a:p>
      </dgm:t>
    </dgm:pt>
    <dgm:pt modelId="{7E995BFE-0710-46F5-859E-FFA668C6A262}" type="pres">
      <dgm:prSet presAssocID="{03368DEC-2F88-451A-AEC9-0A959C802F6F}" presName="node" presStyleLbl="node1" presStyleIdx="0" presStyleCnt="9">
        <dgm:presLayoutVars>
          <dgm:bulletEnabled val="1"/>
        </dgm:presLayoutVars>
      </dgm:prSet>
      <dgm:spPr/>
      <dgm:t>
        <a:bodyPr/>
        <a:lstStyle/>
        <a:p>
          <a:endParaRPr lang="en-US"/>
        </a:p>
      </dgm:t>
    </dgm:pt>
    <dgm:pt modelId="{988E1CFB-286F-476D-AE61-E55CFFA5AA32}" type="pres">
      <dgm:prSet presAssocID="{031ABD25-3AA1-402F-A0E2-4B33E5D84A8A}" presName="sibTrans" presStyleLbl="sibTrans1D1" presStyleIdx="0" presStyleCnt="8"/>
      <dgm:spPr/>
      <dgm:t>
        <a:bodyPr/>
        <a:lstStyle/>
        <a:p>
          <a:endParaRPr lang="en-US"/>
        </a:p>
      </dgm:t>
    </dgm:pt>
    <dgm:pt modelId="{811CD7A7-838C-47E6-AE81-451A98EE298A}" type="pres">
      <dgm:prSet presAssocID="{031ABD25-3AA1-402F-A0E2-4B33E5D84A8A}" presName="connectorText" presStyleLbl="sibTrans1D1" presStyleIdx="0" presStyleCnt="8"/>
      <dgm:spPr/>
      <dgm:t>
        <a:bodyPr/>
        <a:lstStyle/>
        <a:p>
          <a:endParaRPr lang="en-US"/>
        </a:p>
      </dgm:t>
    </dgm:pt>
    <dgm:pt modelId="{464EF68E-A5C1-4520-AC08-6E0EBA94334C}" type="pres">
      <dgm:prSet presAssocID="{752EA59F-7781-4149-8FED-A5F40E489861}" presName="node" presStyleLbl="node1" presStyleIdx="1" presStyleCnt="9">
        <dgm:presLayoutVars>
          <dgm:bulletEnabled val="1"/>
        </dgm:presLayoutVars>
      </dgm:prSet>
      <dgm:spPr/>
      <dgm:t>
        <a:bodyPr/>
        <a:lstStyle/>
        <a:p>
          <a:endParaRPr lang="en-US"/>
        </a:p>
      </dgm:t>
    </dgm:pt>
    <dgm:pt modelId="{8CC6631A-6A47-4883-8C8B-14CC01C84D73}" type="pres">
      <dgm:prSet presAssocID="{F9156E68-DEDD-412C-A664-57F59A05BD4B}" presName="sibTrans" presStyleLbl="sibTrans1D1" presStyleIdx="1" presStyleCnt="8"/>
      <dgm:spPr/>
      <dgm:t>
        <a:bodyPr/>
        <a:lstStyle/>
        <a:p>
          <a:endParaRPr lang="en-US"/>
        </a:p>
      </dgm:t>
    </dgm:pt>
    <dgm:pt modelId="{09F7A6EC-1A60-4F72-8D68-95961DF9E6D2}" type="pres">
      <dgm:prSet presAssocID="{F9156E68-DEDD-412C-A664-57F59A05BD4B}" presName="connectorText" presStyleLbl="sibTrans1D1" presStyleIdx="1" presStyleCnt="8"/>
      <dgm:spPr/>
      <dgm:t>
        <a:bodyPr/>
        <a:lstStyle/>
        <a:p>
          <a:endParaRPr lang="en-US"/>
        </a:p>
      </dgm:t>
    </dgm:pt>
    <dgm:pt modelId="{E59A051B-9D04-4A93-B8C0-9C57CD49B935}" type="pres">
      <dgm:prSet presAssocID="{9D038253-E74F-4755-BA81-33A31AD5A1BA}" presName="node" presStyleLbl="node1" presStyleIdx="2" presStyleCnt="9">
        <dgm:presLayoutVars>
          <dgm:bulletEnabled val="1"/>
        </dgm:presLayoutVars>
      </dgm:prSet>
      <dgm:spPr/>
      <dgm:t>
        <a:bodyPr/>
        <a:lstStyle/>
        <a:p>
          <a:endParaRPr lang="en-US"/>
        </a:p>
      </dgm:t>
    </dgm:pt>
    <dgm:pt modelId="{FD9632F6-EB90-4819-A2DD-80C791329BBE}" type="pres">
      <dgm:prSet presAssocID="{2323761E-2812-4CB1-876C-7DA444736D62}" presName="sibTrans" presStyleLbl="sibTrans1D1" presStyleIdx="2" presStyleCnt="8"/>
      <dgm:spPr/>
      <dgm:t>
        <a:bodyPr/>
        <a:lstStyle/>
        <a:p>
          <a:endParaRPr lang="en-US"/>
        </a:p>
      </dgm:t>
    </dgm:pt>
    <dgm:pt modelId="{3A9DEB9C-4430-4490-B7C2-CDFBDD3BB0E4}" type="pres">
      <dgm:prSet presAssocID="{2323761E-2812-4CB1-876C-7DA444736D62}" presName="connectorText" presStyleLbl="sibTrans1D1" presStyleIdx="2" presStyleCnt="8"/>
      <dgm:spPr/>
      <dgm:t>
        <a:bodyPr/>
        <a:lstStyle/>
        <a:p>
          <a:endParaRPr lang="en-US"/>
        </a:p>
      </dgm:t>
    </dgm:pt>
    <dgm:pt modelId="{78A7FF75-6AF1-4C19-9855-EF4615DCDCBB}" type="pres">
      <dgm:prSet presAssocID="{25EFBC5E-6180-4CAA-AA49-733062C3C3B3}" presName="node" presStyleLbl="node1" presStyleIdx="3" presStyleCnt="9">
        <dgm:presLayoutVars>
          <dgm:bulletEnabled val="1"/>
        </dgm:presLayoutVars>
      </dgm:prSet>
      <dgm:spPr/>
      <dgm:t>
        <a:bodyPr/>
        <a:lstStyle/>
        <a:p>
          <a:endParaRPr lang="en-US"/>
        </a:p>
      </dgm:t>
    </dgm:pt>
    <dgm:pt modelId="{532B3783-FCB5-4A26-99D1-BDD94D744FF8}" type="pres">
      <dgm:prSet presAssocID="{EC5D58DB-623B-4A0C-A5CB-B9B11AAEAF1E}" presName="sibTrans" presStyleLbl="sibTrans1D1" presStyleIdx="3" presStyleCnt="8"/>
      <dgm:spPr/>
      <dgm:t>
        <a:bodyPr/>
        <a:lstStyle/>
        <a:p>
          <a:endParaRPr lang="en-US"/>
        </a:p>
      </dgm:t>
    </dgm:pt>
    <dgm:pt modelId="{CCE36552-FD20-4356-81FF-FD27DB062560}" type="pres">
      <dgm:prSet presAssocID="{EC5D58DB-623B-4A0C-A5CB-B9B11AAEAF1E}" presName="connectorText" presStyleLbl="sibTrans1D1" presStyleIdx="3" presStyleCnt="8"/>
      <dgm:spPr/>
      <dgm:t>
        <a:bodyPr/>
        <a:lstStyle/>
        <a:p>
          <a:endParaRPr lang="en-US"/>
        </a:p>
      </dgm:t>
    </dgm:pt>
    <dgm:pt modelId="{EA202944-9871-4A1C-B522-4069EA3C0833}" type="pres">
      <dgm:prSet presAssocID="{E5350328-3823-47B3-9854-FAE9972646C0}" presName="node" presStyleLbl="node1" presStyleIdx="4" presStyleCnt="9">
        <dgm:presLayoutVars>
          <dgm:bulletEnabled val="1"/>
        </dgm:presLayoutVars>
      </dgm:prSet>
      <dgm:spPr/>
      <dgm:t>
        <a:bodyPr/>
        <a:lstStyle/>
        <a:p>
          <a:endParaRPr lang="en-US"/>
        </a:p>
      </dgm:t>
    </dgm:pt>
    <dgm:pt modelId="{25C6BF6B-154E-430E-B9AC-10F6A8541C83}" type="pres">
      <dgm:prSet presAssocID="{3460C769-CDEB-4796-B8EF-B9F2F6BA479E}" presName="sibTrans" presStyleLbl="sibTrans1D1" presStyleIdx="4" presStyleCnt="8"/>
      <dgm:spPr/>
      <dgm:t>
        <a:bodyPr/>
        <a:lstStyle/>
        <a:p>
          <a:endParaRPr lang="en-US"/>
        </a:p>
      </dgm:t>
    </dgm:pt>
    <dgm:pt modelId="{9BBFBB52-F54A-47B9-86A4-774C09BE0701}" type="pres">
      <dgm:prSet presAssocID="{3460C769-CDEB-4796-B8EF-B9F2F6BA479E}" presName="connectorText" presStyleLbl="sibTrans1D1" presStyleIdx="4" presStyleCnt="8"/>
      <dgm:spPr/>
      <dgm:t>
        <a:bodyPr/>
        <a:lstStyle/>
        <a:p>
          <a:endParaRPr lang="en-US"/>
        </a:p>
      </dgm:t>
    </dgm:pt>
    <dgm:pt modelId="{13D5242E-247C-476B-B09D-1D71C816E2C7}" type="pres">
      <dgm:prSet presAssocID="{A63D983A-35B3-4BB6-8108-486F6614C5C3}" presName="node" presStyleLbl="node1" presStyleIdx="5" presStyleCnt="9">
        <dgm:presLayoutVars>
          <dgm:bulletEnabled val="1"/>
        </dgm:presLayoutVars>
      </dgm:prSet>
      <dgm:spPr/>
      <dgm:t>
        <a:bodyPr/>
        <a:lstStyle/>
        <a:p>
          <a:endParaRPr lang="en-US"/>
        </a:p>
      </dgm:t>
    </dgm:pt>
    <dgm:pt modelId="{C9086020-129C-4174-AEE8-C2DCFCAC2966}" type="pres">
      <dgm:prSet presAssocID="{626F2C17-381C-4958-B1DE-42D542381074}" presName="sibTrans" presStyleLbl="sibTrans1D1" presStyleIdx="5" presStyleCnt="8"/>
      <dgm:spPr/>
      <dgm:t>
        <a:bodyPr/>
        <a:lstStyle/>
        <a:p>
          <a:endParaRPr lang="en-US"/>
        </a:p>
      </dgm:t>
    </dgm:pt>
    <dgm:pt modelId="{21F6FC29-DC36-4566-9120-56D00F61AEEF}" type="pres">
      <dgm:prSet presAssocID="{626F2C17-381C-4958-B1DE-42D542381074}" presName="connectorText" presStyleLbl="sibTrans1D1" presStyleIdx="5" presStyleCnt="8"/>
      <dgm:spPr/>
      <dgm:t>
        <a:bodyPr/>
        <a:lstStyle/>
        <a:p>
          <a:endParaRPr lang="en-US"/>
        </a:p>
      </dgm:t>
    </dgm:pt>
    <dgm:pt modelId="{7B2210A0-754D-4111-8481-1CC03D510456}" type="pres">
      <dgm:prSet presAssocID="{E5103E73-3E2C-4283-9D3C-DD9E1DDA5F1E}" presName="node" presStyleLbl="node1" presStyleIdx="6" presStyleCnt="9" custScaleX="107329">
        <dgm:presLayoutVars>
          <dgm:bulletEnabled val="1"/>
        </dgm:presLayoutVars>
      </dgm:prSet>
      <dgm:spPr/>
      <dgm:t>
        <a:bodyPr/>
        <a:lstStyle/>
        <a:p>
          <a:endParaRPr lang="en-US"/>
        </a:p>
      </dgm:t>
    </dgm:pt>
    <dgm:pt modelId="{B353D8B8-FAF7-471D-9D91-89A3DB70A8A1}" type="pres">
      <dgm:prSet presAssocID="{674FDBEA-261B-4817-A718-3552D8207CA0}" presName="sibTrans" presStyleLbl="sibTrans1D1" presStyleIdx="6" presStyleCnt="8"/>
      <dgm:spPr/>
      <dgm:t>
        <a:bodyPr/>
        <a:lstStyle/>
        <a:p>
          <a:endParaRPr lang="en-US"/>
        </a:p>
      </dgm:t>
    </dgm:pt>
    <dgm:pt modelId="{778A7995-F63A-4559-BCA8-6B65A95AF409}" type="pres">
      <dgm:prSet presAssocID="{674FDBEA-261B-4817-A718-3552D8207CA0}" presName="connectorText" presStyleLbl="sibTrans1D1" presStyleIdx="6" presStyleCnt="8"/>
      <dgm:spPr/>
      <dgm:t>
        <a:bodyPr/>
        <a:lstStyle/>
        <a:p>
          <a:endParaRPr lang="en-US"/>
        </a:p>
      </dgm:t>
    </dgm:pt>
    <dgm:pt modelId="{470BB0D0-583F-4B87-BAA4-0525F6562530}" type="pres">
      <dgm:prSet presAssocID="{6E542C73-2A1D-4A9A-AF97-0DBF2F7AF416}" presName="node" presStyleLbl="node1" presStyleIdx="7" presStyleCnt="9">
        <dgm:presLayoutVars>
          <dgm:bulletEnabled val="1"/>
        </dgm:presLayoutVars>
      </dgm:prSet>
      <dgm:spPr/>
      <dgm:t>
        <a:bodyPr/>
        <a:lstStyle/>
        <a:p>
          <a:endParaRPr lang="en-US"/>
        </a:p>
      </dgm:t>
    </dgm:pt>
    <dgm:pt modelId="{4AF71CAD-CB46-4CE1-AF7A-56A9C8C15092}" type="pres">
      <dgm:prSet presAssocID="{0469321E-6BD1-420F-9348-FCB134067CDF}" presName="sibTrans" presStyleLbl="sibTrans1D1" presStyleIdx="7" presStyleCnt="8"/>
      <dgm:spPr/>
      <dgm:t>
        <a:bodyPr/>
        <a:lstStyle/>
        <a:p>
          <a:endParaRPr lang="en-US"/>
        </a:p>
      </dgm:t>
    </dgm:pt>
    <dgm:pt modelId="{3F914C13-801C-4056-9D8C-295926497A30}" type="pres">
      <dgm:prSet presAssocID="{0469321E-6BD1-420F-9348-FCB134067CDF}" presName="connectorText" presStyleLbl="sibTrans1D1" presStyleIdx="7" presStyleCnt="8"/>
      <dgm:spPr/>
      <dgm:t>
        <a:bodyPr/>
        <a:lstStyle/>
        <a:p>
          <a:endParaRPr lang="en-US"/>
        </a:p>
      </dgm:t>
    </dgm:pt>
    <dgm:pt modelId="{59C6F055-6934-445D-9887-0695DF93C5EB}" type="pres">
      <dgm:prSet presAssocID="{5C11E4C5-642B-43E2-AE20-DA536D632CFC}" presName="node" presStyleLbl="node1" presStyleIdx="8" presStyleCnt="9">
        <dgm:presLayoutVars>
          <dgm:bulletEnabled val="1"/>
        </dgm:presLayoutVars>
      </dgm:prSet>
      <dgm:spPr/>
      <dgm:t>
        <a:bodyPr/>
        <a:lstStyle/>
        <a:p>
          <a:endParaRPr lang="en-US"/>
        </a:p>
      </dgm:t>
    </dgm:pt>
  </dgm:ptLst>
  <dgm:cxnLst>
    <dgm:cxn modelId="{387BD506-EFAA-4D40-8A04-481BCC68D875}" srcId="{6E2A6AEA-1F0E-4E62-843E-76F526427C41}" destId="{25EFBC5E-6180-4CAA-AA49-733062C3C3B3}" srcOrd="3" destOrd="0" parTransId="{FBE86718-DB7C-4933-917C-481C3A1B6947}" sibTransId="{EC5D58DB-623B-4A0C-A5CB-B9B11AAEAF1E}"/>
    <dgm:cxn modelId="{EF9ACC34-572D-4F8A-B8E4-FF0782CBEEED}" type="presOf" srcId="{3460C769-CDEB-4796-B8EF-B9F2F6BA479E}" destId="{25C6BF6B-154E-430E-B9AC-10F6A8541C83}" srcOrd="0" destOrd="0" presId="urn:microsoft.com/office/officeart/2005/8/layout/bProcess3"/>
    <dgm:cxn modelId="{22AAA935-0F20-4308-9CF1-7D82142C8FDB}" type="presOf" srcId="{9D038253-E74F-4755-BA81-33A31AD5A1BA}" destId="{E59A051B-9D04-4A93-B8C0-9C57CD49B935}" srcOrd="0" destOrd="0" presId="urn:microsoft.com/office/officeart/2005/8/layout/bProcess3"/>
    <dgm:cxn modelId="{448C2A99-CB7F-4B39-A489-328D9AEDE163}" type="presOf" srcId="{5C11E4C5-642B-43E2-AE20-DA536D632CFC}" destId="{59C6F055-6934-445D-9887-0695DF93C5EB}" srcOrd="0" destOrd="0" presId="urn:microsoft.com/office/officeart/2005/8/layout/bProcess3"/>
    <dgm:cxn modelId="{21FFB64E-424A-4A95-838C-6813CB4E219C}" type="presOf" srcId="{A63D983A-35B3-4BB6-8108-486F6614C5C3}" destId="{13D5242E-247C-476B-B09D-1D71C816E2C7}" srcOrd="0" destOrd="0" presId="urn:microsoft.com/office/officeart/2005/8/layout/bProcess3"/>
    <dgm:cxn modelId="{BFC573DB-2E43-4F4D-BEE4-9AA50A80D51B}" type="presOf" srcId="{E5103E73-3E2C-4283-9D3C-DD9E1DDA5F1E}" destId="{7B2210A0-754D-4111-8481-1CC03D510456}" srcOrd="0" destOrd="0" presId="urn:microsoft.com/office/officeart/2005/8/layout/bProcess3"/>
    <dgm:cxn modelId="{7593D824-86E8-4304-B68F-A375E2ECA521}" type="presOf" srcId="{0469321E-6BD1-420F-9348-FCB134067CDF}" destId="{3F914C13-801C-4056-9D8C-295926497A30}" srcOrd="1" destOrd="0" presId="urn:microsoft.com/office/officeart/2005/8/layout/bProcess3"/>
    <dgm:cxn modelId="{78A7CCB1-2677-449E-926C-9127321C68D1}" srcId="{6E2A6AEA-1F0E-4E62-843E-76F526427C41}" destId="{E5103E73-3E2C-4283-9D3C-DD9E1DDA5F1E}" srcOrd="6" destOrd="0" parTransId="{1706EDF9-3483-4DE9-AE6B-4A75137F2C31}" sibTransId="{674FDBEA-261B-4817-A718-3552D8207CA0}"/>
    <dgm:cxn modelId="{C6776F09-2F23-4BA2-BD68-8E2F9D464BFF}" srcId="{6E2A6AEA-1F0E-4E62-843E-76F526427C41}" destId="{5C11E4C5-642B-43E2-AE20-DA536D632CFC}" srcOrd="8" destOrd="0" parTransId="{586051F0-84F4-4013-ACD2-7B82224A3848}" sibTransId="{D4028D64-668C-4795-997C-03DD6EE2A5B9}"/>
    <dgm:cxn modelId="{A89DC736-1878-40C6-B0F7-B9232A8FE2DB}" type="presOf" srcId="{E5350328-3823-47B3-9854-FAE9972646C0}" destId="{EA202944-9871-4A1C-B522-4069EA3C0833}" srcOrd="0" destOrd="0" presId="urn:microsoft.com/office/officeart/2005/8/layout/bProcess3"/>
    <dgm:cxn modelId="{D38EBBFC-DA59-4E0E-9C0D-E9B55C7CFA67}" type="presOf" srcId="{6E2A6AEA-1F0E-4E62-843E-76F526427C41}" destId="{9686E652-B35B-4660-8D2B-5022E83ABC5D}" srcOrd="0" destOrd="0" presId="urn:microsoft.com/office/officeart/2005/8/layout/bProcess3"/>
    <dgm:cxn modelId="{78E33FAA-C21B-450E-A190-49288B897434}" type="presOf" srcId="{031ABD25-3AA1-402F-A0E2-4B33E5D84A8A}" destId="{811CD7A7-838C-47E6-AE81-451A98EE298A}" srcOrd="1" destOrd="0" presId="urn:microsoft.com/office/officeart/2005/8/layout/bProcess3"/>
    <dgm:cxn modelId="{D11B96F5-2F47-4E4F-B895-9CA15163B212}" srcId="{6E2A6AEA-1F0E-4E62-843E-76F526427C41}" destId="{A63D983A-35B3-4BB6-8108-486F6614C5C3}" srcOrd="5" destOrd="0" parTransId="{4CA7BBBB-3EB3-445B-A849-643E4056E808}" sibTransId="{626F2C17-381C-4958-B1DE-42D542381074}"/>
    <dgm:cxn modelId="{5B3F8F28-E994-44AF-859B-7EF88C63AAA9}" srcId="{6E2A6AEA-1F0E-4E62-843E-76F526427C41}" destId="{E5350328-3823-47B3-9854-FAE9972646C0}" srcOrd="4" destOrd="0" parTransId="{3BB917C5-08B5-41B3-BB65-7630546002C2}" sibTransId="{3460C769-CDEB-4796-B8EF-B9F2F6BA479E}"/>
    <dgm:cxn modelId="{D840323C-FAA5-452D-BDF8-5C41F04D8125}" type="presOf" srcId="{25EFBC5E-6180-4CAA-AA49-733062C3C3B3}" destId="{78A7FF75-6AF1-4C19-9855-EF4615DCDCBB}" srcOrd="0" destOrd="0" presId="urn:microsoft.com/office/officeart/2005/8/layout/bProcess3"/>
    <dgm:cxn modelId="{2F688D95-532C-4D1F-A667-0CD4B7E7C0E8}" type="presOf" srcId="{0469321E-6BD1-420F-9348-FCB134067CDF}" destId="{4AF71CAD-CB46-4CE1-AF7A-56A9C8C15092}" srcOrd="0" destOrd="0" presId="urn:microsoft.com/office/officeart/2005/8/layout/bProcess3"/>
    <dgm:cxn modelId="{04FF1A6C-6CDC-4107-8273-39978046E658}" type="presOf" srcId="{EC5D58DB-623B-4A0C-A5CB-B9B11AAEAF1E}" destId="{CCE36552-FD20-4356-81FF-FD27DB062560}" srcOrd="1" destOrd="0" presId="urn:microsoft.com/office/officeart/2005/8/layout/bProcess3"/>
    <dgm:cxn modelId="{35925B7B-DD84-44D0-9DCE-EB66D5CC5CFF}" type="presOf" srcId="{2323761E-2812-4CB1-876C-7DA444736D62}" destId="{3A9DEB9C-4430-4490-B7C2-CDFBDD3BB0E4}" srcOrd="1" destOrd="0" presId="urn:microsoft.com/office/officeart/2005/8/layout/bProcess3"/>
    <dgm:cxn modelId="{3A5AB997-1BCF-4493-9383-59399C9B038C}" srcId="{6E2A6AEA-1F0E-4E62-843E-76F526427C41}" destId="{6E542C73-2A1D-4A9A-AF97-0DBF2F7AF416}" srcOrd="7" destOrd="0" parTransId="{BA9B2244-03CA-480F-90E9-D9698D57DDC2}" sibTransId="{0469321E-6BD1-420F-9348-FCB134067CDF}"/>
    <dgm:cxn modelId="{7873DAFB-71F7-497B-B627-51210FC3FDD6}" type="presOf" srcId="{2323761E-2812-4CB1-876C-7DA444736D62}" destId="{FD9632F6-EB90-4819-A2DD-80C791329BBE}" srcOrd="0" destOrd="0" presId="urn:microsoft.com/office/officeart/2005/8/layout/bProcess3"/>
    <dgm:cxn modelId="{4C61D4CC-3248-4B1F-AC5C-5A075551B3C5}" type="presOf" srcId="{031ABD25-3AA1-402F-A0E2-4B33E5D84A8A}" destId="{988E1CFB-286F-476D-AE61-E55CFFA5AA32}" srcOrd="0" destOrd="0" presId="urn:microsoft.com/office/officeart/2005/8/layout/bProcess3"/>
    <dgm:cxn modelId="{A6226749-DC06-4AA6-90C2-C7E9B04A1E2E}" srcId="{6E2A6AEA-1F0E-4E62-843E-76F526427C41}" destId="{9D038253-E74F-4755-BA81-33A31AD5A1BA}" srcOrd="2" destOrd="0" parTransId="{E2504A48-62CF-40FC-A405-B2D8DFAD6B6E}" sibTransId="{2323761E-2812-4CB1-876C-7DA444736D62}"/>
    <dgm:cxn modelId="{0BF529EC-4A55-400F-A351-38DAFF24C25D}" type="presOf" srcId="{EC5D58DB-623B-4A0C-A5CB-B9B11AAEAF1E}" destId="{532B3783-FCB5-4A26-99D1-BDD94D744FF8}" srcOrd="0" destOrd="0" presId="urn:microsoft.com/office/officeart/2005/8/layout/bProcess3"/>
    <dgm:cxn modelId="{FA685CA1-0FE8-43ED-92EA-8033D5264409}" type="presOf" srcId="{F9156E68-DEDD-412C-A664-57F59A05BD4B}" destId="{09F7A6EC-1A60-4F72-8D68-95961DF9E6D2}" srcOrd="1" destOrd="0" presId="urn:microsoft.com/office/officeart/2005/8/layout/bProcess3"/>
    <dgm:cxn modelId="{AB51E4AC-21AB-48F7-AB6E-8984BE626DA6}" type="presOf" srcId="{752EA59F-7781-4149-8FED-A5F40E489861}" destId="{464EF68E-A5C1-4520-AC08-6E0EBA94334C}" srcOrd="0" destOrd="0" presId="urn:microsoft.com/office/officeart/2005/8/layout/bProcess3"/>
    <dgm:cxn modelId="{AB9CD798-AB63-43C3-A3EC-45A5D6EE7021}" type="presOf" srcId="{626F2C17-381C-4958-B1DE-42D542381074}" destId="{21F6FC29-DC36-4566-9120-56D00F61AEEF}" srcOrd="1" destOrd="0" presId="urn:microsoft.com/office/officeart/2005/8/layout/bProcess3"/>
    <dgm:cxn modelId="{F5556CFC-84E6-42BA-88BC-F57CD2A54D24}" type="presOf" srcId="{6E542C73-2A1D-4A9A-AF97-0DBF2F7AF416}" destId="{470BB0D0-583F-4B87-BAA4-0525F6562530}" srcOrd="0" destOrd="0" presId="urn:microsoft.com/office/officeart/2005/8/layout/bProcess3"/>
    <dgm:cxn modelId="{41A4913D-5BE8-4ACB-B837-1819875C44E5}" type="presOf" srcId="{674FDBEA-261B-4817-A718-3552D8207CA0}" destId="{778A7995-F63A-4559-BCA8-6B65A95AF409}" srcOrd="1" destOrd="0" presId="urn:microsoft.com/office/officeart/2005/8/layout/bProcess3"/>
    <dgm:cxn modelId="{47D9D5FE-406B-42B1-9280-829513820EC4}" type="presOf" srcId="{F9156E68-DEDD-412C-A664-57F59A05BD4B}" destId="{8CC6631A-6A47-4883-8C8B-14CC01C84D73}" srcOrd="0" destOrd="0" presId="urn:microsoft.com/office/officeart/2005/8/layout/bProcess3"/>
    <dgm:cxn modelId="{0E29C016-9251-4D01-AB90-942372C72F14}" srcId="{6E2A6AEA-1F0E-4E62-843E-76F526427C41}" destId="{03368DEC-2F88-451A-AEC9-0A959C802F6F}" srcOrd="0" destOrd="0" parTransId="{F5612959-AA06-4618-8005-3F5489D59664}" sibTransId="{031ABD25-3AA1-402F-A0E2-4B33E5D84A8A}"/>
    <dgm:cxn modelId="{2E1B1329-CF25-457C-8759-BB5D950E8F11}" type="presOf" srcId="{626F2C17-381C-4958-B1DE-42D542381074}" destId="{C9086020-129C-4174-AEE8-C2DCFCAC2966}" srcOrd="0" destOrd="0" presId="urn:microsoft.com/office/officeart/2005/8/layout/bProcess3"/>
    <dgm:cxn modelId="{01413E7A-AEF9-40F7-BAAD-81A7D6F782CE}" type="presOf" srcId="{674FDBEA-261B-4817-A718-3552D8207CA0}" destId="{B353D8B8-FAF7-471D-9D91-89A3DB70A8A1}" srcOrd="0" destOrd="0" presId="urn:microsoft.com/office/officeart/2005/8/layout/bProcess3"/>
    <dgm:cxn modelId="{ABFEFBF7-95A3-45DB-8F78-8FD289A64E21}" srcId="{6E2A6AEA-1F0E-4E62-843E-76F526427C41}" destId="{752EA59F-7781-4149-8FED-A5F40E489861}" srcOrd="1" destOrd="0" parTransId="{2917CA63-37A7-4232-8487-C8EFA334ECEE}" sibTransId="{F9156E68-DEDD-412C-A664-57F59A05BD4B}"/>
    <dgm:cxn modelId="{70E1AE6F-4753-4F8F-BBBE-BA0E41B22ADA}" type="presOf" srcId="{3460C769-CDEB-4796-B8EF-B9F2F6BA479E}" destId="{9BBFBB52-F54A-47B9-86A4-774C09BE0701}" srcOrd="1" destOrd="0" presId="urn:microsoft.com/office/officeart/2005/8/layout/bProcess3"/>
    <dgm:cxn modelId="{801B9A48-52EA-4588-86A7-627FB3E5BE62}" type="presOf" srcId="{03368DEC-2F88-451A-AEC9-0A959C802F6F}" destId="{7E995BFE-0710-46F5-859E-FFA668C6A262}" srcOrd="0" destOrd="0" presId="urn:microsoft.com/office/officeart/2005/8/layout/bProcess3"/>
    <dgm:cxn modelId="{973B34F1-ED0A-4744-864D-B60E599E8219}" type="presParOf" srcId="{9686E652-B35B-4660-8D2B-5022E83ABC5D}" destId="{7E995BFE-0710-46F5-859E-FFA668C6A262}" srcOrd="0" destOrd="0" presId="urn:microsoft.com/office/officeart/2005/8/layout/bProcess3"/>
    <dgm:cxn modelId="{57214794-8E4D-498D-84F4-78488E0BB5A3}" type="presParOf" srcId="{9686E652-B35B-4660-8D2B-5022E83ABC5D}" destId="{988E1CFB-286F-476D-AE61-E55CFFA5AA32}" srcOrd="1" destOrd="0" presId="urn:microsoft.com/office/officeart/2005/8/layout/bProcess3"/>
    <dgm:cxn modelId="{8EC0FC5F-425B-4F59-9AC5-6A140CE0B9A3}" type="presParOf" srcId="{988E1CFB-286F-476D-AE61-E55CFFA5AA32}" destId="{811CD7A7-838C-47E6-AE81-451A98EE298A}" srcOrd="0" destOrd="0" presId="urn:microsoft.com/office/officeart/2005/8/layout/bProcess3"/>
    <dgm:cxn modelId="{1758D1EA-5932-4981-A146-793711142C5B}" type="presParOf" srcId="{9686E652-B35B-4660-8D2B-5022E83ABC5D}" destId="{464EF68E-A5C1-4520-AC08-6E0EBA94334C}" srcOrd="2" destOrd="0" presId="urn:microsoft.com/office/officeart/2005/8/layout/bProcess3"/>
    <dgm:cxn modelId="{D718F9A5-EAF7-4A6A-8AC4-F9084B6987C7}" type="presParOf" srcId="{9686E652-B35B-4660-8D2B-5022E83ABC5D}" destId="{8CC6631A-6A47-4883-8C8B-14CC01C84D73}" srcOrd="3" destOrd="0" presId="urn:microsoft.com/office/officeart/2005/8/layout/bProcess3"/>
    <dgm:cxn modelId="{41287CA6-E06F-4566-A41B-EADDA07BE177}" type="presParOf" srcId="{8CC6631A-6A47-4883-8C8B-14CC01C84D73}" destId="{09F7A6EC-1A60-4F72-8D68-95961DF9E6D2}" srcOrd="0" destOrd="0" presId="urn:microsoft.com/office/officeart/2005/8/layout/bProcess3"/>
    <dgm:cxn modelId="{0B0256DF-42FD-495B-B687-27458A723588}" type="presParOf" srcId="{9686E652-B35B-4660-8D2B-5022E83ABC5D}" destId="{E59A051B-9D04-4A93-B8C0-9C57CD49B935}" srcOrd="4" destOrd="0" presId="urn:microsoft.com/office/officeart/2005/8/layout/bProcess3"/>
    <dgm:cxn modelId="{2DD8F6FE-BBD8-4950-AC3E-0D3DBD24D600}" type="presParOf" srcId="{9686E652-B35B-4660-8D2B-5022E83ABC5D}" destId="{FD9632F6-EB90-4819-A2DD-80C791329BBE}" srcOrd="5" destOrd="0" presId="urn:microsoft.com/office/officeart/2005/8/layout/bProcess3"/>
    <dgm:cxn modelId="{676A3CDC-5631-4ECF-A3E3-27F972630155}" type="presParOf" srcId="{FD9632F6-EB90-4819-A2DD-80C791329BBE}" destId="{3A9DEB9C-4430-4490-B7C2-CDFBDD3BB0E4}" srcOrd="0" destOrd="0" presId="urn:microsoft.com/office/officeart/2005/8/layout/bProcess3"/>
    <dgm:cxn modelId="{394A2C6C-ECB9-4D0F-ADC9-40246EA7583F}" type="presParOf" srcId="{9686E652-B35B-4660-8D2B-5022E83ABC5D}" destId="{78A7FF75-6AF1-4C19-9855-EF4615DCDCBB}" srcOrd="6" destOrd="0" presId="urn:microsoft.com/office/officeart/2005/8/layout/bProcess3"/>
    <dgm:cxn modelId="{2022417E-5D43-4FA2-ADF8-04C495789959}" type="presParOf" srcId="{9686E652-B35B-4660-8D2B-5022E83ABC5D}" destId="{532B3783-FCB5-4A26-99D1-BDD94D744FF8}" srcOrd="7" destOrd="0" presId="urn:microsoft.com/office/officeart/2005/8/layout/bProcess3"/>
    <dgm:cxn modelId="{F7B7AD4A-5532-4FFF-BECC-D909F4B57CC6}" type="presParOf" srcId="{532B3783-FCB5-4A26-99D1-BDD94D744FF8}" destId="{CCE36552-FD20-4356-81FF-FD27DB062560}" srcOrd="0" destOrd="0" presId="urn:microsoft.com/office/officeart/2005/8/layout/bProcess3"/>
    <dgm:cxn modelId="{B7555A79-88CC-4B00-96C2-E2A47E5D96EF}" type="presParOf" srcId="{9686E652-B35B-4660-8D2B-5022E83ABC5D}" destId="{EA202944-9871-4A1C-B522-4069EA3C0833}" srcOrd="8" destOrd="0" presId="urn:microsoft.com/office/officeart/2005/8/layout/bProcess3"/>
    <dgm:cxn modelId="{D7D6388C-7D7F-449F-80D0-194956CD493F}" type="presParOf" srcId="{9686E652-B35B-4660-8D2B-5022E83ABC5D}" destId="{25C6BF6B-154E-430E-B9AC-10F6A8541C83}" srcOrd="9" destOrd="0" presId="urn:microsoft.com/office/officeart/2005/8/layout/bProcess3"/>
    <dgm:cxn modelId="{03AC88E8-B12B-47DC-9DEF-BBEEFD60523E}" type="presParOf" srcId="{25C6BF6B-154E-430E-B9AC-10F6A8541C83}" destId="{9BBFBB52-F54A-47B9-86A4-774C09BE0701}" srcOrd="0" destOrd="0" presId="urn:microsoft.com/office/officeart/2005/8/layout/bProcess3"/>
    <dgm:cxn modelId="{CA2F85DE-BEAC-4743-A1DD-9DCA153D761F}" type="presParOf" srcId="{9686E652-B35B-4660-8D2B-5022E83ABC5D}" destId="{13D5242E-247C-476B-B09D-1D71C816E2C7}" srcOrd="10" destOrd="0" presId="urn:microsoft.com/office/officeart/2005/8/layout/bProcess3"/>
    <dgm:cxn modelId="{9B7244C9-DCB8-4AB5-966D-EF38470920E7}" type="presParOf" srcId="{9686E652-B35B-4660-8D2B-5022E83ABC5D}" destId="{C9086020-129C-4174-AEE8-C2DCFCAC2966}" srcOrd="11" destOrd="0" presId="urn:microsoft.com/office/officeart/2005/8/layout/bProcess3"/>
    <dgm:cxn modelId="{486550A5-96B2-4120-B328-B5AD5B60B764}" type="presParOf" srcId="{C9086020-129C-4174-AEE8-C2DCFCAC2966}" destId="{21F6FC29-DC36-4566-9120-56D00F61AEEF}" srcOrd="0" destOrd="0" presId="urn:microsoft.com/office/officeart/2005/8/layout/bProcess3"/>
    <dgm:cxn modelId="{5792A0A9-5612-4A45-AE39-64238CEE85F1}" type="presParOf" srcId="{9686E652-B35B-4660-8D2B-5022E83ABC5D}" destId="{7B2210A0-754D-4111-8481-1CC03D510456}" srcOrd="12" destOrd="0" presId="urn:microsoft.com/office/officeart/2005/8/layout/bProcess3"/>
    <dgm:cxn modelId="{74F521CD-7B7A-4D36-9FD2-C2E14130A69B}" type="presParOf" srcId="{9686E652-B35B-4660-8D2B-5022E83ABC5D}" destId="{B353D8B8-FAF7-471D-9D91-89A3DB70A8A1}" srcOrd="13" destOrd="0" presId="urn:microsoft.com/office/officeart/2005/8/layout/bProcess3"/>
    <dgm:cxn modelId="{717421AA-9AF3-4952-9CAD-C59858EB0ACC}" type="presParOf" srcId="{B353D8B8-FAF7-471D-9D91-89A3DB70A8A1}" destId="{778A7995-F63A-4559-BCA8-6B65A95AF409}" srcOrd="0" destOrd="0" presId="urn:microsoft.com/office/officeart/2005/8/layout/bProcess3"/>
    <dgm:cxn modelId="{22BD122D-BC65-4B8A-949C-0949E17F67A4}" type="presParOf" srcId="{9686E652-B35B-4660-8D2B-5022E83ABC5D}" destId="{470BB0D0-583F-4B87-BAA4-0525F6562530}" srcOrd="14" destOrd="0" presId="urn:microsoft.com/office/officeart/2005/8/layout/bProcess3"/>
    <dgm:cxn modelId="{B66170C5-3C14-4744-A2F9-E73286F84F78}" type="presParOf" srcId="{9686E652-B35B-4660-8D2B-5022E83ABC5D}" destId="{4AF71CAD-CB46-4CE1-AF7A-56A9C8C15092}" srcOrd="15" destOrd="0" presId="urn:microsoft.com/office/officeart/2005/8/layout/bProcess3"/>
    <dgm:cxn modelId="{1AE2E769-FE6F-477D-A5EF-F36F28FB27B2}" type="presParOf" srcId="{4AF71CAD-CB46-4CE1-AF7A-56A9C8C15092}" destId="{3F914C13-801C-4056-9D8C-295926497A30}" srcOrd="0" destOrd="0" presId="urn:microsoft.com/office/officeart/2005/8/layout/bProcess3"/>
    <dgm:cxn modelId="{38428985-0C70-4782-80F8-CDEC0D629557}" type="presParOf" srcId="{9686E652-B35B-4660-8D2B-5022E83ABC5D}" destId="{59C6F055-6934-445D-9887-0695DF93C5EB}"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7679-9B10-4C86-A513-02D0A11690AF}">
      <dsp:nvSpPr>
        <dsp:cNvPr id="0" name=""/>
        <dsp:cNvSpPr/>
      </dsp:nvSpPr>
      <dsp:spPr>
        <a:xfrm rot="5400000">
          <a:off x="5012703" y="-1901980"/>
          <a:ext cx="1166849" cy="5266944"/>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Furniture and Teamspot surveys and usability studies; observations in Bissett (ongoing throughout semester)</a:t>
          </a:r>
          <a:endParaRPr lang="en-US" sz="2200" kern="1200" dirty="0"/>
        </a:p>
      </dsp:txBody>
      <dsp:txXfrm rot="-5400000">
        <a:off x="2962656" y="205028"/>
        <a:ext cx="5209983" cy="1052927"/>
      </dsp:txXfrm>
    </dsp:sp>
    <dsp:sp modelId="{239714F5-D71B-4C0A-92FF-AD6BF04ECFA1}">
      <dsp:nvSpPr>
        <dsp:cNvPr id="0" name=""/>
        <dsp:cNvSpPr/>
      </dsp:nvSpPr>
      <dsp:spPr>
        <a:xfrm>
          <a:off x="0" y="2209"/>
          <a:ext cx="2962656" cy="145856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Phase 1: now-mid March</a:t>
          </a:r>
          <a:endParaRPr lang="en-US" sz="3500" kern="1200" dirty="0"/>
        </a:p>
      </dsp:txBody>
      <dsp:txXfrm>
        <a:off x="71201" y="73410"/>
        <a:ext cx="2820254" cy="1316160"/>
      </dsp:txXfrm>
    </dsp:sp>
    <dsp:sp modelId="{7DBB659C-E751-4892-85E7-7B83F61D8A9B}">
      <dsp:nvSpPr>
        <dsp:cNvPr id="0" name=""/>
        <dsp:cNvSpPr/>
      </dsp:nvSpPr>
      <dsp:spPr>
        <a:xfrm rot="5400000">
          <a:off x="5012703" y="-370490"/>
          <a:ext cx="1166849" cy="5266944"/>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solidFill>
                <a:schemeClr val="accent5">
                  <a:lumMod val="60000"/>
                  <a:lumOff val="40000"/>
                </a:schemeClr>
              </a:solidFill>
            </a:rPr>
            <a:t>Interviews </a:t>
          </a:r>
          <a:r>
            <a:rPr lang="en-US" sz="2200" kern="1200" dirty="0" smtClean="0"/>
            <a:t>(</a:t>
          </a:r>
          <a:r>
            <a:rPr lang="en-US" sz="2200" kern="1200" dirty="0" err="1" smtClean="0"/>
            <a:t>indiv</a:t>
          </a:r>
          <a:r>
            <a:rPr lang="en-US" sz="2200" kern="1200" dirty="0" smtClean="0"/>
            <a:t>. &amp; focus group) on Bissett use and collaborative work;  prelim. report to Council</a:t>
          </a:r>
          <a:endParaRPr lang="en-US" sz="2200" kern="1200" dirty="0"/>
        </a:p>
      </dsp:txBody>
      <dsp:txXfrm rot="-5400000">
        <a:off x="2962656" y="1736518"/>
        <a:ext cx="5209983" cy="1052927"/>
      </dsp:txXfrm>
    </dsp:sp>
    <dsp:sp modelId="{5649378C-0E96-407D-8030-934F2BB079AB}">
      <dsp:nvSpPr>
        <dsp:cNvPr id="0" name=""/>
        <dsp:cNvSpPr/>
      </dsp:nvSpPr>
      <dsp:spPr>
        <a:xfrm>
          <a:off x="0" y="1533700"/>
          <a:ext cx="2962656" cy="1458562"/>
        </a:xfrm>
        <a:prstGeom prst="roundRect">
          <a:avLst/>
        </a:prstGeom>
        <a:solidFill>
          <a:schemeClr val="accent1">
            <a:hueOff val="0"/>
            <a:satOff val="0"/>
            <a:lumOff val="0"/>
            <a:alphaOff val="0"/>
          </a:schemeClr>
        </a:solidFill>
        <a:ln w="15875" cap="flat" cmpd="sng" algn="ctr">
          <a:solidFill>
            <a:schemeClr val="accent5">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Phase 2: early March-April</a:t>
          </a:r>
          <a:endParaRPr lang="en-US" sz="3500" kern="1200" dirty="0"/>
        </a:p>
      </dsp:txBody>
      <dsp:txXfrm>
        <a:off x="71201" y="1604901"/>
        <a:ext cx="2820254" cy="1316160"/>
      </dsp:txXfrm>
    </dsp:sp>
    <dsp:sp modelId="{E1D31D06-06F7-4C91-8498-A15B58581823}">
      <dsp:nvSpPr>
        <dsp:cNvPr id="0" name=""/>
        <dsp:cNvSpPr/>
      </dsp:nvSpPr>
      <dsp:spPr>
        <a:xfrm rot="5400000">
          <a:off x="5012703" y="1160999"/>
          <a:ext cx="1166849" cy="5266944"/>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Bissett survey, Mann roundtable, other ethnographic studies (if time), and final report to Council &amp; implementation</a:t>
          </a:r>
          <a:endParaRPr lang="en-US" sz="2200" kern="1200" dirty="0"/>
        </a:p>
      </dsp:txBody>
      <dsp:txXfrm rot="-5400000">
        <a:off x="2962656" y="3268008"/>
        <a:ext cx="5209983" cy="1052927"/>
      </dsp:txXfrm>
    </dsp:sp>
    <dsp:sp modelId="{D7977F1B-446D-4172-B9C9-ED660328C64F}">
      <dsp:nvSpPr>
        <dsp:cNvPr id="0" name=""/>
        <dsp:cNvSpPr/>
      </dsp:nvSpPr>
      <dsp:spPr>
        <a:xfrm>
          <a:off x="0" y="3065190"/>
          <a:ext cx="2962656" cy="145856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sz="3500" kern="1200" dirty="0" smtClean="0"/>
            <a:t>Phase 3: April-July</a:t>
          </a:r>
          <a:endParaRPr lang="en-US" sz="3500" kern="1200" dirty="0"/>
        </a:p>
      </dsp:txBody>
      <dsp:txXfrm>
        <a:off x="71201" y="3136391"/>
        <a:ext cx="2820254" cy="1316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E1CFB-286F-476D-AE61-E55CFFA5AA32}">
      <dsp:nvSpPr>
        <dsp:cNvPr id="0" name=""/>
        <dsp:cNvSpPr/>
      </dsp:nvSpPr>
      <dsp:spPr>
        <a:xfrm>
          <a:off x="2808248" y="557194"/>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1456" y="600612"/>
        <a:ext cx="23000" cy="4604"/>
      </dsp:txXfrm>
    </dsp:sp>
    <dsp:sp modelId="{7E995BFE-0710-46F5-859E-FFA668C6A262}">
      <dsp:nvSpPr>
        <dsp:cNvPr id="0" name=""/>
        <dsp:cNvSpPr/>
      </dsp:nvSpPr>
      <dsp:spPr>
        <a:xfrm>
          <a:off x="809967" y="2890"/>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
          </a:r>
          <a:br>
            <a:rPr lang="en-US" sz="1800" kern="1200" dirty="0" smtClean="0"/>
          </a:br>
          <a:r>
            <a:rPr lang="en-US" sz="2000" kern="1200" dirty="0" smtClean="0"/>
            <a:t>Attract </a:t>
          </a:r>
          <a:br>
            <a:rPr lang="en-US" sz="2000" kern="1200" dirty="0" smtClean="0"/>
          </a:br>
          <a:r>
            <a:rPr lang="en-US" sz="2000" kern="1200" dirty="0" smtClean="0"/>
            <a:t>participants</a:t>
          </a:r>
          <a:endParaRPr lang="en-US" sz="2000" kern="1200" dirty="0"/>
        </a:p>
      </dsp:txBody>
      <dsp:txXfrm>
        <a:off x="809967" y="2890"/>
        <a:ext cx="2000080" cy="1200048"/>
      </dsp:txXfrm>
    </dsp:sp>
    <dsp:sp modelId="{8CC6631A-6A47-4883-8C8B-14CC01C84D73}">
      <dsp:nvSpPr>
        <dsp:cNvPr id="0" name=""/>
        <dsp:cNvSpPr/>
      </dsp:nvSpPr>
      <dsp:spPr>
        <a:xfrm>
          <a:off x="5268347" y="557194"/>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471556" y="600612"/>
        <a:ext cx="23000" cy="4604"/>
      </dsp:txXfrm>
    </dsp:sp>
    <dsp:sp modelId="{464EF68E-A5C1-4520-AC08-6E0EBA94334C}">
      <dsp:nvSpPr>
        <dsp:cNvPr id="0" name=""/>
        <dsp:cNvSpPr/>
      </dsp:nvSpPr>
      <dsp:spPr>
        <a:xfrm>
          <a:off x="3270066" y="2890"/>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r" defTabSz="889000">
            <a:lnSpc>
              <a:spcPct val="90000"/>
            </a:lnSpc>
            <a:spcBef>
              <a:spcPct val="0"/>
            </a:spcBef>
            <a:spcAft>
              <a:spcPct val="35000"/>
            </a:spcAft>
          </a:pPr>
          <a:r>
            <a:rPr lang="en-US" sz="2000" kern="1200" dirty="0" smtClean="0"/>
            <a:t>Studies</a:t>
          </a:r>
          <a:br>
            <a:rPr lang="en-US" sz="2000" kern="1200" dirty="0" smtClean="0"/>
          </a:br>
          <a:r>
            <a:rPr lang="en-US" sz="2000" kern="1200" dirty="0" smtClean="0"/>
            <a:t>scheduled</a:t>
          </a:r>
          <a:endParaRPr lang="en-US" sz="2000" kern="1200" dirty="0"/>
        </a:p>
      </dsp:txBody>
      <dsp:txXfrm>
        <a:off x="3270066" y="2890"/>
        <a:ext cx="2000080" cy="1200048"/>
      </dsp:txXfrm>
    </dsp:sp>
    <dsp:sp modelId="{FD9632F6-EB90-4819-A2DD-80C791329BBE}">
      <dsp:nvSpPr>
        <dsp:cNvPr id="0" name=""/>
        <dsp:cNvSpPr/>
      </dsp:nvSpPr>
      <dsp:spPr>
        <a:xfrm>
          <a:off x="1810007" y="1201138"/>
          <a:ext cx="4920198" cy="429418"/>
        </a:xfrm>
        <a:custGeom>
          <a:avLst/>
          <a:gdLst/>
          <a:ahLst/>
          <a:cxnLst/>
          <a:rect l="0" t="0" r="0" b="0"/>
          <a:pathLst>
            <a:path>
              <a:moveTo>
                <a:pt x="4920198" y="0"/>
              </a:moveTo>
              <a:lnTo>
                <a:pt x="4920198" y="231809"/>
              </a:lnTo>
              <a:lnTo>
                <a:pt x="0" y="231809"/>
              </a:lnTo>
              <a:lnTo>
                <a:pt x="0" y="429418"/>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146565" y="1413545"/>
        <a:ext cx="247082" cy="4604"/>
      </dsp:txXfrm>
    </dsp:sp>
    <dsp:sp modelId="{E59A051B-9D04-4A93-B8C0-9C57CD49B935}">
      <dsp:nvSpPr>
        <dsp:cNvPr id="0" name=""/>
        <dsp:cNvSpPr/>
      </dsp:nvSpPr>
      <dsp:spPr>
        <a:xfrm>
          <a:off x="5730166" y="2890"/>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lvl="0" algn="l" defTabSz="889000">
            <a:lnSpc>
              <a:spcPct val="90000"/>
            </a:lnSpc>
            <a:spcBef>
              <a:spcPct val="0"/>
            </a:spcBef>
            <a:spcAft>
              <a:spcPct val="35000"/>
            </a:spcAft>
          </a:pPr>
          <a:r>
            <a:rPr lang="en-US" sz="2000" kern="1200" dirty="0" smtClean="0"/>
            <a:t>Participants</a:t>
          </a:r>
          <a:br>
            <a:rPr lang="en-US" sz="2000" kern="1200" dirty="0" smtClean="0"/>
          </a:br>
          <a:r>
            <a:rPr lang="en-US" sz="2000" kern="1200" dirty="0" smtClean="0"/>
            <a:t>sign-up</a:t>
          </a:r>
          <a:endParaRPr lang="en-US" sz="2000" kern="1200" dirty="0"/>
        </a:p>
      </dsp:txBody>
      <dsp:txXfrm>
        <a:off x="5730166" y="2890"/>
        <a:ext cx="2000080" cy="1200048"/>
      </dsp:txXfrm>
    </dsp:sp>
    <dsp:sp modelId="{532B3783-FCB5-4A26-99D1-BDD94D744FF8}">
      <dsp:nvSpPr>
        <dsp:cNvPr id="0" name=""/>
        <dsp:cNvSpPr/>
      </dsp:nvSpPr>
      <dsp:spPr>
        <a:xfrm>
          <a:off x="2808248" y="2217261"/>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1456" y="2260679"/>
        <a:ext cx="23000" cy="4604"/>
      </dsp:txXfrm>
    </dsp:sp>
    <dsp:sp modelId="{78A7FF75-6AF1-4C19-9855-EF4615DCDCBB}">
      <dsp:nvSpPr>
        <dsp:cNvPr id="0" name=""/>
        <dsp:cNvSpPr/>
      </dsp:nvSpPr>
      <dsp:spPr>
        <a:xfrm>
          <a:off x="809967" y="1662957"/>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kern="1200" dirty="0" smtClean="0"/>
            <a:t>Remind </a:t>
          </a:r>
          <a:br>
            <a:rPr lang="en-US" sz="2000" kern="1200" dirty="0" smtClean="0"/>
          </a:br>
          <a:r>
            <a:rPr lang="en-US" sz="2000" kern="1200" dirty="0" smtClean="0"/>
            <a:t>participants</a:t>
          </a:r>
          <a:endParaRPr lang="en-US" sz="2000" kern="1200" dirty="0"/>
        </a:p>
      </dsp:txBody>
      <dsp:txXfrm>
        <a:off x="809967" y="1662957"/>
        <a:ext cx="2000080" cy="1200048"/>
      </dsp:txXfrm>
    </dsp:sp>
    <dsp:sp modelId="{25C6BF6B-154E-430E-B9AC-10F6A8541C83}">
      <dsp:nvSpPr>
        <dsp:cNvPr id="0" name=""/>
        <dsp:cNvSpPr/>
      </dsp:nvSpPr>
      <dsp:spPr>
        <a:xfrm>
          <a:off x="5268347" y="2217261"/>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471556" y="2260679"/>
        <a:ext cx="23000" cy="4604"/>
      </dsp:txXfrm>
    </dsp:sp>
    <dsp:sp modelId="{EA202944-9871-4A1C-B522-4069EA3C0833}">
      <dsp:nvSpPr>
        <dsp:cNvPr id="0" name=""/>
        <dsp:cNvSpPr/>
      </dsp:nvSpPr>
      <dsp:spPr>
        <a:xfrm>
          <a:off x="3270066" y="1662957"/>
          <a:ext cx="2000080" cy="1200048"/>
        </a:xfrm>
        <a:prstGeom prst="rect">
          <a:avLst/>
        </a:prstGeom>
        <a:solidFill>
          <a:schemeClr val="lt1">
            <a:hueOff val="0"/>
            <a:satOff val="0"/>
            <a:lumOff val="0"/>
            <a:alphaOff val="0"/>
          </a:schemeClr>
        </a:solidFill>
        <a:ln>
          <a:solidFill>
            <a:schemeClr val="accent5">
              <a:lumMod val="60000"/>
              <a:lumOff val="4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1800" kern="1200" dirty="0" smtClean="0"/>
            <a:t/>
          </a:r>
          <a:br>
            <a:rPr lang="en-US" sz="1800" kern="1200" dirty="0" smtClean="0"/>
          </a:br>
          <a:r>
            <a:rPr lang="en-US" sz="2000" kern="1200" dirty="0" smtClean="0">
              <a:ln/>
            </a:rPr>
            <a:t>Interview</a:t>
          </a:r>
          <a:endParaRPr lang="en-US" sz="2000" kern="1200" dirty="0">
            <a:ln/>
          </a:endParaRPr>
        </a:p>
      </dsp:txBody>
      <dsp:txXfrm>
        <a:off x="3270066" y="1662957"/>
        <a:ext cx="2000080" cy="1200048"/>
      </dsp:txXfrm>
    </dsp:sp>
    <dsp:sp modelId="{C9086020-129C-4174-AEE8-C2DCFCAC2966}">
      <dsp:nvSpPr>
        <dsp:cNvPr id="0" name=""/>
        <dsp:cNvSpPr/>
      </dsp:nvSpPr>
      <dsp:spPr>
        <a:xfrm>
          <a:off x="1883300" y="2861205"/>
          <a:ext cx="4846905" cy="429418"/>
        </a:xfrm>
        <a:custGeom>
          <a:avLst/>
          <a:gdLst/>
          <a:ahLst/>
          <a:cxnLst/>
          <a:rect l="0" t="0" r="0" b="0"/>
          <a:pathLst>
            <a:path>
              <a:moveTo>
                <a:pt x="4846905" y="0"/>
              </a:moveTo>
              <a:lnTo>
                <a:pt x="4846905" y="231809"/>
              </a:lnTo>
              <a:lnTo>
                <a:pt x="0" y="231809"/>
              </a:lnTo>
              <a:lnTo>
                <a:pt x="0" y="429418"/>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185036" y="3073612"/>
        <a:ext cx="243434" cy="4604"/>
      </dsp:txXfrm>
    </dsp:sp>
    <dsp:sp modelId="{13D5242E-247C-476B-B09D-1D71C816E2C7}">
      <dsp:nvSpPr>
        <dsp:cNvPr id="0" name=""/>
        <dsp:cNvSpPr/>
      </dsp:nvSpPr>
      <dsp:spPr>
        <a:xfrm>
          <a:off x="5730166" y="1662957"/>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r>
            <a:rPr lang="en-US" sz="2000" kern="1200" dirty="0" smtClean="0"/>
            <a:t>Notes </a:t>
          </a:r>
          <a:br>
            <a:rPr lang="en-US" sz="2000" kern="1200" dirty="0" smtClean="0"/>
          </a:br>
          <a:r>
            <a:rPr lang="en-US" sz="2000" kern="1200" dirty="0" smtClean="0"/>
            <a:t>posted to wiki</a:t>
          </a:r>
        </a:p>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endParaRPr lang="en-US" sz="1100" kern="1200" dirty="0"/>
        </a:p>
      </dsp:txBody>
      <dsp:txXfrm>
        <a:off x="5730166" y="1662957"/>
        <a:ext cx="2000080" cy="1200048"/>
      </dsp:txXfrm>
    </dsp:sp>
    <dsp:sp modelId="{B353D8B8-FAF7-471D-9D91-89A3DB70A8A1}">
      <dsp:nvSpPr>
        <dsp:cNvPr id="0" name=""/>
        <dsp:cNvSpPr/>
      </dsp:nvSpPr>
      <dsp:spPr>
        <a:xfrm>
          <a:off x="2954833" y="3877328"/>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58042" y="3920746"/>
        <a:ext cx="23000" cy="4604"/>
      </dsp:txXfrm>
    </dsp:sp>
    <dsp:sp modelId="{7B2210A0-754D-4111-8481-1CC03D510456}">
      <dsp:nvSpPr>
        <dsp:cNvPr id="0" name=""/>
        <dsp:cNvSpPr/>
      </dsp:nvSpPr>
      <dsp:spPr>
        <a:xfrm>
          <a:off x="809967" y="3323024"/>
          <a:ext cx="2146666"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1">
          <a:noAutofit/>
        </a:bodyPr>
        <a:lstStyle/>
        <a:p>
          <a:pPr lvl="0" algn="ctr" defTabSz="889000">
            <a:lnSpc>
              <a:spcPct val="90000"/>
            </a:lnSpc>
            <a:spcBef>
              <a:spcPct val="0"/>
            </a:spcBef>
            <a:spcAft>
              <a:spcPct val="35000"/>
            </a:spcAft>
          </a:pPr>
          <a:r>
            <a:rPr lang="en-US" sz="2000" kern="1200" dirty="0" smtClean="0"/>
            <a:t>	Analysis</a:t>
          </a:r>
          <a:endParaRPr lang="en-US" sz="2000" kern="1200" dirty="0"/>
        </a:p>
      </dsp:txBody>
      <dsp:txXfrm>
        <a:off x="809967" y="3323024"/>
        <a:ext cx="2146666" cy="1200048"/>
      </dsp:txXfrm>
    </dsp:sp>
    <dsp:sp modelId="{4AF71CAD-CB46-4CE1-AF7A-56A9C8C15092}">
      <dsp:nvSpPr>
        <dsp:cNvPr id="0" name=""/>
        <dsp:cNvSpPr/>
      </dsp:nvSpPr>
      <dsp:spPr>
        <a:xfrm>
          <a:off x="5414933" y="3877328"/>
          <a:ext cx="429418" cy="91440"/>
        </a:xfrm>
        <a:custGeom>
          <a:avLst/>
          <a:gdLst/>
          <a:ahLst/>
          <a:cxnLst/>
          <a:rect l="0" t="0" r="0" b="0"/>
          <a:pathLst>
            <a:path>
              <a:moveTo>
                <a:pt x="0" y="45720"/>
              </a:moveTo>
              <a:lnTo>
                <a:pt x="429418" y="45720"/>
              </a:lnTo>
            </a:path>
          </a:pathLst>
        </a:custGeom>
        <a:noFill/>
        <a:ln w="28575" cap="flat" cmpd="sng" algn="ctr">
          <a:solidFill>
            <a:srgbClr val="009999"/>
          </a:solidFill>
          <a:prstDash val="solid"/>
          <a:tailEnd type="arrow"/>
        </a:ln>
        <a:effectLst/>
        <a:scene3d>
          <a:camera prst="orthographicFront"/>
          <a:lightRig rig="chilly"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618142" y="3920746"/>
        <a:ext cx="23000" cy="4604"/>
      </dsp:txXfrm>
    </dsp:sp>
    <dsp:sp modelId="{470BB0D0-583F-4B87-BAA4-0525F6562530}">
      <dsp:nvSpPr>
        <dsp:cNvPr id="0" name=""/>
        <dsp:cNvSpPr/>
      </dsp:nvSpPr>
      <dsp:spPr>
        <a:xfrm>
          <a:off x="3416652" y="3323024"/>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1">
          <a:noAutofit/>
        </a:bodyPr>
        <a:lstStyle/>
        <a:p>
          <a:pPr lvl="0" algn="ctr" defTabSz="889000">
            <a:lnSpc>
              <a:spcPct val="90000"/>
            </a:lnSpc>
            <a:spcBef>
              <a:spcPct val="0"/>
            </a:spcBef>
            <a:spcAft>
              <a:spcPct val="35000"/>
            </a:spcAft>
          </a:pPr>
          <a:r>
            <a:rPr lang="en-US" sz="2000" kern="1200" dirty="0" smtClean="0"/>
            <a:t>Dissemination</a:t>
          </a:r>
          <a:endParaRPr lang="en-US" sz="2000" kern="1200" dirty="0"/>
        </a:p>
      </dsp:txBody>
      <dsp:txXfrm>
        <a:off x="3416652" y="3323024"/>
        <a:ext cx="2000080" cy="1200048"/>
      </dsp:txXfrm>
    </dsp:sp>
    <dsp:sp modelId="{59C6F055-6934-445D-9887-0695DF93C5EB}">
      <dsp:nvSpPr>
        <dsp:cNvPr id="0" name=""/>
        <dsp:cNvSpPr/>
      </dsp:nvSpPr>
      <dsp:spPr>
        <a:xfrm>
          <a:off x="5876751" y="3323024"/>
          <a:ext cx="2000080" cy="1200048"/>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b" anchorCtr="1">
          <a:noAutofit/>
        </a:bodyPr>
        <a:lstStyle/>
        <a:p>
          <a:pPr lvl="0" algn="ctr" defTabSz="844550">
            <a:lnSpc>
              <a:spcPct val="90000"/>
            </a:lnSpc>
            <a:spcBef>
              <a:spcPct val="0"/>
            </a:spcBef>
            <a:spcAft>
              <a:spcPct val="35000"/>
            </a:spcAft>
          </a:pPr>
          <a:r>
            <a:rPr lang="en-US" sz="1900" kern="1200" dirty="0" smtClean="0"/>
            <a:t>Implementation</a:t>
          </a:r>
          <a:endParaRPr lang="en-US" sz="1900" kern="1200" dirty="0"/>
        </a:p>
      </dsp:txBody>
      <dsp:txXfrm>
        <a:off x="5876751" y="3323024"/>
        <a:ext cx="2000080" cy="12000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1968" cy="465297"/>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1"/>
            <a:ext cx="3041968" cy="465297"/>
          </a:xfrm>
          <a:prstGeom prst="rect">
            <a:avLst/>
          </a:prstGeom>
        </p:spPr>
        <p:txBody>
          <a:bodyPr vert="horz" lIns="93287" tIns="46644" rIns="93287" bIns="46644" rtlCol="0"/>
          <a:lstStyle>
            <a:lvl1pPr algn="r">
              <a:defRPr sz="1200"/>
            </a:lvl1pPr>
          </a:lstStyle>
          <a:p>
            <a:fld id="{AEDFDDE9-E188-4E82-8098-E2C76C3148D4}" type="datetimeFigureOut">
              <a:rPr lang="en-US" smtClean="0"/>
              <a:pPr/>
              <a:t>2/29/2012</a:t>
            </a:fld>
            <a:endParaRPr lang="en-US"/>
          </a:p>
        </p:txBody>
      </p:sp>
      <p:sp>
        <p:nvSpPr>
          <p:cNvPr id="4" name="Footer Placeholder 3"/>
          <p:cNvSpPr>
            <a:spLocks noGrp="1"/>
          </p:cNvSpPr>
          <p:nvPr>
            <p:ph type="ftr" sz="quarter" idx="2"/>
          </p:nvPr>
        </p:nvSpPr>
        <p:spPr>
          <a:xfrm>
            <a:off x="0" y="8839015"/>
            <a:ext cx="3041968" cy="465297"/>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5"/>
            <a:ext cx="3041968" cy="465297"/>
          </a:xfrm>
          <a:prstGeom prst="rect">
            <a:avLst/>
          </a:prstGeom>
        </p:spPr>
        <p:txBody>
          <a:bodyPr vert="horz" lIns="93287" tIns="46644" rIns="93287" bIns="46644" rtlCol="0" anchor="b"/>
          <a:lstStyle>
            <a:lvl1pPr algn="r">
              <a:defRPr sz="1200"/>
            </a:lvl1pPr>
          </a:lstStyle>
          <a:p>
            <a:fld id="{51606247-C982-4807-85DD-5812F2877DA1}" type="slidenum">
              <a:rPr lang="en-US" smtClean="0"/>
              <a:pPr/>
              <a:t>‹#›</a:t>
            </a:fld>
            <a:endParaRPr lang="en-US"/>
          </a:p>
        </p:txBody>
      </p:sp>
    </p:spTree>
    <p:extLst>
      <p:ext uri="{BB962C8B-B14F-4D97-AF65-F5344CB8AC3E}">
        <p14:creationId xmlns:p14="http://schemas.microsoft.com/office/powerpoint/2010/main" val="2598755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1968" cy="465297"/>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1"/>
            <a:ext cx="3041968" cy="465297"/>
          </a:xfrm>
          <a:prstGeom prst="rect">
            <a:avLst/>
          </a:prstGeom>
        </p:spPr>
        <p:txBody>
          <a:bodyPr vert="horz" lIns="93287" tIns="46644" rIns="93287" bIns="46644" rtlCol="0"/>
          <a:lstStyle>
            <a:lvl1pPr algn="r">
              <a:defRPr sz="1200"/>
            </a:lvl1pPr>
          </a:lstStyle>
          <a:p>
            <a:fld id="{B5EDEB1E-7901-4967-A61D-B477D5758BFA}" type="datetimeFigureOut">
              <a:rPr lang="en-US" smtClean="0"/>
              <a:pPr/>
              <a:t>2/29/2012</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4"/>
            <a:ext cx="5615940" cy="4187666"/>
          </a:xfrm>
          <a:prstGeom prst="rect">
            <a:avLst/>
          </a:prstGeom>
        </p:spPr>
        <p:txBody>
          <a:bodyPr vert="horz" lIns="93287" tIns="46644" rIns="93287" bIns="4664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5"/>
            <a:ext cx="3041968" cy="465297"/>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5"/>
            <a:ext cx="3041968" cy="465297"/>
          </a:xfrm>
          <a:prstGeom prst="rect">
            <a:avLst/>
          </a:prstGeom>
        </p:spPr>
        <p:txBody>
          <a:bodyPr vert="horz" lIns="93287" tIns="46644" rIns="93287" bIns="46644" rtlCol="0" anchor="b"/>
          <a:lstStyle>
            <a:lvl1pPr algn="r">
              <a:defRPr sz="1200"/>
            </a:lvl1pPr>
          </a:lstStyle>
          <a:p>
            <a:fld id="{3FBFDB55-6E09-4A49-AF74-DED96F100F3A}" type="slidenum">
              <a:rPr lang="en-US" smtClean="0"/>
              <a:pPr/>
              <a:t>‹#›</a:t>
            </a:fld>
            <a:endParaRPr lang="en-US"/>
          </a:p>
        </p:txBody>
      </p:sp>
    </p:spTree>
    <p:extLst>
      <p:ext uri="{BB962C8B-B14F-4D97-AF65-F5344CB8AC3E}">
        <p14:creationId xmlns:p14="http://schemas.microsoft.com/office/powerpoint/2010/main" val="366347201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Introductions</a:t>
            </a:r>
            <a:r>
              <a:rPr lang="en-US" baseline="0" dirty="0" smtClean="0"/>
              <a:t> – team &amp; </a:t>
            </a:r>
            <a:r>
              <a:rPr lang="en-US" baseline="0" dirty="0" err="1" smtClean="0"/>
              <a:t>gaby</a:t>
            </a:r>
            <a:endParaRPr lang="en-US" baseline="0" dirty="0" smtClean="0"/>
          </a:p>
          <a:p>
            <a:endParaRPr lang="en-US" baseline="0" dirty="0" smtClean="0"/>
          </a:p>
          <a:p>
            <a:r>
              <a:rPr lang="en-US" baseline="0" dirty="0" smtClean="0"/>
              <a:t>Very compressed training session – quickly and with emphasis on the basics of interviewing.</a:t>
            </a:r>
          </a:p>
          <a:p>
            <a:r>
              <a:rPr lang="en-US" baseline="0" dirty="0" smtClean="0"/>
              <a:t>Common sense</a:t>
            </a:r>
          </a:p>
        </p:txBody>
      </p:sp>
      <p:sp>
        <p:nvSpPr>
          <p:cNvPr id="4" name="Slide Number Placeholder 3"/>
          <p:cNvSpPr>
            <a:spLocks noGrp="1"/>
          </p:cNvSpPr>
          <p:nvPr>
            <p:ph type="sldNum" sz="quarter" idx="10"/>
          </p:nvPr>
        </p:nvSpPr>
        <p:spPr/>
        <p:txBody>
          <a:bodyPr/>
          <a:lstStyle/>
          <a:p>
            <a:fld id="{3FBFDB55-6E09-4A49-AF74-DED96F100F3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BFDB55-6E09-4A49-AF74-DED96F100F3A}" type="slidenum">
              <a:rPr lang="en-US" smtClean="0"/>
              <a:pPr/>
              <a:t>10</a:t>
            </a:fld>
            <a:endParaRPr lang="en-US"/>
          </a:p>
        </p:txBody>
      </p:sp>
    </p:spTree>
    <p:extLst>
      <p:ext uri="{BB962C8B-B14F-4D97-AF65-F5344CB8AC3E}">
        <p14:creationId xmlns:p14="http://schemas.microsoft.com/office/powerpoint/2010/main" val="1118289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7D536-F524-48EC-80CF-FC86BD8A8B18}" type="slidenum">
              <a:rPr lang="en-US" smtClean="0"/>
              <a:t>11</a:t>
            </a:fld>
            <a:endParaRPr lang="en-US"/>
          </a:p>
        </p:txBody>
      </p:sp>
    </p:spTree>
    <p:extLst>
      <p:ext uri="{BB962C8B-B14F-4D97-AF65-F5344CB8AC3E}">
        <p14:creationId xmlns:p14="http://schemas.microsoft.com/office/powerpoint/2010/main" val="962598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12</a:t>
            </a:fld>
            <a:endParaRPr lang="en-US"/>
          </a:p>
        </p:txBody>
      </p:sp>
    </p:spTree>
    <p:extLst>
      <p:ext uri="{BB962C8B-B14F-4D97-AF65-F5344CB8AC3E}">
        <p14:creationId xmlns:p14="http://schemas.microsoft.com/office/powerpoint/2010/main" val="713240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in charge, you are friendly, you</a:t>
            </a:r>
            <a:r>
              <a:rPr lang="en-US" baseline="0" dirty="0" smtClean="0"/>
              <a:t> are listening. People should WANT to tell you what they are thinking. They need to trust you.  Be receptive.</a:t>
            </a:r>
          </a:p>
        </p:txBody>
      </p:sp>
      <p:sp>
        <p:nvSpPr>
          <p:cNvPr id="4" name="Slide Number Placeholder 3"/>
          <p:cNvSpPr>
            <a:spLocks noGrp="1"/>
          </p:cNvSpPr>
          <p:nvPr>
            <p:ph type="sldNum" sz="quarter" idx="10"/>
          </p:nvPr>
        </p:nvSpPr>
        <p:spPr/>
        <p:txBody>
          <a:bodyPr/>
          <a:lstStyle/>
          <a:p>
            <a:fld id="{3FBFDB55-6E09-4A49-AF74-DED96F100F3A}" type="slidenum">
              <a:rPr lang="en-US" smtClean="0"/>
              <a:pPr/>
              <a:t>13</a:t>
            </a:fld>
            <a:endParaRPr lang="en-US"/>
          </a:p>
        </p:txBody>
      </p:sp>
    </p:spTree>
    <p:extLst>
      <p:ext uri="{BB962C8B-B14F-4D97-AF65-F5344CB8AC3E}">
        <p14:creationId xmlns:p14="http://schemas.microsoft.com/office/powerpoint/2010/main" val="2336425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 not discuss what anyone said outside of the research team. It will be tempting at conference! You’re legally obligated to protect confidentiality.</a:t>
            </a:r>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easy to judge people based on their appearance,</a:t>
            </a:r>
            <a:r>
              <a:rPr lang="en-US" baseline="0" dirty="0" smtClean="0"/>
              <a:t> most of us do it subconsciously. Also, based on their personalities. </a:t>
            </a:r>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BFDB55-6E09-4A49-AF74-DED96F100F3A}" type="slidenum">
              <a:rPr lang="en-US" smtClean="0"/>
              <a:pPr/>
              <a:t>17</a:t>
            </a:fld>
            <a:endParaRPr lang="en-US"/>
          </a:p>
        </p:txBody>
      </p:sp>
    </p:spTree>
    <p:extLst>
      <p:ext uri="{BB962C8B-B14F-4D97-AF65-F5344CB8AC3E}">
        <p14:creationId xmlns:p14="http://schemas.microsoft.com/office/powerpoint/2010/main" val="991448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ask follow-up questions</a:t>
            </a:r>
            <a:r>
              <a:rPr lang="en-US" baseline="0" dirty="0" smtClean="0"/>
              <a:t> freely. The goal is to get them to keep talking or clarify a point. </a:t>
            </a:r>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BFDB55-6E09-4A49-AF74-DED96F100F3A}" type="slidenum">
              <a:rPr lang="en-US" smtClean="0"/>
              <a:pPr/>
              <a:t>19</a:t>
            </a:fld>
            <a:endParaRPr lang="en-US"/>
          </a:p>
        </p:txBody>
      </p:sp>
    </p:spTree>
    <p:extLst>
      <p:ext uri="{BB962C8B-B14F-4D97-AF65-F5344CB8AC3E}">
        <p14:creationId xmlns:p14="http://schemas.microsoft.com/office/powerpoint/2010/main" val="1615932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smtClean="0"/>
          </a:p>
          <a:p>
            <a:pPr marL="228600" indent="-228600">
              <a:buAutoNum type="arabicPeriod"/>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2</a:t>
            </a:fld>
            <a:endParaRPr lang="en-US"/>
          </a:p>
        </p:txBody>
      </p:sp>
    </p:spTree>
    <p:extLst>
      <p:ext uri="{BB962C8B-B14F-4D97-AF65-F5344CB8AC3E}">
        <p14:creationId xmlns:p14="http://schemas.microsoft.com/office/powerpoint/2010/main" val="1827229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2721">
              <a:defRPr/>
            </a:pPr>
            <a:r>
              <a:rPr lang="en-US" dirty="0" smtClean="0"/>
              <a:t>We don’t want people to make up an opinion about something that they’re actually neutral on. While we want to encourage response, we don’t want to force people to “come up with something.”</a:t>
            </a:r>
          </a:p>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can also listen</a:t>
            </a:r>
            <a:r>
              <a:rPr lang="en-US" baseline="0" dirty="0" smtClean="0"/>
              <a:t> to the recording again, together, and fill-in the notes.</a:t>
            </a:r>
          </a:p>
          <a:p>
            <a:endParaRPr lang="en-US" baseline="0" dirty="0" smtClean="0"/>
          </a:p>
          <a:p>
            <a:r>
              <a:rPr lang="en-US" baseline="0" dirty="0" smtClean="0"/>
              <a:t>Listening  - as a group – will happen later</a:t>
            </a:r>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pairs</a:t>
            </a:r>
            <a:r>
              <a:rPr lang="en-US" baseline="0" dirty="0" smtClean="0"/>
              <a:t> – each with one student – conduct interviews in offices.</a:t>
            </a:r>
          </a:p>
          <a:p>
            <a:endParaRPr lang="en-US" baseline="0" dirty="0" smtClean="0"/>
          </a:p>
          <a:p>
            <a:r>
              <a:rPr lang="en-US" baseline="0" dirty="0" smtClean="0"/>
              <a:t>10 minutes each and switch.</a:t>
            </a:r>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23</a:t>
            </a:fld>
            <a:endParaRPr lang="en-US"/>
          </a:p>
        </p:txBody>
      </p:sp>
    </p:spTree>
    <p:extLst>
      <p:ext uri="{BB962C8B-B14F-4D97-AF65-F5344CB8AC3E}">
        <p14:creationId xmlns:p14="http://schemas.microsoft.com/office/powerpoint/2010/main" val="471026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BFDB55-6E09-4A49-AF74-DED96F100F3A}" type="slidenum">
              <a:rPr lang="en-US" smtClean="0"/>
              <a:pPr/>
              <a:t>24</a:t>
            </a:fld>
            <a:endParaRPr lang="en-US"/>
          </a:p>
        </p:txBody>
      </p:sp>
    </p:spTree>
    <p:extLst>
      <p:ext uri="{BB962C8B-B14F-4D97-AF65-F5344CB8AC3E}">
        <p14:creationId xmlns:p14="http://schemas.microsoft.com/office/powerpoint/2010/main" val="1441315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BFDB55-6E09-4A49-AF74-DED96F100F3A}" type="slidenum">
              <a:rPr lang="en-US" smtClean="0"/>
              <a:pPr/>
              <a:t>25</a:t>
            </a:fld>
            <a:endParaRPr lang="en-US"/>
          </a:p>
        </p:txBody>
      </p:sp>
    </p:spTree>
    <p:extLst>
      <p:ext uri="{BB962C8B-B14F-4D97-AF65-F5344CB8AC3E}">
        <p14:creationId xmlns:p14="http://schemas.microsoft.com/office/powerpoint/2010/main" val="24062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37D536-F524-48EC-80CF-FC86BD8A8B18}" type="slidenum">
              <a:rPr lang="en-US" smtClean="0"/>
              <a:t>3</a:t>
            </a:fld>
            <a:endParaRPr lang="en-US"/>
          </a:p>
        </p:txBody>
      </p:sp>
    </p:spTree>
    <p:extLst>
      <p:ext uri="{BB962C8B-B14F-4D97-AF65-F5344CB8AC3E}">
        <p14:creationId xmlns:p14="http://schemas.microsoft.com/office/powerpoint/2010/main" val="1983290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FLIP CHARTS</a:t>
            </a:r>
          </a:p>
          <a:p>
            <a:endParaRPr lang="en-US" dirty="0" smtClean="0"/>
          </a:p>
          <a:p>
            <a:r>
              <a:rPr lang="en-US" dirty="0" smtClean="0"/>
              <a:t>Group Exercise</a:t>
            </a:r>
            <a:r>
              <a:rPr lang="en-US" baseline="0" dirty="0" smtClean="0"/>
              <a:t> :   what are the core things we are asking about?  (based on your reading of the interview protocol)</a:t>
            </a:r>
          </a:p>
          <a:p>
            <a:endParaRPr lang="en-US" baseline="0" dirty="0" smtClean="0"/>
          </a:p>
          <a:p>
            <a:r>
              <a:rPr lang="en-US" baseline="0" dirty="0" smtClean="0"/>
              <a:t>GROUP WORK</a:t>
            </a:r>
          </a:p>
          <a:p>
            <a:pPr marL="228600" indent="-228600">
              <a:buAutoNum type="arabicPeriod"/>
            </a:pPr>
            <a:r>
              <a:rPr lang="en-US" baseline="0" dirty="0" smtClean="0"/>
              <a:t>What it looks like</a:t>
            </a:r>
          </a:p>
          <a:p>
            <a:pPr marL="228600" indent="-228600">
              <a:buAutoNum type="arabicPeriod"/>
            </a:pPr>
            <a:r>
              <a:rPr lang="en-US" baseline="0" dirty="0" smtClean="0"/>
              <a:t>What challenges encountered</a:t>
            </a:r>
          </a:p>
          <a:p>
            <a:pPr marL="228600" indent="-228600">
              <a:buAutoNum type="arabicPeriod"/>
            </a:pPr>
            <a:r>
              <a:rPr lang="en-US" baseline="0" dirty="0" smtClean="0"/>
              <a:t>Technology used and desired</a:t>
            </a:r>
          </a:p>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4</a:t>
            </a:fld>
            <a:endParaRPr lang="en-US"/>
          </a:p>
        </p:txBody>
      </p:sp>
    </p:spTree>
    <p:extLst>
      <p:ext uri="{BB962C8B-B14F-4D97-AF65-F5344CB8AC3E}">
        <p14:creationId xmlns:p14="http://schemas.microsoft.com/office/powerpoint/2010/main" val="966028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Ours</a:t>
            </a:r>
            <a:r>
              <a:rPr lang="en-US" baseline="0" dirty="0" smtClean="0"/>
              <a:t> are structured interviews in that we have set questions to ask, but follow-up is anticipated either as clarification or to elicit additional details.  Up to you.</a:t>
            </a:r>
          </a:p>
          <a:p>
            <a:endParaRPr lang="en-US" baseline="0" dirty="0" smtClean="0"/>
          </a:p>
          <a:p>
            <a:r>
              <a:rPr lang="en-US" baseline="0" dirty="0" smtClean="0"/>
              <a:t>Interviews are not about statistically significant information, but about finding nuanced and textured information that can help us understand a particular topic from the point of view of a person with experience in that area.</a:t>
            </a:r>
          </a:p>
          <a:p>
            <a:endParaRPr lang="en-US" baseline="0" dirty="0" smtClean="0"/>
          </a:p>
        </p:txBody>
      </p:sp>
      <p:sp>
        <p:nvSpPr>
          <p:cNvPr id="4" name="Slide Number Placeholder 3"/>
          <p:cNvSpPr>
            <a:spLocks noGrp="1"/>
          </p:cNvSpPr>
          <p:nvPr>
            <p:ph type="sldNum" sz="quarter" idx="10"/>
          </p:nvPr>
        </p:nvSpPr>
        <p:spPr/>
        <p:txBody>
          <a:bodyPr/>
          <a:lstStyle/>
          <a:p>
            <a:fld id="{3FBFDB55-6E09-4A49-AF74-DED96F100F3A}" type="slidenum">
              <a:rPr lang="en-US" smtClean="0"/>
              <a:pPr/>
              <a:t>5</a:t>
            </a:fld>
            <a:endParaRPr lang="en-US"/>
          </a:p>
        </p:txBody>
      </p:sp>
    </p:spTree>
    <p:extLst>
      <p:ext uri="{BB962C8B-B14F-4D97-AF65-F5344CB8AC3E}">
        <p14:creationId xmlns:p14="http://schemas.microsoft.com/office/powerpoint/2010/main" val="1031542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6</a:t>
            </a:fld>
            <a:endParaRPr lang="en-US"/>
          </a:p>
        </p:txBody>
      </p:sp>
    </p:spTree>
    <p:extLst>
      <p:ext uri="{BB962C8B-B14F-4D97-AF65-F5344CB8AC3E}">
        <p14:creationId xmlns:p14="http://schemas.microsoft.com/office/powerpoint/2010/main" val="2448998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BFDB55-6E09-4A49-AF74-DED96F100F3A}" type="slidenum">
              <a:rPr lang="en-US" smtClean="0"/>
              <a:pPr/>
              <a:t>7</a:t>
            </a:fld>
            <a:endParaRPr lang="en-US"/>
          </a:p>
        </p:txBody>
      </p:sp>
    </p:spTree>
    <p:extLst>
      <p:ext uri="{BB962C8B-B14F-4D97-AF65-F5344CB8AC3E}">
        <p14:creationId xmlns:p14="http://schemas.microsoft.com/office/powerpoint/2010/main" val="1909680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Partner Interviews:</a:t>
            </a:r>
          </a:p>
          <a:p>
            <a:r>
              <a:rPr lang="en-US" dirty="0" smtClean="0"/>
              <a:t>Choose</a:t>
            </a:r>
            <a:r>
              <a:rPr lang="en-US" baseline="0" dirty="0" smtClean="0"/>
              <a:t> your partner and ask them about working in a group.</a:t>
            </a:r>
          </a:p>
          <a:p>
            <a:r>
              <a:rPr lang="en-US" baseline="0" dirty="0" smtClean="0"/>
              <a:t>Find out as much as you can in three minutes, then switch.</a:t>
            </a:r>
          </a:p>
          <a:p>
            <a:endParaRPr lang="en-US" baseline="0" dirty="0" smtClean="0"/>
          </a:p>
          <a:p>
            <a:r>
              <a:rPr lang="en-US" baseline="0" dirty="0" smtClean="0"/>
              <a:t>Debrief:</a:t>
            </a:r>
          </a:p>
          <a:p>
            <a:r>
              <a:rPr lang="en-US" baseline="0" dirty="0" smtClean="0"/>
              <a:t>What did you find out?</a:t>
            </a:r>
          </a:p>
          <a:p>
            <a:r>
              <a:rPr lang="en-US" baseline="0" dirty="0" smtClean="0"/>
              <a:t>What did that experience feel like?</a:t>
            </a:r>
          </a:p>
          <a:p>
            <a:endParaRPr lang="en-US" baseline="0" dirty="0" smtClean="0"/>
          </a:p>
          <a:p>
            <a:r>
              <a:rPr lang="en-US" baseline="0" dirty="0" smtClean="0"/>
              <a:t>Prep for Demo</a:t>
            </a:r>
          </a:p>
          <a:p>
            <a:r>
              <a:rPr lang="en-US" baseline="0" dirty="0" smtClean="0"/>
              <a:t>Student anxiety - </a:t>
            </a:r>
          </a:p>
          <a:p>
            <a:r>
              <a:rPr lang="en-US" baseline="0" dirty="0" smtClean="0"/>
              <a:t>Out of script questioning</a:t>
            </a:r>
          </a:p>
          <a:p>
            <a:endParaRPr lang="en-US" baseline="0" dirty="0" smtClean="0"/>
          </a:p>
        </p:txBody>
      </p:sp>
      <p:sp>
        <p:nvSpPr>
          <p:cNvPr id="4" name="Slide Number Placeholder 3"/>
          <p:cNvSpPr>
            <a:spLocks noGrp="1"/>
          </p:cNvSpPr>
          <p:nvPr>
            <p:ph type="sldNum" sz="quarter" idx="10"/>
          </p:nvPr>
        </p:nvSpPr>
        <p:spPr/>
        <p:txBody>
          <a:bodyPr/>
          <a:lstStyle/>
          <a:p>
            <a:fld id="{3FBFDB55-6E09-4A49-AF74-DED96F100F3A}" type="slidenum">
              <a:rPr lang="en-US" smtClean="0"/>
              <a:pPr/>
              <a:t>8</a:t>
            </a:fld>
            <a:endParaRPr lang="en-US"/>
          </a:p>
        </p:txBody>
      </p:sp>
    </p:spTree>
    <p:extLst>
      <p:ext uri="{BB962C8B-B14F-4D97-AF65-F5344CB8AC3E}">
        <p14:creationId xmlns:p14="http://schemas.microsoft.com/office/powerpoint/2010/main" val="2262799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Gaby</a:t>
            </a:r>
            <a:r>
              <a:rPr lang="en-US" baseline="0" dirty="0" smtClean="0"/>
              <a:t> </a:t>
            </a:r>
            <a:r>
              <a:rPr lang="en-US" dirty="0" smtClean="0"/>
              <a:t>Demo Interview </a:t>
            </a:r>
            <a:r>
              <a:rPr lang="en-US" baseline="0" dirty="0" smtClean="0"/>
              <a:t> with student.  [20 min]</a:t>
            </a:r>
          </a:p>
          <a:p>
            <a:endParaRPr lang="en-US" baseline="0" dirty="0" smtClean="0"/>
          </a:p>
          <a:p>
            <a:r>
              <a:rPr lang="en-US" b="1" baseline="0" dirty="0" smtClean="0"/>
              <a:t>Debrief on interview:</a:t>
            </a:r>
          </a:p>
          <a:p>
            <a:r>
              <a:rPr lang="en-US" baseline="0" dirty="0" smtClean="0"/>
              <a:t>What issues did this raise for you?</a:t>
            </a:r>
          </a:p>
          <a:p>
            <a:r>
              <a:rPr lang="en-US" baseline="0" dirty="0" smtClean="0"/>
              <a:t>What surprised you?</a:t>
            </a:r>
          </a:p>
          <a:p>
            <a:r>
              <a:rPr lang="en-US" baseline="0" dirty="0" smtClean="0"/>
              <a:t>Concerns? </a:t>
            </a:r>
          </a:p>
          <a:p>
            <a:endParaRPr lang="en-US" baseline="0" dirty="0" smtClean="0"/>
          </a:p>
        </p:txBody>
      </p:sp>
      <p:sp>
        <p:nvSpPr>
          <p:cNvPr id="4" name="Slide Number Placeholder 3"/>
          <p:cNvSpPr>
            <a:spLocks noGrp="1"/>
          </p:cNvSpPr>
          <p:nvPr>
            <p:ph type="sldNum" sz="quarter" idx="10"/>
          </p:nvPr>
        </p:nvSpPr>
        <p:spPr/>
        <p:txBody>
          <a:bodyPr/>
          <a:lstStyle/>
          <a:p>
            <a:fld id="{3FBFDB55-6E09-4A49-AF74-DED96F100F3A}" type="slidenum">
              <a:rPr lang="en-US" smtClean="0"/>
              <a:pPr/>
              <a:t>9</a:t>
            </a:fld>
            <a:endParaRPr lang="en-US"/>
          </a:p>
        </p:txBody>
      </p:sp>
    </p:spTree>
    <p:extLst>
      <p:ext uri="{BB962C8B-B14F-4D97-AF65-F5344CB8AC3E}">
        <p14:creationId xmlns:p14="http://schemas.microsoft.com/office/powerpoint/2010/main" val="381036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200" y="6264275"/>
            <a:ext cx="3786690" cy="365125"/>
          </a:xfrm>
        </p:spPr>
        <p:txBody>
          <a:bodyPr/>
          <a:lstStyle/>
          <a:p>
            <a:pPr algn="l"/>
            <a:fld id="{2AC65765-39E6-4E31-8332-0F55AABD21FB}" type="datetime1">
              <a:rPr lang="en-US" smtClean="0"/>
              <a:t>2/29/2012</a:t>
            </a:fld>
            <a:endParaRPr lang="en-US" dirty="0"/>
          </a:p>
        </p:txBody>
      </p:sp>
      <p:sp>
        <p:nvSpPr>
          <p:cNvPr id="5" name="Footer Placeholder 4"/>
          <p:cNvSpPr>
            <a:spLocks noGrp="1"/>
          </p:cNvSpPr>
          <p:nvPr>
            <p:ph type="ftr" sz="quarter" idx="11"/>
          </p:nvPr>
        </p:nvSpPr>
        <p:spPr>
          <a:xfrm>
            <a:off x="3886200" y="6259354"/>
            <a:ext cx="3786691" cy="365125"/>
          </a:xfrm>
        </p:spPr>
        <p:txBody>
          <a:bodyPr/>
          <a:lstStyle/>
          <a:p>
            <a:endParaRPr lang="en-US" dirty="0"/>
          </a:p>
        </p:txBody>
      </p:sp>
      <p:sp>
        <p:nvSpPr>
          <p:cNvPr id="6" name="Slide Number Placeholder 5"/>
          <p:cNvSpPr>
            <a:spLocks noGrp="1"/>
          </p:cNvSpPr>
          <p:nvPr>
            <p:ph type="sldNum" sz="quarter" idx="12"/>
          </p:nvPr>
        </p:nvSpPr>
        <p:spPr>
          <a:xfrm>
            <a:off x="7696200" y="6264275"/>
            <a:ext cx="1161826" cy="365125"/>
          </a:xfrm>
        </p:spPr>
        <p:txBody>
          <a:bodyPr/>
          <a:lstStyle/>
          <a:p>
            <a:fld id="{010660E8-FFA4-498E-A803-4E4579231930}"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936C46-4B3A-49CD-89C4-8D1998DAF9A0}" type="datetime1">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BC54A-73B8-48DC-A144-1EF25BEF46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D785525-D794-449B-8EDE-2BFA7F3776A0}" type="datetime1">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BC54A-73B8-48DC-A144-1EF25BEF46B5}"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53C305-682D-443B-A364-A909B9733FB9}" type="datetime1">
              <a:rPr lang="en-US" smtClean="0"/>
              <a:t>2/29/2012</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3BC54A-73B8-48DC-A144-1EF25BEF46B5}" type="slidenum">
              <a:rPr lang="en-US" smtClean="0"/>
              <a:pPr/>
              <a:t>‹#›</a:t>
            </a:fld>
            <a:endParaRPr lang="en-US" dirty="0"/>
          </a:p>
        </p:txBody>
      </p:sp>
    </p:spTree>
    <p:extLst>
      <p:ext uri="{BB962C8B-B14F-4D97-AF65-F5344CB8AC3E}">
        <p14:creationId xmlns:p14="http://schemas.microsoft.com/office/powerpoint/2010/main" val="3879579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8325EB1-ED1A-4A8B-B873-DF236A6F31B4}" type="datetime1">
              <a:rPr lang="en-US" smtClean="0"/>
              <a:t>2/29/2012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30A40B-B5FE-4DB8-B241-97881F0E339F}" type="datetime1">
              <a:rPr lang="en-US" smtClean="0"/>
              <a:t>2/29/2012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3BC54A-73B8-48DC-A144-1EF25BEF46B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E7AB710-3904-4A8E-ACE1-4C566637404E}" type="datetime1">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BC54A-73B8-48DC-A144-1EF25BEF46B5}"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DAF06D-03A9-477A-8401-B3A52D5DC40A}" type="datetime1">
              <a:rPr lang="en-US" smtClean="0"/>
              <a:t>2/29/2012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3BC54A-73B8-48DC-A144-1EF25BEF46B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978EA0-B5FD-4D6C-AF50-40D43A3D2FAF}" type="datetime1">
              <a:rPr lang="en-US" smtClean="0"/>
              <a:t>2/29/2012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3BC54A-73B8-48DC-A144-1EF25BEF46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F21EA50-5B06-4525-ACC3-38A9DC00FD4F}" type="datetime1">
              <a:rPr lang="en-US" smtClean="0"/>
              <a:t>2/29/2012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3BC54A-73B8-48DC-A144-1EF25BEF46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B5A330C-0007-4895-8040-4DAB0D5D21FB}" type="datetime1">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BC54A-73B8-48DC-A144-1EF25BEF46B5}"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F7E5FE-2803-4DEB-8461-063296803C82}" type="datetime1">
              <a:rPr lang="en-US" smtClean="0"/>
              <a:t>2/29/2012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3BC54A-73B8-48DC-A144-1EF25BEF46B5}"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3886200" y="6324600"/>
            <a:ext cx="3786690" cy="365125"/>
          </a:xfrm>
          <a:prstGeom prst="rect">
            <a:avLst/>
          </a:prstGeom>
        </p:spPr>
        <p:txBody>
          <a:bodyPr vert="horz" lIns="91440" tIns="45720" rIns="91440" bIns="45720" rtlCol="0" anchor="ctr"/>
          <a:lstStyle>
            <a:lvl1pPr algn="r">
              <a:defRPr sz="1000">
                <a:solidFill>
                  <a:schemeClr val="tx2"/>
                </a:solidFill>
              </a:defRPr>
            </a:lvl1pPr>
          </a:lstStyle>
          <a:p>
            <a:fld id="{7653C305-682D-443B-A364-A909B9733FB9}" type="datetime1">
              <a:rPr lang="en-US" smtClean="0"/>
              <a:t>2/29/2012</a:t>
            </a:fld>
            <a:endParaRPr lang="en-US"/>
          </a:p>
        </p:txBody>
      </p:sp>
      <p:sp>
        <p:nvSpPr>
          <p:cNvPr id="5" name="Footer Placeholder 4"/>
          <p:cNvSpPr>
            <a:spLocks noGrp="1"/>
          </p:cNvSpPr>
          <p:nvPr>
            <p:ph type="ftr" sz="quarter" idx="3"/>
          </p:nvPr>
        </p:nvSpPr>
        <p:spPr>
          <a:xfrm>
            <a:off x="185341" y="6324600"/>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7715795" y="6324600"/>
            <a:ext cx="1161826" cy="365125"/>
          </a:xfrm>
          <a:prstGeom prst="rect">
            <a:avLst/>
          </a:prstGeom>
        </p:spPr>
        <p:txBody>
          <a:bodyPr vert="horz" lIns="91440" tIns="45720" rIns="91440" bIns="45720" rtlCol="0" anchor="ctr"/>
          <a:lstStyle>
            <a:lvl1pPr algn="ctr">
              <a:defRPr sz="1000">
                <a:solidFill>
                  <a:schemeClr val="tx2"/>
                </a:solidFill>
              </a:defRPr>
            </a:lvl1pPr>
          </a:lstStyle>
          <a:p>
            <a:fld id="{343BC54A-73B8-48DC-A144-1EF25BEF46B5}"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wmf"/><Relationship Id="rId13" Type="http://schemas.openxmlformats.org/officeDocument/2006/relationships/image" Target="../media/image7.wmf"/><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6.wmf"/><Relationship Id="rId17" Type="http://schemas.openxmlformats.org/officeDocument/2006/relationships/image" Target="../media/image11.png"/><Relationship Id="rId2" Type="http://schemas.openxmlformats.org/officeDocument/2006/relationships/notesSlide" Target="../notesSlides/notesSlide11.xml"/><Relationship Id="rId16"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5.png"/><Relationship Id="rId5" Type="http://schemas.openxmlformats.org/officeDocument/2006/relationships/diagramQuickStyle" Target="../diagrams/quickStyle2.xml"/><Relationship Id="rId15" Type="http://schemas.openxmlformats.org/officeDocument/2006/relationships/image" Target="../media/image9.wmf"/><Relationship Id="rId10" Type="http://schemas.openxmlformats.org/officeDocument/2006/relationships/image" Target="../media/image4.jpeg"/><Relationship Id="rId4" Type="http://schemas.openxmlformats.org/officeDocument/2006/relationships/diagramLayout" Target="../diagrams/layout2.xml"/><Relationship Id="rId9" Type="http://schemas.openxmlformats.org/officeDocument/2006/relationships/image" Target="../media/image3.jpeg"/><Relationship Id="rId1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Autofit/>
          </a:bodyPr>
          <a:lstStyle/>
          <a:p>
            <a:r>
              <a:rPr lang="en-US" sz="5400" dirty="0" smtClean="0"/>
              <a:t>Interviewing Library Users</a:t>
            </a:r>
            <a:endParaRPr lang="en-US" sz="5400" dirty="0"/>
          </a:p>
        </p:txBody>
      </p:sp>
      <p:sp>
        <p:nvSpPr>
          <p:cNvPr id="3" name="Subtitle 2"/>
          <p:cNvSpPr>
            <a:spLocks noGrp="1"/>
          </p:cNvSpPr>
          <p:nvPr>
            <p:ph type="subTitle" idx="1"/>
          </p:nvPr>
        </p:nvSpPr>
        <p:spPr/>
        <p:txBody>
          <a:bodyPr/>
          <a:lstStyle/>
          <a:p>
            <a:r>
              <a:rPr lang="en-US" dirty="0" smtClean="0"/>
              <a:t>the basics</a:t>
            </a:r>
            <a:endParaRPr lang="en-US" dirty="0"/>
          </a:p>
        </p:txBody>
      </p:sp>
      <p:sp>
        <p:nvSpPr>
          <p:cNvPr id="4" name="TextBox 3"/>
          <p:cNvSpPr txBox="1"/>
          <p:nvPr/>
        </p:nvSpPr>
        <p:spPr>
          <a:xfrm>
            <a:off x="49619" y="6170797"/>
            <a:ext cx="3627474" cy="369332"/>
          </a:xfrm>
          <a:prstGeom prst="rect">
            <a:avLst/>
          </a:prstGeom>
          <a:noFill/>
        </p:spPr>
        <p:txBody>
          <a:bodyPr wrap="square" rtlCol="0">
            <a:spAutoFit/>
          </a:bodyPr>
          <a:lstStyle/>
          <a:p>
            <a:r>
              <a:rPr lang="en-US" dirty="0" smtClean="0">
                <a:ln>
                  <a:solidFill>
                    <a:schemeClr val="accent6">
                      <a:lumMod val="60000"/>
                      <a:lumOff val="40000"/>
                    </a:schemeClr>
                  </a:solidFill>
                </a:ln>
                <a:solidFill>
                  <a:schemeClr val="accent6">
                    <a:lumMod val="40000"/>
                    <a:lumOff val="60000"/>
                  </a:schemeClr>
                </a:solidFill>
              </a:rPr>
              <a:t>CUL Assessment &amp; Communication</a:t>
            </a:r>
            <a:endParaRPr lang="en-US" dirty="0">
              <a:ln>
                <a:solidFill>
                  <a:schemeClr val="accent6">
                    <a:lumMod val="60000"/>
                    <a:lumOff val="40000"/>
                  </a:schemeClr>
                </a:solidFill>
              </a:ln>
              <a:solidFill>
                <a:schemeClr val="accent6">
                  <a:lumMod val="40000"/>
                  <a:lumOff val="60000"/>
                </a:schemeClr>
              </a:solidFill>
            </a:endParaRPr>
          </a:p>
        </p:txBody>
      </p:sp>
      <p:sp>
        <p:nvSpPr>
          <p:cNvPr id="7" name="Slide Number Placeholder 6"/>
          <p:cNvSpPr>
            <a:spLocks noGrp="1"/>
          </p:cNvSpPr>
          <p:nvPr>
            <p:ph type="sldNum" sz="quarter" idx="12"/>
          </p:nvPr>
        </p:nvSpPr>
        <p:spPr>
          <a:xfrm>
            <a:off x="7772400" y="6220709"/>
            <a:ext cx="1161826" cy="365125"/>
          </a:xfrm>
        </p:spPr>
        <p:txBody>
          <a:bodyPr/>
          <a:lstStyle/>
          <a:p>
            <a:fld id="{343BC54A-73B8-48DC-A144-1EF25BEF46B5}" type="slidenum">
              <a:rPr lang="en-US" smtClean="0">
                <a:solidFill>
                  <a:schemeClr val="bg1"/>
                </a:solidFill>
              </a:rPr>
              <a:pPr/>
              <a:t>1</a:t>
            </a:fld>
            <a:endParaRPr lang="en-US">
              <a:solidFill>
                <a:schemeClr val="bg1"/>
              </a:solidFill>
            </a:endParaRPr>
          </a:p>
        </p:txBody>
      </p:sp>
      <p:sp>
        <p:nvSpPr>
          <p:cNvPr id="8" name="TextBox 7"/>
          <p:cNvSpPr txBox="1"/>
          <p:nvPr/>
        </p:nvSpPr>
        <p:spPr>
          <a:xfrm>
            <a:off x="76200" y="6520190"/>
            <a:ext cx="2477386" cy="261610"/>
          </a:xfrm>
          <a:prstGeom prst="rect">
            <a:avLst/>
          </a:prstGeom>
          <a:noFill/>
        </p:spPr>
        <p:txBody>
          <a:bodyPr wrap="square" rtlCol="0">
            <a:spAutoFit/>
          </a:bodyPr>
          <a:lstStyle/>
          <a:p>
            <a:r>
              <a:rPr lang="en-US" sz="1100" dirty="0" smtClean="0">
                <a:ln>
                  <a:solidFill>
                    <a:schemeClr val="accent6">
                      <a:lumMod val="40000"/>
                      <a:lumOff val="60000"/>
                    </a:schemeClr>
                  </a:solidFill>
                </a:ln>
                <a:solidFill>
                  <a:schemeClr val="bg1"/>
                </a:solidFill>
              </a:rPr>
              <a:t>Gaby Castro Gessner</a:t>
            </a:r>
            <a:endParaRPr lang="en-US" sz="1100" dirty="0">
              <a:ln>
                <a:solidFill>
                  <a:schemeClr val="accent6">
                    <a:lumMod val="40000"/>
                    <a:lumOff val="60000"/>
                  </a:schemeClr>
                </a:solidFill>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0"/>
            <a:ext cx="8229600" cy="1252728"/>
          </a:xfrm>
        </p:spPr>
        <p:txBody>
          <a:bodyPr>
            <a:normAutofit/>
          </a:bodyPr>
          <a:lstStyle/>
          <a:p>
            <a:r>
              <a:rPr lang="en-US" dirty="0" smtClean="0">
                <a:solidFill>
                  <a:srgbClr val="0099CC"/>
                </a:solidFill>
              </a:rPr>
              <a:t>Break</a:t>
            </a:r>
            <a:endParaRPr lang="en-US" dirty="0">
              <a:solidFill>
                <a:srgbClr val="0099CC"/>
              </a:solidFill>
            </a:endParaRPr>
          </a:p>
        </p:txBody>
      </p:sp>
      <p:sp>
        <p:nvSpPr>
          <p:cNvPr id="3" name="Slide Number Placeholder 2"/>
          <p:cNvSpPr>
            <a:spLocks noGrp="1"/>
          </p:cNvSpPr>
          <p:nvPr>
            <p:ph type="sldNum" sz="quarter" idx="12"/>
          </p:nvPr>
        </p:nvSpPr>
        <p:spPr>
          <a:xfrm>
            <a:off x="7696200" y="6324600"/>
            <a:ext cx="1161826" cy="365125"/>
          </a:xfrm>
        </p:spPr>
        <p:txBody>
          <a:bodyPr/>
          <a:lstStyle/>
          <a:p>
            <a:fld id="{343BC54A-73B8-48DC-A144-1EF25BEF46B5}" type="slidenum">
              <a:rPr lang="en-US" smtClean="0"/>
              <a:pPr/>
              <a:t>10</a:t>
            </a:fld>
            <a:endParaRPr lang="en-US"/>
          </a:p>
        </p:txBody>
      </p:sp>
    </p:spTree>
    <p:extLst>
      <p:ext uri="{BB962C8B-B14F-4D97-AF65-F5344CB8AC3E}">
        <p14:creationId xmlns:p14="http://schemas.microsoft.com/office/powerpoint/2010/main" val="1266243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804672"/>
          </a:xfrm>
        </p:spPr>
        <p:txBody>
          <a:bodyPr/>
          <a:lstStyle/>
          <a:p>
            <a:r>
              <a:rPr lang="en-US" dirty="0" smtClean="0"/>
              <a:t>Study Process</a:t>
            </a:r>
            <a:endParaRPr lang="en-US" dirty="0"/>
          </a:p>
        </p:txBody>
      </p:sp>
      <p:sp>
        <p:nvSpPr>
          <p:cNvPr id="3" name="Rectangle 2"/>
          <p:cNvSpPr/>
          <p:nvPr/>
        </p:nvSpPr>
        <p:spPr>
          <a:xfrm>
            <a:off x="228600" y="1295400"/>
            <a:ext cx="8686800" cy="541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8181165"/>
              </p:ext>
            </p:extLst>
          </p:nvPr>
        </p:nvGraphicFramePr>
        <p:xfrm>
          <a:off x="228600" y="1600200"/>
          <a:ext cx="8686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9" name="Picture 5" descr="C:\Documents and Settings\gabyges\Local Settings\Temporary Internet Files\Content.IE5\907T88T1\MC900030059[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81531" y="1379500"/>
            <a:ext cx="872748" cy="80338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Documents and Settings\gabyges\Local Settings\Temporary Internet Files\Content.IE5\907T88T1\MP900438680[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45392" y="1981200"/>
            <a:ext cx="990600" cy="660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Documents and Settings\gabyges\Local Settings\Temporary Internet Files\Content.IE5\1Z7JXCGK\MP900448452[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37966" y="3221932"/>
            <a:ext cx="742679" cy="62200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Documents and Settings\gabyges\Local Settings\Temporary Internet Files\Content.IE5\DAJF5HI7\MC900441454[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48400" y="4054992"/>
            <a:ext cx="536058" cy="53605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Documents and Settings\gabyges\Local Settings\Temporary Internet Files\Content.IE5\907T88T1\MC900311180[1].w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40692" y="3221932"/>
            <a:ext cx="384718" cy="49946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Documents and Settings\gabyges\Local Settings\Temporary Internet Files\Content.IE5\IAB6FTI0\MC900078753[1].wm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58594" y="5085159"/>
            <a:ext cx="825058" cy="87723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Documents and Settings\gabyges\Local Settings\Temporary Internet Files\Content.IE5\DAJF5HI7\MC900441716[1].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44263" y="5410200"/>
            <a:ext cx="727185" cy="72718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Documents and Settings\gabyges\Local Settings\Temporary Internet Files\Content.IE5\1Z7JXCGK\MC900048760[1].wm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62357" y="3042665"/>
            <a:ext cx="1219285" cy="957835"/>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C:\Documents and Settings\gabyges\Local Settings\Temporary Internet Files\Content.IE5\1Z7JXCGK\MC900441459[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6800" y="1524000"/>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28" name="Slide Number Placeholder 2"/>
          <p:cNvSpPr>
            <a:spLocks noGrp="1"/>
          </p:cNvSpPr>
          <p:nvPr>
            <p:ph type="sldNum" sz="quarter" idx="12"/>
          </p:nvPr>
        </p:nvSpPr>
        <p:spPr>
          <a:xfrm>
            <a:off x="7696200" y="6324600"/>
            <a:ext cx="1161826" cy="365125"/>
          </a:xfrm>
        </p:spPr>
        <p:txBody>
          <a:bodyPr/>
          <a:lstStyle/>
          <a:p>
            <a:fld id="{343BC54A-73B8-48DC-A144-1EF25BEF46B5}" type="slidenum">
              <a:rPr lang="en-US" smtClean="0"/>
              <a:pPr/>
              <a:t>11</a:t>
            </a:fld>
            <a:endParaRPr lang="en-US"/>
          </a:p>
        </p:txBody>
      </p:sp>
      <p:pic>
        <p:nvPicPr>
          <p:cNvPr id="1027" name="Picture 3" descr="C:\Documents and Settings\gabyges\Local Settings\Temporary Internet Files\Content.IE5\IAB6FTI0\MC900434854[1].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924406" y="4953000"/>
            <a:ext cx="671738" cy="671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053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Arrive early (at least 15 minutes)</a:t>
            </a:r>
          </a:p>
          <a:p>
            <a:r>
              <a:rPr lang="en-US" dirty="0" smtClean="0"/>
              <a:t>Welcome, thank you and introduction</a:t>
            </a:r>
          </a:p>
          <a:p>
            <a:pPr lvl="1"/>
            <a:r>
              <a:rPr lang="en-US" dirty="0" smtClean="0"/>
              <a:t>Consent </a:t>
            </a:r>
            <a:r>
              <a:rPr lang="en-US" dirty="0" smtClean="0"/>
              <a:t>form &amp; payment (sign receipt)</a:t>
            </a:r>
          </a:p>
          <a:p>
            <a:r>
              <a:rPr lang="en-US" dirty="0" smtClean="0"/>
              <a:t>Intro questions</a:t>
            </a:r>
          </a:p>
          <a:p>
            <a:r>
              <a:rPr lang="en-US" dirty="0" smtClean="0"/>
              <a:t>Exploratory questions + follow-ups</a:t>
            </a:r>
          </a:p>
          <a:p>
            <a:r>
              <a:rPr lang="en-US" dirty="0" smtClean="0"/>
              <a:t>Thank you!</a:t>
            </a:r>
          </a:p>
          <a:p>
            <a:pPr>
              <a:buNone/>
            </a:pPr>
            <a:endParaRPr lang="en-US" dirty="0"/>
          </a:p>
        </p:txBody>
      </p:sp>
      <p:sp>
        <p:nvSpPr>
          <p:cNvPr id="2" name="Title 1"/>
          <p:cNvSpPr>
            <a:spLocks noGrp="1"/>
          </p:cNvSpPr>
          <p:nvPr>
            <p:ph type="title"/>
          </p:nvPr>
        </p:nvSpPr>
        <p:spPr/>
        <p:txBody>
          <a:bodyPr>
            <a:normAutofit/>
          </a:bodyPr>
          <a:lstStyle/>
          <a:p>
            <a:r>
              <a:rPr lang="en-US" dirty="0" smtClean="0"/>
              <a:t>The interview flow </a:t>
            </a:r>
            <a:endParaRPr lang="en-US" dirty="0"/>
          </a:p>
        </p:txBody>
      </p:sp>
      <p:sp>
        <p:nvSpPr>
          <p:cNvPr id="8" name="Slide Number Placeholder 2"/>
          <p:cNvSpPr>
            <a:spLocks noGrp="1"/>
          </p:cNvSpPr>
          <p:nvPr>
            <p:ph type="sldNum" sz="quarter" idx="12"/>
          </p:nvPr>
        </p:nvSpPr>
        <p:spPr>
          <a:xfrm>
            <a:off x="7696200" y="6248400"/>
            <a:ext cx="1162050" cy="365125"/>
          </a:xfrm>
        </p:spPr>
        <p:txBody>
          <a:bodyPr/>
          <a:lstStyle/>
          <a:p>
            <a:fld id="{343BC54A-73B8-48DC-A144-1EF25BEF46B5}"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800600"/>
          </a:xfrm>
        </p:spPr>
        <p:txBody>
          <a:bodyPr>
            <a:normAutofit/>
          </a:bodyPr>
          <a:lstStyle/>
          <a:p>
            <a:r>
              <a:rPr lang="en-US" b="1" dirty="0" smtClean="0"/>
              <a:t>Respect the participants</a:t>
            </a:r>
          </a:p>
          <a:p>
            <a:pPr lvl="1"/>
            <a:r>
              <a:rPr lang="en-US" dirty="0" smtClean="0"/>
              <a:t>Show empathy and positive regard</a:t>
            </a:r>
          </a:p>
          <a:p>
            <a:r>
              <a:rPr lang="en-US" dirty="0" smtClean="0"/>
              <a:t>Understand the purpose of the study</a:t>
            </a:r>
          </a:p>
          <a:p>
            <a:r>
              <a:rPr lang="en-US" dirty="0" smtClean="0"/>
              <a:t>Communicate clearly</a:t>
            </a:r>
          </a:p>
          <a:p>
            <a:r>
              <a:rPr lang="en-US" dirty="0" smtClean="0"/>
              <a:t>Be open, not defensive</a:t>
            </a:r>
          </a:p>
          <a:p>
            <a:r>
              <a:rPr lang="en-US" dirty="0" smtClean="0"/>
              <a:t>Nonjudgmental</a:t>
            </a:r>
          </a:p>
          <a:p>
            <a:r>
              <a:rPr lang="en-US" dirty="0" smtClean="0"/>
              <a:t>Get the most useful information for your colleagues about the topic at hand</a:t>
            </a:r>
          </a:p>
          <a:p>
            <a:r>
              <a:rPr lang="en-US" dirty="0" smtClean="0"/>
              <a:t>You ARE the research tool</a:t>
            </a:r>
          </a:p>
          <a:p>
            <a:pPr>
              <a:buNone/>
            </a:pPr>
            <a:r>
              <a:rPr lang="en-US" b="1" dirty="0" smtClean="0"/>
              <a:t>Exercise emotional discipline.</a:t>
            </a:r>
          </a:p>
          <a:p>
            <a:endParaRPr lang="en-US" dirty="0"/>
          </a:p>
        </p:txBody>
      </p:sp>
      <p:sp>
        <p:nvSpPr>
          <p:cNvPr id="2" name="Title 1"/>
          <p:cNvSpPr>
            <a:spLocks noGrp="1"/>
          </p:cNvSpPr>
          <p:nvPr>
            <p:ph type="title"/>
          </p:nvPr>
        </p:nvSpPr>
        <p:spPr/>
        <p:txBody>
          <a:bodyPr/>
          <a:lstStyle/>
          <a:p>
            <a:r>
              <a:rPr lang="en-US" dirty="0" smtClean="0"/>
              <a:t>Your Role as an Interviewer</a:t>
            </a:r>
            <a:endParaRPr lang="en-US" dirty="0"/>
          </a:p>
        </p:txBody>
      </p:sp>
      <p:sp>
        <p:nvSpPr>
          <p:cNvPr id="8" name="Slide Number Placeholder 2"/>
          <p:cNvSpPr>
            <a:spLocks noGrp="1"/>
          </p:cNvSpPr>
          <p:nvPr>
            <p:ph type="sldNum" sz="quarter" idx="12"/>
          </p:nvPr>
        </p:nvSpPr>
        <p:spPr>
          <a:xfrm>
            <a:off x="7772400" y="6324600"/>
            <a:ext cx="1162050" cy="365125"/>
          </a:xfrm>
        </p:spPr>
        <p:txBody>
          <a:bodyPr/>
          <a:lstStyle/>
          <a:p>
            <a:fld id="{343BC54A-73B8-48DC-A144-1EF25BEF46B5}"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The interview begins the moment your guest enters the room.</a:t>
            </a:r>
            <a:endParaRPr lang="en-US" dirty="0" smtClean="0">
              <a:solidFill>
                <a:schemeClr val="bg1">
                  <a:lumMod val="50000"/>
                </a:schemeClr>
              </a:solidFill>
            </a:endParaRPr>
          </a:p>
          <a:p>
            <a:pPr>
              <a:buNone/>
            </a:pPr>
            <a:endParaRPr lang="en-US" dirty="0"/>
          </a:p>
        </p:txBody>
      </p:sp>
      <p:sp>
        <p:nvSpPr>
          <p:cNvPr id="2" name="Title 1"/>
          <p:cNvSpPr>
            <a:spLocks noGrp="1"/>
          </p:cNvSpPr>
          <p:nvPr>
            <p:ph type="title"/>
          </p:nvPr>
        </p:nvSpPr>
        <p:spPr/>
        <p:txBody>
          <a:bodyPr/>
          <a:lstStyle/>
          <a:p>
            <a:r>
              <a:rPr lang="en-US" dirty="0" smtClean="0"/>
              <a:t>Set the Tone</a:t>
            </a:r>
            <a:endParaRPr lang="en-US" dirty="0"/>
          </a:p>
        </p:txBody>
      </p:sp>
      <p:sp>
        <p:nvSpPr>
          <p:cNvPr id="4" name="Slide Number Placeholder 3"/>
          <p:cNvSpPr>
            <a:spLocks noGrp="1"/>
          </p:cNvSpPr>
          <p:nvPr>
            <p:ph type="sldNum" sz="quarter" idx="12"/>
          </p:nvPr>
        </p:nvSpPr>
        <p:spPr>
          <a:xfrm>
            <a:off x="7696200" y="62484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Researchers (us!) have an ethical responsibility to protect participant privacy</a:t>
            </a:r>
          </a:p>
          <a:p>
            <a:r>
              <a:rPr lang="en-US" dirty="0" smtClean="0"/>
              <a:t>The Institutional Review Board at Cornell monitors Human Subjects Research</a:t>
            </a:r>
            <a:endParaRPr lang="en-US" dirty="0"/>
          </a:p>
        </p:txBody>
      </p:sp>
      <p:sp>
        <p:nvSpPr>
          <p:cNvPr id="2" name="Title 1"/>
          <p:cNvSpPr>
            <a:spLocks noGrp="1"/>
          </p:cNvSpPr>
          <p:nvPr>
            <p:ph type="title"/>
          </p:nvPr>
        </p:nvSpPr>
        <p:spPr/>
        <p:txBody>
          <a:bodyPr/>
          <a:lstStyle/>
          <a:p>
            <a:r>
              <a:rPr lang="en-US" dirty="0" smtClean="0"/>
              <a:t>Data Confidentiality</a:t>
            </a:r>
            <a:endParaRPr lang="en-US" dirty="0"/>
          </a:p>
        </p:txBody>
      </p:sp>
      <p:sp>
        <p:nvSpPr>
          <p:cNvPr id="4" name="Slide Number Placeholder 3"/>
          <p:cNvSpPr>
            <a:spLocks noGrp="1"/>
          </p:cNvSpPr>
          <p:nvPr>
            <p:ph type="sldNum" sz="quarter" idx="12"/>
          </p:nvPr>
        </p:nvSpPr>
        <p:spPr>
          <a:xfrm>
            <a:off x="7848600" y="63246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Be aware of your biases and judgments</a:t>
            </a:r>
          </a:p>
          <a:p>
            <a:r>
              <a:rPr lang="en-US" dirty="0" smtClean="0"/>
              <a:t>Treat everyone equally</a:t>
            </a:r>
          </a:p>
          <a:p>
            <a:r>
              <a:rPr lang="en-US" dirty="0" smtClean="0"/>
              <a:t>Be aware of your body language</a:t>
            </a:r>
          </a:p>
          <a:p>
            <a:r>
              <a:rPr lang="en-US" dirty="0" smtClean="0"/>
              <a:t>We already know </a:t>
            </a:r>
            <a:r>
              <a:rPr lang="en-US" b="1" dirty="0" smtClean="0"/>
              <a:t>your</a:t>
            </a:r>
            <a:r>
              <a:rPr lang="en-US" dirty="0" smtClean="0"/>
              <a:t> opinions and experience; your input will be taken into consideration at a different point in the project</a:t>
            </a:r>
          </a:p>
          <a:p>
            <a:r>
              <a:rPr lang="en-US" dirty="0" smtClean="0"/>
              <a:t>Nonjudgmental</a:t>
            </a:r>
          </a:p>
          <a:p>
            <a:pPr>
              <a:buNone/>
            </a:pPr>
            <a:endParaRPr lang="en-US" dirty="0" smtClean="0"/>
          </a:p>
          <a:p>
            <a:pPr>
              <a:buNone/>
            </a:pPr>
            <a:endParaRPr lang="en-US" dirty="0" smtClean="0"/>
          </a:p>
          <a:p>
            <a:pPr>
              <a:buNone/>
            </a:pPr>
            <a:r>
              <a:rPr lang="en-US" sz="3900" b="1" dirty="0" smtClean="0">
                <a:solidFill>
                  <a:schemeClr val="accent1"/>
                </a:solidFill>
              </a:rPr>
              <a:t>Create a comfortable, non-threatening environment.</a:t>
            </a:r>
            <a:endParaRPr lang="en-US" sz="3900" b="1" dirty="0">
              <a:solidFill>
                <a:schemeClr val="accent1"/>
              </a:solidFill>
            </a:endParaRPr>
          </a:p>
        </p:txBody>
      </p:sp>
      <p:sp>
        <p:nvSpPr>
          <p:cNvPr id="2" name="Title 1"/>
          <p:cNvSpPr>
            <a:spLocks noGrp="1"/>
          </p:cNvSpPr>
          <p:nvPr>
            <p:ph type="title"/>
          </p:nvPr>
        </p:nvSpPr>
        <p:spPr/>
        <p:txBody>
          <a:bodyPr/>
          <a:lstStyle/>
          <a:p>
            <a:r>
              <a:rPr lang="en-US" dirty="0" smtClean="0"/>
              <a:t>Neutrality</a:t>
            </a:r>
            <a:endParaRPr lang="en-US" dirty="0"/>
          </a:p>
        </p:txBody>
      </p:sp>
      <p:sp>
        <p:nvSpPr>
          <p:cNvPr id="4" name="Slide Number Placeholder 3"/>
          <p:cNvSpPr>
            <a:spLocks noGrp="1"/>
          </p:cNvSpPr>
          <p:nvPr>
            <p:ph type="sldNum" sz="quarter" idx="12"/>
          </p:nvPr>
        </p:nvSpPr>
        <p:spPr>
          <a:xfrm>
            <a:off x="7543800" y="63246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 think you’re saying…”</a:t>
            </a:r>
          </a:p>
          <a:p>
            <a:r>
              <a:rPr lang="en-US" dirty="0" smtClean="0"/>
              <a:t>“Let me know if I heard correctly…”</a:t>
            </a:r>
          </a:p>
          <a:p>
            <a:pPr>
              <a:buNone/>
            </a:pPr>
            <a:endParaRPr lang="en-US" dirty="0" smtClean="0"/>
          </a:p>
          <a:p>
            <a:pPr>
              <a:buNone/>
            </a:pPr>
            <a:r>
              <a:rPr lang="en-US" dirty="0" smtClean="0"/>
              <a:t>Asking participants to confirm what you’re hearing can be very valuable. Always ask for clarification if you need it. Be careful not to sway the conversation by introducing your own perspective.</a:t>
            </a:r>
            <a:endParaRPr lang="en-US" dirty="0"/>
          </a:p>
        </p:txBody>
      </p:sp>
      <p:sp>
        <p:nvSpPr>
          <p:cNvPr id="2" name="Title 1"/>
          <p:cNvSpPr>
            <a:spLocks noGrp="1"/>
          </p:cNvSpPr>
          <p:nvPr>
            <p:ph type="title"/>
          </p:nvPr>
        </p:nvSpPr>
        <p:spPr/>
        <p:txBody>
          <a:bodyPr/>
          <a:lstStyle/>
          <a:p>
            <a:r>
              <a:rPr lang="en-US" dirty="0" smtClean="0"/>
              <a:t>Confirming Information</a:t>
            </a:r>
            <a:endParaRPr lang="en-US" dirty="0"/>
          </a:p>
        </p:txBody>
      </p:sp>
      <p:sp>
        <p:nvSpPr>
          <p:cNvPr id="4" name="Slide Number Placeholder 3"/>
          <p:cNvSpPr>
            <a:spLocks noGrp="1"/>
          </p:cNvSpPr>
          <p:nvPr>
            <p:ph type="sldNum" sz="quarter" idx="12"/>
          </p:nvPr>
        </p:nvSpPr>
        <p:spPr>
          <a:xfrm>
            <a:off x="7696200" y="62484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5191"/>
            <a:ext cx="8229600" cy="4854209"/>
          </a:xfrm>
        </p:spPr>
        <p:txBody>
          <a:bodyPr>
            <a:normAutofit/>
          </a:bodyPr>
          <a:lstStyle/>
          <a:p>
            <a:r>
              <a:rPr lang="en-US" b="1" dirty="0" smtClean="0"/>
              <a:t>Can you explain more?</a:t>
            </a:r>
          </a:p>
          <a:p>
            <a:r>
              <a:rPr lang="en-US" b="1" dirty="0" smtClean="0"/>
              <a:t>Can you give an example?</a:t>
            </a:r>
          </a:p>
          <a:p>
            <a:r>
              <a:rPr lang="en-US" b="1" dirty="0" smtClean="0"/>
              <a:t>Would you say a little more about that?</a:t>
            </a:r>
          </a:p>
          <a:p>
            <a:r>
              <a:rPr lang="en-US" b="1" dirty="0" smtClean="0"/>
              <a:t>Tell us more.</a:t>
            </a:r>
          </a:p>
          <a:p>
            <a:r>
              <a:rPr lang="en-US" b="1" dirty="0" smtClean="0"/>
              <a:t>Say more.</a:t>
            </a:r>
          </a:p>
          <a:p>
            <a:r>
              <a:rPr lang="en-US" b="1" dirty="0" smtClean="0"/>
              <a:t>Is there anything else?</a:t>
            </a:r>
          </a:p>
          <a:p>
            <a:r>
              <a:rPr lang="en-US" b="1" dirty="0" smtClean="0"/>
              <a:t>Please describe what you mean.</a:t>
            </a:r>
          </a:p>
          <a:p>
            <a:r>
              <a:rPr lang="en-US" b="1" dirty="0" smtClean="0"/>
              <a:t>I don’t understand.</a:t>
            </a:r>
          </a:p>
          <a:p>
            <a:r>
              <a:rPr lang="en-US" b="1" dirty="0" smtClean="0"/>
              <a:t>Can you be more specific?</a:t>
            </a:r>
          </a:p>
          <a:p>
            <a:r>
              <a:rPr lang="en-US" b="1" dirty="0" smtClean="0"/>
              <a:t>What do you mean by….?</a:t>
            </a:r>
          </a:p>
          <a:p>
            <a:endParaRPr lang="en-US" b="1" dirty="0" smtClean="0"/>
          </a:p>
          <a:p>
            <a:pPr>
              <a:buNone/>
            </a:pPr>
            <a:endParaRPr lang="en-US" dirty="0" smtClean="0"/>
          </a:p>
        </p:txBody>
      </p:sp>
      <p:sp>
        <p:nvSpPr>
          <p:cNvPr id="2" name="Title 1"/>
          <p:cNvSpPr>
            <a:spLocks noGrp="1"/>
          </p:cNvSpPr>
          <p:nvPr>
            <p:ph type="title"/>
          </p:nvPr>
        </p:nvSpPr>
        <p:spPr/>
        <p:txBody>
          <a:bodyPr/>
          <a:lstStyle/>
          <a:p>
            <a:r>
              <a:rPr lang="en-US" dirty="0" smtClean="0"/>
              <a:t>Follow-up Questions</a:t>
            </a:r>
            <a:endParaRPr lang="en-US" dirty="0"/>
          </a:p>
        </p:txBody>
      </p:sp>
      <p:sp>
        <p:nvSpPr>
          <p:cNvPr id="4" name="Slide Number Placeholder 3"/>
          <p:cNvSpPr>
            <a:spLocks noGrp="1"/>
          </p:cNvSpPr>
          <p:nvPr>
            <p:ph type="sldNum" sz="quarter" idx="12"/>
          </p:nvPr>
        </p:nvSpPr>
        <p:spPr>
          <a:xfrm>
            <a:off x="7620000" y="63246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8305799" cy="4191000"/>
          </a:xfrm>
        </p:spPr>
        <p:txBody>
          <a:bodyPr>
            <a:normAutofit lnSpcReduction="10000"/>
          </a:bodyPr>
          <a:lstStyle/>
          <a:p>
            <a:r>
              <a:rPr lang="en-US" dirty="0" smtClean="0"/>
              <a:t>Smile  </a:t>
            </a:r>
            <a:r>
              <a:rPr lang="en-US" dirty="0" smtClean="0">
                <a:sym typeface="Wingdings" pitchFamily="2" charset="2"/>
              </a:rPr>
              <a:t></a:t>
            </a:r>
            <a:endParaRPr lang="en-US" dirty="0" smtClean="0"/>
          </a:p>
          <a:p>
            <a:r>
              <a:rPr lang="en-US" dirty="0" smtClean="0"/>
              <a:t>Listen actively</a:t>
            </a:r>
          </a:p>
          <a:p>
            <a:r>
              <a:rPr lang="en-US" dirty="0" smtClean="0"/>
              <a:t>Good eye contact</a:t>
            </a:r>
          </a:p>
          <a:p>
            <a:r>
              <a:rPr lang="en-US" dirty="0" smtClean="0"/>
              <a:t>Head nodding, slowly (encouraging further disclosure)</a:t>
            </a:r>
          </a:p>
          <a:p>
            <a:r>
              <a:rPr lang="en-US" dirty="0" smtClean="0"/>
              <a:t>Use neutral language responses to encourage the speaker to continue: “yes” “ok” “mm </a:t>
            </a:r>
            <a:r>
              <a:rPr lang="en-US" dirty="0" err="1" smtClean="0"/>
              <a:t>hm</a:t>
            </a:r>
            <a:r>
              <a:rPr lang="en-US" dirty="0" smtClean="0"/>
              <a:t>”</a:t>
            </a:r>
          </a:p>
          <a:p>
            <a:r>
              <a:rPr lang="en-US" dirty="0" smtClean="0"/>
              <a:t>Avoid judgmental language: “that’s correct” “you’re right” “I agree” “no” “good idea!” “what?!”</a:t>
            </a:r>
          </a:p>
          <a:p>
            <a:r>
              <a:rPr lang="en-US" dirty="0" smtClean="0"/>
              <a:t>Don’t interrupt </a:t>
            </a:r>
          </a:p>
          <a:p>
            <a:r>
              <a:rPr lang="en-US" dirty="0" smtClean="0"/>
              <a:t>Be careful with humor – just be yourself!</a:t>
            </a:r>
          </a:p>
          <a:p>
            <a:pPr>
              <a:buNone/>
            </a:pPr>
            <a:endParaRPr lang="en-US" dirty="0"/>
          </a:p>
        </p:txBody>
      </p:sp>
      <p:sp>
        <p:nvSpPr>
          <p:cNvPr id="2" name="Title 1"/>
          <p:cNvSpPr>
            <a:spLocks noGrp="1"/>
          </p:cNvSpPr>
          <p:nvPr>
            <p:ph type="title"/>
          </p:nvPr>
        </p:nvSpPr>
        <p:spPr/>
        <p:txBody>
          <a:bodyPr/>
          <a:lstStyle/>
          <a:p>
            <a:r>
              <a:rPr lang="en-US" dirty="0" smtClean="0"/>
              <a:t>Responding to Comments</a:t>
            </a:r>
            <a:endParaRPr lang="en-US" dirty="0"/>
          </a:p>
        </p:txBody>
      </p:sp>
      <p:sp>
        <p:nvSpPr>
          <p:cNvPr id="4" name="Slide Number Placeholder 3"/>
          <p:cNvSpPr>
            <a:spLocks noGrp="1"/>
          </p:cNvSpPr>
          <p:nvPr>
            <p:ph type="sldNum" sz="quarter" idx="12"/>
          </p:nvPr>
        </p:nvSpPr>
        <p:spPr>
          <a:xfrm>
            <a:off x="7620000" y="62484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endParaRPr lang="en-US" dirty="0" smtClean="0"/>
          </a:p>
          <a:p>
            <a:endParaRPr lang="en-US" dirty="0"/>
          </a:p>
        </p:txBody>
      </p:sp>
      <p:sp>
        <p:nvSpPr>
          <p:cNvPr id="2" name="Title 1"/>
          <p:cNvSpPr>
            <a:spLocks noGrp="1"/>
          </p:cNvSpPr>
          <p:nvPr>
            <p:ph type="title"/>
          </p:nvPr>
        </p:nvSpPr>
        <p:spPr/>
        <p:txBody>
          <a:bodyPr/>
          <a:lstStyle/>
          <a:p>
            <a:r>
              <a:rPr lang="en-US" dirty="0" smtClean="0"/>
              <a:t>Today</a:t>
            </a:r>
            <a:endParaRPr lang="en-US" dirty="0"/>
          </a:p>
        </p:txBody>
      </p:sp>
      <p:sp>
        <p:nvSpPr>
          <p:cNvPr id="4" name="Content Placeholder 2"/>
          <p:cNvSpPr txBox="1">
            <a:spLocks/>
          </p:cNvSpPr>
          <p:nvPr/>
        </p:nvSpPr>
        <p:spPr>
          <a:xfrm>
            <a:off x="999067" y="2362200"/>
            <a:ext cx="7408333" cy="345069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r>
              <a:rPr lang="en-US" dirty="0" smtClean="0"/>
              <a:t>Project overview &amp; research questions</a:t>
            </a:r>
          </a:p>
          <a:p>
            <a:r>
              <a:rPr lang="en-US" dirty="0" smtClean="0"/>
              <a:t>Interview demonstration &amp; debrief</a:t>
            </a:r>
          </a:p>
          <a:p>
            <a:r>
              <a:rPr lang="en-US" dirty="0"/>
              <a:t>Interview process &amp; logistics</a:t>
            </a:r>
          </a:p>
          <a:p>
            <a:r>
              <a:rPr lang="en-US" dirty="0" smtClean="0"/>
              <a:t>Practice interviews &amp; debrief</a:t>
            </a:r>
          </a:p>
        </p:txBody>
      </p:sp>
      <p:sp>
        <p:nvSpPr>
          <p:cNvPr id="5" name="Slide Number Placeholder 4"/>
          <p:cNvSpPr>
            <a:spLocks noGrp="1"/>
          </p:cNvSpPr>
          <p:nvPr>
            <p:ph type="sldNum" sz="quarter" idx="12"/>
          </p:nvPr>
        </p:nvSpPr>
        <p:spPr>
          <a:xfrm>
            <a:off x="7826487" y="6324600"/>
            <a:ext cx="1161826" cy="365125"/>
          </a:xfrm>
        </p:spPr>
        <p:txBody>
          <a:bodyPr/>
          <a:lstStyle/>
          <a:p>
            <a:fld id="{A7B38284-6115-4F5D-A3CA-4A6821326070}" type="slidenum">
              <a:rPr lang="en-US" smtClean="0"/>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114800"/>
          </a:xfrm>
        </p:spPr>
        <p:txBody>
          <a:bodyPr>
            <a:normAutofit/>
          </a:bodyPr>
          <a:lstStyle/>
          <a:p>
            <a:pPr>
              <a:buNone/>
            </a:pPr>
            <a:r>
              <a:rPr lang="en-US" dirty="0" smtClean="0"/>
              <a:t>Silence isn’t bad; give people time to think about their responses</a:t>
            </a:r>
          </a:p>
          <a:p>
            <a:pPr>
              <a:buNone/>
            </a:pPr>
            <a:endParaRPr lang="en-US" dirty="0" smtClean="0"/>
          </a:p>
          <a:p>
            <a:r>
              <a:rPr lang="en-US" dirty="0" smtClean="0"/>
              <a:t>Be aware of your body language; wait patiently</a:t>
            </a:r>
            <a:endParaRPr lang="en-US" dirty="0"/>
          </a:p>
          <a:p>
            <a:r>
              <a:rPr lang="en-US" dirty="0" smtClean="0"/>
              <a:t>Restate the question to prompt a response</a:t>
            </a:r>
          </a:p>
          <a:p>
            <a:r>
              <a:rPr lang="en-US" dirty="0" smtClean="0"/>
              <a:t>Don’t force the development of an opinion</a:t>
            </a:r>
          </a:p>
          <a:p>
            <a:r>
              <a:rPr lang="en-US" dirty="0" smtClean="0"/>
              <a:t>Try not to interrupt the natural flow of the conversation</a:t>
            </a:r>
          </a:p>
          <a:p>
            <a:endParaRPr lang="en-US" dirty="0" smtClean="0"/>
          </a:p>
          <a:p>
            <a:endParaRPr lang="en-US" dirty="0" smtClean="0"/>
          </a:p>
          <a:p>
            <a:endParaRPr lang="en-US" dirty="0" smtClean="0"/>
          </a:p>
        </p:txBody>
      </p:sp>
      <p:sp>
        <p:nvSpPr>
          <p:cNvPr id="2" name="Title 1"/>
          <p:cNvSpPr>
            <a:spLocks noGrp="1"/>
          </p:cNvSpPr>
          <p:nvPr>
            <p:ph type="title"/>
          </p:nvPr>
        </p:nvSpPr>
        <p:spPr/>
        <p:txBody>
          <a:bodyPr/>
          <a:lstStyle/>
          <a:p>
            <a:r>
              <a:rPr lang="en-US" dirty="0" smtClean="0"/>
              <a:t>Silence</a:t>
            </a:r>
            <a:endParaRPr lang="en-US" dirty="0"/>
          </a:p>
        </p:txBody>
      </p:sp>
      <p:sp>
        <p:nvSpPr>
          <p:cNvPr id="4" name="Slide Number Placeholder 3"/>
          <p:cNvSpPr>
            <a:spLocks noGrp="1"/>
          </p:cNvSpPr>
          <p:nvPr>
            <p:ph type="sldNum" sz="quarter" idx="12"/>
          </p:nvPr>
        </p:nvSpPr>
        <p:spPr>
          <a:xfrm>
            <a:off x="7696200" y="6324600"/>
            <a:ext cx="1161826" cy="365125"/>
          </a:xfrm>
        </p:spPr>
        <p:txBody>
          <a:bodyPr/>
          <a:lstStyle/>
          <a:p>
            <a:endParaRPr lang="en-US" dirty="0"/>
          </a:p>
        </p:txBody>
      </p:sp>
      <p:sp>
        <p:nvSpPr>
          <p:cNvPr id="8" name="Slide Number Placeholder 2"/>
          <p:cNvSpPr txBox="1">
            <a:spLocks/>
          </p:cNvSpPr>
          <p:nvPr/>
        </p:nvSpPr>
        <p:spPr>
          <a:xfrm>
            <a:off x="7848600" y="64770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note-taker’s role is to take notes. </a:t>
            </a:r>
            <a:r>
              <a:rPr lang="en-US" b="1" dirty="0" smtClean="0"/>
              <a:t>This person is neither a participant, nor an interviewer.</a:t>
            </a:r>
          </a:p>
          <a:p>
            <a:r>
              <a:rPr lang="en-US" dirty="0" smtClean="0"/>
              <a:t>The note-taker should refrain from contributing to the discussion unless called on directly by the interviewer.</a:t>
            </a:r>
          </a:p>
          <a:p>
            <a:r>
              <a:rPr lang="en-US" dirty="0" smtClean="0"/>
              <a:t>Note takers should try to be as descriptive as possible, practically transcribing the conversation.</a:t>
            </a:r>
            <a:endParaRPr lang="en-US" dirty="0"/>
          </a:p>
        </p:txBody>
      </p:sp>
      <p:sp>
        <p:nvSpPr>
          <p:cNvPr id="2" name="Title 1"/>
          <p:cNvSpPr>
            <a:spLocks noGrp="1"/>
          </p:cNvSpPr>
          <p:nvPr>
            <p:ph type="title"/>
          </p:nvPr>
        </p:nvSpPr>
        <p:spPr/>
        <p:txBody>
          <a:bodyPr/>
          <a:lstStyle/>
          <a:p>
            <a:r>
              <a:rPr lang="en-US" dirty="0" smtClean="0"/>
              <a:t>Note Takers</a:t>
            </a:r>
            <a:endParaRPr lang="en-US" dirty="0"/>
          </a:p>
        </p:txBody>
      </p:sp>
      <p:sp>
        <p:nvSpPr>
          <p:cNvPr id="4" name="Slide Number Placeholder 3"/>
          <p:cNvSpPr>
            <a:spLocks noGrp="1"/>
          </p:cNvSpPr>
          <p:nvPr>
            <p:ph type="sldNum" sz="quarter" idx="12"/>
          </p:nvPr>
        </p:nvSpPr>
        <p:spPr>
          <a:xfrm>
            <a:off x="7696200" y="6248400"/>
            <a:ext cx="1161826" cy="365125"/>
          </a:xfrm>
        </p:spPr>
        <p:txBody>
          <a:bodyPr/>
          <a:lstStyle/>
          <a:p>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As soon as the interview is over, the interviewer and note-taker should spend at least </a:t>
            </a:r>
            <a:r>
              <a:rPr lang="en-US" b="1" dirty="0" smtClean="0"/>
              <a:t>30 minutes </a:t>
            </a:r>
            <a:r>
              <a:rPr lang="en-US" dirty="0" smtClean="0"/>
              <a:t>going through the notes to recall as much information as possible to include in the notes.</a:t>
            </a:r>
          </a:p>
          <a:p>
            <a:endParaRPr lang="en-US" dirty="0"/>
          </a:p>
          <a:p>
            <a:pPr>
              <a:buNone/>
            </a:pPr>
            <a:r>
              <a:rPr lang="en-US" b="1" dirty="0" smtClean="0"/>
              <a:t>Refrain from making judgments or interpretations at this point. This is not analysis. </a:t>
            </a:r>
            <a:r>
              <a:rPr lang="en-US" dirty="0" smtClean="0"/>
              <a:t>Focus on recording as much information as possible.</a:t>
            </a:r>
            <a:endParaRPr lang="en-US" dirty="0"/>
          </a:p>
        </p:txBody>
      </p:sp>
      <p:sp>
        <p:nvSpPr>
          <p:cNvPr id="2" name="Title 1"/>
          <p:cNvSpPr>
            <a:spLocks noGrp="1"/>
          </p:cNvSpPr>
          <p:nvPr>
            <p:ph type="title"/>
          </p:nvPr>
        </p:nvSpPr>
        <p:spPr/>
        <p:txBody>
          <a:bodyPr/>
          <a:lstStyle/>
          <a:p>
            <a:r>
              <a:rPr lang="en-US" dirty="0" smtClean="0"/>
              <a:t>Debrief Immediately</a:t>
            </a:r>
            <a:endParaRPr lang="en-US" dirty="0"/>
          </a:p>
        </p:txBody>
      </p:sp>
      <p:sp>
        <p:nvSpPr>
          <p:cNvPr id="8"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Slide Number Placeholder 2"/>
          <p:cNvSpPr>
            <a:spLocks noGrp="1"/>
          </p:cNvSpPr>
          <p:nvPr>
            <p:ph type="sldNum" sz="quarter" idx="12"/>
          </p:nvPr>
        </p:nvSpPr>
        <p:spPr/>
        <p:txBody>
          <a:bodyPr/>
          <a:lstStyle/>
          <a:p>
            <a:endParaRPr lang="en-US" dirty="0"/>
          </a:p>
        </p:txBody>
      </p:sp>
      <p:sp>
        <p:nvSpPr>
          <p:cNvPr id="4" name="Title 3"/>
          <p:cNvSpPr>
            <a:spLocks noGrp="1"/>
          </p:cNvSpPr>
          <p:nvPr>
            <p:ph type="title"/>
          </p:nvPr>
        </p:nvSpPr>
        <p:spPr/>
        <p:txBody>
          <a:bodyPr/>
          <a:lstStyle/>
          <a:p>
            <a:r>
              <a:rPr lang="en-US" dirty="0" smtClean="0"/>
              <a:t>Practice interviews</a:t>
            </a:r>
            <a:endParaRPr lang="en-US" dirty="0"/>
          </a:p>
        </p:txBody>
      </p:sp>
    </p:spTree>
    <p:extLst>
      <p:ext uri="{BB962C8B-B14F-4D97-AF65-F5344CB8AC3E}">
        <p14:creationId xmlns:p14="http://schemas.microsoft.com/office/powerpoint/2010/main" val="1883818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Interview Reports</a:t>
            </a:r>
            <a:endParaRPr lang="en-US" dirty="0"/>
          </a:p>
        </p:txBody>
      </p:sp>
      <p:sp>
        <p:nvSpPr>
          <p:cNvPr id="2" name="Content Placeholder 1"/>
          <p:cNvSpPr>
            <a:spLocks noGrp="1"/>
          </p:cNvSpPr>
          <p:nvPr>
            <p:ph sz="quarter" idx="13"/>
          </p:nvPr>
        </p:nvSpPr>
        <p:spPr>
          <a:xfrm>
            <a:off x="676655" y="2679192"/>
            <a:ext cx="2752345" cy="3416808"/>
          </a:xfrm>
        </p:spPr>
        <p:txBody>
          <a:bodyPr/>
          <a:lstStyle/>
          <a:p>
            <a:endParaRPr lang="en-US" dirty="0" smtClean="0"/>
          </a:p>
          <a:p>
            <a:pPr marL="0" indent="0">
              <a:buNone/>
            </a:pPr>
            <a:r>
              <a:rPr lang="en-US" sz="4000" dirty="0" smtClean="0"/>
              <a:t>What did you learn?</a:t>
            </a:r>
          </a:p>
          <a:p>
            <a:endParaRPr lang="en-US" dirty="0"/>
          </a:p>
        </p:txBody>
      </p:sp>
      <p:sp>
        <p:nvSpPr>
          <p:cNvPr id="6" name="Content Placeholder 5"/>
          <p:cNvSpPr>
            <a:spLocks noGrp="1"/>
          </p:cNvSpPr>
          <p:nvPr>
            <p:ph sz="quarter" idx="14"/>
          </p:nvPr>
        </p:nvSpPr>
        <p:spPr>
          <a:xfrm>
            <a:off x="3505200" y="2679192"/>
            <a:ext cx="5352826" cy="3447288"/>
          </a:xfrm>
        </p:spPr>
        <p:txBody>
          <a:bodyPr/>
          <a:lstStyle/>
          <a:p>
            <a:endParaRPr lang="en-US" dirty="0"/>
          </a:p>
          <a:p>
            <a:r>
              <a:rPr lang="en-US" dirty="0" smtClean="0"/>
              <a:t>About </a:t>
            </a:r>
            <a:r>
              <a:rPr lang="en-US" dirty="0"/>
              <a:t>the student</a:t>
            </a:r>
          </a:p>
          <a:p>
            <a:r>
              <a:rPr lang="en-US" dirty="0"/>
              <a:t>About group work and </a:t>
            </a:r>
            <a:r>
              <a:rPr lang="en-US" dirty="0" smtClean="0"/>
              <a:t>assignments</a:t>
            </a:r>
          </a:p>
          <a:p>
            <a:r>
              <a:rPr lang="en-US" dirty="0" smtClean="0"/>
              <a:t>About technology needs</a:t>
            </a:r>
          </a:p>
          <a:p>
            <a:r>
              <a:rPr lang="en-US" dirty="0" smtClean="0"/>
              <a:t>Your experience interviewing</a:t>
            </a:r>
            <a:endParaRPr lang="en-US" dirty="0"/>
          </a:p>
          <a:p>
            <a:endParaRPr lang="en-US" dirty="0"/>
          </a:p>
        </p:txBody>
      </p:sp>
      <p:sp>
        <p:nvSpPr>
          <p:cNvPr id="7" name="Slide Number Placeholder 2"/>
          <p:cNvSpPr txBox="1">
            <a:spLocks/>
          </p:cNvSpPr>
          <p:nvPr/>
        </p:nvSpPr>
        <p:spPr>
          <a:xfrm>
            <a:off x="7696200" y="632460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24</a:t>
            </a:fld>
            <a:endParaRPr lang="en-US" dirty="0"/>
          </a:p>
        </p:txBody>
      </p:sp>
    </p:spTree>
    <p:extLst>
      <p:ext uri="{BB962C8B-B14F-4D97-AF65-F5344CB8AC3E}">
        <p14:creationId xmlns:p14="http://schemas.microsoft.com/office/powerpoint/2010/main" val="1521308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credits</a:t>
            </a:r>
            <a:endParaRPr lang="en-US" dirty="0"/>
          </a:p>
        </p:txBody>
      </p:sp>
      <p:sp>
        <p:nvSpPr>
          <p:cNvPr id="4" name="Content Placeholder 3"/>
          <p:cNvSpPr txBox="1">
            <a:spLocks noGrp="1"/>
          </p:cNvSpPr>
          <p:nvPr>
            <p:ph idx="1"/>
          </p:nvPr>
        </p:nvSpPr>
        <p:spPr>
          <a:xfrm>
            <a:off x="381000" y="2667000"/>
            <a:ext cx="8553226" cy="1003352"/>
          </a:xfrm>
          <a:prstGeom prst="rect">
            <a:avLst/>
          </a:prstGeom>
          <a:noFill/>
        </p:spPr>
        <p:txBody>
          <a:bodyPr wrap="square" rtlCol="0">
            <a:spAutoFit/>
          </a:bodyPr>
          <a:lstStyle/>
          <a:p>
            <a:pPr marL="0" indent="0">
              <a:buNone/>
            </a:pPr>
            <a:r>
              <a:rPr lang="en-US" dirty="0" smtClean="0"/>
              <a:t>Adapted from Focus Group Training – created by Jen Rutner </a:t>
            </a:r>
            <a:r>
              <a:rPr lang="en-US" sz="1600" dirty="0" smtClean="0"/>
              <a:t>(Ithaka.org). </a:t>
            </a:r>
          </a:p>
          <a:p>
            <a:endParaRPr lang="en-US" sz="1600" dirty="0" smtClean="0">
              <a:solidFill>
                <a:schemeClr val="bg1">
                  <a:lumMod val="50000"/>
                </a:schemeClr>
              </a:solidFill>
            </a:endParaRPr>
          </a:p>
        </p:txBody>
      </p:sp>
      <p:sp>
        <p:nvSpPr>
          <p:cNvPr id="8" name="Slide Number Placeholder 2"/>
          <p:cNvSpPr txBox="1">
            <a:spLocks/>
          </p:cNvSpPr>
          <p:nvPr/>
        </p:nvSpPr>
        <p:spPr>
          <a:xfrm>
            <a:off x="7772400" y="6319210"/>
            <a:ext cx="1161826"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3BC54A-73B8-48DC-A144-1EF25BEF46B5}" type="slidenum">
              <a:rPr lang="en-US" smtClean="0"/>
              <a:pPr/>
              <a:t>25</a:t>
            </a:fld>
            <a:endParaRPr lang="en-US" dirty="0"/>
          </a:p>
        </p:txBody>
      </p:sp>
      <p:sp>
        <p:nvSpPr>
          <p:cNvPr id="9" name="Rectangle 8"/>
          <p:cNvSpPr/>
          <p:nvPr/>
        </p:nvSpPr>
        <p:spPr>
          <a:xfrm>
            <a:off x="152400" y="5857545"/>
            <a:ext cx="5791200" cy="923330"/>
          </a:xfrm>
          <a:prstGeom prst="rect">
            <a:avLst/>
          </a:prstGeom>
        </p:spPr>
        <p:txBody>
          <a:bodyPr wrap="square">
            <a:spAutoFit/>
          </a:bodyPr>
          <a:lstStyle/>
          <a:p>
            <a:r>
              <a:rPr lang="en-US" dirty="0">
                <a:solidFill>
                  <a:schemeClr val="bg1">
                    <a:lumMod val="50000"/>
                  </a:schemeClr>
                </a:solidFill>
              </a:rPr>
              <a:t>Gaby Castro </a:t>
            </a:r>
            <a:r>
              <a:rPr lang="en-US" dirty="0" smtClean="0">
                <a:solidFill>
                  <a:schemeClr val="bg1">
                    <a:lumMod val="50000"/>
                  </a:schemeClr>
                </a:solidFill>
              </a:rPr>
              <a:t>Gessner</a:t>
            </a:r>
          </a:p>
          <a:p>
            <a:r>
              <a:rPr lang="en-US" dirty="0" smtClean="0">
                <a:solidFill>
                  <a:schemeClr val="bg1">
                    <a:lumMod val="50000"/>
                  </a:schemeClr>
                </a:solidFill>
              </a:rPr>
              <a:t>Assessment </a:t>
            </a:r>
            <a:r>
              <a:rPr lang="en-US" dirty="0">
                <a:solidFill>
                  <a:schemeClr val="bg1">
                    <a:lumMod val="50000"/>
                  </a:schemeClr>
                </a:solidFill>
              </a:rPr>
              <a:t>&amp;Communication, Cornell University </a:t>
            </a:r>
            <a:r>
              <a:rPr lang="en-US" dirty="0" smtClean="0">
                <a:solidFill>
                  <a:schemeClr val="bg1">
                    <a:lumMod val="50000"/>
                  </a:schemeClr>
                </a:solidFill>
              </a:rPr>
              <a:t>Library February </a:t>
            </a:r>
            <a:r>
              <a:rPr lang="en-US" dirty="0">
                <a:solidFill>
                  <a:schemeClr val="bg1">
                    <a:lumMod val="50000"/>
                  </a:schemeClr>
                </a:solidFill>
              </a:rPr>
              <a:t>29, 2012</a:t>
            </a:r>
          </a:p>
        </p:txBody>
      </p:sp>
    </p:spTree>
    <p:extLst>
      <p:ext uri="{BB962C8B-B14F-4D97-AF65-F5344CB8AC3E}">
        <p14:creationId xmlns:p14="http://schemas.microsoft.com/office/powerpoint/2010/main" val="1405398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Mann Library</a:t>
            </a:r>
            <a:br>
              <a:rPr lang="en-US" dirty="0" smtClean="0"/>
            </a:br>
            <a:r>
              <a:rPr lang="en-US" dirty="0" smtClean="0"/>
              <a:t>User Studies </a:t>
            </a:r>
            <a:r>
              <a:rPr lang="en-US" dirty="0" err="1" smtClean="0"/>
              <a:t>Workplan</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57976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7620000" y="6266121"/>
            <a:ext cx="1219200" cy="261610"/>
          </a:xfrm>
          <a:prstGeom prst="rect">
            <a:avLst/>
          </a:prstGeom>
        </p:spPr>
        <p:txBody>
          <a:bodyPr wrap="square">
            <a:spAutoFit/>
          </a:bodyPr>
          <a:lstStyle/>
          <a:p>
            <a:pPr algn="ctr"/>
            <a:fld id="{A7B38284-6115-4F5D-A3CA-4A6821326070}" type="slidenum">
              <a:rPr lang="en-US" sz="1100"/>
              <a:pPr algn="ctr"/>
              <a:t>3</a:t>
            </a:fld>
            <a:endParaRPr lang="en-US" sz="1100" dirty="0"/>
          </a:p>
        </p:txBody>
      </p:sp>
    </p:spTree>
    <p:extLst>
      <p:ext uri="{BB962C8B-B14F-4D97-AF65-F5344CB8AC3E}">
        <p14:creationId xmlns:p14="http://schemas.microsoft.com/office/powerpoint/2010/main" val="1326360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3581399"/>
            <a:ext cx="7408333" cy="2544763"/>
          </a:xfrm>
        </p:spPr>
        <p:txBody>
          <a:bodyPr>
            <a:normAutofit/>
          </a:bodyPr>
          <a:lstStyle/>
          <a:p>
            <a:pPr marL="0" indent="0" algn="ctr">
              <a:buNone/>
            </a:pPr>
            <a:r>
              <a:rPr lang="en-US" sz="3200" dirty="0" smtClean="0"/>
              <a:t>What are we asking students?</a:t>
            </a:r>
            <a:endParaRPr lang="en-US" sz="3200" dirty="0"/>
          </a:p>
        </p:txBody>
      </p:sp>
      <p:sp>
        <p:nvSpPr>
          <p:cNvPr id="3" name="Slide Number Placeholder 2"/>
          <p:cNvSpPr>
            <a:spLocks noGrp="1"/>
          </p:cNvSpPr>
          <p:nvPr>
            <p:ph type="sldNum" sz="quarter" idx="12"/>
          </p:nvPr>
        </p:nvSpPr>
        <p:spPr/>
        <p:txBody>
          <a:bodyPr/>
          <a:lstStyle/>
          <a:p>
            <a:fld id="{A7B38284-6115-4F5D-A3CA-4A6821326070}" type="slidenum">
              <a:rPr lang="en-US"/>
              <a:pPr/>
              <a:t>4</a:t>
            </a:fld>
            <a:endParaRPr lang="en-US" dirty="0"/>
          </a:p>
          <a:p>
            <a:endParaRPr lang="en-US" dirty="0"/>
          </a:p>
        </p:txBody>
      </p:sp>
      <p:sp>
        <p:nvSpPr>
          <p:cNvPr id="4" name="Title 3"/>
          <p:cNvSpPr>
            <a:spLocks noGrp="1"/>
          </p:cNvSpPr>
          <p:nvPr>
            <p:ph type="title"/>
          </p:nvPr>
        </p:nvSpPr>
        <p:spPr/>
        <p:txBody>
          <a:bodyPr/>
          <a:lstStyle/>
          <a:p>
            <a:r>
              <a:rPr lang="en-US" dirty="0" smtClean="0"/>
              <a:t>Research questions</a:t>
            </a:r>
            <a:endParaRPr lang="en-US" dirty="0"/>
          </a:p>
        </p:txBody>
      </p:sp>
    </p:spTree>
    <p:extLst>
      <p:ext uri="{BB962C8B-B14F-4D97-AF65-F5344CB8AC3E}">
        <p14:creationId xmlns:p14="http://schemas.microsoft.com/office/powerpoint/2010/main" val="3231592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Structured and semi-structured </a:t>
            </a:r>
            <a:r>
              <a:rPr lang="en-US" b="1" dirty="0" smtClean="0"/>
              <a:t>interview</a:t>
            </a:r>
            <a:r>
              <a:rPr lang="en-US" dirty="0" smtClean="0"/>
              <a:t>s are qualitative research tools, meaning the goal is to have </a:t>
            </a:r>
            <a:r>
              <a:rPr lang="en-US" b="1" dirty="0" smtClean="0"/>
              <a:t>a conversation </a:t>
            </a:r>
            <a:r>
              <a:rPr lang="en-US" dirty="0" smtClean="0"/>
              <a:t>with the participants and hear their responses in their own words</a:t>
            </a:r>
          </a:p>
        </p:txBody>
      </p:sp>
      <p:sp>
        <p:nvSpPr>
          <p:cNvPr id="2" name="Title 1"/>
          <p:cNvSpPr>
            <a:spLocks noGrp="1"/>
          </p:cNvSpPr>
          <p:nvPr>
            <p:ph type="title"/>
          </p:nvPr>
        </p:nvSpPr>
        <p:spPr/>
        <p:txBody>
          <a:bodyPr/>
          <a:lstStyle/>
          <a:p>
            <a:r>
              <a:rPr lang="en-US" dirty="0" smtClean="0"/>
              <a:t>Interviews</a:t>
            </a:r>
            <a:endParaRPr lang="en-US" dirty="0"/>
          </a:p>
        </p:txBody>
      </p:sp>
      <p:sp>
        <p:nvSpPr>
          <p:cNvPr id="4" name="Slide Number Placeholder 3"/>
          <p:cNvSpPr>
            <a:spLocks noGrp="1"/>
          </p:cNvSpPr>
          <p:nvPr>
            <p:ph type="sldNum" sz="quarter" idx="12"/>
          </p:nvPr>
        </p:nvSpPr>
        <p:spPr>
          <a:xfrm>
            <a:off x="7772400" y="6248400"/>
            <a:ext cx="1161826" cy="365125"/>
          </a:xfrm>
        </p:spPr>
        <p:txBody>
          <a:bodyPr/>
          <a:lstStyle/>
          <a:p>
            <a:fld id="{AF401FE3-6EC9-4AE9-8DED-BB3F0C8EDA73}" type="slidenum">
              <a:rPr lang="en-US" smtClean="0"/>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495800"/>
          </a:xfrm>
        </p:spPr>
        <p:txBody>
          <a:bodyPr>
            <a:normAutofit/>
          </a:bodyPr>
          <a:lstStyle/>
          <a:p>
            <a:r>
              <a:rPr lang="en-US" dirty="0" smtClean="0"/>
              <a:t>A tool for gathering qualitative data from a population of interest</a:t>
            </a:r>
          </a:p>
          <a:p>
            <a:r>
              <a:rPr lang="en-US" dirty="0" smtClean="0"/>
              <a:t>Interviews can be used to explore a topic in order to gather feedback on that topic</a:t>
            </a:r>
          </a:p>
          <a:p>
            <a:r>
              <a:rPr lang="en-US" dirty="0" smtClean="0"/>
              <a:t>Interviews are not instruction/outreach opportunities </a:t>
            </a:r>
            <a:r>
              <a:rPr lang="en-US" dirty="0" smtClean="0">
                <a:solidFill>
                  <a:schemeClr val="bg1">
                    <a:lumMod val="50000"/>
                  </a:schemeClr>
                </a:solidFill>
              </a:rPr>
              <a:t>(though that is often a by-product)</a:t>
            </a:r>
          </a:p>
          <a:p>
            <a:r>
              <a:rPr lang="en-US" dirty="0" smtClean="0"/>
              <a:t>Interviews provide insights </a:t>
            </a:r>
            <a:r>
              <a:rPr lang="en-US" dirty="0"/>
              <a:t>and perspectives that are not retrievable by other </a:t>
            </a:r>
            <a:r>
              <a:rPr lang="en-US" dirty="0" smtClean="0"/>
              <a:t>methods</a:t>
            </a:r>
          </a:p>
          <a:p>
            <a:pPr>
              <a:buNone/>
            </a:pPr>
            <a:endParaRPr lang="en-US" dirty="0"/>
          </a:p>
        </p:txBody>
      </p:sp>
      <p:sp>
        <p:nvSpPr>
          <p:cNvPr id="2" name="Title 1"/>
          <p:cNvSpPr>
            <a:spLocks noGrp="1"/>
          </p:cNvSpPr>
          <p:nvPr>
            <p:ph type="title"/>
          </p:nvPr>
        </p:nvSpPr>
        <p:spPr/>
        <p:txBody>
          <a:bodyPr>
            <a:normAutofit/>
          </a:bodyPr>
          <a:lstStyle/>
          <a:p>
            <a:r>
              <a:rPr lang="en-US" dirty="0" smtClean="0"/>
              <a:t>Goals of an interview</a:t>
            </a:r>
            <a:endParaRPr lang="en-US" dirty="0"/>
          </a:p>
        </p:txBody>
      </p:sp>
      <p:sp>
        <p:nvSpPr>
          <p:cNvPr id="4" name="Slide Number Placeholder 3"/>
          <p:cNvSpPr>
            <a:spLocks noGrp="1"/>
          </p:cNvSpPr>
          <p:nvPr>
            <p:ph type="sldNum" sz="quarter" idx="12"/>
          </p:nvPr>
        </p:nvSpPr>
        <p:spPr>
          <a:xfrm>
            <a:off x="7696200" y="6324600"/>
            <a:ext cx="1161826" cy="365125"/>
          </a:xfrm>
        </p:spPr>
        <p:txBody>
          <a:bodyPr/>
          <a:lstStyle/>
          <a:p>
            <a:fld id="{5029DCFC-008D-41AC-A41D-6C7EA23F2059}" type="slidenum">
              <a:rPr lang="en-US" smtClean="0"/>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Maintain neutrality</a:t>
            </a:r>
          </a:p>
          <a:p>
            <a:r>
              <a:rPr lang="en-US" dirty="0" smtClean="0"/>
              <a:t>Control the environment</a:t>
            </a:r>
          </a:p>
          <a:p>
            <a:r>
              <a:rPr lang="en-US" dirty="0" smtClean="0"/>
              <a:t>Guide the conversation</a:t>
            </a:r>
          </a:p>
          <a:p>
            <a:r>
              <a:rPr lang="en-US" dirty="0" smtClean="0"/>
              <a:t>Generate valuable information</a:t>
            </a:r>
            <a:endParaRPr lang="en-US" dirty="0"/>
          </a:p>
        </p:txBody>
      </p:sp>
      <p:sp>
        <p:nvSpPr>
          <p:cNvPr id="2" name="Title 1"/>
          <p:cNvSpPr>
            <a:spLocks noGrp="1"/>
          </p:cNvSpPr>
          <p:nvPr>
            <p:ph type="title"/>
          </p:nvPr>
        </p:nvSpPr>
        <p:spPr/>
        <p:txBody>
          <a:bodyPr/>
          <a:lstStyle/>
          <a:p>
            <a:r>
              <a:rPr lang="en-US" dirty="0" smtClean="0"/>
              <a:t>Key Concepts</a:t>
            </a:r>
            <a:endParaRPr lang="en-US" dirty="0"/>
          </a:p>
        </p:txBody>
      </p:sp>
      <p:sp>
        <p:nvSpPr>
          <p:cNvPr id="4" name="Slide Number Placeholder 3"/>
          <p:cNvSpPr>
            <a:spLocks noGrp="1"/>
          </p:cNvSpPr>
          <p:nvPr>
            <p:ph type="sldNum" sz="quarter" idx="12"/>
          </p:nvPr>
        </p:nvSpPr>
        <p:spPr>
          <a:xfrm>
            <a:off x="7772400" y="6324600"/>
            <a:ext cx="1161826" cy="365125"/>
          </a:xfrm>
        </p:spPr>
        <p:txBody>
          <a:bodyPr/>
          <a:lstStyle/>
          <a:p>
            <a:fld id="{79040515-9BBB-4FEF-AB6D-0F6006E15C5E}" type="slidenum">
              <a:rPr lang="en-US" smtClean="0"/>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dirty="0" smtClean="0"/>
              <a:t>Take 3 minutes to interview your partner</a:t>
            </a:r>
          </a:p>
          <a:p>
            <a:pPr marL="0" indent="0" algn="ctr">
              <a:buNone/>
            </a:pPr>
            <a:endParaRPr lang="en-US" dirty="0" smtClean="0"/>
          </a:p>
          <a:p>
            <a:endParaRPr lang="en-US" dirty="0" smtClean="0"/>
          </a:p>
          <a:p>
            <a:pPr lvl="1"/>
            <a:r>
              <a:rPr lang="en-US" dirty="0" smtClean="0"/>
              <a:t>What do you like about working as part of a group?</a:t>
            </a:r>
          </a:p>
          <a:p>
            <a:pPr lvl="1"/>
            <a:r>
              <a:rPr lang="en-US" dirty="0" smtClean="0"/>
              <a:t>Likes, dislikes, challenges, examples, details.</a:t>
            </a:r>
            <a:endParaRPr lang="en-US" dirty="0"/>
          </a:p>
        </p:txBody>
      </p:sp>
      <p:sp>
        <p:nvSpPr>
          <p:cNvPr id="3" name="Title 2"/>
          <p:cNvSpPr>
            <a:spLocks noGrp="1"/>
          </p:cNvSpPr>
          <p:nvPr>
            <p:ph type="title"/>
          </p:nvPr>
        </p:nvSpPr>
        <p:spPr/>
        <p:txBody>
          <a:bodyPr>
            <a:normAutofit/>
          </a:bodyPr>
          <a:lstStyle/>
          <a:p>
            <a:r>
              <a:rPr lang="en-US" dirty="0" smtClean="0"/>
              <a:t>Partner interviews</a:t>
            </a:r>
            <a:endParaRPr lang="en-US" dirty="0"/>
          </a:p>
        </p:txBody>
      </p:sp>
      <p:sp>
        <p:nvSpPr>
          <p:cNvPr id="4" name="Slide Number Placeholder 3"/>
          <p:cNvSpPr>
            <a:spLocks noGrp="1"/>
          </p:cNvSpPr>
          <p:nvPr>
            <p:ph type="sldNum" sz="quarter" idx="12"/>
          </p:nvPr>
        </p:nvSpPr>
        <p:spPr>
          <a:xfrm>
            <a:off x="7620000" y="6324600"/>
            <a:ext cx="1161826" cy="365125"/>
          </a:xfrm>
        </p:spPr>
        <p:txBody>
          <a:bodyPr/>
          <a:lstStyle/>
          <a:p>
            <a:fld id="{FD1AF74E-E8F0-46E9-A011-C821BF737BD0}" type="slidenum">
              <a:rPr lang="en-US" smtClean="0"/>
              <a:t>8</a:t>
            </a:fld>
            <a:endParaRPr lang="en-US" dirty="0"/>
          </a:p>
        </p:txBody>
      </p:sp>
    </p:spTree>
    <p:extLst>
      <p:ext uri="{BB962C8B-B14F-4D97-AF65-F5344CB8AC3E}">
        <p14:creationId xmlns:p14="http://schemas.microsoft.com/office/powerpoint/2010/main" val="3790670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a:xfrm>
            <a:off x="7772400" y="6324600"/>
            <a:ext cx="1161826" cy="365125"/>
          </a:xfrm>
        </p:spPr>
        <p:txBody>
          <a:bodyPr/>
          <a:lstStyle/>
          <a:p>
            <a:fld id="{343BC54A-73B8-48DC-A144-1EF25BEF46B5}" type="slidenum">
              <a:rPr lang="en-US" smtClean="0"/>
              <a:pPr/>
              <a:t>9</a:t>
            </a:fld>
            <a:endParaRPr lang="en-US"/>
          </a:p>
        </p:txBody>
      </p:sp>
    </p:spTree>
    <p:extLst>
      <p:ext uri="{BB962C8B-B14F-4D97-AF65-F5344CB8AC3E}">
        <p14:creationId xmlns:p14="http://schemas.microsoft.com/office/powerpoint/2010/main" val="9203944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1165</TotalTime>
  <Words>1256</Words>
  <Application>Microsoft Office PowerPoint</Application>
  <PresentationFormat>On-screen Show (4:3)</PresentationFormat>
  <Paragraphs>227</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Waveform</vt:lpstr>
      <vt:lpstr>Interviewing Library Users</vt:lpstr>
      <vt:lpstr>Today</vt:lpstr>
      <vt:lpstr>Mann Library User Studies Workplan</vt:lpstr>
      <vt:lpstr>Research questions</vt:lpstr>
      <vt:lpstr>Interviews</vt:lpstr>
      <vt:lpstr>Goals of an interview</vt:lpstr>
      <vt:lpstr>Key Concepts</vt:lpstr>
      <vt:lpstr>Partner interviews</vt:lpstr>
      <vt:lpstr>PowerPoint Presentation</vt:lpstr>
      <vt:lpstr>Break</vt:lpstr>
      <vt:lpstr>Study Process</vt:lpstr>
      <vt:lpstr>The interview flow </vt:lpstr>
      <vt:lpstr>Your Role as an Interviewer</vt:lpstr>
      <vt:lpstr>Set the Tone</vt:lpstr>
      <vt:lpstr>Data Confidentiality</vt:lpstr>
      <vt:lpstr>Neutrality</vt:lpstr>
      <vt:lpstr>Confirming Information</vt:lpstr>
      <vt:lpstr>Follow-up Questions</vt:lpstr>
      <vt:lpstr>Responding to Comments</vt:lpstr>
      <vt:lpstr>Silence</vt:lpstr>
      <vt:lpstr>Note Takers</vt:lpstr>
      <vt:lpstr>Debrief Immediately</vt:lpstr>
      <vt:lpstr>Practice interviews</vt:lpstr>
      <vt:lpstr>Interview Reports</vt:lpstr>
      <vt:lpstr>credits</vt:lpstr>
    </vt:vector>
  </TitlesOfParts>
  <Company>Columbia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a Focus Group 101</dc:title>
  <dc:creator>w2k-mosis-user</dc:creator>
  <cp:lastModifiedBy>gabyges</cp:lastModifiedBy>
  <cp:revision>307</cp:revision>
  <cp:lastPrinted>2012-02-27T20:33:53Z</cp:lastPrinted>
  <dcterms:created xsi:type="dcterms:W3CDTF">2009-12-22T17:01:13Z</dcterms:created>
  <dcterms:modified xsi:type="dcterms:W3CDTF">2012-02-29T16:37:29Z</dcterms:modified>
</cp:coreProperties>
</file>