
<file path=[Content_Types].xml><?xml version="1.0" encoding="utf-8"?>
<Types xmlns="http://schemas.openxmlformats.org/package/2006/content-types">
  <Override PartName="/ppt/slides/slide18.xml" ContentType="application/vnd.openxmlformats-officedocument.presentationml.slide+xml"/>
  <Override PartName="/ppt/notesSlides/notesSlide4.xml" ContentType="application/vnd.openxmlformats-officedocument.presentationml.notesSlide+xml"/>
  <Override PartName="/ppt/slides/slide9.xml" ContentType="application/vnd.openxmlformats-officedocument.presentationml.slide+xml"/>
  <Override PartName="/ppt/slides/slide14.xml" ContentType="application/vnd.openxmlformats-officedocument.presentationml.slide+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slides/slide5.xml" ContentType="application/vnd.openxmlformats-officedocument.presentationml.slide+xml"/>
  <Override PartName="/ppt/notesSlides/notesSlide9.xml" ContentType="application/vnd.openxmlformats-officedocument.presentationml.notesSlide+xml"/>
  <Override PartName="/ppt/diagrams/colors1.xml" ContentType="application/vnd.openxmlformats-officedocument.drawingml.diagramColors+xml"/>
  <Override PartName="/ppt/notesSlides/notesSlide16.xml" ContentType="application/vnd.openxmlformats-officedocument.presentationml.notesSlide+xml"/>
  <Default Extension="jpeg" ContentType="image/jpeg"/>
  <Override PartName="/ppt/slides/slide10.xml" ContentType="application/vnd.openxmlformats-officedocument.presentationml.slide+xml"/>
  <Override PartName="/ppt/notesMasters/notesMaster1.xml" ContentType="application/vnd.openxmlformats-officedocument.presentationml.notesMaster+xml"/>
  <Override PartName="/ppt/slides/slide1.xml" ContentType="application/vnd.openxmlformats-officedocument.presentationml.slide+xml"/>
  <Override PartName="/ppt/slides/slide26.xml" ContentType="application/vnd.openxmlformats-officedocument.presentationml.slide+xml"/>
  <Override PartName="/ppt/handoutMasters/handoutMaster1.xml" ContentType="application/vnd.openxmlformats-officedocument.presentationml.handoutMaster+xml"/>
  <Override PartName="/ppt/slideLayouts/slideLayout5.xml" ContentType="application/vnd.openxmlformats-officedocument.presentationml.slideLayout+xml"/>
  <Override PartName="/ppt/theme/theme2.xml" ContentType="application/vnd.openxmlformats-officedocument.theme+xml"/>
  <Override PartName="/ppt/slideLayouts/slideLayout1.xml" ContentType="application/vnd.openxmlformats-officedocument.presentationml.slideLayout+xml"/>
  <Override PartName="/ppt/notesSlides/notesSlide12.xml" ContentType="application/vnd.openxmlformats-officedocument.presentationml.notesSlide+xml"/>
  <Override PartName="/ppt/slides/slide22.xml" ContentType="application/vnd.openxmlformats-officedocument.presentationml.slide+xml"/>
  <Override PartName="/docProps/app.xml" ContentType="application/vnd.openxmlformats-officedocument.extended-properties+xml"/>
  <Default Extension="rels" ContentType="application/vnd.openxmlformats-package.relationships+xml"/>
  <Default Extension="xml" ContentType="application/xml"/>
  <Override PartName="/ppt/slides/slide19.xml" ContentType="application/vnd.openxmlformats-officedocument.presentationml.slide+xml"/>
  <Override PartName="/ppt/notesSlides/notesSlide5.xml" ContentType="application/vnd.openxmlformats-officedocument.presentationml.notesSlide+xml"/>
  <Override PartName="/ppt/tableStyles.xml" ContentType="application/vnd.openxmlformats-officedocument.presentationml.tableStyles+xml"/>
  <Override PartName="/ppt/slides/slide15.xml" ContentType="application/vnd.openxmlformats-officedocument.presentationml.slide+xml"/>
  <Override PartName="/ppt/notesSlides/notesSlide1.xml" ContentType="application/vnd.openxmlformats-officedocument.presentationml.notesSlide+xml"/>
  <Override PartName="/ppt/notesSlides/notesSlide17.xml" ContentType="application/vnd.openxmlformats-officedocument.presentationml.notesSlide+xml"/>
  <Override PartName="/ppt/slides/slide6.xml" ContentType="application/vnd.openxmlformats-officedocument.presentationml.slide+xml"/>
  <Override PartName="/docProps/core.xml" ContentType="application/vnd.openxmlformats-package.core-properties+xml"/>
  <Override PartName="/ppt/slides/slide11.xml" ContentType="application/vnd.openxmlformats-officedocument.presentationml.slide+xml"/>
  <Override PartName="/ppt/slideLayouts/slideLayout6.xml" ContentType="application/vnd.openxmlformats-officedocument.presentationml.slideLayout+xml"/>
  <Override PartName="/ppt/notesSlides/notesSlide13.xml" ContentType="application/vnd.openxmlformats-officedocument.presentationml.notesSlide+xml"/>
  <Override PartName="/ppt/slides/slide2.xml" ContentType="application/vnd.openxmlformats-officedocument.presentationml.slide+xml"/>
  <Default Extension="png" ContentType="image/png"/>
  <Override PartName="/ppt/slideLayouts/slideLayout2.xml" ContentType="application/vnd.openxmlformats-officedocument.presentationml.slideLayout+xml"/>
  <Override PartName="/ppt/theme/theme3.xml" ContentType="application/vnd.openxmlformats-officedocument.theme+xml"/>
  <Override PartName="/ppt/slides/slide23.xml" ContentType="application/vnd.openxmlformats-officedocument.presentationml.slide+xml"/>
  <Override PartName="/ppt/diagrams/layout1.xml" ContentType="application/vnd.openxmlformats-officedocument.drawingml.diagramLayout+xml"/>
  <Override PartName="/ppt/diagrams/quickStyle1.xml" ContentType="application/vnd.openxmlformats-officedocument.drawingml.diagramStyle+xml"/>
  <Override PartName="/ppt/notesSlides/notesSlide6.xml" ContentType="application/vnd.openxmlformats-officedocument.presentationml.notesSlide+xml"/>
  <Override PartName="/ppt/slides/slide16.xml" ContentType="application/vnd.openxmlformats-officedocument.presentationml.slide+xml"/>
  <Override PartName="/ppt/notesSlides/notesSlide2.xml" ContentType="application/vnd.openxmlformats-officedocument.presentationml.notesSlide+xml"/>
  <Override PartName="/ppt/notesSlides/notesSlide18.xml" ContentType="application/vnd.openxmlformats-officedocument.presentationml.notesSlide+xml"/>
  <Override PartName="/ppt/slides/slide7.xml" ContentType="application/vnd.openxmlformats-officedocument.presentationml.slide+xml"/>
  <Override PartName="/ppt/presentation.xml" ContentType="application/vnd.openxmlformats-officedocument.presentationml.presentation.main+xml"/>
  <Override PartName="/ppt/slides/slide12.xml" ContentType="application/vnd.openxmlformats-officedocument.presentationml.slide+xml"/>
  <Override PartName="/ppt/slideLayouts/slideLayout7.xml" ContentType="application/vnd.openxmlformats-officedocument.presentationml.slideLayout+xml"/>
  <Override PartName="/ppt/notesSlides/notesSlide14.xml" ContentType="application/vnd.openxmlformats-officedocument.presentationml.notesSlide+xml"/>
  <Override PartName="/ppt/slides/slide3.xml" ContentType="application/vnd.openxmlformats-officedocument.presentationml.slide+xml"/>
  <Override PartName="/ppt/slideLayouts/slideLayout3.xml" ContentType="application/vnd.openxmlformats-officedocument.presentationml.slideLayout+xml"/>
  <Override PartName="/ppt/slides/slide24.xml" ContentType="application/vnd.openxmlformats-officedocument.presentationml.slide+xml"/>
  <Override PartName="/ppt/slides/slide20.xml" ContentType="application/vnd.openxmlformats-officedocument.presentationml.slide+xml"/>
  <Override PartName="/ppt/notesSlides/notesSlide7.xml" ContentType="application/vnd.openxmlformats-officedocument.presentationml.notesSlide+xml"/>
  <Override PartName="/ppt/slides/slide17.xml" ContentType="application/vnd.openxmlformats-officedocument.presentationml.slide+xml"/>
  <Override PartName="/ppt/notesSlides/notesSlide3.xml" ContentType="application/vnd.openxmlformats-officedocument.presentationml.notesSlide+xml"/>
  <Override PartName="/ppt/notesSlides/notesSlide10.xml" ContentType="application/vnd.openxmlformats-officedocument.presentationml.notesSlide+xml"/>
  <Override PartName="/ppt/slides/slide8.xml" ContentType="application/vnd.openxmlformats-officedocument.presentationml.slide+xml"/>
  <Override PartName="/ppt/diagrams/data1.xml" ContentType="application/vnd.openxmlformats-officedocument.drawingml.diagramData+xml"/>
  <Override PartName="/ppt/diagrams/drawing1.xml" ContentType="application/vnd.ms-office.drawingml.diagramDrawing+xml"/>
  <Override PartName="/ppt/presProps.xml" ContentType="application/vnd.openxmlformats-officedocument.presentationml.presProps+xml"/>
  <Override PartName="/ppt/slides/slide13.xml" ContentType="application/vnd.openxmlformats-officedocument.presentationml.slide+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s/slide4.xml" ContentType="application/vnd.openxmlformats-officedocument.presentationml.slide+xml"/>
  <Override PartName="/ppt/notesSlides/notesSlide8.xml" ContentType="application/vnd.openxmlformats-officedocument.presentationml.notesSlide+xml"/>
  <Override PartName="/ppt/notesSlides/notesSlide15.xml" ContentType="application/vnd.openxmlformats-officedocument.presentationml.notesSlide+xml"/>
  <Override PartName="/ppt/notesSlides/notesSlide11.xml" ContentType="application/vnd.openxmlformats-officedocument.presentationml.notesSlide+xml"/>
  <Override PartName="/ppt/slideLayouts/slideLayout4.xml" ContentType="application/vnd.openxmlformats-officedocument.presentationml.slideLayout+xml"/>
  <Override PartName="/ppt/slides/slide25.xml" ContentType="application/vnd.openxmlformats-officedocument.presentationml.slide+xml"/>
  <Override PartName="/ppt/slideMasters/slideMaster1.xml" ContentType="application/vnd.openxmlformats-officedocument.presentationml.slideMaster+xml"/>
  <Override PartName="/ppt/theme/theme1.xml" ContentType="application/vnd.openxmlformats-officedocument.theme+xml"/>
  <Override PartName="/ppt/slides/slide21.xml" ContentType="application/vnd.openxmlformats-officedocument.presentationml.slide+xml"/>
  <Default Extension="bin" ContentType="application/vnd.openxmlformats-officedocument.presentationml.printerSettings"/>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p:sldMasterIdLst>
    <p:sldMasterId id="2147483649" r:id="rId1"/>
  </p:sldMasterIdLst>
  <p:notesMasterIdLst>
    <p:notesMasterId r:id="rId28"/>
  </p:notesMasterIdLst>
  <p:handoutMasterIdLst>
    <p:handoutMasterId r:id="rId29"/>
  </p:handoutMasterIdLst>
  <p:sldIdLst>
    <p:sldId id="475" r:id="rId2"/>
    <p:sldId id="484" r:id="rId3"/>
    <p:sldId id="476" r:id="rId4"/>
    <p:sldId id="479" r:id="rId5"/>
    <p:sldId id="477" r:id="rId6"/>
    <p:sldId id="478" r:id="rId7"/>
    <p:sldId id="481" r:id="rId8"/>
    <p:sldId id="509" r:id="rId9"/>
    <p:sldId id="482" r:id="rId10"/>
    <p:sldId id="494" r:id="rId11"/>
    <p:sldId id="496" r:id="rId12"/>
    <p:sldId id="495" r:id="rId13"/>
    <p:sldId id="497" r:id="rId14"/>
    <p:sldId id="498" r:id="rId15"/>
    <p:sldId id="499" r:id="rId16"/>
    <p:sldId id="510" r:id="rId17"/>
    <p:sldId id="487" r:id="rId18"/>
    <p:sldId id="492" r:id="rId19"/>
    <p:sldId id="500" r:id="rId20"/>
    <p:sldId id="501" r:id="rId21"/>
    <p:sldId id="506" r:id="rId22"/>
    <p:sldId id="486" r:id="rId23"/>
    <p:sldId id="503" r:id="rId24"/>
    <p:sldId id="488" r:id="rId25"/>
    <p:sldId id="490" r:id="rId26"/>
    <p:sldId id="507" r:id="rId27"/>
  </p:sldIdLst>
  <p:sldSz cx="9144000" cy="6858000" type="screen4x3"/>
  <p:notesSz cx="7315200" cy="9601200"/>
  <p:defaultTextStyle>
    <a:defPPr>
      <a:defRPr lang="en-US"/>
    </a:defPPr>
    <a:lvl1pPr algn="l" rtl="0" fontAlgn="base">
      <a:spcBef>
        <a:spcPct val="0"/>
      </a:spcBef>
      <a:spcAft>
        <a:spcPct val="0"/>
      </a:spcAft>
      <a:defRPr kern="1200">
        <a:solidFill>
          <a:schemeClr val="tx1"/>
        </a:solidFill>
        <a:latin typeface="Century Gothic" pitchFamily="34" charset="0"/>
        <a:ea typeface="+mn-ea"/>
        <a:cs typeface="Arial" charset="0"/>
      </a:defRPr>
    </a:lvl1pPr>
    <a:lvl2pPr marL="457200" algn="l" rtl="0" fontAlgn="base">
      <a:spcBef>
        <a:spcPct val="0"/>
      </a:spcBef>
      <a:spcAft>
        <a:spcPct val="0"/>
      </a:spcAft>
      <a:defRPr kern="1200">
        <a:solidFill>
          <a:schemeClr val="tx1"/>
        </a:solidFill>
        <a:latin typeface="Century Gothic" pitchFamily="34" charset="0"/>
        <a:ea typeface="+mn-ea"/>
        <a:cs typeface="Arial" charset="0"/>
      </a:defRPr>
    </a:lvl2pPr>
    <a:lvl3pPr marL="914400" algn="l" rtl="0" fontAlgn="base">
      <a:spcBef>
        <a:spcPct val="0"/>
      </a:spcBef>
      <a:spcAft>
        <a:spcPct val="0"/>
      </a:spcAft>
      <a:defRPr kern="1200">
        <a:solidFill>
          <a:schemeClr val="tx1"/>
        </a:solidFill>
        <a:latin typeface="Century Gothic" pitchFamily="34" charset="0"/>
        <a:ea typeface="+mn-ea"/>
        <a:cs typeface="Arial" charset="0"/>
      </a:defRPr>
    </a:lvl3pPr>
    <a:lvl4pPr marL="1371600" algn="l" rtl="0" fontAlgn="base">
      <a:spcBef>
        <a:spcPct val="0"/>
      </a:spcBef>
      <a:spcAft>
        <a:spcPct val="0"/>
      </a:spcAft>
      <a:defRPr kern="1200">
        <a:solidFill>
          <a:schemeClr val="tx1"/>
        </a:solidFill>
        <a:latin typeface="Century Gothic" pitchFamily="34" charset="0"/>
        <a:ea typeface="+mn-ea"/>
        <a:cs typeface="Arial" charset="0"/>
      </a:defRPr>
    </a:lvl4pPr>
    <a:lvl5pPr marL="1828800" algn="l" rtl="0" fontAlgn="base">
      <a:spcBef>
        <a:spcPct val="0"/>
      </a:spcBef>
      <a:spcAft>
        <a:spcPct val="0"/>
      </a:spcAft>
      <a:defRPr kern="1200">
        <a:solidFill>
          <a:schemeClr val="tx1"/>
        </a:solidFill>
        <a:latin typeface="Century Gothic" pitchFamily="34" charset="0"/>
        <a:ea typeface="+mn-ea"/>
        <a:cs typeface="Arial" charset="0"/>
      </a:defRPr>
    </a:lvl5pPr>
    <a:lvl6pPr marL="2286000" algn="l" defTabSz="914400" rtl="0" eaLnBrk="1" latinLnBrk="0" hangingPunct="1">
      <a:defRPr kern="1200">
        <a:solidFill>
          <a:schemeClr val="tx1"/>
        </a:solidFill>
        <a:latin typeface="Century Gothic" pitchFamily="34" charset="0"/>
        <a:ea typeface="+mn-ea"/>
        <a:cs typeface="Arial" charset="0"/>
      </a:defRPr>
    </a:lvl6pPr>
    <a:lvl7pPr marL="2743200" algn="l" defTabSz="914400" rtl="0" eaLnBrk="1" latinLnBrk="0" hangingPunct="1">
      <a:defRPr kern="1200">
        <a:solidFill>
          <a:schemeClr val="tx1"/>
        </a:solidFill>
        <a:latin typeface="Century Gothic" pitchFamily="34" charset="0"/>
        <a:ea typeface="+mn-ea"/>
        <a:cs typeface="Arial" charset="0"/>
      </a:defRPr>
    </a:lvl7pPr>
    <a:lvl8pPr marL="3200400" algn="l" defTabSz="914400" rtl="0" eaLnBrk="1" latinLnBrk="0" hangingPunct="1">
      <a:defRPr kern="1200">
        <a:solidFill>
          <a:schemeClr val="tx1"/>
        </a:solidFill>
        <a:latin typeface="Century Gothic" pitchFamily="34" charset="0"/>
        <a:ea typeface="+mn-ea"/>
        <a:cs typeface="Arial" charset="0"/>
      </a:defRPr>
    </a:lvl8pPr>
    <a:lvl9pPr marL="3657600" algn="l" defTabSz="914400" rtl="0" eaLnBrk="1" latinLnBrk="0" hangingPunct="1">
      <a:defRPr kern="1200">
        <a:solidFill>
          <a:schemeClr val="tx1"/>
        </a:solidFill>
        <a:latin typeface="Century Gothic"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showPr showNarration="1">
    <p:present/>
    <p:sldAll/>
    <p:penClr>
      <a:prstClr val="red"/>
    </p:penClr>
    <p:extLst>
      <p:ext uri="{EC167BDD-8182-4AB7-AECC-EB403E3ABB37}">
        <p14:laserClr xmlns:p14="http://schemas.microsoft.com/office/powerpoint/2010/main" xmlns:p="http://schemas.openxmlformats.org/presentationml/2006/main" xmlns:r="http://schemas.openxmlformats.org/officeDocument/2006/relationships" xmlns:a="http://schemas.openxmlformats.org/drawingml/2006/main" xmlns="">
          <a:srgbClr val="FF0000"/>
        </p14:laserClr>
      </p:ext>
      <p:ext uri="{2FDB2607-1784-4EEB-B798-7EB5836EED8A}">
        <p14:showMediaCtrls xmlns:p14="http://schemas.microsoft.com/office/powerpoint/2010/main" xmlns:p="http://schemas.openxmlformats.org/presentationml/2006/main" xmlns:r="http://schemas.openxmlformats.org/officeDocument/2006/relationships" xmlns:a="http://schemas.openxmlformats.org/drawingml/2006/main" xmlns="" val="1"/>
      </p:ext>
    </p:extLst>
  </p:showPr>
  <p:clrMru>
    <a:srgbClr val="FFFFFF"/>
    <a:srgbClr val="DDFFFF"/>
    <a:srgbClr val="FF3399"/>
    <a:srgbClr val="CC0066"/>
    <a:srgbClr val="990099"/>
    <a:srgbClr val="00FF00"/>
    <a:srgbClr val="9DD1F1"/>
    <a:srgbClr val="0099FF"/>
  </p:clrMru>
  <p:extLst>
    <p:ext uri="{E76CE94A-603C-4142-B9EB-6D1370010A27}">
      <p14:discardImageEditData xmlns:p14="http://schemas.microsoft.com/office/powerpoint/2010/main" xmlns:p="http://schemas.openxmlformats.org/presentationml/2006/main" xmlns:r="http://schemas.openxmlformats.org/officeDocument/2006/relationships" xmlns:a="http://schemas.openxmlformats.org/drawingml/2006/main" xmlns="" val="0"/>
    </p:ext>
    <p:ext uri="{D31A062A-798A-4329-ABDD-BBA856620510}">
      <p14:defaultImageDpi xmlns:p14="http://schemas.microsoft.com/office/powerpoint/2010/main" xmlns:p="http://schemas.openxmlformats.org/presentationml/2006/main" xmlns:r="http://schemas.openxmlformats.org/officeDocument/2006/relationships" xmlns:a="http://schemas.openxmlformats.org/drawingml/2006/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5407" autoAdjust="0"/>
    <p:restoredTop sz="76013" autoAdjust="0"/>
  </p:normalViewPr>
  <p:slideViewPr>
    <p:cSldViewPr>
      <p:cViewPr varScale="1">
        <p:scale>
          <a:sx n="113" d="100"/>
          <a:sy n="113" d="100"/>
        </p:scale>
        <p:origin x="-216" y="-11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79" d="100"/>
          <a:sy n="79" d="100"/>
        </p:scale>
        <p:origin x="-1200" y="-78"/>
      </p:cViewPr>
      <p:guideLst>
        <p:guide orient="horz" pos="3024"/>
        <p:guide pos="2304"/>
      </p:guideLst>
    </p:cSldViewPr>
  </p:notesViewPr>
  <p:gridSpacing cx="78028800" cy="780288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notesMaster" Target="notesMasters/notesMaster1.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printerSettings" Target="printerSettings/printerSettings1.bin"/><Relationship Id="rId31" Type="http://schemas.openxmlformats.org/officeDocument/2006/relationships/presProps" Target="presProps.xml"/><Relationship Id="rId32" Type="http://schemas.openxmlformats.org/officeDocument/2006/relationships/viewProps" Target="viewProps.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theme" Target="theme/theme1.xml"/><Relationship Id="rId34"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E6247BC-4C6D-5449-9889-0F028D7BEE3D}" type="doc">
      <dgm:prSet loTypeId="urn:microsoft.com/office/officeart/2005/8/layout/pyramid3" loCatId="" qsTypeId="urn:microsoft.com/office/officeart/2005/8/quickstyle/3D4" qsCatId="3D" csTypeId="urn:microsoft.com/office/officeart/2005/8/colors/colorful1#1" csCatId="colorful" phldr="1"/>
      <dgm:spPr/>
    </dgm:pt>
    <dgm:pt modelId="{81788F54-008F-E54E-A3A8-8935D8363EFD}">
      <dgm:prSet phldrT="[Text]" custT="1"/>
      <dgm:spPr/>
      <dgm:t>
        <a:bodyPr/>
        <a:lstStyle/>
        <a:p>
          <a:r>
            <a:rPr lang="en-US" sz="2400" b="1" dirty="0" err="1" smtClean="0"/>
            <a:t>Floc</a:t>
          </a:r>
          <a:r>
            <a:rPr lang="en-US" sz="2400" b="1" dirty="0" smtClean="0"/>
            <a:t> Recycle Ratio, </a:t>
          </a:r>
          <a:r>
            <a:rPr lang="en-US" sz="1400" dirty="0" err="1" smtClean="0"/>
            <a:t>Flocculator</a:t>
          </a:r>
          <a:r>
            <a:rPr lang="en-US" sz="1400" dirty="0" smtClean="0"/>
            <a:t> Length, </a:t>
          </a:r>
          <a:r>
            <a:rPr lang="en-US" sz="1400" dirty="0" err="1" smtClean="0"/>
            <a:t>Upflow</a:t>
          </a:r>
          <a:r>
            <a:rPr lang="en-US" sz="1400" dirty="0" smtClean="0"/>
            <a:t> Velocity, Capture Velocity, Coagulant Dose</a:t>
          </a:r>
          <a:endParaRPr lang="en-US" sz="1400" dirty="0"/>
        </a:p>
      </dgm:t>
    </dgm:pt>
    <dgm:pt modelId="{F14D6A64-576C-0F43-8D4E-914E23FC270F}" type="parTrans" cxnId="{01C1A941-86AD-D348-B728-B1D4BB01D6BB}">
      <dgm:prSet/>
      <dgm:spPr/>
      <dgm:t>
        <a:bodyPr/>
        <a:lstStyle/>
        <a:p>
          <a:endParaRPr lang="en-US"/>
        </a:p>
      </dgm:t>
    </dgm:pt>
    <dgm:pt modelId="{8E15054A-F089-A443-9EEF-1B6A11CD13F6}" type="sibTrans" cxnId="{01C1A941-86AD-D348-B728-B1D4BB01D6BB}">
      <dgm:prSet/>
      <dgm:spPr/>
      <dgm:t>
        <a:bodyPr/>
        <a:lstStyle/>
        <a:p>
          <a:endParaRPr lang="en-US"/>
        </a:p>
      </dgm:t>
    </dgm:pt>
    <dgm:pt modelId="{4A30246E-9BE8-C641-8B0D-4F9F0691EBA4}">
      <dgm:prSet phldrT="[Text]" custT="1"/>
      <dgm:spPr/>
      <dgm:t>
        <a:bodyPr/>
        <a:lstStyle/>
        <a:p>
          <a:r>
            <a:rPr lang="en-US" sz="2400" b="1" dirty="0" err="1" smtClean="0"/>
            <a:t>Flocculator</a:t>
          </a:r>
          <a:r>
            <a:rPr lang="en-US" sz="2400" b="1" dirty="0" smtClean="0"/>
            <a:t> Length</a:t>
          </a:r>
          <a:r>
            <a:rPr lang="en-US" sz="2400" dirty="0" smtClean="0"/>
            <a:t>, </a:t>
          </a:r>
          <a:r>
            <a:rPr lang="en-US" sz="1400" dirty="0" err="1" smtClean="0"/>
            <a:t>Upflow</a:t>
          </a:r>
          <a:r>
            <a:rPr lang="en-US" sz="1400" dirty="0" smtClean="0"/>
            <a:t> Velocity, Capture Velocity, Coagulant Dose</a:t>
          </a:r>
          <a:endParaRPr lang="en-US" sz="1800" dirty="0"/>
        </a:p>
      </dgm:t>
    </dgm:pt>
    <dgm:pt modelId="{D17249CC-423B-F14C-9D01-D8C1E8AA09D4}" type="parTrans" cxnId="{BFEA438A-97BB-5946-BE45-97B5A0EB6252}">
      <dgm:prSet/>
      <dgm:spPr/>
      <dgm:t>
        <a:bodyPr/>
        <a:lstStyle/>
        <a:p>
          <a:endParaRPr lang="en-US"/>
        </a:p>
      </dgm:t>
    </dgm:pt>
    <dgm:pt modelId="{572EE614-A196-4C44-BF0C-162B7EE77EEA}" type="sibTrans" cxnId="{BFEA438A-97BB-5946-BE45-97B5A0EB6252}">
      <dgm:prSet/>
      <dgm:spPr/>
      <dgm:t>
        <a:bodyPr/>
        <a:lstStyle/>
        <a:p>
          <a:endParaRPr lang="en-US"/>
        </a:p>
      </dgm:t>
    </dgm:pt>
    <dgm:pt modelId="{5372285B-2025-2F44-AB03-61AB3F3E0BB8}">
      <dgm:prSet phldrT="[Text]" custT="1"/>
      <dgm:spPr/>
      <dgm:t>
        <a:bodyPr/>
        <a:lstStyle/>
        <a:p>
          <a:r>
            <a:rPr lang="en-US" sz="2400" b="1" dirty="0" err="1" smtClean="0"/>
            <a:t>Upflow</a:t>
          </a:r>
          <a:r>
            <a:rPr lang="en-US" sz="2400" b="1" dirty="0" smtClean="0"/>
            <a:t> Velocity</a:t>
          </a:r>
          <a:r>
            <a:rPr lang="en-US" sz="2400" dirty="0" smtClean="0"/>
            <a:t>, </a:t>
          </a:r>
          <a:r>
            <a:rPr lang="en-US" sz="1400" dirty="0" smtClean="0"/>
            <a:t>Capture Velocity, Coagulant Dose</a:t>
          </a:r>
          <a:endParaRPr lang="en-US" sz="1400" dirty="0"/>
        </a:p>
      </dgm:t>
    </dgm:pt>
    <dgm:pt modelId="{77FEA9A9-8A10-114D-B628-3A427D06247C}" type="parTrans" cxnId="{1122AC18-16FF-9B46-844B-92958325CEB3}">
      <dgm:prSet/>
      <dgm:spPr/>
      <dgm:t>
        <a:bodyPr/>
        <a:lstStyle/>
        <a:p>
          <a:endParaRPr lang="en-US"/>
        </a:p>
      </dgm:t>
    </dgm:pt>
    <dgm:pt modelId="{D5339D4B-71E6-7548-BAA5-CB0E855114CD}" type="sibTrans" cxnId="{1122AC18-16FF-9B46-844B-92958325CEB3}">
      <dgm:prSet/>
      <dgm:spPr/>
      <dgm:t>
        <a:bodyPr/>
        <a:lstStyle/>
        <a:p>
          <a:endParaRPr lang="en-US"/>
        </a:p>
      </dgm:t>
    </dgm:pt>
    <dgm:pt modelId="{ACD835DD-B2CD-0946-B855-E78BB1B69876}">
      <dgm:prSet phldrT="[Text]" custT="1"/>
      <dgm:spPr/>
      <dgm:t>
        <a:bodyPr/>
        <a:lstStyle/>
        <a:p>
          <a:r>
            <a:rPr lang="en-US" sz="2400" b="1" dirty="0" smtClean="0"/>
            <a:t>Capture Velocity</a:t>
          </a:r>
          <a:r>
            <a:rPr lang="en-US" sz="2400" dirty="0" smtClean="0"/>
            <a:t>, </a:t>
          </a:r>
          <a:r>
            <a:rPr lang="en-US" sz="1400" dirty="0" smtClean="0"/>
            <a:t>Coagulant Dose</a:t>
          </a:r>
          <a:endParaRPr lang="en-US" sz="1800" dirty="0"/>
        </a:p>
      </dgm:t>
    </dgm:pt>
    <dgm:pt modelId="{BC58E37B-ED68-7445-A55D-129DEA76E87D}" type="parTrans" cxnId="{EDAA5A7B-7430-7A46-82CA-85A78013206D}">
      <dgm:prSet/>
      <dgm:spPr/>
      <dgm:t>
        <a:bodyPr/>
        <a:lstStyle/>
        <a:p>
          <a:endParaRPr lang="en-US"/>
        </a:p>
      </dgm:t>
    </dgm:pt>
    <dgm:pt modelId="{7BDF7836-E833-E845-A6FC-D95C59FA60FA}" type="sibTrans" cxnId="{EDAA5A7B-7430-7A46-82CA-85A78013206D}">
      <dgm:prSet/>
      <dgm:spPr/>
      <dgm:t>
        <a:bodyPr/>
        <a:lstStyle/>
        <a:p>
          <a:endParaRPr lang="en-US"/>
        </a:p>
      </dgm:t>
    </dgm:pt>
    <dgm:pt modelId="{5915FB6A-0C8A-7E49-927C-035121E881F0}">
      <dgm:prSet phldrT="[Text]"/>
      <dgm:spPr/>
      <dgm:t>
        <a:bodyPr/>
        <a:lstStyle/>
        <a:p>
          <a:r>
            <a:rPr lang="en-US" b="1" dirty="0" smtClean="0"/>
            <a:t>Coagulant Dose</a:t>
          </a:r>
          <a:endParaRPr lang="en-US" b="1" dirty="0"/>
        </a:p>
      </dgm:t>
    </dgm:pt>
    <dgm:pt modelId="{FCF9A577-B7ED-9D4A-99B2-42FC2A04F64F}" type="parTrans" cxnId="{D78B91FB-7565-924F-BD44-963402AC3F4B}">
      <dgm:prSet/>
      <dgm:spPr/>
      <dgm:t>
        <a:bodyPr/>
        <a:lstStyle/>
        <a:p>
          <a:endParaRPr lang="en-US"/>
        </a:p>
      </dgm:t>
    </dgm:pt>
    <dgm:pt modelId="{E3202D72-9AB1-5142-885C-489032763964}" type="sibTrans" cxnId="{D78B91FB-7565-924F-BD44-963402AC3F4B}">
      <dgm:prSet/>
      <dgm:spPr/>
      <dgm:t>
        <a:bodyPr/>
        <a:lstStyle/>
        <a:p>
          <a:endParaRPr lang="en-US"/>
        </a:p>
      </dgm:t>
    </dgm:pt>
    <dgm:pt modelId="{04067AE1-D598-8145-A3BE-9F353A119843}" type="pres">
      <dgm:prSet presAssocID="{FE6247BC-4C6D-5449-9889-0F028D7BEE3D}" presName="Name0" presStyleCnt="0">
        <dgm:presLayoutVars>
          <dgm:dir/>
          <dgm:animLvl val="lvl"/>
          <dgm:resizeHandles val="exact"/>
        </dgm:presLayoutVars>
      </dgm:prSet>
      <dgm:spPr/>
    </dgm:pt>
    <dgm:pt modelId="{8F3F6419-9F30-834D-8349-9885CD9A4FFD}" type="pres">
      <dgm:prSet presAssocID="{81788F54-008F-E54E-A3A8-8935D8363EFD}" presName="Name8" presStyleCnt="0"/>
      <dgm:spPr/>
    </dgm:pt>
    <dgm:pt modelId="{DE7FE6FA-2274-904E-A2DB-CF172DC20AF8}" type="pres">
      <dgm:prSet presAssocID="{81788F54-008F-E54E-A3A8-8935D8363EFD}" presName="level" presStyleLbl="node1" presStyleIdx="0" presStyleCnt="5" custLinFactNeighborY="-9934">
        <dgm:presLayoutVars>
          <dgm:chMax val="1"/>
          <dgm:bulletEnabled val="1"/>
        </dgm:presLayoutVars>
      </dgm:prSet>
      <dgm:spPr/>
      <dgm:t>
        <a:bodyPr/>
        <a:lstStyle/>
        <a:p>
          <a:endParaRPr lang="en-US"/>
        </a:p>
      </dgm:t>
    </dgm:pt>
    <dgm:pt modelId="{136A1D10-332D-D343-935C-56883868DF90}" type="pres">
      <dgm:prSet presAssocID="{81788F54-008F-E54E-A3A8-8935D8363EFD}" presName="levelTx" presStyleLbl="revTx" presStyleIdx="0" presStyleCnt="0">
        <dgm:presLayoutVars>
          <dgm:chMax val="1"/>
          <dgm:bulletEnabled val="1"/>
        </dgm:presLayoutVars>
      </dgm:prSet>
      <dgm:spPr/>
      <dgm:t>
        <a:bodyPr/>
        <a:lstStyle/>
        <a:p>
          <a:endParaRPr lang="en-US"/>
        </a:p>
      </dgm:t>
    </dgm:pt>
    <dgm:pt modelId="{13633D09-5A29-2341-A435-FC30C99F9A0D}" type="pres">
      <dgm:prSet presAssocID="{4A30246E-9BE8-C641-8B0D-4F9F0691EBA4}" presName="Name8" presStyleCnt="0"/>
      <dgm:spPr/>
    </dgm:pt>
    <dgm:pt modelId="{0ED2B020-4561-DC44-A002-3B1AAD72228A}" type="pres">
      <dgm:prSet presAssocID="{4A30246E-9BE8-C641-8B0D-4F9F0691EBA4}" presName="level" presStyleLbl="node1" presStyleIdx="1" presStyleCnt="5">
        <dgm:presLayoutVars>
          <dgm:chMax val="1"/>
          <dgm:bulletEnabled val="1"/>
        </dgm:presLayoutVars>
      </dgm:prSet>
      <dgm:spPr/>
      <dgm:t>
        <a:bodyPr/>
        <a:lstStyle/>
        <a:p>
          <a:endParaRPr lang="en-US"/>
        </a:p>
      </dgm:t>
    </dgm:pt>
    <dgm:pt modelId="{20F270C0-29AA-A34D-91E7-842D504EB9E4}" type="pres">
      <dgm:prSet presAssocID="{4A30246E-9BE8-C641-8B0D-4F9F0691EBA4}" presName="levelTx" presStyleLbl="revTx" presStyleIdx="0" presStyleCnt="0">
        <dgm:presLayoutVars>
          <dgm:chMax val="1"/>
          <dgm:bulletEnabled val="1"/>
        </dgm:presLayoutVars>
      </dgm:prSet>
      <dgm:spPr/>
      <dgm:t>
        <a:bodyPr/>
        <a:lstStyle/>
        <a:p>
          <a:endParaRPr lang="en-US"/>
        </a:p>
      </dgm:t>
    </dgm:pt>
    <dgm:pt modelId="{5E015FC9-D0F7-054E-A2C6-55D22B8B6C29}" type="pres">
      <dgm:prSet presAssocID="{5372285B-2025-2F44-AB03-61AB3F3E0BB8}" presName="Name8" presStyleCnt="0"/>
      <dgm:spPr/>
    </dgm:pt>
    <dgm:pt modelId="{EB03D182-B165-D94E-9C7B-33A909FF8669}" type="pres">
      <dgm:prSet presAssocID="{5372285B-2025-2F44-AB03-61AB3F3E0BB8}" presName="level" presStyleLbl="node1" presStyleIdx="2" presStyleCnt="5">
        <dgm:presLayoutVars>
          <dgm:chMax val="1"/>
          <dgm:bulletEnabled val="1"/>
        </dgm:presLayoutVars>
      </dgm:prSet>
      <dgm:spPr/>
      <dgm:t>
        <a:bodyPr/>
        <a:lstStyle/>
        <a:p>
          <a:endParaRPr lang="en-US"/>
        </a:p>
      </dgm:t>
    </dgm:pt>
    <dgm:pt modelId="{BFAA465A-C5F1-D44D-9ABF-BC98372C403B}" type="pres">
      <dgm:prSet presAssocID="{5372285B-2025-2F44-AB03-61AB3F3E0BB8}" presName="levelTx" presStyleLbl="revTx" presStyleIdx="0" presStyleCnt="0">
        <dgm:presLayoutVars>
          <dgm:chMax val="1"/>
          <dgm:bulletEnabled val="1"/>
        </dgm:presLayoutVars>
      </dgm:prSet>
      <dgm:spPr/>
      <dgm:t>
        <a:bodyPr/>
        <a:lstStyle/>
        <a:p>
          <a:endParaRPr lang="en-US"/>
        </a:p>
      </dgm:t>
    </dgm:pt>
    <dgm:pt modelId="{6CB97EDA-9E82-4E4E-B7A2-FA89F4ED401E}" type="pres">
      <dgm:prSet presAssocID="{ACD835DD-B2CD-0946-B855-E78BB1B69876}" presName="Name8" presStyleCnt="0"/>
      <dgm:spPr/>
    </dgm:pt>
    <dgm:pt modelId="{1C30CBED-D3EC-2940-BD2D-9B8FBE66EC6E}" type="pres">
      <dgm:prSet presAssocID="{ACD835DD-B2CD-0946-B855-E78BB1B69876}" presName="level" presStyleLbl="node1" presStyleIdx="3" presStyleCnt="5">
        <dgm:presLayoutVars>
          <dgm:chMax val="1"/>
          <dgm:bulletEnabled val="1"/>
        </dgm:presLayoutVars>
      </dgm:prSet>
      <dgm:spPr/>
      <dgm:t>
        <a:bodyPr/>
        <a:lstStyle/>
        <a:p>
          <a:endParaRPr lang="en-US"/>
        </a:p>
      </dgm:t>
    </dgm:pt>
    <dgm:pt modelId="{7A0F22B5-C769-6C49-90F3-383A51BF2D78}" type="pres">
      <dgm:prSet presAssocID="{ACD835DD-B2CD-0946-B855-E78BB1B69876}" presName="levelTx" presStyleLbl="revTx" presStyleIdx="0" presStyleCnt="0">
        <dgm:presLayoutVars>
          <dgm:chMax val="1"/>
          <dgm:bulletEnabled val="1"/>
        </dgm:presLayoutVars>
      </dgm:prSet>
      <dgm:spPr/>
      <dgm:t>
        <a:bodyPr/>
        <a:lstStyle/>
        <a:p>
          <a:endParaRPr lang="en-US"/>
        </a:p>
      </dgm:t>
    </dgm:pt>
    <dgm:pt modelId="{10C5CE8B-2BFA-4041-B266-3083141FAA36}" type="pres">
      <dgm:prSet presAssocID="{5915FB6A-0C8A-7E49-927C-035121E881F0}" presName="Name8" presStyleCnt="0"/>
      <dgm:spPr/>
    </dgm:pt>
    <dgm:pt modelId="{04ED8734-F65D-B048-8C1F-35B72E43199B}" type="pres">
      <dgm:prSet presAssocID="{5915FB6A-0C8A-7E49-927C-035121E881F0}" presName="level" presStyleLbl="node1" presStyleIdx="4" presStyleCnt="5">
        <dgm:presLayoutVars>
          <dgm:chMax val="1"/>
          <dgm:bulletEnabled val="1"/>
        </dgm:presLayoutVars>
      </dgm:prSet>
      <dgm:spPr/>
      <dgm:t>
        <a:bodyPr/>
        <a:lstStyle/>
        <a:p>
          <a:endParaRPr lang="en-US"/>
        </a:p>
      </dgm:t>
    </dgm:pt>
    <dgm:pt modelId="{EF8A6563-7A59-D548-9FA3-A19201AF8E34}" type="pres">
      <dgm:prSet presAssocID="{5915FB6A-0C8A-7E49-927C-035121E881F0}" presName="levelTx" presStyleLbl="revTx" presStyleIdx="0" presStyleCnt="0">
        <dgm:presLayoutVars>
          <dgm:chMax val="1"/>
          <dgm:bulletEnabled val="1"/>
        </dgm:presLayoutVars>
      </dgm:prSet>
      <dgm:spPr/>
      <dgm:t>
        <a:bodyPr/>
        <a:lstStyle/>
        <a:p>
          <a:endParaRPr lang="en-US"/>
        </a:p>
      </dgm:t>
    </dgm:pt>
  </dgm:ptLst>
  <dgm:cxnLst>
    <dgm:cxn modelId="{EDAA5A7B-7430-7A46-82CA-85A78013206D}" srcId="{FE6247BC-4C6D-5449-9889-0F028D7BEE3D}" destId="{ACD835DD-B2CD-0946-B855-E78BB1B69876}" srcOrd="3" destOrd="0" parTransId="{BC58E37B-ED68-7445-A55D-129DEA76E87D}" sibTransId="{7BDF7836-E833-E845-A6FC-D95C59FA60FA}"/>
    <dgm:cxn modelId="{1122AC18-16FF-9B46-844B-92958325CEB3}" srcId="{FE6247BC-4C6D-5449-9889-0F028D7BEE3D}" destId="{5372285B-2025-2F44-AB03-61AB3F3E0BB8}" srcOrd="2" destOrd="0" parTransId="{77FEA9A9-8A10-114D-B628-3A427D06247C}" sibTransId="{D5339D4B-71E6-7548-BAA5-CB0E855114CD}"/>
    <dgm:cxn modelId="{B416D39B-CFD8-BB4B-BEA3-B3C92CAF0866}" type="presOf" srcId="{81788F54-008F-E54E-A3A8-8935D8363EFD}" destId="{136A1D10-332D-D343-935C-56883868DF90}" srcOrd="1" destOrd="0" presId="urn:microsoft.com/office/officeart/2005/8/layout/pyramid3"/>
    <dgm:cxn modelId="{6743AD60-6920-1846-A992-FF12984674F6}" type="presOf" srcId="{5915FB6A-0C8A-7E49-927C-035121E881F0}" destId="{EF8A6563-7A59-D548-9FA3-A19201AF8E34}" srcOrd="1" destOrd="0" presId="urn:microsoft.com/office/officeart/2005/8/layout/pyramid3"/>
    <dgm:cxn modelId="{A446A3BF-2D51-A24F-97C9-D3CFFB09B273}" type="presOf" srcId="{FE6247BC-4C6D-5449-9889-0F028D7BEE3D}" destId="{04067AE1-D598-8145-A3BE-9F353A119843}" srcOrd="0" destOrd="0" presId="urn:microsoft.com/office/officeart/2005/8/layout/pyramid3"/>
    <dgm:cxn modelId="{0D7FB1AA-E1DD-8D4D-AE3F-1B8B69D45C4F}" type="presOf" srcId="{5372285B-2025-2F44-AB03-61AB3F3E0BB8}" destId="{EB03D182-B165-D94E-9C7B-33A909FF8669}" srcOrd="0" destOrd="0" presId="urn:microsoft.com/office/officeart/2005/8/layout/pyramid3"/>
    <dgm:cxn modelId="{BA43E204-070A-5A4A-B29C-BA27FDB9B0E2}" type="presOf" srcId="{5372285B-2025-2F44-AB03-61AB3F3E0BB8}" destId="{BFAA465A-C5F1-D44D-9ABF-BC98372C403B}" srcOrd="1" destOrd="0" presId="urn:microsoft.com/office/officeart/2005/8/layout/pyramid3"/>
    <dgm:cxn modelId="{33F7D007-986E-E54D-9AAC-F76D56443BDE}" type="presOf" srcId="{4A30246E-9BE8-C641-8B0D-4F9F0691EBA4}" destId="{20F270C0-29AA-A34D-91E7-842D504EB9E4}" srcOrd="1" destOrd="0" presId="urn:microsoft.com/office/officeart/2005/8/layout/pyramid3"/>
    <dgm:cxn modelId="{D78B91FB-7565-924F-BD44-963402AC3F4B}" srcId="{FE6247BC-4C6D-5449-9889-0F028D7BEE3D}" destId="{5915FB6A-0C8A-7E49-927C-035121E881F0}" srcOrd="4" destOrd="0" parTransId="{FCF9A577-B7ED-9D4A-99B2-42FC2A04F64F}" sibTransId="{E3202D72-9AB1-5142-885C-489032763964}"/>
    <dgm:cxn modelId="{3D3E9438-836C-244C-B582-DB5E4F302DC4}" type="presOf" srcId="{5915FB6A-0C8A-7E49-927C-035121E881F0}" destId="{04ED8734-F65D-B048-8C1F-35B72E43199B}" srcOrd="0" destOrd="0" presId="urn:microsoft.com/office/officeart/2005/8/layout/pyramid3"/>
    <dgm:cxn modelId="{23ED23AE-E853-F142-963D-54FB873571AC}" type="presOf" srcId="{4A30246E-9BE8-C641-8B0D-4F9F0691EBA4}" destId="{0ED2B020-4561-DC44-A002-3B1AAD72228A}" srcOrd="0" destOrd="0" presId="urn:microsoft.com/office/officeart/2005/8/layout/pyramid3"/>
    <dgm:cxn modelId="{14C0D191-87DE-E342-98D2-C1FD34A2EB62}" type="presOf" srcId="{81788F54-008F-E54E-A3A8-8935D8363EFD}" destId="{DE7FE6FA-2274-904E-A2DB-CF172DC20AF8}" srcOrd="0" destOrd="0" presId="urn:microsoft.com/office/officeart/2005/8/layout/pyramid3"/>
    <dgm:cxn modelId="{E072CAC9-4DB0-9340-8402-BD99E6E72930}" type="presOf" srcId="{ACD835DD-B2CD-0946-B855-E78BB1B69876}" destId="{7A0F22B5-C769-6C49-90F3-383A51BF2D78}" srcOrd="1" destOrd="0" presId="urn:microsoft.com/office/officeart/2005/8/layout/pyramid3"/>
    <dgm:cxn modelId="{45708931-68AA-FB4D-ADDC-EE2EC168E9CC}" type="presOf" srcId="{ACD835DD-B2CD-0946-B855-E78BB1B69876}" destId="{1C30CBED-D3EC-2940-BD2D-9B8FBE66EC6E}" srcOrd="0" destOrd="0" presId="urn:microsoft.com/office/officeart/2005/8/layout/pyramid3"/>
    <dgm:cxn modelId="{01C1A941-86AD-D348-B728-B1D4BB01D6BB}" srcId="{FE6247BC-4C6D-5449-9889-0F028D7BEE3D}" destId="{81788F54-008F-E54E-A3A8-8935D8363EFD}" srcOrd="0" destOrd="0" parTransId="{F14D6A64-576C-0F43-8D4E-914E23FC270F}" sibTransId="{8E15054A-F089-A443-9EEF-1B6A11CD13F6}"/>
    <dgm:cxn modelId="{BFEA438A-97BB-5946-BE45-97B5A0EB6252}" srcId="{FE6247BC-4C6D-5449-9889-0F028D7BEE3D}" destId="{4A30246E-9BE8-C641-8B0D-4F9F0691EBA4}" srcOrd="1" destOrd="0" parTransId="{D17249CC-423B-F14C-9D01-D8C1E8AA09D4}" sibTransId="{572EE614-A196-4C44-BF0C-162B7EE77EEA}"/>
    <dgm:cxn modelId="{6EC8E0D4-F851-DB4C-8E38-2CEEE83A7490}" type="presParOf" srcId="{04067AE1-D598-8145-A3BE-9F353A119843}" destId="{8F3F6419-9F30-834D-8349-9885CD9A4FFD}" srcOrd="0" destOrd="0" presId="urn:microsoft.com/office/officeart/2005/8/layout/pyramid3"/>
    <dgm:cxn modelId="{A2DB9104-CE84-6A4A-AC20-0C5808160042}" type="presParOf" srcId="{8F3F6419-9F30-834D-8349-9885CD9A4FFD}" destId="{DE7FE6FA-2274-904E-A2DB-CF172DC20AF8}" srcOrd="0" destOrd="0" presId="urn:microsoft.com/office/officeart/2005/8/layout/pyramid3"/>
    <dgm:cxn modelId="{FEEB02D3-0B86-2648-A854-BD591E54F2D1}" type="presParOf" srcId="{8F3F6419-9F30-834D-8349-9885CD9A4FFD}" destId="{136A1D10-332D-D343-935C-56883868DF90}" srcOrd="1" destOrd="0" presId="urn:microsoft.com/office/officeart/2005/8/layout/pyramid3"/>
    <dgm:cxn modelId="{B5204A84-FA9C-FD45-86D0-0CC4CC5727ED}" type="presParOf" srcId="{04067AE1-D598-8145-A3BE-9F353A119843}" destId="{13633D09-5A29-2341-A435-FC30C99F9A0D}" srcOrd="1" destOrd="0" presId="urn:microsoft.com/office/officeart/2005/8/layout/pyramid3"/>
    <dgm:cxn modelId="{1B42452D-5D91-674B-B0C3-CB6E847197C1}" type="presParOf" srcId="{13633D09-5A29-2341-A435-FC30C99F9A0D}" destId="{0ED2B020-4561-DC44-A002-3B1AAD72228A}" srcOrd="0" destOrd="0" presId="urn:microsoft.com/office/officeart/2005/8/layout/pyramid3"/>
    <dgm:cxn modelId="{0390448B-D29C-3E4B-90CB-B7251EA00DA7}" type="presParOf" srcId="{13633D09-5A29-2341-A435-FC30C99F9A0D}" destId="{20F270C0-29AA-A34D-91E7-842D504EB9E4}" srcOrd="1" destOrd="0" presId="urn:microsoft.com/office/officeart/2005/8/layout/pyramid3"/>
    <dgm:cxn modelId="{A72BF420-D8D6-4747-9957-3F6EC332EF3E}" type="presParOf" srcId="{04067AE1-D598-8145-A3BE-9F353A119843}" destId="{5E015FC9-D0F7-054E-A2C6-55D22B8B6C29}" srcOrd="2" destOrd="0" presId="urn:microsoft.com/office/officeart/2005/8/layout/pyramid3"/>
    <dgm:cxn modelId="{38C1EBE0-4AC1-7648-BB0A-234557E08C16}" type="presParOf" srcId="{5E015FC9-D0F7-054E-A2C6-55D22B8B6C29}" destId="{EB03D182-B165-D94E-9C7B-33A909FF8669}" srcOrd="0" destOrd="0" presId="urn:microsoft.com/office/officeart/2005/8/layout/pyramid3"/>
    <dgm:cxn modelId="{739F162E-41EB-A541-8587-AC45ECF5DDA5}" type="presParOf" srcId="{5E015FC9-D0F7-054E-A2C6-55D22B8B6C29}" destId="{BFAA465A-C5F1-D44D-9ABF-BC98372C403B}" srcOrd="1" destOrd="0" presId="urn:microsoft.com/office/officeart/2005/8/layout/pyramid3"/>
    <dgm:cxn modelId="{2D16A50B-9888-6C40-94D5-FE50CD0C6C2F}" type="presParOf" srcId="{04067AE1-D598-8145-A3BE-9F353A119843}" destId="{6CB97EDA-9E82-4E4E-B7A2-FA89F4ED401E}" srcOrd="3" destOrd="0" presId="urn:microsoft.com/office/officeart/2005/8/layout/pyramid3"/>
    <dgm:cxn modelId="{1C3A8653-17FA-7241-A72A-E83AEDD59507}" type="presParOf" srcId="{6CB97EDA-9E82-4E4E-B7A2-FA89F4ED401E}" destId="{1C30CBED-D3EC-2940-BD2D-9B8FBE66EC6E}" srcOrd="0" destOrd="0" presId="urn:microsoft.com/office/officeart/2005/8/layout/pyramid3"/>
    <dgm:cxn modelId="{21224AC1-E11F-2246-AD26-2C6EBF9374B0}" type="presParOf" srcId="{6CB97EDA-9E82-4E4E-B7A2-FA89F4ED401E}" destId="{7A0F22B5-C769-6C49-90F3-383A51BF2D78}" srcOrd="1" destOrd="0" presId="urn:microsoft.com/office/officeart/2005/8/layout/pyramid3"/>
    <dgm:cxn modelId="{EDA02A8F-7F2B-5140-A9C8-66F083E74635}" type="presParOf" srcId="{04067AE1-D598-8145-A3BE-9F353A119843}" destId="{10C5CE8B-2BFA-4041-B266-3083141FAA36}" srcOrd="4" destOrd="0" presId="urn:microsoft.com/office/officeart/2005/8/layout/pyramid3"/>
    <dgm:cxn modelId="{70F5CC84-ECF9-B947-BC4E-BACE6BE1E561}" type="presParOf" srcId="{10C5CE8B-2BFA-4041-B266-3083141FAA36}" destId="{04ED8734-F65D-B048-8C1F-35B72E43199B}" srcOrd="0" destOrd="0" presId="urn:microsoft.com/office/officeart/2005/8/layout/pyramid3"/>
    <dgm:cxn modelId="{3F74C6B0-40B9-B542-97AD-6E112F1773B8}" type="presParOf" srcId="{10C5CE8B-2BFA-4041-B266-3083141FAA36}" destId="{EF8A6563-7A59-D548-9FA3-A19201AF8E34}" srcOrd="1" destOrd="0" presId="urn:microsoft.com/office/officeart/2005/8/layout/pyramid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E7FE6FA-2274-904E-A2DB-CF172DC20AF8}">
      <dsp:nvSpPr>
        <dsp:cNvPr id="0" name=""/>
        <dsp:cNvSpPr/>
      </dsp:nvSpPr>
      <dsp:spPr>
        <a:xfrm rot="10800000">
          <a:off x="0" y="0"/>
          <a:ext cx="6858000" cy="767080"/>
        </a:xfrm>
        <a:prstGeom prst="trapezoid">
          <a:avLst>
            <a:gd name="adj" fmla="val 89404"/>
          </a:avLst>
        </a:prstGeom>
        <a:solidFill>
          <a:schemeClr val="accent2">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b="1" kern="1200" dirty="0" err="1" smtClean="0"/>
            <a:t>Floc</a:t>
          </a:r>
          <a:r>
            <a:rPr lang="en-US" sz="2400" b="1" kern="1200" dirty="0" smtClean="0"/>
            <a:t> Recycle Ratio, </a:t>
          </a:r>
          <a:r>
            <a:rPr lang="en-US" sz="1400" kern="1200" dirty="0" err="1" smtClean="0"/>
            <a:t>Flocculator</a:t>
          </a:r>
          <a:r>
            <a:rPr lang="en-US" sz="1400" kern="1200" dirty="0" smtClean="0"/>
            <a:t> Length, </a:t>
          </a:r>
          <a:r>
            <a:rPr lang="en-US" sz="1400" kern="1200" dirty="0" err="1" smtClean="0"/>
            <a:t>Upflow</a:t>
          </a:r>
          <a:r>
            <a:rPr lang="en-US" sz="1400" kern="1200" dirty="0" smtClean="0"/>
            <a:t> Velocity, Capture Velocity, Coagulant Dose</a:t>
          </a:r>
          <a:endParaRPr lang="en-US" sz="1400" kern="1200" dirty="0"/>
        </a:p>
      </dsp:txBody>
      <dsp:txXfrm>
        <a:off x="1200149" y="0"/>
        <a:ext cx="4457700" cy="767080"/>
      </dsp:txXfrm>
    </dsp:sp>
    <dsp:sp modelId="{0ED2B020-4561-DC44-A002-3B1AAD72228A}">
      <dsp:nvSpPr>
        <dsp:cNvPr id="0" name=""/>
        <dsp:cNvSpPr/>
      </dsp:nvSpPr>
      <dsp:spPr>
        <a:xfrm rot="10800000">
          <a:off x="685799" y="767079"/>
          <a:ext cx="5486400" cy="767080"/>
        </a:xfrm>
        <a:prstGeom prst="trapezoid">
          <a:avLst>
            <a:gd name="adj" fmla="val 89404"/>
          </a:avLst>
        </a:prstGeom>
        <a:solidFill>
          <a:schemeClr val="accent3">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b="1" kern="1200" dirty="0" err="1" smtClean="0"/>
            <a:t>Flocculator</a:t>
          </a:r>
          <a:r>
            <a:rPr lang="en-US" sz="2400" b="1" kern="1200" dirty="0" smtClean="0"/>
            <a:t> Length</a:t>
          </a:r>
          <a:r>
            <a:rPr lang="en-US" sz="2400" kern="1200" dirty="0" smtClean="0"/>
            <a:t>, </a:t>
          </a:r>
          <a:r>
            <a:rPr lang="en-US" sz="1400" kern="1200" dirty="0" err="1" smtClean="0"/>
            <a:t>Upflow</a:t>
          </a:r>
          <a:r>
            <a:rPr lang="en-US" sz="1400" kern="1200" dirty="0" smtClean="0"/>
            <a:t> Velocity, Capture Velocity, Coagulant Dose</a:t>
          </a:r>
          <a:endParaRPr lang="en-US" sz="1800" kern="1200" dirty="0"/>
        </a:p>
      </dsp:txBody>
      <dsp:txXfrm>
        <a:off x="1645919" y="767079"/>
        <a:ext cx="3566160" cy="767080"/>
      </dsp:txXfrm>
    </dsp:sp>
    <dsp:sp modelId="{EB03D182-B165-D94E-9C7B-33A909FF8669}">
      <dsp:nvSpPr>
        <dsp:cNvPr id="0" name=""/>
        <dsp:cNvSpPr/>
      </dsp:nvSpPr>
      <dsp:spPr>
        <a:xfrm rot="10800000">
          <a:off x="1371599" y="1534160"/>
          <a:ext cx="4114800" cy="767080"/>
        </a:xfrm>
        <a:prstGeom prst="trapezoid">
          <a:avLst>
            <a:gd name="adj" fmla="val 89404"/>
          </a:avLst>
        </a:prstGeom>
        <a:solidFill>
          <a:schemeClr val="accent4">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b="1" kern="1200" dirty="0" err="1" smtClean="0"/>
            <a:t>Upflow</a:t>
          </a:r>
          <a:r>
            <a:rPr lang="en-US" sz="2400" b="1" kern="1200" dirty="0" smtClean="0"/>
            <a:t> Velocity</a:t>
          </a:r>
          <a:r>
            <a:rPr lang="en-US" sz="2400" kern="1200" dirty="0" smtClean="0"/>
            <a:t>, </a:t>
          </a:r>
          <a:r>
            <a:rPr lang="en-US" sz="1400" kern="1200" dirty="0" smtClean="0"/>
            <a:t>Capture Velocity, Coagulant Dose</a:t>
          </a:r>
          <a:endParaRPr lang="en-US" sz="1400" kern="1200" dirty="0"/>
        </a:p>
      </dsp:txBody>
      <dsp:txXfrm>
        <a:off x="2091689" y="1534160"/>
        <a:ext cx="2674620" cy="767080"/>
      </dsp:txXfrm>
    </dsp:sp>
    <dsp:sp modelId="{1C30CBED-D3EC-2940-BD2D-9B8FBE66EC6E}">
      <dsp:nvSpPr>
        <dsp:cNvPr id="0" name=""/>
        <dsp:cNvSpPr/>
      </dsp:nvSpPr>
      <dsp:spPr>
        <a:xfrm rot="10800000">
          <a:off x="2057400" y="2301240"/>
          <a:ext cx="2743200" cy="767080"/>
        </a:xfrm>
        <a:prstGeom prst="trapezoid">
          <a:avLst>
            <a:gd name="adj" fmla="val 89404"/>
          </a:avLst>
        </a:prstGeom>
        <a:solidFill>
          <a:schemeClr val="accent5">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b="1" kern="1200" dirty="0" smtClean="0"/>
            <a:t>Capture Velocity</a:t>
          </a:r>
          <a:r>
            <a:rPr lang="en-US" sz="2400" kern="1200" dirty="0" smtClean="0"/>
            <a:t>, </a:t>
          </a:r>
          <a:r>
            <a:rPr lang="en-US" sz="1400" kern="1200" dirty="0" smtClean="0"/>
            <a:t>Coagulant Dose</a:t>
          </a:r>
          <a:endParaRPr lang="en-US" sz="1800" kern="1200" dirty="0"/>
        </a:p>
      </dsp:txBody>
      <dsp:txXfrm>
        <a:off x="2537459" y="2301240"/>
        <a:ext cx="1783080" cy="767080"/>
      </dsp:txXfrm>
    </dsp:sp>
    <dsp:sp modelId="{04ED8734-F65D-B048-8C1F-35B72E43199B}">
      <dsp:nvSpPr>
        <dsp:cNvPr id="0" name=""/>
        <dsp:cNvSpPr/>
      </dsp:nvSpPr>
      <dsp:spPr>
        <a:xfrm rot="10800000">
          <a:off x="2743200" y="3068320"/>
          <a:ext cx="1371600" cy="767080"/>
        </a:xfrm>
        <a:prstGeom prst="trapezoid">
          <a:avLst>
            <a:gd name="adj" fmla="val 89404"/>
          </a:avLst>
        </a:prstGeom>
        <a:solidFill>
          <a:schemeClr val="accent6">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en-US" sz="2100" b="1" kern="1200" dirty="0" smtClean="0"/>
            <a:t>Coagulant Dose</a:t>
          </a:r>
          <a:endParaRPr lang="en-US" sz="2100" b="1" kern="1200" dirty="0"/>
        </a:p>
      </dsp:txBody>
      <dsp:txXfrm>
        <a:off x="2743200" y="3068320"/>
        <a:ext cx="1371600" cy="767080"/>
      </dsp:txXfrm>
    </dsp:sp>
  </dsp:spTree>
</dsp:drawing>
</file>

<file path=ppt/diagrams/layout1.xml><?xml version="1.0" encoding="utf-8"?>
<dgm:layoutDef xmlns:dgm="http://schemas.openxmlformats.org/drawingml/2006/diagram" xmlns:a="http://schemas.openxmlformats.org/drawingml/2006/main" uniqueId="urn:microsoft.com/office/officeart/2005/8/layout/pyramid3">
  <dgm:title val=""/>
  <dgm:desc val=""/>
  <dgm:catLst>
    <dgm:cat type="pyramid" pri="2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T"/>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T"/>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rev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t"/>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sp>
        <p:nvSpPr>
          <p:cNvPr id="68610"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defTabSz="966788">
              <a:defRPr sz="1300">
                <a:latin typeface="Arial" charset="0"/>
              </a:defRPr>
            </a:lvl1pPr>
          </a:lstStyle>
          <a:p>
            <a:endParaRPr lang="en-US"/>
          </a:p>
        </p:txBody>
      </p:sp>
      <p:sp>
        <p:nvSpPr>
          <p:cNvPr id="68611" name="Rectangle 3"/>
          <p:cNvSpPr>
            <a:spLocks noGrp="1" noChangeArrowheads="1"/>
          </p:cNvSpPr>
          <p:nvPr>
            <p:ph type="dt" sz="quarter" idx="1"/>
          </p:nvPr>
        </p:nvSpPr>
        <p:spPr bwMode="auto">
          <a:xfrm>
            <a:off x="4143375"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defTabSz="966788">
              <a:defRPr sz="1300">
                <a:latin typeface="Arial" charset="0"/>
              </a:defRPr>
            </a:lvl1pPr>
          </a:lstStyle>
          <a:p>
            <a:endParaRPr lang="en-US" dirty="0"/>
          </a:p>
        </p:txBody>
      </p:sp>
      <p:sp>
        <p:nvSpPr>
          <p:cNvPr id="68612" name="Rectangle 4"/>
          <p:cNvSpPr>
            <a:spLocks noGrp="1" noChangeArrowheads="1"/>
          </p:cNvSpPr>
          <p:nvPr>
            <p:ph type="ftr" sz="quarter" idx="2"/>
          </p:nvPr>
        </p:nvSpPr>
        <p:spPr bwMode="auto">
          <a:xfrm>
            <a:off x="0" y="9120188"/>
            <a:ext cx="4724400"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defTabSz="966788">
              <a:defRPr sz="1300">
                <a:latin typeface="Arial" charset="0"/>
              </a:defRPr>
            </a:lvl1pPr>
          </a:lstStyle>
          <a:p>
            <a:r>
              <a:rPr lang="en-US" dirty="0" smtClean="0"/>
              <a:t>CEE 4540: Sustainable Municipal Drinking Water Treatment</a:t>
            </a:r>
          </a:p>
          <a:p>
            <a:r>
              <a:rPr lang="en-US" dirty="0" smtClean="0"/>
              <a:t>Monroe Weber-Shirk</a:t>
            </a:r>
            <a:endParaRPr lang="en-US" dirty="0"/>
          </a:p>
        </p:txBody>
      </p:sp>
      <p:sp>
        <p:nvSpPr>
          <p:cNvPr id="68613" name="Rectangle 5"/>
          <p:cNvSpPr>
            <a:spLocks noGrp="1" noChangeArrowheads="1"/>
          </p:cNvSpPr>
          <p:nvPr>
            <p:ph type="sldNum" sz="quarter" idx="3"/>
          </p:nvPr>
        </p:nvSpPr>
        <p:spPr bwMode="auto">
          <a:xfrm>
            <a:off x="4143375"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defTabSz="966788">
              <a:defRPr sz="1300">
                <a:latin typeface="Arial" charset="0"/>
              </a:defRPr>
            </a:lvl1pPr>
          </a:lstStyle>
          <a:p>
            <a:fld id="{E5858FC7-A491-4C1D-BE15-441EB2A2CED3}" type="slidenum">
              <a:rPr lang="en-US"/>
              <a:pPr/>
              <a:t>‹#›</a:t>
            </a:fld>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435261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defTabSz="966788">
              <a:defRPr sz="1300">
                <a:latin typeface="Arial" charset="0"/>
              </a:defRPr>
            </a:lvl1pPr>
          </a:lstStyle>
          <a:p>
            <a:endParaRPr lang="en-US"/>
          </a:p>
        </p:txBody>
      </p:sp>
      <p:sp>
        <p:nvSpPr>
          <p:cNvPr id="3075" name="Rectangle 3"/>
          <p:cNvSpPr>
            <a:spLocks noGrp="1" noChangeArrowheads="1"/>
          </p:cNvSpPr>
          <p:nvPr>
            <p:ph type="dt" idx="1"/>
          </p:nvPr>
        </p:nvSpPr>
        <p:spPr bwMode="auto">
          <a:xfrm>
            <a:off x="4143375"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defTabSz="966788">
              <a:defRPr sz="1300">
                <a:latin typeface="Arial" charset="0"/>
              </a:defRPr>
            </a:lvl1pPr>
          </a:lstStyle>
          <a:p>
            <a:endParaRPr lang="en-US"/>
          </a:p>
        </p:txBody>
      </p:sp>
      <p:sp>
        <p:nvSpPr>
          <p:cNvPr id="3076" name="Rectangle 4"/>
          <p:cNvSpPr>
            <a:spLocks noGrp="1" noRot="1" noChangeAspect="1" noChangeArrowheads="1" noTextEdit="1"/>
          </p:cNvSpPr>
          <p:nvPr>
            <p:ph type="sldImg" idx="2"/>
          </p:nvPr>
        </p:nvSpPr>
        <p:spPr bwMode="auto">
          <a:xfrm>
            <a:off x="1257300" y="720725"/>
            <a:ext cx="4800600" cy="3600450"/>
          </a:xfrm>
          <a:prstGeom prst="rect">
            <a:avLst/>
          </a:prstGeom>
          <a:noFill/>
          <a:ln w="9525">
            <a:solidFill>
              <a:srgbClr val="000000"/>
            </a:solidFill>
            <a:miter lim="800000"/>
            <a:headEnd/>
            <a:tailEnd/>
          </a:ln>
          <a:effectLst/>
        </p:spPr>
      </p:sp>
      <p:sp>
        <p:nvSpPr>
          <p:cNvPr id="3077" name="Rectangle 5"/>
          <p:cNvSpPr>
            <a:spLocks noGrp="1" noChangeArrowheads="1"/>
          </p:cNvSpPr>
          <p:nvPr>
            <p:ph type="body" sz="quarter" idx="3"/>
          </p:nvPr>
        </p:nvSpPr>
        <p:spPr bwMode="auto">
          <a:xfrm>
            <a:off x="731838" y="4560888"/>
            <a:ext cx="5851525" cy="4319587"/>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078" name="Rectangle 6"/>
          <p:cNvSpPr>
            <a:spLocks noGrp="1" noChangeArrowheads="1"/>
          </p:cNvSpPr>
          <p:nvPr>
            <p:ph type="ftr" sz="quarter" idx="4"/>
          </p:nvPr>
        </p:nvSpPr>
        <p:spPr bwMode="auto">
          <a:xfrm>
            <a:off x="0"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defTabSz="966788">
              <a:defRPr sz="1300">
                <a:latin typeface="Arial" charset="0"/>
              </a:defRPr>
            </a:lvl1pPr>
          </a:lstStyle>
          <a:p>
            <a:endParaRPr lang="en-US"/>
          </a:p>
        </p:txBody>
      </p:sp>
      <p:sp>
        <p:nvSpPr>
          <p:cNvPr id="3079" name="Rectangle 7"/>
          <p:cNvSpPr>
            <a:spLocks noGrp="1" noChangeArrowheads="1"/>
          </p:cNvSpPr>
          <p:nvPr>
            <p:ph type="sldNum" sz="quarter" idx="5"/>
          </p:nvPr>
        </p:nvSpPr>
        <p:spPr bwMode="auto">
          <a:xfrm>
            <a:off x="4143375"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defTabSz="966788">
              <a:defRPr sz="1300">
                <a:latin typeface="Arial" charset="0"/>
              </a:defRPr>
            </a:lvl1pPr>
          </a:lstStyle>
          <a:p>
            <a:fld id="{7913D7C8-1D10-4E5B-8A9B-B2BE7F2B7605}" type="slidenum">
              <a:rPr lang="en-US"/>
              <a:pPr/>
              <a:t>‹#›</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225381618"/>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smtClean="0"/>
              <a:t>-Current plants do a good job of</a:t>
            </a:r>
            <a:r>
              <a:rPr lang="en-US" baseline="0" dirty="0" smtClean="0"/>
              <a:t> delivering clean water to communities, that criteria has been met</a:t>
            </a:r>
          </a:p>
          <a:p>
            <a:r>
              <a:rPr lang="en-US" baseline="0" dirty="0" smtClean="0"/>
              <a:t>-The next challenge is to make this clean water accessible to as many people as possible, i.e., make the plants less expensive. Currently AC plants Have low operating costs, but construction costs can be prohibitively expensive to small communities. </a:t>
            </a:r>
          </a:p>
          <a:p>
            <a:pPr marL="0" marR="0" indent="0" algn="l" defTabSz="914400" rtl="0" eaLnBrk="1" fontAlgn="base" latinLnBrk="0" hangingPunct="1">
              <a:lnSpc>
                <a:spcPct val="100000"/>
              </a:lnSpc>
              <a:spcBef>
                <a:spcPct val="30000"/>
              </a:spcBef>
              <a:spcAft>
                <a:spcPct val="0"/>
              </a:spcAft>
              <a:buClrTx/>
              <a:buSzTx/>
              <a:buFontTx/>
              <a:buNone/>
              <a:tabLst/>
              <a:defRPr/>
            </a:pPr>
            <a:r>
              <a:rPr lang="en-US" baseline="0" dirty="0" smtClean="0"/>
              <a:t>-A lot of research on the individual processes within </a:t>
            </a:r>
            <a:r>
              <a:rPr lang="en-US" baseline="0" dirty="0" err="1" smtClean="0"/>
              <a:t>AguaClara</a:t>
            </a:r>
            <a:r>
              <a:rPr lang="en-US" baseline="0" dirty="0" smtClean="0"/>
              <a:t> plants, but no one has yet looked at the system as a whole, and how we can slim down the AC plants</a:t>
            </a:r>
          </a:p>
          <a:p>
            <a:r>
              <a:rPr lang="en-US" baseline="0" dirty="0" smtClean="0"/>
              <a:t>-The cost of construction is greatly affected by the square footage of the plant, and flocculation and sedimentation are the two of the largest processes per square footage </a:t>
            </a:r>
            <a:r>
              <a:rPr lang="en-US" baseline="0" dirty="0" err="1" smtClean="0"/>
              <a:t>w</a:t>
            </a:r>
            <a:r>
              <a:rPr lang="en-US" baseline="0" dirty="0" smtClean="0"/>
              <a:t>/ in AC plants. Optimize these, reduce plant size, significantly reduce costs (exact numbers are beyond the scope of this research team)</a:t>
            </a:r>
          </a:p>
          <a:p>
            <a:endParaRPr lang="en-US" baseline="0" dirty="0" smtClean="0"/>
          </a:p>
          <a:p>
            <a:r>
              <a:rPr lang="en-US" baseline="0" dirty="0" smtClean="0"/>
              <a:t>Why haven’t we done this before? Up until recently, the individual processes within </a:t>
            </a:r>
            <a:r>
              <a:rPr lang="en-US" baseline="0" dirty="0" err="1" smtClean="0"/>
              <a:t>AguaClara</a:t>
            </a:r>
            <a:r>
              <a:rPr lang="en-US" baseline="0" dirty="0" smtClean="0"/>
              <a:t> plants were changing so rapidly, that it didn’t make sense to try and optimize them. Also, with the addition of the Stacked Rapid Sand Filter, the target effluent turbidity coming out of the Sedimentation tank can be increased, i.e. the water can be incrementally dirtier. This could mean </a:t>
            </a:r>
            <a:r>
              <a:rPr lang="en-US" baseline="0" dirty="0" err="1" smtClean="0"/>
              <a:t>floc</a:t>
            </a:r>
            <a:r>
              <a:rPr lang="en-US" baseline="0" dirty="0" smtClean="0"/>
              <a:t>. And sedimentation may be over designed</a:t>
            </a:r>
          </a:p>
          <a:p>
            <a:endParaRPr lang="en-US" baseline="0" dirty="0" smtClean="0"/>
          </a:p>
          <a:p>
            <a:r>
              <a:rPr lang="en-US" baseline="0" dirty="0" smtClean="0"/>
              <a:t>Our Goal: to optimize the overall effectiveness of </a:t>
            </a:r>
            <a:r>
              <a:rPr lang="en-US" baseline="0" dirty="0" err="1" smtClean="0"/>
              <a:t>AguaClara</a:t>
            </a:r>
            <a:r>
              <a:rPr lang="en-US" baseline="0" dirty="0" smtClean="0"/>
              <a:t> plants by focusing on flocculation and sedimentation</a:t>
            </a:r>
          </a:p>
          <a:p>
            <a:r>
              <a:rPr lang="en-US" baseline="0" dirty="0" smtClean="0"/>
              <a:t>-</a:t>
            </a:r>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2</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Upflow</a:t>
            </a:r>
            <a:r>
              <a:rPr lang="en-US" dirty="0" smtClean="0"/>
              <a:t> velocity is controlled by the first pump in the system.</a:t>
            </a:r>
            <a:r>
              <a:rPr lang="en-US" baseline="0" dirty="0" smtClean="0"/>
              <a:t> The current </a:t>
            </a:r>
            <a:r>
              <a:rPr lang="en-US" baseline="0" dirty="0" err="1" smtClean="0"/>
              <a:t>upflow</a:t>
            </a:r>
            <a:r>
              <a:rPr lang="en-US" baseline="0" dirty="0" smtClean="0"/>
              <a:t> velocity in the sedimentation tank is 1mm/sec. We will attempt to increase this velocity up to 2.5 mm/sec while still maintaining a floc blanket and producing less than 3 NTU water at the effluent.</a:t>
            </a:r>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14</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Capture velocity itself</a:t>
            </a:r>
            <a:r>
              <a:rPr lang="en-US" baseline="0" dirty="0" smtClean="0"/>
              <a:t> is dependant upon the length of our tube settler. The tube settler length will be altered by a system of solenoid valves that change the point of exit for the water from the tube settler. The capture velocity ratio will be varied by changing the point of exit for the water in the tube settler and/or the </a:t>
            </a:r>
            <a:r>
              <a:rPr lang="en-US" baseline="0" dirty="0" err="1" smtClean="0"/>
              <a:t>upflow</a:t>
            </a:r>
            <a:r>
              <a:rPr lang="en-US" baseline="0" dirty="0" smtClean="0"/>
              <a:t> velocity of the sedimentation tank. </a:t>
            </a:r>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15</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Coagulant</a:t>
            </a:r>
            <a:r>
              <a:rPr lang="en-US" baseline="0" dirty="0" smtClean="0"/>
              <a:t> dose will simply be altered by changing the second pumps speed and thus the flow rate of coagulant into the rapid mixer.</a:t>
            </a:r>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16</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466630437"/>
      </p:ext>
    </p:extLst>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Our order</a:t>
            </a:r>
            <a:r>
              <a:rPr lang="en-US" baseline="0" dirty="0" smtClean="0"/>
              <a:t> of experiments starts broad by varying a single parameter, floc recycle while keeping all other variables at their conservative values. As each variable is optimized, it’s new value shall be maintained throughout the remainder of the experimental process. This will be subject to change if we find there is a better combination of parameters as we analyze data.</a:t>
            </a:r>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17</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Kester</a:t>
            </a:r>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18</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942065564"/>
      </p:ext>
    </p:extLst>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base" latinLnBrk="0" hangingPunct="1">
              <a:lnSpc>
                <a:spcPct val="100000"/>
              </a:lnSpc>
              <a:spcBef>
                <a:spcPct val="30000"/>
              </a:spcBef>
              <a:spcAft>
                <a:spcPct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21</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Ju</a:t>
            </a:r>
            <a:r>
              <a:rPr lang="en-US" dirty="0" smtClean="0"/>
              <a:t> </a:t>
            </a:r>
            <a:r>
              <a:rPr lang="en-US" dirty="0" err="1" smtClean="0"/>
              <a:t>Khuan</a:t>
            </a:r>
            <a:endParaRPr lang="en-US" dirty="0" smtClean="0"/>
          </a:p>
          <a:p>
            <a:endParaRPr lang="en-US" dirty="0" smtClean="0"/>
          </a:p>
          <a:p>
            <a:r>
              <a:rPr lang="en-US" dirty="0" smtClean="0"/>
              <a:t>Explain</a:t>
            </a:r>
            <a:r>
              <a:rPr lang="en-US" baseline="0" dirty="0" smtClean="0"/>
              <a:t> what </a:t>
            </a:r>
            <a:r>
              <a:rPr lang="en-US" baseline="0" dirty="0" err="1" smtClean="0"/>
              <a:t>pC</a:t>
            </a:r>
            <a:r>
              <a:rPr lang="en-US" baseline="0" dirty="0" smtClean="0"/>
              <a:t>* physically means</a:t>
            </a:r>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22</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7421817"/>
      </p:ext>
    </p:extLst>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24</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858355131"/>
      </p:ext>
    </p:extLst>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Marion</a:t>
            </a:r>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25</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760654482"/>
      </p:ext>
    </p:extLst>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Our General Approach:</a:t>
            </a:r>
          </a:p>
          <a:p>
            <a:pPr marL="228600" indent="-228600">
              <a:buAutoNum type="arabicParenBoth"/>
            </a:pPr>
            <a:endParaRPr lang="en-US" dirty="0" smtClean="0"/>
          </a:p>
          <a:p>
            <a:pPr marL="228600" indent="-228600">
              <a:buAutoNum type="arabicParenBoth"/>
            </a:pPr>
            <a:r>
              <a:rPr lang="en-US" dirty="0" smtClean="0"/>
              <a:t>Plan</a:t>
            </a:r>
            <a:r>
              <a:rPr lang="en-US" baseline="0" dirty="0" smtClean="0"/>
              <a:t> out the order of experiments and which key parameters to change at which times (</a:t>
            </a:r>
            <a:r>
              <a:rPr lang="en-US" baseline="0" dirty="0" err="1" smtClean="0"/>
              <a:t>upflow</a:t>
            </a:r>
            <a:r>
              <a:rPr lang="en-US" baseline="0" dirty="0" smtClean="0"/>
              <a:t> velocity, capture velocity, etc. explained more later)</a:t>
            </a:r>
            <a:endParaRPr lang="en-US" dirty="0" smtClean="0"/>
          </a:p>
          <a:p>
            <a:pPr marL="228600" indent="-228600">
              <a:buAutoNum type="arabicParenBoth"/>
            </a:pPr>
            <a:r>
              <a:rPr lang="en-US" dirty="0" smtClean="0"/>
              <a:t>Build a bench-scale</a:t>
            </a:r>
            <a:r>
              <a:rPr lang="en-US" baseline="0" dirty="0" smtClean="0"/>
              <a:t> AC plant in such a way that we can vary our key parameters automatically</a:t>
            </a:r>
          </a:p>
          <a:p>
            <a:pPr marL="228600" indent="-228600">
              <a:buAutoNum type="arabicParenBoth"/>
            </a:pPr>
            <a:r>
              <a:rPr lang="en-US" baseline="0" dirty="0" smtClean="0"/>
              <a:t>Code process controller to run multiple experiments in a row and collect data without us being there</a:t>
            </a:r>
          </a:p>
          <a:p>
            <a:pPr marL="228600" indent="-228600">
              <a:buAutoNum type="arabicParenBoth"/>
            </a:pPr>
            <a:r>
              <a:rPr lang="en-US" baseline="0" dirty="0" smtClean="0"/>
              <a:t>Make conclusions and readjust the key parameters as we learn more about optimization</a:t>
            </a:r>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Ju</a:t>
            </a:r>
            <a:r>
              <a:rPr lang="en-US" dirty="0" smtClean="0"/>
              <a:t> </a:t>
            </a:r>
            <a:r>
              <a:rPr lang="en-US" dirty="0" err="1" smtClean="0"/>
              <a:t>Khuan</a:t>
            </a:r>
            <a:r>
              <a:rPr lang="en-US" dirty="0" smtClean="0"/>
              <a:t>:</a:t>
            </a:r>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4</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970152587"/>
      </p:ext>
    </p:extLst>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CHANGE</a:t>
            </a:r>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8</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732278470"/>
      </p:ext>
    </p:extLst>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9</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732278470"/>
      </p:ext>
    </p:extLst>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Marion Starts:</a:t>
            </a:r>
          </a:p>
          <a:p>
            <a:r>
              <a:rPr lang="en-US" dirty="0" smtClean="0"/>
              <a:t>Influent Turbidity-Turbidity</a:t>
            </a:r>
            <a:r>
              <a:rPr lang="en-US" baseline="0" dirty="0" smtClean="0"/>
              <a:t> of the raw water in the raw water storage tank. This will be the starting turbidity in the system which we wish to reduce to less than 3 NTU at the effluent.</a:t>
            </a:r>
          </a:p>
          <a:p>
            <a:r>
              <a:rPr lang="en-US" baseline="0" dirty="0" smtClean="0"/>
              <a:t>Floc Recycle Ratio- The ratio of flow rate from the sedimentation tank back into the </a:t>
            </a:r>
            <a:r>
              <a:rPr lang="en-US" baseline="0" dirty="0" err="1" smtClean="0"/>
              <a:t>flocculator</a:t>
            </a:r>
            <a:r>
              <a:rPr lang="en-US" baseline="0" dirty="0" smtClean="0"/>
              <a:t> to the total flow rate of the system.</a:t>
            </a:r>
          </a:p>
          <a:p>
            <a:r>
              <a:rPr lang="en-US" baseline="0" dirty="0" err="1" smtClean="0"/>
              <a:t>Flocculator</a:t>
            </a:r>
            <a:r>
              <a:rPr lang="en-US" baseline="0" dirty="0" smtClean="0"/>
              <a:t> length-The length of the path traveled in the </a:t>
            </a:r>
            <a:r>
              <a:rPr lang="en-US" baseline="0" dirty="0" err="1" smtClean="0"/>
              <a:t>flocculator</a:t>
            </a:r>
            <a:r>
              <a:rPr lang="en-US" baseline="0" dirty="0" smtClean="0"/>
              <a:t> by the raw water-coagulant mixture.</a:t>
            </a:r>
          </a:p>
          <a:p>
            <a:r>
              <a:rPr lang="en-US" baseline="0" dirty="0" err="1" smtClean="0"/>
              <a:t>Upflow</a:t>
            </a:r>
            <a:r>
              <a:rPr lang="en-US" baseline="0" dirty="0" smtClean="0"/>
              <a:t> Velocity- The flow rate up through the sedimentation tank. This is equivalent to the flow rate of the system and is controlled by the first pump.</a:t>
            </a:r>
          </a:p>
          <a:p>
            <a:r>
              <a:rPr lang="en-US" baseline="0" dirty="0" smtClean="0"/>
              <a:t>Capture Velocity Ratio- Firstly capture velocity is the velocity of water as it leaves the tube settlers (hey </a:t>
            </a:r>
            <a:r>
              <a:rPr lang="en-US" baseline="0" dirty="0" err="1" smtClean="0"/>
              <a:t>marion</a:t>
            </a:r>
            <a:r>
              <a:rPr lang="en-US" baseline="0" dirty="0" smtClean="0"/>
              <a:t>! It actually means : the slowest settling particle that the </a:t>
            </a:r>
            <a:r>
              <a:rPr lang="en-US" baseline="0" dirty="0" err="1" smtClean="0"/>
              <a:t>sed</a:t>
            </a:r>
            <a:r>
              <a:rPr lang="en-US" baseline="0" dirty="0" smtClean="0"/>
              <a:t> tank can reliably capture”). Capture Velocity Ratio is the ratio of capture velocity to </a:t>
            </a:r>
            <a:r>
              <a:rPr lang="en-US" baseline="0" dirty="0" err="1" smtClean="0"/>
              <a:t>upflow</a:t>
            </a:r>
            <a:r>
              <a:rPr lang="en-US" baseline="0" dirty="0" smtClean="0"/>
              <a:t> velocity. A current </a:t>
            </a:r>
            <a:r>
              <a:rPr lang="en-US" baseline="0" dirty="0" err="1" smtClean="0"/>
              <a:t>AguaClara</a:t>
            </a:r>
            <a:r>
              <a:rPr lang="en-US" baseline="0" dirty="0" smtClean="0"/>
              <a:t> plant functions at a capture velocity ratio of approximately 0.1.</a:t>
            </a:r>
          </a:p>
          <a:p>
            <a:r>
              <a:rPr lang="en-US" baseline="0" dirty="0" smtClean="0"/>
              <a:t>Coagulant Dose- The mass of coagulant, in our case Alum, per L of raw water that the coagulant will be mixed into.</a:t>
            </a:r>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10</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45111249"/>
      </p:ext>
    </p:extLst>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Influent turbidity will be</a:t>
            </a:r>
            <a:r>
              <a:rPr lang="en-US" baseline="0" dirty="0" smtClean="0"/>
              <a:t> either 500 or 3 NTU for our experiments. We are reducing the influent turbidity to 3 NTU in order to see if maintaining a floc blanket is possible at that turbidity and later while also varying other parameters.</a:t>
            </a:r>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11</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Floc Recycle</a:t>
            </a:r>
            <a:r>
              <a:rPr lang="en-US" baseline="0" dirty="0" smtClean="0"/>
              <a:t> is not currently implemented in </a:t>
            </a:r>
            <a:r>
              <a:rPr lang="en-US" baseline="0" dirty="0" err="1" smtClean="0"/>
              <a:t>AguaClara</a:t>
            </a:r>
            <a:r>
              <a:rPr lang="en-US" baseline="0" dirty="0" smtClean="0"/>
              <a:t> plants but may aid in increasing the collision potential in the </a:t>
            </a:r>
            <a:r>
              <a:rPr lang="en-US" baseline="0" dirty="0" err="1" smtClean="0"/>
              <a:t>flocculator</a:t>
            </a:r>
            <a:r>
              <a:rPr lang="en-US" baseline="0" dirty="0" smtClean="0"/>
              <a:t> and reducing the </a:t>
            </a:r>
            <a:r>
              <a:rPr lang="en-US" baseline="0" dirty="0" err="1" smtClean="0"/>
              <a:t>flocculator</a:t>
            </a:r>
            <a:r>
              <a:rPr lang="en-US" baseline="0" dirty="0" smtClean="0"/>
              <a:t> and sedimentation tank. We will begin experimenting will low recycle ratios and increase ratios up to 0.2. The ratio will be altered by the pump that controls the flow rate through the recycle line.</a:t>
            </a:r>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12</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Flocculator</a:t>
            </a:r>
            <a:r>
              <a:rPr lang="en-US" dirty="0" smtClean="0"/>
              <a:t> length will be varied using a system of solenoid</a:t>
            </a:r>
            <a:r>
              <a:rPr lang="en-US" baseline="0" dirty="0" smtClean="0"/>
              <a:t> valves that control the raw water/coagulant mixture’s point of entry into our coiled </a:t>
            </a:r>
            <a:r>
              <a:rPr lang="en-US" baseline="0" dirty="0" err="1" smtClean="0"/>
              <a:t>flocculator</a:t>
            </a:r>
            <a:r>
              <a:rPr lang="en-US" baseline="0" dirty="0" smtClean="0"/>
              <a:t>. The tube length will begin at 20 </a:t>
            </a:r>
            <a:r>
              <a:rPr lang="en-US" baseline="0" dirty="0" err="1" smtClean="0"/>
              <a:t>m</a:t>
            </a:r>
            <a:r>
              <a:rPr lang="en-US" baseline="0" dirty="0" smtClean="0"/>
              <a:t> and be reduced down to 10, 5, 2.5 and 1 </a:t>
            </a:r>
            <a:r>
              <a:rPr lang="en-US" baseline="0" dirty="0" err="1" smtClean="0"/>
              <a:t>m</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13</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 Id="rId3"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 Id="rId3"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title" preserve="1">
  <p:cSld name="Title Slide">
    <p:spTree>
      <p:nvGrpSpPr>
        <p:cNvPr id="1" name=""/>
        <p:cNvGrpSpPr/>
        <p:nvPr/>
      </p:nvGrpSpPr>
      <p:grpSpPr>
        <a:xfrm>
          <a:off x="0" y="0"/>
          <a:ext cx="0" cy="0"/>
          <a:chOff x="0" y="0"/>
          <a:chExt cx="0" cy="0"/>
        </a:xfrm>
      </p:grpSpPr>
      <p:grpSp>
        <p:nvGrpSpPr>
          <p:cNvPr id="7170" name="Group 2"/>
          <p:cNvGrpSpPr>
            <a:grpSpLocks/>
          </p:cNvGrpSpPr>
          <p:nvPr/>
        </p:nvGrpSpPr>
        <p:grpSpPr bwMode="auto">
          <a:xfrm>
            <a:off x="0" y="0"/>
            <a:ext cx="9144000" cy="6858000"/>
            <a:chOff x="0" y="0"/>
            <a:chExt cx="5760" cy="4320"/>
          </a:xfrm>
        </p:grpSpPr>
        <p:pic>
          <p:nvPicPr>
            <p:cNvPr id="7171" name="Picture 3" descr="IMG_0249"/>
            <p:cNvPicPr>
              <a:picLocks noChangeAspect="1" noChangeArrowheads="1"/>
            </p:cNvPicPr>
            <p:nvPr/>
          </p:nvPicPr>
          <p:blipFill>
            <a:blip r:embed="rId2" cstate="print"/>
            <a:srcRect/>
            <a:stretch>
              <a:fillRect/>
            </a:stretch>
          </p:blipFill>
          <p:spPr bwMode="auto">
            <a:xfrm>
              <a:off x="0" y="0"/>
              <a:ext cx="5760" cy="4320"/>
            </a:xfrm>
            <a:prstGeom prst="rect">
              <a:avLst/>
            </a:prstGeom>
            <a:noFill/>
          </p:spPr>
        </p:pic>
        <p:pic>
          <p:nvPicPr>
            <p:cNvPr id="7172" name="Picture 4" descr="IMG_0249"/>
            <p:cNvPicPr>
              <a:picLocks noChangeAspect="1" noChangeArrowheads="1"/>
            </p:cNvPicPr>
            <p:nvPr userDrawn="1"/>
          </p:nvPicPr>
          <p:blipFill>
            <a:blip r:embed="rId2" cstate="print"/>
            <a:srcRect l="73334" t="74040" r="23334" b="17778"/>
            <a:stretch>
              <a:fillRect/>
            </a:stretch>
          </p:blipFill>
          <p:spPr bwMode="auto">
            <a:xfrm>
              <a:off x="4032" y="3216"/>
              <a:ext cx="192" cy="432"/>
            </a:xfrm>
            <a:prstGeom prst="rect">
              <a:avLst/>
            </a:prstGeom>
            <a:noFill/>
          </p:spPr>
        </p:pic>
        <p:pic>
          <p:nvPicPr>
            <p:cNvPr id="7173" name="Picture 5" descr="IMG_0249"/>
            <p:cNvPicPr>
              <a:picLocks noChangeAspect="1" noChangeArrowheads="1"/>
            </p:cNvPicPr>
            <p:nvPr userDrawn="1"/>
          </p:nvPicPr>
          <p:blipFill>
            <a:blip r:embed="rId2" cstate="print"/>
            <a:srcRect l="65834" t="84445" r="29166" b="13333"/>
            <a:stretch>
              <a:fillRect/>
            </a:stretch>
          </p:blipFill>
          <p:spPr bwMode="auto">
            <a:xfrm>
              <a:off x="3792" y="3552"/>
              <a:ext cx="288" cy="96"/>
            </a:xfrm>
            <a:prstGeom prst="rect">
              <a:avLst/>
            </a:prstGeom>
            <a:noFill/>
          </p:spPr>
        </p:pic>
      </p:grpSp>
      <p:sp>
        <p:nvSpPr>
          <p:cNvPr id="7174" name="Rectangle 6"/>
          <p:cNvSpPr>
            <a:spLocks noGrp="1" noChangeArrowheads="1"/>
          </p:cNvSpPr>
          <p:nvPr>
            <p:ph type="subTitle" idx="1"/>
          </p:nvPr>
        </p:nvSpPr>
        <p:spPr>
          <a:xfrm>
            <a:off x="3352800" y="5029200"/>
            <a:ext cx="3962400" cy="1143000"/>
          </a:xfrm>
        </p:spPr>
        <p:txBody>
          <a:bodyPr/>
          <a:lstStyle>
            <a:lvl1pPr marL="0" indent="0" algn="r">
              <a:buFont typeface="Wingdings" pitchFamily="2" charset="2"/>
              <a:buNone/>
              <a:defRPr/>
            </a:lvl1pPr>
          </a:lstStyle>
          <a:p>
            <a:endParaRPr lang="en-US"/>
          </a:p>
        </p:txBody>
      </p:sp>
      <p:sp>
        <p:nvSpPr>
          <p:cNvPr id="7175" name="Rectangle 7"/>
          <p:cNvSpPr>
            <a:spLocks noGrp="1" noChangeArrowheads="1"/>
          </p:cNvSpPr>
          <p:nvPr>
            <p:ph type="dt" sz="half" idx="2"/>
          </p:nvPr>
        </p:nvSpPr>
        <p:spPr/>
        <p:txBody>
          <a:bodyPr/>
          <a:lstStyle>
            <a:lvl1pPr>
              <a:defRPr>
                <a:latin typeface="Arial" charset="0"/>
              </a:defRPr>
            </a:lvl1pPr>
          </a:lstStyle>
          <a:p>
            <a:endParaRPr lang="en-US"/>
          </a:p>
        </p:txBody>
      </p:sp>
      <p:sp>
        <p:nvSpPr>
          <p:cNvPr id="7176" name="Rectangle 8"/>
          <p:cNvSpPr>
            <a:spLocks noGrp="1" noChangeArrowheads="1"/>
          </p:cNvSpPr>
          <p:nvPr>
            <p:ph type="ftr" sz="quarter" idx="3"/>
          </p:nvPr>
        </p:nvSpPr>
        <p:spPr/>
        <p:txBody>
          <a:bodyPr/>
          <a:lstStyle>
            <a:lvl1pPr>
              <a:defRPr>
                <a:latin typeface="Arial" charset="0"/>
              </a:defRPr>
            </a:lvl1pPr>
          </a:lstStyle>
          <a:p>
            <a:endParaRPr lang="en-US"/>
          </a:p>
        </p:txBody>
      </p:sp>
      <p:sp>
        <p:nvSpPr>
          <p:cNvPr id="7177" name="Rectangle 9"/>
          <p:cNvSpPr>
            <a:spLocks noGrp="1" noChangeArrowheads="1"/>
          </p:cNvSpPr>
          <p:nvPr>
            <p:ph type="sldNum" sz="quarter" idx="4"/>
          </p:nvPr>
        </p:nvSpPr>
        <p:spPr/>
        <p:txBody>
          <a:bodyPr/>
          <a:lstStyle>
            <a:lvl1pPr>
              <a:defRPr>
                <a:latin typeface="Arial" charset="0"/>
              </a:defRPr>
            </a:lvl1pPr>
          </a:lstStyle>
          <a:p>
            <a:fld id="{35688495-61E6-4C43-9431-EA7C184628A2}" type="slidenum">
              <a:rPr lang="en-US"/>
              <a:pPr/>
              <a:t>‹#›</a:t>
            </a:fld>
            <a:endParaRPr lang="en-US"/>
          </a:p>
        </p:txBody>
      </p:sp>
      <p:sp>
        <p:nvSpPr>
          <p:cNvPr id="7178" name="Rectangle 10"/>
          <p:cNvSpPr>
            <a:spLocks noGrp="1" noChangeArrowheads="1"/>
          </p:cNvSpPr>
          <p:nvPr>
            <p:ph type="ctrTitle" sz="quarter"/>
          </p:nvPr>
        </p:nvSpPr>
        <p:spPr>
          <a:xfrm>
            <a:off x="1371600" y="990600"/>
            <a:ext cx="7772400" cy="1470025"/>
          </a:xfrm>
          <a:ln w="9525"/>
        </p:spPr>
        <p:txBody>
          <a:bodyPr/>
          <a:lstStyle>
            <a:lvl1pPr>
              <a:defRPr sz="5400"/>
            </a:lvl1pPr>
          </a:lstStyle>
          <a:p>
            <a:r>
              <a:rPr lang="en-US"/>
              <a:t>Click to edit Master title style</a:t>
            </a:r>
          </a:p>
        </p:txBody>
      </p:sp>
      <p:pic>
        <p:nvPicPr>
          <p:cNvPr id="7179" name="Picture 11" descr="AguaClara Logo Large"/>
          <p:cNvPicPr>
            <a:picLocks noChangeAspect="1" noChangeArrowheads="1"/>
          </p:cNvPicPr>
          <p:nvPr/>
        </p:nvPicPr>
        <p:blipFill>
          <a:blip r:embed="rId3" cstate="print"/>
          <a:srcRect/>
          <a:stretch>
            <a:fillRect/>
          </a:stretch>
        </p:blipFill>
        <p:spPr bwMode="auto">
          <a:xfrm>
            <a:off x="4953000" y="0"/>
            <a:ext cx="4191000" cy="1093788"/>
          </a:xfrm>
          <a:prstGeom prst="rect">
            <a:avLst/>
          </a:prstGeom>
          <a:noFill/>
        </p:spPr>
      </p:pic>
    </p:spTree>
  </p:cSld>
  <p:clrMapOvr>
    <a:masterClrMapping/>
  </p:clrMapOvr>
  <p:transition>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6CECB2E-A233-43CF-B1E2-6433B9CB7F1A}" type="slidenum">
              <a:rPr lang="en-US"/>
              <a:pPr/>
              <a:t>‹#›</a:t>
            </a:fld>
            <a:endParaRPr lang="en-US"/>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00850" y="228600"/>
            <a:ext cx="2114550" cy="5897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28600"/>
            <a:ext cx="6191250" cy="58975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00A5AD3-08CC-4598-BE40-CD82AC38916C}" type="slidenum">
              <a:rPr lang="en-US"/>
              <a:pPr/>
              <a:t>‹#›</a:t>
            </a:fld>
            <a:endParaRPr lang="en-US"/>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3253CF1-E184-4C42-BF06-4252E09B8650}" type="slidenum">
              <a:rPr lang="en-US"/>
              <a:pPr/>
              <a:t>‹#›</a:t>
            </a:fld>
            <a:endParaRPr lang="en-US"/>
          </a:p>
        </p:txBody>
      </p:sp>
      <p:pic>
        <p:nvPicPr>
          <p:cNvPr id="7" name="Picture 5" descr="b"/>
          <p:cNvPicPr>
            <a:picLocks noChangeAspect="1" noChangeArrowheads="1"/>
          </p:cNvPicPr>
          <p:nvPr userDrawn="1"/>
        </p:nvPicPr>
        <p:blipFill>
          <a:blip r:embed="rId2" cstate="print"/>
          <a:srcRect/>
          <a:stretch>
            <a:fillRect/>
          </a:stretch>
        </p:blipFill>
        <p:spPr bwMode="auto">
          <a:xfrm>
            <a:off x="7209971" y="6283098"/>
            <a:ext cx="1934029" cy="574902"/>
          </a:xfrm>
          <a:prstGeom prst="rect">
            <a:avLst/>
          </a:prstGeom>
          <a:noFill/>
          <a:ln w="9525">
            <a:noFill/>
            <a:miter lim="800000"/>
            <a:headEnd/>
            <a:tailEnd/>
          </a:ln>
        </p:spPr>
      </p:pic>
      <p:pic>
        <p:nvPicPr>
          <p:cNvPr id="8" name="Picture 6" descr="a"/>
          <p:cNvPicPr>
            <a:picLocks noChangeAspect="1" noChangeArrowheads="1"/>
          </p:cNvPicPr>
          <p:nvPr userDrawn="1"/>
        </p:nvPicPr>
        <p:blipFill>
          <a:blip r:embed="rId3" cstate="print"/>
          <a:srcRect r="4546"/>
          <a:stretch>
            <a:fillRect/>
          </a:stretch>
        </p:blipFill>
        <p:spPr bwMode="auto">
          <a:xfrm>
            <a:off x="0" y="6300788"/>
            <a:ext cx="1981200" cy="557212"/>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859674A-2335-4D63-923F-889337434E61}" type="slidenum">
              <a:rPr lang="en-US"/>
              <a:pPr/>
              <a:t>‹#›</a:t>
            </a:fld>
            <a:endParaRPr lang="en-US"/>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485492B4-78F1-42E2-AFF8-75AECCA8D8C9}" type="slidenum">
              <a:rPr lang="en-US"/>
              <a:pPr/>
              <a:t>‹#›</a:t>
            </a:fld>
            <a:endParaRPr lang="en-US"/>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27426DE9-936A-4892-B48E-BC5981E69B5D}" type="slidenum">
              <a:rPr lang="en-US"/>
              <a:pPr/>
              <a:t>‹#›</a:t>
            </a:fld>
            <a:endParaRPr lang="en-US"/>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04B7A795-0F78-44F3-A0FC-134940021AE9}" type="slidenum">
              <a:rPr lang="en-US"/>
              <a:pPr/>
              <a:t>‹#›</a:t>
            </a:fld>
            <a:endParaRPr lang="en-US"/>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83AA8437-DF20-408E-9EC8-9AD0F83404AE}" type="slidenum">
              <a:rPr lang="en-US"/>
              <a:pPr/>
              <a:t>‹#›</a:t>
            </a:fld>
            <a:endParaRPr lang="en-US"/>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E1E97E3B-4BD4-4D27-AA52-CBAF8D6425BD}" type="slidenum">
              <a:rPr lang="en-US"/>
              <a:pPr/>
              <a:t>‹#›</a:t>
            </a:fld>
            <a:endParaRPr lang="en-US"/>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CE4635F-EEFC-45D6-A1A7-222B36D010FF}" type="slidenum">
              <a:rPr lang="en-US"/>
              <a:pPr/>
              <a:t>‹#›</a:t>
            </a:fld>
            <a:endParaRPr lang="en-US"/>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4"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28600"/>
            <a:ext cx="8458200" cy="1143000"/>
          </a:xfrm>
          <a:prstGeom prst="rect">
            <a:avLst/>
          </a:prstGeom>
          <a:noFill/>
          <a:ln w="0">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614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14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endParaRPr lang="en-US"/>
          </a:p>
        </p:txBody>
      </p:sp>
      <p:sp>
        <p:nvSpPr>
          <p:cNvPr id="614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endParaRPr lang="en-US"/>
          </a:p>
        </p:txBody>
      </p:sp>
      <p:sp>
        <p:nvSpPr>
          <p:cNvPr id="615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fld id="{F5E825E6-5608-4DD7-9AF8-76D49B509DEE}" type="slidenum">
              <a:rPr lang="en-US"/>
              <a:pPr/>
              <a:t>‹#›</a:t>
            </a:fld>
            <a:endParaRPr lang="en-US"/>
          </a:p>
        </p:txBody>
      </p:sp>
      <p:sp>
        <p:nvSpPr>
          <p:cNvPr id="6151" name="Line 7"/>
          <p:cNvSpPr>
            <a:spLocks noChangeShapeType="1"/>
          </p:cNvSpPr>
          <p:nvPr/>
        </p:nvSpPr>
        <p:spPr bwMode="auto">
          <a:xfrm>
            <a:off x="0" y="1447800"/>
            <a:ext cx="9144000" cy="0"/>
          </a:xfrm>
          <a:prstGeom prst="line">
            <a:avLst/>
          </a:prstGeom>
          <a:noFill/>
          <a:ln w="76200" cmpd="tri">
            <a:solidFill>
              <a:schemeClr val="accent1"/>
            </a:solidFill>
            <a:round/>
            <a:headEnd/>
            <a:tailEnd/>
          </a:ln>
          <a:effectLst/>
        </p:spPr>
        <p:txBody>
          <a:bodyPr/>
          <a:lstStyle/>
          <a:p>
            <a:endParaRPr lang="en-US"/>
          </a:p>
        </p:txBody>
      </p:sp>
      <p:pic>
        <p:nvPicPr>
          <p:cNvPr id="8" name="Picture 5" descr="b"/>
          <p:cNvPicPr>
            <a:picLocks noChangeAspect="1" noChangeArrowheads="1"/>
          </p:cNvPicPr>
          <p:nvPr userDrawn="1"/>
        </p:nvPicPr>
        <p:blipFill>
          <a:blip r:embed="rId13" cstate="print"/>
          <a:srcRect/>
          <a:stretch>
            <a:fillRect/>
          </a:stretch>
        </p:blipFill>
        <p:spPr bwMode="auto">
          <a:xfrm>
            <a:off x="7209971" y="6283098"/>
            <a:ext cx="1934029" cy="574902"/>
          </a:xfrm>
          <a:prstGeom prst="rect">
            <a:avLst/>
          </a:prstGeom>
          <a:noFill/>
          <a:ln w="9525">
            <a:noFill/>
            <a:miter lim="800000"/>
            <a:headEnd/>
            <a:tailEnd/>
          </a:ln>
        </p:spPr>
      </p:pic>
      <p:pic>
        <p:nvPicPr>
          <p:cNvPr id="9" name="Picture 6" descr="a"/>
          <p:cNvPicPr>
            <a:picLocks noChangeAspect="1" noChangeArrowheads="1"/>
          </p:cNvPicPr>
          <p:nvPr userDrawn="1"/>
        </p:nvPicPr>
        <p:blipFill>
          <a:blip r:embed="rId14" cstate="print"/>
          <a:srcRect r="4546"/>
          <a:stretch>
            <a:fillRect/>
          </a:stretch>
        </p:blipFill>
        <p:spPr bwMode="auto">
          <a:xfrm>
            <a:off x="0" y="6300788"/>
            <a:ext cx="1981200" cy="557212"/>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ransition>
    <p:fade/>
  </p:transition>
  <p:timing>
    <p:tnLst>
      <p:par>
        <p:cTn id="1" dur="indefinite" restart="never" nodeType="tmRoot"/>
      </p:par>
    </p:tnLst>
  </p:timing>
  <p:txStyles>
    <p:titleStyle>
      <a:lvl1pPr algn="ctr" rtl="0" fontAlgn="base">
        <a:spcBef>
          <a:spcPct val="0"/>
        </a:spcBef>
        <a:spcAft>
          <a:spcPct val="0"/>
        </a:spcAft>
        <a:defRPr sz="4400" b="1">
          <a:solidFill>
            <a:schemeClr val="tx2"/>
          </a:solidFill>
          <a:latin typeface="+mj-lt"/>
          <a:ea typeface="+mj-ea"/>
          <a:cs typeface="+mj-cs"/>
        </a:defRPr>
      </a:lvl1pPr>
      <a:lvl2pPr algn="ctr" rtl="0" fontAlgn="base">
        <a:spcBef>
          <a:spcPct val="0"/>
        </a:spcBef>
        <a:spcAft>
          <a:spcPct val="0"/>
        </a:spcAft>
        <a:defRPr sz="4400" b="1">
          <a:solidFill>
            <a:schemeClr val="tx2"/>
          </a:solidFill>
          <a:latin typeface="Candara" pitchFamily="34" charset="0"/>
        </a:defRPr>
      </a:lvl2pPr>
      <a:lvl3pPr algn="ctr" rtl="0" fontAlgn="base">
        <a:spcBef>
          <a:spcPct val="0"/>
        </a:spcBef>
        <a:spcAft>
          <a:spcPct val="0"/>
        </a:spcAft>
        <a:defRPr sz="4400" b="1">
          <a:solidFill>
            <a:schemeClr val="tx2"/>
          </a:solidFill>
          <a:latin typeface="Candara" pitchFamily="34" charset="0"/>
        </a:defRPr>
      </a:lvl3pPr>
      <a:lvl4pPr algn="ctr" rtl="0" fontAlgn="base">
        <a:spcBef>
          <a:spcPct val="0"/>
        </a:spcBef>
        <a:spcAft>
          <a:spcPct val="0"/>
        </a:spcAft>
        <a:defRPr sz="4400" b="1">
          <a:solidFill>
            <a:schemeClr val="tx2"/>
          </a:solidFill>
          <a:latin typeface="Candara" pitchFamily="34" charset="0"/>
        </a:defRPr>
      </a:lvl4pPr>
      <a:lvl5pPr algn="ctr" rtl="0" fontAlgn="base">
        <a:spcBef>
          <a:spcPct val="0"/>
        </a:spcBef>
        <a:spcAft>
          <a:spcPct val="0"/>
        </a:spcAft>
        <a:defRPr sz="4400" b="1">
          <a:solidFill>
            <a:schemeClr val="tx2"/>
          </a:solidFill>
          <a:latin typeface="Candara" pitchFamily="34" charset="0"/>
        </a:defRPr>
      </a:lvl5pPr>
      <a:lvl6pPr marL="457200" algn="ctr" rtl="0" fontAlgn="base">
        <a:spcBef>
          <a:spcPct val="0"/>
        </a:spcBef>
        <a:spcAft>
          <a:spcPct val="0"/>
        </a:spcAft>
        <a:defRPr sz="4400" b="1">
          <a:solidFill>
            <a:schemeClr val="tx2"/>
          </a:solidFill>
          <a:latin typeface="Candara" pitchFamily="34" charset="0"/>
        </a:defRPr>
      </a:lvl6pPr>
      <a:lvl7pPr marL="914400" algn="ctr" rtl="0" fontAlgn="base">
        <a:spcBef>
          <a:spcPct val="0"/>
        </a:spcBef>
        <a:spcAft>
          <a:spcPct val="0"/>
        </a:spcAft>
        <a:defRPr sz="4400" b="1">
          <a:solidFill>
            <a:schemeClr val="tx2"/>
          </a:solidFill>
          <a:latin typeface="Candara" pitchFamily="34" charset="0"/>
        </a:defRPr>
      </a:lvl7pPr>
      <a:lvl8pPr marL="1371600" algn="ctr" rtl="0" fontAlgn="base">
        <a:spcBef>
          <a:spcPct val="0"/>
        </a:spcBef>
        <a:spcAft>
          <a:spcPct val="0"/>
        </a:spcAft>
        <a:defRPr sz="4400" b="1">
          <a:solidFill>
            <a:schemeClr val="tx2"/>
          </a:solidFill>
          <a:latin typeface="Candara" pitchFamily="34" charset="0"/>
        </a:defRPr>
      </a:lvl8pPr>
      <a:lvl9pPr marL="1828800" algn="ctr" rtl="0" fontAlgn="base">
        <a:spcBef>
          <a:spcPct val="0"/>
        </a:spcBef>
        <a:spcAft>
          <a:spcPct val="0"/>
        </a:spcAft>
        <a:defRPr sz="4400" b="1">
          <a:solidFill>
            <a:schemeClr val="tx2"/>
          </a:solidFill>
          <a:latin typeface="Candara" pitchFamily="34" charset="0"/>
        </a:defRPr>
      </a:lvl9pPr>
    </p:titleStyle>
    <p:bodyStyle>
      <a:lvl1pPr marL="342900" indent="-342900" algn="l" rtl="0" fontAlgn="base">
        <a:spcBef>
          <a:spcPct val="20000"/>
        </a:spcBef>
        <a:spcAft>
          <a:spcPct val="0"/>
        </a:spcAft>
        <a:buFont typeface="Wingdings" pitchFamily="2" charset="2"/>
        <a:buChar char="Ø"/>
        <a:defRPr sz="3200">
          <a:solidFill>
            <a:schemeClr val="tx1"/>
          </a:solidFill>
          <a:latin typeface="+mn-lt"/>
          <a:ea typeface="+mn-ea"/>
          <a:cs typeface="+mn-cs"/>
        </a:defRPr>
      </a:lvl1pPr>
      <a:lvl2pPr marL="742950" indent="-285750" algn="l" rtl="0" fontAlgn="base">
        <a:spcBef>
          <a:spcPct val="20000"/>
        </a:spcBef>
        <a:spcAft>
          <a:spcPct val="0"/>
        </a:spcAft>
        <a:buFont typeface="Wingdings" pitchFamily="2" charset="2"/>
        <a:buChar char="Ø"/>
        <a:defRPr sz="2800">
          <a:solidFill>
            <a:schemeClr val="tx1"/>
          </a:solidFill>
          <a:latin typeface="+mn-lt"/>
        </a:defRPr>
      </a:lvl2pPr>
      <a:lvl3pPr marL="1143000" indent="-228600" algn="l" rtl="0" fontAlgn="base">
        <a:spcBef>
          <a:spcPct val="20000"/>
        </a:spcBef>
        <a:spcAft>
          <a:spcPct val="0"/>
        </a:spcAft>
        <a:buFont typeface="Wingdings" pitchFamily="2" charset="2"/>
        <a:buChar char="Ø"/>
        <a:defRPr sz="2400">
          <a:solidFill>
            <a:schemeClr val="tx1"/>
          </a:solidFill>
          <a:latin typeface="+mn-lt"/>
        </a:defRPr>
      </a:lvl3pPr>
      <a:lvl4pPr marL="1600200" indent="-228600" algn="l" rtl="0" fontAlgn="base">
        <a:spcBef>
          <a:spcPct val="20000"/>
        </a:spcBef>
        <a:spcAft>
          <a:spcPct val="0"/>
        </a:spcAft>
        <a:buFont typeface="Wingdings" pitchFamily="2" charset="2"/>
        <a:buChar char="Ø"/>
        <a:defRPr sz="2000">
          <a:solidFill>
            <a:schemeClr val="tx1"/>
          </a:solidFill>
          <a:latin typeface="+mn-lt"/>
        </a:defRPr>
      </a:lvl4pPr>
      <a:lvl5pPr marL="2057400" indent="-228600" algn="l" rtl="0" fontAlgn="base">
        <a:spcBef>
          <a:spcPct val="20000"/>
        </a:spcBef>
        <a:spcAft>
          <a:spcPct val="0"/>
        </a:spcAft>
        <a:buFont typeface="Wingdings" pitchFamily="2" charset="2"/>
        <a:buChar char="Ø"/>
        <a:defRPr sz="2000">
          <a:solidFill>
            <a:schemeClr val="tx1"/>
          </a:solidFill>
          <a:latin typeface="+mn-lt"/>
        </a:defRPr>
      </a:lvl5pPr>
      <a:lvl6pPr marL="2514600" indent="-228600" algn="l" rtl="0" fontAlgn="base">
        <a:spcBef>
          <a:spcPct val="20000"/>
        </a:spcBef>
        <a:spcAft>
          <a:spcPct val="0"/>
        </a:spcAft>
        <a:buFont typeface="Wingdings" pitchFamily="2" charset="2"/>
        <a:buChar char="Ø"/>
        <a:defRPr sz="2000">
          <a:solidFill>
            <a:schemeClr val="tx1"/>
          </a:solidFill>
          <a:latin typeface="+mn-lt"/>
        </a:defRPr>
      </a:lvl6pPr>
      <a:lvl7pPr marL="2971800" indent="-228600" algn="l" rtl="0" fontAlgn="base">
        <a:spcBef>
          <a:spcPct val="20000"/>
        </a:spcBef>
        <a:spcAft>
          <a:spcPct val="0"/>
        </a:spcAft>
        <a:buFont typeface="Wingdings" pitchFamily="2" charset="2"/>
        <a:buChar char="Ø"/>
        <a:defRPr sz="2000">
          <a:solidFill>
            <a:schemeClr val="tx1"/>
          </a:solidFill>
          <a:latin typeface="+mn-lt"/>
        </a:defRPr>
      </a:lvl7pPr>
      <a:lvl8pPr marL="3429000" indent="-228600" algn="l" rtl="0" fontAlgn="base">
        <a:spcBef>
          <a:spcPct val="20000"/>
        </a:spcBef>
        <a:spcAft>
          <a:spcPct val="0"/>
        </a:spcAft>
        <a:buFont typeface="Wingdings" pitchFamily="2" charset="2"/>
        <a:buChar char="Ø"/>
        <a:defRPr sz="2000">
          <a:solidFill>
            <a:schemeClr val="tx1"/>
          </a:solidFill>
          <a:latin typeface="+mn-lt"/>
        </a:defRPr>
      </a:lvl8pPr>
      <a:lvl9pPr marL="3886200" indent="-228600" algn="l" rtl="0" fontAlgn="base">
        <a:spcBef>
          <a:spcPct val="20000"/>
        </a:spcBef>
        <a:spcAft>
          <a:spcPct val="0"/>
        </a:spcAft>
        <a:buFont typeface="Wingdings" pitchFamily="2" charset="2"/>
        <a:buChar char="Ø"/>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4" Type="http://schemas.openxmlformats.org/officeDocument/2006/relationships/image" Target="../media/image2.png"/><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4" Type="http://schemas.openxmlformats.org/officeDocument/2006/relationships/image" Target="../media/image2.png"/><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4" Type="http://schemas.openxmlformats.org/officeDocument/2006/relationships/image" Target="../media/image2.png"/><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4" Type="http://schemas.openxmlformats.org/officeDocument/2006/relationships/image" Target="../media/image2.png"/><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4" Type="http://schemas.openxmlformats.org/officeDocument/2006/relationships/image" Target="../media/image2.png"/><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4" Type="http://schemas.openxmlformats.org/officeDocument/2006/relationships/image" Target="../media/image2.png"/><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 Id="rId3"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Subtitle 6"/>
          <p:cNvSpPr>
            <a:spLocks noGrp="1"/>
          </p:cNvSpPr>
          <p:nvPr>
            <p:ph type="subTitle" idx="1"/>
          </p:nvPr>
        </p:nvSpPr>
        <p:spPr/>
        <p:txBody>
          <a:bodyPr/>
          <a:lstStyle/>
          <a:p>
            <a:r>
              <a:rPr lang="en-US" dirty="0" smtClean="0">
                <a:ln>
                  <a:solidFill>
                    <a:schemeClr val="tx1">
                      <a:lumMod val="95000"/>
                      <a:lumOff val="5000"/>
                    </a:schemeClr>
                  </a:solidFill>
                </a:ln>
                <a:effectLst>
                  <a:outerShdw blurRad="60007" dir="1500000" sy="-30000" kx="800400" algn="bl" rotWithShape="0">
                    <a:prstClr val="black">
                      <a:alpha val="20000"/>
                    </a:prstClr>
                  </a:outerShdw>
                </a:effectLst>
              </a:rPr>
              <a:t>Teach-In</a:t>
            </a:r>
          </a:p>
          <a:p>
            <a:r>
              <a:rPr lang="en-US" dirty="0" smtClean="0">
                <a:ln>
                  <a:solidFill>
                    <a:schemeClr val="tx1">
                      <a:lumMod val="95000"/>
                      <a:lumOff val="5000"/>
                    </a:schemeClr>
                  </a:solidFill>
                </a:ln>
                <a:effectLst>
                  <a:outerShdw blurRad="60007" dir="1500000" sy="-30000" kx="800400" algn="bl" rotWithShape="0">
                    <a:prstClr val="black">
                      <a:alpha val="20000"/>
                    </a:prstClr>
                  </a:outerShdw>
                </a:effectLst>
              </a:rPr>
              <a:t>March 6, 2012    </a:t>
            </a:r>
            <a:endParaRPr lang="en-US" dirty="0">
              <a:ln>
                <a:solidFill>
                  <a:schemeClr val="tx1">
                    <a:lumMod val="95000"/>
                    <a:lumOff val="5000"/>
                  </a:schemeClr>
                </a:solidFill>
              </a:ln>
              <a:effectLst>
                <a:outerShdw blurRad="60007" dir="1500000" sy="-30000" kx="800400" algn="bl" rotWithShape="0">
                  <a:prstClr val="black">
                    <a:alpha val="20000"/>
                  </a:prstClr>
                </a:outerShdw>
              </a:effectLst>
            </a:endParaRPr>
          </a:p>
        </p:txBody>
      </p:sp>
      <p:sp>
        <p:nvSpPr>
          <p:cNvPr id="6" name="Title 5"/>
          <p:cNvSpPr>
            <a:spLocks noGrp="1"/>
          </p:cNvSpPr>
          <p:nvPr>
            <p:ph type="ctrTitle" sz="quarter"/>
          </p:nvPr>
        </p:nvSpPr>
        <p:spPr>
          <a:xfrm>
            <a:off x="0" y="1219200"/>
            <a:ext cx="9144000" cy="1470025"/>
          </a:xfrm>
          <a:noFill/>
        </p:spPr>
        <p:txBody>
          <a:bodyPr/>
          <a:lstStyle/>
          <a:p>
            <a:r>
              <a:rPr lang="en-US" dirty="0" smtClean="0">
                <a:ln w="12700">
                  <a:solidFill>
                    <a:schemeClr val="bg1"/>
                  </a:solidFill>
                </a:ln>
                <a:effectLst/>
              </a:rPr>
              <a:t>Floc </a:t>
            </a:r>
            <a:r>
              <a:rPr lang="en-US" dirty="0" err="1" smtClean="0">
                <a:ln w="12700">
                  <a:solidFill>
                    <a:schemeClr val="bg1"/>
                  </a:solidFill>
                </a:ln>
                <a:effectLst/>
              </a:rPr>
              <a:t>Sed</a:t>
            </a:r>
            <a:r>
              <a:rPr lang="en-US" dirty="0" smtClean="0">
                <a:ln w="12700">
                  <a:solidFill>
                    <a:schemeClr val="bg1"/>
                  </a:solidFill>
                </a:ln>
                <a:effectLst/>
              </a:rPr>
              <a:t> Optimization Team</a:t>
            </a:r>
            <a:endParaRPr lang="en-US" dirty="0">
              <a:ln w="12700">
                <a:solidFill>
                  <a:schemeClr val="bg1"/>
                </a:solidFill>
              </a:ln>
              <a:effectLst/>
            </a:endParaRPr>
          </a:p>
        </p:txBody>
      </p:sp>
      <p:pic>
        <p:nvPicPr>
          <p:cNvPr id="5" name="Picture 6" descr="a"/>
          <p:cNvPicPr>
            <a:picLocks noChangeAspect="1" noChangeArrowheads="1"/>
          </p:cNvPicPr>
          <p:nvPr/>
        </p:nvPicPr>
        <p:blipFill>
          <a:blip r:embed="rId2" cstate="print"/>
          <a:srcRect r="4546"/>
          <a:stretch>
            <a:fillRect/>
          </a:stretch>
        </p:blipFill>
        <p:spPr bwMode="auto">
          <a:xfrm>
            <a:off x="0" y="6300788"/>
            <a:ext cx="1981200" cy="557212"/>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smtClean="0"/>
              <a:t>Variables to Optimize</a:t>
            </a:r>
            <a:endParaRPr lang="en-US" dirty="0"/>
          </a:p>
        </p:txBody>
      </p:sp>
      <p:sp>
        <p:nvSpPr>
          <p:cNvPr id="10" name="Content Placeholder 9"/>
          <p:cNvSpPr>
            <a:spLocks noGrp="1"/>
          </p:cNvSpPr>
          <p:nvPr>
            <p:ph idx="1"/>
          </p:nvPr>
        </p:nvSpPr>
        <p:spPr/>
        <p:txBody>
          <a:bodyPr/>
          <a:lstStyle/>
          <a:p>
            <a:r>
              <a:rPr lang="en-US" dirty="0" smtClean="0"/>
              <a:t>Influent Turbidity</a:t>
            </a:r>
          </a:p>
          <a:p>
            <a:r>
              <a:rPr lang="en-US" dirty="0" err="1" smtClean="0"/>
              <a:t>Floc</a:t>
            </a:r>
            <a:r>
              <a:rPr lang="en-US" dirty="0" smtClean="0"/>
              <a:t> Recycle Ratio</a:t>
            </a:r>
          </a:p>
          <a:p>
            <a:r>
              <a:rPr lang="en-US" dirty="0" err="1" smtClean="0"/>
              <a:t>Flocculator</a:t>
            </a:r>
            <a:r>
              <a:rPr lang="en-US" dirty="0" smtClean="0"/>
              <a:t> Length</a:t>
            </a:r>
          </a:p>
          <a:p>
            <a:r>
              <a:rPr lang="en-US" dirty="0" err="1" smtClean="0"/>
              <a:t>Upflow</a:t>
            </a:r>
            <a:r>
              <a:rPr lang="en-US" dirty="0" smtClean="0"/>
              <a:t> Velocity</a:t>
            </a:r>
          </a:p>
          <a:p>
            <a:r>
              <a:rPr lang="en-US" dirty="0" smtClean="0"/>
              <a:t>Capture Velocity Ratio</a:t>
            </a:r>
          </a:p>
          <a:p>
            <a:r>
              <a:rPr lang="en-US" dirty="0" smtClean="0"/>
              <a:t>Coagulant Dose</a:t>
            </a:r>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11051732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Effect transition="in" filter="fade">
                                      <p:cBhvr>
                                        <p:cTn id="12" dur="500"/>
                                        <p:tgtEl>
                                          <p:spTgt spid="1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xEl>
                                              <p:pRg st="2" end="2"/>
                                            </p:txEl>
                                          </p:spTgt>
                                        </p:tgtEl>
                                        <p:attrNameLst>
                                          <p:attrName>style.visibility</p:attrName>
                                        </p:attrNameLst>
                                      </p:cBhvr>
                                      <p:to>
                                        <p:strVal val="visible"/>
                                      </p:to>
                                    </p:set>
                                    <p:animEffect transition="in" filter="fade">
                                      <p:cBhvr>
                                        <p:cTn id="17" dur="500"/>
                                        <p:tgtEl>
                                          <p:spTgt spid="1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xEl>
                                              <p:pRg st="3" end="3"/>
                                            </p:txEl>
                                          </p:spTgt>
                                        </p:tgtEl>
                                        <p:attrNameLst>
                                          <p:attrName>style.visibility</p:attrName>
                                        </p:attrNameLst>
                                      </p:cBhvr>
                                      <p:to>
                                        <p:strVal val="visible"/>
                                      </p:to>
                                    </p:set>
                                    <p:animEffect transition="in" filter="fade">
                                      <p:cBhvr>
                                        <p:cTn id="22" dur="500"/>
                                        <p:tgtEl>
                                          <p:spTgt spid="10">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txEl>
                                              <p:pRg st="4" end="4"/>
                                            </p:txEl>
                                          </p:spTgt>
                                        </p:tgtEl>
                                        <p:attrNameLst>
                                          <p:attrName>style.visibility</p:attrName>
                                        </p:attrNameLst>
                                      </p:cBhvr>
                                      <p:to>
                                        <p:strVal val="visible"/>
                                      </p:to>
                                    </p:set>
                                    <p:animEffect transition="in" filter="fade">
                                      <p:cBhvr>
                                        <p:cTn id="27" dur="500"/>
                                        <p:tgtEl>
                                          <p:spTgt spid="10">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txEl>
                                              <p:pRg st="5" end="5"/>
                                            </p:txEl>
                                          </p:spTgt>
                                        </p:tgtEl>
                                        <p:attrNameLst>
                                          <p:attrName>style.visibility</p:attrName>
                                        </p:attrNameLst>
                                      </p:cBhvr>
                                      <p:to>
                                        <p:strVal val="visible"/>
                                      </p:to>
                                    </p:set>
                                    <p:animEffect transition="in" filter="fade">
                                      <p:cBhvr>
                                        <p:cTn id="32" dur="500"/>
                                        <p:tgtEl>
                                          <p:spTgt spid="10">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uiExpand="1" build="p"/>
    </p:bld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smtClean="0"/>
              <a:t>Variable: Influent Turbidity</a:t>
            </a:r>
            <a:endParaRPr lang="en-US" dirty="0"/>
          </a:p>
        </p:txBody>
      </p:sp>
      <p:pic>
        <p:nvPicPr>
          <p:cNvPr id="4" name="Picture 5" descr="b"/>
          <p:cNvPicPr>
            <a:picLocks noChangeAspect="1" noChangeArrowheads="1"/>
          </p:cNvPicPr>
          <p:nvPr/>
        </p:nvPicPr>
        <p:blipFill>
          <a:blip r:embed="rId3" cstate="print"/>
          <a:srcRect/>
          <a:stretch>
            <a:fillRect/>
          </a:stretch>
        </p:blipFill>
        <p:spPr bwMode="auto">
          <a:xfrm>
            <a:off x="7209971" y="6283098"/>
            <a:ext cx="1934029" cy="574902"/>
          </a:xfrm>
          <a:prstGeom prst="rect">
            <a:avLst/>
          </a:prstGeom>
          <a:noFill/>
          <a:ln w="9525">
            <a:noFill/>
            <a:miter lim="800000"/>
            <a:headEnd/>
            <a:tailEnd/>
          </a:ln>
        </p:spPr>
      </p:pic>
      <p:pic>
        <p:nvPicPr>
          <p:cNvPr id="5" name="Picture 6" descr="a"/>
          <p:cNvPicPr>
            <a:picLocks noChangeAspect="1" noChangeArrowheads="1"/>
          </p:cNvPicPr>
          <p:nvPr/>
        </p:nvPicPr>
        <p:blipFill>
          <a:blip r:embed="rId4" cstate="print"/>
          <a:srcRect r="4546"/>
          <a:stretch>
            <a:fillRect/>
          </a:stretch>
        </p:blipFill>
        <p:spPr bwMode="auto">
          <a:xfrm>
            <a:off x="0" y="6300788"/>
            <a:ext cx="1981200" cy="557212"/>
          </a:xfrm>
          <a:prstGeom prst="rect">
            <a:avLst/>
          </a:prstGeom>
          <a:noFill/>
          <a:ln w="9525">
            <a:noFill/>
            <a:miter lim="800000"/>
            <a:headEnd/>
            <a:tailEnd/>
          </a:ln>
        </p:spPr>
      </p:pic>
      <p:sp>
        <p:nvSpPr>
          <p:cNvPr id="157" name="Round Same Side Corner Rectangle 156"/>
          <p:cNvSpPr/>
          <p:nvPr/>
        </p:nvSpPr>
        <p:spPr bwMode="auto">
          <a:xfrm rot="5400000">
            <a:off x="1620295" y="3805706"/>
            <a:ext cx="103516" cy="1780552"/>
          </a:xfrm>
          <a:prstGeom prst="round2Same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49" name="Bent Arrow 148"/>
          <p:cNvSpPr/>
          <p:nvPr/>
        </p:nvSpPr>
        <p:spPr bwMode="auto">
          <a:xfrm>
            <a:off x="2527055" y="2986497"/>
            <a:ext cx="1484887" cy="2111008"/>
          </a:xfrm>
          <a:prstGeom prst="bentArrow">
            <a:avLst>
              <a:gd name="adj1" fmla="val 7088"/>
              <a:gd name="adj2" fmla="val 15455"/>
              <a:gd name="adj3" fmla="val 0"/>
              <a:gd name="adj4" fmla="val 15572"/>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38" name="Bent Arrow 137"/>
          <p:cNvSpPr/>
          <p:nvPr/>
        </p:nvSpPr>
        <p:spPr bwMode="auto">
          <a:xfrm rot="5400000" flipV="1">
            <a:off x="5034402" y="3170149"/>
            <a:ext cx="569675" cy="3820395"/>
          </a:xfrm>
          <a:prstGeom prst="bentArrow">
            <a:avLst>
              <a:gd name="adj1" fmla="val 16248"/>
              <a:gd name="adj2" fmla="val 11158"/>
              <a:gd name="adj3" fmla="val 0"/>
              <a:gd name="adj4" fmla="val 47010"/>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nvGrpSpPr>
          <p:cNvPr id="3" name="Group 207"/>
          <p:cNvGrpSpPr/>
          <p:nvPr/>
        </p:nvGrpSpPr>
        <p:grpSpPr>
          <a:xfrm>
            <a:off x="3016383" y="5305947"/>
            <a:ext cx="3347611" cy="484443"/>
            <a:chOff x="2960141" y="5157774"/>
            <a:chExt cx="3347611" cy="484443"/>
          </a:xfrm>
        </p:grpSpPr>
        <p:sp>
          <p:nvSpPr>
            <p:cNvPr id="209" name="Rectangle 208"/>
            <p:cNvSpPr/>
            <p:nvPr/>
          </p:nvSpPr>
          <p:spPr bwMode="auto">
            <a:xfrm>
              <a:off x="4734339" y="5168438"/>
              <a:ext cx="93142" cy="451035"/>
            </a:xfrm>
            <a:prstGeom prst="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10" name="Rectangle 209"/>
            <p:cNvSpPr/>
            <p:nvPr/>
          </p:nvSpPr>
          <p:spPr bwMode="auto">
            <a:xfrm>
              <a:off x="3820973" y="5178070"/>
              <a:ext cx="93142" cy="451035"/>
            </a:xfrm>
            <a:prstGeom prst="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11" name="Rectangle 210"/>
            <p:cNvSpPr/>
            <p:nvPr/>
          </p:nvSpPr>
          <p:spPr bwMode="auto">
            <a:xfrm>
              <a:off x="5545658" y="5186655"/>
              <a:ext cx="93142" cy="451035"/>
            </a:xfrm>
            <a:prstGeom prst="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12" name="Rectangle 211"/>
            <p:cNvSpPr/>
            <p:nvPr/>
          </p:nvSpPr>
          <p:spPr bwMode="auto">
            <a:xfrm>
              <a:off x="5896888" y="5163837"/>
              <a:ext cx="92776" cy="451035"/>
            </a:xfrm>
            <a:prstGeom prst="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13" name="Bent Arrow 212"/>
            <p:cNvSpPr/>
            <p:nvPr/>
          </p:nvSpPr>
          <p:spPr bwMode="auto">
            <a:xfrm rot="5400000">
              <a:off x="4391725" y="3726190"/>
              <a:ext cx="484443" cy="3347611"/>
            </a:xfrm>
            <a:prstGeom prst="bentArrow">
              <a:avLst>
                <a:gd name="adj1" fmla="val 22317"/>
                <a:gd name="adj2" fmla="val 21441"/>
                <a:gd name="adj3" fmla="val 0"/>
                <a:gd name="adj4" fmla="val 31190"/>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14" name="Rectangle 213"/>
            <p:cNvSpPr/>
            <p:nvPr/>
          </p:nvSpPr>
          <p:spPr bwMode="auto">
            <a:xfrm>
              <a:off x="5908050" y="5205458"/>
              <a:ext cx="72293" cy="73954"/>
            </a:xfrm>
            <a:prstGeom prst="rect">
              <a:avLst/>
            </a:prstGeom>
            <a:solidFill>
              <a:schemeClr val="bg1"/>
            </a:solidFill>
            <a:ln w="9525"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15" name="Rectangle 214"/>
            <p:cNvSpPr/>
            <p:nvPr/>
          </p:nvSpPr>
          <p:spPr bwMode="auto">
            <a:xfrm>
              <a:off x="5556082" y="5217009"/>
              <a:ext cx="72293" cy="73954"/>
            </a:xfrm>
            <a:prstGeom prst="rect">
              <a:avLst/>
            </a:prstGeom>
            <a:solidFill>
              <a:schemeClr val="bg1"/>
            </a:solidFill>
            <a:ln w="9525"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16" name="Rectangle 215"/>
            <p:cNvSpPr/>
            <p:nvPr/>
          </p:nvSpPr>
          <p:spPr bwMode="auto">
            <a:xfrm>
              <a:off x="4746367" y="5238376"/>
              <a:ext cx="72293" cy="73954"/>
            </a:xfrm>
            <a:prstGeom prst="rect">
              <a:avLst/>
            </a:prstGeom>
            <a:solidFill>
              <a:schemeClr val="bg1"/>
            </a:solidFill>
            <a:ln w="9525"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17" name="Rectangle 216"/>
            <p:cNvSpPr/>
            <p:nvPr/>
          </p:nvSpPr>
          <p:spPr bwMode="auto">
            <a:xfrm>
              <a:off x="3838377" y="5208424"/>
              <a:ext cx="72293" cy="73954"/>
            </a:xfrm>
            <a:prstGeom prst="rect">
              <a:avLst/>
            </a:prstGeom>
            <a:solidFill>
              <a:schemeClr val="bg1"/>
            </a:solidFill>
            <a:ln w="9525"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sp>
        <p:nvSpPr>
          <p:cNvPr id="176" name="Rectangle 175"/>
          <p:cNvSpPr/>
          <p:nvPr/>
        </p:nvSpPr>
        <p:spPr bwMode="auto">
          <a:xfrm rot="17934323" flipV="1">
            <a:off x="7773984" y="2977030"/>
            <a:ext cx="125265" cy="470627"/>
          </a:xfrm>
          <a:prstGeom prst="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nvGrpSpPr>
          <p:cNvPr id="6" name="Group 176"/>
          <p:cNvGrpSpPr/>
          <p:nvPr/>
        </p:nvGrpSpPr>
        <p:grpSpPr>
          <a:xfrm>
            <a:off x="7734370" y="2013567"/>
            <a:ext cx="1548821" cy="2443436"/>
            <a:chOff x="7678128" y="1865394"/>
            <a:chExt cx="1548821" cy="2443436"/>
          </a:xfrm>
        </p:grpSpPr>
        <p:sp>
          <p:nvSpPr>
            <p:cNvPr id="178" name="Bent Arrow 177"/>
            <p:cNvSpPr/>
            <p:nvPr/>
          </p:nvSpPr>
          <p:spPr bwMode="auto">
            <a:xfrm rot="1769243" flipV="1">
              <a:off x="7681139" y="3394862"/>
              <a:ext cx="1545810" cy="913968"/>
            </a:xfrm>
            <a:prstGeom prst="bentArrow">
              <a:avLst>
                <a:gd name="adj1" fmla="val 12534"/>
                <a:gd name="adj2" fmla="val 11769"/>
                <a:gd name="adj3" fmla="val 11511"/>
                <a:gd name="adj4" fmla="val 33270"/>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79" name="Rectangle 178"/>
            <p:cNvSpPr/>
            <p:nvPr/>
          </p:nvSpPr>
          <p:spPr bwMode="auto">
            <a:xfrm rot="17934323" flipV="1">
              <a:off x="7850497" y="2628675"/>
              <a:ext cx="125890" cy="470627"/>
            </a:xfrm>
            <a:prstGeom prst="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80" name="Rectangle 179"/>
            <p:cNvSpPr/>
            <p:nvPr/>
          </p:nvSpPr>
          <p:spPr bwMode="auto">
            <a:xfrm rot="17934323" flipV="1">
              <a:off x="7966090" y="2407029"/>
              <a:ext cx="125890" cy="470627"/>
            </a:xfrm>
            <a:prstGeom prst="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nvGrpSpPr>
            <p:cNvPr id="7" name="Group 180"/>
            <p:cNvGrpSpPr/>
            <p:nvPr/>
          </p:nvGrpSpPr>
          <p:grpSpPr>
            <a:xfrm rot="17934323" flipV="1">
              <a:off x="7185506" y="2445989"/>
              <a:ext cx="1690266" cy="529075"/>
              <a:chOff x="3232428" y="5135167"/>
              <a:chExt cx="3075322" cy="507050"/>
            </a:xfrm>
          </p:grpSpPr>
          <p:sp>
            <p:nvSpPr>
              <p:cNvPr id="197" name="Rectangle 196"/>
              <p:cNvSpPr/>
              <p:nvPr/>
            </p:nvSpPr>
            <p:spPr bwMode="auto">
              <a:xfrm>
                <a:off x="5275477" y="5188452"/>
                <a:ext cx="202605" cy="451035"/>
              </a:xfrm>
              <a:prstGeom prst="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00" name="Bent Arrow 199"/>
              <p:cNvSpPr/>
              <p:nvPr/>
            </p:nvSpPr>
            <p:spPr bwMode="auto">
              <a:xfrm rot="5400000">
                <a:off x="4516564" y="3851031"/>
                <a:ext cx="507050" cy="3075322"/>
              </a:xfrm>
              <a:prstGeom prst="bentArrow">
                <a:avLst>
                  <a:gd name="adj1" fmla="val 22317"/>
                  <a:gd name="adj2" fmla="val 21441"/>
                  <a:gd name="adj3" fmla="val 0"/>
                  <a:gd name="adj4" fmla="val 31190"/>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01" name="Rectangle 200"/>
              <p:cNvSpPr/>
              <p:nvPr/>
            </p:nvSpPr>
            <p:spPr bwMode="auto">
              <a:xfrm>
                <a:off x="5297475" y="5233487"/>
                <a:ext cx="162983" cy="73954"/>
              </a:xfrm>
              <a:prstGeom prst="rect">
                <a:avLst/>
              </a:pr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sp>
          <p:nvSpPr>
            <p:cNvPr id="182" name="Rectangle 181"/>
            <p:cNvSpPr/>
            <p:nvPr/>
          </p:nvSpPr>
          <p:spPr bwMode="auto">
            <a:xfrm rot="17934323" flipV="1">
              <a:off x="8120415" y="2685222"/>
              <a:ext cx="101271" cy="77166"/>
            </a:xfrm>
            <a:prstGeom prst="rect">
              <a:avLst/>
            </a:pr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83" name="Rectangle 182"/>
            <p:cNvSpPr/>
            <p:nvPr/>
          </p:nvSpPr>
          <p:spPr bwMode="auto">
            <a:xfrm rot="17934323" flipV="1">
              <a:off x="8015096" y="2911150"/>
              <a:ext cx="101271" cy="77166"/>
            </a:xfrm>
            <a:prstGeom prst="rect">
              <a:avLst/>
            </a:pr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84" name="Rectangle 183"/>
            <p:cNvSpPr/>
            <p:nvPr/>
          </p:nvSpPr>
          <p:spPr bwMode="auto">
            <a:xfrm rot="17934323" flipV="1">
              <a:off x="7885183" y="3112953"/>
              <a:ext cx="101271" cy="77166"/>
            </a:xfrm>
            <a:prstGeom prst="rect">
              <a:avLst/>
            </a:pr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94" name="Rectangle 193"/>
            <p:cNvSpPr/>
            <p:nvPr/>
          </p:nvSpPr>
          <p:spPr bwMode="auto">
            <a:xfrm rot="17934323" flipV="1">
              <a:off x="7775033" y="3500117"/>
              <a:ext cx="59291" cy="88880"/>
            </a:xfrm>
            <a:prstGeom prst="rect">
              <a:avLst/>
            </a:pr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sp>
        <p:nvSpPr>
          <p:cNvPr id="191" name="Bent Arrow 190"/>
          <p:cNvSpPr/>
          <p:nvPr/>
        </p:nvSpPr>
        <p:spPr bwMode="auto">
          <a:xfrm>
            <a:off x="152400" y="3665863"/>
            <a:ext cx="1030198" cy="1894482"/>
          </a:xfrm>
          <a:prstGeom prst="bentArrow">
            <a:avLst>
              <a:gd name="adj1" fmla="val 9085"/>
              <a:gd name="adj2" fmla="val 5261"/>
              <a:gd name="adj3" fmla="val 31337"/>
              <a:gd name="adj4" fmla="val 24742"/>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72" name="Bent Arrow 171"/>
          <p:cNvSpPr/>
          <p:nvPr/>
        </p:nvSpPr>
        <p:spPr bwMode="auto">
          <a:xfrm rot="3255825" flipV="1">
            <a:off x="261711" y="2755359"/>
            <a:ext cx="811576" cy="913968"/>
          </a:xfrm>
          <a:prstGeom prst="bentArrow">
            <a:avLst>
              <a:gd name="adj1" fmla="val 9587"/>
              <a:gd name="adj2" fmla="val 11769"/>
              <a:gd name="adj3" fmla="val 11511"/>
              <a:gd name="adj4" fmla="val 42980"/>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58" name="Bent Arrow 157"/>
          <p:cNvSpPr/>
          <p:nvPr/>
        </p:nvSpPr>
        <p:spPr bwMode="auto">
          <a:xfrm rot="16200000" flipV="1">
            <a:off x="1402838" y="3748581"/>
            <a:ext cx="811576" cy="913968"/>
          </a:xfrm>
          <a:prstGeom prst="bentArrow">
            <a:avLst>
              <a:gd name="adj1" fmla="val 9587"/>
              <a:gd name="adj2" fmla="val 11769"/>
              <a:gd name="adj3" fmla="val 11511"/>
              <a:gd name="adj4" fmla="val 42980"/>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68" name="Bent Arrow 67"/>
          <p:cNvSpPr/>
          <p:nvPr/>
        </p:nvSpPr>
        <p:spPr bwMode="auto">
          <a:xfrm rot="5400000" flipH="1">
            <a:off x="6737501" y="5600226"/>
            <a:ext cx="595805" cy="760438"/>
          </a:xfrm>
          <a:prstGeom prst="bentArrow">
            <a:avLst>
              <a:gd name="adj1" fmla="val 15597"/>
              <a:gd name="adj2" fmla="val 14968"/>
              <a:gd name="adj3" fmla="val 0"/>
              <a:gd name="adj4" fmla="val 47010"/>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nvGrpSpPr>
          <p:cNvPr id="8" name="Group 102"/>
          <p:cNvGrpSpPr/>
          <p:nvPr/>
        </p:nvGrpSpPr>
        <p:grpSpPr>
          <a:xfrm>
            <a:off x="3506576" y="5741184"/>
            <a:ext cx="3295343" cy="603111"/>
            <a:chOff x="3450334" y="5593011"/>
            <a:chExt cx="3295343" cy="603111"/>
          </a:xfrm>
        </p:grpSpPr>
        <p:grpSp>
          <p:nvGrpSpPr>
            <p:cNvPr id="10" name="Group 91"/>
            <p:cNvGrpSpPr/>
            <p:nvPr/>
          </p:nvGrpSpPr>
          <p:grpSpPr>
            <a:xfrm>
              <a:off x="3450334" y="5593011"/>
              <a:ext cx="3295343" cy="603111"/>
              <a:chOff x="3450334" y="5593011"/>
              <a:chExt cx="3295343" cy="603111"/>
            </a:xfrm>
          </p:grpSpPr>
          <p:sp>
            <p:nvSpPr>
              <p:cNvPr id="90" name="Freeform 89"/>
              <p:cNvSpPr/>
              <p:nvPr/>
            </p:nvSpPr>
            <p:spPr bwMode="auto">
              <a:xfrm>
                <a:off x="6507413" y="5593011"/>
                <a:ext cx="41015" cy="49206"/>
              </a:xfrm>
              <a:custGeom>
                <a:avLst/>
                <a:gdLst>
                  <a:gd name="connsiteX0" fmla="*/ 0 w 41015"/>
                  <a:gd name="connsiteY0" fmla="*/ 0 h 49206"/>
                  <a:gd name="connsiteX1" fmla="*/ 20502 w 41015"/>
                  <a:gd name="connsiteY1" fmla="*/ 8201 h 49206"/>
                  <a:gd name="connsiteX2" fmla="*/ 36904 w 41015"/>
                  <a:gd name="connsiteY2" fmla="*/ 32804 h 49206"/>
                  <a:gd name="connsiteX3" fmla="*/ 41004 w 41015"/>
                  <a:gd name="connsiteY3" fmla="*/ 49206 h 49206"/>
                </a:gdLst>
                <a:ahLst/>
                <a:cxnLst>
                  <a:cxn ang="0">
                    <a:pos x="connsiteX0" y="connsiteY0"/>
                  </a:cxn>
                  <a:cxn ang="0">
                    <a:pos x="connsiteX1" y="connsiteY1"/>
                  </a:cxn>
                  <a:cxn ang="0">
                    <a:pos x="connsiteX2" y="connsiteY2"/>
                  </a:cxn>
                  <a:cxn ang="0">
                    <a:pos x="connsiteX3" y="connsiteY3"/>
                  </a:cxn>
                </a:cxnLst>
                <a:rect l="l" t="t" r="r" b="b"/>
                <a:pathLst>
                  <a:path w="41015" h="49206">
                    <a:moveTo>
                      <a:pt x="0" y="0"/>
                    </a:moveTo>
                    <a:cubicBezTo>
                      <a:pt x="6834" y="2734"/>
                      <a:pt x="15001" y="3311"/>
                      <a:pt x="20502" y="8201"/>
                    </a:cubicBezTo>
                    <a:cubicBezTo>
                      <a:pt x="27869" y="14749"/>
                      <a:pt x="36904" y="32804"/>
                      <a:pt x="36904" y="32804"/>
                    </a:cubicBezTo>
                    <a:cubicBezTo>
                      <a:pt x="41436" y="46402"/>
                      <a:pt x="41004" y="40783"/>
                      <a:pt x="41004" y="49206"/>
                    </a:cubicBezTo>
                  </a:path>
                </a:pathLst>
              </a:custGeom>
              <a:ln w="9525">
                <a:headEnd type="none" w="lg" len="med"/>
                <a:tailEnd type="none" w="lg" len="med"/>
              </a:ln>
            </p:spPr>
            <p:style>
              <a:lnRef idx="1">
                <a:schemeClr val="accent1"/>
              </a:lnRef>
              <a:fillRef idx="0">
                <a:schemeClr val="accent1"/>
              </a:fillRef>
              <a:effectRef idx="0">
                <a:schemeClr val="accent1"/>
              </a:effectRef>
              <a:fontRef idx="minor">
                <a:schemeClr val="tx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91" name="Freeform 90"/>
              <p:cNvSpPr/>
              <p:nvPr/>
            </p:nvSpPr>
            <p:spPr bwMode="auto">
              <a:xfrm flipV="1">
                <a:off x="6507481" y="6134681"/>
                <a:ext cx="45719" cy="45719"/>
              </a:xfrm>
              <a:custGeom>
                <a:avLst/>
                <a:gdLst>
                  <a:gd name="connsiteX0" fmla="*/ 0 w 41015"/>
                  <a:gd name="connsiteY0" fmla="*/ 0 h 49206"/>
                  <a:gd name="connsiteX1" fmla="*/ 20502 w 41015"/>
                  <a:gd name="connsiteY1" fmla="*/ 8201 h 49206"/>
                  <a:gd name="connsiteX2" fmla="*/ 36904 w 41015"/>
                  <a:gd name="connsiteY2" fmla="*/ 32804 h 49206"/>
                  <a:gd name="connsiteX3" fmla="*/ 41004 w 41015"/>
                  <a:gd name="connsiteY3" fmla="*/ 49206 h 49206"/>
                </a:gdLst>
                <a:ahLst/>
                <a:cxnLst>
                  <a:cxn ang="0">
                    <a:pos x="connsiteX0" y="connsiteY0"/>
                  </a:cxn>
                  <a:cxn ang="0">
                    <a:pos x="connsiteX1" y="connsiteY1"/>
                  </a:cxn>
                  <a:cxn ang="0">
                    <a:pos x="connsiteX2" y="connsiteY2"/>
                  </a:cxn>
                  <a:cxn ang="0">
                    <a:pos x="connsiteX3" y="connsiteY3"/>
                  </a:cxn>
                </a:cxnLst>
                <a:rect l="l" t="t" r="r" b="b"/>
                <a:pathLst>
                  <a:path w="41015" h="49206">
                    <a:moveTo>
                      <a:pt x="0" y="0"/>
                    </a:moveTo>
                    <a:cubicBezTo>
                      <a:pt x="6834" y="2734"/>
                      <a:pt x="15001" y="3311"/>
                      <a:pt x="20502" y="8201"/>
                    </a:cubicBezTo>
                    <a:cubicBezTo>
                      <a:pt x="27869" y="14749"/>
                      <a:pt x="36904" y="32804"/>
                      <a:pt x="36904" y="32804"/>
                    </a:cubicBezTo>
                    <a:cubicBezTo>
                      <a:pt x="41436" y="46402"/>
                      <a:pt x="41004" y="40783"/>
                      <a:pt x="41004" y="49206"/>
                    </a:cubicBezTo>
                  </a:path>
                </a:pathLst>
              </a:custGeom>
              <a:ln w="9525">
                <a:headEnd type="none" w="lg" len="med"/>
                <a:tailEnd type="none" w="lg" len="med"/>
              </a:ln>
            </p:spPr>
            <p:style>
              <a:lnRef idx="1">
                <a:schemeClr val="accent1"/>
              </a:lnRef>
              <a:fillRef idx="0">
                <a:schemeClr val="accent1"/>
              </a:fillRef>
              <a:effectRef idx="0">
                <a:schemeClr val="accent1"/>
              </a:effectRef>
              <a:fontRef idx="minor">
                <a:schemeClr val="tx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nvGrpSpPr>
              <p:cNvPr id="11" name="Group 87"/>
              <p:cNvGrpSpPr/>
              <p:nvPr/>
            </p:nvGrpSpPr>
            <p:grpSpPr>
              <a:xfrm>
                <a:off x="3450334" y="5597189"/>
                <a:ext cx="3295343" cy="598933"/>
                <a:chOff x="3450334" y="5597189"/>
                <a:chExt cx="3295343" cy="598933"/>
              </a:xfrm>
            </p:grpSpPr>
            <p:grpSp>
              <p:nvGrpSpPr>
                <p:cNvPr id="12" name="Group 84"/>
                <p:cNvGrpSpPr/>
                <p:nvPr/>
              </p:nvGrpSpPr>
              <p:grpSpPr>
                <a:xfrm>
                  <a:off x="3450334" y="5608332"/>
                  <a:ext cx="3295343" cy="587790"/>
                  <a:chOff x="3450334" y="5608332"/>
                  <a:chExt cx="3295343" cy="587790"/>
                </a:xfrm>
              </p:grpSpPr>
              <p:grpSp>
                <p:nvGrpSpPr>
                  <p:cNvPr id="13" name="Group 54"/>
                  <p:cNvGrpSpPr/>
                  <p:nvPr/>
                </p:nvGrpSpPr>
                <p:grpSpPr>
                  <a:xfrm>
                    <a:off x="3450334" y="5608808"/>
                    <a:ext cx="3295343" cy="587314"/>
                    <a:chOff x="4012588" y="4267200"/>
                    <a:chExt cx="3483712" cy="869049"/>
                  </a:xfrm>
                </p:grpSpPr>
                <p:sp>
                  <p:nvSpPr>
                    <p:cNvPr id="31" name="Can 30"/>
                    <p:cNvSpPr/>
                    <p:nvPr/>
                  </p:nvSpPr>
                  <p:spPr>
                    <a:xfrm rot="5400000">
                      <a:off x="5382969" y="2942947"/>
                      <a:ext cx="742950" cy="3483712"/>
                    </a:xfrm>
                    <a:prstGeom prst="can">
                      <a:avLst>
                        <a:gd name="adj" fmla="val 36189"/>
                      </a:avLst>
                    </a:prstGeom>
                    <a:solidFill>
                      <a:schemeClr val="bg2">
                        <a:lumMod val="90000"/>
                      </a:schemeClr>
                    </a:solidFill>
                    <a:ln w="9525">
                      <a:solidFill>
                        <a:schemeClr val="bg2">
                          <a:lumMod val="50000"/>
                        </a:schemeClr>
                      </a:solidFill>
                    </a:ln>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sp>
                  <p:nvSpPr>
                    <p:cNvPr id="24" name="Moon 23"/>
                    <p:cNvSpPr/>
                    <p:nvPr/>
                  </p:nvSpPr>
                  <p:spPr bwMode="auto">
                    <a:xfrm>
                      <a:off x="4200957" y="4273629"/>
                      <a:ext cx="306457"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5" name="Moon 24"/>
                    <p:cNvSpPr/>
                    <p:nvPr/>
                  </p:nvSpPr>
                  <p:spPr bwMode="auto">
                    <a:xfrm>
                      <a:off x="4327479" y="4274387"/>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6" name="Moon 25"/>
                    <p:cNvSpPr/>
                    <p:nvPr/>
                  </p:nvSpPr>
                  <p:spPr bwMode="auto">
                    <a:xfrm>
                      <a:off x="4440449" y="4275796"/>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7" name="Moon 26"/>
                    <p:cNvSpPr/>
                    <p:nvPr/>
                  </p:nvSpPr>
                  <p:spPr bwMode="auto">
                    <a:xfrm>
                      <a:off x="4546843" y="4267200"/>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8" name="Moon 27"/>
                    <p:cNvSpPr/>
                    <p:nvPr/>
                  </p:nvSpPr>
                  <p:spPr bwMode="auto">
                    <a:xfrm>
                      <a:off x="4673365" y="4267200"/>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9" name="Moon 28"/>
                    <p:cNvSpPr/>
                    <p:nvPr/>
                  </p:nvSpPr>
                  <p:spPr bwMode="auto">
                    <a:xfrm>
                      <a:off x="4786335" y="4267200"/>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33" name="Moon 32"/>
                    <p:cNvSpPr/>
                    <p:nvPr/>
                  </p:nvSpPr>
                  <p:spPr bwMode="auto">
                    <a:xfrm>
                      <a:off x="4897582" y="4289453"/>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34" name="Moon 33"/>
                    <p:cNvSpPr/>
                    <p:nvPr/>
                  </p:nvSpPr>
                  <p:spPr bwMode="auto">
                    <a:xfrm>
                      <a:off x="5024104" y="4274387"/>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35" name="Moon 34"/>
                    <p:cNvSpPr/>
                    <p:nvPr/>
                  </p:nvSpPr>
                  <p:spPr bwMode="auto">
                    <a:xfrm>
                      <a:off x="5137074" y="4275796"/>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36" name="Moon 35"/>
                    <p:cNvSpPr/>
                    <p:nvPr/>
                  </p:nvSpPr>
                  <p:spPr bwMode="auto">
                    <a:xfrm>
                      <a:off x="5243468" y="4267200"/>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37" name="Moon 36"/>
                    <p:cNvSpPr/>
                    <p:nvPr/>
                  </p:nvSpPr>
                  <p:spPr bwMode="auto">
                    <a:xfrm>
                      <a:off x="5369990" y="4267200"/>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38" name="Moon 37"/>
                    <p:cNvSpPr/>
                    <p:nvPr/>
                  </p:nvSpPr>
                  <p:spPr bwMode="auto">
                    <a:xfrm>
                      <a:off x="5482960" y="4267200"/>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39" name="Moon 38"/>
                    <p:cNvSpPr/>
                    <p:nvPr/>
                  </p:nvSpPr>
                  <p:spPr bwMode="auto">
                    <a:xfrm>
                      <a:off x="5567104" y="4267200"/>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0" name="Moon 39"/>
                    <p:cNvSpPr/>
                    <p:nvPr/>
                  </p:nvSpPr>
                  <p:spPr bwMode="auto">
                    <a:xfrm>
                      <a:off x="5693626" y="4282983"/>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1" name="Moon 40"/>
                    <p:cNvSpPr/>
                    <p:nvPr/>
                  </p:nvSpPr>
                  <p:spPr bwMode="auto">
                    <a:xfrm>
                      <a:off x="5806596" y="4284392"/>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2" name="Moon 41"/>
                    <p:cNvSpPr/>
                    <p:nvPr/>
                  </p:nvSpPr>
                  <p:spPr bwMode="auto">
                    <a:xfrm>
                      <a:off x="5912990" y="4275796"/>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3" name="Moon 42"/>
                    <p:cNvSpPr/>
                    <p:nvPr/>
                  </p:nvSpPr>
                  <p:spPr bwMode="auto">
                    <a:xfrm>
                      <a:off x="6039512" y="4275796"/>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4" name="Moon 43"/>
                    <p:cNvSpPr/>
                    <p:nvPr/>
                  </p:nvSpPr>
                  <p:spPr bwMode="auto">
                    <a:xfrm>
                      <a:off x="6152482" y="4275796"/>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5" name="Moon 44"/>
                    <p:cNvSpPr/>
                    <p:nvPr/>
                  </p:nvSpPr>
                  <p:spPr bwMode="auto">
                    <a:xfrm>
                      <a:off x="6263729" y="4267200"/>
                      <a:ext cx="279750" cy="869049"/>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6" name="Moon 45"/>
                    <p:cNvSpPr/>
                    <p:nvPr/>
                  </p:nvSpPr>
                  <p:spPr bwMode="auto">
                    <a:xfrm>
                      <a:off x="6390251" y="4267200"/>
                      <a:ext cx="219363" cy="853983"/>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7" name="Moon 46"/>
                    <p:cNvSpPr/>
                    <p:nvPr/>
                  </p:nvSpPr>
                  <p:spPr bwMode="auto">
                    <a:xfrm>
                      <a:off x="6479614" y="4267200"/>
                      <a:ext cx="225470" cy="855393"/>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sp>
                <p:nvSpPr>
                  <p:cNvPr id="82" name="Moon 81"/>
                  <p:cNvSpPr/>
                  <p:nvPr/>
                </p:nvSpPr>
                <p:spPr bwMode="auto">
                  <a:xfrm>
                    <a:off x="5859855" y="5608332"/>
                    <a:ext cx="264624" cy="587314"/>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83" name="Moon 82"/>
                  <p:cNvSpPr/>
                  <p:nvPr/>
                </p:nvSpPr>
                <p:spPr bwMode="auto">
                  <a:xfrm>
                    <a:off x="5985886" y="5608332"/>
                    <a:ext cx="207502" cy="577132"/>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84" name="Moon 83"/>
                  <p:cNvSpPr/>
                  <p:nvPr/>
                </p:nvSpPr>
                <p:spPr bwMode="auto">
                  <a:xfrm>
                    <a:off x="6076767" y="5608332"/>
                    <a:ext cx="213279" cy="578085"/>
                  </a:xfrm>
                  <a:prstGeom prst="moon">
                    <a:avLst>
                      <a:gd name="adj" fmla="val 52978"/>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sp>
              <p:nvSpPr>
                <p:cNvPr id="86" name="Moon 85"/>
                <p:cNvSpPr/>
                <p:nvPr/>
              </p:nvSpPr>
              <p:spPr bwMode="auto">
                <a:xfrm>
                  <a:off x="6183406" y="5607379"/>
                  <a:ext cx="213279" cy="578085"/>
                </a:xfrm>
                <a:prstGeom prst="moon">
                  <a:avLst>
                    <a:gd name="adj" fmla="val 52978"/>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87" name="Moon 86"/>
                <p:cNvSpPr/>
                <p:nvPr/>
              </p:nvSpPr>
              <p:spPr bwMode="auto">
                <a:xfrm>
                  <a:off x="6280135" y="5597189"/>
                  <a:ext cx="213279" cy="578085"/>
                </a:xfrm>
                <a:prstGeom prst="moon">
                  <a:avLst>
                    <a:gd name="adj" fmla="val 52978"/>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grpSp>
        <p:cxnSp>
          <p:nvCxnSpPr>
            <p:cNvPr id="95" name="Straight Connector 94"/>
            <p:cNvCxnSpPr>
              <a:stCxn id="24" idx="0"/>
              <a:endCxn id="87" idx="0"/>
            </p:cNvCxnSpPr>
            <p:nvPr/>
          </p:nvCxnSpPr>
          <p:spPr bwMode="auto">
            <a:xfrm flipV="1">
              <a:off x="3918404" y="5597189"/>
              <a:ext cx="2575010" cy="15964"/>
            </a:xfrm>
            <a:prstGeom prst="line">
              <a:avLst/>
            </a:prstGeom>
            <a:ln w="12700">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96" name="Straight Connector 95"/>
            <p:cNvCxnSpPr>
              <a:stCxn id="24" idx="2"/>
            </p:cNvCxnSpPr>
            <p:nvPr/>
          </p:nvCxnSpPr>
          <p:spPr bwMode="auto">
            <a:xfrm>
              <a:off x="3918404" y="6179619"/>
              <a:ext cx="2575010" cy="16503"/>
            </a:xfrm>
            <a:prstGeom prst="line">
              <a:avLst/>
            </a:prstGeom>
            <a:ln w="12700">
              <a:headEnd type="none" w="lg" len="med"/>
              <a:tailEnd type="none" w="lg" len="med"/>
            </a:ln>
          </p:spPr>
          <p:style>
            <a:lnRef idx="1">
              <a:schemeClr val="accent1"/>
            </a:lnRef>
            <a:fillRef idx="0">
              <a:schemeClr val="accent1"/>
            </a:fillRef>
            <a:effectRef idx="0">
              <a:schemeClr val="accent1"/>
            </a:effectRef>
            <a:fontRef idx="minor">
              <a:schemeClr val="tx1"/>
            </a:fontRef>
          </p:style>
        </p:cxnSp>
      </p:grpSp>
      <p:grpSp>
        <p:nvGrpSpPr>
          <p:cNvPr id="14" name="Group 140"/>
          <p:cNvGrpSpPr/>
          <p:nvPr/>
        </p:nvGrpSpPr>
        <p:grpSpPr>
          <a:xfrm>
            <a:off x="1684578" y="4421844"/>
            <a:ext cx="393099" cy="402163"/>
            <a:chOff x="2301829" y="3712637"/>
            <a:chExt cx="393099" cy="402163"/>
          </a:xfrm>
        </p:grpSpPr>
        <p:sp>
          <p:nvSpPr>
            <p:cNvPr id="142" name="Oval 141"/>
            <p:cNvSpPr/>
            <p:nvPr/>
          </p:nvSpPr>
          <p:spPr bwMode="auto">
            <a:xfrm>
              <a:off x="2301829" y="3712637"/>
              <a:ext cx="393099" cy="402163"/>
            </a:xfrm>
            <a:prstGeom prst="ellipse">
              <a:avLst/>
            </a:prstGeom>
            <a:solidFill>
              <a:schemeClr val="bg1">
                <a:lumMod val="85000"/>
              </a:schemeClr>
            </a:solidFill>
            <a:ln w="12700" cap="flat" cmpd="sng" algn="ctr">
              <a:solidFill>
                <a:schemeClr val="tx1">
                  <a:lumMod val="95000"/>
                  <a:lumOff val="5000"/>
                </a:schemeClr>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cxnSp>
          <p:nvCxnSpPr>
            <p:cNvPr id="143" name="Straight Connector 142"/>
            <p:cNvCxnSpPr>
              <a:stCxn id="142" idx="1"/>
              <a:endCxn id="142" idx="5"/>
            </p:cNvCxnSpPr>
            <p:nvPr/>
          </p:nvCxnSpPr>
          <p:spPr bwMode="auto">
            <a:xfrm>
              <a:off x="2359397" y="3771532"/>
              <a:ext cx="277963" cy="284373"/>
            </a:xfrm>
            <a:prstGeom prst="line">
              <a:avLst/>
            </a:prstGeom>
            <a:solidFill>
              <a:schemeClr val="accent1"/>
            </a:solidFill>
            <a:ln w="12700" cap="flat" cmpd="sng" algn="ctr">
              <a:solidFill>
                <a:schemeClr val="tx1"/>
              </a:solidFill>
              <a:prstDash val="solid"/>
              <a:round/>
              <a:headEnd type="none" w="lg" len="med"/>
              <a:tailEnd type="none" w="lg" len="med"/>
            </a:ln>
            <a:effectLst/>
          </p:spPr>
        </p:cxnSp>
        <p:cxnSp>
          <p:nvCxnSpPr>
            <p:cNvPr id="144" name="Straight Connector 143"/>
            <p:cNvCxnSpPr>
              <a:stCxn id="142" idx="3"/>
              <a:endCxn id="142" idx="7"/>
            </p:cNvCxnSpPr>
            <p:nvPr/>
          </p:nvCxnSpPr>
          <p:spPr bwMode="auto">
            <a:xfrm flipV="1">
              <a:off x="2359397" y="3771532"/>
              <a:ext cx="277963" cy="284373"/>
            </a:xfrm>
            <a:prstGeom prst="line">
              <a:avLst/>
            </a:prstGeom>
            <a:solidFill>
              <a:schemeClr val="accent1"/>
            </a:solidFill>
            <a:ln w="12700" cap="flat" cmpd="sng" algn="ctr">
              <a:solidFill>
                <a:schemeClr val="tx1"/>
              </a:solidFill>
              <a:prstDash val="solid"/>
              <a:round/>
              <a:headEnd type="none" w="lg" len="med"/>
              <a:tailEnd type="none" w="lg" len="med"/>
            </a:ln>
            <a:effectLst/>
          </p:spPr>
        </p:cxnSp>
      </p:grpSp>
      <p:grpSp>
        <p:nvGrpSpPr>
          <p:cNvPr id="15" name="Group 144"/>
          <p:cNvGrpSpPr/>
          <p:nvPr/>
        </p:nvGrpSpPr>
        <p:grpSpPr>
          <a:xfrm rot="1832292">
            <a:off x="7756120" y="3858282"/>
            <a:ext cx="393099" cy="392530"/>
            <a:chOff x="2301829" y="3712637"/>
            <a:chExt cx="393099" cy="402163"/>
          </a:xfrm>
        </p:grpSpPr>
        <p:sp>
          <p:nvSpPr>
            <p:cNvPr id="146" name="Oval 145"/>
            <p:cNvSpPr/>
            <p:nvPr/>
          </p:nvSpPr>
          <p:spPr bwMode="auto">
            <a:xfrm>
              <a:off x="2301829" y="3712637"/>
              <a:ext cx="393099" cy="402163"/>
            </a:xfrm>
            <a:prstGeom prst="ellipse">
              <a:avLst/>
            </a:prstGeom>
            <a:solidFill>
              <a:schemeClr val="bg1">
                <a:lumMod val="85000"/>
              </a:schemeClr>
            </a:solidFill>
            <a:ln w="12700" cap="flat" cmpd="sng" algn="ctr">
              <a:solidFill>
                <a:schemeClr val="tx1">
                  <a:lumMod val="95000"/>
                  <a:lumOff val="5000"/>
                </a:schemeClr>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cxnSp>
          <p:nvCxnSpPr>
            <p:cNvPr id="147" name="Straight Connector 146"/>
            <p:cNvCxnSpPr>
              <a:stCxn id="146" idx="1"/>
              <a:endCxn id="146" idx="5"/>
            </p:cNvCxnSpPr>
            <p:nvPr/>
          </p:nvCxnSpPr>
          <p:spPr bwMode="auto">
            <a:xfrm>
              <a:off x="2359397" y="3771532"/>
              <a:ext cx="277963" cy="284373"/>
            </a:xfrm>
            <a:prstGeom prst="line">
              <a:avLst/>
            </a:prstGeom>
            <a:solidFill>
              <a:schemeClr val="accent1"/>
            </a:solidFill>
            <a:ln w="12700" cap="flat" cmpd="sng" algn="ctr">
              <a:solidFill>
                <a:schemeClr val="tx1"/>
              </a:solidFill>
              <a:prstDash val="solid"/>
              <a:round/>
              <a:headEnd type="none" w="lg" len="med"/>
              <a:tailEnd type="none" w="lg" len="med"/>
            </a:ln>
            <a:effectLst/>
          </p:spPr>
        </p:cxnSp>
        <p:cxnSp>
          <p:nvCxnSpPr>
            <p:cNvPr id="148" name="Straight Connector 147"/>
            <p:cNvCxnSpPr>
              <a:stCxn id="146" idx="3"/>
              <a:endCxn id="146" idx="7"/>
            </p:cNvCxnSpPr>
            <p:nvPr/>
          </p:nvCxnSpPr>
          <p:spPr bwMode="auto">
            <a:xfrm flipV="1">
              <a:off x="2359397" y="3771532"/>
              <a:ext cx="277963" cy="284373"/>
            </a:xfrm>
            <a:prstGeom prst="line">
              <a:avLst/>
            </a:prstGeom>
            <a:solidFill>
              <a:schemeClr val="accent1"/>
            </a:solidFill>
            <a:ln w="12700" cap="flat" cmpd="sng" algn="ctr">
              <a:solidFill>
                <a:schemeClr val="tx1"/>
              </a:solidFill>
              <a:prstDash val="solid"/>
              <a:round/>
              <a:headEnd type="none" w="lg" len="med"/>
              <a:tailEnd type="none" w="lg" len="med"/>
            </a:ln>
            <a:effectLst/>
          </p:spPr>
        </p:cxnSp>
      </p:grpSp>
      <p:sp>
        <p:nvSpPr>
          <p:cNvPr id="156" name="Rectangle 155"/>
          <p:cNvSpPr/>
          <p:nvPr/>
        </p:nvSpPr>
        <p:spPr bwMode="auto">
          <a:xfrm rot="1747513">
            <a:off x="8175910" y="4135745"/>
            <a:ext cx="442781" cy="420100"/>
          </a:xfrm>
          <a:prstGeom prst="rect">
            <a:avLst/>
          </a:prstGeom>
          <a:solidFill>
            <a:schemeClr val="bg1">
              <a:lumMod val="8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61" name="Bent Arrow 160"/>
          <p:cNvSpPr/>
          <p:nvPr/>
        </p:nvSpPr>
        <p:spPr bwMode="auto">
          <a:xfrm rot="16200000" flipH="1" flipV="1">
            <a:off x="1437895" y="3338521"/>
            <a:ext cx="501374" cy="978679"/>
          </a:xfrm>
          <a:prstGeom prst="bentArrow">
            <a:avLst>
              <a:gd name="adj1" fmla="val 13641"/>
              <a:gd name="adj2" fmla="val 18897"/>
              <a:gd name="adj3" fmla="val 11511"/>
              <a:gd name="adj4" fmla="val 48276"/>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60" name="Rectangle 159"/>
          <p:cNvSpPr/>
          <p:nvPr/>
        </p:nvSpPr>
        <p:spPr bwMode="auto">
          <a:xfrm>
            <a:off x="1893779" y="3765917"/>
            <a:ext cx="442781" cy="420100"/>
          </a:xfrm>
          <a:prstGeom prst="rect">
            <a:avLst/>
          </a:prstGeom>
          <a:solidFill>
            <a:schemeClr val="bg1">
              <a:lumMod val="8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62" name="Can 161"/>
          <p:cNvSpPr/>
          <p:nvPr/>
        </p:nvSpPr>
        <p:spPr>
          <a:xfrm>
            <a:off x="414134" y="3299709"/>
            <a:ext cx="1143000" cy="1797795"/>
          </a:xfrm>
          <a:prstGeom prst="can">
            <a:avLst>
              <a:gd name="adj" fmla="val 18907"/>
            </a:avLst>
          </a:prstGeom>
          <a:solidFill>
            <a:schemeClr val="bg1"/>
          </a:solidFill>
          <a:ln w="19050">
            <a:solidFill>
              <a:schemeClr val="tx1">
                <a:lumMod val="95000"/>
                <a:lumOff val="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US" sz="1800" b="1" dirty="0">
              <a:solidFill>
                <a:schemeClr val="tx1"/>
              </a:solidFill>
            </a:endParaRPr>
          </a:p>
        </p:txBody>
      </p:sp>
      <p:sp>
        <p:nvSpPr>
          <p:cNvPr id="163" name="Can 162"/>
          <p:cNvSpPr/>
          <p:nvPr/>
        </p:nvSpPr>
        <p:spPr>
          <a:xfrm>
            <a:off x="553608" y="1781601"/>
            <a:ext cx="1521850" cy="1214017"/>
          </a:xfrm>
          <a:prstGeom prst="can">
            <a:avLst>
              <a:gd name="adj" fmla="val 14762"/>
            </a:avLst>
          </a:prstGeom>
          <a:solidFill>
            <a:schemeClr val="bg1"/>
          </a:solidFill>
          <a:ln w="19050">
            <a:solidFill>
              <a:schemeClr val="tx1">
                <a:lumMod val="95000"/>
                <a:lumOff val="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800" b="1" dirty="0" smtClean="0">
                <a:solidFill>
                  <a:schemeClr val="tx1"/>
                </a:solidFill>
              </a:rPr>
              <a:t>Concentrated Clay</a:t>
            </a:r>
            <a:endParaRPr lang="en-US" sz="1800" b="1" dirty="0">
              <a:solidFill>
                <a:schemeClr val="tx1"/>
              </a:solidFill>
            </a:endParaRPr>
          </a:p>
        </p:txBody>
      </p:sp>
      <p:grpSp>
        <p:nvGrpSpPr>
          <p:cNvPr id="16" name="Group 185"/>
          <p:cNvGrpSpPr/>
          <p:nvPr/>
        </p:nvGrpSpPr>
        <p:grpSpPr>
          <a:xfrm>
            <a:off x="2266043" y="5056256"/>
            <a:ext cx="1022337" cy="419150"/>
            <a:chOff x="2209801" y="4908083"/>
            <a:chExt cx="1022337" cy="419150"/>
          </a:xfrm>
        </p:grpSpPr>
        <p:sp>
          <p:nvSpPr>
            <p:cNvPr id="185" name="Freeform 184"/>
            <p:cNvSpPr/>
            <p:nvPr/>
          </p:nvSpPr>
          <p:spPr bwMode="auto">
            <a:xfrm flipV="1">
              <a:off x="2967586" y="5278918"/>
              <a:ext cx="52846" cy="45719"/>
            </a:xfrm>
            <a:custGeom>
              <a:avLst/>
              <a:gdLst>
                <a:gd name="connsiteX0" fmla="*/ 0 w 41015"/>
                <a:gd name="connsiteY0" fmla="*/ 0 h 49206"/>
                <a:gd name="connsiteX1" fmla="*/ 20502 w 41015"/>
                <a:gd name="connsiteY1" fmla="*/ 8201 h 49206"/>
                <a:gd name="connsiteX2" fmla="*/ 36904 w 41015"/>
                <a:gd name="connsiteY2" fmla="*/ 32804 h 49206"/>
                <a:gd name="connsiteX3" fmla="*/ 41004 w 41015"/>
                <a:gd name="connsiteY3" fmla="*/ 49206 h 49206"/>
              </a:gdLst>
              <a:ahLst/>
              <a:cxnLst>
                <a:cxn ang="0">
                  <a:pos x="connsiteX0" y="connsiteY0"/>
                </a:cxn>
                <a:cxn ang="0">
                  <a:pos x="connsiteX1" y="connsiteY1"/>
                </a:cxn>
                <a:cxn ang="0">
                  <a:pos x="connsiteX2" y="connsiteY2"/>
                </a:cxn>
                <a:cxn ang="0">
                  <a:pos x="connsiteX3" y="connsiteY3"/>
                </a:cxn>
              </a:cxnLst>
              <a:rect l="l" t="t" r="r" b="b"/>
              <a:pathLst>
                <a:path w="41015" h="49206">
                  <a:moveTo>
                    <a:pt x="0" y="0"/>
                  </a:moveTo>
                  <a:cubicBezTo>
                    <a:pt x="6834" y="2734"/>
                    <a:pt x="15001" y="3311"/>
                    <a:pt x="20502" y="8201"/>
                  </a:cubicBezTo>
                  <a:cubicBezTo>
                    <a:pt x="27869" y="14749"/>
                    <a:pt x="36904" y="32804"/>
                    <a:pt x="36904" y="32804"/>
                  </a:cubicBezTo>
                  <a:cubicBezTo>
                    <a:pt x="41436" y="46402"/>
                    <a:pt x="41004" y="40783"/>
                    <a:pt x="41004" y="49206"/>
                  </a:cubicBezTo>
                </a:path>
              </a:pathLst>
            </a:custGeom>
            <a:ln w="9525">
              <a:headEnd type="none" w="lg" len="med"/>
              <a:tailEnd type="none" w="lg" len="med"/>
            </a:ln>
          </p:spPr>
          <p:style>
            <a:lnRef idx="1">
              <a:schemeClr val="accent1"/>
            </a:lnRef>
            <a:fillRef idx="0">
              <a:schemeClr val="accent1"/>
            </a:fillRef>
            <a:effectRef idx="0">
              <a:schemeClr val="accent1"/>
            </a:effectRef>
            <a:fontRef idx="minor">
              <a:schemeClr val="tx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nvGrpSpPr>
            <p:cNvPr id="23" name="Group 168"/>
            <p:cNvGrpSpPr/>
            <p:nvPr/>
          </p:nvGrpSpPr>
          <p:grpSpPr>
            <a:xfrm>
              <a:off x="2209801" y="4908083"/>
              <a:ext cx="1022337" cy="419150"/>
              <a:chOff x="2301832" y="4728659"/>
              <a:chExt cx="1022337" cy="572277"/>
            </a:xfrm>
          </p:grpSpPr>
          <p:sp>
            <p:nvSpPr>
              <p:cNvPr id="168" name="Freeform 167"/>
              <p:cNvSpPr/>
              <p:nvPr/>
            </p:nvSpPr>
            <p:spPr bwMode="auto">
              <a:xfrm>
                <a:off x="3063831" y="4730256"/>
                <a:ext cx="41015" cy="49206"/>
              </a:xfrm>
              <a:custGeom>
                <a:avLst/>
                <a:gdLst>
                  <a:gd name="connsiteX0" fmla="*/ 0 w 41015"/>
                  <a:gd name="connsiteY0" fmla="*/ 0 h 49206"/>
                  <a:gd name="connsiteX1" fmla="*/ 20502 w 41015"/>
                  <a:gd name="connsiteY1" fmla="*/ 8201 h 49206"/>
                  <a:gd name="connsiteX2" fmla="*/ 36904 w 41015"/>
                  <a:gd name="connsiteY2" fmla="*/ 32804 h 49206"/>
                  <a:gd name="connsiteX3" fmla="*/ 41004 w 41015"/>
                  <a:gd name="connsiteY3" fmla="*/ 49206 h 49206"/>
                </a:gdLst>
                <a:ahLst/>
                <a:cxnLst>
                  <a:cxn ang="0">
                    <a:pos x="connsiteX0" y="connsiteY0"/>
                  </a:cxn>
                  <a:cxn ang="0">
                    <a:pos x="connsiteX1" y="connsiteY1"/>
                  </a:cxn>
                  <a:cxn ang="0">
                    <a:pos x="connsiteX2" y="connsiteY2"/>
                  </a:cxn>
                  <a:cxn ang="0">
                    <a:pos x="connsiteX3" y="connsiteY3"/>
                  </a:cxn>
                </a:cxnLst>
                <a:rect l="l" t="t" r="r" b="b"/>
                <a:pathLst>
                  <a:path w="41015" h="49206">
                    <a:moveTo>
                      <a:pt x="0" y="0"/>
                    </a:moveTo>
                    <a:cubicBezTo>
                      <a:pt x="6834" y="2734"/>
                      <a:pt x="15001" y="3311"/>
                      <a:pt x="20502" y="8201"/>
                    </a:cubicBezTo>
                    <a:cubicBezTo>
                      <a:pt x="27869" y="14749"/>
                      <a:pt x="36904" y="32804"/>
                      <a:pt x="36904" y="32804"/>
                    </a:cubicBezTo>
                    <a:cubicBezTo>
                      <a:pt x="41436" y="46402"/>
                      <a:pt x="41004" y="40783"/>
                      <a:pt x="41004" y="49206"/>
                    </a:cubicBezTo>
                  </a:path>
                </a:pathLst>
              </a:custGeom>
              <a:ln w="9525">
                <a:headEnd type="none" w="lg" len="med"/>
                <a:tailEnd type="none" w="lg" len="med"/>
              </a:ln>
            </p:spPr>
            <p:style>
              <a:lnRef idx="1">
                <a:schemeClr val="accent1"/>
              </a:lnRef>
              <a:fillRef idx="0">
                <a:schemeClr val="accent1"/>
              </a:fillRef>
              <a:effectRef idx="0">
                <a:schemeClr val="accent1"/>
              </a:effectRef>
              <a:fontRef idx="minor">
                <a:schemeClr val="tx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nvGrpSpPr>
              <p:cNvPr id="30" name="Group 166"/>
              <p:cNvGrpSpPr/>
              <p:nvPr/>
            </p:nvGrpSpPr>
            <p:grpSpPr>
              <a:xfrm>
                <a:off x="2301832" y="4728659"/>
                <a:ext cx="1022337" cy="572277"/>
                <a:chOff x="2301832" y="4728659"/>
                <a:chExt cx="1022337" cy="572277"/>
              </a:xfrm>
            </p:grpSpPr>
            <p:grpSp>
              <p:nvGrpSpPr>
                <p:cNvPr id="231" name="Group 53"/>
                <p:cNvGrpSpPr/>
                <p:nvPr/>
              </p:nvGrpSpPr>
              <p:grpSpPr>
                <a:xfrm>
                  <a:off x="2301832" y="4728660"/>
                  <a:ext cx="1022337" cy="572276"/>
                  <a:chOff x="3984429" y="2933699"/>
                  <a:chExt cx="1185984" cy="846797"/>
                </a:xfrm>
              </p:grpSpPr>
              <p:sp>
                <p:nvSpPr>
                  <p:cNvPr id="32" name="Can 31"/>
                  <p:cNvSpPr/>
                  <p:nvPr/>
                </p:nvSpPr>
                <p:spPr>
                  <a:xfrm rot="5400000">
                    <a:off x="4205945" y="2747932"/>
                    <a:ext cx="742951" cy="1185984"/>
                  </a:xfrm>
                  <a:prstGeom prst="can">
                    <a:avLst>
                      <a:gd name="adj" fmla="val 53063"/>
                    </a:avLst>
                  </a:prstGeom>
                  <a:solidFill>
                    <a:schemeClr val="bg2">
                      <a:lumMod val="90000"/>
                    </a:schemeClr>
                  </a:solidFill>
                  <a:ln w="9525">
                    <a:solidFill>
                      <a:schemeClr val="bg2">
                        <a:lumMod val="50000"/>
                      </a:schemeClr>
                    </a:solidFill>
                  </a:ln>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sp>
                <p:nvSpPr>
                  <p:cNvPr id="17" name="Moon 16"/>
                  <p:cNvSpPr/>
                  <p:nvPr/>
                </p:nvSpPr>
                <p:spPr bwMode="auto">
                  <a:xfrm>
                    <a:off x="4066233" y="2955954"/>
                    <a:ext cx="287952" cy="80229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8" name="Moon 17"/>
                  <p:cNvSpPr/>
                  <p:nvPr/>
                </p:nvSpPr>
                <p:spPr bwMode="auto">
                  <a:xfrm>
                    <a:off x="4174251" y="2940887"/>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9" name="Moon 18"/>
                  <p:cNvSpPr/>
                  <p:nvPr/>
                </p:nvSpPr>
                <p:spPr bwMode="auto">
                  <a:xfrm>
                    <a:off x="4287221" y="2942296"/>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0" name="Moon 19"/>
                  <p:cNvSpPr/>
                  <p:nvPr/>
                </p:nvSpPr>
                <p:spPr bwMode="auto">
                  <a:xfrm>
                    <a:off x="4393615" y="2933700"/>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1" name="Moon 20"/>
                  <p:cNvSpPr/>
                  <p:nvPr/>
                </p:nvSpPr>
                <p:spPr bwMode="auto">
                  <a:xfrm>
                    <a:off x="4520136" y="2933699"/>
                    <a:ext cx="261124" cy="845387"/>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2" name="Moon 21"/>
                  <p:cNvSpPr/>
                  <p:nvPr/>
                </p:nvSpPr>
                <p:spPr bwMode="auto">
                  <a:xfrm>
                    <a:off x="4633107" y="2933699"/>
                    <a:ext cx="235295" cy="838201"/>
                  </a:xfrm>
                  <a:prstGeom prst="moon">
                    <a:avLst>
                      <a:gd name="adj" fmla="val 58817"/>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cxnSp>
              <p:nvCxnSpPr>
                <p:cNvPr id="164" name="Straight Connector 163"/>
                <p:cNvCxnSpPr>
                  <a:endCxn id="22" idx="0"/>
                </p:cNvCxnSpPr>
                <p:nvPr/>
              </p:nvCxnSpPr>
              <p:spPr bwMode="auto">
                <a:xfrm flipV="1">
                  <a:off x="2562844" y="4728659"/>
                  <a:ext cx="500987" cy="18809"/>
                </a:xfrm>
                <a:prstGeom prst="line">
                  <a:avLst/>
                </a:prstGeom>
                <a:ln w="9525">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66" name="Straight Connector 165"/>
                <p:cNvCxnSpPr/>
                <p:nvPr/>
              </p:nvCxnSpPr>
              <p:spPr bwMode="auto">
                <a:xfrm>
                  <a:off x="2580691" y="5292259"/>
                  <a:ext cx="483140" cy="2869"/>
                </a:xfrm>
                <a:prstGeom prst="line">
                  <a:avLst/>
                </a:prstGeom>
                <a:ln w="9525">
                  <a:headEnd type="none" w="lg" len="med"/>
                  <a:tailEnd type="none" w="lg" len="med"/>
                </a:ln>
              </p:spPr>
              <p:style>
                <a:lnRef idx="1">
                  <a:schemeClr val="accent1"/>
                </a:lnRef>
                <a:fillRef idx="0">
                  <a:schemeClr val="accent1"/>
                </a:fillRef>
                <a:effectRef idx="0">
                  <a:schemeClr val="accent1"/>
                </a:effectRef>
                <a:fontRef idx="minor">
                  <a:schemeClr val="tx1"/>
                </a:fontRef>
              </p:style>
            </p:cxnSp>
          </p:grpSp>
        </p:grpSp>
      </p:grpSp>
      <p:sp>
        <p:nvSpPr>
          <p:cNvPr id="188" name="Rectangle 187"/>
          <p:cNvSpPr/>
          <p:nvPr/>
        </p:nvSpPr>
        <p:spPr bwMode="auto">
          <a:xfrm>
            <a:off x="6258437" y="2315464"/>
            <a:ext cx="1390702" cy="369332"/>
          </a:xfrm>
          <a:prstGeom prst="rect">
            <a:avLst/>
          </a:prstGeom>
          <a:noFill/>
          <a:ln>
            <a:noFill/>
            <a:headEnd type="none" w="lg" len="med"/>
            <a:tailEnd type="none" w="lg" len="med"/>
          </a:ln>
        </p:spPr>
        <p:style>
          <a:lnRef idx="2">
            <a:schemeClr val="dk1"/>
          </a:lnRef>
          <a:fillRef idx="1">
            <a:schemeClr val="lt1"/>
          </a:fillRef>
          <a:effectRef idx="0">
            <a:schemeClr val="dk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r>
              <a:rPr lang="en-US" b="1" dirty="0" smtClean="0">
                <a:solidFill>
                  <a:schemeClr val="tx1"/>
                </a:solidFill>
                <a:latin typeface="+mj-lt"/>
                <a:cs typeface="Calibri" pitchFamily="34" charset="0"/>
              </a:rPr>
              <a:t>Tube Settler</a:t>
            </a:r>
            <a:endParaRPr kumimoji="0" lang="en-US" sz="1800" b="1" i="0" u="none" strike="noStrike" cap="none" normalizeH="0" baseline="0" dirty="0" smtClean="0">
              <a:ln>
                <a:noFill/>
              </a:ln>
              <a:solidFill>
                <a:schemeClr val="tx1"/>
              </a:solidFill>
              <a:effectLst/>
              <a:latin typeface="+mj-lt"/>
              <a:cs typeface="Calibri" pitchFamily="34" charset="0"/>
            </a:endParaRPr>
          </a:p>
        </p:txBody>
      </p:sp>
      <p:sp>
        <p:nvSpPr>
          <p:cNvPr id="189" name="Rectangle 188"/>
          <p:cNvSpPr/>
          <p:nvPr/>
        </p:nvSpPr>
        <p:spPr bwMode="auto">
          <a:xfrm>
            <a:off x="4482107" y="6332041"/>
            <a:ext cx="1289135" cy="369332"/>
          </a:xfrm>
          <a:prstGeom prst="rect">
            <a:avLst/>
          </a:prstGeom>
          <a:noFill/>
          <a:ln>
            <a:noFill/>
            <a:headEnd type="none" w="lg" len="med"/>
            <a:tailEnd type="none" w="lg" len="med"/>
          </a:ln>
        </p:spPr>
        <p:style>
          <a:lnRef idx="2">
            <a:schemeClr val="dk1"/>
          </a:lnRef>
          <a:fillRef idx="1">
            <a:schemeClr val="lt1"/>
          </a:fillRef>
          <a:effectRef idx="0">
            <a:schemeClr val="dk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r>
              <a:rPr lang="en-US" b="1" dirty="0" err="1" smtClean="0">
                <a:solidFill>
                  <a:schemeClr val="tx1"/>
                </a:solidFill>
                <a:latin typeface="+mj-lt"/>
                <a:cs typeface="Calibri" pitchFamily="34" charset="0"/>
              </a:rPr>
              <a:t>Flocculator</a:t>
            </a:r>
            <a:endParaRPr kumimoji="0" lang="en-US" sz="1800" b="1" i="0" u="none" strike="noStrike" cap="none" normalizeH="0" baseline="0" dirty="0" smtClean="0">
              <a:ln>
                <a:noFill/>
              </a:ln>
              <a:solidFill>
                <a:schemeClr val="tx1"/>
              </a:solidFill>
              <a:effectLst/>
              <a:latin typeface="+mj-lt"/>
              <a:cs typeface="Calibri" pitchFamily="34" charset="0"/>
            </a:endParaRPr>
          </a:p>
        </p:txBody>
      </p:sp>
      <p:sp>
        <p:nvSpPr>
          <p:cNvPr id="190" name="Rectangle 189"/>
          <p:cNvSpPr/>
          <p:nvPr/>
        </p:nvSpPr>
        <p:spPr bwMode="auto">
          <a:xfrm>
            <a:off x="2102835" y="5449979"/>
            <a:ext cx="1249991" cy="369332"/>
          </a:xfrm>
          <a:prstGeom prst="rect">
            <a:avLst/>
          </a:prstGeom>
          <a:noFill/>
          <a:ln>
            <a:noFill/>
            <a:headEnd type="none" w="lg" len="med"/>
            <a:tailEnd type="none" w="lg"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b="1" dirty="0" smtClean="0">
                <a:solidFill>
                  <a:schemeClr val="tx1"/>
                </a:solidFill>
                <a:latin typeface="+mj-lt"/>
                <a:cs typeface="Calibri" pitchFamily="34" charset="0"/>
              </a:rPr>
              <a:t>Rapid Mix</a:t>
            </a:r>
            <a:endParaRPr kumimoji="0" lang="en-US" sz="1800" b="1" i="0" u="none" strike="noStrike" cap="none" normalizeH="0" baseline="0" dirty="0" smtClean="0">
              <a:ln>
                <a:noFill/>
              </a:ln>
              <a:solidFill>
                <a:schemeClr val="tx1"/>
              </a:solidFill>
              <a:effectLst/>
              <a:latin typeface="+mj-lt"/>
              <a:cs typeface="Calibri" pitchFamily="34" charset="0"/>
            </a:endParaRPr>
          </a:p>
        </p:txBody>
      </p:sp>
      <p:sp>
        <p:nvSpPr>
          <p:cNvPr id="193" name="Rectangle 192"/>
          <p:cNvSpPr/>
          <p:nvPr/>
        </p:nvSpPr>
        <p:spPr bwMode="auto">
          <a:xfrm>
            <a:off x="8422353" y="5697390"/>
            <a:ext cx="819245" cy="369332"/>
          </a:xfrm>
          <a:prstGeom prst="rect">
            <a:avLst/>
          </a:prstGeom>
          <a:noFill/>
          <a:ln>
            <a:noFill/>
            <a:headEnd type="none" w="lg" len="med"/>
            <a:tailEnd type="none" w="lg"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i="1" dirty="0" smtClean="0">
                <a:solidFill>
                  <a:schemeClr val="tx1"/>
                </a:solidFill>
                <a:latin typeface="+mj-lt"/>
                <a:cs typeface="Calibri" pitchFamily="34" charset="0"/>
              </a:rPr>
              <a:t>Waste</a:t>
            </a:r>
            <a:endParaRPr kumimoji="0" lang="en-US" sz="1800" i="1" u="none" strike="noStrike" cap="none" normalizeH="0" baseline="0" dirty="0" smtClean="0">
              <a:ln>
                <a:noFill/>
              </a:ln>
              <a:solidFill>
                <a:schemeClr val="tx1"/>
              </a:solidFill>
              <a:effectLst/>
              <a:latin typeface="+mj-lt"/>
              <a:cs typeface="Calibri" pitchFamily="34" charset="0"/>
            </a:endParaRPr>
          </a:p>
        </p:txBody>
      </p:sp>
      <p:sp>
        <p:nvSpPr>
          <p:cNvPr id="195" name="Rectangle 194"/>
          <p:cNvSpPr/>
          <p:nvPr/>
        </p:nvSpPr>
        <p:spPr bwMode="auto">
          <a:xfrm>
            <a:off x="8390868" y="4731841"/>
            <a:ext cx="819245" cy="369332"/>
          </a:xfrm>
          <a:prstGeom prst="rect">
            <a:avLst/>
          </a:prstGeom>
          <a:noFill/>
          <a:ln>
            <a:noFill/>
            <a:headEnd type="none" w="lg" len="med"/>
            <a:tailEnd type="none" w="lg"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i="1" dirty="0" smtClean="0">
                <a:solidFill>
                  <a:schemeClr val="tx1"/>
                </a:solidFill>
                <a:latin typeface="+mj-lt"/>
                <a:cs typeface="Calibri" pitchFamily="34" charset="0"/>
              </a:rPr>
              <a:t>Waste</a:t>
            </a:r>
            <a:endParaRPr kumimoji="0" lang="en-US" sz="1800" i="1" u="none" strike="noStrike" cap="none" normalizeH="0" baseline="0" dirty="0" smtClean="0">
              <a:ln>
                <a:noFill/>
              </a:ln>
              <a:solidFill>
                <a:schemeClr val="tx1"/>
              </a:solidFill>
              <a:effectLst/>
              <a:latin typeface="+mj-lt"/>
              <a:cs typeface="Calibri" pitchFamily="34" charset="0"/>
            </a:endParaRPr>
          </a:p>
        </p:txBody>
      </p:sp>
      <p:sp>
        <p:nvSpPr>
          <p:cNvPr id="199" name="Can 198"/>
          <p:cNvSpPr/>
          <p:nvPr/>
        </p:nvSpPr>
        <p:spPr>
          <a:xfrm>
            <a:off x="414134" y="3843770"/>
            <a:ext cx="1143000" cy="1273937"/>
          </a:xfrm>
          <a:prstGeom prst="can">
            <a:avLst>
              <a:gd name="adj" fmla="val 18907"/>
            </a:avLst>
          </a:prstGeom>
          <a:solidFill>
            <a:schemeClr val="bg2">
              <a:lumMod val="90000"/>
            </a:schemeClr>
          </a:solidFill>
          <a:ln w="19050">
            <a:solidFill>
              <a:schemeClr val="tx1">
                <a:lumMod val="95000"/>
                <a:lumOff val="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800" b="1" dirty="0">
                <a:solidFill>
                  <a:schemeClr val="tx1"/>
                </a:solidFill>
              </a:rPr>
              <a:t>Turbid </a:t>
            </a:r>
            <a:r>
              <a:rPr lang="en-US" sz="1800" b="1" dirty="0" smtClean="0">
                <a:solidFill>
                  <a:schemeClr val="tx1"/>
                </a:solidFill>
              </a:rPr>
              <a:t>Water</a:t>
            </a:r>
            <a:endParaRPr lang="en-US" sz="1800" b="1" dirty="0">
              <a:solidFill>
                <a:schemeClr val="tx1"/>
              </a:solidFill>
            </a:endParaRPr>
          </a:p>
        </p:txBody>
      </p:sp>
      <p:sp>
        <p:nvSpPr>
          <p:cNvPr id="202" name="Flowchart: Collate 201"/>
          <p:cNvSpPr/>
          <p:nvPr/>
        </p:nvSpPr>
        <p:spPr bwMode="auto">
          <a:xfrm rot="12600000">
            <a:off x="8145680" y="2453306"/>
            <a:ext cx="113579" cy="184735"/>
          </a:xfrm>
          <a:prstGeom prst="flowChartCollat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03" name="Flowchart: Collate 202"/>
          <p:cNvSpPr/>
          <p:nvPr/>
        </p:nvSpPr>
        <p:spPr bwMode="auto">
          <a:xfrm rot="12600000">
            <a:off x="8034606" y="2673822"/>
            <a:ext cx="113579" cy="184735"/>
          </a:xfrm>
          <a:prstGeom prst="flowChartCollat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04" name="Flowchart: Collate 203"/>
          <p:cNvSpPr/>
          <p:nvPr/>
        </p:nvSpPr>
        <p:spPr bwMode="auto">
          <a:xfrm rot="12600000">
            <a:off x="7913388" y="2900033"/>
            <a:ext cx="113579" cy="184735"/>
          </a:xfrm>
          <a:prstGeom prst="flowChartCollat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05" name="Flowchart: Collate 204"/>
          <p:cNvSpPr/>
          <p:nvPr/>
        </p:nvSpPr>
        <p:spPr bwMode="auto">
          <a:xfrm rot="12600000">
            <a:off x="7786634" y="3129608"/>
            <a:ext cx="113579" cy="184735"/>
          </a:xfrm>
          <a:prstGeom prst="flowChartCollat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06" name="Isosceles Triangle 205"/>
          <p:cNvSpPr/>
          <p:nvPr/>
        </p:nvSpPr>
        <p:spPr bwMode="auto">
          <a:xfrm rot="1800000">
            <a:off x="8305058" y="2268003"/>
            <a:ext cx="108536" cy="94920"/>
          </a:xfrm>
          <a:prstGeom prst="triangl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07" name="Isosceles Triangle 206"/>
          <p:cNvSpPr/>
          <p:nvPr/>
        </p:nvSpPr>
        <p:spPr bwMode="auto">
          <a:xfrm rot="12600000" flipH="1">
            <a:off x="8420385" y="2064824"/>
            <a:ext cx="108536" cy="94920"/>
          </a:xfrm>
          <a:prstGeom prst="triangl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23" name="Isosceles Triangle 222"/>
          <p:cNvSpPr/>
          <p:nvPr/>
        </p:nvSpPr>
        <p:spPr bwMode="auto">
          <a:xfrm rot="16200000" flipH="1">
            <a:off x="3966218" y="5515878"/>
            <a:ext cx="108536" cy="94920"/>
          </a:xfrm>
          <a:prstGeom prst="triangl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18" name="Flowchart: Collate 217"/>
          <p:cNvSpPr/>
          <p:nvPr/>
        </p:nvSpPr>
        <p:spPr bwMode="auto">
          <a:xfrm rot="16200000">
            <a:off x="4780362" y="5483720"/>
            <a:ext cx="113579" cy="184735"/>
          </a:xfrm>
          <a:prstGeom prst="flowChartCollat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19" name="Flowchart: Collate 218"/>
          <p:cNvSpPr/>
          <p:nvPr/>
        </p:nvSpPr>
        <p:spPr bwMode="auto">
          <a:xfrm rot="16200000">
            <a:off x="5591680" y="5470201"/>
            <a:ext cx="113579" cy="184735"/>
          </a:xfrm>
          <a:prstGeom prst="flowChartCollat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20" name="Flowchart: Collate 219"/>
          <p:cNvSpPr/>
          <p:nvPr/>
        </p:nvSpPr>
        <p:spPr bwMode="auto">
          <a:xfrm rot="16200000">
            <a:off x="5951675" y="5475246"/>
            <a:ext cx="113579" cy="184735"/>
          </a:xfrm>
          <a:prstGeom prst="flowChartCollat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21" name="Flowchart: Collate 220"/>
          <p:cNvSpPr/>
          <p:nvPr/>
        </p:nvSpPr>
        <p:spPr bwMode="auto">
          <a:xfrm rot="16200000">
            <a:off x="6221310" y="5470201"/>
            <a:ext cx="113579" cy="184735"/>
          </a:xfrm>
          <a:prstGeom prst="flowChartCollat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22" name="Isosceles Triangle 221"/>
          <p:cNvSpPr/>
          <p:nvPr/>
        </p:nvSpPr>
        <p:spPr bwMode="auto">
          <a:xfrm rot="5400000">
            <a:off x="3764085" y="5517632"/>
            <a:ext cx="108536" cy="94920"/>
          </a:xfrm>
          <a:prstGeom prst="triangl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50" name="Can 149"/>
          <p:cNvSpPr/>
          <p:nvPr/>
        </p:nvSpPr>
        <p:spPr>
          <a:xfrm>
            <a:off x="3653645" y="2065301"/>
            <a:ext cx="1281879" cy="1450428"/>
          </a:xfrm>
          <a:prstGeom prst="can">
            <a:avLst>
              <a:gd name="adj" fmla="val 23342"/>
            </a:avLst>
          </a:prstGeom>
          <a:solidFill>
            <a:schemeClr val="bg1"/>
          </a:solidFill>
          <a:ln w="19050">
            <a:solidFill>
              <a:schemeClr val="tx1">
                <a:lumMod val="95000"/>
                <a:lumOff val="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800" b="1" dirty="0" smtClean="0">
                <a:solidFill>
                  <a:schemeClr val="tx1"/>
                </a:solidFill>
              </a:rPr>
              <a:t>Coagulant Stock Tank</a:t>
            </a:r>
            <a:endParaRPr lang="en-US" sz="1800" b="1" dirty="0">
              <a:solidFill>
                <a:schemeClr val="tx1"/>
              </a:solidFill>
            </a:endParaRPr>
          </a:p>
        </p:txBody>
      </p:sp>
      <p:sp>
        <p:nvSpPr>
          <p:cNvPr id="151" name="Flowchart: Summing Junction 150"/>
          <p:cNvSpPr/>
          <p:nvPr/>
        </p:nvSpPr>
        <p:spPr bwMode="auto">
          <a:xfrm>
            <a:off x="2908810" y="3017379"/>
            <a:ext cx="390880" cy="384490"/>
          </a:xfrm>
          <a:prstGeom prst="flowChartSummingJunction">
            <a:avLst/>
          </a:prstGeom>
          <a:solidFill>
            <a:schemeClr val="bg1">
              <a:lumMod val="85000"/>
            </a:schemeClr>
          </a:solidFill>
          <a:ln w="12700" cap="flat" cmpd="sng" algn="ctr">
            <a:solidFill>
              <a:schemeClr val="tx1">
                <a:lumMod val="95000"/>
                <a:lumOff val="5000"/>
              </a:schemeClr>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52" name="Flowchart: Summing Junction 151"/>
          <p:cNvSpPr/>
          <p:nvPr/>
        </p:nvSpPr>
        <p:spPr bwMode="auto">
          <a:xfrm>
            <a:off x="5360662" y="4671766"/>
            <a:ext cx="390880" cy="384490"/>
          </a:xfrm>
          <a:prstGeom prst="flowChartSummingJunction">
            <a:avLst/>
          </a:prstGeom>
          <a:solidFill>
            <a:schemeClr val="bg1">
              <a:lumMod val="85000"/>
            </a:schemeClr>
          </a:solidFill>
          <a:ln w="12700" cap="flat" cmpd="sng" algn="ctr">
            <a:solidFill>
              <a:schemeClr val="tx1">
                <a:lumMod val="95000"/>
                <a:lumOff val="5000"/>
              </a:schemeClr>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54" name="Rectangle 153"/>
          <p:cNvSpPr/>
          <p:nvPr/>
        </p:nvSpPr>
        <p:spPr bwMode="auto">
          <a:xfrm>
            <a:off x="3894619" y="4494679"/>
            <a:ext cx="1390124" cy="369332"/>
          </a:xfrm>
          <a:prstGeom prst="rect">
            <a:avLst/>
          </a:prstGeom>
          <a:noFill/>
          <a:ln>
            <a:noFill/>
            <a:headEnd type="none" w="lg" len="med"/>
            <a:tailEnd type="none" w="lg" len="med"/>
          </a:ln>
        </p:spPr>
        <p:style>
          <a:lnRef idx="2">
            <a:schemeClr val="dk1"/>
          </a:lnRef>
          <a:fillRef idx="1">
            <a:schemeClr val="lt1"/>
          </a:fillRef>
          <a:effectRef idx="0">
            <a:schemeClr val="dk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r>
              <a:rPr lang="en-US" b="1" dirty="0" err="1" smtClean="0">
                <a:solidFill>
                  <a:schemeClr val="tx1"/>
                </a:solidFill>
                <a:latin typeface="+mj-lt"/>
                <a:cs typeface="Calibri" pitchFamily="34" charset="0"/>
              </a:rPr>
              <a:t>Floc</a:t>
            </a:r>
            <a:r>
              <a:rPr lang="en-US" b="1" dirty="0" smtClean="0">
                <a:solidFill>
                  <a:schemeClr val="tx1"/>
                </a:solidFill>
                <a:latin typeface="+mj-lt"/>
                <a:cs typeface="Calibri" pitchFamily="34" charset="0"/>
              </a:rPr>
              <a:t> Recycle</a:t>
            </a:r>
            <a:endParaRPr kumimoji="0" lang="en-US" sz="1800" b="1" i="0" u="none" strike="noStrike" cap="none" normalizeH="0" baseline="0" dirty="0" smtClean="0">
              <a:ln>
                <a:noFill/>
              </a:ln>
              <a:solidFill>
                <a:schemeClr val="tx1"/>
              </a:solidFill>
              <a:effectLst/>
              <a:latin typeface="+mj-lt"/>
              <a:cs typeface="Calibri" pitchFamily="34" charset="0"/>
            </a:endParaRPr>
          </a:p>
        </p:txBody>
      </p:sp>
      <p:sp>
        <p:nvSpPr>
          <p:cNvPr id="155" name="Rectangle 154"/>
          <p:cNvSpPr/>
          <p:nvPr/>
        </p:nvSpPr>
        <p:spPr bwMode="auto">
          <a:xfrm>
            <a:off x="6066061" y="3869884"/>
            <a:ext cx="1070101" cy="369332"/>
          </a:xfrm>
          <a:prstGeom prst="rect">
            <a:avLst/>
          </a:prstGeom>
          <a:noFill/>
          <a:ln>
            <a:noFill/>
            <a:headEnd type="none" w="lg" len="med"/>
            <a:tailEnd type="none" w="lg" len="med"/>
          </a:ln>
        </p:spPr>
        <p:style>
          <a:lnRef idx="2">
            <a:schemeClr val="dk1"/>
          </a:lnRef>
          <a:fillRef idx="1">
            <a:schemeClr val="lt1"/>
          </a:fillRef>
          <a:effectRef idx="0">
            <a:schemeClr val="dk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r>
              <a:rPr lang="en-US" b="1" dirty="0" err="1" smtClean="0">
                <a:solidFill>
                  <a:schemeClr val="tx1"/>
                </a:solidFill>
                <a:latin typeface="+mj-lt"/>
                <a:cs typeface="Calibri" pitchFamily="34" charset="0"/>
              </a:rPr>
              <a:t>Sed</a:t>
            </a:r>
            <a:r>
              <a:rPr lang="en-US" b="1" dirty="0" smtClean="0">
                <a:solidFill>
                  <a:schemeClr val="tx1"/>
                </a:solidFill>
                <a:latin typeface="+mj-lt"/>
                <a:cs typeface="Calibri" pitchFamily="34" charset="0"/>
              </a:rPr>
              <a:t> Tank</a:t>
            </a:r>
            <a:endParaRPr kumimoji="0" lang="en-US" sz="1800" b="1" i="0" u="none" strike="noStrike" cap="none" normalizeH="0" baseline="0" dirty="0" smtClean="0">
              <a:ln>
                <a:noFill/>
              </a:ln>
              <a:solidFill>
                <a:schemeClr val="tx1"/>
              </a:solidFill>
              <a:effectLst/>
              <a:latin typeface="+mj-lt"/>
              <a:cs typeface="Calibri" pitchFamily="34" charset="0"/>
            </a:endParaRPr>
          </a:p>
        </p:txBody>
      </p:sp>
      <p:grpSp>
        <p:nvGrpSpPr>
          <p:cNvPr id="232" name="Group 186"/>
          <p:cNvGrpSpPr/>
          <p:nvPr/>
        </p:nvGrpSpPr>
        <p:grpSpPr>
          <a:xfrm>
            <a:off x="7142842" y="1752600"/>
            <a:ext cx="711386" cy="3967527"/>
            <a:chOff x="7086600" y="1604427"/>
            <a:chExt cx="711386" cy="3967527"/>
          </a:xfrm>
        </p:grpSpPr>
        <p:sp>
          <p:nvSpPr>
            <p:cNvPr id="224" name="Bent Arrow 223"/>
            <p:cNvSpPr/>
            <p:nvPr/>
          </p:nvSpPr>
          <p:spPr bwMode="auto">
            <a:xfrm rot="5400000">
              <a:off x="6833488" y="4554956"/>
              <a:ext cx="1119166" cy="391257"/>
            </a:xfrm>
            <a:prstGeom prst="bentArrow">
              <a:avLst>
                <a:gd name="adj1" fmla="val 29936"/>
                <a:gd name="adj2" fmla="val 14968"/>
                <a:gd name="adj3" fmla="val 0"/>
                <a:gd name="adj4" fmla="val 29521"/>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25" name="Can 224"/>
            <p:cNvSpPr/>
            <p:nvPr/>
          </p:nvSpPr>
          <p:spPr>
            <a:xfrm>
              <a:off x="7129422" y="3276600"/>
              <a:ext cx="254664" cy="2295354"/>
            </a:xfrm>
            <a:prstGeom prst="can">
              <a:avLst>
                <a:gd name="adj" fmla="val 52173"/>
              </a:avLst>
            </a:prstGeom>
            <a:solidFill>
              <a:schemeClr val="bg1"/>
            </a:solidFill>
            <a:ln w="19050">
              <a:solidFill>
                <a:schemeClr val="tx1">
                  <a:lumMod val="95000"/>
                  <a:lumOff val="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sp>
          <p:nvSpPr>
            <p:cNvPr id="226" name="Can 225"/>
            <p:cNvSpPr/>
            <p:nvPr/>
          </p:nvSpPr>
          <p:spPr>
            <a:xfrm rot="1736574">
              <a:off x="7572625" y="1604427"/>
              <a:ext cx="225361" cy="1892254"/>
            </a:xfrm>
            <a:prstGeom prst="can">
              <a:avLst>
                <a:gd name="adj" fmla="val 52173"/>
              </a:avLst>
            </a:prstGeom>
            <a:solidFill>
              <a:schemeClr val="bg1"/>
            </a:solidFill>
            <a:ln w="19050">
              <a:solidFill>
                <a:schemeClr val="tx1">
                  <a:lumMod val="95000"/>
                  <a:lumOff val="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sp>
          <p:nvSpPr>
            <p:cNvPr id="227" name="Rectangle 59"/>
            <p:cNvSpPr/>
            <p:nvPr/>
          </p:nvSpPr>
          <p:spPr bwMode="auto">
            <a:xfrm rot="1689132">
              <a:off x="7144037" y="3032554"/>
              <a:ext cx="309158" cy="397907"/>
            </a:xfrm>
            <a:prstGeom prst="flowChartAlternateProcess">
              <a:avLst/>
            </a:prstGeom>
            <a:solidFill>
              <a:schemeClr val="bg1"/>
            </a:solidFill>
            <a:ln w="28575" cap="flat" cmpd="sng" algn="ctr">
              <a:solidFill>
                <a:schemeClr val="tx1">
                  <a:lumMod val="95000"/>
                  <a:lumOff val="5000"/>
                </a:schemeClr>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28" name="Rectangle 59"/>
            <p:cNvSpPr/>
            <p:nvPr/>
          </p:nvSpPr>
          <p:spPr bwMode="auto">
            <a:xfrm>
              <a:off x="7086600" y="3253696"/>
              <a:ext cx="314938" cy="397907"/>
            </a:xfrm>
            <a:prstGeom prst="roundRect">
              <a:avLst/>
            </a:prstGeom>
            <a:solidFill>
              <a:schemeClr val="bg1"/>
            </a:solidFill>
            <a:ln w="28575" cap="flat" cmpd="sng" algn="ctr">
              <a:solidFill>
                <a:schemeClr val="tx1">
                  <a:lumMod val="95000"/>
                  <a:lumOff val="5000"/>
                </a:schemeClr>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29" name="Rectangle 59"/>
            <p:cNvSpPr/>
            <p:nvPr/>
          </p:nvSpPr>
          <p:spPr bwMode="auto">
            <a:xfrm rot="1689132">
              <a:off x="7170480" y="3081389"/>
              <a:ext cx="254034" cy="369332"/>
            </a:xfrm>
            <a:custGeom>
              <a:avLst/>
              <a:gdLst>
                <a:gd name="connsiteX0" fmla="*/ 0 w 311680"/>
                <a:gd name="connsiteY0" fmla="*/ 0 h 471361"/>
                <a:gd name="connsiteX1" fmla="*/ 311680 w 311680"/>
                <a:gd name="connsiteY1" fmla="*/ 0 h 471361"/>
                <a:gd name="connsiteX2" fmla="*/ 311680 w 311680"/>
                <a:gd name="connsiteY2" fmla="*/ 471361 h 471361"/>
                <a:gd name="connsiteX3" fmla="*/ 0 w 311680"/>
                <a:gd name="connsiteY3" fmla="*/ 471361 h 471361"/>
                <a:gd name="connsiteX4" fmla="*/ 0 w 311680"/>
                <a:gd name="connsiteY4" fmla="*/ 0 h 471361"/>
                <a:gd name="connsiteX0" fmla="*/ 0 w 314751"/>
                <a:gd name="connsiteY0" fmla="*/ 0 h 471361"/>
                <a:gd name="connsiteX1" fmla="*/ 311680 w 314751"/>
                <a:gd name="connsiteY1" fmla="*/ 0 h 471361"/>
                <a:gd name="connsiteX2" fmla="*/ 314751 w 314751"/>
                <a:gd name="connsiteY2" fmla="*/ 325426 h 471361"/>
                <a:gd name="connsiteX3" fmla="*/ 0 w 314751"/>
                <a:gd name="connsiteY3" fmla="*/ 471361 h 471361"/>
                <a:gd name="connsiteX4" fmla="*/ 0 w 314751"/>
                <a:gd name="connsiteY4" fmla="*/ 0 h 471361"/>
                <a:gd name="connsiteX0" fmla="*/ 187 w 314938"/>
                <a:gd name="connsiteY0" fmla="*/ 0 h 336188"/>
                <a:gd name="connsiteX1" fmla="*/ 311867 w 314938"/>
                <a:gd name="connsiteY1" fmla="*/ 0 h 336188"/>
                <a:gd name="connsiteX2" fmla="*/ 314938 w 314938"/>
                <a:gd name="connsiteY2" fmla="*/ 325426 h 336188"/>
                <a:gd name="connsiteX3" fmla="*/ 0 w 314938"/>
                <a:gd name="connsiteY3" fmla="*/ 336188 h 336188"/>
                <a:gd name="connsiteX4" fmla="*/ 187 w 314938"/>
                <a:gd name="connsiteY4" fmla="*/ 0 h 3361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938" h="336188">
                  <a:moveTo>
                    <a:pt x="187" y="0"/>
                  </a:moveTo>
                  <a:lnTo>
                    <a:pt x="311867" y="0"/>
                  </a:lnTo>
                  <a:cubicBezTo>
                    <a:pt x="312891" y="108475"/>
                    <a:pt x="313914" y="216951"/>
                    <a:pt x="314938" y="325426"/>
                  </a:cubicBezTo>
                  <a:lnTo>
                    <a:pt x="0" y="336188"/>
                  </a:lnTo>
                  <a:cubicBezTo>
                    <a:pt x="62" y="224125"/>
                    <a:pt x="125" y="112063"/>
                    <a:pt x="187" y="0"/>
                  </a:cubicBezTo>
                  <a:close/>
                </a:path>
              </a:pathLst>
            </a:cu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Century Gothic" pitchFamily="34" charset="0"/>
                  <a:cs typeface="Arial" charset="0"/>
                </a:rPr>
                <a:t>0</a:t>
              </a:r>
            </a:p>
          </p:txBody>
        </p:sp>
        <p:sp>
          <p:nvSpPr>
            <p:cNvPr id="230" name="Rectangle 59"/>
            <p:cNvSpPr/>
            <p:nvPr/>
          </p:nvSpPr>
          <p:spPr bwMode="auto">
            <a:xfrm rot="1769459">
              <a:off x="7152102" y="3079356"/>
              <a:ext cx="283892" cy="307710"/>
            </a:xfrm>
            <a:custGeom>
              <a:avLst/>
              <a:gdLst>
                <a:gd name="connsiteX0" fmla="*/ 0 w 311680"/>
                <a:gd name="connsiteY0" fmla="*/ 0 h 471361"/>
                <a:gd name="connsiteX1" fmla="*/ 311680 w 311680"/>
                <a:gd name="connsiteY1" fmla="*/ 0 h 471361"/>
                <a:gd name="connsiteX2" fmla="*/ 311680 w 311680"/>
                <a:gd name="connsiteY2" fmla="*/ 471361 h 471361"/>
                <a:gd name="connsiteX3" fmla="*/ 0 w 311680"/>
                <a:gd name="connsiteY3" fmla="*/ 471361 h 471361"/>
                <a:gd name="connsiteX4" fmla="*/ 0 w 311680"/>
                <a:gd name="connsiteY4" fmla="*/ 0 h 471361"/>
                <a:gd name="connsiteX0" fmla="*/ 0 w 314751"/>
                <a:gd name="connsiteY0" fmla="*/ 0 h 471361"/>
                <a:gd name="connsiteX1" fmla="*/ 311680 w 314751"/>
                <a:gd name="connsiteY1" fmla="*/ 0 h 471361"/>
                <a:gd name="connsiteX2" fmla="*/ 314751 w 314751"/>
                <a:gd name="connsiteY2" fmla="*/ 325426 h 471361"/>
                <a:gd name="connsiteX3" fmla="*/ 0 w 314751"/>
                <a:gd name="connsiteY3" fmla="*/ 471361 h 471361"/>
                <a:gd name="connsiteX4" fmla="*/ 0 w 314751"/>
                <a:gd name="connsiteY4" fmla="*/ 0 h 471361"/>
                <a:gd name="connsiteX0" fmla="*/ 187 w 314938"/>
                <a:gd name="connsiteY0" fmla="*/ 0 h 336188"/>
                <a:gd name="connsiteX1" fmla="*/ 311867 w 314938"/>
                <a:gd name="connsiteY1" fmla="*/ 0 h 336188"/>
                <a:gd name="connsiteX2" fmla="*/ 314938 w 314938"/>
                <a:gd name="connsiteY2" fmla="*/ 325426 h 336188"/>
                <a:gd name="connsiteX3" fmla="*/ 0 w 314938"/>
                <a:gd name="connsiteY3" fmla="*/ 336188 h 336188"/>
                <a:gd name="connsiteX4" fmla="*/ 187 w 314938"/>
                <a:gd name="connsiteY4" fmla="*/ 0 h 3361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938" h="336188">
                  <a:moveTo>
                    <a:pt x="187" y="0"/>
                  </a:moveTo>
                  <a:lnTo>
                    <a:pt x="311867" y="0"/>
                  </a:lnTo>
                  <a:cubicBezTo>
                    <a:pt x="312891" y="108475"/>
                    <a:pt x="313914" y="216951"/>
                    <a:pt x="314938" y="325426"/>
                  </a:cubicBezTo>
                  <a:lnTo>
                    <a:pt x="0" y="336188"/>
                  </a:lnTo>
                  <a:cubicBezTo>
                    <a:pt x="62" y="224125"/>
                    <a:pt x="125" y="112063"/>
                    <a:pt x="187" y="0"/>
                  </a:cubicBezTo>
                  <a:close/>
                </a:path>
              </a:pathLst>
            </a:cu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grpSp>
        <p:nvGrpSpPr>
          <p:cNvPr id="233" name="Group 170"/>
          <p:cNvGrpSpPr/>
          <p:nvPr/>
        </p:nvGrpSpPr>
        <p:grpSpPr>
          <a:xfrm>
            <a:off x="7530977" y="5006551"/>
            <a:ext cx="972278" cy="999464"/>
            <a:chOff x="7481765" y="4858378"/>
            <a:chExt cx="1178077" cy="999464"/>
          </a:xfrm>
        </p:grpSpPr>
        <p:sp>
          <p:nvSpPr>
            <p:cNvPr id="130" name="Bent Arrow 129"/>
            <p:cNvSpPr/>
            <p:nvPr/>
          </p:nvSpPr>
          <p:spPr bwMode="auto">
            <a:xfrm flipV="1">
              <a:off x="7481765" y="4949332"/>
              <a:ext cx="1178077" cy="908510"/>
            </a:xfrm>
            <a:prstGeom prst="bentArrow">
              <a:avLst>
                <a:gd name="adj1" fmla="val 12663"/>
                <a:gd name="adj2" fmla="val 12458"/>
                <a:gd name="adj3" fmla="val 18405"/>
                <a:gd name="adj4" fmla="val 34649"/>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70" name="Rectangle 169"/>
            <p:cNvSpPr/>
            <p:nvPr/>
          </p:nvSpPr>
          <p:spPr bwMode="auto">
            <a:xfrm rot="16200000">
              <a:off x="7461814" y="4896725"/>
              <a:ext cx="165262" cy="88567"/>
            </a:xfrm>
            <a:prstGeom prst="rect">
              <a:avLst/>
            </a:prstGeom>
            <a:solidFill>
              <a:schemeClr val="bg1"/>
            </a:solidFill>
            <a:ln w="9525" cap="flat" cmpd="sng" algn="ctr">
              <a:solidFill>
                <a:schemeClr val="bg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sp>
        <p:nvSpPr>
          <p:cNvPr id="153" name="Rectangle 152"/>
          <p:cNvSpPr/>
          <p:nvPr/>
        </p:nvSpPr>
        <p:spPr bwMode="auto">
          <a:xfrm>
            <a:off x="7770669" y="5659365"/>
            <a:ext cx="442781" cy="420100"/>
          </a:xfrm>
          <a:prstGeom prst="rect">
            <a:avLst/>
          </a:prstGeom>
          <a:solidFill>
            <a:schemeClr val="bg1">
              <a:lumMod val="8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199"/>
                                        </p:tgtEl>
                                        <p:attrNameLst>
                                          <p:attrName>fillcolor</p:attrName>
                                        </p:attrNameLst>
                                      </p:cBhvr>
                                      <p:to>
                                        <a:srgbClr val="E2FFF9"/>
                                      </p:to>
                                    </p:animClr>
                                    <p:set>
                                      <p:cBhvr>
                                        <p:cTn id="7" dur="2000" fill="hold"/>
                                        <p:tgtEl>
                                          <p:spTgt spid="199"/>
                                        </p:tgtEl>
                                        <p:attrNameLst>
                                          <p:attrName>fill.type</p:attrName>
                                        </p:attrNameLst>
                                      </p:cBhvr>
                                      <p:to>
                                        <p:strVal val="solid"/>
                                      </p:to>
                                    </p:set>
                                    <p:set>
                                      <p:cBhvr>
                                        <p:cTn id="8" dur="2000" fill="hold"/>
                                        <p:tgtEl>
                                          <p:spTgt spid="199"/>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smtClean="0"/>
              <a:t>Variable: </a:t>
            </a:r>
            <a:r>
              <a:rPr lang="en-US" dirty="0" err="1" smtClean="0"/>
              <a:t>Floc</a:t>
            </a:r>
            <a:r>
              <a:rPr lang="en-US" dirty="0" smtClean="0"/>
              <a:t> Recycle Ratio</a:t>
            </a:r>
            <a:endParaRPr lang="en-US" dirty="0"/>
          </a:p>
        </p:txBody>
      </p:sp>
      <p:pic>
        <p:nvPicPr>
          <p:cNvPr id="4" name="Picture 5" descr="b"/>
          <p:cNvPicPr>
            <a:picLocks noChangeAspect="1" noChangeArrowheads="1"/>
          </p:cNvPicPr>
          <p:nvPr/>
        </p:nvPicPr>
        <p:blipFill>
          <a:blip r:embed="rId3" cstate="print"/>
          <a:srcRect/>
          <a:stretch>
            <a:fillRect/>
          </a:stretch>
        </p:blipFill>
        <p:spPr bwMode="auto">
          <a:xfrm>
            <a:off x="7209971" y="6283098"/>
            <a:ext cx="1934029" cy="574902"/>
          </a:xfrm>
          <a:prstGeom prst="rect">
            <a:avLst/>
          </a:prstGeom>
          <a:noFill/>
          <a:ln w="9525">
            <a:noFill/>
            <a:miter lim="800000"/>
            <a:headEnd/>
            <a:tailEnd/>
          </a:ln>
        </p:spPr>
      </p:pic>
      <p:pic>
        <p:nvPicPr>
          <p:cNvPr id="5" name="Picture 6" descr="a"/>
          <p:cNvPicPr>
            <a:picLocks noChangeAspect="1" noChangeArrowheads="1"/>
          </p:cNvPicPr>
          <p:nvPr/>
        </p:nvPicPr>
        <p:blipFill>
          <a:blip r:embed="rId4" cstate="print"/>
          <a:srcRect r="4546"/>
          <a:stretch>
            <a:fillRect/>
          </a:stretch>
        </p:blipFill>
        <p:spPr bwMode="auto">
          <a:xfrm>
            <a:off x="0" y="6300788"/>
            <a:ext cx="1981200" cy="557212"/>
          </a:xfrm>
          <a:prstGeom prst="rect">
            <a:avLst/>
          </a:prstGeom>
          <a:noFill/>
          <a:ln w="9525">
            <a:noFill/>
            <a:miter lim="800000"/>
            <a:headEnd/>
            <a:tailEnd/>
          </a:ln>
        </p:spPr>
      </p:pic>
      <p:sp>
        <p:nvSpPr>
          <p:cNvPr id="157" name="Round Same Side Corner Rectangle 156"/>
          <p:cNvSpPr/>
          <p:nvPr/>
        </p:nvSpPr>
        <p:spPr bwMode="auto">
          <a:xfrm rot="5400000">
            <a:off x="1620295" y="3805706"/>
            <a:ext cx="103516" cy="1780552"/>
          </a:xfrm>
          <a:prstGeom prst="round2Same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49" name="Bent Arrow 148"/>
          <p:cNvSpPr/>
          <p:nvPr/>
        </p:nvSpPr>
        <p:spPr bwMode="auto">
          <a:xfrm>
            <a:off x="2527055" y="2986497"/>
            <a:ext cx="1484887" cy="2111008"/>
          </a:xfrm>
          <a:prstGeom prst="bentArrow">
            <a:avLst>
              <a:gd name="adj1" fmla="val 7088"/>
              <a:gd name="adj2" fmla="val 15455"/>
              <a:gd name="adj3" fmla="val 0"/>
              <a:gd name="adj4" fmla="val 15572"/>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38" name="Bent Arrow 137"/>
          <p:cNvSpPr/>
          <p:nvPr/>
        </p:nvSpPr>
        <p:spPr bwMode="auto">
          <a:xfrm rot="5400000" flipV="1">
            <a:off x="5034402" y="3170149"/>
            <a:ext cx="569675" cy="3820395"/>
          </a:xfrm>
          <a:prstGeom prst="bentArrow">
            <a:avLst>
              <a:gd name="adj1" fmla="val 16248"/>
              <a:gd name="adj2" fmla="val 11158"/>
              <a:gd name="adj3" fmla="val 0"/>
              <a:gd name="adj4" fmla="val 47010"/>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nvGrpSpPr>
          <p:cNvPr id="3" name="Group 207"/>
          <p:cNvGrpSpPr/>
          <p:nvPr/>
        </p:nvGrpSpPr>
        <p:grpSpPr>
          <a:xfrm>
            <a:off x="3016383" y="5305947"/>
            <a:ext cx="3347611" cy="484443"/>
            <a:chOff x="2960141" y="5157774"/>
            <a:chExt cx="3347611" cy="484443"/>
          </a:xfrm>
        </p:grpSpPr>
        <p:sp>
          <p:nvSpPr>
            <p:cNvPr id="209" name="Rectangle 208"/>
            <p:cNvSpPr/>
            <p:nvPr/>
          </p:nvSpPr>
          <p:spPr bwMode="auto">
            <a:xfrm>
              <a:off x="4734339" y="5168438"/>
              <a:ext cx="93142" cy="451035"/>
            </a:xfrm>
            <a:prstGeom prst="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10" name="Rectangle 209"/>
            <p:cNvSpPr/>
            <p:nvPr/>
          </p:nvSpPr>
          <p:spPr bwMode="auto">
            <a:xfrm>
              <a:off x="3820973" y="5178070"/>
              <a:ext cx="93142" cy="451035"/>
            </a:xfrm>
            <a:prstGeom prst="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11" name="Rectangle 210"/>
            <p:cNvSpPr/>
            <p:nvPr/>
          </p:nvSpPr>
          <p:spPr bwMode="auto">
            <a:xfrm>
              <a:off x="5545658" y="5186655"/>
              <a:ext cx="93142" cy="451035"/>
            </a:xfrm>
            <a:prstGeom prst="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12" name="Rectangle 211"/>
            <p:cNvSpPr/>
            <p:nvPr/>
          </p:nvSpPr>
          <p:spPr bwMode="auto">
            <a:xfrm>
              <a:off x="5896888" y="5163837"/>
              <a:ext cx="92776" cy="451035"/>
            </a:xfrm>
            <a:prstGeom prst="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13" name="Bent Arrow 212"/>
            <p:cNvSpPr/>
            <p:nvPr/>
          </p:nvSpPr>
          <p:spPr bwMode="auto">
            <a:xfrm rot="5400000">
              <a:off x="4391725" y="3726190"/>
              <a:ext cx="484443" cy="3347611"/>
            </a:xfrm>
            <a:prstGeom prst="bentArrow">
              <a:avLst>
                <a:gd name="adj1" fmla="val 22317"/>
                <a:gd name="adj2" fmla="val 21441"/>
                <a:gd name="adj3" fmla="val 0"/>
                <a:gd name="adj4" fmla="val 31190"/>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14" name="Rectangle 213"/>
            <p:cNvSpPr/>
            <p:nvPr/>
          </p:nvSpPr>
          <p:spPr bwMode="auto">
            <a:xfrm>
              <a:off x="5908050" y="5205458"/>
              <a:ext cx="72293" cy="73954"/>
            </a:xfrm>
            <a:prstGeom prst="rect">
              <a:avLst/>
            </a:prstGeom>
            <a:solidFill>
              <a:schemeClr val="bg1"/>
            </a:solidFill>
            <a:ln w="9525"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15" name="Rectangle 214"/>
            <p:cNvSpPr/>
            <p:nvPr/>
          </p:nvSpPr>
          <p:spPr bwMode="auto">
            <a:xfrm>
              <a:off x="5556082" y="5217009"/>
              <a:ext cx="72293" cy="73954"/>
            </a:xfrm>
            <a:prstGeom prst="rect">
              <a:avLst/>
            </a:prstGeom>
            <a:solidFill>
              <a:schemeClr val="bg1"/>
            </a:solidFill>
            <a:ln w="9525"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16" name="Rectangle 215"/>
            <p:cNvSpPr/>
            <p:nvPr/>
          </p:nvSpPr>
          <p:spPr bwMode="auto">
            <a:xfrm>
              <a:off x="4746367" y="5238376"/>
              <a:ext cx="72293" cy="73954"/>
            </a:xfrm>
            <a:prstGeom prst="rect">
              <a:avLst/>
            </a:prstGeom>
            <a:solidFill>
              <a:schemeClr val="bg1"/>
            </a:solidFill>
            <a:ln w="9525"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17" name="Rectangle 216"/>
            <p:cNvSpPr/>
            <p:nvPr/>
          </p:nvSpPr>
          <p:spPr bwMode="auto">
            <a:xfrm>
              <a:off x="3838377" y="5208424"/>
              <a:ext cx="72293" cy="73954"/>
            </a:xfrm>
            <a:prstGeom prst="rect">
              <a:avLst/>
            </a:prstGeom>
            <a:solidFill>
              <a:schemeClr val="bg1"/>
            </a:solidFill>
            <a:ln w="9525"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sp>
        <p:nvSpPr>
          <p:cNvPr id="176" name="Rectangle 175"/>
          <p:cNvSpPr/>
          <p:nvPr/>
        </p:nvSpPr>
        <p:spPr bwMode="auto">
          <a:xfrm rot="17934323" flipV="1">
            <a:off x="7773984" y="2977030"/>
            <a:ext cx="125265" cy="470627"/>
          </a:xfrm>
          <a:prstGeom prst="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nvGrpSpPr>
          <p:cNvPr id="6" name="Group 176"/>
          <p:cNvGrpSpPr/>
          <p:nvPr/>
        </p:nvGrpSpPr>
        <p:grpSpPr>
          <a:xfrm>
            <a:off x="7734370" y="2013567"/>
            <a:ext cx="1548821" cy="2443436"/>
            <a:chOff x="7678128" y="1865394"/>
            <a:chExt cx="1548821" cy="2443436"/>
          </a:xfrm>
        </p:grpSpPr>
        <p:sp>
          <p:nvSpPr>
            <p:cNvPr id="178" name="Bent Arrow 177"/>
            <p:cNvSpPr/>
            <p:nvPr/>
          </p:nvSpPr>
          <p:spPr bwMode="auto">
            <a:xfrm rot="1769243" flipV="1">
              <a:off x="7681139" y="3394862"/>
              <a:ext cx="1545810" cy="913968"/>
            </a:xfrm>
            <a:prstGeom prst="bentArrow">
              <a:avLst>
                <a:gd name="adj1" fmla="val 12534"/>
                <a:gd name="adj2" fmla="val 11769"/>
                <a:gd name="adj3" fmla="val 11511"/>
                <a:gd name="adj4" fmla="val 33270"/>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79" name="Rectangle 178"/>
            <p:cNvSpPr/>
            <p:nvPr/>
          </p:nvSpPr>
          <p:spPr bwMode="auto">
            <a:xfrm rot="17934323" flipV="1">
              <a:off x="7850497" y="2628675"/>
              <a:ext cx="125890" cy="470627"/>
            </a:xfrm>
            <a:prstGeom prst="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80" name="Rectangle 179"/>
            <p:cNvSpPr/>
            <p:nvPr/>
          </p:nvSpPr>
          <p:spPr bwMode="auto">
            <a:xfrm rot="17934323" flipV="1">
              <a:off x="7966090" y="2407029"/>
              <a:ext cx="125890" cy="470627"/>
            </a:xfrm>
            <a:prstGeom prst="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nvGrpSpPr>
            <p:cNvPr id="7" name="Group 180"/>
            <p:cNvGrpSpPr/>
            <p:nvPr/>
          </p:nvGrpSpPr>
          <p:grpSpPr>
            <a:xfrm rot="17934323" flipV="1">
              <a:off x="7185506" y="2445989"/>
              <a:ext cx="1690266" cy="529075"/>
              <a:chOff x="3232428" y="5135167"/>
              <a:chExt cx="3075322" cy="507050"/>
            </a:xfrm>
          </p:grpSpPr>
          <p:sp>
            <p:nvSpPr>
              <p:cNvPr id="197" name="Rectangle 196"/>
              <p:cNvSpPr/>
              <p:nvPr/>
            </p:nvSpPr>
            <p:spPr bwMode="auto">
              <a:xfrm>
                <a:off x="5275477" y="5188452"/>
                <a:ext cx="202605" cy="451035"/>
              </a:xfrm>
              <a:prstGeom prst="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00" name="Bent Arrow 199"/>
              <p:cNvSpPr/>
              <p:nvPr/>
            </p:nvSpPr>
            <p:spPr bwMode="auto">
              <a:xfrm rot="5400000">
                <a:off x="4516564" y="3851031"/>
                <a:ext cx="507050" cy="3075322"/>
              </a:xfrm>
              <a:prstGeom prst="bentArrow">
                <a:avLst>
                  <a:gd name="adj1" fmla="val 22317"/>
                  <a:gd name="adj2" fmla="val 21441"/>
                  <a:gd name="adj3" fmla="val 0"/>
                  <a:gd name="adj4" fmla="val 31190"/>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01" name="Rectangle 200"/>
              <p:cNvSpPr/>
              <p:nvPr/>
            </p:nvSpPr>
            <p:spPr bwMode="auto">
              <a:xfrm>
                <a:off x="5297475" y="5233487"/>
                <a:ext cx="162983" cy="73954"/>
              </a:xfrm>
              <a:prstGeom prst="rect">
                <a:avLst/>
              </a:pr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sp>
          <p:nvSpPr>
            <p:cNvPr id="182" name="Rectangle 181"/>
            <p:cNvSpPr/>
            <p:nvPr/>
          </p:nvSpPr>
          <p:spPr bwMode="auto">
            <a:xfrm rot="17934323" flipV="1">
              <a:off x="8120415" y="2685222"/>
              <a:ext cx="101271" cy="77166"/>
            </a:xfrm>
            <a:prstGeom prst="rect">
              <a:avLst/>
            </a:pr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83" name="Rectangle 182"/>
            <p:cNvSpPr/>
            <p:nvPr/>
          </p:nvSpPr>
          <p:spPr bwMode="auto">
            <a:xfrm rot="17934323" flipV="1">
              <a:off x="8015096" y="2911150"/>
              <a:ext cx="101271" cy="77166"/>
            </a:xfrm>
            <a:prstGeom prst="rect">
              <a:avLst/>
            </a:pr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84" name="Rectangle 183"/>
            <p:cNvSpPr/>
            <p:nvPr/>
          </p:nvSpPr>
          <p:spPr bwMode="auto">
            <a:xfrm rot="17934323" flipV="1">
              <a:off x="7885183" y="3112953"/>
              <a:ext cx="101271" cy="77166"/>
            </a:xfrm>
            <a:prstGeom prst="rect">
              <a:avLst/>
            </a:pr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94" name="Rectangle 193"/>
            <p:cNvSpPr/>
            <p:nvPr/>
          </p:nvSpPr>
          <p:spPr bwMode="auto">
            <a:xfrm rot="17934323" flipV="1">
              <a:off x="7775033" y="3500117"/>
              <a:ext cx="59291" cy="88880"/>
            </a:xfrm>
            <a:prstGeom prst="rect">
              <a:avLst/>
            </a:pr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sp>
        <p:nvSpPr>
          <p:cNvPr id="191" name="Bent Arrow 190"/>
          <p:cNvSpPr/>
          <p:nvPr/>
        </p:nvSpPr>
        <p:spPr bwMode="auto">
          <a:xfrm>
            <a:off x="152400" y="3665863"/>
            <a:ext cx="1030198" cy="1894482"/>
          </a:xfrm>
          <a:prstGeom prst="bentArrow">
            <a:avLst>
              <a:gd name="adj1" fmla="val 9085"/>
              <a:gd name="adj2" fmla="val 5261"/>
              <a:gd name="adj3" fmla="val 31337"/>
              <a:gd name="adj4" fmla="val 24742"/>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72" name="Bent Arrow 171"/>
          <p:cNvSpPr/>
          <p:nvPr/>
        </p:nvSpPr>
        <p:spPr bwMode="auto">
          <a:xfrm rot="3255825" flipV="1">
            <a:off x="261711" y="2755359"/>
            <a:ext cx="811576" cy="913968"/>
          </a:xfrm>
          <a:prstGeom prst="bentArrow">
            <a:avLst>
              <a:gd name="adj1" fmla="val 9587"/>
              <a:gd name="adj2" fmla="val 11769"/>
              <a:gd name="adj3" fmla="val 11511"/>
              <a:gd name="adj4" fmla="val 42980"/>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58" name="Bent Arrow 157"/>
          <p:cNvSpPr/>
          <p:nvPr/>
        </p:nvSpPr>
        <p:spPr bwMode="auto">
          <a:xfrm rot="16200000" flipV="1">
            <a:off x="1402838" y="3748581"/>
            <a:ext cx="811576" cy="913968"/>
          </a:xfrm>
          <a:prstGeom prst="bentArrow">
            <a:avLst>
              <a:gd name="adj1" fmla="val 9587"/>
              <a:gd name="adj2" fmla="val 11769"/>
              <a:gd name="adj3" fmla="val 11511"/>
              <a:gd name="adj4" fmla="val 42980"/>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68" name="Bent Arrow 67"/>
          <p:cNvSpPr/>
          <p:nvPr/>
        </p:nvSpPr>
        <p:spPr bwMode="auto">
          <a:xfrm rot="5400000" flipH="1">
            <a:off x="6737501" y="5600226"/>
            <a:ext cx="595805" cy="760438"/>
          </a:xfrm>
          <a:prstGeom prst="bentArrow">
            <a:avLst>
              <a:gd name="adj1" fmla="val 15597"/>
              <a:gd name="adj2" fmla="val 14968"/>
              <a:gd name="adj3" fmla="val 0"/>
              <a:gd name="adj4" fmla="val 47010"/>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nvGrpSpPr>
          <p:cNvPr id="8" name="Group 102"/>
          <p:cNvGrpSpPr/>
          <p:nvPr/>
        </p:nvGrpSpPr>
        <p:grpSpPr>
          <a:xfrm>
            <a:off x="3506576" y="5741184"/>
            <a:ext cx="3295343" cy="603111"/>
            <a:chOff x="3450334" y="5593011"/>
            <a:chExt cx="3295343" cy="603111"/>
          </a:xfrm>
        </p:grpSpPr>
        <p:grpSp>
          <p:nvGrpSpPr>
            <p:cNvPr id="10" name="Group 91"/>
            <p:cNvGrpSpPr/>
            <p:nvPr/>
          </p:nvGrpSpPr>
          <p:grpSpPr>
            <a:xfrm>
              <a:off x="3450334" y="5593011"/>
              <a:ext cx="3295343" cy="603111"/>
              <a:chOff x="3450334" y="5593011"/>
              <a:chExt cx="3295343" cy="603111"/>
            </a:xfrm>
          </p:grpSpPr>
          <p:sp>
            <p:nvSpPr>
              <p:cNvPr id="90" name="Freeform 89"/>
              <p:cNvSpPr/>
              <p:nvPr/>
            </p:nvSpPr>
            <p:spPr bwMode="auto">
              <a:xfrm>
                <a:off x="6507413" y="5593011"/>
                <a:ext cx="41015" cy="49206"/>
              </a:xfrm>
              <a:custGeom>
                <a:avLst/>
                <a:gdLst>
                  <a:gd name="connsiteX0" fmla="*/ 0 w 41015"/>
                  <a:gd name="connsiteY0" fmla="*/ 0 h 49206"/>
                  <a:gd name="connsiteX1" fmla="*/ 20502 w 41015"/>
                  <a:gd name="connsiteY1" fmla="*/ 8201 h 49206"/>
                  <a:gd name="connsiteX2" fmla="*/ 36904 w 41015"/>
                  <a:gd name="connsiteY2" fmla="*/ 32804 h 49206"/>
                  <a:gd name="connsiteX3" fmla="*/ 41004 w 41015"/>
                  <a:gd name="connsiteY3" fmla="*/ 49206 h 49206"/>
                </a:gdLst>
                <a:ahLst/>
                <a:cxnLst>
                  <a:cxn ang="0">
                    <a:pos x="connsiteX0" y="connsiteY0"/>
                  </a:cxn>
                  <a:cxn ang="0">
                    <a:pos x="connsiteX1" y="connsiteY1"/>
                  </a:cxn>
                  <a:cxn ang="0">
                    <a:pos x="connsiteX2" y="connsiteY2"/>
                  </a:cxn>
                  <a:cxn ang="0">
                    <a:pos x="connsiteX3" y="connsiteY3"/>
                  </a:cxn>
                </a:cxnLst>
                <a:rect l="l" t="t" r="r" b="b"/>
                <a:pathLst>
                  <a:path w="41015" h="49206">
                    <a:moveTo>
                      <a:pt x="0" y="0"/>
                    </a:moveTo>
                    <a:cubicBezTo>
                      <a:pt x="6834" y="2734"/>
                      <a:pt x="15001" y="3311"/>
                      <a:pt x="20502" y="8201"/>
                    </a:cubicBezTo>
                    <a:cubicBezTo>
                      <a:pt x="27869" y="14749"/>
                      <a:pt x="36904" y="32804"/>
                      <a:pt x="36904" y="32804"/>
                    </a:cubicBezTo>
                    <a:cubicBezTo>
                      <a:pt x="41436" y="46402"/>
                      <a:pt x="41004" y="40783"/>
                      <a:pt x="41004" y="49206"/>
                    </a:cubicBezTo>
                  </a:path>
                </a:pathLst>
              </a:custGeom>
              <a:ln w="9525">
                <a:headEnd type="none" w="lg" len="med"/>
                <a:tailEnd type="none" w="lg" len="med"/>
              </a:ln>
            </p:spPr>
            <p:style>
              <a:lnRef idx="1">
                <a:schemeClr val="accent1"/>
              </a:lnRef>
              <a:fillRef idx="0">
                <a:schemeClr val="accent1"/>
              </a:fillRef>
              <a:effectRef idx="0">
                <a:schemeClr val="accent1"/>
              </a:effectRef>
              <a:fontRef idx="minor">
                <a:schemeClr val="tx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91" name="Freeform 90"/>
              <p:cNvSpPr/>
              <p:nvPr/>
            </p:nvSpPr>
            <p:spPr bwMode="auto">
              <a:xfrm flipV="1">
                <a:off x="6507481" y="6134681"/>
                <a:ext cx="45719" cy="45719"/>
              </a:xfrm>
              <a:custGeom>
                <a:avLst/>
                <a:gdLst>
                  <a:gd name="connsiteX0" fmla="*/ 0 w 41015"/>
                  <a:gd name="connsiteY0" fmla="*/ 0 h 49206"/>
                  <a:gd name="connsiteX1" fmla="*/ 20502 w 41015"/>
                  <a:gd name="connsiteY1" fmla="*/ 8201 h 49206"/>
                  <a:gd name="connsiteX2" fmla="*/ 36904 w 41015"/>
                  <a:gd name="connsiteY2" fmla="*/ 32804 h 49206"/>
                  <a:gd name="connsiteX3" fmla="*/ 41004 w 41015"/>
                  <a:gd name="connsiteY3" fmla="*/ 49206 h 49206"/>
                </a:gdLst>
                <a:ahLst/>
                <a:cxnLst>
                  <a:cxn ang="0">
                    <a:pos x="connsiteX0" y="connsiteY0"/>
                  </a:cxn>
                  <a:cxn ang="0">
                    <a:pos x="connsiteX1" y="connsiteY1"/>
                  </a:cxn>
                  <a:cxn ang="0">
                    <a:pos x="connsiteX2" y="connsiteY2"/>
                  </a:cxn>
                  <a:cxn ang="0">
                    <a:pos x="connsiteX3" y="connsiteY3"/>
                  </a:cxn>
                </a:cxnLst>
                <a:rect l="l" t="t" r="r" b="b"/>
                <a:pathLst>
                  <a:path w="41015" h="49206">
                    <a:moveTo>
                      <a:pt x="0" y="0"/>
                    </a:moveTo>
                    <a:cubicBezTo>
                      <a:pt x="6834" y="2734"/>
                      <a:pt x="15001" y="3311"/>
                      <a:pt x="20502" y="8201"/>
                    </a:cubicBezTo>
                    <a:cubicBezTo>
                      <a:pt x="27869" y="14749"/>
                      <a:pt x="36904" y="32804"/>
                      <a:pt x="36904" y="32804"/>
                    </a:cubicBezTo>
                    <a:cubicBezTo>
                      <a:pt x="41436" y="46402"/>
                      <a:pt x="41004" y="40783"/>
                      <a:pt x="41004" y="49206"/>
                    </a:cubicBezTo>
                  </a:path>
                </a:pathLst>
              </a:custGeom>
              <a:ln w="9525">
                <a:headEnd type="none" w="lg" len="med"/>
                <a:tailEnd type="none" w="lg" len="med"/>
              </a:ln>
            </p:spPr>
            <p:style>
              <a:lnRef idx="1">
                <a:schemeClr val="accent1"/>
              </a:lnRef>
              <a:fillRef idx="0">
                <a:schemeClr val="accent1"/>
              </a:fillRef>
              <a:effectRef idx="0">
                <a:schemeClr val="accent1"/>
              </a:effectRef>
              <a:fontRef idx="minor">
                <a:schemeClr val="tx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nvGrpSpPr>
              <p:cNvPr id="11" name="Group 87"/>
              <p:cNvGrpSpPr/>
              <p:nvPr/>
            </p:nvGrpSpPr>
            <p:grpSpPr>
              <a:xfrm>
                <a:off x="3450334" y="5597189"/>
                <a:ext cx="3295343" cy="598933"/>
                <a:chOff x="3450334" y="5597189"/>
                <a:chExt cx="3295343" cy="598933"/>
              </a:xfrm>
            </p:grpSpPr>
            <p:grpSp>
              <p:nvGrpSpPr>
                <p:cNvPr id="12" name="Group 84"/>
                <p:cNvGrpSpPr/>
                <p:nvPr/>
              </p:nvGrpSpPr>
              <p:grpSpPr>
                <a:xfrm>
                  <a:off x="3450334" y="5608332"/>
                  <a:ext cx="3295343" cy="587790"/>
                  <a:chOff x="3450334" y="5608332"/>
                  <a:chExt cx="3295343" cy="587790"/>
                </a:xfrm>
              </p:grpSpPr>
              <p:grpSp>
                <p:nvGrpSpPr>
                  <p:cNvPr id="13" name="Group 54"/>
                  <p:cNvGrpSpPr/>
                  <p:nvPr/>
                </p:nvGrpSpPr>
                <p:grpSpPr>
                  <a:xfrm>
                    <a:off x="3450334" y="5608808"/>
                    <a:ext cx="3295343" cy="587314"/>
                    <a:chOff x="4012588" y="4267200"/>
                    <a:chExt cx="3483712" cy="869049"/>
                  </a:xfrm>
                </p:grpSpPr>
                <p:sp>
                  <p:nvSpPr>
                    <p:cNvPr id="31" name="Can 30"/>
                    <p:cNvSpPr/>
                    <p:nvPr/>
                  </p:nvSpPr>
                  <p:spPr>
                    <a:xfrm rot="5400000">
                      <a:off x="5382969" y="2942947"/>
                      <a:ext cx="742950" cy="3483712"/>
                    </a:xfrm>
                    <a:prstGeom prst="can">
                      <a:avLst>
                        <a:gd name="adj" fmla="val 36189"/>
                      </a:avLst>
                    </a:prstGeom>
                    <a:solidFill>
                      <a:schemeClr val="bg2">
                        <a:lumMod val="90000"/>
                      </a:schemeClr>
                    </a:solidFill>
                    <a:ln w="9525">
                      <a:solidFill>
                        <a:schemeClr val="bg2">
                          <a:lumMod val="50000"/>
                        </a:schemeClr>
                      </a:solidFill>
                    </a:ln>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sp>
                  <p:nvSpPr>
                    <p:cNvPr id="24" name="Moon 23"/>
                    <p:cNvSpPr/>
                    <p:nvPr/>
                  </p:nvSpPr>
                  <p:spPr bwMode="auto">
                    <a:xfrm>
                      <a:off x="4200957" y="4273629"/>
                      <a:ext cx="306457"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5" name="Moon 24"/>
                    <p:cNvSpPr/>
                    <p:nvPr/>
                  </p:nvSpPr>
                  <p:spPr bwMode="auto">
                    <a:xfrm>
                      <a:off x="4327479" y="4274387"/>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6" name="Moon 25"/>
                    <p:cNvSpPr/>
                    <p:nvPr/>
                  </p:nvSpPr>
                  <p:spPr bwMode="auto">
                    <a:xfrm>
                      <a:off x="4440449" y="4275796"/>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7" name="Moon 26"/>
                    <p:cNvSpPr/>
                    <p:nvPr/>
                  </p:nvSpPr>
                  <p:spPr bwMode="auto">
                    <a:xfrm>
                      <a:off x="4546843" y="4267200"/>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8" name="Moon 27"/>
                    <p:cNvSpPr/>
                    <p:nvPr/>
                  </p:nvSpPr>
                  <p:spPr bwMode="auto">
                    <a:xfrm>
                      <a:off x="4673365" y="4267200"/>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9" name="Moon 28"/>
                    <p:cNvSpPr/>
                    <p:nvPr/>
                  </p:nvSpPr>
                  <p:spPr bwMode="auto">
                    <a:xfrm>
                      <a:off x="4786335" y="4267200"/>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33" name="Moon 32"/>
                    <p:cNvSpPr/>
                    <p:nvPr/>
                  </p:nvSpPr>
                  <p:spPr bwMode="auto">
                    <a:xfrm>
                      <a:off x="4897582" y="4289453"/>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34" name="Moon 33"/>
                    <p:cNvSpPr/>
                    <p:nvPr/>
                  </p:nvSpPr>
                  <p:spPr bwMode="auto">
                    <a:xfrm>
                      <a:off x="5024104" y="4274387"/>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35" name="Moon 34"/>
                    <p:cNvSpPr/>
                    <p:nvPr/>
                  </p:nvSpPr>
                  <p:spPr bwMode="auto">
                    <a:xfrm>
                      <a:off x="5137074" y="4275796"/>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36" name="Moon 35"/>
                    <p:cNvSpPr/>
                    <p:nvPr/>
                  </p:nvSpPr>
                  <p:spPr bwMode="auto">
                    <a:xfrm>
                      <a:off x="5243468" y="4267200"/>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37" name="Moon 36"/>
                    <p:cNvSpPr/>
                    <p:nvPr/>
                  </p:nvSpPr>
                  <p:spPr bwMode="auto">
                    <a:xfrm>
                      <a:off x="5369990" y="4267200"/>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38" name="Moon 37"/>
                    <p:cNvSpPr/>
                    <p:nvPr/>
                  </p:nvSpPr>
                  <p:spPr bwMode="auto">
                    <a:xfrm>
                      <a:off x="5482960" y="4267200"/>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39" name="Moon 38"/>
                    <p:cNvSpPr/>
                    <p:nvPr/>
                  </p:nvSpPr>
                  <p:spPr bwMode="auto">
                    <a:xfrm>
                      <a:off x="5567104" y="4267200"/>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0" name="Moon 39"/>
                    <p:cNvSpPr/>
                    <p:nvPr/>
                  </p:nvSpPr>
                  <p:spPr bwMode="auto">
                    <a:xfrm>
                      <a:off x="5693626" y="4282983"/>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1" name="Moon 40"/>
                    <p:cNvSpPr/>
                    <p:nvPr/>
                  </p:nvSpPr>
                  <p:spPr bwMode="auto">
                    <a:xfrm>
                      <a:off x="5806596" y="4284392"/>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2" name="Moon 41"/>
                    <p:cNvSpPr/>
                    <p:nvPr/>
                  </p:nvSpPr>
                  <p:spPr bwMode="auto">
                    <a:xfrm>
                      <a:off x="5912990" y="4275796"/>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3" name="Moon 42"/>
                    <p:cNvSpPr/>
                    <p:nvPr/>
                  </p:nvSpPr>
                  <p:spPr bwMode="auto">
                    <a:xfrm>
                      <a:off x="6039512" y="4275796"/>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4" name="Moon 43"/>
                    <p:cNvSpPr/>
                    <p:nvPr/>
                  </p:nvSpPr>
                  <p:spPr bwMode="auto">
                    <a:xfrm>
                      <a:off x="6152482" y="4275796"/>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5" name="Moon 44"/>
                    <p:cNvSpPr/>
                    <p:nvPr/>
                  </p:nvSpPr>
                  <p:spPr bwMode="auto">
                    <a:xfrm>
                      <a:off x="6263729" y="4267200"/>
                      <a:ext cx="279750" cy="869049"/>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6" name="Moon 45"/>
                    <p:cNvSpPr/>
                    <p:nvPr/>
                  </p:nvSpPr>
                  <p:spPr bwMode="auto">
                    <a:xfrm>
                      <a:off x="6390251" y="4267200"/>
                      <a:ext cx="219363" cy="853983"/>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7" name="Moon 46"/>
                    <p:cNvSpPr/>
                    <p:nvPr/>
                  </p:nvSpPr>
                  <p:spPr bwMode="auto">
                    <a:xfrm>
                      <a:off x="6479614" y="4267200"/>
                      <a:ext cx="225470" cy="855393"/>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sp>
                <p:nvSpPr>
                  <p:cNvPr id="82" name="Moon 81"/>
                  <p:cNvSpPr/>
                  <p:nvPr/>
                </p:nvSpPr>
                <p:spPr bwMode="auto">
                  <a:xfrm>
                    <a:off x="5859855" y="5608332"/>
                    <a:ext cx="264624" cy="587314"/>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83" name="Moon 82"/>
                  <p:cNvSpPr/>
                  <p:nvPr/>
                </p:nvSpPr>
                <p:spPr bwMode="auto">
                  <a:xfrm>
                    <a:off x="5985886" y="5608332"/>
                    <a:ext cx="207502" cy="577132"/>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84" name="Moon 83"/>
                  <p:cNvSpPr/>
                  <p:nvPr/>
                </p:nvSpPr>
                <p:spPr bwMode="auto">
                  <a:xfrm>
                    <a:off x="6076767" y="5608332"/>
                    <a:ext cx="213279" cy="578085"/>
                  </a:xfrm>
                  <a:prstGeom prst="moon">
                    <a:avLst>
                      <a:gd name="adj" fmla="val 52978"/>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sp>
              <p:nvSpPr>
                <p:cNvPr id="86" name="Moon 85"/>
                <p:cNvSpPr/>
                <p:nvPr/>
              </p:nvSpPr>
              <p:spPr bwMode="auto">
                <a:xfrm>
                  <a:off x="6183406" y="5607379"/>
                  <a:ext cx="213279" cy="578085"/>
                </a:xfrm>
                <a:prstGeom prst="moon">
                  <a:avLst>
                    <a:gd name="adj" fmla="val 52978"/>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87" name="Moon 86"/>
                <p:cNvSpPr/>
                <p:nvPr/>
              </p:nvSpPr>
              <p:spPr bwMode="auto">
                <a:xfrm>
                  <a:off x="6280135" y="5597189"/>
                  <a:ext cx="213279" cy="578085"/>
                </a:xfrm>
                <a:prstGeom prst="moon">
                  <a:avLst>
                    <a:gd name="adj" fmla="val 52978"/>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grpSp>
        <p:cxnSp>
          <p:nvCxnSpPr>
            <p:cNvPr id="95" name="Straight Connector 94"/>
            <p:cNvCxnSpPr>
              <a:stCxn id="24" idx="0"/>
              <a:endCxn id="87" idx="0"/>
            </p:cNvCxnSpPr>
            <p:nvPr/>
          </p:nvCxnSpPr>
          <p:spPr bwMode="auto">
            <a:xfrm flipV="1">
              <a:off x="3918404" y="5597189"/>
              <a:ext cx="2575010" cy="15964"/>
            </a:xfrm>
            <a:prstGeom prst="line">
              <a:avLst/>
            </a:prstGeom>
            <a:ln w="12700">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96" name="Straight Connector 95"/>
            <p:cNvCxnSpPr>
              <a:stCxn id="24" idx="2"/>
            </p:cNvCxnSpPr>
            <p:nvPr/>
          </p:nvCxnSpPr>
          <p:spPr bwMode="auto">
            <a:xfrm>
              <a:off x="3918404" y="6179619"/>
              <a:ext cx="2575010" cy="16503"/>
            </a:xfrm>
            <a:prstGeom prst="line">
              <a:avLst/>
            </a:prstGeom>
            <a:ln w="12700">
              <a:headEnd type="none" w="lg" len="med"/>
              <a:tailEnd type="none" w="lg" len="med"/>
            </a:ln>
          </p:spPr>
          <p:style>
            <a:lnRef idx="1">
              <a:schemeClr val="accent1"/>
            </a:lnRef>
            <a:fillRef idx="0">
              <a:schemeClr val="accent1"/>
            </a:fillRef>
            <a:effectRef idx="0">
              <a:schemeClr val="accent1"/>
            </a:effectRef>
            <a:fontRef idx="minor">
              <a:schemeClr val="tx1"/>
            </a:fontRef>
          </p:style>
        </p:cxnSp>
      </p:grpSp>
      <p:grpSp>
        <p:nvGrpSpPr>
          <p:cNvPr id="14" name="Group 140"/>
          <p:cNvGrpSpPr/>
          <p:nvPr/>
        </p:nvGrpSpPr>
        <p:grpSpPr>
          <a:xfrm>
            <a:off x="1684578" y="4421844"/>
            <a:ext cx="393099" cy="402163"/>
            <a:chOff x="2301829" y="3712637"/>
            <a:chExt cx="393099" cy="402163"/>
          </a:xfrm>
        </p:grpSpPr>
        <p:sp>
          <p:nvSpPr>
            <p:cNvPr id="142" name="Oval 141"/>
            <p:cNvSpPr/>
            <p:nvPr/>
          </p:nvSpPr>
          <p:spPr bwMode="auto">
            <a:xfrm>
              <a:off x="2301829" y="3712637"/>
              <a:ext cx="393099" cy="402163"/>
            </a:xfrm>
            <a:prstGeom prst="ellipse">
              <a:avLst/>
            </a:prstGeom>
            <a:solidFill>
              <a:schemeClr val="bg1">
                <a:lumMod val="85000"/>
              </a:schemeClr>
            </a:solidFill>
            <a:ln w="12700" cap="flat" cmpd="sng" algn="ctr">
              <a:solidFill>
                <a:schemeClr val="tx1">
                  <a:lumMod val="95000"/>
                  <a:lumOff val="5000"/>
                </a:schemeClr>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cxnSp>
          <p:nvCxnSpPr>
            <p:cNvPr id="143" name="Straight Connector 142"/>
            <p:cNvCxnSpPr>
              <a:stCxn id="142" idx="1"/>
              <a:endCxn id="142" idx="5"/>
            </p:cNvCxnSpPr>
            <p:nvPr/>
          </p:nvCxnSpPr>
          <p:spPr bwMode="auto">
            <a:xfrm>
              <a:off x="2359397" y="3771532"/>
              <a:ext cx="277963" cy="284373"/>
            </a:xfrm>
            <a:prstGeom prst="line">
              <a:avLst/>
            </a:prstGeom>
            <a:solidFill>
              <a:schemeClr val="accent1"/>
            </a:solidFill>
            <a:ln w="12700" cap="flat" cmpd="sng" algn="ctr">
              <a:solidFill>
                <a:schemeClr val="tx1"/>
              </a:solidFill>
              <a:prstDash val="solid"/>
              <a:round/>
              <a:headEnd type="none" w="lg" len="med"/>
              <a:tailEnd type="none" w="lg" len="med"/>
            </a:ln>
            <a:effectLst/>
          </p:spPr>
        </p:cxnSp>
        <p:cxnSp>
          <p:nvCxnSpPr>
            <p:cNvPr id="144" name="Straight Connector 143"/>
            <p:cNvCxnSpPr>
              <a:stCxn id="142" idx="3"/>
              <a:endCxn id="142" idx="7"/>
            </p:cNvCxnSpPr>
            <p:nvPr/>
          </p:nvCxnSpPr>
          <p:spPr bwMode="auto">
            <a:xfrm flipV="1">
              <a:off x="2359397" y="3771532"/>
              <a:ext cx="277963" cy="284373"/>
            </a:xfrm>
            <a:prstGeom prst="line">
              <a:avLst/>
            </a:prstGeom>
            <a:solidFill>
              <a:schemeClr val="accent1"/>
            </a:solidFill>
            <a:ln w="12700" cap="flat" cmpd="sng" algn="ctr">
              <a:solidFill>
                <a:schemeClr val="tx1"/>
              </a:solidFill>
              <a:prstDash val="solid"/>
              <a:round/>
              <a:headEnd type="none" w="lg" len="med"/>
              <a:tailEnd type="none" w="lg" len="med"/>
            </a:ln>
            <a:effectLst/>
          </p:spPr>
        </p:cxnSp>
      </p:grpSp>
      <p:grpSp>
        <p:nvGrpSpPr>
          <p:cNvPr id="15" name="Group 144"/>
          <p:cNvGrpSpPr/>
          <p:nvPr/>
        </p:nvGrpSpPr>
        <p:grpSpPr>
          <a:xfrm rot="1832292">
            <a:off x="7756120" y="3858282"/>
            <a:ext cx="393099" cy="392530"/>
            <a:chOff x="2301829" y="3712637"/>
            <a:chExt cx="393099" cy="402163"/>
          </a:xfrm>
        </p:grpSpPr>
        <p:sp>
          <p:nvSpPr>
            <p:cNvPr id="146" name="Oval 145"/>
            <p:cNvSpPr/>
            <p:nvPr/>
          </p:nvSpPr>
          <p:spPr bwMode="auto">
            <a:xfrm>
              <a:off x="2301829" y="3712637"/>
              <a:ext cx="393099" cy="402163"/>
            </a:xfrm>
            <a:prstGeom prst="ellipse">
              <a:avLst/>
            </a:prstGeom>
            <a:solidFill>
              <a:schemeClr val="bg1">
                <a:lumMod val="85000"/>
              </a:schemeClr>
            </a:solidFill>
            <a:ln w="12700" cap="flat" cmpd="sng" algn="ctr">
              <a:solidFill>
                <a:schemeClr val="tx1">
                  <a:lumMod val="95000"/>
                  <a:lumOff val="5000"/>
                </a:schemeClr>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cxnSp>
          <p:nvCxnSpPr>
            <p:cNvPr id="147" name="Straight Connector 146"/>
            <p:cNvCxnSpPr>
              <a:stCxn id="146" idx="1"/>
              <a:endCxn id="146" idx="5"/>
            </p:cNvCxnSpPr>
            <p:nvPr/>
          </p:nvCxnSpPr>
          <p:spPr bwMode="auto">
            <a:xfrm>
              <a:off x="2359397" y="3771532"/>
              <a:ext cx="277963" cy="284373"/>
            </a:xfrm>
            <a:prstGeom prst="line">
              <a:avLst/>
            </a:prstGeom>
            <a:solidFill>
              <a:schemeClr val="accent1"/>
            </a:solidFill>
            <a:ln w="12700" cap="flat" cmpd="sng" algn="ctr">
              <a:solidFill>
                <a:schemeClr val="tx1"/>
              </a:solidFill>
              <a:prstDash val="solid"/>
              <a:round/>
              <a:headEnd type="none" w="lg" len="med"/>
              <a:tailEnd type="none" w="lg" len="med"/>
            </a:ln>
            <a:effectLst/>
          </p:spPr>
        </p:cxnSp>
        <p:cxnSp>
          <p:nvCxnSpPr>
            <p:cNvPr id="148" name="Straight Connector 147"/>
            <p:cNvCxnSpPr>
              <a:stCxn id="146" idx="3"/>
              <a:endCxn id="146" idx="7"/>
            </p:cNvCxnSpPr>
            <p:nvPr/>
          </p:nvCxnSpPr>
          <p:spPr bwMode="auto">
            <a:xfrm flipV="1">
              <a:off x="2359397" y="3771532"/>
              <a:ext cx="277963" cy="284373"/>
            </a:xfrm>
            <a:prstGeom prst="line">
              <a:avLst/>
            </a:prstGeom>
            <a:solidFill>
              <a:schemeClr val="accent1"/>
            </a:solidFill>
            <a:ln w="12700" cap="flat" cmpd="sng" algn="ctr">
              <a:solidFill>
                <a:schemeClr val="tx1"/>
              </a:solidFill>
              <a:prstDash val="solid"/>
              <a:round/>
              <a:headEnd type="none" w="lg" len="med"/>
              <a:tailEnd type="none" w="lg" len="med"/>
            </a:ln>
            <a:effectLst/>
          </p:spPr>
        </p:cxnSp>
      </p:grpSp>
      <p:sp>
        <p:nvSpPr>
          <p:cNvPr id="156" name="Rectangle 155"/>
          <p:cNvSpPr/>
          <p:nvPr/>
        </p:nvSpPr>
        <p:spPr bwMode="auto">
          <a:xfrm rot="1747513">
            <a:off x="8175910" y="4135745"/>
            <a:ext cx="442781" cy="420100"/>
          </a:xfrm>
          <a:prstGeom prst="rect">
            <a:avLst/>
          </a:prstGeom>
          <a:solidFill>
            <a:schemeClr val="bg1">
              <a:lumMod val="8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61" name="Bent Arrow 160"/>
          <p:cNvSpPr/>
          <p:nvPr/>
        </p:nvSpPr>
        <p:spPr bwMode="auto">
          <a:xfrm rot="16200000" flipH="1" flipV="1">
            <a:off x="1437895" y="3338521"/>
            <a:ext cx="501374" cy="978679"/>
          </a:xfrm>
          <a:prstGeom prst="bentArrow">
            <a:avLst>
              <a:gd name="adj1" fmla="val 13641"/>
              <a:gd name="adj2" fmla="val 18897"/>
              <a:gd name="adj3" fmla="val 11511"/>
              <a:gd name="adj4" fmla="val 48276"/>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60" name="Rectangle 159"/>
          <p:cNvSpPr/>
          <p:nvPr/>
        </p:nvSpPr>
        <p:spPr bwMode="auto">
          <a:xfrm>
            <a:off x="1893779" y="3765917"/>
            <a:ext cx="442781" cy="420100"/>
          </a:xfrm>
          <a:prstGeom prst="rect">
            <a:avLst/>
          </a:prstGeom>
          <a:solidFill>
            <a:schemeClr val="bg1">
              <a:lumMod val="8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62" name="Can 161"/>
          <p:cNvSpPr/>
          <p:nvPr/>
        </p:nvSpPr>
        <p:spPr>
          <a:xfrm>
            <a:off x="414134" y="3299709"/>
            <a:ext cx="1143000" cy="1797795"/>
          </a:xfrm>
          <a:prstGeom prst="can">
            <a:avLst>
              <a:gd name="adj" fmla="val 18907"/>
            </a:avLst>
          </a:prstGeom>
          <a:solidFill>
            <a:schemeClr val="bg1"/>
          </a:solidFill>
          <a:ln w="19050">
            <a:solidFill>
              <a:schemeClr val="tx1">
                <a:lumMod val="95000"/>
                <a:lumOff val="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US" sz="1800" b="1" dirty="0">
              <a:solidFill>
                <a:schemeClr val="tx1"/>
              </a:solidFill>
            </a:endParaRPr>
          </a:p>
        </p:txBody>
      </p:sp>
      <p:sp>
        <p:nvSpPr>
          <p:cNvPr id="163" name="Can 162"/>
          <p:cNvSpPr/>
          <p:nvPr/>
        </p:nvSpPr>
        <p:spPr>
          <a:xfrm>
            <a:off x="553608" y="1781601"/>
            <a:ext cx="1521850" cy="1214017"/>
          </a:xfrm>
          <a:prstGeom prst="can">
            <a:avLst>
              <a:gd name="adj" fmla="val 14762"/>
            </a:avLst>
          </a:prstGeom>
          <a:solidFill>
            <a:schemeClr val="bg1"/>
          </a:solidFill>
          <a:ln w="19050">
            <a:solidFill>
              <a:schemeClr val="tx1">
                <a:lumMod val="95000"/>
                <a:lumOff val="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800" b="1" dirty="0" smtClean="0">
                <a:solidFill>
                  <a:schemeClr val="tx1"/>
                </a:solidFill>
              </a:rPr>
              <a:t>Concentrated Clay</a:t>
            </a:r>
            <a:endParaRPr lang="en-US" sz="1800" b="1" dirty="0">
              <a:solidFill>
                <a:schemeClr val="tx1"/>
              </a:solidFill>
            </a:endParaRPr>
          </a:p>
        </p:txBody>
      </p:sp>
      <p:grpSp>
        <p:nvGrpSpPr>
          <p:cNvPr id="16" name="Group 185"/>
          <p:cNvGrpSpPr/>
          <p:nvPr/>
        </p:nvGrpSpPr>
        <p:grpSpPr>
          <a:xfrm>
            <a:off x="2266043" y="5056256"/>
            <a:ext cx="1022337" cy="419150"/>
            <a:chOff x="2209801" y="4908083"/>
            <a:chExt cx="1022337" cy="419150"/>
          </a:xfrm>
        </p:grpSpPr>
        <p:sp>
          <p:nvSpPr>
            <p:cNvPr id="185" name="Freeform 184"/>
            <p:cNvSpPr/>
            <p:nvPr/>
          </p:nvSpPr>
          <p:spPr bwMode="auto">
            <a:xfrm flipV="1">
              <a:off x="2967586" y="5278918"/>
              <a:ext cx="52846" cy="45719"/>
            </a:xfrm>
            <a:custGeom>
              <a:avLst/>
              <a:gdLst>
                <a:gd name="connsiteX0" fmla="*/ 0 w 41015"/>
                <a:gd name="connsiteY0" fmla="*/ 0 h 49206"/>
                <a:gd name="connsiteX1" fmla="*/ 20502 w 41015"/>
                <a:gd name="connsiteY1" fmla="*/ 8201 h 49206"/>
                <a:gd name="connsiteX2" fmla="*/ 36904 w 41015"/>
                <a:gd name="connsiteY2" fmla="*/ 32804 h 49206"/>
                <a:gd name="connsiteX3" fmla="*/ 41004 w 41015"/>
                <a:gd name="connsiteY3" fmla="*/ 49206 h 49206"/>
              </a:gdLst>
              <a:ahLst/>
              <a:cxnLst>
                <a:cxn ang="0">
                  <a:pos x="connsiteX0" y="connsiteY0"/>
                </a:cxn>
                <a:cxn ang="0">
                  <a:pos x="connsiteX1" y="connsiteY1"/>
                </a:cxn>
                <a:cxn ang="0">
                  <a:pos x="connsiteX2" y="connsiteY2"/>
                </a:cxn>
                <a:cxn ang="0">
                  <a:pos x="connsiteX3" y="connsiteY3"/>
                </a:cxn>
              </a:cxnLst>
              <a:rect l="l" t="t" r="r" b="b"/>
              <a:pathLst>
                <a:path w="41015" h="49206">
                  <a:moveTo>
                    <a:pt x="0" y="0"/>
                  </a:moveTo>
                  <a:cubicBezTo>
                    <a:pt x="6834" y="2734"/>
                    <a:pt x="15001" y="3311"/>
                    <a:pt x="20502" y="8201"/>
                  </a:cubicBezTo>
                  <a:cubicBezTo>
                    <a:pt x="27869" y="14749"/>
                    <a:pt x="36904" y="32804"/>
                    <a:pt x="36904" y="32804"/>
                  </a:cubicBezTo>
                  <a:cubicBezTo>
                    <a:pt x="41436" y="46402"/>
                    <a:pt x="41004" y="40783"/>
                    <a:pt x="41004" y="49206"/>
                  </a:cubicBezTo>
                </a:path>
              </a:pathLst>
            </a:custGeom>
            <a:ln w="9525">
              <a:headEnd type="none" w="lg" len="med"/>
              <a:tailEnd type="none" w="lg" len="med"/>
            </a:ln>
          </p:spPr>
          <p:style>
            <a:lnRef idx="1">
              <a:schemeClr val="accent1"/>
            </a:lnRef>
            <a:fillRef idx="0">
              <a:schemeClr val="accent1"/>
            </a:fillRef>
            <a:effectRef idx="0">
              <a:schemeClr val="accent1"/>
            </a:effectRef>
            <a:fontRef idx="minor">
              <a:schemeClr val="tx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nvGrpSpPr>
            <p:cNvPr id="23" name="Group 168"/>
            <p:cNvGrpSpPr/>
            <p:nvPr/>
          </p:nvGrpSpPr>
          <p:grpSpPr>
            <a:xfrm>
              <a:off x="2209801" y="4908083"/>
              <a:ext cx="1022337" cy="419150"/>
              <a:chOff x="2301832" y="4728659"/>
              <a:chExt cx="1022337" cy="572277"/>
            </a:xfrm>
          </p:grpSpPr>
          <p:sp>
            <p:nvSpPr>
              <p:cNvPr id="168" name="Freeform 167"/>
              <p:cNvSpPr/>
              <p:nvPr/>
            </p:nvSpPr>
            <p:spPr bwMode="auto">
              <a:xfrm>
                <a:off x="3063831" y="4730256"/>
                <a:ext cx="41015" cy="49206"/>
              </a:xfrm>
              <a:custGeom>
                <a:avLst/>
                <a:gdLst>
                  <a:gd name="connsiteX0" fmla="*/ 0 w 41015"/>
                  <a:gd name="connsiteY0" fmla="*/ 0 h 49206"/>
                  <a:gd name="connsiteX1" fmla="*/ 20502 w 41015"/>
                  <a:gd name="connsiteY1" fmla="*/ 8201 h 49206"/>
                  <a:gd name="connsiteX2" fmla="*/ 36904 w 41015"/>
                  <a:gd name="connsiteY2" fmla="*/ 32804 h 49206"/>
                  <a:gd name="connsiteX3" fmla="*/ 41004 w 41015"/>
                  <a:gd name="connsiteY3" fmla="*/ 49206 h 49206"/>
                </a:gdLst>
                <a:ahLst/>
                <a:cxnLst>
                  <a:cxn ang="0">
                    <a:pos x="connsiteX0" y="connsiteY0"/>
                  </a:cxn>
                  <a:cxn ang="0">
                    <a:pos x="connsiteX1" y="connsiteY1"/>
                  </a:cxn>
                  <a:cxn ang="0">
                    <a:pos x="connsiteX2" y="connsiteY2"/>
                  </a:cxn>
                  <a:cxn ang="0">
                    <a:pos x="connsiteX3" y="connsiteY3"/>
                  </a:cxn>
                </a:cxnLst>
                <a:rect l="l" t="t" r="r" b="b"/>
                <a:pathLst>
                  <a:path w="41015" h="49206">
                    <a:moveTo>
                      <a:pt x="0" y="0"/>
                    </a:moveTo>
                    <a:cubicBezTo>
                      <a:pt x="6834" y="2734"/>
                      <a:pt x="15001" y="3311"/>
                      <a:pt x="20502" y="8201"/>
                    </a:cubicBezTo>
                    <a:cubicBezTo>
                      <a:pt x="27869" y="14749"/>
                      <a:pt x="36904" y="32804"/>
                      <a:pt x="36904" y="32804"/>
                    </a:cubicBezTo>
                    <a:cubicBezTo>
                      <a:pt x="41436" y="46402"/>
                      <a:pt x="41004" y="40783"/>
                      <a:pt x="41004" y="49206"/>
                    </a:cubicBezTo>
                  </a:path>
                </a:pathLst>
              </a:custGeom>
              <a:ln w="9525">
                <a:headEnd type="none" w="lg" len="med"/>
                <a:tailEnd type="none" w="lg" len="med"/>
              </a:ln>
            </p:spPr>
            <p:style>
              <a:lnRef idx="1">
                <a:schemeClr val="accent1"/>
              </a:lnRef>
              <a:fillRef idx="0">
                <a:schemeClr val="accent1"/>
              </a:fillRef>
              <a:effectRef idx="0">
                <a:schemeClr val="accent1"/>
              </a:effectRef>
              <a:fontRef idx="minor">
                <a:schemeClr val="tx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nvGrpSpPr>
              <p:cNvPr id="30" name="Group 166"/>
              <p:cNvGrpSpPr/>
              <p:nvPr/>
            </p:nvGrpSpPr>
            <p:grpSpPr>
              <a:xfrm>
                <a:off x="2301832" y="4728659"/>
                <a:ext cx="1022337" cy="572277"/>
                <a:chOff x="2301832" y="4728659"/>
                <a:chExt cx="1022337" cy="572277"/>
              </a:xfrm>
            </p:grpSpPr>
            <p:grpSp>
              <p:nvGrpSpPr>
                <p:cNvPr id="231" name="Group 53"/>
                <p:cNvGrpSpPr/>
                <p:nvPr/>
              </p:nvGrpSpPr>
              <p:grpSpPr>
                <a:xfrm>
                  <a:off x="2301832" y="4728660"/>
                  <a:ext cx="1022337" cy="572276"/>
                  <a:chOff x="3984429" y="2933699"/>
                  <a:chExt cx="1185984" cy="846797"/>
                </a:xfrm>
              </p:grpSpPr>
              <p:sp>
                <p:nvSpPr>
                  <p:cNvPr id="32" name="Can 31"/>
                  <p:cNvSpPr/>
                  <p:nvPr/>
                </p:nvSpPr>
                <p:spPr>
                  <a:xfrm rot="5400000">
                    <a:off x="4205945" y="2747932"/>
                    <a:ext cx="742951" cy="1185984"/>
                  </a:xfrm>
                  <a:prstGeom prst="can">
                    <a:avLst>
                      <a:gd name="adj" fmla="val 53063"/>
                    </a:avLst>
                  </a:prstGeom>
                  <a:solidFill>
                    <a:schemeClr val="bg2">
                      <a:lumMod val="90000"/>
                    </a:schemeClr>
                  </a:solidFill>
                  <a:ln w="9525">
                    <a:solidFill>
                      <a:schemeClr val="bg2">
                        <a:lumMod val="50000"/>
                      </a:schemeClr>
                    </a:solidFill>
                  </a:ln>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sp>
                <p:nvSpPr>
                  <p:cNvPr id="17" name="Moon 16"/>
                  <p:cNvSpPr/>
                  <p:nvPr/>
                </p:nvSpPr>
                <p:spPr bwMode="auto">
                  <a:xfrm>
                    <a:off x="4066233" y="2955954"/>
                    <a:ext cx="287952" cy="80229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8" name="Moon 17"/>
                  <p:cNvSpPr/>
                  <p:nvPr/>
                </p:nvSpPr>
                <p:spPr bwMode="auto">
                  <a:xfrm>
                    <a:off x="4174251" y="2940887"/>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9" name="Moon 18"/>
                  <p:cNvSpPr/>
                  <p:nvPr/>
                </p:nvSpPr>
                <p:spPr bwMode="auto">
                  <a:xfrm>
                    <a:off x="4287221" y="2942296"/>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0" name="Moon 19"/>
                  <p:cNvSpPr/>
                  <p:nvPr/>
                </p:nvSpPr>
                <p:spPr bwMode="auto">
                  <a:xfrm>
                    <a:off x="4393615" y="2933700"/>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1" name="Moon 20"/>
                  <p:cNvSpPr/>
                  <p:nvPr/>
                </p:nvSpPr>
                <p:spPr bwMode="auto">
                  <a:xfrm>
                    <a:off x="4520136" y="2933699"/>
                    <a:ext cx="261124" cy="845387"/>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2" name="Moon 21"/>
                  <p:cNvSpPr/>
                  <p:nvPr/>
                </p:nvSpPr>
                <p:spPr bwMode="auto">
                  <a:xfrm>
                    <a:off x="4633107" y="2933699"/>
                    <a:ext cx="235295" cy="838201"/>
                  </a:xfrm>
                  <a:prstGeom prst="moon">
                    <a:avLst>
                      <a:gd name="adj" fmla="val 58817"/>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cxnSp>
              <p:nvCxnSpPr>
                <p:cNvPr id="164" name="Straight Connector 163"/>
                <p:cNvCxnSpPr>
                  <a:endCxn id="22" idx="0"/>
                </p:cNvCxnSpPr>
                <p:nvPr/>
              </p:nvCxnSpPr>
              <p:spPr bwMode="auto">
                <a:xfrm flipV="1">
                  <a:off x="2562844" y="4728659"/>
                  <a:ext cx="500987" cy="18809"/>
                </a:xfrm>
                <a:prstGeom prst="line">
                  <a:avLst/>
                </a:prstGeom>
                <a:ln w="9525">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66" name="Straight Connector 165"/>
                <p:cNvCxnSpPr/>
                <p:nvPr/>
              </p:nvCxnSpPr>
              <p:spPr bwMode="auto">
                <a:xfrm>
                  <a:off x="2580691" y="5292259"/>
                  <a:ext cx="483140" cy="2869"/>
                </a:xfrm>
                <a:prstGeom prst="line">
                  <a:avLst/>
                </a:prstGeom>
                <a:ln w="9525">
                  <a:headEnd type="none" w="lg" len="med"/>
                  <a:tailEnd type="none" w="lg" len="med"/>
                </a:ln>
              </p:spPr>
              <p:style>
                <a:lnRef idx="1">
                  <a:schemeClr val="accent1"/>
                </a:lnRef>
                <a:fillRef idx="0">
                  <a:schemeClr val="accent1"/>
                </a:fillRef>
                <a:effectRef idx="0">
                  <a:schemeClr val="accent1"/>
                </a:effectRef>
                <a:fontRef idx="minor">
                  <a:schemeClr val="tx1"/>
                </a:fontRef>
              </p:style>
            </p:cxnSp>
          </p:grpSp>
        </p:grpSp>
      </p:grpSp>
      <p:sp>
        <p:nvSpPr>
          <p:cNvPr id="188" name="Rectangle 187"/>
          <p:cNvSpPr/>
          <p:nvPr/>
        </p:nvSpPr>
        <p:spPr bwMode="auto">
          <a:xfrm>
            <a:off x="6258437" y="2315464"/>
            <a:ext cx="1390702" cy="369332"/>
          </a:xfrm>
          <a:prstGeom prst="rect">
            <a:avLst/>
          </a:prstGeom>
          <a:noFill/>
          <a:ln>
            <a:noFill/>
            <a:headEnd type="none" w="lg" len="med"/>
            <a:tailEnd type="none" w="lg" len="med"/>
          </a:ln>
        </p:spPr>
        <p:style>
          <a:lnRef idx="2">
            <a:schemeClr val="dk1"/>
          </a:lnRef>
          <a:fillRef idx="1">
            <a:schemeClr val="lt1"/>
          </a:fillRef>
          <a:effectRef idx="0">
            <a:schemeClr val="dk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r>
              <a:rPr lang="en-US" b="1" dirty="0" smtClean="0">
                <a:solidFill>
                  <a:schemeClr val="tx1"/>
                </a:solidFill>
                <a:latin typeface="+mj-lt"/>
                <a:cs typeface="Calibri" pitchFamily="34" charset="0"/>
              </a:rPr>
              <a:t>Tube Settler</a:t>
            </a:r>
            <a:endParaRPr kumimoji="0" lang="en-US" sz="1800" b="1" i="0" u="none" strike="noStrike" cap="none" normalizeH="0" baseline="0" dirty="0" smtClean="0">
              <a:ln>
                <a:noFill/>
              </a:ln>
              <a:solidFill>
                <a:schemeClr val="tx1"/>
              </a:solidFill>
              <a:effectLst/>
              <a:latin typeface="+mj-lt"/>
              <a:cs typeface="Calibri" pitchFamily="34" charset="0"/>
            </a:endParaRPr>
          </a:p>
        </p:txBody>
      </p:sp>
      <p:sp>
        <p:nvSpPr>
          <p:cNvPr id="189" name="Rectangle 188"/>
          <p:cNvSpPr/>
          <p:nvPr/>
        </p:nvSpPr>
        <p:spPr bwMode="auto">
          <a:xfrm>
            <a:off x="4482107" y="6332041"/>
            <a:ext cx="1289135" cy="369332"/>
          </a:xfrm>
          <a:prstGeom prst="rect">
            <a:avLst/>
          </a:prstGeom>
          <a:noFill/>
          <a:ln>
            <a:noFill/>
            <a:headEnd type="none" w="lg" len="med"/>
            <a:tailEnd type="none" w="lg" len="med"/>
          </a:ln>
        </p:spPr>
        <p:style>
          <a:lnRef idx="2">
            <a:schemeClr val="dk1"/>
          </a:lnRef>
          <a:fillRef idx="1">
            <a:schemeClr val="lt1"/>
          </a:fillRef>
          <a:effectRef idx="0">
            <a:schemeClr val="dk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r>
              <a:rPr lang="en-US" b="1" dirty="0" err="1" smtClean="0">
                <a:solidFill>
                  <a:schemeClr val="tx1"/>
                </a:solidFill>
                <a:latin typeface="+mj-lt"/>
                <a:cs typeface="Calibri" pitchFamily="34" charset="0"/>
              </a:rPr>
              <a:t>Flocculator</a:t>
            </a:r>
            <a:endParaRPr kumimoji="0" lang="en-US" sz="1800" b="1" i="0" u="none" strike="noStrike" cap="none" normalizeH="0" baseline="0" dirty="0" smtClean="0">
              <a:ln>
                <a:noFill/>
              </a:ln>
              <a:solidFill>
                <a:schemeClr val="tx1"/>
              </a:solidFill>
              <a:effectLst/>
              <a:latin typeface="+mj-lt"/>
              <a:cs typeface="Calibri" pitchFamily="34" charset="0"/>
            </a:endParaRPr>
          </a:p>
        </p:txBody>
      </p:sp>
      <p:sp>
        <p:nvSpPr>
          <p:cNvPr id="190" name="Rectangle 189"/>
          <p:cNvSpPr/>
          <p:nvPr/>
        </p:nvSpPr>
        <p:spPr bwMode="auto">
          <a:xfrm>
            <a:off x="2102835" y="5449979"/>
            <a:ext cx="1249991" cy="369332"/>
          </a:xfrm>
          <a:prstGeom prst="rect">
            <a:avLst/>
          </a:prstGeom>
          <a:noFill/>
          <a:ln>
            <a:noFill/>
            <a:headEnd type="none" w="lg" len="med"/>
            <a:tailEnd type="none" w="lg"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b="1" dirty="0" smtClean="0">
                <a:solidFill>
                  <a:schemeClr val="tx1"/>
                </a:solidFill>
                <a:latin typeface="+mj-lt"/>
                <a:cs typeface="Calibri" pitchFamily="34" charset="0"/>
              </a:rPr>
              <a:t>Rapid Mix</a:t>
            </a:r>
            <a:endParaRPr kumimoji="0" lang="en-US" sz="1800" b="1" i="0" u="none" strike="noStrike" cap="none" normalizeH="0" baseline="0" dirty="0" smtClean="0">
              <a:ln>
                <a:noFill/>
              </a:ln>
              <a:solidFill>
                <a:schemeClr val="tx1"/>
              </a:solidFill>
              <a:effectLst/>
              <a:latin typeface="+mj-lt"/>
              <a:cs typeface="Calibri" pitchFamily="34" charset="0"/>
            </a:endParaRPr>
          </a:p>
        </p:txBody>
      </p:sp>
      <p:sp>
        <p:nvSpPr>
          <p:cNvPr id="193" name="Rectangle 192"/>
          <p:cNvSpPr/>
          <p:nvPr/>
        </p:nvSpPr>
        <p:spPr bwMode="auto">
          <a:xfrm>
            <a:off x="8422353" y="5697390"/>
            <a:ext cx="819245" cy="369332"/>
          </a:xfrm>
          <a:prstGeom prst="rect">
            <a:avLst/>
          </a:prstGeom>
          <a:noFill/>
          <a:ln>
            <a:noFill/>
            <a:headEnd type="none" w="lg" len="med"/>
            <a:tailEnd type="none" w="lg"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i="1" dirty="0" smtClean="0">
                <a:solidFill>
                  <a:schemeClr val="tx1"/>
                </a:solidFill>
                <a:latin typeface="+mj-lt"/>
                <a:cs typeface="Calibri" pitchFamily="34" charset="0"/>
              </a:rPr>
              <a:t>Waste</a:t>
            </a:r>
            <a:endParaRPr kumimoji="0" lang="en-US" sz="1800" i="1" u="none" strike="noStrike" cap="none" normalizeH="0" baseline="0" dirty="0" smtClean="0">
              <a:ln>
                <a:noFill/>
              </a:ln>
              <a:solidFill>
                <a:schemeClr val="tx1"/>
              </a:solidFill>
              <a:effectLst/>
              <a:latin typeface="+mj-lt"/>
              <a:cs typeface="Calibri" pitchFamily="34" charset="0"/>
            </a:endParaRPr>
          </a:p>
        </p:txBody>
      </p:sp>
      <p:sp>
        <p:nvSpPr>
          <p:cNvPr id="195" name="Rectangle 194"/>
          <p:cNvSpPr/>
          <p:nvPr/>
        </p:nvSpPr>
        <p:spPr bwMode="auto">
          <a:xfrm>
            <a:off x="8390868" y="4731841"/>
            <a:ext cx="819245" cy="369332"/>
          </a:xfrm>
          <a:prstGeom prst="rect">
            <a:avLst/>
          </a:prstGeom>
          <a:noFill/>
          <a:ln>
            <a:noFill/>
            <a:headEnd type="none" w="lg" len="med"/>
            <a:tailEnd type="none" w="lg"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i="1" dirty="0" smtClean="0">
                <a:solidFill>
                  <a:schemeClr val="tx1"/>
                </a:solidFill>
                <a:latin typeface="+mj-lt"/>
                <a:cs typeface="Calibri" pitchFamily="34" charset="0"/>
              </a:rPr>
              <a:t>Waste</a:t>
            </a:r>
            <a:endParaRPr kumimoji="0" lang="en-US" sz="1800" i="1" u="none" strike="noStrike" cap="none" normalizeH="0" baseline="0" dirty="0" smtClean="0">
              <a:ln>
                <a:noFill/>
              </a:ln>
              <a:solidFill>
                <a:schemeClr val="tx1"/>
              </a:solidFill>
              <a:effectLst/>
              <a:latin typeface="+mj-lt"/>
              <a:cs typeface="Calibri" pitchFamily="34" charset="0"/>
            </a:endParaRPr>
          </a:p>
        </p:txBody>
      </p:sp>
      <p:sp>
        <p:nvSpPr>
          <p:cNvPr id="199" name="Can 198"/>
          <p:cNvSpPr/>
          <p:nvPr/>
        </p:nvSpPr>
        <p:spPr>
          <a:xfrm>
            <a:off x="414134" y="3843770"/>
            <a:ext cx="1143000" cy="1273937"/>
          </a:xfrm>
          <a:prstGeom prst="can">
            <a:avLst>
              <a:gd name="adj" fmla="val 18907"/>
            </a:avLst>
          </a:prstGeom>
          <a:solidFill>
            <a:srgbClr val="DDFFFF"/>
          </a:solidFill>
          <a:ln w="19050">
            <a:solidFill>
              <a:schemeClr val="tx1">
                <a:lumMod val="95000"/>
                <a:lumOff val="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800" b="1" dirty="0">
                <a:solidFill>
                  <a:schemeClr val="tx1"/>
                </a:solidFill>
              </a:rPr>
              <a:t>Turbid </a:t>
            </a:r>
            <a:r>
              <a:rPr lang="en-US" sz="1800" b="1" dirty="0" smtClean="0">
                <a:solidFill>
                  <a:schemeClr val="tx1"/>
                </a:solidFill>
              </a:rPr>
              <a:t>Water</a:t>
            </a:r>
            <a:endParaRPr lang="en-US" sz="1800" b="1" dirty="0">
              <a:solidFill>
                <a:schemeClr val="tx1"/>
              </a:solidFill>
            </a:endParaRPr>
          </a:p>
        </p:txBody>
      </p:sp>
      <p:sp>
        <p:nvSpPr>
          <p:cNvPr id="202" name="Flowchart: Collate 201"/>
          <p:cNvSpPr/>
          <p:nvPr/>
        </p:nvSpPr>
        <p:spPr bwMode="auto">
          <a:xfrm rot="12600000">
            <a:off x="8145680" y="2453306"/>
            <a:ext cx="113579" cy="184735"/>
          </a:xfrm>
          <a:prstGeom prst="flowChartCollat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03" name="Flowchart: Collate 202"/>
          <p:cNvSpPr/>
          <p:nvPr/>
        </p:nvSpPr>
        <p:spPr bwMode="auto">
          <a:xfrm rot="12600000">
            <a:off x="8034606" y="2673822"/>
            <a:ext cx="113579" cy="184735"/>
          </a:xfrm>
          <a:prstGeom prst="flowChartCollat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04" name="Flowchart: Collate 203"/>
          <p:cNvSpPr/>
          <p:nvPr/>
        </p:nvSpPr>
        <p:spPr bwMode="auto">
          <a:xfrm rot="12600000">
            <a:off x="7913388" y="2900033"/>
            <a:ext cx="113579" cy="184735"/>
          </a:xfrm>
          <a:prstGeom prst="flowChartCollat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05" name="Flowchart: Collate 204"/>
          <p:cNvSpPr/>
          <p:nvPr/>
        </p:nvSpPr>
        <p:spPr bwMode="auto">
          <a:xfrm rot="12600000">
            <a:off x="7786634" y="3129608"/>
            <a:ext cx="113579" cy="184735"/>
          </a:xfrm>
          <a:prstGeom prst="flowChartCollat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06" name="Isosceles Triangle 205"/>
          <p:cNvSpPr/>
          <p:nvPr/>
        </p:nvSpPr>
        <p:spPr bwMode="auto">
          <a:xfrm rot="1800000">
            <a:off x="8305058" y="2268003"/>
            <a:ext cx="108536" cy="94920"/>
          </a:xfrm>
          <a:prstGeom prst="triangl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07" name="Isosceles Triangle 206"/>
          <p:cNvSpPr/>
          <p:nvPr/>
        </p:nvSpPr>
        <p:spPr bwMode="auto">
          <a:xfrm rot="12600000" flipH="1">
            <a:off x="8420385" y="2064824"/>
            <a:ext cx="108536" cy="94920"/>
          </a:xfrm>
          <a:prstGeom prst="triangl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23" name="Isosceles Triangle 222"/>
          <p:cNvSpPr/>
          <p:nvPr/>
        </p:nvSpPr>
        <p:spPr bwMode="auto">
          <a:xfrm rot="16200000" flipH="1">
            <a:off x="3966218" y="5515878"/>
            <a:ext cx="108536" cy="94920"/>
          </a:xfrm>
          <a:prstGeom prst="triangl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18" name="Flowchart: Collate 217"/>
          <p:cNvSpPr/>
          <p:nvPr/>
        </p:nvSpPr>
        <p:spPr bwMode="auto">
          <a:xfrm rot="16200000">
            <a:off x="4780362" y="5483720"/>
            <a:ext cx="113579" cy="184735"/>
          </a:xfrm>
          <a:prstGeom prst="flowChartCollat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19" name="Flowchart: Collate 218"/>
          <p:cNvSpPr/>
          <p:nvPr/>
        </p:nvSpPr>
        <p:spPr bwMode="auto">
          <a:xfrm rot="16200000">
            <a:off x="5591680" y="5470201"/>
            <a:ext cx="113579" cy="184735"/>
          </a:xfrm>
          <a:prstGeom prst="flowChartCollat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20" name="Flowchart: Collate 219"/>
          <p:cNvSpPr/>
          <p:nvPr/>
        </p:nvSpPr>
        <p:spPr bwMode="auto">
          <a:xfrm rot="16200000">
            <a:off x="5951675" y="5475246"/>
            <a:ext cx="113579" cy="184735"/>
          </a:xfrm>
          <a:prstGeom prst="flowChartCollat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21" name="Flowchart: Collate 220"/>
          <p:cNvSpPr/>
          <p:nvPr/>
        </p:nvSpPr>
        <p:spPr bwMode="auto">
          <a:xfrm rot="16200000">
            <a:off x="6221310" y="5470201"/>
            <a:ext cx="113579" cy="184735"/>
          </a:xfrm>
          <a:prstGeom prst="flowChartCollat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22" name="Isosceles Triangle 221"/>
          <p:cNvSpPr/>
          <p:nvPr/>
        </p:nvSpPr>
        <p:spPr bwMode="auto">
          <a:xfrm rot="5400000">
            <a:off x="3764085" y="5517632"/>
            <a:ext cx="108536" cy="94920"/>
          </a:xfrm>
          <a:prstGeom prst="triangl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50" name="Can 149"/>
          <p:cNvSpPr/>
          <p:nvPr/>
        </p:nvSpPr>
        <p:spPr>
          <a:xfrm>
            <a:off x="3653645" y="2065301"/>
            <a:ext cx="1281879" cy="1450428"/>
          </a:xfrm>
          <a:prstGeom prst="can">
            <a:avLst>
              <a:gd name="adj" fmla="val 23342"/>
            </a:avLst>
          </a:prstGeom>
          <a:solidFill>
            <a:schemeClr val="bg1"/>
          </a:solidFill>
          <a:ln w="19050">
            <a:solidFill>
              <a:schemeClr val="tx1">
                <a:lumMod val="95000"/>
                <a:lumOff val="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800" b="1" dirty="0" smtClean="0">
                <a:solidFill>
                  <a:schemeClr val="tx1"/>
                </a:solidFill>
              </a:rPr>
              <a:t>Coagulant Stock Tank</a:t>
            </a:r>
            <a:endParaRPr lang="en-US" sz="1800" b="1" dirty="0">
              <a:solidFill>
                <a:schemeClr val="tx1"/>
              </a:solidFill>
            </a:endParaRPr>
          </a:p>
        </p:txBody>
      </p:sp>
      <p:sp>
        <p:nvSpPr>
          <p:cNvPr id="151" name="Flowchart: Summing Junction 150"/>
          <p:cNvSpPr/>
          <p:nvPr/>
        </p:nvSpPr>
        <p:spPr bwMode="auto">
          <a:xfrm>
            <a:off x="2908810" y="3017379"/>
            <a:ext cx="390880" cy="384490"/>
          </a:xfrm>
          <a:prstGeom prst="flowChartSummingJunction">
            <a:avLst/>
          </a:prstGeom>
          <a:solidFill>
            <a:schemeClr val="bg1">
              <a:lumMod val="85000"/>
            </a:schemeClr>
          </a:solidFill>
          <a:ln w="12700" cap="flat" cmpd="sng" algn="ctr">
            <a:solidFill>
              <a:schemeClr val="tx1">
                <a:lumMod val="95000"/>
                <a:lumOff val="5000"/>
              </a:schemeClr>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52" name="Flowchart: Summing Junction 151"/>
          <p:cNvSpPr/>
          <p:nvPr/>
        </p:nvSpPr>
        <p:spPr bwMode="auto">
          <a:xfrm>
            <a:off x="5360662" y="4671766"/>
            <a:ext cx="390880" cy="384490"/>
          </a:xfrm>
          <a:prstGeom prst="flowChartSummingJunction">
            <a:avLst/>
          </a:prstGeom>
          <a:solidFill>
            <a:srgbClr val="00FF00"/>
          </a:solidFill>
          <a:ln w="12700" cap="flat" cmpd="sng" algn="ctr">
            <a:solidFill>
              <a:schemeClr val="tx1">
                <a:lumMod val="95000"/>
                <a:lumOff val="5000"/>
              </a:schemeClr>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54" name="Rectangle 153"/>
          <p:cNvSpPr/>
          <p:nvPr/>
        </p:nvSpPr>
        <p:spPr bwMode="auto">
          <a:xfrm>
            <a:off x="3894619" y="4494679"/>
            <a:ext cx="1390124" cy="369332"/>
          </a:xfrm>
          <a:prstGeom prst="rect">
            <a:avLst/>
          </a:prstGeom>
          <a:noFill/>
          <a:ln>
            <a:noFill/>
            <a:headEnd type="none" w="lg" len="med"/>
            <a:tailEnd type="none" w="lg" len="med"/>
          </a:ln>
        </p:spPr>
        <p:style>
          <a:lnRef idx="2">
            <a:schemeClr val="dk1"/>
          </a:lnRef>
          <a:fillRef idx="1">
            <a:schemeClr val="lt1"/>
          </a:fillRef>
          <a:effectRef idx="0">
            <a:schemeClr val="dk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r>
              <a:rPr lang="en-US" b="1" dirty="0" err="1" smtClean="0">
                <a:solidFill>
                  <a:schemeClr val="tx1"/>
                </a:solidFill>
                <a:latin typeface="+mj-lt"/>
                <a:cs typeface="Calibri" pitchFamily="34" charset="0"/>
              </a:rPr>
              <a:t>Floc</a:t>
            </a:r>
            <a:r>
              <a:rPr lang="en-US" b="1" dirty="0" smtClean="0">
                <a:solidFill>
                  <a:schemeClr val="tx1"/>
                </a:solidFill>
                <a:latin typeface="+mj-lt"/>
                <a:cs typeface="Calibri" pitchFamily="34" charset="0"/>
              </a:rPr>
              <a:t> Recycle</a:t>
            </a:r>
            <a:endParaRPr kumimoji="0" lang="en-US" sz="1800" b="1" i="0" u="none" strike="noStrike" cap="none" normalizeH="0" baseline="0" dirty="0" smtClean="0">
              <a:ln>
                <a:noFill/>
              </a:ln>
              <a:solidFill>
                <a:schemeClr val="tx1"/>
              </a:solidFill>
              <a:effectLst/>
              <a:latin typeface="+mj-lt"/>
              <a:cs typeface="Calibri" pitchFamily="34" charset="0"/>
            </a:endParaRPr>
          </a:p>
        </p:txBody>
      </p:sp>
      <p:sp>
        <p:nvSpPr>
          <p:cNvPr id="155" name="Rectangle 154"/>
          <p:cNvSpPr/>
          <p:nvPr/>
        </p:nvSpPr>
        <p:spPr bwMode="auto">
          <a:xfrm>
            <a:off x="6066061" y="3869884"/>
            <a:ext cx="1070101" cy="369332"/>
          </a:xfrm>
          <a:prstGeom prst="rect">
            <a:avLst/>
          </a:prstGeom>
          <a:noFill/>
          <a:ln>
            <a:noFill/>
            <a:headEnd type="none" w="lg" len="med"/>
            <a:tailEnd type="none" w="lg" len="med"/>
          </a:ln>
        </p:spPr>
        <p:style>
          <a:lnRef idx="2">
            <a:schemeClr val="dk1"/>
          </a:lnRef>
          <a:fillRef idx="1">
            <a:schemeClr val="lt1"/>
          </a:fillRef>
          <a:effectRef idx="0">
            <a:schemeClr val="dk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r>
              <a:rPr lang="en-US" b="1" dirty="0" err="1" smtClean="0">
                <a:solidFill>
                  <a:schemeClr val="tx1"/>
                </a:solidFill>
                <a:latin typeface="+mj-lt"/>
                <a:cs typeface="Calibri" pitchFamily="34" charset="0"/>
              </a:rPr>
              <a:t>Sed</a:t>
            </a:r>
            <a:r>
              <a:rPr lang="en-US" b="1" dirty="0" smtClean="0">
                <a:solidFill>
                  <a:schemeClr val="tx1"/>
                </a:solidFill>
                <a:latin typeface="+mj-lt"/>
                <a:cs typeface="Calibri" pitchFamily="34" charset="0"/>
              </a:rPr>
              <a:t> Tank</a:t>
            </a:r>
            <a:endParaRPr kumimoji="0" lang="en-US" sz="1800" b="1" i="0" u="none" strike="noStrike" cap="none" normalizeH="0" baseline="0" dirty="0" smtClean="0">
              <a:ln>
                <a:noFill/>
              </a:ln>
              <a:solidFill>
                <a:schemeClr val="tx1"/>
              </a:solidFill>
              <a:effectLst/>
              <a:latin typeface="+mj-lt"/>
              <a:cs typeface="Calibri" pitchFamily="34" charset="0"/>
            </a:endParaRPr>
          </a:p>
        </p:txBody>
      </p:sp>
      <p:grpSp>
        <p:nvGrpSpPr>
          <p:cNvPr id="232" name="Group 186"/>
          <p:cNvGrpSpPr/>
          <p:nvPr/>
        </p:nvGrpSpPr>
        <p:grpSpPr>
          <a:xfrm>
            <a:off x="7142842" y="1752600"/>
            <a:ext cx="711386" cy="3967527"/>
            <a:chOff x="7086600" y="1604427"/>
            <a:chExt cx="711386" cy="3967527"/>
          </a:xfrm>
        </p:grpSpPr>
        <p:sp>
          <p:nvSpPr>
            <p:cNvPr id="224" name="Bent Arrow 223"/>
            <p:cNvSpPr/>
            <p:nvPr/>
          </p:nvSpPr>
          <p:spPr bwMode="auto">
            <a:xfrm rot="5400000">
              <a:off x="6833488" y="4554956"/>
              <a:ext cx="1119166" cy="391257"/>
            </a:xfrm>
            <a:prstGeom prst="bentArrow">
              <a:avLst>
                <a:gd name="adj1" fmla="val 29936"/>
                <a:gd name="adj2" fmla="val 14968"/>
                <a:gd name="adj3" fmla="val 0"/>
                <a:gd name="adj4" fmla="val 29521"/>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25" name="Can 224"/>
            <p:cNvSpPr/>
            <p:nvPr/>
          </p:nvSpPr>
          <p:spPr>
            <a:xfrm>
              <a:off x="7129422" y="3276600"/>
              <a:ext cx="254664" cy="2295354"/>
            </a:xfrm>
            <a:prstGeom prst="can">
              <a:avLst>
                <a:gd name="adj" fmla="val 52173"/>
              </a:avLst>
            </a:prstGeom>
            <a:solidFill>
              <a:schemeClr val="bg1"/>
            </a:solidFill>
            <a:ln w="19050">
              <a:solidFill>
                <a:schemeClr val="tx1">
                  <a:lumMod val="95000"/>
                  <a:lumOff val="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sp>
          <p:nvSpPr>
            <p:cNvPr id="226" name="Can 225"/>
            <p:cNvSpPr/>
            <p:nvPr/>
          </p:nvSpPr>
          <p:spPr>
            <a:xfrm rot="1736574">
              <a:off x="7572625" y="1604427"/>
              <a:ext cx="225361" cy="1892254"/>
            </a:xfrm>
            <a:prstGeom prst="can">
              <a:avLst>
                <a:gd name="adj" fmla="val 52173"/>
              </a:avLst>
            </a:prstGeom>
            <a:solidFill>
              <a:schemeClr val="bg1"/>
            </a:solidFill>
            <a:ln w="19050">
              <a:solidFill>
                <a:schemeClr val="tx1">
                  <a:lumMod val="95000"/>
                  <a:lumOff val="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sp>
          <p:nvSpPr>
            <p:cNvPr id="227" name="Rectangle 59"/>
            <p:cNvSpPr/>
            <p:nvPr/>
          </p:nvSpPr>
          <p:spPr bwMode="auto">
            <a:xfrm rot="1689132">
              <a:off x="7144037" y="3032554"/>
              <a:ext cx="309158" cy="397907"/>
            </a:xfrm>
            <a:prstGeom prst="flowChartAlternateProcess">
              <a:avLst/>
            </a:prstGeom>
            <a:solidFill>
              <a:schemeClr val="bg1"/>
            </a:solidFill>
            <a:ln w="28575" cap="flat" cmpd="sng" algn="ctr">
              <a:solidFill>
                <a:schemeClr val="tx1">
                  <a:lumMod val="95000"/>
                  <a:lumOff val="5000"/>
                </a:schemeClr>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28" name="Rectangle 59"/>
            <p:cNvSpPr/>
            <p:nvPr/>
          </p:nvSpPr>
          <p:spPr bwMode="auto">
            <a:xfrm>
              <a:off x="7086600" y="3253696"/>
              <a:ext cx="314938" cy="397907"/>
            </a:xfrm>
            <a:prstGeom prst="roundRect">
              <a:avLst/>
            </a:prstGeom>
            <a:solidFill>
              <a:schemeClr val="bg1"/>
            </a:solidFill>
            <a:ln w="28575" cap="flat" cmpd="sng" algn="ctr">
              <a:solidFill>
                <a:schemeClr val="tx1">
                  <a:lumMod val="95000"/>
                  <a:lumOff val="5000"/>
                </a:schemeClr>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29" name="Rectangle 59"/>
            <p:cNvSpPr/>
            <p:nvPr/>
          </p:nvSpPr>
          <p:spPr bwMode="auto">
            <a:xfrm rot="1689132">
              <a:off x="7170480" y="3081389"/>
              <a:ext cx="254034" cy="369332"/>
            </a:xfrm>
            <a:custGeom>
              <a:avLst/>
              <a:gdLst>
                <a:gd name="connsiteX0" fmla="*/ 0 w 311680"/>
                <a:gd name="connsiteY0" fmla="*/ 0 h 471361"/>
                <a:gd name="connsiteX1" fmla="*/ 311680 w 311680"/>
                <a:gd name="connsiteY1" fmla="*/ 0 h 471361"/>
                <a:gd name="connsiteX2" fmla="*/ 311680 w 311680"/>
                <a:gd name="connsiteY2" fmla="*/ 471361 h 471361"/>
                <a:gd name="connsiteX3" fmla="*/ 0 w 311680"/>
                <a:gd name="connsiteY3" fmla="*/ 471361 h 471361"/>
                <a:gd name="connsiteX4" fmla="*/ 0 w 311680"/>
                <a:gd name="connsiteY4" fmla="*/ 0 h 471361"/>
                <a:gd name="connsiteX0" fmla="*/ 0 w 314751"/>
                <a:gd name="connsiteY0" fmla="*/ 0 h 471361"/>
                <a:gd name="connsiteX1" fmla="*/ 311680 w 314751"/>
                <a:gd name="connsiteY1" fmla="*/ 0 h 471361"/>
                <a:gd name="connsiteX2" fmla="*/ 314751 w 314751"/>
                <a:gd name="connsiteY2" fmla="*/ 325426 h 471361"/>
                <a:gd name="connsiteX3" fmla="*/ 0 w 314751"/>
                <a:gd name="connsiteY3" fmla="*/ 471361 h 471361"/>
                <a:gd name="connsiteX4" fmla="*/ 0 w 314751"/>
                <a:gd name="connsiteY4" fmla="*/ 0 h 471361"/>
                <a:gd name="connsiteX0" fmla="*/ 187 w 314938"/>
                <a:gd name="connsiteY0" fmla="*/ 0 h 336188"/>
                <a:gd name="connsiteX1" fmla="*/ 311867 w 314938"/>
                <a:gd name="connsiteY1" fmla="*/ 0 h 336188"/>
                <a:gd name="connsiteX2" fmla="*/ 314938 w 314938"/>
                <a:gd name="connsiteY2" fmla="*/ 325426 h 336188"/>
                <a:gd name="connsiteX3" fmla="*/ 0 w 314938"/>
                <a:gd name="connsiteY3" fmla="*/ 336188 h 336188"/>
                <a:gd name="connsiteX4" fmla="*/ 187 w 314938"/>
                <a:gd name="connsiteY4" fmla="*/ 0 h 3361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938" h="336188">
                  <a:moveTo>
                    <a:pt x="187" y="0"/>
                  </a:moveTo>
                  <a:lnTo>
                    <a:pt x="311867" y="0"/>
                  </a:lnTo>
                  <a:cubicBezTo>
                    <a:pt x="312891" y="108475"/>
                    <a:pt x="313914" y="216951"/>
                    <a:pt x="314938" y="325426"/>
                  </a:cubicBezTo>
                  <a:lnTo>
                    <a:pt x="0" y="336188"/>
                  </a:lnTo>
                  <a:cubicBezTo>
                    <a:pt x="62" y="224125"/>
                    <a:pt x="125" y="112063"/>
                    <a:pt x="187" y="0"/>
                  </a:cubicBezTo>
                  <a:close/>
                </a:path>
              </a:pathLst>
            </a:cu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Century Gothic" pitchFamily="34" charset="0"/>
                  <a:cs typeface="Arial" charset="0"/>
                </a:rPr>
                <a:t>0</a:t>
              </a:r>
            </a:p>
          </p:txBody>
        </p:sp>
        <p:sp>
          <p:nvSpPr>
            <p:cNvPr id="230" name="Rectangle 59"/>
            <p:cNvSpPr/>
            <p:nvPr/>
          </p:nvSpPr>
          <p:spPr bwMode="auto">
            <a:xfrm rot="1769459">
              <a:off x="7152102" y="3079356"/>
              <a:ext cx="283892" cy="307710"/>
            </a:xfrm>
            <a:custGeom>
              <a:avLst/>
              <a:gdLst>
                <a:gd name="connsiteX0" fmla="*/ 0 w 311680"/>
                <a:gd name="connsiteY0" fmla="*/ 0 h 471361"/>
                <a:gd name="connsiteX1" fmla="*/ 311680 w 311680"/>
                <a:gd name="connsiteY1" fmla="*/ 0 h 471361"/>
                <a:gd name="connsiteX2" fmla="*/ 311680 w 311680"/>
                <a:gd name="connsiteY2" fmla="*/ 471361 h 471361"/>
                <a:gd name="connsiteX3" fmla="*/ 0 w 311680"/>
                <a:gd name="connsiteY3" fmla="*/ 471361 h 471361"/>
                <a:gd name="connsiteX4" fmla="*/ 0 w 311680"/>
                <a:gd name="connsiteY4" fmla="*/ 0 h 471361"/>
                <a:gd name="connsiteX0" fmla="*/ 0 w 314751"/>
                <a:gd name="connsiteY0" fmla="*/ 0 h 471361"/>
                <a:gd name="connsiteX1" fmla="*/ 311680 w 314751"/>
                <a:gd name="connsiteY1" fmla="*/ 0 h 471361"/>
                <a:gd name="connsiteX2" fmla="*/ 314751 w 314751"/>
                <a:gd name="connsiteY2" fmla="*/ 325426 h 471361"/>
                <a:gd name="connsiteX3" fmla="*/ 0 w 314751"/>
                <a:gd name="connsiteY3" fmla="*/ 471361 h 471361"/>
                <a:gd name="connsiteX4" fmla="*/ 0 w 314751"/>
                <a:gd name="connsiteY4" fmla="*/ 0 h 471361"/>
                <a:gd name="connsiteX0" fmla="*/ 187 w 314938"/>
                <a:gd name="connsiteY0" fmla="*/ 0 h 336188"/>
                <a:gd name="connsiteX1" fmla="*/ 311867 w 314938"/>
                <a:gd name="connsiteY1" fmla="*/ 0 h 336188"/>
                <a:gd name="connsiteX2" fmla="*/ 314938 w 314938"/>
                <a:gd name="connsiteY2" fmla="*/ 325426 h 336188"/>
                <a:gd name="connsiteX3" fmla="*/ 0 w 314938"/>
                <a:gd name="connsiteY3" fmla="*/ 336188 h 336188"/>
                <a:gd name="connsiteX4" fmla="*/ 187 w 314938"/>
                <a:gd name="connsiteY4" fmla="*/ 0 h 3361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938" h="336188">
                  <a:moveTo>
                    <a:pt x="187" y="0"/>
                  </a:moveTo>
                  <a:lnTo>
                    <a:pt x="311867" y="0"/>
                  </a:lnTo>
                  <a:cubicBezTo>
                    <a:pt x="312891" y="108475"/>
                    <a:pt x="313914" y="216951"/>
                    <a:pt x="314938" y="325426"/>
                  </a:cubicBezTo>
                  <a:lnTo>
                    <a:pt x="0" y="336188"/>
                  </a:lnTo>
                  <a:cubicBezTo>
                    <a:pt x="62" y="224125"/>
                    <a:pt x="125" y="112063"/>
                    <a:pt x="187" y="0"/>
                  </a:cubicBezTo>
                  <a:close/>
                </a:path>
              </a:pathLst>
            </a:cu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grpSp>
        <p:nvGrpSpPr>
          <p:cNvPr id="233" name="Group 170"/>
          <p:cNvGrpSpPr/>
          <p:nvPr/>
        </p:nvGrpSpPr>
        <p:grpSpPr>
          <a:xfrm>
            <a:off x="7530977" y="5006551"/>
            <a:ext cx="972278" cy="999464"/>
            <a:chOff x="7481765" y="4858378"/>
            <a:chExt cx="1178077" cy="999464"/>
          </a:xfrm>
        </p:grpSpPr>
        <p:sp>
          <p:nvSpPr>
            <p:cNvPr id="130" name="Bent Arrow 129"/>
            <p:cNvSpPr/>
            <p:nvPr/>
          </p:nvSpPr>
          <p:spPr bwMode="auto">
            <a:xfrm flipV="1">
              <a:off x="7481765" y="4949332"/>
              <a:ext cx="1178077" cy="908510"/>
            </a:xfrm>
            <a:prstGeom prst="bentArrow">
              <a:avLst>
                <a:gd name="adj1" fmla="val 12663"/>
                <a:gd name="adj2" fmla="val 12458"/>
                <a:gd name="adj3" fmla="val 18405"/>
                <a:gd name="adj4" fmla="val 34649"/>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70" name="Rectangle 169"/>
            <p:cNvSpPr/>
            <p:nvPr/>
          </p:nvSpPr>
          <p:spPr bwMode="auto">
            <a:xfrm rot="16200000">
              <a:off x="7461814" y="4896725"/>
              <a:ext cx="165262" cy="88567"/>
            </a:xfrm>
            <a:prstGeom prst="rect">
              <a:avLst/>
            </a:prstGeom>
            <a:solidFill>
              <a:schemeClr val="bg1"/>
            </a:solidFill>
            <a:ln w="9525" cap="flat" cmpd="sng" algn="ctr">
              <a:solidFill>
                <a:schemeClr val="bg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sp>
        <p:nvSpPr>
          <p:cNvPr id="153" name="Rectangle 152"/>
          <p:cNvSpPr/>
          <p:nvPr/>
        </p:nvSpPr>
        <p:spPr bwMode="auto">
          <a:xfrm>
            <a:off x="7770669" y="5659365"/>
            <a:ext cx="442781" cy="420100"/>
          </a:xfrm>
          <a:prstGeom prst="rect">
            <a:avLst/>
          </a:prstGeom>
          <a:solidFill>
            <a:schemeClr val="bg1">
              <a:lumMod val="8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grpId="0" nodeType="clickEffect">
                                  <p:stCondLst>
                                    <p:cond delay="0"/>
                                  </p:stCondLst>
                                  <p:childTnLst>
                                    <p:animRot by="21600000">
                                      <p:cBhvr>
                                        <p:cTn id="6" dur="5000" fill="hold"/>
                                        <p:tgtEl>
                                          <p:spTgt spid="152"/>
                                        </p:tgtEl>
                                        <p:attrNameLst>
                                          <p:attrName>r</p:attrName>
                                        </p:attrNameLst>
                                      </p:cBhvr>
                                    </p:animRot>
                                  </p:childTnLst>
                                </p:cTn>
                              </p:par>
                            </p:childTnLst>
                          </p:cTn>
                        </p:par>
                      </p:childTnLst>
                    </p:cTn>
                  </p:par>
                  <p:par>
                    <p:cTn id="7" fill="hold">
                      <p:stCondLst>
                        <p:cond delay="indefinite"/>
                      </p:stCondLst>
                      <p:childTnLst>
                        <p:par>
                          <p:cTn id="8" fill="hold">
                            <p:stCondLst>
                              <p:cond delay="0"/>
                            </p:stCondLst>
                            <p:childTnLst>
                              <p:par>
                                <p:cTn id="9" presetID="8" presetClass="emph" presetSubtype="0" fill="hold" grpId="1" nodeType="clickEffect">
                                  <p:stCondLst>
                                    <p:cond delay="0"/>
                                  </p:stCondLst>
                                  <p:childTnLst>
                                    <p:animRot by="43200000">
                                      <p:cBhvr>
                                        <p:cTn id="10" dur="2000" fill="hold"/>
                                        <p:tgtEl>
                                          <p:spTgt spid="15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2" grpId="0" animBg="1"/>
      <p:bldP spid="152" grpId="1" animBg="1"/>
    </p:bld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smtClean="0"/>
              <a:t>Variable: </a:t>
            </a:r>
            <a:r>
              <a:rPr lang="en-US" dirty="0" err="1" smtClean="0"/>
              <a:t>Flocculator</a:t>
            </a:r>
            <a:r>
              <a:rPr lang="en-US" dirty="0" smtClean="0"/>
              <a:t> Length</a:t>
            </a:r>
            <a:endParaRPr lang="en-US" dirty="0"/>
          </a:p>
        </p:txBody>
      </p:sp>
      <p:pic>
        <p:nvPicPr>
          <p:cNvPr id="4" name="Picture 5" descr="b"/>
          <p:cNvPicPr>
            <a:picLocks noChangeAspect="1" noChangeArrowheads="1"/>
          </p:cNvPicPr>
          <p:nvPr/>
        </p:nvPicPr>
        <p:blipFill>
          <a:blip r:embed="rId3" cstate="print"/>
          <a:srcRect/>
          <a:stretch>
            <a:fillRect/>
          </a:stretch>
        </p:blipFill>
        <p:spPr bwMode="auto">
          <a:xfrm>
            <a:off x="7209971" y="6283098"/>
            <a:ext cx="1934029" cy="574902"/>
          </a:xfrm>
          <a:prstGeom prst="rect">
            <a:avLst/>
          </a:prstGeom>
          <a:noFill/>
          <a:ln w="9525">
            <a:noFill/>
            <a:miter lim="800000"/>
            <a:headEnd/>
            <a:tailEnd/>
          </a:ln>
        </p:spPr>
      </p:pic>
      <p:pic>
        <p:nvPicPr>
          <p:cNvPr id="5" name="Picture 6" descr="a"/>
          <p:cNvPicPr>
            <a:picLocks noChangeAspect="1" noChangeArrowheads="1"/>
          </p:cNvPicPr>
          <p:nvPr/>
        </p:nvPicPr>
        <p:blipFill>
          <a:blip r:embed="rId4" cstate="print"/>
          <a:srcRect r="4546"/>
          <a:stretch>
            <a:fillRect/>
          </a:stretch>
        </p:blipFill>
        <p:spPr bwMode="auto">
          <a:xfrm>
            <a:off x="0" y="6300788"/>
            <a:ext cx="1981200" cy="557212"/>
          </a:xfrm>
          <a:prstGeom prst="rect">
            <a:avLst/>
          </a:prstGeom>
          <a:noFill/>
          <a:ln w="9525">
            <a:noFill/>
            <a:miter lim="800000"/>
            <a:headEnd/>
            <a:tailEnd/>
          </a:ln>
        </p:spPr>
      </p:pic>
      <p:sp>
        <p:nvSpPr>
          <p:cNvPr id="157" name="Round Same Side Corner Rectangle 156"/>
          <p:cNvSpPr/>
          <p:nvPr/>
        </p:nvSpPr>
        <p:spPr bwMode="auto">
          <a:xfrm rot="5400000">
            <a:off x="1620295" y="3805706"/>
            <a:ext cx="103516" cy="1780552"/>
          </a:xfrm>
          <a:prstGeom prst="round2Same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49" name="Bent Arrow 148"/>
          <p:cNvSpPr/>
          <p:nvPr/>
        </p:nvSpPr>
        <p:spPr bwMode="auto">
          <a:xfrm>
            <a:off x="2527055" y="2986497"/>
            <a:ext cx="1484887" cy="2111008"/>
          </a:xfrm>
          <a:prstGeom prst="bentArrow">
            <a:avLst>
              <a:gd name="adj1" fmla="val 7088"/>
              <a:gd name="adj2" fmla="val 15455"/>
              <a:gd name="adj3" fmla="val 0"/>
              <a:gd name="adj4" fmla="val 15572"/>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38" name="Bent Arrow 137"/>
          <p:cNvSpPr/>
          <p:nvPr/>
        </p:nvSpPr>
        <p:spPr bwMode="auto">
          <a:xfrm rot="5400000" flipV="1">
            <a:off x="5034402" y="3170149"/>
            <a:ext cx="569675" cy="3820395"/>
          </a:xfrm>
          <a:prstGeom prst="bentArrow">
            <a:avLst>
              <a:gd name="adj1" fmla="val 16248"/>
              <a:gd name="adj2" fmla="val 11158"/>
              <a:gd name="adj3" fmla="val 0"/>
              <a:gd name="adj4" fmla="val 47010"/>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nvGrpSpPr>
          <p:cNvPr id="3" name="Group 207"/>
          <p:cNvGrpSpPr/>
          <p:nvPr/>
        </p:nvGrpSpPr>
        <p:grpSpPr>
          <a:xfrm>
            <a:off x="3016383" y="5305947"/>
            <a:ext cx="3347611" cy="484443"/>
            <a:chOff x="2960141" y="5157774"/>
            <a:chExt cx="3347611" cy="484443"/>
          </a:xfrm>
        </p:grpSpPr>
        <p:sp>
          <p:nvSpPr>
            <p:cNvPr id="209" name="Rectangle 208"/>
            <p:cNvSpPr/>
            <p:nvPr/>
          </p:nvSpPr>
          <p:spPr bwMode="auto">
            <a:xfrm>
              <a:off x="4734339" y="5168438"/>
              <a:ext cx="93142" cy="451035"/>
            </a:xfrm>
            <a:prstGeom prst="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10" name="Rectangle 209"/>
            <p:cNvSpPr/>
            <p:nvPr/>
          </p:nvSpPr>
          <p:spPr bwMode="auto">
            <a:xfrm>
              <a:off x="3820973" y="5178070"/>
              <a:ext cx="93142" cy="451035"/>
            </a:xfrm>
            <a:prstGeom prst="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11" name="Rectangle 210"/>
            <p:cNvSpPr/>
            <p:nvPr/>
          </p:nvSpPr>
          <p:spPr bwMode="auto">
            <a:xfrm>
              <a:off x="5545658" y="5186655"/>
              <a:ext cx="93142" cy="451035"/>
            </a:xfrm>
            <a:prstGeom prst="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12" name="Rectangle 211"/>
            <p:cNvSpPr/>
            <p:nvPr/>
          </p:nvSpPr>
          <p:spPr bwMode="auto">
            <a:xfrm>
              <a:off x="5896888" y="5163837"/>
              <a:ext cx="92776" cy="451035"/>
            </a:xfrm>
            <a:prstGeom prst="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13" name="Bent Arrow 212"/>
            <p:cNvSpPr/>
            <p:nvPr/>
          </p:nvSpPr>
          <p:spPr bwMode="auto">
            <a:xfrm rot="5400000">
              <a:off x="4391725" y="3726190"/>
              <a:ext cx="484443" cy="3347611"/>
            </a:xfrm>
            <a:prstGeom prst="bentArrow">
              <a:avLst>
                <a:gd name="adj1" fmla="val 22317"/>
                <a:gd name="adj2" fmla="val 21441"/>
                <a:gd name="adj3" fmla="val 0"/>
                <a:gd name="adj4" fmla="val 31190"/>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14" name="Rectangle 213"/>
            <p:cNvSpPr/>
            <p:nvPr/>
          </p:nvSpPr>
          <p:spPr bwMode="auto">
            <a:xfrm>
              <a:off x="5908050" y="5205458"/>
              <a:ext cx="72293" cy="73954"/>
            </a:xfrm>
            <a:prstGeom prst="rect">
              <a:avLst/>
            </a:prstGeom>
            <a:solidFill>
              <a:schemeClr val="bg1"/>
            </a:solidFill>
            <a:ln w="9525"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15" name="Rectangle 214"/>
            <p:cNvSpPr/>
            <p:nvPr/>
          </p:nvSpPr>
          <p:spPr bwMode="auto">
            <a:xfrm>
              <a:off x="5556082" y="5217009"/>
              <a:ext cx="72293" cy="73954"/>
            </a:xfrm>
            <a:prstGeom prst="rect">
              <a:avLst/>
            </a:prstGeom>
            <a:solidFill>
              <a:schemeClr val="bg1"/>
            </a:solidFill>
            <a:ln w="9525"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16" name="Rectangle 215"/>
            <p:cNvSpPr/>
            <p:nvPr/>
          </p:nvSpPr>
          <p:spPr bwMode="auto">
            <a:xfrm>
              <a:off x="4746367" y="5238376"/>
              <a:ext cx="72293" cy="73954"/>
            </a:xfrm>
            <a:prstGeom prst="rect">
              <a:avLst/>
            </a:prstGeom>
            <a:solidFill>
              <a:schemeClr val="bg1"/>
            </a:solidFill>
            <a:ln w="9525"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17" name="Rectangle 216"/>
            <p:cNvSpPr/>
            <p:nvPr/>
          </p:nvSpPr>
          <p:spPr bwMode="auto">
            <a:xfrm>
              <a:off x="3838377" y="5208424"/>
              <a:ext cx="72293" cy="73954"/>
            </a:xfrm>
            <a:prstGeom prst="rect">
              <a:avLst/>
            </a:prstGeom>
            <a:solidFill>
              <a:schemeClr val="bg1"/>
            </a:solidFill>
            <a:ln w="9525"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sp>
        <p:nvSpPr>
          <p:cNvPr id="176" name="Rectangle 175"/>
          <p:cNvSpPr/>
          <p:nvPr/>
        </p:nvSpPr>
        <p:spPr bwMode="auto">
          <a:xfrm rot="17934323" flipV="1">
            <a:off x="7773984" y="2977030"/>
            <a:ext cx="125265" cy="470627"/>
          </a:xfrm>
          <a:prstGeom prst="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nvGrpSpPr>
          <p:cNvPr id="6" name="Group 176"/>
          <p:cNvGrpSpPr/>
          <p:nvPr/>
        </p:nvGrpSpPr>
        <p:grpSpPr>
          <a:xfrm>
            <a:off x="7734370" y="2013567"/>
            <a:ext cx="1548821" cy="2443436"/>
            <a:chOff x="7678128" y="1865394"/>
            <a:chExt cx="1548821" cy="2443436"/>
          </a:xfrm>
        </p:grpSpPr>
        <p:sp>
          <p:nvSpPr>
            <p:cNvPr id="178" name="Bent Arrow 177"/>
            <p:cNvSpPr/>
            <p:nvPr/>
          </p:nvSpPr>
          <p:spPr bwMode="auto">
            <a:xfrm rot="1769243" flipV="1">
              <a:off x="7681139" y="3394862"/>
              <a:ext cx="1545810" cy="913968"/>
            </a:xfrm>
            <a:prstGeom prst="bentArrow">
              <a:avLst>
                <a:gd name="adj1" fmla="val 12534"/>
                <a:gd name="adj2" fmla="val 11769"/>
                <a:gd name="adj3" fmla="val 11511"/>
                <a:gd name="adj4" fmla="val 33270"/>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79" name="Rectangle 178"/>
            <p:cNvSpPr/>
            <p:nvPr/>
          </p:nvSpPr>
          <p:spPr bwMode="auto">
            <a:xfrm rot="17934323" flipV="1">
              <a:off x="7850497" y="2628675"/>
              <a:ext cx="125890" cy="470627"/>
            </a:xfrm>
            <a:prstGeom prst="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80" name="Rectangle 179"/>
            <p:cNvSpPr/>
            <p:nvPr/>
          </p:nvSpPr>
          <p:spPr bwMode="auto">
            <a:xfrm rot="17934323" flipV="1">
              <a:off x="7966090" y="2407029"/>
              <a:ext cx="125890" cy="470627"/>
            </a:xfrm>
            <a:prstGeom prst="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nvGrpSpPr>
            <p:cNvPr id="7" name="Group 180"/>
            <p:cNvGrpSpPr/>
            <p:nvPr/>
          </p:nvGrpSpPr>
          <p:grpSpPr>
            <a:xfrm rot="17934323" flipV="1">
              <a:off x="7185506" y="2445989"/>
              <a:ext cx="1690266" cy="529075"/>
              <a:chOff x="3232428" y="5135167"/>
              <a:chExt cx="3075322" cy="507050"/>
            </a:xfrm>
          </p:grpSpPr>
          <p:sp>
            <p:nvSpPr>
              <p:cNvPr id="197" name="Rectangle 196"/>
              <p:cNvSpPr/>
              <p:nvPr/>
            </p:nvSpPr>
            <p:spPr bwMode="auto">
              <a:xfrm>
                <a:off x="5275477" y="5188452"/>
                <a:ext cx="202605" cy="451035"/>
              </a:xfrm>
              <a:prstGeom prst="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00" name="Bent Arrow 199"/>
              <p:cNvSpPr/>
              <p:nvPr/>
            </p:nvSpPr>
            <p:spPr bwMode="auto">
              <a:xfrm rot="5400000">
                <a:off x="4516564" y="3851031"/>
                <a:ext cx="507050" cy="3075322"/>
              </a:xfrm>
              <a:prstGeom prst="bentArrow">
                <a:avLst>
                  <a:gd name="adj1" fmla="val 22317"/>
                  <a:gd name="adj2" fmla="val 21441"/>
                  <a:gd name="adj3" fmla="val 0"/>
                  <a:gd name="adj4" fmla="val 31190"/>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01" name="Rectangle 200"/>
              <p:cNvSpPr/>
              <p:nvPr/>
            </p:nvSpPr>
            <p:spPr bwMode="auto">
              <a:xfrm>
                <a:off x="5297475" y="5233487"/>
                <a:ext cx="162983" cy="73954"/>
              </a:xfrm>
              <a:prstGeom prst="rect">
                <a:avLst/>
              </a:pr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sp>
          <p:nvSpPr>
            <p:cNvPr id="182" name="Rectangle 181"/>
            <p:cNvSpPr/>
            <p:nvPr/>
          </p:nvSpPr>
          <p:spPr bwMode="auto">
            <a:xfrm rot="17934323" flipV="1">
              <a:off x="8120415" y="2685222"/>
              <a:ext cx="101271" cy="77166"/>
            </a:xfrm>
            <a:prstGeom prst="rect">
              <a:avLst/>
            </a:pr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83" name="Rectangle 182"/>
            <p:cNvSpPr/>
            <p:nvPr/>
          </p:nvSpPr>
          <p:spPr bwMode="auto">
            <a:xfrm rot="17934323" flipV="1">
              <a:off x="8015096" y="2911150"/>
              <a:ext cx="101271" cy="77166"/>
            </a:xfrm>
            <a:prstGeom prst="rect">
              <a:avLst/>
            </a:pr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84" name="Rectangle 183"/>
            <p:cNvSpPr/>
            <p:nvPr/>
          </p:nvSpPr>
          <p:spPr bwMode="auto">
            <a:xfrm rot="17934323" flipV="1">
              <a:off x="7885183" y="3112953"/>
              <a:ext cx="101271" cy="77166"/>
            </a:xfrm>
            <a:prstGeom prst="rect">
              <a:avLst/>
            </a:pr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94" name="Rectangle 193"/>
            <p:cNvSpPr/>
            <p:nvPr/>
          </p:nvSpPr>
          <p:spPr bwMode="auto">
            <a:xfrm rot="17934323" flipV="1">
              <a:off x="7775033" y="3500117"/>
              <a:ext cx="59291" cy="88880"/>
            </a:xfrm>
            <a:prstGeom prst="rect">
              <a:avLst/>
            </a:pr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sp>
        <p:nvSpPr>
          <p:cNvPr id="191" name="Bent Arrow 190"/>
          <p:cNvSpPr/>
          <p:nvPr/>
        </p:nvSpPr>
        <p:spPr bwMode="auto">
          <a:xfrm>
            <a:off x="152400" y="3665863"/>
            <a:ext cx="1030198" cy="1894482"/>
          </a:xfrm>
          <a:prstGeom prst="bentArrow">
            <a:avLst>
              <a:gd name="adj1" fmla="val 9085"/>
              <a:gd name="adj2" fmla="val 5261"/>
              <a:gd name="adj3" fmla="val 31337"/>
              <a:gd name="adj4" fmla="val 24742"/>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72" name="Bent Arrow 171"/>
          <p:cNvSpPr/>
          <p:nvPr/>
        </p:nvSpPr>
        <p:spPr bwMode="auto">
          <a:xfrm rot="3255825" flipV="1">
            <a:off x="261711" y="2755359"/>
            <a:ext cx="811576" cy="913968"/>
          </a:xfrm>
          <a:prstGeom prst="bentArrow">
            <a:avLst>
              <a:gd name="adj1" fmla="val 9587"/>
              <a:gd name="adj2" fmla="val 11769"/>
              <a:gd name="adj3" fmla="val 11511"/>
              <a:gd name="adj4" fmla="val 42980"/>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58" name="Bent Arrow 157"/>
          <p:cNvSpPr/>
          <p:nvPr/>
        </p:nvSpPr>
        <p:spPr bwMode="auto">
          <a:xfrm rot="16200000" flipV="1">
            <a:off x="1402838" y="3748581"/>
            <a:ext cx="811576" cy="913968"/>
          </a:xfrm>
          <a:prstGeom prst="bentArrow">
            <a:avLst>
              <a:gd name="adj1" fmla="val 9587"/>
              <a:gd name="adj2" fmla="val 11769"/>
              <a:gd name="adj3" fmla="val 11511"/>
              <a:gd name="adj4" fmla="val 42980"/>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68" name="Bent Arrow 67"/>
          <p:cNvSpPr/>
          <p:nvPr/>
        </p:nvSpPr>
        <p:spPr bwMode="auto">
          <a:xfrm rot="5400000" flipH="1">
            <a:off x="6737501" y="5600226"/>
            <a:ext cx="595805" cy="760438"/>
          </a:xfrm>
          <a:prstGeom prst="bentArrow">
            <a:avLst>
              <a:gd name="adj1" fmla="val 15597"/>
              <a:gd name="adj2" fmla="val 14968"/>
              <a:gd name="adj3" fmla="val 0"/>
              <a:gd name="adj4" fmla="val 47010"/>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nvGrpSpPr>
          <p:cNvPr id="8" name="Group 102"/>
          <p:cNvGrpSpPr/>
          <p:nvPr/>
        </p:nvGrpSpPr>
        <p:grpSpPr>
          <a:xfrm>
            <a:off x="3506576" y="5741184"/>
            <a:ext cx="3295343" cy="603111"/>
            <a:chOff x="3450334" y="5593011"/>
            <a:chExt cx="3295343" cy="603111"/>
          </a:xfrm>
        </p:grpSpPr>
        <p:grpSp>
          <p:nvGrpSpPr>
            <p:cNvPr id="10" name="Group 91"/>
            <p:cNvGrpSpPr/>
            <p:nvPr/>
          </p:nvGrpSpPr>
          <p:grpSpPr>
            <a:xfrm>
              <a:off x="3450334" y="5593011"/>
              <a:ext cx="3295343" cy="603111"/>
              <a:chOff x="3450334" y="5593011"/>
              <a:chExt cx="3295343" cy="603111"/>
            </a:xfrm>
          </p:grpSpPr>
          <p:sp>
            <p:nvSpPr>
              <p:cNvPr id="90" name="Freeform 89"/>
              <p:cNvSpPr/>
              <p:nvPr/>
            </p:nvSpPr>
            <p:spPr bwMode="auto">
              <a:xfrm>
                <a:off x="6507413" y="5593011"/>
                <a:ext cx="41015" cy="49206"/>
              </a:xfrm>
              <a:custGeom>
                <a:avLst/>
                <a:gdLst>
                  <a:gd name="connsiteX0" fmla="*/ 0 w 41015"/>
                  <a:gd name="connsiteY0" fmla="*/ 0 h 49206"/>
                  <a:gd name="connsiteX1" fmla="*/ 20502 w 41015"/>
                  <a:gd name="connsiteY1" fmla="*/ 8201 h 49206"/>
                  <a:gd name="connsiteX2" fmla="*/ 36904 w 41015"/>
                  <a:gd name="connsiteY2" fmla="*/ 32804 h 49206"/>
                  <a:gd name="connsiteX3" fmla="*/ 41004 w 41015"/>
                  <a:gd name="connsiteY3" fmla="*/ 49206 h 49206"/>
                </a:gdLst>
                <a:ahLst/>
                <a:cxnLst>
                  <a:cxn ang="0">
                    <a:pos x="connsiteX0" y="connsiteY0"/>
                  </a:cxn>
                  <a:cxn ang="0">
                    <a:pos x="connsiteX1" y="connsiteY1"/>
                  </a:cxn>
                  <a:cxn ang="0">
                    <a:pos x="connsiteX2" y="connsiteY2"/>
                  </a:cxn>
                  <a:cxn ang="0">
                    <a:pos x="connsiteX3" y="connsiteY3"/>
                  </a:cxn>
                </a:cxnLst>
                <a:rect l="l" t="t" r="r" b="b"/>
                <a:pathLst>
                  <a:path w="41015" h="49206">
                    <a:moveTo>
                      <a:pt x="0" y="0"/>
                    </a:moveTo>
                    <a:cubicBezTo>
                      <a:pt x="6834" y="2734"/>
                      <a:pt x="15001" y="3311"/>
                      <a:pt x="20502" y="8201"/>
                    </a:cubicBezTo>
                    <a:cubicBezTo>
                      <a:pt x="27869" y="14749"/>
                      <a:pt x="36904" y="32804"/>
                      <a:pt x="36904" y="32804"/>
                    </a:cubicBezTo>
                    <a:cubicBezTo>
                      <a:pt x="41436" y="46402"/>
                      <a:pt x="41004" y="40783"/>
                      <a:pt x="41004" y="49206"/>
                    </a:cubicBezTo>
                  </a:path>
                </a:pathLst>
              </a:custGeom>
              <a:ln w="9525">
                <a:headEnd type="none" w="lg" len="med"/>
                <a:tailEnd type="none" w="lg" len="med"/>
              </a:ln>
            </p:spPr>
            <p:style>
              <a:lnRef idx="1">
                <a:schemeClr val="accent1"/>
              </a:lnRef>
              <a:fillRef idx="0">
                <a:schemeClr val="accent1"/>
              </a:fillRef>
              <a:effectRef idx="0">
                <a:schemeClr val="accent1"/>
              </a:effectRef>
              <a:fontRef idx="minor">
                <a:schemeClr val="tx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91" name="Freeform 90"/>
              <p:cNvSpPr/>
              <p:nvPr/>
            </p:nvSpPr>
            <p:spPr bwMode="auto">
              <a:xfrm flipV="1">
                <a:off x="6507481" y="6134681"/>
                <a:ext cx="45719" cy="45719"/>
              </a:xfrm>
              <a:custGeom>
                <a:avLst/>
                <a:gdLst>
                  <a:gd name="connsiteX0" fmla="*/ 0 w 41015"/>
                  <a:gd name="connsiteY0" fmla="*/ 0 h 49206"/>
                  <a:gd name="connsiteX1" fmla="*/ 20502 w 41015"/>
                  <a:gd name="connsiteY1" fmla="*/ 8201 h 49206"/>
                  <a:gd name="connsiteX2" fmla="*/ 36904 w 41015"/>
                  <a:gd name="connsiteY2" fmla="*/ 32804 h 49206"/>
                  <a:gd name="connsiteX3" fmla="*/ 41004 w 41015"/>
                  <a:gd name="connsiteY3" fmla="*/ 49206 h 49206"/>
                </a:gdLst>
                <a:ahLst/>
                <a:cxnLst>
                  <a:cxn ang="0">
                    <a:pos x="connsiteX0" y="connsiteY0"/>
                  </a:cxn>
                  <a:cxn ang="0">
                    <a:pos x="connsiteX1" y="connsiteY1"/>
                  </a:cxn>
                  <a:cxn ang="0">
                    <a:pos x="connsiteX2" y="connsiteY2"/>
                  </a:cxn>
                  <a:cxn ang="0">
                    <a:pos x="connsiteX3" y="connsiteY3"/>
                  </a:cxn>
                </a:cxnLst>
                <a:rect l="l" t="t" r="r" b="b"/>
                <a:pathLst>
                  <a:path w="41015" h="49206">
                    <a:moveTo>
                      <a:pt x="0" y="0"/>
                    </a:moveTo>
                    <a:cubicBezTo>
                      <a:pt x="6834" y="2734"/>
                      <a:pt x="15001" y="3311"/>
                      <a:pt x="20502" y="8201"/>
                    </a:cubicBezTo>
                    <a:cubicBezTo>
                      <a:pt x="27869" y="14749"/>
                      <a:pt x="36904" y="32804"/>
                      <a:pt x="36904" y="32804"/>
                    </a:cubicBezTo>
                    <a:cubicBezTo>
                      <a:pt x="41436" y="46402"/>
                      <a:pt x="41004" y="40783"/>
                      <a:pt x="41004" y="49206"/>
                    </a:cubicBezTo>
                  </a:path>
                </a:pathLst>
              </a:custGeom>
              <a:ln w="9525">
                <a:headEnd type="none" w="lg" len="med"/>
                <a:tailEnd type="none" w="lg" len="med"/>
              </a:ln>
            </p:spPr>
            <p:style>
              <a:lnRef idx="1">
                <a:schemeClr val="accent1"/>
              </a:lnRef>
              <a:fillRef idx="0">
                <a:schemeClr val="accent1"/>
              </a:fillRef>
              <a:effectRef idx="0">
                <a:schemeClr val="accent1"/>
              </a:effectRef>
              <a:fontRef idx="minor">
                <a:schemeClr val="tx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nvGrpSpPr>
              <p:cNvPr id="11" name="Group 87"/>
              <p:cNvGrpSpPr/>
              <p:nvPr/>
            </p:nvGrpSpPr>
            <p:grpSpPr>
              <a:xfrm>
                <a:off x="3450334" y="5597189"/>
                <a:ext cx="3295343" cy="598933"/>
                <a:chOff x="3450334" y="5597189"/>
                <a:chExt cx="3295343" cy="598933"/>
              </a:xfrm>
            </p:grpSpPr>
            <p:grpSp>
              <p:nvGrpSpPr>
                <p:cNvPr id="12" name="Group 84"/>
                <p:cNvGrpSpPr/>
                <p:nvPr/>
              </p:nvGrpSpPr>
              <p:grpSpPr>
                <a:xfrm>
                  <a:off x="3450334" y="5608332"/>
                  <a:ext cx="3295343" cy="587790"/>
                  <a:chOff x="3450334" y="5608332"/>
                  <a:chExt cx="3295343" cy="587790"/>
                </a:xfrm>
              </p:grpSpPr>
              <p:grpSp>
                <p:nvGrpSpPr>
                  <p:cNvPr id="13" name="Group 54"/>
                  <p:cNvGrpSpPr/>
                  <p:nvPr/>
                </p:nvGrpSpPr>
                <p:grpSpPr>
                  <a:xfrm>
                    <a:off x="3450334" y="5608808"/>
                    <a:ext cx="3295343" cy="587314"/>
                    <a:chOff x="4012588" y="4267200"/>
                    <a:chExt cx="3483712" cy="869049"/>
                  </a:xfrm>
                </p:grpSpPr>
                <p:sp>
                  <p:nvSpPr>
                    <p:cNvPr id="31" name="Can 30"/>
                    <p:cNvSpPr/>
                    <p:nvPr/>
                  </p:nvSpPr>
                  <p:spPr>
                    <a:xfrm rot="5400000">
                      <a:off x="5382969" y="2942947"/>
                      <a:ext cx="742950" cy="3483712"/>
                    </a:xfrm>
                    <a:prstGeom prst="can">
                      <a:avLst>
                        <a:gd name="adj" fmla="val 36189"/>
                      </a:avLst>
                    </a:prstGeom>
                    <a:solidFill>
                      <a:schemeClr val="bg2">
                        <a:lumMod val="90000"/>
                      </a:schemeClr>
                    </a:solidFill>
                    <a:ln w="9525">
                      <a:solidFill>
                        <a:schemeClr val="bg2">
                          <a:lumMod val="50000"/>
                        </a:schemeClr>
                      </a:solidFill>
                    </a:ln>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sp>
                  <p:nvSpPr>
                    <p:cNvPr id="24" name="Moon 23"/>
                    <p:cNvSpPr/>
                    <p:nvPr/>
                  </p:nvSpPr>
                  <p:spPr bwMode="auto">
                    <a:xfrm>
                      <a:off x="4200957" y="4273629"/>
                      <a:ext cx="306457"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5" name="Moon 24"/>
                    <p:cNvSpPr/>
                    <p:nvPr/>
                  </p:nvSpPr>
                  <p:spPr bwMode="auto">
                    <a:xfrm>
                      <a:off x="4327479" y="4274387"/>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6" name="Moon 25"/>
                    <p:cNvSpPr/>
                    <p:nvPr/>
                  </p:nvSpPr>
                  <p:spPr bwMode="auto">
                    <a:xfrm>
                      <a:off x="4440449" y="4275796"/>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7" name="Moon 26"/>
                    <p:cNvSpPr/>
                    <p:nvPr/>
                  </p:nvSpPr>
                  <p:spPr bwMode="auto">
                    <a:xfrm>
                      <a:off x="4546843" y="4267200"/>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8" name="Moon 27"/>
                    <p:cNvSpPr/>
                    <p:nvPr/>
                  </p:nvSpPr>
                  <p:spPr bwMode="auto">
                    <a:xfrm>
                      <a:off x="4673365" y="4267200"/>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9" name="Moon 28"/>
                    <p:cNvSpPr/>
                    <p:nvPr/>
                  </p:nvSpPr>
                  <p:spPr bwMode="auto">
                    <a:xfrm>
                      <a:off x="4786335" y="4267200"/>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33" name="Moon 32"/>
                    <p:cNvSpPr/>
                    <p:nvPr/>
                  </p:nvSpPr>
                  <p:spPr bwMode="auto">
                    <a:xfrm>
                      <a:off x="4897582" y="4289453"/>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34" name="Moon 33"/>
                    <p:cNvSpPr/>
                    <p:nvPr/>
                  </p:nvSpPr>
                  <p:spPr bwMode="auto">
                    <a:xfrm>
                      <a:off x="5024104" y="4274387"/>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35" name="Moon 34"/>
                    <p:cNvSpPr/>
                    <p:nvPr/>
                  </p:nvSpPr>
                  <p:spPr bwMode="auto">
                    <a:xfrm>
                      <a:off x="5137074" y="4275796"/>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36" name="Moon 35"/>
                    <p:cNvSpPr/>
                    <p:nvPr/>
                  </p:nvSpPr>
                  <p:spPr bwMode="auto">
                    <a:xfrm>
                      <a:off x="5243468" y="4267200"/>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37" name="Moon 36"/>
                    <p:cNvSpPr/>
                    <p:nvPr/>
                  </p:nvSpPr>
                  <p:spPr bwMode="auto">
                    <a:xfrm>
                      <a:off x="5369990" y="4267200"/>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38" name="Moon 37"/>
                    <p:cNvSpPr/>
                    <p:nvPr/>
                  </p:nvSpPr>
                  <p:spPr bwMode="auto">
                    <a:xfrm>
                      <a:off x="5482960" y="4267200"/>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39" name="Moon 38"/>
                    <p:cNvSpPr/>
                    <p:nvPr/>
                  </p:nvSpPr>
                  <p:spPr bwMode="auto">
                    <a:xfrm>
                      <a:off x="5567104" y="4267200"/>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0" name="Moon 39"/>
                    <p:cNvSpPr/>
                    <p:nvPr/>
                  </p:nvSpPr>
                  <p:spPr bwMode="auto">
                    <a:xfrm>
                      <a:off x="5693626" y="4282983"/>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1" name="Moon 40"/>
                    <p:cNvSpPr/>
                    <p:nvPr/>
                  </p:nvSpPr>
                  <p:spPr bwMode="auto">
                    <a:xfrm>
                      <a:off x="5806596" y="4284392"/>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2" name="Moon 41"/>
                    <p:cNvSpPr/>
                    <p:nvPr/>
                  </p:nvSpPr>
                  <p:spPr bwMode="auto">
                    <a:xfrm>
                      <a:off x="5912990" y="4275796"/>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3" name="Moon 42"/>
                    <p:cNvSpPr/>
                    <p:nvPr/>
                  </p:nvSpPr>
                  <p:spPr bwMode="auto">
                    <a:xfrm>
                      <a:off x="6039512" y="4275796"/>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4" name="Moon 43"/>
                    <p:cNvSpPr/>
                    <p:nvPr/>
                  </p:nvSpPr>
                  <p:spPr bwMode="auto">
                    <a:xfrm>
                      <a:off x="6152482" y="4275796"/>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5" name="Moon 44"/>
                    <p:cNvSpPr/>
                    <p:nvPr/>
                  </p:nvSpPr>
                  <p:spPr bwMode="auto">
                    <a:xfrm>
                      <a:off x="6263729" y="4267200"/>
                      <a:ext cx="279750" cy="869049"/>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6" name="Moon 45"/>
                    <p:cNvSpPr/>
                    <p:nvPr/>
                  </p:nvSpPr>
                  <p:spPr bwMode="auto">
                    <a:xfrm>
                      <a:off x="6390251" y="4267200"/>
                      <a:ext cx="219363" cy="853983"/>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7" name="Moon 46"/>
                    <p:cNvSpPr/>
                    <p:nvPr/>
                  </p:nvSpPr>
                  <p:spPr bwMode="auto">
                    <a:xfrm>
                      <a:off x="6479614" y="4267200"/>
                      <a:ext cx="225470" cy="855393"/>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sp>
                <p:nvSpPr>
                  <p:cNvPr id="82" name="Moon 81"/>
                  <p:cNvSpPr/>
                  <p:nvPr/>
                </p:nvSpPr>
                <p:spPr bwMode="auto">
                  <a:xfrm>
                    <a:off x="5859855" y="5608332"/>
                    <a:ext cx="264624" cy="587314"/>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83" name="Moon 82"/>
                  <p:cNvSpPr/>
                  <p:nvPr/>
                </p:nvSpPr>
                <p:spPr bwMode="auto">
                  <a:xfrm>
                    <a:off x="5985886" y="5608332"/>
                    <a:ext cx="207502" cy="577132"/>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84" name="Moon 83"/>
                  <p:cNvSpPr/>
                  <p:nvPr/>
                </p:nvSpPr>
                <p:spPr bwMode="auto">
                  <a:xfrm>
                    <a:off x="6076767" y="5608332"/>
                    <a:ext cx="213279" cy="578085"/>
                  </a:xfrm>
                  <a:prstGeom prst="moon">
                    <a:avLst>
                      <a:gd name="adj" fmla="val 52978"/>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sp>
              <p:nvSpPr>
                <p:cNvPr id="86" name="Moon 85"/>
                <p:cNvSpPr/>
                <p:nvPr/>
              </p:nvSpPr>
              <p:spPr bwMode="auto">
                <a:xfrm>
                  <a:off x="6183406" y="5607379"/>
                  <a:ext cx="213279" cy="578085"/>
                </a:xfrm>
                <a:prstGeom prst="moon">
                  <a:avLst>
                    <a:gd name="adj" fmla="val 52978"/>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87" name="Moon 86"/>
                <p:cNvSpPr/>
                <p:nvPr/>
              </p:nvSpPr>
              <p:spPr bwMode="auto">
                <a:xfrm>
                  <a:off x="6280135" y="5597189"/>
                  <a:ext cx="213279" cy="578085"/>
                </a:xfrm>
                <a:prstGeom prst="moon">
                  <a:avLst>
                    <a:gd name="adj" fmla="val 52978"/>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grpSp>
        <p:cxnSp>
          <p:nvCxnSpPr>
            <p:cNvPr id="95" name="Straight Connector 94"/>
            <p:cNvCxnSpPr>
              <a:stCxn id="24" idx="0"/>
              <a:endCxn id="87" idx="0"/>
            </p:cNvCxnSpPr>
            <p:nvPr/>
          </p:nvCxnSpPr>
          <p:spPr bwMode="auto">
            <a:xfrm flipV="1">
              <a:off x="3918404" y="5597189"/>
              <a:ext cx="2575010" cy="15964"/>
            </a:xfrm>
            <a:prstGeom prst="line">
              <a:avLst/>
            </a:prstGeom>
            <a:ln w="12700">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96" name="Straight Connector 95"/>
            <p:cNvCxnSpPr>
              <a:stCxn id="24" idx="2"/>
            </p:cNvCxnSpPr>
            <p:nvPr/>
          </p:nvCxnSpPr>
          <p:spPr bwMode="auto">
            <a:xfrm>
              <a:off x="3918404" y="6179619"/>
              <a:ext cx="2575010" cy="16503"/>
            </a:xfrm>
            <a:prstGeom prst="line">
              <a:avLst/>
            </a:prstGeom>
            <a:ln w="12700">
              <a:headEnd type="none" w="lg" len="med"/>
              <a:tailEnd type="none" w="lg" len="med"/>
            </a:ln>
          </p:spPr>
          <p:style>
            <a:lnRef idx="1">
              <a:schemeClr val="accent1"/>
            </a:lnRef>
            <a:fillRef idx="0">
              <a:schemeClr val="accent1"/>
            </a:fillRef>
            <a:effectRef idx="0">
              <a:schemeClr val="accent1"/>
            </a:effectRef>
            <a:fontRef idx="minor">
              <a:schemeClr val="tx1"/>
            </a:fontRef>
          </p:style>
        </p:cxnSp>
      </p:grpSp>
      <p:grpSp>
        <p:nvGrpSpPr>
          <p:cNvPr id="14" name="Group 140"/>
          <p:cNvGrpSpPr/>
          <p:nvPr/>
        </p:nvGrpSpPr>
        <p:grpSpPr>
          <a:xfrm>
            <a:off x="1684578" y="4421844"/>
            <a:ext cx="393099" cy="402163"/>
            <a:chOff x="2301829" y="3712637"/>
            <a:chExt cx="393099" cy="402163"/>
          </a:xfrm>
        </p:grpSpPr>
        <p:sp>
          <p:nvSpPr>
            <p:cNvPr id="142" name="Oval 141"/>
            <p:cNvSpPr/>
            <p:nvPr/>
          </p:nvSpPr>
          <p:spPr bwMode="auto">
            <a:xfrm>
              <a:off x="2301829" y="3712637"/>
              <a:ext cx="393099" cy="402163"/>
            </a:xfrm>
            <a:prstGeom prst="ellipse">
              <a:avLst/>
            </a:prstGeom>
            <a:solidFill>
              <a:schemeClr val="bg1">
                <a:lumMod val="85000"/>
              </a:schemeClr>
            </a:solidFill>
            <a:ln w="12700" cap="flat" cmpd="sng" algn="ctr">
              <a:solidFill>
                <a:schemeClr val="tx1">
                  <a:lumMod val="95000"/>
                  <a:lumOff val="5000"/>
                </a:schemeClr>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cxnSp>
          <p:nvCxnSpPr>
            <p:cNvPr id="143" name="Straight Connector 142"/>
            <p:cNvCxnSpPr>
              <a:stCxn id="142" idx="1"/>
              <a:endCxn id="142" idx="5"/>
            </p:cNvCxnSpPr>
            <p:nvPr/>
          </p:nvCxnSpPr>
          <p:spPr bwMode="auto">
            <a:xfrm>
              <a:off x="2359397" y="3771532"/>
              <a:ext cx="277963" cy="284373"/>
            </a:xfrm>
            <a:prstGeom prst="line">
              <a:avLst/>
            </a:prstGeom>
            <a:solidFill>
              <a:schemeClr val="accent1"/>
            </a:solidFill>
            <a:ln w="12700" cap="flat" cmpd="sng" algn="ctr">
              <a:solidFill>
                <a:schemeClr val="tx1"/>
              </a:solidFill>
              <a:prstDash val="solid"/>
              <a:round/>
              <a:headEnd type="none" w="lg" len="med"/>
              <a:tailEnd type="none" w="lg" len="med"/>
            </a:ln>
            <a:effectLst/>
          </p:spPr>
        </p:cxnSp>
        <p:cxnSp>
          <p:nvCxnSpPr>
            <p:cNvPr id="144" name="Straight Connector 143"/>
            <p:cNvCxnSpPr>
              <a:stCxn id="142" idx="3"/>
              <a:endCxn id="142" idx="7"/>
            </p:cNvCxnSpPr>
            <p:nvPr/>
          </p:nvCxnSpPr>
          <p:spPr bwMode="auto">
            <a:xfrm flipV="1">
              <a:off x="2359397" y="3771532"/>
              <a:ext cx="277963" cy="284373"/>
            </a:xfrm>
            <a:prstGeom prst="line">
              <a:avLst/>
            </a:prstGeom>
            <a:solidFill>
              <a:schemeClr val="accent1"/>
            </a:solidFill>
            <a:ln w="12700" cap="flat" cmpd="sng" algn="ctr">
              <a:solidFill>
                <a:schemeClr val="tx1"/>
              </a:solidFill>
              <a:prstDash val="solid"/>
              <a:round/>
              <a:headEnd type="none" w="lg" len="med"/>
              <a:tailEnd type="none" w="lg" len="med"/>
            </a:ln>
            <a:effectLst/>
          </p:spPr>
        </p:cxnSp>
      </p:grpSp>
      <p:grpSp>
        <p:nvGrpSpPr>
          <p:cNvPr id="15" name="Group 144"/>
          <p:cNvGrpSpPr/>
          <p:nvPr/>
        </p:nvGrpSpPr>
        <p:grpSpPr>
          <a:xfrm rot="1832292">
            <a:off x="7756120" y="3858282"/>
            <a:ext cx="393099" cy="392530"/>
            <a:chOff x="2301829" y="3712637"/>
            <a:chExt cx="393099" cy="402163"/>
          </a:xfrm>
        </p:grpSpPr>
        <p:sp>
          <p:nvSpPr>
            <p:cNvPr id="146" name="Oval 145"/>
            <p:cNvSpPr/>
            <p:nvPr/>
          </p:nvSpPr>
          <p:spPr bwMode="auto">
            <a:xfrm>
              <a:off x="2301829" y="3712637"/>
              <a:ext cx="393099" cy="402163"/>
            </a:xfrm>
            <a:prstGeom prst="ellipse">
              <a:avLst/>
            </a:prstGeom>
            <a:solidFill>
              <a:schemeClr val="bg1">
                <a:lumMod val="85000"/>
              </a:schemeClr>
            </a:solidFill>
            <a:ln w="12700" cap="flat" cmpd="sng" algn="ctr">
              <a:solidFill>
                <a:schemeClr val="tx1">
                  <a:lumMod val="95000"/>
                  <a:lumOff val="5000"/>
                </a:schemeClr>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cxnSp>
          <p:nvCxnSpPr>
            <p:cNvPr id="147" name="Straight Connector 146"/>
            <p:cNvCxnSpPr>
              <a:stCxn id="146" idx="1"/>
              <a:endCxn id="146" idx="5"/>
            </p:cNvCxnSpPr>
            <p:nvPr/>
          </p:nvCxnSpPr>
          <p:spPr bwMode="auto">
            <a:xfrm>
              <a:off x="2359397" y="3771532"/>
              <a:ext cx="277963" cy="284373"/>
            </a:xfrm>
            <a:prstGeom prst="line">
              <a:avLst/>
            </a:prstGeom>
            <a:solidFill>
              <a:schemeClr val="accent1"/>
            </a:solidFill>
            <a:ln w="12700" cap="flat" cmpd="sng" algn="ctr">
              <a:solidFill>
                <a:schemeClr val="tx1"/>
              </a:solidFill>
              <a:prstDash val="solid"/>
              <a:round/>
              <a:headEnd type="none" w="lg" len="med"/>
              <a:tailEnd type="none" w="lg" len="med"/>
            </a:ln>
            <a:effectLst/>
          </p:spPr>
        </p:cxnSp>
        <p:cxnSp>
          <p:nvCxnSpPr>
            <p:cNvPr id="148" name="Straight Connector 147"/>
            <p:cNvCxnSpPr>
              <a:stCxn id="146" idx="3"/>
              <a:endCxn id="146" idx="7"/>
            </p:cNvCxnSpPr>
            <p:nvPr/>
          </p:nvCxnSpPr>
          <p:spPr bwMode="auto">
            <a:xfrm flipV="1">
              <a:off x="2359397" y="3771532"/>
              <a:ext cx="277963" cy="284373"/>
            </a:xfrm>
            <a:prstGeom prst="line">
              <a:avLst/>
            </a:prstGeom>
            <a:solidFill>
              <a:schemeClr val="accent1"/>
            </a:solidFill>
            <a:ln w="12700" cap="flat" cmpd="sng" algn="ctr">
              <a:solidFill>
                <a:schemeClr val="tx1"/>
              </a:solidFill>
              <a:prstDash val="solid"/>
              <a:round/>
              <a:headEnd type="none" w="lg" len="med"/>
              <a:tailEnd type="none" w="lg" len="med"/>
            </a:ln>
            <a:effectLst/>
          </p:spPr>
        </p:cxnSp>
      </p:grpSp>
      <p:sp>
        <p:nvSpPr>
          <p:cNvPr id="156" name="Rectangle 155"/>
          <p:cNvSpPr/>
          <p:nvPr/>
        </p:nvSpPr>
        <p:spPr bwMode="auto">
          <a:xfrm rot="1747513">
            <a:off x="8175910" y="4135745"/>
            <a:ext cx="442781" cy="420100"/>
          </a:xfrm>
          <a:prstGeom prst="rect">
            <a:avLst/>
          </a:prstGeom>
          <a:solidFill>
            <a:schemeClr val="bg1">
              <a:lumMod val="8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61" name="Bent Arrow 160"/>
          <p:cNvSpPr/>
          <p:nvPr/>
        </p:nvSpPr>
        <p:spPr bwMode="auto">
          <a:xfrm rot="16200000" flipH="1" flipV="1">
            <a:off x="1437895" y="3338521"/>
            <a:ext cx="501374" cy="978679"/>
          </a:xfrm>
          <a:prstGeom prst="bentArrow">
            <a:avLst>
              <a:gd name="adj1" fmla="val 13641"/>
              <a:gd name="adj2" fmla="val 18897"/>
              <a:gd name="adj3" fmla="val 11511"/>
              <a:gd name="adj4" fmla="val 48276"/>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60" name="Rectangle 159"/>
          <p:cNvSpPr/>
          <p:nvPr/>
        </p:nvSpPr>
        <p:spPr bwMode="auto">
          <a:xfrm>
            <a:off x="1893779" y="3765917"/>
            <a:ext cx="442781" cy="420100"/>
          </a:xfrm>
          <a:prstGeom prst="rect">
            <a:avLst/>
          </a:prstGeom>
          <a:solidFill>
            <a:schemeClr val="bg1">
              <a:lumMod val="8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62" name="Can 161"/>
          <p:cNvSpPr/>
          <p:nvPr/>
        </p:nvSpPr>
        <p:spPr>
          <a:xfrm>
            <a:off x="414134" y="3299709"/>
            <a:ext cx="1143000" cy="1797795"/>
          </a:xfrm>
          <a:prstGeom prst="can">
            <a:avLst>
              <a:gd name="adj" fmla="val 18907"/>
            </a:avLst>
          </a:prstGeom>
          <a:solidFill>
            <a:schemeClr val="bg1"/>
          </a:solidFill>
          <a:ln w="19050">
            <a:solidFill>
              <a:schemeClr val="tx1">
                <a:lumMod val="95000"/>
                <a:lumOff val="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US" sz="1800" b="1" dirty="0">
              <a:solidFill>
                <a:schemeClr val="tx1"/>
              </a:solidFill>
            </a:endParaRPr>
          </a:p>
        </p:txBody>
      </p:sp>
      <p:sp>
        <p:nvSpPr>
          <p:cNvPr id="163" name="Can 162"/>
          <p:cNvSpPr/>
          <p:nvPr/>
        </p:nvSpPr>
        <p:spPr>
          <a:xfrm>
            <a:off x="553608" y="1781601"/>
            <a:ext cx="1521850" cy="1214017"/>
          </a:xfrm>
          <a:prstGeom prst="can">
            <a:avLst>
              <a:gd name="adj" fmla="val 14762"/>
            </a:avLst>
          </a:prstGeom>
          <a:solidFill>
            <a:schemeClr val="bg1"/>
          </a:solidFill>
          <a:ln w="19050">
            <a:solidFill>
              <a:schemeClr val="tx1">
                <a:lumMod val="95000"/>
                <a:lumOff val="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800" b="1" dirty="0" smtClean="0">
                <a:solidFill>
                  <a:schemeClr val="tx1"/>
                </a:solidFill>
              </a:rPr>
              <a:t>Concentrated Clay</a:t>
            </a:r>
            <a:endParaRPr lang="en-US" sz="1800" b="1" dirty="0">
              <a:solidFill>
                <a:schemeClr val="tx1"/>
              </a:solidFill>
            </a:endParaRPr>
          </a:p>
        </p:txBody>
      </p:sp>
      <p:grpSp>
        <p:nvGrpSpPr>
          <p:cNvPr id="16" name="Group 185"/>
          <p:cNvGrpSpPr/>
          <p:nvPr/>
        </p:nvGrpSpPr>
        <p:grpSpPr>
          <a:xfrm>
            <a:off x="2266043" y="5056256"/>
            <a:ext cx="1022337" cy="419150"/>
            <a:chOff x="2209801" y="4908083"/>
            <a:chExt cx="1022337" cy="419150"/>
          </a:xfrm>
        </p:grpSpPr>
        <p:sp>
          <p:nvSpPr>
            <p:cNvPr id="185" name="Freeform 184"/>
            <p:cNvSpPr/>
            <p:nvPr/>
          </p:nvSpPr>
          <p:spPr bwMode="auto">
            <a:xfrm flipV="1">
              <a:off x="2967586" y="5278918"/>
              <a:ext cx="52846" cy="45719"/>
            </a:xfrm>
            <a:custGeom>
              <a:avLst/>
              <a:gdLst>
                <a:gd name="connsiteX0" fmla="*/ 0 w 41015"/>
                <a:gd name="connsiteY0" fmla="*/ 0 h 49206"/>
                <a:gd name="connsiteX1" fmla="*/ 20502 w 41015"/>
                <a:gd name="connsiteY1" fmla="*/ 8201 h 49206"/>
                <a:gd name="connsiteX2" fmla="*/ 36904 w 41015"/>
                <a:gd name="connsiteY2" fmla="*/ 32804 h 49206"/>
                <a:gd name="connsiteX3" fmla="*/ 41004 w 41015"/>
                <a:gd name="connsiteY3" fmla="*/ 49206 h 49206"/>
              </a:gdLst>
              <a:ahLst/>
              <a:cxnLst>
                <a:cxn ang="0">
                  <a:pos x="connsiteX0" y="connsiteY0"/>
                </a:cxn>
                <a:cxn ang="0">
                  <a:pos x="connsiteX1" y="connsiteY1"/>
                </a:cxn>
                <a:cxn ang="0">
                  <a:pos x="connsiteX2" y="connsiteY2"/>
                </a:cxn>
                <a:cxn ang="0">
                  <a:pos x="connsiteX3" y="connsiteY3"/>
                </a:cxn>
              </a:cxnLst>
              <a:rect l="l" t="t" r="r" b="b"/>
              <a:pathLst>
                <a:path w="41015" h="49206">
                  <a:moveTo>
                    <a:pt x="0" y="0"/>
                  </a:moveTo>
                  <a:cubicBezTo>
                    <a:pt x="6834" y="2734"/>
                    <a:pt x="15001" y="3311"/>
                    <a:pt x="20502" y="8201"/>
                  </a:cubicBezTo>
                  <a:cubicBezTo>
                    <a:pt x="27869" y="14749"/>
                    <a:pt x="36904" y="32804"/>
                    <a:pt x="36904" y="32804"/>
                  </a:cubicBezTo>
                  <a:cubicBezTo>
                    <a:pt x="41436" y="46402"/>
                    <a:pt x="41004" y="40783"/>
                    <a:pt x="41004" y="49206"/>
                  </a:cubicBezTo>
                </a:path>
              </a:pathLst>
            </a:custGeom>
            <a:ln w="9525">
              <a:headEnd type="none" w="lg" len="med"/>
              <a:tailEnd type="none" w="lg" len="med"/>
            </a:ln>
          </p:spPr>
          <p:style>
            <a:lnRef idx="1">
              <a:schemeClr val="accent1"/>
            </a:lnRef>
            <a:fillRef idx="0">
              <a:schemeClr val="accent1"/>
            </a:fillRef>
            <a:effectRef idx="0">
              <a:schemeClr val="accent1"/>
            </a:effectRef>
            <a:fontRef idx="minor">
              <a:schemeClr val="tx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nvGrpSpPr>
            <p:cNvPr id="23" name="Group 168"/>
            <p:cNvGrpSpPr/>
            <p:nvPr/>
          </p:nvGrpSpPr>
          <p:grpSpPr>
            <a:xfrm>
              <a:off x="2209801" y="4908083"/>
              <a:ext cx="1022337" cy="419150"/>
              <a:chOff x="2301832" y="4728659"/>
              <a:chExt cx="1022337" cy="572277"/>
            </a:xfrm>
          </p:grpSpPr>
          <p:sp>
            <p:nvSpPr>
              <p:cNvPr id="168" name="Freeform 167"/>
              <p:cNvSpPr/>
              <p:nvPr/>
            </p:nvSpPr>
            <p:spPr bwMode="auto">
              <a:xfrm>
                <a:off x="3063831" y="4730256"/>
                <a:ext cx="41015" cy="49206"/>
              </a:xfrm>
              <a:custGeom>
                <a:avLst/>
                <a:gdLst>
                  <a:gd name="connsiteX0" fmla="*/ 0 w 41015"/>
                  <a:gd name="connsiteY0" fmla="*/ 0 h 49206"/>
                  <a:gd name="connsiteX1" fmla="*/ 20502 w 41015"/>
                  <a:gd name="connsiteY1" fmla="*/ 8201 h 49206"/>
                  <a:gd name="connsiteX2" fmla="*/ 36904 w 41015"/>
                  <a:gd name="connsiteY2" fmla="*/ 32804 h 49206"/>
                  <a:gd name="connsiteX3" fmla="*/ 41004 w 41015"/>
                  <a:gd name="connsiteY3" fmla="*/ 49206 h 49206"/>
                </a:gdLst>
                <a:ahLst/>
                <a:cxnLst>
                  <a:cxn ang="0">
                    <a:pos x="connsiteX0" y="connsiteY0"/>
                  </a:cxn>
                  <a:cxn ang="0">
                    <a:pos x="connsiteX1" y="connsiteY1"/>
                  </a:cxn>
                  <a:cxn ang="0">
                    <a:pos x="connsiteX2" y="connsiteY2"/>
                  </a:cxn>
                  <a:cxn ang="0">
                    <a:pos x="connsiteX3" y="connsiteY3"/>
                  </a:cxn>
                </a:cxnLst>
                <a:rect l="l" t="t" r="r" b="b"/>
                <a:pathLst>
                  <a:path w="41015" h="49206">
                    <a:moveTo>
                      <a:pt x="0" y="0"/>
                    </a:moveTo>
                    <a:cubicBezTo>
                      <a:pt x="6834" y="2734"/>
                      <a:pt x="15001" y="3311"/>
                      <a:pt x="20502" y="8201"/>
                    </a:cubicBezTo>
                    <a:cubicBezTo>
                      <a:pt x="27869" y="14749"/>
                      <a:pt x="36904" y="32804"/>
                      <a:pt x="36904" y="32804"/>
                    </a:cubicBezTo>
                    <a:cubicBezTo>
                      <a:pt x="41436" y="46402"/>
                      <a:pt x="41004" y="40783"/>
                      <a:pt x="41004" y="49206"/>
                    </a:cubicBezTo>
                  </a:path>
                </a:pathLst>
              </a:custGeom>
              <a:ln w="9525">
                <a:headEnd type="none" w="lg" len="med"/>
                <a:tailEnd type="none" w="lg" len="med"/>
              </a:ln>
            </p:spPr>
            <p:style>
              <a:lnRef idx="1">
                <a:schemeClr val="accent1"/>
              </a:lnRef>
              <a:fillRef idx="0">
                <a:schemeClr val="accent1"/>
              </a:fillRef>
              <a:effectRef idx="0">
                <a:schemeClr val="accent1"/>
              </a:effectRef>
              <a:fontRef idx="minor">
                <a:schemeClr val="tx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nvGrpSpPr>
              <p:cNvPr id="30" name="Group 166"/>
              <p:cNvGrpSpPr/>
              <p:nvPr/>
            </p:nvGrpSpPr>
            <p:grpSpPr>
              <a:xfrm>
                <a:off x="2301832" y="4728659"/>
                <a:ext cx="1022337" cy="572277"/>
                <a:chOff x="2301832" y="4728659"/>
                <a:chExt cx="1022337" cy="572277"/>
              </a:xfrm>
            </p:grpSpPr>
            <p:grpSp>
              <p:nvGrpSpPr>
                <p:cNvPr id="231" name="Group 53"/>
                <p:cNvGrpSpPr/>
                <p:nvPr/>
              </p:nvGrpSpPr>
              <p:grpSpPr>
                <a:xfrm>
                  <a:off x="2301832" y="4728660"/>
                  <a:ext cx="1022337" cy="572276"/>
                  <a:chOff x="3984429" y="2933699"/>
                  <a:chExt cx="1185984" cy="846797"/>
                </a:xfrm>
              </p:grpSpPr>
              <p:sp>
                <p:nvSpPr>
                  <p:cNvPr id="32" name="Can 31"/>
                  <p:cNvSpPr/>
                  <p:nvPr/>
                </p:nvSpPr>
                <p:spPr>
                  <a:xfrm rot="5400000">
                    <a:off x="4205945" y="2747932"/>
                    <a:ext cx="742951" cy="1185984"/>
                  </a:xfrm>
                  <a:prstGeom prst="can">
                    <a:avLst>
                      <a:gd name="adj" fmla="val 53063"/>
                    </a:avLst>
                  </a:prstGeom>
                  <a:solidFill>
                    <a:schemeClr val="bg2">
                      <a:lumMod val="90000"/>
                    </a:schemeClr>
                  </a:solidFill>
                  <a:ln w="9525">
                    <a:solidFill>
                      <a:schemeClr val="bg2">
                        <a:lumMod val="50000"/>
                      </a:schemeClr>
                    </a:solidFill>
                  </a:ln>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sp>
                <p:nvSpPr>
                  <p:cNvPr id="17" name="Moon 16"/>
                  <p:cNvSpPr/>
                  <p:nvPr/>
                </p:nvSpPr>
                <p:spPr bwMode="auto">
                  <a:xfrm>
                    <a:off x="4066233" y="2955954"/>
                    <a:ext cx="287952" cy="80229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8" name="Moon 17"/>
                  <p:cNvSpPr/>
                  <p:nvPr/>
                </p:nvSpPr>
                <p:spPr bwMode="auto">
                  <a:xfrm>
                    <a:off x="4174251" y="2940887"/>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9" name="Moon 18"/>
                  <p:cNvSpPr/>
                  <p:nvPr/>
                </p:nvSpPr>
                <p:spPr bwMode="auto">
                  <a:xfrm>
                    <a:off x="4287221" y="2942296"/>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0" name="Moon 19"/>
                  <p:cNvSpPr/>
                  <p:nvPr/>
                </p:nvSpPr>
                <p:spPr bwMode="auto">
                  <a:xfrm>
                    <a:off x="4393615" y="2933700"/>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1" name="Moon 20"/>
                  <p:cNvSpPr/>
                  <p:nvPr/>
                </p:nvSpPr>
                <p:spPr bwMode="auto">
                  <a:xfrm>
                    <a:off x="4520136" y="2933699"/>
                    <a:ext cx="261124" cy="845387"/>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2" name="Moon 21"/>
                  <p:cNvSpPr/>
                  <p:nvPr/>
                </p:nvSpPr>
                <p:spPr bwMode="auto">
                  <a:xfrm>
                    <a:off x="4633107" y="2933699"/>
                    <a:ext cx="235295" cy="838201"/>
                  </a:xfrm>
                  <a:prstGeom prst="moon">
                    <a:avLst>
                      <a:gd name="adj" fmla="val 58817"/>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cxnSp>
              <p:nvCxnSpPr>
                <p:cNvPr id="164" name="Straight Connector 163"/>
                <p:cNvCxnSpPr>
                  <a:endCxn id="22" idx="0"/>
                </p:cNvCxnSpPr>
                <p:nvPr/>
              </p:nvCxnSpPr>
              <p:spPr bwMode="auto">
                <a:xfrm flipV="1">
                  <a:off x="2562844" y="4728659"/>
                  <a:ext cx="500987" cy="18809"/>
                </a:xfrm>
                <a:prstGeom prst="line">
                  <a:avLst/>
                </a:prstGeom>
                <a:ln w="9525">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66" name="Straight Connector 165"/>
                <p:cNvCxnSpPr/>
                <p:nvPr/>
              </p:nvCxnSpPr>
              <p:spPr bwMode="auto">
                <a:xfrm>
                  <a:off x="2580691" y="5292259"/>
                  <a:ext cx="483140" cy="2869"/>
                </a:xfrm>
                <a:prstGeom prst="line">
                  <a:avLst/>
                </a:prstGeom>
                <a:ln w="9525">
                  <a:headEnd type="none" w="lg" len="med"/>
                  <a:tailEnd type="none" w="lg" len="med"/>
                </a:ln>
              </p:spPr>
              <p:style>
                <a:lnRef idx="1">
                  <a:schemeClr val="accent1"/>
                </a:lnRef>
                <a:fillRef idx="0">
                  <a:schemeClr val="accent1"/>
                </a:fillRef>
                <a:effectRef idx="0">
                  <a:schemeClr val="accent1"/>
                </a:effectRef>
                <a:fontRef idx="minor">
                  <a:schemeClr val="tx1"/>
                </a:fontRef>
              </p:style>
            </p:cxnSp>
          </p:grpSp>
        </p:grpSp>
      </p:grpSp>
      <p:sp>
        <p:nvSpPr>
          <p:cNvPr id="188" name="Rectangle 187"/>
          <p:cNvSpPr/>
          <p:nvPr/>
        </p:nvSpPr>
        <p:spPr bwMode="auto">
          <a:xfrm>
            <a:off x="6258437" y="2315464"/>
            <a:ext cx="1390702" cy="369332"/>
          </a:xfrm>
          <a:prstGeom prst="rect">
            <a:avLst/>
          </a:prstGeom>
          <a:noFill/>
          <a:ln>
            <a:noFill/>
            <a:headEnd type="none" w="lg" len="med"/>
            <a:tailEnd type="none" w="lg" len="med"/>
          </a:ln>
        </p:spPr>
        <p:style>
          <a:lnRef idx="2">
            <a:schemeClr val="dk1"/>
          </a:lnRef>
          <a:fillRef idx="1">
            <a:schemeClr val="lt1"/>
          </a:fillRef>
          <a:effectRef idx="0">
            <a:schemeClr val="dk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r>
              <a:rPr lang="en-US" b="1" dirty="0" smtClean="0">
                <a:solidFill>
                  <a:schemeClr val="tx1"/>
                </a:solidFill>
                <a:latin typeface="+mj-lt"/>
                <a:cs typeface="Calibri" pitchFamily="34" charset="0"/>
              </a:rPr>
              <a:t>Tube Settler</a:t>
            </a:r>
            <a:endParaRPr kumimoji="0" lang="en-US" sz="1800" b="1" i="0" u="none" strike="noStrike" cap="none" normalizeH="0" baseline="0" dirty="0" smtClean="0">
              <a:ln>
                <a:noFill/>
              </a:ln>
              <a:solidFill>
                <a:schemeClr val="tx1"/>
              </a:solidFill>
              <a:effectLst/>
              <a:latin typeface="+mj-lt"/>
              <a:cs typeface="Calibri" pitchFamily="34" charset="0"/>
            </a:endParaRPr>
          </a:p>
        </p:txBody>
      </p:sp>
      <p:sp>
        <p:nvSpPr>
          <p:cNvPr id="189" name="Rectangle 188"/>
          <p:cNvSpPr/>
          <p:nvPr/>
        </p:nvSpPr>
        <p:spPr bwMode="auto">
          <a:xfrm>
            <a:off x="4482107" y="6332041"/>
            <a:ext cx="1289135" cy="369332"/>
          </a:xfrm>
          <a:prstGeom prst="rect">
            <a:avLst/>
          </a:prstGeom>
          <a:noFill/>
          <a:ln>
            <a:noFill/>
            <a:headEnd type="none" w="lg" len="med"/>
            <a:tailEnd type="none" w="lg" len="med"/>
          </a:ln>
        </p:spPr>
        <p:style>
          <a:lnRef idx="2">
            <a:schemeClr val="dk1"/>
          </a:lnRef>
          <a:fillRef idx="1">
            <a:schemeClr val="lt1"/>
          </a:fillRef>
          <a:effectRef idx="0">
            <a:schemeClr val="dk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r>
              <a:rPr lang="en-US" b="1" dirty="0" err="1" smtClean="0">
                <a:solidFill>
                  <a:schemeClr val="tx1"/>
                </a:solidFill>
                <a:latin typeface="+mj-lt"/>
                <a:cs typeface="Calibri" pitchFamily="34" charset="0"/>
              </a:rPr>
              <a:t>Flocculator</a:t>
            </a:r>
            <a:endParaRPr kumimoji="0" lang="en-US" sz="1800" b="1" i="0" u="none" strike="noStrike" cap="none" normalizeH="0" baseline="0" dirty="0" smtClean="0">
              <a:ln>
                <a:noFill/>
              </a:ln>
              <a:solidFill>
                <a:schemeClr val="tx1"/>
              </a:solidFill>
              <a:effectLst/>
              <a:latin typeface="+mj-lt"/>
              <a:cs typeface="Calibri" pitchFamily="34" charset="0"/>
            </a:endParaRPr>
          </a:p>
        </p:txBody>
      </p:sp>
      <p:sp>
        <p:nvSpPr>
          <p:cNvPr id="190" name="Rectangle 189"/>
          <p:cNvSpPr/>
          <p:nvPr/>
        </p:nvSpPr>
        <p:spPr bwMode="auto">
          <a:xfrm>
            <a:off x="2102835" y="5449979"/>
            <a:ext cx="1249991" cy="369332"/>
          </a:xfrm>
          <a:prstGeom prst="rect">
            <a:avLst/>
          </a:prstGeom>
          <a:noFill/>
          <a:ln>
            <a:noFill/>
            <a:headEnd type="none" w="lg" len="med"/>
            <a:tailEnd type="none" w="lg"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b="1" dirty="0" smtClean="0">
                <a:solidFill>
                  <a:schemeClr val="tx1"/>
                </a:solidFill>
                <a:latin typeface="+mj-lt"/>
                <a:cs typeface="Calibri" pitchFamily="34" charset="0"/>
              </a:rPr>
              <a:t>Rapid Mix</a:t>
            </a:r>
            <a:endParaRPr kumimoji="0" lang="en-US" sz="1800" b="1" i="0" u="none" strike="noStrike" cap="none" normalizeH="0" baseline="0" dirty="0" smtClean="0">
              <a:ln>
                <a:noFill/>
              </a:ln>
              <a:solidFill>
                <a:schemeClr val="tx1"/>
              </a:solidFill>
              <a:effectLst/>
              <a:latin typeface="+mj-lt"/>
              <a:cs typeface="Calibri" pitchFamily="34" charset="0"/>
            </a:endParaRPr>
          </a:p>
        </p:txBody>
      </p:sp>
      <p:sp>
        <p:nvSpPr>
          <p:cNvPr id="193" name="Rectangle 192"/>
          <p:cNvSpPr/>
          <p:nvPr/>
        </p:nvSpPr>
        <p:spPr bwMode="auto">
          <a:xfrm>
            <a:off x="8422353" y="5697390"/>
            <a:ext cx="819245" cy="369332"/>
          </a:xfrm>
          <a:prstGeom prst="rect">
            <a:avLst/>
          </a:prstGeom>
          <a:noFill/>
          <a:ln>
            <a:noFill/>
            <a:headEnd type="none" w="lg" len="med"/>
            <a:tailEnd type="none" w="lg"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i="1" dirty="0" smtClean="0">
                <a:solidFill>
                  <a:schemeClr val="tx1"/>
                </a:solidFill>
                <a:latin typeface="+mj-lt"/>
                <a:cs typeface="Calibri" pitchFamily="34" charset="0"/>
              </a:rPr>
              <a:t>Waste</a:t>
            </a:r>
            <a:endParaRPr kumimoji="0" lang="en-US" sz="1800" i="1" u="none" strike="noStrike" cap="none" normalizeH="0" baseline="0" dirty="0" smtClean="0">
              <a:ln>
                <a:noFill/>
              </a:ln>
              <a:solidFill>
                <a:schemeClr val="tx1"/>
              </a:solidFill>
              <a:effectLst/>
              <a:latin typeface="+mj-lt"/>
              <a:cs typeface="Calibri" pitchFamily="34" charset="0"/>
            </a:endParaRPr>
          </a:p>
        </p:txBody>
      </p:sp>
      <p:sp>
        <p:nvSpPr>
          <p:cNvPr id="195" name="Rectangle 194"/>
          <p:cNvSpPr/>
          <p:nvPr/>
        </p:nvSpPr>
        <p:spPr bwMode="auto">
          <a:xfrm>
            <a:off x="8390868" y="4731841"/>
            <a:ext cx="819245" cy="369332"/>
          </a:xfrm>
          <a:prstGeom prst="rect">
            <a:avLst/>
          </a:prstGeom>
          <a:noFill/>
          <a:ln>
            <a:noFill/>
            <a:headEnd type="none" w="lg" len="med"/>
            <a:tailEnd type="none" w="lg"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i="1" dirty="0" smtClean="0">
                <a:solidFill>
                  <a:schemeClr val="tx1"/>
                </a:solidFill>
                <a:latin typeface="+mj-lt"/>
                <a:cs typeface="Calibri" pitchFamily="34" charset="0"/>
              </a:rPr>
              <a:t>Waste</a:t>
            </a:r>
            <a:endParaRPr kumimoji="0" lang="en-US" sz="1800" i="1" u="none" strike="noStrike" cap="none" normalizeH="0" baseline="0" dirty="0" smtClean="0">
              <a:ln>
                <a:noFill/>
              </a:ln>
              <a:solidFill>
                <a:schemeClr val="tx1"/>
              </a:solidFill>
              <a:effectLst/>
              <a:latin typeface="+mj-lt"/>
              <a:cs typeface="Calibri" pitchFamily="34" charset="0"/>
            </a:endParaRPr>
          </a:p>
        </p:txBody>
      </p:sp>
      <p:sp>
        <p:nvSpPr>
          <p:cNvPr id="199" name="Can 198"/>
          <p:cNvSpPr/>
          <p:nvPr/>
        </p:nvSpPr>
        <p:spPr>
          <a:xfrm>
            <a:off x="414134" y="3843770"/>
            <a:ext cx="1143000" cy="1273937"/>
          </a:xfrm>
          <a:prstGeom prst="can">
            <a:avLst>
              <a:gd name="adj" fmla="val 18907"/>
            </a:avLst>
          </a:prstGeom>
          <a:solidFill>
            <a:srgbClr val="DDFFFF"/>
          </a:solidFill>
          <a:ln w="19050">
            <a:solidFill>
              <a:schemeClr val="tx1">
                <a:lumMod val="95000"/>
                <a:lumOff val="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800" b="1" dirty="0">
                <a:solidFill>
                  <a:schemeClr val="tx1"/>
                </a:solidFill>
              </a:rPr>
              <a:t>Turbid </a:t>
            </a:r>
            <a:r>
              <a:rPr lang="en-US" sz="1800" b="1" dirty="0" smtClean="0">
                <a:solidFill>
                  <a:schemeClr val="tx1"/>
                </a:solidFill>
              </a:rPr>
              <a:t>Water</a:t>
            </a:r>
            <a:endParaRPr lang="en-US" sz="1800" b="1" dirty="0">
              <a:solidFill>
                <a:schemeClr val="tx1"/>
              </a:solidFill>
            </a:endParaRPr>
          </a:p>
        </p:txBody>
      </p:sp>
      <p:sp>
        <p:nvSpPr>
          <p:cNvPr id="202" name="Flowchart: Collate 201"/>
          <p:cNvSpPr/>
          <p:nvPr/>
        </p:nvSpPr>
        <p:spPr bwMode="auto">
          <a:xfrm rot="12600000">
            <a:off x="8145680" y="2453306"/>
            <a:ext cx="113579" cy="184735"/>
          </a:xfrm>
          <a:prstGeom prst="flowChartCollat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03" name="Flowchart: Collate 202"/>
          <p:cNvSpPr/>
          <p:nvPr/>
        </p:nvSpPr>
        <p:spPr bwMode="auto">
          <a:xfrm rot="12600000">
            <a:off x="8034606" y="2673822"/>
            <a:ext cx="113579" cy="184735"/>
          </a:xfrm>
          <a:prstGeom prst="flowChartCollat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04" name="Flowchart: Collate 203"/>
          <p:cNvSpPr/>
          <p:nvPr/>
        </p:nvSpPr>
        <p:spPr bwMode="auto">
          <a:xfrm rot="12600000">
            <a:off x="7913388" y="2900033"/>
            <a:ext cx="113579" cy="184735"/>
          </a:xfrm>
          <a:prstGeom prst="flowChartCollat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05" name="Flowchart: Collate 204"/>
          <p:cNvSpPr/>
          <p:nvPr/>
        </p:nvSpPr>
        <p:spPr bwMode="auto">
          <a:xfrm rot="12600000">
            <a:off x="7786634" y="3129608"/>
            <a:ext cx="113579" cy="184735"/>
          </a:xfrm>
          <a:prstGeom prst="flowChartCollat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06" name="Isosceles Triangle 205"/>
          <p:cNvSpPr/>
          <p:nvPr/>
        </p:nvSpPr>
        <p:spPr bwMode="auto">
          <a:xfrm rot="1800000">
            <a:off x="8305058" y="2268003"/>
            <a:ext cx="108536" cy="94920"/>
          </a:xfrm>
          <a:prstGeom prst="triangl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07" name="Isosceles Triangle 206"/>
          <p:cNvSpPr/>
          <p:nvPr/>
        </p:nvSpPr>
        <p:spPr bwMode="auto">
          <a:xfrm rot="12600000" flipH="1">
            <a:off x="8420385" y="2064824"/>
            <a:ext cx="108536" cy="94920"/>
          </a:xfrm>
          <a:prstGeom prst="triangl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23" name="Isosceles Triangle 222"/>
          <p:cNvSpPr/>
          <p:nvPr/>
        </p:nvSpPr>
        <p:spPr bwMode="auto">
          <a:xfrm rot="16200000" flipH="1">
            <a:off x="3966218" y="5515878"/>
            <a:ext cx="108536" cy="94920"/>
          </a:xfrm>
          <a:prstGeom prst="triangle">
            <a:avLst/>
          </a:prstGeom>
          <a:solidFill>
            <a:srgbClr val="00FF00"/>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18" name="Flowchart: Collate 217"/>
          <p:cNvSpPr/>
          <p:nvPr/>
        </p:nvSpPr>
        <p:spPr bwMode="auto">
          <a:xfrm rot="16200000">
            <a:off x="4780362" y="5483720"/>
            <a:ext cx="113579" cy="184735"/>
          </a:xfrm>
          <a:prstGeom prst="flowChartCollat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20" name="Flowchart: Collate 219"/>
          <p:cNvSpPr/>
          <p:nvPr/>
        </p:nvSpPr>
        <p:spPr bwMode="auto">
          <a:xfrm rot="16200000">
            <a:off x="5951675" y="5475246"/>
            <a:ext cx="113579" cy="184735"/>
          </a:xfrm>
          <a:prstGeom prst="flowChartCollat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21" name="Flowchart: Collate 220"/>
          <p:cNvSpPr/>
          <p:nvPr/>
        </p:nvSpPr>
        <p:spPr bwMode="auto">
          <a:xfrm rot="16200000">
            <a:off x="6221310" y="5470201"/>
            <a:ext cx="113579" cy="184735"/>
          </a:xfrm>
          <a:prstGeom prst="flowChartCollat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22" name="Isosceles Triangle 221"/>
          <p:cNvSpPr/>
          <p:nvPr/>
        </p:nvSpPr>
        <p:spPr bwMode="auto">
          <a:xfrm rot="5400000">
            <a:off x="3764085" y="5517632"/>
            <a:ext cx="108536" cy="94920"/>
          </a:xfrm>
          <a:prstGeom prst="triangle">
            <a:avLst>
              <a:gd name="adj" fmla="val 50000"/>
            </a:avLst>
          </a:prstGeom>
          <a:solidFill>
            <a:srgbClr val="00FF00"/>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50" name="Can 149"/>
          <p:cNvSpPr/>
          <p:nvPr/>
        </p:nvSpPr>
        <p:spPr>
          <a:xfrm>
            <a:off x="3653645" y="2065301"/>
            <a:ext cx="1281879" cy="1450428"/>
          </a:xfrm>
          <a:prstGeom prst="can">
            <a:avLst>
              <a:gd name="adj" fmla="val 23342"/>
            </a:avLst>
          </a:prstGeom>
          <a:solidFill>
            <a:schemeClr val="bg1"/>
          </a:solidFill>
          <a:ln w="19050">
            <a:solidFill>
              <a:schemeClr val="tx1">
                <a:lumMod val="95000"/>
                <a:lumOff val="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800" b="1" dirty="0" smtClean="0">
                <a:solidFill>
                  <a:schemeClr val="tx1"/>
                </a:solidFill>
              </a:rPr>
              <a:t>Coagulant Stock Tank</a:t>
            </a:r>
            <a:endParaRPr lang="en-US" sz="1800" b="1" dirty="0">
              <a:solidFill>
                <a:schemeClr val="tx1"/>
              </a:solidFill>
            </a:endParaRPr>
          </a:p>
        </p:txBody>
      </p:sp>
      <p:sp>
        <p:nvSpPr>
          <p:cNvPr id="151" name="Flowchart: Summing Junction 150"/>
          <p:cNvSpPr/>
          <p:nvPr/>
        </p:nvSpPr>
        <p:spPr bwMode="auto">
          <a:xfrm>
            <a:off x="2908810" y="3017379"/>
            <a:ext cx="390880" cy="384490"/>
          </a:xfrm>
          <a:prstGeom prst="flowChartSummingJunction">
            <a:avLst/>
          </a:prstGeom>
          <a:solidFill>
            <a:schemeClr val="bg1">
              <a:lumMod val="85000"/>
            </a:schemeClr>
          </a:solidFill>
          <a:ln w="12700" cap="flat" cmpd="sng" algn="ctr">
            <a:solidFill>
              <a:schemeClr val="tx1">
                <a:lumMod val="95000"/>
                <a:lumOff val="5000"/>
              </a:schemeClr>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52" name="Flowchart: Summing Junction 151"/>
          <p:cNvSpPr/>
          <p:nvPr/>
        </p:nvSpPr>
        <p:spPr bwMode="auto">
          <a:xfrm>
            <a:off x="5360662" y="4671766"/>
            <a:ext cx="390880" cy="384490"/>
          </a:xfrm>
          <a:prstGeom prst="flowChartSummingJunction">
            <a:avLst/>
          </a:prstGeom>
          <a:solidFill>
            <a:schemeClr val="bg1">
              <a:lumMod val="85000"/>
            </a:schemeClr>
          </a:solidFill>
          <a:ln w="12700" cap="flat" cmpd="sng" algn="ctr">
            <a:solidFill>
              <a:schemeClr val="tx1">
                <a:lumMod val="95000"/>
                <a:lumOff val="5000"/>
              </a:schemeClr>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54" name="Rectangle 153"/>
          <p:cNvSpPr/>
          <p:nvPr/>
        </p:nvSpPr>
        <p:spPr bwMode="auto">
          <a:xfrm>
            <a:off x="3894619" y="4494679"/>
            <a:ext cx="1390124" cy="369332"/>
          </a:xfrm>
          <a:prstGeom prst="rect">
            <a:avLst/>
          </a:prstGeom>
          <a:noFill/>
          <a:ln>
            <a:noFill/>
            <a:headEnd type="none" w="lg" len="med"/>
            <a:tailEnd type="none" w="lg" len="med"/>
          </a:ln>
        </p:spPr>
        <p:style>
          <a:lnRef idx="2">
            <a:schemeClr val="dk1"/>
          </a:lnRef>
          <a:fillRef idx="1">
            <a:schemeClr val="lt1"/>
          </a:fillRef>
          <a:effectRef idx="0">
            <a:schemeClr val="dk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r>
              <a:rPr lang="en-US" b="1" dirty="0" err="1" smtClean="0">
                <a:solidFill>
                  <a:schemeClr val="tx1"/>
                </a:solidFill>
                <a:latin typeface="+mj-lt"/>
                <a:cs typeface="Calibri" pitchFamily="34" charset="0"/>
              </a:rPr>
              <a:t>Floc</a:t>
            </a:r>
            <a:r>
              <a:rPr lang="en-US" b="1" dirty="0" smtClean="0">
                <a:solidFill>
                  <a:schemeClr val="tx1"/>
                </a:solidFill>
                <a:latin typeface="+mj-lt"/>
                <a:cs typeface="Calibri" pitchFamily="34" charset="0"/>
              </a:rPr>
              <a:t> Recycle</a:t>
            </a:r>
            <a:endParaRPr kumimoji="0" lang="en-US" sz="1800" b="1" i="0" u="none" strike="noStrike" cap="none" normalizeH="0" baseline="0" dirty="0" smtClean="0">
              <a:ln>
                <a:noFill/>
              </a:ln>
              <a:solidFill>
                <a:schemeClr val="tx1"/>
              </a:solidFill>
              <a:effectLst/>
              <a:latin typeface="+mj-lt"/>
              <a:cs typeface="Calibri" pitchFamily="34" charset="0"/>
            </a:endParaRPr>
          </a:p>
        </p:txBody>
      </p:sp>
      <p:sp>
        <p:nvSpPr>
          <p:cNvPr id="155" name="Rectangle 154"/>
          <p:cNvSpPr/>
          <p:nvPr/>
        </p:nvSpPr>
        <p:spPr bwMode="auto">
          <a:xfrm>
            <a:off x="6066061" y="3869884"/>
            <a:ext cx="1070101" cy="369332"/>
          </a:xfrm>
          <a:prstGeom prst="rect">
            <a:avLst/>
          </a:prstGeom>
          <a:noFill/>
          <a:ln>
            <a:noFill/>
            <a:headEnd type="none" w="lg" len="med"/>
            <a:tailEnd type="none" w="lg" len="med"/>
          </a:ln>
        </p:spPr>
        <p:style>
          <a:lnRef idx="2">
            <a:schemeClr val="dk1"/>
          </a:lnRef>
          <a:fillRef idx="1">
            <a:schemeClr val="lt1"/>
          </a:fillRef>
          <a:effectRef idx="0">
            <a:schemeClr val="dk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r>
              <a:rPr lang="en-US" b="1" dirty="0" err="1" smtClean="0">
                <a:solidFill>
                  <a:schemeClr val="tx1"/>
                </a:solidFill>
                <a:latin typeface="+mj-lt"/>
                <a:cs typeface="Calibri" pitchFamily="34" charset="0"/>
              </a:rPr>
              <a:t>Sed</a:t>
            </a:r>
            <a:r>
              <a:rPr lang="en-US" b="1" dirty="0" smtClean="0">
                <a:solidFill>
                  <a:schemeClr val="tx1"/>
                </a:solidFill>
                <a:latin typeface="+mj-lt"/>
                <a:cs typeface="Calibri" pitchFamily="34" charset="0"/>
              </a:rPr>
              <a:t> Tank</a:t>
            </a:r>
            <a:endParaRPr kumimoji="0" lang="en-US" sz="1800" b="1" i="0" u="none" strike="noStrike" cap="none" normalizeH="0" baseline="0" dirty="0" smtClean="0">
              <a:ln>
                <a:noFill/>
              </a:ln>
              <a:solidFill>
                <a:schemeClr val="tx1"/>
              </a:solidFill>
              <a:effectLst/>
              <a:latin typeface="+mj-lt"/>
              <a:cs typeface="Calibri" pitchFamily="34" charset="0"/>
            </a:endParaRPr>
          </a:p>
        </p:txBody>
      </p:sp>
      <p:grpSp>
        <p:nvGrpSpPr>
          <p:cNvPr id="232" name="Group 186"/>
          <p:cNvGrpSpPr/>
          <p:nvPr/>
        </p:nvGrpSpPr>
        <p:grpSpPr>
          <a:xfrm>
            <a:off x="7142842" y="1752600"/>
            <a:ext cx="711386" cy="3967527"/>
            <a:chOff x="7086600" y="1604427"/>
            <a:chExt cx="711386" cy="3967527"/>
          </a:xfrm>
        </p:grpSpPr>
        <p:sp>
          <p:nvSpPr>
            <p:cNvPr id="224" name="Bent Arrow 223"/>
            <p:cNvSpPr/>
            <p:nvPr/>
          </p:nvSpPr>
          <p:spPr bwMode="auto">
            <a:xfrm rot="5400000">
              <a:off x="6833488" y="4554956"/>
              <a:ext cx="1119166" cy="391257"/>
            </a:xfrm>
            <a:prstGeom prst="bentArrow">
              <a:avLst>
                <a:gd name="adj1" fmla="val 29936"/>
                <a:gd name="adj2" fmla="val 14968"/>
                <a:gd name="adj3" fmla="val 0"/>
                <a:gd name="adj4" fmla="val 29521"/>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25" name="Can 224"/>
            <p:cNvSpPr/>
            <p:nvPr/>
          </p:nvSpPr>
          <p:spPr>
            <a:xfrm>
              <a:off x="7129422" y="3276600"/>
              <a:ext cx="254664" cy="2295354"/>
            </a:xfrm>
            <a:prstGeom prst="can">
              <a:avLst>
                <a:gd name="adj" fmla="val 52173"/>
              </a:avLst>
            </a:prstGeom>
            <a:solidFill>
              <a:schemeClr val="bg1"/>
            </a:solidFill>
            <a:ln w="19050">
              <a:solidFill>
                <a:schemeClr val="tx1">
                  <a:lumMod val="95000"/>
                  <a:lumOff val="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sp>
          <p:nvSpPr>
            <p:cNvPr id="226" name="Can 225"/>
            <p:cNvSpPr/>
            <p:nvPr/>
          </p:nvSpPr>
          <p:spPr>
            <a:xfrm rot="1736574">
              <a:off x="7572625" y="1604427"/>
              <a:ext cx="225361" cy="1892254"/>
            </a:xfrm>
            <a:prstGeom prst="can">
              <a:avLst>
                <a:gd name="adj" fmla="val 52173"/>
              </a:avLst>
            </a:prstGeom>
            <a:solidFill>
              <a:schemeClr val="bg1"/>
            </a:solidFill>
            <a:ln w="19050">
              <a:solidFill>
                <a:schemeClr val="tx1">
                  <a:lumMod val="95000"/>
                  <a:lumOff val="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sp>
          <p:nvSpPr>
            <p:cNvPr id="227" name="Rectangle 59"/>
            <p:cNvSpPr/>
            <p:nvPr/>
          </p:nvSpPr>
          <p:spPr bwMode="auto">
            <a:xfrm rot="1689132">
              <a:off x="7144037" y="3032554"/>
              <a:ext cx="309158" cy="397907"/>
            </a:xfrm>
            <a:prstGeom prst="flowChartAlternateProcess">
              <a:avLst/>
            </a:prstGeom>
            <a:solidFill>
              <a:schemeClr val="bg1"/>
            </a:solidFill>
            <a:ln w="28575" cap="flat" cmpd="sng" algn="ctr">
              <a:solidFill>
                <a:schemeClr val="tx1">
                  <a:lumMod val="95000"/>
                  <a:lumOff val="5000"/>
                </a:schemeClr>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28" name="Rectangle 59"/>
            <p:cNvSpPr/>
            <p:nvPr/>
          </p:nvSpPr>
          <p:spPr bwMode="auto">
            <a:xfrm>
              <a:off x="7086600" y="3253696"/>
              <a:ext cx="314938" cy="397907"/>
            </a:xfrm>
            <a:prstGeom prst="roundRect">
              <a:avLst/>
            </a:prstGeom>
            <a:solidFill>
              <a:schemeClr val="bg1"/>
            </a:solidFill>
            <a:ln w="28575" cap="flat" cmpd="sng" algn="ctr">
              <a:solidFill>
                <a:schemeClr val="tx1">
                  <a:lumMod val="95000"/>
                  <a:lumOff val="5000"/>
                </a:schemeClr>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29" name="Rectangle 59"/>
            <p:cNvSpPr/>
            <p:nvPr/>
          </p:nvSpPr>
          <p:spPr bwMode="auto">
            <a:xfrm rot="1689132">
              <a:off x="7170480" y="3081389"/>
              <a:ext cx="254034" cy="369332"/>
            </a:xfrm>
            <a:custGeom>
              <a:avLst/>
              <a:gdLst>
                <a:gd name="connsiteX0" fmla="*/ 0 w 311680"/>
                <a:gd name="connsiteY0" fmla="*/ 0 h 471361"/>
                <a:gd name="connsiteX1" fmla="*/ 311680 w 311680"/>
                <a:gd name="connsiteY1" fmla="*/ 0 h 471361"/>
                <a:gd name="connsiteX2" fmla="*/ 311680 w 311680"/>
                <a:gd name="connsiteY2" fmla="*/ 471361 h 471361"/>
                <a:gd name="connsiteX3" fmla="*/ 0 w 311680"/>
                <a:gd name="connsiteY3" fmla="*/ 471361 h 471361"/>
                <a:gd name="connsiteX4" fmla="*/ 0 w 311680"/>
                <a:gd name="connsiteY4" fmla="*/ 0 h 471361"/>
                <a:gd name="connsiteX0" fmla="*/ 0 w 314751"/>
                <a:gd name="connsiteY0" fmla="*/ 0 h 471361"/>
                <a:gd name="connsiteX1" fmla="*/ 311680 w 314751"/>
                <a:gd name="connsiteY1" fmla="*/ 0 h 471361"/>
                <a:gd name="connsiteX2" fmla="*/ 314751 w 314751"/>
                <a:gd name="connsiteY2" fmla="*/ 325426 h 471361"/>
                <a:gd name="connsiteX3" fmla="*/ 0 w 314751"/>
                <a:gd name="connsiteY3" fmla="*/ 471361 h 471361"/>
                <a:gd name="connsiteX4" fmla="*/ 0 w 314751"/>
                <a:gd name="connsiteY4" fmla="*/ 0 h 471361"/>
                <a:gd name="connsiteX0" fmla="*/ 187 w 314938"/>
                <a:gd name="connsiteY0" fmla="*/ 0 h 336188"/>
                <a:gd name="connsiteX1" fmla="*/ 311867 w 314938"/>
                <a:gd name="connsiteY1" fmla="*/ 0 h 336188"/>
                <a:gd name="connsiteX2" fmla="*/ 314938 w 314938"/>
                <a:gd name="connsiteY2" fmla="*/ 325426 h 336188"/>
                <a:gd name="connsiteX3" fmla="*/ 0 w 314938"/>
                <a:gd name="connsiteY3" fmla="*/ 336188 h 336188"/>
                <a:gd name="connsiteX4" fmla="*/ 187 w 314938"/>
                <a:gd name="connsiteY4" fmla="*/ 0 h 3361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938" h="336188">
                  <a:moveTo>
                    <a:pt x="187" y="0"/>
                  </a:moveTo>
                  <a:lnTo>
                    <a:pt x="311867" y="0"/>
                  </a:lnTo>
                  <a:cubicBezTo>
                    <a:pt x="312891" y="108475"/>
                    <a:pt x="313914" y="216951"/>
                    <a:pt x="314938" y="325426"/>
                  </a:cubicBezTo>
                  <a:lnTo>
                    <a:pt x="0" y="336188"/>
                  </a:lnTo>
                  <a:cubicBezTo>
                    <a:pt x="62" y="224125"/>
                    <a:pt x="125" y="112063"/>
                    <a:pt x="187" y="0"/>
                  </a:cubicBezTo>
                  <a:close/>
                </a:path>
              </a:pathLst>
            </a:cu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Century Gothic" pitchFamily="34" charset="0"/>
                  <a:cs typeface="Arial" charset="0"/>
                </a:rPr>
                <a:t>0</a:t>
              </a:r>
            </a:p>
          </p:txBody>
        </p:sp>
        <p:sp>
          <p:nvSpPr>
            <p:cNvPr id="230" name="Rectangle 59"/>
            <p:cNvSpPr/>
            <p:nvPr/>
          </p:nvSpPr>
          <p:spPr bwMode="auto">
            <a:xfrm rot="1769459">
              <a:off x="7152102" y="3079356"/>
              <a:ext cx="283892" cy="307710"/>
            </a:xfrm>
            <a:custGeom>
              <a:avLst/>
              <a:gdLst>
                <a:gd name="connsiteX0" fmla="*/ 0 w 311680"/>
                <a:gd name="connsiteY0" fmla="*/ 0 h 471361"/>
                <a:gd name="connsiteX1" fmla="*/ 311680 w 311680"/>
                <a:gd name="connsiteY1" fmla="*/ 0 h 471361"/>
                <a:gd name="connsiteX2" fmla="*/ 311680 w 311680"/>
                <a:gd name="connsiteY2" fmla="*/ 471361 h 471361"/>
                <a:gd name="connsiteX3" fmla="*/ 0 w 311680"/>
                <a:gd name="connsiteY3" fmla="*/ 471361 h 471361"/>
                <a:gd name="connsiteX4" fmla="*/ 0 w 311680"/>
                <a:gd name="connsiteY4" fmla="*/ 0 h 471361"/>
                <a:gd name="connsiteX0" fmla="*/ 0 w 314751"/>
                <a:gd name="connsiteY0" fmla="*/ 0 h 471361"/>
                <a:gd name="connsiteX1" fmla="*/ 311680 w 314751"/>
                <a:gd name="connsiteY1" fmla="*/ 0 h 471361"/>
                <a:gd name="connsiteX2" fmla="*/ 314751 w 314751"/>
                <a:gd name="connsiteY2" fmla="*/ 325426 h 471361"/>
                <a:gd name="connsiteX3" fmla="*/ 0 w 314751"/>
                <a:gd name="connsiteY3" fmla="*/ 471361 h 471361"/>
                <a:gd name="connsiteX4" fmla="*/ 0 w 314751"/>
                <a:gd name="connsiteY4" fmla="*/ 0 h 471361"/>
                <a:gd name="connsiteX0" fmla="*/ 187 w 314938"/>
                <a:gd name="connsiteY0" fmla="*/ 0 h 336188"/>
                <a:gd name="connsiteX1" fmla="*/ 311867 w 314938"/>
                <a:gd name="connsiteY1" fmla="*/ 0 h 336188"/>
                <a:gd name="connsiteX2" fmla="*/ 314938 w 314938"/>
                <a:gd name="connsiteY2" fmla="*/ 325426 h 336188"/>
                <a:gd name="connsiteX3" fmla="*/ 0 w 314938"/>
                <a:gd name="connsiteY3" fmla="*/ 336188 h 336188"/>
                <a:gd name="connsiteX4" fmla="*/ 187 w 314938"/>
                <a:gd name="connsiteY4" fmla="*/ 0 h 3361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938" h="336188">
                  <a:moveTo>
                    <a:pt x="187" y="0"/>
                  </a:moveTo>
                  <a:lnTo>
                    <a:pt x="311867" y="0"/>
                  </a:lnTo>
                  <a:cubicBezTo>
                    <a:pt x="312891" y="108475"/>
                    <a:pt x="313914" y="216951"/>
                    <a:pt x="314938" y="325426"/>
                  </a:cubicBezTo>
                  <a:lnTo>
                    <a:pt x="0" y="336188"/>
                  </a:lnTo>
                  <a:cubicBezTo>
                    <a:pt x="62" y="224125"/>
                    <a:pt x="125" y="112063"/>
                    <a:pt x="187" y="0"/>
                  </a:cubicBezTo>
                  <a:close/>
                </a:path>
              </a:pathLst>
            </a:cu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grpSp>
        <p:nvGrpSpPr>
          <p:cNvPr id="233" name="Group 170"/>
          <p:cNvGrpSpPr/>
          <p:nvPr/>
        </p:nvGrpSpPr>
        <p:grpSpPr>
          <a:xfrm>
            <a:off x="7530977" y="5006551"/>
            <a:ext cx="972278" cy="999464"/>
            <a:chOff x="7481765" y="4858378"/>
            <a:chExt cx="1178077" cy="999464"/>
          </a:xfrm>
        </p:grpSpPr>
        <p:sp>
          <p:nvSpPr>
            <p:cNvPr id="130" name="Bent Arrow 129"/>
            <p:cNvSpPr/>
            <p:nvPr/>
          </p:nvSpPr>
          <p:spPr bwMode="auto">
            <a:xfrm flipV="1">
              <a:off x="7481765" y="4949332"/>
              <a:ext cx="1178077" cy="908510"/>
            </a:xfrm>
            <a:prstGeom prst="bentArrow">
              <a:avLst>
                <a:gd name="adj1" fmla="val 12663"/>
                <a:gd name="adj2" fmla="val 12458"/>
                <a:gd name="adj3" fmla="val 18405"/>
                <a:gd name="adj4" fmla="val 34649"/>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70" name="Rectangle 169"/>
            <p:cNvSpPr/>
            <p:nvPr/>
          </p:nvSpPr>
          <p:spPr bwMode="auto">
            <a:xfrm rot="16200000">
              <a:off x="7461814" y="4896725"/>
              <a:ext cx="165262" cy="88567"/>
            </a:xfrm>
            <a:prstGeom prst="rect">
              <a:avLst/>
            </a:prstGeom>
            <a:solidFill>
              <a:schemeClr val="bg1"/>
            </a:solidFill>
            <a:ln w="9525" cap="flat" cmpd="sng" algn="ctr">
              <a:solidFill>
                <a:schemeClr val="bg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sp>
        <p:nvSpPr>
          <p:cNvPr id="136" name="Isosceles Triangle 135"/>
          <p:cNvSpPr/>
          <p:nvPr/>
        </p:nvSpPr>
        <p:spPr bwMode="auto">
          <a:xfrm rot="16200000" flipH="1">
            <a:off x="5631992" y="5493208"/>
            <a:ext cx="108536" cy="94920"/>
          </a:xfrm>
          <a:prstGeom prst="triangle">
            <a:avLst/>
          </a:prstGeom>
          <a:solidFill>
            <a:srgbClr val="00FF00"/>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Century Gothic" pitchFamily="34" charset="0"/>
              <a:cs typeface="Arial" charset="0"/>
            </a:endParaRPr>
          </a:p>
        </p:txBody>
      </p:sp>
      <p:sp>
        <p:nvSpPr>
          <p:cNvPr id="137" name="Isosceles Triangle 136"/>
          <p:cNvSpPr/>
          <p:nvPr/>
        </p:nvSpPr>
        <p:spPr bwMode="auto">
          <a:xfrm rot="5400000">
            <a:off x="5555792" y="5493208"/>
            <a:ext cx="108536" cy="94920"/>
          </a:xfrm>
          <a:prstGeom prst="triangle">
            <a:avLst>
              <a:gd name="adj" fmla="val 50000"/>
            </a:avLst>
          </a:prstGeom>
          <a:solidFill>
            <a:srgbClr val="00FF00"/>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53" name="Rectangle 152"/>
          <p:cNvSpPr/>
          <p:nvPr/>
        </p:nvSpPr>
        <p:spPr bwMode="auto">
          <a:xfrm>
            <a:off x="7770669" y="5659365"/>
            <a:ext cx="442781" cy="420100"/>
          </a:xfrm>
          <a:prstGeom prst="rect">
            <a:avLst/>
          </a:prstGeom>
          <a:solidFill>
            <a:schemeClr val="bg1">
              <a:lumMod val="8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grpId="0" nodeType="clickEffect">
                                  <p:stCondLst>
                                    <p:cond delay="0"/>
                                  </p:stCondLst>
                                  <p:childTnLst>
                                    <p:animMotion origin="layout" path="M -0.00086 -0.00023 L 0.00747 -0.00023 " pathEditMode="relative" ptsTypes="AA">
                                      <p:cBhvr>
                                        <p:cTn id="6" dur="2000" fill="hold"/>
                                        <p:tgtEl>
                                          <p:spTgt spid="222"/>
                                        </p:tgtEl>
                                        <p:attrNameLst>
                                          <p:attrName>ppt_x</p:attrName>
                                          <p:attrName>ppt_y</p:attrName>
                                        </p:attrNameLst>
                                      </p:cBhvr>
                                    </p:animMotion>
                                  </p:childTnLst>
                                </p:cTn>
                              </p:par>
                              <p:par>
                                <p:cTn id="7" presetID="0" presetClass="path" presetSubtype="0" accel="50000" decel="50000" fill="hold" grpId="0" nodeType="withEffect">
                                  <p:stCondLst>
                                    <p:cond delay="0"/>
                                  </p:stCondLst>
                                  <p:childTnLst>
                                    <p:animMotion origin="layout" path="M 6.66667E-6 -1.11111E-6 L -0.00833 -1.11111E-6 " pathEditMode="relative" ptsTypes="AA">
                                      <p:cBhvr>
                                        <p:cTn id="8" dur="2000" fill="hold"/>
                                        <p:tgtEl>
                                          <p:spTgt spid="223"/>
                                        </p:tgtEl>
                                        <p:attrNameLst>
                                          <p:attrName>ppt_x</p:attrName>
                                          <p:attrName>ppt_y</p:attrName>
                                        </p:attrNameLst>
                                      </p:cBhvr>
                                    </p:animMotion>
                                  </p:childTnLst>
                                </p:cTn>
                              </p:par>
                            </p:childTnLst>
                          </p:cTn>
                        </p:par>
                      </p:childTnLst>
                    </p:cTn>
                  </p:par>
                  <p:par>
                    <p:cTn id="9" fill="hold">
                      <p:stCondLst>
                        <p:cond delay="indefinite"/>
                      </p:stCondLst>
                      <p:childTnLst>
                        <p:par>
                          <p:cTn id="10" fill="hold">
                            <p:stCondLst>
                              <p:cond delay="0"/>
                            </p:stCondLst>
                            <p:childTnLst>
                              <p:par>
                                <p:cTn id="11" presetID="0" presetClass="path" presetSubtype="0" accel="50000" decel="50000" fill="hold" grpId="0" nodeType="clickEffect">
                                  <p:stCondLst>
                                    <p:cond delay="0"/>
                                  </p:stCondLst>
                                  <p:childTnLst>
                                    <p:animMotion origin="layout" path="M 5E-6 -7.40741E-7 L 0.00834 -7.40741E-7 " pathEditMode="relative" ptsTypes="AA">
                                      <p:cBhvr>
                                        <p:cTn id="12" dur="2000" fill="hold"/>
                                        <p:tgtEl>
                                          <p:spTgt spid="136"/>
                                        </p:tgtEl>
                                        <p:attrNameLst>
                                          <p:attrName>ppt_x</p:attrName>
                                          <p:attrName>ppt_y</p:attrName>
                                        </p:attrNameLst>
                                      </p:cBhvr>
                                    </p:animMotion>
                                  </p:childTnLst>
                                </p:cTn>
                              </p:par>
                              <p:par>
                                <p:cTn id="13" presetID="0" presetClass="path" presetSubtype="0" accel="50000" decel="50000" fill="hold" grpId="0" nodeType="withEffect">
                                  <p:stCondLst>
                                    <p:cond delay="0"/>
                                  </p:stCondLst>
                                  <p:childTnLst>
                                    <p:animMotion origin="layout" path="M -1.66667E-6 -7.40741E-7 L -0.00833 -7.40741E-7 " pathEditMode="relative" ptsTypes="AA">
                                      <p:cBhvr>
                                        <p:cTn id="14" dur="2000" fill="hold"/>
                                        <p:tgtEl>
                                          <p:spTgt spid="137"/>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3" grpId="0" animBg="1"/>
      <p:bldP spid="222" grpId="0" animBg="1"/>
      <p:bldP spid="136" grpId="0" animBg="1"/>
      <p:bldP spid="137" grpId="0" animBg="1"/>
    </p:bld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smtClean="0"/>
              <a:t>Variable: </a:t>
            </a:r>
            <a:r>
              <a:rPr lang="en-US" dirty="0" err="1" smtClean="0"/>
              <a:t>Upflow</a:t>
            </a:r>
            <a:r>
              <a:rPr lang="en-US" dirty="0" smtClean="0"/>
              <a:t> Velocity</a:t>
            </a:r>
            <a:endParaRPr lang="en-US" dirty="0"/>
          </a:p>
        </p:txBody>
      </p:sp>
      <p:pic>
        <p:nvPicPr>
          <p:cNvPr id="4" name="Picture 5" descr="b"/>
          <p:cNvPicPr>
            <a:picLocks noChangeAspect="1" noChangeArrowheads="1"/>
          </p:cNvPicPr>
          <p:nvPr/>
        </p:nvPicPr>
        <p:blipFill>
          <a:blip r:embed="rId3" cstate="print"/>
          <a:srcRect/>
          <a:stretch>
            <a:fillRect/>
          </a:stretch>
        </p:blipFill>
        <p:spPr bwMode="auto">
          <a:xfrm>
            <a:off x="7209971" y="6283098"/>
            <a:ext cx="1934029" cy="574902"/>
          </a:xfrm>
          <a:prstGeom prst="rect">
            <a:avLst/>
          </a:prstGeom>
          <a:noFill/>
          <a:ln w="9525">
            <a:noFill/>
            <a:miter lim="800000"/>
            <a:headEnd/>
            <a:tailEnd/>
          </a:ln>
        </p:spPr>
      </p:pic>
      <p:pic>
        <p:nvPicPr>
          <p:cNvPr id="5" name="Picture 6" descr="a"/>
          <p:cNvPicPr>
            <a:picLocks noChangeAspect="1" noChangeArrowheads="1"/>
          </p:cNvPicPr>
          <p:nvPr/>
        </p:nvPicPr>
        <p:blipFill>
          <a:blip r:embed="rId4" cstate="print"/>
          <a:srcRect r="4546"/>
          <a:stretch>
            <a:fillRect/>
          </a:stretch>
        </p:blipFill>
        <p:spPr bwMode="auto">
          <a:xfrm>
            <a:off x="0" y="6300788"/>
            <a:ext cx="1981200" cy="557212"/>
          </a:xfrm>
          <a:prstGeom prst="rect">
            <a:avLst/>
          </a:prstGeom>
          <a:noFill/>
          <a:ln w="9525">
            <a:noFill/>
            <a:miter lim="800000"/>
            <a:headEnd/>
            <a:tailEnd/>
          </a:ln>
        </p:spPr>
      </p:pic>
      <p:sp>
        <p:nvSpPr>
          <p:cNvPr id="157" name="Round Same Side Corner Rectangle 156"/>
          <p:cNvSpPr/>
          <p:nvPr/>
        </p:nvSpPr>
        <p:spPr bwMode="auto">
          <a:xfrm rot="5400000">
            <a:off x="1620295" y="3805706"/>
            <a:ext cx="103516" cy="1780552"/>
          </a:xfrm>
          <a:prstGeom prst="round2Same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49" name="Bent Arrow 148"/>
          <p:cNvSpPr/>
          <p:nvPr/>
        </p:nvSpPr>
        <p:spPr bwMode="auto">
          <a:xfrm>
            <a:off x="2527055" y="2986497"/>
            <a:ext cx="1484887" cy="2111008"/>
          </a:xfrm>
          <a:prstGeom prst="bentArrow">
            <a:avLst>
              <a:gd name="adj1" fmla="val 7088"/>
              <a:gd name="adj2" fmla="val 15455"/>
              <a:gd name="adj3" fmla="val 0"/>
              <a:gd name="adj4" fmla="val 15572"/>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38" name="Bent Arrow 137"/>
          <p:cNvSpPr/>
          <p:nvPr/>
        </p:nvSpPr>
        <p:spPr bwMode="auto">
          <a:xfrm rot="5400000" flipV="1">
            <a:off x="5034402" y="3170149"/>
            <a:ext cx="569675" cy="3820395"/>
          </a:xfrm>
          <a:prstGeom prst="bentArrow">
            <a:avLst>
              <a:gd name="adj1" fmla="val 16248"/>
              <a:gd name="adj2" fmla="val 11158"/>
              <a:gd name="adj3" fmla="val 0"/>
              <a:gd name="adj4" fmla="val 47010"/>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nvGrpSpPr>
          <p:cNvPr id="3" name="Group 207"/>
          <p:cNvGrpSpPr/>
          <p:nvPr/>
        </p:nvGrpSpPr>
        <p:grpSpPr>
          <a:xfrm>
            <a:off x="3016383" y="5305947"/>
            <a:ext cx="3347611" cy="484443"/>
            <a:chOff x="2960141" y="5157774"/>
            <a:chExt cx="3347611" cy="484443"/>
          </a:xfrm>
        </p:grpSpPr>
        <p:sp>
          <p:nvSpPr>
            <p:cNvPr id="209" name="Rectangle 208"/>
            <p:cNvSpPr/>
            <p:nvPr/>
          </p:nvSpPr>
          <p:spPr bwMode="auto">
            <a:xfrm>
              <a:off x="4734339" y="5168438"/>
              <a:ext cx="93142" cy="451035"/>
            </a:xfrm>
            <a:prstGeom prst="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10" name="Rectangle 209"/>
            <p:cNvSpPr/>
            <p:nvPr/>
          </p:nvSpPr>
          <p:spPr bwMode="auto">
            <a:xfrm>
              <a:off x="3820973" y="5178070"/>
              <a:ext cx="93142" cy="451035"/>
            </a:xfrm>
            <a:prstGeom prst="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11" name="Rectangle 210"/>
            <p:cNvSpPr/>
            <p:nvPr/>
          </p:nvSpPr>
          <p:spPr bwMode="auto">
            <a:xfrm>
              <a:off x="5545658" y="5186655"/>
              <a:ext cx="93142" cy="451035"/>
            </a:xfrm>
            <a:prstGeom prst="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12" name="Rectangle 211"/>
            <p:cNvSpPr/>
            <p:nvPr/>
          </p:nvSpPr>
          <p:spPr bwMode="auto">
            <a:xfrm>
              <a:off x="5896888" y="5163837"/>
              <a:ext cx="92776" cy="451035"/>
            </a:xfrm>
            <a:prstGeom prst="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13" name="Bent Arrow 212"/>
            <p:cNvSpPr/>
            <p:nvPr/>
          </p:nvSpPr>
          <p:spPr bwMode="auto">
            <a:xfrm rot="5400000">
              <a:off x="4391725" y="3726190"/>
              <a:ext cx="484443" cy="3347611"/>
            </a:xfrm>
            <a:prstGeom prst="bentArrow">
              <a:avLst>
                <a:gd name="adj1" fmla="val 22317"/>
                <a:gd name="adj2" fmla="val 21441"/>
                <a:gd name="adj3" fmla="val 0"/>
                <a:gd name="adj4" fmla="val 31190"/>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14" name="Rectangle 213"/>
            <p:cNvSpPr/>
            <p:nvPr/>
          </p:nvSpPr>
          <p:spPr bwMode="auto">
            <a:xfrm>
              <a:off x="5908050" y="5205458"/>
              <a:ext cx="72293" cy="73954"/>
            </a:xfrm>
            <a:prstGeom prst="rect">
              <a:avLst/>
            </a:prstGeom>
            <a:solidFill>
              <a:schemeClr val="bg1"/>
            </a:solidFill>
            <a:ln w="9525"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15" name="Rectangle 214"/>
            <p:cNvSpPr/>
            <p:nvPr/>
          </p:nvSpPr>
          <p:spPr bwMode="auto">
            <a:xfrm>
              <a:off x="5556082" y="5217009"/>
              <a:ext cx="72293" cy="73954"/>
            </a:xfrm>
            <a:prstGeom prst="rect">
              <a:avLst/>
            </a:prstGeom>
            <a:solidFill>
              <a:schemeClr val="bg1"/>
            </a:solidFill>
            <a:ln w="9525"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16" name="Rectangle 215"/>
            <p:cNvSpPr/>
            <p:nvPr/>
          </p:nvSpPr>
          <p:spPr bwMode="auto">
            <a:xfrm>
              <a:off x="4746367" y="5238376"/>
              <a:ext cx="72293" cy="73954"/>
            </a:xfrm>
            <a:prstGeom prst="rect">
              <a:avLst/>
            </a:prstGeom>
            <a:solidFill>
              <a:schemeClr val="bg1"/>
            </a:solidFill>
            <a:ln w="9525"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17" name="Rectangle 216"/>
            <p:cNvSpPr/>
            <p:nvPr/>
          </p:nvSpPr>
          <p:spPr bwMode="auto">
            <a:xfrm>
              <a:off x="3838377" y="5208424"/>
              <a:ext cx="72293" cy="73954"/>
            </a:xfrm>
            <a:prstGeom prst="rect">
              <a:avLst/>
            </a:prstGeom>
            <a:solidFill>
              <a:schemeClr val="bg1"/>
            </a:solidFill>
            <a:ln w="9525"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sp>
        <p:nvSpPr>
          <p:cNvPr id="176" name="Rectangle 175"/>
          <p:cNvSpPr/>
          <p:nvPr/>
        </p:nvSpPr>
        <p:spPr bwMode="auto">
          <a:xfrm rot="17934323" flipV="1">
            <a:off x="7773984" y="2977030"/>
            <a:ext cx="125265" cy="470627"/>
          </a:xfrm>
          <a:prstGeom prst="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nvGrpSpPr>
          <p:cNvPr id="6" name="Group 176"/>
          <p:cNvGrpSpPr/>
          <p:nvPr/>
        </p:nvGrpSpPr>
        <p:grpSpPr>
          <a:xfrm>
            <a:off x="7734370" y="2013567"/>
            <a:ext cx="1548821" cy="2443436"/>
            <a:chOff x="7678128" y="1865394"/>
            <a:chExt cx="1548821" cy="2443436"/>
          </a:xfrm>
        </p:grpSpPr>
        <p:sp>
          <p:nvSpPr>
            <p:cNvPr id="178" name="Bent Arrow 177"/>
            <p:cNvSpPr/>
            <p:nvPr/>
          </p:nvSpPr>
          <p:spPr bwMode="auto">
            <a:xfrm rot="1769243" flipV="1">
              <a:off x="7681139" y="3394862"/>
              <a:ext cx="1545810" cy="913968"/>
            </a:xfrm>
            <a:prstGeom prst="bentArrow">
              <a:avLst>
                <a:gd name="adj1" fmla="val 12534"/>
                <a:gd name="adj2" fmla="val 11769"/>
                <a:gd name="adj3" fmla="val 11511"/>
                <a:gd name="adj4" fmla="val 33270"/>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79" name="Rectangle 178"/>
            <p:cNvSpPr/>
            <p:nvPr/>
          </p:nvSpPr>
          <p:spPr bwMode="auto">
            <a:xfrm rot="17934323" flipV="1">
              <a:off x="7850497" y="2628675"/>
              <a:ext cx="125890" cy="470627"/>
            </a:xfrm>
            <a:prstGeom prst="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80" name="Rectangle 179"/>
            <p:cNvSpPr/>
            <p:nvPr/>
          </p:nvSpPr>
          <p:spPr bwMode="auto">
            <a:xfrm rot="17934323" flipV="1">
              <a:off x="7966090" y="2407029"/>
              <a:ext cx="125890" cy="470627"/>
            </a:xfrm>
            <a:prstGeom prst="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nvGrpSpPr>
            <p:cNvPr id="7" name="Group 180"/>
            <p:cNvGrpSpPr/>
            <p:nvPr/>
          </p:nvGrpSpPr>
          <p:grpSpPr>
            <a:xfrm rot="17934323" flipV="1">
              <a:off x="7185506" y="2445989"/>
              <a:ext cx="1690266" cy="529075"/>
              <a:chOff x="3232428" y="5135167"/>
              <a:chExt cx="3075322" cy="507050"/>
            </a:xfrm>
          </p:grpSpPr>
          <p:sp>
            <p:nvSpPr>
              <p:cNvPr id="197" name="Rectangle 196"/>
              <p:cNvSpPr/>
              <p:nvPr/>
            </p:nvSpPr>
            <p:spPr bwMode="auto">
              <a:xfrm>
                <a:off x="5275477" y="5188452"/>
                <a:ext cx="202605" cy="451035"/>
              </a:xfrm>
              <a:prstGeom prst="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00" name="Bent Arrow 199"/>
              <p:cNvSpPr/>
              <p:nvPr/>
            </p:nvSpPr>
            <p:spPr bwMode="auto">
              <a:xfrm rot="5400000">
                <a:off x="4516564" y="3851031"/>
                <a:ext cx="507050" cy="3075322"/>
              </a:xfrm>
              <a:prstGeom prst="bentArrow">
                <a:avLst>
                  <a:gd name="adj1" fmla="val 22317"/>
                  <a:gd name="adj2" fmla="val 21441"/>
                  <a:gd name="adj3" fmla="val 0"/>
                  <a:gd name="adj4" fmla="val 31190"/>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01" name="Rectangle 200"/>
              <p:cNvSpPr/>
              <p:nvPr/>
            </p:nvSpPr>
            <p:spPr bwMode="auto">
              <a:xfrm>
                <a:off x="5297475" y="5233487"/>
                <a:ext cx="162983" cy="73954"/>
              </a:xfrm>
              <a:prstGeom prst="rect">
                <a:avLst/>
              </a:pr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sp>
          <p:nvSpPr>
            <p:cNvPr id="182" name="Rectangle 181"/>
            <p:cNvSpPr/>
            <p:nvPr/>
          </p:nvSpPr>
          <p:spPr bwMode="auto">
            <a:xfrm rot="17934323" flipV="1">
              <a:off x="8120415" y="2685222"/>
              <a:ext cx="101271" cy="77166"/>
            </a:xfrm>
            <a:prstGeom prst="rect">
              <a:avLst/>
            </a:pr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83" name="Rectangle 182"/>
            <p:cNvSpPr/>
            <p:nvPr/>
          </p:nvSpPr>
          <p:spPr bwMode="auto">
            <a:xfrm rot="17934323" flipV="1">
              <a:off x="8015096" y="2911150"/>
              <a:ext cx="101271" cy="77166"/>
            </a:xfrm>
            <a:prstGeom prst="rect">
              <a:avLst/>
            </a:pr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84" name="Rectangle 183"/>
            <p:cNvSpPr/>
            <p:nvPr/>
          </p:nvSpPr>
          <p:spPr bwMode="auto">
            <a:xfrm rot="17934323" flipV="1">
              <a:off x="7885183" y="3112953"/>
              <a:ext cx="101271" cy="77166"/>
            </a:xfrm>
            <a:prstGeom prst="rect">
              <a:avLst/>
            </a:pr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94" name="Rectangle 193"/>
            <p:cNvSpPr/>
            <p:nvPr/>
          </p:nvSpPr>
          <p:spPr bwMode="auto">
            <a:xfrm rot="17934323" flipV="1">
              <a:off x="7775033" y="3500117"/>
              <a:ext cx="59291" cy="88880"/>
            </a:xfrm>
            <a:prstGeom prst="rect">
              <a:avLst/>
            </a:pr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sp>
        <p:nvSpPr>
          <p:cNvPr id="191" name="Bent Arrow 190"/>
          <p:cNvSpPr/>
          <p:nvPr/>
        </p:nvSpPr>
        <p:spPr bwMode="auto">
          <a:xfrm>
            <a:off x="152400" y="3665863"/>
            <a:ext cx="1030198" cy="1894482"/>
          </a:xfrm>
          <a:prstGeom prst="bentArrow">
            <a:avLst>
              <a:gd name="adj1" fmla="val 9085"/>
              <a:gd name="adj2" fmla="val 5261"/>
              <a:gd name="adj3" fmla="val 31337"/>
              <a:gd name="adj4" fmla="val 24742"/>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72" name="Bent Arrow 171"/>
          <p:cNvSpPr/>
          <p:nvPr/>
        </p:nvSpPr>
        <p:spPr bwMode="auto">
          <a:xfrm rot="3255825" flipV="1">
            <a:off x="261711" y="2755359"/>
            <a:ext cx="811576" cy="913968"/>
          </a:xfrm>
          <a:prstGeom prst="bentArrow">
            <a:avLst>
              <a:gd name="adj1" fmla="val 9587"/>
              <a:gd name="adj2" fmla="val 11769"/>
              <a:gd name="adj3" fmla="val 11511"/>
              <a:gd name="adj4" fmla="val 42980"/>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58" name="Bent Arrow 157"/>
          <p:cNvSpPr/>
          <p:nvPr/>
        </p:nvSpPr>
        <p:spPr bwMode="auto">
          <a:xfrm rot="16200000" flipV="1">
            <a:off x="1402838" y="3748581"/>
            <a:ext cx="811576" cy="913968"/>
          </a:xfrm>
          <a:prstGeom prst="bentArrow">
            <a:avLst>
              <a:gd name="adj1" fmla="val 9587"/>
              <a:gd name="adj2" fmla="val 11769"/>
              <a:gd name="adj3" fmla="val 11511"/>
              <a:gd name="adj4" fmla="val 42980"/>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68" name="Bent Arrow 67"/>
          <p:cNvSpPr/>
          <p:nvPr/>
        </p:nvSpPr>
        <p:spPr bwMode="auto">
          <a:xfrm rot="5400000" flipH="1">
            <a:off x="6737501" y="5600226"/>
            <a:ext cx="595805" cy="760438"/>
          </a:xfrm>
          <a:prstGeom prst="bentArrow">
            <a:avLst>
              <a:gd name="adj1" fmla="val 15597"/>
              <a:gd name="adj2" fmla="val 14968"/>
              <a:gd name="adj3" fmla="val 0"/>
              <a:gd name="adj4" fmla="val 47010"/>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nvGrpSpPr>
          <p:cNvPr id="8" name="Group 102"/>
          <p:cNvGrpSpPr/>
          <p:nvPr/>
        </p:nvGrpSpPr>
        <p:grpSpPr>
          <a:xfrm>
            <a:off x="3506576" y="5741184"/>
            <a:ext cx="3295343" cy="603111"/>
            <a:chOff x="3450334" y="5593011"/>
            <a:chExt cx="3295343" cy="603111"/>
          </a:xfrm>
        </p:grpSpPr>
        <p:grpSp>
          <p:nvGrpSpPr>
            <p:cNvPr id="10" name="Group 91"/>
            <p:cNvGrpSpPr/>
            <p:nvPr/>
          </p:nvGrpSpPr>
          <p:grpSpPr>
            <a:xfrm>
              <a:off x="3450334" y="5593011"/>
              <a:ext cx="3295343" cy="603111"/>
              <a:chOff x="3450334" y="5593011"/>
              <a:chExt cx="3295343" cy="603111"/>
            </a:xfrm>
          </p:grpSpPr>
          <p:sp>
            <p:nvSpPr>
              <p:cNvPr id="90" name="Freeform 89"/>
              <p:cNvSpPr/>
              <p:nvPr/>
            </p:nvSpPr>
            <p:spPr bwMode="auto">
              <a:xfrm>
                <a:off x="6507413" y="5593011"/>
                <a:ext cx="41015" cy="49206"/>
              </a:xfrm>
              <a:custGeom>
                <a:avLst/>
                <a:gdLst>
                  <a:gd name="connsiteX0" fmla="*/ 0 w 41015"/>
                  <a:gd name="connsiteY0" fmla="*/ 0 h 49206"/>
                  <a:gd name="connsiteX1" fmla="*/ 20502 w 41015"/>
                  <a:gd name="connsiteY1" fmla="*/ 8201 h 49206"/>
                  <a:gd name="connsiteX2" fmla="*/ 36904 w 41015"/>
                  <a:gd name="connsiteY2" fmla="*/ 32804 h 49206"/>
                  <a:gd name="connsiteX3" fmla="*/ 41004 w 41015"/>
                  <a:gd name="connsiteY3" fmla="*/ 49206 h 49206"/>
                </a:gdLst>
                <a:ahLst/>
                <a:cxnLst>
                  <a:cxn ang="0">
                    <a:pos x="connsiteX0" y="connsiteY0"/>
                  </a:cxn>
                  <a:cxn ang="0">
                    <a:pos x="connsiteX1" y="connsiteY1"/>
                  </a:cxn>
                  <a:cxn ang="0">
                    <a:pos x="connsiteX2" y="connsiteY2"/>
                  </a:cxn>
                  <a:cxn ang="0">
                    <a:pos x="connsiteX3" y="connsiteY3"/>
                  </a:cxn>
                </a:cxnLst>
                <a:rect l="l" t="t" r="r" b="b"/>
                <a:pathLst>
                  <a:path w="41015" h="49206">
                    <a:moveTo>
                      <a:pt x="0" y="0"/>
                    </a:moveTo>
                    <a:cubicBezTo>
                      <a:pt x="6834" y="2734"/>
                      <a:pt x="15001" y="3311"/>
                      <a:pt x="20502" y="8201"/>
                    </a:cubicBezTo>
                    <a:cubicBezTo>
                      <a:pt x="27869" y="14749"/>
                      <a:pt x="36904" y="32804"/>
                      <a:pt x="36904" y="32804"/>
                    </a:cubicBezTo>
                    <a:cubicBezTo>
                      <a:pt x="41436" y="46402"/>
                      <a:pt x="41004" y="40783"/>
                      <a:pt x="41004" y="49206"/>
                    </a:cubicBezTo>
                  </a:path>
                </a:pathLst>
              </a:custGeom>
              <a:ln w="9525">
                <a:headEnd type="none" w="lg" len="med"/>
                <a:tailEnd type="none" w="lg" len="med"/>
              </a:ln>
            </p:spPr>
            <p:style>
              <a:lnRef idx="1">
                <a:schemeClr val="accent1"/>
              </a:lnRef>
              <a:fillRef idx="0">
                <a:schemeClr val="accent1"/>
              </a:fillRef>
              <a:effectRef idx="0">
                <a:schemeClr val="accent1"/>
              </a:effectRef>
              <a:fontRef idx="minor">
                <a:schemeClr val="tx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91" name="Freeform 90"/>
              <p:cNvSpPr/>
              <p:nvPr/>
            </p:nvSpPr>
            <p:spPr bwMode="auto">
              <a:xfrm flipV="1">
                <a:off x="6507481" y="6134681"/>
                <a:ext cx="45719" cy="45719"/>
              </a:xfrm>
              <a:custGeom>
                <a:avLst/>
                <a:gdLst>
                  <a:gd name="connsiteX0" fmla="*/ 0 w 41015"/>
                  <a:gd name="connsiteY0" fmla="*/ 0 h 49206"/>
                  <a:gd name="connsiteX1" fmla="*/ 20502 w 41015"/>
                  <a:gd name="connsiteY1" fmla="*/ 8201 h 49206"/>
                  <a:gd name="connsiteX2" fmla="*/ 36904 w 41015"/>
                  <a:gd name="connsiteY2" fmla="*/ 32804 h 49206"/>
                  <a:gd name="connsiteX3" fmla="*/ 41004 w 41015"/>
                  <a:gd name="connsiteY3" fmla="*/ 49206 h 49206"/>
                </a:gdLst>
                <a:ahLst/>
                <a:cxnLst>
                  <a:cxn ang="0">
                    <a:pos x="connsiteX0" y="connsiteY0"/>
                  </a:cxn>
                  <a:cxn ang="0">
                    <a:pos x="connsiteX1" y="connsiteY1"/>
                  </a:cxn>
                  <a:cxn ang="0">
                    <a:pos x="connsiteX2" y="connsiteY2"/>
                  </a:cxn>
                  <a:cxn ang="0">
                    <a:pos x="connsiteX3" y="connsiteY3"/>
                  </a:cxn>
                </a:cxnLst>
                <a:rect l="l" t="t" r="r" b="b"/>
                <a:pathLst>
                  <a:path w="41015" h="49206">
                    <a:moveTo>
                      <a:pt x="0" y="0"/>
                    </a:moveTo>
                    <a:cubicBezTo>
                      <a:pt x="6834" y="2734"/>
                      <a:pt x="15001" y="3311"/>
                      <a:pt x="20502" y="8201"/>
                    </a:cubicBezTo>
                    <a:cubicBezTo>
                      <a:pt x="27869" y="14749"/>
                      <a:pt x="36904" y="32804"/>
                      <a:pt x="36904" y="32804"/>
                    </a:cubicBezTo>
                    <a:cubicBezTo>
                      <a:pt x="41436" y="46402"/>
                      <a:pt x="41004" y="40783"/>
                      <a:pt x="41004" y="49206"/>
                    </a:cubicBezTo>
                  </a:path>
                </a:pathLst>
              </a:custGeom>
              <a:ln w="9525">
                <a:headEnd type="none" w="lg" len="med"/>
                <a:tailEnd type="none" w="lg" len="med"/>
              </a:ln>
            </p:spPr>
            <p:style>
              <a:lnRef idx="1">
                <a:schemeClr val="accent1"/>
              </a:lnRef>
              <a:fillRef idx="0">
                <a:schemeClr val="accent1"/>
              </a:fillRef>
              <a:effectRef idx="0">
                <a:schemeClr val="accent1"/>
              </a:effectRef>
              <a:fontRef idx="minor">
                <a:schemeClr val="tx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nvGrpSpPr>
              <p:cNvPr id="11" name="Group 87"/>
              <p:cNvGrpSpPr/>
              <p:nvPr/>
            </p:nvGrpSpPr>
            <p:grpSpPr>
              <a:xfrm>
                <a:off x="3450334" y="5597189"/>
                <a:ext cx="3295343" cy="598933"/>
                <a:chOff x="3450334" y="5597189"/>
                <a:chExt cx="3295343" cy="598933"/>
              </a:xfrm>
            </p:grpSpPr>
            <p:grpSp>
              <p:nvGrpSpPr>
                <p:cNvPr id="12" name="Group 84"/>
                <p:cNvGrpSpPr/>
                <p:nvPr/>
              </p:nvGrpSpPr>
              <p:grpSpPr>
                <a:xfrm>
                  <a:off x="3450334" y="5608332"/>
                  <a:ext cx="3295343" cy="587790"/>
                  <a:chOff x="3450334" y="5608332"/>
                  <a:chExt cx="3295343" cy="587790"/>
                </a:xfrm>
              </p:grpSpPr>
              <p:grpSp>
                <p:nvGrpSpPr>
                  <p:cNvPr id="13" name="Group 54"/>
                  <p:cNvGrpSpPr/>
                  <p:nvPr/>
                </p:nvGrpSpPr>
                <p:grpSpPr>
                  <a:xfrm>
                    <a:off x="3450334" y="5608808"/>
                    <a:ext cx="3295343" cy="587314"/>
                    <a:chOff x="4012588" y="4267200"/>
                    <a:chExt cx="3483712" cy="869049"/>
                  </a:xfrm>
                </p:grpSpPr>
                <p:sp>
                  <p:nvSpPr>
                    <p:cNvPr id="31" name="Can 30"/>
                    <p:cNvSpPr/>
                    <p:nvPr/>
                  </p:nvSpPr>
                  <p:spPr>
                    <a:xfrm rot="5400000">
                      <a:off x="5382969" y="2942947"/>
                      <a:ext cx="742950" cy="3483712"/>
                    </a:xfrm>
                    <a:prstGeom prst="can">
                      <a:avLst>
                        <a:gd name="adj" fmla="val 36189"/>
                      </a:avLst>
                    </a:prstGeom>
                    <a:solidFill>
                      <a:schemeClr val="bg2">
                        <a:lumMod val="90000"/>
                      </a:schemeClr>
                    </a:solidFill>
                    <a:ln w="9525">
                      <a:solidFill>
                        <a:schemeClr val="bg2">
                          <a:lumMod val="50000"/>
                        </a:schemeClr>
                      </a:solidFill>
                    </a:ln>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sp>
                  <p:nvSpPr>
                    <p:cNvPr id="24" name="Moon 23"/>
                    <p:cNvSpPr/>
                    <p:nvPr/>
                  </p:nvSpPr>
                  <p:spPr bwMode="auto">
                    <a:xfrm>
                      <a:off x="4200957" y="4273629"/>
                      <a:ext cx="306457"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5" name="Moon 24"/>
                    <p:cNvSpPr/>
                    <p:nvPr/>
                  </p:nvSpPr>
                  <p:spPr bwMode="auto">
                    <a:xfrm>
                      <a:off x="4327479" y="4274387"/>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6" name="Moon 25"/>
                    <p:cNvSpPr/>
                    <p:nvPr/>
                  </p:nvSpPr>
                  <p:spPr bwMode="auto">
                    <a:xfrm>
                      <a:off x="4440449" y="4275796"/>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7" name="Moon 26"/>
                    <p:cNvSpPr/>
                    <p:nvPr/>
                  </p:nvSpPr>
                  <p:spPr bwMode="auto">
                    <a:xfrm>
                      <a:off x="4546843" y="4267200"/>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8" name="Moon 27"/>
                    <p:cNvSpPr/>
                    <p:nvPr/>
                  </p:nvSpPr>
                  <p:spPr bwMode="auto">
                    <a:xfrm>
                      <a:off x="4673365" y="4267200"/>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9" name="Moon 28"/>
                    <p:cNvSpPr/>
                    <p:nvPr/>
                  </p:nvSpPr>
                  <p:spPr bwMode="auto">
                    <a:xfrm>
                      <a:off x="4786335" y="4267200"/>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33" name="Moon 32"/>
                    <p:cNvSpPr/>
                    <p:nvPr/>
                  </p:nvSpPr>
                  <p:spPr bwMode="auto">
                    <a:xfrm>
                      <a:off x="4897582" y="4289453"/>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34" name="Moon 33"/>
                    <p:cNvSpPr/>
                    <p:nvPr/>
                  </p:nvSpPr>
                  <p:spPr bwMode="auto">
                    <a:xfrm>
                      <a:off x="5024104" y="4274387"/>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35" name="Moon 34"/>
                    <p:cNvSpPr/>
                    <p:nvPr/>
                  </p:nvSpPr>
                  <p:spPr bwMode="auto">
                    <a:xfrm>
                      <a:off x="5137074" y="4275796"/>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36" name="Moon 35"/>
                    <p:cNvSpPr/>
                    <p:nvPr/>
                  </p:nvSpPr>
                  <p:spPr bwMode="auto">
                    <a:xfrm>
                      <a:off x="5243468" y="4267200"/>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37" name="Moon 36"/>
                    <p:cNvSpPr/>
                    <p:nvPr/>
                  </p:nvSpPr>
                  <p:spPr bwMode="auto">
                    <a:xfrm>
                      <a:off x="5369990" y="4267200"/>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38" name="Moon 37"/>
                    <p:cNvSpPr/>
                    <p:nvPr/>
                  </p:nvSpPr>
                  <p:spPr bwMode="auto">
                    <a:xfrm>
                      <a:off x="5482960" y="4267200"/>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39" name="Moon 38"/>
                    <p:cNvSpPr/>
                    <p:nvPr/>
                  </p:nvSpPr>
                  <p:spPr bwMode="auto">
                    <a:xfrm>
                      <a:off x="5567104" y="4267200"/>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0" name="Moon 39"/>
                    <p:cNvSpPr/>
                    <p:nvPr/>
                  </p:nvSpPr>
                  <p:spPr bwMode="auto">
                    <a:xfrm>
                      <a:off x="5693626" y="4282983"/>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1" name="Moon 40"/>
                    <p:cNvSpPr/>
                    <p:nvPr/>
                  </p:nvSpPr>
                  <p:spPr bwMode="auto">
                    <a:xfrm>
                      <a:off x="5806596" y="4284392"/>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2" name="Moon 41"/>
                    <p:cNvSpPr/>
                    <p:nvPr/>
                  </p:nvSpPr>
                  <p:spPr bwMode="auto">
                    <a:xfrm>
                      <a:off x="5912990" y="4275796"/>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3" name="Moon 42"/>
                    <p:cNvSpPr/>
                    <p:nvPr/>
                  </p:nvSpPr>
                  <p:spPr bwMode="auto">
                    <a:xfrm>
                      <a:off x="6039512" y="4275796"/>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4" name="Moon 43"/>
                    <p:cNvSpPr/>
                    <p:nvPr/>
                  </p:nvSpPr>
                  <p:spPr bwMode="auto">
                    <a:xfrm>
                      <a:off x="6152482" y="4275796"/>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5" name="Moon 44"/>
                    <p:cNvSpPr/>
                    <p:nvPr/>
                  </p:nvSpPr>
                  <p:spPr bwMode="auto">
                    <a:xfrm>
                      <a:off x="6263729" y="4267200"/>
                      <a:ext cx="279750" cy="869049"/>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6" name="Moon 45"/>
                    <p:cNvSpPr/>
                    <p:nvPr/>
                  </p:nvSpPr>
                  <p:spPr bwMode="auto">
                    <a:xfrm>
                      <a:off x="6390251" y="4267200"/>
                      <a:ext cx="219363" cy="853983"/>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7" name="Moon 46"/>
                    <p:cNvSpPr/>
                    <p:nvPr/>
                  </p:nvSpPr>
                  <p:spPr bwMode="auto">
                    <a:xfrm>
                      <a:off x="6479614" y="4267200"/>
                      <a:ext cx="225470" cy="855393"/>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sp>
                <p:nvSpPr>
                  <p:cNvPr id="82" name="Moon 81"/>
                  <p:cNvSpPr/>
                  <p:nvPr/>
                </p:nvSpPr>
                <p:spPr bwMode="auto">
                  <a:xfrm>
                    <a:off x="5859855" y="5608332"/>
                    <a:ext cx="264624" cy="587314"/>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83" name="Moon 82"/>
                  <p:cNvSpPr/>
                  <p:nvPr/>
                </p:nvSpPr>
                <p:spPr bwMode="auto">
                  <a:xfrm>
                    <a:off x="5985886" y="5608332"/>
                    <a:ext cx="207502" cy="577132"/>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84" name="Moon 83"/>
                  <p:cNvSpPr/>
                  <p:nvPr/>
                </p:nvSpPr>
                <p:spPr bwMode="auto">
                  <a:xfrm>
                    <a:off x="6076767" y="5608332"/>
                    <a:ext cx="213279" cy="578085"/>
                  </a:xfrm>
                  <a:prstGeom prst="moon">
                    <a:avLst>
                      <a:gd name="adj" fmla="val 52978"/>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sp>
              <p:nvSpPr>
                <p:cNvPr id="86" name="Moon 85"/>
                <p:cNvSpPr/>
                <p:nvPr/>
              </p:nvSpPr>
              <p:spPr bwMode="auto">
                <a:xfrm>
                  <a:off x="6183406" y="5607379"/>
                  <a:ext cx="213279" cy="578085"/>
                </a:xfrm>
                <a:prstGeom prst="moon">
                  <a:avLst>
                    <a:gd name="adj" fmla="val 52978"/>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87" name="Moon 86"/>
                <p:cNvSpPr/>
                <p:nvPr/>
              </p:nvSpPr>
              <p:spPr bwMode="auto">
                <a:xfrm>
                  <a:off x="6280135" y="5597189"/>
                  <a:ext cx="213279" cy="578085"/>
                </a:xfrm>
                <a:prstGeom prst="moon">
                  <a:avLst>
                    <a:gd name="adj" fmla="val 52978"/>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grpSp>
        <p:cxnSp>
          <p:nvCxnSpPr>
            <p:cNvPr id="95" name="Straight Connector 94"/>
            <p:cNvCxnSpPr>
              <a:stCxn id="24" idx="0"/>
              <a:endCxn id="87" idx="0"/>
            </p:cNvCxnSpPr>
            <p:nvPr/>
          </p:nvCxnSpPr>
          <p:spPr bwMode="auto">
            <a:xfrm flipV="1">
              <a:off x="3918404" y="5597189"/>
              <a:ext cx="2575010" cy="15964"/>
            </a:xfrm>
            <a:prstGeom prst="line">
              <a:avLst/>
            </a:prstGeom>
            <a:ln w="12700">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96" name="Straight Connector 95"/>
            <p:cNvCxnSpPr>
              <a:stCxn id="24" idx="2"/>
            </p:cNvCxnSpPr>
            <p:nvPr/>
          </p:nvCxnSpPr>
          <p:spPr bwMode="auto">
            <a:xfrm>
              <a:off x="3918404" y="6179619"/>
              <a:ext cx="2575010" cy="16503"/>
            </a:xfrm>
            <a:prstGeom prst="line">
              <a:avLst/>
            </a:prstGeom>
            <a:ln w="12700">
              <a:headEnd type="none" w="lg" len="med"/>
              <a:tailEnd type="none" w="lg" len="med"/>
            </a:ln>
          </p:spPr>
          <p:style>
            <a:lnRef idx="1">
              <a:schemeClr val="accent1"/>
            </a:lnRef>
            <a:fillRef idx="0">
              <a:schemeClr val="accent1"/>
            </a:fillRef>
            <a:effectRef idx="0">
              <a:schemeClr val="accent1"/>
            </a:effectRef>
            <a:fontRef idx="minor">
              <a:schemeClr val="tx1"/>
            </a:fontRef>
          </p:style>
        </p:cxnSp>
      </p:grpSp>
      <p:grpSp>
        <p:nvGrpSpPr>
          <p:cNvPr id="15" name="Group 144"/>
          <p:cNvGrpSpPr/>
          <p:nvPr/>
        </p:nvGrpSpPr>
        <p:grpSpPr>
          <a:xfrm rot="1832292">
            <a:off x="7756120" y="3858282"/>
            <a:ext cx="393099" cy="392530"/>
            <a:chOff x="2301829" y="3712637"/>
            <a:chExt cx="393099" cy="402163"/>
          </a:xfrm>
        </p:grpSpPr>
        <p:sp>
          <p:nvSpPr>
            <p:cNvPr id="146" name="Oval 145"/>
            <p:cNvSpPr/>
            <p:nvPr/>
          </p:nvSpPr>
          <p:spPr bwMode="auto">
            <a:xfrm>
              <a:off x="2301829" y="3712637"/>
              <a:ext cx="393099" cy="402163"/>
            </a:xfrm>
            <a:prstGeom prst="ellipse">
              <a:avLst/>
            </a:prstGeom>
            <a:solidFill>
              <a:schemeClr val="bg1">
                <a:lumMod val="85000"/>
              </a:schemeClr>
            </a:solidFill>
            <a:ln w="12700" cap="flat" cmpd="sng" algn="ctr">
              <a:solidFill>
                <a:schemeClr val="tx1">
                  <a:lumMod val="95000"/>
                  <a:lumOff val="5000"/>
                </a:schemeClr>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cxnSp>
          <p:nvCxnSpPr>
            <p:cNvPr id="147" name="Straight Connector 146"/>
            <p:cNvCxnSpPr>
              <a:stCxn id="146" idx="1"/>
              <a:endCxn id="146" idx="5"/>
            </p:cNvCxnSpPr>
            <p:nvPr/>
          </p:nvCxnSpPr>
          <p:spPr bwMode="auto">
            <a:xfrm>
              <a:off x="2359397" y="3771532"/>
              <a:ext cx="277963" cy="284373"/>
            </a:xfrm>
            <a:prstGeom prst="line">
              <a:avLst/>
            </a:prstGeom>
            <a:solidFill>
              <a:schemeClr val="accent1"/>
            </a:solidFill>
            <a:ln w="12700" cap="flat" cmpd="sng" algn="ctr">
              <a:solidFill>
                <a:schemeClr val="tx1"/>
              </a:solidFill>
              <a:prstDash val="solid"/>
              <a:round/>
              <a:headEnd type="none" w="lg" len="med"/>
              <a:tailEnd type="none" w="lg" len="med"/>
            </a:ln>
            <a:effectLst/>
          </p:spPr>
        </p:cxnSp>
        <p:cxnSp>
          <p:nvCxnSpPr>
            <p:cNvPr id="148" name="Straight Connector 147"/>
            <p:cNvCxnSpPr>
              <a:stCxn id="146" idx="3"/>
              <a:endCxn id="146" idx="7"/>
            </p:cNvCxnSpPr>
            <p:nvPr/>
          </p:nvCxnSpPr>
          <p:spPr bwMode="auto">
            <a:xfrm flipV="1">
              <a:off x="2359397" y="3771532"/>
              <a:ext cx="277963" cy="284373"/>
            </a:xfrm>
            <a:prstGeom prst="line">
              <a:avLst/>
            </a:prstGeom>
            <a:solidFill>
              <a:schemeClr val="accent1"/>
            </a:solidFill>
            <a:ln w="12700" cap="flat" cmpd="sng" algn="ctr">
              <a:solidFill>
                <a:schemeClr val="tx1"/>
              </a:solidFill>
              <a:prstDash val="solid"/>
              <a:round/>
              <a:headEnd type="none" w="lg" len="med"/>
              <a:tailEnd type="none" w="lg" len="med"/>
            </a:ln>
            <a:effectLst/>
          </p:spPr>
        </p:cxnSp>
      </p:grpSp>
      <p:sp>
        <p:nvSpPr>
          <p:cNvPr id="156" name="Rectangle 155"/>
          <p:cNvSpPr/>
          <p:nvPr/>
        </p:nvSpPr>
        <p:spPr bwMode="auto">
          <a:xfrm rot="1747513">
            <a:off x="8175910" y="4135745"/>
            <a:ext cx="442781" cy="420100"/>
          </a:xfrm>
          <a:prstGeom prst="rect">
            <a:avLst/>
          </a:prstGeom>
          <a:solidFill>
            <a:schemeClr val="bg1">
              <a:lumMod val="8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61" name="Bent Arrow 160"/>
          <p:cNvSpPr/>
          <p:nvPr/>
        </p:nvSpPr>
        <p:spPr bwMode="auto">
          <a:xfrm rot="16200000" flipH="1" flipV="1">
            <a:off x="1437895" y="3338521"/>
            <a:ext cx="501374" cy="978679"/>
          </a:xfrm>
          <a:prstGeom prst="bentArrow">
            <a:avLst>
              <a:gd name="adj1" fmla="val 13641"/>
              <a:gd name="adj2" fmla="val 18897"/>
              <a:gd name="adj3" fmla="val 11511"/>
              <a:gd name="adj4" fmla="val 48276"/>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60" name="Rectangle 159"/>
          <p:cNvSpPr/>
          <p:nvPr/>
        </p:nvSpPr>
        <p:spPr bwMode="auto">
          <a:xfrm>
            <a:off x="1893779" y="3765917"/>
            <a:ext cx="442781" cy="420100"/>
          </a:xfrm>
          <a:prstGeom prst="rect">
            <a:avLst/>
          </a:prstGeom>
          <a:solidFill>
            <a:schemeClr val="bg1">
              <a:lumMod val="8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62" name="Can 161"/>
          <p:cNvSpPr/>
          <p:nvPr/>
        </p:nvSpPr>
        <p:spPr>
          <a:xfrm>
            <a:off x="414134" y="3299709"/>
            <a:ext cx="1143000" cy="1797795"/>
          </a:xfrm>
          <a:prstGeom prst="can">
            <a:avLst>
              <a:gd name="adj" fmla="val 18907"/>
            </a:avLst>
          </a:prstGeom>
          <a:solidFill>
            <a:schemeClr val="bg1"/>
          </a:solidFill>
          <a:ln w="19050">
            <a:solidFill>
              <a:schemeClr val="tx1">
                <a:lumMod val="95000"/>
                <a:lumOff val="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US" sz="1800" b="1" dirty="0">
              <a:solidFill>
                <a:schemeClr val="tx1"/>
              </a:solidFill>
            </a:endParaRPr>
          </a:p>
        </p:txBody>
      </p:sp>
      <p:sp>
        <p:nvSpPr>
          <p:cNvPr id="163" name="Can 162"/>
          <p:cNvSpPr/>
          <p:nvPr/>
        </p:nvSpPr>
        <p:spPr>
          <a:xfrm>
            <a:off x="553608" y="1781601"/>
            <a:ext cx="1521850" cy="1214017"/>
          </a:xfrm>
          <a:prstGeom prst="can">
            <a:avLst>
              <a:gd name="adj" fmla="val 14762"/>
            </a:avLst>
          </a:prstGeom>
          <a:solidFill>
            <a:schemeClr val="bg1"/>
          </a:solidFill>
          <a:ln w="19050">
            <a:solidFill>
              <a:schemeClr val="tx1">
                <a:lumMod val="95000"/>
                <a:lumOff val="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800" b="1" dirty="0" smtClean="0">
                <a:solidFill>
                  <a:schemeClr val="tx1"/>
                </a:solidFill>
              </a:rPr>
              <a:t>Concentrated Clay</a:t>
            </a:r>
            <a:endParaRPr lang="en-US" sz="1800" b="1" dirty="0">
              <a:solidFill>
                <a:schemeClr val="tx1"/>
              </a:solidFill>
            </a:endParaRPr>
          </a:p>
        </p:txBody>
      </p:sp>
      <p:grpSp>
        <p:nvGrpSpPr>
          <p:cNvPr id="16" name="Group 185"/>
          <p:cNvGrpSpPr/>
          <p:nvPr/>
        </p:nvGrpSpPr>
        <p:grpSpPr>
          <a:xfrm>
            <a:off x="2266043" y="5056256"/>
            <a:ext cx="1022337" cy="419150"/>
            <a:chOff x="2209801" y="4908083"/>
            <a:chExt cx="1022337" cy="419150"/>
          </a:xfrm>
        </p:grpSpPr>
        <p:sp>
          <p:nvSpPr>
            <p:cNvPr id="185" name="Freeform 184"/>
            <p:cNvSpPr/>
            <p:nvPr/>
          </p:nvSpPr>
          <p:spPr bwMode="auto">
            <a:xfrm flipV="1">
              <a:off x="2967586" y="5278918"/>
              <a:ext cx="52846" cy="45719"/>
            </a:xfrm>
            <a:custGeom>
              <a:avLst/>
              <a:gdLst>
                <a:gd name="connsiteX0" fmla="*/ 0 w 41015"/>
                <a:gd name="connsiteY0" fmla="*/ 0 h 49206"/>
                <a:gd name="connsiteX1" fmla="*/ 20502 w 41015"/>
                <a:gd name="connsiteY1" fmla="*/ 8201 h 49206"/>
                <a:gd name="connsiteX2" fmla="*/ 36904 w 41015"/>
                <a:gd name="connsiteY2" fmla="*/ 32804 h 49206"/>
                <a:gd name="connsiteX3" fmla="*/ 41004 w 41015"/>
                <a:gd name="connsiteY3" fmla="*/ 49206 h 49206"/>
              </a:gdLst>
              <a:ahLst/>
              <a:cxnLst>
                <a:cxn ang="0">
                  <a:pos x="connsiteX0" y="connsiteY0"/>
                </a:cxn>
                <a:cxn ang="0">
                  <a:pos x="connsiteX1" y="connsiteY1"/>
                </a:cxn>
                <a:cxn ang="0">
                  <a:pos x="connsiteX2" y="connsiteY2"/>
                </a:cxn>
                <a:cxn ang="0">
                  <a:pos x="connsiteX3" y="connsiteY3"/>
                </a:cxn>
              </a:cxnLst>
              <a:rect l="l" t="t" r="r" b="b"/>
              <a:pathLst>
                <a:path w="41015" h="49206">
                  <a:moveTo>
                    <a:pt x="0" y="0"/>
                  </a:moveTo>
                  <a:cubicBezTo>
                    <a:pt x="6834" y="2734"/>
                    <a:pt x="15001" y="3311"/>
                    <a:pt x="20502" y="8201"/>
                  </a:cubicBezTo>
                  <a:cubicBezTo>
                    <a:pt x="27869" y="14749"/>
                    <a:pt x="36904" y="32804"/>
                    <a:pt x="36904" y="32804"/>
                  </a:cubicBezTo>
                  <a:cubicBezTo>
                    <a:pt x="41436" y="46402"/>
                    <a:pt x="41004" y="40783"/>
                    <a:pt x="41004" y="49206"/>
                  </a:cubicBezTo>
                </a:path>
              </a:pathLst>
            </a:custGeom>
            <a:ln w="9525">
              <a:headEnd type="none" w="lg" len="med"/>
              <a:tailEnd type="none" w="lg" len="med"/>
            </a:ln>
          </p:spPr>
          <p:style>
            <a:lnRef idx="1">
              <a:schemeClr val="accent1"/>
            </a:lnRef>
            <a:fillRef idx="0">
              <a:schemeClr val="accent1"/>
            </a:fillRef>
            <a:effectRef idx="0">
              <a:schemeClr val="accent1"/>
            </a:effectRef>
            <a:fontRef idx="minor">
              <a:schemeClr val="tx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nvGrpSpPr>
            <p:cNvPr id="23" name="Group 168"/>
            <p:cNvGrpSpPr/>
            <p:nvPr/>
          </p:nvGrpSpPr>
          <p:grpSpPr>
            <a:xfrm>
              <a:off x="2209801" y="4908083"/>
              <a:ext cx="1022337" cy="419150"/>
              <a:chOff x="2301832" y="4728659"/>
              <a:chExt cx="1022337" cy="572277"/>
            </a:xfrm>
          </p:grpSpPr>
          <p:sp>
            <p:nvSpPr>
              <p:cNvPr id="168" name="Freeform 167"/>
              <p:cNvSpPr/>
              <p:nvPr/>
            </p:nvSpPr>
            <p:spPr bwMode="auto">
              <a:xfrm>
                <a:off x="3063831" y="4730256"/>
                <a:ext cx="41015" cy="49206"/>
              </a:xfrm>
              <a:custGeom>
                <a:avLst/>
                <a:gdLst>
                  <a:gd name="connsiteX0" fmla="*/ 0 w 41015"/>
                  <a:gd name="connsiteY0" fmla="*/ 0 h 49206"/>
                  <a:gd name="connsiteX1" fmla="*/ 20502 w 41015"/>
                  <a:gd name="connsiteY1" fmla="*/ 8201 h 49206"/>
                  <a:gd name="connsiteX2" fmla="*/ 36904 w 41015"/>
                  <a:gd name="connsiteY2" fmla="*/ 32804 h 49206"/>
                  <a:gd name="connsiteX3" fmla="*/ 41004 w 41015"/>
                  <a:gd name="connsiteY3" fmla="*/ 49206 h 49206"/>
                </a:gdLst>
                <a:ahLst/>
                <a:cxnLst>
                  <a:cxn ang="0">
                    <a:pos x="connsiteX0" y="connsiteY0"/>
                  </a:cxn>
                  <a:cxn ang="0">
                    <a:pos x="connsiteX1" y="connsiteY1"/>
                  </a:cxn>
                  <a:cxn ang="0">
                    <a:pos x="connsiteX2" y="connsiteY2"/>
                  </a:cxn>
                  <a:cxn ang="0">
                    <a:pos x="connsiteX3" y="connsiteY3"/>
                  </a:cxn>
                </a:cxnLst>
                <a:rect l="l" t="t" r="r" b="b"/>
                <a:pathLst>
                  <a:path w="41015" h="49206">
                    <a:moveTo>
                      <a:pt x="0" y="0"/>
                    </a:moveTo>
                    <a:cubicBezTo>
                      <a:pt x="6834" y="2734"/>
                      <a:pt x="15001" y="3311"/>
                      <a:pt x="20502" y="8201"/>
                    </a:cubicBezTo>
                    <a:cubicBezTo>
                      <a:pt x="27869" y="14749"/>
                      <a:pt x="36904" y="32804"/>
                      <a:pt x="36904" y="32804"/>
                    </a:cubicBezTo>
                    <a:cubicBezTo>
                      <a:pt x="41436" y="46402"/>
                      <a:pt x="41004" y="40783"/>
                      <a:pt x="41004" y="49206"/>
                    </a:cubicBezTo>
                  </a:path>
                </a:pathLst>
              </a:custGeom>
              <a:ln w="9525">
                <a:headEnd type="none" w="lg" len="med"/>
                <a:tailEnd type="none" w="lg" len="med"/>
              </a:ln>
            </p:spPr>
            <p:style>
              <a:lnRef idx="1">
                <a:schemeClr val="accent1"/>
              </a:lnRef>
              <a:fillRef idx="0">
                <a:schemeClr val="accent1"/>
              </a:fillRef>
              <a:effectRef idx="0">
                <a:schemeClr val="accent1"/>
              </a:effectRef>
              <a:fontRef idx="minor">
                <a:schemeClr val="tx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nvGrpSpPr>
              <p:cNvPr id="30" name="Group 166"/>
              <p:cNvGrpSpPr/>
              <p:nvPr/>
            </p:nvGrpSpPr>
            <p:grpSpPr>
              <a:xfrm>
                <a:off x="2301832" y="4728659"/>
                <a:ext cx="1022337" cy="572277"/>
                <a:chOff x="2301832" y="4728659"/>
                <a:chExt cx="1022337" cy="572277"/>
              </a:xfrm>
            </p:grpSpPr>
            <p:grpSp>
              <p:nvGrpSpPr>
                <p:cNvPr id="231" name="Group 53"/>
                <p:cNvGrpSpPr/>
                <p:nvPr/>
              </p:nvGrpSpPr>
              <p:grpSpPr>
                <a:xfrm>
                  <a:off x="2301832" y="4728660"/>
                  <a:ext cx="1022337" cy="572276"/>
                  <a:chOff x="3984429" y="2933699"/>
                  <a:chExt cx="1185984" cy="846797"/>
                </a:xfrm>
              </p:grpSpPr>
              <p:sp>
                <p:nvSpPr>
                  <p:cNvPr id="32" name="Can 31"/>
                  <p:cNvSpPr/>
                  <p:nvPr/>
                </p:nvSpPr>
                <p:spPr>
                  <a:xfrm rot="5400000">
                    <a:off x="4205945" y="2747932"/>
                    <a:ext cx="742951" cy="1185984"/>
                  </a:xfrm>
                  <a:prstGeom prst="can">
                    <a:avLst>
                      <a:gd name="adj" fmla="val 53063"/>
                    </a:avLst>
                  </a:prstGeom>
                  <a:solidFill>
                    <a:schemeClr val="bg2">
                      <a:lumMod val="90000"/>
                    </a:schemeClr>
                  </a:solidFill>
                  <a:ln w="9525">
                    <a:solidFill>
                      <a:schemeClr val="bg2">
                        <a:lumMod val="50000"/>
                      </a:schemeClr>
                    </a:solidFill>
                  </a:ln>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sp>
                <p:nvSpPr>
                  <p:cNvPr id="17" name="Moon 16"/>
                  <p:cNvSpPr/>
                  <p:nvPr/>
                </p:nvSpPr>
                <p:spPr bwMode="auto">
                  <a:xfrm>
                    <a:off x="4066233" y="2955954"/>
                    <a:ext cx="287952" cy="80229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8" name="Moon 17"/>
                  <p:cNvSpPr/>
                  <p:nvPr/>
                </p:nvSpPr>
                <p:spPr bwMode="auto">
                  <a:xfrm>
                    <a:off x="4174251" y="2940887"/>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9" name="Moon 18"/>
                  <p:cNvSpPr/>
                  <p:nvPr/>
                </p:nvSpPr>
                <p:spPr bwMode="auto">
                  <a:xfrm>
                    <a:off x="4287221" y="2942296"/>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0" name="Moon 19"/>
                  <p:cNvSpPr/>
                  <p:nvPr/>
                </p:nvSpPr>
                <p:spPr bwMode="auto">
                  <a:xfrm>
                    <a:off x="4393615" y="2933700"/>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1" name="Moon 20"/>
                  <p:cNvSpPr/>
                  <p:nvPr/>
                </p:nvSpPr>
                <p:spPr bwMode="auto">
                  <a:xfrm>
                    <a:off x="4520136" y="2933699"/>
                    <a:ext cx="261124" cy="845387"/>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2" name="Moon 21"/>
                  <p:cNvSpPr/>
                  <p:nvPr/>
                </p:nvSpPr>
                <p:spPr bwMode="auto">
                  <a:xfrm>
                    <a:off x="4633107" y="2933699"/>
                    <a:ext cx="235295" cy="838201"/>
                  </a:xfrm>
                  <a:prstGeom prst="moon">
                    <a:avLst>
                      <a:gd name="adj" fmla="val 58817"/>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cxnSp>
              <p:nvCxnSpPr>
                <p:cNvPr id="164" name="Straight Connector 163"/>
                <p:cNvCxnSpPr>
                  <a:endCxn id="22" idx="0"/>
                </p:cNvCxnSpPr>
                <p:nvPr/>
              </p:nvCxnSpPr>
              <p:spPr bwMode="auto">
                <a:xfrm flipV="1">
                  <a:off x="2562844" y="4728659"/>
                  <a:ext cx="500987" cy="18809"/>
                </a:xfrm>
                <a:prstGeom prst="line">
                  <a:avLst/>
                </a:prstGeom>
                <a:ln w="9525">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66" name="Straight Connector 165"/>
                <p:cNvCxnSpPr/>
                <p:nvPr/>
              </p:nvCxnSpPr>
              <p:spPr bwMode="auto">
                <a:xfrm>
                  <a:off x="2580691" y="5292259"/>
                  <a:ext cx="483140" cy="2869"/>
                </a:xfrm>
                <a:prstGeom prst="line">
                  <a:avLst/>
                </a:prstGeom>
                <a:ln w="9525">
                  <a:headEnd type="none" w="lg" len="med"/>
                  <a:tailEnd type="none" w="lg" len="med"/>
                </a:ln>
              </p:spPr>
              <p:style>
                <a:lnRef idx="1">
                  <a:schemeClr val="accent1"/>
                </a:lnRef>
                <a:fillRef idx="0">
                  <a:schemeClr val="accent1"/>
                </a:fillRef>
                <a:effectRef idx="0">
                  <a:schemeClr val="accent1"/>
                </a:effectRef>
                <a:fontRef idx="minor">
                  <a:schemeClr val="tx1"/>
                </a:fontRef>
              </p:style>
            </p:cxnSp>
          </p:grpSp>
        </p:grpSp>
      </p:grpSp>
      <p:sp>
        <p:nvSpPr>
          <p:cNvPr id="188" name="Rectangle 187"/>
          <p:cNvSpPr/>
          <p:nvPr/>
        </p:nvSpPr>
        <p:spPr bwMode="auto">
          <a:xfrm>
            <a:off x="6258437" y="2315464"/>
            <a:ext cx="1390702" cy="369332"/>
          </a:xfrm>
          <a:prstGeom prst="rect">
            <a:avLst/>
          </a:prstGeom>
          <a:noFill/>
          <a:ln>
            <a:noFill/>
            <a:headEnd type="none" w="lg" len="med"/>
            <a:tailEnd type="none" w="lg" len="med"/>
          </a:ln>
        </p:spPr>
        <p:style>
          <a:lnRef idx="2">
            <a:schemeClr val="dk1"/>
          </a:lnRef>
          <a:fillRef idx="1">
            <a:schemeClr val="lt1"/>
          </a:fillRef>
          <a:effectRef idx="0">
            <a:schemeClr val="dk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r>
              <a:rPr lang="en-US" b="1" dirty="0" smtClean="0">
                <a:solidFill>
                  <a:schemeClr val="tx1"/>
                </a:solidFill>
                <a:latin typeface="+mj-lt"/>
                <a:cs typeface="Calibri" pitchFamily="34" charset="0"/>
              </a:rPr>
              <a:t>Tube Settler</a:t>
            </a:r>
            <a:endParaRPr kumimoji="0" lang="en-US" sz="1800" b="1" i="0" u="none" strike="noStrike" cap="none" normalizeH="0" baseline="0" dirty="0" smtClean="0">
              <a:ln>
                <a:noFill/>
              </a:ln>
              <a:solidFill>
                <a:schemeClr val="tx1"/>
              </a:solidFill>
              <a:effectLst/>
              <a:latin typeface="+mj-lt"/>
              <a:cs typeface="Calibri" pitchFamily="34" charset="0"/>
            </a:endParaRPr>
          </a:p>
        </p:txBody>
      </p:sp>
      <p:sp>
        <p:nvSpPr>
          <p:cNvPr id="189" name="Rectangle 188"/>
          <p:cNvSpPr/>
          <p:nvPr/>
        </p:nvSpPr>
        <p:spPr bwMode="auto">
          <a:xfrm>
            <a:off x="4482107" y="6332041"/>
            <a:ext cx="1289135" cy="369332"/>
          </a:xfrm>
          <a:prstGeom prst="rect">
            <a:avLst/>
          </a:prstGeom>
          <a:noFill/>
          <a:ln>
            <a:noFill/>
            <a:headEnd type="none" w="lg" len="med"/>
            <a:tailEnd type="none" w="lg" len="med"/>
          </a:ln>
        </p:spPr>
        <p:style>
          <a:lnRef idx="2">
            <a:schemeClr val="dk1"/>
          </a:lnRef>
          <a:fillRef idx="1">
            <a:schemeClr val="lt1"/>
          </a:fillRef>
          <a:effectRef idx="0">
            <a:schemeClr val="dk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r>
              <a:rPr lang="en-US" b="1" dirty="0" err="1" smtClean="0">
                <a:solidFill>
                  <a:schemeClr val="tx1"/>
                </a:solidFill>
                <a:latin typeface="+mj-lt"/>
                <a:cs typeface="Calibri" pitchFamily="34" charset="0"/>
              </a:rPr>
              <a:t>Flocculator</a:t>
            </a:r>
            <a:endParaRPr kumimoji="0" lang="en-US" sz="1800" b="1" i="0" u="none" strike="noStrike" cap="none" normalizeH="0" baseline="0" dirty="0" smtClean="0">
              <a:ln>
                <a:noFill/>
              </a:ln>
              <a:solidFill>
                <a:schemeClr val="tx1"/>
              </a:solidFill>
              <a:effectLst/>
              <a:latin typeface="+mj-lt"/>
              <a:cs typeface="Calibri" pitchFamily="34" charset="0"/>
            </a:endParaRPr>
          </a:p>
        </p:txBody>
      </p:sp>
      <p:sp>
        <p:nvSpPr>
          <p:cNvPr id="190" name="Rectangle 189"/>
          <p:cNvSpPr/>
          <p:nvPr/>
        </p:nvSpPr>
        <p:spPr bwMode="auto">
          <a:xfrm>
            <a:off x="2102835" y="5449979"/>
            <a:ext cx="1249991" cy="369332"/>
          </a:xfrm>
          <a:prstGeom prst="rect">
            <a:avLst/>
          </a:prstGeom>
          <a:noFill/>
          <a:ln>
            <a:noFill/>
            <a:headEnd type="none" w="lg" len="med"/>
            <a:tailEnd type="none" w="lg"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b="1" dirty="0" smtClean="0">
                <a:solidFill>
                  <a:schemeClr val="tx1"/>
                </a:solidFill>
                <a:latin typeface="+mj-lt"/>
                <a:cs typeface="Calibri" pitchFamily="34" charset="0"/>
              </a:rPr>
              <a:t>Rapid Mix</a:t>
            </a:r>
            <a:endParaRPr kumimoji="0" lang="en-US" sz="1800" b="1" i="0" u="none" strike="noStrike" cap="none" normalizeH="0" baseline="0" dirty="0" smtClean="0">
              <a:ln>
                <a:noFill/>
              </a:ln>
              <a:solidFill>
                <a:schemeClr val="tx1"/>
              </a:solidFill>
              <a:effectLst/>
              <a:latin typeface="+mj-lt"/>
              <a:cs typeface="Calibri" pitchFamily="34" charset="0"/>
            </a:endParaRPr>
          </a:p>
        </p:txBody>
      </p:sp>
      <p:sp>
        <p:nvSpPr>
          <p:cNvPr id="193" name="Rectangle 192"/>
          <p:cNvSpPr/>
          <p:nvPr/>
        </p:nvSpPr>
        <p:spPr bwMode="auto">
          <a:xfrm>
            <a:off x="8422353" y="5697390"/>
            <a:ext cx="819245" cy="369332"/>
          </a:xfrm>
          <a:prstGeom prst="rect">
            <a:avLst/>
          </a:prstGeom>
          <a:noFill/>
          <a:ln>
            <a:noFill/>
            <a:headEnd type="none" w="lg" len="med"/>
            <a:tailEnd type="none" w="lg"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i="1" dirty="0" smtClean="0">
                <a:solidFill>
                  <a:schemeClr val="tx1"/>
                </a:solidFill>
                <a:latin typeface="+mj-lt"/>
                <a:cs typeface="Calibri" pitchFamily="34" charset="0"/>
              </a:rPr>
              <a:t>Waste</a:t>
            </a:r>
            <a:endParaRPr kumimoji="0" lang="en-US" sz="1800" i="1" u="none" strike="noStrike" cap="none" normalizeH="0" baseline="0" dirty="0" smtClean="0">
              <a:ln>
                <a:noFill/>
              </a:ln>
              <a:solidFill>
                <a:schemeClr val="tx1"/>
              </a:solidFill>
              <a:effectLst/>
              <a:latin typeface="+mj-lt"/>
              <a:cs typeface="Calibri" pitchFamily="34" charset="0"/>
            </a:endParaRPr>
          </a:p>
        </p:txBody>
      </p:sp>
      <p:sp>
        <p:nvSpPr>
          <p:cNvPr id="195" name="Rectangle 194"/>
          <p:cNvSpPr/>
          <p:nvPr/>
        </p:nvSpPr>
        <p:spPr bwMode="auto">
          <a:xfrm>
            <a:off x="8390868" y="4731841"/>
            <a:ext cx="819245" cy="369332"/>
          </a:xfrm>
          <a:prstGeom prst="rect">
            <a:avLst/>
          </a:prstGeom>
          <a:noFill/>
          <a:ln>
            <a:noFill/>
            <a:headEnd type="none" w="lg" len="med"/>
            <a:tailEnd type="none" w="lg"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i="1" dirty="0" smtClean="0">
                <a:solidFill>
                  <a:schemeClr val="tx1"/>
                </a:solidFill>
                <a:latin typeface="+mj-lt"/>
                <a:cs typeface="Calibri" pitchFamily="34" charset="0"/>
              </a:rPr>
              <a:t>Waste</a:t>
            </a:r>
            <a:endParaRPr kumimoji="0" lang="en-US" sz="1800" i="1" u="none" strike="noStrike" cap="none" normalizeH="0" baseline="0" dirty="0" smtClean="0">
              <a:ln>
                <a:noFill/>
              </a:ln>
              <a:solidFill>
                <a:schemeClr val="tx1"/>
              </a:solidFill>
              <a:effectLst/>
              <a:latin typeface="+mj-lt"/>
              <a:cs typeface="Calibri" pitchFamily="34" charset="0"/>
            </a:endParaRPr>
          </a:p>
        </p:txBody>
      </p:sp>
      <p:sp>
        <p:nvSpPr>
          <p:cNvPr id="199" name="Can 198"/>
          <p:cNvSpPr/>
          <p:nvPr/>
        </p:nvSpPr>
        <p:spPr>
          <a:xfrm>
            <a:off x="414134" y="3843770"/>
            <a:ext cx="1143000" cy="1273937"/>
          </a:xfrm>
          <a:prstGeom prst="can">
            <a:avLst>
              <a:gd name="adj" fmla="val 18907"/>
            </a:avLst>
          </a:prstGeom>
          <a:solidFill>
            <a:srgbClr val="DDFFFF"/>
          </a:solidFill>
          <a:ln w="19050">
            <a:solidFill>
              <a:schemeClr val="tx1">
                <a:lumMod val="95000"/>
                <a:lumOff val="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800" b="1" dirty="0">
                <a:solidFill>
                  <a:schemeClr val="tx1"/>
                </a:solidFill>
              </a:rPr>
              <a:t>Turbid </a:t>
            </a:r>
            <a:r>
              <a:rPr lang="en-US" sz="1800" b="1" dirty="0" smtClean="0">
                <a:solidFill>
                  <a:schemeClr val="tx1"/>
                </a:solidFill>
              </a:rPr>
              <a:t>Water</a:t>
            </a:r>
            <a:endParaRPr lang="en-US" sz="1800" b="1" dirty="0">
              <a:solidFill>
                <a:schemeClr val="tx1"/>
              </a:solidFill>
            </a:endParaRPr>
          </a:p>
        </p:txBody>
      </p:sp>
      <p:sp>
        <p:nvSpPr>
          <p:cNvPr id="202" name="Flowchart: Collate 201"/>
          <p:cNvSpPr/>
          <p:nvPr/>
        </p:nvSpPr>
        <p:spPr bwMode="auto">
          <a:xfrm rot="12600000">
            <a:off x="8145680" y="2453306"/>
            <a:ext cx="113579" cy="184735"/>
          </a:xfrm>
          <a:prstGeom prst="flowChartCollat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03" name="Flowchart: Collate 202"/>
          <p:cNvSpPr/>
          <p:nvPr/>
        </p:nvSpPr>
        <p:spPr bwMode="auto">
          <a:xfrm rot="12600000">
            <a:off x="8034606" y="2673822"/>
            <a:ext cx="113579" cy="184735"/>
          </a:xfrm>
          <a:prstGeom prst="flowChartCollat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04" name="Flowchart: Collate 203"/>
          <p:cNvSpPr/>
          <p:nvPr/>
        </p:nvSpPr>
        <p:spPr bwMode="auto">
          <a:xfrm rot="12600000">
            <a:off x="7913388" y="2900033"/>
            <a:ext cx="113579" cy="184735"/>
          </a:xfrm>
          <a:prstGeom prst="flowChartCollat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05" name="Flowchart: Collate 204"/>
          <p:cNvSpPr/>
          <p:nvPr/>
        </p:nvSpPr>
        <p:spPr bwMode="auto">
          <a:xfrm rot="12600000">
            <a:off x="7786634" y="3129608"/>
            <a:ext cx="113579" cy="184735"/>
          </a:xfrm>
          <a:prstGeom prst="flowChartCollat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06" name="Isosceles Triangle 205"/>
          <p:cNvSpPr/>
          <p:nvPr/>
        </p:nvSpPr>
        <p:spPr bwMode="auto">
          <a:xfrm rot="1800000">
            <a:off x="8305058" y="2268003"/>
            <a:ext cx="108536" cy="94920"/>
          </a:xfrm>
          <a:prstGeom prst="triangl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07" name="Isosceles Triangle 206"/>
          <p:cNvSpPr/>
          <p:nvPr/>
        </p:nvSpPr>
        <p:spPr bwMode="auto">
          <a:xfrm rot="12600000" flipH="1">
            <a:off x="8420385" y="2064824"/>
            <a:ext cx="108536" cy="94920"/>
          </a:xfrm>
          <a:prstGeom prst="triangl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23" name="Isosceles Triangle 222"/>
          <p:cNvSpPr/>
          <p:nvPr/>
        </p:nvSpPr>
        <p:spPr bwMode="auto">
          <a:xfrm rot="16200000" flipH="1">
            <a:off x="3966218" y="5515878"/>
            <a:ext cx="108536" cy="94920"/>
          </a:xfrm>
          <a:prstGeom prst="triangl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18" name="Flowchart: Collate 217"/>
          <p:cNvSpPr/>
          <p:nvPr/>
        </p:nvSpPr>
        <p:spPr bwMode="auto">
          <a:xfrm rot="16200000">
            <a:off x="4780362" y="5483720"/>
            <a:ext cx="113579" cy="184735"/>
          </a:xfrm>
          <a:prstGeom prst="flowChartCollat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19" name="Flowchart: Collate 218"/>
          <p:cNvSpPr/>
          <p:nvPr/>
        </p:nvSpPr>
        <p:spPr bwMode="auto">
          <a:xfrm rot="16200000">
            <a:off x="5591680" y="5470201"/>
            <a:ext cx="113579" cy="184735"/>
          </a:xfrm>
          <a:prstGeom prst="flowChartCollat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20" name="Flowchart: Collate 219"/>
          <p:cNvSpPr/>
          <p:nvPr/>
        </p:nvSpPr>
        <p:spPr bwMode="auto">
          <a:xfrm rot="16200000">
            <a:off x="5951675" y="5475246"/>
            <a:ext cx="113579" cy="184735"/>
          </a:xfrm>
          <a:prstGeom prst="flowChartCollat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21" name="Flowchart: Collate 220"/>
          <p:cNvSpPr/>
          <p:nvPr/>
        </p:nvSpPr>
        <p:spPr bwMode="auto">
          <a:xfrm rot="16200000">
            <a:off x="6221310" y="5470201"/>
            <a:ext cx="113579" cy="184735"/>
          </a:xfrm>
          <a:prstGeom prst="flowChartCollat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22" name="Isosceles Triangle 221"/>
          <p:cNvSpPr/>
          <p:nvPr/>
        </p:nvSpPr>
        <p:spPr bwMode="auto">
          <a:xfrm rot="5400000">
            <a:off x="3764085" y="5517632"/>
            <a:ext cx="108536" cy="94920"/>
          </a:xfrm>
          <a:prstGeom prst="triangl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50" name="Can 149"/>
          <p:cNvSpPr/>
          <p:nvPr/>
        </p:nvSpPr>
        <p:spPr>
          <a:xfrm>
            <a:off x="3653645" y="2065301"/>
            <a:ext cx="1281879" cy="1450428"/>
          </a:xfrm>
          <a:prstGeom prst="can">
            <a:avLst>
              <a:gd name="adj" fmla="val 23342"/>
            </a:avLst>
          </a:prstGeom>
          <a:solidFill>
            <a:schemeClr val="bg1"/>
          </a:solidFill>
          <a:ln w="19050">
            <a:solidFill>
              <a:schemeClr val="tx1">
                <a:lumMod val="95000"/>
                <a:lumOff val="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800" b="1" dirty="0" smtClean="0">
                <a:solidFill>
                  <a:schemeClr val="tx1"/>
                </a:solidFill>
              </a:rPr>
              <a:t>Coagulant Stock Tank</a:t>
            </a:r>
            <a:endParaRPr lang="en-US" sz="1800" b="1" dirty="0">
              <a:solidFill>
                <a:schemeClr val="tx1"/>
              </a:solidFill>
            </a:endParaRPr>
          </a:p>
        </p:txBody>
      </p:sp>
      <p:sp>
        <p:nvSpPr>
          <p:cNvPr id="151" name="Flowchart: Summing Junction 150"/>
          <p:cNvSpPr/>
          <p:nvPr/>
        </p:nvSpPr>
        <p:spPr bwMode="auto">
          <a:xfrm>
            <a:off x="2908810" y="3017379"/>
            <a:ext cx="390880" cy="384490"/>
          </a:xfrm>
          <a:prstGeom prst="flowChartSummingJunction">
            <a:avLst/>
          </a:prstGeom>
          <a:solidFill>
            <a:schemeClr val="bg1">
              <a:lumMod val="85000"/>
            </a:schemeClr>
          </a:solidFill>
          <a:ln w="12700" cap="flat" cmpd="sng" algn="ctr">
            <a:solidFill>
              <a:schemeClr val="tx1">
                <a:lumMod val="95000"/>
                <a:lumOff val="5000"/>
              </a:schemeClr>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52" name="Flowchart: Summing Junction 151"/>
          <p:cNvSpPr/>
          <p:nvPr/>
        </p:nvSpPr>
        <p:spPr bwMode="auto">
          <a:xfrm>
            <a:off x="5360662" y="4671766"/>
            <a:ext cx="390880" cy="384490"/>
          </a:xfrm>
          <a:prstGeom prst="flowChartSummingJunction">
            <a:avLst/>
          </a:prstGeom>
          <a:solidFill>
            <a:schemeClr val="bg1">
              <a:lumMod val="85000"/>
            </a:schemeClr>
          </a:solidFill>
          <a:ln w="12700" cap="flat" cmpd="sng" algn="ctr">
            <a:solidFill>
              <a:schemeClr val="tx1">
                <a:lumMod val="95000"/>
                <a:lumOff val="5000"/>
              </a:schemeClr>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54" name="Rectangle 153"/>
          <p:cNvSpPr/>
          <p:nvPr/>
        </p:nvSpPr>
        <p:spPr bwMode="auto">
          <a:xfrm>
            <a:off x="3894619" y="4494679"/>
            <a:ext cx="1390124" cy="369332"/>
          </a:xfrm>
          <a:prstGeom prst="rect">
            <a:avLst/>
          </a:prstGeom>
          <a:noFill/>
          <a:ln>
            <a:noFill/>
            <a:headEnd type="none" w="lg" len="med"/>
            <a:tailEnd type="none" w="lg" len="med"/>
          </a:ln>
        </p:spPr>
        <p:style>
          <a:lnRef idx="2">
            <a:schemeClr val="dk1"/>
          </a:lnRef>
          <a:fillRef idx="1">
            <a:schemeClr val="lt1"/>
          </a:fillRef>
          <a:effectRef idx="0">
            <a:schemeClr val="dk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r>
              <a:rPr lang="en-US" b="1" dirty="0" err="1" smtClean="0">
                <a:solidFill>
                  <a:schemeClr val="tx1"/>
                </a:solidFill>
                <a:latin typeface="+mj-lt"/>
                <a:cs typeface="Calibri" pitchFamily="34" charset="0"/>
              </a:rPr>
              <a:t>Floc</a:t>
            </a:r>
            <a:r>
              <a:rPr lang="en-US" b="1" dirty="0" smtClean="0">
                <a:solidFill>
                  <a:schemeClr val="tx1"/>
                </a:solidFill>
                <a:latin typeface="+mj-lt"/>
                <a:cs typeface="Calibri" pitchFamily="34" charset="0"/>
              </a:rPr>
              <a:t> Recycle</a:t>
            </a:r>
            <a:endParaRPr kumimoji="0" lang="en-US" sz="1800" b="1" i="0" u="none" strike="noStrike" cap="none" normalizeH="0" baseline="0" dirty="0" smtClean="0">
              <a:ln>
                <a:noFill/>
              </a:ln>
              <a:solidFill>
                <a:schemeClr val="tx1"/>
              </a:solidFill>
              <a:effectLst/>
              <a:latin typeface="+mj-lt"/>
              <a:cs typeface="Calibri" pitchFamily="34" charset="0"/>
            </a:endParaRPr>
          </a:p>
        </p:txBody>
      </p:sp>
      <p:sp>
        <p:nvSpPr>
          <p:cNvPr id="155" name="Rectangle 154"/>
          <p:cNvSpPr/>
          <p:nvPr/>
        </p:nvSpPr>
        <p:spPr bwMode="auto">
          <a:xfrm>
            <a:off x="6066061" y="3869884"/>
            <a:ext cx="1070101" cy="369332"/>
          </a:xfrm>
          <a:prstGeom prst="rect">
            <a:avLst/>
          </a:prstGeom>
          <a:noFill/>
          <a:ln>
            <a:noFill/>
            <a:headEnd type="none" w="lg" len="med"/>
            <a:tailEnd type="none" w="lg" len="med"/>
          </a:ln>
        </p:spPr>
        <p:style>
          <a:lnRef idx="2">
            <a:schemeClr val="dk1"/>
          </a:lnRef>
          <a:fillRef idx="1">
            <a:schemeClr val="lt1"/>
          </a:fillRef>
          <a:effectRef idx="0">
            <a:schemeClr val="dk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r>
              <a:rPr lang="en-US" b="1" dirty="0" err="1" smtClean="0">
                <a:solidFill>
                  <a:schemeClr val="tx1"/>
                </a:solidFill>
                <a:latin typeface="+mj-lt"/>
                <a:cs typeface="Calibri" pitchFamily="34" charset="0"/>
              </a:rPr>
              <a:t>Sed</a:t>
            </a:r>
            <a:r>
              <a:rPr lang="en-US" b="1" dirty="0" smtClean="0">
                <a:solidFill>
                  <a:schemeClr val="tx1"/>
                </a:solidFill>
                <a:latin typeface="+mj-lt"/>
                <a:cs typeface="Calibri" pitchFamily="34" charset="0"/>
              </a:rPr>
              <a:t> Tank</a:t>
            </a:r>
            <a:endParaRPr kumimoji="0" lang="en-US" sz="1800" b="1" i="0" u="none" strike="noStrike" cap="none" normalizeH="0" baseline="0" dirty="0" smtClean="0">
              <a:ln>
                <a:noFill/>
              </a:ln>
              <a:solidFill>
                <a:schemeClr val="tx1"/>
              </a:solidFill>
              <a:effectLst/>
              <a:latin typeface="+mj-lt"/>
              <a:cs typeface="Calibri" pitchFamily="34" charset="0"/>
            </a:endParaRPr>
          </a:p>
        </p:txBody>
      </p:sp>
      <p:grpSp>
        <p:nvGrpSpPr>
          <p:cNvPr id="232" name="Group 186"/>
          <p:cNvGrpSpPr/>
          <p:nvPr/>
        </p:nvGrpSpPr>
        <p:grpSpPr>
          <a:xfrm>
            <a:off x="7142842" y="1752600"/>
            <a:ext cx="711386" cy="3967527"/>
            <a:chOff x="7086600" y="1604427"/>
            <a:chExt cx="711386" cy="3967527"/>
          </a:xfrm>
        </p:grpSpPr>
        <p:sp>
          <p:nvSpPr>
            <p:cNvPr id="224" name="Bent Arrow 223"/>
            <p:cNvSpPr/>
            <p:nvPr/>
          </p:nvSpPr>
          <p:spPr bwMode="auto">
            <a:xfrm rot="5400000">
              <a:off x="6833488" y="4554956"/>
              <a:ext cx="1119166" cy="391257"/>
            </a:xfrm>
            <a:prstGeom prst="bentArrow">
              <a:avLst>
                <a:gd name="adj1" fmla="val 29936"/>
                <a:gd name="adj2" fmla="val 14968"/>
                <a:gd name="adj3" fmla="val 0"/>
                <a:gd name="adj4" fmla="val 29521"/>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25" name="Can 224"/>
            <p:cNvSpPr/>
            <p:nvPr/>
          </p:nvSpPr>
          <p:spPr>
            <a:xfrm>
              <a:off x="7129422" y="3276600"/>
              <a:ext cx="254664" cy="2295354"/>
            </a:xfrm>
            <a:prstGeom prst="can">
              <a:avLst>
                <a:gd name="adj" fmla="val 52173"/>
              </a:avLst>
            </a:prstGeom>
            <a:solidFill>
              <a:schemeClr val="bg1"/>
            </a:solidFill>
            <a:ln w="19050">
              <a:solidFill>
                <a:schemeClr val="tx1">
                  <a:lumMod val="95000"/>
                  <a:lumOff val="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sp>
          <p:nvSpPr>
            <p:cNvPr id="226" name="Can 225"/>
            <p:cNvSpPr/>
            <p:nvPr/>
          </p:nvSpPr>
          <p:spPr>
            <a:xfrm rot="1736574">
              <a:off x="7572625" y="1604427"/>
              <a:ext cx="225361" cy="1892254"/>
            </a:xfrm>
            <a:prstGeom prst="can">
              <a:avLst>
                <a:gd name="adj" fmla="val 52173"/>
              </a:avLst>
            </a:prstGeom>
            <a:solidFill>
              <a:schemeClr val="bg1"/>
            </a:solidFill>
            <a:ln w="19050">
              <a:solidFill>
                <a:schemeClr val="tx1">
                  <a:lumMod val="95000"/>
                  <a:lumOff val="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sp>
          <p:nvSpPr>
            <p:cNvPr id="227" name="Rectangle 59"/>
            <p:cNvSpPr/>
            <p:nvPr/>
          </p:nvSpPr>
          <p:spPr bwMode="auto">
            <a:xfrm rot="1689132">
              <a:off x="7144037" y="3032554"/>
              <a:ext cx="309158" cy="397907"/>
            </a:xfrm>
            <a:prstGeom prst="flowChartAlternateProcess">
              <a:avLst/>
            </a:prstGeom>
            <a:solidFill>
              <a:schemeClr val="bg1"/>
            </a:solidFill>
            <a:ln w="28575" cap="flat" cmpd="sng" algn="ctr">
              <a:solidFill>
                <a:schemeClr val="tx1">
                  <a:lumMod val="95000"/>
                  <a:lumOff val="5000"/>
                </a:schemeClr>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28" name="Rectangle 59"/>
            <p:cNvSpPr/>
            <p:nvPr/>
          </p:nvSpPr>
          <p:spPr bwMode="auto">
            <a:xfrm>
              <a:off x="7086600" y="3253696"/>
              <a:ext cx="314938" cy="397907"/>
            </a:xfrm>
            <a:prstGeom prst="roundRect">
              <a:avLst/>
            </a:prstGeom>
            <a:solidFill>
              <a:schemeClr val="bg1"/>
            </a:solidFill>
            <a:ln w="28575" cap="flat" cmpd="sng" algn="ctr">
              <a:solidFill>
                <a:schemeClr val="tx1">
                  <a:lumMod val="95000"/>
                  <a:lumOff val="5000"/>
                </a:schemeClr>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29" name="Rectangle 59"/>
            <p:cNvSpPr/>
            <p:nvPr/>
          </p:nvSpPr>
          <p:spPr bwMode="auto">
            <a:xfrm rot="1689132">
              <a:off x="7170480" y="3081389"/>
              <a:ext cx="254034" cy="369332"/>
            </a:xfrm>
            <a:custGeom>
              <a:avLst/>
              <a:gdLst>
                <a:gd name="connsiteX0" fmla="*/ 0 w 311680"/>
                <a:gd name="connsiteY0" fmla="*/ 0 h 471361"/>
                <a:gd name="connsiteX1" fmla="*/ 311680 w 311680"/>
                <a:gd name="connsiteY1" fmla="*/ 0 h 471361"/>
                <a:gd name="connsiteX2" fmla="*/ 311680 w 311680"/>
                <a:gd name="connsiteY2" fmla="*/ 471361 h 471361"/>
                <a:gd name="connsiteX3" fmla="*/ 0 w 311680"/>
                <a:gd name="connsiteY3" fmla="*/ 471361 h 471361"/>
                <a:gd name="connsiteX4" fmla="*/ 0 w 311680"/>
                <a:gd name="connsiteY4" fmla="*/ 0 h 471361"/>
                <a:gd name="connsiteX0" fmla="*/ 0 w 314751"/>
                <a:gd name="connsiteY0" fmla="*/ 0 h 471361"/>
                <a:gd name="connsiteX1" fmla="*/ 311680 w 314751"/>
                <a:gd name="connsiteY1" fmla="*/ 0 h 471361"/>
                <a:gd name="connsiteX2" fmla="*/ 314751 w 314751"/>
                <a:gd name="connsiteY2" fmla="*/ 325426 h 471361"/>
                <a:gd name="connsiteX3" fmla="*/ 0 w 314751"/>
                <a:gd name="connsiteY3" fmla="*/ 471361 h 471361"/>
                <a:gd name="connsiteX4" fmla="*/ 0 w 314751"/>
                <a:gd name="connsiteY4" fmla="*/ 0 h 471361"/>
                <a:gd name="connsiteX0" fmla="*/ 187 w 314938"/>
                <a:gd name="connsiteY0" fmla="*/ 0 h 336188"/>
                <a:gd name="connsiteX1" fmla="*/ 311867 w 314938"/>
                <a:gd name="connsiteY1" fmla="*/ 0 h 336188"/>
                <a:gd name="connsiteX2" fmla="*/ 314938 w 314938"/>
                <a:gd name="connsiteY2" fmla="*/ 325426 h 336188"/>
                <a:gd name="connsiteX3" fmla="*/ 0 w 314938"/>
                <a:gd name="connsiteY3" fmla="*/ 336188 h 336188"/>
                <a:gd name="connsiteX4" fmla="*/ 187 w 314938"/>
                <a:gd name="connsiteY4" fmla="*/ 0 h 3361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938" h="336188">
                  <a:moveTo>
                    <a:pt x="187" y="0"/>
                  </a:moveTo>
                  <a:lnTo>
                    <a:pt x="311867" y="0"/>
                  </a:lnTo>
                  <a:cubicBezTo>
                    <a:pt x="312891" y="108475"/>
                    <a:pt x="313914" y="216951"/>
                    <a:pt x="314938" y="325426"/>
                  </a:cubicBezTo>
                  <a:lnTo>
                    <a:pt x="0" y="336188"/>
                  </a:lnTo>
                  <a:cubicBezTo>
                    <a:pt x="62" y="224125"/>
                    <a:pt x="125" y="112063"/>
                    <a:pt x="187" y="0"/>
                  </a:cubicBezTo>
                  <a:close/>
                </a:path>
              </a:pathLst>
            </a:cu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Century Gothic" pitchFamily="34" charset="0"/>
                  <a:cs typeface="Arial" charset="0"/>
                </a:rPr>
                <a:t>0</a:t>
              </a:r>
            </a:p>
          </p:txBody>
        </p:sp>
        <p:sp>
          <p:nvSpPr>
            <p:cNvPr id="230" name="Rectangle 59"/>
            <p:cNvSpPr/>
            <p:nvPr/>
          </p:nvSpPr>
          <p:spPr bwMode="auto">
            <a:xfrm rot="1769459">
              <a:off x="7152102" y="3079356"/>
              <a:ext cx="283892" cy="307710"/>
            </a:xfrm>
            <a:custGeom>
              <a:avLst/>
              <a:gdLst>
                <a:gd name="connsiteX0" fmla="*/ 0 w 311680"/>
                <a:gd name="connsiteY0" fmla="*/ 0 h 471361"/>
                <a:gd name="connsiteX1" fmla="*/ 311680 w 311680"/>
                <a:gd name="connsiteY1" fmla="*/ 0 h 471361"/>
                <a:gd name="connsiteX2" fmla="*/ 311680 w 311680"/>
                <a:gd name="connsiteY2" fmla="*/ 471361 h 471361"/>
                <a:gd name="connsiteX3" fmla="*/ 0 w 311680"/>
                <a:gd name="connsiteY3" fmla="*/ 471361 h 471361"/>
                <a:gd name="connsiteX4" fmla="*/ 0 w 311680"/>
                <a:gd name="connsiteY4" fmla="*/ 0 h 471361"/>
                <a:gd name="connsiteX0" fmla="*/ 0 w 314751"/>
                <a:gd name="connsiteY0" fmla="*/ 0 h 471361"/>
                <a:gd name="connsiteX1" fmla="*/ 311680 w 314751"/>
                <a:gd name="connsiteY1" fmla="*/ 0 h 471361"/>
                <a:gd name="connsiteX2" fmla="*/ 314751 w 314751"/>
                <a:gd name="connsiteY2" fmla="*/ 325426 h 471361"/>
                <a:gd name="connsiteX3" fmla="*/ 0 w 314751"/>
                <a:gd name="connsiteY3" fmla="*/ 471361 h 471361"/>
                <a:gd name="connsiteX4" fmla="*/ 0 w 314751"/>
                <a:gd name="connsiteY4" fmla="*/ 0 h 471361"/>
                <a:gd name="connsiteX0" fmla="*/ 187 w 314938"/>
                <a:gd name="connsiteY0" fmla="*/ 0 h 336188"/>
                <a:gd name="connsiteX1" fmla="*/ 311867 w 314938"/>
                <a:gd name="connsiteY1" fmla="*/ 0 h 336188"/>
                <a:gd name="connsiteX2" fmla="*/ 314938 w 314938"/>
                <a:gd name="connsiteY2" fmla="*/ 325426 h 336188"/>
                <a:gd name="connsiteX3" fmla="*/ 0 w 314938"/>
                <a:gd name="connsiteY3" fmla="*/ 336188 h 336188"/>
                <a:gd name="connsiteX4" fmla="*/ 187 w 314938"/>
                <a:gd name="connsiteY4" fmla="*/ 0 h 3361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938" h="336188">
                  <a:moveTo>
                    <a:pt x="187" y="0"/>
                  </a:moveTo>
                  <a:lnTo>
                    <a:pt x="311867" y="0"/>
                  </a:lnTo>
                  <a:cubicBezTo>
                    <a:pt x="312891" y="108475"/>
                    <a:pt x="313914" y="216951"/>
                    <a:pt x="314938" y="325426"/>
                  </a:cubicBezTo>
                  <a:lnTo>
                    <a:pt x="0" y="336188"/>
                  </a:lnTo>
                  <a:cubicBezTo>
                    <a:pt x="62" y="224125"/>
                    <a:pt x="125" y="112063"/>
                    <a:pt x="187" y="0"/>
                  </a:cubicBezTo>
                  <a:close/>
                </a:path>
              </a:pathLst>
            </a:cu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grpSp>
        <p:nvGrpSpPr>
          <p:cNvPr id="233" name="Group 170"/>
          <p:cNvGrpSpPr/>
          <p:nvPr/>
        </p:nvGrpSpPr>
        <p:grpSpPr>
          <a:xfrm>
            <a:off x="7530977" y="5006551"/>
            <a:ext cx="972278" cy="999464"/>
            <a:chOff x="7481765" y="4858378"/>
            <a:chExt cx="1178077" cy="999464"/>
          </a:xfrm>
        </p:grpSpPr>
        <p:sp>
          <p:nvSpPr>
            <p:cNvPr id="130" name="Bent Arrow 129"/>
            <p:cNvSpPr/>
            <p:nvPr/>
          </p:nvSpPr>
          <p:spPr bwMode="auto">
            <a:xfrm flipV="1">
              <a:off x="7481765" y="4949332"/>
              <a:ext cx="1178077" cy="908510"/>
            </a:xfrm>
            <a:prstGeom prst="bentArrow">
              <a:avLst>
                <a:gd name="adj1" fmla="val 12663"/>
                <a:gd name="adj2" fmla="val 12458"/>
                <a:gd name="adj3" fmla="val 18405"/>
                <a:gd name="adj4" fmla="val 34649"/>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70" name="Rectangle 169"/>
            <p:cNvSpPr/>
            <p:nvPr/>
          </p:nvSpPr>
          <p:spPr bwMode="auto">
            <a:xfrm rot="16200000">
              <a:off x="7461814" y="4896725"/>
              <a:ext cx="165262" cy="88567"/>
            </a:xfrm>
            <a:prstGeom prst="rect">
              <a:avLst/>
            </a:prstGeom>
            <a:solidFill>
              <a:schemeClr val="bg1"/>
            </a:solidFill>
            <a:ln w="9525" cap="flat" cmpd="sng" algn="ctr">
              <a:solidFill>
                <a:schemeClr val="bg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sp>
        <p:nvSpPr>
          <p:cNvPr id="145" name="Flowchart: Summing Junction 150"/>
          <p:cNvSpPr/>
          <p:nvPr/>
        </p:nvSpPr>
        <p:spPr bwMode="auto">
          <a:xfrm>
            <a:off x="1676400" y="4419600"/>
            <a:ext cx="390880" cy="384490"/>
          </a:xfrm>
          <a:prstGeom prst="flowChartSummingJunction">
            <a:avLst/>
          </a:prstGeom>
          <a:solidFill>
            <a:srgbClr val="00FF00"/>
          </a:solidFill>
          <a:ln w="12700" cap="flat" cmpd="sng" algn="ctr">
            <a:solidFill>
              <a:schemeClr val="tx1">
                <a:lumMod val="95000"/>
                <a:lumOff val="5000"/>
              </a:schemeClr>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53" name="Rectangle 152"/>
          <p:cNvSpPr/>
          <p:nvPr/>
        </p:nvSpPr>
        <p:spPr bwMode="auto">
          <a:xfrm>
            <a:off x="7770669" y="5659365"/>
            <a:ext cx="442781" cy="420100"/>
          </a:xfrm>
          <a:prstGeom prst="rect">
            <a:avLst/>
          </a:prstGeom>
          <a:solidFill>
            <a:schemeClr val="bg1">
              <a:lumMod val="8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grpId="0" nodeType="clickEffect">
                                  <p:stCondLst>
                                    <p:cond delay="0"/>
                                  </p:stCondLst>
                                  <p:childTnLst>
                                    <p:animRot by="21600000">
                                      <p:cBhvr>
                                        <p:cTn id="6" dur="5000" fill="hold"/>
                                        <p:tgtEl>
                                          <p:spTgt spid="145"/>
                                        </p:tgtEl>
                                        <p:attrNameLst>
                                          <p:attrName>r</p:attrName>
                                        </p:attrNameLst>
                                      </p:cBhvr>
                                    </p:animRot>
                                  </p:childTnLst>
                                </p:cTn>
                              </p:par>
                            </p:childTnLst>
                          </p:cTn>
                        </p:par>
                      </p:childTnLst>
                    </p:cTn>
                  </p:par>
                  <p:par>
                    <p:cTn id="7" fill="hold">
                      <p:stCondLst>
                        <p:cond delay="indefinite"/>
                      </p:stCondLst>
                      <p:childTnLst>
                        <p:par>
                          <p:cTn id="8" fill="hold">
                            <p:stCondLst>
                              <p:cond delay="0"/>
                            </p:stCondLst>
                            <p:childTnLst>
                              <p:par>
                                <p:cTn id="9" presetID="8" presetClass="emph" presetSubtype="0" fill="hold" grpId="1" nodeType="clickEffect">
                                  <p:stCondLst>
                                    <p:cond delay="0"/>
                                  </p:stCondLst>
                                  <p:childTnLst>
                                    <p:animRot by="43200000">
                                      <p:cBhvr>
                                        <p:cTn id="10" dur="2000" fill="hold"/>
                                        <p:tgtEl>
                                          <p:spTgt spid="14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5" grpId="0" animBg="1"/>
      <p:bldP spid="145" grpId="1" animBg="1"/>
    </p:bld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smtClean="0"/>
              <a:t>Variable: Capture Velocity Ratio</a:t>
            </a:r>
            <a:endParaRPr lang="en-US" dirty="0"/>
          </a:p>
        </p:txBody>
      </p:sp>
      <p:pic>
        <p:nvPicPr>
          <p:cNvPr id="4" name="Picture 5" descr="b"/>
          <p:cNvPicPr>
            <a:picLocks noChangeAspect="1" noChangeArrowheads="1"/>
          </p:cNvPicPr>
          <p:nvPr/>
        </p:nvPicPr>
        <p:blipFill>
          <a:blip r:embed="rId3" cstate="print"/>
          <a:srcRect/>
          <a:stretch>
            <a:fillRect/>
          </a:stretch>
        </p:blipFill>
        <p:spPr bwMode="auto">
          <a:xfrm>
            <a:off x="7209971" y="6283098"/>
            <a:ext cx="1934029" cy="574902"/>
          </a:xfrm>
          <a:prstGeom prst="rect">
            <a:avLst/>
          </a:prstGeom>
          <a:noFill/>
          <a:ln w="9525">
            <a:noFill/>
            <a:miter lim="800000"/>
            <a:headEnd/>
            <a:tailEnd/>
          </a:ln>
        </p:spPr>
      </p:pic>
      <p:pic>
        <p:nvPicPr>
          <p:cNvPr id="5" name="Picture 6" descr="a"/>
          <p:cNvPicPr>
            <a:picLocks noChangeAspect="1" noChangeArrowheads="1"/>
          </p:cNvPicPr>
          <p:nvPr/>
        </p:nvPicPr>
        <p:blipFill>
          <a:blip r:embed="rId4" cstate="print"/>
          <a:srcRect r="4546"/>
          <a:stretch>
            <a:fillRect/>
          </a:stretch>
        </p:blipFill>
        <p:spPr bwMode="auto">
          <a:xfrm>
            <a:off x="0" y="6300788"/>
            <a:ext cx="1981200" cy="557212"/>
          </a:xfrm>
          <a:prstGeom prst="rect">
            <a:avLst/>
          </a:prstGeom>
          <a:noFill/>
          <a:ln w="9525">
            <a:noFill/>
            <a:miter lim="800000"/>
            <a:headEnd/>
            <a:tailEnd/>
          </a:ln>
        </p:spPr>
      </p:pic>
      <p:sp>
        <p:nvSpPr>
          <p:cNvPr id="157" name="Round Same Side Corner Rectangle 156"/>
          <p:cNvSpPr/>
          <p:nvPr/>
        </p:nvSpPr>
        <p:spPr bwMode="auto">
          <a:xfrm rot="5400000">
            <a:off x="1620295" y="3805706"/>
            <a:ext cx="103516" cy="1780552"/>
          </a:xfrm>
          <a:prstGeom prst="round2Same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49" name="Bent Arrow 148"/>
          <p:cNvSpPr/>
          <p:nvPr/>
        </p:nvSpPr>
        <p:spPr bwMode="auto">
          <a:xfrm>
            <a:off x="2527055" y="2986497"/>
            <a:ext cx="1484887" cy="2111008"/>
          </a:xfrm>
          <a:prstGeom prst="bentArrow">
            <a:avLst>
              <a:gd name="adj1" fmla="val 7088"/>
              <a:gd name="adj2" fmla="val 15455"/>
              <a:gd name="adj3" fmla="val 0"/>
              <a:gd name="adj4" fmla="val 15572"/>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38" name="Bent Arrow 137"/>
          <p:cNvSpPr/>
          <p:nvPr/>
        </p:nvSpPr>
        <p:spPr bwMode="auto">
          <a:xfrm rot="5400000" flipV="1">
            <a:off x="5034402" y="3170149"/>
            <a:ext cx="569675" cy="3820395"/>
          </a:xfrm>
          <a:prstGeom prst="bentArrow">
            <a:avLst>
              <a:gd name="adj1" fmla="val 16248"/>
              <a:gd name="adj2" fmla="val 11158"/>
              <a:gd name="adj3" fmla="val 0"/>
              <a:gd name="adj4" fmla="val 47010"/>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nvGrpSpPr>
          <p:cNvPr id="3" name="Group 207"/>
          <p:cNvGrpSpPr/>
          <p:nvPr/>
        </p:nvGrpSpPr>
        <p:grpSpPr>
          <a:xfrm>
            <a:off x="3016383" y="5305947"/>
            <a:ext cx="3347611" cy="484443"/>
            <a:chOff x="2960141" y="5157774"/>
            <a:chExt cx="3347611" cy="484443"/>
          </a:xfrm>
        </p:grpSpPr>
        <p:sp>
          <p:nvSpPr>
            <p:cNvPr id="209" name="Rectangle 208"/>
            <p:cNvSpPr/>
            <p:nvPr/>
          </p:nvSpPr>
          <p:spPr bwMode="auto">
            <a:xfrm>
              <a:off x="4734339" y="5168438"/>
              <a:ext cx="93142" cy="451035"/>
            </a:xfrm>
            <a:prstGeom prst="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10" name="Rectangle 209"/>
            <p:cNvSpPr/>
            <p:nvPr/>
          </p:nvSpPr>
          <p:spPr bwMode="auto">
            <a:xfrm>
              <a:off x="3820973" y="5178070"/>
              <a:ext cx="93142" cy="451035"/>
            </a:xfrm>
            <a:prstGeom prst="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11" name="Rectangle 210"/>
            <p:cNvSpPr/>
            <p:nvPr/>
          </p:nvSpPr>
          <p:spPr bwMode="auto">
            <a:xfrm>
              <a:off x="5545658" y="5186655"/>
              <a:ext cx="93142" cy="451035"/>
            </a:xfrm>
            <a:prstGeom prst="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12" name="Rectangle 211"/>
            <p:cNvSpPr/>
            <p:nvPr/>
          </p:nvSpPr>
          <p:spPr bwMode="auto">
            <a:xfrm>
              <a:off x="5896888" y="5163837"/>
              <a:ext cx="92776" cy="451035"/>
            </a:xfrm>
            <a:prstGeom prst="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13" name="Bent Arrow 212"/>
            <p:cNvSpPr/>
            <p:nvPr/>
          </p:nvSpPr>
          <p:spPr bwMode="auto">
            <a:xfrm rot="5400000">
              <a:off x="4391725" y="3726190"/>
              <a:ext cx="484443" cy="3347611"/>
            </a:xfrm>
            <a:prstGeom prst="bentArrow">
              <a:avLst>
                <a:gd name="adj1" fmla="val 22317"/>
                <a:gd name="adj2" fmla="val 21441"/>
                <a:gd name="adj3" fmla="val 0"/>
                <a:gd name="adj4" fmla="val 31190"/>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14" name="Rectangle 213"/>
            <p:cNvSpPr/>
            <p:nvPr/>
          </p:nvSpPr>
          <p:spPr bwMode="auto">
            <a:xfrm>
              <a:off x="5908050" y="5205458"/>
              <a:ext cx="72293" cy="73954"/>
            </a:xfrm>
            <a:prstGeom prst="rect">
              <a:avLst/>
            </a:prstGeom>
            <a:solidFill>
              <a:schemeClr val="bg1"/>
            </a:solidFill>
            <a:ln w="9525"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15" name="Rectangle 214"/>
            <p:cNvSpPr/>
            <p:nvPr/>
          </p:nvSpPr>
          <p:spPr bwMode="auto">
            <a:xfrm>
              <a:off x="5556082" y="5217009"/>
              <a:ext cx="72293" cy="73954"/>
            </a:xfrm>
            <a:prstGeom prst="rect">
              <a:avLst/>
            </a:prstGeom>
            <a:solidFill>
              <a:schemeClr val="bg1"/>
            </a:solidFill>
            <a:ln w="9525"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16" name="Rectangle 215"/>
            <p:cNvSpPr/>
            <p:nvPr/>
          </p:nvSpPr>
          <p:spPr bwMode="auto">
            <a:xfrm>
              <a:off x="4746367" y="5238376"/>
              <a:ext cx="72293" cy="73954"/>
            </a:xfrm>
            <a:prstGeom prst="rect">
              <a:avLst/>
            </a:prstGeom>
            <a:solidFill>
              <a:schemeClr val="bg1"/>
            </a:solidFill>
            <a:ln w="9525"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17" name="Rectangle 216"/>
            <p:cNvSpPr/>
            <p:nvPr/>
          </p:nvSpPr>
          <p:spPr bwMode="auto">
            <a:xfrm>
              <a:off x="3838377" y="5208424"/>
              <a:ext cx="72293" cy="73954"/>
            </a:xfrm>
            <a:prstGeom prst="rect">
              <a:avLst/>
            </a:prstGeom>
            <a:solidFill>
              <a:schemeClr val="bg1"/>
            </a:solidFill>
            <a:ln w="9525"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sp>
        <p:nvSpPr>
          <p:cNvPr id="176" name="Rectangle 175"/>
          <p:cNvSpPr/>
          <p:nvPr/>
        </p:nvSpPr>
        <p:spPr bwMode="auto">
          <a:xfrm rot="17934323" flipV="1">
            <a:off x="7773984" y="2977030"/>
            <a:ext cx="125265" cy="470627"/>
          </a:xfrm>
          <a:prstGeom prst="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nvGrpSpPr>
          <p:cNvPr id="6" name="Group 176"/>
          <p:cNvGrpSpPr/>
          <p:nvPr/>
        </p:nvGrpSpPr>
        <p:grpSpPr>
          <a:xfrm>
            <a:off x="7734370" y="2013567"/>
            <a:ext cx="1548821" cy="2443436"/>
            <a:chOff x="7678128" y="1865394"/>
            <a:chExt cx="1548821" cy="2443436"/>
          </a:xfrm>
        </p:grpSpPr>
        <p:sp>
          <p:nvSpPr>
            <p:cNvPr id="178" name="Bent Arrow 177"/>
            <p:cNvSpPr/>
            <p:nvPr/>
          </p:nvSpPr>
          <p:spPr bwMode="auto">
            <a:xfrm rot="1769243" flipV="1">
              <a:off x="7681139" y="3394862"/>
              <a:ext cx="1545810" cy="913968"/>
            </a:xfrm>
            <a:prstGeom prst="bentArrow">
              <a:avLst>
                <a:gd name="adj1" fmla="val 12534"/>
                <a:gd name="adj2" fmla="val 11769"/>
                <a:gd name="adj3" fmla="val 11511"/>
                <a:gd name="adj4" fmla="val 33270"/>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79" name="Rectangle 178"/>
            <p:cNvSpPr/>
            <p:nvPr/>
          </p:nvSpPr>
          <p:spPr bwMode="auto">
            <a:xfrm rot="17934323" flipV="1">
              <a:off x="7850497" y="2628675"/>
              <a:ext cx="125890" cy="470627"/>
            </a:xfrm>
            <a:prstGeom prst="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80" name="Rectangle 179"/>
            <p:cNvSpPr/>
            <p:nvPr/>
          </p:nvSpPr>
          <p:spPr bwMode="auto">
            <a:xfrm rot="17934323" flipV="1">
              <a:off x="7966090" y="2407029"/>
              <a:ext cx="125890" cy="470627"/>
            </a:xfrm>
            <a:prstGeom prst="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nvGrpSpPr>
            <p:cNvPr id="7" name="Group 180"/>
            <p:cNvGrpSpPr/>
            <p:nvPr/>
          </p:nvGrpSpPr>
          <p:grpSpPr>
            <a:xfrm rot="17934323" flipV="1">
              <a:off x="7185506" y="2445989"/>
              <a:ext cx="1690266" cy="529075"/>
              <a:chOff x="3232428" y="5135167"/>
              <a:chExt cx="3075322" cy="507050"/>
            </a:xfrm>
          </p:grpSpPr>
          <p:sp>
            <p:nvSpPr>
              <p:cNvPr id="197" name="Rectangle 196"/>
              <p:cNvSpPr/>
              <p:nvPr/>
            </p:nvSpPr>
            <p:spPr bwMode="auto">
              <a:xfrm>
                <a:off x="5275477" y="5188452"/>
                <a:ext cx="202605" cy="451035"/>
              </a:xfrm>
              <a:prstGeom prst="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00" name="Bent Arrow 199"/>
              <p:cNvSpPr/>
              <p:nvPr/>
            </p:nvSpPr>
            <p:spPr bwMode="auto">
              <a:xfrm rot="5400000">
                <a:off x="4516564" y="3851031"/>
                <a:ext cx="507050" cy="3075322"/>
              </a:xfrm>
              <a:prstGeom prst="bentArrow">
                <a:avLst>
                  <a:gd name="adj1" fmla="val 22317"/>
                  <a:gd name="adj2" fmla="val 21441"/>
                  <a:gd name="adj3" fmla="val 0"/>
                  <a:gd name="adj4" fmla="val 31190"/>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01" name="Rectangle 200"/>
              <p:cNvSpPr/>
              <p:nvPr/>
            </p:nvSpPr>
            <p:spPr bwMode="auto">
              <a:xfrm>
                <a:off x="5297475" y="5233487"/>
                <a:ext cx="162983" cy="73954"/>
              </a:xfrm>
              <a:prstGeom prst="rect">
                <a:avLst/>
              </a:pr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sp>
          <p:nvSpPr>
            <p:cNvPr id="182" name="Rectangle 181"/>
            <p:cNvSpPr/>
            <p:nvPr/>
          </p:nvSpPr>
          <p:spPr bwMode="auto">
            <a:xfrm rot="17934323" flipV="1">
              <a:off x="8120415" y="2685222"/>
              <a:ext cx="101271" cy="77166"/>
            </a:xfrm>
            <a:prstGeom prst="rect">
              <a:avLst/>
            </a:pr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83" name="Rectangle 182"/>
            <p:cNvSpPr/>
            <p:nvPr/>
          </p:nvSpPr>
          <p:spPr bwMode="auto">
            <a:xfrm rot="17934323" flipV="1">
              <a:off x="8015096" y="2911150"/>
              <a:ext cx="101271" cy="77166"/>
            </a:xfrm>
            <a:prstGeom prst="rect">
              <a:avLst/>
            </a:pr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84" name="Rectangle 183"/>
            <p:cNvSpPr/>
            <p:nvPr/>
          </p:nvSpPr>
          <p:spPr bwMode="auto">
            <a:xfrm rot="17934323" flipV="1">
              <a:off x="7885183" y="3112953"/>
              <a:ext cx="101271" cy="77166"/>
            </a:xfrm>
            <a:prstGeom prst="rect">
              <a:avLst/>
            </a:pr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94" name="Rectangle 193"/>
            <p:cNvSpPr/>
            <p:nvPr/>
          </p:nvSpPr>
          <p:spPr bwMode="auto">
            <a:xfrm rot="17934323" flipV="1">
              <a:off x="7775033" y="3500117"/>
              <a:ext cx="59291" cy="88880"/>
            </a:xfrm>
            <a:prstGeom prst="rect">
              <a:avLst/>
            </a:pr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sp>
        <p:nvSpPr>
          <p:cNvPr id="191" name="Bent Arrow 190"/>
          <p:cNvSpPr/>
          <p:nvPr/>
        </p:nvSpPr>
        <p:spPr bwMode="auto">
          <a:xfrm>
            <a:off x="152400" y="3665863"/>
            <a:ext cx="1030198" cy="1894482"/>
          </a:xfrm>
          <a:prstGeom prst="bentArrow">
            <a:avLst>
              <a:gd name="adj1" fmla="val 9085"/>
              <a:gd name="adj2" fmla="val 5261"/>
              <a:gd name="adj3" fmla="val 31337"/>
              <a:gd name="adj4" fmla="val 24742"/>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72" name="Bent Arrow 171"/>
          <p:cNvSpPr/>
          <p:nvPr/>
        </p:nvSpPr>
        <p:spPr bwMode="auto">
          <a:xfrm rot="3255825" flipV="1">
            <a:off x="261711" y="2755359"/>
            <a:ext cx="811576" cy="913968"/>
          </a:xfrm>
          <a:prstGeom prst="bentArrow">
            <a:avLst>
              <a:gd name="adj1" fmla="val 9587"/>
              <a:gd name="adj2" fmla="val 11769"/>
              <a:gd name="adj3" fmla="val 11511"/>
              <a:gd name="adj4" fmla="val 42980"/>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58" name="Bent Arrow 157"/>
          <p:cNvSpPr/>
          <p:nvPr/>
        </p:nvSpPr>
        <p:spPr bwMode="auto">
          <a:xfrm rot="16200000" flipV="1">
            <a:off x="1402838" y="3748581"/>
            <a:ext cx="811576" cy="913968"/>
          </a:xfrm>
          <a:prstGeom prst="bentArrow">
            <a:avLst>
              <a:gd name="adj1" fmla="val 9587"/>
              <a:gd name="adj2" fmla="val 11769"/>
              <a:gd name="adj3" fmla="val 11511"/>
              <a:gd name="adj4" fmla="val 42980"/>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68" name="Bent Arrow 67"/>
          <p:cNvSpPr/>
          <p:nvPr/>
        </p:nvSpPr>
        <p:spPr bwMode="auto">
          <a:xfrm rot="5400000" flipH="1">
            <a:off x="6737501" y="5600226"/>
            <a:ext cx="595805" cy="760438"/>
          </a:xfrm>
          <a:prstGeom prst="bentArrow">
            <a:avLst>
              <a:gd name="adj1" fmla="val 15597"/>
              <a:gd name="adj2" fmla="val 14968"/>
              <a:gd name="adj3" fmla="val 0"/>
              <a:gd name="adj4" fmla="val 47010"/>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nvGrpSpPr>
          <p:cNvPr id="8" name="Group 102"/>
          <p:cNvGrpSpPr/>
          <p:nvPr/>
        </p:nvGrpSpPr>
        <p:grpSpPr>
          <a:xfrm>
            <a:off x="3506576" y="5741184"/>
            <a:ext cx="3295343" cy="603111"/>
            <a:chOff x="3450334" y="5593011"/>
            <a:chExt cx="3295343" cy="603111"/>
          </a:xfrm>
        </p:grpSpPr>
        <p:grpSp>
          <p:nvGrpSpPr>
            <p:cNvPr id="10" name="Group 91"/>
            <p:cNvGrpSpPr/>
            <p:nvPr/>
          </p:nvGrpSpPr>
          <p:grpSpPr>
            <a:xfrm>
              <a:off x="3450334" y="5593011"/>
              <a:ext cx="3295343" cy="603111"/>
              <a:chOff x="3450334" y="5593011"/>
              <a:chExt cx="3295343" cy="603111"/>
            </a:xfrm>
          </p:grpSpPr>
          <p:sp>
            <p:nvSpPr>
              <p:cNvPr id="90" name="Freeform 89"/>
              <p:cNvSpPr/>
              <p:nvPr/>
            </p:nvSpPr>
            <p:spPr bwMode="auto">
              <a:xfrm>
                <a:off x="6507413" y="5593011"/>
                <a:ext cx="41015" cy="49206"/>
              </a:xfrm>
              <a:custGeom>
                <a:avLst/>
                <a:gdLst>
                  <a:gd name="connsiteX0" fmla="*/ 0 w 41015"/>
                  <a:gd name="connsiteY0" fmla="*/ 0 h 49206"/>
                  <a:gd name="connsiteX1" fmla="*/ 20502 w 41015"/>
                  <a:gd name="connsiteY1" fmla="*/ 8201 h 49206"/>
                  <a:gd name="connsiteX2" fmla="*/ 36904 w 41015"/>
                  <a:gd name="connsiteY2" fmla="*/ 32804 h 49206"/>
                  <a:gd name="connsiteX3" fmla="*/ 41004 w 41015"/>
                  <a:gd name="connsiteY3" fmla="*/ 49206 h 49206"/>
                </a:gdLst>
                <a:ahLst/>
                <a:cxnLst>
                  <a:cxn ang="0">
                    <a:pos x="connsiteX0" y="connsiteY0"/>
                  </a:cxn>
                  <a:cxn ang="0">
                    <a:pos x="connsiteX1" y="connsiteY1"/>
                  </a:cxn>
                  <a:cxn ang="0">
                    <a:pos x="connsiteX2" y="connsiteY2"/>
                  </a:cxn>
                  <a:cxn ang="0">
                    <a:pos x="connsiteX3" y="connsiteY3"/>
                  </a:cxn>
                </a:cxnLst>
                <a:rect l="l" t="t" r="r" b="b"/>
                <a:pathLst>
                  <a:path w="41015" h="49206">
                    <a:moveTo>
                      <a:pt x="0" y="0"/>
                    </a:moveTo>
                    <a:cubicBezTo>
                      <a:pt x="6834" y="2734"/>
                      <a:pt x="15001" y="3311"/>
                      <a:pt x="20502" y="8201"/>
                    </a:cubicBezTo>
                    <a:cubicBezTo>
                      <a:pt x="27869" y="14749"/>
                      <a:pt x="36904" y="32804"/>
                      <a:pt x="36904" y="32804"/>
                    </a:cubicBezTo>
                    <a:cubicBezTo>
                      <a:pt x="41436" y="46402"/>
                      <a:pt x="41004" y="40783"/>
                      <a:pt x="41004" y="49206"/>
                    </a:cubicBezTo>
                  </a:path>
                </a:pathLst>
              </a:custGeom>
              <a:ln w="9525">
                <a:headEnd type="none" w="lg" len="med"/>
                <a:tailEnd type="none" w="lg" len="med"/>
              </a:ln>
            </p:spPr>
            <p:style>
              <a:lnRef idx="1">
                <a:schemeClr val="accent1"/>
              </a:lnRef>
              <a:fillRef idx="0">
                <a:schemeClr val="accent1"/>
              </a:fillRef>
              <a:effectRef idx="0">
                <a:schemeClr val="accent1"/>
              </a:effectRef>
              <a:fontRef idx="minor">
                <a:schemeClr val="tx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91" name="Freeform 90"/>
              <p:cNvSpPr/>
              <p:nvPr/>
            </p:nvSpPr>
            <p:spPr bwMode="auto">
              <a:xfrm flipV="1">
                <a:off x="6507481" y="6134681"/>
                <a:ext cx="45719" cy="45719"/>
              </a:xfrm>
              <a:custGeom>
                <a:avLst/>
                <a:gdLst>
                  <a:gd name="connsiteX0" fmla="*/ 0 w 41015"/>
                  <a:gd name="connsiteY0" fmla="*/ 0 h 49206"/>
                  <a:gd name="connsiteX1" fmla="*/ 20502 w 41015"/>
                  <a:gd name="connsiteY1" fmla="*/ 8201 h 49206"/>
                  <a:gd name="connsiteX2" fmla="*/ 36904 w 41015"/>
                  <a:gd name="connsiteY2" fmla="*/ 32804 h 49206"/>
                  <a:gd name="connsiteX3" fmla="*/ 41004 w 41015"/>
                  <a:gd name="connsiteY3" fmla="*/ 49206 h 49206"/>
                </a:gdLst>
                <a:ahLst/>
                <a:cxnLst>
                  <a:cxn ang="0">
                    <a:pos x="connsiteX0" y="connsiteY0"/>
                  </a:cxn>
                  <a:cxn ang="0">
                    <a:pos x="connsiteX1" y="connsiteY1"/>
                  </a:cxn>
                  <a:cxn ang="0">
                    <a:pos x="connsiteX2" y="connsiteY2"/>
                  </a:cxn>
                  <a:cxn ang="0">
                    <a:pos x="connsiteX3" y="connsiteY3"/>
                  </a:cxn>
                </a:cxnLst>
                <a:rect l="l" t="t" r="r" b="b"/>
                <a:pathLst>
                  <a:path w="41015" h="49206">
                    <a:moveTo>
                      <a:pt x="0" y="0"/>
                    </a:moveTo>
                    <a:cubicBezTo>
                      <a:pt x="6834" y="2734"/>
                      <a:pt x="15001" y="3311"/>
                      <a:pt x="20502" y="8201"/>
                    </a:cubicBezTo>
                    <a:cubicBezTo>
                      <a:pt x="27869" y="14749"/>
                      <a:pt x="36904" y="32804"/>
                      <a:pt x="36904" y="32804"/>
                    </a:cubicBezTo>
                    <a:cubicBezTo>
                      <a:pt x="41436" y="46402"/>
                      <a:pt x="41004" y="40783"/>
                      <a:pt x="41004" y="49206"/>
                    </a:cubicBezTo>
                  </a:path>
                </a:pathLst>
              </a:custGeom>
              <a:ln w="9525">
                <a:headEnd type="none" w="lg" len="med"/>
                <a:tailEnd type="none" w="lg" len="med"/>
              </a:ln>
            </p:spPr>
            <p:style>
              <a:lnRef idx="1">
                <a:schemeClr val="accent1"/>
              </a:lnRef>
              <a:fillRef idx="0">
                <a:schemeClr val="accent1"/>
              </a:fillRef>
              <a:effectRef idx="0">
                <a:schemeClr val="accent1"/>
              </a:effectRef>
              <a:fontRef idx="minor">
                <a:schemeClr val="tx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nvGrpSpPr>
              <p:cNvPr id="11" name="Group 87"/>
              <p:cNvGrpSpPr/>
              <p:nvPr/>
            </p:nvGrpSpPr>
            <p:grpSpPr>
              <a:xfrm>
                <a:off x="3450334" y="5597189"/>
                <a:ext cx="3295343" cy="598933"/>
                <a:chOff x="3450334" y="5597189"/>
                <a:chExt cx="3295343" cy="598933"/>
              </a:xfrm>
            </p:grpSpPr>
            <p:grpSp>
              <p:nvGrpSpPr>
                <p:cNvPr id="12" name="Group 84"/>
                <p:cNvGrpSpPr/>
                <p:nvPr/>
              </p:nvGrpSpPr>
              <p:grpSpPr>
                <a:xfrm>
                  <a:off x="3450334" y="5608332"/>
                  <a:ext cx="3295343" cy="587790"/>
                  <a:chOff x="3450334" y="5608332"/>
                  <a:chExt cx="3295343" cy="587790"/>
                </a:xfrm>
              </p:grpSpPr>
              <p:grpSp>
                <p:nvGrpSpPr>
                  <p:cNvPr id="13" name="Group 54"/>
                  <p:cNvGrpSpPr/>
                  <p:nvPr/>
                </p:nvGrpSpPr>
                <p:grpSpPr>
                  <a:xfrm>
                    <a:off x="3450334" y="5608808"/>
                    <a:ext cx="3295343" cy="587314"/>
                    <a:chOff x="4012588" y="4267200"/>
                    <a:chExt cx="3483712" cy="869049"/>
                  </a:xfrm>
                </p:grpSpPr>
                <p:sp>
                  <p:nvSpPr>
                    <p:cNvPr id="31" name="Can 30"/>
                    <p:cNvSpPr/>
                    <p:nvPr/>
                  </p:nvSpPr>
                  <p:spPr>
                    <a:xfrm rot="5400000">
                      <a:off x="5382969" y="2942947"/>
                      <a:ext cx="742950" cy="3483712"/>
                    </a:xfrm>
                    <a:prstGeom prst="can">
                      <a:avLst>
                        <a:gd name="adj" fmla="val 36189"/>
                      </a:avLst>
                    </a:prstGeom>
                    <a:solidFill>
                      <a:schemeClr val="bg2">
                        <a:lumMod val="90000"/>
                      </a:schemeClr>
                    </a:solidFill>
                    <a:ln w="9525">
                      <a:solidFill>
                        <a:schemeClr val="bg2">
                          <a:lumMod val="50000"/>
                        </a:schemeClr>
                      </a:solidFill>
                    </a:ln>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sp>
                  <p:nvSpPr>
                    <p:cNvPr id="24" name="Moon 23"/>
                    <p:cNvSpPr/>
                    <p:nvPr/>
                  </p:nvSpPr>
                  <p:spPr bwMode="auto">
                    <a:xfrm>
                      <a:off x="4200957" y="4273629"/>
                      <a:ext cx="306457"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5" name="Moon 24"/>
                    <p:cNvSpPr/>
                    <p:nvPr/>
                  </p:nvSpPr>
                  <p:spPr bwMode="auto">
                    <a:xfrm>
                      <a:off x="4327479" y="4274387"/>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6" name="Moon 25"/>
                    <p:cNvSpPr/>
                    <p:nvPr/>
                  </p:nvSpPr>
                  <p:spPr bwMode="auto">
                    <a:xfrm>
                      <a:off x="4440449" y="4275796"/>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7" name="Moon 26"/>
                    <p:cNvSpPr/>
                    <p:nvPr/>
                  </p:nvSpPr>
                  <p:spPr bwMode="auto">
                    <a:xfrm>
                      <a:off x="4546843" y="4267200"/>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8" name="Moon 27"/>
                    <p:cNvSpPr/>
                    <p:nvPr/>
                  </p:nvSpPr>
                  <p:spPr bwMode="auto">
                    <a:xfrm>
                      <a:off x="4673365" y="4267200"/>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9" name="Moon 28"/>
                    <p:cNvSpPr/>
                    <p:nvPr/>
                  </p:nvSpPr>
                  <p:spPr bwMode="auto">
                    <a:xfrm>
                      <a:off x="4786335" y="4267200"/>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33" name="Moon 32"/>
                    <p:cNvSpPr/>
                    <p:nvPr/>
                  </p:nvSpPr>
                  <p:spPr bwMode="auto">
                    <a:xfrm>
                      <a:off x="4897582" y="4289453"/>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34" name="Moon 33"/>
                    <p:cNvSpPr/>
                    <p:nvPr/>
                  </p:nvSpPr>
                  <p:spPr bwMode="auto">
                    <a:xfrm>
                      <a:off x="5024104" y="4274387"/>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35" name="Moon 34"/>
                    <p:cNvSpPr/>
                    <p:nvPr/>
                  </p:nvSpPr>
                  <p:spPr bwMode="auto">
                    <a:xfrm>
                      <a:off x="5137074" y="4275796"/>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36" name="Moon 35"/>
                    <p:cNvSpPr/>
                    <p:nvPr/>
                  </p:nvSpPr>
                  <p:spPr bwMode="auto">
                    <a:xfrm>
                      <a:off x="5243468" y="4267200"/>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37" name="Moon 36"/>
                    <p:cNvSpPr/>
                    <p:nvPr/>
                  </p:nvSpPr>
                  <p:spPr bwMode="auto">
                    <a:xfrm>
                      <a:off x="5369990" y="4267200"/>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38" name="Moon 37"/>
                    <p:cNvSpPr/>
                    <p:nvPr/>
                  </p:nvSpPr>
                  <p:spPr bwMode="auto">
                    <a:xfrm>
                      <a:off x="5482960" y="4267200"/>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39" name="Moon 38"/>
                    <p:cNvSpPr/>
                    <p:nvPr/>
                  </p:nvSpPr>
                  <p:spPr bwMode="auto">
                    <a:xfrm>
                      <a:off x="5567104" y="4267200"/>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0" name="Moon 39"/>
                    <p:cNvSpPr/>
                    <p:nvPr/>
                  </p:nvSpPr>
                  <p:spPr bwMode="auto">
                    <a:xfrm>
                      <a:off x="5693626" y="4282983"/>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1" name="Moon 40"/>
                    <p:cNvSpPr/>
                    <p:nvPr/>
                  </p:nvSpPr>
                  <p:spPr bwMode="auto">
                    <a:xfrm>
                      <a:off x="5806596" y="4284392"/>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2" name="Moon 41"/>
                    <p:cNvSpPr/>
                    <p:nvPr/>
                  </p:nvSpPr>
                  <p:spPr bwMode="auto">
                    <a:xfrm>
                      <a:off x="5912990" y="4275796"/>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3" name="Moon 42"/>
                    <p:cNvSpPr/>
                    <p:nvPr/>
                  </p:nvSpPr>
                  <p:spPr bwMode="auto">
                    <a:xfrm>
                      <a:off x="6039512" y="4275796"/>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4" name="Moon 43"/>
                    <p:cNvSpPr/>
                    <p:nvPr/>
                  </p:nvSpPr>
                  <p:spPr bwMode="auto">
                    <a:xfrm>
                      <a:off x="6152482" y="4275796"/>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5" name="Moon 44"/>
                    <p:cNvSpPr/>
                    <p:nvPr/>
                  </p:nvSpPr>
                  <p:spPr bwMode="auto">
                    <a:xfrm>
                      <a:off x="6263729" y="4267200"/>
                      <a:ext cx="279750" cy="869049"/>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6" name="Moon 45"/>
                    <p:cNvSpPr/>
                    <p:nvPr/>
                  </p:nvSpPr>
                  <p:spPr bwMode="auto">
                    <a:xfrm>
                      <a:off x="6390251" y="4267200"/>
                      <a:ext cx="219363" cy="853983"/>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7" name="Moon 46"/>
                    <p:cNvSpPr/>
                    <p:nvPr/>
                  </p:nvSpPr>
                  <p:spPr bwMode="auto">
                    <a:xfrm>
                      <a:off x="6479614" y="4267200"/>
                      <a:ext cx="225470" cy="855393"/>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sp>
                <p:nvSpPr>
                  <p:cNvPr id="82" name="Moon 81"/>
                  <p:cNvSpPr/>
                  <p:nvPr/>
                </p:nvSpPr>
                <p:spPr bwMode="auto">
                  <a:xfrm>
                    <a:off x="5859855" y="5608332"/>
                    <a:ext cx="264624" cy="587314"/>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83" name="Moon 82"/>
                  <p:cNvSpPr/>
                  <p:nvPr/>
                </p:nvSpPr>
                <p:spPr bwMode="auto">
                  <a:xfrm>
                    <a:off x="5985886" y="5608332"/>
                    <a:ext cx="207502" cy="577132"/>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84" name="Moon 83"/>
                  <p:cNvSpPr/>
                  <p:nvPr/>
                </p:nvSpPr>
                <p:spPr bwMode="auto">
                  <a:xfrm>
                    <a:off x="6076767" y="5608332"/>
                    <a:ext cx="213279" cy="578085"/>
                  </a:xfrm>
                  <a:prstGeom prst="moon">
                    <a:avLst>
                      <a:gd name="adj" fmla="val 52978"/>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sp>
              <p:nvSpPr>
                <p:cNvPr id="86" name="Moon 85"/>
                <p:cNvSpPr/>
                <p:nvPr/>
              </p:nvSpPr>
              <p:spPr bwMode="auto">
                <a:xfrm>
                  <a:off x="6183406" y="5607379"/>
                  <a:ext cx="213279" cy="578085"/>
                </a:xfrm>
                <a:prstGeom prst="moon">
                  <a:avLst>
                    <a:gd name="adj" fmla="val 52978"/>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87" name="Moon 86"/>
                <p:cNvSpPr/>
                <p:nvPr/>
              </p:nvSpPr>
              <p:spPr bwMode="auto">
                <a:xfrm>
                  <a:off x="6280135" y="5597189"/>
                  <a:ext cx="213279" cy="578085"/>
                </a:xfrm>
                <a:prstGeom prst="moon">
                  <a:avLst>
                    <a:gd name="adj" fmla="val 52978"/>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grpSp>
        <p:cxnSp>
          <p:nvCxnSpPr>
            <p:cNvPr id="95" name="Straight Connector 94"/>
            <p:cNvCxnSpPr>
              <a:stCxn id="24" idx="0"/>
              <a:endCxn id="87" idx="0"/>
            </p:cNvCxnSpPr>
            <p:nvPr/>
          </p:nvCxnSpPr>
          <p:spPr bwMode="auto">
            <a:xfrm flipV="1">
              <a:off x="3918404" y="5597189"/>
              <a:ext cx="2575010" cy="15964"/>
            </a:xfrm>
            <a:prstGeom prst="line">
              <a:avLst/>
            </a:prstGeom>
            <a:ln w="12700">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96" name="Straight Connector 95"/>
            <p:cNvCxnSpPr>
              <a:stCxn id="24" idx="2"/>
            </p:cNvCxnSpPr>
            <p:nvPr/>
          </p:nvCxnSpPr>
          <p:spPr bwMode="auto">
            <a:xfrm>
              <a:off x="3918404" y="6179619"/>
              <a:ext cx="2575010" cy="16503"/>
            </a:xfrm>
            <a:prstGeom prst="line">
              <a:avLst/>
            </a:prstGeom>
            <a:ln w="12700">
              <a:headEnd type="none" w="lg" len="med"/>
              <a:tailEnd type="none" w="lg" len="med"/>
            </a:ln>
          </p:spPr>
          <p:style>
            <a:lnRef idx="1">
              <a:schemeClr val="accent1"/>
            </a:lnRef>
            <a:fillRef idx="0">
              <a:schemeClr val="accent1"/>
            </a:fillRef>
            <a:effectRef idx="0">
              <a:schemeClr val="accent1"/>
            </a:effectRef>
            <a:fontRef idx="minor">
              <a:schemeClr val="tx1"/>
            </a:fontRef>
          </p:style>
        </p:cxnSp>
      </p:grpSp>
      <p:grpSp>
        <p:nvGrpSpPr>
          <p:cNvPr id="14" name="Group 140"/>
          <p:cNvGrpSpPr/>
          <p:nvPr/>
        </p:nvGrpSpPr>
        <p:grpSpPr>
          <a:xfrm>
            <a:off x="1684578" y="4343400"/>
            <a:ext cx="393099" cy="402163"/>
            <a:chOff x="2301829" y="3712637"/>
            <a:chExt cx="393099" cy="402163"/>
          </a:xfrm>
          <a:solidFill>
            <a:srgbClr val="00FF00"/>
          </a:solidFill>
        </p:grpSpPr>
        <p:sp>
          <p:nvSpPr>
            <p:cNvPr id="142" name="Oval 141"/>
            <p:cNvSpPr/>
            <p:nvPr/>
          </p:nvSpPr>
          <p:spPr bwMode="auto">
            <a:xfrm>
              <a:off x="2301829" y="3712637"/>
              <a:ext cx="393099" cy="402163"/>
            </a:xfrm>
            <a:prstGeom prst="ellipse">
              <a:avLst/>
            </a:prstGeom>
            <a:grpFill/>
            <a:ln w="12700" cap="flat" cmpd="sng" algn="ctr">
              <a:solidFill>
                <a:schemeClr val="tx1">
                  <a:lumMod val="95000"/>
                  <a:lumOff val="5000"/>
                </a:schemeClr>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cxnSp>
          <p:nvCxnSpPr>
            <p:cNvPr id="143" name="Straight Connector 142"/>
            <p:cNvCxnSpPr>
              <a:stCxn id="142" idx="1"/>
              <a:endCxn id="142" idx="5"/>
            </p:cNvCxnSpPr>
            <p:nvPr/>
          </p:nvCxnSpPr>
          <p:spPr bwMode="auto">
            <a:xfrm>
              <a:off x="2359397" y="3771532"/>
              <a:ext cx="277963" cy="284373"/>
            </a:xfrm>
            <a:prstGeom prst="line">
              <a:avLst/>
            </a:prstGeom>
            <a:grpFill/>
            <a:ln w="12700" cap="flat" cmpd="sng" algn="ctr">
              <a:solidFill>
                <a:schemeClr val="tx1"/>
              </a:solidFill>
              <a:prstDash val="solid"/>
              <a:round/>
              <a:headEnd type="none" w="lg" len="med"/>
              <a:tailEnd type="none" w="lg" len="med"/>
            </a:ln>
            <a:effectLst/>
          </p:spPr>
        </p:cxnSp>
        <p:cxnSp>
          <p:nvCxnSpPr>
            <p:cNvPr id="144" name="Straight Connector 143"/>
            <p:cNvCxnSpPr>
              <a:stCxn id="142" idx="3"/>
              <a:endCxn id="142" idx="7"/>
            </p:cNvCxnSpPr>
            <p:nvPr/>
          </p:nvCxnSpPr>
          <p:spPr bwMode="auto">
            <a:xfrm flipV="1">
              <a:off x="2359397" y="3771532"/>
              <a:ext cx="277963" cy="284373"/>
            </a:xfrm>
            <a:prstGeom prst="line">
              <a:avLst/>
            </a:prstGeom>
            <a:grpFill/>
            <a:ln w="12700" cap="flat" cmpd="sng" algn="ctr">
              <a:solidFill>
                <a:schemeClr val="tx1"/>
              </a:solidFill>
              <a:prstDash val="solid"/>
              <a:round/>
              <a:headEnd type="none" w="lg" len="med"/>
              <a:tailEnd type="none" w="lg" len="med"/>
            </a:ln>
            <a:effectLst/>
          </p:spPr>
        </p:cxnSp>
      </p:grpSp>
      <p:grpSp>
        <p:nvGrpSpPr>
          <p:cNvPr id="15" name="Group 144"/>
          <p:cNvGrpSpPr/>
          <p:nvPr/>
        </p:nvGrpSpPr>
        <p:grpSpPr>
          <a:xfrm rot="1832292">
            <a:off x="7756120" y="3858282"/>
            <a:ext cx="393099" cy="392530"/>
            <a:chOff x="2301829" y="3712637"/>
            <a:chExt cx="393099" cy="402163"/>
          </a:xfrm>
        </p:grpSpPr>
        <p:sp>
          <p:nvSpPr>
            <p:cNvPr id="146" name="Oval 145"/>
            <p:cNvSpPr/>
            <p:nvPr/>
          </p:nvSpPr>
          <p:spPr bwMode="auto">
            <a:xfrm>
              <a:off x="2301829" y="3712637"/>
              <a:ext cx="393099" cy="402163"/>
            </a:xfrm>
            <a:prstGeom prst="ellipse">
              <a:avLst/>
            </a:prstGeom>
            <a:solidFill>
              <a:schemeClr val="bg1">
                <a:lumMod val="85000"/>
              </a:schemeClr>
            </a:solidFill>
            <a:ln w="12700" cap="flat" cmpd="sng" algn="ctr">
              <a:solidFill>
                <a:schemeClr val="tx1">
                  <a:lumMod val="95000"/>
                  <a:lumOff val="5000"/>
                </a:schemeClr>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cxnSp>
          <p:nvCxnSpPr>
            <p:cNvPr id="147" name="Straight Connector 146"/>
            <p:cNvCxnSpPr>
              <a:stCxn id="146" idx="1"/>
              <a:endCxn id="146" idx="5"/>
            </p:cNvCxnSpPr>
            <p:nvPr/>
          </p:nvCxnSpPr>
          <p:spPr bwMode="auto">
            <a:xfrm>
              <a:off x="2359397" y="3771532"/>
              <a:ext cx="277963" cy="284373"/>
            </a:xfrm>
            <a:prstGeom prst="line">
              <a:avLst/>
            </a:prstGeom>
            <a:solidFill>
              <a:schemeClr val="accent1"/>
            </a:solidFill>
            <a:ln w="12700" cap="flat" cmpd="sng" algn="ctr">
              <a:solidFill>
                <a:schemeClr val="tx1"/>
              </a:solidFill>
              <a:prstDash val="solid"/>
              <a:round/>
              <a:headEnd type="none" w="lg" len="med"/>
              <a:tailEnd type="none" w="lg" len="med"/>
            </a:ln>
            <a:effectLst/>
          </p:spPr>
        </p:cxnSp>
        <p:cxnSp>
          <p:nvCxnSpPr>
            <p:cNvPr id="148" name="Straight Connector 147"/>
            <p:cNvCxnSpPr>
              <a:stCxn id="146" idx="3"/>
              <a:endCxn id="146" idx="7"/>
            </p:cNvCxnSpPr>
            <p:nvPr/>
          </p:nvCxnSpPr>
          <p:spPr bwMode="auto">
            <a:xfrm flipV="1">
              <a:off x="2359397" y="3771532"/>
              <a:ext cx="277963" cy="284373"/>
            </a:xfrm>
            <a:prstGeom prst="line">
              <a:avLst/>
            </a:prstGeom>
            <a:solidFill>
              <a:schemeClr val="accent1"/>
            </a:solidFill>
            <a:ln w="12700" cap="flat" cmpd="sng" algn="ctr">
              <a:solidFill>
                <a:schemeClr val="tx1"/>
              </a:solidFill>
              <a:prstDash val="solid"/>
              <a:round/>
              <a:headEnd type="none" w="lg" len="med"/>
              <a:tailEnd type="none" w="lg" len="med"/>
            </a:ln>
            <a:effectLst/>
          </p:spPr>
        </p:cxnSp>
      </p:grpSp>
      <p:sp>
        <p:nvSpPr>
          <p:cNvPr id="156" name="Rectangle 155"/>
          <p:cNvSpPr/>
          <p:nvPr/>
        </p:nvSpPr>
        <p:spPr bwMode="auto">
          <a:xfrm rot="1747513">
            <a:off x="8175910" y="4135745"/>
            <a:ext cx="442781" cy="420100"/>
          </a:xfrm>
          <a:prstGeom prst="rect">
            <a:avLst/>
          </a:prstGeom>
          <a:solidFill>
            <a:schemeClr val="bg1">
              <a:lumMod val="8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61" name="Bent Arrow 160"/>
          <p:cNvSpPr/>
          <p:nvPr/>
        </p:nvSpPr>
        <p:spPr bwMode="auto">
          <a:xfrm rot="16200000" flipH="1" flipV="1">
            <a:off x="1437895" y="3338521"/>
            <a:ext cx="501374" cy="978679"/>
          </a:xfrm>
          <a:prstGeom prst="bentArrow">
            <a:avLst>
              <a:gd name="adj1" fmla="val 13641"/>
              <a:gd name="adj2" fmla="val 18897"/>
              <a:gd name="adj3" fmla="val 11511"/>
              <a:gd name="adj4" fmla="val 48276"/>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60" name="Rectangle 159"/>
          <p:cNvSpPr/>
          <p:nvPr/>
        </p:nvSpPr>
        <p:spPr bwMode="auto">
          <a:xfrm>
            <a:off x="1893779" y="3765917"/>
            <a:ext cx="442781" cy="420100"/>
          </a:xfrm>
          <a:prstGeom prst="rect">
            <a:avLst/>
          </a:prstGeom>
          <a:solidFill>
            <a:schemeClr val="bg1">
              <a:lumMod val="8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62" name="Can 161"/>
          <p:cNvSpPr/>
          <p:nvPr/>
        </p:nvSpPr>
        <p:spPr>
          <a:xfrm>
            <a:off x="414134" y="3299709"/>
            <a:ext cx="1143000" cy="1797795"/>
          </a:xfrm>
          <a:prstGeom prst="can">
            <a:avLst>
              <a:gd name="adj" fmla="val 18907"/>
            </a:avLst>
          </a:prstGeom>
          <a:solidFill>
            <a:schemeClr val="bg1"/>
          </a:solidFill>
          <a:ln w="19050">
            <a:solidFill>
              <a:schemeClr val="tx1">
                <a:lumMod val="95000"/>
                <a:lumOff val="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US" sz="1800" b="1" dirty="0">
              <a:solidFill>
                <a:schemeClr val="tx1"/>
              </a:solidFill>
            </a:endParaRPr>
          </a:p>
        </p:txBody>
      </p:sp>
      <p:sp>
        <p:nvSpPr>
          <p:cNvPr id="163" name="Can 162"/>
          <p:cNvSpPr/>
          <p:nvPr/>
        </p:nvSpPr>
        <p:spPr>
          <a:xfrm>
            <a:off x="553608" y="1781601"/>
            <a:ext cx="1521850" cy="1214017"/>
          </a:xfrm>
          <a:prstGeom prst="can">
            <a:avLst>
              <a:gd name="adj" fmla="val 14762"/>
            </a:avLst>
          </a:prstGeom>
          <a:solidFill>
            <a:schemeClr val="bg1"/>
          </a:solidFill>
          <a:ln w="19050">
            <a:solidFill>
              <a:schemeClr val="tx1">
                <a:lumMod val="95000"/>
                <a:lumOff val="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800" b="1" dirty="0" smtClean="0">
                <a:solidFill>
                  <a:schemeClr val="tx1"/>
                </a:solidFill>
              </a:rPr>
              <a:t>Concentrated Clay</a:t>
            </a:r>
            <a:endParaRPr lang="en-US" sz="1800" b="1" dirty="0">
              <a:solidFill>
                <a:schemeClr val="tx1"/>
              </a:solidFill>
            </a:endParaRPr>
          </a:p>
        </p:txBody>
      </p:sp>
      <p:grpSp>
        <p:nvGrpSpPr>
          <p:cNvPr id="16" name="Group 185"/>
          <p:cNvGrpSpPr/>
          <p:nvPr/>
        </p:nvGrpSpPr>
        <p:grpSpPr>
          <a:xfrm>
            <a:off x="2266043" y="5056256"/>
            <a:ext cx="1022337" cy="419150"/>
            <a:chOff x="2209801" y="4908083"/>
            <a:chExt cx="1022337" cy="419150"/>
          </a:xfrm>
        </p:grpSpPr>
        <p:sp>
          <p:nvSpPr>
            <p:cNvPr id="185" name="Freeform 184"/>
            <p:cNvSpPr/>
            <p:nvPr/>
          </p:nvSpPr>
          <p:spPr bwMode="auto">
            <a:xfrm flipV="1">
              <a:off x="2967586" y="5278918"/>
              <a:ext cx="52846" cy="45719"/>
            </a:xfrm>
            <a:custGeom>
              <a:avLst/>
              <a:gdLst>
                <a:gd name="connsiteX0" fmla="*/ 0 w 41015"/>
                <a:gd name="connsiteY0" fmla="*/ 0 h 49206"/>
                <a:gd name="connsiteX1" fmla="*/ 20502 w 41015"/>
                <a:gd name="connsiteY1" fmla="*/ 8201 h 49206"/>
                <a:gd name="connsiteX2" fmla="*/ 36904 w 41015"/>
                <a:gd name="connsiteY2" fmla="*/ 32804 h 49206"/>
                <a:gd name="connsiteX3" fmla="*/ 41004 w 41015"/>
                <a:gd name="connsiteY3" fmla="*/ 49206 h 49206"/>
              </a:gdLst>
              <a:ahLst/>
              <a:cxnLst>
                <a:cxn ang="0">
                  <a:pos x="connsiteX0" y="connsiteY0"/>
                </a:cxn>
                <a:cxn ang="0">
                  <a:pos x="connsiteX1" y="connsiteY1"/>
                </a:cxn>
                <a:cxn ang="0">
                  <a:pos x="connsiteX2" y="connsiteY2"/>
                </a:cxn>
                <a:cxn ang="0">
                  <a:pos x="connsiteX3" y="connsiteY3"/>
                </a:cxn>
              </a:cxnLst>
              <a:rect l="l" t="t" r="r" b="b"/>
              <a:pathLst>
                <a:path w="41015" h="49206">
                  <a:moveTo>
                    <a:pt x="0" y="0"/>
                  </a:moveTo>
                  <a:cubicBezTo>
                    <a:pt x="6834" y="2734"/>
                    <a:pt x="15001" y="3311"/>
                    <a:pt x="20502" y="8201"/>
                  </a:cubicBezTo>
                  <a:cubicBezTo>
                    <a:pt x="27869" y="14749"/>
                    <a:pt x="36904" y="32804"/>
                    <a:pt x="36904" y="32804"/>
                  </a:cubicBezTo>
                  <a:cubicBezTo>
                    <a:pt x="41436" y="46402"/>
                    <a:pt x="41004" y="40783"/>
                    <a:pt x="41004" y="49206"/>
                  </a:cubicBezTo>
                </a:path>
              </a:pathLst>
            </a:custGeom>
            <a:ln w="9525">
              <a:headEnd type="none" w="lg" len="med"/>
              <a:tailEnd type="none" w="lg" len="med"/>
            </a:ln>
          </p:spPr>
          <p:style>
            <a:lnRef idx="1">
              <a:schemeClr val="accent1"/>
            </a:lnRef>
            <a:fillRef idx="0">
              <a:schemeClr val="accent1"/>
            </a:fillRef>
            <a:effectRef idx="0">
              <a:schemeClr val="accent1"/>
            </a:effectRef>
            <a:fontRef idx="minor">
              <a:schemeClr val="tx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nvGrpSpPr>
            <p:cNvPr id="23" name="Group 168"/>
            <p:cNvGrpSpPr/>
            <p:nvPr/>
          </p:nvGrpSpPr>
          <p:grpSpPr>
            <a:xfrm>
              <a:off x="2209801" y="4908083"/>
              <a:ext cx="1022337" cy="419150"/>
              <a:chOff x="2301832" y="4728659"/>
              <a:chExt cx="1022337" cy="572277"/>
            </a:xfrm>
          </p:grpSpPr>
          <p:sp>
            <p:nvSpPr>
              <p:cNvPr id="168" name="Freeform 167"/>
              <p:cNvSpPr/>
              <p:nvPr/>
            </p:nvSpPr>
            <p:spPr bwMode="auto">
              <a:xfrm>
                <a:off x="3063831" y="4730256"/>
                <a:ext cx="41015" cy="49206"/>
              </a:xfrm>
              <a:custGeom>
                <a:avLst/>
                <a:gdLst>
                  <a:gd name="connsiteX0" fmla="*/ 0 w 41015"/>
                  <a:gd name="connsiteY0" fmla="*/ 0 h 49206"/>
                  <a:gd name="connsiteX1" fmla="*/ 20502 w 41015"/>
                  <a:gd name="connsiteY1" fmla="*/ 8201 h 49206"/>
                  <a:gd name="connsiteX2" fmla="*/ 36904 w 41015"/>
                  <a:gd name="connsiteY2" fmla="*/ 32804 h 49206"/>
                  <a:gd name="connsiteX3" fmla="*/ 41004 w 41015"/>
                  <a:gd name="connsiteY3" fmla="*/ 49206 h 49206"/>
                </a:gdLst>
                <a:ahLst/>
                <a:cxnLst>
                  <a:cxn ang="0">
                    <a:pos x="connsiteX0" y="connsiteY0"/>
                  </a:cxn>
                  <a:cxn ang="0">
                    <a:pos x="connsiteX1" y="connsiteY1"/>
                  </a:cxn>
                  <a:cxn ang="0">
                    <a:pos x="connsiteX2" y="connsiteY2"/>
                  </a:cxn>
                  <a:cxn ang="0">
                    <a:pos x="connsiteX3" y="connsiteY3"/>
                  </a:cxn>
                </a:cxnLst>
                <a:rect l="l" t="t" r="r" b="b"/>
                <a:pathLst>
                  <a:path w="41015" h="49206">
                    <a:moveTo>
                      <a:pt x="0" y="0"/>
                    </a:moveTo>
                    <a:cubicBezTo>
                      <a:pt x="6834" y="2734"/>
                      <a:pt x="15001" y="3311"/>
                      <a:pt x="20502" y="8201"/>
                    </a:cubicBezTo>
                    <a:cubicBezTo>
                      <a:pt x="27869" y="14749"/>
                      <a:pt x="36904" y="32804"/>
                      <a:pt x="36904" y="32804"/>
                    </a:cubicBezTo>
                    <a:cubicBezTo>
                      <a:pt x="41436" y="46402"/>
                      <a:pt x="41004" y="40783"/>
                      <a:pt x="41004" y="49206"/>
                    </a:cubicBezTo>
                  </a:path>
                </a:pathLst>
              </a:custGeom>
              <a:ln w="9525">
                <a:headEnd type="none" w="lg" len="med"/>
                <a:tailEnd type="none" w="lg" len="med"/>
              </a:ln>
            </p:spPr>
            <p:style>
              <a:lnRef idx="1">
                <a:schemeClr val="accent1"/>
              </a:lnRef>
              <a:fillRef idx="0">
                <a:schemeClr val="accent1"/>
              </a:fillRef>
              <a:effectRef idx="0">
                <a:schemeClr val="accent1"/>
              </a:effectRef>
              <a:fontRef idx="minor">
                <a:schemeClr val="tx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nvGrpSpPr>
              <p:cNvPr id="30" name="Group 166"/>
              <p:cNvGrpSpPr/>
              <p:nvPr/>
            </p:nvGrpSpPr>
            <p:grpSpPr>
              <a:xfrm>
                <a:off x="2301832" y="4728659"/>
                <a:ext cx="1022337" cy="572277"/>
                <a:chOff x="2301832" y="4728659"/>
                <a:chExt cx="1022337" cy="572277"/>
              </a:xfrm>
            </p:grpSpPr>
            <p:grpSp>
              <p:nvGrpSpPr>
                <p:cNvPr id="231" name="Group 53"/>
                <p:cNvGrpSpPr/>
                <p:nvPr/>
              </p:nvGrpSpPr>
              <p:grpSpPr>
                <a:xfrm>
                  <a:off x="2301832" y="4728660"/>
                  <a:ext cx="1022337" cy="572276"/>
                  <a:chOff x="3984429" y="2933699"/>
                  <a:chExt cx="1185984" cy="846797"/>
                </a:xfrm>
              </p:grpSpPr>
              <p:sp>
                <p:nvSpPr>
                  <p:cNvPr id="32" name="Can 31"/>
                  <p:cNvSpPr/>
                  <p:nvPr/>
                </p:nvSpPr>
                <p:spPr>
                  <a:xfrm rot="5400000">
                    <a:off x="4205945" y="2747932"/>
                    <a:ext cx="742951" cy="1185984"/>
                  </a:xfrm>
                  <a:prstGeom prst="can">
                    <a:avLst>
                      <a:gd name="adj" fmla="val 53063"/>
                    </a:avLst>
                  </a:prstGeom>
                  <a:solidFill>
                    <a:schemeClr val="bg2">
                      <a:lumMod val="90000"/>
                    </a:schemeClr>
                  </a:solidFill>
                  <a:ln w="9525">
                    <a:solidFill>
                      <a:schemeClr val="bg2">
                        <a:lumMod val="50000"/>
                      </a:schemeClr>
                    </a:solidFill>
                  </a:ln>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sp>
                <p:nvSpPr>
                  <p:cNvPr id="17" name="Moon 16"/>
                  <p:cNvSpPr/>
                  <p:nvPr/>
                </p:nvSpPr>
                <p:spPr bwMode="auto">
                  <a:xfrm>
                    <a:off x="4066233" y="2955954"/>
                    <a:ext cx="287952" cy="80229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8" name="Moon 17"/>
                  <p:cNvSpPr/>
                  <p:nvPr/>
                </p:nvSpPr>
                <p:spPr bwMode="auto">
                  <a:xfrm>
                    <a:off x="4174251" y="2940887"/>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9" name="Moon 18"/>
                  <p:cNvSpPr/>
                  <p:nvPr/>
                </p:nvSpPr>
                <p:spPr bwMode="auto">
                  <a:xfrm>
                    <a:off x="4287221" y="2942296"/>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0" name="Moon 19"/>
                  <p:cNvSpPr/>
                  <p:nvPr/>
                </p:nvSpPr>
                <p:spPr bwMode="auto">
                  <a:xfrm>
                    <a:off x="4393615" y="2933700"/>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1" name="Moon 20"/>
                  <p:cNvSpPr/>
                  <p:nvPr/>
                </p:nvSpPr>
                <p:spPr bwMode="auto">
                  <a:xfrm>
                    <a:off x="4520136" y="2933699"/>
                    <a:ext cx="261124" cy="845387"/>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2" name="Moon 21"/>
                  <p:cNvSpPr/>
                  <p:nvPr/>
                </p:nvSpPr>
                <p:spPr bwMode="auto">
                  <a:xfrm>
                    <a:off x="4633107" y="2933699"/>
                    <a:ext cx="235295" cy="838201"/>
                  </a:xfrm>
                  <a:prstGeom prst="moon">
                    <a:avLst>
                      <a:gd name="adj" fmla="val 58817"/>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cxnSp>
              <p:nvCxnSpPr>
                <p:cNvPr id="164" name="Straight Connector 163"/>
                <p:cNvCxnSpPr>
                  <a:endCxn id="22" idx="0"/>
                </p:cNvCxnSpPr>
                <p:nvPr/>
              </p:nvCxnSpPr>
              <p:spPr bwMode="auto">
                <a:xfrm flipV="1">
                  <a:off x="2562844" y="4728659"/>
                  <a:ext cx="500987" cy="18809"/>
                </a:xfrm>
                <a:prstGeom prst="line">
                  <a:avLst/>
                </a:prstGeom>
                <a:ln w="9525">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66" name="Straight Connector 165"/>
                <p:cNvCxnSpPr/>
                <p:nvPr/>
              </p:nvCxnSpPr>
              <p:spPr bwMode="auto">
                <a:xfrm>
                  <a:off x="2580691" y="5292259"/>
                  <a:ext cx="483140" cy="2869"/>
                </a:xfrm>
                <a:prstGeom prst="line">
                  <a:avLst/>
                </a:prstGeom>
                <a:ln w="9525">
                  <a:headEnd type="none" w="lg" len="med"/>
                  <a:tailEnd type="none" w="lg" len="med"/>
                </a:ln>
              </p:spPr>
              <p:style>
                <a:lnRef idx="1">
                  <a:schemeClr val="accent1"/>
                </a:lnRef>
                <a:fillRef idx="0">
                  <a:schemeClr val="accent1"/>
                </a:fillRef>
                <a:effectRef idx="0">
                  <a:schemeClr val="accent1"/>
                </a:effectRef>
                <a:fontRef idx="minor">
                  <a:schemeClr val="tx1"/>
                </a:fontRef>
              </p:style>
            </p:cxnSp>
          </p:grpSp>
        </p:grpSp>
      </p:grpSp>
      <p:sp>
        <p:nvSpPr>
          <p:cNvPr id="188" name="Rectangle 187"/>
          <p:cNvSpPr/>
          <p:nvPr/>
        </p:nvSpPr>
        <p:spPr bwMode="auto">
          <a:xfrm>
            <a:off x="6258437" y="2315464"/>
            <a:ext cx="1390702" cy="369332"/>
          </a:xfrm>
          <a:prstGeom prst="rect">
            <a:avLst/>
          </a:prstGeom>
          <a:noFill/>
          <a:ln>
            <a:noFill/>
            <a:headEnd type="none" w="lg" len="med"/>
            <a:tailEnd type="none" w="lg" len="med"/>
          </a:ln>
        </p:spPr>
        <p:style>
          <a:lnRef idx="2">
            <a:schemeClr val="dk1"/>
          </a:lnRef>
          <a:fillRef idx="1">
            <a:schemeClr val="lt1"/>
          </a:fillRef>
          <a:effectRef idx="0">
            <a:schemeClr val="dk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r>
              <a:rPr lang="en-US" b="1" dirty="0" smtClean="0">
                <a:solidFill>
                  <a:schemeClr val="tx1"/>
                </a:solidFill>
                <a:latin typeface="+mj-lt"/>
                <a:cs typeface="Calibri" pitchFamily="34" charset="0"/>
              </a:rPr>
              <a:t>Tube Settler</a:t>
            </a:r>
            <a:endParaRPr kumimoji="0" lang="en-US" sz="1800" b="1" i="0" u="none" strike="noStrike" cap="none" normalizeH="0" baseline="0" dirty="0" smtClean="0">
              <a:ln>
                <a:noFill/>
              </a:ln>
              <a:solidFill>
                <a:schemeClr val="tx1"/>
              </a:solidFill>
              <a:effectLst/>
              <a:latin typeface="+mj-lt"/>
              <a:cs typeface="Calibri" pitchFamily="34" charset="0"/>
            </a:endParaRPr>
          </a:p>
        </p:txBody>
      </p:sp>
      <p:sp>
        <p:nvSpPr>
          <p:cNvPr id="189" name="Rectangle 188"/>
          <p:cNvSpPr/>
          <p:nvPr/>
        </p:nvSpPr>
        <p:spPr bwMode="auto">
          <a:xfrm>
            <a:off x="4482107" y="6332041"/>
            <a:ext cx="1289135" cy="369332"/>
          </a:xfrm>
          <a:prstGeom prst="rect">
            <a:avLst/>
          </a:prstGeom>
          <a:noFill/>
          <a:ln>
            <a:noFill/>
            <a:headEnd type="none" w="lg" len="med"/>
            <a:tailEnd type="none" w="lg" len="med"/>
          </a:ln>
        </p:spPr>
        <p:style>
          <a:lnRef idx="2">
            <a:schemeClr val="dk1"/>
          </a:lnRef>
          <a:fillRef idx="1">
            <a:schemeClr val="lt1"/>
          </a:fillRef>
          <a:effectRef idx="0">
            <a:schemeClr val="dk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r>
              <a:rPr lang="en-US" b="1" dirty="0" err="1" smtClean="0">
                <a:solidFill>
                  <a:schemeClr val="tx1"/>
                </a:solidFill>
                <a:latin typeface="+mj-lt"/>
                <a:cs typeface="Calibri" pitchFamily="34" charset="0"/>
              </a:rPr>
              <a:t>Flocculator</a:t>
            </a:r>
            <a:endParaRPr kumimoji="0" lang="en-US" sz="1800" b="1" i="0" u="none" strike="noStrike" cap="none" normalizeH="0" baseline="0" dirty="0" smtClean="0">
              <a:ln>
                <a:noFill/>
              </a:ln>
              <a:solidFill>
                <a:schemeClr val="tx1"/>
              </a:solidFill>
              <a:effectLst/>
              <a:latin typeface="+mj-lt"/>
              <a:cs typeface="Calibri" pitchFamily="34" charset="0"/>
            </a:endParaRPr>
          </a:p>
        </p:txBody>
      </p:sp>
      <p:sp>
        <p:nvSpPr>
          <p:cNvPr id="190" name="Rectangle 189"/>
          <p:cNvSpPr/>
          <p:nvPr/>
        </p:nvSpPr>
        <p:spPr bwMode="auto">
          <a:xfrm>
            <a:off x="2102835" y="5449979"/>
            <a:ext cx="1249991" cy="369332"/>
          </a:xfrm>
          <a:prstGeom prst="rect">
            <a:avLst/>
          </a:prstGeom>
          <a:noFill/>
          <a:ln>
            <a:noFill/>
            <a:headEnd type="none" w="lg" len="med"/>
            <a:tailEnd type="none" w="lg"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b="1" dirty="0" smtClean="0">
                <a:solidFill>
                  <a:schemeClr val="tx1"/>
                </a:solidFill>
                <a:latin typeface="+mj-lt"/>
                <a:cs typeface="Calibri" pitchFamily="34" charset="0"/>
              </a:rPr>
              <a:t>Rapid Mix</a:t>
            </a:r>
            <a:endParaRPr kumimoji="0" lang="en-US" sz="1800" b="1" i="0" u="none" strike="noStrike" cap="none" normalizeH="0" baseline="0" dirty="0" smtClean="0">
              <a:ln>
                <a:noFill/>
              </a:ln>
              <a:solidFill>
                <a:schemeClr val="tx1"/>
              </a:solidFill>
              <a:effectLst/>
              <a:latin typeface="+mj-lt"/>
              <a:cs typeface="Calibri" pitchFamily="34" charset="0"/>
            </a:endParaRPr>
          </a:p>
        </p:txBody>
      </p:sp>
      <p:sp>
        <p:nvSpPr>
          <p:cNvPr id="193" name="Rectangle 192"/>
          <p:cNvSpPr/>
          <p:nvPr/>
        </p:nvSpPr>
        <p:spPr bwMode="auto">
          <a:xfrm>
            <a:off x="8422353" y="5697390"/>
            <a:ext cx="819245" cy="369332"/>
          </a:xfrm>
          <a:prstGeom prst="rect">
            <a:avLst/>
          </a:prstGeom>
          <a:noFill/>
          <a:ln>
            <a:noFill/>
            <a:headEnd type="none" w="lg" len="med"/>
            <a:tailEnd type="none" w="lg"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i="1" dirty="0" smtClean="0">
                <a:solidFill>
                  <a:schemeClr val="tx1"/>
                </a:solidFill>
                <a:latin typeface="+mj-lt"/>
                <a:cs typeface="Calibri" pitchFamily="34" charset="0"/>
              </a:rPr>
              <a:t>Waste</a:t>
            </a:r>
            <a:endParaRPr kumimoji="0" lang="en-US" sz="1800" i="1" u="none" strike="noStrike" cap="none" normalizeH="0" baseline="0" dirty="0" smtClean="0">
              <a:ln>
                <a:noFill/>
              </a:ln>
              <a:solidFill>
                <a:schemeClr val="tx1"/>
              </a:solidFill>
              <a:effectLst/>
              <a:latin typeface="+mj-lt"/>
              <a:cs typeface="Calibri" pitchFamily="34" charset="0"/>
            </a:endParaRPr>
          </a:p>
        </p:txBody>
      </p:sp>
      <p:sp>
        <p:nvSpPr>
          <p:cNvPr id="195" name="Rectangle 194"/>
          <p:cNvSpPr/>
          <p:nvPr/>
        </p:nvSpPr>
        <p:spPr bwMode="auto">
          <a:xfrm>
            <a:off x="8390868" y="4731841"/>
            <a:ext cx="819245" cy="369332"/>
          </a:xfrm>
          <a:prstGeom prst="rect">
            <a:avLst/>
          </a:prstGeom>
          <a:noFill/>
          <a:ln>
            <a:noFill/>
            <a:headEnd type="none" w="lg" len="med"/>
            <a:tailEnd type="none" w="lg"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i="1" dirty="0" smtClean="0">
                <a:solidFill>
                  <a:schemeClr val="tx1"/>
                </a:solidFill>
                <a:latin typeface="+mj-lt"/>
                <a:cs typeface="Calibri" pitchFamily="34" charset="0"/>
              </a:rPr>
              <a:t>Waste</a:t>
            </a:r>
            <a:endParaRPr kumimoji="0" lang="en-US" sz="1800" i="1" u="none" strike="noStrike" cap="none" normalizeH="0" baseline="0" dirty="0" smtClean="0">
              <a:ln>
                <a:noFill/>
              </a:ln>
              <a:solidFill>
                <a:schemeClr val="tx1"/>
              </a:solidFill>
              <a:effectLst/>
              <a:latin typeface="+mj-lt"/>
              <a:cs typeface="Calibri" pitchFamily="34" charset="0"/>
            </a:endParaRPr>
          </a:p>
        </p:txBody>
      </p:sp>
      <p:sp>
        <p:nvSpPr>
          <p:cNvPr id="199" name="Can 198"/>
          <p:cNvSpPr/>
          <p:nvPr/>
        </p:nvSpPr>
        <p:spPr>
          <a:xfrm>
            <a:off x="414134" y="3843770"/>
            <a:ext cx="1143000" cy="1273937"/>
          </a:xfrm>
          <a:prstGeom prst="can">
            <a:avLst>
              <a:gd name="adj" fmla="val 18907"/>
            </a:avLst>
          </a:prstGeom>
          <a:solidFill>
            <a:srgbClr val="DDFFFF"/>
          </a:solidFill>
          <a:ln w="19050">
            <a:solidFill>
              <a:schemeClr val="tx1">
                <a:lumMod val="95000"/>
                <a:lumOff val="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800" b="1" dirty="0">
                <a:solidFill>
                  <a:schemeClr val="tx1"/>
                </a:solidFill>
              </a:rPr>
              <a:t>Turbid </a:t>
            </a:r>
            <a:r>
              <a:rPr lang="en-US" sz="1800" b="1" dirty="0" smtClean="0">
                <a:solidFill>
                  <a:schemeClr val="tx1"/>
                </a:solidFill>
              </a:rPr>
              <a:t>Water</a:t>
            </a:r>
            <a:endParaRPr lang="en-US" sz="1800" b="1" dirty="0">
              <a:solidFill>
                <a:schemeClr val="tx1"/>
              </a:solidFill>
            </a:endParaRPr>
          </a:p>
        </p:txBody>
      </p:sp>
      <p:sp>
        <p:nvSpPr>
          <p:cNvPr id="202" name="Flowchart: Collate 201"/>
          <p:cNvSpPr/>
          <p:nvPr/>
        </p:nvSpPr>
        <p:spPr bwMode="auto">
          <a:xfrm rot="12600000">
            <a:off x="8145680" y="2453306"/>
            <a:ext cx="113579" cy="184735"/>
          </a:xfrm>
          <a:prstGeom prst="flowChartCollat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03" name="Flowchart: Collate 202"/>
          <p:cNvSpPr/>
          <p:nvPr/>
        </p:nvSpPr>
        <p:spPr bwMode="auto">
          <a:xfrm rot="12600000">
            <a:off x="8034606" y="2673822"/>
            <a:ext cx="113579" cy="184735"/>
          </a:xfrm>
          <a:prstGeom prst="flowChartCollat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04" name="Flowchart: Collate 203"/>
          <p:cNvSpPr/>
          <p:nvPr/>
        </p:nvSpPr>
        <p:spPr bwMode="auto">
          <a:xfrm rot="12600000">
            <a:off x="7913388" y="2900033"/>
            <a:ext cx="113579" cy="184735"/>
          </a:xfrm>
          <a:prstGeom prst="flowChartCollat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06" name="Isosceles Triangle 205"/>
          <p:cNvSpPr/>
          <p:nvPr/>
        </p:nvSpPr>
        <p:spPr bwMode="auto">
          <a:xfrm rot="1800000">
            <a:off x="8305058" y="2268003"/>
            <a:ext cx="108536" cy="94920"/>
          </a:xfrm>
          <a:prstGeom prst="triangle">
            <a:avLst/>
          </a:prstGeom>
          <a:solidFill>
            <a:srgbClr val="00FF00"/>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07" name="Isosceles Triangle 206"/>
          <p:cNvSpPr/>
          <p:nvPr/>
        </p:nvSpPr>
        <p:spPr bwMode="auto">
          <a:xfrm rot="12600000" flipH="1">
            <a:off x="8420385" y="2064824"/>
            <a:ext cx="108536" cy="94920"/>
          </a:xfrm>
          <a:prstGeom prst="triangle">
            <a:avLst/>
          </a:prstGeom>
          <a:solidFill>
            <a:srgbClr val="00FF00"/>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23" name="Isosceles Triangle 222"/>
          <p:cNvSpPr/>
          <p:nvPr/>
        </p:nvSpPr>
        <p:spPr bwMode="auto">
          <a:xfrm rot="16200000" flipH="1">
            <a:off x="3966218" y="5515878"/>
            <a:ext cx="108536" cy="94920"/>
          </a:xfrm>
          <a:prstGeom prst="triangl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18" name="Flowchart: Collate 217"/>
          <p:cNvSpPr/>
          <p:nvPr/>
        </p:nvSpPr>
        <p:spPr bwMode="auto">
          <a:xfrm rot="16200000">
            <a:off x="4780362" y="5483720"/>
            <a:ext cx="113579" cy="184735"/>
          </a:xfrm>
          <a:prstGeom prst="flowChartCollat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19" name="Flowchart: Collate 218"/>
          <p:cNvSpPr/>
          <p:nvPr/>
        </p:nvSpPr>
        <p:spPr bwMode="auto">
          <a:xfrm rot="16200000">
            <a:off x="5591680" y="5470201"/>
            <a:ext cx="113579" cy="184735"/>
          </a:xfrm>
          <a:prstGeom prst="flowChartCollat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20" name="Flowchart: Collate 219"/>
          <p:cNvSpPr/>
          <p:nvPr/>
        </p:nvSpPr>
        <p:spPr bwMode="auto">
          <a:xfrm rot="16200000">
            <a:off x="5951675" y="5475246"/>
            <a:ext cx="113579" cy="184735"/>
          </a:xfrm>
          <a:prstGeom prst="flowChartCollat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21" name="Flowchart: Collate 220"/>
          <p:cNvSpPr/>
          <p:nvPr/>
        </p:nvSpPr>
        <p:spPr bwMode="auto">
          <a:xfrm rot="16200000">
            <a:off x="6221310" y="5470201"/>
            <a:ext cx="113579" cy="184735"/>
          </a:xfrm>
          <a:prstGeom prst="flowChartCollat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22" name="Isosceles Triangle 221"/>
          <p:cNvSpPr/>
          <p:nvPr/>
        </p:nvSpPr>
        <p:spPr bwMode="auto">
          <a:xfrm rot="5400000">
            <a:off x="3764085" y="5517632"/>
            <a:ext cx="108536" cy="94920"/>
          </a:xfrm>
          <a:prstGeom prst="triangl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50" name="Can 149"/>
          <p:cNvSpPr/>
          <p:nvPr/>
        </p:nvSpPr>
        <p:spPr>
          <a:xfrm>
            <a:off x="3653645" y="2065301"/>
            <a:ext cx="1281879" cy="1450428"/>
          </a:xfrm>
          <a:prstGeom prst="can">
            <a:avLst>
              <a:gd name="adj" fmla="val 23342"/>
            </a:avLst>
          </a:prstGeom>
          <a:solidFill>
            <a:schemeClr val="bg1"/>
          </a:solidFill>
          <a:ln w="19050">
            <a:solidFill>
              <a:schemeClr val="tx1">
                <a:lumMod val="95000"/>
                <a:lumOff val="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800" b="1" dirty="0" smtClean="0">
                <a:solidFill>
                  <a:schemeClr val="tx1"/>
                </a:solidFill>
              </a:rPr>
              <a:t>Coagulant Stock Tank</a:t>
            </a:r>
            <a:endParaRPr lang="en-US" sz="1800" b="1" dirty="0">
              <a:solidFill>
                <a:schemeClr val="tx1"/>
              </a:solidFill>
            </a:endParaRPr>
          </a:p>
        </p:txBody>
      </p:sp>
      <p:sp>
        <p:nvSpPr>
          <p:cNvPr id="151" name="Flowchart: Summing Junction 150"/>
          <p:cNvSpPr/>
          <p:nvPr/>
        </p:nvSpPr>
        <p:spPr bwMode="auto">
          <a:xfrm>
            <a:off x="2908810" y="3017379"/>
            <a:ext cx="390880" cy="384490"/>
          </a:xfrm>
          <a:prstGeom prst="flowChartSummingJunction">
            <a:avLst/>
          </a:prstGeom>
          <a:solidFill>
            <a:schemeClr val="bg1">
              <a:lumMod val="85000"/>
            </a:schemeClr>
          </a:solidFill>
          <a:ln w="12700" cap="flat" cmpd="sng" algn="ctr">
            <a:solidFill>
              <a:schemeClr val="tx1">
                <a:lumMod val="95000"/>
                <a:lumOff val="5000"/>
              </a:schemeClr>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52" name="Flowchart: Summing Junction 151"/>
          <p:cNvSpPr/>
          <p:nvPr/>
        </p:nvSpPr>
        <p:spPr bwMode="auto">
          <a:xfrm>
            <a:off x="5360662" y="4671766"/>
            <a:ext cx="390880" cy="384490"/>
          </a:xfrm>
          <a:prstGeom prst="flowChartSummingJunction">
            <a:avLst/>
          </a:prstGeom>
          <a:solidFill>
            <a:schemeClr val="bg1">
              <a:lumMod val="85000"/>
            </a:schemeClr>
          </a:solidFill>
          <a:ln w="12700" cap="flat" cmpd="sng" algn="ctr">
            <a:solidFill>
              <a:schemeClr val="tx1">
                <a:lumMod val="95000"/>
                <a:lumOff val="5000"/>
              </a:schemeClr>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54" name="Rectangle 153"/>
          <p:cNvSpPr/>
          <p:nvPr/>
        </p:nvSpPr>
        <p:spPr bwMode="auto">
          <a:xfrm>
            <a:off x="3894619" y="4494679"/>
            <a:ext cx="1390124" cy="369332"/>
          </a:xfrm>
          <a:prstGeom prst="rect">
            <a:avLst/>
          </a:prstGeom>
          <a:noFill/>
          <a:ln>
            <a:noFill/>
            <a:headEnd type="none" w="lg" len="med"/>
            <a:tailEnd type="none" w="lg" len="med"/>
          </a:ln>
        </p:spPr>
        <p:style>
          <a:lnRef idx="2">
            <a:schemeClr val="dk1"/>
          </a:lnRef>
          <a:fillRef idx="1">
            <a:schemeClr val="lt1"/>
          </a:fillRef>
          <a:effectRef idx="0">
            <a:schemeClr val="dk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r>
              <a:rPr lang="en-US" b="1" dirty="0" err="1" smtClean="0">
                <a:solidFill>
                  <a:schemeClr val="tx1"/>
                </a:solidFill>
                <a:latin typeface="+mj-lt"/>
                <a:cs typeface="Calibri" pitchFamily="34" charset="0"/>
              </a:rPr>
              <a:t>Floc</a:t>
            </a:r>
            <a:r>
              <a:rPr lang="en-US" b="1" dirty="0" smtClean="0">
                <a:solidFill>
                  <a:schemeClr val="tx1"/>
                </a:solidFill>
                <a:latin typeface="+mj-lt"/>
                <a:cs typeface="Calibri" pitchFamily="34" charset="0"/>
              </a:rPr>
              <a:t> Recycle</a:t>
            </a:r>
            <a:endParaRPr kumimoji="0" lang="en-US" sz="1800" b="1" i="0" u="none" strike="noStrike" cap="none" normalizeH="0" baseline="0" dirty="0" smtClean="0">
              <a:ln>
                <a:noFill/>
              </a:ln>
              <a:solidFill>
                <a:schemeClr val="tx1"/>
              </a:solidFill>
              <a:effectLst/>
              <a:latin typeface="+mj-lt"/>
              <a:cs typeface="Calibri" pitchFamily="34" charset="0"/>
            </a:endParaRPr>
          </a:p>
        </p:txBody>
      </p:sp>
      <p:sp>
        <p:nvSpPr>
          <p:cNvPr id="155" name="Rectangle 154"/>
          <p:cNvSpPr/>
          <p:nvPr/>
        </p:nvSpPr>
        <p:spPr bwMode="auto">
          <a:xfrm>
            <a:off x="6066061" y="3869884"/>
            <a:ext cx="1070101" cy="369332"/>
          </a:xfrm>
          <a:prstGeom prst="rect">
            <a:avLst/>
          </a:prstGeom>
          <a:noFill/>
          <a:ln>
            <a:noFill/>
            <a:headEnd type="none" w="lg" len="med"/>
            <a:tailEnd type="none" w="lg" len="med"/>
          </a:ln>
        </p:spPr>
        <p:style>
          <a:lnRef idx="2">
            <a:schemeClr val="dk1"/>
          </a:lnRef>
          <a:fillRef idx="1">
            <a:schemeClr val="lt1"/>
          </a:fillRef>
          <a:effectRef idx="0">
            <a:schemeClr val="dk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r>
              <a:rPr lang="en-US" b="1" dirty="0" err="1" smtClean="0">
                <a:solidFill>
                  <a:schemeClr val="tx1"/>
                </a:solidFill>
                <a:latin typeface="+mj-lt"/>
                <a:cs typeface="Calibri" pitchFamily="34" charset="0"/>
              </a:rPr>
              <a:t>Sed</a:t>
            </a:r>
            <a:r>
              <a:rPr lang="en-US" b="1" dirty="0" smtClean="0">
                <a:solidFill>
                  <a:schemeClr val="tx1"/>
                </a:solidFill>
                <a:latin typeface="+mj-lt"/>
                <a:cs typeface="Calibri" pitchFamily="34" charset="0"/>
              </a:rPr>
              <a:t> Tank</a:t>
            </a:r>
            <a:endParaRPr kumimoji="0" lang="en-US" sz="1800" b="1" i="0" u="none" strike="noStrike" cap="none" normalizeH="0" baseline="0" dirty="0" smtClean="0">
              <a:ln>
                <a:noFill/>
              </a:ln>
              <a:solidFill>
                <a:schemeClr val="tx1"/>
              </a:solidFill>
              <a:effectLst/>
              <a:latin typeface="+mj-lt"/>
              <a:cs typeface="Calibri" pitchFamily="34" charset="0"/>
            </a:endParaRPr>
          </a:p>
        </p:txBody>
      </p:sp>
      <p:grpSp>
        <p:nvGrpSpPr>
          <p:cNvPr id="232" name="Group 186"/>
          <p:cNvGrpSpPr/>
          <p:nvPr/>
        </p:nvGrpSpPr>
        <p:grpSpPr>
          <a:xfrm>
            <a:off x="7142842" y="1752600"/>
            <a:ext cx="711386" cy="3967527"/>
            <a:chOff x="7086600" y="1604427"/>
            <a:chExt cx="711386" cy="3967527"/>
          </a:xfrm>
        </p:grpSpPr>
        <p:sp>
          <p:nvSpPr>
            <p:cNvPr id="224" name="Bent Arrow 223"/>
            <p:cNvSpPr/>
            <p:nvPr/>
          </p:nvSpPr>
          <p:spPr bwMode="auto">
            <a:xfrm rot="5400000">
              <a:off x="6833488" y="4554956"/>
              <a:ext cx="1119166" cy="391257"/>
            </a:xfrm>
            <a:prstGeom prst="bentArrow">
              <a:avLst>
                <a:gd name="adj1" fmla="val 29936"/>
                <a:gd name="adj2" fmla="val 14968"/>
                <a:gd name="adj3" fmla="val 0"/>
                <a:gd name="adj4" fmla="val 29521"/>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25" name="Can 224"/>
            <p:cNvSpPr/>
            <p:nvPr/>
          </p:nvSpPr>
          <p:spPr>
            <a:xfrm>
              <a:off x="7129422" y="3276600"/>
              <a:ext cx="254664" cy="2295354"/>
            </a:xfrm>
            <a:prstGeom prst="can">
              <a:avLst>
                <a:gd name="adj" fmla="val 52173"/>
              </a:avLst>
            </a:prstGeom>
            <a:solidFill>
              <a:schemeClr val="bg1"/>
            </a:solidFill>
            <a:ln w="19050">
              <a:solidFill>
                <a:schemeClr val="tx1">
                  <a:lumMod val="95000"/>
                  <a:lumOff val="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sp>
          <p:nvSpPr>
            <p:cNvPr id="226" name="Can 225"/>
            <p:cNvSpPr/>
            <p:nvPr/>
          </p:nvSpPr>
          <p:spPr>
            <a:xfrm rot="1736574">
              <a:off x="7572625" y="1604427"/>
              <a:ext cx="225361" cy="1892254"/>
            </a:xfrm>
            <a:prstGeom prst="can">
              <a:avLst>
                <a:gd name="adj" fmla="val 52173"/>
              </a:avLst>
            </a:prstGeom>
            <a:solidFill>
              <a:schemeClr val="bg1"/>
            </a:solidFill>
            <a:ln w="19050">
              <a:solidFill>
                <a:schemeClr val="tx1">
                  <a:lumMod val="95000"/>
                  <a:lumOff val="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sp>
          <p:nvSpPr>
            <p:cNvPr id="227" name="Rectangle 59"/>
            <p:cNvSpPr/>
            <p:nvPr/>
          </p:nvSpPr>
          <p:spPr bwMode="auto">
            <a:xfrm rot="1689132">
              <a:off x="7144037" y="3032554"/>
              <a:ext cx="309158" cy="397907"/>
            </a:xfrm>
            <a:prstGeom prst="flowChartAlternateProcess">
              <a:avLst/>
            </a:prstGeom>
            <a:solidFill>
              <a:schemeClr val="bg1"/>
            </a:solidFill>
            <a:ln w="28575" cap="flat" cmpd="sng" algn="ctr">
              <a:solidFill>
                <a:schemeClr val="tx1">
                  <a:lumMod val="95000"/>
                  <a:lumOff val="5000"/>
                </a:schemeClr>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28" name="Rectangle 59"/>
            <p:cNvSpPr/>
            <p:nvPr/>
          </p:nvSpPr>
          <p:spPr bwMode="auto">
            <a:xfrm>
              <a:off x="7086600" y="3253696"/>
              <a:ext cx="314938" cy="397907"/>
            </a:xfrm>
            <a:prstGeom prst="roundRect">
              <a:avLst/>
            </a:prstGeom>
            <a:solidFill>
              <a:schemeClr val="bg1"/>
            </a:solidFill>
            <a:ln w="28575" cap="flat" cmpd="sng" algn="ctr">
              <a:solidFill>
                <a:schemeClr val="tx1">
                  <a:lumMod val="95000"/>
                  <a:lumOff val="5000"/>
                </a:schemeClr>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29" name="Rectangle 59"/>
            <p:cNvSpPr/>
            <p:nvPr/>
          </p:nvSpPr>
          <p:spPr bwMode="auto">
            <a:xfrm rot="1689132">
              <a:off x="7170480" y="3081389"/>
              <a:ext cx="254034" cy="369332"/>
            </a:xfrm>
            <a:custGeom>
              <a:avLst/>
              <a:gdLst>
                <a:gd name="connsiteX0" fmla="*/ 0 w 311680"/>
                <a:gd name="connsiteY0" fmla="*/ 0 h 471361"/>
                <a:gd name="connsiteX1" fmla="*/ 311680 w 311680"/>
                <a:gd name="connsiteY1" fmla="*/ 0 h 471361"/>
                <a:gd name="connsiteX2" fmla="*/ 311680 w 311680"/>
                <a:gd name="connsiteY2" fmla="*/ 471361 h 471361"/>
                <a:gd name="connsiteX3" fmla="*/ 0 w 311680"/>
                <a:gd name="connsiteY3" fmla="*/ 471361 h 471361"/>
                <a:gd name="connsiteX4" fmla="*/ 0 w 311680"/>
                <a:gd name="connsiteY4" fmla="*/ 0 h 471361"/>
                <a:gd name="connsiteX0" fmla="*/ 0 w 314751"/>
                <a:gd name="connsiteY0" fmla="*/ 0 h 471361"/>
                <a:gd name="connsiteX1" fmla="*/ 311680 w 314751"/>
                <a:gd name="connsiteY1" fmla="*/ 0 h 471361"/>
                <a:gd name="connsiteX2" fmla="*/ 314751 w 314751"/>
                <a:gd name="connsiteY2" fmla="*/ 325426 h 471361"/>
                <a:gd name="connsiteX3" fmla="*/ 0 w 314751"/>
                <a:gd name="connsiteY3" fmla="*/ 471361 h 471361"/>
                <a:gd name="connsiteX4" fmla="*/ 0 w 314751"/>
                <a:gd name="connsiteY4" fmla="*/ 0 h 471361"/>
                <a:gd name="connsiteX0" fmla="*/ 187 w 314938"/>
                <a:gd name="connsiteY0" fmla="*/ 0 h 336188"/>
                <a:gd name="connsiteX1" fmla="*/ 311867 w 314938"/>
                <a:gd name="connsiteY1" fmla="*/ 0 h 336188"/>
                <a:gd name="connsiteX2" fmla="*/ 314938 w 314938"/>
                <a:gd name="connsiteY2" fmla="*/ 325426 h 336188"/>
                <a:gd name="connsiteX3" fmla="*/ 0 w 314938"/>
                <a:gd name="connsiteY3" fmla="*/ 336188 h 336188"/>
                <a:gd name="connsiteX4" fmla="*/ 187 w 314938"/>
                <a:gd name="connsiteY4" fmla="*/ 0 h 3361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938" h="336188">
                  <a:moveTo>
                    <a:pt x="187" y="0"/>
                  </a:moveTo>
                  <a:lnTo>
                    <a:pt x="311867" y="0"/>
                  </a:lnTo>
                  <a:cubicBezTo>
                    <a:pt x="312891" y="108475"/>
                    <a:pt x="313914" y="216951"/>
                    <a:pt x="314938" y="325426"/>
                  </a:cubicBezTo>
                  <a:lnTo>
                    <a:pt x="0" y="336188"/>
                  </a:lnTo>
                  <a:cubicBezTo>
                    <a:pt x="62" y="224125"/>
                    <a:pt x="125" y="112063"/>
                    <a:pt x="187" y="0"/>
                  </a:cubicBezTo>
                  <a:close/>
                </a:path>
              </a:pathLst>
            </a:cu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Century Gothic" pitchFamily="34" charset="0"/>
                  <a:cs typeface="Arial" charset="0"/>
                </a:rPr>
                <a:t>0</a:t>
              </a:r>
            </a:p>
          </p:txBody>
        </p:sp>
        <p:sp>
          <p:nvSpPr>
            <p:cNvPr id="230" name="Rectangle 59"/>
            <p:cNvSpPr/>
            <p:nvPr/>
          </p:nvSpPr>
          <p:spPr bwMode="auto">
            <a:xfrm rot="1769459">
              <a:off x="7152102" y="3079356"/>
              <a:ext cx="283892" cy="307710"/>
            </a:xfrm>
            <a:custGeom>
              <a:avLst/>
              <a:gdLst>
                <a:gd name="connsiteX0" fmla="*/ 0 w 311680"/>
                <a:gd name="connsiteY0" fmla="*/ 0 h 471361"/>
                <a:gd name="connsiteX1" fmla="*/ 311680 w 311680"/>
                <a:gd name="connsiteY1" fmla="*/ 0 h 471361"/>
                <a:gd name="connsiteX2" fmla="*/ 311680 w 311680"/>
                <a:gd name="connsiteY2" fmla="*/ 471361 h 471361"/>
                <a:gd name="connsiteX3" fmla="*/ 0 w 311680"/>
                <a:gd name="connsiteY3" fmla="*/ 471361 h 471361"/>
                <a:gd name="connsiteX4" fmla="*/ 0 w 311680"/>
                <a:gd name="connsiteY4" fmla="*/ 0 h 471361"/>
                <a:gd name="connsiteX0" fmla="*/ 0 w 314751"/>
                <a:gd name="connsiteY0" fmla="*/ 0 h 471361"/>
                <a:gd name="connsiteX1" fmla="*/ 311680 w 314751"/>
                <a:gd name="connsiteY1" fmla="*/ 0 h 471361"/>
                <a:gd name="connsiteX2" fmla="*/ 314751 w 314751"/>
                <a:gd name="connsiteY2" fmla="*/ 325426 h 471361"/>
                <a:gd name="connsiteX3" fmla="*/ 0 w 314751"/>
                <a:gd name="connsiteY3" fmla="*/ 471361 h 471361"/>
                <a:gd name="connsiteX4" fmla="*/ 0 w 314751"/>
                <a:gd name="connsiteY4" fmla="*/ 0 h 471361"/>
                <a:gd name="connsiteX0" fmla="*/ 187 w 314938"/>
                <a:gd name="connsiteY0" fmla="*/ 0 h 336188"/>
                <a:gd name="connsiteX1" fmla="*/ 311867 w 314938"/>
                <a:gd name="connsiteY1" fmla="*/ 0 h 336188"/>
                <a:gd name="connsiteX2" fmla="*/ 314938 w 314938"/>
                <a:gd name="connsiteY2" fmla="*/ 325426 h 336188"/>
                <a:gd name="connsiteX3" fmla="*/ 0 w 314938"/>
                <a:gd name="connsiteY3" fmla="*/ 336188 h 336188"/>
                <a:gd name="connsiteX4" fmla="*/ 187 w 314938"/>
                <a:gd name="connsiteY4" fmla="*/ 0 h 3361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938" h="336188">
                  <a:moveTo>
                    <a:pt x="187" y="0"/>
                  </a:moveTo>
                  <a:lnTo>
                    <a:pt x="311867" y="0"/>
                  </a:lnTo>
                  <a:cubicBezTo>
                    <a:pt x="312891" y="108475"/>
                    <a:pt x="313914" y="216951"/>
                    <a:pt x="314938" y="325426"/>
                  </a:cubicBezTo>
                  <a:lnTo>
                    <a:pt x="0" y="336188"/>
                  </a:lnTo>
                  <a:cubicBezTo>
                    <a:pt x="62" y="224125"/>
                    <a:pt x="125" y="112063"/>
                    <a:pt x="187" y="0"/>
                  </a:cubicBezTo>
                  <a:close/>
                </a:path>
              </a:pathLst>
            </a:cu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grpSp>
        <p:nvGrpSpPr>
          <p:cNvPr id="233" name="Group 170"/>
          <p:cNvGrpSpPr/>
          <p:nvPr/>
        </p:nvGrpSpPr>
        <p:grpSpPr>
          <a:xfrm>
            <a:off x="7530977" y="5006551"/>
            <a:ext cx="972278" cy="999464"/>
            <a:chOff x="7481765" y="4858378"/>
            <a:chExt cx="1178077" cy="999464"/>
          </a:xfrm>
        </p:grpSpPr>
        <p:sp>
          <p:nvSpPr>
            <p:cNvPr id="130" name="Bent Arrow 129"/>
            <p:cNvSpPr/>
            <p:nvPr/>
          </p:nvSpPr>
          <p:spPr bwMode="auto">
            <a:xfrm flipV="1">
              <a:off x="7481765" y="4949332"/>
              <a:ext cx="1178077" cy="908510"/>
            </a:xfrm>
            <a:prstGeom prst="bentArrow">
              <a:avLst>
                <a:gd name="adj1" fmla="val 12663"/>
                <a:gd name="adj2" fmla="val 12458"/>
                <a:gd name="adj3" fmla="val 18405"/>
                <a:gd name="adj4" fmla="val 34649"/>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70" name="Rectangle 169"/>
            <p:cNvSpPr/>
            <p:nvPr/>
          </p:nvSpPr>
          <p:spPr bwMode="auto">
            <a:xfrm rot="16200000">
              <a:off x="7461814" y="4896725"/>
              <a:ext cx="165262" cy="88567"/>
            </a:xfrm>
            <a:prstGeom prst="rect">
              <a:avLst/>
            </a:prstGeom>
            <a:solidFill>
              <a:schemeClr val="bg1"/>
            </a:solidFill>
            <a:ln w="9525" cap="flat" cmpd="sng" algn="ctr">
              <a:solidFill>
                <a:schemeClr val="bg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sp>
        <p:nvSpPr>
          <p:cNvPr id="136" name="Isosceles Triangle 135"/>
          <p:cNvSpPr/>
          <p:nvPr/>
        </p:nvSpPr>
        <p:spPr bwMode="auto">
          <a:xfrm rot="1800000">
            <a:off x="7788860" y="3221176"/>
            <a:ext cx="108536" cy="94920"/>
          </a:xfrm>
          <a:prstGeom prst="triangle">
            <a:avLst/>
          </a:prstGeom>
          <a:solidFill>
            <a:srgbClr val="00FF00"/>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37" name="Isosceles Triangle 136"/>
          <p:cNvSpPr/>
          <p:nvPr/>
        </p:nvSpPr>
        <p:spPr bwMode="auto">
          <a:xfrm rot="12600000" flipH="1">
            <a:off x="7788859" y="3144975"/>
            <a:ext cx="108536" cy="94920"/>
          </a:xfrm>
          <a:prstGeom prst="triangle">
            <a:avLst/>
          </a:prstGeom>
          <a:solidFill>
            <a:srgbClr val="00FF00"/>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53" name="Rectangle 152"/>
          <p:cNvSpPr/>
          <p:nvPr/>
        </p:nvSpPr>
        <p:spPr bwMode="auto">
          <a:xfrm>
            <a:off x="7770669" y="5659365"/>
            <a:ext cx="442781" cy="420100"/>
          </a:xfrm>
          <a:prstGeom prst="rect">
            <a:avLst/>
          </a:prstGeom>
          <a:solidFill>
            <a:schemeClr val="bg1">
              <a:lumMod val="8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1000" fill="hold"/>
                                        <p:tgtEl>
                                          <p:spTgt spid="14"/>
                                        </p:tgtEl>
                                        <p:attrNameLst>
                                          <p:attrName>r</p:attrName>
                                        </p:attrNameLst>
                                      </p:cBhvr>
                                    </p:animRot>
                                  </p:childTnLst>
                                </p:cTn>
                              </p:par>
                            </p:childTnLst>
                          </p:cTn>
                        </p:par>
                      </p:childTnLst>
                    </p:cTn>
                  </p:par>
                  <p:par>
                    <p:cTn id="7" fill="hold">
                      <p:stCondLst>
                        <p:cond delay="indefinite"/>
                      </p:stCondLst>
                      <p:childTnLst>
                        <p:par>
                          <p:cTn id="8" fill="hold">
                            <p:stCondLst>
                              <p:cond delay="0"/>
                            </p:stCondLst>
                            <p:childTnLst>
                              <p:par>
                                <p:cTn id="9" presetID="0" presetClass="path" presetSubtype="0" accel="50000" decel="50000" fill="hold" grpId="0" nodeType="clickEffect">
                                  <p:stCondLst>
                                    <p:cond delay="0"/>
                                  </p:stCondLst>
                                  <p:childTnLst>
                                    <p:animMotion origin="layout" path="M -3.88889E-6 -7.40741E-7 L -0.00833 0.01111 " pathEditMode="relative" ptsTypes="AA">
                                      <p:cBhvr>
                                        <p:cTn id="10" dur="2000" fill="hold"/>
                                        <p:tgtEl>
                                          <p:spTgt spid="207"/>
                                        </p:tgtEl>
                                        <p:attrNameLst>
                                          <p:attrName>ppt_x</p:attrName>
                                          <p:attrName>ppt_y</p:attrName>
                                        </p:attrNameLst>
                                      </p:cBhvr>
                                    </p:animMotion>
                                  </p:childTnLst>
                                </p:cTn>
                              </p:par>
                              <p:par>
                                <p:cTn id="11" presetID="0" presetClass="path" presetSubtype="0" accel="50000" decel="50000" fill="hold" grpId="0" nodeType="withEffect">
                                  <p:stCondLst>
                                    <p:cond delay="0"/>
                                  </p:stCondLst>
                                  <p:childTnLst>
                                    <p:animMotion origin="layout" path="M -5.55556E-7 -3.33333E-6 L 0.00833 -0.01111 " pathEditMode="relative" ptsTypes="AA">
                                      <p:cBhvr>
                                        <p:cTn id="12" dur="2000" fill="hold"/>
                                        <p:tgtEl>
                                          <p:spTgt spid="206"/>
                                        </p:tgtEl>
                                        <p:attrNameLst>
                                          <p:attrName>ppt_x</p:attrName>
                                          <p:attrName>ppt_y</p:attrName>
                                        </p:attrNameLst>
                                      </p:cBhvr>
                                    </p:animMotion>
                                  </p:childTnLst>
                                </p:cTn>
                              </p:par>
                              <p:par>
                                <p:cTn id="13" presetID="0" presetClass="path" presetSubtype="0" accel="50000" decel="50000" fill="hold" grpId="0" nodeType="withEffect">
                                  <p:stCondLst>
                                    <p:cond delay="0"/>
                                  </p:stCondLst>
                                  <p:childTnLst>
                                    <p:animMotion origin="layout" path="M -4.44444E-6 2.59259E-6 L -0.00833 0.01111 " pathEditMode="relative" ptsTypes="AA">
                                      <p:cBhvr>
                                        <p:cTn id="14" dur="2000" fill="hold"/>
                                        <p:tgtEl>
                                          <p:spTgt spid="136"/>
                                        </p:tgtEl>
                                        <p:attrNameLst>
                                          <p:attrName>ppt_x</p:attrName>
                                          <p:attrName>ppt_y</p:attrName>
                                        </p:attrNameLst>
                                      </p:cBhvr>
                                    </p:animMotion>
                                  </p:childTnLst>
                                </p:cTn>
                              </p:par>
                              <p:par>
                                <p:cTn id="15" presetID="0" presetClass="path" presetSubtype="0" accel="50000" decel="50000" fill="hold" grpId="0" nodeType="withEffect">
                                  <p:stCondLst>
                                    <p:cond delay="0"/>
                                  </p:stCondLst>
                                  <p:childTnLst>
                                    <p:animMotion origin="layout" path="M -4.44444E-6 2.59259E-6 L -4.44444E-6 -0.01111 " pathEditMode="relative" ptsTypes="AA">
                                      <p:cBhvr>
                                        <p:cTn id="16" dur="2000" fill="hold"/>
                                        <p:tgtEl>
                                          <p:spTgt spid="137"/>
                                        </p:tgtEl>
                                        <p:attrNameLst>
                                          <p:attrName>ppt_x</p:attrName>
                                          <p:attrName>ppt_y</p:attrName>
                                        </p:attrNameLst>
                                      </p:cBhvr>
                                    </p:animMotion>
                                  </p:childTnLst>
                                </p:cTn>
                              </p:par>
                            </p:childTnLst>
                          </p:cTn>
                        </p:par>
                      </p:childTnLst>
                    </p:cTn>
                  </p:par>
                  <p:par>
                    <p:cTn id="17" fill="hold">
                      <p:stCondLst>
                        <p:cond delay="indefinite"/>
                      </p:stCondLst>
                      <p:childTnLst>
                        <p:par>
                          <p:cTn id="18" fill="hold">
                            <p:stCondLst>
                              <p:cond delay="0"/>
                            </p:stCondLst>
                            <p:childTnLst>
                              <p:par>
                                <p:cTn id="19" presetID="8" presetClass="emph" presetSubtype="0" accel="50000" decel="50000" fill="hold" nodeType="clickEffect">
                                  <p:stCondLst>
                                    <p:cond delay="0"/>
                                  </p:stCondLst>
                                  <p:childTnLst>
                                    <p:animRot by="21600000">
                                      <p:cBhvr>
                                        <p:cTn id="20" dur="5000" fill="hold"/>
                                        <p:tgtEl>
                                          <p:spTgt spid="1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6" grpId="0" animBg="1"/>
      <p:bldP spid="207" grpId="0" animBg="1"/>
      <p:bldP spid="136" grpId="0" animBg="1"/>
      <p:bldP spid="137" grpId="0" animBg="1"/>
    </p:bld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smtClean="0"/>
              <a:t>Variable: Coagulant Dose</a:t>
            </a:r>
            <a:endParaRPr lang="en-US" dirty="0"/>
          </a:p>
        </p:txBody>
      </p:sp>
      <p:pic>
        <p:nvPicPr>
          <p:cNvPr id="4" name="Picture 5" descr="b"/>
          <p:cNvPicPr>
            <a:picLocks noChangeAspect="1" noChangeArrowheads="1"/>
          </p:cNvPicPr>
          <p:nvPr/>
        </p:nvPicPr>
        <p:blipFill>
          <a:blip r:embed="rId3" cstate="print"/>
          <a:srcRect/>
          <a:stretch>
            <a:fillRect/>
          </a:stretch>
        </p:blipFill>
        <p:spPr bwMode="auto">
          <a:xfrm>
            <a:off x="7209971" y="6283098"/>
            <a:ext cx="1934029" cy="574902"/>
          </a:xfrm>
          <a:prstGeom prst="rect">
            <a:avLst/>
          </a:prstGeom>
          <a:noFill/>
          <a:ln w="9525">
            <a:noFill/>
            <a:miter lim="800000"/>
            <a:headEnd/>
            <a:tailEnd/>
          </a:ln>
        </p:spPr>
      </p:pic>
      <p:pic>
        <p:nvPicPr>
          <p:cNvPr id="5" name="Picture 6" descr="a"/>
          <p:cNvPicPr>
            <a:picLocks noChangeAspect="1" noChangeArrowheads="1"/>
          </p:cNvPicPr>
          <p:nvPr/>
        </p:nvPicPr>
        <p:blipFill>
          <a:blip r:embed="rId4" cstate="print"/>
          <a:srcRect r="4546"/>
          <a:stretch>
            <a:fillRect/>
          </a:stretch>
        </p:blipFill>
        <p:spPr bwMode="auto">
          <a:xfrm>
            <a:off x="0" y="6300788"/>
            <a:ext cx="1981200" cy="557212"/>
          </a:xfrm>
          <a:prstGeom prst="rect">
            <a:avLst/>
          </a:prstGeom>
          <a:noFill/>
          <a:ln w="9525">
            <a:noFill/>
            <a:miter lim="800000"/>
            <a:headEnd/>
            <a:tailEnd/>
          </a:ln>
        </p:spPr>
      </p:pic>
      <p:sp>
        <p:nvSpPr>
          <p:cNvPr id="157" name="Round Same Side Corner Rectangle 156"/>
          <p:cNvSpPr/>
          <p:nvPr/>
        </p:nvSpPr>
        <p:spPr bwMode="auto">
          <a:xfrm rot="5400000">
            <a:off x="1620295" y="3805706"/>
            <a:ext cx="103516" cy="1780552"/>
          </a:xfrm>
          <a:prstGeom prst="round2Same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49" name="Bent Arrow 148"/>
          <p:cNvSpPr/>
          <p:nvPr/>
        </p:nvSpPr>
        <p:spPr bwMode="auto">
          <a:xfrm>
            <a:off x="2527055" y="2986497"/>
            <a:ext cx="1484887" cy="2111008"/>
          </a:xfrm>
          <a:prstGeom prst="bentArrow">
            <a:avLst>
              <a:gd name="adj1" fmla="val 7088"/>
              <a:gd name="adj2" fmla="val 15455"/>
              <a:gd name="adj3" fmla="val 0"/>
              <a:gd name="adj4" fmla="val 15572"/>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38" name="Bent Arrow 137"/>
          <p:cNvSpPr/>
          <p:nvPr/>
        </p:nvSpPr>
        <p:spPr bwMode="auto">
          <a:xfrm rot="5400000" flipV="1">
            <a:off x="5034402" y="3170149"/>
            <a:ext cx="569675" cy="3820395"/>
          </a:xfrm>
          <a:prstGeom prst="bentArrow">
            <a:avLst>
              <a:gd name="adj1" fmla="val 16248"/>
              <a:gd name="adj2" fmla="val 11158"/>
              <a:gd name="adj3" fmla="val 0"/>
              <a:gd name="adj4" fmla="val 47010"/>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nvGrpSpPr>
          <p:cNvPr id="3" name="Group 207"/>
          <p:cNvGrpSpPr/>
          <p:nvPr/>
        </p:nvGrpSpPr>
        <p:grpSpPr>
          <a:xfrm>
            <a:off x="3016383" y="5305947"/>
            <a:ext cx="3347611" cy="484443"/>
            <a:chOff x="2960141" y="5157774"/>
            <a:chExt cx="3347611" cy="484443"/>
          </a:xfrm>
        </p:grpSpPr>
        <p:sp>
          <p:nvSpPr>
            <p:cNvPr id="209" name="Rectangle 208"/>
            <p:cNvSpPr/>
            <p:nvPr/>
          </p:nvSpPr>
          <p:spPr bwMode="auto">
            <a:xfrm>
              <a:off x="4734339" y="5168438"/>
              <a:ext cx="93142" cy="451035"/>
            </a:xfrm>
            <a:prstGeom prst="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10" name="Rectangle 209"/>
            <p:cNvSpPr/>
            <p:nvPr/>
          </p:nvSpPr>
          <p:spPr bwMode="auto">
            <a:xfrm>
              <a:off x="3820973" y="5178070"/>
              <a:ext cx="93142" cy="451035"/>
            </a:xfrm>
            <a:prstGeom prst="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11" name="Rectangle 210"/>
            <p:cNvSpPr/>
            <p:nvPr/>
          </p:nvSpPr>
          <p:spPr bwMode="auto">
            <a:xfrm>
              <a:off x="5545658" y="5186655"/>
              <a:ext cx="93142" cy="451035"/>
            </a:xfrm>
            <a:prstGeom prst="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12" name="Rectangle 211"/>
            <p:cNvSpPr/>
            <p:nvPr/>
          </p:nvSpPr>
          <p:spPr bwMode="auto">
            <a:xfrm>
              <a:off x="5896888" y="5163837"/>
              <a:ext cx="92776" cy="451035"/>
            </a:xfrm>
            <a:prstGeom prst="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13" name="Bent Arrow 212"/>
            <p:cNvSpPr/>
            <p:nvPr/>
          </p:nvSpPr>
          <p:spPr bwMode="auto">
            <a:xfrm rot="5400000">
              <a:off x="4391725" y="3726190"/>
              <a:ext cx="484443" cy="3347611"/>
            </a:xfrm>
            <a:prstGeom prst="bentArrow">
              <a:avLst>
                <a:gd name="adj1" fmla="val 22317"/>
                <a:gd name="adj2" fmla="val 21441"/>
                <a:gd name="adj3" fmla="val 0"/>
                <a:gd name="adj4" fmla="val 31190"/>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14" name="Rectangle 213"/>
            <p:cNvSpPr/>
            <p:nvPr/>
          </p:nvSpPr>
          <p:spPr bwMode="auto">
            <a:xfrm>
              <a:off x="5908050" y="5205458"/>
              <a:ext cx="72293" cy="73954"/>
            </a:xfrm>
            <a:prstGeom prst="rect">
              <a:avLst/>
            </a:prstGeom>
            <a:solidFill>
              <a:schemeClr val="bg1"/>
            </a:solidFill>
            <a:ln w="9525"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15" name="Rectangle 214"/>
            <p:cNvSpPr/>
            <p:nvPr/>
          </p:nvSpPr>
          <p:spPr bwMode="auto">
            <a:xfrm>
              <a:off x="5556082" y="5217009"/>
              <a:ext cx="72293" cy="73954"/>
            </a:xfrm>
            <a:prstGeom prst="rect">
              <a:avLst/>
            </a:prstGeom>
            <a:solidFill>
              <a:schemeClr val="bg1"/>
            </a:solidFill>
            <a:ln w="9525"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16" name="Rectangle 215"/>
            <p:cNvSpPr/>
            <p:nvPr/>
          </p:nvSpPr>
          <p:spPr bwMode="auto">
            <a:xfrm>
              <a:off x="4746367" y="5238376"/>
              <a:ext cx="72293" cy="73954"/>
            </a:xfrm>
            <a:prstGeom prst="rect">
              <a:avLst/>
            </a:prstGeom>
            <a:solidFill>
              <a:schemeClr val="bg1"/>
            </a:solidFill>
            <a:ln w="9525"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17" name="Rectangle 216"/>
            <p:cNvSpPr/>
            <p:nvPr/>
          </p:nvSpPr>
          <p:spPr bwMode="auto">
            <a:xfrm>
              <a:off x="3838377" y="5208424"/>
              <a:ext cx="72293" cy="73954"/>
            </a:xfrm>
            <a:prstGeom prst="rect">
              <a:avLst/>
            </a:prstGeom>
            <a:solidFill>
              <a:schemeClr val="bg1"/>
            </a:solidFill>
            <a:ln w="9525"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sp>
        <p:nvSpPr>
          <p:cNvPr id="176" name="Rectangle 175"/>
          <p:cNvSpPr/>
          <p:nvPr/>
        </p:nvSpPr>
        <p:spPr bwMode="auto">
          <a:xfrm rot="17934323" flipV="1">
            <a:off x="7773984" y="2977030"/>
            <a:ext cx="125265" cy="470627"/>
          </a:xfrm>
          <a:prstGeom prst="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nvGrpSpPr>
          <p:cNvPr id="6" name="Group 176"/>
          <p:cNvGrpSpPr/>
          <p:nvPr/>
        </p:nvGrpSpPr>
        <p:grpSpPr>
          <a:xfrm>
            <a:off x="7734370" y="2013567"/>
            <a:ext cx="1548821" cy="2443436"/>
            <a:chOff x="7678128" y="1865394"/>
            <a:chExt cx="1548821" cy="2443436"/>
          </a:xfrm>
        </p:grpSpPr>
        <p:sp>
          <p:nvSpPr>
            <p:cNvPr id="178" name="Bent Arrow 177"/>
            <p:cNvSpPr/>
            <p:nvPr/>
          </p:nvSpPr>
          <p:spPr bwMode="auto">
            <a:xfrm rot="1769243" flipV="1">
              <a:off x="7681139" y="3394862"/>
              <a:ext cx="1545810" cy="913968"/>
            </a:xfrm>
            <a:prstGeom prst="bentArrow">
              <a:avLst>
                <a:gd name="adj1" fmla="val 12534"/>
                <a:gd name="adj2" fmla="val 11769"/>
                <a:gd name="adj3" fmla="val 11511"/>
                <a:gd name="adj4" fmla="val 33270"/>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79" name="Rectangle 178"/>
            <p:cNvSpPr/>
            <p:nvPr/>
          </p:nvSpPr>
          <p:spPr bwMode="auto">
            <a:xfrm rot="17934323" flipV="1">
              <a:off x="7850497" y="2628675"/>
              <a:ext cx="125890" cy="470627"/>
            </a:xfrm>
            <a:prstGeom prst="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80" name="Rectangle 179"/>
            <p:cNvSpPr/>
            <p:nvPr/>
          </p:nvSpPr>
          <p:spPr bwMode="auto">
            <a:xfrm rot="17934323" flipV="1">
              <a:off x="7966090" y="2407029"/>
              <a:ext cx="125890" cy="470627"/>
            </a:xfrm>
            <a:prstGeom prst="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nvGrpSpPr>
            <p:cNvPr id="7" name="Group 180"/>
            <p:cNvGrpSpPr/>
            <p:nvPr/>
          </p:nvGrpSpPr>
          <p:grpSpPr>
            <a:xfrm rot="17934323" flipV="1">
              <a:off x="7185506" y="2445989"/>
              <a:ext cx="1690266" cy="529075"/>
              <a:chOff x="3232428" y="5135167"/>
              <a:chExt cx="3075322" cy="507050"/>
            </a:xfrm>
          </p:grpSpPr>
          <p:sp>
            <p:nvSpPr>
              <p:cNvPr id="197" name="Rectangle 196"/>
              <p:cNvSpPr/>
              <p:nvPr/>
            </p:nvSpPr>
            <p:spPr bwMode="auto">
              <a:xfrm>
                <a:off x="5275477" y="5188452"/>
                <a:ext cx="202605" cy="451035"/>
              </a:xfrm>
              <a:prstGeom prst="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00" name="Bent Arrow 199"/>
              <p:cNvSpPr/>
              <p:nvPr/>
            </p:nvSpPr>
            <p:spPr bwMode="auto">
              <a:xfrm rot="5400000">
                <a:off x="4516564" y="3851031"/>
                <a:ext cx="507050" cy="3075322"/>
              </a:xfrm>
              <a:prstGeom prst="bentArrow">
                <a:avLst>
                  <a:gd name="adj1" fmla="val 22317"/>
                  <a:gd name="adj2" fmla="val 21441"/>
                  <a:gd name="adj3" fmla="val 0"/>
                  <a:gd name="adj4" fmla="val 31190"/>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01" name="Rectangle 200"/>
              <p:cNvSpPr/>
              <p:nvPr/>
            </p:nvSpPr>
            <p:spPr bwMode="auto">
              <a:xfrm>
                <a:off x="5297475" y="5233487"/>
                <a:ext cx="162983" cy="73954"/>
              </a:xfrm>
              <a:prstGeom prst="rect">
                <a:avLst/>
              </a:pr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sp>
          <p:nvSpPr>
            <p:cNvPr id="182" name="Rectangle 181"/>
            <p:cNvSpPr/>
            <p:nvPr/>
          </p:nvSpPr>
          <p:spPr bwMode="auto">
            <a:xfrm rot="17934323" flipV="1">
              <a:off x="8120415" y="2685222"/>
              <a:ext cx="101271" cy="77166"/>
            </a:xfrm>
            <a:prstGeom prst="rect">
              <a:avLst/>
            </a:pr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83" name="Rectangle 182"/>
            <p:cNvSpPr/>
            <p:nvPr/>
          </p:nvSpPr>
          <p:spPr bwMode="auto">
            <a:xfrm rot="17934323" flipV="1">
              <a:off x="8015096" y="2911150"/>
              <a:ext cx="101271" cy="77166"/>
            </a:xfrm>
            <a:prstGeom prst="rect">
              <a:avLst/>
            </a:pr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84" name="Rectangle 183"/>
            <p:cNvSpPr/>
            <p:nvPr/>
          </p:nvSpPr>
          <p:spPr bwMode="auto">
            <a:xfrm rot="17934323" flipV="1">
              <a:off x="7885183" y="3112953"/>
              <a:ext cx="101271" cy="77166"/>
            </a:xfrm>
            <a:prstGeom prst="rect">
              <a:avLst/>
            </a:pr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94" name="Rectangle 193"/>
            <p:cNvSpPr/>
            <p:nvPr/>
          </p:nvSpPr>
          <p:spPr bwMode="auto">
            <a:xfrm rot="17934323" flipV="1">
              <a:off x="7775033" y="3500117"/>
              <a:ext cx="59291" cy="88880"/>
            </a:xfrm>
            <a:prstGeom prst="rect">
              <a:avLst/>
            </a:pr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sp>
        <p:nvSpPr>
          <p:cNvPr id="191" name="Bent Arrow 190"/>
          <p:cNvSpPr/>
          <p:nvPr/>
        </p:nvSpPr>
        <p:spPr bwMode="auto">
          <a:xfrm>
            <a:off x="152400" y="3665863"/>
            <a:ext cx="1030198" cy="1894482"/>
          </a:xfrm>
          <a:prstGeom prst="bentArrow">
            <a:avLst>
              <a:gd name="adj1" fmla="val 9085"/>
              <a:gd name="adj2" fmla="val 5261"/>
              <a:gd name="adj3" fmla="val 31337"/>
              <a:gd name="adj4" fmla="val 24742"/>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72" name="Bent Arrow 171"/>
          <p:cNvSpPr/>
          <p:nvPr/>
        </p:nvSpPr>
        <p:spPr bwMode="auto">
          <a:xfrm rot="3255825" flipV="1">
            <a:off x="261711" y="2755359"/>
            <a:ext cx="811576" cy="913968"/>
          </a:xfrm>
          <a:prstGeom prst="bentArrow">
            <a:avLst>
              <a:gd name="adj1" fmla="val 9587"/>
              <a:gd name="adj2" fmla="val 11769"/>
              <a:gd name="adj3" fmla="val 11511"/>
              <a:gd name="adj4" fmla="val 42980"/>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58" name="Bent Arrow 157"/>
          <p:cNvSpPr/>
          <p:nvPr/>
        </p:nvSpPr>
        <p:spPr bwMode="auto">
          <a:xfrm rot="16200000" flipV="1">
            <a:off x="1402838" y="3748581"/>
            <a:ext cx="811576" cy="913968"/>
          </a:xfrm>
          <a:prstGeom prst="bentArrow">
            <a:avLst>
              <a:gd name="adj1" fmla="val 9587"/>
              <a:gd name="adj2" fmla="val 11769"/>
              <a:gd name="adj3" fmla="val 11511"/>
              <a:gd name="adj4" fmla="val 42980"/>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68" name="Bent Arrow 67"/>
          <p:cNvSpPr/>
          <p:nvPr/>
        </p:nvSpPr>
        <p:spPr bwMode="auto">
          <a:xfrm rot="5400000" flipH="1">
            <a:off x="6737501" y="5600226"/>
            <a:ext cx="595805" cy="760438"/>
          </a:xfrm>
          <a:prstGeom prst="bentArrow">
            <a:avLst>
              <a:gd name="adj1" fmla="val 15597"/>
              <a:gd name="adj2" fmla="val 14968"/>
              <a:gd name="adj3" fmla="val 0"/>
              <a:gd name="adj4" fmla="val 47010"/>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nvGrpSpPr>
          <p:cNvPr id="8" name="Group 102"/>
          <p:cNvGrpSpPr/>
          <p:nvPr/>
        </p:nvGrpSpPr>
        <p:grpSpPr>
          <a:xfrm>
            <a:off x="3506576" y="5741184"/>
            <a:ext cx="3295343" cy="603111"/>
            <a:chOff x="3450334" y="5593011"/>
            <a:chExt cx="3295343" cy="603111"/>
          </a:xfrm>
        </p:grpSpPr>
        <p:grpSp>
          <p:nvGrpSpPr>
            <p:cNvPr id="10" name="Group 91"/>
            <p:cNvGrpSpPr/>
            <p:nvPr/>
          </p:nvGrpSpPr>
          <p:grpSpPr>
            <a:xfrm>
              <a:off x="3450334" y="5593011"/>
              <a:ext cx="3295343" cy="603111"/>
              <a:chOff x="3450334" y="5593011"/>
              <a:chExt cx="3295343" cy="603111"/>
            </a:xfrm>
          </p:grpSpPr>
          <p:sp>
            <p:nvSpPr>
              <p:cNvPr id="90" name="Freeform 89"/>
              <p:cNvSpPr/>
              <p:nvPr/>
            </p:nvSpPr>
            <p:spPr bwMode="auto">
              <a:xfrm>
                <a:off x="6507413" y="5593011"/>
                <a:ext cx="41015" cy="49206"/>
              </a:xfrm>
              <a:custGeom>
                <a:avLst/>
                <a:gdLst>
                  <a:gd name="connsiteX0" fmla="*/ 0 w 41015"/>
                  <a:gd name="connsiteY0" fmla="*/ 0 h 49206"/>
                  <a:gd name="connsiteX1" fmla="*/ 20502 w 41015"/>
                  <a:gd name="connsiteY1" fmla="*/ 8201 h 49206"/>
                  <a:gd name="connsiteX2" fmla="*/ 36904 w 41015"/>
                  <a:gd name="connsiteY2" fmla="*/ 32804 h 49206"/>
                  <a:gd name="connsiteX3" fmla="*/ 41004 w 41015"/>
                  <a:gd name="connsiteY3" fmla="*/ 49206 h 49206"/>
                </a:gdLst>
                <a:ahLst/>
                <a:cxnLst>
                  <a:cxn ang="0">
                    <a:pos x="connsiteX0" y="connsiteY0"/>
                  </a:cxn>
                  <a:cxn ang="0">
                    <a:pos x="connsiteX1" y="connsiteY1"/>
                  </a:cxn>
                  <a:cxn ang="0">
                    <a:pos x="connsiteX2" y="connsiteY2"/>
                  </a:cxn>
                  <a:cxn ang="0">
                    <a:pos x="connsiteX3" y="connsiteY3"/>
                  </a:cxn>
                </a:cxnLst>
                <a:rect l="l" t="t" r="r" b="b"/>
                <a:pathLst>
                  <a:path w="41015" h="49206">
                    <a:moveTo>
                      <a:pt x="0" y="0"/>
                    </a:moveTo>
                    <a:cubicBezTo>
                      <a:pt x="6834" y="2734"/>
                      <a:pt x="15001" y="3311"/>
                      <a:pt x="20502" y="8201"/>
                    </a:cubicBezTo>
                    <a:cubicBezTo>
                      <a:pt x="27869" y="14749"/>
                      <a:pt x="36904" y="32804"/>
                      <a:pt x="36904" y="32804"/>
                    </a:cubicBezTo>
                    <a:cubicBezTo>
                      <a:pt x="41436" y="46402"/>
                      <a:pt x="41004" y="40783"/>
                      <a:pt x="41004" y="49206"/>
                    </a:cubicBezTo>
                  </a:path>
                </a:pathLst>
              </a:custGeom>
              <a:ln w="9525">
                <a:headEnd type="none" w="lg" len="med"/>
                <a:tailEnd type="none" w="lg" len="med"/>
              </a:ln>
            </p:spPr>
            <p:style>
              <a:lnRef idx="1">
                <a:schemeClr val="accent1"/>
              </a:lnRef>
              <a:fillRef idx="0">
                <a:schemeClr val="accent1"/>
              </a:fillRef>
              <a:effectRef idx="0">
                <a:schemeClr val="accent1"/>
              </a:effectRef>
              <a:fontRef idx="minor">
                <a:schemeClr val="tx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91" name="Freeform 90"/>
              <p:cNvSpPr/>
              <p:nvPr/>
            </p:nvSpPr>
            <p:spPr bwMode="auto">
              <a:xfrm flipV="1">
                <a:off x="6507481" y="6134681"/>
                <a:ext cx="45719" cy="45719"/>
              </a:xfrm>
              <a:custGeom>
                <a:avLst/>
                <a:gdLst>
                  <a:gd name="connsiteX0" fmla="*/ 0 w 41015"/>
                  <a:gd name="connsiteY0" fmla="*/ 0 h 49206"/>
                  <a:gd name="connsiteX1" fmla="*/ 20502 w 41015"/>
                  <a:gd name="connsiteY1" fmla="*/ 8201 h 49206"/>
                  <a:gd name="connsiteX2" fmla="*/ 36904 w 41015"/>
                  <a:gd name="connsiteY2" fmla="*/ 32804 h 49206"/>
                  <a:gd name="connsiteX3" fmla="*/ 41004 w 41015"/>
                  <a:gd name="connsiteY3" fmla="*/ 49206 h 49206"/>
                </a:gdLst>
                <a:ahLst/>
                <a:cxnLst>
                  <a:cxn ang="0">
                    <a:pos x="connsiteX0" y="connsiteY0"/>
                  </a:cxn>
                  <a:cxn ang="0">
                    <a:pos x="connsiteX1" y="connsiteY1"/>
                  </a:cxn>
                  <a:cxn ang="0">
                    <a:pos x="connsiteX2" y="connsiteY2"/>
                  </a:cxn>
                  <a:cxn ang="0">
                    <a:pos x="connsiteX3" y="connsiteY3"/>
                  </a:cxn>
                </a:cxnLst>
                <a:rect l="l" t="t" r="r" b="b"/>
                <a:pathLst>
                  <a:path w="41015" h="49206">
                    <a:moveTo>
                      <a:pt x="0" y="0"/>
                    </a:moveTo>
                    <a:cubicBezTo>
                      <a:pt x="6834" y="2734"/>
                      <a:pt x="15001" y="3311"/>
                      <a:pt x="20502" y="8201"/>
                    </a:cubicBezTo>
                    <a:cubicBezTo>
                      <a:pt x="27869" y="14749"/>
                      <a:pt x="36904" y="32804"/>
                      <a:pt x="36904" y="32804"/>
                    </a:cubicBezTo>
                    <a:cubicBezTo>
                      <a:pt x="41436" y="46402"/>
                      <a:pt x="41004" y="40783"/>
                      <a:pt x="41004" y="49206"/>
                    </a:cubicBezTo>
                  </a:path>
                </a:pathLst>
              </a:custGeom>
              <a:ln w="9525">
                <a:headEnd type="none" w="lg" len="med"/>
                <a:tailEnd type="none" w="lg" len="med"/>
              </a:ln>
            </p:spPr>
            <p:style>
              <a:lnRef idx="1">
                <a:schemeClr val="accent1"/>
              </a:lnRef>
              <a:fillRef idx="0">
                <a:schemeClr val="accent1"/>
              </a:fillRef>
              <a:effectRef idx="0">
                <a:schemeClr val="accent1"/>
              </a:effectRef>
              <a:fontRef idx="minor">
                <a:schemeClr val="tx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nvGrpSpPr>
              <p:cNvPr id="11" name="Group 87"/>
              <p:cNvGrpSpPr/>
              <p:nvPr/>
            </p:nvGrpSpPr>
            <p:grpSpPr>
              <a:xfrm>
                <a:off x="3450334" y="5597189"/>
                <a:ext cx="3295343" cy="598933"/>
                <a:chOff x="3450334" y="5597189"/>
                <a:chExt cx="3295343" cy="598933"/>
              </a:xfrm>
            </p:grpSpPr>
            <p:grpSp>
              <p:nvGrpSpPr>
                <p:cNvPr id="12" name="Group 84"/>
                <p:cNvGrpSpPr/>
                <p:nvPr/>
              </p:nvGrpSpPr>
              <p:grpSpPr>
                <a:xfrm>
                  <a:off x="3450334" y="5608332"/>
                  <a:ext cx="3295343" cy="587790"/>
                  <a:chOff x="3450334" y="5608332"/>
                  <a:chExt cx="3295343" cy="587790"/>
                </a:xfrm>
              </p:grpSpPr>
              <p:grpSp>
                <p:nvGrpSpPr>
                  <p:cNvPr id="13" name="Group 54"/>
                  <p:cNvGrpSpPr/>
                  <p:nvPr/>
                </p:nvGrpSpPr>
                <p:grpSpPr>
                  <a:xfrm>
                    <a:off x="3450334" y="5608808"/>
                    <a:ext cx="3295343" cy="587314"/>
                    <a:chOff x="4012588" y="4267200"/>
                    <a:chExt cx="3483712" cy="869049"/>
                  </a:xfrm>
                </p:grpSpPr>
                <p:sp>
                  <p:nvSpPr>
                    <p:cNvPr id="31" name="Can 30"/>
                    <p:cNvSpPr/>
                    <p:nvPr/>
                  </p:nvSpPr>
                  <p:spPr>
                    <a:xfrm rot="5400000">
                      <a:off x="5382969" y="2942947"/>
                      <a:ext cx="742950" cy="3483712"/>
                    </a:xfrm>
                    <a:prstGeom prst="can">
                      <a:avLst>
                        <a:gd name="adj" fmla="val 36189"/>
                      </a:avLst>
                    </a:prstGeom>
                    <a:solidFill>
                      <a:schemeClr val="bg2">
                        <a:lumMod val="90000"/>
                      </a:schemeClr>
                    </a:solidFill>
                    <a:ln w="9525">
                      <a:solidFill>
                        <a:schemeClr val="bg2">
                          <a:lumMod val="50000"/>
                        </a:schemeClr>
                      </a:solidFill>
                    </a:ln>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sp>
                  <p:nvSpPr>
                    <p:cNvPr id="24" name="Moon 23"/>
                    <p:cNvSpPr/>
                    <p:nvPr/>
                  </p:nvSpPr>
                  <p:spPr bwMode="auto">
                    <a:xfrm>
                      <a:off x="4200957" y="4273629"/>
                      <a:ext cx="306457"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5" name="Moon 24"/>
                    <p:cNvSpPr/>
                    <p:nvPr/>
                  </p:nvSpPr>
                  <p:spPr bwMode="auto">
                    <a:xfrm>
                      <a:off x="4327479" y="4274387"/>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6" name="Moon 25"/>
                    <p:cNvSpPr/>
                    <p:nvPr/>
                  </p:nvSpPr>
                  <p:spPr bwMode="auto">
                    <a:xfrm>
                      <a:off x="4440449" y="4275796"/>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7" name="Moon 26"/>
                    <p:cNvSpPr/>
                    <p:nvPr/>
                  </p:nvSpPr>
                  <p:spPr bwMode="auto">
                    <a:xfrm>
                      <a:off x="4546843" y="4267200"/>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8" name="Moon 27"/>
                    <p:cNvSpPr/>
                    <p:nvPr/>
                  </p:nvSpPr>
                  <p:spPr bwMode="auto">
                    <a:xfrm>
                      <a:off x="4673365" y="4267200"/>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9" name="Moon 28"/>
                    <p:cNvSpPr/>
                    <p:nvPr/>
                  </p:nvSpPr>
                  <p:spPr bwMode="auto">
                    <a:xfrm>
                      <a:off x="4786335" y="4267200"/>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33" name="Moon 32"/>
                    <p:cNvSpPr/>
                    <p:nvPr/>
                  </p:nvSpPr>
                  <p:spPr bwMode="auto">
                    <a:xfrm>
                      <a:off x="4897582" y="4289453"/>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34" name="Moon 33"/>
                    <p:cNvSpPr/>
                    <p:nvPr/>
                  </p:nvSpPr>
                  <p:spPr bwMode="auto">
                    <a:xfrm>
                      <a:off x="5024104" y="4274387"/>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35" name="Moon 34"/>
                    <p:cNvSpPr/>
                    <p:nvPr/>
                  </p:nvSpPr>
                  <p:spPr bwMode="auto">
                    <a:xfrm>
                      <a:off x="5137074" y="4275796"/>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36" name="Moon 35"/>
                    <p:cNvSpPr/>
                    <p:nvPr/>
                  </p:nvSpPr>
                  <p:spPr bwMode="auto">
                    <a:xfrm>
                      <a:off x="5243468" y="4267200"/>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37" name="Moon 36"/>
                    <p:cNvSpPr/>
                    <p:nvPr/>
                  </p:nvSpPr>
                  <p:spPr bwMode="auto">
                    <a:xfrm>
                      <a:off x="5369990" y="4267200"/>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38" name="Moon 37"/>
                    <p:cNvSpPr/>
                    <p:nvPr/>
                  </p:nvSpPr>
                  <p:spPr bwMode="auto">
                    <a:xfrm>
                      <a:off x="5482960" y="4267200"/>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39" name="Moon 38"/>
                    <p:cNvSpPr/>
                    <p:nvPr/>
                  </p:nvSpPr>
                  <p:spPr bwMode="auto">
                    <a:xfrm>
                      <a:off x="5567104" y="4267200"/>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0" name="Moon 39"/>
                    <p:cNvSpPr/>
                    <p:nvPr/>
                  </p:nvSpPr>
                  <p:spPr bwMode="auto">
                    <a:xfrm>
                      <a:off x="5693626" y="4282983"/>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1" name="Moon 40"/>
                    <p:cNvSpPr/>
                    <p:nvPr/>
                  </p:nvSpPr>
                  <p:spPr bwMode="auto">
                    <a:xfrm>
                      <a:off x="5806596" y="4284392"/>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2" name="Moon 41"/>
                    <p:cNvSpPr/>
                    <p:nvPr/>
                  </p:nvSpPr>
                  <p:spPr bwMode="auto">
                    <a:xfrm>
                      <a:off x="5912990" y="4275796"/>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3" name="Moon 42"/>
                    <p:cNvSpPr/>
                    <p:nvPr/>
                  </p:nvSpPr>
                  <p:spPr bwMode="auto">
                    <a:xfrm>
                      <a:off x="6039512" y="4275796"/>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4" name="Moon 43"/>
                    <p:cNvSpPr/>
                    <p:nvPr/>
                  </p:nvSpPr>
                  <p:spPr bwMode="auto">
                    <a:xfrm>
                      <a:off x="6152482" y="4275796"/>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5" name="Moon 44"/>
                    <p:cNvSpPr/>
                    <p:nvPr/>
                  </p:nvSpPr>
                  <p:spPr bwMode="auto">
                    <a:xfrm>
                      <a:off x="6263729" y="4267200"/>
                      <a:ext cx="279750" cy="869049"/>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6" name="Moon 45"/>
                    <p:cNvSpPr/>
                    <p:nvPr/>
                  </p:nvSpPr>
                  <p:spPr bwMode="auto">
                    <a:xfrm>
                      <a:off x="6390251" y="4267200"/>
                      <a:ext cx="219363" cy="853983"/>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7" name="Moon 46"/>
                    <p:cNvSpPr/>
                    <p:nvPr/>
                  </p:nvSpPr>
                  <p:spPr bwMode="auto">
                    <a:xfrm>
                      <a:off x="6479614" y="4267200"/>
                      <a:ext cx="225470" cy="855393"/>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sp>
                <p:nvSpPr>
                  <p:cNvPr id="82" name="Moon 81"/>
                  <p:cNvSpPr/>
                  <p:nvPr/>
                </p:nvSpPr>
                <p:spPr bwMode="auto">
                  <a:xfrm>
                    <a:off x="5859855" y="5608332"/>
                    <a:ext cx="264624" cy="587314"/>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83" name="Moon 82"/>
                  <p:cNvSpPr/>
                  <p:nvPr/>
                </p:nvSpPr>
                <p:spPr bwMode="auto">
                  <a:xfrm>
                    <a:off x="5985886" y="5608332"/>
                    <a:ext cx="207502" cy="577132"/>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84" name="Moon 83"/>
                  <p:cNvSpPr/>
                  <p:nvPr/>
                </p:nvSpPr>
                <p:spPr bwMode="auto">
                  <a:xfrm>
                    <a:off x="6076767" y="5608332"/>
                    <a:ext cx="213279" cy="578085"/>
                  </a:xfrm>
                  <a:prstGeom prst="moon">
                    <a:avLst>
                      <a:gd name="adj" fmla="val 52978"/>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sp>
              <p:nvSpPr>
                <p:cNvPr id="86" name="Moon 85"/>
                <p:cNvSpPr/>
                <p:nvPr/>
              </p:nvSpPr>
              <p:spPr bwMode="auto">
                <a:xfrm>
                  <a:off x="6183406" y="5607379"/>
                  <a:ext cx="213279" cy="578085"/>
                </a:xfrm>
                <a:prstGeom prst="moon">
                  <a:avLst>
                    <a:gd name="adj" fmla="val 52978"/>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87" name="Moon 86"/>
                <p:cNvSpPr/>
                <p:nvPr/>
              </p:nvSpPr>
              <p:spPr bwMode="auto">
                <a:xfrm>
                  <a:off x="6280135" y="5597189"/>
                  <a:ext cx="213279" cy="578085"/>
                </a:xfrm>
                <a:prstGeom prst="moon">
                  <a:avLst>
                    <a:gd name="adj" fmla="val 52978"/>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grpSp>
        <p:cxnSp>
          <p:nvCxnSpPr>
            <p:cNvPr id="95" name="Straight Connector 94"/>
            <p:cNvCxnSpPr>
              <a:stCxn id="24" idx="0"/>
              <a:endCxn id="87" idx="0"/>
            </p:cNvCxnSpPr>
            <p:nvPr/>
          </p:nvCxnSpPr>
          <p:spPr bwMode="auto">
            <a:xfrm flipV="1">
              <a:off x="3918404" y="5597189"/>
              <a:ext cx="2575010" cy="15964"/>
            </a:xfrm>
            <a:prstGeom prst="line">
              <a:avLst/>
            </a:prstGeom>
            <a:ln w="12700">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96" name="Straight Connector 95"/>
            <p:cNvCxnSpPr>
              <a:stCxn id="24" idx="2"/>
            </p:cNvCxnSpPr>
            <p:nvPr/>
          </p:nvCxnSpPr>
          <p:spPr bwMode="auto">
            <a:xfrm>
              <a:off x="3918404" y="6179619"/>
              <a:ext cx="2575010" cy="16503"/>
            </a:xfrm>
            <a:prstGeom prst="line">
              <a:avLst/>
            </a:prstGeom>
            <a:ln w="12700">
              <a:headEnd type="none" w="lg" len="med"/>
              <a:tailEnd type="none" w="lg" len="med"/>
            </a:ln>
          </p:spPr>
          <p:style>
            <a:lnRef idx="1">
              <a:schemeClr val="accent1"/>
            </a:lnRef>
            <a:fillRef idx="0">
              <a:schemeClr val="accent1"/>
            </a:fillRef>
            <a:effectRef idx="0">
              <a:schemeClr val="accent1"/>
            </a:effectRef>
            <a:fontRef idx="minor">
              <a:schemeClr val="tx1"/>
            </a:fontRef>
          </p:style>
        </p:cxnSp>
      </p:grpSp>
      <p:grpSp>
        <p:nvGrpSpPr>
          <p:cNvPr id="15" name="Group 144"/>
          <p:cNvGrpSpPr/>
          <p:nvPr/>
        </p:nvGrpSpPr>
        <p:grpSpPr>
          <a:xfrm rot="1832292">
            <a:off x="7756120" y="3858282"/>
            <a:ext cx="393099" cy="392530"/>
            <a:chOff x="2301829" y="3712637"/>
            <a:chExt cx="393099" cy="402163"/>
          </a:xfrm>
        </p:grpSpPr>
        <p:sp>
          <p:nvSpPr>
            <p:cNvPr id="146" name="Oval 145"/>
            <p:cNvSpPr/>
            <p:nvPr/>
          </p:nvSpPr>
          <p:spPr bwMode="auto">
            <a:xfrm>
              <a:off x="2301829" y="3712637"/>
              <a:ext cx="393099" cy="402163"/>
            </a:xfrm>
            <a:prstGeom prst="ellipse">
              <a:avLst/>
            </a:prstGeom>
            <a:solidFill>
              <a:schemeClr val="bg1">
                <a:lumMod val="85000"/>
              </a:schemeClr>
            </a:solidFill>
            <a:ln w="12700" cap="flat" cmpd="sng" algn="ctr">
              <a:solidFill>
                <a:schemeClr val="tx1">
                  <a:lumMod val="95000"/>
                  <a:lumOff val="5000"/>
                </a:schemeClr>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cxnSp>
          <p:nvCxnSpPr>
            <p:cNvPr id="147" name="Straight Connector 146"/>
            <p:cNvCxnSpPr>
              <a:stCxn id="146" idx="1"/>
              <a:endCxn id="146" idx="5"/>
            </p:cNvCxnSpPr>
            <p:nvPr/>
          </p:nvCxnSpPr>
          <p:spPr bwMode="auto">
            <a:xfrm>
              <a:off x="2359397" y="3771532"/>
              <a:ext cx="277963" cy="284373"/>
            </a:xfrm>
            <a:prstGeom prst="line">
              <a:avLst/>
            </a:prstGeom>
            <a:solidFill>
              <a:schemeClr val="accent1"/>
            </a:solidFill>
            <a:ln w="12700" cap="flat" cmpd="sng" algn="ctr">
              <a:solidFill>
                <a:schemeClr val="tx1"/>
              </a:solidFill>
              <a:prstDash val="solid"/>
              <a:round/>
              <a:headEnd type="none" w="lg" len="med"/>
              <a:tailEnd type="none" w="lg" len="med"/>
            </a:ln>
            <a:effectLst/>
          </p:spPr>
        </p:cxnSp>
        <p:cxnSp>
          <p:nvCxnSpPr>
            <p:cNvPr id="148" name="Straight Connector 147"/>
            <p:cNvCxnSpPr>
              <a:stCxn id="146" idx="3"/>
              <a:endCxn id="146" idx="7"/>
            </p:cNvCxnSpPr>
            <p:nvPr/>
          </p:nvCxnSpPr>
          <p:spPr bwMode="auto">
            <a:xfrm flipV="1">
              <a:off x="2359397" y="3771532"/>
              <a:ext cx="277963" cy="284373"/>
            </a:xfrm>
            <a:prstGeom prst="line">
              <a:avLst/>
            </a:prstGeom>
            <a:solidFill>
              <a:schemeClr val="accent1"/>
            </a:solidFill>
            <a:ln w="12700" cap="flat" cmpd="sng" algn="ctr">
              <a:solidFill>
                <a:schemeClr val="tx1"/>
              </a:solidFill>
              <a:prstDash val="solid"/>
              <a:round/>
              <a:headEnd type="none" w="lg" len="med"/>
              <a:tailEnd type="none" w="lg" len="med"/>
            </a:ln>
            <a:effectLst/>
          </p:spPr>
        </p:cxnSp>
      </p:grpSp>
      <p:sp>
        <p:nvSpPr>
          <p:cNvPr id="156" name="Rectangle 155"/>
          <p:cNvSpPr/>
          <p:nvPr/>
        </p:nvSpPr>
        <p:spPr bwMode="auto">
          <a:xfrm rot="1747513">
            <a:off x="8175910" y="4135745"/>
            <a:ext cx="442781" cy="420100"/>
          </a:xfrm>
          <a:prstGeom prst="rect">
            <a:avLst/>
          </a:prstGeom>
          <a:solidFill>
            <a:schemeClr val="bg1">
              <a:lumMod val="8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61" name="Bent Arrow 160"/>
          <p:cNvSpPr/>
          <p:nvPr/>
        </p:nvSpPr>
        <p:spPr bwMode="auto">
          <a:xfrm rot="16200000" flipH="1" flipV="1">
            <a:off x="1437895" y="3338521"/>
            <a:ext cx="501374" cy="978679"/>
          </a:xfrm>
          <a:prstGeom prst="bentArrow">
            <a:avLst>
              <a:gd name="adj1" fmla="val 13641"/>
              <a:gd name="adj2" fmla="val 18897"/>
              <a:gd name="adj3" fmla="val 11511"/>
              <a:gd name="adj4" fmla="val 48276"/>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60" name="Rectangle 159"/>
          <p:cNvSpPr/>
          <p:nvPr/>
        </p:nvSpPr>
        <p:spPr bwMode="auto">
          <a:xfrm>
            <a:off x="1893779" y="3765917"/>
            <a:ext cx="442781" cy="420100"/>
          </a:xfrm>
          <a:prstGeom prst="rect">
            <a:avLst/>
          </a:prstGeom>
          <a:solidFill>
            <a:schemeClr val="bg1">
              <a:lumMod val="8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62" name="Can 161"/>
          <p:cNvSpPr/>
          <p:nvPr/>
        </p:nvSpPr>
        <p:spPr>
          <a:xfrm>
            <a:off x="414134" y="3299709"/>
            <a:ext cx="1143000" cy="1797795"/>
          </a:xfrm>
          <a:prstGeom prst="can">
            <a:avLst>
              <a:gd name="adj" fmla="val 18907"/>
            </a:avLst>
          </a:prstGeom>
          <a:solidFill>
            <a:schemeClr val="bg1"/>
          </a:solidFill>
          <a:ln w="19050">
            <a:solidFill>
              <a:schemeClr val="tx1">
                <a:lumMod val="95000"/>
                <a:lumOff val="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US" sz="1800" b="1" dirty="0">
              <a:solidFill>
                <a:schemeClr val="tx1"/>
              </a:solidFill>
            </a:endParaRPr>
          </a:p>
        </p:txBody>
      </p:sp>
      <p:sp>
        <p:nvSpPr>
          <p:cNvPr id="163" name="Can 162"/>
          <p:cNvSpPr/>
          <p:nvPr/>
        </p:nvSpPr>
        <p:spPr>
          <a:xfrm>
            <a:off x="553608" y="1781601"/>
            <a:ext cx="1521850" cy="1214017"/>
          </a:xfrm>
          <a:prstGeom prst="can">
            <a:avLst>
              <a:gd name="adj" fmla="val 14762"/>
            </a:avLst>
          </a:prstGeom>
          <a:solidFill>
            <a:schemeClr val="bg1"/>
          </a:solidFill>
          <a:ln w="19050">
            <a:solidFill>
              <a:schemeClr val="tx1">
                <a:lumMod val="95000"/>
                <a:lumOff val="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800" b="1" dirty="0" smtClean="0">
                <a:solidFill>
                  <a:schemeClr val="tx1"/>
                </a:solidFill>
              </a:rPr>
              <a:t>Concentrated Clay</a:t>
            </a:r>
            <a:endParaRPr lang="en-US" sz="1800" b="1" dirty="0">
              <a:solidFill>
                <a:schemeClr val="tx1"/>
              </a:solidFill>
            </a:endParaRPr>
          </a:p>
        </p:txBody>
      </p:sp>
      <p:grpSp>
        <p:nvGrpSpPr>
          <p:cNvPr id="16" name="Group 185"/>
          <p:cNvGrpSpPr/>
          <p:nvPr/>
        </p:nvGrpSpPr>
        <p:grpSpPr>
          <a:xfrm>
            <a:off x="2266043" y="5056256"/>
            <a:ext cx="1022337" cy="419150"/>
            <a:chOff x="2209801" y="4908083"/>
            <a:chExt cx="1022337" cy="419150"/>
          </a:xfrm>
        </p:grpSpPr>
        <p:sp>
          <p:nvSpPr>
            <p:cNvPr id="185" name="Freeform 184"/>
            <p:cNvSpPr/>
            <p:nvPr/>
          </p:nvSpPr>
          <p:spPr bwMode="auto">
            <a:xfrm flipV="1">
              <a:off x="2967586" y="5278918"/>
              <a:ext cx="52846" cy="45719"/>
            </a:xfrm>
            <a:custGeom>
              <a:avLst/>
              <a:gdLst>
                <a:gd name="connsiteX0" fmla="*/ 0 w 41015"/>
                <a:gd name="connsiteY0" fmla="*/ 0 h 49206"/>
                <a:gd name="connsiteX1" fmla="*/ 20502 w 41015"/>
                <a:gd name="connsiteY1" fmla="*/ 8201 h 49206"/>
                <a:gd name="connsiteX2" fmla="*/ 36904 w 41015"/>
                <a:gd name="connsiteY2" fmla="*/ 32804 h 49206"/>
                <a:gd name="connsiteX3" fmla="*/ 41004 w 41015"/>
                <a:gd name="connsiteY3" fmla="*/ 49206 h 49206"/>
              </a:gdLst>
              <a:ahLst/>
              <a:cxnLst>
                <a:cxn ang="0">
                  <a:pos x="connsiteX0" y="connsiteY0"/>
                </a:cxn>
                <a:cxn ang="0">
                  <a:pos x="connsiteX1" y="connsiteY1"/>
                </a:cxn>
                <a:cxn ang="0">
                  <a:pos x="connsiteX2" y="connsiteY2"/>
                </a:cxn>
                <a:cxn ang="0">
                  <a:pos x="connsiteX3" y="connsiteY3"/>
                </a:cxn>
              </a:cxnLst>
              <a:rect l="l" t="t" r="r" b="b"/>
              <a:pathLst>
                <a:path w="41015" h="49206">
                  <a:moveTo>
                    <a:pt x="0" y="0"/>
                  </a:moveTo>
                  <a:cubicBezTo>
                    <a:pt x="6834" y="2734"/>
                    <a:pt x="15001" y="3311"/>
                    <a:pt x="20502" y="8201"/>
                  </a:cubicBezTo>
                  <a:cubicBezTo>
                    <a:pt x="27869" y="14749"/>
                    <a:pt x="36904" y="32804"/>
                    <a:pt x="36904" y="32804"/>
                  </a:cubicBezTo>
                  <a:cubicBezTo>
                    <a:pt x="41436" y="46402"/>
                    <a:pt x="41004" y="40783"/>
                    <a:pt x="41004" y="49206"/>
                  </a:cubicBezTo>
                </a:path>
              </a:pathLst>
            </a:custGeom>
            <a:ln w="9525">
              <a:headEnd type="none" w="lg" len="med"/>
              <a:tailEnd type="none" w="lg" len="med"/>
            </a:ln>
          </p:spPr>
          <p:style>
            <a:lnRef idx="1">
              <a:schemeClr val="accent1"/>
            </a:lnRef>
            <a:fillRef idx="0">
              <a:schemeClr val="accent1"/>
            </a:fillRef>
            <a:effectRef idx="0">
              <a:schemeClr val="accent1"/>
            </a:effectRef>
            <a:fontRef idx="minor">
              <a:schemeClr val="tx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nvGrpSpPr>
            <p:cNvPr id="23" name="Group 168"/>
            <p:cNvGrpSpPr/>
            <p:nvPr/>
          </p:nvGrpSpPr>
          <p:grpSpPr>
            <a:xfrm>
              <a:off x="2209801" y="4908083"/>
              <a:ext cx="1022337" cy="419150"/>
              <a:chOff x="2301832" y="4728659"/>
              <a:chExt cx="1022337" cy="572277"/>
            </a:xfrm>
          </p:grpSpPr>
          <p:sp>
            <p:nvSpPr>
              <p:cNvPr id="168" name="Freeform 167"/>
              <p:cNvSpPr/>
              <p:nvPr/>
            </p:nvSpPr>
            <p:spPr bwMode="auto">
              <a:xfrm>
                <a:off x="3063831" y="4730256"/>
                <a:ext cx="41015" cy="49206"/>
              </a:xfrm>
              <a:custGeom>
                <a:avLst/>
                <a:gdLst>
                  <a:gd name="connsiteX0" fmla="*/ 0 w 41015"/>
                  <a:gd name="connsiteY0" fmla="*/ 0 h 49206"/>
                  <a:gd name="connsiteX1" fmla="*/ 20502 w 41015"/>
                  <a:gd name="connsiteY1" fmla="*/ 8201 h 49206"/>
                  <a:gd name="connsiteX2" fmla="*/ 36904 w 41015"/>
                  <a:gd name="connsiteY2" fmla="*/ 32804 h 49206"/>
                  <a:gd name="connsiteX3" fmla="*/ 41004 w 41015"/>
                  <a:gd name="connsiteY3" fmla="*/ 49206 h 49206"/>
                </a:gdLst>
                <a:ahLst/>
                <a:cxnLst>
                  <a:cxn ang="0">
                    <a:pos x="connsiteX0" y="connsiteY0"/>
                  </a:cxn>
                  <a:cxn ang="0">
                    <a:pos x="connsiteX1" y="connsiteY1"/>
                  </a:cxn>
                  <a:cxn ang="0">
                    <a:pos x="connsiteX2" y="connsiteY2"/>
                  </a:cxn>
                  <a:cxn ang="0">
                    <a:pos x="connsiteX3" y="connsiteY3"/>
                  </a:cxn>
                </a:cxnLst>
                <a:rect l="l" t="t" r="r" b="b"/>
                <a:pathLst>
                  <a:path w="41015" h="49206">
                    <a:moveTo>
                      <a:pt x="0" y="0"/>
                    </a:moveTo>
                    <a:cubicBezTo>
                      <a:pt x="6834" y="2734"/>
                      <a:pt x="15001" y="3311"/>
                      <a:pt x="20502" y="8201"/>
                    </a:cubicBezTo>
                    <a:cubicBezTo>
                      <a:pt x="27869" y="14749"/>
                      <a:pt x="36904" y="32804"/>
                      <a:pt x="36904" y="32804"/>
                    </a:cubicBezTo>
                    <a:cubicBezTo>
                      <a:pt x="41436" y="46402"/>
                      <a:pt x="41004" y="40783"/>
                      <a:pt x="41004" y="49206"/>
                    </a:cubicBezTo>
                  </a:path>
                </a:pathLst>
              </a:custGeom>
              <a:ln w="9525">
                <a:headEnd type="none" w="lg" len="med"/>
                <a:tailEnd type="none" w="lg" len="med"/>
              </a:ln>
            </p:spPr>
            <p:style>
              <a:lnRef idx="1">
                <a:schemeClr val="accent1"/>
              </a:lnRef>
              <a:fillRef idx="0">
                <a:schemeClr val="accent1"/>
              </a:fillRef>
              <a:effectRef idx="0">
                <a:schemeClr val="accent1"/>
              </a:effectRef>
              <a:fontRef idx="minor">
                <a:schemeClr val="tx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nvGrpSpPr>
              <p:cNvPr id="30" name="Group 166"/>
              <p:cNvGrpSpPr/>
              <p:nvPr/>
            </p:nvGrpSpPr>
            <p:grpSpPr>
              <a:xfrm>
                <a:off x="2301832" y="4728659"/>
                <a:ext cx="1022337" cy="572277"/>
                <a:chOff x="2301832" y="4728659"/>
                <a:chExt cx="1022337" cy="572277"/>
              </a:xfrm>
            </p:grpSpPr>
            <p:grpSp>
              <p:nvGrpSpPr>
                <p:cNvPr id="231" name="Group 53"/>
                <p:cNvGrpSpPr/>
                <p:nvPr/>
              </p:nvGrpSpPr>
              <p:grpSpPr>
                <a:xfrm>
                  <a:off x="2301832" y="4728660"/>
                  <a:ext cx="1022337" cy="572276"/>
                  <a:chOff x="3984429" y="2933699"/>
                  <a:chExt cx="1185984" cy="846797"/>
                </a:xfrm>
              </p:grpSpPr>
              <p:sp>
                <p:nvSpPr>
                  <p:cNvPr id="32" name="Can 31"/>
                  <p:cNvSpPr/>
                  <p:nvPr/>
                </p:nvSpPr>
                <p:spPr>
                  <a:xfrm rot="5400000">
                    <a:off x="4205945" y="2747932"/>
                    <a:ext cx="742951" cy="1185984"/>
                  </a:xfrm>
                  <a:prstGeom prst="can">
                    <a:avLst>
                      <a:gd name="adj" fmla="val 53063"/>
                    </a:avLst>
                  </a:prstGeom>
                  <a:solidFill>
                    <a:schemeClr val="bg2">
                      <a:lumMod val="90000"/>
                    </a:schemeClr>
                  </a:solidFill>
                  <a:ln w="9525">
                    <a:solidFill>
                      <a:schemeClr val="bg2">
                        <a:lumMod val="50000"/>
                      </a:schemeClr>
                    </a:solidFill>
                  </a:ln>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sp>
                <p:nvSpPr>
                  <p:cNvPr id="17" name="Moon 16"/>
                  <p:cNvSpPr/>
                  <p:nvPr/>
                </p:nvSpPr>
                <p:spPr bwMode="auto">
                  <a:xfrm>
                    <a:off x="4066233" y="2955954"/>
                    <a:ext cx="287952" cy="80229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8" name="Moon 17"/>
                  <p:cNvSpPr/>
                  <p:nvPr/>
                </p:nvSpPr>
                <p:spPr bwMode="auto">
                  <a:xfrm>
                    <a:off x="4174251" y="2940887"/>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9" name="Moon 18"/>
                  <p:cNvSpPr/>
                  <p:nvPr/>
                </p:nvSpPr>
                <p:spPr bwMode="auto">
                  <a:xfrm>
                    <a:off x="4287221" y="2942296"/>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0" name="Moon 19"/>
                  <p:cNvSpPr/>
                  <p:nvPr/>
                </p:nvSpPr>
                <p:spPr bwMode="auto">
                  <a:xfrm>
                    <a:off x="4393615" y="2933700"/>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1" name="Moon 20"/>
                  <p:cNvSpPr/>
                  <p:nvPr/>
                </p:nvSpPr>
                <p:spPr bwMode="auto">
                  <a:xfrm>
                    <a:off x="4520136" y="2933699"/>
                    <a:ext cx="261124" cy="845387"/>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2" name="Moon 21"/>
                  <p:cNvSpPr/>
                  <p:nvPr/>
                </p:nvSpPr>
                <p:spPr bwMode="auto">
                  <a:xfrm>
                    <a:off x="4633107" y="2933699"/>
                    <a:ext cx="235295" cy="838201"/>
                  </a:xfrm>
                  <a:prstGeom prst="moon">
                    <a:avLst>
                      <a:gd name="adj" fmla="val 58817"/>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cxnSp>
              <p:nvCxnSpPr>
                <p:cNvPr id="164" name="Straight Connector 163"/>
                <p:cNvCxnSpPr>
                  <a:endCxn id="22" idx="0"/>
                </p:cNvCxnSpPr>
                <p:nvPr/>
              </p:nvCxnSpPr>
              <p:spPr bwMode="auto">
                <a:xfrm flipV="1">
                  <a:off x="2562844" y="4728659"/>
                  <a:ext cx="500987" cy="18809"/>
                </a:xfrm>
                <a:prstGeom prst="line">
                  <a:avLst/>
                </a:prstGeom>
                <a:ln w="9525">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66" name="Straight Connector 165"/>
                <p:cNvCxnSpPr/>
                <p:nvPr/>
              </p:nvCxnSpPr>
              <p:spPr bwMode="auto">
                <a:xfrm>
                  <a:off x="2580691" y="5292259"/>
                  <a:ext cx="483140" cy="2869"/>
                </a:xfrm>
                <a:prstGeom prst="line">
                  <a:avLst/>
                </a:prstGeom>
                <a:ln w="9525">
                  <a:headEnd type="none" w="lg" len="med"/>
                  <a:tailEnd type="none" w="lg" len="med"/>
                </a:ln>
              </p:spPr>
              <p:style>
                <a:lnRef idx="1">
                  <a:schemeClr val="accent1"/>
                </a:lnRef>
                <a:fillRef idx="0">
                  <a:schemeClr val="accent1"/>
                </a:fillRef>
                <a:effectRef idx="0">
                  <a:schemeClr val="accent1"/>
                </a:effectRef>
                <a:fontRef idx="minor">
                  <a:schemeClr val="tx1"/>
                </a:fontRef>
              </p:style>
            </p:cxnSp>
          </p:grpSp>
        </p:grpSp>
      </p:grpSp>
      <p:sp>
        <p:nvSpPr>
          <p:cNvPr id="188" name="Rectangle 187"/>
          <p:cNvSpPr/>
          <p:nvPr/>
        </p:nvSpPr>
        <p:spPr bwMode="auto">
          <a:xfrm>
            <a:off x="6258437" y="2315464"/>
            <a:ext cx="1390702" cy="369332"/>
          </a:xfrm>
          <a:prstGeom prst="rect">
            <a:avLst/>
          </a:prstGeom>
          <a:noFill/>
          <a:ln>
            <a:noFill/>
            <a:headEnd type="none" w="lg" len="med"/>
            <a:tailEnd type="none" w="lg" len="med"/>
          </a:ln>
        </p:spPr>
        <p:style>
          <a:lnRef idx="2">
            <a:schemeClr val="dk1"/>
          </a:lnRef>
          <a:fillRef idx="1">
            <a:schemeClr val="lt1"/>
          </a:fillRef>
          <a:effectRef idx="0">
            <a:schemeClr val="dk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r>
              <a:rPr lang="en-US" b="1" dirty="0" smtClean="0">
                <a:solidFill>
                  <a:schemeClr val="tx1"/>
                </a:solidFill>
                <a:latin typeface="+mj-lt"/>
                <a:cs typeface="Calibri" pitchFamily="34" charset="0"/>
              </a:rPr>
              <a:t>Tube Settler</a:t>
            </a:r>
            <a:endParaRPr kumimoji="0" lang="en-US" sz="1800" b="1" i="0" u="none" strike="noStrike" cap="none" normalizeH="0" baseline="0" dirty="0" smtClean="0">
              <a:ln>
                <a:noFill/>
              </a:ln>
              <a:solidFill>
                <a:schemeClr val="tx1"/>
              </a:solidFill>
              <a:effectLst/>
              <a:latin typeface="+mj-lt"/>
              <a:cs typeface="Calibri" pitchFamily="34" charset="0"/>
            </a:endParaRPr>
          </a:p>
        </p:txBody>
      </p:sp>
      <p:sp>
        <p:nvSpPr>
          <p:cNvPr id="189" name="Rectangle 188"/>
          <p:cNvSpPr/>
          <p:nvPr/>
        </p:nvSpPr>
        <p:spPr bwMode="auto">
          <a:xfrm>
            <a:off x="4482107" y="6332041"/>
            <a:ext cx="1289135" cy="369332"/>
          </a:xfrm>
          <a:prstGeom prst="rect">
            <a:avLst/>
          </a:prstGeom>
          <a:noFill/>
          <a:ln>
            <a:noFill/>
            <a:headEnd type="none" w="lg" len="med"/>
            <a:tailEnd type="none" w="lg" len="med"/>
          </a:ln>
        </p:spPr>
        <p:style>
          <a:lnRef idx="2">
            <a:schemeClr val="dk1"/>
          </a:lnRef>
          <a:fillRef idx="1">
            <a:schemeClr val="lt1"/>
          </a:fillRef>
          <a:effectRef idx="0">
            <a:schemeClr val="dk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r>
              <a:rPr lang="en-US" b="1" dirty="0" err="1" smtClean="0">
                <a:solidFill>
                  <a:schemeClr val="tx1"/>
                </a:solidFill>
                <a:latin typeface="+mj-lt"/>
                <a:cs typeface="Calibri" pitchFamily="34" charset="0"/>
              </a:rPr>
              <a:t>Flocculator</a:t>
            </a:r>
            <a:endParaRPr kumimoji="0" lang="en-US" sz="1800" b="1" i="0" u="none" strike="noStrike" cap="none" normalizeH="0" baseline="0" dirty="0" smtClean="0">
              <a:ln>
                <a:noFill/>
              </a:ln>
              <a:solidFill>
                <a:schemeClr val="tx1"/>
              </a:solidFill>
              <a:effectLst/>
              <a:latin typeface="+mj-lt"/>
              <a:cs typeface="Calibri" pitchFamily="34" charset="0"/>
            </a:endParaRPr>
          </a:p>
        </p:txBody>
      </p:sp>
      <p:sp>
        <p:nvSpPr>
          <p:cNvPr id="190" name="Rectangle 189"/>
          <p:cNvSpPr/>
          <p:nvPr/>
        </p:nvSpPr>
        <p:spPr bwMode="auto">
          <a:xfrm>
            <a:off x="2102835" y="5449979"/>
            <a:ext cx="1249991" cy="369332"/>
          </a:xfrm>
          <a:prstGeom prst="rect">
            <a:avLst/>
          </a:prstGeom>
          <a:noFill/>
          <a:ln>
            <a:noFill/>
            <a:headEnd type="none" w="lg" len="med"/>
            <a:tailEnd type="none" w="lg"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b="1" dirty="0" smtClean="0">
                <a:solidFill>
                  <a:schemeClr val="tx1"/>
                </a:solidFill>
                <a:latin typeface="+mj-lt"/>
                <a:cs typeface="Calibri" pitchFamily="34" charset="0"/>
              </a:rPr>
              <a:t>Rapid Mix</a:t>
            </a:r>
            <a:endParaRPr kumimoji="0" lang="en-US" sz="1800" b="1" i="0" u="none" strike="noStrike" cap="none" normalizeH="0" baseline="0" dirty="0" smtClean="0">
              <a:ln>
                <a:noFill/>
              </a:ln>
              <a:solidFill>
                <a:schemeClr val="tx1"/>
              </a:solidFill>
              <a:effectLst/>
              <a:latin typeface="+mj-lt"/>
              <a:cs typeface="Calibri" pitchFamily="34" charset="0"/>
            </a:endParaRPr>
          </a:p>
        </p:txBody>
      </p:sp>
      <p:sp>
        <p:nvSpPr>
          <p:cNvPr id="193" name="Rectangle 192"/>
          <p:cNvSpPr/>
          <p:nvPr/>
        </p:nvSpPr>
        <p:spPr bwMode="auto">
          <a:xfrm>
            <a:off x="8422353" y="5697390"/>
            <a:ext cx="819245" cy="369332"/>
          </a:xfrm>
          <a:prstGeom prst="rect">
            <a:avLst/>
          </a:prstGeom>
          <a:noFill/>
          <a:ln>
            <a:noFill/>
            <a:headEnd type="none" w="lg" len="med"/>
            <a:tailEnd type="none" w="lg"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i="1" dirty="0" smtClean="0">
                <a:solidFill>
                  <a:schemeClr val="tx1"/>
                </a:solidFill>
                <a:latin typeface="+mj-lt"/>
                <a:cs typeface="Calibri" pitchFamily="34" charset="0"/>
              </a:rPr>
              <a:t>Waste</a:t>
            </a:r>
            <a:endParaRPr kumimoji="0" lang="en-US" sz="1800" i="1" u="none" strike="noStrike" cap="none" normalizeH="0" baseline="0" dirty="0" smtClean="0">
              <a:ln>
                <a:noFill/>
              </a:ln>
              <a:solidFill>
                <a:schemeClr val="tx1"/>
              </a:solidFill>
              <a:effectLst/>
              <a:latin typeface="+mj-lt"/>
              <a:cs typeface="Calibri" pitchFamily="34" charset="0"/>
            </a:endParaRPr>
          </a:p>
        </p:txBody>
      </p:sp>
      <p:sp>
        <p:nvSpPr>
          <p:cNvPr id="195" name="Rectangle 194"/>
          <p:cNvSpPr/>
          <p:nvPr/>
        </p:nvSpPr>
        <p:spPr bwMode="auto">
          <a:xfrm>
            <a:off x="8390868" y="4731841"/>
            <a:ext cx="819245" cy="369332"/>
          </a:xfrm>
          <a:prstGeom prst="rect">
            <a:avLst/>
          </a:prstGeom>
          <a:noFill/>
          <a:ln>
            <a:noFill/>
            <a:headEnd type="none" w="lg" len="med"/>
            <a:tailEnd type="none" w="lg"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i="1" dirty="0" smtClean="0">
                <a:solidFill>
                  <a:schemeClr val="tx1"/>
                </a:solidFill>
                <a:latin typeface="+mj-lt"/>
                <a:cs typeface="Calibri" pitchFamily="34" charset="0"/>
              </a:rPr>
              <a:t>Waste</a:t>
            </a:r>
            <a:endParaRPr kumimoji="0" lang="en-US" sz="1800" i="1" u="none" strike="noStrike" cap="none" normalizeH="0" baseline="0" dirty="0" smtClean="0">
              <a:ln>
                <a:noFill/>
              </a:ln>
              <a:solidFill>
                <a:schemeClr val="tx1"/>
              </a:solidFill>
              <a:effectLst/>
              <a:latin typeface="+mj-lt"/>
              <a:cs typeface="Calibri" pitchFamily="34" charset="0"/>
            </a:endParaRPr>
          </a:p>
        </p:txBody>
      </p:sp>
      <p:sp>
        <p:nvSpPr>
          <p:cNvPr id="199" name="Can 198"/>
          <p:cNvSpPr/>
          <p:nvPr/>
        </p:nvSpPr>
        <p:spPr>
          <a:xfrm>
            <a:off x="414134" y="3843770"/>
            <a:ext cx="1143000" cy="1273937"/>
          </a:xfrm>
          <a:prstGeom prst="can">
            <a:avLst>
              <a:gd name="adj" fmla="val 18907"/>
            </a:avLst>
          </a:prstGeom>
          <a:solidFill>
            <a:srgbClr val="DDFFFF"/>
          </a:solidFill>
          <a:ln w="19050">
            <a:solidFill>
              <a:schemeClr val="tx1">
                <a:lumMod val="95000"/>
                <a:lumOff val="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800" b="1" dirty="0">
                <a:solidFill>
                  <a:schemeClr val="tx1"/>
                </a:solidFill>
              </a:rPr>
              <a:t>Turbid </a:t>
            </a:r>
            <a:r>
              <a:rPr lang="en-US" sz="1800" b="1" dirty="0" smtClean="0">
                <a:solidFill>
                  <a:schemeClr val="tx1"/>
                </a:solidFill>
              </a:rPr>
              <a:t>Water</a:t>
            </a:r>
            <a:endParaRPr lang="en-US" sz="1800" b="1" dirty="0">
              <a:solidFill>
                <a:schemeClr val="tx1"/>
              </a:solidFill>
            </a:endParaRPr>
          </a:p>
        </p:txBody>
      </p:sp>
      <p:sp>
        <p:nvSpPr>
          <p:cNvPr id="202" name="Flowchart: Collate 201"/>
          <p:cNvSpPr/>
          <p:nvPr/>
        </p:nvSpPr>
        <p:spPr bwMode="auto">
          <a:xfrm rot="12600000">
            <a:off x="8145680" y="2453306"/>
            <a:ext cx="113579" cy="184735"/>
          </a:xfrm>
          <a:prstGeom prst="flowChartCollat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03" name="Flowchart: Collate 202"/>
          <p:cNvSpPr/>
          <p:nvPr/>
        </p:nvSpPr>
        <p:spPr bwMode="auto">
          <a:xfrm rot="12600000">
            <a:off x="8034606" y="2673822"/>
            <a:ext cx="113579" cy="184735"/>
          </a:xfrm>
          <a:prstGeom prst="flowChartCollat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04" name="Flowchart: Collate 203"/>
          <p:cNvSpPr/>
          <p:nvPr/>
        </p:nvSpPr>
        <p:spPr bwMode="auto">
          <a:xfrm rot="12600000">
            <a:off x="7913388" y="2900033"/>
            <a:ext cx="113579" cy="184735"/>
          </a:xfrm>
          <a:prstGeom prst="flowChartCollat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05" name="Flowchart: Collate 204"/>
          <p:cNvSpPr/>
          <p:nvPr/>
        </p:nvSpPr>
        <p:spPr bwMode="auto">
          <a:xfrm rot="12600000">
            <a:off x="7786634" y="3129608"/>
            <a:ext cx="113579" cy="184735"/>
          </a:xfrm>
          <a:prstGeom prst="flowChartCollat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06" name="Isosceles Triangle 205"/>
          <p:cNvSpPr/>
          <p:nvPr/>
        </p:nvSpPr>
        <p:spPr bwMode="auto">
          <a:xfrm rot="1800000">
            <a:off x="8305058" y="2268003"/>
            <a:ext cx="108536" cy="94920"/>
          </a:xfrm>
          <a:prstGeom prst="triangl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07" name="Isosceles Triangle 206"/>
          <p:cNvSpPr/>
          <p:nvPr/>
        </p:nvSpPr>
        <p:spPr bwMode="auto">
          <a:xfrm rot="12600000" flipH="1">
            <a:off x="8420385" y="2064824"/>
            <a:ext cx="108536" cy="94920"/>
          </a:xfrm>
          <a:prstGeom prst="triangl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23" name="Isosceles Triangle 222"/>
          <p:cNvSpPr/>
          <p:nvPr/>
        </p:nvSpPr>
        <p:spPr bwMode="auto">
          <a:xfrm rot="16200000" flipH="1">
            <a:off x="3966218" y="5515878"/>
            <a:ext cx="108536" cy="94920"/>
          </a:xfrm>
          <a:prstGeom prst="triangl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18" name="Flowchart: Collate 217"/>
          <p:cNvSpPr/>
          <p:nvPr/>
        </p:nvSpPr>
        <p:spPr bwMode="auto">
          <a:xfrm rot="16200000">
            <a:off x="4780362" y="5483720"/>
            <a:ext cx="113579" cy="184735"/>
          </a:xfrm>
          <a:prstGeom prst="flowChartCollat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19" name="Flowchart: Collate 218"/>
          <p:cNvSpPr/>
          <p:nvPr/>
        </p:nvSpPr>
        <p:spPr bwMode="auto">
          <a:xfrm rot="16200000">
            <a:off x="5591680" y="5470201"/>
            <a:ext cx="113579" cy="184735"/>
          </a:xfrm>
          <a:prstGeom prst="flowChartCollat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20" name="Flowchart: Collate 219"/>
          <p:cNvSpPr/>
          <p:nvPr/>
        </p:nvSpPr>
        <p:spPr bwMode="auto">
          <a:xfrm rot="16200000">
            <a:off x="5951675" y="5475246"/>
            <a:ext cx="113579" cy="184735"/>
          </a:xfrm>
          <a:prstGeom prst="flowChartCollat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21" name="Flowchart: Collate 220"/>
          <p:cNvSpPr/>
          <p:nvPr/>
        </p:nvSpPr>
        <p:spPr bwMode="auto">
          <a:xfrm rot="16200000">
            <a:off x="6221310" y="5470201"/>
            <a:ext cx="113579" cy="184735"/>
          </a:xfrm>
          <a:prstGeom prst="flowChartCollat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22" name="Isosceles Triangle 221"/>
          <p:cNvSpPr/>
          <p:nvPr/>
        </p:nvSpPr>
        <p:spPr bwMode="auto">
          <a:xfrm rot="5400000">
            <a:off x="3764085" y="5517632"/>
            <a:ext cx="108536" cy="94920"/>
          </a:xfrm>
          <a:prstGeom prst="triangl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50" name="Can 149"/>
          <p:cNvSpPr/>
          <p:nvPr/>
        </p:nvSpPr>
        <p:spPr>
          <a:xfrm>
            <a:off x="3653645" y="2065301"/>
            <a:ext cx="1281879" cy="1450428"/>
          </a:xfrm>
          <a:prstGeom prst="can">
            <a:avLst>
              <a:gd name="adj" fmla="val 23342"/>
            </a:avLst>
          </a:prstGeom>
          <a:solidFill>
            <a:schemeClr val="bg1"/>
          </a:solidFill>
          <a:ln w="19050">
            <a:solidFill>
              <a:schemeClr val="tx1">
                <a:lumMod val="95000"/>
                <a:lumOff val="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800" b="1" dirty="0" smtClean="0">
                <a:solidFill>
                  <a:schemeClr val="tx1"/>
                </a:solidFill>
              </a:rPr>
              <a:t>Coagulant Stock Tank</a:t>
            </a:r>
            <a:endParaRPr lang="en-US" sz="1800" b="1" dirty="0">
              <a:solidFill>
                <a:schemeClr val="tx1"/>
              </a:solidFill>
            </a:endParaRPr>
          </a:p>
        </p:txBody>
      </p:sp>
      <p:sp>
        <p:nvSpPr>
          <p:cNvPr id="151" name="Flowchart: Summing Junction 150"/>
          <p:cNvSpPr/>
          <p:nvPr/>
        </p:nvSpPr>
        <p:spPr bwMode="auto">
          <a:xfrm>
            <a:off x="1676400" y="4419600"/>
            <a:ext cx="390880" cy="384490"/>
          </a:xfrm>
          <a:prstGeom prst="flowChartSummingJunction">
            <a:avLst/>
          </a:prstGeom>
          <a:solidFill>
            <a:schemeClr val="bg1">
              <a:lumMod val="85000"/>
            </a:schemeClr>
          </a:solidFill>
          <a:ln w="12700" cap="flat" cmpd="sng" algn="ctr">
            <a:solidFill>
              <a:schemeClr val="tx1">
                <a:lumMod val="95000"/>
                <a:lumOff val="5000"/>
              </a:schemeClr>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52" name="Flowchart: Summing Junction 151"/>
          <p:cNvSpPr/>
          <p:nvPr/>
        </p:nvSpPr>
        <p:spPr bwMode="auto">
          <a:xfrm>
            <a:off x="5360662" y="4671766"/>
            <a:ext cx="390880" cy="384490"/>
          </a:xfrm>
          <a:prstGeom prst="flowChartSummingJunction">
            <a:avLst/>
          </a:prstGeom>
          <a:solidFill>
            <a:schemeClr val="bg1">
              <a:lumMod val="85000"/>
            </a:schemeClr>
          </a:solidFill>
          <a:ln w="12700" cap="flat" cmpd="sng" algn="ctr">
            <a:solidFill>
              <a:schemeClr val="tx1">
                <a:lumMod val="95000"/>
                <a:lumOff val="5000"/>
              </a:schemeClr>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54" name="Rectangle 153"/>
          <p:cNvSpPr/>
          <p:nvPr/>
        </p:nvSpPr>
        <p:spPr bwMode="auto">
          <a:xfrm>
            <a:off x="3894619" y="4494679"/>
            <a:ext cx="1390124" cy="369332"/>
          </a:xfrm>
          <a:prstGeom prst="rect">
            <a:avLst/>
          </a:prstGeom>
          <a:noFill/>
          <a:ln>
            <a:noFill/>
            <a:headEnd type="none" w="lg" len="med"/>
            <a:tailEnd type="none" w="lg" len="med"/>
          </a:ln>
        </p:spPr>
        <p:style>
          <a:lnRef idx="2">
            <a:schemeClr val="dk1"/>
          </a:lnRef>
          <a:fillRef idx="1">
            <a:schemeClr val="lt1"/>
          </a:fillRef>
          <a:effectRef idx="0">
            <a:schemeClr val="dk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r>
              <a:rPr lang="en-US" b="1" dirty="0" err="1" smtClean="0">
                <a:solidFill>
                  <a:schemeClr val="tx1"/>
                </a:solidFill>
                <a:latin typeface="+mj-lt"/>
                <a:cs typeface="Calibri" pitchFamily="34" charset="0"/>
              </a:rPr>
              <a:t>Floc</a:t>
            </a:r>
            <a:r>
              <a:rPr lang="en-US" b="1" dirty="0" smtClean="0">
                <a:solidFill>
                  <a:schemeClr val="tx1"/>
                </a:solidFill>
                <a:latin typeface="+mj-lt"/>
                <a:cs typeface="Calibri" pitchFamily="34" charset="0"/>
              </a:rPr>
              <a:t> Recycle</a:t>
            </a:r>
            <a:endParaRPr kumimoji="0" lang="en-US" sz="1800" b="1" i="0" u="none" strike="noStrike" cap="none" normalizeH="0" baseline="0" dirty="0" smtClean="0">
              <a:ln>
                <a:noFill/>
              </a:ln>
              <a:solidFill>
                <a:schemeClr val="tx1"/>
              </a:solidFill>
              <a:effectLst/>
              <a:latin typeface="+mj-lt"/>
              <a:cs typeface="Calibri" pitchFamily="34" charset="0"/>
            </a:endParaRPr>
          </a:p>
        </p:txBody>
      </p:sp>
      <p:sp>
        <p:nvSpPr>
          <p:cNvPr id="155" name="Rectangle 154"/>
          <p:cNvSpPr/>
          <p:nvPr/>
        </p:nvSpPr>
        <p:spPr bwMode="auto">
          <a:xfrm>
            <a:off x="6066061" y="3869884"/>
            <a:ext cx="1070101" cy="369332"/>
          </a:xfrm>
          <a:prstGeom prst="rect">
            <a:avLst/>
          </a:prstGeom>
          <a:noFill/>
          <a:ln>
            <a:noFill/>
            <a:headEnd type="none" w="lg" len="med"/>
            <a:tailEnd type="none" w="lg" len="med"/>
          </a:ln>
        </p:spPr>
        <p:style>
          <a:lnRef idx="2">
            <a:schemeClr val="dk1"/>
          </a:lnRef>
          <a:fillRef idx="1">
            <a:schemeClr val="lt1"/>
          </a:fillRef>
          <a:effectRef idx="0">
            <a:schemeClr val="dk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r>
              <a:rPr lang="en-US" b="1" dirty="0" err="1" smtClean="0">
                <a:solidFill>
                  <a:schemeClr val="tx1"/>
                </a:solidFill>
                <a:latin typeface="+mj-lt"/>
                <a:cs typeface="Calibri" pitchFamily="34" charset="0"/>
              </a:rPr>
              <a:t>Sed</a:t>
            </a:r>
            <a:r>
              <a:rPr lang="en-US" b="1" dirty="0" smtClean="0">
                <a:solidFill>
                  <a:schemeClr val="tx1"/>
                </a:solidFill>
                <a:latin typeface="+mj-lt"/>
                <a:cs typeface="Calibri" pitchFamily="34" charset="0"/>
              </a:rPr>
              <a:t> Tank</a:t>
            </a:r>
            <a:endParaRPr kumimoji="0" lang="en-US" sz="1800" b="1" i="0" u="none" strike="noStrike" cap="none" normalizeH="0" baseline="0" dirty="0" smtClean="0">
              <a:ln>
                <a:noFill/>
              </a:ln>
              <a:solidFill>
                <a:schemeClr val="tx1"/>
              </a:solidFill>
              <a:effectLst/>
              <a:latin typeface="+mj-lt"/>
              <a:cs typeface="Calibri" pitchFamily="34" charset="0"/>
            </a:endParaRPr>
          </a:p>
        </p:txBody>
      </p:sp>
      <p:grpSp>
        <p:nvGrpSpPr>
          <p:cNvPr id="232" name="Group 186"/>
          <p:cNvGrpSpPr/>
          <p:nvPr/>
        </p:nvGrpSpPr>
        <p:grpSpPr>
          <a:xfrm>
            <a:off x="7142842" y="1752600"/>
            <a:ext cx="711386" cy="3967527"/>
            <a:chOff x="7086600" y="1604427"/>
            <a:chExt cx="711386" cy="3967527"/>
          </a:xfrm>
        </p:grpSpPr>
        <p:sp>
          <p:nvSpPr>
            <p:cNvPr id="224" name="Bent Arrow 223"/>
            <p:cNvSpPr/>
            <p:nvPr/>
          </p:nvSpPr>
          <p:spPr bwMode="auto">
            <a:xfrm rot="5400000">
              <a:off x="6833488" y="4554956"/>
              <a:ext cx="1119166" cy="391257"/>
            </a:xfrm>
            <a:prstGeom prst="bentArrow">
              <a:avLst>
                <a:gd name="adj1" fmla="val 29936"/>
                <a:gd name="adj2" fmla="val 14968"/>
                <a:gd name="adj3" fmla="val 0"/>
                <a:gd name="adj4" fmla="val 29521"/>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25" name="Can 224"/>
            <p:cNvSpPr/>
            <p:nvPr/>
          </p:nvSpPr>
          <p:spPr>
            <a:xfrm>
              <a:off x="7129422" y="3276600"/>
              <a:ext cx="254664" cy="2295354"/>
            </a:xfrm>
            <a:prstGeom prst="can">
              <a:avLst>
                <a:gd name="adj" fmla="val 52173"/>
              </a:avLst>
            </a:prstGeom>
            <a:solidFill>
              <a:schemeClr val="bg1"/>
            </a:solidFill>
            <a:ln w="19050">
              <a:solidFill>
                <a:schemeClr val="tx1">
                  <a:lumMod val="95000"/>
                  <a:lumOff val="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sp>
          <p:nvSpPr>
            <p:cNvPr id="226" name="Can 225"/>
            <p:cNvSpPr/>
            <p:nvPr/>
          </p:nvSpPr>
          <p:spPr>
            <a:xfrm rot="1736574">
              <a:off x="7572625" y="1604427"/>
              <a:ext cx="225361" cy="1892254"/>
            </a:xfrm>
            <a:prstGeom prst="can">
              <a:avLst>
                <a:gd name="adj" fmla="val 52173"/>
              </a:avLst>
            </a:prstGeom>
            <a:solidFill>
              <a:schemeClr val="bg1"/>
            </a:solidFill>
            <a:ln w="19050">
              <a:solidFill>
                <a:schemeClr val="tx1">
                  <a:lumMod val="95000"/>
                  <a:lumOff val="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sp>
          <p:nvSpPr>
            <p:cNvPr id="227" name="Rectangle 59"/>
            <p:cNvSpPr/>
            <p:nvPr/>
          </p:nvSpPr>
          <p:spPr bwMode="auto">
            <a:xfrm rot="1689132">
              <a:off x="7144037" y="3032554"/>
              <a:ext cx="309158" cy="397907"/>
            </a:xfrm>
            <a:prstGeom prst="flowChartAlternateProcess">
              <a:avLst/>
            </a:prstGeom>
            <a:solidFill>
              <a:schemeClr val="bg1"/>
            </a:solidFill>
            <a:ln w="28575" cap="flat" cmpd="sng" algn="ctr">
              <a:solidFill>
                <a:schemeClr val="tx1">
                  <a:lumMod val="95000"/>
                  <a:lumOff val="5000"/>
                </a:schemeClr>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28" name="Rectangle 59"/>
            <p:cNvSpPr/>
            <p:nvPr/>
          </p:nvSpPr>
          <p:spPr bwMode="auto">
            <a:xfrm>
              <a:off x="7086600" y="3253696"/>
              <a:ext cx="314938" cy="397907"/>
            </a:xfrm>
            <a:prstGeom prst="roundRect">
              <a:avLst/>
            </a:prstGeom>
            <a:solidFill>
              <a:schemeClr val="bg1"/>
            </a:solidFill>
            <a:ln w="28575" cap="flat" cmpd="sng" algn="ctr">
              <a:solidFill>
                <a:schemeClr val="tx1">
                  <a:lumMod val="95000"/>
                  <a:lumOff val="5000"/>
                </a:schemeClr>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29" name="Rectangle 59"/>
            <p:cNvSpPr/>
            <p:nvPr/>
          </p:nvSpPr>
          <p:spPr bwMode="auto">
            <a:xfrm rot="1689132">
              <a:off x="7170480" y="3081389"/>
              <a:ext cx="254034" cy="369332"/>
            </a:xfrm>
            <a:custGeom>
              <a:avLst/>
              <a:gdLst>
                <a:gd name="connsiteX0" fmla="*/ 0 w 311680"/>
                <a:gd name="connsiteY0" fmla="*/ 0 h 471361"/>
                <a:gd name="connsiteX1" fmla="*/ 311680 w 311680"/>
                <a:gd name="connsiteY1" fmla="*/ 0 h 471361"/>
                <a:gd name="connsiteX2" fmla="*/ 311680 w 311680"/>
                <a:gd name="connsiteY2" fmla="*/ 471361 h 471361"/>
                <a:gd name="connsiteX3" fmla="*/ 0 w 311680"/>
                <a:gd name="connsiteY3" fmla="*/ 471361 h 471361"/>
                <a:gd name="connsiteX4" fmla="*/ 0 w 311680"/>
                <a:gd name="connsiteY4" fmla="*/ 0 h 471361"/>
                <a:gd name="connsiteX0" fmla="*/ 0 w 314751"/>
                <a:gd name="connsiteY0" fmla="*/ 0 h 471361"/>
                <a:gd name="connsiteX1" fmla="*/ 311680 w 314751"/>
                <a:gd name="connsiteY1" fmla="*/ 0 h 471361"/>
                <a:gd name="connsiteX2" fmla="*/ 314751 w 314751"/>
                <a:gd name="connsiteY2" fmla="*/ 325426 h 471361"/>
                <a:gd name="connsiteX3" fmla="*/ 0 w 314751"/>
                <a:gd name="connsiteY3" fmla="*/ 471361 h 471361"/>
                <a:gd name="connsiteX4" fmla="*/ 0 w 314751"/>
                <a:gd name="connsiteY4" fmla="*/ 0 h 471361"/>
                <a:gd name="connsiteX0" fmla="*/ 187 w 314938"/>
                <a:gd name="connsiteY0" fmla="*/ 0 h 336188"/>
                <a:gd name="connsiteX1" fmla="*/ 311867 w 314938"/>
                <a:gd name="connsiteY1" fmla="*/ 0 h 336188"/>
                <a:gd name="connsiteX2" fmla="*/ 314938 w 314938"/>
                <a:gd name="connsiteY2" fmla="*/ 325426 h 336188"/>
                <a:gd name="connsiteX3" fmla="*/ 0 w 314938"/>
                <a:gd name="connsiteY3" fmla="*/ 336188 h 336188"/>
                <a:gd name="connsiteX4" fmla="*/ 187 w 314938"/>
                <a:gd name="connsiteY4" fmla="*/ 0 h 3361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938" h="336188">
                  <a:moveTo>
                    <a:pt x="187" y="0"/>
                  </a:moveTo>
                  <a:lnTo>
                    <a:pt x="311867" y="0"/>
                  </a:lnTo>
                  <a:cubicBezTo>
                    <a:pt x="312891" y="108475"/>
                    <a:pt x="313914" y="216951"/>
                    <a:pt x="314938" y="325426"/>
                  </a:cubicBezTo>
                  <a:lnTo>
                    <a:pt x="0" y="336188"/>
                  </a:lnTo>
                  <a:cubicBezTo>
                    <a:pt x="62" y="224125"/>
                    <a:pt x="125" y="112063"/>
                    <a:pt x="187" y="0"/>
                  </a:cubicBezTo>
                  <a:close/>
                </a:path>
              </a:pathLst>
            </a:cu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Century Gothic" pitchFamily="34" charset="0"/>
                  <a:cs typeface="Arial" charset="0"/>
                </a:rPr>
                <a:t>0</a:t>
              </a:r>
            </a:p>
          </p:txBody>
        </p:sp>
        <p:sp>
          <p:nvSpPr>
            <p:cNvPr id="230" name="Rectangle 59"/>
            <p:cNvSpPr/>
            <p:nvPr/>
          </p:nvSpPr>
          <p:spPr bwMode="auto">
            <a:xfrm rot="1769459">
              <a:off x="7152102" y="3079356"/>
              <a:ext cx="283892" cy="307710"/>
            </a:xfrm>
            <a:custGeom>
              <a:avLst/>
              <a:gdLst>
                <a:gd name="connsiteX0" fmla="*/ 0 w 311680"/>
                <a:gd name="connsiteY0" fmla="*/ 0 h 471361"/>
                <a:gd name="connsiteX1" fmla="*/ 311680 w 311680"/>
                <a:gd name="connsiteY1" fmla="*/ 0 h 471361"/>
                <a:gd name="connsiteX2" fmla="*/ 311680 w 311680"/>
                <a:gd name="connsiteY2" fmla="*/ 471361 h 471361"/>
                <a:gd name="connsiteX3" fmla="*/ 0 w 311680"/>
                <a:gd name="connsiteY3" fmla="*/ 471361 h 471361"/>
                <a:gd name="connsiteX4" fmla="*/ 0 w 311680"/>
                <a:gd name="connsiteY4" fmla="*/ 0 h 471361"/>
                <a:gd name="connsiteX0" fmla="*/ 0 w 314751"/>
                <a:gd name="connsiteY0" fmla="*/ 0 h 471361"/>
                <a:gd name="connsiteX1" fmla="*/ 311680 w 314751"/>
                <a:gd name="connsiteY1" fmla="*/ 0 h 471361"/>
                <a:gd name="connsiteX2" fmla="*/ 314751 w 314751"/>
                <a:gd name="connsiteY2" fmla="*/ 325426 h 471361"/>
                <a:gd name="connsiteX3" fmla="*/ 0 w 314751"/>
                <a:gd name="connsiteY3" fmla="*/ 471361 h 471361"/>
                <a:gd name="connsiteX4" fmla="*/ 0 w 314751"/>
                <a:gd name="connsiteY4" fmla="*/ 0 h 471361"/>
                <a:gd name="connsiteX0" fmla="*/ 187 w 314938"/>
                <a:gd name="connsiteY0" fmla="*/ 0 h 336188"/>
                <a:gd name="connsiteX1" fmla="*/ 311867 w 314938"/>
                <a:gd name="connsiteY1" fmla="*/ 0 h 336188"/>
                <a:gd name="connsiteX2" fmla="*/ 314938 w 314938"/>
                <a:gd name="connsiteY2" fmla="*/ 325426 h 336188"/>
                <a:gd name="connsiteX3" fmla="*/ 0 w 314938"/>
                <a:gd name="connsiteY3" fmla="*/ 336188 h 336188"/>
                <a:gd name="connsiteX4" fmla="*/ 187 w 314938"/>
                <a:gd name="connsiteY4" fmla="*/ 0 h 3361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938" h="336188">
                  <a:moveTo>
                    <a:pt x="187" y="0"/>
                  </a:moveTo>
                  <a:lnTo>
                    <a:pt x="311867" y="0"/>
                  </a:lnTo>
                  <a:cubicBezTo>
                    <a:pt x="312891" y="108475"/>
                    <a:pt x="313914" y="216951"/>
                    <a:pt x="314938" y="325426"/>
                  </a:cubicBezTo>
                  <a:lnTo>
                    <a:pt x="0" y="336188"/>
                  </a:lnTo>
                  <a:cubicBezTo>
                    <a:pt x="62" y="224125"/>
                    <a:pt x="125" y="112063"/>
                    <a:pt x="187" y="0"/>
                  </a:cubicBezTo>
                  <a:close/>
                </a:path>
              </a:pathLst>
            </a:cu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grpSp>
        <p:nvGrpSpPr>
          <p:cNvPr id="233" name="Group 170"/>
          <p:cNvGrpSpPr/>
          <p:nvPr/>
        </p:nvGrpSpPr>
        <p:grpSpPr>
          <a:xfrm>
            <a:off x="7530977" y="5006551"/>
            <a:ext cx="972278" cy="999464"/>
            <a:chOff x="7481765" y="4858378"/>
            <a:chExt cx="1178077" cy="999464"/>
          </a:xfrm>
        </p:grpSpPr>
        <p:sp>
          <p:nvSpPr>
            <p:cNvPr id="130" name="Bent Arrow 129"/>
            <p:cNvSpPr/>
            <p:nvPr/>
          </p:nvSpPr>
          <p:spPr bwMode="auto">
            <a:xfrm flipV="1">
              <a:off x="7481765" y="4949332"/>
              <a:ext cx="1178077" cy="908510"/>
            </a:xfrm>
            <a:prstGeom prst="bentArrow">
              <a:avLst>
                <a:gd name="adj1" fmla="val 12663"/>
                <a:gd name="adj2" fmla="val 12458"/>
                <a:gd name="adj3" fmla="val 18405"/>
                <a:gd name="adj4" fmla="val 34649"/>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70" name="Rectangle 169"/>
            <p:cNvSpPr/>
            <p:nvPr/>
          </p:nvSpPr>
          <p:spPr bwMode="auto">
            <a:xfrm rot="16200000">
              <a:off x="7461814" y="4896725"/>
              <a:ext cx="165262" cy="88567"/>
            </a:xfrm>
            <a:prstGeom prst="rect">
              <a:avLst/>
            </a:prstGeom>
            <a:solidFill>
              <a:schemeClr val="bg1"/>
            </a:solidFill>
            <a:ln w="9525" cap="flat" cmpd="sng" algn="ctr">
              <a:solidFill>
                <a:schemeClr val="bg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sp>
        <p:nvSpPr>
          <p:cNvPr id="145" name="Flowchart: Summing Junction 150"/>
          <p:cNvSpPr/>
          <p:nvPr/>
        </p:nvSpPr>
        <p:spPr bwMode="auto">
          <a:xfrm>
            <a:off x="2895600" y="3048000"/>
            <a:ext cx="390880" cy="384490"/>
          </a:xfrm>
          <a:prstGeom prst="flowChartSummingJunction">
            <a:avLst/>
          </a:prstGeom>
          <a:solidFill>
            <a:srgbClr val="00FF00"/>
          </a:solidFill>
          <a:ln w="12700" cap="flat" cmpd="sng" algn="ctr">
            <a:solidFill>
              <a:schemeClr val="tx1">
                <a:lumMod val="95000"/>
                <a:lumOff val="5000"/>
              </a:schemeClr>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53" name="Rectangle 152"/>
          <p:cNvSpPr/>
          <p:nvPr/>
        </p:nvSpPr>
        <p:spPr bwMode="auto">
          <a:xfrm>
            <a:off x="7770669" y="5659365"/>
            <a:ext cx="442781" cy="420100"/>
          </a:xfrm>
          <a:prstGeom prst="rect">
            <a:avLst/>
          </a:prstGeom>
          <a:solidFill>
            <a:schemeClr val="bg1">
              <a:lumMod val="8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00388099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grpId="1" nodeType="clickEffect">
                                  <p:stCondLst>
                                    <p:cond delay="0"/>
                                  </p:stCondLst>
                                  <p:childTnLst>
                                    <p:animRot by="43200000">
                                      <p:cBhvr>
                                        <p:cTn id="6" dur="2000" fill="hold"/>
                                        <p:tgtEl>
                                          <p:spTgt spid="145"/>
                                        </p:tgtEl>
                                        <p:attrNameLst>
                                          <p:attrName>r</p:attrName>
                                        </p:attrNameLst>
                                      </p:cBhvr>
                                    </p:animRot>
                                  </p:childTnLst>
                                </p:cTn>
                              </p:par>
                            </p:childTnLst>
                          </p:cTn>
                        </p:par>
                      </p:childTnLst>
                    </p:cTn>
                  </p:par>
                  <p:par>
                    <p:cTn id="7" fill="hold">
                      <p:stCondLst>
                        <p:cond delay="indefinite"/>
                      </p:stCondLst>
                      <p:childTnLst>
                        <p:par>
                          <p:cTn id="8" fill="hold">
                            <p:stCondLst>
                              <p:cond delay="0"/>
                            </p:stCondLst>
                            <p:childTnLst>
                              <p:par>
                                <p:cTn id="9" presetID="8" presetClass="emph" presetSubtype="0" fill="hold" grpId="0" nodeType="clickEffect">
                                  <p:stCondLst>
                                    <p:cond delay="0"/>
                                  </p:stCondLst>
                                  <p:childTnLst>
                                    <p:animRot by="21600000">
                                      <p:cBhvr>
                                        <p:cTn id="10" dur="5000" fill="hold"/>
                                        <p:tgtEl>
                                          <p:spTgt spid="14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5" grpId="0" animBg="1"/>
      <p:bldP spid="145" grpId="1" animBg="1"/>
    </p:bld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Order of Experiments</a:t>
            </a:r>
            <a:endParaRPr lang="en-US" dirty="0"/>
          </a:p>
        </p:txBody>
      </p:sp>
      <p:graphicFrame>
        <p:nvGraphicFramePr>
          <p:cNvPr id="4" name="Diagram 3"/>
          <p:cNvGraphicFramePr/>
          <p:nvPr>
            <p:extLst>
              <p:ext uri="{D42A27DB-BD31-4B8C-83A1-F6EECF244321}">
                <p14:modId xmlns:p14="http://schemas.microsoft.com/office/powerpoint/2010/main" xmlns:p="http://schemas.openxmlformats.org/presentationml/2006/main" xmlns:r="http://schemas.openxmlformats.org/officeDocument/2006/relationships" xmlns:a="http://schemas.openxmlformats.org/drawingml/2006/main" xmlns="" val="341299369"/>
              </p:ext>
            </p:extLst>
          </p:nvPr>
        </p:nvGraphicFramePr>
        <p:xfrm>
          <a:off x="1371600" y="1905000"/>
          <a:ext cx="6858000" cy="3835400"/>
        </p:xfrm>
        <a:graphic>
          <a:graphicData uri="http://schemas.openxmlformats.org/drawingml/2006/diagram">
            <a: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02614430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graphicEl>
                                              <a:dgm id="{DE7FE6FA-2274-904E-A2DB-CF172DC20AF8}"/>
                                            </p:graphicEl>
                                          </p:spTgt>
                                        </p:tgtEl>
                                        <p:attrNameLst>
                                          <p:attrName>style.visibility</p:attrName>
                                        </p:attrNameLst>
                                      </p:cBhvr>
                                      <p:to>
                                        <p:strVal val="visible"/>
                                      </p:to>
                                    </p:set>
                                    <p:animEffect transition="in" filter="fade">
                                      <p:cBhvr>
                                        <p:cTn id="7" dur="500"/>
                                        <p:tgtEl>
                                          <p:spTgt spid="4">
                                            <p:graphicEl>
                                              <a:dgm id="{DE7FE6FA-2274-904E-A2DB-CF172DC20AF8}"/>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graphicEl>
                                              <a:dgm id="{0ED2B020-4561-DC44-A002-3B1AAD72228A}"/>
                                            </p:graphicEl>
                                          </p:spTgt>
                                        </p:tgtEl>
                                        <p:attrNameLst>
                                          <p:attrName>style.visibility</p:attrName>
                                        </p:attrNameLst>
                                      </p:cBhvr>
                                      <p:to>
                                        <p:strVal val="visible"/>
                                      </p:to>
                                    </p:set>
                                    <p:animEffect transition="in" filter="fade">
                                      <p:cBhvr>
                                        <p:cTn id="12" dur="500"/>
                                        <p:tgtEl>
                                          <p:spTgt spid="4">
                                            <p:graphicEl>
                                              <a:dgm id="{0ED2B020-4561-DC44-A002-3B1AAD72228A}"/>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graphicEl>
                                              <a:dgm id="{EB03D182-B165-D94E-9C7B-33A909FF8669}"/>
                                            </p:graphicEl>
                                          </p:spTgt>
                                        </p:tgtEl>
                                        <p:attrNameLst>
                                          <p:attrName>style.visibility</p:attrName>
                                        </p:attrNameLst>
                                      </p:cBhvr>
                                      <p:to>
                                        <p:strVal val="visible"/>
                                      </p:to>
                                    </p:set>
                                    <p:animEffect transition="in" filter="fade">
                                      <p:cBhvr>
                                        <p:cTn id="17" dur="500"/>
                                        <p:tgtEl>
                                          <p:spTgt spid="4">
                                            <p:graphicEl>
                                              <a:dgm id="{EB03D182-B165-D94E-9C7B-33A909FF8669}"/>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graphicEl>
                                              <a:dgm id="{1C30CBED-D3EC-2940-BD2D-9B8FBE66EC6E}"/>
                                            </p:graphicEl>
                                          </p:spTgt>
                                        </p:tgtEl>
                                        <p:attrNameLst>
                                          <p:attrName>style.visibility</p:attrName>
                                        </p:attrNameLst>
                                      </p:cBhvr>
                                      <p:to>
                                        <p:strVal val="visible"/>
                                      </p:to>
                                    </p:set>
                                    <p:animEffect transition="in" filter="fade">
                                      <p:cBhvr>
                                        <p:cTn id="22" dur="500"/>
                                        <p:tgtEl>
                                          <p:spTgt spid="4">
                                            <p:graphicEl>
                                              <a:dgm id="{1C30CBED-D3EC-2940-BD2D-9B8FBE66EC6E}"/>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graphicEl>
                                              <a:dgm id="{04ED8734-F65D-B048-8C1F-35B72E43199B}"/>
                                            </p:graphicEl>
                                          </p:spTgt>
                                        </p:tgtEl>
                                        <p:attrNameLst>
                                          <p:attrName>style.visibility</p:attrName>
                                        </p:attrNameLst>
                                      </p:cBhvr>
                                      <p:to>
                                        <p:strVal val="visible"/>
                                      </p:to>
                                    </p:set>
                                    <p:animEffect transition="in" filter="fade">
                                      <p:cBhvr>
                                        <p:cTn id="27" dur="500"/>
                                        <p:tgtEl>
                                          <p:spTgt spid="4">
                                            <p:graphicEl>
                                              <a:dgm id="{04ED8734-F65D-B048-8C1F-35B72E43199B}"/>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smtClean="0"/>
              <a:t>System design process</a:t>
            </a:r>
            <a:endParaRPr lang="en-US" dirty="0"/>
          </a:p>
        </p:txBody>
      </p:sp>
      <p:sp>
        <p:nvSpPr>
          <p:cNvPr id="10" name="Content Placeholder 9"/>
          <p:cNvSpPr>
            <a:spLocks noGrp="1"/>
          </p:cNvSpPr>
          <p:nvPr>
            <p:ph idx="1"/>
          </p:nvPr>
        </p:nvSpPr>
        <p:spPr/>
        <p:txBody>
          <a:bodyPr/>
          <a:lstStyle/>
          <a:p>
            <a:r>
              <a:rPr lang="en-US" b="1" u="sng" dirty="0" smtClean="0"/>
              <a:t>Constraints</a:t>
            </a:r>
          </a:p>
          <a:p>
            <a:pPr lvl="1"/>
            <a:r>
              <a:rPr lang="en-US" dirty="0" smtClean="0"/>
              <a:t>Provide Adequate Flocculation</a:t>
            </a:r>
          </a:p>
          <a:p>
            <a:pPr lvl="1"/>
            <a:r>
              <a:rPr lang="en-US" dirty="0" smtClean="0"/>
              <a:t>Maintain </a:t>
            </a:r>
            <a:r>
              <a:rPr lang="en-US" dirty="0" err="1" smtClean="0"/>
              <a:t>Floc</a:t>
            </a:r>
            <a:r>
              <a:rPr lang="en-US" dirty="0" smtClean="0"/>
              <a:t> Blanket</a:t>
            </a:r>
          </a:p>
          <a:p>
            <a:pPr lvl="1"/>
            <a:r>
              <a:rPr lang="en-US" dirty="0" smtClean="0"/>
              <a:t>Prevent </a:t>
            </a:r>
            <a:r>
              <a:rPr lang="en-US" dirty="0" err="1" smtClean="0"/>
              <a:t>Floc</a:t>
            </a:r>
            <a:r>
              <a:rPr lang="en-US" dirty="0" smtClean="0"/>
              <a:t> Rollup</a:t>
            </a:r>
          </a:p>
          <a:p>
            <a:pPr lvl="1"/>
            <a:r>
              <a:rPr lang="en-US" dirty="0" smtClean="0"/>
              <a:t>Produce water with effluent turbidity less than 3 NTU</a:t>
            </a: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00679471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Effect transition="in" filter="fade">
                                      <p:cBhvr>
                                        <p:cTn id="12" dur="500"/>
                                        <p:tgtEl>
                                          <p:spTgt spid="1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xEl>
                                              <p:pRg st="2" end="2"/>
                                            </p:txEl>
                                          </p:spTgt>
                                        </p:tgtEl>
                                        <p:attrNameLst>
                                          <p:attrName>style.visibility</p:attrName>
                                        </p:attrNameLst>
                                      </p:cBhvr>
                                      <p:to>
                                        <p:strVal val="visible"/>
                                      </p:to>
                                    </p:set>
                                    <p:animEffect transition="in" filter="fade">
                                      <p:cBhvr>
                                        <p:cTn id="17" dur="500"/>
                                        <p:tgtEl>
                                          <p:spTgt spid="1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xEl>
                                              <p:pRg st="3" end="3"/>
                                            </p:txEl>
                                          </p:spTgt>
                                        </p:tgtEl>
                                        <p:attrNameLst>
                                          <p:attrName>style.visibility</p:attrName>
                                        </p:attrNameLst>
                                      </p:cBhvr>
                                      <p:to>
                                        <p:strVal val="visible"/>
                                      </p:to>
                                    </p:set>
                                    <p:animEffect transition="in" filter="fade">
                                      <p:cBhvr>
                                        <p:cTn id="22" dur="500"/>
                                        <p:tgtEl>
                                          <p:spTgt spid="10">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txEl>
                                              <p:pRg st="4" end="4"/>
                                            </p:txEl>
                                          </p:spTgt>
                                        </p:tgtEl>
                                        <p:attrNameLst>
                                          <p:attrName>style.visibility</p:attrName>
                                        </p:attrNameLst>
                                      </p:cBhvr>
                                      <p:to>
                                        <p:strVal val="visible"/>
                                      </p:to>
                                    </p:set>
                                    <p:animEffect transition="in" filter="fade">
                                      <p:cBhvr>
                                        <p:cTn id="27" dur="500"/>
                                        <p:tgtEl>
                                          <p:spTgt spid="1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uiExpand="1" build="p" bldLvl="2"/>
    </p:bld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0" y="381000"/>
            <a:ext cx="8915400" cy="990600"/>
          </a:xfrm>
        </p:spPr>
        <p:txBody>
          <a:bodyPr/>
          <a:lstStyle/>
          <a:p>
            <a:pPr lvl="1"/>
            <a:r>
              <a:rPr lang="en-US" dirty="0" smtClean="0"/>
              <a:t>Provide Adequate Flocculation</a:t>
            </a:r>
            <a:endParaRPr lang="en-US" dirty="0"/>
          </a:p>
        </p:txBody>
      </p:sp>
      <p:sp>
        <p:nvSpPr>
          <p:cNvPr id="3" name="Content Placeholder 2"/>
          <p:cNvSpPr>
            <a:spLocks noGrp="1"/>
          </p:cNvSpPr>
          <p:nvPr>
            <p:ph idx="1"/>
          </p:nvPr>
        </p:nvSpPr>
        <p:spPr/>
        <p:txBody>
          <a:bodyPr/>
          <a:lstStyle/>
          <a:p>
            <a:r>
              <a:rPr lang="en-US" dirty="0" err="1" smtClean="0"/>
              <a:t>Flocculator</a:t>
            </a:r>
            <a:r>
              <a:rPr lang="en-US" dirty="0" smtClean="0"/>
              <a:t> velocity gradient, G (1/s)</a:t>
            </a:r>
          </a:p>
          <a:p>
            <a:r>
              <a:rPr lang="en-US" dirty="0" smtClean="0"/>
              <a:t>Residence Time, θ</a:t>
            </a:r>
            <a:r>
              <a:rPr lang="en-US" dirty="0"/>
              <a:t> </a:t>
            </a:r>
            <a:r>
              <a:rPr lang="en-US" dirty="0" smtClean="0"/>
              <a:t>(s)</a:t>
            </a:r>
          </a:p>
          <a:p>
            <a:r>
              <a:rPr lang="en-US" dirty="0" smtClean="0"/>
              <a:t>Flocculation Potential= G*</a:t>
            </a:r>
            <a:r>
              <a:rPr lang="en-US" dirty="0" err="1" smtClean="0"/>
              <a:t>θ</a:t>
            </a:r>
            <a:endParaRPr lang="en-US" dirty="0" smtClean="0"/>
          </a:p>
          <a:p>
            <a:endParaRPr lang="en-US" dirty="0" smtClean="0"/>
          </a:p>
          <a:p>
            <a:endParaRPr lang="en-US" dirty="0"/>
          </a:p>
        </p:txBody>
      </p:sp>
      <p:grpSp>
        <p:nvGrpSpPr>
          <p:cNvPr id="4" name="Group 102"/>
          <p:cNvGrpSpPr/>
          <p:nvPr/>
        </p:nvGrpSpPr>
        <p:grpSpPr>
          <a:xfrm>
            <a:off x="685800" y="4343400"/>
            <a:ext cx="3295343" cy="603111"/>
            <a:chOff x="3450334" y="5593011"/>
            <a:chExt cx="3295343" cy="603111"/>
          </a:xfrm>
        </p:grpSpPr>
        <p:grpSp>
          <p:nvGrpSpPr>
            <p:cNvPr id="5" name="Group 91"/>
            <p:cNvGrpSpPr/>
            <p:nvPr/>
          </p:nvGrpSpPr>
          <p:grpSpPr>
            <a:xfrm>
              <a:off x="3450334" y="5593011"/>
              <a:ext cx="3295343" cy="603111"/>
              <a:chOff x="3450334" y="5593011"/>
              <a:chExt cx="3295343" cy="603111"/>
            </a:xfrm>
          </p:grpSpPr>
          <p:sp>
            <p:nvSpPr>
              <p:cNvPr id="8" name="Freeform 7"/>
              <p:cNvSpPr/>
              <p:nvPr/>
            </p:nvSpPr>
            <p:spPr bwMode="auto">
              <a:xfrm>
                <a:off x="6507413" y="5593011"/>
                <a:ext cx="41015" cy="49206"/>
              </a:xfrm>
              <a:custGeom>
                <a:avLst/>
                <a:gdLst>
                  <a:gd name="connsiteX0" fmla="*/ 0 w 41015"/>
                  <a:gd name="connsiteY0" fmla="*/ 0 h 49206"/>
                  <a:gd name="connsiteX1" fmla="*/ 20502 w 41015"/>
                  <a:gd name="connsiteY1" fmla="*/ 8201 h 49206"/>
                  <a:gd name="connsiteX2" fmla="*/ 36904 w 41015"/>
                  <a:gd name="connsiteY2" fmla="*/ 32804 h 49206"/>
                  <a:gd name="connsiteX3" fmla="*/ 41004 w 41015"/>
                  <a:gd name="connsiteY3" fmla="*/ 49206 h 49206"/>
                </a:gdLst>
                <a:ahLst/>
                <a:cxnLst>
                  <a:cxn ang="0">
                    <a:pos x="connsiteX0" y="connsiteY0"/>
                  </a:cxn>
                  <a:cxn ang="0">
                    <a:pos x="connsiteX1" y="connsiteY1"/>
                  </a:cxn>
                  <a:cxn ang="0">
                    <a:pos x="connsiteX2" y="connsiteY2"/>
                  </a:cxn>
                  <a:cxn ang="0">
                    <a:pos x="connsiteX3" y="connsiteY3"/>
                  </a:cxn>
                </a:cxnLst>
                <a:rect l="l" t="t" r="r" b="b"/>
                <a:pathLst>
                  <a:path w="41015" h="49206">
                    <a:moveTo>
                      <a:pt x="0" y="0"/>
                    </a:moveTo>
                    <a:cubicBezTo>
                      <a:pt x="6834" y="2734"/>
                      <a:pt x="15001" y="3311"/>
                      <a:pt x="20502" y="8201"/>
                    </a:cubicBezTo>
                    <a:cubicBezTo>
                      <a:pt x="27869" y="14749"/>
                      <a:pt x="36904" y="32804"/>
                      <a:pt x="36904" y="32804"/>
                    </a:cubicBezTo>
                    <a:cubicBezTo>
                      <a:pt x="41436" y="46402"/>
                      <a:pt x="41004" y="40783"/>
                      <a:pt x="41004" y="49206"/>
                    </a:cubicBezTo>
                  </a:path>
                </a:pathLst>
              </a:custGeom>
              <a:ln w="9525">
                <a:headEnd type="none" w="lg" len="med"/>
                <a:tailEnd type="none" w="lg" len="med"/>
              </a:ln>
            </p:spPr>
            <p:style>
              <a:lnRef idx="1">
                <a:schemeClr val="accent1"/>
              </a:lnRef>
              <a:fillRef idx="0">
                <a:schemeClr val="accent1"/>
              </a:fillRef>
              <a:effectRef idx="0">
                <a:schemeClr val="accent1"/>
              </a:effectRef>
              <a:fontRef idx="minor">
                <a:schemeClr val="tx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9" name="Freeform 8"/>
              <p:cNvSpPr/>
              <p:nvPr/>
            </p:nvSpPr>
            <p:spPr bwMode="auto">
              <a:xfrm flipV="1">
                <a:off x="6507481" y="6134681"/>
                <a:ext cx="45719" cy="45719"/>
              </a:xfrm>
              <a:custGeom>
                <a:avLst/>
                <a:gdLst>
                  <a:gd name="connsiteX0" fmla="*/ 0 w 41015"/>
                  <a:gd name="connsiteY0" fmla="*/ 0 h 49206"/>
                  <a:gd name="connsiteX1" fmla="*/ 20502 w 41015"/>
                  <a:gd name="connsiteY1" fmla="*/ 8201 h 49206"/>
                  <a:gd name="connsiteX2" fmla="*/ 36904 w 41015"/>
                  <a:gd name="connsiteY2" fmla="*/ 32804 h 49206"/>
                  <a:gd name="connsiteX3" fmla="*/ 41004 w 41015"/>
                  <a:gd name="connsiteY3" fmla="*/ 49206 h 49206"/>
                </a:gdLst>
                <a:ahLst/>
                <a:cxnLst>
                  <a:cxn ang="0">
                    <a:pos x="connsiteX0" y="connsiteY0"/>
                  </a:cxn>
                  <a:cxn ang="0">
                    <a:pos x="connsiteX1" y="connsiteY1"/>
                  </a:cxn>
                  <a:cxn ang="0">
                    <a:pos x="connsiteX2" y="connsiteY2"/>
                  </a:cxn>
                  <a:cxn ang="0">
                    <a:pos x="connsiteX3" y="connsiteY3"/>
                  </a:cxn>
                </a:cxnLst>
                <a:rect l="l" t="t" r="r" b="b"/>
                <a:pathLst>
                  <a:path w="41015" h="49206">
                    <a:moveTo>
                      <a:pt x="0" y="0"/>
                    </a:moveTo>
                    <a:cubicBezTo>
                      <a:pt x="6834" y="2734"/>
                      <a:pt x="15001" y="3311"/>
                      <a:pt x="20502" y="8201"/>
                    </a:cubicBezTo>
                    <a:cubicBezTo>
                      <a:pt x="27869" y="14749"/>
                      <a:pt x="36904" y="32804"/>
                      <a:pt x="36904" y="32804"/>
                    </a:cubicBezTo>
                    <a:cubicBezTo>
                      <a:pt x="41436" y="46402"/>
                      <a:pt x="41004" y="40783"/>
                      <a:pt x="41004" y="49206"/>
                    </a:cubicBezTo>
                  </a:path>
                </a:pathLst>
              </a:custGeom>
              <a:ln w="9525">
                <a:headEnd type="none" w="lg" len="med"/>
                <a:tailEnd type="none" w="lg" len="med"/>
              </a:ln>
            </p:spPr>
            <p:style>
              <a:lnRef idx="1">
                <a:schemeClr val="accent1"/>
              </a:lnRef>
              <a:fillRef idx="0">
                <a:schemeClr val="accent1"/>
              </a:fillRef>
              <a:effectRef idx="0">
                <a:schemeClr val="accent1"/>
              </a:effectRef>
              <a:fontRef idx="minor">
                <a:schemeClr val="tx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nvGrpSpPr>
              <p:cNvPr id="10" name="Group 87"/>
              <p:cNvGrpSpPr/>
              <p:nvPr/>
            </p:nvGrpSpPr>
            <p:grpSpPr>
              <a:xfrm>
                <a:off x="3450334" y="5597189"/>
                <a:ext cx="3295343" cy="598933"/>
                <a:chOff x="3450334" y="5597189"/>
                <a:chExt cx="3295343" cy="598933"/>
              </a:xfrm>
            </p:grpSpPr>
            <p:grpSp>
              <p:nvGrpSpPr>
                <p:cNvPr id="11" name="Group 84"/>
                <p:cNvGrpSpPr/>
                <p:nvPr/>
              </p:nvGrpSpPr>
              <p:grpSpPr>
                <a:xfrm>
                  <a:off x="3450334" y="5608332"/>
                  <a:ext cx="3295343" cy="587790"/>
                  <a:chOff x="3450334" y="5608332"/>
                  <a:chExt cx="3295343" cy="587790"/>
                </a:xfrm>
              </p:grpSpPr>
              <p:grpSp>
                <p:nvGrpSpPr>
                  <p:cNvPr id="14" name="Group 54"/>
                  <p:cNvGrpSpPr/>
                  <p:nvPr/>
                </p:nvGrpSpPr>
                <p:grpSpPr>
                  <a:xfrm>
                    <a:off x="3450334" y="5608808"/>
                    <a:ext cx="3295343" cy="587314"/>
                    <a:chOff x="4012588" y="4267200"/>
                    <a:chExt cx="3483712" cy="869049"/>
                  </a:xfrm>
                </p:grpSpPr>
                <p:sp>
                  <p:nvSpPr>
                    <p:cNvPr id="18" name="Can 17"/>
                    <p:cNvSpPr/>
                    <p:nvPr/>
                  </p:nvSpPr>
                  <p:spPr>
                    <a:xfrm rot="5400000">
                      <a:off x="5382969" y="2942947"/>
                      <a:ext cx="742950" cy="3483712"/>
                    </a:xfrm>
                    <a:prstGeom prst="can">
                      <a:avLst>
                        <a:gd name="adj" fmla="val 36189"/>
                      </a:avLst>
                    </a:prstGeom>
                    <a:solidFill>
                      <a:schemeClr val="bg2">
                        <a:lumMod val="90000"/>
                      </a:schemeClr>
                    </a:solidFill>
                    <a:ln w="9525">
                      <a:solidFill>
                        <a:schemeClr val="bg2">
                          <a:lumMod val="50000"/>
                        </a:schemeClr>
                      </a:solidFill>
                    </a:ln>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sp>
                  <p:nvSpPr>
                    <p:cNvPr id="19" name="Moon 18"/>
                    <p:cNvSpPr/>
                    <p:nvPr/>
                  </p:nvSpPr>
                  <p:spPr bwMode="auto">
                    <a:xfrm>
                      <a:off x="4200957" y="4273629"/>
                      <a:ext cx="306457"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0" name="Moon 19"/>
                    <p:cNvSpPr/>
                    <p:nvPr/>
                  </p:nvSpPr>
                  <p:spPr bwMode="auto">
                    <a:xfrm>
                      <a:off x="4327479" y="4274387"/>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1" name="Moon 20"/>
                    <p:cNvSpPr/>
                    <p:nvPr/>
                  </p:nvSpPr>
                  <p:spPr bwMode="auto">
                    <a:xfrm>
                      <a:off x="4440449" y="4275796"/>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2" name="Moon 21"/>
                    <p:cNvSpPr/>
                    <p:nvPr/>
                  </p:nvSpPr>
                  <p:spPr bwMode="auto">
                    <a:xfrm>
                      <a:off x="4546843" y="4267200"/>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3" name="Moon 22"/>
                    <p:cNvSpPr/>
                    <p:nvPr/>
                  </p:nvSpPr>
                  <p:spPr bwMode="auto">
                    <a:xfrm>
                      <a:off x="4673365" y="4267200"/>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4" name="Moon 23"/>
                    <p:cNvSpPr/>
                    <p:nvPr/>
                  </p:nvSpPr>
                  <p:spPr bwMode="auto">
                    <a:xfrm>
                      <a:off x="4786335" y="4267200"/>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5" name="Moon 24"/>
                    <p:cNvSpPr/>
                    <p:nvPr/>
                  </p:nvSpPr>
                  <p:spPr bwMode="auto">
                    <a:xfrm>
                      <a:off x="4897582" y="4289453"/>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6" name="Moon 25"/>
                    <p:cNvSpPr/>
                    <p:nvPr/>
                  </p:nvSpPr>
                  <p:spPr bwMode="auto">
                    <a:xfrm>
                      <a:off x="5024104" y="4274387"/>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7" name="Moon 26"/>
                    <p:cNvSpPr/>
                    <p:nvPr/>
                  </p:nvSpPr>
                  <p:spPr bwMode="auto">
                    <a:xfrm>
                      <a:off x="5137074" y="4275796"/>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8" name="Moon 27"/>
                    <p:cNvSpPr/>
                    <p:nvPr/>
                  </p:nvSpPr>
                  <p:spPr bwMode="auto">
                    <a:xfrm>
                      <a:off x="5243468" y="4267200"/>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9" name="Moon 28"/>
                    <p:cNvSpPr/>
                    <p:nvPr/>
                  </p:nvSpPr>
                  <p:spPr bwMode="auto">
                    <a:xfrm>
                      <a:off x="5369990" y="4267200"/>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30" name="Moon 29"/>
                    <p:cNvSpPr/>
                    <p:nvPr/>
                  </p:nvSpPr>
                  <p:spPr bwMode="auto">
                    <a:xfrm>
                      <a:off x="5482960" y="4267200"/>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31" name="Moon 30"/>
                    <p:cNvSpPr/>
                    <p:nvPr/>
                  </p:nvSpPr>
                  <p:spPr bwMode="auto">
                    <a:xfrm>
                      <a:off x="5567104" y="4267200"/>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32" name="Moon 31"/>
                    <p:cNvSpPr/>
                    <p:nvPr/>
                  </p:nvSpPr>
                  <p:spPr bwMode="auto">
                    <a:xfrm>
                      <a:off x="5693626" y="4282983"/>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33" name="Moon 32"/>
                    <p:cNvSpPr/>
                    <p:nvPr/>
                  </p:nvSpPr>
                  <p:spPr bwMode="auto">
                    <a:xfrm>
                      <a:off x="5806596" y="4284392"/>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34" name="Moon 33"/>
                    <p:cNvSpPr/>
                    <p:nvPr/>
                  </p:nvSpPr>
                  <p:spPr bwMode="auto">
                    <a:xfrm>
                      <a:off x="5912990" y="4275796"/>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35" name="Moon 34"/>
                    <p:cNvSpPr/>
                    <p:nvPr/>
                  </p:nvSpPr>
                  <p:spPr bwMode="auto">
                    <a:xfrm>
                      <a:off x="6039512" y="4275796"/>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36" name="Moon 35"/>
                    <p:cNvSpPr/>
                    <p:nvPr/>
                  </p:nvSpPr>
                  <p:spPr bwMode="auto">
                    <a:xfrm>
                      <a:off x="6152482" y="4275796"/>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37" name="Moon 36"/>
                    <p:cNvSpPr/>
                    <p:nvPr/>
                  </p:nvSpPr>
                  <p:spPr bwMode="auto">
                    <a:xfrm>
                      <a:off x="6263729" y="4267200"/>
                      <a:ext cx="279750" cy="869049"/>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38" name="Moon 37"/>
                    <p:cNvSpPr/>
                    <p:nvPr/>
                  </p:nvSpPr>
                  <p:spPr bwMode="auto">
                    <a:xfrm>
                      <a:off x="6390251" y="4267200"/>
                      <a:ext cx="219363" cy="853983"/>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39" name="Moon 38"/>
                    <p:cNvSpPr/>
                    <p:nvPr/>
                  </p:nvSpPr>
                  <p:spPr bwMode="auto">
                    <a:xfrm>
                      <a:off x="6479614" y="4267200"/>
                      <a:ext cx="225470" cy="855393"/>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sp>
                <p:nvSpPr>
                  <p:cNvPr id="15" name="Moon 14"/>
                  <p:cNvSpPr/>
                  <p:nvPr/>
                </p:nvSpPr>
                <p:spPr bwMode="auto">
                  <a:xfrm>
                    <a:off x="5859855" y="5608332"/>
                    <a:ext cx="264624" cy="587314"/>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6" name="Moon 15"/>
                  <p:cNvSpPr/>
                  <p:nvPr/>
                </p:nvSpPr>
                <p:spPr bwMode="auto">
                  <a:xfrm>
                    <a:off x="5985886" y="5608332"/>
                    <a:ext cx="207502" cy="577132"/>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7" name="Moon 16"/>
                  <p:cNvSpPr/>
                  <p:nvPr/>
                </p:nvSpPr>
                <p:spPr bwMode="auto">
                  <a:xfrm>
                    <a:off x="6076767" y="5608332"/>
                    <a:ext cx="213279" cy="578085"/>
                  </a:xfrm>
                  <a:prstGeom prst="moon">
                    <a:avLst>
                      <a:gd name="adj" fmla="val 52978"/>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sp>
              <p:nvSpPr>
                <p:cNvPr id="12" name="Moon 11"/>
                <p:cNvSpPr/>
                <p:nvPr/>
              </p:nvSpPr>
              <p:spPr bwMode="auto">
                <a:xfrm>
                  <a:off x="6183406" y="5607379"/>
                  <a:ext cx="213279" cy="578085"/>
                </a:xfrm>
                <a:prstGeom prst="moon">
                  <a:avLst>
                    <a:gd name="adj" fmla="val 52978"/>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3" name="Moon 12"/>
                <p:cNvSpPr/>
                <p:nvPr/>
              </p:nvSpPr>
              <p:spPr bwMode="auto">
                <a:xfrm>
                  <a:off x="6280135" y="5597189"/>
                  <a:ext cx="213279" cy="578085"/>
                </a:xfrm>
                <a:prstGeom prst="moon">
                  <a:avLst>
                    <a:gd name="adj" fmla="val 52978"/>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grpSp>
        <p:cxnSp>
          <p:nvCxnSpPr>
            <p:cNvPr id="6" name="Straight Connector 5"/>
            <p:cNvCxnSpPr>
              <a:stCxn id="19" idx="0"/>
              <a:endCxn id="13" idx="0"/>
            </p:cNvCxnSpPr>
            <p:nvPr/>
          </p:nvCxnSpPr>
          <p:spPr bwMode="auto">
            <a:xfrm flipV="1">
              <a:off x="3918404" y="5597189"/>
              <a:ext cx="2575010" cy="15964"/>
            </a:xfrm>
            <a:prstGeom prst="line">
              <a:avLst/>
            </a:prstGeom>
            <a:ln w="12700">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7" name="Straight Connector 6"/>
            <p:cNvCxnSpPr>
              <a:stCxn id="19" idx="2"/>
            </p:cNvCxnSpPr>
            <p:nvPr/>
          </p:nvCxnSpPr>
          <p:spPr bwMode="auto">
            <a:xfrm>
              <a:off x="3918404" y="6179619"/>
              <a:ext cx="2575010" cy="16503"/>
            </a:xfrm>
            <a:prstGeom prst="line">
              <a:avLst/>
            </a:prstGeom>
            <a:ln w="12700">
              <a:headEnd type="none" w="lg" len="med"/>
              <a:tailEnd type="none" w="lg" len="med"/>
            </a:ln>
          </p:spPr>
          <p:style>
            <a:lnRef idx="1">
              <a:schemeClr val="accent1"/>
            </a:lnRef>
            <a:fillRef idx="0">
              <a:schemeClr val="accent1"/>
            </a:fillRef>
            <a:effectRef idx="0">
              <a:schemeClr val="accent1"/>
            </a:effectRef>
            <a:fontRef idx="minor">
              <a:schemeClr val="tx1"/>
            </a:fontRef>
          </p:style>
        </p:cxnSp>
      </p:grpSp>
      <p:cxnSp>
        <p:nvCxnSpPr>
          <p:cNvPr id="50" name="Straight Connector 49"/>
          <p:cNvCxnSpPr/>
          <p:nvPr/>
        </p:nvCxnSpPr>
        <p:spPr bwMode="auto">
          <a:xfrm rot="5400000" flipH="1" flipV="1">
            <a:off x="4267200" y="5105400"/>
            <a:ext cx="1981200" cy="1588"/>
          </a:xfrm>
          <a:prstGeom prst="line">
            <a:avLst/>
          </a:prstGeom>
          <a:solidFill>
            <a:schemeClr val="accent1"/>
          </a:solidFill>
          <a:ln w="12700" cap="flat" cmpd="sng" algn="ctr">
            <a:solidFill>
              <a:schemeClr val="tx1"/>
            </a:solidFill>
            <a:prstDash val="solid"/>
            <a:round/>
            <a:headEnd type="none" w="lg" len="med"/>
            <a:tailEnd type="none" w="lg" len="med"/>
          </a:ln>
          <a:effectLst/>
        </p:spPr>
      </p:cxnSp>
      <p:cxnSp>
        <p:nvCxnSpPr>
          <p:cNvPr id="58" name="Straight Arrow Connector 57"/>
          <p:cNvCxnSpPr/>
          <p:nvPr/>
        </p:nvCxnSpPr>
        <p:spPr bwMode="auto">
          <a:xfrm>
            <a:off x="5257800" y="5638800"/>
            <a:ext cx="838200" cy="1588"/>
          </a:xfrm>
          <a:prstGeom prst="straightConnector1">
            <a:avLst/>
          </a:prstGeom>
          <a:solidFill>
            <a:schemeClr val="accent1"/>
          </a:solidFill>
          <a:ln w="12700" cap="flat" cmpd="sng" algn="ctr">
            <a:solidFill>
              <a:schemeClr val="tx1"/>
            </a:solidFill>
            <a:prstDash val="solid"/>
            <a:round/>
            <a:headEnd type="none" w="lg" len="med"/>
            <a:tailEnd type="arrow"/>
          </a:ln>
          <a:effectLst/>
        </p:spPr>
      </p:cxnSp>
      <p:cxnSp>
        <p:nvCxnSpPr>
          <p:cNvPr id="82" name="Straight Arrow Connector 81"/>
          <p:cNvCxnSpPr/>
          <p:nvPr/>
        </p:nvCxnSpPr>
        <p:spPr bwMode="auto">
          <a:xfrm>
            <a:off x="5257800" y="5486400"/>
            <a:ext cx="914400" cy="1588"/>
          </a:xfrm>
          <a:prstGeom prst="straightConnector1">
            <a:avLst/>
          </a:prstGeom>
          <a:solidFill>
            <a:schemeClr val="accent1"/>
          </a:solidFill>
          <a:ln w="12700" cap="flat" cmpd="sng" algn="ctr">
            <a:solidFill>
              <a:schemeClr val="tx1"/>
            </a:solidFill>
            <a:prstDash val="solid"/>
            <a:round/>
            <a:headEnd type="none" w="lg" len="med"/>
            <a:tailEnd type="arrow"/>
          </a:ln>
          <a:effectLst/>
        </p:spPr>
      </p:cxnSp>
      <p:cxnSp>
        <p:nvCxnSpPr>
          <p:cNvPr id="84" name="Straight Arrow Connector 83"/>
          <p:cNvCxnSpPr/>
          <p:nvPr/>
        </p:nvCxnSpPr>
        <p:spPr bwMode="auto">
          <a:xfrm>
            <a:off x="5257800" y="5334000"/>
            <a:ext cx="990600" cy="1588"/>
          </a:xfrm>
          <a:prstGeom prst="straightConnector1">
            <a:avLst/>
          </a:prstGeom>
          <a:solidFill>
            <a:schemeClr val="accent1"/>
          </a:solidFill>
          <a:ln w="12700" cap="flat" cmpd="sng" algn="ctr">
            <a:solidFill>
              <a:schemeClr val="tx1"/>
            </a:solidFill>
            <a:prstDash val="solid"/>
            <a:round/>
            <a:headEnd type="none" w="lg" len="med"/>
            <a:tailEnd type="arrow"/>
          </a:ln>
          <a:effectLst/>
        </p:spPr>
      </p:cxnSp>
      <p:cxnSp>
        <p:nvCxnSpPr>
          <p:cNvPr id="86" name="Straight Arrow Connector 85"/>
          <p:cNvCxnSpPr/>
          <p:nvPr/>
        </p:nvCxnSpPr>
        <p:spPr bwMode="auto">
          <a:xfrm>
            <a:off x="5257800" y="4953000"/>
            <a:ext cx="1143000" cy="1588"/>
          </a:xfrm>
          <a:prstGeom prst="straightConnector1">
            <a:avLst/>
          </a:prstGeom>
          <a:solidFill>
            <a:schemeClr val="accent1"/>
          </a:solidFill>
          <a:ln w="12700" cap="flat" cmpd="sng" algn="ctr">
            <a:solidFill>
              <a:schemeClr val="tx1"/>
            </a:solidFill>
            <a:prstDash val="solid"/>
            <a:round/>
            <a:headEnd type="none" w="lg" len="med"/>
            <a:tailEnd type="arrow"/>
          </a:ln>
          <a:effectLst/>
        </p:spPr>
      </p:cxnSp>
      <p:cxnSp>
        <p:nvCxnSpPr>
          <p:cNvPr id="93" name="Straight Arrow Connector 92"/>
          <p:cNvCxnSpPr/>
          <p:nvPr/>
        </p:nvCxnSpPr>
        <p:spPr bwMode="auto">
          <a:xfrm>
            <a:off x="5257800" y="4800600"/>
            <a:ext cx="1219200" cy="1588"/>
          </a:xfrm>
          <a:prstGeom prst="straightConnector1">
            <a:avLst/>
          </a:prstGeom>
          <a:solidFill>
            <a:schemeClr val="accent1"/>
          </a:solidFill>
          <a:ln w="12700" cap="flat" cmpd="sng" algn="ctr">
            <a:solidFill>
              <a:schemeClr val="tx1"/>
            </a:solidFill>
            <a:prstDash val="solid"/>
            <a:round/>
            <a:headEnd type="none" w="lg" len="med"/>
            <a:tailEnd type="arrow"/>
          </a:ln>
          <a:effectLst/>
        </p:spPr>
      </p:cxnSp>
      <p:cxnSp>
        <p:nvCxnSpPr>
          <p:cNvPr id="95" name="Straight Arrow Connector 94"/>
          <p:cNvCxnSpPr>
            <a:endCxn id="56" idx="2"/>
          </p:cNvCxnSpPr>
          <p:nvPr/>
        </p:nvCxnSpPr>
        <p:spPr bwMode="auto">
          <a:xfrm flipV="1">
            <a:off x="5257800" y="4405303"/>
            <a:ext cx="1316777" cy="14299"/>
          </a:xfrm>
          <a:prstGeom prst="straightConnector1">
            <a:avLst/>
          </a:prstGeom>
          <a:solidFill>
            <a:schemeClr val="accent1"/>
          </a:solidFill>
          <a:ln w="12700" cap="flat" cmpd="sng" algn="ctr">
            <a:solidFill>
              <a:schemeClr val="tx1"/>
            </a:solidFill>
            <a:prstDash val="solid"/>
            <a:round/>
            <a:headEnd type="none" w="lg" len="med"/>
            <a:tailEnd type="arrow"/>
          </a:ln>
          <a:effectLst/>
        </p:spPr>
      </p:cxnSp>
      <p:sp>
        <p:nvSpPr>
          <p:cNvPr id="100" name="Freeform 99"/>
          <p:cNvSpPr/>
          <p:nvPr/>
        </p:nvSpPr>
        <p:spPr bwMode="auto">
          <a:xfrm>
            <a:off x="4419600" y="6096000"/>
            <a:ext cx="3124200" cy="208844"/>
          </a:xfrm>
          <a:custGeom>
            <a:avLst/>
            <a:gdLst>
              <a:gd name="connsiteX0" fmla="*/ 0 w 3124200"/>
              <a:gd name="connsiteY0" fmla="*/ 208844 h 208844"/>
              <a:gd name="connsiteX1" fmla="*/ 702733 w 3124200"/>
              <a:gd name="connsiteY1" fmla="*/ 56444 h 208844"/>
              <a:gd name="connsiteX2" fmla="*/ 1320800 w 3124200"/>
              <a:gd name="connsiteY2" fmla="*/ 14111 h 208844"/>
              <a:gd name="connsiteX3" fmla="*/ 1955800 w 3124200"/>
              <a:gd name="connsiteY3" fmla="*/ 5644 h 208844"/>
              <a:gd name="connsiteX4" fmla="*/ 2463800 w 3124200"/>
              <a:gd name="connsiteY4" fmla="*/ 47977 h 208844"/>
              <a:gd name="connsiteX5" fmla="*/ 2954866 w 3124200"/>
              <a:gd name="connsiteY5" fmla="*/ 149577 h 208844"/>
              <a:gd name="connsiteX6" fmla="*/ 3124200 w 3124200"/>
              <a:gd name="connsiteY6" fmla="*/ 208844 h 208844"/>
              <a:gd name="connsiteX7" fmla="*/ 3124200 w 3124200"/>
              <a:gd name="connsiteY7" fmla="*/ 208844 h 208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24200" h="208844">
                <a:moveTo>
                  <a:pt x="0" y="208844"/>
                </a:moveTo>
                <a:cubicBezTo>
                  <a:pt x="241300" y="148871"/>
                  <a:pt x="482600" y="88899"/>
                  <a:pt x="702733" y="56444"/>
                </a:cubicBezTo>
                <a:cubicBezTo>
                  <a:pt x="922866" y="23989"/>
                  <a:pt x="1111956" y="22578"/>
                  <a:pt x="1320800" y="14111"/>
                </a:cubicBezTo>
                <a:cubicBezTo>
                  <a:pt x="1529645" y="5644"/>
                  <a:pt x="1765300" y="0"/>
                  <a:pt x="1955800" y="5644"/>
                </a:cubicBezTo>
                <a:cubicBezTo>
                  <a:pt x="2146300" y="11288"/>
                  <a:pt x="2297289" y="23988"/>
                  <a:pt x="2463800" y="47977"/>
                </a:cubicBezTo>
                <a:cubicBezTo>
                  <a:pt x="2630311" y="71966"/>
                  <a:pt x="2844799" y="122766"/>
                  <a:pt x="2954866" y="149577"/>
                </a:cubicBezTo>
                <a:cubicBezTo>
                  <a:pt x="3064933" y="176388"/>
                  <a:pt x="3124200" y="208844"/>
                  <a:pt x="3124200" y="208844"/>
                </a:cubicBezTo>
                <a:lnTo>
                  <a:pt x="3124200" y="208844"/>
                </a:lnTo>
              </a:path>
            </a:pathLst>
          </a:custGeom>
          <a:noFill/>
          <a:ln w="57150" cap="flat" cmpd="sng"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01" name="Freeform 100"/>
          <p:cNvSpPr/>
          <p:nvPr/>
        </p:nvSpPr>
        <p:spPr bwMode="auto">
          <a:xfrm>
            <a:off x="4343400" y="4038600"/>
            <a:ext cx="3124200" cy="208844"/>
          </a:xfrm>
          <a:custGeom>
            <a:avLst/>
            <a:gdLst>
              <a:gd name="connsiteX0" fmla="*/ 0 w 3124200"/>
              <a:gd name="connsiteY0" fmla="*/ 208844 h 208844"/>
              <a:gd name="connsiteX1" fmla="*/ 702733 w 3124200"/>
              <a:gd name="connsiteY1" fmla="*/ 56444 h 208844"/>
              <a:gd name="connsiteX2" fmla="*/ 1320800 w 3124200"/>
              <a:gd name="connsiteY2" fmla="*/ 14111 h 208844"/>
              <a:gd name="connsiteX3" fmla="*/ 1955800 w 3124200"/>
              <a:gd name="connsiteY3" fmla="*/ 5644 h 208844"/>
              <a:gd name="connsiteX4" fmla="*/ 2463800 w 3124200"/>
              <a:gd name="connsiteY4" fmla="*/ 47977 h 208844"/>
              <a:gd name="connsiteX5" fmla="*/ 2954866 w 3124200"/>
              <a:gd name="connsiteY5" fmla="*/ 149577 h 208844"/>
              <a:gd name="connsiteX6" fmla="*/ 3124200 w 3124200"/>
              <a:gd name="connsiteY6" fmla="*/ 208844 h 208844"/>
              <a:gd name="connsiteX7" fmla="*/ 3124200 w 3124200"/>
              <a:gd name="connsiteY7" fmla="*/ 208844 h 208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24200" h="208844">
                <a:moveTo>
                  <a:pt x="0" y="208844"/>
                </a:moveTo>
                <a:cubicBezTo>
                  <a:pt x="241300" y="148871"/>
                  <a:pt x="482600" y="88899"/>
                  <a:pt x="702733" y="56444"/>
                </a:cubicBezTo>
                <a:cubicBezTo>
                  <a:pt x="922866" y="23989"/>
                  <a:pt x="1111956" y="22578"/>
                  <a:pt x="1320800" y="14111"/>
                </a:cubicBezTo>
                <a:cubicBezTo>
                  <a:pt x="1529645" y="5644"/>
                  <a:pt x="1765300" y="0"/>
                  <a:pt x="1955800" y="5644"/>
                </a:cubicBezTo>
                <a:cubicBezTo>
                  <a:pt x="2146300" y="11288"/>
                  <a:pt x="2297289" y="23988"/>
                  <a:pt x="2463800" y="47977"/>
                </a:cubicBezTo>
                <a:cubicBezTo>
                  <a:pt x="2630311" y="71966"/>
                  <a:pt x="2844799" y="122766"/>
                  <a:pt x="2954866" y="149577"/>
                </a:cubicBezTo>
                <a:cubicBezTo>
                  <a:pt x="3064933" y="176388"/>
                  <a:pt x="3124200" y="208844"/>
                  <a:pt x="3124200" y="208844"/>
                </a:cubicBezTo>
                <a:lnTo>
                  <a:pt x="3124200" y="208844"/>
                </a:lnTo>
              </a:path>
            </a:pathLst>
          </a:custGeom>
          <a:noFill/>
          <a:ln w="57150" cap="flat" cmpd="sng"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cxnSp>
        <p:nvCxnSpPr>
          <p:cNvPr id="110" name="Straight Arrow Connector 109"/>
          <p:cNvCxnSpPr/>
          <p:nvPr/>
        </p:nvCxnSpPr>
        <p:spPr bwMode="auto">
          <a:xfrm>
            <a:off x="5257800" y="5791200"/>
            <a:ext cx="609600" cy="1588"/>
          </a:xfrm>
          <a:prstGeom prst="straightConnector1">
            <a:avLst/>
          </a:prstGeom>
          <a:solidFill>
            <a:schemeClr val="accent1"/>
          </a:solidFill>
          <a:ln w="12700" cap="flat" cmpd="sng" algn="ctr">
            <a:solidFill>
              <a:schemeClr val="tx1"/>
            </a:solidFill>
            <a:prstDash val="solid"/>
            <a:round/>
            <a:headEnd type="none" w="lg" len="med"/>
            <a:tailEnd type="arrow"/>
          </a:ln>
          <a:effectLst/>
        </p:spPr>
      </p:cxnSp>
      <p:sp>
        <p:nvSpPr>
          <p:cNvPr id="56" name="Freeform 55"/>
          <p:cNvSpPr/>
          <p:nvPr/>
        </p:nvSpPr>
        <p:spPr bwMode="auto">
          <a:xfrm>
            <a:off x="5259661" y="4113114"/>
            <a:ext cx="1329901" cy="2064049"/>
          </a:xfrm>
          <a:custGeom>
            <a:avLst/>
            <a:gdLst>
              <a:gd name="connsiteX0" fmla="*/ 11239 w 1329901"/>
              <a:gd name="connsiteY0" fmla="*/ 0 h 2064049"/>
              <a:gd name="connsiteX1" fmla="*/ 955281 w 1329901"/>
              <a:gd name="connsiteY1" fmla="*/ 78666 h 2064049"/>
              <a:gd name="connsiteX2" fmla="*/ 1314916 w 1329901"/>
              <a:gd name="connsiteY2" fmla="*/ 292189 h 2064049"/>
              <a:gd name="connsiteX3" fmla="*/ 1045190 w 1329901"/>
              <a:gd name="connsiteY3" fmla="*/ 1033898 h 2064049"/>
              <a:gd name="connsiteX4" fmla="*/ 651839 w 1329901"/>
              <a:gd name="connsiteY4" fmla="*/ 1674465 h 2064049"/>
              <a:gd name="connsiteX5" fmla="*/ 0 w 1329901"/>
              <a:gd name="connsiteY5" fmla="*/ 1955415 h 2064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29901" h="2064049">
                <a:moveTo>
                  <a:pt x="11239" y="0"/>
                </a:moveTo>
                <a:cubicBezTo>
                  <a:pt x="374620" y="14984"/>
                  <a:pt x="738002" y="29968"/>
                  <a:pt x="955281" y="78666"/>
                </a:cubicBezTo>
                <a:cubicBezTo>
                  <a:pt x="1172560" y="127364"/>
                  <a:pt x="1299931" y="132984"/>
                  <a:pt x="1314916" y="292189"/>
                </a:cubicBezTo>
                <a:cubicBezTo>
                  <a:pt x="1329901" y="451394"/>
                  <a:pt x="1155703" y="803519"/>
                  <a:pt x="1045190" y="1033898"/>
                </a:cubicBezTo>
                <a:cubicBezTo>
                  <a:pt x="934677" y="1264277"/>
                  <a:pt x="826037" y="1520879"/>
                  <a:pt x="651839" y="1674465"/>
                </a:cubicBezTo>
                <a:cubicBezTo>
                  <a:pt x="477641" y="1828051"/>
                  <a:pt x="215406" y="2064049"/>
                  <a:pt x="0" y="1955415"/>
                </a:cubicBezTo>
              </a:path>
            </a:pathLst>
          </a:custGeom>
          <a:noFill/>
          <a:ln w="12700" cap="flat" cmpd="sng"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cxnSp>
        <p:nvCxnSpPr>
          <p:cNvPr id="71" name="Straight Arrow Connector 70"/>
          <p:cNvCxnSpPr/>
          <p:nvPr/>
        </p:nvCxnSpPr>
        <p:spPr bwMode="auto">
          <a:xfrm>
            <a:off x="5257800" y="4572000"/>
            <a:ext cx="1295400" cy="1588"/>
          </a:xfrm>
          <a:prstGeom prst="straightConnector1">
            <a:avLst/>
          </a:prstGeom>
          <a:solidFill>
            <a:schemeClr val="accent1"/>
          </a:solidFill>
          <a:ln w="12700" cap="flat" cmpd="sng" algn="ctr">
            <a:solidFill>
              <a:schemeClr val="tx1"/>
            </a:solidFill>
            <a:prstDash val="solid"/>
            <a:round/>
            <a:headEnd type="none" w="lg" len="med"/>
            <a:tailEnd type="arrow"/>
          </a:ln>
          <a:effectLst/>
        </p:spPr>
      </p:cxnSp>
      <p:cxnSp>
        <p:nvCxnSpPr>
          <p:cNvPr id="73" name="Straight Arrow Connector 72"/>
          <p:cNvCxnSpPr/>
          <p:nvPr/>
        </p:nvCxnSpPr>
        <p:spPr bwMode="auto">
          <a:xfrm>
            <a:off x="5181600" y="5105400"/>
            <a:ext cx="1143000" cy="1588"/>
          </a:xfrm>
          <a:prstGeom prst="straightConnector1">
            <a:avLst/>
          </a:prstGeom>
          <a:solidFill>
            <a:schemeClr val="accent1"/>
          </a:solidFill>
          <a:ln w="12700" cap="flat" cmpd="sng" algn="ctr">
            <a:solidFill>
              <a:schemeClr val="tx1"/>
            </a:solidFill>
            <a:prstDash val="solid"/>
            <a:round/>
            <a:headEnd type="none" w="lg" len="med"/>
            <a:tailEnd type="arrow"/>
          </a:ln>
          <a:effectLst/>
        </p:spPr>
      </p:cxn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smtClean="0"/>
              <a:t>Why Optimize?</a:t>
            </a:r>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110517321"/>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458200" cy="990600"/>
          </a:xfrm>
        </p:spPr>
        <p:txBody>
          <a:bodyPr/>
          <a:lstStyle/>
          <a:p>
            <a:r>
              <a:rPr lang="en-US" dirty="0" smtClean="0"/>
              <a:t>Maintain </a:t>
            </a:r>
            <a:r>
              <a:rPr lang="en-US" dirty="0" err="1" smtClean="0"/>
              <a:t>Floc</a:t>
            </a:r>
            <a:r>
              <a:rPr lang="en-US" dirty="0" smtClean="0"/>
              <a:t> Blanket</a:t>
            </a:r>
            <a:endParaRPr lang="en-US" dirty="0"/>
          </a:p>
        </p:txBody>
      </p:sp>
      <p:sp>
        <p:nvSpPr>
          <p:cNvPr id="3" name="Content Placeholder 2"/>
          <p:cNvSpPr>
            <a:spLocks noGrp="1"/>
          </p:cNvSpPr>
          <p:nvPr>
            <p:ph idx="1"/>
          </p:nvPr>
        </p:nvSpPr>
        <p:spPr/>
        <p:txBody>
          <a:bodyPr/>
          <a:lstStyle/>
          <a:p>
            <a:r>
              <a:rPr lang="en-US" dirty="0" smtClean="0"/>
              <a:t>Design Decision</a:t>
            </a:r>
          </a:p>
          <a:p>
            <a:pPr lvl="1"/>
            <a:r>
              <a:rPr lang="en-US" dirty="0" smtClean="0"/>
              <a:t>Diameter of Sedimentation Tank</a:t>
            </a:r>
            <a:endParaRPr lang="en-US" dirty="0" smtClean="0"/>
          </a:p>
          <a:p>
            <a:pPr marL="742950" lvl="2" indent="-342900"/>
            <a:r>
              <a:rPr lang="en-US" sz="2800" dirty="0" smtClean="0"/>
              <a:t>Inlet </a:t>
            </a:r>
            <a:r>
              <a:rPr lang="en-US" sz="2800" dirty="0" smtClean="0"/>
              <a:t>Geometry</a:t>
            </a:r>
          </a:p>
          <a:p>
            <a:endParaRPr lang="en-US" dirty="0" smtClean="0"/>
          </a:p>
          <a:p>
            <a:endParaRPr lang="en-US" dirty="0"/>
          </a:p>
        </p:txBody>
      </p:sp>
      <p:sp>
        <p:nvSpPr>
          <p:cNvPr id="4" name="Can 3"/>
          <p:cNvSpPr/>
          <p:nvPr/>
        </p:nvSpPr>
        <p:spPr bwMode="auto">
          <a:xfrm>
            <a:off x="3581400" y="3657600"/>
            <a:ext cx="2133600" cy="2209800"/>
          </a:xfrm>
          <a:prstGeom prst="can">
            <a:avLst/>
          </a:prstGeom>
          <a:no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5" name="Can 4"/>
          <p:cNvSpPr/>
          <p:nvPr/>
        </p:nvSpPr>
        <p:spPr bwMode="auto">
          <a:xfrm>
            <a:off x="4267200" y="5486400"/>
            <a:ext cx="838200" cy="1066800"/>
          </a:xfrm>
          <a:prstGeom prst="can">
            <a:avLst/>
          </a:prstGeom>
          <a:no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8" name="Arc 7"/>
          <p:cNvSpPr/>
          <p:nvPr/>
        </p:nvSpPr>
        <p:spPr bwMode="auto">
          <a:xfrm>
            <a:off x="3581400" y="5410200"/>
            <a:ext cx="2133600" cy="381000"/>
          </a:xfrm>
          <a:prstGeom prst="arc">
            <a:avLst/>
          </a:prstGeom>
          <a:no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4" name="Freeform 13"/>
          <p:cNvSpPr/>
          <p:nvPr/>
        </p:nvSpPr>
        <p:spPr bwMode="auto">
          <a:xfrm>
            <a:off x="3596350" y="5405486"/>
            <a:ext cx="1045189" cy="235999"/>
          </a:xfrm>
          <a:custGeom>
            <a:avLst/>
            <a:gdLst>
              <a:gd name="connsiteX0" fmla="*/ 1045189 w 1045189"/>
              <a:gd name="connsiteY0" fmla="*/ 0 h 235999"/>
              <a:gd name="connsiteX1" fmla="*/ 472021 w 1045189"/>
              <a:gd name="connsiteY1" fmla="*/ 11238 h 235999"/>
              <a:gd name="connsiteX2" fmla="*/ 157340 w 1045189"/>
              <a:gd name="connsiteY2" fmla="*/ 123618 h 235999"/>
              <a:gd name="connsiteX3" fmla="*/ 0 w 1045189"/>
              <a:gd name="connsiteY3" fmla="*/ 235999 h 235999"/>
            </a:gdLst>
            <a:ahLst/>
            <a:cxnLst>
              <a:cxn ang="0">
                <a:pos x="connsiteX0" y="connsiteY0"/>
              </a:cxn>
              <a:cxn ang="0">
                <a:pos x="connsiteX1" y="connsiteY1"/>
              </a:cxn>
              <a:cxn ang="0">
                <a:pos x="connsiteX2" y="connsiteY2"/>
              </a:cxn>
              <a:cxn ang="0">
                <a:pos x="connsiteX3" y="connsiteY3"/>
              </a:cxn>
            </a:cxnLst>
            <a:rect l="l" t="t" r="r" b="b"/>
            <a:pathLst>
              <a:path w="1045189" h="235999">
                <a:moveTo>
                  <a:pt x="1045189" y="0"/>
                </a:moveTo>
                <a:lnTo>
                  <a:pt x="472021" y="11238"/>
                </a:lnTo>
                <a:cubicBezTo>
                  <a:pt x="324046" y="31841"/>
                  <a:pt x="236010" y="86158"/>
                  <a:pt x="157340" y="123618"/>
                </a:cubicBezTo>
                <a:cubicBezTo>
                  <a:pt x="78670" y="161078"/>
                  <a:pt x="127371" y="179809"/>
                  <a:pt x="0" y="235999"/>
                </a:cubicBezTo>
              </a:path>
            </a:pathLst>
          </a:custGeom>
          <a:noFill/>
          <a:ln w="12700" cap="flat" cmpd="sng"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cxnSp>
        <p:nvCxnSpPr>
          <p:cNvPr id="16" name="Straight Arrow Connector 15"/>
          <p:cNvCxnSpPr/>
          <p:nvPr/>
        </p:nvCxnSpPr>
        <p:spPr bwMode="auto">
          <a:xfrm rot="5400000" flipH="1" flipV="1">
            <a:off x="4114006" y="5257800"/>
            <a:ext cx="610394" cy="794"/>
          </a:xfrm>
          <a:prstGeom prst="straightConnector1">
            <a:avLst/>
          </a:prstGeom>
          <a:solidFill>
            <a:schemeClr val="accent1"/>
          </a:solidFill>
          <a:ln w="12700" cap="flat" cmpd="sng" algn="ctr">
            <a:solidFill>
              <a:schemeClr val="tx1"/>
            </a:solidFill>
            <a:prstDash val="solid"/>
            <a:round/>
            <a:headEnd type="none" w="lg" len="med"/>
            <a:tailEnd type="arrow"/>
          </a:ln>
          <a:effectLst/>
        </p:spPr>
      </p:cxnSp>
      <p:cxnSp>
        <p:nvCxnSpPr>
          <p:cNvPr id="19" name="Straight Arrow Connector 18"/>
          <p:cNvCxnSpPr/>
          <p:nvPr/>
        </p:nvCxnSpPr>
        <p:spPr bwMode="auto">
          <a:xfrm rot="5400000" flipH="1" flipV="1">
            <a:off x="4267200" y="5257800"/>
            <a:ext cx="609600" cy="1588"/>
          </a:xfrm>
          <a:prstGeom prst="straightConnector1">
            <a:avLst/>
          </a:prstGeom>
          <a:solidFill>
            <a:schemeClr val="accent1"/>
          </a:solidFill>
          <a:ln w="12700" cap="flat" cmpd="sng" algn="ctr">
            <a:solidFill>
              <a:schemeClr val="tx1"/>
            </a:solidFill>
            <a:prstDash val="solid"/>
            <a:round/>
            <a:headEnd type="none" w="lg" len="med"/>
            <a:tailEnd type="arrow"/>
          </a:ln>
          <a:effectLst/>
        </p:spPr>
      </p:cxnSp>
      <p:cxnSp>
        <p:nvCxnSpPr>
          <p:cNvPr id="21" name="Straight Arrow Connector 20"/>
          <p:cNvCxnSpPr/>
          <p:nvPr/>
        </p:nvCxnSpPr>
        <p:spPr bwMode="auto">
          <a:xfrm rot="5400000" flipH="1" flipV="1">
            <a:off x="4495800" y="5257800"/>
            <a:ext cx="609600" cy="1588"/>
          </a:xfrm>
          <a:prstGeom prst="straightConnector1">
            <a:avLst/>
          </a:prstGeom>
          <a:solidFill>
            <a:schemeClr val="accent1"/>
          </a:solidFill>
          <a:ln w="12700" cap="flat" cmpd="sng" algn="ctr">
            <a:solidFill>
              <a:schemeClr val="tx1"/>
            </a:solidFill>
            <a:prstDash val="solid"/>
            <a:round/>
            <a:headEnd type="none" w="lg" len="med"/>
            <a:tailEnd type="arrow"/>
          </a:ln>
          <a:effectLst/>
        </p:spPr>
      </p:cxnSp>
      <p:cxnSp>
        <p:nvCxnSpPr>
          <p:cNvPr id="23" name="Straight Arrow Connector 22"/>
          <p:cNvCxnSpPr/>
          <p:nvPr/>
        </p:nvCxnSpPr>
        <p:spPr bwMode="auto">
          <a:xfrm rot="5400000" flipH="1" flipV="1">
            <a:off x="4648200" y="5257800"/>
            <a:ext cx="609600" cy="1588"/>
          </a:xfrm>
          <a:prstGeom prst="straightConnector1">
            <a:avLst/>
          </a:prstGeom>
          <a:solidFill>
            <a:schemeClr val="accent1"/>
          </a:solidFill>
          <a:ln w="12700" cap="flat" cmpd="sng" algn="ctr">
            <a:solidFill>
              <a:schemeClr val="tx1"/>
            </a:solidFill>
            <a:prstDash val="solid"/>
            <a:round/>
            <a:headEnd type="none" w="lg" len="med"/>
            <a:tailEnd type="arrow"/>
          </a:ln>
          <a:effectLst/>
        </p:spPr>
      </p:cxnSp>
      <p:cxnSp>
        <p:nvCxnSpPr>
          <p:cNvPr id="26" name="Straight Arrow Connector 25"/>
          <p:cNvCxnSpPr/>
          <p:nvPr/>
        </p:nvCxnSpPr>
        <p:spPr bwMode="auto">
          <a:xfrm>
            <a:off x="3581400" y="3429000"/>
            <a:ext cx="2133600" cy="1588"/>
          </a:xfrm>
          <a:prstGeom prst="straightConnector1">
            <a:avLst/>
          </a:prstGeom>
          <a:solidFill>
            <a:schemeClr val="accent1"/>
          </a:solidFill>
          <a:ln w="12700" cap="flat" cmpd="sng" algn="ctr">
            <a:solidFill>
              <a:schemeClr val="tx1"/>
            </a:solidFill>
            <a:prstDash val="solid"/>
            <a:round/>
            <a:headEnd type="arrow"/>
            <a:tailEnd type="arrow"/>
          </a:ln>
          <a:effectLst/>
        </p:spPr>
      </p:cxnSp>
      <p:sp>
        <p:nvSpPr>
          <p:cNvPr id="27" name="TextBox 26"/>
          <p:cNvSpPr txBox="1"/>
          <p:nvPr/>
        </p:nvSpPr>
        <p:spPr>
          <a:xfrm>
            <a:off x="4343400" y="2971800"/>
            <a:ext cx="533400" cy="369332"/>
          </a:xfrm>
          <a:prstGeom prst="rect">
            <a:avLst/>
          </a:prstGeom>
          <a:noFill/>
        </p:spPr>
        <p:txBody>
          <a:bodyPr wrap="square" rtlCol="0">
            <a:spAutoFit/>
          </a:bodyPr>
          <a:lstStyle/>
          <a:p>
            <a:r>
              <a:rPr lang="en-US" dirty="0" smtClean="0"/>
              <a:t>1”</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3"/>
    </p:bld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1"/>
            <a:r>
              <a:rPr lang="en-US" dirty="0" smtClean="0"/>
              <a:t>Prevent </a:t>
            </a:r>
            <a:r>
              <a:rPr lang="en-US" dirty="0" err="1" smtClean="0"/>
              <a:t>Floc</a:t>
            </a:r>
            <a:r>
              <a:rPr lang="en-US" dirty="0" smtClean="0"/>
              <a:t> Rollup</a:t>
            </a:r>
            <a:endParaRPr lang="en-US" dirty="0"/>
          </a:p>
        </p:txBody>
      </p:sp>
      <p:sp>
        <p:nvSpPr>
          <p:cNvPr id="3" name="Content Placeholder 2"/>
          <p:cNvSpPr>
            <a:spLocks noGrp="1"/>
          </p:cNvSpPr>
          <p:nvPr>
            <p:ph idx="1"/>
          </p:nvPr>
        </p:nvSpPr>
        <p:spPr/>
        <p:txBody>
          <a:bodyPr/>
          <a:lstStyle/>
          <a:p>
            <a:r>
              <a:rPr lang="en-US" dirty="0" smtClean="0"/>
              <a:t>Diameter of tube settler</a:t>
            </a:r>
          </a:p>
        </p:txBody>
      </p:sp>
      <p:cxnSp>
        <p:nvCxnSpPr>
          <p:cNvPr id="6" name="Straight Connector 5"/>
          <p:cNvCxnSpPr>
            <a:stCxn id="31" idx="6"/>
          </p:cNvCxnSpPr>
          <p:nvPr/>
        </p:nvCxnSpPr>
        <p:spPr bwMode="auto">
          <a:xfrm flipH="1">
            <a:off x="2233529" y="2792814"/>
            <a:ext cx="1866900" cy="2845986"/>
          </a:xfrm>
          <a:prstGeom prst="line">
            <a:avLst/>
          </a:prstGeom>
          <a:ln>
            <a:headEnd type="none" w="lg" len="med"/>
            <a:tailEnd type="none" w="lg" len="med"/>
          </a:ln>
        </p:spPr>
        <p:style>
          <a:lnRef idx="3">
            <a:schemeClr val="dk1"/>
          </a:lnRef>
          <a:fillRef idx="0">
            <a:schemeClr val="dk1"/>
          </a:fillRef>
          <a:effectRef idx="2">
            <a:schemeClr val="dk1"/>
          </a:effectRef>
          <a:fontRef idx="minor">
            <a:schemeClr val="tx1"/>
          </a:fontRef>
        </p:style>
      </p:cxnSp>
      <p:sp>
        <p:nvSpPr>
          <p:cNvPr id="7" name="Arc 6"/>
          <p:cNvSpPr/>
          <p:nvPr/>
        </p:nvSpPr>
        <p:spPr bwMode="auto">
          <a:xfrm>
            <a:off x="1592578" y="4039017"/>
            <a:ext cx="1231102" cy="1095793"/>
          </a:xfrm>
          <a:custGeom>
            <a:avLst/>
            <a:gdLst>
              <a:gd name="connsiteX0" fmla="*/ 230452 w 1295400"/>
              <a:gd name="connsiteY0" fmla="*/ 134384 h 1143000"/>
              <a:gd name="connsiteX1" fmla="*/ 876481 w 1295400"/>
              <a:gd name="connsiteY1" fmla="*/ 36840 h 1143000"/>
              <a:gd name="connsiteX2" fmla="*/ 1295399 w 1295400"/>
              <a:gd name="connsiteY2" fmla="*/ 571501 h 1143000"/>
              <a:gd name="connsiteX3" fmla="*/ 647700 w 1295400"/>
              <a:gd name="connsiteY3" fmla="*/ 571500 h 1143000"/>
              <a:gd name="connsiteX4" fmla="*/ 230452 w 1295400"/>
              <a:gd name="connsiteY4" fmla="*/ 134384 h 1143000"/>
              <a:gd name="connsiteX0" fmla="*/ 230452 w 1295400"/>
              <a:gd name="connsiteY0" fmla="*/ 134384 h 1143000"/>
              <a:gd name="connsiteX1" fmla="*/ 876481 w 1295400"/>
              <a:gd name="connsiteY1" fmla="*/ 36840 h 1143000"/>
              <a:gd name="connsiteX2" fmla="*/ 1295399 w 1295400"/>
              <a:gd name="connsiteY2" fmla="*/ 571501 h 1143000"/>
              <a:gd name="connsiteX0" fmla="*/ 0 w 1149821"/>
              <a:gd name="connsiteY0" fmla="*/ 612257 h 1049374"/>
              <a:gd name="connsiteX1" fmla="*/ 646029 w 1149821"/>
              <a:gd name="connsiteY1" fmla="*/ 514713 h 1049374"/>
              <a:gd name="connsiteX2" fmla="*/ 1064947 w 1149821"/>
              <a:gd name="connsiteY2" fmla="*/ 1049374 h 1049374"/>
              <a:gd name="connsiteX3" fmla="*/ 417248 w 1149821"/>
              <a:gd name="connsiteY3" fmla="*/ 1049373 h 1049374"/>
              <a:gd name="connsiteX4" fmla="*/ 0 w 1149821"/>
              <a:gd name="connsiteY4" fmla="*/ 612257 h 1049374"/>
              <a:gd name="connsiteX0" fmla="*/ 0 w 1149821"/>
              <a:gd name="connsiteY0" fmla="*/ 612257 h 1049374"/>
              <a:gd name="connsiteX1" fmla="*/ 1027029 w 1149821"/>
              <a:gd name="connsiteY1" fmla="*/ 6713 h 1049374"/>
              <a:gd name="connsiteX2" fmla="*/ 1064947 w 1149821"/>
              <a:gd name="connsiteY2" fmla="*/ 1049374 h 1049374"/>
              <a:gd name="connsiteX0" fmla="*/ 0 w 1138646"/>
              <a:gd name="connsiteY0" fmla="*/ 612257 h 1049374"/>
              <a:gd name="connsiteX1" fmla="*/ 646029 w 1138646"/>
              <a:gd name="connsiteY1" fmla="*/ 514713 h 1049374"/>
              <a:gd name="connsiteX2" fmla="*/ 1064947 w 1138646"/>
              <a:gd name="connsiteY2" fmla="*/ 1049374 h 1049374"/>
              <a:gd name="connsiteX3" fmla="*/ 417248 w 1138646"/>
              <a:gd name="connsiteY3" fmla="*/ 1049373 h 1049374"/>
              <a:gd name="connsiteX4" fmla="*/ 0 w 1138646"/>
              <a:gd name="connsiteY4" fmla="*/ 612257 h 1049374"/>
              <a:gd name="connsiteX0" fmla="*/ 0 w 1138646"/>
              <a:gd name="connsiteY0" fmla="*/ 612257 h 1049374"/>
              <a:gd name="connsiteX1" fmla="*/ 1027029 w 1138646"/>
              <a:gd name="connsiteY1" fmla="*/ 6713 h 1049374"/>
              <a:gd name="connsiteX2" fmla="*/ 1064947 w 1138646"/>
              <a:gd name="connsiteY2" fmla="*/ 1049374 h 1049374"/>
              <a:gd name="connsiteX0" fmla="*/ 0 w 1138646"/>
              <a:gd name="connsiteY0" fmla="*/ 622385 h 1059502"/>
              <a:gd name="connsiteX1" fmla="*/ 646029 w 1138646"/>
              <a:gd name="connsiteY1" fmla="*/ 524841 h 1059502"/>
              <a:gd name="connsiteX2" fmla="*/ 1064947 w 1138646"/>
              <a:gd name="connsiteY2" fmla="*/ 1059502 h 1059502"/>
              <a:gd name="connsiteX3" fmla="*/ 417248 w 1138646"/>
              <a:gd name="connsiteY3" fmla="*/ 1059501 h 1059502"/>
              <a:gd name="connsiteX4" fmla="*/ 0 w 1138646"/>
              <a:gd name="connsiteY4" fmla="*/ 622385 h 1059502"/>
              <a:gd name="connsiteX0" fmla="*/ 0 w 1138646"/>
              <a:gd name="connsiteY0" fmla="*/ 622385 h 1059502"/>
              <a:gd name="connsiteX1" fmla="*/ 1027029 w 1138646"/>
              <a:gd name="connsiteY1" fmla="*/ 16841 h 1059502"/>
              <a:gd name="connsiteX2" fmla="*/ 1064947 w 1138646"/>
              <a:gd name="connsiteY2" fmla="*/ 1059502 h 1059502"/>
              <a:gd name="connsiteX0" fmla="*/ 0 w 1127732"/>
              <a:gd name="connsiteY0" fmla="*/ 622385 h 1186502"/>
              <a:gd name="connsiteX1" fmla="*/ 646029 w 1127732"/>
              <a:gd name="connsiteY1" fmla="*/ 524841 h 1186502"/>
              <a:gd name="connsiteX2" fmla="*/ 1064947 w 1127732"/>
              <a:gd name="connsiteY2" fmla="*/ 1059502 h 1186502"/>
              <a:gd name="connsiteX3" fmla="*/ 417248 w 1127732"/>
              <a:gd name="connsiteY3" fmla="*/ 1059501 h 1186502"/>
              <a:gd name="connsiteX4" fmla="*/ 0 w 1127732"/>
              <a:gd name="connsiteY4" fmla="*/ 622385 h 1186502"/>
              <a:gd name="connsiteX0" fmla="*/ 0 w 1127732"/>
              <a:gd name="connsiteY0" fmla="*/ 622385 h 1186502"/>
              <a:gd name="connsiteX1" fmla="*/ 1027029 w 1127732"/>
              <a:gd name="connsiteY1" fmla="*/ 16841 h 1186502"/>
              <a:gd name="connsiteX2" fmla="*/ 1026847 w 1127732"/>
              <a:gd name="connsiteY2" fmla="*/ 1186502 h 1186502"/>
              <a:gd name="connsiteX0" fmla="*/ 0 w 1146872"/>
              <a:gd name="connsiteY0" fmla="*/ 622385 h 1186502"/>
              <a:gd name="connsiteX1" fmla="*/ 646029 w 1146872"/>
              <a:gd name="connsiteY1" fmla="*/ 524841 h 1186502"/>
              <a:gd name="connsiteX2" fmla="*/ 1064947 w 1146872"/>
              <a:gd name="connsiteY2" fmla="*/ 1059502 h 1186502"/>
              <a:gd name="connsiteX3" fmla="*/ 417248 w 1146872"/>
              <a:gd name="connsiteY3" fmla="*/ 1059501 h 1186502"/>
              <a:gd name="connsiteX4" fmla="*/ 0 w 1146872"/>
              <a:gd name="connsiteY4" fmla="*/ 622385 h 1186502"/>
              <a:gd name="connsiteX0" fmla="*/ 0 w 1146872"/>
              <a:gd name="connsiteY0" fmla="*/ 622385 h 1186502"/>
              <a:gd name="connsiteX1" fmla="*/ 1027029 w 1146872"/>
              <a:gd name="connsiteY1" fmla="*/ 16841 h 1186502"/>
              <a:gd name="connsiteX2" fmla="*/ 1026847 w 1146872"/>
              <a:gd name="connsiteY2" fmla="*/ 1186502 h 1186502"/>
              <a:gd name="connsiteX0" fmla="*/ 0 w 1201325"/>
              <a:gd name="connsiteY0" fmla="*/ 560593 h 1124710"/>
              <a:gd name="connsiteX1" fmla="*/ 646029 w 1201325"/>
              <a:gd name="connsiteY1" fmla="*/ 463049 h 1124710"/>
              <a:gd name="connsiteX2" fmla="*/ 1064947 w 1201325"/>
              <a:gd name="connsiteY2" fmla="*/ 997710 h 1124710"/>
              <a:gd name="connsiteX3" fmla="*/ 417248 w 1201325"/>
              <a:gd name="connsiteY3" fmla="*/ 997709 h 1124710"/>
              <a:gd name="connsiteX4" fmla="*/ 0 w 1201325"/>
              <a:gd name="connsiteY4" fmla="*/ 560593 h 1124710"/>
              <a:gd name="connsiteX0" fmla="*/ 0 w 1201325"/>
              <a:gd name="connsiteY0" fmla="*/ 560593 h 1124710"/>
              <a:gd name="connsiteX1" fmla="*/ 1103229 w 1201325"/>
              <a:gd name="connsiteY1" fmla="*/ 18549 h 1124710"/>
              <a:gd name="connsiteX2" fmla="*/ 1026847 w 1201325"/>
              <a:gd name="connsiteY2" fmla="*/ 1124710 h 1124710"/>
              <a:gd name="connsiteX0" fmla="*/ 0 w 1201325"/>
              <a:gd name="connsiteY0" fmla="*/ 563829 h 1127946"/>
              <a:gd name="connsiteX1" fmla="*/ 646029 w 1201325"/>
              <a:gd name="connsiteY1" fmla="*/ 466285 h 1127946"/>
              <a:gd name="connsiteX2" fmla="*/ 1064947 w 1201325"/>
              <a:gd name="connsiteY2" fmla="*/ 1000946 h 1127946"/>
              <a:gd name="connsiteX3" fmla="*/ 417248 w 1201325"/>
              <a:gd name="connsiteY3" fmla="*/ 1000945 h 1127946"/>
              <a:gd name="connsiteX4" fmla="*/ 0 w 1201325"/>
              <a:gd name="connsiteY4" fmla="*/ 563829 h 1127946"/>
              <a:gd name="connsiteX0" fmla="*/ 0 w 1201325"/>
              <a:gd name="connsiteY0" fmla="*/ 563829 h 1127946"/>
              <a:gd name="connsiteX1" fmla="*/ 1103229 w 1201325"/>
              <a:gd name="connsiteY1" fmla="*/ 21785 h 1127946"/>
              <a:gd name="connsiteX2" fmla="*/ 1026847 w 1201325"/>
              <a:gd name="connsiteY2" fmla="*/ 1127946 h 1127946"/>
              <a:gd name="connsiteX0" fmla="*/ 0 w 1201325"/>
              <a:gd name="connsiteY0" fmla="*/ 567859 h 1131976"/>
              <a:gd name="connsiteX1" fmla="*/ 646029 w 1201325"/>
              <a:gd name="connsiteY1" fmla="*/ 470315 h 1131976"/>
              <a:gd name="connsiteX2" fmla="*/ 1064947 w 1201325"/>
              <a:gd name="connsiteY2" fmla="*/ 1004976 h 1131976"/>
              <a:gd name="connsiteX3" fmla="*/ 417248 w 1201325"/>
              <a:gd name="connsiteY3" fmla="*/ 1004975 h 1131976"/>
              <a:gd name="connsiteX4" fmla="*/ 0 w 1201325"/>
              <a:gd name="connsiteY4" fmla="*/ 567859 h 1131976"/>
              <a:gd name="connsiteX0" fmla="*/ 165100 w 1201325"/>
              <a:gd name="connsiteY0" fmla="*/ 466259 h 1131976"/>
              <a:gd name="connsiteX1" fmla="*/ 1103229 w 1201325"/>
              <a:gd name="connsiteY1" fmla="*/ 25815 h 1131976"/>
              <a:gd name="connsiteX2" fmla="*/ 1026847 w 1201325"/>
              <a:gd name="connsiteY2" fmla="*/ 1131976 h 1131976"/>
              <a:gd name="connsiteX0" fmla="*/ 0 w 1231102"/>
              <a:gd name="connsiteY0" fmla="*/ 531676 h 1095793"/>
              <a:gd name="connsiteX1" fmla="*/ 646029 w 1231102"/>
              <a:gd name="connsiteY1" fmla="*/ 434132 h 1095793"/>
              <a:gd name="connsiteX2" fmla="*/ 1064947 w 1231102"/>
              <a:gd name="connsiteY2" fmla="*/ 968793 h 1095793"/>
              <a:gd name="connsiteX3" fmla="*/ 417248 w 1231102"/>
              <a:gd name="connsiteY3" fmla="*/ 968792 h 1095793"/>
              <a:gd name="connsiteX4" fmla="*/ 0 w 1231102"/>
              <a:gd name="connsiteY4" fmla="*/ 531676 h 1095793"/>
              <a:gd name="connsiteX0" fmla="*/ 165100 w 1231102"/>
              <a:gd name="connsiteY0" fmla="*/ 430076 h 1095793"/>
              <a:gd name="connsiteX1" fmla="*/ 1141329 w 1231102"/>
              <a:gd name="connsiteY1" fmla="*/ 27732 h 1095793"/>
              <a:gd name="connsiteX2" fmla="*/ 1026847 w 1231102"/>
              <a:gd name="connsiteY2" fmla="*/ 1095793 h 1095793"/>
            </a:gdLst>
            <a:ahLst/>
            <a:cxnLst>
              <a:cxn ang="0">
                <a:pos x="connsiteX0" y="connsiteY0"/>
              </a:cxn>
              <a:cxn ang="0">
                <a:pos x="connsiteX1" y="connsiteY1"/>
              </a:cxn>
              <a:cxn ang="0">
                <a:pos x="connsiteX2" y="connsiteY2"/>
              </a:cxn>
            </a:cxnLst>
            <a:rect l="l" t="t" r="r" b="b"/>
            <a:pathLst>
              <a:path w="1231102" h="1095793" stroke="0" extrusionOk="0">
                <a:moveTo>
                  <a:pt x="0" y="531676"/>
                </a:moveTo>
                <a:cubicBezTo>
                  <a:pt x="179432" y="398330"/>
                  <a:pt x="426556" y="361016"/>
                  <a:pt x="646029" y="434132"/>
                </a:cubicBezTo>
                <a:cubicBezTo>
                  <a:pt x="898119" y="518113"/>
                  <a:pt x="1064947" y="731035"/>
                  <a:pt x="1064947" y="968793"/>
                </a:cubicBezTo>
                <a:lnTo>
                  <a:pt x="417248" y="968792"/>
                </a:lnTo>
                <a:lnTo>
                  <a:pt x="0" y="531676"/>
                </a:lnTo>
                <a:close/>
              </a:path>
              <a:path w="1231102" h="1095793" fill="none">
                <a:moveTo>
                  <a:pt x="165100" y="430076"/>
                </a:moveTo>
                <a:cubicBezTo>
                  <a:pt x="344532" y="296730"/>
                  <a:pt x="807556" y="-108884"/>
                  <a:pt x="1141329" y="27732"/>
                </a:cubicBezTo>
                <a:cubicBezTo>
                  <a:pt x="1368019" y="200613"/>
                  <a:pt x="1103047" y="845335"/>
                  <a:pt x="1026847" y="1095793"/>
                </a:cubicBezTo>
              </a:path>
            </a:pathLst>
          </a:custGeom>
          <a:no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cxnSp>
        <p:nvCxnSpPr>
          <p:cNvPr id="8" name="Straight Connector 7"/>
          <p:cNvCxnSpPr/>
          <p:nvPr/>
        </p:nvCxnSpPr>
        <p:spPr bwMode="auto">
          <a:xfrm flipH="1">
            <a:off x="1084363" y="2761410"/>
            <a:ext cx="1828800" cy="2743200"/>
          </a:xfrm>
          <a:prstGeom prst="line">
            <a:avLst/>
          </a:prstGeom>
          <a:ln>
            <a:headEnd type="none" w="lg" len="med"/>
            <a:tailEnd type="none" w="lg" len="med"/>
          </a:ln>
        </p:spPr>
        <p:style>
          <a:lnRef idx="3">
            <a:schemeClr val="dk1"/>
          </a:lnRef>
          <a:fillRef idx="0">
            <a:schemeClr val="dk1"/>
          </a:fillRef>
          <a:effectRef idx="2">
            <a:schemeClr val="dk1"/>
          </a:effectRef>
          <a:fontRef idx="minor">
            <a:schemeClr val="tx1"/>
          </a:fontRef>
        </p:style>
      </p:cxnSp>
      <p:cxnSp>
        <p:nvCxnSpPr>
          <p:cNvPr id="22" name="Straight Connector 21"/>
          <p:cNvCxnSpPr>
            <a:stCxn id="33" idx="6"/>
          </p:cNvCxnSpPr>
          <p:nvPr/>
        </p:nvCxnSpPr>
        <p:spPr bwMode="auto">
          <a:xfrm flipH="1">
            <a:off x="5263007" y="2805514"/>
            <a:ext cx="1947199" cy="3048000"/>
          </a:xfrm>
          <a:prstGeom prst="line">
            <a:avLst/>
          </a:prstGeom>
          <a:ln>
            <a:headEnd type="none" w="lg" len="med"/>
            <a:tailEnd type="none" w="lg" len="med"/>
          </a:ln>
        </p:spPr>
        <p:style>
          <a:lnRef idx="3">
            <a:schemeClr val="dk1"/>
          </a:lnRef>
          <a:fillRef idx="0">
            <a:schemeClr val="dk1"/>
          </a:fillRef>
          <a:effectRef idx="2">
            <a:schemeClr val="dk1"/>
          </a:effectRef>
          <a:fontRef idx="minor">
            <a:schemeClr val="tx1"/>
          </a:fontRef>
        </p:style>
      </p:cxnSp>
      <p:sp>
        <p:nvSpPr>
          <p:cNvPr id="23" name="Arc 6"/>
          <p:cNvSpPr/>
          <p:nvPr/>
        </p:nvSpPr>
        <p:spPr bwMode="auto">
          <a:xfrm>
            <a:off x="4916044" y="4236792"/>
            <a:ext cx="1066324" cy="1208410"/>
          </a:xfrm>
          <a:custGeom>
            <a:avLst/>
            <a:gdLst>
              <a:gd name="connsiteX0" fmla="*/ 230452 w 1295400"/>
              <a:gd name="connsiteY0" fmla="*/ 134384 h 1143000"/>
              <a:gd name="connsiteX1" fmla="*/ 876481 w 1295400"/>
              <a:gd name="connsiteY1" fmla="*/ 36840 h 1143000"/>
              <a:gd name="connsiteX2" fmla="*/ 1295399 w 1295400"/>
              <a:gd name="connsiteY2" fmla="*/ 571501 h 1143000"/>
              <a:gd name="connsiteX3" fmla="*/ 647700 w 1295400"/>
              <a:gd name="connsiteY3" fmla="*/ 571500 h 1143000"/>
              <a:gd name="connsiteX4" fmla="*/ 230452 w 1295400"/>
              <a:gd name="connsiteY4" fmla="*/ 134384 h 1143000"/>
              <a:gd name="connsiteX0" fmla="*/ 230452 w 1295400"/>
              <a:gd name="connsiteY0" fmla="*/ 134384 h 1143000"/>
              <a:gd name="connsiteX1" fmla="*/ 876481 w 1295400"/>
              <a:gd name="connsiteY1" fmla="*/ 36840 h 1143000"/>
              <a:gd name="connsiteX2" fmla="*/ 1295399 w 1295400"/>
              <a:gd name="connsiteY2" fmla="*/ 571501 h 1143000"/>
              <a:gd name="connsiteX0" fmla="*/ 0 w 1149821"/>
              <a:gd name="connsiteY0" fmla="*/ 612257 h 1049374"/>
              <a:gd name="connsiteX1" fmla="*/ 646029 w 1149821"/>
              <a:gd name="connsiteY1" fmla="*/ 514713 h 1049374"/>
              <a:gd name="connsiteX2" fmla="*/ 1064947 w 1149821"/>
              <a:gd name="connsiteY2" fmla="*/ 1049374 h 1049374"/>
              <a:gd name="connsiteX3" fmla="*/ 417248 w 1149821"/>
              <a:gd name="connsiteY3" fmla="*/ 1049373 h 1049374"/>
              <a:gd name="connsiteX4" fmla="*/ 0 w 1149821"/>
              <a:gd name="connsiteY4" fmla="*/ 612257 h 1049374"/>
              <a:gd name="connsiteX0" fmla="*/ 0 w 1149821"/>
              <a:gd name="connsiteY0" fmla="*/ 612257 h 1049374"/>
              <a:gd name="connsiteX1" fmla="*/ 1027029 w 1149821"/>
              <a:gd name="connsiteY1" fmla="*/ 6713 h 1049374"/>
              <a:gd name="connsiteX2" fmla="*/ 1064947 w 1149821"/>
              <a:gd name="connsiteY2" fmla="*/ 1049374 h 1049374"/>
              <a:gd name="connsiteX0" fmla="*/ 0 w 1138646"/>
              <a:gd name="connsiteY0" fmla="*/ 612257 h 1049374"/>
              <a:gd name="connsiteX1" fmla="*/ 646029 w 1138646"/>
              <a:gd name="connsiteY1" fmla="*/ 514713 h 1049374"/>
              <a:gd name="connsiteX2" fmla="*/ 1064947 w 1138646"/>
              <a:gd name="connsiteY2" fmla="*/ 1049374 h 1049374"/>
              <a:gd name="connsiteX3" fmla="*/ 417248 w 1138646"/>
              <a:gd name="connsiteY3" fmla="*/ 1049373 h 1049374"/>
              <a:gd name="connsiteX4" fmla="*/ 0 w 1138646"/>
              <a:gd name="connsiteY4" fmla="*/ 612257 h 1049374"/>
              <a:gd name="connsiteX0" fmla="*/ 0 w 1138646"/>
              <a:gd name="connsiteY0" fmla="*/ 612257 h 1049374"/>
              <a:gd name="connsiteX1" fmla="*/ 1027029 w 1138646"/>
              <a:gd name="connsiteY1" fmla="*/ 6713 h 1049374"/>
              <a:gd name="connsiteX2" fmla="*/ 1064947 w 1138646"/>
              <a:gd name="connsiteY2" fmla="*/ 1049374 h 1049374"/>
              <a:gd name="connsiteX0" fmla="*/ 0 w 1138646"/>
              <a:gd name="connsiteY0" fmla="*/ 622385 h 1059502"/>
              <a:gd name="connsiteX1" fmla="*/ 646029 w 1138646"/>
              <a:gd name="connsiteY1" fmla="*/ 524841 h 1059502"/>
              <a:gd name="connsiteX2" fmla="*/ 1064947 w 1138646"/>
              <a:gd name="connsiteY2" fmla="*/ 1059502 h 1059502"/>
              <a:gd name="connsiteX3" fmla="*/ 417248 w 1138646"/>
              <a:gd name="connsiteY3" fmla="*/ 1059501 h 1059502"/>
              <a:gd name="connsiteX4" fmla="*/ 0 w 1138646"/>
              <a:gd name="connsiteY4" fmla="*/ 622385 h 1059502"/>
              <a:gd name="connsiteX0" fmla="*/ 0 w 1138646"/>
              <a:gd name="connsiteY0" fmla="*/ 622385 h 1059502"/>
              <a:gd name="connsiteX1" fmla="*/ 1027029 w 1138646"/>
              <a:gd name="connsiteY1" fmla="*/ 16841 h 1059502"/>
              <a:gd name="connsiteX2" fmla="*/ 1064947 w 1138646"/>
              <a:gd name="connsiteY2" fmla="*/ 1059502 h 1059502"/>
              <a:gd name="connsiteX0" fmla="*/ 0 w 1127732"/>
              <a:gd name="connsiteY0" fmla="*/ 622385 h 1186502"/>
              <a:gd name="connsiteX1" fmla="*/ 646029 w 1127732"/>
              <a:gd name="connsiteY1" fmla="*/ 524841 h 1186502"/>
              <a:gd name="connsiteX2" fmla="*/ 1064947 w 1127732"/>
              <a:gd name="connsiteY2" fmla="*/ 1059502 h 1186502"/>
              <a:gd name="connsiteX3" fmla="*/ 417248 w 1127732"/>
              <a:gd name="connsiteY3" fmla="*/ 1059501 h 1186502"/>
              <a:gd name="connsiteX4" fmla="*/ 0 w 1127732"/>
              <a:gd name="connsiteY4" fmla="*/ 622385 h 1186502"/>
              <a:gd name="connsiteX0" fmla="*/ 0 w 1127732"/>
              <a:gd name="connsiteY0" fmla="*/ 622385 h 1186502"/>
              <a:gd name="connsiteX1" fmla="*/ 1027029 w 1127732"/>
              <a:gd name="connsiteY1" fmla="*/ 16841 h 1186502"/>
              <a:gd name="connsiteX2" fmla="*/ 1026847 w 1127732"/>
              <a:gd name="connsiteY2" fmla="*/ 1186502 h 1186502"/>
              <a:gd name="connsiteX0" fmla="*/ 0 w 1146872"/>
              <a:gd name="connsiteY0" fmla="*/ 622385 h 1186502"/>
              <a:gd name="connsiteX1" fmla="*/ 646029 w 1146872"/>
              <a:gd name="connsiteY1" fmla="*/ 524841 h 1186502"/>
              <a:gd name="connsiteX2" fmla="*/ 1064947 w 1146872"/>
              <a:gd name="connsiteY2" fmla="*/ 1059502 h 1186502"/>
              <a:gd name="connsiteX3" fmla="*/ 417248 w 1146872"/>
              <a:gd name="connsiteY3" fmla="*/ 1059501 h 1186502"/>
              <a:gd name="connsiteX4" fmla="*/ 0 w 1146872"/>
              <a:gd name="connsiteY4" fmla="*/ 622385 h 1186502"/>
              <a:gd name="connsiteX0" fmla="*/ 0 w 1146872"/>
              <a:gd name="connsiteY0" fmla="*/ 622385 h 1186502"/>
              <a:gd name="connsiteX1" fmla="*/ 1027029 w 1146872"/>
              <a:gd name="connsiteY1" fmla="*/ 16841 h 1186502"/>
              <a:gd name="connsiteX2" fmla="*/ 1026847 w 1146872"/>
              <a:gd name="connsiteY2" fmla="*/ 1186502 h 1186502"/>
              <a:gd name="connsiteX0" fmla="*/ 0 w 1201325"/>
              <a:gd name="connsiteY0" fmla="*/ 560593 h 1124710"/>
              <a:gd name="connsiteX1" fmla="*/ 646029 w 1201325"/>
              <a:gd name="connsiteY1" fmla="*/ 463049 h 1124710"/>
              <a:gd name="connsiteX2" fmla="*/ 1064947 w 1201325"/>
              <a:gd name="connsiteY2" fmla="*/ 997710 h 1124710"/>
              <a:gd name="connsiteX3" fmla="*/ 417248 w 1201325"/>
              <a:gd name="connsiteY3" fmla="*/ 997709 h 1124710"/>
              <a:gd name="connsiteX4" fmla="*/ 0 w 1201325"/>
              <a:gd name="connsiteY4" fmla="*/ 560593 h 1124710"/>
              <a:gd name="connsiteX0" fmla="*/ 0 w 1201325"/>
              <a:gd name="connsiteY0" fmla="*/ 560593 h 1124710"/>
              <a:gd name="connsiteX1" fmla="*/ 1103229 w 1201325"/>
              <a:gd name="connsiteY1" fmla="*/ 18549 h 1124710"/>
              <a:gd name="connsiteX2" fmla="*/ 1026847 w 1201325"/>
              <a:gd name="connsiteY2" fmla="*/ 1124710 h 1124710"/>
              <a:gd name="connsiteX0" fmla="*/ 0 w 1201325"/>
              <a:gd name="connsiteY0" fmla="*/ 563829 h 1127946"/>
              <a:gd name="connsiteX1" fmla="*/ 646029 w 1201325"/>
              <a:gd name="connsiteY1" fmla="*/ 466285 h 1127946"/>
              <a:gd name="connsiteX2" fmla="*/ 1064947 w 1201325"/>
              <a:gd name="connsiteY2" fmla="*/ 1000946 h 1127946"/>
              <a:gd name="connsiteX3" fmla="*/ 417248 w 1201325"/>
              <a:gd name="connsiteY3" fmla="*/ 1000945 h 1127946"/>
              <a:gd name="connsiteX4" fmla="*/ 0 w 1201325"/>
              <a:gd name="connsiteY4" fmla="*/ 563829 h 1127946"/>
              <a:gd name="connsiteX0" fmla="*/ 0 w 1201325"/>
              <a:gd name="connsiteY0" fmla="*/ 563829 h 1127946"/>
              <a:gd name="connsiteX1" fmla="*/ 1103229 w 1201325"/>
              <a:gd name="connsiteY1" fmla="*/ 21785 h 1127946"/>
              <a:gd name="connsiteX2" fmla="*/ 1026847 w 1201325"/>
              <a:gd name="connsiteY2" fmla="*/ 1127946 h 1127946"/>
              <a:gd name="connsiteX0" fmla="*/ 0 w 1201325"/>
              <a:gd name="connsiteY0" fmla="*/ 567859 h 1131976"/>
              <a:gd name="connsiteX1" fmla="*/ 646029 w 1201325"/>
              <a:gd name="connsiteY1" fmla="*/ 470315 h 1131976"/>
              <a:gd name="connsiteX2" fmla="*/ 1064947 w 1201325"/>
              <a:gd name="connsiteY2" fmla="*/ 1004976 h 1131976"/>
              <a:gd name="connsiteX3" fmla="*/ 417248 w 1201325"/>
              <a:gd name="connsiteY3" fmla="*/ 1004975 h 1131976"/>
              <a:gd name="connsiteX4" fmla="*/ 0 w 1201325"/>
              <a:gd name="connsiteY4" fmla="*/ 567859 h 1131976"/>
              <a:gd name="connsiteX0" fmla="*/ 165100 w 1201325"/>
              <a:gd name="connsiteY0" fmla="*/ 466259 h 1131976"/>
              <a:gd name="connsiteX1" fmla="*/ 1103229 w 1201325"/>
              <a:gd name="connsiteY1" fmla="*/ 25815 h 1131976"/>
              <a:gd name="connsiteX2" fmla="*/ 1026847 w 1201325"/>
              <a:gd name="connsiteY2" fmla="*/ 1131976 h 1131976"/>
              <a:gd name="connsiteX0" fmla="*/ 0 w 1160109"/>
              <a:gd name="connsiteY0" fmla="*/ 567859 h 1004976"/>
              <a:gd name="connsiteX1" fmla="*/ 646029 w 1160109"/>
              <a:gd name="connsiteY1" fmla="*/ 470315 h 1004976"/>
              <a:gd name="connsiteX2" fmla="*/ 1064947 w 1160109"/>
              <a:gd name="connsiteY2" fmla="*/ 1004976 h 1004976"/>
              <a:gd name="connsiteX3" fmla="*/ 417248 w 1160109"/>
              <a:gd name="connsiteY3" fmla="*/ 1004975 h 1004976"/>
              <a:gd name="connsiteX4" fmla="*/ 0 w 1160109"/>
              <a:gd name="connsiteY4" fmla="*/ 567859 h 1004976"/>
              <a:gd name="connsiteX0" fmla="*/ 165100 w 1160109"/>
              <a:gd name="connsiteY0" fmla="*/ 466259 h 1004976"/>
              <a:gd name="connsiteX1" fmla="*/ 1103229 w 1160109"/>
              <a:gd name="connsiteY1" fmla="*/ 25815 h 1004976"/>
              <a:gd name="connsiteX2" fmla="*/ 734747 w 1160109"/>
              <a:gd name="connsiteY2" fmla="*/ 928776 h 1004976"/>
              <a:gd name="connsiteX0" fmla="*/ 0 w 1064947"/>
              <a:gd name="connsiteY0" fmla="*/ 628686 h 1065803"/>
              <a:gd name="connsiteX1" fmla="*/ 646029 w 1064947"/>
              <a:gd name="connsiteY1" fmla="*/ 531142 h 1065803"/>
              <a:gd name="connsiteX2" fmla="*/ 1064947 w 1064947"/>
              <a:gd name="connsiteY2" fmla="*/ 1065803 h 1065803"/>
              <a:gd name="connsiteX3" fmla="*/ 417248 w 1064947"/>
              <a:gd name="connsiteY3" fmla="*/ 1065802 h 1065803"/>
              <a:gd name="connsiteX4" fmla="*/ 0 w 1064947"/>
              <a:gd name="connsiteY4" fmla="*/ 628686 h 1065803"/>
              <a:gd name="connsiteX0" fmla="*/ 165100 w 1064947"/>
              <a:gd name="connsiteY0" fmla="*/ 527086 h 1065803"/>
              <a:gd name="connsiteX1" fmla="*/ 988929 w 1064947"/>
              <a:gd name="connsiteY1" fmla="*/ 23142 h 1065803"/>
              <a:gd name="connsiteX2" fmla="*/ 734747 w 1064947"/>
              <a:gd name="connsiteY2" fmla="*/ 989603 h 1065803"/>
              <a:gd name="connsiteX0" fmla="*/ 0 w 1160109"/>
              <a:gd name="connsiteY0" fmla="*/ 813681 h 1250798"/>
              <a:gd name="connsiteX1" fmla="*/ 646029 w 1160109"/>
              <a:gd name="connsiteY1" fmla="*/ 716137 h 1250798"/>
              <a:gd name="connsiteX2" fmla="*/ 1064947 w 1160109"/>
              <a:gd name="connsiteY2" fmla="*/ 1250798 h 1250798"/>
              <a:gd name="connsiteX3" fmla="*/ 417248 w 1160109"/>
              <a:gd name="connsiteY3" fmla="*/ 1250797 h 1250798"/>
              <a:gd name="connsiteX4" fmla="*/ 0 w 1160109"/>
              <a:gd name="connsiteY4" fmla="*/ 813681 h 1250798"/>
              <a:gd name="connsiteX0" fmla="*/ 165100 w 1160109"/>
              <a:gd name="connsiteY0" fmla="*/ 712081 h 1250798"/>
              <a:gd name="connsiteX1" fmla="*/ 1103229 w 1160109"/>
              <a:gd name="connsiteY1" fmla="*/ 17637 h 1250798"/>
              <a:gd name="connsiteX2" fmla="*/ 734747 w 1160109"/>
              <a:gd name="connsiteY2" fmla="*/ 1174598 h 1250798"/>
              <a:gd name="connsiteX0" fmla="*/ 0 w 1126454"/>
              <a:gd name="connsiteY0" fmla="*/ 813681 h 1250798"/>
              <a:gd name="connsiteX1" fmla="*/ 646029 w 1126454"/>
              <a:gd name="connsiteY1" fmla="*/ 716137 h 1250798"/>
              <a:gd name="connsiteX2" fmla="*/ 1064947 w 1126454"/>
              <a:gd name="connsiteY2" fmla="*/ 1250798 h 1250798"/>
              <a:gd name="connsiteX3" fmla="*/ 417248 w 1126454"/>
              <a:gd name="connsiteY3" fmla="*/ 1250797 h 1250798"/>
              <a:gd name="connsiteX4" fmla="*/ 0 w 1126454"/>
              <a:gd name="connsiteY4" fmla="*/ 813681 h 1250798"/>
              <a:gd name="connsiteX0" fmla="*/ 165100 w 1126454"/>
              <a:gd name="connsiteY0" fmla="*/ 712081 h 1250798"/>
              <a:gd name="connsiteX1" fmla="*/ 1103229 w 1126454"/>
              <a:gd name="connsiteY1" fmla="*/ 17637 h 1250798"/>
              <a:gd name="connsiteX2" fmla="*/ 734747 w 1126454"/>
              <a:gd name="connsiteY2" fmla="*/ 1174598 h 1250798"/>
              <a:gd name="connsiteX0" fmla="*/ 0 w 1126454"/>
              <a:gd name="connsiteY0" fmla="*/ 796165 h 1233282"/>
              <a:gd name="connsiteX1" fmla="*/ 646029 w 1126454"/>
              <a:gd name="connsiteY1" fmla="*/ 698621 h 1233282"/>
              <a:gd name="connsiteX2" fmla="*/ 1064947 w 1126454"/>
              <a:gd name="connsiteY2" fmla="*/ 1233282 h 1233282"/>
              <a:gd name="connsiteX3" fmla="*/ 417248 w 1126454"/>
              <a:gd name="connsiteY3" fmla="*/ 1233281 h 1233282"/>
              <a:gd name="connsiteX4" fmla="*/ 0 w 1126454"/>
              <a:gd name="connsiteY4" fmla="*/ 796165 h 1233282"/>
              <a:gd name="connsiteX0" fmla="*/ 165100 w 1126454"/>
              <a:gd name="connsiteY0" fmla="*/ 694565 h 1233282"/>
              <a:gd name="connsiteX1" fmla="*/ 1103229 w 1126454"/>
              <a:gd name="connsiteY1" fmla="*/ 121 h 1233282"/>
              <a:gd name="connsiteX2" fmla="*/ 734747 w 1126454"/>
              <a:gd name="connsiteY2" fmla="*/ 1157082 h 1233282"/>
              <a:gd name="connsiteX0" fmla="*/ 0 w 1126454"/>
              <a:gd name="connsiteY0" fmla="*/ 796165 h 1233281"/>
              <a:gd name="connsiteX1" fmla="*/ 646029 w 1126454"/>
              <a:gd name="connsiteY1" fmla="*/ 698621 h 1233281"/>
              <a:gd name="connsiteX2" fmla="*/ 988747 w 1126454"/>
              <a:gd name="connsiteY2" fmla="*/ 1195182 h 1233281"/>
              <a:gd name="connsiteX3" fmla="*/ 417248 w 1126454"/>
              <a:gd name="connsiteY3" fmla="*/ 1233281 h 1233281"/>
              <a:gd name="connsiteX4" fmla="*/ 0 w 1126454"/>
              <a:gd name="connsiteY4" fmla="*/ 796165 h 1233281"/>
              <a:gd name="connsiteX0" fmla="*/ 165100 w 1126454"/>
              <a:gd name="connsiteY0" fmla="*/ 694565 h 1233281"/>
              <a:gd name="connsiteX1" fmla="*/ 1103229 w 1126454"/>
              <a:gd name="connsiteY1" fmla="*/ 121 h 1233281"/>
              <a:gd name="connsiteX2" fmla="*/ 734747 w 1126454"/>
              <a:gd name="connsiteY2" fmla="*/ 1157082 h 1233281"/>
              <a:gd name="connsiteX0" fmla="*/ 0 w 1126454"/>
              <a:gd name="connsiteY0" fmla="*/ 796165 h 1233281"/>
              <a:gd name="connsiteX1" fmla="*/ 646029 w 1126454"/>
              <a:gd name="connsiteY1" fmla="*/ 698621 h 1233281"/>
              <a:gd name="connsiteX2" fmla="*/ 823647 w 1126454"/>
              <a:gd name="connsiteY2" fmla="*/ 1169782 h 1233281"/>
              <a:gd name="connsiteX3" fmla="*/ 417248 w 1126454"/>
              <a:gd name="connsiteY3" fmla="*/ 1233281 h 1233281"/>
              <a:gd name="connsiteX4" fmla="*/ 0 w 1126454"/>
              <a:gd name="connsiteY4" fmla="*/ 796165 h 1233281"/>
              <a:gd name="connsiteX0" fmla="*/ 165100 w 1126454"/>
              <a:gd name="connsiteY0" fmla="*/ 694565 h 1233281"/>
              <a:gd name="connsiteX1" fmla="*/ 1103229 w 1126454"/>
              <a:gd name="connsiteY1" fmla="*/ 121 h 1233281"/>
              <a:gd name="connsiteX2" fmla="*/ 734747 w 1126454"/>
              <a:gd name="connsiteY2" fmla="*/ 1157082 h 1233281"/>
              <a:gd name="connsiteX0" fmla="*/ 0 w 1124840"/>
              <a:gd name="connsiteY0" fmla="*/ 796165 h 1233281"/>
              <a:gd name="connsiteX1" fmla="*/ 646029 w 1124840"/>
              <a:gd name="connsiteY1" fmla="*/ 698621 h 1233281"/>
              <a:gd name="connsiteX2" fmla="*/ 823647 w 1124840"/>
              <a:gd name="connsiteY2" fmla="*/ 1169782 h 1233281"/>
              <a:gd name="connsiteX3" fmla="*/ 417248 w 1124840"/>
              <a:gd name="connsiteY3" fmla="*/ 1233281 h 1233281"/>
              <a:gd name="connsiteX4" fmla="*/ 0 w 1124840"/>
              <a:gd name="connsiteY4" fmla="*/ 796165 h 1233281"/>
              <a:gd name="connsiteX0" fmla="*/ 165100 w 1124840"/>
              <a:gd name="connsiteY0" fmla="*/ 694565 h 1233281"/>
              <a:gd name="connsiteX1" fmla="*/ 1103229 w 1124840"/>
              <a:gd name="connsiteY1" fmla="*/ 121 h 1233281"/>
              <a:gd name="connsiteX2" fmla="*/ 696647 w 1124840"/>
              <a:gd name="connsiteY2" fmla="*/ 1118982 h 1233281"/>
              <a:gd name="connsiteX0" fmla="*/ 0 w 1040117"/>
              <a:gd name="connsiteY0" fmla="*/ 770770 h 1207886"/>
              <a:gd name="connsiteX1" fmla="*/ 646029 w 1040117"/>
              <a:gd name="connsiteY1" fmla="*/ 673226 h 1207886"/>
              <a:gd name="connsiteX2" fmla="*/ 823647 w 1040117"/>
              <a:gd name="connsiteY2" fmla="*/ 1144387 h 1207886"/>
              <a:gd name="connsiteX3" fmla="*/ 417248 w 1040117"/>
              <a:gd name="connsiteY3" fmla="*/ 1207886 h 1207886"/>
              <a:gd name="connsiteX4" fmla="*/ 0 w 1040117"/>
              <a:gd name="connsiteY4" fmla="*/ 770770 h 1207886"/>
              <a:gd name="connsiteX0" fmla="*/ 165100 w 1040117"/>
              <a:gd name="connsiteY0" fmla="*/ 669170 h 1207886"/>
              <a:gd name="connsiteX1" fmla="*/ 1014329 w 1040117"/>
              <a:gd name="connsiteY1" fmla="*/ 126 h 1207886"/>
              <a:gd name="connsiteX2" fmla="*/ 696647 w 1040117"/>
              <a:gd name="connsiteY2" fmla="*/ 1093587 h 1207886"/>
              <a:gd name="connsiteX0" fmla="*/ 0 w 1040117"/>
              <a:gd name="connsiteY0" fmla="*/ 770644 h 1207760"/>
              <a:gd name="connsiteX1" fmla="*/ 646029 w 1040117"/>
              <a:gd name="connsiteY1" fmla="*/ 673100 h 1207760"/>
              <a:gd name="connsiteX2" fmla="*/ 823647 w 1040117"/>
              <a:gd name="connsiteY2" fmla="*/ 1144261 h 1207760"/>
              <a:gd name="connsiteX3" fmla="*/ 417248 w 1040117"/>
              <a:gd name="connsiteY3" fmla="*/ 1207760 h 1207760"/>
              <a:gd name="connsiteX4" fmla="*/ 0 w 1040117"/>
              <a:gd name="connsiteY4" fmla="*/ 770644 h 1207760"/>
              <a:gd name="connsiteX0" fmla="*/ 165100 w 1040117"/>
              <a:gd name="connsiteY0" fmla="*/ 669044 h 1207760"/>
              <a:gd name="connsiteX1" fmla="*/ 1014329 w 1040117"/>
              <a:gd name="connsiteY1" fmla="*/ 0 h 1207760"/>
              <a:gd name="connsiteX2" fmla="*/ 696647 w 1040117"/>
              <a:gd name="connsiteY2" fmla="*/ 1093461 h 1207760"/>
              <a:gd name="connsiteX0" fmla="*/ 0 w 1048420"/>
              <a:gd name="connsiteY0" fmla="*/ 770644 h 1207760"/>
              <a:gd name="connsiteX1" fmla="*/ 646029 w 1048420"/>
              <a:gd name="connsiteY1" fmla="*/ 673100 h 1207760"/>
              <a:gd name="connsiteX2" fmla="*/ 823647 w 1048420"/>
              <a:gd name="connsiteY2" fmla="*/ 1144261 h 1207760"/>
              <a:gd name="connsiteX3" fmla="*/ 417248 w 1048420"/>
              <a:gd name="connsiteY3" fmla="*/ 1207760 h 1207760"/>
              <a:gd name="connsiteX4" fmla="*/ 0 w 1048420"/>
              <a:gd name="connsiteY4" fmla="*/ 770644 h 1207760"/>
              <a:gd name="connsiteX0" fmla="*/ 165100 w 1048420"/>
              <a:gd name="connsiteY0" fmla="*/ 669044 h 1207760"/>
              <a:gd name="connsiteX1" fmla="*/ 1014329 w 1048420"/>
              <a:gd name="connsiteY1" fmla="*/ 0 h 1207760"/>
              <a:gd name="connsiteX2" fmla="*/ 696647 w 1048420"/>
              <a:gd name="connsiteY2" fmla="*/ 1093461 h 1207760"/>
              <a:gd name="connsiteX0" fmla="*/ 0 w 1048420"/>
              <a:gd name="connsiteY0" fmla="*/ 771294 h 1208410"/>
              <a:gd name="connsiteX1" fmla="*/ 646029 w 1048420"/>
              <a:gd name="connsiteY1" fmla="*/ 673750 h 1208410"/>
              <a:gd name="connsiteX2" fmla="*/ 823647 w 1048420"/>
              <a:gd name="connsiteY2" fmla="*/ 1144911 h 1208410"/>
              <a:gd name="connsiteX3" fmla="*/ 417248 w 1048420"/>
              <a:gd name="connsiteY3" fmla="*/ 1208410 h 1208410"/>
              <a:gd name="connsiteX4" fmla="*/ 0 w 1048420"/>
              <a:gd name="connsiteY4" fmla="*/ 771294 h 1208410"/>
              <a:gd name="connsiteX0" fmla="*/ 165100 w 1048420"/>
              <a:gd name="connsiteY0" fmla="*/ 669694 h 1208410"/>
              <a:gd name="connsiteX1" fmla="*/ 1014329 w 1048420"/>
              <a:gd name="connsiteY1" fmla="*/ 650 h 1208410"/>
              <a:gd name="connsiteX2" fmla="*/ 696647 w 1048420"/>
              <a:gd name="connsiteY2" fmla="*/ 1094111 h 1208410"/>
              <a:gd name="connsiteX0" fmla="*/ 0 w 1066324"/>
              <a:gd name="connsiteY0" fmla="*/ 771294 h 1208410"/>
              <a:gd name="connsiteX1" fmla="*/ 646029 w 1066324"/>
              <a:gd name="connsiteY1" fmla="*/ 673750 h 1208410"/>
              <a:gd name="connsiteX2" fmla="*/ 823647 w 1066324"/>
              <a:gd name="connsiteY2" fmla="*/ 1144911 h 1208410"/>
              <a:gd name="connsiteX3" fmla="*/ 417248 w 1066324"/>
              <a:gd name="connsiteY3" fmla="*/ 1208410 h 1208410"/>
              <a:gd name="connsiteX4" fmla="*/ 0 w 1066324"/>
              <a:gd name="connsiteY4" fmla="*/ 771294 h 1208410"/>
              <a:gd name="connsiteX0" fmla="*/ 165100 w 1066324"/>
              <a:gd name="connsiteY0" fmla="*/ 669694 h 1208410"/>
              <a:gd name="connsiteX1" fmla="*/ 1014329 w 1066324"/>
              <a:gd name="connsiteY1" fmla="*/ 650 h 1208410"/>
              <a:gd name="connsiteX2" fmla="*/ 696647 w 1066324"/>
              <a:gd name="connsiteY2" fmla="*/ 1094111 h 1208410"/>
            </a:gdLst>
            <a:ahLst/>
            <a:cxnLst>
              <a:cxn ang="0">
                <a:pos x="connsiteX0" y="connsiteY0"/>
              </a:cxn>
              <a:cxn ang="0">
                <a:pos x="connsiteX1" y="connsiteY1"/>
              </a:cxn>
              <a:cxn ang="0">
                <a:pos x="connsiteX2" y="connsiteY2"/>
              </a:cxn>
            </a:cxnLst>
            <a:rect l="l" t="t" r="r" b="b"/>
            <a:pathLst>
              <a:path w="1066324" h="1208410" stroke="0" extrusionOk="0">
                <a:moveTo>
                  <a:pt x="0" y="771294"/>
                </a:moveTo>
                <a:cubicBezTo>
                  <a:pt x="179432" y="637948"/>
                  <a:pt x="508755" y="611481"/>
                  <a:pt x="646029" y="673750"/>
                </a:cubicBezTo>
                <a:cubicBezTo>
                  <a:pt x="783304" y="736020"/>
                  <a:pt x="823647" y="907153"/>
                  <a:pt x="823647" y="1144911"/>
                </a:cubicBezTo>
                <a:lnTo>
                  <a:pt x="417248" y="1208410"/>
                </a:lnTo>
                <a:lnTo>
                  <a:pt x="0" y="771294"/>
                </a:lnTo>
                <a:close/>
              </a:path>
              <a:path w="1066324" h="1208410" fill="none">
                <a:moveTo>
                  <a:pt x="165100" y="669694"/>
                </a:moveTo>
                <a:cubicBezTo>
                  <a:pt x="344532" y="536348"/>
                  <a:pt x="731356" y="-21666"/>
                  <a:pt x="1014329" y="650"/>
                </a:cubicBezTo>
                <a:cubicBezTo>
                  <a:pt x="1215619" y="71931"/>
                  <a:pt x="772847" y="843653"/>
                  <a:pt x="696647" y="1094111"/>
                </a:cubicBezTo>
              </a:path>
            </a:pathLst>
          </a:custGeom>
          <a:no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cxnSp>
        <p:nvCxnSpPr>
          <p:cNvPr id="24" name="Straight Connector 23"/>
          <p:cNvCxnSpPr/>
          <p:nvPr/>
        </p:nvCxnSpPr>
        <p:spPr bwMode="auto">
          <a:xfrm flipH="1">
            <a:off x="4467007" y="2805514"/>
            <a:ext cx="2015199" cy="3048000"/>
          </a:xfrm>
          <a:prstGeom prst="line">
            <a:avLst/>
          </a:prstGeom>
          <a:ln>
            <a:headEnd type="none" w="lg" len="med"/>
            <a:tailEnd type="none" w="lg" len="med"/>
          </a:ln>
        </p:spPr>
        <p:style>
          <a:lnRef idx="3">
            <a:schemeClr val="dk1"/>
          </a:lnRef>
          <a:fillRef idx="0">
            <a:schemeClr val="dk1"/>
          </a:fillRef>
          <a:effectRef idx="2">
            <a:schemeClr val="dk1"/>
          </a:effectRef>
          <a:fontRef idx="minor">
            <a:schemeClr val="tx1"/>
          </a:fontRef>
        </p:style>
      </p:cxnSp>
      <p:sp>
        <p:nvSpPr>
          <p:cNvPr id="31" name="Oval 30"/>
          <p:cNvSpPr/>
          <p:nvPr/>
        </p:nvSpPr>
        <p:spPr bwMode="auto">
          <a:xfrm>
            <a:off x="2883009" y="2685902"/>
            <a:ext cx="1217420" cy="213824"/>
          </a:xfrm>
          <a:prstGeom prst="ellipse">
            <a:avLst/>
          </a:prstGeom>
          <a:solidFill>
            <a:schemeClr val="accent1"/>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33" name="Oval 32"/>
          <p:cNvSpPr/>
          <p:nvPr/>
        </p:nvSpPr>
        <p:spPr bwMode="auto">
          <a:xfrm>
            <a:off x="6482205" y="2698602"/>
            <a:ext cx="728001" cy="213824"/>
          </a:xfrm>
          <a:prstGeom prst="ellipse">
            <a:avLst/>
          </a:prstGeom>
          <a:solidFill>
            <a:schemeClr val="accent1"/>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cxnSp>
        <p:nvCxnSpPr>
          <p:cNvPr id="35" name="Straight Arrow Connector 34"/>
          <p:cNvCxnSpPr/>
          <p:nvPr/>
        </p:nvCxnSpPr>
        <p:spPr bwMode="auto">
          <a:xfrm flipV="1">
            <a:off x="2258929" y="4054049"/>
            <a:ext cx="436878" cy="671185"/>
          </a:xfrm>
          <a:prstGeom prst="straightConnector1">
            <a:avLst/>
          </a:prstGeom>
          <a:solidFill>
            <a:schemeClr val="accent1"/>
          </a:solidFill>
          <a:ln w="12700" cap="flat" cmpd="sng" algn="ctr">
            <a:solidFill>
              <a:schemeClr val="tx1"/>
            </a:solidFill>
            <a:prstDash val="solid"/>
            <a:round/>
            <a:headEnd type="none" w="lg" len="med"/>
            <a:tailEnd type="arrow"/>
          </a:ln>
          <a:effectLst/>
        </p:spPr>
      </p:cxnSp>
      <p:cxnSp>
        <p:nvCxnSpPr>
          <p:cNvPr id="38" name="Straight Arrow Connector 37"/>
          <p:cNvCxnSpPr>
            <a:endCxn id="23" idx="1"/>
          </p:cNvCxnSpPr>
          <p:nvPr/>
        </p:nvCxnSpPr>
        <p:spPr bwMode="auto">
          <a:xfrm flipV="1">
            <a:off x="5449206" y="4237442"/>
            <a:ext cx="481167" cy="765056"/>
          </a:xfrm>
          <a:prstGeom prst="straightConnector1">
            <a:avLst/>
          </a:prstGeom>
          <a:solidFill>
            <a:schemeClr val="accent1"/>
          </a:solidFill>
          <a:ln w="12700" cap="flat" cmpd="sng" algn="ctr">
            <a:solidFill>
              <a:schemeClr val="tx1"/>
            </a:solidFill>
            <a:prstDash val="solid"/>
            <a:round/>
            <a:headEnd type="none" w="lg" len="med"/>
            <a:tailEnd type="arrow"/>
          </a:ln>
          <a:effectLst/>
        </p:spPr>
      </p:cxn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869378955"/>
      </p:ext>
    </p:extLst>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Data and Results</a:t>
            </a:r>
            <a:endParaRPr lang="en-US" dirty="0"/>
          </a:p>
        </p:txBody>
      </p:sp>
      <p:sp>
        <p:nvSpPr>
          <p:cNvPr id="3" name="Content Placeholder 2"/>
          <p:cNvSpPr>
            <a:spLocks noGrp="1"/>
          </p:cNvSpPr>
          <p:nvPr>
            <p:ph idx="1"/>
          </p:nvPr>
        </p:nvSpPr>
        <p:spPr>
          <a:xfrm>
            <a:off x="457200" y="1600200"/>
            <a:ext cx="8077200" cy="4525963"/>
          </a:xfrm>
        </p:spPr>
        <p:txBody>
          <a:bodyPr/>
          <a:lstStyle/>
          <a:p>
            <a:r>
              <a:rPr lang="en-US" dirty="0" smtClean="0"/>
              <a:t>Performance Curves</a:t>
            </a:r>
          </a:p>
          <a:p>
            <a:pPr lvl="1"/>
            <a:r>
              <a:rPr lang="en-US" dirty="0" smtClean="0"/>
              <a:t>Removal Efficiency vs. Selected Variable</a:t>
            </a:r>
          </a:p>
          <a:p>
            <a:pPr marL="457200" lvl="1" indent="0">
              <a:buNone/>
            </a:pPr>
            <a:endParaRPr lang="en-US" sz="1200" dirty="0" smtClean="0"/>
          </a:p>
          <a:p>
            <a:pPr marL="457200" lvl="1" indent="0">
              <a:buNone/>
            </a:pPr>
            <a:endParaRPr lang="en-US" sz="1200" dirty="0" smtClean="0"/>
          </a:p>
          <a:p>
            <a:r>
              <a:rPr lang="en-US" dirty="0" smtClean="0"/>
              <a:t>Measure </a:t>
            </a:r>
            <a:r>
              <a:rPr lang="en-US" dirty="0"/>
              <a:t>of Removal </a:t>
            </a:r>
            <a:r>
              <a:rPr lang="en-US" dirty="0" smtClean="0"/>
              <a:t>Efficiency: </a:t>
            </a:r>
          </a:p>
          <a:p>
            <a:pPr lvl="1"/>
            <a:endParaRPr lang="en-US" dirty="0" smtClean="0"/>
          </a:p>
          <a:p>
            <a:pPr lvl="1"/>
            <a:endParaRPr lang="en-US" dirty="0"/>
          </a:p>
          <a:p>
            <a:pPr lvl="1"/>
            <a:endParaRPr lang="en-US" dirty="0"/>
          </a:p>
        </p:txBody>
      </p:sp>
      <p:pic>
        <p:nvPicPr>
          <p:cNvPr id="7" name="Picture 6"/>
          <p:cNvPicPr>
            <a:picLocks noChangeAspect="1"/>
          </p:cNvPicPr>
          <p:nvPr/>
        </p:nvPicPr>
        <p:blipFill>
          <a:blip r:embed="rId3">
            <a:clrChange>
              <a:clrFrom>
                <a:srgbClr val="FFFFFF"/>
              </a:clrFrom>
              <a:clrTo>
                <a:srgbClr val="FFFFFF">
                  <a:alpha val="0"/>
                </a:srgbClr>
              </a:clrTo>
            </a:clrChange>
          </a:blip>
          <a:stretch>
            <a:fillRect/>
          </a:stretch>
        </p:blipFill>
        <p:spPr>
          <a:xfrm>
            <a:off x="2209800" y="3886200"/>
            <a:ext cx="4686300" cy="1574800"/>
          </a:xfrm>
          <a:prstGeom prst="rect">
            <a:avLst/>
          </a:prstGeom>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05843703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of a Performance Curve</a:t>
            </a:r>
            <a:endParaRPr lang="en-US" dirty="0"/>
          </a:p>
        </p:txBody>
      </p:sp>
      <p:grpSp>
        <p:nvGrpSpPr>
          <p:cNvPr id="16" name="Group 15"/>
          <p:cNvGrpSpPr/>
          <p:nvPr/>
        </p:nvGrpSpPr>
        <p:grpSpPr>
          <a:xfrm>
            <a:off x="2791013" y="2181220"/>
            <a:ext cx="3243263" cy="2543175"/>
            <a:chOff x="2791013" y="2181220"/>
            <a:chExt cx="3243263" cy="2543175"/>
          </a:xfrm>
        </p:grpSpPr>
        <p:cxnSp>
          <p:nvCxnSpPr>
            <p:cNvPr id="5" name="Straight Arrow Connector 4"/>
            <p:cNvCxnSpPr/>
            <p:nvPr/>
          </p:nvCxnSpPr>
          <p:spPr bwMode="auto">
            <a:xfrm flipV="1">
              <a:off x="2791013" y="2181220"/>
              <a:ext cx="0" cy="2543175"/>
            </a:xfrm>
            <a:prstGeom prst="straightConnector1">
              <a:avLst/>
            </a:prstGeom>
            <a:solidFill>
              <a:schemeClr val="accent1"/>
            </a:solidFill>
            <a:ln w="12700" cap="flat" cmpd="sng" algn="ctr">
              <a:solidFill>
                <a:schemeClr val="tx1"/>
              </a:solidFill>
              <a:prstDash val="solid"/>
              <a:round/>
              <a:headEnd type="none" w="lg" len="med"/>
              <a:tailEnd type="arrow"/>
            </a:ln>
            <a:effectLst/>
          </p:spPr>
        </p:cxnSp>
        <p:cxnSp>
          <p:nvCxnSpPr>
            <p:cNvPr id="8" name="Straight Arrow Connector 7"/>
            <p:cNvCxnSpPr/>
            <p:nvPr/>
          </p:nvCxnSpPr>
          <p:spPr bwMode="auto">
            <a:xfrm>
              <a:off x="2791013" y="4724395"/>
              <a:ext cx="3243263" cy="0"/>
            </a:xfrm>
            <a:prstGeom prst="straightConnector1">
              <a:avLst/>
            </a:prstGeom>
            <a:solidFill>
              <a:schemeClr val="accent1"/>
            </a:solidFill>
            <a:ln w="12700" cap="flat" cmpd="sng" algn="ctr">
              <a:solidFill>
                <a:schemeClr val="tx1"/>
              </a:solidFill>
              <a:prstDash val="solid"/>
              <a:round/>
              <a:headEnd type="none" w="lg" len="med"/>
              <a:tailEnd type="arrow"/>
            </a:ln>
            <a:effectLst/>
          </p:spPr>
        </p:cxnSp>
      </p:grpSp>
      <p:sp>
        <p:nvSpPr>
          <p:cNvPr id="15" name="Rectangle 14"/>
          <p:cNvSpPr/>
          <p:nvPr/>
        </p:nvSpPr>
        <p:spPr bwMode="auto">
          <a:xfrm>
            <a:off x="1828800" y="2177526"/>
            <a:ext cx="838199" cy="369332"/>
          </a:xfrm>
          <a:prstGeom prst="rect">
            <a:avLst/>
          </a:prstGeom>
          <a:noFill/>
          <a:ln>
            <a:noFill/>
            <a:headEnd type="none" w="lg" len="med"/>
            <a:tailEnd type="none" w="lg"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i="1" dirty="0" err="1" smtClean="0">
                <a:solidFill>
                  <a:schemeClr val="tx1"/>
                </a:solidFill>
                <a:latin typeface="+mj-lt"/>
                <a:cs typeface="Calibri" pitchFamily="34" charset="0"/>
              </a:rPr>
              <a:t>pC</a:t>
            </a:r>
            <a:r>
              <a:rPr lang="en-US" i="1" dirty="0" smtClean="0">
                <a:solidFill>
                  <a:schemeClr val="tx1"/>
                </a:solidFill>
                <a:latin typeface="+mj-lt"/>
                <a:cs typeface="Calibri" pitchFamily="34" charset="0"/>
              </a:rPr>
              <a:t>*</a:t>
            </a:r>
            <a:endParaRPr kumimoji="0" lang="en-US" sz="1800" i="1" u="none" strike="noStrike" cap="none" normalizeH="0" baseline="0" dirty="0" smtClean="0">
              <a:ln>
                <a:noFill/>
              </a:ln>
              <a:solidFill>
                <a:schemeClr val="tx1"/>
              </a:solidFill>
              <a:effectLst/>
              <a:latin typeface="+mj-lt"/>
              <a:cs typeface="Calibri" pitchFamily="34" charset="0"/>
            </a:endParaRPr>
          </a:p>
        </p:txBody>
      </p:sp>
      <p:sp>
        <p:nvSpPr>
          <p:cNvPr id="17" name="Freeform 16"/>
          <p:cNvSpPr/>
          <p:nvPr/>
        </p:nvSpPr>
        <p:spPr bwMode="auto">
          <a:xfrm>
            <a:off x="2800350" y="2714654"/>
            <a:ext cx="2914650" cy="2009742"/>
          </a:xfrm>
          <a:custGeom>
            <a:avLst/>
            <a:gdLst>
              <a:gd name="connsiteX0" fmla="*/ 0 w 3409950"/>
              <a:gd name="connsiteY0" fmla="*/ 2000222 h 2009747"/>
              <a:gd name="connsiteX1" fmla="*/ 904875 w 3409950"/>
              <a:gd name="connsiteY1" fmla="*/ 1495397 h 2009747"/>
              <a:gd name="connsiteX2" fmla="*/ 1314450 w 3409950"/>
              <a:gd name="connsiteY2" fmla="*/ 238097 h 2009747"/>
              <a:gd name="connsiteX3" fmla="*/ 1647825 w 3409950"/>
              <a:gd name="connsiteY3" fmla="*/ 95222 h 2009747"/>
              <a:gd name="connsiteX4" fmla="*/ 2219325 w 3409950"/>
              <a:gd name="connsiteY4" fmla="*/ 1314422 h 2009747"/>
              <a:gd name="connsiteX5" fmla="*/ 2990850 w 3409950"/>
              <a:gd name="connsiteY5" fmla="*/ 1904972 h 2009747"/>
              <a:gd name="connsiteX6" fmla="*/ 3409950 w 3409950"/>
              <a:gd name="connsiteY6" fmla="*/ 2009747 h 2009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09950" h="2009747">
                <a:moveTo>
                  <a:pt x="0" y="2000222"/>
                </a:moveTo>
                <a:cubicBezTo>
                  <a:pt x="342900" y="1894653"/>
                  <a:pt x="685800" y="1789084"/>
                  <a:pt x="904875" y="1495397"/>
                </a:cubicBezTo>
                <a:cubicBezTo>
                  <a:pt x="1123950" y="1201710"/>
                  <a:pt x="1190625" y="471459"/>
                  <a:pt x="1314450" y="238097"/>
                </a:cubicBezTo>
                <a:cubicBezTo>
                  <a:pt x="1438275" y="4735"/>
                  <a:pt x="1497013" y="-84166"/>
                  <a:pt x="1647825" y="95222"/>
                </a:cubicBezTo>
                <a:cubicBezTo>
                  <a:pt x="1798638" y="274609"/>
                  <a:pt x="1995488" y="1012797"/>
                  <a:pt x="2219325" y="1314422"/>
                </a:cubicBezTo>
                <a:cubicBezTo>
                  <a:pt x="2443162" y="1616047"/>
                  <a:pt x="2792413" y="1789084"/>
                  <a:pt x="2990850" y="1904972"/>
                </a:cubicBezTo>
                <a:cubicBezTo>
                  <a:pt x="3189288" y="2020860"/>
                  <a:pt x="3281363" y="1995459"/>
                  <a:pt x="3409950" y="2009747"/>
                </a:cubicBezTo>
              </a:path>
            </a:pathLst>
          </a:custGeom>
          <a:noFill/>
          <a:ln w="28575"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8" name="Rectangle 17"/>
          <p:cNvSpPr/>
          <p:nvPr/>
        </p:nvSpPr>
        <p:spPr bwMode="auto">
          <a:xfrm>
            <a:off x="3900677" y="4724396"/>
            <a:ext cx="2819399" cy="369332"/>
          </a:xfrm>
          <a:prstGeom prst="rect">
            <a:avLst/>
          </a:prstGeom>
          <a:noFill/>
          <a:ln>
            <a:noFill/>
            <a:headEnd type="none" w="lg" len="med"/>
            <a:tailEnd type="none" w="lg"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i="1" dirty="0" err="1" smtClean="0">
                <a:solidFill>
                  <a:schemeClr val="tx1"/>
                </a:solidFill>
                <a:latin typeface="+mj-lt"/>
                <a:cs typeface="Calibri" pitchFamily="34" charset="0"/>
              </a:rPr>
              <a:t>Upflow</a:t>
            </a:r>
            <a:r>
              <a:rPr lang="en-US" i="1" dirty="0" smtClean="0">
                <a:solidFill>
                  <a:schemeClr val="tx1"/>
                </a:solidFill>
                <a:latin typeface="+mj-lt"/>
                <a:cs typeface="Calibri" pitchFamily="34" charset="0"/>
              </a:rPr>
              <a:t> Velocity (mm/s)</a:t>
            </a:r>
            <a:endParaRPr kumimoji="0" lang="en-US" sz="1800" i="1" u="none" strike="noStrike" cap="none" normalizeH="0" baseline="0" dirty="0" smtClean="0">
              <a:ln>
                <a:noFill/>
              </a:ln>
              <a:solidFill>
                <a:schemeClr val="tx1"/>
              </a:solidFill>
              <a:effectLst/>
              <a:latin typeface="+mj-lt"/>
              <a:cs typeface="Calibri" pitchFamily="34" charset="0"/>
            </a:endParaRPr>
          </a:p>
        </p:txBody>
      </p:sp>
      <p:cxnSp>
        <p:nvCxnSpPr>
          <p:cNvPr id="25" name="Straight Arrow Connector 24"/>
          <p:cNvCxnSpPr/>
          <p:nvPr/>
        </p:nvCxnSpPr>
        <p:spPr bwMode="auto">
          <a:xfrm flipH="1">
            <a:off x="4073222" y="2362192"/>
            <a:ext cx="184453" cy="293435"/>
          </a:xfrm>
          <a:prstGeom prst="straightConnector1">
            <a:avLst/>
          </a:prstGeom>
          <a:solidFill>
            <a:schemeClr val="accent1"/>
          </a:solidFill>
          <a:ln w="28575" cap="flat" cmpd="sng" algn="ctr">
            <a:solidFill>
              <a:srgbClr val="FF0000"/>
            </a:solidFill>
            <a:prstDash val="solid"/>
            <a:round/>
            <a:headEnd type="none" w="lg" len="med"/>
            <a:tailEnd type="arrow"/>
          </a:ln>
          <a:effectLst/>
        </p:spPr>
      </p:cxn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88224994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1"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left)">
                                      <p:cBhvr>
                                        <p:cTn id="7" dur="500"/>
                                        <p:tgtEl>
                                          <p:spTgt spid="17"/>
                                        </p:tgtEl>
                                      </p:cBhvr>
                                    </p:animEffect>
                                  </p:childTnLst>
                                </p:cTn>
                              </p:par>
                              <p:par>
                                <p:cTn id="8" presetID="10" presetClass="entr" presetSubtype="0" fill="hold" grpId="2"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500"/>
                                        <p:tgtEl>
                                          <p:spTgt spid="18"/>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nodeType="click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wipe(up)">
                                      <p:cBhvr>
                                        <p:cTn id="15" dur="500"/>
                                        <p:tgtEl>
                                          <p:spTgt spid="2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grpId="1" nodeType="clickEffect">
                                  <p:stCondLst>
                                    <p:cond delay="0"/>
                                  </p:stCondLst>
                                  <p:childTnLst>
                                    <p:animEffect transition="out" filter="fade">
                                      <p:cBhvr>
                                        <p:cTn id="19" dur="500"/>
                                        <p:tgtEl>
                                          <p:spTgt spid="18"/>
                                        </p:tgtEl>
                                      </p:cBhvr>
                                    </p:animEffect>
                                    <p:set>
                                      <p:cBhvr>
                                        <p:cTn id="20" dur="1" fill="hold">
                                          <p:stCondLst>
                                            <p:cond delay="499"/>
                                          </p:stCondLst>
                                        </p:cTn>
                                        <p:tgtEl>
                                          <p:spTgt spid="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1" animBg="1"/>
      <p:bldP spid="18" grpId="1"/>
      <p:bldP spid="18" grpId="2"/>
    </p:bld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Interpretation of Results</a:t>
            </a:r>
            <a:endParaRPr lang="en-US" dirty="0"/>
          </a:p>
        </p:txBody>
      </p:sp>
      <p:sp>
        <p:nvSpPr>
          <p:cNvPr id="3" name="Content Placeholder 2"/>
          <p:cNvSpPr>
            <a:spLocks noGrp="1"/>
          </p:cNvSpPr>
          <p:nvPr>
            <p:ph idx="1"/>
          </p:nvPr>
        </p:nvSpPr>
        <p:spPr/>
        <p:txBody>
          <a:bodyPr/>
          <a:lstStyle/>
          <a:p>
            <a:r>
              <a:rPr lang="en-US" dirty="0" err="1" smtClean="0"/>
              <a:t>Floc</a:t>
            </a:r>
            <a:r>
              <a:rPr lang="en-US" dirty="0" smtClean="0"/>
              <a:t> Recycle Ratio</a:t>
            </a:r>
          </a:p>
          <a:p>
            <a:r>
              <a:rPr lang="en-US" dirty="0" err="1" smtClean="0"/>
              <a:t>Flocculator</a:t>
            </a:r>
            <a:r>
              <a:rPr lang="en-US" dirty="0" smtClean="0"/>
              <a:t> Length</a:t>
            </a:r>
          </a:p>
          <a:p>
            <a:pPr lvl="1"/>
            <a:r>
              <a:rPr lang="en-US" dirty="0" smtClean="0"/>
              <a:t>Residence Time</a:t>
            </a:r>
          </a:p>
          <a:p>
            <a:r>
              <a:rPr lang="en-US" dirty="0" err="1" smtClean="0"/>
              <a:t>Upflow</a:t>
            </a:r>
            <a:r>
              <a:rPr lang="en-US" dirty="0" smtClean="0"/>
              <a:t> Velocity</a:t>
            </a:r>
          </a:p>
          <a:p>
            <a:r>
              <a:rPr lang="en-US" dirty="0" smtClean="0"/>
              <a:t>Capture Velocity Ratio</a:t>
            </a:r>
          </a:p>
          <a:p>
            <a:r>
              <a:rPr lang="en-US" dirty="0" smtClean="0"/>
              <a:t>Coagulant Dose</a:t>
            </a:r>
          </a:p>
          <a:p>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695573456"/>
      </p:ext>
    </p:extLst>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smtClean="0"/>
              <a:t>Ultimate Purpose</a:t>
            </a:r>
            <a:endParaRPr lang="en-US" dirty="0"/>
          </a:p>
        </p:txBody>
      </p:sp>
      <p:sp>
        <p:nvSpPr>
          <p:cNvPr id="10" name="Content Placeholder 9"/>
          <p:cNvSpPr>
            <a:spLocks noGrp="1"/>
          </p:cNvSpPr>
          <p:nvPr>
            <p:ph idx="1"/>
          </p:nvPr>
        </p:nvSpPr>
        <p:spPr>
          <a:xfrm>
            <a:off x="457200" y="1600200"/>
            <a:ext cx="7848600" cy="4525963"/>
          </a:xfrm>
        </p:spPr>
        <p:txBody>
          <a:bodyPr/>
          <a:lstStyle/>
          <a:p>
            <a:r>
              <a:rPr lang="en-US" dirty="0" smtClean="0"/>
              <a:t>Minimize system</a:t>
            </a:r>
          </a:p>
          <a:p>
            <a:r>
              <a:rPr lang="en-US" dirty="0" smtClean="0"/>
              <a:t>Reduce construction costs</a:t>
            </a:r>
          </a:p>
          <a:p>
            <a:r>
              <a:rPr lang="en-US" dirty="0" smtClean="0"/>
              <a:t>Make </a:t>
            </a:r>
            <a:r>
              <a:rPr lang="en-US" dirty="0" err="1" smtClean="0"/>
              <a:t>AguaClara</a:t>
            </a:r>
            <a:r>
              <a:rPr lang="en-US" dirty="0" smtClean="0"/>
              <a:t> plants more affordable</a:t>
            </a:r>
          </a:p>
          <a:p>
            <a:r>
              <a:rPr lang="en-US" dirty="0" smtClean="0"/>
              <a:t>Simple is Beautiful</a:t>
            </a:r>
          </a:p>
          <a:p>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00679471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Effect transition="in" filter="fade">
                                      <p:cBhvr>
                                        <p:cTn id="12" dur="500"/>
                                        <p:tgtEl>
                                          <p:spTgt spid="1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xEl>
                                              <p:pRg st="2" end="2"/>
                                            </p:txEl>
                                          </p:spTgt>
                                        </p:tgtEl>
                                        <p:attrNameLst>
                                          <p:attrName>style.visibility</p:attrName>
                                        </p:attrNameLst>
                                      </p:cBhvr>
                                      <p:to>
                                        <p:strVal val="visible"/>
                                      </p:to>
                                    </p:set>
                                    <p:animEffect transition="in" filter="fade">
                                      <p:cBhvr>
                                        <p:cTn id="17" dur="500"/>
                                        <p:tgtEl>
                                          <p:spTgt spid="1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xEl>
                                              <p:pRg st="3" end="3"/>
                                            </p:txEl>
                                          </p:spTgt>
                                        </p:tgtEl>
                                        <p:attrNameLst>
                                          <p:attrName>style.visibility</p:attrName>
                                        </p:attrNameLst>
                                      </p:cBhvr>
                                      <p:to>
                                        <p:strVal val="visible"/>
                                      </p:to>
                                    </p:set>
                                    <p:animEffect transition="in" filter="fade">
                                      <p:cBhvr>
                                        <p:cTn id="22" dur="500"/>
                                        <p:tgtEl>
                                          <p:spTgt spid="1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Title 5"/>
          <p:cNvSpPr>
            <a:spLocks noGrp="1"/>
          </p:cNvSpPr>
          <p:nvPr>
            <p:ph type="ctrTitle" sz="quarter"/>
          </p:nvPr>
        </p:nvSpPr>
        <p:spPr>
          <a:xfrm>
            <a:off x="4876800" y="1066800"/>
            <a:ext cx="4711700" cy="1470025"/>
          </a:xfrm>
          <a:noFill/>
        </p:spPr>
        <p:txBody>
          <a:bodyPr/>
          <a:lstStyle/>
          <a:p>
            <a:r>
              <a:rPr lang="en-US" sz="4800" dirty="0" smtClean="0"/>
              <a:t>Thank You!    </a:t>
            </a:r>
            <a:endParaRPr lang="en-US" sz="4800" dirty="0"/>
          </a:p>
        </p:txBody>
      </p:sp>
      <p:pic>
        <p:nvPicPr>
          <p:cNvPr id="5" name="Picture 6" descr="a"/>
          <p:cNvPicPr>
            <a:picLocks noChangeAspect="1" noChangeArrowheads="1"/>
          </p:cNvPicPr>
          <p:nvPr/>
        </p:nvPicPr>
        <p:blipFill>
          <a:blip r:embed="rId2" cstate="print"/>
          <a:srcRect r="4546"/>
          <a:stretch>
            <a:fillRect/>
          </a:stretch>
        </p:blipFill>
        <p:spPr bwMode="auto">
          <a:xfrm>
            <a:off x="0" y="6300788"/>
            <a:ext cx="1981200" cy="557212"/>
          </a:xfrm>
          <a:prstGeom prst="rect">
            <a:avLst/>
          </a:prstGeom>
          <a:noFill/>
          <a:ln w="9525">
            <a:noFill/>
            <a:miter lim="800000"/>
            <a:headEnd/>
            <a:tailEnd/>
          </a:ln>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669303288"/>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How to Optimize</a:t>
            </a:r>
            <a:endParaRPr lang="en-US" dirty="0"/>
          </a:p>
        </p:txBody>
      </p:sp>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9" name="Bent Arrow 158"/>
          <p:cNvSpPr/>
          <p:nvPr/>
        </p:nvSpPr>
        <p:spPr bwMode="auto">
          <a:xfrm rot="5400000" flipV="1">
            <a:off x="4978160" y="3021976"/>
            <a:ext cx="569675" cy="3820395"/>
          </a:xfrm>
          <a:prstGeom prst="bentArrow">
            <a:avLst>
              <a:gd name="adj1" fmla="val 16248"/>
              <a:gd name="adj2" fmla="val 11158"/>
              <a:gd name="adj3" fmla="val 0"/>
              <a:gd name="adj4" fmla="val 47010"/>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2" name="Bent Arrow 11"/>
          <p:cNvSpPr/>
          <p:nvPr/>
        </p:nvSpPr>
        <p:spPr bwMode="auto">
          <a:xfrm rot="5400000" flipH="1">
            <a:off x="6615868" y="5386662"/>
            <a:ext cx="726588" cy="760438"/>
          </a:xfrm>
          <a:prstGeom prst="bentArrow">
            <a:avLst>
              <a:gd name="adj1" fmla="val 15597"/>
              <a:gd name="adj2" fmla="val 14968"/>
              <a:gd name="adj3" fmla="val 0"/>
              <a:gd name="adj4" fmla="val 47010"/>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nvGrpSpPr>
          <p:cNvPr id="166" name="Group 165"/>
          <p:cNvGrpSpPr/>
          <p:nvPr/>
        </p:nvGrpSpPr>
        <p:grpSpPr>
          <a:xfrm>
            <a:off x="7086600" y="1604427"/>
            <a:ext cx="711386" cy="3967527"/>
            <a:chOff x="7086600" y="1604427"/>
            <a:chExt cx="711386" cy="3967527"/>
          </a:xfrm>
        </p:grpSpPr>
        <p:sp>
          <p:nvSpPr>
            <p:cNvPr id="167" name="Bent Arrow 166"/>
            <p:cNvSpPr/>
            <p:nvPr/>
          </p:nvSpPr>
          <p:spPr bwMode="auto">
            <a:xfrm rot="5400000">
              <a:off x="6833488" y="4554956"/>
              <a:ext cx="1119166" cy="391257"/>
            </a:xfrm>
            <a:prstGeom prst="bentArrow">
              <a:avLst>
                <a:gd name="adj1" fmla="val 29936"/>
                <a:gd name="adj2" fmla="val 14968"/>
                <a:gd name="adj3" fmla="val 0"/>
                <a:gd name="adj4" fmla="val 29521"/>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68" name="Can 167"/>
            <p:cNvSpPr/>
            <p:nvPr/>
          </p:nvSpPr>
          <p:spPr>
            <a:xfrm>
              <a:off x="7129422" y="3276600"/>
              <a:ext cx="254664" cy="2295354"/>
            </a:xfrm>
            <a:prstGeom prst="can">
              <a:avLst>
                <a:gd name="adj" fmla="val 52173"/>
              </a:avLst>
            </a:prstGeom>
            <a:solidFill>
              <a:schemeClr val="bg1"/>
            </a:solidFill>
            <a:ln w="19050">
              <a:solidFill>
                <a:schemeClr val="tx1">
                  <a:lumMod val="95000"/>
                  <a:lumOff val="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sp>
          <p:nvSpPr>
            <p:cNvPr id="169" name="Can 168"/>
            <p:cNvSpPr/>
            <p:nvPr/>
          </p:nvSpPr>
          <p:spPr>
            <a:xfrm rot="1736574">
              <a:off x="7572625" y="1604427"/>
              <a:ext cx="225361" cy="1892254"/>
            </a:xfrm>
            <a:prstGeom prst="can">
              <a:avLst>
                <a:gd name="adj" fmla="val 52173"/>
              </a:avLst>
            </a:prstGeom>
            <a:solidFill>
              <a:schemeClr val="bg1"/>
            </a:solidFill>
            <a:ln w="19050">
              <a:solidFill>
                <a:schemeClr val="tx1">
                  <a:lumMod val="95000"/>
                  <a:lumOff val="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sp>
          <p:nvSpPr>
            <p:cNvPr id="170" name="Rectangle 59"/>
            <p:cNvSpPr/>
            <p:nvPr/>
          </p:nvSpPr>
          <p:spPr bwMode="auto">
            <a:xfrm rot="1689132">
              <a:off x="7144037" y="3032554"/>
              <a:ext cx="309158" cy="397907"/>
            </a:xfrm>
            <a:prstGeom prst="flowChartAlternateProcess">
              <a:avLst/>
            </a:prstGeom>
            <a:solidFill>
              <a:schemeClr val="bg1"/>
            </a:solidFill>
            <a:ln w="28575" cap="flat" cmpd="sng" algn="ctr">
              <a:solidFill>
                <a:schemeClr val="tx1">
                  <a:lumMod val="95000"/>
                  <a:lumOff val="5000"/>
                </a:schemeClr>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71" name="Rectangle 59"/>
            <p:cNvSpPr/>
            <p:nvPr/>
          </p:nvSpPr>
          <p:spPr bwMode="auto">
            <a:xfrm>
              <a:off x="7086600" y="3253696"/>
              <a:ext cx="314938" cy="397907"/>
            </a:xfrm>
            <a:prstGeom prst="roundRect">
              <a:avLst/>
            </a:prstGeom>
            <a:solidFill>
              <a:schemeClr val="bg1"/>
            </a:solidFill>
            <a:ln w="28575" cap="flat" cmpd="sng" algn="ctr">
              <a:solidFill>
                <a:schemeClr val="tx1">
                  <a:lumMod val="95000"/>
                  <a:lumOff val="5000"/>
                </a:schemeClr>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72" name="Rectangle 59"/>
            <p:cNvSpPr/>
            <p:nvPr/>
          </p:nvSpPr>
          <p:spPr bwMode="auto">
            <a:xfrm rot="1689132">
              <a:off x="7170480" y="3081388"/>
              <a:ext cx="254034" cy="369332"/>
            </a:xfrm>
            <a:custGeom>
              <a:avLst/>
              <a:gdLst>
                <a:gd name="connsiteX0" fmla="*/ 0 w 311680"/>
                <a:gd name="connsiteY0" fmla="*/ 0 h 471361"/>
                <a:gd name="connsiteX1" fmla="*/ 311680 w 311680"/>
                <a:gd name="connsiteY1" fmla="*/ 0 h 471361"/>
                <a:gd name="connsiteX2" fmla="*/ 311680 w 311680"/>
                <a:gd name="connsiteY2" fmla="*/ 471361 h 471361"/>
                <a:gd name="connsiteX3" fmla="*/ 0 w 311680"/>
                <a:gd name="connsiteY3" fmla="*/ 471361 h 471361"/>
                <a:gd name="connsiteX4" fmla="*/ 0 w 311680"/>
                <a:gd name="connsiteY4" fmla="*/ 0 h 471361"/>
                <a:gd name="connsiteX0" fmla="*/ 0 w 314751"/>
                <a:gd name="connsiteY0" fmla="*/ 0 h 471361"/>
                <a:gd name="connsiteX1" fmla="*/ 311680 w 314751"/>
                <a:gd name="connsiteY1" fmla="*/ 0 h 471361"/>
                <a:gd name="connsiteX2" fmla="*/ 314751 w 314751"/>
                <a:gd name="connsiteY2" fmla="*/ 325426 h 471361"/>
                <a:gd name="connsiteX3" fmla="*/ 0 w 314751"/>
                <a:gd name="connsiteY3" fmla="*/ 471361 h 471361"/>
                <a:gd name="connsiteX4" fmla="*/ 0 w 314751"/>
                <a:gd name="connsiteY4" fmla="*/ 0 h 471361"/>
                <a:gd name="connsiteX0" fmla="*/ 187 w 314938"/>
                <a:gd name="connsiteY0" fmla="*/ 0 h 336188"/>
                <a:gd name="connsiteX1" fmla="*/ 311867 w 314938"/>
                <a:gd name="connsiteY1" fmla="*/ 0 h 336188"/>
                <a:gd name="connsiteX2" fmla="*/ 314938 w 314938"/>
                <a:gd name="connsiteY2" fmla="*/ 325426 h 336188"/>
                <a:gd name="connsiteX3" fmla="*/ 0 w 314938"/>
                <a:gd name="connsiteY3" fmla="*/ 336188 h 336188"/>
                <a:gd name="connsiteX4" fmla="*/ 187 w 314938"/>
                <a:gd name="connsiteY4" fmla="*/ 0 h 3361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938" h="336188">
                  <a:moveTo>
                    <a:pt x="187" y="0"/>
                  </a:moveTo>
                  <a:lnTo>
                    <a:pt x="311867" y="0"/>
                  </a:lnTo>
                  <a:cubicBezTo>
                    <a:pt x="312891" y="108475"/>
                    <a:pt x="313914" y="216951"/>
                    <a:pt x="314938" y="325426"/>
                  </a:cubicBezTo>
                  <a:lnTo>
                    <a:pt x="0" y="336188"/>
                  </a:lnTo>
                  <a:cubicBezTo>
                    <a:pt x="62" y="224125"/>
                    <a:pt x="125" y="112063"/>
                    <a:pt x="187" y="0"/>
                  </a:cubicBezTo>
                  <a:close/>
                </a:path>
              </a:pathLst>
            </a:cu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Century Gothic" pitchFamily="34" charset="0"/>
                  <a:cs typeface="Arial" charset="0"/>
                </a:rPr>
                <a:t>0</a:t>
              </a:r>
            </a:p>
          </p:txBody>
        </p:sp>
        <p:sp>
          <p:nvSpPr>
            <p:cNvPr id="173" name="Rectangle 59"/>
            <p:cNvSpPr/>
            <p:nvPr/>
          </p:nvSpPr>
          <p:spPr bwMode="auto">
            <a:xfrm rot="1769459">
              <a:off x="7152102" y="3079356"/>
              <a:ext cx="283892" cy="307710"/>
            </a:xfrm>
            <a:custGeom>
              <a:avLst/>
              <a:gdLst>
                <a:gd name="connsiteX0" fmla="*/ 0 w 311680"/>
                <a:gd name="connsiteY0" fmla="*/ 0 h 471361"/>
                <a:gd name="connsiteX1" fmla="*/ 311680 w 311680"/>
                <a:gd name="connsiteY1" fmla="*/ 0 h 471361"/>
                <a:gd name="connsiteX2" fmla="*/ 311680 w 311680"/>
                <a:gd name="connsiteY2" fmla="*/ 471361 h 471361"/>
                <a:gd name="connsiteX3" fmla="*/ 0 w 311680"/>
                <a:gd name="connsiteY3" fmla="*/ 471361 h 471361"/>
                <a:gd name="connsiteX4" fmla="*/ 0 w 311680"/>
                <a:gd name="connsiteY4" fmla="*/ 0 h 471361"/>
                <a:gd name="connsiteX0" fmla="*/ 0 w 314751"/>
                <a:gd name="connsiteY0" fmla="*/ 0 h 471361"/>
                <a:gd name="connsiteX1" fmla="*/ 311680 w 314751"/>
                <a:gd name="connsiteY1" fmla="*/ 0 h 471361"/>
                <a:gd name="connsiteX2" fmla="*/ 314751 w 314751"/>
                <a:gd name="connsiteY2" fmla="*/ 325426 h 471361"/>
                <a:gd name="connsiteX3" fmla="*/ 0 w 314751"/>
                <a:gd name="connsiteY3" fmla="*/ 471361 h 471361"/>
                <a:gd name="connsiteX4" fmla="*/ 0 w 314751"/>
                <a:gd name="connsiteY4" fmla="*/ 0 h 471361"/>
                <a:gd name="connsiteX0" fmla="*/ 187 w 314938"/>
                <a:gd name="connsiteY0" fmla="*/ 0 h 336188"/>
                <a:gd name="connsiteX1" fmla="*/ 311867 w 314938"/>
                <a:gd name="connsiteY1" fmla="*/ 0 h 336188"/>
                <a:gd name="connsiteX2" fmla="*/ 314938 w 314938"/>
                <a:gd name="connsiteY2" fmla="*/ 325426 h 336188"/>
                <a:gd name="connsiteX3" fmla="*/ 0 w 314938"/>
                <a:gd name="connsiteY3" fmla="*/ 336188 h 336188"/>
                <a:gd name="connsiteX4" fmla="*/ 187 w 314938"/>
                <a:gd name="connsiteY4" fmla="*/ 0 h 3361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938" h="336188">
                  <a:moveTo>
                    <a:pt x="187" y="0"/>
                  </a:moveTo>
                  <a:lnTo>
                    <a:pt x="311867" y="0"/>
                  </a:lnTo>
                  <a:cubicBezTo>
                    <a:pt x="312891" y="108475"/>
                    <a:pt x="313914" y="216951"/>
                    <a:pt x="314938" y="325426"/>
                  </a:cubicBezTo>
                  <a:lnTo>
                    <a:pt x="0" y="336188"/>
                  </a:lnTo>
                  <a:cubicBezTo>
                    <a:pt x="62" y="224125"/>
                    <a:pt x="125" y="112063"/>
                    <a:pt x="187" y="0"/>
                  </a:cubicBezTo>
                  <a:close/>
                </a:path>
              </a:pathLst>
            </a:cu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sp>
        <p:nvSpPr>
          <p:cNvPr id="5" name="Title 4"/>
          <p:cNvSpPr>
            <a:spLocks noGrp="1"/>
          </p:cNvSpPr>
          <p:nvPr>
            <p:ph type="title"/>
          </p:nvPr>
        </p:nvSpPr>
        <p:spPr/>
        <p:txBody>
          <a:bodyPr/>
          <a:lstStyle/>
          <a:p>
            <a:r>
              <a:rPr lang="en-US" dirty="0" smtClean="0"/>
              <a:t>How Water Flows Through the Plant</a:t>
            </a:r>
            <a:endParaRPr lang="en-US" dirty="0"/>
          </a:p>
        </p:txBody>
      </p:sp>
      <p:sp>
        <p:nvSpPr>
          <p:cNvPr id="6" name="Bent Arrow 5"/>
          <p:cNvSpPr/>
          <p:nvPr/>
        </p:nvSpPr>
        <p:spPr bwMode="auto">
          <a:xfrm>
            <a:off x="96158" y="3517690"/>
            <a:ext cx="1030198" cy="1894482"/>
          </a:xfrm>
          <a:prstGeom prst="bentArrow">
            <a:avLst>
              <a:gd name="adj1" fmla="val 9085"/>
              <a:gd name="adj2" fmla="val 5261"/>
              <a:gd name="adj3" fmla="val 31337"/>
              <a:gd name="adj4" fmla="val 24742"/>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8" name="Bent Arrow 7"/>
          <p:cNvSpPr/>
          <p:nvPr/>
        </p:nvSpPr>
        <p:spPr bwMode="auto">
          <a:xfrm rot="3255825" flipV="1">
            <a:off x="205469" y="2607186"/>
            <a:ext cx="811576" cy="913968"/>
          </a:xfrm>
          <a:prstGeom prst="bentArrow">
            <a:avLst>
              <a:gd name="adj1" fmla="val 9587"/>
              <a:gd name="adj2" fmla="val 11769"/>
              <a:gd name="adj3" fmla="val 11511"/>
              <a:gd name="adj4" fmla="val 42980"/>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9" name="Bent Arrow 8"/>
          <p:cNvSpPr/>
          <p:nvPr/>
        </p:nvSpPr>
        <p:spPr bwMode="auto">
          <a:xfrm rot="16200000" flipV="1">
            <a:off x="1346596" y="3600408"/>
            <a:ext cx="811576" cy="913968"/>
          </a:xfrm>
          <a:prstGeom prst="bentArrow">
            <a:avLst>
              <a:gd name="adj1" fmla="val 9587"/>
              <a:gd name="adj2" fmla="val 11769"/>
              <a:gd name="adj3" fmla="val 11511"/>
              <a:gd name="adj4" fmla="val 42980"/>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0" name="Round Same Side Corner Rectangle 9"/>
          <p:cNvSpPr/>
          <p:nvPr/>
        </p:nvSpPr>
        <p:spPr bwMode="auto">
          <a:xfrm rot="5400000">
            <a:off x="1564053" y="3657533"/>
            <a:ext cx="103516" cy="1780552"/>
          </a:xfrm>
          <a:prstGeom prst="round2Same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1" name="Rectangle 10"/>
          <p:cNvSpPr/>
          <p:nvPr/>
        </p:nvSpPr>
        <p:spPr bwMode="auto">
          <a:xfrm rot="17934323" flipV="1">
            <a:off x="7717742" y="2828857"/>
            <a:ext cx="125265" cy="470627"/>
          </a:xfrm>
          <a:prstGeom prst="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nvGrpSpPr>
          <p:cNvPr id="13" name="Group 12"/>
          <p:cNvGrpSpPr/>
          <p:nvPr/>
        </p:nvGrpSpPr>
        <p:grpSpPr>
          <a:xfrm>
            <a:off x="2960141" y="5157774"/>
            <a:ext cx="3347611" cy="484443"/>
            <a:chOff x="2960141" y="5157774"/>
            <a:chExt cx="3347611" cy="484443"/>
          </a:xfrm>
        </p:grpSpPr>
        <p:sp>
          <p:nvSpPr>
            <p:cNvPr id="14" name="Rectangle 13"/>
            <p:cNvSpPr/>
            <p:nvPr/>
          </p:nvSpPr>
          <p:spPr bwMode="auto">
            <a:xfrm>
              <a:off x="4734339" y="5168438"/>
              <a:ext cx="93142" cy="451035"/>
            </a:xfrm>
            <a:prstGeom prst="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5" name="Rectangle 14"/>
            <p:cNvSpPr/>
            <p:nvPr/>
          </p:nvSpPr>
          <p:spPr bwMode="auto">
            <a:xfrm>
              <a:off x="3820973" y="5178070"/>
              <a:ext cx="93142" cy="451035"/>
            </a:xfrm>
            <a:prstGeom prst="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6" name="Rectangle 15"/>
            <p:cNvSpPr/>
            <p:nvPr/>
          </p:nvSpPr>
          <p:spPr bwMode="auto">
            <a:xfrm>
              <a:off x="5545658" y="5186655"/>
              <a:ext cx="93142" cy="451035"/>
            </a:xfrm>
            <a:prstGeom prst="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7" name="Rectangle 16"/>
            <p:cNvSpPr/>
            <p:nvPr/>
          </p:nvSpPr>
          <p:spPr bwMode="auto">
            <a:xfrm>
              <a:off x="5896888" y="5163837"/>
              <a:ext cx="92776" cy="451035"/>
            </a:xfrm>
            <a:prstGeom prst="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8" name="Bent Arrow 17"/>
            <p:cNvSpPr/>
            <p:nvPr/>
          </p:nvSpPr>
          <p:spPr bwMode="auto">
            <a:xfrm rot="5400000">
              <a:off x="4391725" y="3726190"/>
              <a:ext cx="484443" cy="3347611"/>
            </a:xfrm>
            <a:prstGeom prst="bentArrow">
              <a:avLst>
                <a:gd name="adj1" fmla="val 22317"/>
                <a:gd name="adj2" fmla="val 21441"/>
                <a:gd name="adj3" fmla="val 0"/>
                <a:gd name="adj4" fmla="val 31190"/>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9" name="Rectangle 18"/>
            <p:cNvSpPr/>
            <p:nvPr/>
          </p:nvSpPr>
          <p:spPr bwMode="auto">
            <a:xfrm>
              <a:off x="5908050" y="5205458"/>
              <a:ext cx="72293" cy="73954"/>
            </a:xfrm>
            <a:prstGeom prst="rect">
              <a:avLst/>
            </a:prstGeom>
            <a:solidFill>
              <a:schemeClr val="bg1"/>
            </a:solidFill>
            <a:ln w="9525"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0" name="Rectangle 19"/>
            <p:cNvSpPr/>
            <p:nvPr/>
          </p:nvSpPr>
          <p:spPr bwMode="auto">
            <a:xfrm>
              <a:off x="5556082" y="5217009"/>
              <a:ext cx="72293" cy="73954"/>
            </a:xfrm>
            <a:prstGeom prst="rect">
              <a:avLst/>
            </a:prstGeom>
            <a:solidFill>
              <a:schemeClr val="bg1"/>
            </a:solidFill>
            <a:ln w="9525"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1" name="Rectangle 20"/>
            <p:cNvSpPr/>
            <p:nvPr/>
          </p:nvSpPr>
          <p:spPr bwMode="auto">
            <a:xfrm>
              <a:off x="4746367" y="5238376"/>
              <a:ext cx="72293" cy="73954"/>
            </a:xfrm>
            <a:prstGeom prst="rect">
              <a:avLst/>
            </a:prstGeom>
            <a:solidFill>
              <a:schemeClr val="bg1"/>
            </a:solidFill>
            <a:ln w="9525"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2" name="Rectangle 21"/>
            <p:cNvSpPr/>
            <p:nvPr/>
          </p:nvSpPr>
          <p:spPr bwMode="auto">
            <a:xfrm>
              <a:off x="3838377" y="5208424"/>
              <a:ext cx="72293" cy="73954"/>
            </a:xfrm>
            <a:prstGeom prst="rect">
              <a:avLst/>
            </a:prstGeom>
            <a:solidFill>
              <a:schemeClr val="bg1"/>
            </a:solidFill>
            <a:ln w="9525"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grpSp>
        <p:nvGrpSpPr>
          <p:cNvPr id="23" name="Group 22"/>
          <p:cNvGrpSpPr/>
          <p:nvPr/>
        </p:nvGrpSpPr>
        <p:grpSpPr>
          <a:xfrm>
            <a:off x="3450334" y="5593011"/>
            <a:ext cx="3295343" cy="603111"/>
            <a:chOff x="3450334" y="5593011"/>
            <a:chExt cx="3295343" cy="603111"/>
          </a:xfrm>
        </p:grpSpPr>
        <p:grpSp>
          <p:nvGrpSpPr>
            <p:cNvPr id="24" name="Group 23"/>
            <p:cNvGrpSpPr/>
            <p:nvPr/>
          </p:nvGrpSpPr>
          <p:grpSpPr>
            <a:xfrm>
              <a:off x="3450334" y="5593011"/>
              <a:ext cx="3295343" cy="603111"/>
              <a:chOff x="3450334" y="5593011"/>
              <a:chExt cx="3295343" cy="603111"/>
            </a:xfrm>
          </p:grpSpPr>
          <p:sp>
            <p:nvSpPr>
              <p:cNvPr id="27" name="Freeform 26"/>
              <p:cNvSpPr/>
              <p:nvPr/>
            </p:nvSpPr>
            <p:spPr bwMode="auto">
              <a:xfrm>
                <a:off x="6507413" y="5593011"/>
                <a:ext cx="41015" cy="49206"/>
              </a:xfrm>
              <a:custGeom>
                <a:avLst/>
                <a:gdLst>
                  <a:gd name="connsiteX0" fmla="*/ 0 w 41015"/>
                  <a:gd name="connsiteY0" fmla="*/ 0 h 49206"/>
                  <a:gd name="connsiteX1" fmla="*/ 20502 w 41015"/>
                  <a:gd name="connsiteY1" fmla="*/ 8201 h 49206"/>
                  <a:gd name="connsiteX2" fmla="*/ 36904 w 41015"/>
                  <a:gd name="connsiteY2" fmla="*/ 32804 h 49206"/>
                  <a:gd name="connsiteX3" fmla="*/ 41004 w 41015"/>
                  <a:gd name="connsiteY3" fmla="*/ 49206 h 49206"/>
                </a:gdLst>
                <a:ahLst/>
                <a:cxnLst>
                  <a:cxn ang="0">
                    <a:pos x="connsiteX0" y="connsiteY0"/>
                  </a:cxn>
                  <a:cxn ang="0">
                    <a:pos x="connsiteX1" y="connsiteY1"/>
                  </a:cxn>
                  <a:cxn ang="0">
                    <a:pos x="connsiteX2" y="connsiteY2"/>
                  </a:cxn>
                  <a:cxn ang="0">
                    <a:pos x="connsiteX3" y="connsiteY3"/>
                  </a:cxn>
                </a:cxnLst>
                <a:rect l="l" t="t" r="r" b="b"/>
                <a:pathLst>
                  <a:path w="41015" h="49206">
                    <a:moveTo>
                      <a:pt x="0" y="0"/>
                    </a:moveTo>
                    <a:cubicBezTo>
                      <a:pt x="6834" y="2734"/>
                      <a:pt x="15001" y="3311"/>
                      <a:pt x="20502" y="8201"/>
                    </a:cubicBezTo>
                    <a:cubicBezTo>
                      <a:pt x="27869" y="14749"/>
                      <a:pt x="36904" y="32804"/>
                      <a:pt x="36904" y="32804"/>
                    </a:cubicBezTo>
                    <a:cubicBezTo>
                      <a:pt x="41436" y="46402"/>
                      <a:pt x="41004" y="40783"/>
                      <a:pt x="41004" y="49206"/>
                    </a:cubicBezTo>
                  </a:path>
                </a:pathLst>
              </a:custGeom>
              <a:ln w="9525">
                <a:headEnd type="none" w="lg" len="med"/>
                <a:tailEnd type="none" w="lg" len="med"/>
              </a:ln>
            </p:spPr>
            <p:style>
              <a:lnRef idx="1">
                <a:schemeClr val="accent1"/>
              </a:lnRef>
              <a:fillRef idx="0">
                <a:schemeClr val="accent1"/>
              </a:fillRef>
              <a:effectRef idx="0">
                <a:schemeClr val="accent1"/>
              </a:effectRef>
              <a:fontRef idx="minor">
                <a:schemeClr val="tx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8" name="Freeform 27"/>
              <p:cNvSpPr/>
              <p:nvPr/>
            </p:nvSpPr>
            <p:spPr bwMode="auto">
              <a:xfrm flipV="1">
                <a:off x="6507481" y="6134681"/>
                <a:ext cx="45719" cy="45719"/>
              </a:xfrm>
              <a:custGeom>
                <a:avLst/>
                <a:gdLst>
                  <a:gd name="connsiteX0" fmla="*/ 0 w 41015"/>
                  <a:gd name="connsiteY0" fmla="*/ 0 h 49206"/>
                  <a:gd name="connsiteX1" fmla="*/ 20502 w 41015"/>
                  <a:gd name="connsiteY1" fmla="*/ 8201 h 49206"/>
                  <a:gd name="connsiteX2" fmla="*/ 36904 w 41015"/>
                  <a:gd name="connsiteY2" fmla="*/ 32804 h 49206"/>
                  <a:gd name="connsiteX3" fmla="*/ 41004 w 41015"/>
                  <a:gd name="connsiteY3" fmla="*/ 49206 h 49206"/>
                </a:gdLst>
                <a:ahLst/>
                <a:cxnLst>
                  <a:cxn ang="0">
                    <a:pos x="connsiteX0" y="connsiteY0"/>
                  </a:cxn>
                  <a:cxn ang="0">
                    <a:pos x="connsiteX1" y="connsiteY1"/>
                  </a:cxn>
                  <a:cxn ang="0">
                    <a:pos x="connsiteX2" y="connsiteY2"/>
                  </a:cxn>
                  <a:cxn ang="0">
                    <a:pos x="connsiteX3" y="connsiteY3"/>
                  </a:cxn>
                </a:cxnLst>
                <a:rect l="l" t="t" r="r" b="b"/>
                <a:pathLst>
                  <a:path w="41015" h="49206">
                    <a:moveTo>
                      <a:pt x="0" y="0"/>
                    </a:moveTo>
                    <a:cubicBezTo>
                      <a:pt x="6834" y="2734"/>
                      <a:pt x="15001" y="3311"/>
                      <a:pt x="20502" y="8201"/>
                    </a:cubicBezTo>
                    <a:cubicBezTo>
                      <a:pt x="27869" y="14749"/>
                      <a:pt x="36904" y="32804"/>
                      <a:pt x="36904" y="32804"/>
                    </a:cubicBezTo>
                    <a:cubicBezTo>
                      <a:pt x="41436" y="46402"/>
                      <a:pt x="41004" y="40783"/>
                      <a:pt x="41004" y="49206"/>
                    </a:cubicBezTo>
                  </a:path>
                </a:pathLst>
              </a:custGeom>
              <a:ln w="9525">
                <a:headEnd type="none" w="lg" len="med"/>
                <a:tailEnd type="none" w="lg" len="med"/>
              </a:ln>
            </p:spPr>
            <p:style>
              <a:lnRef idx="1">
                <a:schemeClr val="accent1"/>
              </a:lnRef>
              <a:fillRef idx="0">
                <a:schemeClr val="accent1"/>
              </a:fillRef>
              <a:effectRef idx="0">
                <a:schemeClr val="accent1"/>
              </a:effectRef>
              <a:fontRef idx="minor">
                <a:schemeClr val="tx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nvGrpSpPr>
              <p:cNvPr id="29" name="Group 28"/>
              <p:cNvGrpSpPr/>
              <p:nvPr/>
            </p:nvGrpSpPr>
            <p:grpSpPr>
              <a:xfrm>
                <a:off x="3450334" y="5597189"/>
                <a:ext cx="3295343" cy="598933"/>
                <a:chOff x="3450334" y="5597189"/>
                <a:chExt cx="3295343" cy="598933"/>
              </a:xfrm>
            </p:grpSpPr>
            <p:grpSp>
              <p:nvGrpSpPr>
                <p:cNvPr id="30" name="Group 29"/>
                <p:cNvGrpSpPr/>
                <p:nvPr/>
              </p:nvGrpSpPr>
              <p:grpSpPr>
                <a:xfrm>
                  <a:off x="3450334" y="5608332"/>
                  <a:ext cx="3295343" cy="587790"/>
                  <a:chOff x="3450334" y="5608332"/>
                  <a:chExt cx="3295343" cy="587790"/>
                </a:xfrm>
              </p:grpSpPr>
              <p:grpSp>
                <p:nvGrpSpPr>
                  <p:cNvPr id="33" name="Group 32"/>
                  <p:cNvGrpSpPr/>
                  <p:nvPr/>
                </p:nvGrpSpPr>
                <p:grpSpPr>
                  <a:xfrm>
                    <a:off x="3450334" y="5608808"/>
                    <a:ext cx="3295343" cy="587314"/>
                    <a:chOff x="4012588" y="4267200"/>
                    <a:chExt cx="3483712" cy="869049"/>
                  </a:xfrm>
                </p:grpSpPr>
                <p:sp>
                  <p:nvSpPr>
                    <p:cNvPr id="37" name="Can 36"/>
                    <p:cNvSpPr/>
                    <p:nvPr/>
                  </p:nvSpPr>
                  <p:spPr>
                    <a:xfrm rot="5400000">
                      <a:off x="5382969" y="2942947"/>
                      <a:ext cx="742950" cy="3483712"/>
                    </a:xfrm>
                    <a:prstGeom prst="can">
                      <a:avLst>
                        <a:gd name="adj" fmla="val 36189"/>
                      </a:avLst>
                    </a:prstGeom>
                    <a:solidFill>
                      <a:schemeClr val="bg2">
                        <a:lumMod val="90000"/>
                      </a:schemeClr>
                    </a:solidFill>
                    <a:ln w="9525">
                      <a:solidFill>
                        <a:schemeClr val="bg2">
                          <a:lumMod val="50000"/>
                        </a:schemeClr>
                      </a:solidFill>
                    </a:ln>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sp>
                  <p:nvSpPr>
                    <p:cNvPr id="38" name="Moon 37"/>
                    <p:cNvSpPr/>
                    <p:nvPr/>
                  </p:nvSpPr>
                  <p:spPr bwMode="auto">
                    <a:xfrm>
                      <a:off x="4200957" y="4273629"/>
                      <a:ext cx="306457"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39" name="Moon 38"/>
                    <p:cNvSpPr/>
                    <p:nvPr/>
                  </p:nvSpPr>
                  <p:spPr bwMode="auto">
                    <a:xfrm>
                      <a:off x="4327479" y="4274387"/>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0" name="Moon 39"/>
                    <p:cNvSpPr/>
                    <p:nvPr/>
                  </p:nvSpPr>
                  <p:spPr bwMode="auto">
                    <a:xfrm>
                      <a:off x="4440449" y="4275796"/>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1" name="Moon 40"/>
                    <p:cNvSpPr/>
                    <p:nvPr/>
                  </p:nvSpPr>
                  <p:spPr bwMode="auto">
                    <a:xfrm>
                      <a:off x="4546843" y="4267200"/>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2" name="Moon 41"/>
                    <p:cNvSpPr/>
                    <p:nvPr/>
                  </p:nvSpPr>
                  <p:spPr bwMode="auto">
                    <a:xfrm>
                      <a:off x="4673365" y="4267200"/>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3" name="Moon 42"/>
                    <p:cNvSpPr/>
                    <p:nvPr/>
                  </p:nvSpPr>
                  <p:spPr bwMode="auto">
                    <a:xfrm>
                      <a:off x="4786335" y="4267200"/>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4" name="Moon 43"/>
                    <p:cNvSpPr/>
                    <p:nvPr/>
                  </p:nvSpPr>
                  <p:spPr bwMode="auto">
                    <a:xfrm>
                      <a:off x="4897582" y="4289453"/>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5" name="Moon 44"/>
                    <p:cNvSpPr/>
                    <p:nvPr/>
                  </p:nvSpPr>
                  <p:spPr bwMode="auto">
                    <a:xfrm>
                      <a:off x="5024104" y="4274387"/>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6" name="Moon 45"/>
                    <p:cNvSpPr/>
                    <p:nvPr/>
                  </p:nvSpPr>
                  <p:spPr bwMode="auto">
                    <a:xfrm>
                      <a:off x="5137074" y="4275796"/>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7" name="Moon 46"/>
                    <p:cNvSpPr/>
                    <p:nvPr/>
                  </p:nvSpPr>
                  <p:spPr bwMode="auto">
                    <a:xfrm>
                      <a:off x="5243468" y="4267200"/>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8" name="Moon 47"/>
                    <p:cNvSpPr/>
                    <p:nvPr/>
                  </p:nvSpPr>
                  <p:spPr bwMode="auto">
                    <a:xfrm>
                      <a:off x="5369990" y="4267200"/>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9" name="Moon 48"/>
                    <p:cNvSpPr/>
                    <p:nvPr/>
                  </p:nvSpPr>
                  <p:spPr bwMode="auto">
                    <a:xfrm>
                      <a:off x="5482960" y="4267200"/>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50" name="Moon 49"/>
                    <p:cNvSpPr/>
                    <p:nvPr/>
                  </p:nvSpPr>
                  <p:spPr bwMode="auto">
                    <a:xfrm>
                      <a:off x="5567104" y="4267200"/>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51" name="Moon 50"/>
                    <p:cNvSpPr/>
                    <p:nvPr/>
                  </p:nvSpPr>
                  <p:spPr bwMode="auto">
                    <a:xfrm>
                      <a:off x="5693626" y="4282983"/>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52" name="Moon 51"/>
                    <p:cNvSpPr/>
                    <p:nvPr/>
                  </p:nvSpPr>
                  <p:spPr bwMode="auto">
                    <a:xfrm>
                      <a:off x="5806596" y="4284392"/>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53" name="Moon 52"/>
                    <p:cNvSpPr/>
                    <p:nvPr/>
                  </p:nvSpPr>
                  <p:spPr bwMode="auto">
                    <a:xfrm>
                      <a:off x="5912990" y="4275796"/>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54" name="Moon 53"/>
                    <p:cNvSpPr/>
                    <p:nvPr/>
                  </p:nvSpPr>
                  <p:spPr bwMode="auto">
                    <a:xfrm>
                      <a:off x="6039512" y="4275796"/>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55" name="Moon 54"/>
                    <p:cNvSpPr/>
                    <p:nvPr/>
                  </p:nvSpPr>
                  <p:spPr bwMode="auto">
                    <a:xfrm>
                      <a:off x="6152482" y="4275796"/>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56" name="Moon 55"/>
                    <p:cNvSpPr/>
                    <p:nvPr/>
                  </p:nvSpPr>
                  <p:spPr bwMode="auto">
                    <a:xfrm>
                      <a:off x="6263729" y="4267200"/>
                      <a:ext cx="279750" cy="869049"/>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57" name="Moon 56"/>
                    <p:cNvSpPr/>
                    <p:nvPr/>
                  </p:nvSpPr>
                  <p:spPr bwMode="auto">
                    <a:xfrm>
                      <a:off x="6390251" y="4267200"/>
                      <a:ext cx="219363" cy="853983"/>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58" name="Moon 57"/>
                    <p:cNvSpPr/>
                    <p:nvPr/>
                  </p:nvSpPr>
                  <p:spPr bwMode="auto">
                    <a:xfrm>
                      <a:off x="6479614" y="4267200"/>
                      <a:ext cx="225470" cy="855393"/>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sp>
                <p:nvSpPr>
                  <p:cNvPr id="34" name="Moon 33"/>
                  <p:cNvSpPr/>
                  <p:nvPr/>
                </p:nvSpPr>
                <p:spPr bwMode="auto">
                  <a:xfrm>
                    <a:off x="5859855" y="5608332"/>
                    <a:ext cx="264624" cy="587314"/>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35" name="Moon 34"/>
                  <p:cNvSpPr/>
                  <p:nvPr/>
                </p:nvSpPr>
                <p:spPr bwMode="auto">
                  <a:xfrm>
                    <a:off x="5985886" y="5608332"/>
                    <a:ext cx="207502" cy="577132"/>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36" name="Moon 35"/>
                  <p:cNvSpPr/>
                  <p:nvPr/>
                </p:nvSpPr>
                <p:spPr bwMode="auto">
                  <a:xfrm>
                    <a:off x="6076767" y="5608332"/>
                    <a:ext cx="213279" cy="578085"/>
                  </a:xfrm>
                  <a:prstGeom prst="moon">
                    <a:avLst>
                      <a:gd name="adj" fmla="val 52978"/>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sp>
              <p:nvSpPr>
                <p:cNvPr id="31" name="Moon 30"/>
                <p:cNvSpPr/>
                <p:nvPr/>
              </p:nvSpPr>
              <p:spPr bwMode="auto">
                <a:xfrm>
                  <a:off x="6183406" y="5607379"/>
                  <a:ext cx="213279" cy="578085"/>
                </a:xfrm>
                <a:prstGeom prst="moon">
                  <a:avLst>
                    <a:gd name="adj" fmla="val 52978"/>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32" name="Moon 31"/>
                <p:cNvSpPr/>
                <p:nvPr/>
              </p:nvSpPr>
              <p:spPr bwMode="auto">
                <a:xfrm>
                  <a:off x="6280135" y="5597189"/>
                  <a:ext cx="213279" cy="578085"/>
                </a:xfrm>
                <a:prstGeom prst="moon">
                  <a:avLst>
                    <a:gd name="adj" fmla="val 52978"/>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grpSp>
        <p:cxnSp>
          <p:nvCxnSpPr>
            <p:cNvPr id="25" name="Straight Connector 24"/>
            <p:cNvCxnSpPr>
              <a:stCxn id="38" idx="0"/>
              <a:endCxn id="32" idx="0"/>
            </p:cNvCxnSpPr>
            <p:nvPr/>
          </p:nvCxnSpPr>
          <p:spPr bwMode="auto">
            <a:xfrm flipV="1">
              <a:off x="3918404" y="5597189"/>
              <a:ext cx="2575010" cy="15964"/>
            </a:xfrm>
            <a:prstGeom prst="line">
              <a:avLst/>
            </a:prstGeom>
            <a:ln w="12700">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a:stCxn id="38" idx="2"/>
            </p:cNvCxnSpPr>
            <p:nvPr/>
          </p:nvCxnSpPr>
          <p:spPr bwMode="auto">
            <a:xfrm>
              <a:off x="3918404" y="6179619"/>
              <a:ext cx="2575010" cy="16503"/>
            </a:xfrm>
            <a:prstGeom prst="line">
              <a:avLst/>
            </a:prstGeom>
            <a:ln w="12700">
              <a:headEnd type="none" w="lg" len="med"/>
              <a:tailEnd type="none" w="lg" len="med"/>
            </a:ln>
          </p:spPr>
          <p:style>
            <a:lnRef idx="1">
              <a:schemeClr val="accent1"/>
            </a:lnRef>
            <a:fillRef idx="0">
              <a:schemeClr val="accent1"/>
            </a:fillRef>
            <a:effectRef idx="0">
              <a:schemeClr val="accent1"/>
            </a:effectRef>
            <a:fontRef idx="minor">
              <a:schemeClr val="tx1"/>
            </a:fontRef>
          </p:style>
        </p:cxnSp>
      </p:grpSp>
      <p:grpSp>
        <p:nvGrpSpPr>
          <p:cNvPr id="59" name="Group 58"/>
          <p:cNvGrpSpPr/>
          <p:nvPr/>
        </p:nvGrpSpPr>
        <p:grpSpPr>
          <a:xfrm>
            <a:off x="7678128" y="1865394"/>
            <a:ext cx="1548821" cy="2443436"/>
            <a:chOff x="7678128" y="1865394"/>
            <a:chExt cx="1548821" cy="2443436"/>
          </a:xfrm>
        </p:grpSpPr>
        <p:sp>
          <p:nvSpPr>
            <p:cNvPr id="60" name="Bent Arrow 59"/>
            <p:cNvSpPr/>
            <p:nvPr/>
          </p:nvSpPr>
          <p:spPr bwMode="auto">
            <a:xfrm rot="1769243" flipV="1">
              <a:off x="7681139" y="3394862"/>
              <a:ext cx="1545810" cy="913968"/>
            </a:xfrm>
            <a:prstGeom prst="bentArrow">
              <a:avLst>
                <a:gd name="adj1" fmla="val 12534"/>
                <a:gd name="adj2" fmla="val 11769"/>
                <a:gd name="adj3" fmla="val 11511"/>
                <a:gd name="adj4" fmla="val 33270"/>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61" name="Rectangle 60"/>
            <p:cNvSpPr/>
            <p:nvPr/>
          </p:nvSpPr>
          <p:spPr bwMode="auto">
            <a:xfrm rot="17934323" flipV="1">
              <a:off x="7850497" y="2628675"/>
              <a:ext cx="125890" cy="470627"/>
            </a:xfrm>
            <a:prstGeom prst="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62" name="Rectangle 61"/>
            <p:cNvSpPr/>
            <p:nvPr/>
          </p:nvSpPr>
          <p:spPr bwMode="auto">
            <a:xfrm rot="17934323" flipV="1">
              <a:off x="7966090" y="2407029"/>
              <a:ext cx="125890" cy="470627"/>
            </a:xfrm>
            <a:prstGeom prst="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nvGrpSpPr>
            <p:cNvPr id="63" name="Group 62"/>
            <p:cNvGrpSpPr/>
            <p:nvPr/>
          </p:nvGrpSpPr>
          <p:grpSpPr>
            <a:xfrm rot="17934323" flipV="1">
              <a:off x="7185506" y="2445989"/>
              <a:ext cx="1690266" cy="529075"/>
              <a:chOff x="3232428" y="5135167"/>
              <a:chExt cx="3075322" cy="507050"/>
            </a:xfrm>
          </p:grpSpPr>
          <p:sp>
            <p:nvSpPr>
              <p:cNvPr id="68" name="Rectangle 67"/>
              <p:cNvSpPr/>
              <p:nvPr/>
            </p:nvSpPr>
            <p:spPr bwMode="auto">
              <a:xfrm>
                <a:off x="5275477" y="5188452"/>
                <a:ext cx="202605" cy="451035"/>
              </a:xfrm>
              <a:prstGeom prst="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69" name="Bent Arrow 68"/>
              <p:cNvSpPr/>
              <p:nvPr/>
            </p:nvSpPr>
            <p:spPr bwMode="auto">
              <a:xfrm rot="5400000">
                <a:off x="4516564" y="3851031"/>
                <a:ext cx="507050" cy="3075322"/>
              </a:xfrm>
              <a:prstGeom prst="bentArrow">
                <a:avLst>
                  <a:gd name="adj1" fmla="val 22317"/>
                  <a:gd name="adj2" fmla="val 21441"/>
                  <a:gd name="adj3" fmla="val 0"/>
                  <a:gd name="adj4" fmla="val 31190"/>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70" name="Rectangle 69"/>
              <p:cNvSpPr/>
              <p:nvPr/>
            </p:nvSpPr>
            <p:spPr bwMode="auto">
              <a:xfrm>
                <a:off x="5297475" y="5233487"/>
                <a:ext cx="162983" cy="73954"/>
              </a:xfrm>
              <a:prstGeom prst="rect">
                <a:avLst/>
              </a:pr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sp>
          <p:nvSpPr>
            <p:cNvPr id="64" name="Rectangle 63"/>
            <p:cNvSpPr/>
            <p:nvPr/>
          </p:nvSpPr>
          <p:spPr bwMode="auto">
            <a:xfrm rot="17934323" flipV="1">
              <a:off x="8120415" y="2685222"/>
              <a:ext cx="101271" cy="77166"/>
            </a:xfrm>
            <a:prstGeom prst="rect">
              <a:avLst/>
            </a:pr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65" name="Rectangle 64"/>
            <p:cNvSpPr/>
            <p:nvPr/>
          </p:nvSpPr>
          <p:spPr bwMode="auto">
            <a:xfrm rot="17934323" flipV="1">
              <a:off x="8015096" y="2911150"/>
              <a:ext cx="101271" cy="77166"/>
            </a:xfrm>
            <a:prstGeom prst="rect">
              <a:avLst/>
            </a:pr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66" name="Rectangle 65"/>
            <p:cNvSpPr/>
            <p:nvPr/>
          </p:nvSpPr>
          <p:spPr bwMode="auto">
            <a:xfrm rot="17934323" flipV="1">
              <a:off x="7885183" y="3112953"/>
              <a:ext cx="101271" cy="77166"/>
            </a:xfrm>
            <a:prstGeom prst="rect">
              <a:avLst/>
            </a:pr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67" name="Rectangle 66"/>
            <p:cNvSpPr/>
            <p:nvPr/>
          </p:nvSpPr>
          <p:spPr bwMode="auto">
            <a:xfrm rot="17934323" flipV="1">
              <a:off x="7775033" y="3500117"/>
              <a:ext cx="59291" cy="88880"/>
            </a:xfrm>
            <a:prstGeom prst="rect">
              <a:avLst/>
            </a:pr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sp>
        <p:nvSpPr>
          <p:cNvPr id="71" name="Bent Arrow 70"/>
          <p:cNvSpPr/>
          <p:nvPr/>
        </p:nvSpPr>
        <p:spPr bwMode="auto">
          <a:xfrm>
            <a:off x="2470813" y="2838324"/>
            <a:ext cx="1484887" cy="2111008"/>
          </a:xfrm>
          <a:prstGeom prst="bentArrow">
            <a:avLst>
              <a:gd name="adj1" fmla="val 7088"/>
              <a:gd name="adj2" fmla="val 15455"/>
              <a:gd name="adj3" fmla="val 0"/>
              <a:gd name="adj4" fmla="val 15572"/>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85" name="Flowchart: Summing Junction 84"/>
          <p:cNvSpPr/>
          <p:nvPr/>
        </p:nvSpPr>
        <p:spPr bwMode="auto">
          <a:xfrm>
            <a:off x="1628337" y="4269716"/>
            <a:ext cx="390880" cy="389513"/>
          </a:xfrm>
          <a:prstGeom prst="flowChartSummingJunction">
            <a:avLst/>
          </a:prstGeom>
          <a:solidFill>
            <a:schemeClr val="bg1">
              <a:lumMod val="85000"/>
            </a:schemeClr>
          </a:solidFill>
          <a:ln w="12700" cap="flat" cmpd="sng" algn="ctr">
            <a:solidFill>
              <a:schemeClr val="tx1">
                <a:lumMod val="95000"/>
                <a:lumOff val="5000"/>
              </a:schemeClr>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200" b="1" u="none" strike="noStrike" cap="none" normalizeH="0" baseline="0" dirty="0" smtClean="0">
              <a:ln>
                <a:noFill/>
              </a:ln>
              <a:solidFill>
                <a:schemeClr val="tx1"/>
              </a:solidFill>
              <a:effectLst/>
              <a:latin typeface="Century Gothic" pitchFamily="34" charset="0"/>
              <a:cs typeface="Arial" charset="0"/>
            </a:endParaRPr>
          </a:p>
        </p:txBody>
      </p:sp>
      <p:sp>
        <p:nvSpPr>
          <p:cNvPr id="93" name="Can 92"/>
          <p:cNvSpPr/>
          <p:nvPr/>
        </p:nvSpPr>
        <p:spPr>
          <a:xfrm>
            <a:off x="3597403" y="1917128"/>
            <a:ext cx="1281879" cy="1450428"/>
          </a:xfrm>
          <a:prstGeom prst="can">
            <a:avLst>
              <a:gd name="adj" fmla="val 23342"/>
            </a:avLst>
          </a:prstGeom>
          <a:solidFill>
            <a:schemeClr val="bg1"/>
          </a:solidFill>
          <a:ln w="19050">
            <a:solidFill>
              <a:schemeClr val="tx1">
                <a:lumMod val="95000"/>
                <a:lumOff val="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800" b="1" dirty="0" smtClean="0">
                <a:solidFill>
                  <a:schemeClr val="tx1"/>
                </a:solidFill>
              </a:rPr>
              <a:t>Coagulant Stock Tank</a:t>
            </a:r>
            <a:endParaRPr lang="en-US" sz="1800" b="1" dirty="0">
              <a:solidFill>
                <a:schemeClr val="tx1"/>
              </a:solidFill>
            </a:endParaRPr>
          </a:p>
        </p:txBody>
      </p:sp>
      <p:sp>
        <p:nvSpPr>
          <p:cNvPr id="94" name="Bent Arrow 93"/>
          <p:cNvSpPr/>
          <p:nvPr/>
        </p:nvSpPr>
        <p:spPr bwMode="auto">
          <a:xfrm rot="16200000" flipH="1" flipV="1">
            <a:off x="1381653" y="3190348"/>
            <a:ext cx="501374" cy="978679"/>
          </a:xfrm>
          <a:prstGeom prst="bentArrow">
            <a:avLst>
              <a:gd name="adj1" fmla="val 13641"/>
              <a:gd name="adj2" fmla="val 18897"/>
              <a:gd name="adj3" fmla="val 11511"/>
              <a:gd name="adj4" fmla="val 48276"/>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96" name="Can 95"/>
          <p:cNvSpPr/>
          <p:nvPr/>
        </p:nvSpPr>
        <p:spPr>
          <a:xfrm>
            <a:off x="357892" y="3151536"/>
            <a:ext cx="1143000" cy="1797795"/>
          </a:xfrm>
          <a:prstGeom prst="can">
            <a:avLst>
              <a:gd name="adj" fmla="val 18907"/>
            </a:avLst>
          </a:prstGeom>
          <a:solidFill>
            <a:schemeClr val="bg1"/>
          </a:solidFill>
          <a:ln w="19050">
            <a:solidFill>
              <a:schemeClr val="tx1">
                <a:lumMod val="95000"/>
                <a:lumOff val="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US" sz="1800" b="1" dirty="0">
              <a:solidFill>
                <a:schemeClr val="tx1"/>
              </a:solidFill>
            </a:endParaRPr>
          </a:p>
        </p:txBody>
      </p:sp>
      <p:sp>
        <p:nvSpPr>
          <p:cNvPr id="97" name="Can 96"/>
          <p:cNvSpPr/>
          <p:nvPr/>
        </p:nvSpPr>
        <p:spPr>
          <a:xfrm>
            <a:off x="497366" y="1633428"/>
            <a:ext cx="1521850" cy="1214017"/>
          </a:xfrm>
          <a:prstGeom prst="can">
            <a:avLst>
              <a:gd name="adj" fmla="val 14762"/>
            </a:avLst>
          </a:prstGeom>
          <a:solidFill>
            <a:schemeClr val="bg1"/>
          </a:solidFill>
          <a:ln w="19050">
            <a:solidFill>
              <a:schemeClr val="tx1">
                <a:lumMod val="95000"/>
                <a:lumOff val="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800" b="1" dirty="0" smtClean="0">
                <a:solidFill>
                  <a:schemeClr val="tx1"/>
                </a:solidFill>
              </a:rPr>
              <a:t>Concentrated Clay</a:t>
            </a:r>
            <a:endParaRPr lang="en-US" sz="1800" b="1" dirty="0">
              <a:solidFill>
                <a:schemeClr val="tx1"/>
              </a:solidFill>
            </a:endParaRPr>
          </a:p>
        </p:txBody>
      </p:sp>
      <p:grpSp>
        <p:nvGrpSpPr>
          <p:cNvPr id="98" name="Group 97"/>
          <p:cNvGrpSpPr/>
          <p:nvPr/>
        </p:nvGrpSpPr>
        <p:grpSpPr>
          <a:xfrm>
            <a:off x="2209801" y="4908083"/>
            <a:ext cx="1022337" cy="419150"/>
            <a:chOff x="2209801" y="4908083"/>
            <a:chExt cx="1022337" cy="419150"/>
          </a:xfrm>
        </p:grpSpPr>
        <p:sp>
          <p:nvSpPr>
            <p:cNvPr id="99" name="Freeform 98"/>
            <p:cNvSpPr/>
            <p:nvPr/>
          </p:nvSpPr>
          <p:spPr bwMode="auto">
            <a:xfrm flipV="1">
              <a:off x="2967586" y="5278918"/>
              <a:ext cx="52846" cy="45719"/>
            </a:xfrm>
            <a:custGeom>
              <a:avLst/>
              <a:gdLst>
                <a:gd name="connsiteX0" fmla="*/ 0 w 41015"/>
                <a:gd name="connsiteY0" fmla="*/ 0 h 49206"/>
                <a:gd name="connsiteX1" fmla="*/ 20502 w 41015"/>
                <a:gd name="connsiteY1" fmla="*/ 8201 h 49206"/>
                <a:gd name="connsiteX2" fmla="*/ 36904 w 41015"/>
                <a:gd name="connsiteY2" fmla="*/ 32804 h 49206"/>
                <a:gd name="connsiteX3" fmla="*/ 41004 w 41015"/>
                <a:gd name="connsiteY3" fmla="*/ 49206 h 49206"/>
              </a:gdLst>
              <a:ahLst/>
              <a:cxnLst>
                <a:cxn ang="0">
                  <a:pos x="connsiteX0" y="connsiteY0"/>
                </a:cxn>
                <a:cxn ang="0">
                  <a:pos x="connsiteX1" y="connsiteY1"/>
                </a:cxn>
                <a:cxn ang="0">
                  <a:pos x="connsiteX2" y="connsiteY2"/>
                </a:cxn>
                <a:cxn ang="0">
                  <a:pos x="connsiteX3" y="connsiteY3"/>
                </a:cxn>
              </a:cxnLst>
              <a:rect l="l" t="t" r="r" b="b"/>
              <a:pathLst>
                <a:path w="41015" h="49206">
                  <a:moveTo>
                    <a:pt x="0" y="0"/>
                  </a:moveTo>
                  <a:cubicBezTo>
                    <a:pt x="6834" y="2734"/>
                    <a:pt x="15001" y="3311"/>
                    <a:pt x="20502" y="8201"/>
                  </a:cubicBezTo>
                  <a:cubicBezTo>
                    <a:pt x="27869" y="14749"/>
                    <a:pt x="36904" y="32804"/>
                    <a:pt x="36904" y="32804"/>
                  </a:cubicBezTo>
                  <a:cubicBezTo>
                    <a:pt x="41436" y="46402"/>
                    <a:pt x="41004" y="40783"/>
                    <a:pt x="41004" y="49206"/>
                  </a:cubicBezTo>
                </a:path>
              </a:pathLst>
            </a:custGeom>
            <a:ln w="9525">
              <a:headEnd type="none" w="lg" len="med"/>
              <a:tailEnd type="none" w="lg" len="med"/>
            </a:ln>
          </p:spPr>
          <p:style>
            <a:lnRef idx="1">
              <a:schemeClr val="accent1"/>
            </a:lnRef>
            <a:fillRef idx="0">
              <a:schemeClr val="accent1"/>
            </a:fillRef>
            <a:effectRef idx="0">
              <a:schemeClr val="accent1"/>
            </a:effectRef>
            <a:fontRef idx="minor">
              <a:schemeClr val="tx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nvGrpSpPr>
            <p:cNvPr id="100" name="Group 99"/>
            <p:cNvGrpSpPr/>
            <p:nvPr/>
          </p:nvGrpSpPr>
          <p:grpSpPr>
            <a:xfrm>
              <a:off x="2209801" y="4908083"/>
              <a:ext cx="1022337" cy="419150"/>
              <a:chOff x="2301832" y="4728659"/>
              <a:chExt cx="1022337" cy="572277"/>
            </a:xfrm>
          </p:grpSpPr>
          <p:sp>
            <p:nvSpPr>
              <p:cNvPr id="101" name="Freeform 100"/>
              <p:cNvSpPr/>
              <p:nvPr/>
            </p:nvSpPr>
            <p:spPr bwMode="auto">
              <a:xfrm>
                <a:off x="3063831" y="4730256"/>
                <a:ext cx="41015" cy="49206"/>
              </a:xfrm>
              <a:custGeom>
                <a:avLst/>
                <a:gdLst>
                  <a:gd name="connsiteX0" fmla="*/ 0 w 41015"/>
                  <a:gd name="connsiteY0" fmla="*/ 0 h 49206"/>
                  <a:gd name="connsiteX1" fmla="*/ 20502 w 41015"/>
                  <a:gd name="connsiteY1" fmla="*/ 8201 h 49206"/>
                  <a:gd name="connsiteX2" fmla="*/ 36904 w 41015"/>
                  <a:gd name="connsiteY2" fmla="*/ 32804 h 49206"/>
                  <a:gd name="connsiteX3" fmla="*/ 41004 w 41015"/>
                  <a:gd name="connsiteY3" fmla="*/ 49206 h 49206"/>
                </a:gdLst>
                <a:ahLst/>
                <a:cxnLst>
                  <a:cxn ang="0">
                    <a:pos x="connsiteX0" y="connsiteY0"/>
                  </a:cxn>
                  <a:cxn ang="0">
                    <a:pos x="connsiteX1" y="connsiteY1"/>
                  </a:cxn>
                  <a:cxn ang="0">
                    <a:pos x="connsiteX2" y="connsiteY2"/>
                  </a:cxn>
                  <a:cxn ang="0">
                    <a:pos x="connsiteX3" y="connsiteY3"/>
                  </a:cxn>
                </a:cxnLst>
                <a:rect l="l" t="t" r="r" b="b"/>
                <a:pathLst>
                  <a:path w="41015" h="49206">
                    <a:moveTo>
                      <a:pt x="0" y="0"/>
                    </a:moveTo>
                    <a:cubicBezTo>
                      <a:pt x="6834" y="2734"/>
                      <a:pt x="15001" y="3311"/>
                      <a:pt x="20502" y="8201"/>
                    </a:cubicBezTo>
                    <a:cubicBezTo>
                      <a:pt x="27869" y="14749"/>
                      <a:pt x="36904" y="32804"/>
                      <a:pt x="36904" y="32804"/>
                    </a:cubicBezTo>
                    <a:cubicBezTo>
                      <a:pt x="41436" y="46402"/>
                      <a:pt x="41004" y="40783"/>
                      <a:pt x="41004" y="49206"/>
                    </a:cubicBezTo>
                  </a:path>
                </a:pathLst>
              </a:custGeom>
              <a:ln w="9525">
                <a:headEnd type="none" w="lg" len="med"/>
                <a:tailEnd type="none" w="lg" len="med"/>
              </a:ln>
            </p:spPr>
            <p:style>
              <a:lnRef idx="1">
                <a:schemeClr val="accent1"/>
              </a:lnRef>
              <a:fillRef idx="0">
                <a:schemeClr val="accent1"/>
              </a:fillRef>
              <a:effectRef idx="0">
                <a:schemeClr val="accent1"/>
              </a:effectRef>
              <a:fontRef idx="minor">
                <a:schemeClr val="tx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nvGrpSpPr>
              <p:cNvPr id="102" name="Group 101"/>
              <p:cNvGrpSpPr/>
              <p:nvPr/>
            </p:nvGrpSpPr>
            <p:grpSpPr>
              <a:xfrm>
                <a:off x="2301832" y="4728659"/>
                <a:ext cx="1022337" cy="572277"/>
                <a:chOff x="2301832" y="4728659"/>
                <a:chExt cx="1022337" cy="572277"/>
              </a:xfrm>
            </p:grpSpPr>
            <p:grpSp>
              <p:nvGrpSpPr>
                <p:cNvPr id="103" name="Group 102"/>
                <p:cNvGrpSpPr/>
                <p:nvPr/>
              </p:nvGrpSpPr>
              <p:grpSpPr>
                <a:xfrm>
                  <a:off x="2301832" y="4728660"/>
                  <a:ext cx="1022337" cy="572276"/>
                  <a:chOff x="3984429" y="2933699"/>
                  <a:chExt cx="1185984" cy="846797"/>
                </a:xfrm>
              </p:grpSpPr>
              <p:sp>
                <p:nvSpPr>
                  <p:cNvPr id="106" name="Can 105"/>
                  <p:cNvSpPr/>
                  <p:nvPr/>
                </p:nvSpPr>
                <p:spPr>
                  <a:xfrm rot="5400000">
                    <a:off x="4205945" y="2747932"/>
                    <a:ext cx="742951" cy="1185984"/>
                  </a:xfrm>
                  <a:prstGeom prst="can">
                    <a:avLst>
                      <a:gd name="adj" fmla="val 53063"/>
                    </a:avLst>
                  </a:prstGeom>
                  <a:solidFill>
                    <a:schemeClr val="bg2">
                      <a:lumMod val="90000"/>
                    </a:schemeClr>
                  </a:solidFill>
                  <a:ln w="9525">
                    <a:solidFill>
                      <a:schemeClr val="bg2">
                        <a:lumMod val="50000"/>
                      </a:schemeClr>
                    </a:solidFill>
                  </a:ln>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sp>
                <p:nvSpPr>
                  <p:cNvPr id="107" name="Moon 106"/>
                  <p:cNvSpPr/>
                  <p:nvPr/>
                </p:nvSpPr>
                <p:spPr bwMode="auto">
                  <a:xfrm>
                    <a:off x="4066233" y="2955954"/>
                    <a:ext cx="287952" cy="80229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08" name="Moon 107"/>
                  <p:cNvSpPr/>
                  <p:nvPr/>
                </p:nvSpPr>
                <p:spPr bwMode="auto">
                  <a:xfrm>
                    <a:off x="4174251" y="2940887"/>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09" name="Moon 108"/>
                  <p:cNvSpPr/>
                  <p:nvPr/>
                </p:nvSpPr>
                <p:spPr bwMode="auto">
                  <a:xfrm>
                    <a:off x="4287221" y="2942296"/>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10" name="Moon 109"/>
                  <p:cNvSpPr/>
                  <p:nvPr/>
                </p:nvSpPr>
                <p:spPr bwMode="auto">
                  <a:xfrm>
                    <a:off x="4393615" y="2933700"/>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11" name="Moon 110"/>
                  <p:cNvSpPr/>
                  <p:nvPr/>
                </p:nvSpPr>
                <p:spPr bwMode="auto">
                  <a:xfrm>
                    <a:off x="4520136" y="2933699"/>
                    <a:ext cx="261124" cy="845387"/>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12" name="Moon 111"/>
                  <p:cNvSpPr/>
                  <p:nvPr/>
                </p:nvSpPr>
                <p:spPr bwMode="auto">
                  <a:xfrm>
                    <a:off x="4633107" y="2933699"/>
                    <a:ext cx="235295" cy="838201"/>
                  </a:xfrm>
                  <a:prstGeom prst="moon">
                    <a:avLst>
                      <a:gd name="adj" fmla="val 58817"/>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cxnSp>
              <p:nvCxnSpPr>
                <p:cNvPr id="104" name="Straight Connector 103"/>
                <p:cNvCxnSpPr>
                  <a:endCxn id="112" idx="0"/>
                </p:cNvCxnSpPr>
                <p:nvPr/>
              </p:nvCxnSpPr>
              <p:spPr bwMode="auto">
                <a:xfrm flipV="1">
                  <a:off x="2562844" y="4728659"/>
                  <a:ext cx="500987" cy="18809"/>
                </a:xfrm>
                <a:prstGeom prst="line">
                  <a:avLst/>
                </a:prstGeom>
                <a:ln w="9525">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p:nvCxnSpPr>
              <p:spPr bwMode="auto">
                <a:xfrm>
                  <a:off x="2580691" y="5292259"/>
                  <a:ext cx="483140" cy="2869"/>
                </a:xfrm>
                <a:prstGeom prst="line">
                  <a:avLst/>
                </a:prstGeom>
                <a:ln w="9525">
                  <a:headEnd type="none" w="lg" len="med"/>
                  <a:tailEnd type="none" w="lg" len="med"/>
                </a:ln>
              </p:spPr>
              <p:style>
                <a:lnRef idx="1">
                  <a:schemeClr val="accent1"/>
                </a:lnRef>
                <a:fillRef idx="0">
                  <a:schemeClr val="accent1"/>
                </a:fillRef>
                <a:effectRef idx="0">
                  <a:schemeClr val="accent1"/>
                </a:effectRef>
                <a:fontRef idx="minor">
                  <a:schemeClr val="tx1"/>
                </a:fontRef>
              </p:style>
            </p:cxnSp>
          </p:grpSp>
        </p:grpSp>
      </p:grpSp>
      <p:sp>
        <p:nvSpPr>
          <p:cNvPr id="117" name="Rectangle 116"/>
          <p:cNvSpPr/>
          <p:nvPr/>
        </p:nvSpPr>
        <p:spPr bwMode="auto">
          <a:xfrm>
            <a:off x="6009819" y="3721710"/>
            <a:ext cx="1070101" cy="369332"/>
          </a:xfrm>
          <a:prstGeom prst="rect">
            <a:avLst/>
          </a:prstGeom>
          <a:noFill/>
          <a:ln>
            <a:noFill/>
            <a:headEnd type="none" w="lg" len="med"/>
            <a:tailEnd type="none" w="lg" len="med"/>
          </a:ln>
        </p:spPr>
        <p:style>
          <a:lnRef idx="2">
            <a:schemeClr val="dk1"/>
          </a:lnRef>
          <a:fillRef idx="1">
            <a:schemeClr val="lt1"/>
          </a:fillRef>
          <a:effectRef idx="0">
            <a:schemeClr val="dk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r>
              <a:rPr lang="en-US" b="1" dirty="0" err="1" smtClean="0">
                <a:solidFill>
                  <a:schemeClr val="tx1"/>
                </a:solidFill>
                <a:latin typeface="+mj-lt"/>
                <a:cs typeface="Calibri" pitchFamily="34" charset="0"/>
              </a:rPr>
              <a:t>Sed</a:t>
            </a:r>
            <a:r>
              <a:rPr lang="en-US" b="1" dirty="0" smtClean="0">
                <a:solidFill>
                  <a:schemeClr val="tx1"/>
                </a:solidFill>
                <a:latin typeface="+mj-lt"/>
                <a:cs typeface="Calibri" pitchFamily="34" charset="0"/>
              </a:rPr>
              <a:t> Tank</a:t>
            </a:r>
            <a:endParaRPr kumimoji="0" lang="en-US" sz="1800" b="1" i="0" u="none" strike="noStrike" cap="none" normalizeH="0" baseline="0" dirty="0" smtClean="0">
              <a:ln>
                <a:noFill/>
              </a:ln>
              <a:solidFill>
                <a:schemeClr val="tx1"/>
              </a:solidFill>
              <a:effectLst/>
              <a:latin typeface="+mj-lt"/>
              <a:cs typeface="Calibri" pitchFamily="34" charset="0"/>
            </a:endParaRPr>
          </a:p>
        </p:txBody>
      </p:sp>
      <p:sp>
        <p:nvSpPr>
          <p:cNvPr id="118" name="Rectangle 117"/>
          <p:cNvSpPr/>
          <p:nvPr/>
        </p:nvSpPr>
        <p:spPr bwMode="auto">
          <a:xfrm>
            <a:off x="6202195" y="2167291"/>
            <a:ext cx="1390702" cy="369332"/>
          </a:xfrm>
          <a:prstGeom prst="rect">
            <a:avLst/>
          </a:prstGeom>
          <a:noFill/>
          <a:ln>
            <a:noFill/>
            <a:headEnd type="none" w="lg" len="med"/>
            <a:tailEnd type="none" w="lg" len="med"/>
          </a:ln>
        </p:spPr>
        <p:style>
          <a:lnRef idx="2">
            <a:schemeClr val="dk1"/>
          </a:lnRef>
          <a:fillRef idx="1">
            <a:schemeClr val="lt1"/>
          </a:fillRef>
          <a:effectRef idx="0">
            <a:schemeClr val="dk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r>
              <a:rPr lang="en-US" b="1" dirty="0" smtClean="0">
                <a:solidFill>
                  <a:schemeClr val="tx1"/>
                </a:solidFill>
                <a:latin typeface="+mj-lt"/>
                <a:cs typeface="Calibri" pitchFamily="34" charset="0"/>
              </a:rPr>
              <a:t>Tube Settler</a:t>
            </a:r>
            <a:endParaRPr kumimoji="0" lang="en-US" sz="1800" b="1" i="0" u="none" strike="noStrike" cap="none" normalizeH="0" baseline="0" dirty="0" smtClean="0">
              <a:ln>
                <a:noFill/>
              </a:ln>
              <a:solidFill>
                <a:schemeClr val="tx1"/>
              </a:solidFill>
              <a:effectLst/>
              <a:latin typeface="+mj-lt"/>
              <a:cs typeface="Calibri" pitchFamily="34" charset="0"/>
            </a:endParaRPr>
          </a:p>
        </p:txBody>
      </p:sp>
      <p:sp>
        <p:nvSpPr>
          <p:cNvPr id="119" name="Rectangle 118"/>
          <p:cNvSpPr/>
          <p:nvPr/>
        </p:nvSpPr>
        <p:spPr bwMode="auto">
          <a:xfrm>
            <a:off x="4425865" y="6183868"/>
            <a:ext cx="1289135" cy="369332"/>
          </a:xfrm>
          <a:prstGeom prst="rect">
            <a:avLst/>
          </a:prstGeom>
          <a:noFill/>
          <a:ln>
            <a:noFill/>
            <a:headEnd type="none" w="lg" len="med"/>
            <a:tailEnd type="none" w="lg" len="med"/>
          </a:ln>
        </p:spPr>
        <p:style>
          <a:lnRef idx="2">
            <a:schemeClr val="dk1"/>
          </a:lnRef>
          <a:fillRef idx="1">
            <a:schemeClr val="lt1"/>
          </a:fillRef>
          <a:effectRef idx="0">
            <a:schemeClr val="dk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r>
              <a:rPr lang="en-US" b="1" dirty="0" err="1" smtClean="0">
                <a:solidFill>
                  <a:schemeClr val="tx1"/>
                </a:solidFill>
                <a:latin typeface="+mj-lt"/>
                <a:cs typeface="Calibri" pitchFamily="34" charset="0"/>
              </a:rPr>
              <a:t>Flocculator</a:t>
            </a:r>
            <a:endParaRPr kumimoji="0" lang="en-US" sz="1800" b="1" i="0" u="none" strike="noStrike" cap="none" normalizeH="0" baseline="0" dirty="0" smtClean="0">
              <a:ln>
                <a:noFill/>
              </a:ln>
              <a:solidFill>
                <a:schemeClr val="tx1"/>
              </a:solidFill>
              <a:effectLst/>
              <a:latin typeface="+mj-lt"/>
              <a:cs typeface="Calibri" pitchFamily="34" charset="0"/>
            </a:endParaRPr>
          </a:p>
        </p:txBody>
      </p:sp>
      <p:sp>
        <p:nvSpPr>
          <p:cNvPr id="120" name="Rectangle 119"/>
          <p:cNvSpPr/>
          <p:nvPr/>
        </p:nvSpPr>
        <p:spPr bwMode="auto">
          <a:xfrm>
            <a:off x="2046593" y="5301806"/>
            <a:ext cx="1249991" cy="369332"/>
          </a:xfrm>
          <a:prstGeom prst="rect">
            <a:avLst/>
          </a:prstGeom>
          <a:noFill/>
          <a:ln>
            <a:noFill/>
            <a:headEnd type="none" w="lg" len="med"/>
            <a:tailEnd type="none" w="lg"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b="1" dirty="0" smtClean="0">
                <a:solidFill>
                  <a:schemeClr val="tx1"/>
                </a:solidFill>
                <a:latin typeface="+mj-lt"/>
                <a:cs typeface="Calibri" pitchFamily="34" charset="0"/>
              </a:rPr>
              <a:t>Rapid Mix</a:t>
            </a:r>
            <a:endParaRPr kumimoji="0" lang="en-US" sz="1800" b="1" i="0" u="none" strike="noStrike" cap="none" normalizeH="0" baseline="0" dirty="0" smtClean="0">
              <a:ln>
                <a:noFill/>
              </a:ln>
              <a:solidFill>
                <a:schemeClr val="tx1"/>
              </a:solidFill>
              <a:effectLst/>
              <a:latin typeface="+mj-lt"/>
              <a:cs typeface="Calibri" pitchFamily="34" charset="0"/>
            </a:endParaRPr>
          </a:p>
        </p:txBody>
      </p:sp>
      <p:sp>
        <p:nvSpPr>
          <p:cNvPr id="121" name="Rectangle 120"/>
          <p:cNvSpPr/>
          <p:nvPr/>
        </p:nvSpPr>
        <p:spPr bwMode="auto">
          <a:xfrm>
            <a:off x="250901" y="5387288"/>
            <a:ext cx="1249991" cy="369332"/>
          </a:xfrm>
          <a:prstGeom prst="rect">
            <a:avLst/>
          </a:prstGeom>
          <a:noFill/>
          <a:ln>
            <a:noFill/>
            <a:headEnd type="none" w="lg" len="med"/>
            <a:tailEnd type="none" w="lg"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i="1" dirty="0" smtClean="0">
                <a:solidFill>
                  <a:schemeClr val="tx1"/>
                </a:solidFill>
                <a:latin typeface="+mj-lt"/>
                <a:cs typeface="Calibri" pitchFamily="34" charset="0"/>
              </a:rPr>
              <a:t>Raw Water</a:t>
            </a:r>
            <a:endParaRPr kumimoji="0" lang="en-US" sz="1800" i="1" u="none" strike="noStrike" cap="none" normalizeH="0" baseline="0" dirty="0" smtClean="0">
              <a:ln>
                <a:noFill/>
              </a:ln>
              <a:solidFill>
                <a:schemeClr val="tx1"/>
              </a:solidFill>
              <a:effectLst/>
              <a:latin typeface="+mj-lt"/>
              <a:cs typeface="Calibri" pitchFamily="34" charset="0"/>
            </a:endParaRPr>
          </a:p>
        </p:txBody>
      </p:sp>
      <p:sp>
        <p:nvSpPr>
          <p:cNvPr id="123" name="Rectangle 122"/>
          <p:cNvSpPr/>
          <p:nvPr/>
        </p:nvSpPr>
        <p:spPr bwMode="auto">
          <a:xfrm>
            <a:off x="8380173" y="4583668"/>
            <a:ext cx="819245" cy="369332"/>
          </a:xfrm>
          <a:prstGeom prst="rect">
            <a:avLst/>
          </a:prstGeom>
          <a:noFill/>
          <a:ln>
            <a:noFill/>
            <a:headEnd type="none" w="lg" len="med"/>
            <a:tailEnd type="none" w="lg"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i="1" dirty="0" smtClean="0">
                <a:solidFill>
                  <a:schemeClr val="tx1"/>
                </a:solidFill>
                <a:latin typeface="+mj-lt"/>
                <a:cs typeface="Calibri" pitchFamily="34" charset="0"/>
              </a:rPr>
              <a:t>Waste</a:t>
            </a:r>
            <a:endParaRPr kumimoji="0" lang="en-US" sz="1800" i="1" u="none" strike="noStrike" cap="none" normalizeH="0" baseline="0" dirty="0" smtClean="0">
              <a:ln>
                <a:noFill/>
              </a:ln>
              <a:solidFill>
                <a:schemeClr val="tx1"/>
              </a:solidFill>
              <a:effectLst/>
              <a:latin typeface="+mj-lt"/>
              <a:cs typeface="Calibri" pitchFamily="34" charset="0"/>
            </a:endParaRPr>
          </a:p>
        </p:txBody>
      </p:sp>
      <p:sp>
        <p:nvSpPr>
          <p:cNvPr id="124" name="Can 123"/>
          <p:cNvSpPr/>
          <p:nvPr/>
        </p:nvSpPr>
        <p:spPr>
          <a:xfrm>
            <a:off x="357892" y="3695597"/>
            <a:ext cx="1143000" cy="1273937"/>
          </a:xfrm>
          <a:prstGeom prst="can">
            <a:avLst>
              <a:gd name="adj" fmla="val 18907"/>
            </a:avLst>
          </a:prstGeom>
          <a:solidFill>
            <a:srgbClr val="0099FF"/>
          </a:solidFill>
          <a:ln w="19050">
            <a:solidFill>
              <a:schemeClr val="tx1">
                <a:lumMod val="95000"/>
                <a:lumOff val="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800" b="1" dirty="0">
                <a:solidFill>
                  <a:schemeClr val="tx1"/>
                </a:solidFill>
              </a:rPr>
              <a:t>Turbid </a:t>
            </a:r>
            <a:r>
              <a:rPr lang="en-US" sz="1800" b="1" dirty="0" smtClean="0">
                <a:solidFill>
                  <a:schemeClr val="tx1"/>
                </a:solidFill>
              </a:rPr>
              <a:t>Water</a:t>
            </a:r>
            <a:endParaRPr lang="en-US" sz="1800" b="1" dirty="0">
              <a:solidFill>
                <a:schemeClr val="tx1"/>
              </a:solidFill>
            </a:endParaRPr>
          </a:p>
        </p:txBody>
      </p:sp>
      <p:cxnSp>
        <p:nvCxnSpPr>
          <p:cNvPr id="126" name="Straight Arrow Connector 125"/>
          <p:cNvCxnSpPr/>
          <p:nvPr/>
        </p:nvCxnSpPr>
        <p:spPr bwMode="auto">
          <a:xfrm flipV="1">
            <a:off x="145423" y="5146017"/>
            <a:ext cx="0" cy="559543"/>
          </a:xfrm>
          <a:prstGeom prst="straightConnector1">
            <a:avLst/>
          </a:prstGeom>
          <a:ln w="38100">
            <a:solidFill>
              <a:srgbClr val="FF0000"/>
            </a:solidFill>
            <a:headEnd type="none" w="med" len="med"/>
            <a:tailEnd type="triangle" w="med" len="med"/>
          </a:ln>
        </p:spPr>
        <p:style>
          <a:lnRef idx="1">
            <a:schemeClr val="accent5"/>
          </a:lnRef>
          <a:fillRef idx="0">
            <a:schemeClr val="accent5"/>
          </a:fillRef>
          <a:effectRef idx="0">
            <a:schemeClr val="accent5"/>
          </a:effectRef>
          <a:fontRef idx="minor">
            <a:schemeClr val="tx1"/>
          </a:fontRef>
        </p:style>
      </p:cxnSp>
      <p:cxnSp>
        <p:nvCxnSpPr>
          <p:cNvPr id="132" name="Elbow Connector 131"/>
          <p:cNvCxnSpPr/>
          <p:nvPr/>
        </p:nvCxnSpPr>
        <p:spPr bwMode="auto">
          <a:xfrm>
            <a:off x="2099871" y="4547809"/>
            <a:ext cx="612662" cy="569501"/>
          </a:xfrm>
          <a:prstGeom prst="bentConnector3">
            <a:avLst>
              <a:gd name="adj1" fmla="val 69135"/>
            </a:avLst>
          </a:prstGeom>
          <a:ln w="38100">
            <a:solidFill>
              <a:srgbClr val="FF0000"/>
            </a:solidFill>
            <a:headEnd type="none" w="med" len="med"/>
            <a:tailEnd type="triangle" w="med" len="med"/>
          </a:ln>
        </p:spPr>
        <p:style>
          <a:lnRef idx="1">
            <a:schemeClr val="accent5"/>
          </a:lnRef>
          <a:fillRef idx="0">
            <a:schemeClr val="accent5"/>
          </a:fillRef>
          <a:effectRef idx="0">
            <a:schemeClr val="accent5"/>
          </a:effectRef>
          <a:fontRef idx="minor">
            <a:schemeClr val="tx1"/>
          </a:fontRef>
        </p:style>
      </p:cxnSp>
      <p:cxnSp>
        <p:nvCxnSpPr>
          <p:cNvPr id="144" name="Elbow Connector 143"/>
          <p:cNvCxnSpPr/>
          <p:nvPr/>
        </p:nvCxnSpPr>
        <p:spPr bwMode="auto">
          <a:xfrm>
            <a:off x="3482022" y="5210101"/>
            <a:ext cx="782007" cy="720425"/>
          </a:xfrm>
          <a:prstGeom prst="bentConnector3">
            <a:avLst/>
          </a:prstGeom>
          <a:solidFill>
            <a:schemeClr val="accent1"/>
          </a:solidFill>
          <a:ln w="38100" cap="flat" cmpd="sng" algn="ctr">
            <a:solidFill>
              <a:srgbClr val="FF0000"/>
            </a:solidFill>
            <a:prstDash val="solid"/>
            <a:round/>
            <a:headEnd type="none" w="med" len="med"/>
            <a:tailEnd type="triangle" w="med" len="med"/>
          </a:ln>
          <a:effectLst/>
        </p:spPr>
      </p:cxnSp>
      <p:cxnSp>
        <p:nvCxnSpPr>
          <p:cNvPr id="146" name="Straight Arrow Connector 145"/>
          <p:cNvCxnSpPr/>
          <p:nvPr/>
        </p:nvCxnSpPr>
        <p:spPr bwMode="auto">
          <a:xfrm flipV="1">
            <a:off x="7260538" y="4911642"/>
            <a:ext cx="0" cy="559543"/>
          </a:xfrm>
          <a:prstGeom prst="straightConnector1">
            <a:avLst/>
          </a:prstGeom>
          <a:ln w="38100">
            <a:solidFill>
              <a:srgbClr val="FF0000"/>
            </a:solidFill>
            <a:headEnd type="none" w="med" len="med"/>
            <a:tailEnd type="triangle" w="med" len="med"/>
          </a:ln>
        </p:spPr>
        <p:style>
          <a:lnRef idx="1">
            <a:schemeClr val="accent5"/>
          </a:lnRef>
          <a:fillRef idx="0">
            <a:schemeClr val="accent5"/>
          </a:fillRef>
          <a:effectRef idx="0">
            <a:schemeClr val="accent5"/>
          </a:effectRef>
          <a:fontRef idx="minor">
            <a:schemeClr val="tx1"/>
          </a:fontRef>
        </p:style>
      </p:cxnSp>
      <p:cxnSp>
        <p:nvCxnSpPr>
          <p:cNvPr id="158" name="Straight Arrow Connector 157"/>
          <p:cNvCxnSpPr/>
          <p:nvPr/>
        </p:nvCxnSpPr>
        <p:spPr bwMode="auto">
          <a:xfrm flipV="1">
            <a:off x="7448615" y="2405869"/>
            <a:ext cx="309171" cy="559544"/>
          </a:xfrm>
          <a:prstGeom prst="straightConnector1">
            <a:avLst/>
          </a:prstGeom>
          <a:ln w="38100">
            <a:solidFill>
              <a:srgbClr val="FF0000"/>
            </a:solidFill>
            <a:headEnd type="none" w="med" len="med"/>
            <a:tailEnd type="triangle" w="med" len="med"/>
          </a:ln>
        </p:spPr>
        <p:style>
          <a:lnRef idx="1">
            <a:schemeClr val="accent5"/>
          </a:lnRef>
          <a:fillRef idx="0">
            <a:schemeClr val="accent5"/>
          </a:fillRef>
          <a:effectRef idx="0">
            <a:schemeClr val="accent5"/>
          </a:effectRef>
          <a:fontRef idx="minor">
            <a:schemeClr val="tx1"/>
          </a:fontRef>
        </p:style>
      </p:cxnSp>
      <p:cxnSp>
        <p:nvCxnSpPr>
          <p:cNvPr id="161" name="Straight Arrow Connector 160"/>
          <p:cNvCxnSpPr/>
          <p:nvPr/>
        </p:nvCxnSpPr>
        <p:spPr bwMode="auto">
          <a:xfrm>
            <a:off x="8189203" y="1973335"/>
            <a:ext cx="309171" cy="158787"/>
          </a:xfrm>
          <a:prstGeom prst="straightConnector1">
            <a:avLst/>
          </a:prstGeom>
          <a:ln w="38100">
            <a:solidFill>
              <a:srgbClr val="FF0000"/>
            </a:solidFill>
            <a:headEnd type="none" w="med" len="med"/>
            <a:tailEnd type="triangle" w="med" len="med"/>
          </a:ln>
        </p:spPr>
        <p:style>
          <a:lnRef idx="1">
            <a:schemeClr val="accent5"/>
          </a:lnRef>
          <a:fillRef idx="0">
            <a:schemeClr val="accent5"/>
          </a:fillRef>
          <a:effectRef idx="0">
            <a:schemeClr val="accent5"/>
          </a:effectRef>
          <a:fontRef idx="minor">
            <a:schemeClr val="tx1"/>
          </a:fontRef>
        </p:style>
      </p:cxnSp>
      <p:cxnSp>
        <p:nvCxnSpPr>
          <p:cNvPr id="163" name="Straight Arrow Connector 162"/>
          <p:cNvCxnSpPr/>
          <p:nvPr/>
        </p:nvCxnSpPr>
        <p:spPr bwMode="auto">
          <a:xfrm flipH="1">
            <a:off x="8031751" y="2567002"/>
            <a:ext cx="306967" cy="542645"/>
          </a:xfrm>
          <a:prstGeom prst="straightConnector1">
            <a:avLst/>
          </a:prstGeom>
          <a:ln w="38100">
            <a:solidFill>
              <a:srgbClr val="FF0000"/>
            </a:solidFill>
            <a:headEnd type="none" w="med" len="med"/>
            <a:tailEnd type="triangle" w="med" len="med"/>
          </a:ln>
        </p:spPr>
        <p:style>
          <a:lnRef idx="1">
            <a:schemeClr val="accent5"/>
          </a:lnRef>
          <a:fillRef idx="0">
            <a:schemeClr val="accent5"/>
          </a:fillRef>
          <a:effectRef idx="0">
            <a:schemeClr val="accent5"/>
          </a:effectRef>
          <a:fontRef idx="minor">
            <a:schemeClr val="tx1"/>
          </a:fontRef>
        </p:style>
      </p:cxnSp>
      <p:sp>
        <p:nvSpPr>
          <p:cNvPr id="2" name="Flowchart: Collate 1"/>
          <p:cNvSpPr/>
          <p:nvPr/>
        </p:nvSpPr>
        <p:spPr bwMode="auto">
          <a:xfrm rot="16200000">
            <a:off x="4724120" y="5335547"/>
            <a:ext cx="113579" cy="184735"/>
          </a:xfrm>
          <a:prstGeom prst="flowChartCollat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33" name="Flowchart: Collate 132"/>
          <p:cNvSpPr/>
          <p:nvPr/>
        </p:nvSpPr>
        <p:spPr bwMode="auto">
          <a:xfrm rot="16200000">
            <a:off x="5535438" y="5322028"/>
            <a:ext cx="113579" cy="184735"/>
          </a:xfrm>
          <a:prstGeom prst="flowChartCollat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34" name="Flowchart: Collate 133"/>
          <p:cNvSpPr/>
          <p:nvPr/>
        </p:nvSpPr>
        <p:spPr bwMode="auto">
          <a:xfrm rot="16200000">
            <a:off x="5895433" y="5327073"/>
            <a:ext cx="113579" cy="184735"/>
          </a:xfrm>
          <a:prstGeom prst="flowChartCollat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35" name="Flowchart: Collate 134"/>
          <p:cNvSpPr/>
          <p:nvPr/>
        </p:nvSpPr>
        <p:spPr bwMode="auto">
          <a:xfrm rot="16200000">
            <a:off x="6165068" y="5322028"/>
            <a:ext cx="113579" cy="184735"/>
          </a:xfrm>
          <a:prstGeom prst="flowChartCollat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3" name="Isosceles Triangle 2"/>
          <p:cNvSpPr/>
          <p:nvPr/>
        </p:nvSpPr>
        <p:spPr bwMode="auto">
          <a:xfrm rot="5400000">
            <a:off x="3707843" y="5369459"/>
            <a:ext cx="108536" cy="94920"/>
          </a:xfrm>
          <a:prstGeom prst="triangl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36" name="Isosceles Triangle 135"/>
          <p:cNvSpPr/>
          <p:nvPr/>
        </p:nvSpPr>
        <p:spPr bwMode="auto">
          <a:xfrm rot="16200000" flipH="1">
            <a:off x="3909976" y="5367705"/>
            <a:ext cx="108536" cy="94920"/>
          </a:xfrm>
          <a:prstGeom prst="triangl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37" name="Flowchart: Collate 136"/>
          <p:cNvSpPr/>
          <p:nvPr/>
        </p:nvSpPr>
        <p:spPr bwMode="auto">
          <a:xfrm rot="12600000">
            <a:off x="8089438" y="2305133"/>
            <a:ext cx="113579" cy="184735"/>
          </a:xfrm>
          <a:prstGeom prst="flowChartCollat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38" name="Flowchart: Collate 137"/>
          <p:cNvSpPr/>
          <p:nvPr/>
        </p:nvSpPr>
        <p:spPr bwMode="auto">
          <a:xfrm rot="12600000">
            <a:off x="7978364" y="2525649"/>
            <a:ext cx="113579" cy="184735"/>
          </a:xfrm>
          <a:prstGeom prst="flowChartCollat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39" name="Flowchart: Collate 138"/>
          <p:cNvSpPr/>
          <p:nvPr/>
        </p:nvSpPr>
        <p:spPr bwMode="auto">
          <a:xfrm rot="12600000">
            <a:off x="7857146" y="2751860"/>
            <a:ext cx="113579" cy="184735"/>
          </a:xfrm>
          <a:prstGeom prst="flowChartCollat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40" name="Flowchart: Collate 139"/>
          <p:cNvSpPr/>
          <p:nvPr/>
        </p:nvSpPr>
        <p:spPr bwMode="auto">
          <a:xfrm rot="12600000">
            <a:off x="7730392" y="2981435"/>
            <a:ext cx="113579" cy="184735"/>
          </a:xfrm>
          <a:prstGeom prst="flowChartCollat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41" name="Isosceles Triangle 140"/>
          <p:cNvSpPr/>
          <p:nvPr/>
        </p:nvSpPr>
        <p:spPr bwMode="auto">
          <a:xfrm rot="1800000">
            <a:off x="8248816" y="2119830"/>
            <a:ext cx="108536" cy="94920"/>
          </a:xfrm>
          <a:prstGeom prst="triangl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42" name="Isosceles Triangle 141"/>
          <p:cNvSpPr/>
          <p:nvPr/>
        </p:nvSpPr>
        <p:spPr bwMode="auto">
          <a:xfrm rot="12600000" flipH="1">
            <a:off x="8364143" y="1916651"/>
            <a:ext cx="108536" cy="94920"/>
          </a:xfrm>
          <a:prstGeom prst="triangl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51" name="Flowchart: Summing Junction 150"/>
          <p:cNvSpPr/>
          <p:nvPr/>
        </p:nvSpPr>
        <p:spPr bwMode="auto">
          <a:xfrm>
            <a:off x="2852568" y="2869206"/>
            <a:ext cx="390880" cy="384490"/>
          </a:xfrm>
          <a:prstGeom prst="flowChartSummingJunction">
            <a:avLst/>
          </a:prstGeom>
          <a:solidFill>
            <a:schemeClr val="bg1">
              <a:lumMod val="85000"/>
            </a:schemeClr>
          </a:solidFill>
          <a:ln w="12700" cap="flat" cmpd="sng" algn="ctr">
            <a:solidFill>
              <a:schemeClr val="tx1">
                <a:lumMod val="95000"/>
                <a:lumOff val="5000"/>
              </a:schemeClr>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60" name="Flowchart: Summing Junction 159"/>
          <p:cNvSpPr/>
          <p:nvPr/>
        </p:nvSpPr>
        <p:spPr bwMode="auto">
          <a:xfrm>
            <a:off x="5304420" y="4523593"/>
            <a:ext cx="390880" cy="384490"/>
          </a:xfrm>
          <a:prstGeom prst="flowChartSummingJunction">
            <a:avLst/>
          </a:prstGeom>
          <a:solidFill>
            <a:schemeClr val="bg1">
              <a:lumMod val="85000"/>
            </a:schemeClr>
          </a:solidFill>
          <a:ln w="12700" cap="flat" cmpd="sng" algn="ctr">
            <a:solidFill>
              <a:schemeClr val="tx1">
                <a:lumMod val="95000"/>
                <a:lumOff val="5000"/>
              </a:schemeClr>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64" name="Rectangle 163"/>
          <p:cNvSpPr/>
          <p:nvPr/>
        </p:nvSpPr>
        <p:spPr bwMode="auto">
          <a:xfrm>
            <a:off x="3838377" y="4346506"/>
            <a:ext cx="1390124" cy="369332"/>
          </a:xfrm>
          <a:prstGeom prst="rect">
            <a:avLst/>
          </a:prstGeom>
          <a:noFill/>
          <a:ln>
            <a:noFill/>
            <a:headEnd type="none" w="lg" len="med"/>
            <a:tailEnd type="none" w="lg" len="med"/>
          </a:ln>
        </p:spPr>
        <p:style>
          <a:lnRef idx="2">
            <a:schemeClr val="dk1"/>
          </a:lnRef>
          <a:fillRef idx="1">
            <a:schemeClr val="lt1"/>
          </a:fillRef>
          <a:effectRef idx="0">
            <a:schemeClr val="dk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r>
              <a:rPr lang="en-US" b="1" dirty="0" err="1" smtClean="0">
                <a:solidFill>
                  <a:schemeClr val="tx1"/>
                </a:solidFill>
                <a:latin typeface="+mj-lt"/>
                <a:cs typeface="Calibri" pitchFamily="34" charset="0"/>
              </a:rPr>
              <a:t>Floc</a:t>
            </a:r>
            <a:r>
              <a:rPr lang="en-US" b="1" dirty="0" smtClean="0">
                <a:solidFill>
                  <a:schemeClr val="tx1"/>
                </a:solidFill>
                <a:latin typeface="+mj-lt"/>
                <a:cs typeface="Calibri" pitchFamily="34" charset="0"/>
              </a:rPr>
              <a:t> Recycle</a:t>
            </a:r>
            <a:endParaRPr kumimoji="0" lang="en-US" sz="1800" b="1" i="0" u="none" strike="noStrike" cap="none" normalizeH="0" baseline="0" dirty="0" smtClean="0">
              <a:ln>
                <a:noFill/>
              </a:ln>
              <a:solidFill>
                <a:schemeClr val="tx1"/>
              </a:solidFill>
              <a:effectLst/>
              <a:latin typeface="+mj-lt"/>
              <a:cs typeface="Calibri" pitchFamily="34" charset="0"/>
            </a:endParaRPr>
          </a:p>
        </p:txBody>
      </p:sp>
      <p:grpSp>
        <p:nvGrpSpPr>
          <p:cNvPr id="174" name="Group 173"/>
          <p:cNvGrpSpPr/>
          <p:nvPr/>
        </p:nvGrpSpPr>
        <p:grpSpPr>
          <a:xfrm>
            <a:off x="7481766" y="4858378"/>
            <a:ext cx="972278" cy="999464"/>
            <a:chOff x="7481765" y="4858378"/>
            <a:chExt cx="1178077" cy="999464"/>
          </a:xfrm>
        </p:grpSpPr>
        <p:sp>
          <p:nvSpPr>
            <p:cNvPr id="175" name="Bent Arrow 174"/>
            <p:cNvSpPr/>
            <p:nvPr/>
          </p:nvSpPr>
          <p:spPr bwMode="auto">
            <a:xfrm flipV="1">
              <a:off x="7481765" y="4949332"/>
              <a:ext cx="1178077" cy="908510"/>
            </a:xfrm>
            <a:prstGeom prst="bentArrow">
              <a:avLst>
                <a:gd name="adj1" fmla="val 12663"/>
                <a:gd name="adj2" fmla="val 12458"/>
                <a:gd name="adj3" fmla="val 18405"/>
                <a:gd name="adj4" fmla="val 34649"/>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76" name="Rectangle 175"/>
            <p:cNvSpPr/>
            <p:nvPr/>
          </p:nvSpPr>
          <p:spPr bwMode="auto">
            <a:xfrm rot="16200000">
              <a:off x="7461814" y="4896725"/>
              <a:ext cx="165262" cy="88567"/>
            </a:xfrm>
            <a:prstGeom prst="rect">
              <a:avLst/>
            </a:prstGeom>
            <a:solidFill>
              <a:schemeClr val="bg1"/>
            </a:solidFill>
            <a:ln w="9525" cap="flat" cmpd="sng" algn="ctr">
              <a:solidFill>
                <a:schemeClr val="bg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sp>
        <p:nvSpPr>
          <p:cNvPr id="177" name="Rectangle 176"/>
          <p:cNvSpPr/>
          <p:nvPr/>
        </p:nvSpPr>
        <p:spPr bwMode="auto">
          <a:xfrm>
            <a:off x="8366111" y="5549216"/>
            <a:ext cx="819245" cy="369332"/>
          </a:xfrm>
          <a:prstGeom prst="rect">
            <a:avLst/>
          </a:prstGeom>
          <a:noFill/>
          <a:ln>
            <a:noFill/>
            <a:headEnd type="none" w="lg" len="med"/>
            <a:tailEnd type="none" w="lg"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i="1" dirty="0" smtClean="0">
                <a:solidFill>
                  <a:schemeClr val="tx1"/>
                </a:solidFill>
                <a:latin typeface="+mj-lt"/>
                <a:cs typeface="Calibri" pitchFamily="34" charset="0"/>
              </a:rPr>
              <a:t>Waste</a:t>
            </a:r>
            <a:endParaRPr kumimoji="0" lang="en-US" sz="1800" i="1" u="none" strike="noStrike" cap="none" normalizeH="0" baseline="0" dirty="0" smtClean="0">
              <a:ln>
                <a:noFill/>
              </a:ln>
              <a:solidFill>
                <a:schemeClr val="tx1"/>
              </a:solidFill>
              <a:effectLst/>
              <a:latin typeface="+mj-lt"/>
              <a:cs typeface="Calibri" pitchFamily="34" charset="0"/>
            </a:endParaRPr>
          </a:p>
        </p:txBody>
      </p:sp>
      <p:sp>
        <p:nvSpPr>
          <p:cNvPr id="178" name="Rectangle 177"/>
          <p:cNvSpPr/>
          <p:nvPr/>
        </p:nvSpPr>
        <p:spPr bwMode="auto">
          <a:xfrm>
            <a:off x="7714427" y="5536576"/>
            <a:ext cx="442781" cy="369332"/>
          </a:xfrm>
          <a:prstGeom prst="rect">
            <a:avLst/>
          </a:prstGeom>
          <a:solidFill>
            <a:schemeClr val="bg1">
              <a:lumMod val="8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Century Gothic" pitchFamily="34" charset="0"/>
                <a:cs typeface="Arial" charset="0"/>
              </a:rPr>
              <a:t>T2</a:t>
            </a:r>
          </a:p>
        </p:txBody>
      </p:sp>
      <p:grpSp>
        <p:nvGrpSpPr>
          <p:cNvPr id="184" name="Group 183"/>
          <p:cNvGrpSpPr/>
          <p:nvPr/>
        </p:nvGrpSpPr>
        <p:grpSpPr>
          <a:xfrm rot="1832292">
            <a:off x="7699878" y="3710109"/>
            <a:ext cx="393099" cy="392530"/>
            <a:chOff x="2301829" y="3712637"/>
            <a:chExt cx="393099" cy="402163"/>
          </a:xfrm>
        </p:grpSpPr>
        <p:sp>
          <p:nvSpPr>
            <p:cNvPr id="185" name="Oval 184"/>
            <p:cNvSpPr/>
            <p:nvPr/>
          </p:nvSpPr>
          <p:spPr bwMode="auto">
            <a:xfrm>
              <a:off x="2301829" y="3712637"/>
              <a:ext cx="393099" cy="402163"/>
            </a:xfrm>
            <a:prstGeom prst="ellipse">
              <a:avLst/>
            </a:prstGeom>
            <a:solidFill>
              <a:schemeClr val="bg1">
                <a:lumMod val="85000"/>
              </a:schemeClr>
            </a:solidFill>
            <a:ln w="12700" cap="flat" cmpd="sng" algn="ctr">
              <a:solidFill>
                <a:schemeClr val="tx1">
                  <a:lumMod val="95000"/>
                  <a:lumOff val="5000"/>
                </a:schemeClr>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cxnSp>
          <p:nvCxnSpPr>
            <p:cNvPr id="186" name="Straight Connector 185"/>
            <p:cNvCxnSpPr>
              <a:stCxn id="185" idx="1"/>
              <a:endCxn id="185" idx="5"/>
            </p:cNvCxnSpPr>
            <p:nvPr/>
          </p:nvCxnSpPr>
          <p:spPr bwMode="auto">
            <a:xfrm>
              <a:off x="2359397" y="3771532"/>
              <a:ext cx="277963" cy="284373"/>
            </a:xfrm>
            <a:prstGeom prst="line">
              <a:avLst/>
            </a:prstGeom>
            <a:solidFill>
              <a:schemeClr val="accent1"/>
            </a:solidFill>
            <a:ln w="12700" cap="flat" cmpd="sng" algn="ctr">
              <a:solidFill>
                <a:schemeClr val="tx1"/>
              </a:solidFill>
              <a:prstDash val="solid"/>
              <a:round/>
              <a:headEnd type="none" w="lg" len="med"/>
              <a:tailEnd type="none" w="lg" len="med"/>
            </a:ln>
            <a:effectLst/>
          </p:spPr>
        </p:cxnSp>
        <p:cxnSp>
          <p:nvCxnSpPr>
            <p:cNvPr id="187" name="Straight Connector 186"/>
            <p:cNvCxnSpPr>
              <a:stCxn id="185" idx="3"/>
              <a:endCxn id="185" idx="7"/>
            </p:cNvCxnSpPr>
            <p:nvPr/>
          </p:nvCxnSpPr>
          <p:spPr bwMode="auto">
            <a:xfrm flipV="1">
              <a:off x="2359397" y="3771532"/>
              <a:ext cx="277963" cy="284373"/>
            </a:xfrm>
            <a:prstGeom prst="line">
              <a:avLst/>
            </a:prstGeom>
            <a:solidFill>
              <a:schemeClr val="accent1"/>
            </a:solidFill>
            <a:ln w="12700" cap="flat" cmpd="sng" algn="ctr">
              <a:solidFill>
                <a:schemeClr val="tx1"/>
              </a:solidFill>
              <a:prstDash val="solid"/>
              <a:round/>
              <a:headEnd type="none" w="lg" len="med"/>
              <a:tailEnd type="none" w="lg" len="med"/>
            </a:ln>
            <a:effectLst/>
          </p:spPr>
        </p:cxnSp>
      </p:grpSp>
      <p:sp>
        <p:nvSpPr>
          <p:cNvPr id="188" name="Rectangle 187"/>
          <p:cNvSpPr/>
          <p:nvPr/>
        </p:nvSpPr>
        <p:spPr bwMode="auto">
          <a:xfrm rot="1747513">
            <a:off x="8119668" y="4012956"/>
            <a:ext cx="442781" cy="369332"/>
          </a:xfrm>
          <a:prstGeom prst="rect">
            <a:avLst/>
          </a:prstGeom>
          <a:solidFill>
            <a:schemeClr val="bg1">
              <a:lumMod val="8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Century Gothic" pitchFamily="34" charset="0"/>
                <a:cs typeface="Arial" charset="0"/>
              </a:rPr>
              <a:t>T3</a:t>
            </a:r>
          </a:p>
        </p:txBody>
      </p:sp>
      <p:sp>
        <p:nvSpPr>
          <p:cNvPr id="189" name="Rectangle 188"/>
          <p:cNvSpPr/>
          <p:nvPr/>
        </p:nvSpPr>
        <p:spPr bwMode="auto">
          <a:xfrm>
            <a:off x="1837537" y="3643128"/>
            <a:ext cx="442781" cy="369332"/>
          </a:xfrm>
          <a:prstGeom prst="rect">
            <a:avLst/>
          </a:prstGeom>
          <a:solidFill>
            <a:schemeClr val="bg1">
              <a:lumMod val="8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Century Gothic" pitchFamily="34" charset="0"/>
                <a:cs typeface="Arial" charset="0"/>
              </a:rPr>
              <a:t>T1</a:t>
            </a:r>
          </a:p>
        </p:txBody>
      </p:sp>
      <p:sp>
        <p:nvSpPr>
          <p:cNvPr id="143" name="Rectangle 142"/>
          <p:cNvSpPr/>
          <p:nvPr/>
        </p:nvSpPr>
        <p:spPr bwMode="auto">
          <a:xfrm>
            <a:off x="2362200" y="2486895"/>
            <a:ext cx="1249991" cy="369332"/>
          </a:xfrm>
          <a:prstGeom prst="rect">
            <a:avLst/>
          </a:prstGeom>
          <a:noFill/>
          <a:ln>
            <a:noFill/>
            <a:headEnd type="none" w="lg" len="med"/>
            <a:tailEnd type="none" w="lg"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i="1" dirty="0" smtClean="0">
                <a:solidFill>
                  <a:schemeClr val="tx1"/>
                </a:solidFill>
                <a:latin typeface="+mj-lt"/>
                <a:cs typeface="Calibri" pitchFamily="34" charset="0"/>
              </a:rPr>
              <a:t>Pump</a:t>
            </a:r>
            <a:endParaRPr kumimoji="0" lang="en-US" sz="1800" i="1" u="none" strike="noStrike" cap="none" normalizeH="0" baseline="0" dirty="0" smtClean="0">
              <a:ln>
                <a:noFill/>
              </a:ln>
              <a:solidFill>
                <a:schemeClr val="tx1"/>
              </a:solidFill>
              <a:effectLst/>
              <a:latin typeface="+mj-lt"/>
              <a:cs typeface="Calibri" pitchFamily="34" charset="0"/>
            </a:endParaRPr>
          </a:p>
        </p:txBody>
      </p:sp>
      <p:sp>
        <p:nvSpPr>
          <p:cNvPr id="145" name="Rectangle 144"/>
          <p:cNvSpPr/>
          <p:nvPr/>
        </p:nvSpPr>
        <p:spPr bwMode="auto">
          <a:xfrm>
            <a:off x="2743200" y="3429000"/>
            <a:ext cx="1447800" cy="369332"/>
          </a:xfrm>
          <a:prstGeom prst="rect">
            <a:avLst/>
          </a:prstGeom>
          <a:noFill/>
          <a:ln>
            <a:noFill/>
            <a:headEnd type="none" w="lg" len="med"/>
            <a:tailEnd type="none" w="lg"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i="1" dirty="0" err="1" smtClean="0">
                <a:solidFill>
                  <a:schemeClr val="tx1"/>
                </a:solidFill>
                <a:latin typeface="+mj-lt"/>
                <a:cs typeface="Calibri" pitchFamily="34" charset="0"/>
              </a:rPr>
              <a:t>Turbidimeter</a:t>
            </a:r>
            <a:endParaRPr kumimoji="0" lang="en-US" sz="1800" i="1" u="none" strike="noStrike" cap="none" normalizeH="0" baseline="0" dirty="0" smtClean="0">
              <a:ln>
                <a:noFill/>
              </a:ln>
              <a:solidFill>
                <a:schemeClr val="tx1"/>
              </a:solidFill>
              <a:effectLst/>
              <a:latin typeface="+mj-lt"/>
              <a:cs typeface="Calibri" pitchFamily="34" charset="0"/>
            </a:endParaRPr>
          </a:p>
        </p:txBody>
      </p:sp>
      <p:cxnSp>
        <p:nvCxnSpPr>
          <p:cNvPr id="73" name="Straight Connector 72"/>
          <p:cNvCxnSpPr>
            <a:stCxn id="189" idx="3"/>
            <a:endCxn id="145" idx="1"/>
          </p:cNvCxnSpPr>
          <p:nvPr/>
        </p:nvCxnSpPr>
        <p:spPr bwMode="auto">
          <a:xfrm flipV="1">
            <a:off x="2280318" y="3613666"/>
            <a:ext cx="462882" cy="214128"/>
          </a:xfrm>
          <a:prstGeom prst="line">
            <a:avLst/>
          </a:prstGeom>
          <a:solidFill>
            <a:schemeClr val="accent1"/>
          </a:solidFill>
          <a:ln w="12700" cap="flat" cmpd="sng" algn="ctr">
            <a:solidFill>
              <a:schemeClr val="tx1"/>
            </a:solidFill>
            <a:prstDash val="solid"/>
            <a:round/>
            <a:headEnd type="none" w="lg" len="med"/>
            <a:tailEnd type="none" w="lg" len="med"/>
          </a:ln>
          <a:effectLst/>
        </p:spPr>
      </p:cxn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51819914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26"/>
                                        </p:tgtEl>
                                        <p:attrNameLst>
                                          <p:attrName>style.visibility</p:attrName>
                                        </p:attrNameLst>
                                      </p:cBhvr>
                                      <p:to>
                                        <p:strVal val="visible"/>
                                      </p:to>
                                    </p:set>
                                    <p:animEffect transition="in" filter="wipe(down)">
                                      <p:cBhvr>
                                        <p:cTn id="7" dur="500"/>
                                        <p:tgtEl>
                                          <p:spTgt spid="12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32"/>
                                        </p:tgtEl>
                                        <p:attrNameLst>
                                          <p:attrName>style.visibility</p:attrName>
                                        </p:attrNameLst>
                                      </p:cBhvr>
                                      <p:to>
                                        <p:strVal val="visible"/>
                                      </p:to>
                                    </p:set>
                                    <p:animEffect transition="in" filter="wipe(left)">
                                      <p:cBhvr>
                                        <p:cTn id="12" dur="500"/>
                                        <p:tgtEl>
                                          <p:spTgt spid="13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44"/>
                                        </p:tgtEl>
                                        <p:attrNameLst>
                                          <p:attrName>style.visibility</p:attrName>
                                        </p:attrNameLst>
                                      </p:cBhvr>
                                      <p:to>
                                        <p:strVal val="visible"/>
                                      </p:to>
                                    </p:set>
                                    <p:animEffect transition="in" filter="wipe(left)">
                                      <p:cBhvr>
                                        <p:cTn id="17" dur="500"/>
                                        <p:tgtEl>
                                          <p:spTgt spid="14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46"/>
                                        </p:tgtEl>
                                        <p:attrNameLst>
                                          <p:attrName>style.visibility</p:attrName>
                                        </p:attrNameLst>
                                      </p:cBhvr>
                                      <p:to>
                                        <p:strVal val="visible"/>
                                      </p:to>
                                    </p:set>
                                    <p:animEffect transition="in" filter="wipe(down)">
                                      <p:cBhvr>
                                        <p:cTn id="22" dur="500"/>
                                        <p:tgtEl>
                                          <p:spTgt spid="14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58"/>
                                        </p:tgtEl>
                                        <p:attrNameLst>
                                          <p:attrName>style.visibility</p:attrName>
                                        </p:attrNameLst>
                                      </p:cBhvr>
                                      <p:to>
                                        <p:strVal val="visible"/>
                                      </p:to>
                                    </p:set>
                                    <p:animEffect transition="in" filter="wipe(down)">
                                      <p:cBhvr>
                                        <p:cTn id="27" dur="500"/>
                                        <p:tgtEl>
                                          <p:spTgt spid="158"/>
                                        </p:tgtEl>
                                      </p:cBhvr>
                                    </p:animEffect>
                                  </p:childTnLst>
                                </p:cTn>
                              </p:par>
                            </p:childTnLst>
                          </p:cTn>
                        </p:par>
                        <p:par>
                          <p:cTn id="28" fill="hold">
                            <p:stCondLst>
                              <p:cond delay="500"/>
                            </p:stCondLst>
                            <p:childTnLst>
                              <p:par>
                                <p:cTn id="29" presetID="22" presetClass="entr" presetSubtype="8" fill="hold" nodeType="afterEffect">
                                  <p:stCondLst>
                                    <p:cond delay="0"/>
                                  </p:stCondLst>
                                  <p:childTnLst>
                                    <p:set>
                                      <p:cBhvr>
                                        <p:cTn id="30" dur="1" fill="hold">
                                          <p:stCondLst>
                                            <p:cond delay="0"/>
                                          </p:stCondLst>
                                        </p:cTn>
                                        <p:tgtEl>
                                          <p:spTgt spid="161"/>
                                        </p:tgtEl>
                                        <p:attrNameLst>
                                          <p:attrName>style.visibility</p:attrName>
                                        </p:attrNameLst>
                                      </p:cBhvr>
                                      <p:to>
                                        <p:strVal val="visible"/>
                                      </p:to>
                                    </p:set>
                                    <p:animEffect transition="in" filter="wipe(left)">
                                      <p:cBhvr>
                                        <p:cTn id="31" dur="500"/>
                                        <p:tgtEl>
                                          <p:spTgt spid="161"/>
                                        </p:tgtEl>
                                      </p:cBhvr>
                                    </p:animEffect>
                                  </p:childTnLst>
                                </p:cTn>
                              </p:par>
                            </p:childTnLst>
                          </p:cTn>
                        </p:par>
                        <p:par>
                          <p:cTn id="32" fill="hold">
                            <p:stCondLst>
                              <p:cond delay="1000"/>
                            </p:stCondLst>
                            <p:childTnLst>
                              <p:par>
                                <p:cTn id="33" presetID="22" presetClass="entr" presetSubtype="1" fill="hold" nodeType="afterEffect">
                                  <p:stCondLst>
                                    <p:cond delay="0"/>
                                  </p:stCondLst>
                                  <p:childTnLst>
                                    <p:set>
                                      <p:cBhvr>
                                        <p:cTn id="34" dur="1" fill="hold">
                                          <p:stCondLst>
                                            <p:cond delay="0"/>
                                          </p:stCondLst>
                                        </p:cTn>
                                        <p:tgtEl>
                                          <p:spTgt spid="163"/>
                                        </p:tgtEl>
                                        <p:attrNameLst>
                                          <p:attrName>style.visibility</p:attrName>
                                        </p:attrNameLst>
                                      </p:cBhvr>
                                      <p:to>
                                        <p:strVal val="visible"/>
                                      </p:to>
                                    </p:set>
                                    <p:animEffect transition="in" filter="wipe(up)">
                                      <p:cBhvr>
                                        <p:cTn id="35" dur="500"/>
                                        <p:tgtEl>
                                          <p:spTgt spid="1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7" name="Round Same Side Corner Rectangle 156"/>
          <p:cNvSpPr/>
          <p:nvPr/>
        </p:nvSpPr>
        <p:spPr bwMode="auto">
          <a:xfrm rot="5400000">
            <a:off x="1564053" y="3657533"/>
            <a:ext cx="103516" cy="1780552"/>
          </a:xfrm>
          <a:prstGeom prst="round2Same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49" name="Bent Arrow 148"/>
          <p:cNvSpPr/>
          <p:nvPr/>
        </p:nvSpPr>
        <p:spPr bwMode="auto">
          <a:xfrm>
            <a:off x="2470813" y="2838324"/>
            <a:ext cx="1484887" cy="2111008"/>
          </a:xfrm>
          <a:prstGeom prst="bentArrow">
            <a:avLst>
              <a:gd name="adj1" fmla="val 7088"/>
              <a:gd name="adj2" fmla="val 15455"/>
              <a:gd name="adj3" fmla="val 0"/>
              <a:gd name="adj4" fmla="val 15572"/>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38" name="Bent Arrow 137"/>
          <p:cNvSpPr/>
          <p:nvPr/>
        </p:nvSpPr>
        <p:spPr bwMode="auto">
          <a:xfrm rot="5400000" flipV="1">
            <a:off x="4978160" y="3021976"/>
            <a:ext cx="569675" cy="3820395"/>
          </a:xfrm>
          <a:prstGeom prst="bentArrow">
            <a:avLst>
              <a:gd name="adj1" fmla="val 16248"/>
              <a:gd name="adj2" fmla="val 11158"/>
              <a:gd name="adj3" fmla="val 0"/>
              <a:gd name="adj4" fmla="val 47010"/>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nvGrpSpPr>
          <p:cNvPr id="208" name="Group 207"/>
          <p:cNvGrpSpPr/>
          <p:nvPr/>
        </p:nvGrpSpPr>
        <p:grpSpPr>
          <a:xfrm>
            <a:off x="2960141" y="5157774"/>
            <a:ext cx="3347611" cy="484443"/>
            <a:chOff x="2960141" y="5157774"/>
            <a:chExt cx="3347611" cy="484443"/>
          </a:xfrm>
        </p:grpSpPr>
        <p:sp>
          <p:nvSpPr>
            <p:cNvPr id="209" name="Rectangle 208"/>
            <p:cNvSpPr/>
            <p:nvPr/>
          </p:nvSpPr>
          <p:spPr bwMode="auto">
            <a:xfrm>
              <a:off x="4734339" y="5168438"/>
              <a:ext cx="93142" cy="451035"/>
            </a:xfrm>
            <a:prstGeom prst="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10" name="Rectangle 209"/>
            <p:cNvSpPr/>
            <p:nvPr/>
          </p:nvSpPr>
          <p:spPr bwMode="auto">
            <a:xfrm>
              <a:off x="3820973" y="5178070"/>
              <a:ext cx="93142" cy="451035"/>
            </a:xfrm>
            <a:prstGeom prst="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11" name="Rectangle 210"/>
            <p:cNvSpPr/>
            <p:nvPr/>
          </p:nvSpPr>
          <p:spPr bwMode="auto">
            <a:xfrm>
              <a:off x="5545658" y="5186655"/>
              <a:ext cx="93142" cy="451035"/>
            </a:xfrm>
            <a:prstGeom prst="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12" name="Rectangle 211"/>
            <p:cNvSpPr/>
            <p:nvPr/>
          </p:nvSpPr>
          <p:spPr bwMode="auto">
            <a:xfrm>
              <a:off x="5896888" y="5163837"/>
              <a:ext cx="92776" cy="451035"/>
            </a:xfrm>
            <a:prstGeom prst="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13" name="Bent Arrow 212"/>
            <p:cNvSpPr/>
            <p:nvPr/>
          </p:nvSpPr>
          <p:spPr bwMode="auto">
            <a:xfrm rot="5400000">
              <a:off x="4391725" y="3726190"/>
              <a:ext cx="484443" cy="3347611"/>
            </a:xfrm>
            <a:prstGeom prst="bentArrow">
              <a:avLst>
                <a:gd name="adj1" fmla="val 22317"/>
                <a:gd name="adj2" fmla="val 21441"/>
                <a:gd name="adj3" fmla="val 0"/>
                <a:gd name="adj4" fmla="val 31190"/>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14" name="Rectangle 213"/>
            <p:cNvSpPr/>
            <p:nvPr/>
          </p:nvSpPr>
          <p:spPr bwMode="auto">
            <a:xfrm>
              <a:off x="5908050" y="5205458"/>
              <a:ext cx="72293" cy="73954"/>
            </a:xfrm>
            <a:prstGeom prst="rect">
              <a:avLst/>
            </a:prstGeom>
            <a:solidFill>
              <a:schemeClr val="bg1"/>
            </a:solidFill>
            <a:ln w="9525"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15" name="Rectangle 214"/>
            <p:cNvSpPr/>
            <p:nvPr/>
          </p:nvSpPr>
          <p:spPr bwMode="auto">
            <a:xfrm>
              <a:off x="5556082" y="5217009"/>
              <a:ext cx="72293" cy="73954"/>
            </a:xfrm>
            <a:prstGeom prst="rect">
              <a:avLst/>
            </a:prstGeom>
            <a:solidFill>
              <a:schemeClr val="bg1"/>
            </a:solidFill>
            <a:ln w="9525"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16" name="Rectangle 215"/>
            <p:cNvSpPr/>
            <p:nvPr/>
          </p:nvSpPr>
          <p:spPr bwMode="auto">
            <a:xfrm>
              <a:off x="4746367" y="5238376"/>
              <a:ext cx="72293" cy="73954"/>
            </a:xfrm>
            <a:prstGeom prst="rect">
              <a:avLst/>
            </a:prstGeom>
            <a:solidFill>
              <a:schemeClr val="bg1"/>
            </a:solidFill>
            <a:ln w="9525"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17" name="Rectangle 216"/>
            <p:cNvSpPr/>
            <p:nvPr/>
          </p:nvSpPr>
          <p:spPr bwMode="auto">
            <a:xfrm>
              <a:off x="3838377" y="5208424"/>
              <a:ext cx="72293" cy="73954"/>
            </a:xfrm>
            <a:prstGeom prst="rect">
              <a:avLst/>
            </a:prstGeom>
            <a:solidFill>
              <a:schemeClr val="bg1"/>
            </a:solidFill>
            <a:ln w="9525"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sp>
        <p:nvSpPr>
          <p:cNvPr id="176" name="Rectangle 175"/>
          <p:cNvSpPr/>
          <p:nvPr/>
        </p:nvSpPr>
        <p:spPr bwMode="auto">
          <a:xfrm rot="17934323" flipV="1">
            <a:off x="7717742" y="2828857"/>
            <a:ext cx="125265" cy="470627"/>
          </a:xfrm>
          <a:prstGeom prst="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nvGrpSpPr>
          <p:cNvPr id="177" name="Group 176"/>
          <p:cNvGrpSpPr/>
          <p:nvPr/>
        </p:nvGrpSpPr>
        <p:grpSpPr>
          <a:xfrm>
            <a:off x="7678128" y="1865394"/>
            <a:ext cx="1548821" cy="2443436"/>
            <a:chOff x="7678128" y="1865394"/>
            <a:chExt cx="1548821" cy="2443436"/>
          </a:xfrm>
        </p:grpSpPr>
        <p:sp>
          <p:nvSpPr>
            <p:cNvPr id="178" name="Bent Arrow 177"/>
            <p:cNvSpPr/>
            <p:nvPr/>
          </p:nvSpPr>
          <p:spPr bwMode="auto">
            <a:xfrm rot="1769243" flipV="1">
              <a:off x="7681139" y="3394862"/>
              <a:ext cx="1545810" cy="913968"/>
            </a:xfrm>
            <a:prstGeom prst="bentArrow">
              <a:avLst>
                <a:gd name="adj1" fmla="val 12534"/>
                <a:gd name="adj2" fmla="val 11769"/>
                <a:gd name="adj3" fmla="val 11511"/>
                <a:gd name="adj4" fmla="val 33270"/>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79" name="Rectangle 178"/>
            <p:cNvSpPr/>
            <p:nvPr/>
          </p:nvSpPr>
          <p:spPr bwMode="auto">
            <a:xfrm rot="17934323" flipV="1">
              <a:off x="7850497" y="2628675"/>
              <a:ext cx="125890" cy="470627"/>
            </a:xfrm>
            <a:prstGeom prst="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80" name="Rectangle 179"/>
            <p:cNvSpPr/>
            <p:nvPr/>
          </p:nvSpPr>
          <p:spPr bwMode="auto">
            <a:xfrm rot="17934323" flipV="1">
              <a:off x="7966090" y="2407029"/>
              <a:ext cx="125890" cy="470627"/>
            </a:xfrm>
            <a:prstGeom prst="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nvGrpSpPr>
            <p:cNvPr id="181" name="Group 180"/>
            <p:cNvGrpSpPr/>
            <p:nvPr/>
          </p:nvGrpSpPr>
          <p:grpSpPr>
            <a:xfrm rot="17934323" flipV="1">
              <a:off x="7185506" y="2445989"/>
              <a:ext cx="1690266" cy="529075"/>
              <a:chOff x="3232428" y="5135167"/>
              <a:chExt cx="3075322" cy="507050"/>
            </a:xfrm>
          </p:grpSpPr>
          <p:sp>
            <p:nvSpPr>
              <p:cNvPr id="197" name="Rectangle 196"/>
              <p:cNvSpPr/>
              <p:nvPr/>
            </p:nvSpPr>
            <p:spPr bwMode="auto">
              <a:xfrm>
                <a:off x="5275477" y="5188452"/>
                <a:ext cx="202605" cy="451035"/>
              </a:xfrm>
              <a:prstGeom prst="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00" name="Bent Arrow 199"/>
              <p:cNvSpPr/>
              <p:nvPr/>
            </p:nvSpPr>
            <p:spPr bwMode="auto">
              <a:xfrm rot="5400000">
                <a:off x="4516564" y="3851031"/>
                <a:ext cx="507050" cy="3075322"/>
              </a:xfrm>
              <a:prstGeom prst="bentArrow">
                <a:avLst>
                  <a:gd name="adj1" fmla="val 22317"/>
                  <a:gd name="adj2" fmla="val 21441"/>
                  <a:gd name="adj3" fmla="val 0"/>
                  <a:gd name="adj4" fmla="val 31190"/>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01" name="Rectangle 200"/>
              <p:cNvSpPr/>
              <p:nvPr/>
            </p:nvSpPr>
            <p:spPr bwMode="auto">
              <a:xfrm>
                <a:off x="5297475" y="5233487"/>
                <a:ext cx="162983" cy="73954"/>
              </a:xfrm>
              <a:prstGeom prst="rect">
                <a:avLst/>
              </a:pr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sp>
          <p:nvSpPr>
            <p:cNvPr id="182" name="Rectangle 181"/>
            <p:cNvSpPr/>
            <p:nvPr/>
          </p:nvSpPr>
          <p:spPr bwMode="auto">
            <a:xfrm rot="17934323" flipV="1">
              <a:off x="8120415" y="2685222"/>
              <a:ext cx="101271" cy="77166"/>
            </a:xfrm>
            <a:prstGeom prst="rect">
              <a:avLst/>
            </a:pr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83" name="Rectangle 182"/>
            <p:cNvSpPr/>
            <p:nvPr/>
          </p:nvSpPr>
          <p:spPr bwMode="auto">
            <a:xfrm rot="17934323" flipV="1">
              <a:off x="8015096" y="2911150"/>
              <a:ext cx="101271" cy="77166"/>
            </a:xfrm>
            <a:prstGeom prst="rect">
              <a:avLst/>
            </a:pr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84" name="Rectangle 183"/>
            <p:cNvSpPr/>
            <p:nvPr/>
          </p:nvSpPr>
          <p:spPr bwMode="auto">
            <a:xfrm rot="17934323" flipV="1">
              <a:off x="7885183" y="3112953"/>
              <a:ext cx="101271" cy="77166"/>
            </a:xfrm>
            <a:prstGeom prst="rect">
              <a:avLst/>
            </a:pr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94" name="Rectangle 193"/>
            <p:cNvSpPr/>
            <p:nvPr/>
          </p:nvSpPr>
          <p:spPr bwMode="auto">
            <a:xfrm rot="17934323" flipV="1">
              <a:off x="7775033" y="3500117"/>
              <a:ext cx="59291" cy="88880"/>
            </a:xfrm>
            <a:prstGeom prst="rect">
              <a:avLst/>
            </a:pr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sp>
        <p:nvSpPr>
          <p:cNvPr id="191" name="Bent Arrow 190"/>
          <p:cNvSpPr/>
          <p:nvPr/>
        </p:nvSpPr>
        <p:spPr bwMode="auto">
          <a:xfrm>
            <a:off x="96158" y="3517690"/>
            <a:ext cx="1030198" cy="1894482"/>
          </a:xfrm>
          <a:prstGeom prst="bentArrow">
            <a:avLst>
              <a:gd name="adj1" fmla="val 9085"/>
              <a:gd name="adj2" fmla="val 5261"/>
              <a:gd name="adj3" fmla="val 31337"/>
              <a:gd name="adj4" fmla="val 24742"/>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72" name="Bent Arrow 171"/>
          <p:cNvSpPr/>
          <p:nvPr/>
        </p:nvSpPr>
        <p:spPr bwMode="auto">
          <a:xfrm rot="3255825" flipV="1">
            <a:off x="205469" y="2607186"/>
            <a:ext cx="811576" cy="913968"/>
          </a:xfrm>
          <a:prstGeom prst="bentArrow">
            <a:avLst>
              <a:gd name="adj1" fmla="val 9587"/>
              <a:gd name="adj2" fmla="val 11769"/>
              <a:gd name="adj3" fmla="val 11511"/>
              <a:gd name="adj4" fmla="val 42980"/>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58" name="Bent Arrow 157"/>
          <p:cNvSpPr/>
          <p:nvPr/>
        </p:nvSpPr>
        <p:spPr bwMode="auto">
          <a:xfrm rot="16200000" flipV="1">
            <a:off x="1346596" y="3600408"/>
            <a:ext cx="811576" cy="913968"/>
          </a:xfrm>
          <a:prstGeom prst="bentArrow">
            <a:avLst>
              <a:gd name="adj1" fmla="val 9587"/>
              <a:gd name="adj2" fmla="val 11769"/>
              <a:gd name="adj3" fmla="val 11511"/>
              <a:gd name="adj4" fmla="val 42980"/>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68" name="Bent Arrow 67"/>
          <p:cNvSpPr/>
          <p:nvPr/>
        </p:nvSpPr>
        <p:spPr bwMode="auto">
          <a:xfrm rot="5400000" flipH="1">
            <a:off x="6681259" y="5452053"/>
            <a:ext cx="595805" cy="760438"/>
          </a:xfrm>
          <a:prstGeom prst="bentArrow">
            <a:avLst>
              <a:gd name="adj1" fmla="val 15597"/>
              <a:gd name="adj2" fmla="val 14968"/>
              <a:gd name="adj3" fmla="val 0"/>
              <a:gd name="adj4" fmla="val 47010"/>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9" name="Title 8"/>
          <p:cNvSpPr>
            <a:spLocks noGrp="1"/>
          </p:cNvSpPr>
          <p:nvPr>
            <p:ph type="title"/>
          </p:nvPr>
        </p:nvSpPr>
        <p:spPr/>
        <p:txBody>
          <a:bodyPr/>
          <a:lstStyle/>
          <a:p>
            <a:r>
              <a:rPr lang="en-US" dirty="0" smtClean="0"/>
              <a:t>Turbid Water Tank</a:t>
            </a:r>
            <a:endParaRPr lang="en-US" dirty="0"/>
          </a:p>
        </p:txBody>
      </p:sp>
      <p:pic>
        <p:nvPicPr>
          <p:cNvPr id="4" name="Picture 5" descr="b"/>
          <p:cNvPicPr>
            <a:picLocks noChangeAspect="1" noChangeArrowheads="1"/>
          </p:cNvPicPr>
          <p:nvPr/>
        </p:nvPicPr>
        <p:blipFill>
          <a:blip r:embed="rId2" cstate="print"/>
          <a:srcRect/>
          <a:stretch>
            <a:fillRect/>
          </a:stretch>
        </p:blipFill>
        <p:spPr bwMode="auto">
          <a:xfrm>
            <a:off x="7209971" y="6283098"/>
            <a:ext cx="1934029" cy="574902"/>
          </a:xfrm>
          <a:prstGeom prst="rect">
            <a:avLst/>
          </a:prstGeom>
          <a:noFill/>
          <a:ln w="9525">
            <a:noFill/>
            <a:miter lim="800000"/>
            <a:headEnd/>
            <a:tailEnd/>
          </a:ln>
        </p:spPr>
      </p:pic>
      <p:pic>
        <p:nvPicPr>
          <p:cNvPr id="5" name="Picture 6" descr="a"/>
          <p:cNvPicPr>
            <a:picLocks noChangeAspect="1" noChangeArrowheads="1"/>
          </p:cNvPicPr>
          <p:nvPr/>
        </p:nvPicPr>
        <p:blipFill>
          <a:blip r:embed="rId3" cstate="print"/>
          <a:srcRect r="4546"/>
          <a:stretch>
            <a:fillRect/>
          </a:stretch>
        </p:blipFill>
        <p:spPr bwMode="auto">
          <a:xfrm>
            <a:off x="0" y="6300788"/>
            <a:ext cx="1981200" cy="557212"/>
          </a:xfrm>
          <a:prstGeom prst="rect">
            <a:avLst/>
          </a:prstGeom>
          <a:noFill/>
          <a:ln w="9525">
            <a:noFill/>
            <a:miter lim="800000"/>
            <a:headEnd/>
            <a:tailEnd/>
          </a:ln>
        </p:spPr>
      </p:pic>
      <p:grpSp>
        <p:nvGrpSpPr>
          <p:cNvPr id="103" name="Group 102"/>
          <p:cNvGrpSpPr/>
          <p:nvPr/>
        </p:nvGrpSpPr>
        <p:grpSpPr>
          <a:xfrm>
            <a:off x="3450334" y="5593011"/>
            <a:ext cx="3295343" cy="603111"/>
            <a:chOff x="3450334" y="5593011"/>
            <a:chExt cx="3295343" cy="603111"/>
          </a:xfrm>
        </p:grpSpPr>
        <p:grpSp>
          <p:nvGrpSpPr>
            <p:cNvPr id="92" name="Group 91"/>
            <p:cNvGrpSpPr/>
            <p:nvPr/>
          </p:nvGrpSpPr>
          <p:grpSpPr>
            <a:xfrm>
              <a:off x="3450334" y="5593011"/>
              <a:ext cx="3295343" cy="603111"/>
              <a:chOff x="3450334" y="5593011"/>
              <a:chExt cx="3295343" cy="603111"/>
            </a:xfrm>
          </p:grpSpPr>
          <p:sp>
            <p:nvSpPr>
              <p:cNvPr id="90" name="Freeform 89"/>
              <p:cNvSpPr/>
              <p:nvPr/>
            </p:nvSpPr>
            <p:spPr bwMode="auto">
              <a:xfrm>
                <a:off x="6507413" y="5593011"/>
                <a:ext cx="41015" cy="49206"/>
              </a:xfrm>
              <a:custGeom>
                <a:avLst/>
                <a:gdLst>
                  <a:gd name="connsiteX0" fmla="*/ 0 w 41015"/>
                  <a:gd name="connsiteY0" fmla="*/ 0 h 49206"/>
                  <a:gd name="connsiteX1" fmla="*/ 20502 w 41015"/>
                  <a:gd name="connsiteY1" fmla="*/ 8201 h 49206"/>
                  <a:gd name="connsiteX2" fmla="*/ 36904 w 41015"/>
                  <a:gd name="connsiteY2" fmla="*/ 32804 h 49206"/>
                  <a:gd name="connsiteX3" fmla="*/ 41004 w 41015"/>
                  <a:gd name="connsiteY3" fmla="*/ 49206 h 49206"/>
                </a:gdLst>
                <a:ahLst/>
                <a:cxnLst>
                  <a:cxn ang="0">
                    <a:pos x="connsiteX0" y="connsiteY0"/>
                  </a:cxn>
                  <a:cxn ang="0">
                    <a:pos x="connsiteX1" y="connsiteY1"/>
                  </a:cxn>
                  <a:cxn ang="0">
                    <a:pos x="connsiteX2" y="connsiteY2"/>
                  </a:cxn>
                  <a:cxn ang="0">
                    <a:pos x="connsiteX3" y="connsiteY3"/>
                  </a:cxn>
                </a:cxnLst>
                <a:rect l="l" t="t" r="r" b="b"/>
                <a:pathLst>
                  <a:path w="41015" h="49206">
                    <a:moveTo>
                      <a:pt x="0" y="0"/>
                    </a:moveTo>
                    <a:cubicBezTo>
                      <a:pt x="6834" y="2734"/>
                      <a:pt x="15001" y="3311"/>
                      <a:pt x="20502" y="8201"/>
                    </a:cubicBezTo>
                    <a:cubicBezTo>
                      <a:pt x="27869" y="14749"/>
                      <a:pt x="36904" y="32804"/>
                      <a:pt x="36904" y="32804"/>
                    </a:cubicBezTo>
                    <a:cubicBezTo>
                      <a:pt x="41436" y="46402"/>
                      <a:pt x="41004" y="40783"/>
                      <a:pt x="41004" y="49206"/>
                    </a:cubicBezTo>
                  </a:path>
                </a:pathLst>
              </a:custGeom>
              <a:ln w="9525">
                <a:headEnd type="none" w="lg" len="med"/>
                <a:tailEnd type="none" w="lg" len="med"/>
              </a:ln>
            </p:spPr>
            <p:style>
              <a:lnRef idx="1">
                <a:schemeClr val="accent1"/>
              </a:lnRef>
              <a:fillRef idx="0">
                <a:schemeClr val="accent1"/>
              </a:fillRef>
              <a:effectRef idx="0">
                <a:schemeClr val="accent1"/>
              </a:effectRef>
              <a:fontRef idx="minor">
                <a:schemeClr val="tx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91" name="Freeform 90"/>
              <p:cNvSpPr/>
              <p:nvPr/>
            </p:nvSpPr>
            <p:spPr bwMode="auto">
              <a:xfrm flipV="1">
                <a:off x="6507481" y="6134681"/>
                <a:ext cx="45719" cy="45719"/>
              </a:xfrm>
              <a:custGeom>
                <a:avLst/>
                <a:gdLst>
                  <a:gd name="connsiteX0" fmla="*/ 0 w 41015"/>
                  <a:gd name="connsiteY0" fmla="*/ 0 h 49206"/>
                  <a:gd name="connsiteX1" fmla="*/ 20502 w 41015"/>
                  <a:gd name="connsiteY1" fmla="*/ 8201 h 49206"/>
                  <a:gd name="connsiteX2" fmla="*/ 36904 w 41015"/>
                  <a:gd name="connsiteY2" fmla="*/ 32804 h 49206"/>
                  <a:gd name="connsiteX3" fmla="*/ 41004 w 41015"/>
                  <a:gd name="connsiteY3" fmla="*/ 49206 h 49206"/>
                </a:gdLst>
                <a:ahLst/>
                <a:cxnLst>
                  <a:cxn ang="0">
                    <a:pos x="connsiteX0" y="connsiteY0"/>
                  </a:cxn>
                  <a:cxn ang="0">
                    <a:pos x="connsiteX1" y="connsiteY1"/>
                  </a:cxn>
                  <a:cxn ang="0">
                    <a:pos x="connsiteX2" y="connsiteY2"/>
                  </a:cxn>
                  <a:cxn ang="0">
                    <a:pos x="connsiteX3" y="connsiteY3"/>
                  </a:cxn>
                </a:cxnLst>
                <a:rect l="l" t="t" r="r" b="b"/>
                <a:pathLst>
                  <a:path w="41015" h="49206">
                    <a:moveTo>
                      <a:pt x="0" y="0"/>
                    </a:moveTo>
                    <a:cubicBezTo>
                      <a:pt x="6834" y="2734"/>
                      <a:pt x="15001" y="3311"/>
                      <a:pt x="20502" y="8201"/>
                    </a:cubicBezTo>
                    <a:cubicBezTo>
                      <a:pt x="27869" y="14749"/>
                      <a:pt x="36904" y="32804"/>
                      <a:pt x="36904" y="32804"/>
                    </a:cubicBezTo>
                    <a:cubicBezTo>
                      <a:pt x="41436" y="46402"/>
                      <a:pt x="41004" y="40783"/>
                      <a:pt x="41004" y="49206"/>
                    </a:cubicBezTo>
                  </a:path>
                </a:pathLst>
              </a:custGeom>
              <a:ln w="9525">
                <a:headEnd type="none" w="lg" len="med"/>
                <a:tailEnd type="none" w="lg" len="med"/>
              </a:ln>
            </p:spPr>
            <p:style>
              <a:lnRef idx="1">
                <a:schemeClr val="accent1"/>
              </a:lnRef>
              <a:fillRef idx="0">
                <a:schemeClr val="accent1"/>
              </a:fillRef>
              <a:effectRef idx="0">
                <a:schemeClr val="accent1"/>
              </a:effectRef>
              <a:fontRef idx="minor">
                <a:schemeClr val="tx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nvGrpSpPr>
              <p:cNvPr id="88" name="Group 87"/>
              <p:cNvGrpSpPr/>
              <p:nvPr/>
            </p:nvGrpSpPr>
            <p:grpSpPr>
              <a:xfrm>
                <a:off x="3450334" y="5597189"/>
                <a:ext cx="3295343" cy="598933"/>
                <a:chOff x="3450334" y="5597189"/>
                <a:chExt cx="3295343" cy="598933"/>
              </a:xfrm>
            </p:grpSpPr>
            <p:grpSp>
              <p:nvGrpSpPr>
                <p:cNvPr id="85" name="Group 84"/>
                <p:cNvGrpSpPr/>
                <p:nvPr/>
              </p:nvGrpSpPr>
              <p:grpSpPr>
                <a:xfrm>
                  <a:off x="3450334" y="5608332"/>
                  <a:ext cx="3295343" cy="587790"/>
                  <a:chOff x="3450334" y="5608332"/>
                  <a:chExt cx="3295343" cy="587790"/>
                </a:xfrm>
              </p:grpSpPr>
              <p:grpSp>
                <p:nvGrpSpPr>
                  <p:cNvPr id="55" name="Group 54"/>
                  <p:cNvGrpSpPr/>
                  <p:nvPr/>
                </p:nvGrpSpPr>
                <p:grpSpPr>
                  <a:xfrm>
                    <a:off x="3450334" y="5608808"/>
                    <a:ext cx="3295343" cy="587314"/>
                    <a:chOff x="4012588" y="4267200"/>
                    <a:chExt cx="3483712" cy="869049"/>
                  </a:xfrm>
                </p:grpSpPr>
                <p:sp>
                  <p:nvSpPr>
                    <p:cNvPr id="31" name="Can 30"/>
                    <p:cNvSpPr/>
                    <p:nvPr/>
                  </p:nvSpPr>
                  <p:spPr>
                    <a:xfrm rot="5400000">
                      <a:off x="5382969" y="2942947"/>
                      <a:ext cx="742950" cy="3483712"/>
                    </a:xfrm>
                    <a:prstGeom prst="can">
                      <a:avLst>
                        <a:gd name="adj" fmla="val 36189"/>
                      </a:avLst>
                    </a:prstGeom>
                    <a:solidFill>
                      <a:schemeClr val="bg2">
                        <a:lumMod val="90000"/>
                      </a:schemeClr>
                    </a:solidFill>
                    <a:ln w="9525">
                      <a:solidFill>
                        <a:schemeClr val="bg2">
                          <a:lumMod val="50000"/>
                        </a:schemeClr>
                      </a:solidFill>
                    </a:ln>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sp>
                  <p:nvSpPr>
                    <p:cNvPr id="24" name="Moon 23"/>
                    <p:cNvSpPr/>
                    <p:nvPr/>
                  </p:nvSpPr>
                  <p:spPr bwMode="auto">
                    <a:xfrm>
                      <a:off x="4200957" y="4273629"/>
                      <a:ext cx="306457"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5" name="Moon 24"/>
                    <p:cNvSpPr/>
                    <p:nvPr/>
                  </p:nvSpPr>
                  <p:spPr bwMode="auto">
                    <a:xfrm>
                      <a:off x="4327479" y="4274387"/>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6" name="Moon 25"/>
                    <p:cNvSpPr/>
                    <p:nvPr/>
                  </p:nvSpPr>
                  <p:spPr bwMode="auto">
                    <a:xfrm>
                      <a:off x="4440449" y="4275796"/>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7" name="Moon 26"/>
                    <p:cNvSpPr/>
                    <p:nvPr/>
                  </p:nvSpPr>
                  <p:spPr bwMode="auto">
                    <a:xfrm>
                      <a:off x="4546843" y="4267200"/>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8" name="Moon 27"/>
                    <p:cNvSpPr/>
                    <p:nvPr/>
                  </p:nvSpPr>
                  <p:spPr bwMode="auto">
                    <a:xfrm>
                      <a:off x="4673365" y="4267200"/>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9" name="Moon 28"/>
                    <p:cNvSpPr/>
                    <p:nvPr/>
                  </p:nvSpPr>
                  <p:spPr bwMode="auto">
                    <a:xfrm>
                      <a:off x="4786335" y="4267200"/>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33" name="Moon 32"/>
                    <p:cNvSpPr/>
                    <p:nvPr/>
                  </p:nvSpPr>
                  <p:spPr bwMode="auto">
                    <a:xfrm>
                      <a:off x="4897582" y="4289453"/>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34" name="Moon 33"/>
                    <p:cNvSpPr/>
                    <p:nvPr/>
                  </p:nvSpPr>
                  <p:spPr bwMode="auto">
                    <a:xfrm>
                      <a:off x="5024104" y="4274387"/>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35" name="Moon 34"/>
                    <p:cNvSpPr/>
                    <p:nvPr/>
                  </p:nvSpPr>
                  <p:spPr bwMode="auto">
                    <a:xfrm>
                      <a:off x="5137074" y="4275796"/>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36" name="Moon 35"/>
                    <p:cNvSpPr/>
                    <p:nvPr/>
                  </p:nvSpPr>
                  <p:spPr bwMode="auto">
                    <a:xfrm>
                      <a:off x="5243468" y="4267200"/>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37" name="Moon 36"/>
                    <p:cNvSpPr/>
                    <p:nvPr/>
                  </p:nvSpPr>
                  <p:spPr bwMode="auto">
                    <a:xfrm>
                      <a:off x="5369990" y="4267200"/>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38" name="Moon 37"/>
                    <p:cNvSpPr/>
                    <p:nvPr/>
                  </p:nvSpPr>
                  <p:spPr bwMode="auto">
                    <a:xfrm>
                      <a:off x="5482960" y="4267200"/>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39" name="Moon 38"/>
                    <p:cNvSpPr/>
                    <p:nvPr/>
                  </p:nvSpPr>
                  <p:spPr bwMode="auto">
                    <a:xfrm>
                      <a:off x="5567104" y="4267200"/>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0" name="Moon 39"/>
                    <p:cNvSpPr/>
                    <p:nvPr/>
                  </p:nvSpPr>
                  <p:spPr bwMode="auto">
                    <a:xfrm>
                      <a:off x="5693626" y="4282983"/>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1" name="Moon 40"/>
                    <p:cNvSpPr/>
                    <p:nvPr/>
                  </p:nvSpPr>
                  <p:spPr bwMode="auto">
                    <a:xfrm>
                      <a:off x="5806596" y="4284392"/>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2" name="Moon 41"/>
                    <p:cNvSpPr/>
                    <p:nvPr/>
                  </p:nvSpPr>
                  <p:spPr bwMode="auto">
                    <a:xfrm>
                      <a:off x="5912990" y="4275796"/>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3" name="Moon 42"/>
                    <p:cNvSpPr/>
                    <p:nvPr/>
                  </p:nvSpPr>
                  <p:spPr bwMode="auto">
                    <a:xfrm>
                      <a:off x="6039512" y="4275796"/>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4" name="Moon 43"/>
                    <p:cNvSpPr/>
                    <p:nvPr/>
                  </p:nvSpPr>
                  <p:spPr bwMode="auto">
                    <a:xfrm>
                      <a:off x="6152482" y="4275796"/>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5" name="Moon 44"/>
                    <p:cNvSpPr/>
                    <p:nvPr/>
                  </p:nvSpPr>
                  <p:spPr bwMode="auto">
                    <a:xfrm>
                      <a:off x="6263729" y="4267200"/>
                      <a:ext cx="279750" cy="869049"/>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6" name="Moon 45"/>
                    <p:cNvSpPr/>
                    <p:nvPr/>
                  </p:nvSpPr>
                  <p:spPr bwMode="auto">
                    <a:xfrm>
                      <a:off x="6390251" y="4267200"/>
                      <a:ext cx="219363" cy="853983"/>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7" name="Moon 46"/>
                    <p:cNvSpPr/>
                    <p:nvPr/>
                  </p:nvSpPr>
                  <p:spPr bwMode="auto">
                    <a:xfrm>
                      <a:off x="6479614" y="4267200"/>
                      <a:ext cx="225470" cy="855393"/>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sp>
                <p:nvSpPr>
                  <p:cNvPr id="82" name="Moon 81"/>
                  <p:cNvSpPr/>
                  <p:nvPr/>
                </p:nvSpPr>
                <p:spPr bwMode="auto">
                  <a:xfrm>
                    <a:off x="5859855" y="5608332"/>
                    <a:ext cx="264624" cy="587314"/>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83" name="Moon 82"/>
                  <p:cNvSpPr/>
                  <p:nvPr/>
                </p:nvSpPr>
                <p:spPr bwMode="auto">
                  <a:xfrm>
                    <a:off x="5985886" y="5608332"/>
                    <a:ext cx="207502" cy="577132"/>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84" name="Moon 83"/>
                  <p:cNvSpPr/>
                  <p:nvPr/>
                </p:nvSpPr>
                <p:spPr bwMode="auto">
                  <a:xfrm>
                    <a:off x="6076767" y="5608332"/>
                    <a:ext cx="213279" cy="578085"/>
                  </a:xfrm>
                  <a:prstGeom prst="moon">
                    <a:avLst>
                      <a:gd name="adj" fmla="val 52978"/>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sp>
              <p:nvSpPr>
                <p:cNvPr id="86" name="Moon 85"/>
                <p:cNvSpPr/>
                <p:nvPr/>
              </p:nvSpPr>
              <p:spPr bwMode="auto">
                <a:xfrm>
                  <a:off x="6183406" y="5607379"/>
                  <a:ext cx="213279" cy="578085"/>
                </a:xfrm>
                <a:prstGeom prst="moon">
                  <a:avLst>
                    <a:gd name="adj" fmla="val 52978"/>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87" name="Moon 86"/>
                <p:cNvSpPr/>
                <p:nvPr/>
              </p:nvSpPr>
              <p:spPr bwMode="auto">
                <a:xfrm>
                  <a:off x="6280135" y="5597189"/>
                  <a:ext cx="213279" cy="578085"/>
                </a:xfrm>
                <a:prstGeom prst="moon">
                  <a:avLst>
                    <a:gd name="adj" fmla="val 52978"/>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grpSp>
        <p:cxnSp>
          <p:nvCxnSpPr>
            <p:cNvPr id="95" name="Straight Connector 94"/>
            <p:cNvCxnSpPr>
              <a:stCxn id="24" idx="0"/>
              <a:endCxn id="87" idx="0"/>
            </p:cNvCxnSpPr>
            <p:nvPr/>
          </p:nvCxnSpPr>
          <p:spPr bwMode="auto">
            <a:xfrm flipV="1">
              <a:off x="3918404" y="5597189"/>
              <a:ext cx="2575010" cy="15964"/>
            </a:xfrm>
            <a:prstGeom prst="line">
              <a:avLst/>
            </a:prstGeom>
            <a:ln w="12700">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96" name="Straight Connector 95"/>
            <p:cNvCxnSpPr>
              <a:stCxn id="24" idx="2"/>
            </p:cNvCxnSpPr>
            <p:nvPr/>
          </p:nvCxnSpPr>
          <p:spPr bwMode="auto">
            <a:xfrm>
              <a:off x="3918404" y="6179619"/>
              <a:ext cx="2575010" cy="16503"/>
            </a:xfrm>
            <a:prstGeom prst="line">
              <a:avLst/>
            </a:prstGeom>
            <a:ln w="12700">
              <a:headEnd type="none" w="lg" len="med"/>
              <a:tailEnd type="none" w="lg" len="med"/>
            </a:ln>
          </p:spPr>
          <p:style>
            <a:lnRef idx="1">
              <a:schemeClr val="accent1"/>
            </a:lnRef>
            <a:fillRef idx="0">
              <a:schemeClr val="accent1"/>
            </a:fillRef>
            <a:effectRef idx="0">
              <a:schemeClr val="accent1"/>
            </a:effectRef>
            <a:fontRef idx="minor">
              <a:schemeClr val="tx1"/>
            </a:fontRef>
          </p:style>
        </p:cxnSp>
      </p:grpSp>
      <p:grpSp>
        <p:nvGrpSpPr>
          <p:cNvPr id="141" name="Group 140"/>
          <p:cNvGrpSpPr/>
          <p:nvPr/>
        </p:nvGrpSpPr>
        <p:grpSpPr>
          <a:xfrm>
            <a:off x="1628336" y="4273671"/>
            <a:ext cx="393099" cy="402163"/>
            <a:chOff x="2301829" y="3712637"/>
            <a:chExt cx="393099" cy="402163"/>
          </a:xfrm>
        </p:grpSpPr>
        <p:sp>
          <p:nvSpPr>
            <p:cNvPr id="142" name="Oval 141"/>
            <p:cNvSpPr/>
            <p:nvPr/>
          </p:nvSpPr>
          <p:spPr bwMode="auto">
            <a:xfrm>
              <a:off x="2301829" y="3712637"/>
              <a:ext cx="393099" cy="402163"/>
            </a:xfrm>
            <a:prstGeom prst="ellipse">
              <a:avLst/>
            </a:prstGeom>
            <a:solidFill>
              <a:schemeClr val="bg1">
                <a:lumMod val="85000"/>
              </a:schemeClr>
            </a:solidFill>
            <a:ln w="12700" cap="flat" cmpd="sng" algn="ctr">
              <a:solidFill>
                <a:schemeClr val="tx1">
                  <a:lumMod val="95000"/>
                  <a:lumOff val="5000"/>
                </a:schemeClr>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cxnSp>
          <p:nvCxnSpPr>
            <p:cNvPr id="143" name="Straight Connector 142"/>
            <p:cNvCxnSpPr>
              <a:stCxn id="142" idx="1"/>
              <a:endCxn id="142" idx="5"/>
            </p:cNvCxnSpPr>
            <p:nvPr/>
          </p:nvCxnSpPr>
          <p:spPr bwMode="auto">
            <a:xfrm>
              <a:off x="2359397" y="3771532"/>
              <a:ext cx="277963" cy="284373"/>
            </a:xfrm>
            <a:prstGeom prst="line">
              <a:avLst/>
            </a:prstGeom>
            <a:solidFill>
              <a:schemeClr val="accent1"/>
            </a:solidFill>
            <a:ln w="12700" cap="flat" cmpd="sng" algn="ctr">
              <a:solidFill>
                <a:schemeClr val="tx1"/>
              </a:solidFill>
              <a:prstDash val="solid"/>
              <a:round/>
              <a:headEnd type="none" w="lg" len="med"/>
              <a:tailEnd type="none" w="lg" len="med"/>
            </a:ln>
            <a:effectLst/>
          </p:spPr>
        </p:cxnSp>
        <p:cxnSp>
          <p:nvCxnSpPr>
            <p:cNvPr id="144" name="Straight Connector 143"/>
            <p:cNvCxnSpPr>
              <a:stCxn id="142" idx="3"/>
              <a:endCxn id="142" idx="7"/>
            </p:cNvCxnSpPr>
            <p:nvPr/>
          </p:nvCxnSpPr>
          <p:spPr bwMode="auto">
            <a:xfrm flipV="1">
              <a:off x="2359397" y="3771532"/>
              <a:ext cx="277963" cy="284373"/>
            </a:xfrm>
            <a:prstGeom prst="line">
              <a:avLst/>
            </a:prstGeom>
            <a:solidFill>
              <a:schemeClr val="accent1"/>
            </a:solidFill>
            <a:ln w="12700" cap="flat" cmpd="sng" algn="ctr">
              <a:solidFill>
                <a:schemeClr val="tx1"/>
              </a:solidFill>
              <a:prstDash val="solid"/>
              <a:round/>
              <a:headEnd type="none" w="lg" len="med"/>
              <a:tailEnd type="none" w="lg" len="med"/>
            </a:ln>
            <a:effectLst/>
          </p:spPr>
        </p:cxnSp>
      </p:grpSp>
      <p:grpSp>
        <p:nvGrpSpPr>
          <p:cNvPr id="145" name="Group 144"/>
          <p:cNvGrpSpPr/>
          <p:nvPr/>
        </p:nvGrpSpPr>
        <p:grpSpPr>
          <a:xfrm rot="1832292">
            <a:off x="7699878" y="3710109"/>
            <a:ext cx="393099" cy="392530"/>
            <a:chOff x="2301829" y="3712637"/>
            <a:chExt cx="393099" cy="402163"/>
          </a:xfrm>
        </p:grpSpPr>
        <p:sp>
          <p:nvSpPr>
            <p:cNvPr id="146" name="Oval 145"/>
            <p:cNvSpPr/>
            <p:nvPr/>
          </p:nvSpPr>
          <p:spPr bwMode="auto">
            <a:xfrm>
              <a:off x="2301829" y="3712637"/>
              <a:ext cx="393099" cy="402163"/>
            </a:xfrm>
            <a:prstGeom prst="ellipse">
              <a:avLst/>
            </a:prstGeom>
            <a:solidFill>
              <a:schemeClr val="bg1">
                <a:lumMod val="85000"/>
              </a:schemeClr>
            </a:solidFill>
            <a:ln w="12700" cap="flat" cmpd="sng" algn="ctr">
              <a:solidFill>
                <a:schemeClr val="tx1">
                  <a:lumMod val="95000"/>
                  <a:lumOff val="5000"/>
                </a:schemeClr>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cxnSp>
          <p:nvCxnSpPr>
            <p:cNvPr id="147" name="Straight Connector 146"/>
            <p:cNvCxnSpPr>
              <a:stCxn id="146" idx="1"/>
              <a:endCxn id="146" idx="5"/>
            </p:cNvCxnSpPr>
            <p:nvPr/>
          </p:nvCxnSpPr>
          <p:spPr bwMode="auto">
            <a:xfrm>
              <a:off x="2359397" y="3771532"/>
              <a:ext cx="277963" cy="284373"/>
            </a:xfrm>
            <a:prstGeom prst="line">
              <a:avLst/>
            </a:prstGeom>
            <a:solidFill>
              <a:schemeClr val="accent1"/>
            </a:solidFill>
            <a:ln w="12700" cap="flat" cmpd="sng" algn="ctr">
              <a:solidFill>
                <a:schemeClr val="tx1"/>
              </a:solidFill>
              <a:prstDash val="solid"/>
              <a:round/>
              <a:headEnd type="none" w="lg" len="med"/>
              <a:tailEnd type="none" w="lg" len="med"/>
            </a:ln>
            <a:effectLst/>
          </p:spPr>
        </p:cxnSp>
        <p:cxnSp>
          <p:nvCxnSpPr>
            <p:cNvPr id="148" name="Straight Connector 147"/>
            <p:cNvCxnSpPr>
              <a:stCxn id="146" idx="3"/>
              <a:endCxn id="146" idx="7"/>
            </p:cNvCxnSpPr>
            <p:nvPr/>
          </p:nvCxnSpPr>
          <p:spPr bwMode="auto">
            <a:xfrm flipV="1">
              <a:off x="2359397" y="3771532"/>
              <a:ext cx="277963" cy="284373"/>
            </a:xfrm>
            <a:prstGeom prst="line">
              <a:avLst/>
            </a:prstGeom>
            <a:solidFill>
              <a:schemeClr val="accent1"/>
            </a:solidFill>
            <a:ln w="12700" cap="flat" cmpd="sng" algn="ctr">
              <a:solidFill>
                <a:schemeClr val="tx1"/>
              </a:solidFill>
              <a:prstDash val="solid"/>
              <a:round/>
              <a:headEnd type="none" w="lg" len="med"/>
              <a:tailEnd type="none" w="lg" len="med"/>
            </a:ln>
            <a:effectLst/>
          </p:spPr>
        </p:cxnSp>
      </p:grpSp>
      <p:sp>
        <p:nvSpPr>
          <p:cNvPr id="156" name="Rectangle 155"/>
          <p:cNvSpPr/>
          <p:nvPr/>
        </p:nvSpPr>
        <p:spPr bwMode="auto">
          <a:xfrm rot="1747513">
            <a:off x="8119668" y="4012956"/>
            <a:ext cx="442781" cy="369332"/>
          </a:xfrm>
          <a:prstGeom prst="rect">
            <a:avLst/>
          </a:prstGeom>
          <a:solidFill>
            <a:schemeClr val="bg1">
              <a:lumMod val="8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Century Gothic" pitchFamily="34" charset="0"/>
                <a:cs typeface="Arial" charset="0"/>
              </a:rPr>
              <a:t>T3</a:t>
            </a:r>
          </a:p>
        </p:txBody>
      </p:sp>
      <p:sp>
        <p:nvSpPr>
          <p:cNvPr id="161" name="Bent Arrow 160"/>
          <p:cNvSpPr/>
          <p:nvPr/>
        </p:nvSpPr>
        <p:spPr bwMode="auto">
          <a:xfrm rot="16200000" flipH="1" flipV="1">
            <a:off x="1381653" y="3190348"/>
            <a:ext cx="501374" cy="978679"/>
          </a:xfrm>
          <a:prstGeom prst="bentArrow">
            <a:avLst>
              <a:gd name="adj1" fmla="val 13641"/>
              <a:gd name="adj2" fmla="val 18897"/>
              <a:gd name="adj3" fmla="val 11511"/>
              <a:gd name="adj4" fmla="val 48276"/>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60" name="Rectangle 159"/>
          <p:cNvSpPr/>
          <p:nvPr/>
        </p:nvSpPr>
        <p:spPr bwMode="auto">
          <a:xfrm>
            <a:off x="1837537" y="3643128"/>
            <a:ext cx="442781" cy="369332"/>
          </a:xfrm>
          <a:prstGeom prst="rect">
            <a:avLst/>
          </a:prstGeom>
          <a:solidFill>
            <a:schemeClr val="bg1">
              <a:lumMod val="8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Century Gothic" pitchFamily="34" charset="0"/>
                <a:cs typeface="Arial" charset="0"/>
              </a:rPr>
              <a:t>T1</a:t>
            </a:r>
          </a:p>
        </p:txBody>
      </p:sp>
      <p:sp>
        <p:nvSpPr>
          <p:cNvPr id="162" name="Can 161"/>
          <p:cNvSpPr/>
          <p:nvPr/>
        </p:nvSpPr>
        <p:spPr>
          <a:xfrm>
            <a:off x="357892" y="3151536"/>
            <a:ext cx="1143000" cy="1797795"/>
          </a:xfrm>
          <a:prstGeom prst="can">
            <a:avLst>
              <a:gd name="adj" fmla="val 18907"/>
            </a:avLst>
          </a:prstGeom>
          <a:solidFill>
            <a:schemeClr val="bg1"/>
          </a:solidFill>
          <a:ln w="19050">
            <a:solidFill>
              <a:schemeClr val="tx1">
                <a:lumMod val="95000"/>
                <a:lumOff val="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US" sz="1800" b="1" dirty="0">
              <a:solidFill>
                <a:schemeClr val="tx1"/>
              </a:solidFill>
            </a:endParaRPr>
          </a:p>
        </p:txBody>
      </p:sp>
      <p:sp>
        <p:nvSpPr>
          <p:cNvPr id="163" name="Can 162"/>
          <p:cNvSpPr/>
          <p:nvPr/>
        </p:nvSpPr>
        <p:spPr>
          <a:xfrm>
            <a:off x="497366" y="1633428"/>
            <a:ext cx="1521850" cy="1214017"/>
          </a:xfrm>
          <a:prstGeom prst="can">
            <a:avLst>
              <a:gd name="adj" fmla="val 14762"/>
            </a:avLst>
          </a:prstGeom>
          <a:solidFill>
            <a:schemeClr val="bg1"/>
          </a:solidFill>
          <a:ln w="19050">
            <a:solidFill>
              <a:schemeClr val="tx1">
                <a:lumMod val="95000"/>
                <a:lumOff val="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800" b="1" dirty="0" smtClean="0">
                <a:solidFill>
                  <a:schemeClr val="tx1"/>
                </a:solidFill>
              </a:rPr>
              <a:t>Concentrated Clay</a:t>
            </a:r>
            <a:endParaRPr lang="en-US" sz="1800" b="1" dirty="0">
              <a:solidFill>
                <a:schemeClr val="tx1"/>
              </a:solidFill>
            </a:endParaRPr>
          </a:p>
        </p:txBody>
      </p:sp>
      <p:grpSp>
        <p:nvGrpSpPr>
          <p:cNvPr id="186" name="Group 185"/>
          <p:cNvGrpSpPr/>
          <p:nvPr/>
        </p:nvGrpSpPr>
        <p:grpSpPr>
          <a:xfrm>
            <a:off x="2209801" y="4908083"/>
            <a:ext cx="1022337" cy="419150"/>
            <a:chOff x="2209801" y="4908083"/>
            <a:chExt cx="1022337" cy="419150"/>
          </a:xfrm>
        </p:grpSpPr>
        <p:sp>
          <p:nvSpPr>
            <p:cNvPr id="185" name="Freeform 184"/>
            <p:cNvSpPr/>
            <p:nvPr/>
          </p:nvSpPr>
          <p:spPr bwMode="auto">
            <a:xfrm flipV="1">
              <a:off x="2967586" y="5278918"/>
              <a:ext cx="52846" cy="45719"/>
            </a:xfrm>
            <a:custGeom>
              <a:avLst/>
              <a:gdLst>
                <a:gd name="connsiteX0" fmla="*/ 0 w 41015"/>
                <a:gd name="connsiteY0" fmla="*/ 0 h 49206"/>
                <a:gd name="connsiteX1" fmla="*/ 20502 w 41015"/>
                <a:gd name="connsiteY1" fmla="*/ 8201 h 49206"/>
                <a:gd name="connsiteX2" fmla="*/ 36904 w 41015"/>
                <a:gd name="connsiteY2" fmla="*/ 32804 h 49206"/>
                <a:gd name="connsiteX3" fmla="*/ 41004 w 41015"/>
                <a:gd name="connsiteY3" fmla="*/ 49206 h 49206"/>
              </a:gdLst>
              <a:ahLst/>
              <a:cxnLst>
                <a:cxn ang="0">
                  <a:pos x="connsiteX0" y="connsiteY0"/>
                </a:cxn>
                <a:cxn ang="0">
                  <a:pos x="connsiteX1" y="connsiteY1"/>
                </a:cxn>
                <a:cxn ang="0">
                  <a:pos x="connsiteX2" y="connsiteY2"/>
                </a:cxn>
                <a:cxn ang="0">
                  <a:pos x="connsiteX3" y="connsiteY3"/>
                </a:cxn>
              </a:cxnLst>
              <a:rect l="l" t="t" r="r" b="b"/>
              <a:pathLst>
                <a:path w="41015" h="49206">
                  <a:moveTo>
                    <a:pt x="0" y="0"/>
                  </a:moveTo>
                  <a:cubicBezTo>
                    <a:pt x="6834" y="2734"/>
                    <a:pt x="15001" y="3311"/>
                    <a:pt x="20502" y="8201"/>
                  </a:cubicBezTo>
                  <a:cubicBezTo>
                    <a:pt x="27869" y="14749"/>
                    <a:pt x="36904" y="32804"/>
                    <a:pt x="36904" y="32804"/>
                  </a:cubicBezTo>
                  <a:cubicBezTo>
                    <a:pt x="41436" y="46402"/>
                    <a:pt x="41004" y="40783"/>
                    <a:pt x="41004" y="49206"/>
                  </a:cubicBezTo>
                </a:path>
              </a:pathLst>
            </a:custGeom>
            <a:ln w="9525">
              <a:headEnd type="none" w="lg" len="med"/>
              <a:tailEnd type="none" w="lg" len="med"/>
            </a:ln>
          </p:spPr>
          <p:style>
            <a:lnRef idx="1">
              <a:schemeClr val="accent1"/>
            </a:lnRef>
            <a:fillRef idx="0">
              <a:schemeClr val="accent1"/>
            </a:fillRef>
            <a:effectRef idx="0">
              <a:schemeClr val="accent1"/>
            </a:effectRef>
            <a:fontRef idx="minor">
              <a:schemeClr val="tx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nvGrpSpPr>
            <p:cNvPr id="169" name="Group 168"/>
            <p:cNvGrpSpPr/>
            <p:nvPr/>
          </p:nvGrpSpPr>
          <p:grpSpPr>
            <a:xfrm>
              <a:off x="2209801" y="4908083"/>
              <a:ext cx="1022337" cy="419150"/>
              <a:chOff x="2301832" y="4728659"/>
              <a:chExt cx="1022337" cy="572277"/>
            </a:xfrm>
          </p:grpSpPr>
          <p:sp>
            <p:nvSpPr>
              <p:cNvPr id="168" name="Freeform 167"/>
              <p:cNvSpPr/>
              <p:nvPr/>
            </p:nvSpPr>
            <p:spPr bwMode="auto">
              <a:xfrm>
                <a:off x="3063831" y="4730256"/>
                <a:ext cx="41015" cy="49206"/>
              </a:xfrm>
              <a:custGeom>
                <a:avLst/>
                <a:gdLst>
                  <a:gd name="connsiteX0" fmla="*/ 0 w 41015"/>
                  <a:gd name="connsiteY0" fmla="*/ 0 h 49206"/>
                  <a:gd name="connsiteX1" fmla="*/ 20502 w 41015"/>
                  <a:gd name="connsiteY1" fmla="*/ 8201 h 49206"/>
                  <a:gd name="connsiteX2" fmla="*/ 36904 w 41015"/>
                  <a:gd name="connsiteY2" fmla="*/ 32804 h 49206"/>
                  <a:gd name="connsiteX3" fmla="*/ 41004 w 41015"/>
                  <a:gd name="connsiteY3" fmla="*/ 49206 h 49206"/>
                </a:gdLst>
                <a:ahLst/>
                <a:cxnLst>
                  <a:cxn ang="0">
                    <a:pos x="connsiteX0" y="connsiteY0"/>
                  </a:cxn>
                  <a:cxn ang="0">
                    <a:pos x="connsiteX1" y="connsiteY1"/>
                  </a:cxn>
                  <a:cxn ang="0">
                    <a:pos x="connsiteX2" y="connsiteY2"/>
                  </a:cxn>
                  <a:cxn ang="0">
                    <a:pos x="connsiteX3" y="connsiteY3"/>
                  </a:cxn>
                </a:cxnLst>
                <a:rect l="l" t="t" r="r" b="b"/>
                <a:pathLst>
                  <a:path w="41015" h="49206">
                    <a:moveTo>
                      <a:pt x="0" y="0"/>
                    </a:moveTo>
                    <a:cubicBezTo>
                      <a:pt x="6834" y="2734"/>
                      <a:pt x="15001" y="3311"/>
                      <a:pt x="20502" y="8201"/>
                    </a:cubicBezTo>
                    <a:cubicBezTo>
                      <a:pt x="27869" y="14749"/>
                      <a:pt x="36904" y="32804"/>
                      <a:pt x="36904" y="32804"/>
                    </a:cubicBezTo>
                    <a:cubicBezTo>
                      <a:pt x="41436" y="46402"/>
                      <a:pt x="41004" y="40783"/>
                      <a:pt x="41004" y="49206"/>
                    </a:cubicBezTo>
                  </a:path>
                </a:pathLst>
              </a:custGeom>
              <a:ln w="9525">
                <a:headEnd type="none" w="lg" len="med"/>
                <a:tailEnd type="none" w="lg" len="med"/>
              </a:ln>
            </p:spPr>
            <p:style>
              <a:lnRef idx="1">
                <a:schemeClr val="accent1"/>
              </a:lnRef>
              <a:fillRef idx="0">
                <a:schemeClr val="accent1"/>
              </a:fillRef>
              <a:effectRef idx="0">
                <a:schemeClr val="accent1"/>
              </a:effectRef>
              <a:fontRef idx="minor">
                <a:schemeClr val="tx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nvGrpSpPr>
              <p:cNvPr id="167" name="Group 166"/>
              <p:cNvGrpSpPr/>
              <p:nvPr/>
            </p:nvGrpSpPr>
            <p:grpSpPr>
              <a:xfrm>
                <a:off x="2301832" y="4728659"/>
                <a:ext cx="1022337" cy="572277"/>
                <a:chOff x="2301832" y="4728659"/>
                <a:chExt cx="1022337" cy="572277"/>
              </a:xfrm>
            </p:grpSpPr>
            <p:grpSp>
              <p:nvGrpSpPr>
                <p:cNvPr id="54" name="Group 53"/>
                <p:cNvGrpSpPr/>
                <p:nvPr/>
              </p:nvGrpSpPr>
              <p:grpSpPr>
                <a:xfrm>
                  <a:off x="2301832" y="4728660"/>
                  <a:ext cx="1022337" cy="572276"/>
                  <a:chOff x="3984429" y="2933699"/>
                  <a:chExt cx="1185984" cy="846797"/>
                </a:xfrm>
              </p:grpSpPr>
              <p:sp>
                <p:nvSpPr>
                  <p:cNvPr id="32" name="Can 31"/>
                  <p:cNvSpPr/>
                  <p:nvPr/>
                </p:nvSpPr>
                <p:spPr>
                  <a:xfrm rot="5400000">
                    <a:off x="4205945" y="2747932"/>
                    <a:ext cx="742951" cy="1185984"/>
                  </a:xfrm>
                  <a:prstGeom prst="can">
                    <a:avLst>
                      <a:gd name="adj" fmla="val 53063"/>
                    </a:avLst>
                  </a:prstGeom>
                  <a:solidFill>
                    <a:schemeClr val="bg2">
                      <a:lumMod val="90000"/>
                    </a:schemeClr>
                  </a:solidFill>
                  <a:ln w="9525">
                    <a:solidFill>
                      <a:schemeClr val="bg2">
                        <a:lumMod val="50000"/>
                      </a:schemeClr>
                    </a:solidFill>
                  </a:ln>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sp>
                <p:nvSpPr>
                  <p:cNvPr id="17" name="Moon 16"/>
                  <p:cNvSpPr/>
                  <p:nvPr/>
                </p:nvSpPr>
                <p:spPr bwMode="auto">
                  <a:xfrm>
                    <a:off x="4066233" y="2955954"/>
                    <a:ext cx="287952" cy="80229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8" name="Moon 17"/>
                  <p:cNvSpPr/>
                  <p:nvPr/>
                </p:nvSpPr>
                <p:spPr bwMode="auto">
                  <a:xfrm>
                    <a:off x="4174251" y="2940887"/>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9" name="Moon 18"/>
                  <p:cNvSpPr/>
                  <p:nvPr/>
                </p:nvSpPr>
                <p:spPr bwMode="auto">
                  <a:xfrm>
                    <a:off x="4287221" y="2942296"/>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0" name="Moon 19"/>
                  <p:cNvSpPr/>
                  <p:nvPr/>
                </p:nvSpPr>
                <p:spPr bwMode="auto">
                  <a:xfrm>
                    <a:off x="4393615" y="2933700"/>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1" name="Moon 20"/>
                  <p:cNvSpPr/>
                  <p:nvPr/>
                </p:nvSpPr>
                <p:spPr bwMode="auto">
                  <a:xfrm>
                    <a:off x="4520136" y="2933699"/>
                    <a:ext cx="261124" cy="845387"/>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2" name="Moon 21"/>
                  <p:cNvSpPr/>
                  <p:nvPr/>
                </p:nvSpPr>
                <p:spPr bwMode="auto">
                  <a:xfrm>
                    <a:off x="4633107" y="2933699"/>
                    <a:ext cx="235295" cy="838201"/>
                  </a:xfrm>
                  <a:prstGeom prst="moon">
                    <a:avLst>
                      <a:gd name="adj" fmla="val 58817"/>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cxnSp>
              <p:nvCxnSpPr>
                <p:cNvPr id="164" name="Straight Connector 163"/>
                <p:cNvCxnSpPr>
                  <a:endCxn id="22" idx="0"/>
                </p:cNvCxnSpPr>
                <p:nvPr/>
              </p:nvCxnSpPr>
              <p:spPr bwMode="auto">
                <a:xfrm flipV="1">
                  <a:off x="2562844" y="4728659"/>
                  <a:ext cx="500987" cy="18809"/>
                </a:xfrm>
                <a:prstGeom prst="line">
                  <a:avLst/>
                </a:prstGeom>
                <a:ln w="9525">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66" name="Straight Connector 165"/>
                <p:cNvCxnSpPr/>
                <p:nvPr/>
              </p:nvCxnSpPr>
              <p:spPr bwMode="auto">
                <a:xfrm>
                  <a:off x="2580691" y="5292259"/>
                  <a:ext cx="483140" cy="2869"/>
                </a:xfrm>
                <a:prstGeom prst="line">
                  <a:avLst/>
                </a:prstGeom>
                <a:ln w="9525">
                  <a:headEnd type="none" w="lg" len="med"/>
                  <a:tailEnd type="none" w="lg" len="med"/>
                </a:ln>
              </p:spPr>
              <p:style>
                <a:lnRef idx="1">
                  <a:schemeClr val="accent1"/>
                </a:lnRef>
                <a:fillRef idx="0">
                  <a:schemeClr val="accent1"/>
                </a:fillRef>
                <a:effectRef idx="0">
                  <a:schemeClr val="accent1"/>
                </a:effectRef>
                <a:fontRef idx="minor">
                  <a:schemeClr val="tx1"/>
                </a:fontRef>
              </p:style>
            </p:cxnSp>
          </p:grpSp>
        </p:grpSp>
      </p:grpSp>
      <p:sp>
        <p:nvSpPr>
          <p:cNvPr id="188" name="Rectangle 187"/>
          <p:cNvSpPr/>
          <p:nvPr/>
        </p:nvSpPr>
        <p:spPr bwMode="auto">
          <a:xfrm>
            <a:off x="6202195" y="2167291"/>
            <a:ext cx="1390702" cy="369332"/>
          </a:xfrm>
          <a:prstGeom prst="rect">
            <a:avLst/>
          </a:prstGeom>
          <a:noFill/>
          <a:ln>
            <a:noFill/>
            <a:headEnd type="none" w="lg" len="med"/>
            <a:tailEnd type="none" w="lg" len="med"/>
          </a:ln>
        </p:spPr>
        <p:style>
          <a:lnRef idx="2">
            <a:schemeClr val="dk1"/>
          </a:lnRef>
          <a:fillRef idx="1">
            <a:schemeClr val="lt1"/>
          </a:fillRef>
          <a:effectRef idx="0">
            <a:schemeClr val="dk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r>
              <a:rPr lang="en-US" b="1" dirty="0" smtClean="0">
                <a:solidFill>
                  <a:schemeClr val="tx1"/>
                </a:solidFill>
                <a:latin typeface="+mj-lt"/>
                <a:cs typeface="Calibri" pitchFamily="34" charset="0"/>
              </a:rPr>
              <a:t>Tube Settler</a:t>
            </a:r>
            <a:endParaRPr kumimoji="0" lang="en-US" sz="1800" b="1" i="0" u="none" strike="noStrike" cap="none" normalizeH="0" baseline="0" dirty="0" smtClean="0">
              <a:ln>
                <a:noFill/>
              </a:ln>
              <a:solidFill>
                <a:schemeClr val="tx1"/>
              </a:solidFill>
              <a:effectLst/>
              <a:latin typeface="+mj-lt"/>
              <a:cs typeface="Calibri" pitchFamily="34" charset="0"/>
            </a:endParaRPr>
          </a:p>
        </p:txBody>
      </p:sp>
      <p:sp>
        <p:nvSpPr>
          <p:cNvPr id="189" name="Rectangle 188"/>
          <p:cNvSpPr/>
          <p:nvPr/>
        </p:nvSpPr>
        <p:spPr bwMode="auto">
          <a:xfrm>
            <a:off x="4425865" y="6183868"/>
            <a:ext cx="1289135" cy="369332"/>
          </a:xfrm>
          <a:prstGeom prst="rect">
            <a:avLst/>
          </a:prstGeom>
          <a:noFill/>
          <a:ln>
            <a:noFill/>
            <a:headEnd type="none" w="lg" len="med"/>
            <a:tailEnd type="none" w="lg" len="med"/>
          </a:ln>
        </p:spPr>
        <p:style>
          <a:lnRef idx="2">
            <a:schemeClr val="dk1"/>
          </a:lnRef>
          <a:fillRef idx="1">
            <a:schemeClr val="lt1"/>
          </a:fillRef>
          <a:effectRef idx="0">
            <a:schemeClr val="dk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r>
              <a:rPr lang="en-US" b="1" dirty="0" err="1" smtClean="0">
                <a:solidFill>
                  <a:schemeClr val="tx1"/>
                </a:solidFill>
                <a:latin typeface="+mj-lt"/>
                <a:cs typeface="Calibri" pitchFamily="34" charset="0"/>
              </a:rPr>
              <a:t>Flocculator</a:t>
            </a:r>
            <a:endParaRPr kumimoji="0" lang="en-US" sz="1800" b="1" i="0" u="none" strike="noStrike" cap="none" normalizeH="0" baseline="0" dirty="0" smtClean="0">
              <a:ln>
                <a:noFill/>
              </a:ln>
              <a:solidFill>
                <a:schemeClr val="tx1"/>
              </a:solidFill>
              <a:effectLst/>
              <a:latin typeface="+mj-lt"/>
              <a:cs typeface="Calibri" pitchFamily="34" charset="0"/>
            </a:endParaRPr>
          </a:p>
        </p:txBody>
      </p:sp>
      <p:sp>
        <p:nvSpPr>
          <p:cNvPr id="190" name="Rectangle 189"/>
          <p:cNvSpPr/>
          <p:nvPr/>
        </p:nvSpPr>
        <p:spPr bwMode="auto">
          <a:xfrm>
            <a:off x="2046593" y="5301806"/>
            <a:ext cx="1249991" cy="369332"/>
          </a:xfrm>
          <a:prstGeom prst="rect">
            <a:avLst/>
          </a:prstGeom>
          <a:noFill/>
          <a:ln>
            <a:noFill/>
            <a:headEnd type="none" w="lg" len="med"/>
            <a:tailEnd type="none" w="lg"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b="1" dirty="0" smtClean="0">
                <a:solidFill>
                  <a:schemeClr val="tx1"/>
                </a:solidFill>
                <a:latin typeface="+mj-lt"/>
                <a:cs typeface="Calibri" pitchFamily="34" charset="0"/>
              </a:rPr>
              <a:t>Rapid Mix</a:t>
            </a:r>
            <a:endParaRPr kumimoji="0" lang="en-US" sz="1800" b="1" i="0" u="none" strike="noStrike" cap="none" normalizeH="0" baseline="0" dirty="0" smtClean="0">
              <a:ln>
                <a:noFill/>
              </a:ln>
              <a:solidFill>
                <a:schemeClr val="tx1"/>
              </a:solidFill>
              <a:effectLst/>
              <a:latin typeface="+mj-lt"/>
              <a:cs typeface="Calibri" pitchFamily="34" charset="0"/>
            </a:endParaRPr>
          </a:p>
        </p:txBody>
      </p:sp>
      <p:sp>
        <p:nvSpPr>
          <p:cNvPr id="192" name="Rectangle 191"/>
          <p:cNvSpPr/>
          <p:nvPr/>
        </p:nvSpPr>
        <p:spPr bwMode="auto">
          <a:xfrm>
            <a:off x="250901" y="5387288"/>
            <a:ext cx="1249991" cy="369332"/>
          </a:xfrm>
          <a:prstGeom prst="rect">
            <a:avLst/>
          </a:prstGeom>
          <a:noFill/>
          <a:ln>
            <a:noFill/>
            <a:headEnd type="none" w="lg" len="med"/>
            <a:tailEnd type="none" w="lg"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i="1" dirty="0" smtClean="0">
                <a:solidFill>
                  <a:schemeClr val="tx1"/>
                </a:solidFill>
                <a:latin typeface="+mj-lt"/>
                <a:cs typeface="Calibri" pitchFamily="34" charset="0"/>
              </a:rPr>
              <a:t>Raw Water</a:t>
            </a:r>
            <a:endParaRPr kumimoji="0" lang="en-US" sz="1800" i="1" u="none" strike="noStrike" cap="none" normalizeH="0" baseline="0" dirty="0" smtClean="0">
              <a:ln>
                <a:noFill/>
              </a:ln>
              <a:solidFill>
                <a:schemeClr val="tx1"/>
              </a:solidFill>
              <a:effectLst/>
              <a:latin typeface="+mj-lt"/>
              <a:cs typeface="Calibri" pitchFamily="34" charset="0"/>
            </a:endParaRPr>
          </a:p>
        </p:txBody>
      </p:sp>
      <p:sp>
        <p:nvSpPr>
          <p:cNvPr id="193" name="Rectangle 192"/>
          <p:cNvSpPr/>
          <p:nvPr/>
        </p:nvSpPr>
        <p:spPr bwMode="auto">
          <a:xfrm>
            <a:off x="8366111" y="5549216"/>
            <a:ext cx="819245" cy="369332"/>
          </a:xfrm>
          <a:prstGeom prst="rect">
            <a:avLst/>
          </a:prstGeom>
          <a:noFill/>
          <a:ln>
            <a:noFill/>
            <a:headEnd type="none" w="lg" len="med"/>
            <a:tailEnd type="none" w="lg"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i="1" dirty="0" smtClean="0">
                <a:solidFill>
                  <a:schemeClr val="tx1"/>
                </a:solidFill>
                <a:latin typeface="+mj-lt"/>
                <a:cs typeface="Calibri" pitchFamily="34" charset="0"/>
              </a:rPr>
              <a:t>Waste</a:t>
            </a:r>
            <a:endParaRPr kumimoji="0" lang="en-US" sz="1800" i="1" u="none" strike="noStrike" cap="none" normalizeH="0" baseline="0" dirty="0" smtClean="0">
              <a:ln>
                <a:noFill/>
              </a:ln>
              <a:solidFill>
                <a:schemeClr val="tx1"/>
              </a:solidFill>
              <a:effectLst/>
              <a:latin typeface="+mj-lt"/>
              <a:cs typeface="Calibri" pitchFamily="34" charset="0"/>
            </a:endParaRPr>
          </a:p>
        </p:txBody>
      </p:sp>
      <p:sp>
        <p:nvSpPr>
          <p:cNvPr id="195" name="Rectangle 194"/>
          <p:cNvSpPr/>
          <p:nvPr/>
        </p:nvSpPr>
        <p:spPr bwMode="auto">
          <a:xfrm>
            <a:off x="8334626" y="4583668"/>
            <a:ext cx="819245" cy="369332"/>
          </a:xfrm>
          <a:prstGeom prst="rect">
            <a:avLst/>
          </a:prstGeom>
          <a:noFill/>
          <a:ln>
            <a:noFill/>
            <a:headEnd type="none" w="lg" len="med"/>
            <a:tailEnd type="none" w="lg"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i="1" dirty="0" smtClean="0">
                <a:solidFill>
                  <a:schemeClr val="tx1"/>
                </a:solidFill>
                <a:latin typeface="+mj-lt"/>
                <a:cs typeface="Calibri" pitchFamily="34" charset="0"/>
              </a:rPr>
              <a:t>Waste</a:t>
            </a:r>
            <a:endParaRPr kumimoji="0" lang="en-US" sz="1800" i="1" u="none" strike="noStrike" cap="none" normalizeH="0" baseline="0" dirty="0" smtClean="0">
              <a:ln>
                <a:noFill/>
              </a:ln>
              <a:solidFill>
                <a:schemeClr val="tx1"/>
              </a:solidFill>
              <a:effectLst/>
              <a:latin typeface="+mj-lt"/>
              <a:cs typeface="Calibri" pitchFamily="34" charset="0"/>
            </a:endParaRPr>
          </a:p>
        </p:txBody>
      </p:sp>
      <p:sp>
        <p:nvSpPr>
          <p:cNvPr id="196" name="Oval 195"/>
          <p:cNvSpPr/>
          <p:nvPr/>
        </p:nvSpPr>
        <p:spPr bwMode="auto">
          <a:xfrm>
            <a:off x="72927" y="5521844"/>
            <a:ext cx="127417" cy="118138"/>
          </a:xfrm>
          <a:prstGeom prst="ellipse">
            <a:avLst/>
          </a:prstGeom>
          <a:solidFill>
            <a:srgbClr val="0099FF"/>
          </a:solidFill>
          <a:ln w="12700"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99" name="Can 198"/>
          <p:cNvSpPr/>
          <p:nvPr/>
        </p:nvSpPr>
        <p:spPr>
          <a:xfrm>
            <a:off x="357892" y="3695597"/>
            <a:ext cx="1143000" cy="1273937"/>
          </a:xfrm>
          <a:prstGeom prst="can">
            <a:avLst>
              <a:gd name="adj" fmla="val 18907"/>
            </a:avLst>
          </a:prstGeom>
          <a:solidFill>
            <a:srgbClr val="0099FF"/>
          </a:solidFill>
          <a:ln w="19050">
            <a:solidFill>
              <a:schemeClr val="tx1">
                <a:lumMod val="95000"/>
                <a:lumOff val="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800" b="1" dirty="0">
                <a:solidFill>
                  <a:schemeClr val="tx1"/>
                </a:solidFill>
              </a:rPr>
              <a:t>Turbid </a:t>
            </a:r>
            <a:r>
              <a:rPr lang="en-US" sz="1800" b="1" dirty="0" smtClean="0">
                <a:solidFill>
                  <a:schemeClr val="tx1"/>
                </a:solidFill>
              </a:rPr>
              <a:t>Water</a:t>
            </a:r>
            <a:endParaRPr lang="en-US" sz="1800" b="1" dirty="0">
              <a:solidFill>
                <a:schemeClr val="tx1"/>
              </a:solidFill>
            </a:endParaRPr>
          </a:p>
        </p:txBody>
      </p:sp>
      <p:sp>
        <p:nvSpPr>
          <p:cNvPr id="198" name="Oval 197"/>
          <p:cNvSpPr/>
          <p:nvPr/>
        </p:nvSpPr>
        <p:spPr bwMode="auto">
          <a:xfrm>
            <a:off x="518900" y="2594633"/>
            <a:ext cx="127417" cy="118138"/>
          </a:xfrm>
          <a:prstGeom prst="ellipse">
            <a:avLst/>
          </a:prstGeom>
          <a:solidFill>
            <a:schemeClr val="bg2">
              <a:lumMod val="90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02" name="Flowchart: Collate 201"/>
          <p:cNvSpPr/>
          <p:nvPr/>
        </p:nvSpPr>
        <p:spPr bwMode="auto">
          <a:xfrm rot="12600000">
            <a:off x="8089438" y="2305133"/>
            <a:ext cx="113579" cy="184735"/>
          </a:xfrm>
          <a:prstGeom prst="flowChartCollat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03" name="Flowchart: Collate 202"/>
          <p:cNvSpPr/>
          <p:nvPr/>
        </p:nvSpPr>
        <p:spPr bwMode="auto">
          <a:xfrm rot="12600000">
            <a:off x="7978364" y="2525649"/>
            <a:ext cx="113579" cy="184735"/>
          </a:xfrm>
          <a:prstGeom prst="flowChartCollat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04" name="Flowchart: Collate 203"/>
          <p:cNvSpPr/>
          <p:nvPr/>
        </p:nvSpPr>
        <p:spPr bwMode="auto">
          <a:xfrm rot="12600000">
            <a:off x="7857146" y="2751860"/>
            <a:ext cx="113579" cy="184735"/>
          </a:xfrm>
          <a:prstGeom prst="flowChartCollat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05" name="Flowchart: Collate 204"/>
          <p:cNvSpPr/>
          <p:nvPr/>
        </p:nvSpPr>
        <p:spPr bwMode="auto">
          <a:xfrm rot="12600000">
            <a:off x="7730392" y="2981435"/>
            <a:ext cx="113579" cy="184735"/>
          </a:xfrm>
          <a:prstGeom prst="flowChartCollat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06" name="Isosceles Triangle 205"/>
          <p:cNvSpPr/>
          <p:nvPr/>
        </p:nvSpPr>
        <p:spPr bwMode="auto">
          <a:xfrm rot="1800000">
            <a:off x="8248816" y="2119830"/>
            <a:ext cx="108536" cy="94920"/>
          </a:xfrm>
          <a:prstGeom prst="triangl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07" name="Isosceles Triangle 206"/>
          <p:cNvSpPr/>
          <p:nvPr/>
        </p:nvSpPr>
        <p:spPr bwMode="auto">
          <a:xfrm rot="12600000" flipH="1">
            <a:off x="8364143" y="1916651"/>
            <a:ext cx="108536" cy="94920"/>
          </a:xfrm>
          <a:prstGeom prst="triangl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23" name="Isosceles Triangle 222"/>
          <p:cNvSpPr/>
          <p:nvPr/>
        </p:nvSpPr>
        <p:spPr bwMode="auto">
          <a:xfrm rot="16200000" flipH="1">
            <a:off x="3909976" y="5367705"/>
            <a:ext cx="108536" cy="94920"/>
          </a:xfrm>
          <a:prstGeom prst="triangl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18" name="Flowchart: Collate 217"/>
          <p:cNvSpPr/>
          <p:nvPr/>
        </p:nvSpPr>
        <p:spPr bwMode="auto">
          <a:xfrm rot="16200000">
            <a:off x="4724120" y="5335547"/>
            <a:ext cx="113579" cy="184735"/>
          </a:xfrm>
          <a:prstGeom prst="flowChartCollat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19" name="Flowchart: Collate 218"/>
          <p:cNvSpPr/>
          <p:nvPr/>
        </p:nvSpPr>
        <p:spPr bwMode="auto">
          <a:xfrm rot="16200000">
            <a:off x="5535438" y="5322028"/>
            <a:ext cx="113579" cy="184735"/>
          </a:xfrm>
          <a:prstGeom prst="flowChartCollat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20" name="Flowchart: Collate 219"/>
          <p:cNvSpPr/>
          <p:nvPr/>
        </p:nvSpPr>
        <p:spPr bwMode="auto">
          <a:xfrm rot="16200000">
            <a:off x="5895433" y="5327073"/>
            <a:ext cx="113579" cy="184735"/>
          </a:xfrm>
          <a:prstGeom prst="flowChartCollat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21" name="Flowchart: Collate 220"/>
          <p:cNvSpPr/>
          <p:nvPr/>
        </p:nvSpPr>
        <p:spPr bwMode="auto">
          <a:xfrm rot="16200000">
            <a:off x="6165068" y="5322028"/>
            <a:ext cx="113579" cy="184735"/>
          </a:xfrm>
          <a:prstGeom prst="flowChartCollat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22" name="Isosceles Triangle 221"/>
          <p:cNvSpPr/>
          <p:nvPr/>
        </p:nvSpPr>
        <p:spPr bwMode="auto">
          <a:xfrm rot="5400000">
            <a:off x="3707843" y="5369459"/>
            <a:ext cx="108536" cy="94920"/>
          </a:xfrm>
          <a:prstGeom prst="triangl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50" name="Can 149"/>
          <p:cNvSpPr/>
          <p:nvPr/>
        </p:nvSpPr>
        <p:spPr>
          <a:xfrm>
            <a:off x="3597403" y="1917128"/>
            <a:ext cx="1281879" cy="1450428"/>
          </a:xfrm>
          <a:prstGeom prst="can">
            <a:avLst>
              <a:gd name="adj" fmla="val 23342"/>
            </a:avLst>
          </a:prstGeom>
          <a:solidFill>
            <a:schemeClr val="bg1"/>
          </a:solidFill>
          <a:ln w="19050">
            <a:solidFill>
              <a:schemeClr val="tx1">
                <a:lumMod val="95000"/>
                <a:lumOff val="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800" b="1" dirty="0" smtClean="0">
                <a:solidFill>
                  <a:schemeClr val="tx1"/>
                </a:solidFill>
              </a:rPr>
              <a:t>Coagulant Stock Tank</a:t>
            </a:r>
            <a:endParaRPr lang="en-US" sz="1800" b="1" dirty="0">
              <a:solidFill>
                <a:schemeClr val="tx1"/>
              </a:solidFill>
            </a:endParaRPr>
          </a:p>
        </p:txBody>
      </p:sp>
      <p:sp>
        <p:nvSpPr>
          <p:cNvPr id="151" name="Flowchart: Summing Junction 150"/>
          <p:cNvSpPr/>
          <p:nvPr/>
        </p:nvSpPr>
        <p:spPr bwMode="auto">
          <a:xfrm>
            <a:off x="2852568" y="2869206"/>
            <a:ext cx="390880" cy="384490"/>
          </a:xfrm>
          <a:prstGeom prst="flowChartSummingJunction">
            <a:avLst/>
          </a:prstGeom>
          <a:solidFill>
            <a:schemeClr val="bg1">
              <a:lumMod val="85000"/>
            </a:schemeClr>
          </a:solidFill>
          <a:ln w="12700" cap="flat" cmpd="sng" algn="ctr">
            <a:solidFill>
              <a:schemeClr val="tx1">
                <a:lumMod val="95000"/>
                <a:lumOff val="5000"/>
              </a:schemeClr>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52" name="Flowchart: Summing Junction 151"/>
          <p:cNvSpPr/>
          <p:nvPr/>
        </p:nvSpPr>
        <p:spPr bwMode="auto">
          <a:xfrm>
            <a:off x="5304420" y="4523593"/>
            <a:ext cx="390880" cy="384490"/>
          </a:xfrm>
          <a:prstGeom prst="flowChartSummingJunction">
            <a:avLst/>
          </a:prstGeom>
          <a:solidFill>
            <a:schemeClr val="bg1">
              <a:lumMod val="85000"/>
            </a:schemeClr>
          </a:solidFill>
          <a:ln w="12700" cap="flat" cmpd="sng" algn="ctr">
            <a:solidFill>
              <a:schemeClr val="tx1">
                <a:lumMod val="95000"/>
                <a:lumOff val="5000"/>
              </a:schemeClr>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54" name="Rectangle 153"/>
          <p:cNvSpPr/>
          <p:nvPr/>
        </p:nvSpPr>
        <p:spPr bwMode="auto">
          <a:xfrm>
            <a:off x="3838377" y="4346506"/>
            <a:ext cx="1390124" cy="369332"/>
          </a:xfrm>
          <a:prstGeom prst="rect">
            <a:avLst/>
          </a:prstGeom>
          <a:noFill/>
          <a:ln>
            <a:noFill/>
            <a:headEnd type="none" w="lg" len="med"/>
            <a:tailEnd type="none" w="lg" len="med"/>
          </a:ln>
        </p:spPr>
        <p:style>
          <a:lnRef idx="2">
            <a:schemeClr val="dk1"/>
          </a:lnRef>
          <a:fillRef idx="1">
            <a:schemeClr val="lt1"/>
          </a:fillRef>
          <a:effectRef idx="0">
            <a:schemeClr val="dk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r>
              <a:rPr lang="en-US" b="1" dirty="0" err="1" smtClean="0">
                <a:solidFill>
                  <a:schemeClr val="tx1"/>
                </a:solidFill>
                <a:latin typeface="+mj-lt"/>
                <a:cs typeface="Calibri" pitchFamily="34" charset="0"/>
              </a:rPr>
              <a:t>Floc</a:t>
            </a:r>
            <a:r>
              <a:rPr lang="en-US" b="1" dirty="0" smtClean="0">
                <a:solidFill>
                  <a:schemeClr val="tx1"/>
                </a:solidFill>
                <a:latin typeface="+mj-lt"/>
                <a:cs typeface="Calibri" pitchFamily="34" charset="0"/>
              </a:rPr>
              <a:t> Recycle</a:t>
            </a:r>
            <a:endParaRPr kumimoji="0" lang="en-US" sz="1800" b="1" i="0" u="none" strike="noStrike" cap="none" normalizeH="0" baseline="0" dirty="0" smtClean="0">
              <a:ln>
                <a:noFill/>
              </a:ln>
              <a:solidFill>
                <a:schemeClr val="tx1"/>
              </a:solidFill>
              <a:effectLst/>
              <a:latin typeface="+mj-lt"/>
              <a:cs typeface="Calibri" pitchFamily="34" charset="0"/>
            </a:endParaRPr>
          </a:p>
        </p:txBody>
      </p:sp>
      <p:sp>
        <p:nvSpPr>
          <p:cNvPr id="155" name="Rectangle 154"/>
          <p:cNvSpPr/>
          <p:nvPr/>
        </p:nvSpPr>
        <p:spPr bwMode="auto">
          <a:xfrm>
            <a:off x="6009819" y="3721710"/>
            <a:ext cx="1070101" cy="369332"/>
          </a:xfrm>
          <a:prstGeom prst="rect">
            <a:avLst/>
          </a:prstGeom>
          <a:noFill/>
          <a:ln>
            <a:noFill/>
            <a:headEnd type="none" w="lg" len="med"/>
            <a:tailEnd type="none" w="lg" len="med"/>
          </a:ln>
        </p:spPr>
        <p:style>
          <a:lnRef idx="2">
            <a:schemeClr val="dk1"/>
          </a:lnRef>
          <a:fillRef idx="1">
            <a:schemeClr val="lt1"/>
          </a:fillRef>
          <a:effectRef idx="0">
            <a:schemeClr val="dk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r>
              <a:rPr lang="en-US" b="1" dirty="0" err="1" smtClean="0">
                <a:solidFill>
                  <a:schemeClr val="tx1"/>
                </a:solidFill>
                <a:latin typeface="+mj-lt"/>
                <a:cs typeface="Calibri" pitchFamily="34" charset="0"/>
              </a:rPr>
              <a:t>Sed</a:t>
            </a:r>
            <a:r>
              <a:rPr lang="en-US" b="1" dirty="0" smtClean="0">
                <a:solidFill>
                  <a:schemeClr val="tx1"/>
                </a:solidFill>
                <a:latin typeface="+mj-lt"/>
                <a:cs typeface="Calibri" pitchFamily="34" charset="0"/>
              </a:rPr>
              <a:t> Tank</a:t>
            </a:r>
            <a:endParaRPr kumimoji="0" lang="en-US" sz="1800" b="1" i="0" u="none" strike="noStrike" cap="none" normalizeH="0" baseline="0" dirty="0" smtClean="0">
              <a:ln>
                <a:noFill/>
              </a:ln>
              <a:solidFill>
                <a:schemeClr val="tx1"/>
              </a:solidFill>
              <a:effectLst/>
              <a:latin typeface="+mj-lt"/>
              <a:cs typeface="Calibri" pitchFamily="34" charset="0"/>
            </a:endParaRPr>
          </a:p>
        </p:txBody>
      </p:sp>
      <p:grpSp>
        <p:nvGrpSpPr>
          <p:cNvPr id="187" name="Group 186"/>
          <p:cNvGrpSpPr/>
          <p:nvPr/>
        </p:nvGrpSpPr>
        <p:grpSpPr>
          <a:xfrm>
            <a:off x="7086600" y="1604427"/>
            <a:ext cx="711386" cy="3967527"/>
            <a:chOff x="7086600" y="1604427"/>
            <a:chExt cx="711386" cy="3967527"/>
          </a:xfrm>
        </p:grpSpPr>
        <p:sp>
          <p:nvSpPr>
            <p:cNvPr id="224" name="Bent Arrow 223"/>
            <p:cNvSpPr/>
            <p:nvPr/>
          </p:nvSpPr>
          <p:spPr bwMode="auto">
            <a:xfrm rot="5400000">
              <a:off x="6833488" y="4554956"/>
              <a:ext cx="1119166" cy="391257"/>
            </a:xfrm>
            <a:prstGeom prst="bentArrow">
              <a:avLst>
                <a:gd name="adj1" fmla="val 29936"/>
                <a:gd name="adj2" fmla="val 14968"/>
                <a:gd name="adj3" fmla="val 0"/>
                <a:gd name="adj4" fmla="val 29521"/>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25" name="Can 224"/>
            <p:cNvSpPr/>
            <p:nvPr/>
          </p:nvSpPr>
          <p:spPr>
            <a:xfrm>
              <a:off x="7129422" y="3276600"/>
              <a:ext cx="254664" cy="2295354"/>
            </a:xfrm>
            <a:prstGeom prst="can">
              <a:avLst>
                <a:gd name="adj" fmla="val 52173"/>
              </a:avLst>
            </a:prstGeom>
            <a:solidFill>
              <a:schemeClr val="bg1"/>
            </a:solidFill>
            <a:ln w="19050">
              <a:solidFill>
                <a:schemeClr val="tx1">
                  <a:lumMod val="95000"/>
                  <a:lumOff val="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sp>
          <p:nvSpPr>
            <p:cNvPr id="226" name="Can 225"/>
            <p:cNvSpPr/>
            <p:nvPr/>
          </p:nvSpPr>
          <p:spPr>
            <a:xfrm rot="1736574">
              <a:off x="7572625" y="1604427"/>
              <a:ext cx="225361" cy="1892254"/>
            </a:xfrm>
            <a:prstGeom prst="can">
              <a:avLst>
                <a:gd name="adj" fmla="val 52173"/>
              </a:avLst>
            </a:prstGeom>
            <a:solidFill>
              <a:schemeClr val="bg1"/>
            </a:solidFill>
            <a:ln w="19050">
              <a:solidFill>
                <a:schemeClr val="tx1">
                  <a:lumMod val="95000"/>
                  <a:lumOff val="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sp>
          <p:nvSpPr>
            <p:cNvPr id="227" name="Rectangle 59"/>
            <p:cNvSpPr/>
            <p:nvPr/>
          </p:nvSpPr>
          <p:spPr bwMode="auto">
            <a:xfrm rot="1689132">
              <a:off x="7144037" y="3032554"/>
              <a:ext cx="309158" cy="397907"/>
            </a:xfrm>
            <a:prstGeom prst="flowChartAlternateProcess">
              <a:avLst/>
            </a:prstGeom>
            <a:solidFill>
              <a:schemeClr val="bg1"/>
            </a:solidFill>
            <a:ln w="28575" cap="flat" cmpd="sng" algn="ctr">
              <a:solidFill>
                <a:schemeClr val="tx1">
                  <a:lumMod val="95000"/>
                  <a:lumOff val="5000"/>
                </a:schemeClr>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28" name="Rectangle 59"/>
            <p:cNvSpPr/>
            <p:nvPr/>
          </p:nvSpPr>
          <p:spPr bwMode="auto">
            <a:xfrm>
              <a:off x="7086600" y="3253696"/>
              <a:ext cx="314938" cy="397907"/>
            </a:xfrm>
            <a:prstGeom prst="roundRect">
              <a:avLst/>
            </a:prstGeom>
            <a:solidFill>
              <a:schemeClr val="bg1"/>
            </a:solidFill>
            <a:ln w="28575" cap="flat" cmpd="sng" algn="ctr">
              <a:solidFill>
                <a:schemeClr val="tx1">
                  <a:lumMod val="95000"/>
                  <a:lumOff val="5000"/>
                </a:schemeClr>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29" name="Rectangle 59"/>
            <p:cNvSpPr/>
            <p:nvPr/>
          </p:nvSpPr>
          <p:spPr bwMode="auto">
            <a:xfrm rot="1689132">
              <a:off x="7170480" y="3081388"/>
              <a:ext cx="254034" cy="369332"/>
            </a:xfrm>
            <a:custGeom>
              <a:avLst/>
              <a:gdLst>
                <a:gd name="connsiteX0" fmla="*/ 0 w 311680"/>
                <a:gd name="connsiteY0" fmla="*/ 0 h 471361"/>
                <a:gd name="connsiteX1" fmla="*/ 311680 w 311680"/>
                <a:gd name="connsiteY1" fmla="*/ 0 h 471361"/>
                <a:gd name="connsiteX2" fmla="*/ 311680 w 311680"/>
                <a:gd name="connsiteY2" fmla="*/ 471361 h 471361"/>
                <a:gd name="connsiteX3" fmla="*/ 0 w 311680"/>
                <a:gd name="connsiteY3" fmla="*/ 471361 h 471361"/>
                <a:gd name="connsiteX4" fmla="*/ 0 w 311680"/>
                <a:gd name="connsiteY4" fmla="*/ 0 h 471361"/>
                <a:gd name="connsiteX0" fmla="*/ 0 w 314751"/>
                <a:gd name="connsiteY0" fmla="*/ 0 h 471361"/>
                <a:gd name="connsiteX1" fmla="*/ 311680 w 314751"/>
                <a:gd name="connsiteY1" fmla="*/ 0 h 471361"/>
                <a:gd name="connsiteX2" fmla="*/ 314751 w 314751"/>
                <a:gd name="connsiteY2" fmla="*/ 325426 h 471361"/>
                <a:gd name="connsiteX3" fmla="*/ 0 w 314751"/>
                <a:gd name="connsiteY3" fmla="*/ 471361 h 471361"/>
                <a:gd name="connsiteX4" fmla="*/ 0 w 314751"/>
                <a:gd name="connsiteY4" fmla="*/ 0 h 471361"/>
                <a:gd name="connsiteX0" fmla="*/ 187 w 314938"/>
                <a:gd name="connsiteY0" fmla="*/ 0 h 336188"/>
                <a:gd name="connsiteX1" fmla="*/ 311867 w 314938"/>
                <a:gd name="connsiteY1" fmla="*/ 0 h 336188"/>
                <a:gd name="connsiteX2" fmla="*/ 314938 w 314938"/>
                <a:gd name="connsiteY2" fmla="*/ 325426 h 336188"/>
                <a:gd name="connsiteX3" fmla="*/ 0 w 314938"/>
                <a:gd name="connsiteY3" fmla="*/ 336188 h 336188"/>
                <a:gd name="connsiteX4" fmla="*/ 187 w 314938"/>
                <a:gd name="connsiteY4" fmla="*/ 0 h 3361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938" h="336188">
                  <a:moveTo>
                    <a:pt x="187" y="0"/>
                  </a:moveTo>
                  <a:lnTo>
                    <a:pt x="311867" y="0"/>
                  </a:lnTo>
                  <a:cubicBezTo>
                    <a:pt x="312891" y="108475"/>
                    <a:pt x="313914" y="216951"/>
                    <a:pt x="314938" y="325426"/>
                  </a:cubicBezTo>
                  <a:lnTo>
                    <a:pt x="0" y="336188"/>
                  </a:lnTo>
                  <a:cubicBezTo>
                    <a:pt x="62" y="224125"/>
                    <a:pt x="125" y="112063"/>
                    <a:pt x="187" y="0"/>
                  </a:cubicBezTo>
                  <a:close/>
                </a:path>
              </a:pathLst>
            </a:cu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Century Gothic" pitchFamily="34" charset="0"/>
                  <a:cs typeface="Arial" charset="0"/>
                </a:rPr>
                <a:t>0</a:t>
              </a:r>
            </a:p>
          </p:txBody>
        </p:sp>
        <p:sp>
          <p:nvSpPr>
            <p:cNvPr id="230" name="Rectangle 59"/>
            <p:cNvSpPr/>
            <p:nvPr/>
          </p:nvSpPr>
          <p:spPr bwMode="auto">
            <a:xfrm rot="1769459">
              <a:off x="7152102" y="3079356"/>
              <a:ext cx="283892" cy="307710"/>
            </a:xfrm>
            <a:custGeom>
              <a:avLst/>
              <a:gdLst>
                <a:gd name="connsiteX0" fmla="*/ 0 w 311680"/>
                <a:gd name="connsiteY0" fmla="*/ 0 h 471361"/>
                <a:gd name="connsiteX1" fmla="*/ 311680 w 311680"/>
                <a:gd name="connsiteY1" fmla="*/ 0 h 471361"/>
                <a:gd name="connsiteX2" fmla="*/ 311680 w 311680"/>
                <a:gd name="connsiteY2" fmla="*/ 471361 h 471361"/>
                <a:gd name="connsiteX3" fmla="*/ 0 w 311680"/>
                <a:gd name="connsiteY3" fmla="*/ 471361 h 471361"/>
                <a:gd name="connsiteX4" fmla="*/ 0 w 311680"/>
                <a:gd name="connsiteY4" fmla="*/ 0 h 471361"/>
                <a:gd name="connsiteX0" fmla="*/ 0 w 314751"/>
                <a:gd name="connsiteY0" fmla="*/ 0 h 471361"/>
                <a:gd name="connsiteX1" fmla="*/ 311680 w 314751"/>
                <a:gd name="connsiteY1" fmla="*/ 0 h 471361"/>
                <a:gd name="connsiteX2" fmla="*/ 314751 w 314751"/>
                <a:gd name="connsiteY2" fmla="*/ 325426 h 471361"/>
                <a:gd name="connsiteX3" fmla="*/ 0 w 314751"/>
                <a:gd name="connsiteY3" fmla="*/ 471361 h 471361"/>
                <a:gd name="connsiteX4" fmla="*/ 0 w 314751"/>
                <a:gd name="connsiteY4" fmla="*/ 0 h 471361"/>
                <a:gd name="connsiteX0" fmla="*/ 187 w 314938"/>
                <a:gd name="connsiteY0" fmla="*/ 0 h 336188"/>
                <a:gd name="connsiteX1" fmla="*/ 311867 w 314938"/>
                <a:gd name="connsiteY1" fmla="*/ 0 h 336188"/>
                <a:gd name="connsiteX2" fmla="*/ 314938 w 314938"/>
                <a:gd name="connsiteY2" fmla="*/ 325426 h 336188"/>
                <a:gd name="connsiteX3" fmla="*/ 0 w 314938"/>
                <a:gd name="connsiteY3" fmla="*/ 336188 h 336188"/>
                <a:gd name="connsiteX4" fmla="*/ 187 w 314938"/>
                <a:gd name="connsiteY4" fmla="*/ 0 h 3361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938" h="336188">
                  <a:moveTo>
                    <a:pt x="187" y="0"/>
                  </a:moveTo>
                  <a:lnTo>
                    <a:pt x="311867" y="0"/>
                  </a:lnTo>
                  <a:cubicBezTo>
                    <a:pt x="312891" y="108475"/>
                    <a:pt x="313914" y="216951"/>
                    <a:pt x="314938" y="325426"/>
                  </a:cubicBezTo>
                  <a:lnTo>
                    <a:pt x="0" y="336188"/>
                  </a:lnTo>
                  <a:cubicBezTo>
                    <a:pt x="62" y="224125"/>
                    <a:pt x="125" y="112063"/>
                    <a:pt x="187" y="0"/>
                  </a:cubicBezTo>
                  <a:close/>
                </a:path>
              </a:pathLst>
            </a:cu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grpSp>
        <p:nvGrpSpPr>
          <p:cNvPr id="171" name="Group 170"/>
          <p:cNvGrpSpPr/>
          <p:nvPr/>
        </p:nvGrpSpPr>
        <p:grpSpPr>
          <a:xfrm>
            <a:off x="7474735" y="4858378"/>
            <a:ext cx="972278" cy="999464"/>
            <a:chOff x="7481765" y="4858378"/>
            <a:chExt cx="1178077" cy="999464"/>
          </a:xfrm>
        </p:grpSpPr>
        <p:sp>
          <p:nvSpPr>
            <p:cNvPr id="130" name="Bent Arrow 129"/>
            <p:cNvSpPr/>
            <p:nvPr/>
          </p:nvSpPr>
          <p:spPr bwMode="auto">
            <a:xfrm flipV="1">
              <a:off x="7481765" y="4949332"/>
              <a:ext cx="1178077" cy="908510"/>
            </a:xfrm>
            <a:prstGeom prst="bentArrow">
              <a:avLst>
                <a:gd name="adj1" fmla="val 12663"/>
                <a:gd name="adj2" fmla="val 12458"/>
                <a:gd name="adj3" fmla="val 18405"/>
                <a:gd name="adj4" fmla="val 34649"/>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70" name="Rectangle 169"/>
            <p:cNvSpPr/>
            <p:nvPr/>
          </p:nvSpPr>
          <p:spPr bwMode="auto">
            <a:xfrm rot="16200000">
              <a:off x="7461814" y="4896725"/>
              <a:ext cx="165262" cy="88567"/>
            </a:xfrm>
            <a:prstGeom prst="rect">
              <a:avLst/>
            </a:prstGeom>
            <a:solidFill>
              <a:schemeClr val="bg1"/>
            </a:solidFill>
            <a:ln w="9525" cap="flat" cmpd="sng" algn="ctr">
              <a:solidFill>
                <a:schemeClr val="bg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sp>
        <p:nvSpPr>
          <p:cNvPr id="153" name="Rectangle 152"/>
          <p:cNvSpPr/>
          <p:nvPr/>
        </p:nvSpPr>
        <p:spPr bwMode="auto">
          <a:xfrm>
            <a:off x="7714427" y="5536576"/>
            <a:ext cx="442781" cy="369332"/>
          </a:xfrm>
          <a:prstGeom prst="rect">
            <a:avLst/>
          </a:prstGeom>
          <a:solidFill>
            <a:schemeClr val="bg1">
              <a:lumMod val="8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Century Gothic" pitchFamily="34" charset="0"/>
                <a:cs typeface="Arial" charset="0"/>
              </a:rPr>
              <a:t>T2</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decel="50000" fill="hold" grpId="0" nodeType="clickEffect">
                                  <p:stCondLst>
                                    <p:cond delay="0"/>
                                  </p:stCondLst>
                                  <p:childTnLst>
                                    <p:animMotion origin="layout" path="M -5.55556E-7 2.59259E-6 C -0.00052 -0.0507 -5.55556E-7 -0.09885 -5.55556E-7 -0.14931 C -5.55556E-7 -0.17222 0.00104 -0.17408 0.00017 -0.20625 C 0.00174 -0.23172 -0.00174 -0.22292 -5.55556E-7 -0.23033 C 0.00035 -0.23218 0.00139 -0.2456 0.00139 -0.24537 C 0.00139 -0.24607 0.00451 -0.26412 0.00955 -0.26991 C 0.01094 -0.27153 0.01858 -0.28519 0.03038 -0.28125 C 0.04392 -0.28565 0.03837 -0.26111 0.05174 -0.24885 C 0.05677 -0.24491 0.05122 -0.24306 0.06233 -0.23334 C 0.06892 -0.22847 0.07535 -0.21852 0.08212 -0.21551 C 0.08611 -0.20996 0.09566 -0.20996 0.09983 -0.20579 C 0.10729 -0.18982 0.1125 -0.19236 0.11719 -0.17454 C 0.11927 -0.17037 0.10695 -0.18889 0.10642 -0.18912 C 0.1059 -0.18935 0.11163 -0.1794 0.11441 -0.17639 C 0.12049 -0.16898 0.11945 -0.17824 0.12326 -0.1706 C 0.12535 -0.15996 0.12483 -0.1706 0.13507 -0.1676 C 0.14618 -0.16945 0.14757 -0.1713 0.16736 -0.16945 C 0.18038 -0.17246 0.18073 -0.16852 0.19896 -0.17246 C 0.21233 -0.18334 0.20052 -0.17639 0.20868 -0.18519 C 0.21736 -0.20185 0.21146 -0.19074 0.21528 -0.2 C 0.21736 -0.23426 0.21441 -0.22847 0.21302 -0.25787 C 0.2125 -0.25972 0.21042 -0.27801 0.21007 -0.27847 C 0.20903 -0.27986 0.20851 -0.28264 0.20712 -0.28334 C 0.20625 -0.28449 0.20938 -0.28102 0.20642 -0.28519 C 0.20347 -0.28935 0.20087 -0.3051 0.18941 -0.3088 C 0.175 -0.30764 0.15139 -0.31111 0.13785 -0.30787 C 0.13629 -0.30648 0.1349 -0.275 0.13212 -0.27246 C 0.13038 -0.2713 0.13264 -0.26852 0.13264 -0.26829 C 0.13125 -0.26644 0.13073 -0.26482 0.12969 -0.26273 C 0.12934 -0.26088 0.12969 -0.25834 0.12865 -0.25695 C 0.12031 -0.24537 0.12031 -0.25463 0.12031 -0.24769 " pathEditMode="fixed" rAng="0" ptsTypes="ffffffffffffaffffffffffafffffff">
                                      <p:cBhvr>
                                        <p:cTn id="6" dur="3000" fill="hold"/>
                                        <p:tgtEl>
                                          <p:spTgt spid="196"/>
                                        </p:tgtEl>
                                        <p:attrNameLst>
                                          <p:attrName>ppt_x</p:attrName>
                                          <p:attrName>ppt_y</p:attrName>
                                        </p:attrNameLst>
                                      </p:cBhvr>
                                      <p:rCtr x="10781" y="-15556"/>
                                    </p:animMotion>
                                  </p:childTnLst>
                                  <p:subTnLst>
                                    <p:animClr clrSpc="rgb" dir="cw">
                                      <p:cBhvr override="childStyle">
                                        <p:cTn dur="1" fill="hold" display="0" masterRel="nextClick" afterEffect="1"/>
                                        <p:tgtEl>
                                          <p:spTgt spid="196"/>
                                        </p:tgtEl>
                                        <p:attrNameLst>
                                          <p:attrName>ppt_c</p:attrName>
                                        </p:attrNameLst>
                                      </p:cBhvr>
                                      <p:to>
                                        <a:schemeClr val="bg1"/>
                                      </p:to>
                                    </p:animClr>
                                  </p:subTnLst>
                                </p:cTn>
                              </p:par>
                            </p:childTnLst>
                          </p:cTn>
                        </p:par>
                      </p:childTnLst>
                    </p:cTn>
                  </p:par>
                  <p:par>
                    <p:cTn id="7" fill="hold">
                      <p:stCondLst>
                        <p:cond delay="indefinite"/>
                      </p:stCondLst>
                      <p:childTnLst>
                        <p:par>
                          <p:cTn id="8" fill="hold">
                            <p:stCondLst>
                              <p:cond delay="0"/>
                            </p:stCondLst>
                            <p:childTnLst>
                              <p:par>
                                <p:cTn id="9" presetID="0" presetClass="path" presetSubtype="0" accel="50000" decel="50000" fill="hold" grpId="0" nodeType="clickEffect">
                                  <p:stCondLst>
                                    <p:cond delay="0"/>
                                  </p:stCondLst>
                                  <p:childTnLst>
                                    <p:animMotion origin="layout" path="M 4.72222E-6 -0.00023 C -0.00556 0.00069 -0.01216 -0.00116 -0.0165 0.003 C -0.01789 0.00439 -0.01806 0.00694 -0.01928 0.00832 C -0.02171 0.0111 -0.02466 0.01318 -0.02744 0.01526 C -0.02882 0.01642 -0.0316 0.0185 -0.0316 0.01873 C -0.03855 0.03191 -0.03594 0.02497 -0.03976 0.03931 C -0.04028 0.04093 -0.04115 0.0444 -0.04115 0.04463 C -0.04028 0.05781 -0.03698 0.0925 -0.02327 0.09759 C -0.0224 0.09921 -0.02119 0.10083 -0.02049 0.10268 C -0.0198 0.10453 -0.01407 0.12488 -0.01303 0.12627 C -0.01198 0.12766 0.01493 0.17368 0.01718 0.17368 " pathEditMode="relative" rAng="0" ptsTypes="fffffffffff">
                                      <p:cBhvr>
                                        <p:cTn id="10" dur="2000" fill="hold"/>
                                        <p:tgtEl>
                                          <p:spTgt spid="198"/>
                                        </p:tgtEl>
                                        <p:attrNameLst>
                                          <p:attrName>ppt_x</p:attrName>
                                          <p:attrName>ppt_y</p:attrName>
                                        </p:attrNameLst>
                                      </p:cBhvr>
                                      <p:rCtr x="-1198" y="8649"/>
                                    </p:animMotion>
                                  </p:childTnLst>
                                  <p:subTnLst>
                                    <p:set>
                                      <p:cBhvr override="childStyle">
                                        <p:cTn dur="1" fill="hold" display="0" masterRel="sameClick" afterEffect="1">
                                          <p:stCondLst>
                                            <p:cond evt="end" delay="0">
                                              <p:tn val="9"/>
                                            </p:cond>
                                          </p:stCondLst>
                                        </p:cTn>
                                        <p:tgtEl>
                                          <p:spTgt spid="198"/>
                                        </p:tgtEl>
                                        <p:attrNameLst>
                                          <p:attrName>style.visibility</p:attrName>
                                        </p:attrNameLst>
                                      </p:cBhvr>
                                      <p:to>
                                        <p:strVal val="hidden"/>
                                      </p:to>
                                    </p:set>
                                  </p:subTnLst>
                                </p:cTn>
                              </p:par>
                            </p:childTnLst>
                          </p:cTn>
                        </p:par>
                        <p:par>
                          <p:cTn id="11" fill="hold">
                            <p:stCondLst>
                              <p:cond delay="2000"/>
                            </p:stCondLst>
                            <p:childTnLst>
                              <p:par>
                                <p:cTn id="12" presetID="1" presetClass="emph" presetSubtype="2" fill="hold" nodeType="afterEffect">
                                  <p:stCondLst>
                                    <p:cond delay="0"/>
                                  </p:stCondLst>
                                  <p:childTnLst>
                                    <p:animClr clrSpc="rgb" dir="cw">
                                      <p:cBhvr>
                                        <p:cTn id="13" dur="1000" fill="hold"/>
                                        <p:tgtEl>
                                          <p:spTgt spid="199"/>
                                        </p:tgtEl>
                                        <p:attrNameLst>
                                          <p:attrName>fillcolor</p:attrName>
                                        </p:attrNameLst>
                                      </p:cBhvr>
                                      <p:to>
                                        <a:srgbClr val="B8DEE6"/>
                                      </p:to>
                                    </p:animClr>
                                    <p:set>
                                      <p:cBhvr>
                                        <p:cTn id="14" dur="1000" fill="hold"/>
                                        <p:tgtEl>
                                          <p:spTgt spid="199"/>
                                        </p:tgtEl>
                                        <p:attrNameLst>
                                          <p:attrName>fill.type</p:attrName>
                                        </p:attrNameLst>
                                      </p:cBhvr>
                                      <p:to>
                                        <p:strVal val="solid"/>
                                      </p:to>
                                    </p:set>
                                    <p:set>
                                      <p:cBhvr>
                                        <p:cTn id="15" dur="1000" fill="hold"/>
                                        <p:tgtEl>
                                          <p:spTgt spid="199"/>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 grpId="0" animBg="1"/>
      <p:bldP spid="198" grpId="0" animBg="1"/>
    </p:bld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 name="Round Same Side Corner Rectangle 9"/>
          <p:cNvSpPr/>
          <p:nvPr/>
        </p:nvSpPr>
        <p:spPr bwMode="auto">
          <a:xfrm rot="5400000">
            <a:off x="1564053" y="3657533"/>
            <a:ext cx="103516" cy="1780552"/>
          </a:xfrm>
          <a:prstGeom prst="round2Same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71" name="Bent Arrow 170"/>
          <p:cNvSpPr/>
          <p:nvPr/>
        </p:nvSpPr>
        <p:spPr bwMode="auto">
          <a:xfrm>
            <a:off x="2470813" y="2838324"/>
            <a:ext cx="1484887" cy="2111008"/>
          </a:xfrm>
          <a:prstGeom prst="bentArrow">
            <a:avLst>
              <a:gd name="adj1" fmla="val 7088"/>
              <a:gd name="adj2" fmla="val 15455"/>
              <a:gd name="adj3" fmla="val 0"/>
              <a:gd name="adj4" fmla="val 15572"/>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68" name="Bent Arrow 167"/>
          <p:cNvSpPr/>
          <p:nvPr/>
        </p:nvSpPr>
        <p:spPr bwMode="auto">
          <a:xfrm rot="5400000" flipV="1">
            <a:off x="4978160" y="3021976"/>
            <a:ext cx="569675" cy="3820395"/>
          </a:xfrm>
          <a:prstGeom prst="bentArrow">
            <a:avLst>
              <a:gd name="adj1" fmla="val 16248"/>
              <a:gd name="adj2" fmla="val 11158"/>
              <a:gd name="adj3" fmla="val 0"/>
              <a:gd name="adj4" fmla="val 47010"/>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47" name="Rectangle 146"/>
          <p:cNvSpPr/>
          <p:nvPr/>
        </p:nvSpPr>
        <p:spPr bwMode="auto">
          <a:xfrm rot="17934323" flipV="1">
            <a:off x="7717742" y="2828857"/>
            <a:ext cx="125265" cy="470627"/>
          </a:xfrm>
          <a:prstGeom prst="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nvGrpSpPr>
          <p:cNvPr id="148" name="Group 147"/>
          <p:cNvGrpSpPr/>
          <p:nvPr/>
        </p:nvGrpSpPr>
        <p:grpSpPr>
          <a:xfrm>
            <a:off x="7678128" y="1865394"/>
            <a:ext cx="1548821" cy="2443436"/>
            <a:chOff x="7678128" y="1865394"/>
            <a:chExt cx="1548821" cy="2443436"/>
          </a:xfrm>
        </p:grpSpPr>
        <p:sp>
          <p:nvSpPr>
            <p:cNvPr id="149" name="Bent Arrow 148"/>
            <p:cNvSpPr/>
            <p:nvPr/>
          </p:nvSpPr>
          <p:spPr bwMode="auto">
            <a:xfrm rot="1769243" flipV="1">
              <a:off x="7681139" y="3394862"/>
              <a:ext cx="1545810" cy="913968"/>
            </a:xfrm>
            <a:prstGeom prst="bentArrow">
              <a:avLst>
                <a:gd name="adj1" fmla="val 12534"/>
                <a:gd name="adj2" fmla="val 11769"/>
                <a:gd name="adj3" fmla="val 11511"/>
                <a:gd name="adj4" fmla="val 33270"/>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50" name="Rectangle 149"/>
            <p:cNvSpPr/>
            <p:nvPr/>
          </p:nvSpPr>
          <p:spPr bwMode="auto">
            <a:xfrm rot="17934323" flipV="1">
              <a:off x="7850497" y="2628675"/>
              <a:ext cx="125890" cy="470627"/>
            </a:xfrm>
            <a:prstGeom prst="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51" name="Rectangle 150"/>
            <p:cNvSpPr/>
            <p:nvPr/>
          </p:nvSpPr>
          <p:spPr bwMode="auto">
            <a:xfrm rot="17934323" flipV="1">
              <a:off x="7966090" y="2407029"/>
              <a:ext cx="125890" cy="470627"/>
            </a:xfrm>
            <a:prstGeom prst="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nvGrpSpPr>
            <p:cNvPr id="152" name="Group 151"/>
            <p:cNvGrpSpPr/>
            <p:nvPr/>
          </p:nvGrpSpPr>
          <p:grpSpPr>
            <a:xfrm rot="17934323" flipV="1">
              <a:off x="7185506" y="2445989"/>
              <a:ext cx="1690266" cy="529075"/>
              <a:chOff x="3232428" y="5135167"/>
              <a:chExt cx="3075322" cy="507050"/>
            </a:xfrm>
          </p:grpSpPr>
          <p:sp>
            <p:nvSpPr>
              <p:cNvPr id="157" name="Rectangle 156"/>
              <p:cNvSpPr/>
              <p:nvPr/>
            </p:nvSpPr>
            <p:spPr bwMode="auto">
              <a:xfrm>
                <a:off x="5275477" y="5188452"/>
                <a:ext cx="202605" cy="451035"/>
              </a:xfrm>
              <a:prstGeom prst="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58" name="Bent Arrow 157"/>
              <p:cNvSpPr/>
              <p:nvPr/>
            </p:nvSpPr>
            <p:spPr bwMode="auto">
              <a:xfrm rot="5400000">
                <a:off x="4516564" y="3851031"/>
                <a:ext cx="507050" cy="3075322"/>
              </a:xfrm>
              <a:prstGeom prst="bentArrow">
                <a:avLst>
                  <a:gd name="adj1" fmla="val 22317"/>
                  <a:gd name="adj2" fmla="val 21441"/>
                  <a:gd name="adj3" fmla="val 0"/>
                  <a:gd name="adj4" fmla="val 31190"/>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59" name="Rectangle 158"/>
              <p:cNvSpPr/>
              <p:nvPr/>
            </p:nvSpPr>
            <p:spPr bwMode="auto">
              <a:xfrm>
                <a:off x="5297475" y="5233487"/>
                <a:ext cx="162983" cy="73954"/>
              </a:xfrm>
              <a:prstGeom prst="rect">
                <a:avLst/>
              </a:pr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sp>
          <p:nvSpPr>
            <p:cNvPr id="153" name="Rectangle 152"/>
            <p:cNvSpPr/>
            <p:nvPr/>
          </p:nvSpPr>
          <p:spPr bwMode="auto">
            <a:xfrm rot="17934323" flipV="1">
              <a:off x="8120415" y="2685222"/>
              <a:ext cx="101271" cy="77166"/>
            </a:xfrm>
            <a:prstGeom prst="rect">
              <a:avLst/>
            </a:pr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54" name="Rectangle 153"/>
            <p:cNvSpPr/>
            <p:nvPr/>
          </p:nvSpPr>
          <p:spPr bwMode="auto">
            <a:xfrm rot="17934323" flipV="1">
              <a:off x="8015096" y="2911150"/>
              <a:ext cx="101271" cy="77166"/>
            </a:xfrm>
            <a:prstGeom prst="rect">
              <a:avLst/>
            </a:pr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55" name="Rectangle 154"/>
            <p:cNvSpPr/>
            <p:nvPr/>
          </p:nvSpPr>
          <p:spPr bwMode="auto">
            <a:xfrm rot="17934323" flipV="1">
              <a:off x="7885183" y="3112953"/>
              <a:ext cx="101271" cy="77166"/>
            </a:xfrm>
            <a:prstGeom prst="rect">
              <a:avLst/>
            </a:pr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56" name="Rectangle 155"/>
            <p:cNvSpPr/>
            <p:nvPr/>
          </p:nvSpPr>
          <p:spPr bwMode="auto">
            <a:xfrm rot="17934323" flipV="1">
              <a:off x="7775033" y="3500117"/>
              <a:ext cx="59291" cy="88880"/>
            </a:xfrm>
            <a:prstGeom prst="rect">
              <a:avLst/>
            </a:pr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grpSp>
        <p:nvGrpSpPr>
          <p:cNvPr id="131" name="Group 130"/>
          <p:cNvGrpSpPr/>
          <p:nvPr/>
        </p:nvGrpSpPr>
        <p:grpSpPr>
          <a:xfrm>
            <a:off x="2960141" y="5157774"/>
            <a:ext cx="3347611" cy="484443"/>
            <a:chOff x="2960141" y="5157774"/>
            <a:chExt cx="3347611" cy="484443"/>
          </a:xfrm>
        </p:grpSpPr>
        <p:sp>
          <p:nvSpPr>
            <p:cNvPr id="132" name="Rectangle 131"/>
            <p:cNvSpPr/>
            <p:nvPr/>
          </p:nvSpPr>
          <p:spPr bwMode="auto">
            <a:xfrm>
              <a:off x="4734339" y="5168438"/>
              <a:ext cx="93142" cy="451035"/>
            </a:xfrm>
            <a:prstGeom prst="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33" name="Rectangle 132"/>
            <p:cNvSpPr/>
            <p:nvPr/>
          </p:nvSpPr>
          <p:spPr bwMode="auto">
            <a:xfrm>
              <a:off x="3820973" y="5178070"/>
              <a:ext cx="93142" cy="451035"/>
            </a:xfrm>
            <a:prstGeom prst="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34" name="Rectangle 133"/>
            <p:cNvSpPr/>
            <p:nvPr/>
          </p:nvSpPr>
          <p:spPr bwMode="auto">
            <a:xfrm>
              <a:off x="5545658" y="5186655"/>
              <a:ext cx="93142" cy="451035"/>
            </a:xfrm>
            <a:prstGeom prst="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35" name="Rectangle 134"/>
            <p:cNvSpPr/>
            <p:nvPr/>
          </p:nvSpPr>
          <p:spPr bwMode="auto">
            <a:xfrm>
              <a:off x="5896888" y="5163837"/>
              <a:ext cx="92776" cy="451035"/>
            </a:xfrm>
            <a:prstGeom prst="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36" name="Bent Arrow 135"/>
            <p:cNvSpPr/>
            <p:nvPr/>
          </p:nvSpPr>
          <p:spPr bwMode="auto">
            <a:xfrm rot="5400000">
              <a:off x="4391725" y="3726190"/>
              <a:ext cx="484443" cy="3347611"/>
            </a:xfrm>
            <a:prstGeom prst="bentArrow">
              <a:avLst>
                <a:gd name="adj1" fmla="val 22317"/>
                <a:gd name="adj2" fmla="val 21441"/>
                <a:gd name="adj3" fmla="val 0"/>
                <a:gd name="adj4" fmla="val 31190"/>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37" name="Rectangle 136"/>
            <p:cNvSpPr/>
            <p:nvPr/>
          </p:nvSpPr>
          <p:spPr bwMode="auto">
            <a:xfrm>
              <a:off x="5908050" y="5205458"/>
              <a:ext cx="72293" cy="73954"/>
            </a:xfrm>
            <a:prstGeom prst="rect">
              <a:avLst/>
            </a:prstGeom>
            <a:solidFill>
              <a:schemeClr val="bg1"/>
            </a:solidFill>
            <a:ln w="9525"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38" name="Rectangle 137"/>
            <p:cNvSpPr/>
            <p:nvPr/>
          </p:nvSpPr>
          <p:spPr bwMode="auto">
            <a:xfrm>
              <a:off x="5556082" y="5217009"/>
              <a:ext cx="72293" cy="73954"/>
            </a:xfrm>
            <a:prstGeom prst="rect">
              <a:avLst/>
            </a:prstGeom>
            <a:solidFill>
              <a:schemeClr val="bg1"/>
            </a:solidFill>
            <a:ln w="9525"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39" name="Rectangle 138"/>
            <p:cNvSpPr/>
            <p:nvPr/>
          </p:nvSpPr>
          <p:spPr bwMode="auto">
            <a:xfrm>
              <a:off x="4746367" y="5238376"/>
              <a:ext cx="72293" cy="73954"/>
            </a:xfrm>
            <a:prstGeom prst="rect">
              <a:avLst/>
            </a:prstGeom>
            <a:solidFill>
              <a:schemeClr val="bg1"/>
            </a:solidFill>
            <a:ln w="9525"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40" name="Rectangle 139"/>
            <p:cNvSpPr/>
            <p:nvPr/>
          </p:nvSpPr>
          <p:spPr bwMode="auto">
            <a:xfrm>
              <a:off x="3838377" y="5208424"/>
              <a:ext cx="72293" cy="73954"/>
            </a:xfrm>
            <a:prstGeom prst="rect">
              <a:avLst/>
            </a:prstGeom>
            <a:solidFill>
              <a:schemeClr val="bg1"/>
            </a:solidFill>
            <a:ln w="9525"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sp>
        <p:nvSpPr>
          <p:cNvPr id="5" name="Title 4"/>
          <p:cNvSpPr>
            <a:spLocks noGrp="1"/>
          </p:cNvSpPr>
          <p:nvPr>
            <p:ph type="title"/>
          </p:nvPr>
        </p:nvSpPr>
        <p:spPr/>
        <p:txBody>
          <a:bodyPr/>
          <a:lstStyle/>
          <a:p>
            <a:r>
              <a:rPr lang="en-US" dirty="0" smtClean="0"/>
              <a:t>Rapid Mix</a:t>
            </a:r>
            <a:endParaRPr lang="en-US" dirty="0"/>
          </a:p>
        </p:txBody>
      </p:sp>
      <p:sp>
        <p:nvSpPr>
          <p:cNvPr id="6" name="Bent Arrow 5"/>
          <p:cNvSpPr/>
          <p:nvPr/>
        </p:nvSpPr>
        <p:spPr bwMode="auto">
          <a:xfrm>
            <a:off x="96158" y="3517690"/>
            <a:ext cx="1030198" cy="1894482"/>
          </a:xfrm>
          <a:prstGeom prst="bentArrow">
            <a:avLst>
              <a:gd name="adj1" fmla="val 9085"/>
              <a:gd name="adj2" fmla="val 5261"/>
              <a:gd name="adj3" fmla="val 31337"/>
              <a:gd name="adj4" fmla="val 24742"/>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8" name="Bent Arrow 7"/>
          <p:cNvSpPr/>
          <p:nvPr/>
        </p:nvSpPr>
        <p:spPr bwMode="auto">
          <a:xfrm rot="3255825" flipV="1">
            <a:off x="205469" y="2607186"/>
            <a:ext cx="811576" cy="913968"/>
          </a:xfrm>
          <a:prstGeom prst="bentArrow">
            <a:avLst>
              <a:gd name="adj1" fmla="val 9587"/>
              <a:gd name="adj2" fmla="val 11769"/>
              <a:gd name="adj3" fmla="val 11511"/>
              <a:gd name="adj4" fmla="val 42980"/>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9" name="Bent Arrow 8"/>
          <p:cNvSpPr/>
          <p:nvPr/>
        </p:nvSpPr>
        <p:spPr bwMode="auto">
          <a:xfrm rot="16200000" flipV="1">
            <a:off x="1346596" y="3600408"/>
            <a:ext cx="811576" cy="913968"/>
          </a:xfrm>
          <a:prstGeom prst="bentArrow">
            <a:avLst>
              <a:gd name="adj1" fmla="val 9587"/>
              <a:gd name="adj2" fmla="val 11769"/>
              <a:gd name="adj3" fmla="val 11511"/>
              <a:gd name="adj4" fmla="val 42980"/>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2" name="Bent Arrow 11"/>
          <p:cNvSpPr/>
          <p:nvPr/>
        </p:nvSpPr>
        <p:spPr bwMode="auto">
          <a:xfrm rot="5400000" flipH="1">
            <a:off x="6681259" y="5452053"/>
            <a:ext cx="595805" cy="760438"/>
          </a:xfrm>
          <a:prstGeom prst="bentArrow">
            <a:avLst>
              <a:gd name="adj1" fmla="val 15597"/>
              <a:gd name="adj2" fmla="val 14968"/>
              <a:gd name="adj3" fmla="val 0"/>
              <a:gd name="adj4" fmla="val 47010"/>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nvGrpSpPr>
          <p:cNvPr id="23" name="Group 22"/>
          <p:cNvGrpSpPr/>
          <p:nvPr/>
        </p:nvGrpSpPr>
        <p:grpSpPr>
          <a:xfrm>
            <a:off x="3450334" y="5593011"/>
            <a:ext cx="3295343" cy="603111"/>
            <a:chOff x="3450334" y="5593011"/>
            <a:chExt cx="3295343" cy="603111"/>
          </a:xfrm>
        </p:grpSpPr>
        <p:grpSp>
          <p:nvGrpSpPr>
            <p:cNvPr id="24" name="Group 23"/>
            <p:cNvGrpSpPr/>
            <p:nvPr/>
          </p:nvGrpSpPr>
          <p:grpSpPr>
            <a:xfrm>
              <a:off x="3450334" y="5593011"/>
              <a:ext cx="3295343" cy="603111"/>
              <a:chOff x="3450334" y="5593011"/>
              <a:chExt cx="3295343" cy="603111"/>
            </a:xfrm>
          </p:grpSpPr>
          <p:sp>
            <p:nvSpPr>
              <p:cNvPr id="27" name="Freeform 26"/>
              <p:cNvSpPr/>
              <p:nvPr/>
            </p:nvSpPr>
            <p:spPr bwMode="auto">
              <a:xfrm>
                <a:off x="6507413" y="5593011"/>
                <a:ext cx="41015" cy="49206"/>
              </a:xfrm>
              <a:custGeom>
                <a:avLst/>
                <a:gdLst>
                  <a:gd name="connsiteX0" fmla="*/ 0 w 41015"/>
                  <a:gd name="connsiteY0" fmla="*/ 0 h 49206"/>
                  <a:gd name="connsiteX1" fmla="*/ 20502 w 41015"/>
                  <a:gd name="connsiteY1" fmla="*/ 8201 h 49206"/>
                  <a:gd name="connsiteX2" fmla="*/ 36904 w 41015"/>
                  <a:gd name="connsiteY2" fmla="*/ 32804 h 49206"/>
                  <a:gd name="connsiteX3" fmla="*/ 41004 w 41015"/>
                  <a:gd name="connsiteY3" fmla="*/ 49206 h 49206"/>
                </a:gdLst>
                <a:ahLst/>
                <a:cxnLst>
                  <a:cxn ang="0">
                    <a:pos x="connsiteX0" y="connsiteY0"/>
                  </a:cxn>
                  <a:cxn ang="0">
                    <a:pos x="connsiteX1" y="connsiteY1"/>
                  </a:cxn>
                  <a:cxn ang="0">
                    <a:pos x="connsiteX2" y="connsiteY2"/>
                  </a:cxn>
                  <a:cxn ang="0">
                    <a:pos x="connsiteX3" y="connsiteY3"/>
                  </a:cxn>
                </a:cxnLst>
                <a:rect l="l" t="t" r="r" b="b"/>
                <a:pathLst>
                  <a:path w="41015" h="49206">
                    <a:moveTo>
                      <a:pt x="0" y="0"/>
                    </a:moveTo>
                    <a:cubicBezTo>
                      <a:pt x="6834" y="2734"/>
                      <a:pt x="15001" y="3311"/>
                      <a:pt x="20502" y="8201"/>
                    </a:cubicBezTo>
                    <a:cubicBezTo>
                      <a:pt x="27869" y="14749"/>
                      <a:pt x="36904" y="32804"/>
                      <a:pt x="36904" y="32804"/>
                    </a:cubicBezTo>
                    <a:cubicBezTo>
                      <a:pt x="41436" y="46402"/>
                      <a:pt x="41004" y="40783"/>
                      <a:pt x="41004" y="49206"/>
                    </a:cubicBezTo>
                  </a:path>
                </a:pathLst>
              </a:custGeom>
              <a:ln w="9525">
                <a:headEnd type="none" w="lg" len="med"/>
                <a:tailEnd type="none" w="lg" len="med"/>
              </a:ln>
            </p:spPr>
            <p:style>
              <a:lnRef idx="1">
                <a:schemeClr val="accent1"/>
              </a:lnRef>
              <a:fillRef idx="0">
                <a:schemeClr val="accent1"/>
              </a:fillRef>
              <a:effectRef idx="0">
                <a:schemeClr val="accent1"/>
              </a:effectRef>
              <a:fontRef idx="minor">
                <a:schemeClr val="tx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8" name="Freeform 27"/>
              <p:cNvSpPr/>
              <p:nvPr/>
            </p:nvSpPr>
            <p:spPr bwMode="auto">
              <a:xfrm flipV="1">
                <a:off x="6507481" y="6134681"/>
                <a:ext cx="45719" cy="45719"/>
              </a:xfrm>
              <a:custGeom>
                <a:avLst/>
                <a:gdLst>
                  <a:gd name="connsiteX0" fmla="*/ 0 w 41015"/>
                  <a:gd name="connsiteY0" fmla="*/ 0 h 49206"/>
                  <a:gd name="connsiteX1" fmla="*/ 20502 w 41015"/>
                  <a:gd name="connsiteY1" fmla="*/ 8201 h 49206"/>
                  <a:gd name="connsiteX2" fmla="*/ 36904 w 41015"/>
                  <a:gd name="connsiteY2" fmla="*/ 32804 h 49206"/>
                  <a:gd name="connsiteX3" fmla="*/ 41004 w 41015"/>
                  <a:gd name="connsiteY3" fmla="*/ 49206 h 49206"/>
                </a:gdLst>
                <a:ahLst/>
                <a:cxnLst>
                  <a:cxn ang="0">
                    <a:pos x="connsiteX0" y="connsiteY0"/>
                  </a:cxn>
                  <a:cxn ang="0">
                    <a:pos x="connsiteX1" y="connsiteY1"/>
                  </a:cxn>
                  <a:cxn ang="0">
                    <a:pos x="connsiteX2" y="connsiteY2"/>
                  </a:cxn>
                  <a:cxn ang="0">
                    <a:pos x="connsiteX3" y="connsiteY3"/>
                  </a:cxn>
                </a:cxnLst>
                <a:rect l="l" t="t" r="r" b="b"/>
                <a:pathLst>
                  <a:path w="41015" h="49206">
                    <a:moveTo>
                      <a:pt x="0" y="0"/>
                    </a:moveTo>
                    <a:cubicBezTo>
                      <a:pt x="6834" y="2734"/>
                      <a:pt x="15001" y="3311"/>
                      <a:pt x="20502" y="8201"/>
                    </a:cubicBezTo>
                    <a:cubicBezTo>
                      <a:pt x="27869" y="14749"/>
                      <a:pt x="36904" y="32804"/>
                      <a:pt x="36904" y="32804"/>
                    </a:cubicBezTo>
                    <a:cubicBezTo>
                      <a:pt x="41436" y="46402"/>
                      <a:pt x="41004" y="40783"/>
                      <a:pt x="41004" y="49206"/>
                    </a:cubicBezTo>
                  </a:path>
                </a:pathLst>
              </a:custGeom>
              <a:ln w="9525">
                <a:headEnd type="none" w="lg" len="med"/>
                <a:tailEnd type="none" w="lg" len="med"/>
              </a:ln>
            </p:spPr>
            <p:style>
              <a:lnRef idx="1">
                <a:schemeClr val="accent1"/>
              </a:lnRef>
              <a:fillRef idx="0">
                <a:schemeClr val="accent1"/>
              </a:fillRef>
              <a:effectRef idx="0">
                <a:schemeClr val="accent1"/>
              </a:effectRef>
              <a:fontRef idx="minor">
                <a:schemeClr val="tx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nvGrpSpPr>
              <p:cNvPr id="29" name="Group 28"/>
              <p:cNvGrpSpPr/>
              <p:nvPr/>
            </p:nvGrpSpPr>
            <p:grpSpPr>
              <a:xfrm>
                <a:off x="3450334" y="5597189"/>
                <a:ext cx="3295343" cy="598933"/>
                <a:chOff x="3450334" y="5597189"/>
                <a:chExt cx="3295343" cy="598933"/>
              </a:xfrm>
            </p:grpSpPr>
            <p:grpSp>
              <p:nvGrpSpPr>
                <p:cNvPr id="30" name="Group 29"/>
                <p:cNvGrpSpPr/>
                <p:nvPr/>
              </p:nvGrpSpPr>
              <p:grpSpPr>
                <a:xfrm>
                  <a:off x="3450334" y="5608332"/>
                  <a:ext cx="3295343" cy="587790"/>
                  <a:chOff x="3450334" y="5608332"/>
                  <a:chExt cx="3295343" cy="587790"/>
                </a:xfrm>
              </p:grpSpPr>
              <p:grpSp>
                <p:nvGrpSpPr>
                  <p:cNvPr id="33" name="Group 32"/>
                  <p:cNvGrpSpPr/>
                  <p:nvPr/>
                </p:nvGrpSpPr>
                <p:grpSpPr>
                  <a:xfrm>
                    <a:off x="3450334" y="5608808"/>
                    <a:ext cx="3295343" cy="587314"/>
                    <a:chOff x="4012588" y="4267200"/>
                    <a:chExt cx="3483712" cy="869049"/>
                  </a:xfrm>
                </p:grpSpPr>
                <p:sp>
                  <p:nvSpPr>
                    <p:cNvPr id="37" name="Can 36"/>
                    <p:cNvSpPr/>
                    <p:nvPr/>
                  </p:nvSpPr>
                  <p:spPr>
                    <a:xfrm rot="5400000">
                      <a:off x="5382969" y="2942947"/>
                      <a:ext cx="742950" cy="3483712"/>
                    </a:xfrm>
                    <a:prstGeom prst="can">
                      <a:avLst>
                        <a:gd name="adj" fmla="val 36189"/>
                      </a:avLst>
                    </a:prstGeom>
                    <a:solidFill>
                      <a:schemeClr val="bg2">
                        <a:lumMod val="90000"/>
                      </a:schemeClr>
                    </a:solidFill>
                    <a:ln w="9525">
                      <a:solidFill>
                        <a:schemeClr val="bg2">
                          <a:lumMod val="50000"/>
                        </a:schemeClr>
                      </a:solidFill>
                    </a:ln>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sp>
                  <p:nvSpPr>
                    <p:cNvPr id="38" name="Moon 37"/>
                    <p:cNvSpPr/>
                    <p:nvPr/>
                  </p:nvSpPr>
                  <p:spPr bwMode="auto">
                    <a:xfrm>
                      <a:off x="4200957" y="4273629"/>
                      <a:ext cx="306457"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39" name="Moon 38"/>
                    <p:cNvSpPr/>
                    <p:nvPr/>
                  </p:nvSpPr>
                  <p:spPr bwMode="auto">
                    <a:xfrm>
                      <a:off x="4327479" y="4274387"/>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0" name="Moon 39"/>
                    <p:cNvSpPr/>
                    <p:nvPr/>
                  </p:nvSpPr>
                  <p:spPr bwMode="auto">
                    <a:xfrm>
                      <a:off x="4440449" y="4275796"/>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1" name="Moon 40"/>
                    <p:cNvSpPr/>
                    <p:nvPr/>
                  </p:nvSpPr>
                  <p:spPr bwMode="auto">
                    <a:xfrm>
                      <a:off x="4546843" y="4267200"/>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2" name="Moon 41"/>
                    <p:cNvSpPr/>
                    <p:nvPr/>
                  </p:nvSpPr>
                  <p:spPr bwMode="auto">
                    <a:xfrm>
                      <a:off x="4673365" y="4267200"/>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3" name="Moon 42"/>
                    <p:cNvSpPr/>
                    <p:nvPr/>
                  </p:nvSpPr>
                  <p:spPr bwMode="auto">
                    <a:xfrm>
                      <a:off x="4786335" y="4267200"/>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4" name="Moon 43"/>
                    <p:cNvSpPr/>
                    <p:nvPr/>
                  </p:nvSpPr>
                  <p:spPr bwMode="auto">
                    <a:xfrm>
                      <a:off x="4897582" y="4289453"/>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5" name="Moon 44"/>
                    <p:cNvSpPr/>
                    <p:nvPr/>
                  </p:nvSpPr>
                  <p:spPr bwMode="auto">
                    <a:xfrm>
                      <a:off x="5024104" y="4274387"/>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6" name="Moon 45"/>
                    <p:cNvSpPr/>
                    <p:nvPr/>
                  </p:nvSpPr>
                  <p:spPr bwMode="auto">
                    <a:xfrm>
                      <a:off x="5137074" y="4275796"/>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7" name="Moon 46"/>
                    <p:cNvSpPr/>
                    <p:nvPr/>
                  </p:nvSpPr>
                  <p:spPr bwMode="auto">
                    <a:xfrm>
                      <a:off x="5243468" y="4267200"/>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8" name="Moon 47"/>
                    <p:cNvSpPr/>
                    <p:nvPr/>
                  </p:nvSpPr>
                  <p:spPr bwMode="auto">
                    <a:xfrm>
                      <a:off x="5369990" y="4267200"/>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9" name="Moon 48"/>
                    <p:cNvSpPr/>
                    <p:nvPr/>
                  </p:nvSpPr>
                  <p:spPr bwMode="auto">
                    <a:xfrm>
                      <a:off x="5482960" y="4267200"/>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50" name="Moon 49"/>
                    <p:cNvSpPr/>
                    <p:nvPr/>
                  </p:nvSpPr>
                  <p:spPr bwMode="auto">
                    <a:xfrm>
                      <a:off x="5567104" y="4267200"/>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51" name="Moon 50"/>
                    <p:cNvSpPr/>
                    <p:nvPr/>
                  </p:nvSpPr>
                  <p:spPr bwMode="auto">
                    <a:xfrm>
                      <a:off x="5693626" y="4282983"/>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52" name="Moon 51"/>
                    <p:cNvSpPr/>
                    <p:nvPr/>
                  </p:nvSpPr>
                  <p:spPr bwMode="auto">
                    <a:xfrm>
                      <a:off x="5806596" y="4284392"/>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53" name="Moon 52"/>
                    <p:cNvSpPr/>
                    <p:nvPr/>
                  </p:nvSpPr>
                  <p:spPr bwMode="auto">
                    <a:xfrm>
                      <a:off x="5912990" y="4275796"/>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54" name="Moon 53"/>
                    <p:cNvSpPr/>
                    <p:nvPr/>
                  </p:nvSpPr>
                  <p:spPr bwMode="auto">
                    <a:xfrm>
                      <a:off x="6039512" y="4275796"/>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55" name="Moon 54"/>
                    <p:cNvSpPr/>
                    <p:nvPr/>
                  </p:nvSpPr>
                  <p:spPr bwMode="auto">
                    <a:xfrm>
                      <a:off x="6152482" y="4275796"/>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56" name="Moon 55"/>
                    <p:cNvSpPr/>
                    <p:nvPr/>
                  </p:nvSpPr>
                  <p:spPr bwMode="auto">
                    <a:xfrm>
                      <a:off x="6263729" y="4267200"/>
                      <a:ext cx="279750" cy="869049"/>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57" name="Moon 56"/>
                    <p:cNvSpPr/>
                    <p:nvPr/>
                  </p:nvSpPr>
                  <p:spPr bwMode="auto">
                    <a:xfrm>
                      <a:off x="6390251" y="4267200"/>
                      <a:ext cx="219363" cy="853983"/>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58" name="Moon 57"/>
                    <p:cNvSpPr/>
                    <p:nvPr/>
                  </p:nvSpPr>
                  <p:spPr bwMode="auto">
                    <a:xfrm>
                      <a:off x="6479614" y="4267200"/>
                      <a:ext cx="225470" cy="855393"/>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sp>
                <p:nvSpPr>
                  <p:cNvPr id="34" name="Moon 33"/>
                  <p:cNvSpPr/>
                  <p:nvPr/>
                </p:nvSpPr>
                <p:spPr bwMode="auto">
                  <a:xfrm>
                    <a:off x="5859855" y="5608332"/>
                    <a:ext cx="264624" cy="587314"/>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35" name="Moon 34"/>
                  <p:cNvSpPr/>
                  <p:nvPr/>
                </p:nvSpPr>
                <p:spPr bwMode="auto">
                  <a:xfrm>
                    <a:off x="5985886" y="5608332"/>
                    <a:ext cx="207502" cy="577132"/>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36" name="Moon 35"/>
                  <p:cNvSpPr/>
                  <p:nvPr/>
                </p:nvSpPr>
                <p:spPr bwMode="auto">
                  <a:xfrm>
                    <a:off x="6076767" y="5608332"/>
                    <a:ext cx="213279" cy="578085"/>
                  </a:xfrm>
                  <a:prstGeom prst="moon">
                    <a:avLst>
                      <a:gd name="adj" fmla="val 52978"/>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sp>
              <p:nvSpPr>
                <p:cNvPr id="31" name="Moon 30"/>
                <p:cNvSpPr/>
                <p:nvPr/>
              </p:nvSpPr>
              <p:spPr bwMode="auto">
                <a:xfrm>
                  <a:off x="6183406" y="5607379"/>
                  <a:ext cx="213279" cy="578085"/>
                </a:xfrm>
                <a:prstGeom prst="moon">
                  <a:avLst>
                    <a:gd name="adj" fmla="val 52978"/>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32" name="Moon 31"/>
                <p:cNvSpPr/>
                <p:nvPr/>
              </p:nvSpPr>
              <p:spPr bwMode="auto">
                <a:xfrm>
                  <a:off x="6280135" y="5597189"/>
                  <a:ext cx="213279" cy="578085"/>
                </a:xfrm>
                <a:prstGeom prst="moon">
                  <a:avLst>
                    <a:gd name="adj" fmla="val 52978"/>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grpSp>
        <p:cxnSp>
          <p:nvCxnSpPr>
            <p:cNvPr id="25" name="Straight Connector 24"/>
            <p:cNvCxnSpPr>
              <a:stCxn id="38" idx="0"/>
              <a:endCxn id="32" idx="0"/>
            </p:cNvCxnSpPr>
            <p:nvPr/>
          </p:nvCxnSpPr>
          <p:spPr bwMode="auto">
            <a:xfrm flipV="1">
              <a:off x="3918404" y="5597189"/>
              <a:ext cx="2575010" cy="15964"/>
            </a:xfrm>
            <a:prstGeom prst="line">
              <a:avLst/>
            </a:prstGeom>
            <a:ln w="12700">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a:stCxn id="38" idx="2"/>
            </p:cNvCxnSpPr>
            <p:nvPr/>
          </p:nvCxnSpPr>
          <p:spPr bwMode="auto">
            <a:xfrm>
              <a:off x="3918404" y="6179619"/>
              <a:ext cx="2575010" cy="16503"/>
            </a:xfrm>
            <a:prstGeom prst="line">
              <a:avLst/>
            </a:prstGeom>
            <a:ln w="12700">
              <a:headEnd type="none" w="lg" len="med"/>
              <a:tailEnd type="none" w="lg" len="med"/>
            </a:ln>
          </p:spPr>
          <p:style>
            <a:lnRef idx="1">
              <a:schemeClr val="accent1"/>
            </a:lnRef>
            <a:fillRef idx="0">
              <a:schemeClr val="accent1"/>
            </a:fillRef>
            <a:effectRef idx="0">
              <a:schemeClr val="accent1"/>
            </a:effectRef>
            <a:fontRef idx="minor">
              <a:schemeClr val="tx1"/>
            </a:fontRef>
          </p:style>
        </p:cxnSp>
      </p:grpSp>
      <p:grpSp>
        <p:nvGrpSpPr>
          <p:cNvPr id="84" name="Group 83"/>
          <p:cNvGrpSpPr/>
          <p:nvPr/>
        </p:nvGrpSpPr>
        <p:grpSpPr>
          <a:xfrm>
            <a:off x="1628336" y="4273671"/>
            <a:ext cx="393099" cy="402163"/>
            <a:chOff x="2301829" y="3712637"/>
            <a:chExt cx="393099" cy="402163"/>
          </a:xfrm>
        </p:grpSpPr>
        <p:sp>
          <p:nvSpPr>
            <p:cNvPr id="85" name="Oval 84"/>
            <p:cNvSpPr/>
            <p:nvPr/>
          </p:nvSpPr>
          <p:spPr bwMode="auto">
            <a:xfrm>
              <a:off x="2301829" y="3712637"/>
              <a:ext cx="393099" cy="402163"/>
            </a:xfrm>
            <a:prstGeom prst="ellipse">
              <a:avLst/>
            </a:prstGeom>
            <a:solidFill>
              <a:schemeClr val="bg1">
                <a:lumMod val="85000"/>
              </a:schemeClr>
            </a:solidFill>
            <a:ln w="12700" cap="flat" cmpd="sng" algn="ctr">
              <a:solidFill>
                <a:schemeClr val="tx1">
                  <a:lumMod val="95000"/>
                  <a:lumOff val="5000"/>
                </a:schemeClr>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cxnSp>
          <p:nvCxnSpPr>
            <p:cNvPr id="86" name="Straight Connector 85"/>
            <p:cNvCxnSpPr>
              <a:stCxn id="85" idx="1"/>
              <a:endCxn id="85" idx="5"/>
            </p:cNvCxnSpPr>
            <p:nvPr/>
          </p:nvCxnSpPr>
          <p:spPr bwMode="auto">
            <a:xfrm>
              <a:off x="2359397" y="3771532"/>
              <a:ext cx="277963" cy="284373"/>
            </a:xfrm>
            <a:prstGeom prst="line">
              <a:avLst/>
            </a:prstGeom>
            <a:solidFill>
              <a:schemeClr val="accent1"/>
            </a:solidFill>
            <a:ln w="12700" cap="flat" cmpd="sng" algn="ctr">
              <a:solidFill>
                <a:schemeClr val="tx1"/>
              </a:solidFill>
              <a:prstDash val="solid"/>
              <a:round/>
              <a:headEnd type="none" w="lg" len="med"/>
              <a:tailEnd type="none" w="lg" len="med"/>
            </a:ln>
            <a:effectLst/>
          </p:spPr>
        </p:cxnSp>
        <p:cxnSp>
          <p:nvCxnSpPr>
            <p:cNvPr id="87" name="Straight Connector 86"/>
            <p:cNvCxnSpPr>
              <a:stCxn id="85" idx="3"/>
              <a:endCxn id="85" idx="7"/>
            </p:cNvCxnSpPr>
            <p:nvPr/>
          </p:nvCxnSpPr>
          <p:spPr bwMode="auto">
            <a:xfrm flipV="1">
              <a:off x="2359397" y="3771532"/>
              <a:ext cx="277963" cy="284373"/>
            </a:xfrm>
            <a:prstGeom prst="line">
              <a:avLst/>
            </a:prstGeom>
            <a:solidFill>
              <a:schemeClr val="accent1"/>
            </a:solidFill>
            <a:ln w="12700" cap="flat" cmpd="sng" algn="ctr">
              <a:solidFill>
                <a:schemeClr val="tx1"/>
              </a:solidFill>
              <a:prstDash val="solid"/>
              <a:round/>
              <a:headEnd type="none" w="lg" len="med"/>
              <a:tailEnd type="none" w="lg" len="med"/>
            </a:ln>
            <a:effectLst/>
          </p:spPr>
        </p:cxnSp>
      </p:grpSp>
      <p:grpSp>
        <p:nvGrpSpPr>
          <p:cNvPr id="88" name="Group 87"/>
          <p:cNvGrpSpPr/>
          <p:nvPr/>
        </p:nvGrpSpPr>
        <p:grpSpPr>
          <a:xfrm rot="1832292">
            <a:off x="7699878" y="3710109"/>
            <a:ext cx="393099" cy="392530"/>
            <a:chOff x="2301829" y="3712637"/>
            <a:chExt cx="393099" cy="402163"/>
          </a:xfrm>
        </p:grpSpPr>
        <p:sp>
          <p:nvSpPr>
            <p:cNvPr id="89" name="Oval 88"/>
            <p:cNvSpPr/>
            <p:nvPr/>
          </p:nvSpPr>
          <p:spPr bwMode="auto">
            <a:xfrm>
              <a:off x="2301829" y="3712637"/>
              <a:ext cx="393099" cy="402163"/>
            </a:xfrm>
            <a:prstGeom prst="ellipse">
              <a:avLst/>
            </a:prstGeom>
            <a:solidFill>
              <a:schemeClr val="bg1">
                <a:lumMod val="85000"/>
              </a:schemeClr>
            </a:solidFill>
            <a:ln w="12700" cap="flat" cmpd="sng" algn="ctr">
              <a:solidFill>
                <a:schemeClr val="tx1">
                  <a:lumMod val="95000"/>
                  <a:lumOff val="5000"/>
                </a:schemeClr>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cxnSp>
          <p:nvCxnSpPr>
            <p:cNvPr id="90" name="Straight Connector 89"/>
            <p:cNvCxnSpPr>
              <a:stCxn id="89" idx="1"/>
              <a:endCxn id="89" idx="5"/>
            </p:cNvCxnSpPr>
            <p:nvPr/>
          </p:nvCxnSpPr>
          <p:spPr bwMode="auto">
            <a:xfrm>
              <a:off x="2359397" y="3771532"/>
              <a:ext cx="277963" cy="284373"/>
            </a:xfrm>
            <a:prstGeom prst="line">
              <a:avLst/>
            </a:prstGeom>
            <a:solidFill>
              <a:schemeClr val="accent1"/>
            </a:solidFill>
            <a:ln w="12700" cap="flat" cmpd="sng" algn="ctr">
              <a:solidFill>
                <a:schemeClr val="tx1"/>
              </a:solidFill>
              <a:prstDash val="solid"/>
              <a:round/>
              <a:headEnd type="none" w="lg" len="med"/>
              <a:tailEnd type="none" w="lg" len="med"/>
            </a:ln>
            <a:effectLst/>
          </p:spPr>
        </p:cxnSp>
        <p:cxnSp>
          <p:nvCxnSpPr>
            <p:cNvPr id="91" name="Straight Connector 90"/>
            <p:cNvCxnSpPr>
              <a:stCxn id="89" idx="3"/>
              <a:endCxn id="89" idx="7"/>
            </p:cNvCxnSpPr>
            <p:nvPr/>
          </p:nvCxnSpPr>
          <p:spPr bwMode="auto">
            <a:xfrm flipV="1">
              <a:off x="2359397" y="3771532"/>
              <a:ext cx="277963" cy="284373"/>
            </a:xfrm>
            <a:prstGeom prst="line">
              <a:avLst/>
            </a:prstGeom>
            <a:solidFill>
              <a:schemeClr val="accent1"/>
            </a:solidFill>
            <a:ln w="12700" cap="flat" cmpd="sng" algn="ctr">
              <a:solidFill>
                <a:schemeClr val="tx1"/>
              </a:solidFill>
              <a:prstDash val="solid"/>
              <a:round/>
              <a:headEnd type="none" w="lg" len="med"/>
              <a:tailEnd type="none" w="lg" len="med"/>
            </a:ln>
            <a:effectLst/>
          </p:spPr>
        </p:cxnSp>
      </p:grpSp>
      <p:sp>
        <p:nvSpPr>
          <p:cNvPr id="92" name="Rectangle 91"/>
          <p:cNvSpPr/>
          <p:nvPr/>
        </p:nvSpPr>
        <p:spPr bwMode="auto">
          <a:xfrm rot="1747513">
            <a:off x="8119668" y="3987572"/>
            <a:ext cx="442781" cy="420100"/>
          </a:xfrm>
          <a:prstGeom prst="rect">
            <a:avLst/>
          </a:prstGeom>
          <a:solidFill>
            <a:schemeClr val="bg1">
              <a:lumMod val="8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94" name="Bent Arrow 93"/>
          <p:cNvSpPr/>
          <p:nvPr/>
        </p:nvSpPr>
        <p:spPr bwMode="auto">
          <a:xfrm rot="16200000" flipH="1" flipV="1">
            <a:off x="1381653" y="3190348"/>
            <a:ext cx="501374" cy="978679"/>
          </a:xfrm>
          <a:prstGeom prst="bentArrow">
            <a:avLst>
              <a:gd name="adj1" fmla="val 13641"/>
              <a:gd name="adj2" fmla="val 18897"/>
              <a:gd name="adj3" fmla="val 11511"/>
              <a:gd name="adj4" fmla="val 48276"/>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95" name="Rectangle 94"/>
          <p:cNvSpPr/>
          <p:nvPr/>
        </p:nvSpPr>
        <p:spPr bwMode="auto">
          <a:xfrm>
            <a:off x="1837537" y="3617744"/>
            <a:ext cx="442781" cy="420100"/>
          </a:xfrm>
          <a:prstGeom prst="rect">
            <a:avLst/>
          </a:prstGeom>
          <a:solidFill>
            <a:schemeClr val="bg1">
              <a:lumMod val="8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96" name="Can 95"/>
          <p:cNvSpPr/>
          <p:nvPr/>
        </p:nvSpPr>
        <p:spPr>
          <a:xfrm>
            <a:off x="357892" y="3151536"/>
            <a:ext cx="1143000" cy="1797795"/>
          </a:xfrm>
          <a:prstGeom prst="can">
            <a:avLst>
              <a:gd name="adj" fmla="val 18907"/>
            </a:avLst>
          </a:prstGeom>
          <a:solidFill>
            <a:schemeClr val="bg1"/>
          </a:solidFill>
          <a:ln w="19050">
            <a:solidFill>
              <a:schemeClr val="tx1">
                <a:lumMod val="95000"/>
                <a:lumOff val="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US" sz="1800" b="1" dirty="0">
              <a:solidFill>
                <a:schemeClr val="tx1"/>
              </a:solidFill>
            </a:endParaRPr>
          </a:p>
        </p:txBody>
      </p:sp>
      <p:sp>
        <p:nvSpPr>
          <p:cNvPr id="97" name="Can 96"/>
          <p:cNvSpPr/>
          <p:nvPr/>
        </p:nvSpPr>
        <p:spPr>
          <a:xfrm>
            <a:off x="497366" y="1633428"/>
            <a:ext cx="1521850" cy="1214017"/>
          </a:xfrm>
          <a:prstGeom prst="can">
            <a:avLst>
              <a:gd name="adj" fmla="val 14762"/>
            </a:avLst>
          </a:prstGeom>
          <a:solidFill>
            <a:schemeClr val="bg1"/>
          </a:solidFill>
          <a:ln w="19050">
            <a:solidFill>
              <a:schemeClr val="tx1">
                <a:lumMod val="95000"/>
                <a:lumOff val="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800" b="1" dirty="0" smtClean="0">
                <a:solidFill>
                  <a:schemeClr val="tx1"/>
                </a:solidFill>
              </a:rPr>
              <a:t>Concentrated Clay</a:t>
            </a:r>
            <a:endParaRPr lang="en-US" sz="1800" b="1" dirty="0">
              <a:solidFill>
                <a:schemeClr val="tx1"/>
              </a:solidFill>
            </a:endParaRPr>
          </a:p>
        </p:txBody>
      </p:sp>
      <p:grpSp>
        <p:nvGrpSpPr>
          <p:cNvPr id="98" name="Group 97"/>
          <p:cNvGrpSpPr/>
          <p:nvPr/>
        </p:nvGrpSpPr>
        <p:grpSpPr>
          <a:xfrm>
            <a:off x="2209801" y="4908083"/>
            <a:ext cx="1022337" cy="419150"/>
            <a:chOff x="2209801" y="4908083"/>
            <a:chExt cx="1022337" cy="419150"/>
          </a:xfrm>
        </p:grpSpPr>
        <p:sp>
          <p:nvSpPr>
            <p:cNvPr id="99" name="Freeform 98"/>
            <p:cNvSpPr/>
            <p:nvPr/>
          </p:nvSpPr>
          <p:spPr bwMode="auto">
            <a:xfrm flipV="1">
              <a:off x="2967586" y="5278918"/>
              <a:ext cx="52846" cy="45719"/>
            </a:xfrm>
            <a:custGeom>
              <a:avLst/>
              <a:gdLst>
                <a:gd name="connsiteX0" fmla="*/ 0 w 41015"/>
                <a:gd name="connsiteY0" fmla="*/ 0 h 49206"/>
                <a:gd name="connsiteX1" fmla="*/ 20502 w 41015"/>
                <a:gd name="connsiteY1" fmla="*/ 8201 h 49206"/>
                <a:gd name="connsiteX2" fmla="*/ 36904 w 41015"/>
                <a:gd name="connsiteY2" fmla="*/ 32804 h 49206"/>
                <a:gd name="connsiteX3" fmla="*/ 41004 w 41015"/>
                <a:gd name="connsiteY3" fmla="*/ 49206 h 49206"/>
              </a:gdLst>
              <a:ahLst/>
              <a:cxnLst>
                <a:cxn ang="0">
                  <a:pos x="connsiteX0" y="connsiteY0"/>
                </a:cxn>
                <a:cxn ang="0">
                  <a:pos x="connsiteX1" y="connsiteY1"/>
                </a:cxn>
                <a:cxn ang="0">
                  <a:pos x="connsiteX2" y="connsiteY2"/>
                </a:cxn>
                <a:cxn ang="0">
                  <a:pos x="connsiteX3" y="connsiteY3"/>
                </a:cxn>
              </a:cxnLst>
              <a:rect l="l" t="t" r="r" b="b"/>
              <a:pathLst>
                <a:path w="41015" h="49206">
                  <a:moveTo>
                    <a:pt x="0" y="0"/>
                  </a:moveTo>
                  <a:cubicBezTo>
                    <a:pt x="6834" y="2734"/>
                    <a:pt x="15001" y="3311"/>
                    <a:pt x="20502" y="8201"/>
                  </a:cubicBezTo>
                  <a:cubicBezTo>
                    <a:pt x="27869" y="14749"/>
                    <a:pt x="36904" y="32804"/>
                    <a:pt x="36904" y="32804"/>
                  </a:cubicBezTo>
                  <a:cubicBezTo>
                    <a:pt x="41436" y="46402"/>
                    <a:pt x="41004" y="40783"/>
                    <a:pt x="41004" y="49206"/>
                  </a:cubicBezTo>
                </a:path>
              </a:pathLst>
            </a:custGeom>
            <a:ln w="9525">
              <a:headEnd type="none" w="lg" len="med"/>
              <a:tailEnd type="none" w="lg" len="med"/>
            </a:ln>
          </p:spPr>
          <p:style>
            <a:lnRef idx="1">
              <a:schemeClr val="accent1"/>
            </a:lnRef>
            <a:fillRef idx="0">
              <a:schemeClr val="accent1"/>
            </a:fillRef>
            <a:effectRef idx="0">
              <a:schemeClr val="accent1"/>
            </a:effectRef>
            <a:fontRef idx="minor">
              <a:schemeClr val="tx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nvGrpSpPr>
            <p:cNvPr id="100" name="Group 99"/>
            <p:cNvGrpSpPr/>
            <p:nvPr/>
          </p:nvGrpSpPr>
          <p:grpSpPr>
            <a:xfrm>
              <a:off x="2209801" y="4908083"/>
              <a:ext cx="1022337" cy="419150"/>
              <a:chOff x="2301832" y="4728659"/>
              <a:chExt cx="1022337" cy="572277"/>
            </a:xfrm>
          </p:grpSpPr>
          <p:sp>
            <p:nvSpPr>
              <p:cNvPr id="101" name="Freeform 100"/>
              <p:cNvSpPr/>
              <p:nvPr/>
            </p:nvSpPr>
            <p:spPr bwMode="auto">
              <a:xfrm>
                <a:off x="3063831" y="4730256"/>
                <a:ext cx="41015" cy="49206"/>
              </a:xfrm>
              <a:custGeom>
                <a:avLst/>
                <a:gdLst>
                  <a:gd name="connsiteX0" fmla="*/ 0 w 41015"/>
                  <a:gd name="connsiteY0" fmla="*/ 0 h 49206"/>
                  <a:gd name="connsiteX1" fmla="*/ 20502 w 41015"/>
                  <a:gd name="connsiteY1" fmla="*/ 8201 h 49206"/>
                  <a:gd name="connsiteX2" fmla="*/ 36904 w 41015"/>
                  <a:gd name="connsiteY2" fmla="*/ 32804 h 49206"/>
                  <a:gd name="connsiteX3" fmla="*/ 41004 w 41015"/>
                  <a:gd name="connsiteY3" fmla="*/ 49206 h 49206"/>
                </a:gdLst>
                <a:ahLst/>
                <a:cxnLst>
                  <a:cxn ang="0">
                    <a:pos x="connsiteX0" y="connsiteY0"/>
                  </a:cxn>
                  <a:cxn ang="0">
                    <a:pos x="connsiteX1" y="connsiteY1"/>
                  </a:cxn>
                  <a:cxn ang="0">
                    <a:pos x="connsiteX2" y="connsiteY2"/>
                  </a:cxn>
                  <a:cxn ang="0">
                    <a:pos x="connsiteX3" y="connsiteY3"/>
                  </a:cxn>
                </a:cxnLst>
                <a:rect l="l" t="t" r="r" b="b"/>
                <a:pathLst>
                  <a:path w="41015" h="49206">
                    <a:moveTo>
                      <a:pt x="0" y="0"/>
                    </a:moveTo>
                    <a:cubicBezTo>
                      <a:pt x="6834" y="2734"/>
                      <a:pt x="15001" y="3311"/>
                      <a:pt x="20502" y="8201"/>
                    </a:cubicBezTo>
                    <a:cubicBezTo>
                      <a:pt x="27869" y="14749"/>
                      <a:pt x="36904" y="32804"/>
                      <a:pt x="36904" y="32804"/>
                    </a:cubicBezTo>
                    <a:cubicBezTo>
                      <a:pt x="41436" y="46402"/>
                      <a:pt x="41004" y="40783"/>
                      <a:pt x="41004" y="49206"/>
                    </a:cubicBezTo>
                  </a:path>
                </a:pathLst>
              </a:custGeom>
              <a:ln w="9525">
                <a:headEnd type="none" w="lg" len="med"/>
                <a:tailEnd type="none" w="lg" len="med"/>
              </a:ln>
            </p:spPr>
            <p:style>
              <a:lnRef idx="1">
                <a:schemeClr val="accent1"/>
              </a:lnRef>
              <a:fillRef idx="0">
                <a:schemeClr val="accent1"/>
              </a:fillRef>
              <a:effectRef idx="0">
                <a:schemeClr val="accent1"/>
              </a:effectRef>
              <a:fontRef idx="minor">
                <a:schemeClr val="tx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nvGrpSpPr>
              <p:cNvPr id="102" name="Group 101"/>
              <p:cNvGrpSpPr/>
              <p:nvPr/>
            </p:nvGrpSpPr>
            <p:grpSpPr>
              <a:xfrm>
                <a:off x="2301832" y="4728659"/>
                <a:ext cx="1022337" cy="572277"/>
                <a:chOff x="2301832" y="4728659"/>
                <a:chExt cx="1022337" cy="572277"/>
              </a:xfrm>
            </p:grpSpPr>
            <p:grpSp>
              <p:nvGrpSpPr>
                <p:cNvPr id="103" name="Group 102"/>
                <p:cNvGrpSpPr/>
                <p:nvPr/>
              </p:nvGrpSpPr>
              <p:grpSpPr>
                <a:xfrm>
                  <a:off x="2301832" y="4728660"/>
                  <a:ext cx="1022337" cy="572276"/>
                  <a:chOff x="3984429" y="2933699"/>
                  <a:chExt cx="1185984" cy="846797"/>
                </a:xfrm>
              </p:grpSpPr>
              <p:sp>
                <p:nvSpPr>
                  <p:cNvPr id="106" name="Can 105"/>
                  <p:cNvSpPr/>
                  <p:nvPr/>
                </p:nvSpPr>
                <p:spPr>
                  <a:xfrm rot="5400000">
                    <a:off x="4205945" y="2747932"/>
                    <a:ext cx="742951" cy="1185984"/>
                  </a:xfrm>
                  <a:prstGeom prst="can">
                    <a:avLst>
                      <a:gd name="adj" fmla="val 53063"/>
                    </a:avLst>
                  </a:prstGeom>
                  <a:solidFill>
                    <a:schemeClr val="bg2">
                      <a:lumMod val="90000"/>
                    </a:schemeClr>
                  </a:solidFill>
                  <a:ln w="9525">
                    <a:solidFill>
                      <a:schemeClr val="bg2">
                        <a:lumMod val="50000"/>
                      </a:schemeClr>
                    </a:solidFill>
                  </a:ln>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sp>
                <p:nvSpPr>
                  <p:cNvPr id="107" name="Moon 106"/>
                  <p:cNvSpPr/>
                  <p:nvPr/>
                </p:nvSpPr>
                <p:spPr bwMode="auto">
                  <a:xfrm>
                    <a:off x="4066233" y="2955954"/>
                    <a:ext cx="287952" cy="80229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08" name="Moon 107"/>
                  <p:cNvSpPr/>
                  <p:nvPr/>
                </p:nvSpPr>
                <p:spPr bwMode="auto">
                  <a:xfrm>
                    <a:off x="4174251" y="2940887"/>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09" name="Moon 108"/>
                  <p:cNvSpPr/>
                  <p:nvPr/>
                </p:nvSpPr>
                <p:spPr bwMode="auto">
                  <a:xfrm>
                    <a:off x="4287221" y="2942296"/>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10" name="Moon 109"/>
                  <p:cNvSpPr/>
                  <p:nvPr/>
                </p:nvSpPr>
                <p:spPr bwMode="auto">
                  <a:xfrm>
                    <a:off x="4393615" y="2933700"/>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11" name="Moon 110"/>
                  <p:cNvSpPr/>
                  <p:nvPr/>
                </p:nvSpPr>
                <p:spPr bwMode="auto">
                  <a:xfrm>
                    <a:off x="4520136" y="2933699"/>
                    <a:ext cx="261124" cy="845387"/>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12" name="Moon 111"/>
                  <p:cNvSpPr/>
                  <p:nvPr/>
                </p:nvSpPr>
                <p:spPr bwMode="auto">
                  <a:xfrm>
                    <a:off x="4633107" y="2933699"/>
                    <a:ext cx="235295" cy="838201"/>
                  </a:xfrm>
                  <a:prstGeom prst="moon">
                    <a:avLst>
                      <a:gd name="adj" fmla="val 58817"/>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cxnSp>
              <p:nvCxnSpPr>
                <p:cNvPr id="104" name="Straight Connector 103"/>
                <p:cNvCxnSpPr>
                  <a:endCxn id="112" idx="0"/>
                </p:cNvCxnSpPr>
                <p:nvPr/>
              </p:nvCxnSpPr>
              <p:spPr bwMode="auto">
                <a:xfrm flipV="1">
                  <a:off x="2562844" y="4728659"/>
                  <a:ext cx="500987" cy="18809"/>
                </a:xfrm>
                <a:prstGeom prst="line">
                  <a:avLst/>
                </a:prstGeom>
                <a:ln w="9525">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p:nvCxnSpPr>
              <p:spPr bwMode="auto">
                <a:xfrm>
                  <a:off x="2580691" y="5292259"/>
                  <a:ext cx="483140" cy="2869"/>
                </a:xfrm>
                <a:prstGeom prst="line">
                  <a:avLst/>
                </a:prstGeom>
                <a:ln w="9525">
                  <a:headEnd type="none" w="lg" len="med"/>
                  <a:tailEnd type="none" w="lg" len="med"/>
                </a:ln>
              </p:spPr>
              <p:style>
                <a:lnRef idx="1">
                  <a:schemeClr val="accent1"/>
                </a:lnRef>
                <a:fillRef idx="0">
                  <a:schemeClr val="accent1"/>
                </a:fillRef>
                <a:effectRef idx="0">
                  <a:schemeClr val="accent1"/>
                </a:effectRef>
                <a:fontRef idx="minor">
                  <a:schemeClr val="tx1"/>
                </a:fontRef>
              </p:style>
            </p:cxnSp>
          </p:grpSp>
        </p:grpSp>
      </p:grpSp>
      <p:sp>
        <p:nvSpPr>
          <p:cNvPr id="118" name="Rectangle 117"/>
          <p:cNvSpPr/>
          <p:nvPr/>
        </p:nvSpPr>
        <p:spPr bwMode="auto">
          <a:xfrm>
            <a:off x="6202195" y="2167291"/>
            <a:ext cx="1390702" cy="369332"/>
          </a:xfrm>
          <a:prstGeom prst="rect">
            <a:avLst/>
          </a:prstGeom>
          <a:noFill/>
          <a:ln>
            <a:noFill/>
            <a:headEnd type="none" w="lg" len="med"/>
            <a:tailEnd type="none" w="lg" len="med"/>
          </a:ln>
        </p:spPr>
        <p:style>
          <a:lnRef idx="2">
            <a:schemeClr val="dk1"/>
          </a:lnRef>
          <a:fillRef idx="1">
            <a:schemeClr val="lt1"/>
          </a:fillRef>
          <a:effectRef idx="0">
            <a:schemeClr val="dk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r>
              <a:rPr lang="en-US" b="1" dirty="0" smtClean="0">
                <a:solidFill>
                  <a:schemeClr val="tx1"/>
                </a:solidFill>
                <a:latin typeface="+mj-lt"/>
                <a:cs typeface="Calibri" pitchFamily="34" charset="0"/>
              </a:rPr>
              <a:t>Tube Settler</a:t>
            </a:r>
            <a:endParaRPr kumimoji="0" lang="en-US" sz="1800" b="1" i="0" u="none" strike="noStrike" cap="none" normalizeH="0" baseline="0" dirty="0" smtClean="0">
              <a:ln>
                <a:noFill/>
              </a:ln>
              <a:solidFill>
                <a:schemeClr val="tx1"/>
              </a:solidFill>
              <a:effectLst/>
              <a:latin typeface="+mj-lt"/>
              <a:cs typeface="Calibri" pitchFamily="34" charset="0"/>
            </a:endParaRPr>
          </a:p>
        </p:txBody>
      </p:sp>
      <p:sp>
        <p:nvSpPr>
          <p:cNvPr id="119" name="Rectangle 118"/>
          <p:cNvSpPr/>
          <p:nvPr/>
        </p:nvSpPr>
        <p:spPr bwMode="auto">
          <a:xfrm>
            <a:off x="4425865" y="6183868"/>
            <a:ext cx="1289135" cy="369332"/>
          </a:xfrm>
          <a:prstGeom prst="rect">
            <a:avLst/>
          </a:prstGeom>
          <a:noFill/>
          <a:ln>
            <a:noFill/>
            <a:headEnd type="none" w="lg" len="med"/>
            <a:tailEnd type="none" w="lg" len="med"/>
          </a:ln>
        </p:spPr>
        <p:style>
          <a:lnRef idx="2">
            <a:schemeClr val="dk1"/>
          </a:lnRef>
          <a:fillRef idx="1">
            <a:schemeClr val="lt1"/>
          </a:fillRef>
          <a:effectRef idx="0">
            <a:schemeClr val="dk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r>
              <a:rPr lang="en-US" b="1" dirty="0" err="1" smtClean="0">
                <a:solidFill>
                  <a:schemeClr val="tx1"/>
                </a:solidFill>
                <a:latin typeface="+mj-lt"/>
                <a:cs typeface="Calibri" pitchFamily="34" charset="0"/>
              </a:rPr>
              <a:t>Flocculator</a:t>
            </a:r>
            <a:endParaRPr kumimoji="0" lang="en-US" sz="1800" b="1" i="0" u="none" strike="noStrike" cap="none" normalizeH="0" baseline="0" dirty="0" smtClean="0">
              <a:ln>
                <a:noFill/>
              </a:ln>
              <a:solidFill>
                <a:schemeClr val="tx1"/>
              </a:solidFill>
              <a:effectLst/>
              <a:latin typeface="+mj-lt"/>
              <a:cs typeface="Calibri" pitchFamily="34" charset="0"/>
            </a:endParaRPr>
          </a:p>
        </p:txBody>
      </p:sp>
      <p:sp>
        <p:nvSpPr>
          <p:cNvPr id="120" name="Rectangle 119"/>
          <p:cNvSpPr/>
          <p:nvPr/>
        </p:nvSpPr>
        <p:spPr bwMode="auto">
          <a:xfrm>
            <a:off x="2046593" y="5301806"/>
            <a:ext cx="1249991" cy="369332"/>
          </a:xfrm>
          <a:prstGeom prst="rect">
            <a:avLst/>
          </a:prstGeom>
          <a:noFill/>
          <a:ln>
            <a:noFill/>
            <a:headEnd type="none" w="lg" len="med"/>
            <a:tailEnd type="none" w="lg"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b="1" dirty="0" smtClean="0">
                <a:solidFill>
                  <a:schemeClr val="tx1"/>
                </a:solidFill>
                <a:latin typeface="+mj-lt"/>
                <a:cs typeface="Calibri" pitchFamily="34" charset="0"/>
              </a:rPr>
              <a:t>Rapid Mix</a:t>
            </a:r>
            <a:endParaRPr kumimoji="0" lang="en-US" sz="1800" b="1" i="0" u="none" strike="noStrike" cap="none" normalizeH="0" baseline="0" dirty="0" smtClean="0">
              <a:ln>
                <a:noFill/>
              </a:ln>
              <a:solidFill>
                <a:schemeClr val="tx1"/>
              </a:solidFill>
              <a:effectLst/>
              <a:latin typeface="+mj-lt"/>
              <a:cs typeface="Calibri" pitchFamily="34" charset="0"/>
            </a:endParaRPr>
          </a:p>
        </p:txBody>
      </p:sp>
      <p:sp>
        <p:nvSpPr>
          <p:cNvPr id="121" name="Rectangle 120"/>
          <p:cNvSpPr/>
          <p:nvPr/>
        </p:nvSpPr>
        <p:spPr bwMode="auto">
          <a:xfrm>
            <a:off x="250901" y="5387288"/>
            <a:ext cx="1249991" cy="369332"/>
          </a:xfrm>
          <a:prstGeom prst="rect">
            <a:avLst/>
          </a:prstGeom>
          <a:noFill/>
          <a:ln>
            <a:noFill/>
            <a:headEnd type="none" w="lg" len="med"/>
            <a:tailEnd type="none" w="lg"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i="1" dirty="0" smtClean="0">
                <a:solidFill>
                  <a:schemeClr val="tx1"/>
                </a:solidFill>
                <a:latin typeface="+mj-lt"/>
                <a:cs typeface="Calibri" pitchFamily="34" charset="0"/>
              </a:rPr>
              <a:t>Raw Water</a:t>
            </a:r>
            <a:endParaRPr kumimoji="0" lang="en-US" sz="1800" i="1" u="none" strike="noStrike" cap="none" normalizeH="0" baseline="0" dirty="0" smtClean="0">
              <a:ln>
                <a:noFill/>
              </a:ln>
              <a:solidFill>
                <a:schemeClr val="tx1"/>
              </a:solidFill>
              <a:effectLst/>
              <a:latin typeface="+mj-lt"/>
              <a:cs typeface="Calibri" pitchFamily="34" charset="0"/>
            </a:endParaRPr>
          </a:p>
        </p:txBody>
      </p:sp>
      <p:sp>
        <p:nvSpPr>
          <p:cNvPr id="122" name="Rectangle 121"/>
          <p:cNvSpPr/>
          <p:nvPr/>
        </p:nvSpPr>
        <p:spPr bwMode="auto">
          <a:xfrm>
            <a:off x="8366111" y="5549216"/>
            <a:ext cx="819245" cy="369332"/>
          </a:xfrm>
          <a:prstGeom prst="rect">
            <a:avLst/>
          </a:prstGeom>
          <a:noFill/>
          <a:ln>
            <a:noFill/>
            <a:headEnd type="none" w="lg" len="med"/>
            <a:tailEnd type="none" w="lg"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i="1" dirty="0" smtClean="0">
                <a:solidFill>
                  <a:schemeClr val="tx1"/>
                </a:solidFill>
                <a:latin typeface="+mj-lt"/>
                <a:cs typeface="Calibri" pitchFamily="34" charset="0"/>
              </a:rPr>
              <a:t>Waste</a:t>
            </a:r>
            <a:endParaRPr kumimoji="0" lang="en-US" sz="1800" i="1" u="none" strike="noStrike" cap="none" normalizeH="0" baseline="0" dirty="0" smtClean="0">
              <a:ln>
                <a:noFill/>
              </a:ln>
              <a:solidFill>
                <a:schemeClr val="tx1"/>
              </a:solidFill>
              <a:effectLst/>
              <a:latin typeface="+mj-lt"/>
              <a:cs typeface="Calibri" pitchFamily="34" charset="0"/>
            </a:endParaRPr>
          </a:p>
        </p:txBody>
      </p:sp>
      <p:sp>
        <p:nvSpPr>
          <p:cNvPr id="123" name="Rectangle 122"/>
          <p:cNvSpPr/>
          <p:nvPr/>
        </p:nvSpPr>
        <p:spPr bwMode="auto">
          <a:xfrm>
            <a:off x="8334626" y="4583668"/>
            <a:ext cx="819245" cy="369332"/>
          </a:xfrm>
          <a:prstGeom prst="rect">
            <a:avLst/>
          </a:prstGeom>
          <a:noFill/>
          <a:ln>
            <a:noFill/>
            <a:headEnd type="none" w="lg" len="med"/>
            <a:tailEnd type="none" w="lg"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i="1" dirty="0" smtClean="0">
                <a:solidFill>
                  <a:schemeClr val="tx1"/>
                </a:solidFill>
                <a:latin typeface="+mj-lt"/>
                <a:cs typeface="Calibri" pitchFamily="34" charset="0"/>
              </a:rPr>
              <a:t>Waste</a:t>
            </a:r>
            <a:endParaRPr kumimoji="0" lang="en-US" sz="1800" i="1" u="none" strike="noStrike" cap="none" normalizeH="0" baseline="0" dirty="0" smtClean="0">
              <a:ln>
                <a:noFill/>
              </a:ln>
              <a:solidFill>
                <a:schemeClr val="tx1"/>
              </a:solidFill>
              <a:effectLst/>
              <a:latin typeface="+mj-lt"/>
              <a:cs typeface="Calibri" pitchFamily="34" charset="0"/>
            </a:endParaRPr>
          </a:p>
        </p:txBody>
      </p:sp>
      <p:sp>
        <p:nvSpPr>
          <p:cNvPr id="124" name="Can 123"/>
          <p:cNvSpPr/>
          <p:nvPr/>
        </p:nvSpPr>
        <p:spPr>
          <a:xfrm>
            <a:off x="357892" y="3695597"/>
            <a:ext cx="1143000" cy="1273937"/>
          </a:xfrm>
          <a:prstGeom prst="can">
            <a:avLst>
              <a:gd name="adj" fmla="val 18907"/>
            </a:avLst>
          </a:prstGeom>
          <a:solidFill>
            <a:schemeClr val="accent5">
              <a:lumMod val="40000"/>
              <a:lumOff val="60000"/>
            </a:schemeClr>
          </a:solidFill>
          <a:ln w="19050">
            <a:solidFill>
              <a:schemeClr val="tx1">
                <a:lumMod val="95000"/>
                <a:lumOff val="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800" b="1" dirty="0">
                <a:solidFill>
                  <a:schemeClr val="tx1"/>
                </a:solidFill>
              </a:rPr>
              <a:t>Turbid </a:t>
            </a:r>
            <a:r>
              <a:rPr lang="en-US" sz="1800" b="1" dirty="0" smtClean="0">
                <a:solidFill>
                  <a:schemeClr val="tx1"/>
                </a:solidFill>
              </a:rPr>
              <a:t>Water</a:t>
            </a:r>
            <a:endParaRPr lang="en-US" sz="1800" b="1" dirty="0">
              <a:solidFill>
                <a:schemeClr val="tx1"/>
              </a:solidFill>
            </a:endParaRPr>
          </a:p>
        </p:txBody>
      </p:sp>
      <p:sp>
        <p:nvSpPr>
          <p:cNvPr id="175" name="Oval 174"/>
          <p:cNvSpPr/>
          <p:nvPr/>
        </p:nvSpPr>
        <p:spPr bwMode="auto">
          <a:xfrm>
            <a:off x="2099322" y="4498198"/>
            <a:ext cx="110048" cy="101369"/>
          </a:xfrm>
          <a:prstGeom prst="ellipse">
            <a:avLst/>
          </a:prstGeom>
          <a:solidFill>
            <a:schemeClr val="accent5">
              <a:lumMod val="75000"/>
            </a:schemeClr>
          </a:solidFill>
          <a:ln w="12700" cap="flat" cmpd="sng" algn="ctr">
            <a:solidFill>
              <a:schemeClr val="accent5">
                <a:lumMod val="75000"/>
              </a:schemeClr>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77" name="Oval 176"/>
          <p:cNvSpPr/>
          <p:nvPr/>
        </p:nvSpPr>
        <p:spPr bwMode="auto">
          <a:xfrm>
            <a:off x="2439121" y="4860182"/>
            <a:ext cx="123406" cy="118138"/>
          </a:xfrm>
          <a:prstGeom prst="ellipse">
            <a:avLst/>
          </a:prstGeom>
          <a:solidFill>
            <a:schemeClr val="accent6">
              <a:lumMod val="60000"/>
              <a:lumOff val="40000"/>
            </a:schemeClr>
          </a:solidFill>
          <a:ln w="12700"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41" name="Flowchart: Collate 140"/>
          <p:cNvSpPr/>
          <p:nvPr/>
        </p:nvSpPr>
        <p:spPr bwMode="auto">
          <a:xfrm rot="16200000">
            <a:off x="4724120" y="5335547"/>
            <a:ext cx="113579" cy="184735"/>
          </a:xfrm>
          <a:prstGeom prst="flowChartCollat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42" name="Flowchart: Collate 141"/>
          <p:cNvSpPr/>
          <p:nvPr/>
        </p:nvSpPr>
        <p:spPr bwMode="auto">
          <a:xfrm rot="16200000">
            <a:off x="5535438" y="5322028"/>
            <a:ext cx="113579" cy="184735"/>
          </a:xfrm>
          <a:prstGeom prst="flowChartCollat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43" name="Flowchart: Collate 142"/>
          <p:cNvSpPr/>
          <p:nvPr/>
        </p:nvSpPr>
        <p:spPr bwMode="auto">
          <a:xfrm rot="16200000">
            <a:off x="5895433" y="5327073"/>
            <a:ext cx="113579" cy="184735"/>
          </a:xfrm>
          <a:prstGeom prst="flowChartCollat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44" name="Flowchart: Collate 143"/>
          <p:cNvSpPr/>
          <p:nvPr/>
        </p:nvSpPr>
        <p:spPr bwMode="auto">
          <a:xfrm rot="16200000">
            <a:off x="6165068" y="5322028"/>
            <a:ext cx="113579" cy="184735"/>
          </a:xfrm>
          <a:prstGeom prst="flowChartCollat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45" name="Isosceles Triangle 144"/>
          <p:cNvSpPr/>
          <p:nvPr/>
        </p:nvSpPr>
        <p:spPr bwMode="auto">
          <a:xfrm rot="5400000">
            <a:off x="3707843" y="5369459"/>
            <a:ext cx="108536" cy="94920"/>
          </a:xfrm>
          <a:prstGeom prst="triangl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46" name="Isosceles Triangle 145"/>
          <p:cNvSpPr/>
          <p:nvPr/>
        </p:nvSpPr>
        <p:spPr bwMode="auto">
          <a:xfrm rot="16200000" flipH="1">
            <a:off x="3909976" y="5367705"/>
            <a:ext cx="108536" cy="94920"/>
          </a:xfrm>
          <a:prstGeom prst="triangl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60" name="Flowchart: Collate 159"/>
          <p:cNvSpPr/>
          <p:nvPr/>
        </p:nvSpPr>
        <p:spPr bwMode="auto">
          <a:xfrm rot="12600000">
            <a:off x="8089438" y="2305133"/>
            <a:ext cx="113579" cy="184735"/>
          </a:xfrm>
          <a:prstGeom prst="flowChartCollat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61" name="Flowchart: Collate 160"/>
          <p:cNvSpPr/>
          <p:nvPr/>
        </p:nvSpPr>
        <p:spPr bwMode="auto">
          <a:xfrm rot="12600000">
            <a:off x="7978364" y="2525649"/>
            <a:ext cx="113579" cy="184735"/>
          </a:xfrm>
          <a:prstGeom prst="flowChartCollat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62" name="Flowchart: Collate 161"/>
          <p:cNvSpPr/>
          <p:nvPr/>
        </p:nvSpPr>
        <p:spPr bwMode="auto">
          <a:xfrm rot="12600000">
            <a:off x="7857146" y="2751860"/>
            <a:ext cx="113579" cy="184735"/>
          </a:xfrm>
          <a:prstGeom prst="flowChartCollat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63" name="Flowchart: Collate 162"/>
          <p:cNvSpPr/>
          <p:nvPr/>
        </p:nvSpPr>
        <p:spPr bwMode="auto">
          <a:xfrm rot="12600000">
            <a:off x="7730392" y="2981435"/>
            <a:ext cx="113579" cy="184735"/>
          </a:xfrm>
          <a:prstGeom prst="flowChartCollat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64" name="Isosceles Triangle 163"/>
          <p:cNvSpPr/>
          <p:nvPr/>
        </p:nvSpPr>
        <p:spPr bwMode="auto">
          <a:xfrm rot="1800000">
            <a:off x="8248816" y="2119830"/>
            <a:ext cx="108536" cy="94920"/>
          </a:xfrm>
          <a:prstGeom prst="triangl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65" name="Isosceles Triangle 164"/>
          <p:cNvSpPr/>
          <p:nvPr/>
        </p:nvSpPr>
        <p:spPr bwMode="auto">
          <a:xfrm rot="12600000" flipH="1">
            <a:off x="8364143" y="1916651"/>
            <a:ext cx="108536" cy="94920"/>
          </a:xfrm>
          <a:prstGeom prst="triangl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69" name="Flowchart: Summing Junction 168"/>
          <p:cNvSpPr/>
          <p:nvPr/>
        </p:nvSpPr>
        <p:spPr bwMode="auto">
          <a:xfrm>
            <a:off x="5304420" y="4523593"/>
            <a:ext cx="390880" cy="384490"/>
          </a:xfrm>
          <a:prstGeom prst="flowChartSummingJunction">
            <a:avLst/>
          </a:prstGeom>
          <a:solidFill>
            <a:schemeClr val="bg1">
              <a:lumMod val="85000"/>
            </a:schemeClr>
          </a:solidFill>
          <a:ln w="12700" cap="flat" cmpd="sng" algn="ctr">
            <a:solidFill>
              <a:schemeClr val="tx1">
                <a:lumMod val="95000"/>
                <a:lumOff val="5000"/>
              </a:schemeClr>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70" name="Rectangle 169"/>
          <p:cNvSpPr/>
          <p:nvPr/>
        </p:nvSpPr>
        <p:spPr bwMode="auto">
          <a:xfrm>
            <a:off x="3838377" y="4346506"/>
            <a:ext cx="1390124" cy="369332"/>
          </a:xfrm>
          <a:prstGeom prst="rect">
            <a:avLst/>
          </a:prstGeom>
          <a:noFill/>
          <a:ln>
            <a:noFill/>
            <a:headEnd type="none" w="lg" len="med"/>
            <a:tailEnd type="none" w="lg" len="med"/>
          </a:ln>
        </p:spPr>
        <p:style>
          <a:lnRef idx="2">
            <a:schemeClr val="dk1"/>
          </a:lnRef>
          <a:fillRef idx="1">
            <a:schemeClr val="lt1"/>
          </a:fillRef>
          <a:effectRef idx="0">
            <a:schemeClr val="dk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r>
              <a:rPr lang="en-US" b="1" dirty="0" err="1" smtClean="0">
                <a:solidFill>
                  <a:schemeClr val="tx1"/>
                </a:solidFill>
                <a:latin typeface="+mj-lt"/>
                <a:cs typeface="Calibri" pitchFamily="34" charset="0"/>
              </a:rPr>
              <a:t>Floc</a:t>
            </a:r>
            <a:r>
              <a:rPr lang="en-US" b="1" dirty="0" smtClean="0">
                <a:solidFill>
                  <a:schemeClr val="tx1"/>
                </a:solidFill>
                <a:latin typeface="+mj-lt"/>
                <a:cs typeface="Calibri" pitchFamily="34" charset="0"/>
              </a:rPr>
              <a:t> Recycle</a:t>
            </a:r>
            <a:endParaRPr kumimoji="0" lang="en-US" sz="1800" b="1" i="0" u="none" strike="noStrike" cap="none" normalizeH="0" baseline="0" dirty="0" smtClean="0">
              <a:ln>
                <a:noFill/>
              </a:ln>
              <a:solidFill>
                <a:schemeClr val="tx1"/>
              </a:solidFill>
              <a:effectLst/>
              <a:latin typeface="+mj-lt"/>
              <a:cs typeface="Calibri" pitchFamily="34" charset="0"/>
            </a:endParaRPr>
          </a:p>
        </p:txBody>
      </p:sp>
      <p:sp>
        <p:nvSpPr>
          <p:cNvPr id="172" name="Can 171"/>
          <p:cNvSpPr/>
          <p:nvPr/>
        </p:nvSpPr>
        <p:spPr>
          <a:xfrm>
            <a:off x="3597403" y="1917128"/>
            <a:ext cx="1281879" cy="1450428"/>
          </a:xfrm>
          <a:prstGeom prst="can">
            <a:avLst>
              <a:gd name="adj" fmla="val 23342"/>
            </a:avLst>
          </a:prstGeom>
          <a:solidFill>
            <a:schemeClr val="bg1"/>
          </a:solidFill>
          <a:ln w="19050">
            <a:solidFill>
              <a:schemeClr val="tx1">
                <a:lumMod val="95000"/>
                <a:lumOff val="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800" b="1" dirty="0" smtClean="0">
                <a:solidFill>
                  <a:schemeClr val="tx1"/>
                </a:solidFill>
              </a:rPr>
              <a:t>Coagulant Stock Tank</a:t>
            </a:r>
            <a:endParaRPr lang="en-US" sz="1800" b="1" dirty="0">
              <a:solidFill>
                <a:schemeClr val="tx1"/>
              </a:solidFill>
            </a:endParaRPr>
          </a:p>
        </p:txBody>
      </p:sp>
      <p:sp>
        <p:nvSpPr>
          <p:cNvPr id="173" name="Flowchart: Summing Junction 172"/>
          <p:cNvSpPr/>
          <p:nvPr/>
        </p:nvSpPr>
        <p:spPr bwMode="auto">
          <a:xfrm>
            <a:off x="2852568" y="2869206"/>
            <a:ext cx="390880" cy="384490"/>
          </a:xfrm>
          <a:prstGeom prst="flowChartSummingJunction">
            <a:avLst/>
          </a:prstGeom>
          <a:solidFill>
            <a:schemeClr val="bg1">
              <a:lumMod val="85000"/>
            </a:schemeClr>
          </a:solidFill>
          <a:ln w="12700" cap="flat" cmpd="sng" algn="ctr">
            <a:solidFill>
              <a:schemeClr val="tx1">
                <a:lumMod val="95000"/>
                <a:lumOff val="5000"/>
              </a:schemeClr>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76" name="Oval 175"/>
          <p:cNvSpPr/>
          <p:nvPr/>
        </p:nvSpPr>
        <p:spPr bwMode="auto">
          <a:xfrm>
            <a:off x="3733800" y="3020704"/>
            <a:ext cx="127417" cy="118138"/>
          </a:xfrm>
          <a:prstGeom prst="ellipse">
            <a:avLst/>
          </a:prstGeom>
          <a:solidFill>
            <a:schemeClr val="accent6">
              <a:lumMod val="60000"/>
              <a:lumOff val="40000"/>
            </a:schemeClr>
          </a:solidFill>
          <a:ln w="12700"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74" name="Rectangle 173"/>
          <p:cNvSpPr/>
          <p:nvPr/>
        </p:nvSpPr>
        <p:spPr bwMode="auto">
          <a:xfrm>
            <a:off x="6009819" y="3721710"/>
            <a:ext cx="1070101" cy="369332"/>
          </a:xfrm>
          <a:prstGeom prst="rect">
            <a:avLst/>
          </a:prstGeom>
          <a:noFill/>
          <a:ln>
            <a:noFill/>
            <a:headEnd type="none" w="lg" len="med"/>
            <a:tailEnd type="none" w="lg" len="med"/>
          </a:ln>
        </p:spPr>
        <p:style>
          <a:lnRef idx="2">
            <a:schemeClr val="dk1"/>
          </a:lnRef>
          <a:fillRef idx="1">
            <a:schemeClr val="lt1"/>
          </a:fillRef>
          <a:effectRef idx="0">
            <a:schemeClr val="dk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r>
              <a:rPr lang="en-US" b="1" dirty="0" err="1" smtClean="0">
                <a:solidFill>
                  <a:schemeClr val="tx1"/>
                </a:solidFill>
                <a:latin typeface="+mj-lt"/>
                <a:cs typeface="Calibri" pitchFamily="34" charset="0"/>
              </a:rPr>
              <a:t>Sed</a:t>
            </a:r>
            <a:r>
              <a:rPr lang="en-US" b="1" dirty="0" smtClean="0">
                <a:solidFill>
                  <a:schemeClr val="tx1"/>
                </a:solidFill>
                <a:latin typeface="+mj-lt"/>
                <a:cs typeface="Calibri" pitchFamily="34" charset="0"/>
              </a:rPr>
              <a:t> Tank</a:t>
            </a:r>
            <a:endParaRPr kumimoji="0" lang="en-US" sz="1800" b="1" i="0" u="none" strike="noStrike" cap="none" normalizeH="0" baseline="0" dirty="0" smtClean="0">
              <a:ln>
                <a:noFill/>
              </a:ln>
              <a:solidFill>
                <a:schemeClr val="tx1"/>
              </a:solidFill>
              <a:effectLst/>
              <a:latin typeface="+mj-lt"/>
              <a:cs typeface="Calibri" pitchFamily="34" charset="0"/>
            </a:endParaRPr>
          </a:p>
        </p:txBody>
      </p:sp>
      <p:grpSp>
        <p:nvGrpSpPr>
          <p:cNvPr id="166" name="Group 165"/>
          <p:cNvGrpSpPr/>
          <p:nvPr/>
        </p:nvGrpSpPr>
        <p:grpSpPr>
          <a:xfrm>
            <a:off x="7086600" y="1604427"/>
            <a:ext cx="711386" cy="3967527"/>
            <a:chOff x="7086600" y="1604427"/>
            <a:chExt cx="711386" cy="3967527"/>
          </a:xfrm>
        </p:grpSpPr>
        <p:sp>
          <p:nvSpPr>
            <p:cNvPr id="167" name="Bent Arrow 166"/>
            <p:cNvSpPr/>
            <p:nvPr/>
          </p:nvSpPr>
          <p:spPr bwMode="auto">
            <a:xfrm rot="5400000">
              <a:off x="6833488" y="4554956"/>
              <a:ext cx="1119166" cy="391257"/>
            </a:xfrm>
            <a:prstGeom prst="bentArrow">
              <a:avLst>
                <a:gd name="adj1" fmla="val 29936"/>
                <a:gd name="adj2" fmla="val 14968"/>
                <a:gd name="adj3" fmla="val 0"/>
                <a:gd name="adj4" fmla="val 29521"/>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78" name="Can 177"/>
            <p:cNvSpPr/>
            <p:nvPr/>
          </p:nvSpPr>
          <p:spPr>
            <a:xfrm>
              <a:off x="7129422" y="3276600"/>
              <a:ext cx="254664" cy="2295354"/>
            </a:xfrm>
            <a:prstGeom prst="can">
              <a:avLst>
                <a:gd name="adj" fmla="val 52173"/>
              </a:avLst>
            </a:prstGeom>
            <a:solidFill>
              <a:schemeClr val="bg1"/>
            </a:solidFill>
            <a:ln w="19050">
              <a:solidFill>
                <a:schemeClr val="tx1">
                  <a:lumMod val="95000"/>
                  <a:lumOff val="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sp>
          <p:nvSpPr>
            <p:cNvPr id="179" name="Can 178"/>
            <p:cNvSpPr/>
            <p:nvPr/>
          </p:nvSpPr>
          <p:spPr>
            <a:xfrm rot="1736574">
              <a:off x="7572625" y="1604427"/>
              <a:ext cx="225361" cy="1892254"/>
            </a:xfrm>
            <a:prstGeom prst="can">
              <a:avLst>
                <a:gd name="adj" fmla="val 52173"/>
              </a:avLst>
            </a:prstGeom>
            <a:solidFill>
              <a:schemeClr val="bg1"/>
            </a:solidFill>
            <a:ln w="19050">
              <a:solidFill>
                <a:schemeClr val="tx1">
                  <a:lumMod val="95000"/>
                  <a:lumOff val="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sp>
          <p:nvSpPr>
            <p:cNvPr id="180" name="Rectangle 59"/>
            <p:cNvSpPr/>
            <p:nvPr/>
          </p:nvSpPr>
          <p:spPr bwMode="auto">
            <a:xfrm rot="1689132">
              <a:off x="7144037" y="3032554"/>
              <a:ext cx="309158" cy="397907"/>
            </a:xfrm>
            <a:prstGeom prst="flowChartAlternateProcess">
              <a:avLst/>
            </a:prstGeom>
            <a:solidFill>
              <a:schemeClr val="bg1"/>
            </a:solidFill>
            <a:ln w="28575" cap="flat" cmpd="sng" algn="ctr">
              <a:solidFill>
                <a:schemeClr val="tx1">
                  <a:lumMod val="95000"/>
                  <a:lumOff val="5000"/>
                </a:schemeClr>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81" name="Rectangle 59"/>
            <p:cNvSpPr/>
            <p:nvPr/>
          </p:nvSpPr>
          <p:spPr bwMode="auto">
            <a:xfrm>
              <a:off x="7086600" y="3253696"/>
              <a:ext cx="314938" cy="397907"/>
            </a:xfrm>
            <a:prstGeom prst="roundRect">
              <a:avLst/>
            </a:prstGeom>
            <a:solidFill>
              <a:schemeClr val="bg1"/>
            </a:solidFill>
            <a:ln w="28575" cap="flat" cmpd="sng" algn="ctr">
              <a:solidFill>
                <a:schemeClr val="tx1">
                  <a:lumMod val="95000"/>
                  <a:lumOff val="5000"/>
                </a:schemeClr>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82" name="Rectangle 59"/>
            <p:cNvSpPr/>
            <p:nvPr/>
          </p:nvSpPr>
          <p:spPr bwMode="auto">
            <a:xfrm rot="1689132">
              <a:off x="7170480" y="3081388"/>
              <a:ext cx="254034" cy="369332"/>
            </a:xfrm>
            <a:custGeom>
              <a:avLst/>
              <a:gdLst>
                <a:gd name="connsiteX0" fmla="*/ 0 w 311680"/>
                <a:gd name="connsiteY0" fmla="*/ 0 h 471361"/>
                <a:gd name="connsiteX1" fmla="*/ 311680 w 311680"/>
                <a:gd name="connsiteY1" fmla="*/ 0 h 471361"/>
                <a:gd name="connsiteX2" fmla="*/ 311680 w 311680"/>
                <a:gd name="connsiteY2" fmla="*/ 471361 h 471361"/>
                <a:gd name="connsiteX3" fmla="*/ 0 w 311680"/>
                <a:gd name="connsiteY3" fmla="*/ 471361 h 471361"/>
                <a:gd name="connsiteX4" fmla="*/ 0 w 311680"/>
                <a:gd name="connsiteY4" fmla="*/ 0 h 471361"/>
                <a:gd name="connsiteX0" fmla="*/ 0 w 314751"/>
                <a:gd name="connsiteY0" fmla="*/ 0 h 471361"/>
                <a:gd name="connsiteX1" fmla="*/ 311680 w 314751"/>
                <a:gd name="connsiteY1" fmla="*/ 0 h 471361"/>
                <a:gd name="connsiteX2" fmla="*/ 314751 w 314751"/>
                <a:gd name="connsiteY2" fmla="*/ 325426 h 471361"/>
                <a:gd name="connsiteX3" fmla="*/ 0 w 314751"/>
                <a:gd name="connsiteY3" fmla="*/ 471361 h 471361"/>
                <a:gd name="connsiteX4" fmla="*/ 0 w 314751"/>
                <a:gd name="connsiteY4" fmla="*/ 0 h 471361"/>
                <a:gd name="connsiteX0" fmla="*/ 187 w 314938"/>
                <a:gd name="connsiteY0" fmla="*/ 0 h 336188"/>
                <a:gd name="connsiteX1" fmla="*/ 311867 w 314938"/>
                <a:gd name="connsiteY1" fmla="*/ 0 h 336188"/>
                <a:gd name="connsiteX2" fmla="*/ 314938 w 314938"/>
                <a:gd name="connsiteY2" fmla="*/ 325426 h 336188"/>
                <a:gd name="connsiteX3" fmla="*/ 0 w 314938"/>
                <a:gd name="connsiteY3" fmla="*/ 336188 h 336188"/>
                <a:gd name="connsiteX4" fmla="*/ 187 w 314938"/>
                <a:gd name="connsiteY4" fmla="*/ 0 h 3361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938" h="336188">
                  <a:moveTo>
                    <a:pt x="187" y="0"/>
                  </a:moveTo>
                  <a:lnTo>
                    <a:pt x="311867" y="0"/>
                  </a:lnTo>
                  <a:cubicBezTo>
                    <a:pt x="312891" y="108475"/>
                    <a:pt x="313914" y="216951"/>
                    <a:pt x="314938" y="325426"/>
                  </a:cubicBezTo>
                  <a:lnTo>
                    <a:pt x="0" y="336188"/>
                  </a:lnTo>
                  <a:cubicBezTo>
                    <a:pt x="62" y="224125"/>
                    <a:pt x="125" y="112063"/>
                    <a:pt x="187" y="0"/>
                  </a:cubicBezTo>
                  <a:close/>
                </a:path>
              </a:pathLst>
            </a:cu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Century Gothic" pitchFamily="34" charset="0"/>
                  <a:cs typeface="Arial" charset="0"/>
                </a:rPr>
                <a:t>0</a:t>
              </a:r>
            </a:p>
          </p:txBody>
        </p:sp>
        <p:sp>
          <p:nvSpPr>
            <p:cNvPr id="183" name="Rectangle 59"/>
            <p:cNvSpPr/>
            <p:nvPr/>
          </p:nvSpPr>
          <p:spPr bwMode="auto">
            <a:xfrm rot="1769459">
              <a:off x="7152102" y="3079356"/>
              <a:ext cx="283892" cy="307710"/>
            </a:xfrm>
            <a:custGeom>
              <a:avLst/>
              <a:gdLst>
                <a:gd name="connsiteX0" fmla="*/ 0 w 311680"/>
                <a:gd name="connsiteY0" fmla="*/ 0 h 471361"/>
                <a:gd name="connsiteX1" fmla="*/ 311680 w 311680"/>
                <a:gd name="connsiteY1" fmla="*/ 0 h 471361"/>
                <a:gd name="connsiteX2" fmla="*/ 311680 w 311680"/>
                <a:gd name="connsiteY2" fmla="*/ 471361 h 471361"/>
                <a:gd name="connsiteX3" fmla="*/ 0 w 311680"/>
                <a:gd name="connsiteY3" fmla="*/ 471361 h 471361"/>
                <a:gd name="connsiteX4" fmla="*/ 0 w 311680"/>
                <a:gd name="connsiteY4" fmla="*/ 0 h 471361"/>
                <a:gd name="connsiteX0" fmla="*/ 0 w 314751"/>
                <a:gd name="connsiteY0" fmla="*/ 0 h 471361"/>
                <a:gd name="connsiteX1" fmla="*/ 311680 w 314751"/>
                <a:gd name="connsiteY1" fmla="*/ 0 h 471361"/>
                <a:gd name="connsiteX2" fmla="*/ 314751 w 314751"/>
                <a:gd name="connsiteY2" fmla="*/ 325426 h 471361"/>
                <a:gd name="connsiteX3" fmla="*/ 0 w 314751"/>
                <a:gd name="connsiteY3" fmla="*/ 471361 h 471361"/>
                <a:gd name="connsiteX4" fmla="*/ 0 w 314751"/>
                <a:gd name="connsiteY4" fmla="*/ 0 h 471361"/>
                <a:gd name="connsiteX0" fmla="*/ 187 w 314938"/>
                <a:gd name="connsiteY0" fmla="*/ 0 h 336188"/>
                <a:gd name="connsiteX1" fmla="*/ 311867 w 314938"/>
                <a:gd name="connsiteY1" fmla="*/ 0 h 336188"/>
                <a:gd name="connsiteX2" fmla="*/ 314938 w 314938"/>
                <a:gd name="connsiteY2" fmla="*/ 325426 h 336188"/>
                <a:gd name="connsiteX3" fmla="*/ 0 w 314938"/>
                <a:gd name="connsiteY3" fmla="*/ 336188 h 336188"/>
                <a:gd name="connsiteX4" fmla="*/ 187 w 314938"/>
                <a:gd name="connsiteY4" fmla="*/ 0 h 3361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938" h="336188">
                  <a:moveTo>
                    <a:pt x="187" y="0"/>
                  </a:moveTo>
                  <a:lnTo>
                    <a:pt x="311867" y="0"/>
                  </a:lnTo>
                  <a:cubicBezTo>
                    <a:pt x="312891" y="108475"/>
                    <a:pt x="313914" y="216951"/>
                    <a:pt x="314938" y="325426"/>
                  </a:cubicBezTo>
                  <a:lnTo>
                    <a:pt x="0" y="336188"/>
                  </a:lnTo>
                  <a:cubicBezTo>
                    <a:pt x="62" y="224125"/>
                    <a:pt x="125" y="112063"/>
                    <a:pt x="187" y="0"/>
                  </a:cubicBezTo>
                  <a:close/>
                </a:path>
              </a:pathLst>
            </a:cu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grpSp>
        <p:nvGrpSpPr>
          <p:cNvPr id="184" name="Group 183"/>
          <p:cNvGrpSpPr/>
          <p:nvPr/>
        </p:nvGrpSpPr>
        <p:grpSpPr>
          <a:xfrm>
            <a:off x="7474735" y="4858378"/>
            <a:ext cx="972278" cy="999464"/>
            <a:chOff x="7481765" y="4858378"/>
            <a:chExt cx="1178077" cy="999464"/>
          </a:xfrm>
        </p:grpSpPr>
        <p:sp>
          <p:nvSpPr>
            <p:cNvPr id="185" name="Bent Arrow 184"/>
            <p:cNvSpPr/>
            <p:nvPr/>
          </p:nvSpPr>
          <p:spPr bwMode="auto">
            <a:xfrm flipV="1">
              <a:off x="7481765" y="4949332"/>
              <a:ext cx="1178077" cy="908510"/>
            </a:xfrm>
            <a:prstGeom prst="bentArrow">
              <a:avLst>
                <a:gd name="adj1" fmla="val 12663"/>
                <a:gd name="adj2" fmla="val 12458"/>
                <a:gd name="adj3" fmla="val 18405"/>
                <a:gd name="adj4" fmla="val 34649"/>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86" name="Rectangle 185"/>
            <p:cNvSpPr/>
            <p:nvPr/>
          </p:nvSpPr>
          <p:spPr bwMode="auto">
            <a:xfrm rot="16200000">
              <a:off x="7461814" y="4896725"/>
              <a:ext cx="165262" cy="88567"/>
            </a:xfrm>
            <a:prstGeom prst="rect">
              <a:avLst/>
            </a:prstGeom>
            <a:solidFill>
              <a:schemeClr val="bg1"/>
            </a:solidFill>
            <a:ln w="9525" cap="flat" cmpd="sng" algn="ctr">
              <a:solidFill>
                <a:schemeClr val="bg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sp>
        <p:nvSpPr>
          <p:cNvPr id="116" name="Rectangle 115"/>
          <p:cNvSpPr/>
          <p:nvPr/>
        </p:nvSpPr>
        <p:spPr bwMode="auto">
          <a:xfrm>
            <a:off x="7714427" y="5511192"/>
            <a:ext cx="442781" cy="420100"/>
          </a:xfrm>
          <a:prstGeom prst="rect">
            <a:avLst/>
          </a:prstGeom>
          <a:solidFill>
            <a:schemeClr val="bg1">
              <a:lumMod val="8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32217553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path" presetSubtype="0" accel="50000" decel="50000" fill="hold" grpId="0" nodeType="clickEffect">
                                  <p:stCondLst>
                                    <p:cond delay="0"/>
                                  </p:stCondLst>
                                  <p:childTnLst>
                                    <p:animMotion origin="layout" path="M -2.77778E-7 -4.44444E-6 L 0.03108 0.00116 C 0.03941 0.00116 0.03715 0.01112 0.03715 0.025 L 0.03854 0.05556 " pathEditMode="relative" rAng="0" ptsTypes="FfFF">
                                      <p:cBhvr>
                                        <p:cTn id="6" dur="2000" fill="hold"/>
                                        <p:tgtEl>
                                          <p:spTgt spid="175"/>
                                        </p:tgtEl>
                                        <p:attrNameLst>
                                          <p:attrName>ppt_x</p:attrName>
                                          <p:attrName>ppt_y</p:attrName>
                                        </p:attrNameLst>
                                      </p:cBhvr>
                                      <p:rCtr x="1962" y="2778"/>
                                    </p:animMotion>
                                  </p:childTnLst>
                                  <p:subTnLst>
                                    <p:set>
                                      <p:cBhvr override="childStyle">
                                        <p:cTn dur="1" fill="hold" display="0" masterRel="sameClick" afterEffect="1">
                                          <p:stCondLst>
                                            <p:cond evt="end" delay="0">
                                              <p:tn val="5"/>
                                            </p:cond>
                                          </p:stCondLst>
                                        </p:cTn>
                                        <p:tgtEl>
                                          <p:spTgt spid="175"/>
                                        </p:tgtEl>
                                        <p:attrNameLst>
                                          <p:attrName>style.visibility</p:attrName>
                                        </p:attrNameLst>
                                      </p:cBhvr>
                                      <p:to>
                                        <p:strVal val="hidden"/>
                                      </p:to>
                                    </p:set>
                                  </p:subTnLst>
                                </p:cTn>
                              </p:par>
                              <p:par>
                                <p:cTn id="7" presetID="50" presetClass="path" presetSubtype="0" accel="50000" decel="50000" fill="hold" grpId="0" nodeType="withEffect">
                                  <p:stCondLst>
                                    <p:cond delay="0"/>
                                  </p:stCondLst>
                                  <p:childTnLst>
                                    <p:animMotion origin="layout" path="M 2.22222E-6 1.3506E-6 L -0.11372 -0.00324 C -0.14531 -0.00324 -0.13768 0.03214 -0.13768 0.06429 L -0.13924 0.26711 " pathEditMode="relative" rAng="0" ptsTypes="FfFF">
                                      <p:cBhvr>
                                        <p:cTn id="8" dur="2000" fill="hold"/>
                                        <p:tgtEl>
                                          <p:spTgt spid="176"/>
                                        </p:tgtEl>
                                        <p:attrNameLst>
                                          <p:attrName>ppt_x</p:attrName>
                                          <p:attrName>ppt_y</p:attrName>
                                        </p:attrNameLst>
                                      </p:cBhvr>
                                      <p:rCtr x="-7274" y="13182"/>
                                    </p:animMotion>
                                  </p:childTnLst>
                                  <p:subTnLst>
                                    <p:set>
                                      <p:cBhvr override="childStyle">
                                        <p:cTn dur="1" fill="hold" display="0" masterRel="sameClick" afterEffect="1">
                                          <p:stCondLst>
                                            <p:cond evt="end" delay="0">
                                              <p:tn val="7"/>
                                            </p:cond>
                                          </p:stCondLst>
                                        </p:cTn>
                                        <p:tgtEl>
                                          <p:spTgt spid="176"/>
                                        </p:tgtEl>
                                        <p:attrNameLst>
                                          <p:attrName>style.visibility</p:attrName>
                                        </p:attrNameLst>
                                      </p:cBhvr>
                                      <p:to>
                                        <p:strVal val="hidden"/>
                                      </p:to>
                                    </p:set>
                                  </p:subTnLst>
                                </p:cTn>
                              </p:par>
                            </p:childTnLst>
                          </p:cTn>
                        </p:par>
                        <p:par>
                          <p:cTn id="9" fill="hold">
                            <p:stCondLst>
                              <p:cond delay="2000"/>
                            </p:stCondLst>
                            <p:childTnLst>
                              <p:par>
                                <p:cTn id="10" presetID="1" presetClass="entr" presetSubtype="0" fill="hold" grpId="0" nodeType="afterEffect">
                                  <p:stCondLst>
                                    <p:cond delay="0"/>
                                  </p:stCondLst>
                                  <p:childTnLst>
                                    <p:set>
                                      <p:cBhvr>
                                        <p:cTn id="11" dur="1" fill="hold">
                                          <p:stCondLst>
                                            <p:cond delay="0"/>
                                          </p:stCondLst>
                                        </p:cTn>
                                        <p:tgtEl>
                                          <p:spTgt spid="177"/>
                                        </p:tgtEl>
                                        <p:attrNameLst>
                                          <p:attrName>style.visibility</p:attrName>
                                        </p:attrNameLst>
                                      </p:cBhvr>
                                      <p:to>
                                        <p:strVal val="visible"/>
                                      </p:to>
                                    </p:set>
                                  </p:childTnLst>
                                </p:cTn>
                              </p:par>
                            </p:childTnLst>
                          </p:cTn>
                        </p:par>
                        <p:par>
                          <p:cTn id="12" fill="hold">
                            <p:stCondLst>
                              <p:cond delay="2000"/>
                            </p:stCondLst>
                            <p:childTnLst>
                              <p:par>
                                <p:cTn id="13" presetID="0" presetClass="path" presetSubtype="0" accel="50000" decel="50000" fill="hold" grpId="1" nodeType="afterEffect">
                                  <p:stCondLst>
                                    <p:cond delay="0"/>
                                  </p:stCondLst>
                                  <p:childTnLst>
                                    <p:animMotion origin="layout" path="M 2.5E-6 -1.11111E-6 C -0.00209 0.0037 -0.00504 0.00648 -0.00781 0.00926 C -0.00868 0.0125 -0.00938 0.01528 -0.01007 0.01875 C -0.00955 0.03287 -0.0099 0.0412 -0.00174 0.04977 C -0.00104 0.05185 -0.00018 0.05255 0.00139 0.0537 C 0.00295 0.05718 0.00295 0.0537 0.00573 0.05509 C 0.01059 0.05417 0.01007 0.05347 0.01319 0.05278 C 0.01371 0.04815 0.01666 0.04722 0.01719 0.04259 C 0.01701 0.03426 0.02153 0.0081 0.01319 0.00394 C 0.00816 0.00463 0.00798 0.00463 0.00451 0.0081 C 0.00364 0.00995 0.0026 0.01111 0.00139 0.01273 C 0.00017 0.01736 -0.00122 0.0213 0.00139 0.02616 C 0.00295 0.03449 0.01146 0.04699 0.01753 0.05 C 0.02153 0.05232 0.02291 0.05301 0.02673 0.05139 C 0.02916 0.04931 0.03107 0.04653 0.03246 0.04329 C 0.03316 0.04167 0.0342 0.03866 0.0342 0.03889 C 0.03489 0.03472 0.03594 0.03079 0.03698 0.02685 C 0.03663 0.01296 0.03993 0.00833 0.03246 0.00463 C 0.03125 0.00718 0.02725 0.00787 0.02621 0.01065 C 0.02569 0.01366 0.02517 0.0162 0.02413 0.01898 C 0.02291 0.02732 0.02621 0.03634 0.02951 0.04329 C 0.02986 0.04583 0.02899 0.04375 0.03107 0.04468 C 0.03212 0.04514 0.03455 0.04607 0.03455 0.0463 C 0.03541 0.04676 0.03611 0.04699 0.03732 0.04745 C 0.03837 0.04769 0.03958 0.04838 0.0408 0.04815 C 0.04201 0.04792 0.04427 0.04607 0.04427 0.0463 C 0.04566 0.04468 0.04739 0.04745 0.04739 0.04583 C 0.06267 0.04607 0.05729 0.04375 0.07257 0.04491 C 0.08229 0.04468 0.09548 0.04213 0.10156 0.04306 " pathEditMode="relative" rAng="0" ptsTypes="fffffffffffffffffffffffafffff">
                                      <p:cBhvr>
                                        <p:cTn id="14" dur="2000" fill="hold"/>
                                        <p:tgtEl>
                                          <p:spTgt spid="177"/>
                                        </p:tgtEl>
                                        <p:attrNameLst>
                                          <p:attrName>ppt_x</p:attrName>
                                          <p:attrName>ppt_y</p:attrName>
                                        </p:attrNameLst>
                                      </p:cBhvr>
                                      <p:rCtr x="4566" y="2847"/>
                                    </p:animMotion>
                                  </p:childTnLst>
                                </p:cTn>
                              </p:par>
                              <p:par>
                                <p:cTn id="15" presetID="1" presetClass="emph" presetSubtype="2" fill="hold" nodeType="withEffect">
                                  <p:stCondLst>
                                    <p:cond delay="0"/>
                                  </p:stCondLst>
                                  <p:childTnLst>
                                    <p:animClr clrSpc="rgb" dir="cw">
                                      <p:cBhvr>
                                        <p:cTn id="16" dur="1000" fill="hold"/>
                                        <p:tgtEl>
                                          <p:spTgt spid="177"/>
                                        </p:tgtEl>
                                        <p:attrNameLst>
                                          <p:attrName>fillcolor</p:attrName>
                                        </p:attrNameLst>
                                      </p:cBhvr>
                                      <p:to>
                                        <a:srgbClr val="9AC0FE"/>
                                      </p:to>
                                    </p:animClr>
                                    <p:set>
                                      <p:cBhvr>
                                        <p:cTn id="17" dur="1000" fill="hold"/>
                                        <p:tgtEl>
                                          <p:spTgt spid="177"/>
                                        </p:tgtEl>
                                        <p:attrNameLst>
                                          <p:attrName>fill.type</p:attrName>
                                        </p:attrNameLst>
                                      </p:cBhvr>
                                      <p:to>
                                        <p:strVal val="solid"/>
                                      </p:to>
                                    </p:set>
                                    <p:set>
                                      <p:cBhvr>
                                        <p:cTn id="18" dur="1000" fill="hold"/>
                                        <p:tgtEl>
                                          <p:spTgt spid="177"/>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5" grpId="0" animBg="1"/>
      <p:bldP spid="177" grpId="0" animBg="1"/>
      <p:bldP spid="177" grpId="1" animBg="1"/>
      <p:bldP spid="176" grpId="0" animBg="1"/>
    </p:bld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 name="Bent Arrow 11"/>
          <p:cNvSpPr/>
          <p:nvPr/>
        </p:nvSpPr>
        <p:spPr bwMode="auto">
          <a:xfrm rot="5400000" flipH="1">
            <a:off x="6681259" y="5452053"/>
            <a:ext cx="595805" cy="760438"/>
          </a:xfrm>
          <a:prstGeom prst="bentArrow">
            <a:avLst>
              <a:gd name="adj1" fmla="val 15597"/>
              <a:gd name="adj2" fmla="val 14968"/>
              <a:gd name="adj3" fmla="val 0"/>
              <a:gd name="adj4" fmla="val 47010"/>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68" name="Bent Arrow 167"/>
          <p:cNvSpPr/>
          <p:nvPr/>
        </p:nvSpPr>
        <p:spPr bwMode="auto">
          <a:xfrm rot="5400000" flipV="1">
            <a:off x="4978160" y="3021976"/>
            <a:ext cx="569675" cy="3820395"/>
          </a:xfrm>
          <a:prstGeom prst="bentArrow">
            <a:avLst>
              <a:gd name="adj1" fmla="val 16248"/>
              <a:gd name="adj2" fmla="val 11158"/>
              <a:gd name="adj3" fmla="val 0"/>
              <a:gd name="adj4" fmla="val 47010"/>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nvGrpSpPr>
          <p:cNvPr id="166" name="Group 165"/>
          <p:cNvGrpSpPr/>
          <p:nvPr/>
        </p:nvGrpSpPr>
        <p:grpSpPr>
          <a:xfrm>
            <a:off x="7086600" y="1604427"/>
            <a:ext cx="711386" cy="3967527"/>
            <a:chOff x="7086600" y="1604427"/>
            <a:chExt cx="711386" cy="3967527"/>
          </a:xfrm>
        </p:grpSpPr>
        <p:sp>
          <p:nvSpPr>
            <p:cNvPr id="167" name="Bent Arrow 166"/>
            <p:cNvSpPr/>
            <p:nvPr/>
          </p:nvSpPr>
          <p:spPr bwMode="auto">
            <a:xfrm rot="5400000">
              <a:off x="6833488" y="4554956"/>
              <a:ext cx="1119166" cy="391257"/>
            </a:xfrm>
            <a:prstGeom prst="bentArrow">
              <a:avLst>
                <a:gd name="adj1" fmla="val 29936"/>
                <a:gd name="adj2" fmla="val 14968"/>
                <a:gd name="adj3" fmla="val 0"/>
                <a:gd name="adj4" fmla="val 29521"/>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75" name="Can 174"/>
            <p:cNvSpPr/>
            <p:nvPr/>
          </p:nvSpPr>
          <p:spPr>
            <a:xfrm>
              <a:off x="7129422" y="3276600"/>
              <a:ext cx="254664" cy="2295354"/>
            </a:xfrm>
            <a:prstGeom prst="can">
              <a:avLst>
                <a:gd name="adj" fmla="val 52173"/>
              </a:avLst>
            </a:prstGeom>
            <a:solidFill>
              <a:schemeClr val="bg1"/>
            </a:solidFill>
            <a:ln w="19050">
              <a:solidFill>
                <a:schemeClr val="tx1">
                  <a:lumMod val="95000"/>
                  <a:lumOff val="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sp>
          <p:nvSpPr>
            <p:cNvPr id="176" name="Can 175"/>
            <p:cNvSpPr/>
            <p:nvPr/>
          </p:nvSpPr>
          <p:spPr>
            <a:xfrm rot="1736574">
              <a:off x="7572625" y="1604427"/>
              <a:ext cx="225361" cy="1892254"/>
            </a:xfrm>
            <a:prstGeom prst="can">
              <a:avLst>
                <a:gd name="adj" fmla="val 52173"/>
              </a:avLst>
            </a:prstGeom>
            <a:solidFill>
              <a:schemeClr val="bg1"/>
            </a:solidFill>
            <a:ln w="19050">
              <a:solidFill>
                <a:schemeClr val="tx1">
                  <a:lumMod val="95000"/>
                  <a:lumOff val="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sp>
          <p:nvSpPr>
            <p:cNvPr id="178" name="Rectangle 59"/>
            <p:cNvSpPr/>
            <p:nvPr/>
          </p:nvSpPr>
          <p:spPr bwMode="auto">
            <a:xfrm rot="1689132">
              <a:off x="7144037" y="3032554"/>
              <a:ext cx="309158" cy="397907"/>
            </a:xfrm>
            <a:prstGeom prst="flowChartAlternateProcess">
              <a:avLst/>
            </a:prstGeom>
            <a:solidFill>
              <a:schemeClr val="bg1"/>
            </a:solidFill>
            <a:ln w="28575" cap="flat" cmpd="sng" algn="ctr">
              <a:solidFill>
                <a:schemeClr val="tx1">
                  <a:lumMod val="95000"/>
                  <a:lumOff val="5000"/>
                </a:schemeClr>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79" name="Rectangle 59"/>
            <p:cNvSpPr/>
            <p:nvPr/>
          </p:nvSpPr>
          <p:spPr bwMode="auto">
            <a:xfrm>
              <a:off x="7086600" y="3253696"/>
              <a:ext cx="314938" cy="397907"/>
            </a:xfrm>
            <a:prstGeom prst="roundRect">
              <a:avLst/>
            </a:prstGeom>
            <a:solidFill>
              <a:schemeClr val="bg1"/>
            </a:solidFill>
            <a:ln w="28575" cap="flat" cmpd="sng" algn="ctr">
              <a:solidFill>
                <a:schemeClr val="tx1">
                  <a:lumMod val="95000"/>
                  <a:lumOff val="5000"/>
                </a:schemeClr>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80" name="Rectangle 59"/>
            <p:cNvSpPr/>
            <p:nvPr/>
          </p:nvSpPr>
          <p:spPr bwMode="auto">
            <a:xfrm rot="1689132">
              <a:off x="7170480" y="3081388"/>
              <a:ext cx="254034" cy="369332"/>
            </a:xfrm>
            <a:custGeom>
              <a:avLst/>
              <a:gdLst>
                <a:gd name="connsiteX0" fmla="*/ 0 w 311680"/>
                <a:gd name="connsiteY0" fmla="*/ 0 h 471361"/>
                <a:gd name="connsiteX1" fmla="*/ 311680 w 311680"/>
                <a:gd name="connsiteY1" fmla="*/ 0 h 471361"/>
                <a:gd name="connsiteX2" fmla="*/ 311680 w 311680"/>
                <a:gd name="connsiteY2" fmla="*/ 471361 h 471361"/>
                <a:gd name="connsiteX3" fmla="*/ 0 w 311680"/>
                <a:gd name="connsiteY3" fmla="*/ 471361 h 471361"/>
                <a:gd name="connsiteX4" fmla="*/ 0 w 311680"/>
                <a:gd name="connsiteY4" fmla="*/ 0 h 471361"/>
                <a:gd name="connsiteX0" fmla="*/ 0 w 314751"/>
                <a:gd name="connsiteY0" fmla="*/ 0 h 471361"/>
                <a:gd name="connsiteX1" fmla="*/ 311680 w 314751"/>
                <a:gd name="connsiteY1" fmla="*/ 0 h 471361"/>
                <a:gd name="connsiteX2" fmla="*/ 314751 w 314751"/>
                <a:gd name="connsiteY2" fmla="*/ 325426 h 471361"/>
                <a:gd name="connsiteX3" fmla="*/ 0 w 314751"/>
                <a:gd name="connsiteY3" fmla="*/ 471361 h 471361"/>
                <a:gd name="connsiteX4" fmla="*/ 0 w 314751"/>
                <a:gd name="connsiteY4" fmla="*/ 0 h 471361"/>
                <a:gd name="connsiteX0" fmla="*/ 187 w 314938"/>
                <a:gd name="connsiteY0" fmla="*/ 0 h 336188"/>
                <a:gd name="connsiteX1" fmla="*/ 311867 w 314938"/>
                <a:gd name="connsiteY1" fmla="*/ 0 h 336188"/>
                <a:gd name="connsiteX2" fmla="*/ 314938 w 314938"/>
                <a:gd name="connsiteY2" fmla="*/ 325426 h 336188"/>
                <a:gd name="connsiteX3" fmla="*/ 0 w 314938"/>
                <a:gd name="connsiteY3" fmla="*/ 336188 h 336188"/>
                <a:gd name="connsiteX4" fmla="*/ 187 w 314938"/>
                <a:gd name="connsiteY4" fmla="*/ 0 h 3361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938" h="336188">
                  <a:moveTo>
                    <a:pt x="187" y="0"/>
                  </a:moveTo>
                  <a:lnTo>
                    <a:pt x="311867" y="0"/>
                  </a:lnTo>
                  <a:cubicBezTo>
                    <a:pt x="312891" y="108475"/>
                    <a:pt x="313914" y="216951"/>
                    <a:pt x="314938" y="325426"/>
                  </a:cubicBezTo>
                  <a:lnTo>
                    <a:pt x="0" y="336188"/>
                  </a:lnTo>
                  <a:cubicBezTo>
                    <a:pt x="62" y="224125"/>
                    <a:pt x="125" y="112063"/>
                    <a:pt x="187" y="0"/>
                  </a:cubicBezTo>
                  <a:close/>
                </a:path>
              </a:pathLst>
            </a:cu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Century Gothic" pitchFamily="34" charset="0"/>
                  <a:cs typeface="Arial" charset="0"/>
                </a:rPr>
                <a:t>0</a:t>
              </a:r>
            </a:p>
          </p:txBody>
        </p:sp>
        <p:sp>
          <p:nvSpPr>
            <p:cNvPr id="181" name="Rectangle 59"/>
            <p:cNvSpPr/>
            <p:nvPr/>
          </p:nvSpPr>
          <p:spPr bwMode="auto">
            <a:xfrm rot="1769459">
              <a:off x="7152102" y="3079356"/>
              <a:ext cx="283892" cy="307710"/>
            </a:xfrm>
            <a:custGeom>
              <a:avLst/>
              <a:gdLst>
                <a:gd name="connsiteX0" fmla="*/ 0 w 311680"/>
                <a:gd name="connsiteY0" fmla="*/ 0 h 471361"/>
                <a:gd name="connsiteX1" fmla="*/ 311680 w 311680"/>
                <a:gd name="connsiteY1" fmla="*/ 0 h 471361"/>
                <a:gd name="connsiteX2" fmla="*/ 311680 w 311680"/>
                <a:gd name="connsiteY2" fmla="*/ 471361 h 471361"/>
                <a:gd name="connsiteX3" fmla="*/ 0 w 311680"/>
                <a:gd name="connsiteY3" fmla="*/ 471361 h 471361"/>
                <a:gd name="connsiteX4" fmla="*/ 0 w 311680"/>
                <a:gd name="connsiteY4" fmla="*/ 0 h 471361"/>
                <a:gd name="connsiteX0" fmla="*/ 0 w 314751"/>
                <a:gd name="connsiteY0" fmla="*/ 0 h 471361"/>
                <a:gd name="connsiteX1" fmla="*/ 311680 w 314751"/>
                <a:gd name="connsiteY1" fmla="*/ 0 h 471361"/>
                <a:gd name="connsiteX2" fmla="*/ 314751 w 314751"/>
                <a:gd name="connsiteY2" fmla="*/ 325426 h 471361"/>
                <a:gd name="connsiteX3" fmla="*/ 0 w 314751"/>
                <a:gd name="connsiteY3" fmla="*/ 471361 h 471361"/>
                <a:gd name="connsiteX4" fmla="*/ 0 w 314751"/>
                <a:gd name="connsiteY4" fmla="*/ 0 h 471361"/>
                <a:gd name="connsiteX0" fmla="*/ 187 w 314938"/>
                <a:gd name="connsiteY0" fmla="*/ 0 h 336188"/>
                <a:gd name="connsiteX1" fmla="*/ 311867 w 314938"/>
                <a:gd name="connsiteY1" fmla="*/ 0 h 336188"/>
                <a:gd name="connsiteX2" fmla="*/ 314938 w 314938"/>
                <a:gd name="connsiteY2" fmla="*/ 325426 h 336188"/>
                <a:gd name="connsiteX3" fmla="*/ 0 w 314938"/>
                <a:gd name="connsiteY3" fmla="*/ 336188 h 336188"/>
                <a:gd name="connsiteX4" fmla="*/ 187 w 314938"/>
                <a:gd name="connsiteY4" fmla="*/ 0 h 3361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938" h="336188">
                  <a:moveTo>
                    <a:pt x="187" y="0"/>
                  </a:moveTo>
                  <a:lnTo>
                    <a:pt x="311867" y="0"/>
                  </a:lnTo>
                  <a:cubicBezTo>
                    <a:pt x="312891" y="108475"/>
                    <a:pt x="313914" y="216951"/>
                    <a:pt x="314938" y="325426"/>
                  </a:cubicBezTo>
                  <a:lnTo>
                    <a:pt x="0" y="336188"/>
                  </a:lnTo>
                  <a:cubicBezTo>
                    <a:pt x="62" y="224125"/>
                    <a:pt x="125" y="112063"/>
                    <a:pt x="187" y="0"/>
                  </a:cubicBezTo>
                  <a:close/>
                </a:path>
              </a:pathLst>
            </a:cu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sp>
        <p:nvSpPr>
          <p:cNvPr id="10" name="Round Same Side Corner Rectangle 9"/>
          <p:cNvSpPr/>
          <p:nvPr/>
        </p:nvSpPr>
        <p:spPr bwMode="auto">
          <a:xfrm rot="5400000">
            <a:off x="1564053" y="3657533"/>
            <a:ext cx="103516" cy="1780552"/>
          </a:xfrm>
          <a:prstGeom prst="round2Same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69" name="Bent Arrow 168"/>
          <p:cNvSpPr/>
          <p:nvPr/>
        </p:nvSpPr>
        <p:spPr bwMode="auto">
          <a:xfrm>
            <a:off x="2470813" y="2838324"/>
            <a:ext cx="1484887" cy="2111008"/>
          </a:xfrm>
          <a:prstGeom prst="bentArrow">
            <a:avLst>
              <a:gd name="adj1" fmla="val 7088"/>
              <a:gd name="adj2" fmla="val 15455"/>
              <a:gd name="adj3" fmla="val 0"/>
              <a:gd name="adj4" fmla="val 15572"/>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47" name="Rectangle 146"/>
          <p:cNvSpPr/>
          <p:nvPr/>
        </p:nvSpPr>
        <p:spPr bwMode="auto">
          <a:xfrm rot="17934323" flipV="1">
            <a:off x="7717742" y="2828857"/>
            <a:ext cx="125265" cy="470627"/>
          </a:xfrm>
          <a:prstGeom prst="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nvGrpSpPr>
          <p:cNvPr id="148" name="Group 147"/>
          <p:cNvGrpSpPr/>
          <p:nvPr/>
        </p:nvGrpSpPr>
        <p:grpSpPr>
          <a:xfrm>
            <a:off x="7678128" y="1865394"/>
            <a:ext cx="1548821" cy="2443436"/>
            <a:chOff x="7678128" y="1865394"/>
            <a:chExt cx="1548821" cy="2443436"/>
          </a:xfrm>
        </p:grpSpPr>
        <p:sp>
          <p:nvSpPr>
            <p:cNvPr id="149" name="Bent Arrow 148"/>
            <p:cNvSpPr/>
            <p:nvPr/>
          </p:nvSpPr>
          <p:spPr bwMode="auto">
            <a:xfrm rot="1769243" flipV="1">
              <a:off x="7681139" y="3394862"/>
              <a:ext cx="1545810" cy="913968"/>
            </a:xfrm>
            <a:prstGeom prst="bentArrow">
              <a:avLst>
                <a:gd name="adj1" fmla="val 12534"/>
                <a:gd name="adj2" fmla="val 11769"/>
                <a:gd name="adj3" fmla="val 11511"/>
                <a:gd name="adj4" fmla="val 33270"/>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50" name="Rectangle 149"/>
            <p:cNvSpPr/>
            <p:nvPr/>
          </p:nvSpPr>
          <p:spPr bwMode="auto">
            <a:xfrm rot="17934323" flipV="1">
              <a:off x="7850497" y="2628675"/>
              <a:ext cx="125890" cy="470627"/>
            </a:xfrm>
            <a:prstGeom prst="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51" name="Rectangle 150"/>
            <p:cNvSpPr/>
            <p:nvPr/>
          </p:nvSpPr>
          <p:spPr bwMode="auto">
            <a:xfrm rot="17934323" flipV="1">
              <a:off x="7966090" y="2407029"/>
              <a:ext cx="125890" cy="470627"/>
            </a:xfrm>
            <a:prstGeom prst="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nvGrpSpPr>
            <p:cNvPr id="152" name="Group 151"/>
            <p:cNvGrpSpPr/>
            <p:nvPr/>
          </p:nvGrpSpPr>
          <p:grpSpPr>
            <a:xfrm rot="17934323" flipV="1">
              <a:off x="7185506" y="2445989"/>
              <a:ext cx="1690266" cy="529075"/>
              <a:chOff x="3232428" y="5135167"/>
              <a:chExt cx="3075322" cy="507050"/>
            </a:xfrm>
          </p:grpSpPr>
          <p:sp>
            <p:nvSpPr>
              <p:cNvPr id="157" name="Rectangle 156"/>
              <p:cNvSpPr/>
              <p:nvPr/>
            </p:nvSpPr>
            <p:spPr bwMode="auto">
              <a:xfrm>
                <a:off x="5275477" y="5188452"/>
                <a:ext cx="202605" cy="451035"/>
              </a:xfrm>
              <a:prstGeom prst="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58" name="Bent Arrow 157"/>
              <p:cNvSpPr/>
              <p:nvPr/>
            </p:nvSpPr>
            <p:spPr bwMode="auto">
              <a:xfrm rot="5400000">
                <a:off x="4516564" y="3851031"/>
                <a:ext cx="507050" cy="3075322"/>
              </a:xfrm>
              <a:prstGeom prst="bentArrow">
                <a:avLst>
                  <a:gd name="adj1" fmla="val 22317"/>
                  <a:gd name="adj2" fmla="val 21441"/>
                  <a:gd name="adj3" fmla="val 0"/>
                  <a:gd name="adj4" fmla="val 31190"/>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59" name="Rectangle 158"/>
              <p:cNvSpPr/>
              <p:nvPr/>
            </p:nvSpPr>
            <p:spPr bwMode="auto">
              <a:xfrm>
                <a:off x="5297475" y="5233487"/>
                <a:ext cx="162983" cy="73954"/>
              </a:xfrm>
              <a:prstGeom prst="rect">
                <a:avLst/>
              </a:pr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sp>
          <p:nvSpPr>
            <p:cNvPr id="153" name="Rectangle 152"/>
            <p:cNvSpPr/>
            <p:nvPr/>
          </p:nvSpPr>
          <p:spPr bwMode="auto">
            <a:xfrm rot="17934323" flipV="1">
              <a:off x="8120415" y="2685222"/>
              <a:ext cx="101271" cy="77166"/>
            </a:xfrm>
            <a:prstGeom prst="rect">
              <a:avLst/>
            </a:pr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54" name="Rectangle 153"/>
            <p:cNvSpPr/>
            <p:nvPr/>
          </p:nvSpPr>
          <p:spPr bwMode="auto">
            <a:xfrm rot="17934323" flipV="1">
              <a:off x="8015096" y="2911150"/>
              <a:ext cx="101271" cy="77166"/>
            </a:xfrm>
            <a:prstGeom prst="rect">
              <a:avLst/>
            </a:pr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55" name="Rectangle 154"/>
            <p:cNvSpPr/>
            <p:nvPr/>
          </p:nvSpPr>
          <p:spPr bwMode="auto">
            <a:xfrm rot="17934323" flipV="1">
              <a:off x="7885183" y="3112953"/>
              <a:ext cx="101271" cy="77166"/>
            </a:xfrm>
            <a:prstGeom prst="rect">
              <a:avLst/>
            </a:pr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56" name="Rectangle 155"/>
            <p:cNvSpPr/>
            <p:nvPr/>
          </p:nvSpPr>
          <p:spPr bwMode="auto">
            <a:xfrm rot="17934323" flipV="1">
              <a:off x="7775033" y="3500117"/>
              <a:ext cx="59291" cy="88880"/>
            </a:xfrm>
            <a:prstGeom prst="rect">
              <a:avLst/>
            </a:pr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grpSp>
        <p:nvGrpSpPr>
          <p:cNvPr id="131" name="Group 130"/>
          <p:cNvGrpSpPr/>
          <p:nvPr/>
        </p:nvGrpSpPr>
        <p:grpSpPr>
          <a:xfrm>
            <a:off x="2960141" y="5157774"/>
            <a:ext cx="3347611" cy="484443"/>
            <a:chOff x="2960141" y="5157774"/>
            <a:chExt cx="3347611" cy="484443"/>
          </a:xfrm>
        </p:grpSpPr>
        <p:sp>
          <p:nvSpPr>
            <p:cNvPr id="132" name="Rectangle 131"/>
            <p:cNvSpPr/>
            <p:nvPr/>
          </p:nvSpPr>
          <p:spPr bwMode="auto">
            <a:xfrm>
              <a:off x="4734339" y="5168438"/>
              <a:ext cx="93142" cy="451035"/>
            </a:xfrm>
            <a:prstGeom prst="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33" name="Rectangle 132"/>
            <p:cNvSpPr/>
            <p:nvPr/>
          </p:nvSpPr>
          <p:spPr bwMode="auto">
            <a:xfrm>
              <a:off x="3820973" y="5178070"/>
              <a:ext cx="93142" cy="451035"/>
            </a:xfrm>
            <a:prstGeom prst="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34" name="Rectangle 133"/>
            <p:cNvSpPr/>
            <p:nvPr/>
          </p:nvSpPr>
          <p:spPr bwMode="auto">
            <a:xfrm>
              <a:off x="5545658" y="5186655"/>
              <a:ext cx="93142" cy="451035"/>
            </a:xfrm>
            <a:prstGeom prst="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35" name="Rectangle 134"/>
            <p:cNvSpPr/>
            <p:nvPr/>
          </p:nvSpPr>
          <p:spPr bwMode="auto">
            <a:xfrm>
              <a:off x="5896888" y="5163837"/>
              <a:ext cx="92776" cy="451035"/>
            </a:xfrm>
            <a:prstGeom prst="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36" name="Bent Arrow 135"/>
            <p:cNvSpPr/>
            <p:nvPr/>
          </p:nvSpPr>
          <p:spPr bwMode="auto">
            <a:xfrm rot="5400000">
              <a:off x="4391725" y="3726190"/>
              <a:ext cx="484443" cy="3347611"/>
            </a:xfrm>
            <a:prstGeom prst="bentArrow">
              <a:avLst>
                <a:gd name="adj1" fmla="val 22317"/>
                <a:gd name="adj2" fmla="val 21441"/>
                <a:gd name="adj3" fmla="val 0"/>
                <a:gd name="adj4" fmla="val 31190"/>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37" name="Rectangle 136"/>
            <p:cNvSpPr/>
            <p:nvPr/>
          </p:nvSpPr>
          <p:spPr bwMode="auto">
            <a:xfrm>
              <a:off x="5908050" y="5205458"/>
              <a:ext cx="72293" cy="73954"/>
            </a:xfrm>
            <a:prstGeom prst="rect">
              <a:avLst/>
            </a:prstGeom>
            <a:solidFill>
              <a:schemeClr val="bg1"/>
            </a:solidFill>
            <a:ln w="9525"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38" name="Rectangle 137"/>
            <p:cNvSpPr/>
            <p:nvPr/>
          </p:nvSpPr>
          <p:spPr bwMode="auto">
            <a:xfrm>
              <a:off x="5556082" y="5217009"/>
              <a:ext cx="72293" cy="73954"/>
            </a:xfrm>
            <a:prstGeom prst="rect">
              <a:avLst/>
            </a:prstGeom>
            <a:solidFill>
              <a:schemeClr val="bg1"/>
            </a:solidFill>
            <a:ln w="9525"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39" name="Rectangle 138"/>
            <p:cNvSpPr/>
            <p:nvPr/>
          </p:nvSpPr>
          <p:spPr bwMode="auto">
            <a:xfrm>
              <a:off x="4746367" y="5238376"/>
              <a:ext cx="72293" cy="73954"/>
            </a:xfrm>
            <a:prstGeom prst="rect">
              <a:avLst/>
            </a:prstGeom>
            <a:solidFill>
              <a:schemeClr val="bg1"/>
            </a:solidFill>
            <a:ln w="9525"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40" name="Rectangle 139"/>
            <p:cNvSpPr/>
            <p:nvPr/>
          </p:nvSpPr>
          <p:spPr bwMode="auto">
            <a:xfrm>
              <a:off x="3838377" y="5208424"/>
              <a:ext cx="72293" cy="73954"/>
            </a:xfrm>
            <a:prstGeom prst="rect">
              <a:avLst/>
            </a:prstGeom>
            <a:solidFill>
              <a:schemeClr val="bg1"/>
            </a:solidFill>
            <a:ln w="9525"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sp>
        <p:nvSpPr>
          <p:cNvPr id="5" name="Title 4"/>
          <p:cNvSpPr>
            <a:spLocks noGrp="1"/>
          </p:cNvSpPr>
          <p:nvPr>
            <p:ph type="title"/>
          </p:nvPr>
        </p:nvSpPr>
        <p:spPr/>
        <p:txBody>
          <a:bodyPr/>
          <a:lstStyle/>
          <a:p>
            <a:r>
              <a:rPr lang="en-US" dirty="0" err="1" smtClean="0"/>
              <a:t>Flocculator</a:t>
            </a:r>
            <a:endParaRPr lang="en-US" dirty="0"/>
          </a:p>
        </p:txBody>
      </p:sp>
      <p:sp>
        <p:nvSpPr>
          <p:cNvPr id="6" name="Bent Arrow 5"/>
          <p:cNvSpPr/>
          <p:nvPr/>
        </p:nvSpPr>
        <p:spPr bwMode="auto">
          <a:xfrm>
            <a:off x="96158" y="3517690"/>
            <a:ext cx="1030198" cy="1894482"/>
          </a:xfrm>
          <a:prstGeom prst="bentArrow">
            <a:avLst>
              <a:gd name="adj1" fmla="val 9085"/>
              <a:gd name="adj2" fmla="val 5261"/>
              <a:gd name="adj3" fmla="val 31337"/>
              <a:gd name="adj4" fmla="val 24742"/>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8" name="Bent Arrow 7"/>
          <p:cNvSpPr/>
          <p:nvPr/>
        </p:nvSpPr>
        <p:spPr bwMode="auto">
          <a:xfrm rot="3255825" flipV="1">
            <a:off x="205469" y="2607186"/>
            <a:ext cx="811576" cy="913968"/>
          </a:xfrm>
          <a:prstGeom prst="bentArrow">
            <a:avLst>
              <a:gd name="adj1" fmla="val 9587"/>
              <a:gd name="adj2" fmla="val 11769"/>
              <a:gd name="adj3" fmla="val 11511"/>
              <a:gd name="adj4" fmla="val 42980"/>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9" name="Bent Arrow 8"/>
          <p:cNvSpPr/>
          <p:nvPr/>
        </p:nvSpPr>
        <p:spPr bwMode="auto">
          <a:xfrm rot="16200000" flipV="1">
            <a:off x="1346596" y="3600408"/>
            <a:ext cx="811576" cy="913968"/>
          </a:xfrm>
          <a:prstGeom prst="bentArrow">
            <a:avLst>
              <a:gd name="adj1" fmla="val 9587"/>
              <a:gd name="adj2" fmla="val 11769"/>
              <a:gd name="adj3" fmla="val 11511"/>
              <a:gd name="adj4" fmla="val 42980"/>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nvGrpSpPr>
          <p:cNvPr id="23" name="Group 22"/>
          <p:cNvGrpSpPr/>
          <p:nvPr/>
        </p:nvGrpSpPr>
        <p:grpSpPr>
          <a:xfrm>
            <a:off x="3450334" y="5593011"/>
            <a:ext cx="3295343" cy="603111"/>
            <a:chOff x="3450334" y="5593011"/>
            <a:chExt cx="3295343" cy="603111"/>
          </a:xfrm>
        </p:grpSpPr>
        <p:grpSp>
          <p:nvGrpSpPr>
            <p:cNvPr id="24" name="Group 23"/>
            <p:cNvGrpSpPr/>
            <p:nvPr/>
          </p:nvGrpSpPr>
          <p:grpSpPr>
            <a:xfrm>
              <a:off x="3450334" y="5593011"/>
              <a:ext cx="3295343" cy="603111"/>
              <a:chOff x="3450334" y="5593011"/>
              <a:chExt cx="3295343" cy="603111"/>
            </a:xfrm>
          </p:grpSpPr>
          <p:sp>
            <p:nvSpPr>
              <p:cNvPr id="27" name="Freeform 26"/>
              <p:cNvSpPr/>
              <p:nvPr/>
            </p:nvSpPr>
            <p:spPr bwMode="auto">
              <a:xfrm>
                <a:off x="6507413" y="5593011"/>
                <a:ext cx="41015" cy="49206"/>
              </a:xfrm>
              <a:custGeom>
                <a:avLst/>
                <a:gdLst>
                  <a:gd name="connsiteX0" fmla="*/ 0 w 41015"/>
                  <a:gd name="connsiteY0" fmla="*/ 0 h 49206"/>
                  <a:gd name="connsiteX1" fmla="*/ 20502 w 41015"/>
                  <a:gd name="connsiteY1" fmla="*/ 8201 h 49206"/>
                  <a:gd name="connsiteX2" fmla="*/ 36904 w 41015"/>
                  <a:gd name="connsiteY2" fmla="*/ 32804 h 49206"/>
                  <a:gd name="connsiteX3" fmla="*/ 41004 w 41015"/>
                  <a:gd name="connsiteY3" fmla="*/ 49206 h 49206"/>
                </a:gdLst>
                <a:ahLst/>
                <a:cxnLst>
                  <a:cxn ang="0">
                    <a:pos x="connsiteX0" y="connsiteY0"/>
                  </a:cxn>
                  <a:cxn ang="0">
                    <a:pos x="connsiteX1" y="connsiteY1"/>
                  </a:cxn>
                  <a:cxn ang="0">
                    <a:pos x="connsiteX2" y="connsiteY2"/>
                  </a:cxn>
                  <a:cxn ang="0">
                    <a:pos x="connsiteX3" y="connsiteY3"/>
                  </a:cxn>
                </a:cxnLst>
                <a:rect l="l" t="t" r="r" b="b"/>
                <a:pathLst>
                  <a:path w="41015" h="49206">
                    <a:moveTo>
                      <a:pt x="0" y="0"/>
                    </a:moveTo>
                    <a:cubicBezTo>
                      <a:pt x="6834" y="2734"/>
                      <a:pt x="15001" y="3311"/>
                      <a:pt x="20502" y="8201"/>
                    </a:cubicBezTo>
                    <a:cubicBezTo>
                      <a:pt x="27869" y="14749"/>
                      <a:pt x="36904" y="32804"/>
                      <a:pt x="36904" y="32804"/>
                    </a:cubicBezTo>
                    <a:cubicBezTo>
                      <a:pt x="41436" y="46402"/>
                      <a:pt x="41004" y="40783"/>
                      <a:pt x="41004" y="49206"/>
                    </a:cubicBezTo>
                  </a:path>
                </a:pathLst>
              </a:custGeom>
              <a:ln w="9525">
                <a:headEnd type="none" w="lg" len="med"/>
                <a:tailEnd type="none" w="lg" len="med"/>
              </a:ln>
            </p:spPr>
            <p:style>
              <a:lnRef idx="1">
                <a:schemeClr val="accent1"/>
              </a:lnRef>
              <a:fillRef idx="0">
                <a:schemeClr val="accent1"/>
              </a:fillRef>
              <a:effectRef idx="0">
                <a:schemeClr val="accent1"/>
              </a:effectRef>
              <a:fontRef idx="minor">
                <a:schemeClr val="tx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8" name="Freeform 27"/>
              <p:cNvSpPr/>
              <p:nvPr/>
            </p:nvSpPr>
            <p:spPr bwMode="auto">
              <a:xfrm flipV="1">
                <a:off x="6507481" y="6134681"/>
                <a:ext cx="45719" cy="45719"/>
              </a:xfrm>
              <a:custGeom>
                <a:avLst/>
                <a:gdLst>
                  <a:gd name="connsiteX0" fmla="*/ 0 w 41015"/>
                  <a:gd name="connsiteY0" fmla="*/ 0 h 49206"/>
                  <a:gd name="connsiteX1" fmla="*/ 20502 w 41015"/>
                  <a:gd name="connsiteY1" fmla="*/ 8201 h 49206"/>
                  <a:gd name="connsiteX2" fmla="*/ 36904 w 41015"/>
                  <a:gd name="connsiteY2" fmla="*/ 32804 h 49206"/>
                  <a:gd name="connsiteX3" fmla="*/ 41004 w 41015"/>
                  <a:gd name="connsiteY3" fmla="*/ 49206 h 49206"/>
                </a:gdLst>
                <a:ahLst/>
                <a:cxnLst>
                  <a:cxn ang="0">
                    <a:pos x="connsiteX0" y="connsiteY0"/>
                  </a:cxn>
                  <a:cxn ang="0">
                    <a:pos x="connsiteX1" y="connsiteY1"/>
                  </a:cxn>
                  <a:cxn ang="0">
                    <a:pos x="connsiteX2" y="connsiteY2"/>
                  </a:cxn>
                  <a:cxn ang="0">
                    <a:pos x="connsiteX3" y="connsiteY3"/>
                  </a:cxn>
                </a:cxnLst>
                <a:rect l="l" t="t" r="r" b="b"/>
                <a:pathLst>
                  <a:path w="41015" h="49206">
                    <a:moveTo>
                      <a:pt x="0" y="0"/>
                    </a:moveTo>
                    <a:cubicBezTo>
                      <a:pt x="6834" y="2734"/>
                      <a:pt x="15001" y="3311"/>
                      <a:pt x="20502" y="8201"/>
                    </a:cubicBezTo>
                    <a:cubicBezTo>
                      <a:pt x="27869" y="14749"/>
                      <a:pt x="36904" y="32804"/>
                      <a:pt x="36904" y="32804"/>
                    </a:cubicBezTo>
                    <a:cubicBezTo>
                      <a:pt x="41436" y="46402"/>
                      <a:pt x="41004" y="40783"/>
                      <a:pt x="41004" y="49206"/>
                    </a:cubicBezTo>
                  </a:path>
                </a:pathLst>
              </a:custGeom>
              <a:ln w="9525">
                <a:headEnd type="none" w="lg" len="med"/>
                <a:tailEnd type="none" w="lg" len="med"/>
              </a:ln>
            </p:spPr>
            <p:style>
              <a:lnRef idx="1">
                <a:schemeClr val="accent1"/>
              </a:lnRef>
              <a:fillRef idx="0">
                <a:schemeClr val="accent1"/>
              </a:fillRef>
              <a:effectRef idx="0">
                <a:schemeClr val="accent1"/>
              </a:effectRef>
              <a:fontRef idx="minor">
                <a:schemeClr val="tx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nvGrpSpPr>
              <p:cNvPr id="29" name="Group 28"/>
              <p:cNvGrpSpPr/>
              <p:nvPr/>
            </p:nvGrpSpPr>
            <p:grpSpPr>
              <a:xfrm>
                <a:off x="3450334" y="5597189"/>
                <a:ext cx="3295343" cy="598933"/>
                <a:chOff x="3450334" y="5597189"/>
                <a:chExt cx="3295343" cy="598933"/>
              </a:xfrm>
            </p:grpSpPr>
            <p:grpSp>
              <p:nvGrpSpPr>
                <p:cNvPr id="30" name="Group 29"/>
                <p:cNvGrpSpPr/>
                <p:nvPr/>
              </p:nvGrpSpPr>
              <p:grpSpPr>
                <a:xfrm>
                  <a:off x="3450334" y="5608332"/>
                  <a:ext cx="3295343" cy="587790"/>
                  <a:chOff x="3450334" y="5608332"/>
                  <a:chExt cx="3295343" cy="587790"/>
                </a:xfrm>
              </p:grpSpPr>
              <p:grpSp>
                <p:nvGrpSpPr>
                  <p:cNvPr id="33" name="Group 32"/>
                  <p:cNvGrpSpPr/>
                  <p:nvPr/>
                </p:nvGrpSpPr>
                <p:grpSpPr>
                  <a:xfrm>
                    <a:off x="3450334" y="5608808"/>
                    <a:ext cx="3295343" cy="587314"/>
                    <a:chOff x="4012588" y="4267200"/>
                    <a:chExt cx="3483712" cy="869049"/>
                  </a:xfrm>
                </p:grpSpPr>
                <p:sp>
                  <p:nvSpPr>
                    <p:cNvPr id="37" name="Can 36"/>
                    <p:cNvSpPr/>
                    <p:nvPr/>
                  </p:nvSpPr>
                  <p:spPr>
                    <a:xfrm rot="5400000">
                      <a:off x="5382969" y="2942947"/>
                      <a:ext cx="742950" cy="3483712"/>
                    </a:xfrm>
                    <a:prstGeom prst="can">
                      <a:avLst>
                        <a:gd name="adj" fmla="val 36189"/>
                      </a:avLst>
                    </a:prstGeom>
                    <a:solidFill>
                      <a:schemeClr val="bg2">
                        <a:lumMod val="90000"/>
                      </a:schemeClr>
                    </a:solidFill>
                    <a:ln w="9525">
                      <a:solidFill>
                        <a:schemeClr val="bg2">
                          <a:lumMod val="50000"/>
                        </a:schemeClr>
                      </a:solidFill>
                    </a:ln>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sp>
                  <p:nvSpPr>
                    <p:cNvPr id="38" name="Moon 37"/>
                    <p:cNvSpPr/>
                    <p:nvPr/>
                  </p:nvSpPr>
                  <p:spPr bwMode="auto">
                    <a:xfrm>
                      <a:off x="4200957" y="4273629"/>
                      <a:ext cx="306457"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39" name="Moon 38"/>
                    <p:cNvSpPr/>
                    <p:nvPr/>
                  </p:nvSpPr>
                  <p:spPr bwMode="auto">
                    <a:xfrm>
                      <a:off x="4327479" y="4274387"/>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0" name="Moon 39"/>
                    <p:cNvSpPr/>
                    <p:nvPr/>
                  </p:nvSpPr>
                  <p:spPr bwMode="auto">
                    <a:xfrm>
                      <a:off x="4440449" y="4275796"/>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1" name="Moon 40"/>
                    <p:cNvSpPr/>
                    <p:nvPr/>
                  </p:nvSpPr>
                  <p:spPr bwMode="auto">
                    <a:xfrm>
                      <a:off x="4546843" y="4267200"/>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2" name="Moon 41"/>
                    <p:cNvSpPr/>
                    <p:nvPr/>
                  </p:nvSpPr>
                  <p:spPr bwMode="auto">
                    <a:xfrm>
                      <a:off x="4673365" y="4267200"/>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3" name="Moon 42"/>
                    <p:cNvSpPr/>
                    <p:nvPr/>
                  </p:nvSpPr>
                  <p:spPr bwMode="auto">
                    <a:xfrm>
                      <a:off x="4786335" y="4267200"/>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4" name="Moon 43"/>
                    <p:cNvSpPr/>
                    <p:nvPr/>
                  </p:nvSpPr>
                  <p:spPr bwMode="auto">
                    <a:xfrm>
                      <a:off x="4897582" y="4289453"/>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5" name="Moon 44"/>
                    <p:cNvSpPr/>
                    <p:nvPr/>
                  </p:nvSpPr>
                  <p:spPr bwMode="auto">
                    <a:xfrm>
                      <a:off x="5024104" y="4274387"/>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6" name="Moon 45"/>
                    <p:cNvSpPr/>
                    <p:nvPr/>
                  </p:nvSpPr>
                  <p:spPr bwMode="auto">
                    <a:xfrm>
                      <a:off x="5137074" y="4275796"/>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7" name="Moon 46"/>
                    <p:cNvSpPr/>
                    <p:nvPr/>
                  </p:nvSpPr>
                  <p:spPr bwMode="auto">
                    <a:xfrm>
                      <a:off x="5243468" y="4267200"/>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8" name="Moon 47"/>
                    <p:cNvSpPr/>
                    <p:nvPr/>
                  </p:nvSpPr>
                  <p:spPr bwMode="auto">
                    <a:xfrm>
                      <a:off x="5369990" y="4267200"/>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9" name="Moon 48"/>
                    <p:cNvSpPr/>
                    <p:nvPr/>
                  </p:nvSpPr>
                  <p:spPr bwMode="auto">
                    <a:xfrm>
                      <a:off x="5482960" y="4267200"/>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50" name="Moon 49"/>
                    <p:cNvSpPr/>
                    <p:nvPr/>
                  </p:nvSpPr>
                  <p:spPr bwMode="auto">
                    <a:xfrm>
                      <a:off x="5567104" y="4267200"/>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51" name="Moon 50"/>
                    <p:cNvSpPr/>
                    <p:nvPr/>
                  </p:nvSpPr>
                  <p:spPr bwMode="auto">
                    <a:xfrm>
                      <a:off x="5693626" y="4282983"/>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52" name="Moon 51"/>
                    <p:cNvSpPr/>
                    <p:nvPr/>
                  </p:nvSpPr>
                  <p:spPr bwMode="auto">
                    <a:xfrm>
                      <a:off x="5806596" y="4284392"/>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53" name="Moon 52"/>
                    <p:cNvSpPr/>
                    <p:nvPr/>
                  </p:nvSpPr>
                  <p:spPr bwMode="auto">
                    <a:xfrm>
                      <a:off x="5912990" y="4275796"/>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54" name="Moon 53"/>
                    <p:cNvSpPr/>
                    <p:nvPr/>
                  </p:nvSpPr>
                  <p:spPr bwMode="auto">
                    <a:xfrm>
                      <a:off x="6039512" y="4275796"/>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55" name="Moon 54"/>
                    <p:cNvSpPr/>
                    <p:nvPr/>
                  </p:nvSpPr>
                  <p:spPr bwMode="auto">
                    <a:xfrm>
                      <a:off x="6152482" y="4275796"/>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56" name="Moon 55"/>
                    <p:cNvSpPr/>
                    <p:nvPr/>
                  </p:nvSpPr>
                  <p:spPr bwMode="auto">
                    <a:xfrm>
                      <a:off x="6263729" y="4267200"/>
                      <a:ext cx="279750" cy="869049"/>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57" name="Moon 56"/>
                    <p:cNvSpPr/>
                    <p:nvPr/>
                  </p:nvSpPr>
                  <p:spPr bwMode="auto">
                    <a:xfrm>
                      <a:off x="6390251" y="4267200"/>
                      <a:ext cx="219363" cy="853983"/>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58" name="Moon 57"/>
                    <p:cNvSpPr/>
                    <p:nvPr/>
                  </p:nvSpPr>
                  <p:spPr bwMode="auto">
                    <a:xfrm>
                      <a:off x="6479614" y="4267200"/>
                      <a:ext cx="225470" cy="855393"/>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sp>
                <p:nvSpPr>
                  <p:cNvPr id="34" name="Moon 33"/>
                  <p:cNvSpPr/>
                  <p:nvPr/>
                </p:nvSpPr>
                <p:spPr bwMode="auto">
                  <a:xfrm>
                    <a:off x="5859855" y="5608332"/>
                    <a:ext cx="264624" cy="587314"/>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35" name="Moon 34"/>
                  <p:cNvSpPr/>
                  <p:nvPr/>
                </p:nvSpPr>
                <p:spPr bwMode="auto">
                  <a:xfrm>
                    <a:off x="5985886" y="5608332"/>
                    <a:ext cx="207502" cy="577132"/>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36" name="Moon 35"/>
                  <p:cNvSpPr/>
                  <p:nvPr/>
                </p:nvSpPr>
                <p:spPr bwMode="auto">
                  <a:xfrm>
                    <a:off x="6076767" y="5608332"/>
                    <a:ext cx="213279" cy="578085"/>
                  </a:xfrm>
                  <a:prstGeom prst="moon">
                    <a:avLst>
                      <a:gd name="adj" fmla="val 52978"/>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sp>
              <p:nvSpPr>
                <p:cNvPr id="31" name="Moon 30"/>
                <p:cNvSpPr/>
                <p:nvPr/>
              </p:nvSpPr>
              <p:spPr bwMode="auto">
                <a:xfrm>
                  <a:off x="6183406" y="5607379"/>
                  <a:ext cx="213279" cy="578085"/>
                </a:xfrm>
                <a:prstGeom prst="moon">
                  <a:avLst>
                    <a:gd name="adj" fmla="val 52978"/>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32" name="Moon 31"/>
                <p:cNvSpPr/>
                <p:nvPr/>
              </p:nvSpPr>
              <p:spPr bwMode="auto">
                <a:xfrm>
                  <a:off x="6280135" y="5597189"/>
                  <a:ext cx="213279" cy="578085"/>
                </a:xfrm>
                <a:prstGeom prst="moon">
                  <a:avLst>
                    <a:gd name="adj" fmla="val 52978"/>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grpSp>
        <p:cxnSp>
          <p:nvCxnSpPr>
            <p:cNvPr id="25" name="Straight Connector 24"/>
            <p:cNvCxnSpPr>
              <a:stCxn id="38" idx="0"/>
              <a:endCxn id="32" idx="0"/>
            </p:cNvCxnSpPr>
            <p:nvPr/>
          </p:nvCxnSpPr>
          <p:spPr bwMode="auto">
            <a:xfrm flipV="1">
              <a:off x="3918404" y="5597189"/>
              <a:ext cx="2575010" cy="15964"/>
            </a:xfrm>
            <a:prstGeom prst="line">
              <a:avLst/>
            </a:prstGeom>
            <a:ln w="12700">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a:stCxn id="38" idx="2"/>
            </p:cNvCxnSpPr>
            <p:nvPr/>
          </p:nvCxnSpPr>
          <p:spPr bwMode="auto">
            <a:xfrm>
              <a:off x="3918404" y="6179619"/>
              <a:ext cx="2575010" cy="16503"/>
            </a:xfrm>
            <a:prstGeom prst="line">
              <a:avLst/>
            </a:prstGeom>
            <a:ln w="12700">
              <a:headEnd type="none" w="lg" len="med"/>
              <a:tailEnd type="none" w="lg" len="med"/>
            </a:ln>
          </p:spPr>
          <p:style>
            <a:lnRef idx="1">
              <a:schemeClr val="accent1"/>
            </a:lnRef>
            <a:fillRef idx="0">
              <a:schemeClr val="accent1"/>
            </a:fillRef>
            <a:effectRef idx="0">
              <a:schemeClr val="accent1"/>
            </a:effectRef>
            <a:fontRef idx="minor">
              <a:schemeClr val="tx1"/>
            </a:fontRef>
          </p:style>
        </p:cxnSp>
      </p:grpSp>
      <p:grpSp>
        <p:nvGrpSpPr>
          <p:cNvPr id="84" name="Group 83"/>
          <p:cNvGrpSpPr/>
          <p:nvPr/>
        </p:nvGrpSpPr>
        <p:grpSpPr>
          <a:xfrm>
            <a:off x="1628336" y="4273671"/>
            <a:ext cx="393099" cy="402163"/>
            <a:chOff x="2301829" y="3712637"/>
            <a:chExt cx="393099" cy="402163"/>
          </a:xfrm>
        </p:grpSpPr>
        <p:sp>
          <p:nvSpPr>
            <p:cNvPr id="85" name="Oval 84"/>
            <p:cNvSpPr/>
            <p:nvPr/>
          </p:nvSpPr>
          <p:spPr bwMode="auto">
            <a:xfrm>
              <a:off x="2301829" y="3712637"/>
              <a:ext cx="393099" cy="402163"/>
            </a:xfrm>
            <a:prstGeom prst="ellipse">
              <a:avLst/>
            </a:prstGeom>
            <a:solidFill>
              <a:schemeClr val="bg1">
                <a:lumMod val="85000"/>
              </a:schemeClr>
            </a:solidFill>
            <a:ln w="12700" cap="flat" cmpd="sng" algn="ctr">
              <a:solidFill>
                <a:schemeClr val="tx1">
                  <a:lumMod val="95000"/>
                  <a:lumOff val="5000"/>
                </a:schemeClr>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cxnSp>
          <p:nvCxnSpPr>
            <p:cNvPr id="86" name="Straight Connector 85"/>
            <p:cNvCxnSpPr>
              <a:stCxn id="85" idx="1"/>
              <a:endCxn id="85" idx="5"/>
            </p:cNvCxnSpPr>
            <p:nvPr/>
          </p:nvCxnSpPr>
          <p:spPr bwMode="auto">
            <a:xfrm>
              <a:off x="2359397" y="3771532"/>
              <a:ext cx="277963" cy="284373"/>
            </a:xfrm>
            <a:prstGeom prst="line">
              <a:avLst/>
            </a:prstGeom>
            <a:solidFill>
              <a:schemeClr val="accent1"/>
            </a:solidFill>
            <a:ln w="12700" cap="flat" cmpd="sng" algn="ctr">
              <a:solidFill>
                <a:schemeClr val="tx1"/>
              </a:solidFill>
              <a:prstDash val="solid"/>
              <a:round/>
              <a:headEnd type="none" w="lg" len="med"/>
              <a:tailEnd type="none" w="lg" len="med"/>
            </a:ln>
            <a:effectLst/>
          </p:spPr>
        </p:cxnSp>
        <p:cxnSp>
          <p:nvCxnSpPr>
            <p:cNvPr id="87" name="Straight Connector 86"/>
            <p:cNvCxnSpPr>
              <a:stCxn id="85" idx="3"/>
              <a:endCxn id="85" idx="7"/>
            </p:cNvCxnSpPr>
            <p:nvPr/>
          </p:nvCxnSpPr>
          <p:spPr bwMode="auto">
            <a:xfrm flipV="1">
              <a:off x="2359397" y="3771532"/>
              <a:ext cx="277963" cy="284373"/>
            </a:xfrm>
            <a:prstGeom prst="line">
              <a:avLst/>
            </a:prstGeom>
            <a:solidFill>
              <a:schemeClr val="accent1"/>
            </a:solidFill>
            <a:ln w="12700" cap="flat" cmpd="sng" algn="ctr">
              <a:solidFill>
                <a:schemeClr val="tx1"/>
              </a:solidFill>
              <a:prstDash val="solid"/>
              <a:round/>
              <a:headEnd type="none" w="lg" len="med"/>
              <a:tailEnd type="none" w="lg" len="med"/>
            </a:ln>
            <a:effectLst/>
          </p:spPr>
        </p:cxnSp>
      </p:grpSp>
      <p:grpSp>
        <p:nvGrpSpPr>
          <p:cNvPr id="88" name="Group 87"/>
          <p:cNvGrpSpPr/>
          <p:nvPr/>
        </p:nvGrpSpPr>
        <p:grpSpPr>
          <a:xfrm rot="1832292">
            <a:off x="7699878" y="3710109"/>
            <a:ext cx="393099" cy="392530"/>
            <a:chOff x="2301829" y="3712637"/>
            <a:chExt cx="393099" cy="402163"/>
          </a:xfrm>
        </p:grpSpPr>
        <p:sp>
          <p:nvSpPr>
            <p:cNvPr id="89" name="Oval 88"/>
            <p:cNvSpPr/>
            <p:nvPr/>
          </p:nvSpPr>
          <p:spPr bwMode="auto">
            <a:xfrm>
              <a:off x="2301829" y="3712637"/>
              <a:ext cx="393099" cy="402163"/>
            </a:xfrm>
            <a:prstGeom prst="ellipse">
              <a:avLst/>
            </a:prstGeom>
            <a:solidFill>
              <a:schemeClr val="bg1">
                <a:lumMod val="85000"/>
              </a:schemeClr>
            </a:solidFill>
            <a:ln w="12700" cap="flat" cmpd="sng" algn="ctr">
              <a:solidFill>
                <a:schemeClr val="tx1">
                  <a:lumMod val="95000"/>
                  <a:lumOff val="5000"/>
                </a:schemeClr>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cxnSp>
          <p:nvCxnSpPr>
            <p:cNvPr id="90" name="Straight Connector 89"/>
            <p:cNvCxnSpPr>
              <a:stCxn id="89" idx="1"/>
              <a:endCxn id="89" idx="5"/>
            </p:cNvCxnSpPr>
            <p:nvPr/>
          </p:nvCxnSpPr>
          <p:spPr bwMode="auto">
            <a:xfrm>
              <a:off x="2359397" y="3771532"/>
              <a:ext cx="277963" cy="284373"/>
            </a:xfrm>
            <a:prstGeom prst="line">
              <a:avLst/>
            </a:prstGeom>
            <a:solidFill>
              <a:schemeClr val="accent1"/>
            </a:solidFill>
            <a:ln w="12700" cap="flat" cmpd="sng" algn="ctr">
              <a:solidFill>
                <a:schemeClr val="tx1"/>
              </a:solidFill>
              <a:prstDash val="solid"/>
              <a:round/>
              <a:headEnd type="none" w="lg" len="med"/>
              <a:tailEnd type="none" w="lg" len="med"/>
            </a:ln>
            <a:effectLst/>
          </p:spPr>
        </p:cxnSp>
        <p:cxnSp>
          <p:nvCxnSpPr>
            <p:cNvPr id="91" name="Straight Connector 90"/>
            <p:cNvCxnSpPr>
              <a:stCxn id="89" idx="3"/>
              <a:endCxn id="89" idx="7"/>
            </p:cNvCxnSpPr>
            <p:nvPr/>
          </p:nvCxnSpPr>
          <p:spPr bwMode="auto">
            <a:xfrm flipV="1">
              <a:off x="2359397" y="3771532"/>
              <a:ext cx="277963" cy="284373"/>
            </a:xfrm>
            <a:prstGeom prst="line">
              <a:avLst/>
            </a:prstGeom>
            <a:solidFill>
              <a:schemeClr val="accent1"/>
            </a:solidFill>
            <a:ln w="12700" cap="flat" cmpd="sng" algn="ctr">
              <a:solidFill>
                <a:schemeClr val="tx1"/>
              </a:solidFill>
              <a:prstDash val="solid"/>
              <a:round/>
              <a:headEnd type="none" w="lg" len="med"/>
              <a:tailEnd type="none" w="lg" len="med"/>
            </a:ln>
            <a:effectLst/>
          </p:spPr>
        </p:cxnSp>
      </p:grpSp>
      <p:sp>
        <p:nvSpPr>
          <p:cNvPr id="92" name="Rectangle 91"/>
          <p:cNvSpPr/>
          <p:nvPr/>
        </p:nvSpPr>
        <p:spPr bwMode="auto">
          <a:xfrm rot="1747513">
            <a:off x="8119668" y="3987572"/>
            <a:ext cx="442781" cy="420100"/>
          </a:xfrm>
          <a:prstGeom prst="rect">
            <a:avLst/>
          </a:prstGeom>
          <a:solidFill>
            <a:schemeClr val="bg1">
              <a:lumMod val="8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94" name="Bent Arrow 93"/>
          <p:cNvSpPr/>
          <p:nvPr/>
        </p:nvSpPr>
        <p:spPr bwMode="auto">
          <a:xfrm rot="16200000" flipH="1" flipV="1">
            <a:off x="1381653" y="3190348"/>
            <a:ext cx="501374" cy="978679"/>
          </a:xfrm>
          <a:prstGeom prst="bentArrow">
            <a:avLst>
              <a:gd name="adj1" fmla="val 13641"/>
              <a:gd name="adj2" fmla="val 18897"/>
              <a:gd name="adj3" fmla="val 11511"/>
              <a:gd name="adj4" fmla="val 48276"/>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95" name="Rectangle 94"/>
          <p:cNvSpPr/>
          <p:nvPr/>
        </p:nvSpPr>
        <p:spPr bwMode="auto">
          <a:xfrm>
            <a:off x="1837537" y="3617744"/>
            <a:ext cx="442781" cy="420100"/>
          </a:xfrm>
          <a:prstGeom prst="rect">
            <a:avLst/>
          </a:prstGeom>
          <a:solidFill>
            <a:schemeClr val="bg1">
              <a:lumMod val="8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96" name="Can 95"/>
          <p:cNvSpPr/>
          <p:nvPr/>
        </p:nvSpPr>
        <p:spPr>
          <a:xfrm>
            <a:off x="357892" y="3151536"/>
            <a:ext cx="1143000" cy="1797795"/>
          </a:xfrm>
          <a:prstGeom prst="can">
            <a:avLst>
              <a:gd name="adj" fmla="val 18907"/>
            </a:avLst>
          </a:prstGeom>
          <a:solidFill>
            <a:schemeClr val="bg1"/>
          </a:solidFill>
          <a:ln w="19050">
            <a:solidFill>
              <a:schemeClr val="tx1">
                <a:lumMod val="95000"/>
                <a:lumOff val="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US" sz="1800" b="1" dirty="0">
              <a:solidFill>
                <a:schemeClr val="tx1"/>
              </a:solidFill>
            </a:endParaRPr>
          </a:p>
        </p:txBody>
      </p:sp>
      <p:sp>
        <p:nvSpPr>
          <p:cNvPr id="97" name="Can 96"/>
          <p:cNvSpPr/>
          <p:nvPr/>
        </p:nvSpPr>
        <p:spPr>
          <a:xfrm>
            <a:off x="497366" y="1633428"/>
            <a:ext cx="1521850" cy="1214017"/>
          </a:xfrm>
          <a:prstGeom prst="can">
            <a:avLst>
              <a:gd name="adj" fmla="val 14762"/>
            </a:avLst>
          </a:prstGeom>
          <a:solidFill>
            <a:schemeClr val="bg1"/>
          </a:solidFill>
          <a:ln w="19050">
            <a:solidFill>
              <a:schemeClr val="tx1">
                <a:lumMod val="95000"/>
                <a:lumOff val="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800" b="1" dirty="0" smtClean="0">
                <a:solidFill>
                  <a:schemeClr val="tx1"/>
                </a:solidFill>
              </a:rPr>
              <a:t>Concentrated Clay</a:t>
            </a:r>
            <a:endParaRPr lang="en-US" sz="1800" b="1" dirty="0">
              <a:solidFill>
                <a:schemeClr val="tx1"/>
              </a:solidFill>
            </a:endParaRPr>
          </a:p>
        </p:txBody>
      </p:sp>
      <p:grpSp>
        <p:nvGrpSpPr>
          <p:cNvPr id="98" name="Group 97"/>
          <p:cNvGrpSpPr/>
          <p:nvPr/>
        </p:nvGrpSpPr>
        <p:grpSpPr>
          <a:xfrm>
            <a:off x="2209801" y="4908083"/>
            <a:ext cx="1022337" cy="419150"/>
            <a:chOff x="2209801" y="4908083"/>
            <a:chExt cx="1022337" cy="419150"/>
          </a:xfrm>
        </p:grpSpPr>
        <p:sp>
          <p:nvSpPr>
            <p:cNvPr id="99" name="Freeform 98"/>
            <p:cNvSpPr/>
            <p:nvPr/>
          </p:nvSpPr>
          <p:spPr bwMode="auto">
            <a:xfrm flipV="1">
              <a:off x="2967586" y="5278918"/>
              <a:ext cx="52846" cy="45719"/>
            </a:xfrm>
            <a:custGeom>
              <a:avLst/>
              <a:gdLst>
                <a:gd name="connsiteX0" fmla="*/ 0 w 41015"/>
                <a:gd name="connsiteY0" fmla="*/ 0 h 49206"/>
                <a:gd name="connsiteX1" fmla="*/ 20502 w 41015"/>
                <a:gd name="connsiteY1" fmla="*/ 8201 h 49206"/>
                <a:gd name="connsiteX2" fmla="*/ 36904 w 41015"/>
                <a:gd name="connsiteY2" fmla="*/ 32804 h 49206"/>
                <a:gd name="connsiteX3" fmla="*/ 41004 w 41015"/>
                <a:gd name="connsiteY3" fmla="*/ 49206 h 49206"/>
              </a:gdLst>
              <a:ahLst/>
              <a:cxnLst>
                <a:cxn ang="0">
                  <a:pos x="connsiteX0" y="connsiteY0"/>
                </a:cxn>
                <a:cxn ang="0">
                  <a:pos x="connsiteX1" y="connsiteY1"/>
                </a:cxn>
                <a:cxn ang="0">
                  <a:pos x="connsiteX2" y="connsiteY2"/>
                </a:cxn>
                <a:cxn ang="0">
                  <a:pos x="connsiteX3" y="connsiteY3"/>
                </a:cxn>
              </a:cxnLst>
              <a:rect l="l" t="t" r="r" b="b"/>
              <a:pathLst>
                <a:path w="41015" h="49206">
                  <a:moveTo>
                    <a:pt x="0" y="0"/>
                  </a:moveTo>
                  <a:cubicBezTo>
                    <a:pt x="6834" y="2734"/>
                    <a:pt x="15001" y="3311"/>
                    <a:pt x="20502" y="8201"/>
                  </a:cubicBezTo>
                  <a:cubicBezTo>
                    <a:pt x="27869" y="14749"/>
                    <a:pt x="36904" y="32804"/>
                    <a:pt x="36904" y="32804"/>
                  </a:cubicBezTo>
                  <a:cubicBezTo>
                    <a:pt x="41436" y="46402"/>
                    <a:pt x="41004" y="40783"/>
                    <a:pt x="41004" y="49206"/>
                  </a:cubicBezTo>
                </a:path>
              </a:pathLst>
            </a:custGeom>
            <a:ln w="9525">
              <a:headEnd type="none" w="lg" len="med"/>
              <a:tailEnd type="none" w="lg" len="med"/>
            </a:ln>
          </p:spPr>
          <p:style>
            <a:lnRef idx="1">
              <a:schemeClr val="accent1"/>
            </a:lnRef>
            <a:fillRef idx="0">
              <a:schemeClr val="accent1"/>
            </a:fillRef>
            <a:effectRef idx="0">
              <a:schemeClr val="accent1"/>
            </a:effectRef>
            <a:fontRef idx="minor">
              <a:schemeClr val="tx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nvGrpSpPr>
            <p:cNvPr id="100" name="Group 99"/>
            <p:cNvGrpSpPr/>
            <p:nvPr/>
          </p:nvGrpSpPr>
          <p:grpSpPr>
            <a:xfrm>
              <a:off x="2209801" y="4908083"/>
              <a:ext cx="1022337" cy="419150"/>
              <a:chOff x="2301832" y="4728659"/>
              <a:chExt cx="1022337" cy="572277"/>
            </a:xfrm>
          </p:grpSpPr>
          <p:sp>
            <p:nvSpPr>
              <p:cNvPr id="101" name="Freeform 100"/>
              <p:cNvSpPr/>
              <p:nvPr/>
            </p:nvSpPr>
            <p:spPr bwMode="auto">
              <a:xfrm>
                <a:off x="3063831" y="4730256"/>
                <a:ext cx="41015" cy="49206"/>
              </a:xfrm>
              <a:custGeom>
                <a:avLst/>
                <a:gdLst>
                  <a:gd name="connsiteX0" fmla="*/ 0 w 41015"/>
                  <a:gd name="connsiteY0" fmla="*/ 0 h 49206"/>
                  <a:gd name="connsiteX1" fmla="*/ 20502 w 41015"/>
                  <a:gd name="connsiteY1" fmla="*/ 8201 h 49206"/>
                  <a:gd name="connsiteX2" fmla="*/ 36904 w 41015"/>
                  <a:gd name="connsiteY2" fmla="*/ 32804 h 49206"/>
                  <a:gd name="connsiteX3" fmla="*/ 41004 w 41015"/>
                  <a:gd name="connsiteY3" fmla="*/ 49206 h 49206"/>
                </a:gdLst>
                <a:ahLst/>
                <a:cxnLst>
                  <a:cxn ang="0">
                    <a:pos x="connsiteX0" y="connsiteY0"/>
                  </a:cxn>
                  <a:cxn ang="0">
                    <a:pos x="connsiteX1" y="connsiteY1"/>
                  </a:cxn>
                  <a:cxn ang="0">
                    <a:pos x="connsiteX2" y="connsiteY2"/>
                  </a:cxn>
                  <a:cxn ang="0">
                    <a:pos x="connsiteX3" y="connsiteY3"/>
                  </a:cxn>
                </a:cxnLst>
                <a:rect l="l" t="t" r="r" b="b"/>
                <a:pathLst>
                  <a:path w="41015" h="49206">
                    <a:moveTo>
                      <a:pt x="0" y="0"/>
                    </a:moveTo>
                    <a:cubicBezTo>
                      <a:pt x="6834" y="2734"/>
                      <a:pt x="15001" y="3311"/>
                      <a:pt x="20502" y="8201"/>
                    </a:cubicBezTo>
                    <a:cubicBezTo>
                      <a:pt x="27869" y="14749"/>
                      <a:pt x="36904" y="32804"/>
                      <a:pt x="36904" y="32804"/>
                    </a:cubicBezTo>
                    <a:cubicBezTo>
                      <a:pt x="41436" y="46402"/>
                      <a:pt x="41004" y="40783"/>
                      <a:pt x="41004" y="49206"/>
                    </a:cubicBezTo>
                  </a:path>
                </a:pathLst>
              </a:custGeom>
              <a:ln w="9525">
                <a:headEnd type="none" w="lg" len="med"/>
                <a:tailEnd type="none" w="lg" len="med"/>
              </a:ln>
            </p:spPr>
            <p:style>
              <a:lnRef idx="1">
                <a:schemeClr val="accent1"/>
              </a:lnRef>
              <a:fillRef idx="0">
                <a:schemeClr val="accent1"/>
              </a:fillRef>
              <a:effectRef idx="0">
                <a:schemeClr val="accent1"/>
              </a:effectRef>
              <a:fontRef idx="minor">
                <a:schemeClr val="tx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nvGrpSpPr>
              <p:cNvPr id="102" name="Group 101"/>
              <p:cNvGrpSpPr/>
              <p:nvPr/>
            </p:nvGrpSpPr>
            <p:grpSpPr>
              <a:xfrm>
                <a:off x="2301832" y="4728659"/>
                <a:ext cx="1022337" cy="572277"/>
                <a:chOff x="2301832" y="4728659"/>
                <a:chExt cx="1022337" cy="572277"/>
              </a:xfrm>
            </p:grpSpPr>
            <p:grpSp>
              <p:nvGrpSpPr>
                <p:cNvPr id="103" name="Group 102"/>
                <p:cNvGrpSpPr/>
                <p:nvPr/>
              </p:nvGrpSpPr>
              <p:grpSpPr>
                <a:xfrm>
                  <a:off x="2301832" y="4728660"/>
                  <a:ext cx="1022337" cy="572276"/>
                  <a:chOff x="3984429" y="2933699"/>
                  <a:chExt cx="1185984" cy="846797"/>
                </a:xfrm>
              </p:grpSpPr>
              <p:sp>
                <p:nvSpPr>
                  <p:cNvPr id="106" name="Can 105"/>
                  <p:cNvSpPr/>
                  <p:nvPr/>
                </p:nvSpPr>
                <p:spPr>
                  <a:xfrm rot="5400000">
                    <a:off x="4205945" y="2747932"/>
                    <a:ext cx="742951" cy="1185984"/>
                  </a:xfrm>
                  <a:prstGeom prst="can">
                    <a:avLst>
                      <a:gd name="adj" fmla="val 53063"/>
                    </a:avLst>
                  </a:prstGeom>
                  <a:solidFill>
                    <a:schemeClr val="bg2">
                      <a:lumMod val="90000"/>
                    </a:schemeClr>
                  </a:solidFill>
                  <a:ln w="9525">
                    <a:solidFill>
                      <a:schemeClr val="bg2">
                        <a:lumMod val="50000"/>
                      </a:schemeClr>
                    </a:solidFill>
                  </a:ln>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sp>
                <p:nvSpPr>
                  <p:cNvPr id="107" name="Moon 106"/>
                  <p:cNvSpPr/>
                  <p:nvPr/>
                </p:nvSpPr>
                <p:spPr bwMode="auto">
                  <a:xfrm>
                    <a:off x="4066233" y="2955954"/>
                    <a:ext cx="287952" cy="80229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08" name="Moon 107"/>
                  <p:cNvSpPr/>
                  <p:nvPr/>
                </p:nvSpPr>
                <p:spPr bwMode="auto">
                  <a:xfrm>
                    <a:off x="4174251" y="2940887"/>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09" name="Moon 108"/>
                  <p:cNvSpPr/>
                  <p:nvPr/>
                </p:nvSpPr>
                <p:spPr bwMode="auto">
                  <a:xfrm>
                    <a:off x="4287221" y="2942296"/>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10" name="Moon 109"/>
                  <p:cNvSpPr/>
                  <p:nvPr/>
                </p:nvSpPr>
                <p:spPr bwMode="auto">
                  <a:xfrm>
                    <a:off x="4393615" y="2933700"/>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11" name="Moon 110"/>
                  <p:cNvSpPr/>
                  <p:nvPr/>
                </p:nvSpPr>
                <p:spPr bwMode="auto">
                  <a:xfrm>
                    <a:off x="4520136" y="2933699"/>
                    <a:ext cx="261124" cy="845387"/>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12" name="Moon 111"/>
                  <p:cNvSpPr/>
                  <p:nvPr/>
                </p:nvSpPr>
                <p:spPr bwMode="auto">
                  <a:xfrm>
                    <a:off x="4633107" y="2933699"/>
                    <a:ext cx="235295" cy="838201"/>
                  </a:xfrm>
                  <a:prstGeom prst="moon">
                    <a:avLst>
                      <a:gd name="adj" fmla="val 58817"/>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cxnSp>
              <p:nvCxnSpPr>
                <p:cNvPr id="104" name="Straight Connector 103"/>
                <p:cNvCxnSpPr>
                  <a:endCxn id="112" idx="0"/>
                </p:cNvCxnSpPr>
                <p:nvPr/>
              </p:nvCxnSpPr>
              <p:spPr bwMode="auto">
                <a:xfrm flipV="1">
                  <a:off x="2562844" y="4728659"/>
                  <a:ext cx="500987" cy="18809"/>
                </a:xfrm>
                <a:prstGeom prst="line">
                  <a:avLst/>
                </a:prstGeom>
                <a:ln w="9525">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p:nvCxnSpPr>
              <p:spPr bwMode="auto">
                <a:xfrm>
                  <a:off x="2580691" y="5292259"/>
                  <a:ext cx="483140" cy="2869"/>
                </a:xfrm>
                <a:prstGeom prst="line">
                  <a:avLst/>
                </a:prstGeom>
                <a:ln w="9525">
                  <a:headEnd type="none" w="lg" len="med"/>
                  <a:tailEnd type="none" w="lg" len="med"/>
                </a:ln>
              </p:spPr>
              <p:style>
                <a:lnRef idx="1">
                  <a:schemeClr val="accent1"/>
                </a:lnRef>
                <a:fillRef idx="0">
                  <a:schemeClr val="accent1"/>
                </a:fillRef>
                <a:effectRef idx="0">
                  <a:schemeClr val="accent1"/>
                </a:effectRef>
                <a:fontRef idx="minor">
                  <a:schemeClr val="tx1"/>
                </a:fontRef>
              </p:style>
            </p:cxnSp>
          </p:grpSp>
        </p:grpSp>
      </p:grpSp>
      <p:sp>
        <p:nvSpPr>
          <p:cNvPr id="118" name="Rectangle 117"/>
          <p:cNvSpPr/>
          <p:nvPr/>
        </p:nvSpPr>
        <p:spPr bwMode="auto">
          <a:xfrm>
            <a:off x="6202195" y="2167291"/>
            <a:ext cx="1390702" cy="369332"/>
          </a:xfrm>
          <a:prstGeom prst="rect">
            <a:avLst/>
          </a:prstGeom>
          <a:noFill/>
          <a:ln>
            <a:noFill/>
            <a:headEnd type="none" w="lg" len="med"/>
            <a:tailEnd type="none" w="lg" len="med"/>
          </a:ln>
        </p:spPr>
        <p:style>
          <a:lnRef idx="2">
            <a:schemeClr val="dk1"/>
          </a:lnRef>
          <a:fillRef idx="1">
            <a:schemeClr val="lt1"/>
          </a:fillRef>
          <a:effectRef idx="0">
            <a:schemeClr val="dk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r>
              <a:rPr lang="en-US" b="1" dirty="0" smtClean="0">
                <a:solidFill>
                  <a:schemeClr val="tx1"/>
                </a:solidFill>
                <a:latin typeface="+mj-lt"/>
                <a:cs typeface="Calibri" pitchFamily="34" charset="0"/>
              </a:rPr>
              <a:t>Tube Settler</a:t>
            </a:r>
            <a:endParaRPr kumimoji="0" lang="en-US" sz="1800" b="1" i="0" u="none" strike="noStrike" cap="none" normalizeH="0" baseline="0" dirty="0" smtClean="0">
              <a:ln>
                <a:noFill/>
              </a:ln>
              <a:solidFill>
                <a:schemeClr val="tx1"/>
              </a:solidFill>
              <a:effectLst/>
              <a:latin typeface="+mj-lt"/>
              <a:cs typeface="Calibri" pitchFamily="34" charset="0"/>
            </a:endParaRPr>
          </a:p>
        </p:txBody>
      </p:sp>
      <p:sp>
        <p:nvSpPr>
          <p:cNvPr id="119" name="Rectangle 118"/>
          <p:cNvSpPr/>
          <p:nvPr/>
        </p:nvSpPr>
        <p:spPr bwMode="auto">
          <a:xfrm>
            <a:off x="4425865" y="6183868"/>
            <a:ext cx="1289135" cy="369332"/>
          </a:xfrm>
          <a:prstGeom prst="rect">
            <a:avLst/>
          </a:prstGeom>
          <a:noFill/>
          <a:ln>
            <a:noFill/>
            <a:headEnd type="none" w="lg" len="med"/>
            <a:tailEnd type="none" w="lg" len="med"/>
          </a:ln>
        </p:spPr>
        <p:style>
          <a:lnRef idx="2">
            <a:schemeClr val="dk1"/>
          </a:lnRef>
          <a:fillRef idx="1">
            <a:schemeClr val="lt1"/>
          </a:fillRef>
          <a:effectRef idx="0">
            <a:schemeClr val="dk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r>
              <a:rPr lang="en-US" b="1" dirty="0" err="1" smtClean="0">
                <a:solidFill>
                  <a:schemeClr val="tx1"/>
                </a:solidFill>
                <a:latin typeface="+mj-lt"/>
                <a:cs typeface="Calibri" pitchFamily="34" charset="0"/>
              </a:rPr>
              <a:t>Flocculator</a:t>
            </a:r>
            <a:endParaRPr kumimoji="0" lang="en-US" sz="1800" b="1" i="0" u="none" strike="noStrike" cap="none" normalizeH="0" baseline="0" dirty="0" smtClean="0">
              <a:ln>
                <a:noFill/>
              </a:ln>
              <a:solidFill>
                <a:schemeClr val="tx1"/>
              </a:solidFill>
              <a:effectLst/>
              <a:latin typeface="+mj-lt"/>
              <a:cs typeface="Calibri" pitchFamily="34" charset="0"/>
            </a:endParaRPr>
          </a:p>
        </p:txBody>
      </p:sp>
      <p:sp>
        <p:nvSpPr>
          <p:cNvPr id="120" name="Rectangle 119"/>
          <p:cNvSpPr/>
          <p:nvPr/>
        </p:nvSpPr>
        <p:spPr bwMode="auto">
          <a:xfrm>
            <a:off x="2046593" y="5301806"/>
            <a:ext cx="1249991" cy="369332"/>
          </a:xfrm>
          <a:prstGeom prst="rect">
            <a:avLst/>
          </a:prstGeom>
          <a:noFill/>
          <a:ln>
            <a:noFill/>
            <a:headEnd type="none" w="lg" len="med"/>
            <a:tailEnd type="none" w="lg"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b="1" dirty="0" smtClean="0">
                <a:solidFill>
                  <a:schemeClr val="tx1"/>
                </a:solidFill>
                <a:latin typeface="+mj-lt"/>
                <a:cs typeface="Calibri" pitchFamily="34" charset="0"/>
              </a:rPr>
              <a:t>Rapid Mix</a:t>
            </a:r>
            <a:endParaRPr kumimoji="0" lang="en-US" sz="1800" b="1" i="0" u="none" strike="noStrike" cap="none" normalizeH="0" baseline="0" dirty="0" smtClean="0">
              <a:ln>
                <a:noFill/>
              </a:ln>
              <a:solidFill>
                <a:schemeClr val="tx1"/>
              </a:solidFill>
              <a:effectLst/>
              <a:latin typeface="+mj-lt"/>
              <a:cs typeface="Calibri" pitchFamily="34" charset="0"/>
            </a:endParaRPr>
          </a:p>
        </p:txBody>
      </p:sp>
      <p:sp>
        <p:nvSpPr>
          <p:cNvPr id="121" name="Rectangle 120"/>
          <p:cNvSpPr/>
          <p:nvPr/>
        </p:nvSpPr>
        <p:spPr bwMode="auto">
          <a:xfrm>
            <a:off x="250901" y="5387288"/>
            <a:ext cx="1249991" cy="369332"/>
          </a:xfrm>
          <a:prstGeom prst="rect">
            <a:avLst/>
          </a:prstGeom>
          <a:noFill/>
          <a:ln>
            <a:noFill/>
            <a:headEnd type="none" w="lg" len="med"/>
            <a:tailEnd type="none" w="lg"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i="1" dirty="0" smtClean="0">
                <a:solidFill>
                  <a:schemeClr val="tx1"/>
                </a:solidFill>
                <a:latin typeface="+mj-lt"/>
                <a:cs typeface="Calibri" pitchFamily="34" charset="0"/>
              </a:rPr>
              <a:t>Raw Water</a:t>
            </a:r>
            <a:endParaRPr kumimoji="0" lang="en-US" sz="1800" i="1" u="none" strike="noStrike" cap="none" normalizeH="0" baseline="0" dirty="0" smtClean="0">
              <a:ln>
                <a:noFill/>
              </a:ln>
              <a:solidFill>
                <a:schemeClr val="tx1"/>
              </a:solidFill>
              <a:effectLst/>
              <a:latin typeface="+mj-lt"/>
              <a:cs typeface="Calibri" pitchFamily="34" charset="0"/>
            </a:endParaRPr>
          </a:p>
        </p:txBody>
      </p:sp>
      <p:sp>
        <p:nvSpPr>
          <p:cNvPr id="122" name="Rectangle 121"/>
          <p:cNvSpPr/>
          <p:nvPr/>
        </p:nvSpPr>
        <p:spPr bwMode="auto">
          <a:xfrm>
            <a:off x="8366111" y="5549216"/>
            <a:ext cx="819245" cy="369332"/>
          </a:xfrm>
          <a:prstGeom prst="rect">
            <a:avLst/>
          </a:prstGeom>
          <a:noFill/>
          <a:ln>
            <a:noFill/>
            <a:headEnd type="none" w="lg" len="med"/>
            <a:tailEnd type="none" w="lg"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i="1" dirty="0" smtClean="0">
                <a:solidFill>
                  <a:schemeClr val="tx1"/>
                </a:solidFill>
                <a:latin typeface="+mj-lt"/>
                <a:cs typeface="Calibri" pitchFamily="34" charset="0"/>
              </a:rPr>
              <a:t>Waste</a:t>
            </a:r>
            <a:endParaRPr kumimoji="0" lang="en-US" sz="1800" i="1" u="none" strike="noStrike" cap="none" normalizeH="0" baseline="0" dirty="0" smtClean="0">
              <a:ln>
                <a:noFill/>
              </a:ln>
              <a:solidFill>
                <a:schemeClr val="tx1"/>
              </a:solidFill>
              <a:effectLst/>
              <a:latin typeface="+mj-lt"/>
              <a:cs typeface="Calibri" pitchFamily="34" charset="0"/>
            </a:endParaRPr>
          </a:p>
        </p:txBody>
      </p:sp>
      <p:sp>
        <p:nvSpPr>
          <p:cNvPr id="123" name="Rectangle 122"/>
          <p:cNvSpPr/>
          <p:nvPr/>
        </p:nvSpPr>
        <p:spPr bwMode="auto">
          <a:xfrm>
            <a:off x="8334626" y="4583668"/>
            <a:ext cx="819245" cy="369332"/>
          </a:xfrm>
          <a:prstGeom prst="rect">
            <a:avLst/>
          </a:prstGeom>
          <a:noFill/>
          <a:ln>
            <a:noFill/>
            <a:headEnd type="none" w="lg" len="med"/>
            <a:tailEnd type="none" w="lg"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i="1" dirty="0" smtClean="0">
                <a:solidFill>
                  <a:schemeClr val="tx1"/>
                </a:solidFill>
                <a:latin typeface="+mj-lt"/>
                <a:cs typeface="Calibri" pitchFamily="34" charset="0"/>
              </a:rPr>
              <a:t>Waste</a:t>
            </a:r>
            <a:endParaRPr kumimoji="0" lang="en-US" sz="1800" i="1" u="none" strike="noStrike" cap="none" normalizeH="0" baseline="0" dirty="0" smtClean="0">
              <a:ln>
                <a:noFill/>
              </a:ln>
              <a:solidFill>
                <a:schemeClr val="tx1"/>
              </a:solidFill>
              <a:effectLst/>
              <a:latin typeface="+mj-lt"/>
              <a:cs typeface="Calibri" pitchFamily="34" charset="0"/>
            </a:endParaRPr>
          </a:p>
        </p:txBody>
      </p:sp>
      <p:sp>
        <p:nvSpPr>
          <p:cNvPr id="124" name="Can 123"/>
          <p:cNvSpPr/>
          <p:nvPr/>
        </p:nvSpPr>
        <p:spPr>
          <a:xfrm>
            <a:off x="357892" y="3695597"/>
            <a:ext cx="1143000" cy="1273937"/>
          </a:xfrm>
          <a:prstGeom prst="can">
            <a:avLst>
              <a:gd name="adj" fmla="val 18907"/>
            </a:avLst>
          </a:prstGeom>
          <a:solidFill>
            <a:schemeClr val="accent5">
              <a:lumMod val="40000"/>
              <a:lumOff val="60000"/>
            </a:schemeClr>
          </a:solidFill>
          <a:ln w="19050">
            <a:solidFill>
              <a:schemeClr val="tx1">
                <a:lumMod val="95000"/>
                <a:lumOff val="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800" b="1" dirty="0">
                <a:solidFill>
                  <a:schemeClr val="tx1"/>
                </a:solidFill>
              </a:rPr>
              <a:t>Turbid </a:t>
            </a:r>
            <a:r>
              <a:rPr lang="en-US" sz="1800" b="1" dirty="0" smtClean="0">
                <a:solidFill>
                  <a:schemeClr val="tx1"/>
                </a:solidFill>
              </a:rPr>
              <a:t>Water</a:t>
            </a:r>
            <a:endParaRPr lang="en-US" sz="1800" b="1" dirty="0">
              <a:solidFill>
                <a:schemeClr val="tx1"/>
              </a:solidFill>
            </a:endParaRPr>
          </a:p>
        </p:txBody>
      </p:sp>
      <p:sp>
        <p:nvSpPr>
          <p:cNvPr id="177" name="Oval 176"/>
          <p:cNvSpPr/>
          <p:nvPr/>
        </p:nvSpPr>
        <p:spPr bwMode="auto">
          <a:xfrm>
            <a:off x="3388631" y="5157066"/>
            <a:ext cx="123406" cy="118138"/>
          </a:xfrm>
          <a:prstGeom prst="ellipse">
            <a:avLst/>
          </a:prstGeom>
          <a:solidFill>
            <a:schemeClr val="accent1">
              <a:lumMod val="60000"/>
              <a:lumOff val="40000"/>
            </a:schemeClr>
          </a:solidFill>
          <a:ln w="12700"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41" name="Flowchart: Collate 140"/>
          <p:cNvSpPr/>
          <p:nvPr/>
        </p:nvSpPr>
        <p:spPr bwMode="auto">
          <a:xfrm rot="16200000">
            <a:off x="4724120" y="5335547"/>
            <a:ext cx="113579" cy="184735"/>
          </a:xfrm>
          <a:prstGeom prst="flowChartCollat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42" name="Flowchart: Collate 141"/>
          <p:cNvSpPr/>
          <p:nvPr/>
        </p:nvSpPr>
        <p:spPr bwMode="auto">
          <a:xfrm rot="16200000">
            <a:off x="5535438" y="5322028"/>
            <a:ext cx="113579" cy="184735"/>
          </a:xfrm>
          <a:prstGeom prst="flowChartCollat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43" name="Flowchart: Collate 142"/>
          <p:cNvSpPr/>
          <p:nvPr/>
        </p:nvSpPr>
        <p:spPr bwMode="auto">
          <a:xfrm rot="16200000">
            <a:off x="5895433" y="5327073"/>
            <a:ext cx="113579" cy="184735"/>
          </a:xfrm>
          <a:prstGeom prst="flowChartCollat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44" name="Flowchart: Collate 143"/>
          <p:cNvSpPr/>
          <p:nvPr/>
        </p:nvSpPr>
        <p:spPr bwMode="auto">
          <a:xfrm rot="16200000">
            <a:off x="6165068" y="5322028"/>
            <a:ext cx="113579" cy="184735"/>
          </a:xfrm>
          <a:prstGeom prst="flowChartCollat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45" name="Isosceles Triangle 144"/>
          <p:cNvSpPr/>
          <p:nvPr/>
        </p:nvSpPr>
        <p:spPr bwMode="auto">
          <a:xfrm rot="5400000">
            <a:off x="3707843" y="5369459"/>
            <a:ext cx="108536" cy="94920"/>
          </a:xfrm>
          <a:prstGeom prst="triangle">
            <a:avLst/>
          </a:prstGeom>
          <a:solidFill>
            <a:srgbClr val="00FF00"/>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46" name="Isosceles Triangle 145"/>
          <p:cNvSpPr/>
          <p:nvPr/>
        </p:nvSpPr>
        <p:spPr bwMode="auto">
          <a:xfrm rot="16200000" flipH="1">
            <a:off x="3909976" y="5367705"/>
            <a:ext cx="108536" cy="94920"/>
          </a:xfrm>
          <a:prstGeom prst="triangle">
            <a:avLst/>
          </a:prstGeom>
          <a:solidFill>
            <a:srgbClr val="00FF00"/>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60" name="Flowchart: Collate 159"/>
          <p:cNvSpPr/>
          <p:nvPr/>
        </p:nvSpPr>
        <p:spPr bwMode="auto">
          <a:xfrm rot="12600000">
            <a:off x="8089438" y="2305133"/>
            <a:ext cx="113579" cy="184735"/>
          </a:xfrm>
          <a:prstGeom prst="flowChartCollat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61" name="Flowchart: Collate 160"/>
          <p:cNvSpPr/>
          <p:nvPr/>
        </p:nvSpPr>
        <p:spPr bwMode="auto">
          <a:xfrm rot="12600000">
            <a:off x="7978364" y="2525649"/>
            <a:ext cx="113579" cy="184735"/>
          </a:xfrm>
          <a:prstGeom prst="flowChartCollat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62" name="Flowchart: Collate 161"/>
          <p:cNvSpPr/>
          <p:nvPr/>
        </p:nvSpPr>
        <p:spPr bwMode="auto">
          <a:xfrm rot="12600000">
            <a:off x="7857146" y="2751860"/>
            <a:ext cx="113579" cy="184735"/>
          </a:xfrm>
          <a:prstGeom prst="flowChartCollat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63" name="Flowchart: Collate 162"/>
          <p:cNvSpPr/>
          <p:nvPr/>
        </p:nvSpPr>
        <p:spPr bwMode="auto">
          <a:xfrm rot="12600000">
            <a:off x="7730392" y="2981435"/>
            <a:ext cx="113579" cy="184735"/>
          </a:xfrm>
          <a:prstGeom prst="flowChartCollat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64" name="Isosceles Triangle 163"/>
          <p:cNvSpPr/>
          <p:nvPr/>
        </p:nvSpPr>
        <p:spPr bwMode="auto">
          <a:xfrm rot="1800000">
            <a:off x="8248816" y="2119830"/>
            <a:ext cx="108536" cy="94920"/>
          </a:xfrm>
          <a:prstGeom prst="triangl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65" name="Isosceles Triangle 164"/>
          <p:cNvSpPr/>
          <p:nvPr/>
        </p:nvSpPr>
        <p:spPr bwMode="auto">
          <a:xfrm rot="12600000" flipH="1">
            <a:off x="8364143" y="1916651"/>
            <a:ext cx="108536" cy="94920"/>
          </a:xfrm>
          <a:prstGeom prst="triangl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70" name="Can 169"/>
          <p:cNvSpPr/>
          <p:nvPr/>
        </p:nvSpPr>
        <p:spPr>
          <a:xfrm>
            <a:off x="3597403" y="1917128"/>
            <a:ext cx="1281879" cy="1450428"/>
          </a:xfrm>
          <a:prstGeom prst="can">
            <a:avLst>
              <a:gd name="adj" fmla="val 23342"/>
            </a:avLst>
          </a:prstGeom>
          <a:solidFill>
            <a:schemeClr val="bg1"/>
          </a:solidFill>
          <a:ln w="19050">
            <a:solidFill>
              <a:schemeClr val="tx1">
                <a:lumMod val="95000"/>
                <a:lumOff val="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800" b="1" dirty="0" smtClean="0">
                <a:solidFill>
                  <a:schemeClr val="tx1"/>
                </a:solidFill>
              </a:rPr>
              <a:t>Coagulant Stock Tank</a:t>
            </a:r>
            <a:endParaRPr lang="en-US" sz="1800" b="1" dirty="0">
              <a:solidFill>
                <a:schemeClr val="tx1"/>
              </a:solidFill>
            </a:endParaRPr>
          </a:p>
        </p:txBody>
      </p:sp>
      <p:sp>
        <p:nvSpPr>
          <p:cNvPr id="171" name="Flowchart: Summing Junction 170"/>
          <p:cNvSpPr/>
          <p:nvPr/>
        </p:nvSpPr>
        <p:spPr bwMode="auto">
          <a:xfrm>
            <a:off x="2852568" y="2869206"/>
            <a:ext cx="390880" cy="384490"/>
          </a:xfrm>
          <a:prstGeom prst="flowChartSummingJunction">
            <a:avLst/>
          </a:prstGeom>
          <a:solidFill>
            <a:schemeClr val="bg1">
              <a:lumMod val="85000"/>
            </a:schemeClr>
          </a:solidFill>
          <a:ln w="12700" cap="flat" cmpd="sng" algn="ctr">
            <a:solidFill>
              <a:schemeClr val="tx1">
                <a:lumMod val="95000"/>
                <a:lumOff val="5000"/>
              </a:schemeClr>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72" name="Flowchart: Summing Junction 171"/>
          <p:cNvSpPr/>
          <p:nvPr/>
        </p:nvSpPr>
        <p:spPr bwMode="auto">
          <a:xfrm>
            <a:off x="5304420" y="4523593"/>
            <a:ext cx="390880" cy="384490"/>
          </a:xfrm>
          <a:prstGeom prst="flowChartSummingJunction">
            <a:avLst/>
          </a:prstGeom>
          <a:solidFill>
            <a:schemeClr val="bg1">
              <a:lumMod val="85000"/>
            </a:schemeClr>
          </a:solidFill>
          <a:ln w="12700" cap="flat" cmpd="sng" algn="ctr">
            <a:solidFill>
              <a:schemeClr val="tx1">
                <a:lumMod val="95000"/>
                <a:lumOff val="5000"/>
              </a:schemeClr>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73" name="Rectangle 172"/>
          <p:cNvSpPr/>
          <p:nvPr/>
        </p:nvSpPr>
        <p:spPr bwMode="auto">
          <a:xfrm>
            <a:off x="3838377" y="4346506"/>
            <a:ext cx="1390124" cy="369332"/>
          </a:xfrm>
          <a:prstGeom prst="rect">
            <a:avLst/>
          </a:prstGeom>
          <a:noFill/>
          <a:ln>
            <a:noFill/>
            <a:headEnd type="none" w="lg" len="med"/>
            <a:tailEnd type="none" w="lg" len="med"/>
          </a:ln>
        </p:spPr>
        <p:style>
          <a:lnRef idx="2">
            <a:schemeClr val="dk1"/>
          </a:lnRef>
          <a:fillRef idx="1">
            <a:schemeClr val="lt1"/>
          </a:fillRef>
          <a:effectRef idx="0">
            <a:schemeClr val="dk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r>
              <a:rPr lang="en-US" b="1" dirty="0" err="1" smtClean="0">
                <a:solidFill>
                  <a:schemeClr val="tx1"/>
                </a:solidFill>
                <a:latin typeface="+mj-lt"/>
                <a:cs typeface="Calibri" pitchFamily="34" charset="0"/>
              </a:rPr>
              <a:t>Floc</a:t>
            </a:r>
            <a:r>
              <a:rPr lang="en-US" b="1" dirty="0" smtClean="0">
                <a:solidFill>
                  <a:schemeClr val="tx1"/>
                </a:solidFill>
                <a:latin typeface="+mj-lt"/>
                <a:cs typeface="Calibri" pitchFamily="34" charset="0"/>
              </a:rPr>
              <a:t> Recycle</a:t>
            </a:r>
            <a:endParaRPr kumimoji="0" lang="en-US" sz="1800" b="1" i="0" u="none" strike="noStrike" cap="none" normalizeH="0" baseline="0" dirty="0" smtClean="0">
              <a:ln>
                <a:noFill/>
              </a:ln>
              <a:solidFill>
                <a:schemeClr val="tx1"/>
              </a:solidFill>
              <a:effectLst/>
              <a:latin typeface="+mj-lt"/>
              <a:cs typeface="Calibri" pitchFamily="34" charset="0"/>
            </a:endParaRPr>
          </a:p>
        </p:txBody>
      </p:sp>
      <p:sp>
        <p:nvSpPr>
          <p:cNvPr id="174" name="Rectangle 173"/>
          <p:cNvSpPr/>
          <p:nvPr/>
        </p:nvSpPr>
        <p:spPr bwMode="auto">
          <a:xfrm>
            <a:off x="6009819" y="3721710"/>
            <a:ext cx="1070101" cy="369332"/>
          </a:xfrm>
          <a:prstGeom prst="rect">
            <a:avLst/>
          </a:prstGeom>
          <a:noFill/>
          <a:ln>
            <a:noFill/>
            <a:headEnd type="none" w="lg" len="med"/>
            <a:tailEnd type="none" w="lg" len="med"/>
          </a:ln>
        </p:spPr>
        <p:style>
          <a:lnRef idx="2">
            <a:schemeClr val="dk1"/>
          </a:lnRef>
          <a:fillRef idx="1">
            <a:schemeClr val="lt1"/>
          </a:fillRef>
          <a:effectRef idx="0">
            <a:schemeClr val="dk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r>
              <a:rPr lang="en-US" b="1" dirty="0" err="1" smtClean="0">
                <a:solidFill>
                  <a:schemeClr val="tx1"/>
                </a:solidFill>
                <a:latin typeface="+mj-lt"/>
                <a:cs typeface="Calibri" pitchFamily="34" charset="0"/>
              </a:rPr>
              <a:t>Sed</a:t>
            </a:r>
            <a:r>
              <a:rPr lang="en-US" b="1" dirty="0" smtClean="0">
                <a:solidFill>
                  <a:schemeClr val="tx1"/>
                </a:solidFill>
                <a:latin typeface="+mj-lt"/>
                <a:cs typeface="Calibri" pitchFamily="34" charset="0"/>
              </a:rPr>
              <a:t> Tank</a:t>
            </a:r>
            <a:endParaRPr kumimoji="0" lang="en-US" sz="1800" b="1" i="0" u="none" strike="noStrike" cap="none" normalizeH="0" baseline="0" dirty="0" smtClean="0">
              <a:ln>
                <a:noFill/>
              </a:ln>
              <a:solidFill>
                <a:schemeClr val="tx1"/>
              </a:solidFill>
              <a:effectLst/>
              <a:latin typeface="+mj-lt"/>
              <a:cs typeface="Calibri" pitchFamily="34" charset="0"/>
            </a:endParaRPr>
          </a:p>
        </p:txBody>
      </p:sp>
      <p:grpSp>
        <p:nvGrpSpPr>
          <p:cNvPr id="182" name="Group 181"/>
          <p:cNvGrpSpPr/>
          <p:nvPr/>
        </p:nvGrpSpPr>
        <p:grpSpPr>
          <a:xfrm>
            <a:off x="7474735" y="4858378"/>
            <a:ext cx="972278" cy="999464"/>
            <a:chOff x="7481765" y="4858378"/>
            <a:chExt cx="1178077" cy="999464"/>
          </a:xfrm>
        </p:grpSpPr>
        <p:sp>
          <p:nvSpPr>
            <p:cNvPr id="183" name="Bent Arrow 182"/>
            <p:cNvSpPr/>
            <p:nvPr/>
          </p:nvSpPr>
          <p:spPr bwMode="auto">
            <a:xfrm flipV="1">
              <a:off x="7481765" y="4949332"/>
              <a:ext cx="1178077" cy="908510"/>
            </a:xfrm>
            <a:prstGeom prst="bentArrow">
              <a:avLst>
                <a:gd name="adj1" fmla="val 12663"/>
                <a:gd name="adj2" fmla="val 12458"/>
                <a:gd name="adj3" fmla="val 18405"/>
                <a:gd name="adj4" fmla="val 34649"/>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84" name="Rectangle 183"/>
            <p:cNvSpPr/>
            <p:nvPr/>
          </p:nvSpPr>
          <p:spPr bwMode="auto">
            <a:xfrm rot="16200000">
              <a:off x="7461814" y="4896725"/>
              <a:ext cx="165262" cy="88567"/>
            </a:xfrm>
            <a:prstGeom prst="rect">
              <a:avLst/>
            </a:prstGeom>
            <a:solidFill>
              <a:schemeClr val="bg1"/>
            </a:solidFill>
            <a:ln w="9525" cap="flat" cmpd="sng" algn="ctr">
              <a:solidFill>
                <a:schemeClr val="bg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sp>
        <p:nvSpPr>
          <p:cNvPr id="116" name="Rectangle 115"/>
          <p:cNvSpPr/>
          <p:nvPr/>
        </p:nvSpPr>
        <p:spPr bwMode="auto">
          <a:xfrm>
            <a:off x="7714427" y="5511192"/>
            <a:ext cx="442781" cy="420100"/>
          </a:xfrm>
          <a:prstGeom prst="rect">
            <a:avLst/>
          </a:prstGeom>
          <a:solidFill>
            <a:schemeClr val="bg1">
              <a:lumMod val="8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934038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grpId="0" nodeType="clickEffect">
                                  <p:stCondLst>
                                    <p:cond delay="0"/>
                                  </p:stCondLst>
                                  <p:childTnLst>
                                    <p:animMotion origin="layout" path="M 3.05556E-6 -2.59259E-6 C 0.0118 0.00139 0.04236 -0.00463 0.04774 0.00695 C 0.04913 0.01551 0.04861 0.0301 0.04652 0.03866 C 0.04531 0.0463 0.04791 0.05417 0.04652 0.05764 C 0.04548 0.06158 0.04236 0.05672 0.04062 0.0625 C 0.0401 0.06597 0.03663 0.08935 0.03576 0.0926 C 0.03646 0.1125 0.03489 0.10764 0.04166 0.12523 C 0.04444 0.13241 0.04462 0.13033 0.05121 0.13334 C 0.05243 0.1338 0.05486 0.13496 0.05486 0.13519 C 0.06319 0.12361 0.06128 0.12894 0.06441 0.11574 C 0.0651 0.1125 0.06666 0.10625 0.06666 0.10648 C 0.06632 0.0963 0.07118 0.0713 0.06076 0.06667 C 0.04514 0.07963 0.04826 0.12037 0.06545 0.12847 C 0.07552 0.12732 0.07847 0.12824 0.08576 0.12222 C 0.08611 0.1206 0.08628 0.11875 0.08698 0.11736 C 0.08784 0.11551 0.08975 0.11482 0.09045 0.11273 C 0.09184 0.1088 0.09652 0.10185 0.09652 0.10209 C 0.09548 0.07385 0.09757 0.06227 0.08472 0.07361 C 0.08229 0.07361 0.07916 0.09329 0.07986 0.10047 C 0.08055 0.10764 0.08802 0.1132 0.08941 0.11736 C 0.09149 0.12084 0.08576 0.12269 0.08819 0.12593 C 0.09027 0.12871 0.10364 0.13334 0.10364 0.13357 C 0.10902 0.13148 0.11111 0.12986 0.11441 0.12385 C 0.11632 0.11528 0.11475 0.1206 0.12031 0.10949 C 0.12118 0.10787 0.12274 0.10463 0.12274 0.10486 C 0.12552 0.09306 0.12725 0.07431 0.11666 0.06968 C 0.11493 0.0713 0.11093 0.07408 0.11076 0.07778 C 0.11041 0.08403 0.10538 0.09306 0.10607 0.09908 C 0.10677 0.1051 0.11354 0.10996 0.11545 0.11412 C 0.11614 0.11736 0.11701 0.1206 0.11788 0.12385 C 0.11823 0.12547 0.11805 0.12755 0.11909 0.12847 C 0.12534 0.13426 0.12673 0.13496 0.13333 0.13797 C 0.14253 0.13681 0.14965 0.13866 0.15607 0.1301 C 0.15746 0.12616 0.15937 0.12292 0.16076 0.11898 C 0.1618 0.11597 0.16319 0.10949 0.16319 0.10972 C 0.1625 0.09537 0.16406 0.07986 0.15486 0.0713 C 0.15087 0.06366 0.15052 0.06667 0.14531 0.0713 C 0.14444 0.07454 0.14375 0.07755 0.14288 0.08079 C 0.14253 0.08195 0.14444 0.09144 0.14531 0.09352 C 0.14566 0.09445 0.14166 0.10579 0.14305 0.10857 C 0.14843 0.11922 0.15868 0.13241 0.16909 0.13635 C 0.17968 0.13519 0.18229 0.13565 0.19045 0.1301 C 0.19184 0.12269 0.19496 0.1206 0.19774 0.11412 C 0.20069 0.10718 0.20225 0.09954 0.20364 0.0919 C 0.20434 0.08033 0.20885 0.06898 0.2 0.06505 C 0.1908 0.06713 0.1901 0.06412 0.18819 0.07616 C 0.18906 0.08935 0.18784 0.09514 0.19288 0.10463 C 0.19427 0.11019 0.19687 0.11366 0.19878 0.11898 C 0.20347 0.13195 0.20382 0.12801 0.21319 0.13241 C 0.21962 0.13195 0.22934 0.13727 0.23576 0.13635 C 0.23698 0.13611 0.23854 0.13611 0.23941 0.13496 C 0.24062 0.13334 0.24062 0.13033 0.24166 0.12847 C 0.24271 0.12662 0.24409 0.12547 0.24531 0.12385 C 0.24843 0.11111 0.24878 0.09121 0.24288 0.0794 C 0.24201 0.07778 0.24166 0.0757 0.24045 0.07454 C 0.23837 0.07269 0.23333 0.0713 0.23333 0.07153 C 0.21909 0.07801 0.21927 0.09977 0.22517 0.11158 C 0.22673 0.11482 0.22899 0.11898 0.22986 0.12269 C 0.23142 0.12894 0.24045 0.12963 0.24531 0.13172 C 0.25347 0.12986 0.26215 0.13148 0.26909 0.12523 C 0.27187 0.11991 0.27448 0.11621 0.27864 0.11273 C 0.28107 0.10787 0.28194 0.10324 0.28455 0.09838 C 0.28611 0.0919 0.28663 0.07477 0.28333 0.06968 C 0.28142 0.0669 0.27621 0.06343 0.27621 0.06366 C 0.26736 0.06574 0.26962 0.06621 0.26788 0.07778 C 0.26962 0.09121 0.27187 0.10648 0.28107 0.11412 C 0.28524 0.12292 0.28593 0.12222 0.29409 0.12593 C 0.31215 0.125 0.32743 0.12547 0.34531 0.12755 C 0.36389 0.12639 0.38559 0.13033 0.40364 0.12222 C 0.40486 0.12107 0.40642 0.1206 0.40712 0.11898 C 0.4085 0.11621 0.41562 0.11297 0.41562 0.1132 C 0.41614 0.10695 0.41684 0.09699 0.41684 0.09097 C 0.41684 0.07408 0.41562 0.05417 0.41562 0.03704 " pathEditMode="relative" rAng="0" ptsTypes="fffaffffffffffffffaffffffffafffffffffffffffffffffffffffffffffffffffffffff">
                                      <p:cBhvr>
                                        <p:cTn id="6" dur="5000" fill="hold"/>
                                        <p:tgtEl>
                                          <p:spTgt spid="177"/>
                                        </p:tgtEl>
                                        <p:attrNameLst>
                                          <p:attrName>ppt_x</p:attrName>
                                          <p:attrName>ppt_y</p:attrName>
                                        </p:attrNameLst>
                                      </p:cBhvr>
                                      <p:rCtr x="20833" y="669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7" grpId="0" animBg="1"/>
    </p:bld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 name="Round Same Side Corner Rectangle 9"/>
          <p:cNvSpPr/>
          <p:nvPr/>
        </p:nvSpPr>
        <p:spPr bwMode="auto">
          <a:xfrm rot="5400000">
            <a:off x="1564053" y="3657533"/>
            <a:ext cx="103516" cy="1780552"/>
          </a:xfrm>
          <a:prstGeom prst="round2Same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46" name="Bent Arrow 145"/>
          <p:cNvSpPr/>
          <p:nvPr/>
        </p:nvSpPr>
        <p:spPr bwMode="auto">
          <a:xfrm>
            <a:off x="2470813" y="2838324"/>
            <a:ext cx="1484887" cy="2111008"/>
          </a:xfrm>
          <a:prstGeom prst="bentArrow">
            <a:avLst>
              <a:gd name="adj1" fmla="val 7088"/>
              <a:gd name="adj2" fmla="val 15455"/>
              <a:gd name="adj3" fmla="val 0"/>
              <a:gd name="adj4" fmla="val 15572"/>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45" name="Bent Arrow 144"/>
          <p:cNvSpPr/>
          <p:nvPr/>
        </p:nvSpPr>
        <p:spPr bwMode="auto">
          <a:xfrm rot="5400000" flipV="1">
            <a:off x="4978160" y="3021976"/>
            <a:ext cx="569675" cy="3820395"/>
          </a:xfrm>
          <a:prstGeom prst="bentArrow">
            <a:avLst>
              <a:gd name="adj1" fmla="val 16248"/>
              <a:gd name="adj2" fmla="val 11158"/>
              <a:gd name="adj3" fmla="val 0"/>
              <a:gd name="adj4" fmla="val 47010"/>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47" name="Rectangle 146"/>
          <p:cNvSpPr/>
          <p:nvPr/>
        </p:nvSpPr>
        <p:spPr bwMode="auto">
          <a:xfrm rot="17934323" flipV="1">
            <a:off x="7717742" y="2828857"/>
            <a:ext cx="125265" cy="470627"/>
          </a:xfrm>
          <a:prstGeom prst="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nvGrpSpPr>
          <p:cNvPr id="148" name="Group 147"/>
          <p:cNvGrpSpPr/>
          <p:nvPr/>
        </p:nvGrpSpPr>
        <p:grpSpPr>
          <a:xfrm>
            <a:off x="7678128" y="1865394"/>
            <a:ext cx="1548821" cy="2443436"/>
            <a:chOff x="7678128" y="1865394"/>
            <a:chExt cx="1548821" cy="2443436"/>
          </a:xfrm>
        </p:grpSpPr>
        <p:sp>
          <p:nvSpPr>
            <p:cNvPr id="149" name="Bent Arrow 148"/>
            <p:cNvSpPr/>
            <p:nvPr/>
          </p:nvSpPr>
          <p:spPr bwMode="auto">
            <a:xfrm rot="1769243" flipV="1">
              <a:off x="7681139" y="3394862"/>
              <a:ext cx="1545810" cy="913968"/>
            </a:xfrm>
            <a:prstGeom prst="bentArrow">
              <a:avLst>
                <a:gd name="adj1" fmla="val 12534"/>
                <a:gd name="adj2" fmla="val 11769"/>
                <a:gd name="adj3" fmla="val 11511"/>
                <a:gd name="adj4" fmla="val 33270"/>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50" name="Rectangle 149"/>
            <p:cNvSpPr/>
            <p:nvPr/>
          </p:nvSpPr>
          <p:spPr bwMode="auto">
            <a:xfrm rot="17934323" flipV="1">
              <a:off x="7850497" y="2628675"/>
              <a:ext cx="125890" cy="470627"/>
            </a:xfrm>
            <a:prstGeom prst="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51" name="Rectangle 150"/>
            <p:cNvSpPr/>
            <p:nvPr/>
          </p:nvSpPr>
          <p:spPr bwMode="auto">
            <a:xfrm rot="17934323" flipV="1">
              <a:off x="7966090" y="2407029"/>
              <a:ext cx="125890" cy="470627"/>
            </a:xfrm>
            <a:prstGeom prst="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nvGrpSpPr>
            <p:cNvPr id="152" name="Group 151"/>
            <p:cNvGrpSpPr/>
            <p:nvPr/>
          </p:nvGrpSpPr>
          <p:grpSpPr>
            <a:xfrm rot="17934323" flipV="1">
              <a:off x="7185506" y="2445989"/>
              <a:ext cx="1690266" cy="529075"/>
              <a:chOff x="3232428" y="5135167"/>
              <a:chExt cx="3075322" cy="507050"/>
            </a:xfrm>
          </p:grpSpPr>
          <p:sp>
            <p:nvSpPr>
              <p:cNvPr id="157" name="Rectangle 156"/>
              <p:cNvSpPr/>
              <p:nvPr/>
            </p:nvSpPr>
            <p:spPr bwMode="auto">
              <a:xfrm>
                <a:off x="5275477" y="5188452"/>
                <a:ext cx="202605" cy="451035"/>
              </a:xfrm>
              <a:prstGeom prst="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58" name="Bent Arrow 157"/>
              <p:cNvSpPr/>
              <p:nvPr/>
            </p:nvSpPr>
            <p:spPr bwMode="auto">
              <a:xfrm rot="5400000">
                <a:off x="4516564" y="3851031"/>
                <a:ext cx="507050" cy="3075322"/>
              </a:xfrm>
              <a:prstGeom prst="bentArrow">
                <a:avLst>
                  <a:gd name="adj1" fmla="val 22317"/>
                  <a:gd name="adj2" fmla="val 21441"/>
                  <a:gd name="adj3" fmla="val 0"/>
                  <a:gd name="adj4" fmla="val 31190"/>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59" name="Rectangle 158"/>
              <p:cNvSpPr/>
              <p:nvPr/>
            </p:nvSpPr>
            <p:spPr bwMode="auto">
              <a:xfrm>
                <a:off x="5297475" y="5233487"/>
                <a:ext cx="162983" cy="73954"/>
              </a:xfrm>
              <a:prstGeom prst="rect">
                <a:avLst/>
              </a:pr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sp>
          <p:nvSpPr>
            <p:cNvPr id="153" name="Rectangle 152"/>
            <p:cNvSpPr/>
            <p:nvPr/>
          </p:nvSpPr>
          <p:spPr bwMode="auto">
            <a:xfrm rot="17934323" flipV="1">
              <a:off x="8120415" y="2685222"/>
              <a:ext cx="101271" cy="77166"/>
            </a:xfrm>
            <a:prstGeom prst="rect">
              <a:avLst/>
            </a:pr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54" name="Rectangle 153"/>
            <p:cNvSpPr/>
            <p:nvPr/>
          </p:nvSpPr>
          <p:spPr bwMode="auto">
            <a:xfrm rot="17934323" flipV="1">
              <a:off x="8015096" y="2911150"/>
              <a:ext cx="101271" cy="77166"/>
            </a:xfrm>
            <a:prstGeom prst="rect">
              <a:avLst/>
            </a:pr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55" name="Rectangle 154"/>
            <p:cNvSpPr/>
            <p:nvPr/>
          </p:nvSpPr>
          <p:spPr bwMode="auto">
            <a:xfrm rot="17934323" flipV="1">
              <a:off x="7885183" y="3112953"/>
              <a:ext cx="101271" cy="77166"/>
            </a:xfrm>
            <a:prstGeom prst="rect">
              <a:avLst/>
            </a:pr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56" name="Rectangle 155"/>
            <p:cNvSpPr/>
            <p:nvPr/>
          </p:nvSpPr>
          <p:spPr bwMode="auto">
            <a:xfrm rot="17934323" flipV="1">
              <a:off x="7775033" y="3500117"/>
              <a:ext cx="59291" cy="88880"/>
            </a:xfrm>
            <a:prstGeom prst="rect">
              <a:avLst/>
            </a:pr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grpSp>
        <p:nvGrpSpPr>
          <p:cNvPr id="131" name="Group 130"/>
          <p:cNvGrpSpPr/>
          <p:nvPr/>
        </p:nvGrpSpPr>
        <p:grpSpPr>
          <a:xfrm>
            <a:off x="2960141" y="5157774"/>
            <a:ext cx="3347611" cy="484443"/>
            <a:chOff x="2960141" y="5157774"/>
            <a:chExt cx="3347611" cy="484443"/>
          </a:xfrm>
        </p:grpSpPr>
        <p:sp>
          <p:nvSpPr>
            <p:cNvPr id="132" name="Rectangle 131"/>
            <p:cNvSpPr/>
            <p:nvPr/>
          </p:nvSpPr>
          <p:spPr bwMode="auto">
            <a:xfrm>
              <a:off x="4734339" y="5168438"/>
              <a:ext cx="93142" cy="451035"/>
            </a:xfrm>
            <a:prstGeom prst="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33" name="Rectangle 132"/>
            <p:cNvSpPr/>
            <p:nvPr/>
          </p:nvSpPr>
          <p:spPr bwMode="auto">
            <a:xfrm>
              <a:off x="3820973" y="5178070"/>
              <a:ext cx="93142" cy="451035"/>
            </a:xfrm>
            <a:prstGeom prst="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34" name="Rectangle 133"/>
            <p:cNvSpPr/>
            <p:nvPr/>
          </p:nvSpPr>
          <p:spPr bwMode="auto">
            <a:xfrm>
              <a:off x="5545658" y="5186655"/>
              <a:ext cx="93142" cy="451035"/>
            </a:xfrm>
            <a:prstGeom prst="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35" name="Rectangle 134"/>
            <p:cNvSpPr/>
            <p:nvPr/>
          </p:nvSpPr>
          <p:spPr bwMode="auto">
            <a:xfrm>
              <a:off x="5896888" y="5163837"/>
              <a:ext cx="92776" cy="451035"/>
            </a:xfrm>
            <a:prstGeom prst="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36" name="Bent Arrow 135"/>
            <p:cNvSpPr/>
            <p:nvPr/>
          </p:nvSpPr>
          <p:spPr bwMode="auto">
            <a:xfrm rot="5400000">
              <a:off x="4391725" y="3726190"/>
              <a:ext cx="484443" cy="3347611"/>
            </a:xfrm>
            <a:prstGeom prst="bentArrow">
              <a:avLst>
                <a:gd name="adj1" fmla="val 22317"/>
                <a:gd name="adj2" fmla="val 21441"/>
                <a:gd name="adj3" fmla="val 0"/>
                <a:gd name="adj4" fmla="val 31190"/>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37" name="Rectangle 136"/>
            <p:cNvSpPr/>
            <p:nvPr/>
          </p:nvSpPr>
          <p:spPr bwMode="auto">
            <a:xfrm>
              <a:off x="5908050" y="5205458"/>
              <a:ext cx="72293" cy="73954"/>
            </a:xfrm>
            <a:prstGeom prst="rect">
              <a:avLst/>
            </a:prstGeom>
            <a:solidFill>
              <a:schemeClr val="bg1"/>
            </a:solidFill>
            <a:ln w="9525"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38" name="Rectangle 137"/>
            <p:cNvSpPr/>
            <p:nvPr/>
          </p:nvSpPr>
          <p:spPr bwMode="auto">
            <a:xfrm>
              <a:off x="5556082" y="5217009"/>
              <a:ext cx="72293" cy="73954"/>
            </a:xfrm>
            <a:prstGeom prst="rect">
              <a:avLst/>
            </a:prstGeom>
            <a:solidFill>
              <a:schemeClr val="bg1"/>
            </a:solidFill>
            <a:ln w="9525"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39" name="Rectangle 138"/>
            <p:cNvSpPr/>
            <p:nvPr/>
          </p:nvSpPr>
          <p:spPr bwMode="auto">
            <a:xfrm>
              <a:off x="4746367" y="5238376"/>
              <a:ext cx="72293" cy="73954"/>
            </a:xfrm>
            <a:prstGeom prst="rect">
              <a:avLst/>
            </a:prstGeom>
            <a:solidFill>
              <a:schemeClr val="bg1"/>
            </a:solidFill>
            <a:ln w="9525"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40" name="Rectangle 139"/>
            <p:cNvSpPr/>
            <p:nvPr/>
          </p:nvSpPr>
          <p:spPr bwMode="auto">
            <a:xfrm>
              <a:off x="3838377" y="5208424"/>
              <a:ext cx="72293" cy="73954"/>
            </a:xfrm>
            <a:prstGeom prst="rect">
              <a:avLst/>
            </a:prstGeom>
            <a:solidFill>
              <a:schemeClr val="bg1"/>
            </a:solidFill>
            <a:ln w="9525"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sp>
        <p:nvSpPr>
          <p:cNvPr id="6" name="Bent Arrow 5"/>
          <p:cNvSpPr/>
          <p:nvPr/>
        </p:nvSpPr>
        <p:spPr bwMode="auto">
          <a:xfrm>
            <a:off x="96158" y="3517690"/>
            <a:ext cx="1030198" cy="1894482"/>
          </a:xfrm>
          <a:prstGeom prst="bentArrow">
            <a:avLst>
              <a:gd name="adj1" fmla="val 9085"/>
              <a:gd name="adj2" fmla="val 5261"/>
              <a:gd name="adj3" fmla="val 31337"/>
              <a:gd name="adj4" fmla="val 24742"/>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8" name="Bent Arrow 7"/>
          <p:cNvSpPr/>
          <p:nvPr/>
        </p:nvSpPr>
        <p:spPr bwMode="auto">
          <a:xfrm rot="3255825" flipV="1">
            <a:off x="205469" y="2607186"/>
            <a:ext cx="811576" cy="913968"/>
          </a:xfrm>
          <a:prstGeom prst="bentArrow">
            <a:avLst>
              <a:gd name="adj1" fmla="val 9587"/>
              <a:gd name="adj2" fmla="val 11769"/>
              <a:gd name="adj3" fmla="val 11511"/>
              <a:gd name="adj4" fmla="val 42980"/>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9" name="Bent Arrow 8"/>
          <p:cNvSpPr/>
          <p:nvPr/>
        </p:nvSpPr>
        <p:spPr bwMode="auto">
          <a:xfrm rot="16200000" flipV="1">
            <a:off x="1346596" y="3600408"/>
            <a:ext cx="811576" cy="913968"/>
          </a:xfrm>
          <a:prstGeom prst="bentArrow">
            <a:avLst>
              <a:gd name="adj1" fmla="val 9587"/>
              <a:gd name="adj2" fmla="val 11769"/>
              <a:gd name="adj3" fmla="val 11511"/>
              <a:gd name="adj4" fmla="val 42980"/>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2" name="Bent Arrow 11"/>
          <p:cNvSpPr/>
          <p:nvPr/>
        </p:nvSpPr>
        <p:spPr bwMode="auto">
          <a:xfrm rot="5400000" flipH="1">
            <a:off x="6681259" y="5452053"/>
            <a:ext cx="595805" cy="760438"/>
          </a:xfrm>
          <a:prstGeom prst="bentArrow">
            <a:avLst>
              <a:gd name="adj1" fmla="val 15597"/>
              <a:gd name="adj2" fmla="val 14968"/>
              <a:gd name="adj3" fmla="val 0"/>
              <a:gd name="adj4" fmla="val 47010"/>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nvGrpSpPr>
          <p:cNvPr id="23" name="Group 22"/>
          <p:cNvGrpSpPr/>
          <p:nvPr/>
        </p:nvGrpSpPr>
        <p:grpSpPr>
          <a:xfrm>
            <a:off x="3450334" y="5593011"/>
            <a:ext cx="3295343" cy="603111"/>
            <a:chOff x="3450334" y="5593011"/>
            <a:chExt cx="3295343" cy="603111"/>
          </a:xfrm>
        </p:grpSpPr>
        <p:grpSp>
          <p:nvGrpSpPr>
            <p:cNvPr id="24" name="Group 23"/>
            <p:cNvGrpSpPr/>
            <p:nvPr/>
          </p:nvGrpSpPr>
          <p:grpSpPr>
            <a:xfrm>
              <a:off x="3450334" y="5593011"/>
              <a:ext cx="3295343" cy="603111"/>
              <a:chOff x="3450334" y="5593011"/>
              <a:chExt cx="3295343" cy="603111"/>
            </a:xfrm>
          </p:grpSpPr>
          <p:sp>
            <p:nvSpPr>
              <p:cNvPr id="27" name="Freeform 26"/>
              <p:cNvSpPr/>
              <p:nvPr/>
            </p:nvSpPr>
            <p:spPr bwMode="auto">
              <a:xfrm>
                <a:off x="6507413" y="5593011"/>
                <a:ext cx="41015" cy="49206"/>
              </a:xfrm>
              <a:custGeom>
                <a:avLst/>
                <a:gdLst>
                  <a:gd name="connsiteX0" fmla="*/ 0 w 41015"/>
                  <a:gd name="connsiteY0" fmla="*/ 0 h 49206"/>
                  <a:gd name="connsiteX1" fmla="*/ 20502 w 41015"/>
                  <a:gd name="connsiteY1" fmla="*/ 8201 h 49206"/>
                  <a:gd name="connsiteX2" fmla="*/ 36904 w 41015"/>
                  <a:gd name="connsiteY2" fmla="*/ 32804 h 49206"/>
                  <a:gd name="connsiteX3" fmla="*/ 41004 w 41015"/>
                  <a:gd name="connsiteY3" fmla="*/ 49206 h 49206"/>
                </a:gdLst>
                <a:ahLst/>
                <a:cxnLst>
                  <a:cxn ang="0">
                    <a:pos x="connsiteX0" y="connsiteY0"/>
                  </a:cxn>
                  <a:cxn ang="0">
                    <a:pos x="connsiteX1" y="connsiteY1"/>
                  </a:cxn>
                  <a:cxn ang="0">
                    <a:pos x="connsiteX2" y="connsiteY2"/>
                  </a:cxn>
                  <a:cxn ang="0">
                    <a:pos x="connsiteX3" y="connsiteY3"/>
                  </a:cxn>
                </a:cxnLst>
                <a:rect l="l" t="t" r="r" b="b"/>
                <a:pathLst>
                  <a:path w="41015" h="49206">
                    <a:moveTo>
                      <a:pt x="0" y="0"/>
                    </a:moveTo>
                    <a:cubicBezTo>
                      <a:pt x="6834" y="2734"/>
                      <a:pt x="15001" y="3311"/>
                      <a:pt x="20502" y="8201"/>
                    </a:cubicBezTo>
                    <a:cubicBezTo>
                      <a:pt x="27869" y="14749"/>
                      <a:pt x="36904" y="32804"/>
                      <a:pt x="36904" y="32804"/>
                    </a:cubicBezTo>
                    <a:cubicBezTo>
                      <a:pt x="41436" y="46402"/>
                      <a:pt x="41004" y="40783"/>
                      <a:pt x="41004" y="49206"/>
                    </a:cubicBezTo>
                  </a:path>
                </a:pathLst>
              </a:custGeom>
              <a:ln w="9525">
                <a:headEnd type="none" w="lg" len="med"/>
                <a:tailEnd type="none" w="lg" len="med"/>
              </a:ln>
            </p:spPr>
            <p:style>
              <a:lnRef idx="1">
                <a:schemeClr val="accent1"/>
              </a:lnRef>
              <a:fillRef idx="0">
                <a:schemeClr val="accent1"/>
              </a:fillRef>
              <a:effectRef idx="0">
                <a:schemeClr val="accent1"/>
              </a:effectRef>
              <a:fontRef idx="minor">
                <a:schemeClr val="tx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8" name="Freeform 27"/>
              <p:cNvSpPr/>
              <p:nvPr/>
            </p:nvSpPr>
            <p:spPr bwMode="auto">
              <a:xfrm flipV="1">
                <a:off x="6507481" y="6134681"/>
                <a:ext cx="45719" cy="45719"/>
              </a:xfrm>
              <a:custGeom>
                <a:avLst/>
                <a:gdLst>
                  <a:gd name="connsiteX0" fmla="*/ 0 w 41015"/>
                  <a:gd name="connsiteY0" fmla="*/ 0 h 49206"/>
                  <a:gd name="connsiteX1" fmla="*/ 20502 w 41015"/>
                  <a:gd name="connsiteY1" fmla="*/ 8201 h 49206"/>
                  <a:gd name="connsiteX2" fmla="*/ 36904 w 41015"/>
                  <a:gd name="connsiteY2" fmla="*/ 32804 h 49206"/>
                  <a:gd name="connsiteX3" fmla="*/ 41004 w 41015"/>
                  <a:gd name="connsiteY3" fmla="*/ 49206 h 49206"/>
                </a:gdLst>
                <a:ahLst/>
                <a:cxnLst>
                  <a:cxn ang="0">
                    <a:pos x="connsiteX0" y="connsiteY0"/>
                  </a:cxn>
                  <a:cxn ang="0">
                    <a:pos x="connsiteX1" y="connsiteY1"/>
                  </a:cxn>
                  <a:cxn ang="0">
                    <a:pos x="connsiteX2" y="connsiteY2"/>
                  </a:cxn>
                  <a:cxn ang="0">
                    <a:pos x="connsiteX3" y="connsiteY3"/>
                  </a:cxn>
                </a:cxnLst>
                <a:rect l="l" t="t" r="r" b="b"/>
                <a:pathLst>
                  <a:path w="41015" h="49206">
                    <a:moveTo>
                      <a:pt x="0" y="0"/>
                    </a:moveTo>
                    <a:cubicBezTo>
                      <a:pt x="6834" y="2734"/>
                      <a:pt x="15001" y="3311"/>
                      <a:pt x="20502" y="8201"/>
                    </a:cubicBezTo>
                    <a:cubicBezTo>
                      <a:pt x="27869" y="14749"/>
                      <a:pt x="36904" y="32804"/>
                      <a:pt x="36904" y="32804"/>
                    </a:cubicBezTo>
                    <a:cubicBezTo>
                      <a:pt x="41436" y="46402"/>
                      <a:pt x="41004" y="40783"/>
                      <a:pt x="41004" y="49206"/>
                    </a:cubicBezTo>
                  </a:path>
                </a:pathLst>
              </a:custGeom>
              <a:ln w="9525">
                <a:headEnd type="none" w="lg" len="med"/>
                <a:tailEnd type="none" w="lg" len="med"/>
              </a:ln>
            </p:spPr>
            <p:style>
              <a:lnRef idx="1">
                <a:schemeClr val="accent1"/>
              </a:lnRef>
              <a:fillRef idx="0">
                <a:schemeClr val="accent1"/>
              </a:fillRef>
              <a:effectRef idx="0">
                <a:schemeClr val="accent1"/>
              </a:effectRef>
              <a:fontRef idx="minor">
                <a:schemeClr val="tx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nvGrpSpPr>
              <p:cNvPr id="29" name="Group 28"/>
              <p:cNvGrpSpPr/>
              <p:nvPr/>
            </p:nvGrpSpPr>
            <p:grpSpPr>
              <a:xfrm>
                <a:off x="3450334" y="5597189"/>
                <a:ext cx="3295343" cy="598933"/>
                <a:chOff x="3450334" y="5597189"/>
                <a:chExt cx="3295343" cy="598933"/>
              </a:xfrm>
            </p:grpSpPr>
            <p:grpSp>
              <p:nvGrpSpPr>
                <p:cNvPr id="30" name="Group 29"/>
                <p:cNvGrpSpPr/>
                <p:nvPr/>
              </p:nvGrpSpPr>
              <p:grpSpPr>
                <a:xfrm>
                  <a:off x="3450334" y="5608332"/>
                  <a:ext cx="3295343" cy="587790"/>
                  <a:chOff x="3450334" y="5608332"/>
                  <a:chExt cx="3295343" cy="587790"/>
                </a:xfrm>
              </p:grpSpPr>
              <p:grpSp>
                <p:nvGrpSpPr>
                  <p:cNvPr id="33" name="Group 32"/>
                  <p:cNvGrpSpPr/>
                  <p:nvPr/>
                </p:nvGrpSpPr>
                <p:grpSpPr>
                  <a:xfrm>
                    <a:off x="3450334" y="5608808"/>
                    <a:ext cx="3295343" cy="587314"/>
                    <a:chOff x="4012588" y="4267200"/>
                    <a:chExt cx="3483712" cy="869049"/>
                  </a:xfrm>
                </p:grpSpPr>
                <p:sp>
                  <p:nvSpPr>
                    <p:cNvPr id="37" name="Can 36"/>
                    <p:cNvSpPr/>
                    <p:nvPr/>
                  </p:nvSpPr>
                  <p:spPr>
                    <a:xfrm rot="5400000">
                      <a:off x="5382969" y="2942947"/>
                      <a:ext cx="742950" cy="3483712"/>
                    </a:xfrm>
                    <a:prstGeom prst="can">
                      <a:avLst>
                        <a:gd name="adj" fmla="val 36189"/>
                      </a:avLst>
                    </a:prstGeom>
                    <a:solidFill>
                      <a:schemeClr val="bg2">
                        <a:lumMod val="90000"/>
                      </a:schemeClr>
                    </a:solidFill>
                    <a:ln w="9525">
                      <a:solidFill>
                        <a:schemeClr val="bg2">
                          <a:lumMod val="50000"/>
                        </a:schemeClr>
                      </a:solidFill>
                    </a:ln>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sp>
                  <p:nvSpPr>
                    <p:cNvPr id="38" name="Moon 37"/>
                    <p:cNvSpPr/>
                    <p:nvPr/>
                  </p:nvSpPr>
                  <p:spPr bwMode="auto">
                    <a:xfrm>
                      <a:off x="4200957" y="4273629"/>
                      <a:ext cx="306457"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39" name="Moon 38"/>
                    <p:cNvSpPr/>
                    <p:nvPr/>
                  </p:nvSpPr>
                  <p:spPr bwMode="auto">
                    <a:xfrm>
                      <a:off x="4327479" y="4274387"/>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0" name="Moon 39"/>
                    <p:cNvSpPr/>
                    <p:nvPr/>
                  </p:nvSpPr>
                  <p:spPr bwMode="auto">
                    <a:xfrm>
                      <a:off x="4440449" y="4275796"/>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1" name="Moon 40"/>
                    <p:cNvSpPr/>
                    <p:nvPr/>
                  </p:nvSpPr>
                  <p:spPr bwMode="auto">
                    <a:xfrm>
                      <a:off x="4546843" y="4267200"/>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2" name="Moon 41"/>
                    <p:cNvSpPr/>
                    <p:nvPr/>
                  </p:nvSpPr>
                  <p:spPr bwMode="auto">
                    <a:xfrm>
                      <a:off x="4673365" y="4267200"/>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3" name="Moon 42"/>
                    <p:cNvSpPr/>
                    <p:nvPr/>
                  </p:nvSpPr>
                  <p:spPr bwMode="auto">
                    <a:xfrm>
                      <a:off x="4786335" y="4267200"/>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4" name="Moon 43"/>
                    <p:cNvSpPr/>
                    <p:nvPr/>
                  </p:nvSpPr>
                  <p:spPr bwMode="auto">
                    <a:xfrm>
                      <a:off x="4897582" y="4289453"/>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5" name="Moon 44"/>
                    <p:cNvSpPr/>
                    <p:nvPr/>
                  </p:nvSpPr>
                  <p:spPr bwMode="auto">
                    <a:xfrm>
                      <a:off x="5024104" y="4274387"/>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6" name="Moon 45"/>
                    <p:cNvSpPr/>
                    <p:nvPr/>
                  </p:nvSpPr>
                  <p:spPr bwMode="auto">
                    <a:xfrm>
                      <a:off x="5137074" y="4275796"/>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7" name="Moon 46"/>
                    <p:cNvSpPr/>
                    <p:nvPr/>
                  </p:nvSpPr>
                  <p:spPr bwMode="auto">
                    <a:xfrm>
                      <a:off x="5243468" y="4267200"/>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8" name="Moon 47"/>
                    <p:cNvSpPr/>
                    <p:nvPr/>
                  </p:nvSpPr>
                  <p:spPr bwMode="auto">
                    <a:xfrm>
                      <a:off x="5369990" y="4267200"/>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9" name="Moon 48"/>
                    <p:cNvSpPr/>
                    <p:nvPr/>
                  </p:nvSpPr>
                  <p:spPr bwMode="auto">
                    <a:xfrm>
                      <a:off x="5482960" y="4267200"/>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50" name="Moon 49"/>
                    <p:cNvSpPr/>
                    <p:nvPr/>
                  </p:nvSpPr>
                  <p:spPr bwMode="auto">
                    <a:xfrm>
                      <a:off x="5567104" y="4267200"/>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51" name="Moon 50"/>
                    <p:cNvSpPr/>
                    <p:nvPr/>
                  </p:nvSpPr>
                  <p:spPr bwMode="auto">
                    <a:xfrm>
                      <a:off x="5693626" y="4282983"/>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52" name="Moon 51"/>
                    <p:cNvSpPr/>
                    <p:nvPr/>
                  </p:nvSpPr>
                  <p:spPr bwMode="auto">
                    <a:xfrm>
                      <a:off x="5806596" y="4284392"/>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53" name="Moon 52"/>
                    <p:cNvSpPr/>
                    <p:nvPr/>
                  </p:nvSpPr>
                  <p:spPr bwMode="auto">
                    <a:xfrm>
                      <a:off x="5912990" y="4275796"/>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54" name="Moon 53"/>
                    <p:cNvSpPr/>
                    <p:nvPr/>
                  </p:nvSpPr>
                  <p:spPr bwMode="auto">
                    <a:xfrm>
                      <a:off x="6039512" y="4275796"/>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55" name="Moon 54"/>
                    <p:cNvSpPr/>
                    <p:nvPr/>
                  </p:nvSpPr>
                  <p:spPr bwMode="auto">
                    <a:xfrm>
                      <a:off x="6152482" y="4275796"/>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56" name="Moon 55"/>
                    <p:cNvSpPr/>
                    <p:nvPr/>
                  </p:nvSpPr>
                  <p:spPr bwMode="auto">
                    <a:xfrm>
                      <a:off x="6263729" y="4267200"/>
                      <a:ext cx="279750" cy="869049"/>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57" name="Moon 56"/>
                    <p:cNvSpPr/>
                    <p:nvPr/>
                  </p:nvSpPr>
                  <p:spPr bwMode="auto">
                    <a:xfrm>
                      <a:off x="6390251" y="4267200"/>
                      <a:ext cx="219363" cy="853983"/>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58" name="Moon 57"/>
                    <p:cNvSpPr/>
                    <p:nvPr/>
                  </p:nvSpPr>
                  <p:spPr bwMode="auto">
                    <a:xfrm>
                      <a:off x="6479614" y="4267200"/>
                      <a:ext cx="225470" cy="855393"/>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sp>
                <p:nvSpPr>
                  <p:cNvPr id="34" name="Moon 33"/>
                  <p:cNvSpPr/>
                  <p:nvPr/>
                </p:nvSpPr>
                <p:spPr bwMode="auto">
                  <a:xfrm>
                    <a:off x="5859855" y="5608332"/>
                    <a:ext cx="264624" cy="587314"/>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35" name="Moon 34"/>
                  <p:cNvSpPr/>
                  <p:nvPr/>
                </p:nvSpPr>
                <p:spPr bwMode="auto">
                  <a:xfrm>
                    <a:off x="5985886" y="5608332"/>
                    <a:ext cx="207502" cy="577132"/>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36" name="Moon 35"/>
                  <p:cNvSpPr/>
                  <p:nvPr/>
                </p:nvSpPr>
                <p:spPr bwMode="auto">
                  <a:xfrm>
                    <a:off x="6076767" y="5608332"/>
                    <a:ext cx="213279" cy="578085"/>
                  </a:xfrm>
                  <a:prstGeom prst="moon">
                    <a:avLst>
                      <a:gd name="adj" fmla="val 52978"/>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sp>
              <p:nvSpPr>
                <p:cNvPr id="31" name="Moon 30"/>
                <p:cNvSpPr/>
                <p:nvPr/>
              </p:nvSpPr>
              <p:spPr bwMode="auto">
                <a:xfrm>
                  <a:off x="6183406" y="5607379"/>
                  <a:ext cx="213279" cy="578085"/>
                </a:xfrm>
                <a:prstGeom prst="moon">
                  <a:avLst>
                    <a:gd name="adj" fmla="val 52978"/>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32" name="Moon 31"/>
                <p:cNvSpPr/>
                <p:nvPr/>
              </p:nvSpPr>
              <p:spPr bwMode="auto">
                <a:xfrm>
                  <a:off x="6280135" y="5597189"/>
                  <a:ext cx="213279" cy="578085"/>
                </a:xfrm>
                <a:prstGeom prst="moon">
                  <a:avLst>
                    <a:gd name="adj" fmla="val 52978"/>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grpSp>
        <p:cxnSp>
          <p:nvCxnSpPr>
            <p:cNvPr id="25" name="Straight Connector 24"/>
            <p:cNvCxnSpPr>
              <a:stCxn id="38" idx="0"/>
              <a:endCxn id="32" idx="0"/>
            </p:cNvCxnSpPr>
            <p:nvPr/>
          </p:nvCxnSpPr>
          <p:spPr bwMode="auto">
            <a:xfrm flipV="1">
              <a:off x="3918404" y="5597189"/>
              <a:ext cx="2575010" cy="15964"/>
            </a:xfrm>
            <a:prstGeom prst="line">
              <a:avLst/>
            </a:prstGeom>
            <a:ln w="12700">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a:stCxn id="38" idx="2"/>
            </p:cNvCxnSpPr>
            <p:nvPr/>
          </p:nvCxnSpPr>
          <p:spPr bwMode="auto">
            <a:xfrm>
              <a:off x="3918404" y="6179619"/>
              <a:ext cx="2575010" cy="16503"/>
            </a:xfrm>
            <a:prstGeom prst="line">
              <a:avLst/>
            </a:prstGeom>
            <a:ln w="12700">
              <a:headEnd type="none" w="lg" len="med"/>
              <a:tailEnd type="none" w="lg" len="med"/>
            </a:ln>
          </p:spPr>
          <p:style>
            <a:lnRef idx="1">
              <a:schemeClr val="accent1"/>
            </a:lnRef>
            <a:fillRef idx="0">
              <a:schemeClr val="accent1"/>
            </a:fillRef>
            <a:effectRef idx="0">
              <a:schemeClr val="accent1"/>
            </a:effectRef>
            <a:fontRef idx="minor">
              <a:schemeClr val="tx1"/>
            </a:fontRef>
          </p:style>
        </p:cxnSp>
      </p:grpSp>
      <p:grpSp>
        <p:nvGrpSpPr>
          <p:cNvPr id="84" name="Group 83"/>
          <p:cNvGrpSpPr/>
          <p:nvPr/>
        </p:nvGrpSpPr>
        <p:grpSpPr>
          <a:xfrm>
            <a:off x="1628336" y="4273671"/>
            <a:ext cx="393099" cy="402163"/>
            <a:chOff x="2301829" y="3712637"/>
            <a:chExt cx="393099" cy="402163"/>
          </a:xfrm>
        </p:grpSpPr>
        <p:sp>
          <p:nvSpPr>
            <p:cNvPr id="85" name="Oval 84"/>
            <p:cNvSpPr/>
            <p:nvPr/>
          </p:nvSpPr>
          <p:spPr bwMode="auto">
            <a:xfrm>
              <a:off x="2301829" y="3712637"/>
              <a:ext cx="393099" cy="402163"/>
            </a:xfrm>
            <a:prstGeom prst="ellipse">
              <a:avLst/>
            </a:prstGeom>
            <a:solidFill>
              <a:schemeClr val="bg1">
                <a:lumMod val="85000"/>
              </a:schemeClr>
            </a:solidFill>
            <a:ln w="12700" cap="flat" cmpd="sng" algn="ctr">
              <a:solidFill>
                <a:schemeClr val="tx1">
                  <a:lumMod val="95000"/>
                  <a:lumOff val="5000"/>
                </a:schemeClr>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cxnSp>
          <p:nvCxnSpPr>
            <p:cNvPr id="86" name="Straight Connector 85"/>
            <p:cNvCxnSpPr>
              <a:stCxn id="85" idx="1"/>
              <a:endCxn id="85" idx="5"/>
            </p:cNvCxnSpPr>
            <p:nvPr/>
          </p:nvCxnSpPr>
          <p:spPr bwMode="auto">
            <a:xfrm>
              <a:off x="2359397" y="3771532"/>
              <a:ext cx="277963" cy="284373"/>
            </a:xfrm>
            <a:prstGeom prst="line">
              <a:avLst/>
            </a:prstGeom>
            <a:solidFill>
              <a:schemeClr val="accent1"/>
            </a:solidFill>
            <a:ln w="12700" cap="flat" cmpd="sng" algn="ctr">
              <a:solidFill>
                <a:schemeClr val="tx1"/>
              </a:solidFill>
              <a:prstDash val="solid"/>
              <a:round/>
              <a:headEnd type="none" w="lg" len="med"/>
              <a:tailEnd type="none" w="lg" len="med"/>
            </a:ln>
            <a:effectLst/>
          </p:spPr>
        </p:cxnSp>
        <p:cxnSp>
          <p:nvCxnSpPr>
            <p:cNvPr id="87" name="Straight Connector 86"/>
            <p:cNvCxnSpPr>
              <a:stCxn id="85" idx="3"/>
              <a:endCxn id="85" idx="7"/>
            </p:cNvCxnSpPr>
            <p:nvPr/>
          </p:nvCxnSpPr>
          <p:spPr bwMode="auto">
            <a:xfrm flipV="1">
              <a:off x="2359397" y="3771532"/>
              <a:ext cx="277963" cy="284373"/>
            </a:xfrm>
            <a:prstGeom prst="line">
              <a:avLst/>
            </a:prstGeom>
            <a:solidFill>
              <a:schemeClr val="accent1"/>
            </a:solidFill>
            <a:ln w="12700" cap="flat" cmpd="sng" algn="ctr">
              <a:solidFill>
                <a:schemeClr val="tx1"/>
              </a:solidFill>
              <a:prstDash val="solid"/>
              <a:round/>
              <a:headEnd type="none" w="lg" len="med"/>
              <a:tailEnd type="none" w="lg" len="med"/>
            </a:ln>
            <a:effectLst/>
          </p:spPr>
        </p:cxnSp>
      </p:grpSp>
      <p:grpSp>
        <p:nvGrpSpPr>
          <p:cNvPr id="88" name="Group 87"/>
          <p:cNvGrpSpPr/>
          <p:nvPr/>
        </p:nvGrpSpPr>
        <p:grpSpPr>
          <a:xfrm rot="1832292">
            <a:off x="7699878" y="3710109"/>
            <a:ext cx="393099" cy="392530"/>
            <a:chOff x="2301829" y="3712637"/>
            <a:chExt cx="393099" cy="402163"/>
          </a:xfrm>
        </p:grpSpPr>
        <p:sp>
          <p:nvSpPr>
            <p:cNvPr id="89" name="Oval 88"/>
            <p:cNvSpPr/>
            <p:nvPr/>
          </p:nvSpPr>
          <p:spPr bwMode="auto">
            <a:xfrm>
              <a:off x="2301829" y="3712637"/>
              <a:ext cx="393099" cy="402163"/>
            </a:xfrm>
            <a:prstGeom prst="ellipse">
              <a:avLst/>
            </a:prstGeom>
            <a:solidFill>
              <a:schemeClr val="bg1">
                <a:lumMod val="85000"/>
              </a:schemeClr>
            </a:solidFill>
            <a:ln w="12700" cap="flat" cmpd="sng" algn="ctr">
              <a:solidFill>
                <a:schemeClr val="tx1">
                  <a:lumMod val="95000"/>
                  <a:lumOff val="5000"/>
                </a:schemeClr>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cxnSp>
          <p:nvCxnSpPr>
            <p:cNvPr id="90" name="Straight Connector 89"/>
            <p:cNvCxnSpPr>
              <a:stCxn id="89" idx="1"/>
              <a:endCxn id="89" idx="5"/>
            </p:cNvCxnSpPr>
            <p:nvPr/>
          </p:nvCxnSpPr>
          <p:spPr bwMode="auto">
            <a:xfrm>
              <a:off x="2359397" y="3771532"/>
              <a:ext cx="277963" cy="284373"/>
            </a:xfrm>
            <a:prstGeom prst="line">
              <a:avLst/>
            </a:prstGeom>
            <a:solidFill>
              <a:schemeClr val="accent1"/>
            </a:solidFill>
            <a:ln w="12700" cap="flat" cmpd="sng" algn="ctr">
              <a:solidFill>
                <a:schemeClr val="tx1"/>
              </a:solidFill>
              <a:prstDash val="solid"/>
              <a:round/>
              <a:headEnd type="none" w="lg" len="med"/>
              <a:tailEnd type="none" w="lg" len="med"/>
            </a:ln>
            <a:effectLst/>
          </p:spPr>
        </p:cxnSp>
        <p:cxnSp>
          <p:nvCxnSpPr>
            <p:cNvPr id="91" name="Straight Connector 90"/>
            <p:cNvCxnSpPr>
              <a:stCxn id="89" idx="3"/>
              <a:endCxn id="89" idx="7"/>
            </p:cNvCxnSpPr>
            <p:nvPr/>
          </p:nvCxnSpPr>
          <p:spPr bwMode="auto">
            <a:xfrm flipV="1">
              <a:off x="2359397" y="3771532"/>
              <a:ext cx="277963" cy="284373"/>
            </a:xfrm>
            <a:prstGeom prst="line">
              <a:avLst/>
            </a:prstGeom>
            <a:solidFill>
              <a:schemeClr val="accent1"/>
            </a:solidFill>
            <a:ln w="12700" cap="flat" cmpd="sng" algn="ctr">
              <a:solidFill>
                <a:schemeClr val="tx1"/>
              </a:solidFill>
              <a:prstDash val="solid"/>
              <a:round/>
              <a:headEnd type="none" w="lg" len="med"/>
              <a:tailEnd type="none" w="lg" len="med"/>
            </a:ln>
            <a:effectLst/>
          </p:spPr>
        </p:cxnSp>
      </p:grpSp>
      <p:sp>
        <p:nvSpPr>
          <p:cNvPr id="92" name="Rectangle 91"/>
          <p:cNvSpPr/>
          <p:nvPr/>
        </p:nvSpPr>
        <p:spPr bwMode="auto">
          <a:xfrm rot="1747513">
            <a:off x="8119668" y="3987572"/>
            <a:ext cx="442781" cy="420100"/>
          </a:xfrm>
          <a:prstGeom prst="rect">
            <a:avLst/>
          </a:prstGeom>
          <a:solidFill>
            <a:schemeClr val="bg1">
              <a:lumMod val="8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94" name="Bent Arrow 93"/>
          <p:cNvSpPr/>
          <p:nvPr/>
        </p:nvSpPr>
        <p:spPr bwMode="auto">
          <a:xfrm rot="16200000" flipH="1" flipV="1">
            <a:off x="1381653" y="3190348"/>
            <a:ext cx="501374" cy="978679"/>
          </a:xfrm>
          <a:prstGeom prst="bentArrow">
            <a:avLst>
              <a:gd name="adj1" fmla="val 13641"/>
              <a:gd name="adj2" fmla="val 18897"/>
              <a:gd name="adj3" fmla="val 11511"/>
              <a:gd name="adj4" fmla="val 48276"/>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95" name="Rectangle 94"/>
          <p:cNvSpPr/>
          <p:nvPr/>
        </p:nvSpPr>
        <p:spPr bwMode="auto">
          <a:xfrm>
            <a:off x="1837537" y="3617744"/>
            <a:ext cx="442781" cy="420100"/>
          </a:xfrm>
          <a:prstGeom prst="rect">
            <a:avLst/>
          </a:prstGeom>
          <a:solidFill>
            <a:schemeClr val="bg1">
              <a:lumMod val="8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96" name="Can 95"/>
          <p:cNvSpPr/>
          <p:nvPr/>
        </p:nvSpPr>
        <p:spPr>
          <a:xfrm>
            <a:off x="357892" y="3151536"/>
            <a:ext cx="1143000" cy="1797795"/>
          </a:xfrm>
          <a:prstGeom prst="can">
            <a:avLst>
              <a:gd name="adj" fmla="val 18907"/>
            </a:avLst>
          </a:prstGeom>
          <a:solidFill>
            <a:schemeClr val="bg1"/>
          </a:solidFill>
          <a:ln w="19050">
            <a:solidFill>
              <a:schemeClr val="tx1">
                <a:lumMod val="95000"/>
                <a:lumOff val="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US" sz="1800" b="1" dirty="0">
              <a:solidFill>
                <a:schemeClr val="tx1"/>
              </a:solidFill>
            </a:endParaRPr>
          </a:p>
        </p:txBody>
      </p:sp>
      <p:sp>
        <p:nvSpPr>
          <p:cNvPr id="97" name="Can 96"/>
          <p:cNvSpPr/>
          <p:nvPr/>
        </p:nvSpPr>
        <p:spPr>
          <a:xfrm>
            <a:off x="497366" y="1633428"/>
            <a:ext cx="1521850" cy="1214017"/>
          </a:xfrm>
          <a:prstGeom prst="can">
            <a:avLst>
              <a:gd name="adj" fmla="val 14762"/>
            </a:avLst>
          </a:prstGeom>
          <a:solidFill>
            <a:schemeClr val="bg1"/>
          </a:solidFill>
          <a:ln w="19050">
            <a:solidFill>
              <a:schemeClr val="tx1">
                <a:lumMod val="95000"/>
                <a:lumOff val="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800" b="1" dirty="0" smtClean="0">
                <a:solidFill>
                  <a:schemeClr val="tx1"/>
                </a:solidFill>
              </a:rPr>
              <a:t>Concentrated Clay</a:t>
            </a:r>
            <a:endParaRPr lang="en-US" sz="1800" b="1" dirty="0">
              <a:solidFill>
                <a:schemeClr val="tx1"/>
              </a:solidFill>
            </a:endParaRPr>
          </a:p>
        </p:txBody>
      </p:sp>
      <p:grpSp>
        <p:nvGrpSpPr>
          <p:cNvPr id="98" name="Group 97"/>
          <p:cNvGrpSpPr/>
          <p:nvPr/>
        </p:nvGrpSpPr>
        <p:grpSpPr>
          <a:xfrm>
            <a:off x="2209801" y="4908083"/>
            <a:ext cx="1022337" cy="419150"/>
            <a:chOff x="2209801" y="4908083"/>
            <a:chExt cx="1022337" cy="419150"/>
          </a:xfrm>
        </p:grpSpPr>
        <p:sp>
          <p:nvSpPr>
            <p:cNvPr id="99" name="Freeform 98"/>
            <p:cNvSpPr/>
            <p:nvPr/>
          </p:nvSpPr>
          <p:spPr bwMode="auto">
            <a:xfrm flipV="1">
              <a:off x="2967586" y="5278918"/>
              <a:ext cx="52846" cy="45719"/>
            </a:xfrm>
            <a:custGeom>
              <a:avLst/>
              <a:gdLst>
                <a:gd name="connsiteX0" fmla="*/ 0 w 41015"/>
                <a:gd name="connsiteY0" fmla="*/ 0 h 49206"/>
                <a:gd name="connsiteX1" fmla="*/ 20502 w 41015"/>
                <a:gd name="connsiteY1" fmla="*/ 8201 h 49206"/>
                <a:gd name="connsiteX2" fmla="*/ 36904 w 41015"/>
                <a:gd name="connsiteY2" fmla="*/ 32804 h 49206"/>
                <a:gd name="connsiteX3" fmla="*/ 41004 w 41015"/>
                <a:gd name="connsiteY3" fmla="*/ 49206 h 49206"/>
              </a:gdLst>
              <a:ahLst/>
              <a:cxnLst>
                <a:cxn ang="0">
                  <a:pos x="connsiteX0" y="connsiteY0"/>
                </a:cxn>
                <a:cxn ang="0">
                  <a:pos x="connsiteX1" y="connsiteY1"/>
                </a:cxn>
                <a:cxn ang="0">
                  <a:pos x="connsiteX2" y="connsiteY2"/>
                </a:cxn>
                <a:cxn ang="0">
                  <a:pos x="connsiteX3" y="connsiteY3"/>
                </a:cxn>
              </a:cxnLst>
              <a:rect l="l" t="t" r="r" b="b"/>
              <a:pathLst>
                <a:path w="41015" h="49206">
                  <a:moveTo>
                    <a:pt x="0" y="0"/>
                  </a:moveTo>
                  <a:cubicBezTo>
                    <a:pt x="6834" y="2734"/>
                    <a:pt x="15001" y="3311"/>
                    <a:pt x="20502" y="8201"/>
                  </a:cubicBezTo>
                  <a:cubicBezTo>
                    <a:pt x="27869" y="14749"/>
                    <a:pt x="36904" y="32804"/>
                    <a:pt x="36904" y="32804"/>
                  </a:cubicBezTo>
                  <a:cubicBezTo>
                    <a:pt x="41436" y="46402"/>
                    <a:pt x="41004" y="40783"/>
                    <a:pt x="41004" y="49206"/>
                  </a:cubicBezTo>
                </a:path>
              </a:pathLst>
            </a:custGeom>
            <a:ln w="9525">
              <a:headEnd type="none" w="lg" len="med"/>
              <a:tailEnd type="none" w="lg" len="med"/>
            </a:ln>
          </p:spPr>
          <p:style>
            <a:lnRef idx="1">
              <a:schemeClr val="accent1"/>
            </a:lnRef>
            <a:fillRef idx="0">
              <a:schemeClr val="accent1"/>
            </a:fillRef>
            <a:effectRef idx="0">
              <a:schemeClr val="accent1"/>
            </a:effectRef>
            <a:fontRef idx="minor">
              <a:schemeClr val="tx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nvGrpSpPr>
            <p:cNvPr id="100" name="Group 99"/>
            <p:cNvGrpSpPr/>
            <p:nvPr/>
          </p:nvGrpSpPr>
          <p:grpSpPr>
            <a:xfrm>
              <a:off x="2209801" y="4908083"/>
              <a:ext cx="1022337" cy="419150"/>
              <a:chOff x="2301832" y="4728659"/>
              <a:chExt cx="1022337" cy="572277"/>
            </a:xfrm>
          </p:grpSpPr>
          <p:sp>
            <p:nvSpPr>
              <p:cNvPr id="101" name="Freeform 100"/>
              <p:cNvSpPr/>
              <p:nvPr/>
            </p:nvSpPr>
            <p:spPr bwMode="auto">
              <a:xfrm>
                <a:off x="3063831" y="4730256"/>
                <a:ext cx="41015" cy="49206"/>
              </a:xfrm>
              <a:custGeom>
                <a:avLst/>
                <a:gdLst>
                  <a:gd name="connsiteX0" fmla="*/ 0 w 41015"/>
                  <a:gd name="connsiteY0" fmla="*/ 0 h 49206"/>
                  <a:gd name="connsiteX1" fmla="*/ 20502 w 41015"/>
                  <a:gd name="connsiteY1" fmla="*/ 8201 h 49206"/>
                  <a:gd name="connsiteX2" fmla="*/ 36904 w 41015"/>
                  <a:gd name="connsiteY2" fmla="*/ 32804 h 49206"/>
                  <a:gd name="connsiteX3" fmla="*/ 41004 w 41015"/>
                  <a:gd name="connsiteY3" fmla="*/ 49206 h 49206"/>
                </a:gdLst>
                <a:ahLst/>
                <a:cxnLst>
                  <a:cxn ang="0">
                    <a:pos x="connsiteX0" y="connsiteY0"/>
                  </a:cxn>
                  <a:cxn ang="0">
                    <a:pos x="connsiteX1" y="connsiteY1"/>
                  </a:cxn>
                  <a:cxn ang="0">
                    <a:pos x="connsiteX2" y="connsiteY2"/>
                  </a:cxn>
                  <a:cxn ang="0">
                    <a:pos x="connsiteX3" y="connsiteY3"/>
                  </a:cxn>
                </a:cxnLst>
                <a:rect l="l" t="t" r="r" b="b"/>
                <a:pathLst>
                  <a:path w="41015" h="49206">
                    <a:moveTo>
                      <a:pt x="0" y="0"/>
                    </a:moveTo>
                    <a:cubicBezTo>
                      <a:pt x="6834" y="2734"/>
                      <a:pt x="15001" y="3311"/>
                      <a:pt x="20502" y="8201"/>
                    </a:cubicBezTo>
                    <a:cubicBezTo>
                      <a:pt x="27869" y="14749"/>
                      <a:pt x="36904" y="32804"/>
                      <a:pt x="36904" y="32804"/>
                    </a:cubicBezTo>
                    <a:cubicBezTo>
                      <a:pt x="41436" y="46402"/>
                      <a:pt x="41004" y="40783"/>
                      <a:pt x="41004" y="49206"/>
                    </a:cubicBezTo>
                  </a:path>
                </a:pathLst>
              </a:custGeom>
              <a:ln w="9525">
                <a:headEnd type="none" w="lg" len="med"/>
                <a:tailEnd type="none" w="lg" len="med"/>
              </a:ln>
            </p:spPr>
            <p:style>
              <a:lnRef idx="1">
                <a:schemeClr val="accent1"/>
              </a:lnRef>
              <a:fillRef idx="0">
                <a:schemeClr val="accent1"/>
              </a:fillRef>
              <a:effectRef idx="0">
                <a:schemeClr val="accent1"/>
              </a:effectRef>
              <a:fontRef idx="minor">
                <a:schemeClr val="tx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nvGrpSpPr>
              <p:cNvPr id="102" name="Group 101"/>
              <p:cNvGrpSpPr/>
              <p:nvPr/>
            </p:nvGrpSpPr>
            <p:grpSpPr>
              <a:xfrm>
                <a:off x="2301832" y="4728659"/>
                <a:ext cx="1022337" cy="572277"/>
                <a:chOff x="2301832" y="4728659"/>
                <a:chExt cx="1022337" cy="572277"/>
              </a:xfrm>
            </p:grpSpPr>
            <p:grpSp>
              <p:nvGrpSpPr>
                <p:cNvPr id="103" name="Group 102"/>
                <p:cNvGrpSpPr/>
                <p:nvPr/>
              </p:nvGrpSpPr>
              <p:grpSpPr>
                <a:xfrm>
                  <a:off x="2301832" y="4728660"/>
                  <a:ext cx="1022337" cy="572276"/>
                  <a:chOff x="3984429" y="2933699"/>
                  <a:chExt cx="1185984" cy="846797"/>
                </a:xfrm>
              </p:grpSpPr>
              <p:sp>
                <p:nvSpPr>
                  <p:cNvPr id="106" name="Can 105"/>
                  <p:cNvSpPr/>
                  <p:nvPr/>
                </p:nvSpPr>
                <p:spPr>
                  <a:xfrm rot="5400000">
                    <a:off x="4205945" y="2747932"/>
                    <a:ext cx="742951" cy="1185984"/>
                  </a:xfrm>
                  <a:prstGeom prst="can">
                    <a:avLst>
                      <a:gd name="adj" fmla="val 53063"/>
                    </a:avLst>
                  </a:prstGeom>
                  <a:solidFill>
                    <a:schemeClr val="bg2">
                      <a:lumMod val="90000"/>
                    </a:schemeClr>
                  </a:solidFill>
                  <a:ln w="9525">
                    <a:solidFill>
                      <a:schemeClr val="bg2">
                        <a:lumMod val="50000"/>
                      </a:schemeClr>
                    </a:solidFill>
                  </a:ln>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sp>
                <p:nvSpPr>
                  <p:cNvPr id="107" name="Moon 106"/>
                  <p:cNvSpPr/>
                  <p:nvPr/>
                </p:nvSpPr>
                <p:spPr bwMode="auto">
                  <a:xfrm>
                    <a:off x="4066233" y="2955954"/>
                    <a:ext cx="287952" cy="80229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08" name="Moon 107"/>
                  <p:cNvSpPr/>
                  <p:nvPr/>
                </p:nvSpPr>
                <p:spPr bwMode="auto">
                  <a:xfrm>
                    <a:off x="4174251" y="2940887"/>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09" name="Moon 108"/>
                  <p:cNvSpPr/>
                  <p:nvPr/>
                </p:nvSpPr>
                <p:spPr bwMode="auto">
                  <a:xfrm>
                    <a:off x="4287221" y="2942296"/>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10" name="Moon 109"/>
                  <p:cNvSpPr/>
                  <p:nvPr/>
                </p:nvSpPr>
                <p:spPr bwMode="auto">
                  <a:xfrm>
                    <a:off x="4393615" y="2933700"/>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11" name="Moon 110"/>
                  <p:cNvSpPr/>
                  <p:nvPr/>
                </p:nvSpPr>
                <p:spPr bwMode="auto">
                  <a:xfrm>
                    <a:off x="4520136" y="2933699"/>
                    <a:ext cx="261124" cy="845387"/>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12" name="Moon 111"/>
                  <p:cNvSpPr/>
                  <p:nvPr/>
                </p:nvSpPr>
                <p:spPr bwMode="auto">
                  <a:xfrm>
                    <a:off x="4633107" y="2933699"/>
                    <a:ext cx="235295" cy="838201"/>
                  </a:xfrm>
                  <a:prstGeom prst="moon">
                    <a:avLst>
                      <a:gd name="adj" fmla="val 58817"/>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cxnSp>
              <p:nvCxnSpPr>
                <p:cNvPr id="104" name="Straight Connector 103"/>
                <p:cNvCxnSpPr>
                  <a:endCxn id="112" idx="0"/>
                </p:cNvCxnSpPr>
                <p:nvPr/>
              </p:nvCxnSpPr>
              <p:spPr bwMode="auto">
                <a:xfrm flipV="1">
                  <a:off x="2562844" y="4728659"/>
                  <a:ext cx="500987" cy="18809"/>
                </a:xfrm>
                <a:prstGeom prst="line">
                  <a:avLst/>
                </a:prstGeom>
                <a:ln w="9525">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p:nvCxnSpPr>
              <p:spPr bwMode="auto">
                <a:xfrm>
                  <a:off x="2580691" y="5292259"/>
                  <a:ext cx="483140" cy="2869"/>
                </a:xfrm>
                <a:prstGeom prst="line">
                  <a:avLst/>
                </a:prstGeom>
                <a:ln w="9525">
                  <a:headEnd type="none" w="lg" len="med"/>
                  <a:tailEnd type="none" w="lg" len="med"/>
                </a:ln>
              </p:spPr>
              <p:style>
                <a:lnRef idx="1">
                  <a:schemeClr val="accent1"/>
                </a:lnRef>
                <a:fillRef idx="0">
                  <a:schemeClr val="accent1"/>
                </a:fillRef>
                <a:effectRef idx="0">
                  <a:schemeClr val="accent1"/>
                </a:effectRef>
                <a:fontRef idx="minor">
                  <a:schemeClr val="tx1"/>
                </a:fontRef>
              </p:style>
            </p:cxnSp>
          </p:grpSp>
        </p:grpSp>
      </p:grpSp>
      <p:sp>
        <p:nvSpPr>
          <p:cNvPr id="118" name="Rectangle 117"/>
          <p:cNvSpPr/>
          <p:nvPr/>
        </p:nvSpPr>
        <p:spPr bwMode="auto">
          <a:xfrm>
            <a:off x="6202195" y="2167291"/>
            <a:ext cx="1390702" cy="369332"/>
          </a:xfrm>
          <a:prstGeom prst="rect">
            <a:avLst/>
          </a:prstGeom>
          <a:noFill/>
          <a:ln>
            <a:noFill/>
            <a:headEnd type="none" w="lg" len="med"/>
            <a:tailEnd type="none" w="lg" len="med"/>
          </a:ln>
        </p:spPr>
        <p:style>
          <a:lnRef idx="2">
            <a:schemeClr val="dk1"/>
          </a:lnRef>
          <a:fillRef idx="1">
            <a:schemeClr val="lt1"/>
          </a:fillRef>
          <a:effectRef idx="0">
            <a:schemeClr val="dk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r>
              <a:rPr lang="en-US" b="1" dirty="0" smtClean="0">
                <a:solidFill>
                  <a:schemeClr val="tx1"/>
                </a:solidFill>
                <a:latin typeface="+mj-lt"/>
                <a:cs typeface="Calibri" pitchFamily="34" charset="0"/>
              </a:rPr>
              <a:t>Tube Settler</a:t>
            </a:r>
            <a:endParaRPr kumimoji="0" lang="en-US" sz="1800" b="1" i="0" u="none" strike="noStrike" cap="none" normalizeH="0" baseline="0" dirty="0" smtClean="0">
              <a:ln>
                <a:noFill/>
              </a:ln>
              <a:solidFill>
                <a:schemeClr val="tx1"/>
              </a:solidFill>
              <a:effectLst/>
              <a:latin typeface="+mj-lt"/>
              <a:cs typeface="Calibri" pitchFamily="34" charset="0"/>
            </a:endParaRPr>
          </a:p>
        </p:txBody>
      </p:sp>
      <p:sp>
        <p:nvSpPr>
          <p:cNvPr id="119" name="Rectangle 118"/>
          <p:cNvSpPr/>
          <p:nvPr/>
        </p:nvSpPr>
        <p:spPr bwMode="auto">
          <a:xfrm>
            <a:off x="4425865" y="6183868"/>
            <a:ext cx="1289135" cy="369332"/>
          </a:xfrm>
          <a:prstGeom prst="rect">
            <a:avLst/>
          </a:prstGeom>
          <a:noFill/>
          <a:ln>
            <a:noFill/>
            <a:headEnd type="none" w="lg" len="med"/>
            <a:tailEnd type="none" w="lg" len="med"/>
          </a:ln>
        </p:spPr>
        <p:style>
          <a:lnRef idx="2">
            <a:schemeClr val="dk1"/>
          </a:lnRef>
          <a:fillRef idx="1">
            <a:schemeClr val="lt1"/>
          </a:fillRef>
          <a:effectRef idx="0">
            <a:schemeClr val="dk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r>
              <a:rPr lang="en-US" b="1" dirty="0" err="1" smtClean="0">
                <a:solidFill>
                  <a:schemeClr val="tx1"/>
                </a:solidFill>
                <a:latin typeface="+mj-lt"/>
                <a:cs typeface="Calibri" pitchFamily="34" charset="0"/>
              </a:rPr>
              <a:t>Flocculator</a:t>
            </a:r>
            <a:endParaRPr kumimoji="0" lang="en-US" sz="1800" b="1" i="0" u="none" strike="noStrike" cap="none" normalizeH="0" baseline="0" dirty="0" smtClean="0">
              <a:ln>
                <a:noFill/>
              </a:ln>
              <a:solidFill>
                <a:schemeClr val="tx1"/>
              </a:solidFill>
              <a:effectLst/>
              <a:latin typeface="+mj-lt"/>
              <a:cs typeface="Calibri" pitchFamily="34" charset="0"/>
            </a:endParaRPr>
          </a:p>
        </p:txBody>
      </p:sp>
      <p:sp>
        <p:nvSpPr>
          <p:cNvPr id="120" name="Rectangle 119"/>
          <p:cNvSpPr/>
          <p:nvPr/>
        </p:nvSpPr>
        <p:spPr bwMode="auto">
          <a:xfrm>
            <a:off x="2046593" y="5301806"/>
            <a:ext cx="1249991" cy="369332"/>
          </a:xfrm>
          <a:prstGeom prst="rect">
            <a:avLst/>
          </a:prstGeom>
          <a:noFill/>
          <a:ln>
            <a:noFill/>
            <a:headEnd type="none" w="lg" len="med"/>
            <a:tailEnd type="none" w="lg"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b="1" dirty="0" smtClean="0">
                <a:solidFill>
                  <a:schemeClr val="tx1"/>
                </a:solidFill>
                <a:latin typeface="+mj-lt"/>
                <a:cs typeface="Calibri" pitchFamily="34" charset="0"/>
              </a:rPr>
              <a:t>Rapid Mix</a:t>
            </a:r>
            <a:endParaRPr kumimoji="0" lang="en-US" sz="1800" b="1" i="0" u="none" strike="noStrike" cap="none" normalizeH="0" baseline="0" dirty="0" smtClean="0">
              <a:ln>
                <a:noFill/>
              </a:ln>
              <a:solidFill>
                <a:schemeClr val="tx1"/>
              </a:solidFill>
              <a:effectLst/>
              <a:latin typeface="+mj-lt"/>
              <a:cs typeface="Calibri" pitchFamily="34" charset="0"/>
            </a:endParaRPr>
          </a:p>
        </p:txBody>
      </p:sp>
      <p:sp>
        <p:nvSpPr>
          <p:cNvPr id="121" name="Rectangle 120"/>
          <p:cNvSpPr/>
          <p:nvPr/>
        </p:nvSpPr>
        <p:spPr bwMode="auto">
          <a:xfrm>
            <a:off x="250901" y="5387288"/>
            <a:ext cx="1249991" cy="369332"/>
          </a:xfrm>
          <a:prstGeom prst="rect">
            <a:avLst/>
          </a:prstGeom>
          <a:noFill/>
          <a:ln>
            <a:noFill/>
            <a:headEnd type="none" w="lg" len="med"/>
            <a:tailEnd type="none" w="lg"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i="1" dirty="0" smtClean="0">
                <a:solidFill>
                  <a:schemeClr val="tx1"/>
                </a:solidFill>
                <a:latin typeface="+mj-lt"/>
                <a:cs typeface="Calibri" pitchFamily="34" charset="0"/>
              </a:rPr>
              <a:t>Raw Water</a:t>
            </a:r>
            <a:endParaRPr kumimoji="0" lang="en-US" sz="1800" i="1" u="none" strike="noStrike" cap="none" normalizeH="0" baseline="0" dirty="0" smtClean="0">
              <a:ln>
                <a:noFill/>
              </a:ln>
              <a:solidFill>
                <a:schemeClr val="tx1"/>
              </a:solidFill>
              <a:effectLst/>
              <a:latin typeface="+mj-lt"/>
              <a:cs typeface="Calibri" pitchFamily="34" charset="0"/>
            </a:endParaRPr>
          </a:p>
        </p:txBody>
      </p:sp>
      <p:sp>
        <p:nvSpPr>
          <p:cNvPr id="122" name="Rectangle 121"/>
          <p:cNvSpPr/>
          <p:nvPr/>
        </p:nvSpPr>
        <p:spPr bwMode="auto">
          <a:xfrm>
            <a:off x="8366111" y="5549216"/>
            <a:ext cx="819245" cy="369332"/>
          </a:xfrm>
          <a:prstGeom prst="rect">
            <a:avLst/>
          </a:prstGeom>
          <a:noFill/>
          <a:ln>
            <a:noFill/>
            <a:headEnd type="none" w="lg" len="med"/>
            <a:tailEnd type="none" w="lg"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i="1" dirty="0" smtClean="0">
                <a:solidFill>
                  <a:schemeClr val="tx1"/>
                </a:solidFill>
                <a:latin typeface="+mj-lt"/>
                <a:cs typeface="Calibri" pitchFamily="34" charset="0"/>
              </a:rPr>
              <a:t>Waste</a:t>
            </a:r>
            <a:endParaRPr kumimoji="0" lang="en-US" sz="1800" i="1" u="none" strike="noStrike" cap="none" normalizeH="0" baseline="0" dirty="0" smtClean="0">
              <a:ln>
                <a:noFill/>
              </a:ln>
              <a:solidFill>
                <a:schemeClr val="tx1"/>
              </a:solidFill>
              <a:effectLst/>
              <a:latin typeface="+mj-lt"/>
              <a:cs typeface="Calibri" pitchFamily="34" charset="0"/>
            </a:endParaRPr>
          </a:p>
        </p:txBody>
      </p:sp>
      <p:sp>
        <p:nvSpPr>
          <p:cNvPr id="123" name="Rectangle 122"/>
          <p:cNvSpPr/>
          <p:nvPr/>
        </p:nvSpPr>
        <p:spPr bwMode="auto">
          <a:xfrm>
            <a:off x="8176985" y="4756342"/>
            <a:ext cx="819245" cy="369332"/>
          </a:xfrm>
          <a:prstGeom prst="rect">
            <a:avLst/>
          </a:prstGeom>
          <a:noFill/>
          <a:ln>
            <a:noFill/>
            <a:headEnd type="none" w="lg" len="med"/>
            <a:tailEnd type="none" w="lg"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i="1" dirty="0" smtClean="0">
                <a:solidFill>
                  <a:schemeClr val="tx1"/>
                </a:solidFill>
                <a:latin typeface="+mj-lt"/>
                <a:cs typeface="Calibri" pitchFamily="34" charset="0"/>
              </a:rPr>
              <a:t>Waste</a:t>
            </a:r>
            <a:endParaRPr kumimoji="0" lang="en-US" sz="1800" i="1" u="none" strike="noStrike" cap="none" normalizeH="0" baseline="0" dirty="0" smtClean="0">
              <a:ln>
                <a:noFill/>
              </a:ln>
              <a:solidFill>
                <a:schemeClr val="tx1"/>
              </a:solidFill>
              <a:effectLst/>
              <a:latin typeface="+mj-lt"/>
              <a:cs typeface="Calibri" pitchFamily="34" charset="0"/>
            </a:endParaRPr>
          </a:p>
        </p:txBody>
      </p:sp>
      <p:sp>
        <p:nvSpPr>
          <p:cNvPr id="124" name="Can 123"/>
          <p:cNvSpPr/>
          <p:nvPr/>
        </p:nvSpPr>
        <p:spPr>
          <a:xfrm>
            <a:off x="357892" y="3695597"/>
            <a:ext cx="1143000" cy="1273937"/>
          </a:xfrm>
          <a:prstGeom prst="can">
            <a:avLst>
              <a:gd name="adj" fmla="val 18907"/>
            </a:avLst>
          </a:prstGeom>
          <a:solidFill>
            <a:schemeClr val="accent5">
              <a:lumMod val="40000"/>
              <a:lumOff val="60000"/>
            </a:schemeClr>
          </a:solidFill>
          <a:ln w="19050">
            <a:solidFill>
              <a:schemeClr val="tx1">
                <a:lumMod val="95000"/>
                <a:lumOff val="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800" b="1" dirty="0">
                <a:solidFill>
                  <a:schemeClr val="tx1"/>
                </a:solidFill>
              </a:rPr>
              <a:t>Turbid </a:t>
            </a:r>
            <a:r>
              <a:rPr lang="en-US" sz="1800" b="1" dirty="0" smtClean="0">
                <a:solidFill>
                  <a:schemeClr val="tx1"/>
                </a:solidFill>
              </a:rPr>
              <a:t>Water</a:t>
            </a:r>
            <a:endParaRPr lang="en-US" sz="1800" b="1" dirty="0">
              <a:solidFill>
                <a:schemeClr val="tx1"/>
              </a:solidFill>
            </a:endParaRPr>
          </a:p>
        </p:txBody>
      </p:sp>
      <p:sp>
        <p:nvSpPr>
          <p:cNvPr id="141" name="Flowchart: Collate 140"/>
          <p:cNvSpPr/>
          <p:nvPr/>
        </p:nvSpPr>
        <p:spPr bwMode="auto">
          <a:xfrm rot="16200000">
            <a:off x="4724120" y="5335547"/>
            <a:ext cx="113579" cy="184735"/>
          </a:xfrm>
          <a:prstGeom prst="flowChartCollat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43" name="Flowchart: Collate 142"/>
          <p:cNvSpPr/>
          <p:nvPr/>
        </p:nvSpPr>
        <p:spPr bwMode="auto">
          <a:xfrm rot="16200000">
            <a:off x="5895433" y="5327073"/>
            <a:ext cx="113579" cy="184735"/>
          </a:xfrm>
          <a:prstGeom prst="flowChartCollat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44" name="Flowchart: Collate 143"/>
          <p:cNvSpPr/>
          <p:nvPr/>
        </p:nvSpPr>
        <p:spPr bwMode="auto">
          <a:xfrm rot="16200000">
            <a:off x="6165068" y="5322028"/>
            <a:ext cx="113579" cy="184735"/>
          </a:xfrm>
          <a:prstGeom prst="flowChartCollat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60" name="Flowchart: Collate 159"/>
          <p:cNvSpPr/>
          <p:nvPr/>
        </p:nvSpPr>
        <p:spPr bwMode="auto">
          <a:xfrm rot="12600000">
            <a:off x="8089438" y="2305133"/>
            <a:ext cx="113579" cy="184735"/>
          </a:xfrm>
          <a:prstGeom prst="flowChartCollat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61" name="Flowchart: Collate 160"/>
          <p:cNvSpPr/>
          <p:nvPr/>
        </p:nvSpPr>
        <p:spPr bwMode="auto">
          <a:xfrm rot="12600000">
            <a:off x="7978364" y="2525649"/>
            <a:ext cx="113579" cy="184735"/>
          </a:xfrm>
          <a:prstGeom prst="flowChartCollat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62" name="Flowchart: Collate 161"/>
          <p:cNvSpPr/>
          <p:nvPr/>
        </p:nvSpPr>
        <p:spPr bwMode="auto">
          <a:xfrm rot="12600000">
            <a:off x="7857146" y="2751860"/>
            <a:ext cx="113579" cy="184735"/>
          </a:xfrm>
          <a:prstGeom prst="flowChartCollat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63" name="Flowchart: Collate 162"/>
          <p:cNvSpPr/>
          <p:nvPr/>
        </p:nvSpPr>
        <p:spPr bwMode="auto">
          <a:xfrm rot="12600000">
            <a:off x="7730392" y="2981435"/>
            <a:ext cx="113579" cy="184735"/>
          </a:xfrm>
          <a:prstGeom prst="flowChartCollat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64" name="Isosceles Triangle 163"/>
          <p:cNvSpPr/>
          <p:nvPr/>
        </p:nvSpPr>
        <p:spPr bwMode="auto">
          <a:xfrm rot="1800000">
            <a:off x="8248816" y="2119830"/>
            <a:ext cx="108536" cy="94920"/>
          </a:xfrm>
          <a:prstGeom prst="triangl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65" name="Isosceles Triangle 164"/>
          <p:cNvSpPr/>
          <p:nvPr/>
        </p:nvSpPr>
        <p:spPr bwMode="auto">
          <a:xfrm rot="12600000" flipH="1">
            <a:off x="8364143" y="1916651"/>
            <a:ext cx="108536" cy="94920"/>
          </a:xfrm>
          <a:prstGeom prst="triangl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70" name="Can 169"/>
          <p:cNvSpPr/>
          <p:nvPr/>
        </p:nvSpPr>
        <p:spPr>
          <a:xfrm>
            <a:off x="3597403" y="1917128"/>
            <a:ext cx="1281879" cy="1450428"/>
          </a:xfrm>
          <a:prstGeom prst="can">
            <a:avLst>
              <a:gd name="adj" fmla="val 23342"/>
            </a:avLst>
          </a:prstGeom>
          <a:solidFill>
            <a:schemeClr val="bg1"/>
          </a:solidFill>
          <a:ln w="19050">
            <a:solidFill>
              <a:schemeClr val="tx1">
                <a:lumMod val="95000"/>
                <a:lumOff val="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800" b="1" dirty="0" smtClean="0">
                <a:solidFill>
                  <a:schemeClr val="tx1"/>
                </a:solidFill>
              </a:rPr>
              <a:t>Coagulant Stock Tank</a:t>
            </a:r>
            <a:endParaRPr lang="en-US" sz="1800" b="1" dirty="0">
              <a:solidFill>
                <a:schemeClr val="tx1"/>
              </a:solidFill>
            </a:endParaRPr>
          </a:p>
        </p:txBody>
      </p:sp>
      <p:sp>
        <p:nvSpPr>
          <p:cNvPr id="171" name="Flowchart: Summing Junction 170"/>
          <p:cNvSpPr/>
          <p:nvPr/>
        </p:nvSpPr>
        <p:spPr bwMode="auto">
          <a:xfrm>
            <a:off x="2852568" y="2869206"/>
            <a:ext cx="390880" cy="384490"/>
          </a:xfrm>
          <a:prstGeom prst="flowChartSummingJunction">
            <a:avLst/>
          </a:prstGeom>
          <a:solidFill>
            <a:schemeClr val="bg1">
              <a:lumMod val="85000"/>
            </a:schemeClr>
          </a:solidFill>
          <a:ln w="12700" cap="flat" cmpd="sng" algn="ctr">
            <a:solidFill>
              <a:schemeClr val="tx1">
                <a:lumMod val="95000"/>
                <a:lumOff val="5000"/>
              </a:schemeClr>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72" name="Flowchart: Summing Junction 171"/>
          <p:cNvSpPr/>
          <p:nvPr/>
        </p:nvSpPr>
        <p:spPr bwMode="auto">
          <a:xfrm>
            <a:off x="5304420" y="4523593"/>
            <a:ext cx="390880" cy="384490"/>
          </a:xfrm>
          <a:prstGeom prst="flowChartSummingJunction">
            <a:avLst/>
          </a:prstGeom>
          <a:solidFill>
            <a:schemeClr val="bg1">
              <a:lumMod val="85000"/>
            </a:schemeClr>
          </a:solidFill>
          <a:ln w="12700" cap="flat" cmpd="sng" algn="ctr">
            <a:solidFill>
              <a:schemeClr val="tx1">
                <a:lumMod val="95000"/>
                <a:lumOff val="5000"/>
              </a:schemeClr>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73" name="Rectangle 172"/>
          <p:cNvSpPr/>
          <p:nvPr/>
        </p:nvSpPr>
        <p:spPr bwMode="auto">
          <a:xfrm>
            <a:off x="3838377" y="4346506"/>
            <a:ext cx="1390124" cy="369332"/>
          </a:xfrm>
          <a:prstGeom prst="rect">
            <a:avLst/>
          </a:prstGeom>
          <a:noFill/>
          <a:ln>
            <a:noFill/>
            <a:headEnd type="none" w="lg" len="med"/>
            <a:tailEnd type="none" w="lg" len="med"/>
          </a:ln>
        </p:spPr>
        <p:style>
          <a:lnRef idx="2">
            <a:schemeClr val="dk1"/>
          </a:lnRef>
          <a:fillRef idx="1">
            <a:schemeClr val="lt1"/>
          </a:fillRef>
          <a:effectRef idx="0">
            <a:schemeClr val="dk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r>
              <a:rPr lang="en-US" b="1" dirty="0" err="1" smtClean="0">
                <a:solidFill>
                  <a:schemeClr val="tx1"/>
                </a:solidFill>
                <a:latin typeface="+mj-lt"/>
                <a:cs typeface="Calibri" pitchFamily="34" charset="0"/>
              </a:rPr>
              <a:t>Floc</a:t>
            </a:r>
            <a:r>
              <a:rPr lang="en-US" b="1" dirty="0" smtClean="0">
                <a:solidFill>
                  <a:schemeClr val="tx1"/>
                </a:solidFill>
                <a:latin typeface="+mj-lt"/>
                <a:cs typeface="Calibri" pitchFamily="34" charset="0"/>
              </a:rPr>
              <a:t> Recycle</a:t>
            </a:r>
            <a:endParaRPr kumimoji="0" lang="en-US" sz="1800" b="1" i="0" u="none" strike="noStrike" cap="none" normalizeH="0" baseline="0" dirty="0" smtClean="0">
              <a:ln>
                <a:noFill/>
              </a:ln>
              <a:solidFill>
                <a:schemeClr val="tx1"/>
              </a:solidFill>
              <a:effectLst/>
              <a:latin typeface="+mj-lt"/>
              <a:cs typeface="Calibri" pitchFamily="34" charset="0"/>
            </a:endParaRPr>
          </a:p>
        </p:txBody>
      </p:sp>
      <p:grpSp>
        <p:nvGrpSpPr>
          <p:cNvPr id="166" name="Group 165"/>
          <p:cNvGrpSpPr/>
          <p:nvPr/>
        </p:nvGrpSpPr>
        <p:grpSpPr>
          <a:xfrm>
            <a:off x="7086600" y="1604427"/>
            <a:ext cx="711386" cy="3967527"/>
            <a:chOff x="7086600" y="1604427"/>
            <a:chExt cx="711386" cy="3967527"/>
          </a:xfrm>
        </p:grpSpPr>
        <p:sp>
          <p:nvSpPr>
            <p:cNvPr id="167" name="Bent Arrow 166"/>
            <p:cNvSpPr/>
            <p:nvPr/>
          </p:nvSpPr>
          <p:spPr bwMode="auto">
            <a:xfrm rot="5400000">
              <a:off x="6833488" y="4554956"/>
              <a:ext cx="1119166" cy="391257"/>
            </a:xfrm>
            <a:prstGeom prst="bentArrow">
              <a:avLst>
                <a:gd name="adj1" fmla="val 29936"/>
                <a:gd name="adj2" fmla="val 14968"/>
                <a:gd name="adj3" fmla="val 0"/>
                <a:gd name="adj4" fmla="val 29521"/>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75" name="Can 174"/>
            <p:cNvSpPr/>
            <p:nvPr/>
          </p:nvSpPr>
          <p:spPr>
            <a:xfrm>
              <a:off x="7129422" y="3276600"/>
              <a:ext cx="254664" cy="2295354"/>
            </a:xfrm>
            <a:prstGeom prst="can">
              <a:avLst>
                <a:gd name="adj" fmla="val 52173"/>
              </a:avLst>
            </a:prstGeom>
            <a:solidFill>
              <a:schemeClr val="bg1"/>
            </a:solidFill>
            <a:ln w="19050">
              <a:solidFill>
                <a:schemeClr val="tx1">
                  <a:lumMod val="95000"/>
                  <a:lumOff val="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sp>
          <p:nvSpPr>
            <p:cNvPr id="176" name="Can 175"/>
            <p:cNvSpPr/>
            <p:nvPr/>
          </p:nvSpPr>
          <p:spPr>
            <a:xfrm rot="1736574">
              <a:off x="7572625" y="1604427"/>
              <a:ext cx="225361" cy="1892254"/>
            </a:xfrm>
            <a:prstGeom prst="can">
              <a:avLst>
                <a:gd name="adj" fmla="val 52173"/>
              </a:avLst>
            </a:prstGeom>
            <a:solidFill>
              <a:schemeClr val="bg1"/>
            </a:solidFill>
            <a:ln w="19050">
              <a:solidFill>
                <a:schemeClr val="tx1">
                  <a:lumMod val="95000"/>
                  <a:lumOff val="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sp>
          <p:nvSpPr>
            <p:cNvPr id="178" name="Rectangle 59"/>
            <p:cNvSpPr/>
            <p:nvPr/>
          </p:nvSpPr>
          <p:spPr bwMode="auto">
            <a:xfrm rot="1689132">
              <a:off x="7144037" y="3032554"/>
              <a:ext cx="309158" cy="397907"/>
            </a:xfrm>
            <a:prstGeom prst="flowChartAlternateProcess">
              <a:avLst/>
            </a:prstGeom>
            <a:solidFill>
              <a:schemeClr val="bg1"/>
            </a:solidFill>
            <a:ln w="28575" cap="flat" cmpd="sng" algn="ctr">
              <a:solidFill>
                <a:schemeClr val="tx1">
                  <a:lumMod val="95000"/>
                  <a:lumOff val="5000"/>
                </a:schemeClr>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79" name="Rectangle 59"/>
            <p:cNvSpPr/>
            <p:nvPr/>
          </p:nvSpPr>
          <p:spPr bwMode="auto">
            <a:xfrm>
              <a:off x="7086600" y="3253696"/>
              <a:ext cx="314938" cy="397907"/>
            </a:xfrm>
            <a:prstGeom prst="roundRect">
              <a:avLst/>
            </a:prstGeom>
            <a:solidFill>
              <a:schemeClr val="bg1"/>
            </a:solidFill>
            <a:ln w="28575" cap="flat" cmpd="sng" algn="ctr">
              <a:solidFill>
                <a:schemeClr val="tx1">
                  <a:lumMod val="95000"/>
                  <a:lumOff val="5000"/>
                </a:schemeClr>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80" name="Rectangle 59"/>
            <p:cNvSpPr/>
            <p:nvPr/>
          </p:nvSpPr>
          <p:spPr bwMode="auto">
            <a:xfrm rot="1689132">
              <a:off x="7170480" y="3081388"/>
              <a:ext cx="254034" cy="369332"/>
            </a:xfrm>
            <a:custGeom>
              <a:avLst/>
              <a:gdLst>
                <a:gd name="connsiteX0" fmla="*/ 0 w 311680"/>
                <a:gd name="connsiteY0" fmla="*/ 0 h 471361"/>
                <a:gd name="connsiteX1" fmla="*/ 311680 w 311680"/>
                <a:gd name="connsiteY1" fmla="*/ 0 h 471361"/>
                <a:gd name="connsiteX2" fmla="*/ 311680 w 311680"/>
                <a:gd name="connsiteY2" fmla="*/ 471361 h 471361"/>
                <a:gd name="connsiteX3" fmla="*/ 0 w 311680"/>
                <a:gd name="connsiteY3" fmla="*/ 471361 h 471361"/>
                <a:gd name="connsiteX4" fmla="*/ 0 w 311680"/>
                <a:gd name="connsiteY4" fmla="*/ 0 h 471361"/>
                <a:gd name="connsiteX0" fmla="*/ 0 w 314751"/>
                <a:gd name="connsiteY0" fmla="*/ 0 h 471361"/>
                <a:gd name="connsiteX1" fmla="*/ 311680 w 314751"/>
                <a:gd name="connsiteY1" fmla="*/ 0 h 471361"/>
                <a:gd name="connsiteX2" fmla="*/ 314751 w 314751"/>
                <a:gd name="connsiteY2" fmla="*/ 325426 h 471361"/>
                <a:gd name="connsiteX3" fmla="*/ 0 w 314751"/>
                <a:gd name="connsiteY3" fmla="*/ 471361 h 471361"/>
                <a:gd name="connsiteX4" fmla="*/ 0 w 314751"/>
                <a:gd name="connsiteY4" fmla="*/ 0 h 471361"/>
                <a:gd name="connsiteX0" fmla="*/ 187 w 314938"/>
                <a:gd name="connsiteY0" fmla="*/ 0 h 336188"/>
                <a:gd name="connsiteX1" fmla="*/ 311867 w 314938"/>
                <a:gd name="connsiteY1" fmla="*/ 0 h 336188"/>
                <a:gd name="connsiteX2" fmla="*/ 314938 w 314938"/>
                <a:gd name="connsiteY2" fmla="*/ 325426 h 336188"/>
                <a:gd name="connsiteX3" fmla="*/ 0 w 314938"/>
                <a:gd name="connsiteY3" fmla="*/ 336188 h 336188"/>
                <a:gd name="connsiteX4" fmla="*/ 187 w 314938"/>
                <a:gd name="connsiteY4" fmla="*/ 0 h 3361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938" h="336188">
                  <a:moveTo>
                    <a:pt x="187" y="0"/>
                  </a:moveTo>
                  <a:lnTo>
                    <a:pt x="311867" y="0"/>
                  </a:lnTo>
                  <a:cubicBezTo>
                    <a:pt x="312891" y="108475"/>
                    <a:pt x="313914" y="216951"/>
                    <a:pt x="314938" y="325426"/>
                  </a:cubicBezTo>
                  <a:lnTo>
                    <a:pt x="0" y="336188"/>
                  </a:lnTo>
                  <a:cubicBezTo>
                    <a:pt x="62" y="224125"/>
                    <a:pt x="125" y="112063"/>
                    <a:pt x="187" y="0"/>
                  </a:cubicBezTo>
                  <a:close/>
                </a:path>
              </a:pathLst>
            </a:cu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Century Gothic" pitchFamily="34" charset="0"/>
                  <a:cs typeface="Arial" charset="0"/>
                </a:rPr>
                <a:t>0</a:t>
              </a:r>
            </a:p>
          </p:txBody>
        </p:sp>
        <p:sp>
          <p:nvSpPr>
            <p:cNvPr id="181" name="Rectangle 59"/>
            <p:cNvSpPr/>
            <p:nvPr/>
          </p:nvSpPr>
          <p:spPr bwMode="auto">
            <a:xfrm rot="1769459">
              <a:off x="7152102" y="3079356"/>
              <a:ext cx="283892" cy="307710"/>
            </a:xfrm>
            <a:custGeom>
              <a:avLst/>
              <a:gdLst>
                <a:gd name="connsiteX0" fmla="*/ 0 w 311680"/>
                <a:gd name="connsiteY0" fmla="*/ 0 h 471361"/>
                <a:gd name="connsiteX1" fmla="*/ 311680 w 311680"/>
                <a:gd name="connsiteY1" fmla="*/ 0 h 471361"/>
                <a:gd name="connsiteX2" fmla="*/ 311680 w 311680"/>
                <a:gd name="connsiteY2" fmla="*/ 471361 h 471361"/>
                <a:gd name="connsiteX3" fmla="*/ 0 w 311680"/>
                <a:gd name="connsiteY3" fmla="*/ 471361 h 471361"/>
                <a:gd name="connsiteX4" fmla="*/ 0 w 311680"/>
                <a:gd name="connsiteY4" fmla="*/ 0 h 471361"/>
                <a:gd name="connsiteX0" fmla="*/ 0 w 314751"/>
                <a:gd name="connsiteY0" fmla="*/ 0 h 471361"/>
                <a:gd name="connsiteX1" fmla="*/ 311680 w 314751"/>
                <a:gd name="connsiteY1" fmla="*/ 0 h 471361"/>
                <a:gd name="connsiteX2" fmla="*/ 314751 w 314751"/>
                <a:gd name="connsiteY2" fmla="*/ 325426 h 471361"/>
                <a:gd name="connsiteX3" fmla="*/ 0 w 314751"/>
                <a:gd name="connsiteY3" fmla="*/ 471361 h 471361"/>
                <a:gd name="connsiteX4" fmla="*/ 0 w 314751"/>
                <a:gd name="connsiteY4" fmla="*/ 0 h 471361"/>
                <a:gd name="connsiteX0" fmla="*/ 187 w 314938"/>
                <a:gd name="connsiteY0" fmla="*/ 0 h 336188"/>
                <a:gd name="connsiteX1" fmla="*/ 311867 w 314938"/>
                <a:gd name="connsiteY1" fmla="*/ 0 h 336188"/>
                <a:gd name="connsiteX2" fmla="*/ 314938 w 314938"/>
                <a:gd name="connsiteY2" fmla="*/ 325426 h 336188"/>
                <a:gd name="connsiteX3" fmla="*/ 0 w 314938"/>
                <a:gd name="connsiteY3" fmla="*/ 336188 h 336188"/>
                <a:gd name="connsiteX4" fmla="*/ 187 w 314938"/>
                <a:gd name="connsiteY4" fmla="*/ 0 h 3361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938" h="336188">
                  <a:moveTo>
                    <a:pt x="187" y="0"/>
                  </a:moveTo>
                  <a:lnTo>
                    <a:pt x="311867" y="0"/>
                  </a:lnTo>
                  <a:cubicBezTo>
                    <a:pt x="312891" y="108475"/>
                    <a:pt x="313914" y="216951"/>
                    <a:pt x="314938" y="325426"/>
                  </a:cubicBezTo>
                  <a:lnTo>
                    <a:pt x="0" y="336188"/>
                  </a:lnTo>
                  <a:cubicBezTo>
                    <a:pt x="62" y="224125"/>
                    <a:pt x="125" y="112063"/>
                    <a:pt x="187" y="0"/>
                  </a:cubicBezTo>
                  <a:close/>
                </a:path>
              </a:pathLst>
            </a:cu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sp>
        <p:nvSpPr>
          <p:cNvPr id="174" name="Rectangle 173"/>
          <p:cNvSpPr/>
          <p:nvPr/>
        </p:nvSpPr>
        <p:spPr bwMode="auto">
          <a:xfrm>
            <a:off x="6009819" y="3721710"/>
            <a:ext cx="1070101" cy="369332"/>
          </a:xfrm>
          <a:prstGeom prst="rect">
            <a:avLst/>
          </a:prstGeom>
          <a:noFill/>
          <a:ln>
            <a:noFill/>
            <a:headEnd type="none" w="lg" len="med"/>
            <a:tailEnd type="none" w="lg" len="med"/>
          </a:ln>
        </p:spPr>
        <p:style>
          <a:lnRef idx="2">
            <a:schemeClr val="dk1"/>
          </a:lnRef>
          <a:fillRef idx="1">
            <a:schemeClr val="lt1"/>
          </a:fillRef>
          <a:effectRef idx="0">
            <a:schemeClr val="dk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r>
              <a:rPr lang="en-US" b="1" dirty="0" err="1" smtClean="0">
                <a:solidFill>
                  <a:schemeClr val="tx1"/>
                </a:solidFill>
                <a:latin typeface="+mj-lt"/>
                <a:cs typeface="Calibri" pitchFamily="34" charset="0"/>
              </a:rPr>
              <a:t>Sed</a:t>
            </a:r>
            <a:r>
              <a:rPr lang="en-US" b="1" dirty="0" smtClean="0">
                <a:solidFill>
                  <a:schemeClr val="tx1"/>
                </a:solidFill>
                <a:latin typeface="+mj-lt"/>
                <a:cs typeface="Calibri" pitchFamily="34" charset="0"/>
              </a:rPr>
              <a:t> Tank</a:t>
            </a:r>
            <a:endParaRPr kumimoji="0" lang="en-US" sz="1800" b="1" i="0" u="none" strike="noStrike" cap="none" normalizeH="0" baseline="0" dirty="0" smtClean="0">
              <a:ln>
                <a:noFill/>
              </a:ln>
              <a:solidFill>
                <a:schemeClr val="tx1"/>
              </a:solidFill>
              <a:effectLst/>
              <a:latin typeface="+mj-lt"/>
              <a:cs typeface="Calibri" pitchFamily="34" charset="0"/>
            </a:endParaRPr>
          </a:p>
        </p:txBody>
      </p:sp>
      <p:grpSp>
        <p:nvGrpSpPr>
          <p:cNvPr id="182" name="Group 181"/>
          <p:cNvGrpSpPr/>
          <p:nvPr/>
        </p:nvGrpSpPr>
        <p:grpSpPr>
          <a:xfrm>
            <a:off x="7474735" y="4858378"/>
            <a:ext cx="972278" cy="999464"/>
            <a:chOff x="7481765" y="4858378"/>
            <a:chExt cx="1178077" cy="999464"/>
          </a:xfrm>
        </p:grpSpPr>
        <p:sp>
          <p:nvSpPr>
            <p:cNvPr id="183" name="Bent Arrow 182"/>
            <p:cNvSpPr/>
            <p:nvPr/>
          </p:nvSpPr>
          <p:spPr bwMode="auto">
            <a:xfrm flipV="1">
              <a:off x="7481765" y="4949332"/>
              <a:ext cx="1178077" cy="908510"/>
            </a:xfrm>
            <a:prstGeom prst="bentArrow">
              <a:avLst>
                <a:gd name="adj1" fmla="val 12663"/>
                <a:gd name="adj2" fmla="val 12458"/>
                <a:gd name="adj3" fmla="val 18405"/>
                <a:gd name="adj4" fmla="val 34649"/>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84" name="Rectangle 183"/>
            <p:cNvSpPr/>
            <p:nvPr/>
          </p:nvSpPr>
          <p:spPr bwMode="auto">
            <a:xfrm rot="16200000">
              <a:off x="7461814" y="4896725"/>
              <a:ext cx="165262" cy="88567"/>
            </a:xfrm>
            <a:prstGeom prst="rect">
              <a:avLst/>
            </a:prstGeom>
            <a:solidFill>
              <a:schemeClr val="bg1"/>
            </a:solidFill>
            <a:ln w="9525" cap="flat" cmpd="sng" algn="ctr">
              <a:solidFill>
                <a:schemeClr val="bg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sp>
        <p:nvSpPr>
          <p:cNvPr id="185" name="Rectangle 184"/>
          <p:cNvSpPr/>
          <p:nvPr/>
        </p:nvSpPr>
        <p:spPr bwMode="auto">
          <a:xfrm>
            <a:off x="7714427" y="5511192"/>
            <a:ext cx="442781" cy="420100"/>
          </a:xfrm>
          <a:prstGeom prst="rect">
            <a:avLst/>
          </a:prstGeom>
          <a:solidFill>
            <a:schemeClr val="bg1">
              <a:lumMod val="8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77" name="Oval 176"/>
          <p:cNvSpPr/>
          <p:nvPr/>
        </p:nvSpPr>
        <p:spPr bwMode="auto">
          <a:xfrm>
            <a:off x="7197443" y="5391441"/>
            <a:ext cx="123406" cy="118138"/>
          </a:xfrm>
          <a:prstGeom prst="ellipse">
            <a:avLst/>
          </a:prstGeom>
          <a:solidFill>
            <a:schemeClr val="accent1">
              <a:lumMod val="60000"/>
              <a:lumOff val="40000"/>
            </a:schemeClr>
          </a:solidFill>
          <a:ln w="12700"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5" name="Title 4"/>
          <p:cNvSpPr>
            <a:spLocks noGrp="1"/>
          </p:cNvSpPr>
          <p:nvPr>
            <p:ph type="title"/>
          </p:nvPr>
        </p:nvSpPr>
        <p:spPr/>
        <p:txBody>
          <a:bodyPr/>
          <a:lstStyle/>
          <a:p>
            <a:r>
              <a:rPr lang="en-US" dirty="0" err="1" smtClean="0"/>
              <a:t>Sed</a:t>
            </a:r>
            <a:r>
              <a:rPr lang="en-US" dirty="0" smtClean="0"/>
              <a:t> Tank &amp; </a:t>
            </a:r>
            <a:r>
              <a:rPr lang="en-US" dirty="0" err="1" smtClean="0"/>
              <a:t>Floc</a:t>
            </a:r>
            <a:r>
              <a:rPr lang="en-US" dirty="0" smtClean="0"/>
              <a:t> Recycle</a:t>
            </a:r>
            <a:endParaRPr lang="en-US" dirty="0"/>
          </a:p>
        </p:txBody>
      </p:sp>
      <p:sp>
        <p:nvSpPr>
          <p:cNvPr id="186" name="Oval 185"/>
          <p:cNvSpPr/>
          <p:nvPr/>
        </p:nvSpPr>
        <p:spPr bwMode="auto">
          <a:xfrm>
            <a:off x="7193428" y="5366311"/>
            <a:ext cx="123406" cy="118138"/>
          </a:xfrm>
          <a:prstGeom prst="ellipse">
            <a:avLst/>
          </a:prstGeom>
          <a:solidFill>
            <a:schemeClr val="accent1">
              <a:lumMod val="60000"/>
              <a:lumOff val="40000"/>
            </a:schemeClr>
          </a:solidFill>
          <a:ln w="12700"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87" name="Isosceles Triangle 186"/>
          <p:cNvSpPr/>
          <p:nvPr/>
        </p:nvSpPr>
        <p:spPr bwMode="auto">
          <a:xfrm rot="5400000">
            <a:off x="3707843" y="5369459"/>
            <a:ext cx="108536" cy="94920"/>
          </a:xfrm>
          <a:prstGeom prst="triangl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88" name="Isosceles Triangle 187"/>
          <p:cNvSpPr/>
          <p:nvPr/>
        </p:nvSpPr>
        <p:spPr bwMode="auto">
          <a:xfrm rot="16200000" flipH="1">
            <a:off x="3909976" y="5367705"/>
            <a:ext cx="108536" cy="94920"/>
          </a:xfrm>
          <a:prstGeom prst="triangl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89" name="Flowchart: Collate 188"/>
          <p:cNvSpPr/>
          <p:nvPr/>
        </p:nvSpPr>
        <p:spPr bwMode="auto">
          <a:xfrm rot="16200000">
            <a:off x="5535438" y="5333179"/>
            <a:ext cx="113579" cy="184735"/>
          </a:xfrm>
          <a:prstGeom prst="flowChartCollat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01639330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path" presetSubtype="0" repeatCount="3000" accel="50000" decel="50000" fill="remove" grpId="0" nodeType="clickEffect">
                                  <p:stCondLst>
                                    <p:cond delay="0"/>
                                  </p:stCondLst>
                                  <p:childTnLst>
                                    <p:animMotion origin="layout" path="M -0.00069 -0.0007 L -3.61111E-6 -0.09561 C -3.61111E-6 -0.12061 -0.11632 -0.10857 -0.2085 -0.10857 L -0.40607 -0.11019 L -0.41961 -0.09051 L -0.41961 -0.04676 " pathEditMode="relative" rAng="0" ptsTypes="FfFFAF">
                                      <p:cBhvr>
                                        <p:cTn id="6" dur="3000" fill="hold"/>
                                        <p:tgtEl>
                                          <p:spTgt spid="177"/>
                                        </p:tgtEl>
                                        <p:attrNameLst>
                                          <p:attrName>ppt_x</p:attrName>
                                          <p:attrName>ppt_y</p:attrName>
                                        </p:attrNameLst>
                                      </p:cBhvr>
                                      <p:rCtr x="-20920" y="-5995"/>
                                    </p:animMotion>
                                  </p:childTnLst>
                                </p:cTn>
                              </p:par>
                              <p:par>
                                <p:cTn id="7" presetID="64" presetClass="path" presetSubtype="0" repeatCount="3000" accel="50000" decel="50000" fill="remove" grpId="0" nodeType="withEffect">
                                  <p:stCondLst>
                                    <p:cond delay="0"/>
                                  </p:stCondLst>
                                  <p:childTnLst>
                                    <p:animMotion origin="layout" path="M 0 0 L 0 -0.25 E" pathEditMode="relative" ptsTypes="">
                                      <p:cBhvr>
                                        <p:cTn id="8" dur="3000" fill="hold"/>
                                        <p:tgtEl>
                                          <p:spTgt spid="186"/>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7" grpId="0" animBg="1"/>
      <p:bldP spid="186" grpId="0" animBg="1"/>
    </p:bld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 name="Round Same Side Corner Rectangle 9"/>
          <p:cNvSpPr/>
          <p:nvPr/>
        </p:nvSpPr>
        <p:spPr bwMode="auto">
          <a:xfrm rot="5400000">
            <a:off x="1564053" y="3657533"/>
            <a:ext cx="103516" cy="1780552"/>
          </a:xfrm>
          <a:prstGeom prst="round2Same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46" name="Bent Arrow 145"/>
          <p:cNvSpPr/>
          <p:nvPr/>
        </p:nvSpPr>
        <p:spPr bwMode="auto">
          <a:xfrm>
            <a:off x="2470813" y="2838324"/>
            <a:ext cx="1484887" cy="2111008"/>
          </a:xfrm>
          <a:prstGeom prst="bentArrow">
            <a:avLst>
              <a:gd name="adj1" fmla="val 7088"/>
              <a:gd name="adj2" fmla="val 15455"/>
              <a:gd name="adj3" fmla="val 0"/>
              <a:gd name="adj4" fmla="val 15572"/>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45" name="Bent Arrow 144"/>
          <p:cNvSpPr/>
          <p:nvPr/>
        </p:nvSpPr>
        <p:spPr bwMode="auto">
          <a:xfrm rot="5400000" flipV="1">
            <a:off x="4978160" y="3021976"/>
            <a:ext cx="569675" cy="3820395"/>
          </a:xfrm>
          <a:prstGeom prst="bentArrow">
            <a:avLst>
              <a:gd name="adj1" fmla="val 16248"/>
              <a:gd name="adj2" fmla="val 11158"/>
              <a:gd name="adj3" fmla="val 0"/>
              <a:gd name="adj4" fmla="val 47010"/>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47" name="Rectangle 146"/>
          <p:cNvSpPr/>
          <p:nvPr/>
        </p:nvSpPr>
        <p:spPr bwMode="auto">
          <a:xfrm rot="17934323" flipV="1">
            <a:off x="7717742" y="2828857"/>
            <a:ext cx="125265" cy="470627"/>
          </a:xfrm>
          <a:prstGeom prst="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nvGrpSpPr>
          <p:cNvPr id="148" name="Group 147"/>
          <p:cNvGrpSpPr/>
          <p:nvPr/>
        </p:nvGrpSpPr>
        <p:grpSpPr>
          <a:xfrm>
            <a:off x="7678128" y="1865394"/>
            <a:ext cx="1548821" cy="2443436"/>
            <a:chOff x="7678128" y="1865394"/>
            <a:chExt cx="1548821" cy="2443436"/>
          </a:xfrm>
        </p:grpSpPr>
        <p:sp>
          <p:nvSpPr>
            <p:cNvPr id="149" name="Bent Arrow 148"/>
            <p:cNvSpPr/>
            <p:nvPr/>
          </p:nvSpPr>
          <p:spPr bwMode="auto">
            <a:xfrm rot="1769243" flipV="1">
              <a:off x="7681139" y="3394862"/>
              <a:ext cx="1545810" cy="913968"/>
            </a:xfrm>
            <a:prstGeom prst="bentArrow">
              <a:avLst>
                <a:gd name="adj1" fmla="val 12534"/>
                <a:gd name="adj2" fmla="val 11769"/>
                <a:gd name="adj3" fmla="val 11511"/>
                <a:gd name="adj4" fmla="val 33270"/>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50" name="Rectangle 149"/>
            <p:cNvSpPr/>
            <p:nvPr/>
          </p:nvSpPr>
          <p:spPr bwMode="auto">
            <a:xfrm rot="17934323" flipV="1">
              <a:off x="7850497" y="2628675"/>
              <a:ext cx="125890" cy="470627"/>
            </a:xfrm>
            <a:prstGeom prst="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51" name="Rectangle 150"/>
            <p:cNvSpPr/>
            <p:nvPr/>
          </p:nvSpPr>
          <p:spPr bwMode="auto">
            <a:xfrm rot="17934323" flipV="1">
              <a:off x="7966090" y="2407029"/>
              <a:ext cx="125890" cy="470627"/>
            </a:xfrm>
            <a:prstGeom prst="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nvGrpSpPr>
            <p:cNvPr id="152" name="Group 151"/>
            <p:cNvGrpSpPr/>
            <p:nvPr/>
          </p:nvGrpSpPr>
          <p:grpSpPr>
            <a:xfrm rot="17934323" flipV="1">
              <a:off x="7185506" y="2445989"/>
              <a:ext cx="1690266" cy="529075"/>
              <a:chOff x="3232428" y="5135167"/>
              <a:chExt cx="3075322" cy="507050"/>
            </a:xfrm>
          </p:grpSpPr>
          <p:sp>
            <p:nvSpPr>
              <p:cNvPr id="157" name="Rectangle 156"/>
              <p:cNvSpPr/>
              <p:nvPr/>
            </p:nvSpPr>
            <p:spPr bwMode="auto">
              <a:xfrm>
                <a:off x="5275477" y="5188452"/>
                <a:ext cx="202605" cy="451035"/>
              </a:xfrm>
              <a:prstGeom prst="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58" name="Bent Arrow 157"/>
              <p:cNvSpPr/>
              <p:nvPr/>
            </p:nvSpPr>
            <p:spPr bwMode="auto">
              <a:xfrm rot="5400000">
                <a:off x="4516564" y="3851031"/>
                <a:ext cx="507050" cy="3075322"/>
              </a:xfrm>
              <a:prstGeom prst="bentArrow">
                <a:avLst>
                  <a:gd name="adj1" fmla="val 22317"/>
                  <a:gd name="adj2" fmla="val 21441"/>
                  <a:gd name="adj3" fmla="val 0"/>
                  <a:gd name="adj4" fmla="val 31190"/>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59" name="Rectangle 158"/>
              <p:cNvSpPr/>
              <p:nvPr/>
            </p:nvSpPr>
            <p:spPr bwMode="auto">
              <a:xfrm>
                <a:off x="5297475" y="5233487"/>
                <a:ext cx="162983" cy="73954"/>
              </a:xfrm>
              <a:prstGeom prst="rect">
                <a:avLst/>
              </a:pr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sp>
          <p:nvSpPr>
            <p:cNvPr id="153" name="Rectangle 152"/>
            <p:cNvSpPr/>
            <p:nvPr/>
          </p:nvSpPr>
          <p:spPr bwMode="auto">
            <a:xfrm rot="17934323" flipV="1">
              <a:off x="8120415" y="2685222"/>
              <a:ext cx="101271" cy="77166"/>
            </a:xfrm>
            <a:prstGeom prst="rect">
              <a:avLst/>
            </a:pr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54" name="Rectangle 153"/>
            <p:cNvSpPr/>
            <p:nvPr/>
          </p:nvSpPr>
          <p:spPr bwMode="auto">
            <a:xfrm rot="17934323" flipV="1">
              <a:off x="8015096" y="2911150"/>
              <a:ext cx="101271" cy="77166"/>
            </a:xfrm>
            <a:prstGeom prst="rect">
              <a:avLst/>
            </a:pr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55" name="Rectangle 154"/>
            <p:cNvSpPr/>
            <p:nvPr/>
          </p:nvSpPr>
          <p:spPr bwMode="auto">
            <a:xfrm rot="17934323" flipV="1">
              <a:off x="7885183" y="3112953"/>
              <a:ext cx="101271" cy="77166"/>
            </a:xfrm>
            <a:prstGeom prst="rect">
              <a:avLst/>
            </a:pr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56" name="Rectangle 155"/>
            <p:cNvSpPr/>
            <p:nvPr/>
          </p:nvSpPr>
          <p:spPr bwMode="auto">
            <a:xfrm rot="17934323" flipV="1">
              <a:off x="7775033" y="3500117"/>
              <a:ext cx="59291" cy="88880"/>
            </a:xfrm>
            <a:prstGeom prst="rect">
              <a:avLst/>
            </a:pr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grpSp>
        <p:nvGrpSpPr>
          <p:cNvPr id="131" name="Group 130"/>
          <p:cNvGrpSpPr/>
          <p:nvPr/>
        </p:nvGrpSpPr>
        <p:grpSpPr>
          <a:xfrm>
            <a:off x="2960141" y="5157774"/>
            <a:ext cx="3347611" cy="484443"/>
            <a:chOff x="2960141" y="5157774"/>
            <a:chExt cx="3347611" cy="484443"/>
          </a:xfrm>
        </p:grpSpPr>
        <p:sp>
          <p:nvSpPr>
            <p:cNvPr id="132" name="Rectangle 131"/>
            <p:cNvSpPr/>
            <p:nvPr/>
          </p:nvSpPr>
          <p:spPr bwMode="auto">
            <a:xfrm>
              <a:off x="4734339" y="5168438"/>
              <a:ext cx="93142" cy="451035"/>
            </a:xfrm>
            <a:prstGeom prst="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33" name="Rectangle 132"/>
            <p:cNvSpPr/>
            <p:nvPr/>
          </p:nvSpPr>
          <p:spPr bwMode="auto">
            <a:xfrm>
              <a:off x="3820973" y="5178070"/>
              <a:ext cx="93142" cy="451035"/>
            </a:xfrm>
            <a:prstGeom prst="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34" name="Rectangle 133"/>
            <p:cNvSpPr/>
            <p:nvPr/>
          </p:nvSpPr>
          <p:spPr bwMode="auto">
            <a:xfrm>
              <a:off x="5545658" y="5186655"/>
              <a:ext cx="93142" cy="451035"/>
            </a:xfrm>
            <a:prstGeom prst="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35" name="Rectangle 134"/>
            <p:cNvSpPr/>
            <p:nvPr/>
          </p:nvSpPr>
          <p:spPr bwMode="auto">
            <a:xfrm>
              <a:off x="5896888" y="5163837"/>
              <a:ext cx="92776" cy="451035"/>
            </a:xfrm>
            <a:prstGeom prst="rect">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36" name="Bent Arrow 135"/>
            <p:cNvSpPr/>
            <p:nvPr/>
          </p:nvSpPr>
          <p:spPr bwMode="auto">
            <a:xfrm rot="5400000">
              <a:off x="4391725" y="3726190"/>
              <a:ext cx="484443" cy="3347611"/>
            </a:xfrm>
            <a:prstGeom prst="bentArrow">
              <a:avLst>
                <a:gd name="adj1" fmla="val 22317"/>
                <a:gd name="adj2" fmla="val 21441"/>
                <a:gd name="adj3" fmla="val 0"/>
                <a:gd name="adj4" fmla="val 31190"/>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37" name="Rectangle 136"/>
            <p:cNvSpPr/>
            <p:nvPr/>
          </p:nvSpPr>
          <p:spPr bwMode="auto">
            <a:xfrm>
              <a:off x="5908050" y="5205458"/>
              <a:ext cx="72293" cy="73954"/>
            </a:xfrm>
            <a:prstGeom prst="rect">
              <a:avLst/>
            </a:prstGeom>
            <a:solidFill>
              <a:schemeClr val="bg1"/>
            </a:solidFill>
            <a:ln w="9525"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38" name="Rectangle 137"/>
            <p:cNvSpPr/>
            <p:nvPr/>
          </p:nvSpPr>
          <p:spPr bwMode="auto">
            <a:xfrm>
              <a:off x="5556082" y="5217009"/>
              <a:ext cx="72293" cy="73954"/>
            </a:xfrm>
            <a:prstGeom prst="rect">
              <a:avLst/>
            </a:prstGeom>
            <a:solidFill>
              <a:schemeClr val="bg1"/>
            </a:solidFill>
            <a:ln w="9525"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39" name="Rectangle 138"/>
            <p:cNvSpPr/>
            <p:nvPr/>
          </p:nvSpPr>
          <p:spPr bwMode="auto">
            <a:xfrm>
              <a:off x="4746367" y="5238376"/>
              <a:ext cx="72293" cy="73954"/>
            </a:xfrm>
            <a:prstGeom prst="rect">
              <a:avLst/>
            </a:prstGeom>
            <a:solidFill>
              <a:schemeClr val="bg1"/>
            </a:solidFill>
            <a:ln w="9525"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40" name="Rectangle 139"/>
            <p:cNvSpPr/>
            <p:nvPr/>
          </p:nvSpPr>
          <p:spPr bwMode="auto">
            <a:xfrm>
              <a:off x="3838377" y="5208424"/>
              <a:ext cx="72293" cy="73954"/>
            </a:xfrm>
            <a:prstGeom prst="rect">
              <a:avLst/>
            </a:prstGeom>
            <a:solidFill>
              <a:schemeClr val="bg1"/>
            </a:solidFill>
            <a:ln w="9525"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sp>
        <p:nvSpPr>
          <p:cNvPr id="6" name="Bent Arrow 5"/>
          <p:cNvSpPr/>
          <p:nvPr/>
        </p:nvSpPr>
        <p:spPr bwMode="auto">
          <a:xfrm>
            <a:off x="96158" y="3517690"/>
            <a:ext cx="1030198" cy="1894482"/>
          </a:xfrm>
          <a:prstGeom prst="bentArrow">
            <a:avLst>
              <a:gd name="adj1" fmla="val 9085"/>
              <a:gd name="adj2" fmla="val 5261"/>
              <a:gd name="adj3" fmla="val 31337"/>
              <a:gd name="adj4" fmla="val 24742"/>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8" name="Bent Arrow 7"/>
          <p:cNvSpPr/>
          <p:nvPr/>
        </p:nvSpPr>
        <p:spPr bwMode="auto">
          <a:xfrm rot="3255825" flipV="1">
            <a:off x="205469" y="2607186"/>
            <a:ext cx="811576" cy="913968"/>
          </a:xfrm>
          <a:prstGeom prst="bentArrow">
            <a:avLst>
              <a:gd name="adj1" fmla="val 9587"/>
              <a:gd name="adj2" fmla="val 11769"/>
              <a:gd name="adj3" fmla="val 11511"/>
              <a:gd name="adj4" fmla="val 42980"/>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9" name="Bent Arrow 8"/>
          <p:cNvSpPr/>
          <p:nvPr/>
        </p:nvSpPr>
        <p:spPr bwMode="auto">
          <a:xfrm rot="16200000" flipV="1">
            <a:off x="1346596" y="3600408"/>
            <a:ext cx="811576" cy="913968"/>
          </a:xfrm>
          <a:prstGeom prst="bentArrow">
            <a:avLst>
              <a:gd name="adj1" fmla="val 9587"/>
              <a:gd name="adj2" fmla="val 11769"/>
              <a:gd name="adj3" fmla="val 11511"/>
              <a:gd name="adj4" fmla="val 42980"/>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2" name="Bent Arrow 11"/>
          <p:cNvSpPr/>
          <p:nvPr/>
        </p:nvSpPr>
        <p:spPr bwMode="auto">
          <a:xfrm rot="5400000" flipH="1">
            <a:off x="6681259" y="5452053"/>
            <a:ext cx="595805" cy="760438"/>
          </a:xfrm>
          <a:prstGeom prst="bentArrow">
            <a:avLst>
              <a:gd name="adj1" fmla="val 15597"/>
              <a:gd name="adj2" fmla="val 14968"/>
              <a:gd name="adj3" fmla="val 0"/>
              <a:gd name="adj4" fmla="val 47010"/>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nvGrpSpPr>
          <p:cNvPr id="23" name="Group 22"/>
          <p:cNvGrpSpPr/>
          <p:nvPr/>
        </p:nvGrpSpPr>
        <p:grpSpPr>
          <a:xfrm>
            <a:off x="3450334" y="5593011"/>
            <a:ext cx="3295343" cy="603111"/>
            <a:chOff x="3450334" y="5593011"/>
            <a:chExt cx="3295343" cy="603111"/>
          </a:xfrm>
        </p:grpSpPr>
        <p:grpSp>
          <p:nvGrpSpPr>
            <p:cNvPr id="24" name="Group 23"/>
            <p:cNvGrpSpPr/>
            <p:nvPr/>
          </p:nvGrpSpPr>
          <p:grpSpPr>
            <a:xfrm>
              <a:off x="3450334" y="5593011"/>
              <a:ext cx="3295343" cy="603111"/>
              <a:chOff x="3450334" y="5593011"/>
              <a:chExt cx="3295343" cy="603111"/>
            </a:xfrm>
          </p:grpSpPr>
          <p:sp>
            <p:nvSpPr>
              <p:cNvPr id="27" name="Freeform 26"/>
              <p:cNvSpPr/>
              <p:nvPr/>
            </p:nvSpPr>
            <p:spPr bwMode="auto">
              <a:xfrm>
                <a:off x="6507413" y="5593011"/>
                <a:ext cx="41015" cy="49206"/>
              </a:xfrm>
              <a:custGeom>
                <a:avLst/>
                <a:gdLst>
                  <a:gd name="connsiteX0" fmla="*/ 0 w 41015"/>
                  <a:gd name="connsiteY0" fmla="*/ 0 h 49206"/>
                  <a:gd name="connsiteX1" fmla="*/ 20502 w 41015"/>
                  <a:gd name="connsiteY1" fmla="*/ 8201 h 49206"/>
                  <a:gd name="connsiteX2" fmla="*/ 36904 w 41015"/>
                  <a:gd name="connsiteY2" fmla="*/ 32804 h 49206"/>
                  <a:gd name="connsiteX3" fmla="*/ 41004 w 41015"/>
                  <a:gd name="connsiteY3" fmla="*/ 49206 h 49206"/>
                </a:gdLst>
                <a:ahLst/>
                <a:cxnLst>
                  <a:cxn ang="0">
                    <a:pos x="connsiteX0" y="connsiteY0"/>
                  </a:cxn>
                  <a:cxn ang="0">
                    <a:pos x="connsiteX1" y="connsiteY1"/>
                  </a:cxn>
                  <a:cxn ang="0">
                    <a:pos x="connsiteX2" y="connsiteY2"/>
                  </a:cxn>
                  <a:cxn ang="0">
                    <a:pos x="connsiteX3" y="connsiteY3"/>
                  </a:cxn>
                </a:cxnLst>
                <a:rect l="l" t="t" r="r" b="b"/>
                <a:pathLst>
                  <a:path w="41015" h="49206">
                    <a:moveTo>
                      <a:pt x="0" y="0"/>
                    </a:moveTo>
                    <a:cubicBezTo>
                      <a:pt x="6834" y="2734"/>
                      <a:pt x="15001" y="3311"/>
                      <a:pt x="20502" y="8201"/>
                    </a:cubicBezTo>
                    <a:cubicBezTo>
                      <a:pt x="27869" y="14749"/>
                      <a:pt x="36904" y="32804"/>
                      <a:pt x="36904" y="32804"/>
                    </a:cubicBezTo>
                    <a:cubicBezTo>
                      <a:pt x="41436" y="46402"/>
                      <a:pt x="41004" y="40783"/>
                      <a:pt x="41004" y="49206"/>
                    </a:cubicBezTo>
                  </a:path>
                </a:pathLst>
              </a:custGeom>
              <a:ln w="9525">
                <a:headEnd type="none" w="lg" len="med"/>
                <a:tailEnd type="none" w="lg" len="med"/>
              </a:ln>
            </p:spPr>
            <p:style>
              <a:lnRef idx="1">
                <a:schemeClr val="accent1"/>
              </a:lnRef>
              <a:fillRef idx="0">
                <a:schemeClr val="accent1"/>
              </a:fillRef>
              <a:effectRef idx="0">
                <a:schemeClr val="accent1"/>
              </a:effectRef>
              <a:fontRef idx="minor">
                <a:schemeClr val="tx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8" name="Freeform 27"/>
              <p:cNvSpPr/>
              <p:nvPr/>
            </p:nvSpPr>
            <p:spPr bwMode="auto">
              <a:xfrm flipV="1">
                <a:off x="6507481" y="6134681"/>
                <a:ext cx="45719" cy="45719"/>
              </a:xfrm>
              <a:custGeom>
                <a:avLst/>
                <a:gdLst>
                  <a:gd name="connsiteX0" fmla="*/ 0 w 41015"/>
                  <a:gd name="connsiteY0" fmla="*/ 0 h 49206"/>
                  <a:gd name="connsiteX1" fmla="*/ 20502 w 41015"/>
                  <a:gd name="connsiteY1" fmla="*/ 8201 h 49206"/>
                  <a:gd name="connsiteX2" fmla="*/ 36904 w 41015"/>
                  <a:gd name="connsiteY2" fmla="*/ 32804 h 49206"/>
                  <a:gd name="connsiteX3" fmla="*/ 41004 w 41015"/>
                  <a:gd name="connsiteY3" fmla="*/ 49206 h 49206"/>
                </a:gdLst>
                <a:ahLst/>
                <a:cxnLst>
                  <a:cxn ang="0">
                    <a:pos x="connsiteX0" y="connsiteY0"/>
                  </a:cxn>
                  <a:cxn ang="0">
                    <a:pos x="connsiteX1" y="connsiteY1"/>
                  </a:cxn>
                  <a:cxn ang="0">
                    <a:pos x="connsiteX2" y="connsiteY2"/>
                  </a:cxn>
                  <a:cxn ang="0">
                    <a:pos x="connsiteX3" y="connsiteY3"/>
                  </a:cxn>
                </a:cxnLst>
                <a:rect l="l" t="t" r="r" b="b"/>
                <a:pathLst>
                  <a:path w="41015" h="49206">
                    <a:moveTo>
                      <a:pt x="0" y="0"/>
                    </a:moveTo>
                    <a:cubicBezTo>
                      <a:pt x="6834" y="2734"/>
                      <a:pt x="15001" y="3311"/>
                      <a:pt x="20502" y="8201"/>
                    </a:cubicBezTo>
                    <a:cubicBezTo>
                      <a:pt x="27869" y="14749"/>
                      <a:pt x="36904" y="32804"/>
                      <a:pt x="36904" y="32804"/>
                    </a:cubicBezTo>
                    <a:cubicBezTo>
                      <a:pt x="41436" y="46402"/>
                      <a:pt x="41004" y="40783"/>
                      <a:pt x="41004" y="49206"/>
                    </a:cubicBezTo>
                  </a:path>
                </a:pathLst>
              </a:custGeom>
              <a:ln w="9525">
                <a:headEnd type="none" w="lg" len="med"/>
                <a:tailEnd type="none" w="lg" len="med"/>
              </a:ln>
            </p:spPr>
            <p:style>
              <a:lnRef idx="1">
                <a:schemeClr val="accent1"/>
              </a:lnRef>
              <a:fillRef idx="0">
                <a:schemeClr val="accent1"/>
              </a:fillRef>
              <a:effectRef idx="0">
                <a:schemeClr val="accent1"/>
              </a:effectRef>
              <a:fontRef idx="minor">
                <a:schemeClr val="tx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nvGrpSpPr>
              <p:cNvPr id="29" name="Group 28"/>
              <p:cNvGrpSpPr/>
              <p:nvPr/>
            </p:nvGrpSpPr>
            <p:grpSpPr>
              <a:xfrm>
                <a:off x="3450334" y="5597189"/>
                <a:ext cx="3295343" cy="598933"/>
                <a:chOff x="3450334" y="5597189"/>
                <a:chExt cx="3295343" cy="598933"/>
              </a:xfrm>
            </p:grpSpPr>
            <p:grpSp>
              <p:nvGrpSpPr>
                <p:cNvPr id="30" name="Group 29"/>
                <p:cNvGrpSpPr/>
                <p:nvPr/>
              </p:nvGrpSpPr>
              <p:grpSpPr>
                <a:xfrm>
                  <a:off x="3450334" y="5608332"/>
                  <a:ext cx="3295343" cy="587790"/>
                  <a:chOff x="3450334" y="5608332"/>
                  <a:chExt cx="3295343" cy="587790"/>
                </a:xfrm>
              </p:grpSpPr>
              <p:grpSp>
                <p:nvGrpSpPr>
                  <p:cNvPr id="33" name="Group 32"/>
                  <p:cNvGrpSpPr/>
                  <p:nvPr/>
                </p:nvGrpSpPr>
                <p:grpSpPr>
                  <a:xfrm>
                    <a:off x="3450334" y="5608808"/>
                    <a:ext cx="3295343" cy="587314"/>
                    <a:chOff x="4012588" y="4267200"/>
                    <a:chExt cx="3483712" cy="869049"/>
                  </a:xfrm>
                </p:grpSpPr>
                <p:sp>
                  <p:nvSpPr>
                    <p:cNvPr id="37" name="Can 36"/>
                    <p:cNvSpPr/>
                    <p:nvPr/>
                  </p:nvSpPr>
                  <p:spPr>
                    <a:xfrm rot="5400000">
                      <a:off x="5382969" y="2942947"/>
                      <a:ext cx="742950" cy="3483712"/>
                    </a:xfrm>
                    <a:prstGeom prst="can">
                      <a:avLst>
                        <a:gd name="adj" fmla="val 36189"/>
                      </a:avLst>
                    </a:prstGeom>
                    <a:solidFill>
                      <a:schemeClr val="bg2">
                        <a:lumMod val="90000"/>
                      </a:schemeClr>
                    </a:solidFill>
                    <a:ln w="9525">
                      <a:solidFill>
                        <a:schemeClr val="bg2">
                          <a:lumMod val="50000"/>
                        </a:schemeClr>
                      </a:solidFill>
                    </a:ln>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sp>
                  <p:nvSpPr>
                    <p:cNvPr id="38" name="Moon 37"/>
                    <p:cNvSpPr/>
                    <p:nvPr/>
                  </p:nvSpPr>
                  <p:spPr bwMode="auto">
                    <a:xfrm>
                      <a:off x="4200957" y="4273629"/>
                      <a:ext cx="306457"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39" name="Moon 38"/>
                    <p:cNvSpPr/>
                    <p:nvPr/>
                  </p:nvSpPr>
                  <p:spPr bwMode="auto">
                    <a:xfrm>
                      <a:off x="4327479" y="4274387"/>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0" name="Moon 39"/>
                    <p:cNvSpPr/>
                    <p:nvPr/>
                  </p:nvSpPr>
                  <p:spPr bwMode="auto">
                    <a:xfrm>
                      <a:off x="4440449" y="4275796"/>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1" name="Moon 40"/>
                    <p:cNvSpPr/>
                    <p:nvPr/>
                  </p:nvSpPr>
                  <p:spPr bwMode="auto">
                    <a:xfrm>
                      <a:off x="4546843" y="4267200"/>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2" name="Moon 41"/>
                    <p:cNvSpPr/>
                    <p:nvPr/>
                  </p:nvSpPr>
                  <p:spPr bwMode="auto">
                    <a:xfrm>
                      <a:off x="4673365" y="4267200"/>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3" name="Moon 42"/>
                    <p:cNvSpPr/>
                    <p:nvPr/>
                  </p:nvSpPr>
                  <p:spPr bwMode="auto">
                    <a:xfrm>
                      <a:off x="4786335" y="4267200"/>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4" name="Moon 43"/>
                    <p:cNvSpPr/>
                    <p:nvPr/>
                  </p:nvSpPr>
                  <p:spPr bwMode="auto">
                    <a:xfrm>
                      <a:off x="4897582" y="4289453"/>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5" name="Moon 44"/>
                    <p:cNvSpPr/>
                    <p:nvPr/>
                  </p:nvSpPr>
                  <p:spPr bwMode="auto">
                    <a:xfrm>
                      <a:off x="5024104" y="4274387"/>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6" name="Moon 45"/>
                    <p:cNvSpPr/>
                    <p:nvPr/>
                  </p:nvSpPr>
                  <p:spPr bwMode="auto">
                    <a:xfrm>
                      <a:off x="5137074" y="4275796"/>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7" name="Moon 46"/>
                    <p:cNvSpPr/>
                    <p:nvPr/>
                  </p:nvSpPr>
                  <p:spPr bwMode="auto">
                    <a:xfrm>
                      <a:off x="5243468" y="4267200"/>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8" name="Moon 47"/>
                    <p:cNvSpPr/>
                    <p:nvPr/>
                  </p:nvSpPr>
                  <p:spPr bwMode="auto">
                    <a:xfrm>
                      <a:off x="5369990" y="4267200"/>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9" name="Moon 48"/>
                    <p:cNvSpPr/>
                    <p:nvPr/>
                  </p:nvSpPr>
                  <p:spPr bwMode="auto">
                    <a:xfrm>
                      <a:off x="5482960" y="4267200"/>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50" name="Moon 49"/>
                    <p:cNvSpPr/>
                    <p:nvPr/>
                  </p:nvSpPr>
                  <p:spPr bwMode="auto">
                    <a:xfrm>
                      <a:off x="5567104" y="4267200"/>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51" name="Moon 50"/>
                    <p:cNvSpPr/>
                    <p:nvPr/>
                  </p:nvSpPr>
                  <p:spPr bwMode="auto">
                    <a:xfrm>
                      <a:off x="5693626" y="4282983"/>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52" name="Moon 51"/>
                    <p:cNvSpPr/>
                    <p:nvPr/>
                  </p:nvSpPr>
                  <p:spPr bwMode="auto">
                    <a:xfrm>
                      <a:off x="5806596" y="4284392"/>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53" name="Moon 52"/>
                    <p:cNvSpPr/>
                    <p:nvPr/>
                  </p:nvSpPr>
                  <p:spPr bwMode="auto">
                    <a:xfrm>
                      <a:off x="5912990" y="4275796"/>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54" name="Moon 53"/>
                    <p:cNvSpPr/>
                    <p:nvPr/>
                  </p:nvSpPr>
                  <p:spPr bwMode="auto">
                    <a:xfrm>
                      <a:off x="6039512" y="4275796"/>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55" name="Moon 54"/>
                    <p:cNvSpPr/>
                    <p:nvPr/>
                  </p:nvSpPr>
                  <p:spPr bwMode="auto">
                    <a:xfrm>
                      <a:off x="6152482" y="4275796"/>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56" name="Moon 55"/>
                    <p:cNvSpPr/>
                    <p:nvPr/>
                  </p:nvSpPr>
                  <p:spPr bwMode="auto">
                    <a:xfrm>
                      <a:off x="6263729" y="4267200"/>
                      <a:ext cx="279750" cy="869049"/>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57" name="Moon 56"/>
                    <p:cNvSpPr/>
                    <p:nvPr/>
                  </p:nvSpPr>
                  <p:spPr bwMode="auto">
                    <a:xfrm>
                      <a:off x="6390251" y="4267200"/>
                      <a:ext cx="219363" cy="853983"/>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58" name="Moon 57"/>
                    <p:cNvSpPr/>
                    <p:nvPr/>
                  </p:nvSpPr>
                  <p:spPr bwMode="auto">
                    <a:xfrm>
                      <a:off x="6479614" y="4267200"/>
                      <a:ext cx="225470" cy="855393"/>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sp>
                <p:nvSpPr>
                  <p:cNvPr id="34" name="Moon 33"/>
                  <p:cNvSpPr/>
                  <p:nvPr/>
                </p:nvSpPr>
                <p:spPr bwMode="auto">
                  <a:xfrm>
                    <a:off x="5859855" y="5608332"/>
                    <a:ext cx="264624" cy="587314"/>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35" name="Moon 34"/>
                  <p:cNvSpPr/>
                  <p:nvPr/>
                </p:nvSpPr>
                <p:spPr bwMode="auto">
                  <a:xfrm>
                    <a:off x="5985886" y="5608332"/>
                    <a:ext cx="207502" cy="577132"/>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36" name="Moon 35"/>
                  <p:cNvSpPr/>
                  <p:nvPr/>
                </p:nvSpPr>
                <p:spPr bwMode="auto">
                  <a:xfrm>
                    <a:off x="6076767" y="5608332"/>
                    <a:ext cx="213279" cy="578085"/>
                  </a:xfrm>
                  <a:prstGeom prst="moon">
                    <a:avLst>
                      <a:gd name="adj" fmla="val 52978"/>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sp>
              <p:nvSpPr>
                <p:cNvPr id="31" name="Moon 30"/>
                <p:cNvSpPr/>
                <p:nvPr/>
              </p:nvSpPr>
              <p:spPr bwMode="auto">
                <a:xfrm>
                  <a:off x="6183406" y="5607379"/>
                  <a:ext cx="213279" cy="578085"/>
                </a:xfrm>
                <a:prstGeom prst="moon">
                  <a:avLst>
                    <a:gd name="adj" fmla="val 52978"/>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32" name="Moon 31"/>
                <p:cNvSpPr/>
                <p:nvPr/>
              </p:nvSpPr>
              <p:spPr bwMode="auto">
                <a:xfrm>
                  <a:off x="6280135" y="5597189"/>
                  <a:ext cx="213279" cy="578085"/>
                </a:xfrm>
                <a:prstGeom prst="moon">
                  <a:avLst>
                    <a:gd name="adj" fmla="val 52978"/>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grpSp>
        <p:cxnSp>
          <p:nvCxnSpPr>
            <p:cNvPr id="25" name="Straight Connector 24"/>
            <p:cNvCxnSpPr>
              <a:stCxn id="38" idx="0"/>
              <a:endCxn id="32" idx="0"/>
            </p:cNvCxnSpPr>
            <p:nvPr/>
          </p:nvCxnSpPr>
          <p:spPr bwMode="auto">
            <a:xfrm flipV="1">
              <a:off x="3918404" y="5597189"/>
              <a:ext cx="2575010" cy="15964"/>
            </a:xfrm>
            <a:prstGeom prst="line">
              <a:avLst/>
            </a:prstGeom>
            <a:ln w="12700">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a:stCxn id="38" idx="2"/>
            </p:cNvCxnSpPr>
            <p:nvPr/>
          </p:nvCxnSpPr>
          <p:spPr bwMode="auto">
            <a:xfrm>
              <a:off x="3918404" y="6179619"/>
              <a:ext cx="2575010" cy="16503"/>
            </a:xfrm>
            <a:prstGeom prst="line">
              <a:avLst/>
            </a:prstGeom>
            <a:ln w="12700">
              <a:headEnd type="none" w="lg" len="med"/>
              <a:tailEnd type="none" w="lg" len="med"/>
            </a:ln>
          </p:spPr>
          <p:style>
            <a:lnRef idx="1">
              <a:schemeClr val="accent1"/>
            </a:lnRef>
            <a:fillRef idx="0">
              <a:schemeClr val="accent1"/>
            </a:fillRef>
            <a:effectRef idx="0">
              <a:schemeClr val="accent1"/>
            </a:effectRef>
            <a:fontRef idx="minor">
              <a:schemeClr val="tx1"/>
            </a:fontRef>
          </p:style>
        </p:cxnSp>
      </p:grpSp>
      <p:grpSp>
        <p:nvGrpSpPr>
          <p:cNvPr id="84" name="Group 83"/>
          <p:cNvGrpSpPr/>
          <p:nvPr/>
        </p:nvGrpSpPr>
        <p:grpSpPr>
          <a:xfrm>
            <a:off x="1628336" y="4273671"/>
            <a:ext cx="393099" cy="402163"/>
            <a:chOff x="2301829" y="3712637"/>
            <a:chExt cx="393099" cy="402163"/>
          </a:xfrm>
        </p:grpSpPr>
        <p:sp>
          <p:nvSpPr>
            <p:cNvPr id="85" name="Oval 84"/>
            <p:cNvSpPr/>
            <p:nvPr/>
          </p:nvSpPr>
          <p:spPr bwMode="auto">
            <a:xfrm>
              <a:off x="2301829" y="3712637"/>
              <a:ext cx="393099" cy="402163"/>
            </a:xfrm>
            <a:prstGeom prst="ellipse">
              <a:avLst/>
            </a:prstGeom>
            <a:solidFill>
              <a:schemeClr val="bg1">
                <a:lumMod val="85000"/>
              </a:schemeClr>
            </a:solidFill>
            <a:ln w="12700" cap="flat" cmpd="sng" algn="ctr">
              <a:solidFill>
                <a:schemeClr val="tx1">
                  <a:lumMod val="95000"/>
                  <a:lumOff val="5000"/>
                </a:schemeClr>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cxnSp>
          <p:nvCxnSpPr>
            <p:cNvPr id="86" name="Straight Connector 85"/>
            <p:cNvCxnSpPr>
              <a:stCxn id="85" idx="1"/>
              <a:endCxn id="85" idx="5"/>
            </p:cNvCxnSpPr>
            <p:nvPr/>
          </p:nvCxnSpPr>
          <p:spPr bwMode="auto">
            <a:xfrm>
              <a:off x="2359397" y="3771532"/>
              <a:ext cx="277963" cy="284373"/>
            </a:xfrm>
            <a:prstGeom prst="line">
              <a:avLst/>
            </a:prstGeom>
            <a:solidFill>
              <a:schemeClr val="accent1"/>
            </a:solidFill>
            <a:ln w="12700" cap="flat" cmpd="sng" algn="ctr">
              <a:solidFill>
                <a:schemeClr val="tx1"/>
              </a:solidFill>
              <a:prstDash val="solid"/>
              <a:round/>
              <a:headEnd type="none" w="lg" len="med"/>
              <a:tailEnd type="none" w="lg" len="med"/>
            </a:ln>
            <a:effectLst/>
          </p:spPr>
        </p:cxnSp>
        <p:cxnSp>
          <p:nvCxnSpPr>
            <p:cNvPr id="87" name="Straight Connector 86"/>
            <p:cNvCxnSpPr>
              <a:stCxn id="85" idx="3"/>
              <a:endCxn id="85" idx="7"/>
            </p:cNvCxnSpPr>
            <p:nvPr/>
          </p:nvCxnSpPr>
          <p:spPr bwMode="auto">
            <a:xfrm flipV="1">
              <a:off x="2359397" y="3771532"/>
              <a:ext cx="277963" cy="284373"/>
            </a:xfrm>
            <a:prstGeom prst="line">
              <a:avLst/>
            </a:prstGeom>
            <a:solidFill>
              <a:schemeClr val="accent1"/>
            </a:solidFill>
            <a:ln w="12700" cap="flat" cmpd="sng" algn="ctr">
              <a:solidFill>
                <a:schemeClr val="tx1"/>
              </a:solidFill>
              <a:prstDash val="solid"/>
              <a:round/>
              <a:headEnd type="none" w="lg" len="med"/>
              <a:tailEnd type="none" w="lg" len="med"/>
            </a:ln>
            <a:effectLst/>
          </p:spPr>
        </p:cxnSp>
      </p:grpSp>
      <p:grpSp>
        <p:nvGrpSpPr>
          <p:cNvPr id="88" name="Group 87"/>
          <p:cNvGrpSpPr/>
          <p:nvPr/>
        </p:nvGrpSpPr>
        <p:grpSpPr>
          <a:xfrm rot="1832292">
            <a:off x="7699878" y="3710109"/>
            <a:ext cx="393099" cy="392530"/>
            <a:chOff x="2301829" y="3712637"/>
            <a:chExt cx="393099" cy="402163"/>
          </a:xfrm>
        </p:grpSpPr>
        <p:sp>
          <p:nvSpPr>
            <p:cNvPr id="89" name="Oval 88"/>
            <p:cNvSpPr/>
            <p:nvPr/>
          </p:nvSpPr>
          <p:spPr bwMode="auto">
            <a:xfrm>
              <a:off x="2301829" y="3712637"/>
              <a:ext cx="393099" cy="402163"/>
            </a:xfrm>
            <a:prstGeom prst="ellipse">
              <a:avLst/>
            </a:prstGeom>
            <a:solidFill>
              <a:schemeClr val="bg1">
                <a:lumMod val="85000"/>
              </a:schemeClr>
            </a:solidFill>
            <a:ln w="12700" cap="flat" cmpd="sng" algn="ctr">
              <a:solidFill>
                <a:schemeClr val="tx1">
                  <a:lumMod val="95000"/>
                  <a:lumOff val="5000"/>
                </a:schemeClr>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cxnSp>
          <p:nvCxnSpPr>
            <p:cNvPr id="90" name="Straight Connector 89"/>
            <p:cNvCxnSpPr>
              <a:stCxn id="89" idx="1"/>
              <a:endCxn id="89" idx="5"/>
            </p:cNvCxnSpPr>
            <p:nvPr/>
          </p:nvCxnSpPr>
          <p:spPr bwMode="auto">
            <a:xfrm>
              <a:off x="2359397" y="3771532"/>
              <a:ext cx="277963" cy="284373"/>
            </a:xfrm>
            <a:prstGeom prst="line">
              <a:avLst/>
            </a:prstGeom>
            <a:solidFill>
              <a:schemeClr val="accent1"/>
            </a:solidFill>
            <a:ln w="12700" cap="flat" cmpd="sng" algn="ctr">
              <a:solidFill>
                <a:schemeClr val="tx1"/>
              </a:solidFill>
              <a:prstDash val="solid"/>
              <a:round/>
              <a:headEnd type="none" w="lg" len="med"/>
              <a:tailEnd type="none" w="lg" len="med"/>
            </a:ln>
            <a:effectLst/>
          </p:spPr>
        </p:cxnSp>
        <p:cxnSp>
          <p:nvCxnSpPr>
            <p:cNvPr id="91" name="Straight Connector 90"/>
            <p:cNvCxnSpPr>
              <a:stCxn id="89" idx="3"/>
              <a:endCxn id="89" idx="7"/>
            </p:cNvCxnSpPr>
            <p:nvPr/>
          </p:nvCxnSpPr>
          <p:spPr bwMode="auto">
            <a:xfrm flipV="1">
              <a:off x="2359397" y="3771532"/>
              <a:ext cx="277963" cy="284373"/>
            </a:xfrm>
            <a:prstGeom prst="line">
              <a:avLst/>
            </a:prstGeom>
            <a:solidFill>
              <a:schemeClr val="accent1"/>
            </a:solidFill>
            <a:ln w="12700" cap="flat" cmpd="sng" algn="ctr">
              <a:solidFill>
                <a:schemeClr val="tx1"/>
              </a:solidFill>
              <a:prstDash val="solid"/>
              <a:round/>
              <a:headEnd type="none" w="lg" len="med"/>
              <a:tailEnd type="none" w="lg" len="med"/>
            </a:ln>
            <a:effectLst/>
          </p:spPr>
        </p:cxnSp>
      </p:grpSp>
      <p:sp>
        <p:nvSpPr>
          <p:cNvPr id="92" name="Rectangle 91"/>
          <p:cNvSpPr/>
          <p:nvPr/>
        </p:nvSpPr>
        <p:spPr bwMode="auto">
          <a:xfrm rot="1747513">
            <a:off x="8119668" y="3987572"/>
            <a:ext cx="442781" cy="420100"/>
          </a:xfrm>
          <a:prstGeom prst="rect">
            <a:avLst/>
          </a:prstGeom>
          <a:solidFill>
            <a:schemeClr val="bg1">
              <a:lumMod val="8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94" name="Bent Arrow 93"/>
          <p:cNvSpPr/>
          <p:nvPr/>
        </p:nvSpPr>
        <p:spPr bwMode="auto">
          <a:xfrm rot="16200000" flipH="1" flipV="1">
            <a:off x="1381653" y="3190348"/>
            <a:ext cx="501374" cy="978679"/>
          </a:xfrm>
          <a:prstGeom prst="bentArrow">
            <a:avLst>
              <a:gd name="adj1" fmla="val 13641"/>
              <a:gd name="adj2" fmla="val 18897"/>
              <a:gd name="adj3" fmla="val 11511"/>
              <a:gd name="adj4" fmla="val 48276"/>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95" name="Rectangle 94"/>
          <p:cNvSpPr/>
          <p:nvPr/>
        </p:nvSpPr>
        <p:spPr bwMode="auto">
          <a:xfrm>
            <a:off x="1837537" y="3617744"/>
            <a:ext cx="442781" cy="420100"/>
          </a:xfrm>
          <a:prstGeom prst="rect">
            <a:avLst/>
          </a:prstGeom>
          <a:solidFill>
            <a:schemeClr val="bg1">
              <a:lumMod val="8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96" name="Can 95"/>
          <p:cNvSpPr/>
          <p:nvPr/>
        </p:nvSpPr>
        <p:spPr>
          <a:xfrm>
            <a:off x="357892" y="3151536"/>
            <a:ext cx="1143000" cy="1797795"/>
          </a:xfrm>
          <a:prstGeom prst="can">
            <a:avLst>
              <a:gd name="adj" fmla="val 18907"/>
            </a:avLst>
          </a:prstGeom>
          <a:solidFill>
            <a:schemeClr val="bg1"/>
          </a:solidFill>
          <a:ln w="19050">
            <a:solidFill>
              <a:schemeClr val="tx1">
                <a:lumMod val="95000"/>
                <a:lumOff val="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US" sz="1800" b="1" dirty="0">
              <a:solidFill>
                <a:schemeClr val="tx1"/>
              </a:solidFill>
            </a:endParaRPr>
          </a:p>
        </p:txBody>
      </p:sp>
      <p:sp>
        <p:nvSpPr>
          <p:cNvPr id="97" name="Can 96"/>
          <p:cNvSpPr/>
          <p:nvPr/>
        </p:nvSpPr>
        <p:spPr>
          <a:xfrm>
            <a:off x="497366" y="1633428"/>
            <a:ext cx="1521850" cy="1214017"/>
          </a:xfrm>
          <a:prstGeom prst="can">
            <a:avLst>
              <a:gd name="adj" fmla="val 14762"/>
            </a:avLst>
          </a:prstGeom>
          <a:solidFill>
            <a:schemeClr val="bg1"/>
          </a:solidFill>
          <a:ln w="19050">
            <a:solidFill>
              <a:schemeClr val="tx1">
                <a:lumMod val="95000"/>
                <a:lumOff val="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800" b="1" dirty="0" smtClean="0">
                <a:solidFill>
                  <a:schemeClr val="tx1"/>
                </a:solidFill>
              </a:rPr>
              <a:t>Concentrated Clay</a:t>
            </a:r>
            <a:endParaRPr lang="en-US" sz="1800" b="1" dirty="0">
              <a:solidFill>
                <a:schemeClr val="tx1"/>
              </a:solidFill>
            </a:endParaRPr>
          </a:p>
        </p:txBody>
      </p:sp>
      <p:grpSp>
        <p:nvGrpSpPr>
          <p:cNvPr id="98" name="Group 97"/>
          <p:cNvGrpSpPr/>
          <p:nvPr/>
        </p:nvGrpSpPr>
        <p:grpSpPr>
          <a:xfrm>
            <a:off x="2209801" y="4908083"/>
            <a:ext cx="1022337" cy="419150"/>
            <a:chOff x="2209801" y="4908083"/>
            <a:chExt cx="1022337" cy="419150"/>
          </a:xfrm>
        </p:grpSpPr>
        <p:sp>
          <p:nvSpPr>
            <p:cNvPr id="99" name="Freeform 98"/>
            <p:cNvSpPr/>
            <p:nvPr/>
          </p:nvSpPr>
          <p:spPr bwMode="auto">
            <a:xfrm flipV="1">
              <a:off x="2967586" y="5278918"/>
              <a:ext cx="52846" cy="45719"/>
            </a:xfrm>
            <a:custGeom>
              <a:avLst/>
              <a:gdLst>
                <a:gd name="connsiteX0" fmla="*/ 0 w 41015"/>
                <a:gd name="connsiteY0" fmla="*/ 0 h 49206"/>
                <a:gd name="connsiteX1" fmla="*/ 20502 w 41015"/>
                <a:gd name="connsiteY1" fmla="*/ 8201 h 49206"/>
                <a:gd name="connsiteX2" fmla="*/ 36904 w 41015"/>
                <a:gd name="connsiteY2" fmla="*/ 32804 h 49206"/>
                <a:gd name="connsiteX3" fmla="*/ 41004 w 41015"/>
                <a:gd name="connsiteY3" fmla="*/ 49206 h 49206"/>
              </a:gdLst>
              <a:ahLst/>
              <a:cxnLst>
                <a:cxn ang="0">
                  <a:pos x="connsiteX0" y="connsiteY0"/>
                </a:cxn>
                <a:cxn ang="0">
                  <a:pos x="connsiteX1" y="connsiteY1"/>
                </a:cxn>
                <a:cxn ang="0">
                  <a:pos x="connsiteX2" y="connsiteY2"/>
                </a:cxn>
                <a:cxn ang="0">
                  <a:pos x="connsiteX3" y="connsiteY3"/>
                </a:cxn>
              </a:cxnLst>
              <a:rect l="l" t="t" r="r" b="b"/>
              <a:pathLst>
                <a:path w="41015" h="49206">
                  <a:moveTo>
                    <a:pt x="0" y="0"/>
                  </a:moveTo>
                  <a:cubicBezTo>
                    <a:pt x="6834" y="2734"/>
                    <a:pt x="15001" y="3311"/>
                    <a:pt x="20502" y="8201"/>
                  </a:cubicBezTo>
                  <a:cubicBezTo>
                    <a:pt x="27869" y="14749"/>
                    <a:pt x="36904" y="32804"/>
                    <a:pt x="36904" y="32804"/>
                  </a:cubicBezTo>
                  <a:cubicBezTo>
                    <a:pt x="41436" y="46402"/>
                    <a:pt x="41004" y="40783"/>
                    <a:pt x="41004" y="49206"/>
                  </a:cubicBezTo>
                </a:path>
              </a:pathLst>
            </a:custGeom>
            <a:ln w="9525">
              <a:headEnd type="none" w="lg" len="med"/>
              <a:tailEnd type="none" w="lg" len="med"/>
            </a:ln>
          </p:spPr>
          <p:style>
            <a:lnRef idx="1">
              <a:schemeClr val="accent1"/>
            </a:lnRef>
            <a:fillRef idx="0">
              <a:schemeClr val="accent1"/>
            </a:fillRef>
            <a:effectRef idx="0">
              <a:schemeClr val="accent1"/>
            </a:effectRef>
            <a:fontRef idx="minor">
              <a:schemeClr val="tx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nvGrpSpPr>
            <p:cNvPr id="100" name="Group 99"/>
            <p:cNvGrpSpPr/>
            <p:nvPr/>
          </p:nvGrpSpPr>
          <p:grpSpPr>
            <a:xfrm>
              <a:off x="2209801" y="4908083"/>
              <a:ext cx="1022337" cy="419150"/>
              <a:chOff x="2301832" y="4728659"/>
              <a:chExt cx="1022337" cy="572277"/>
            </a:xfrm>
          </p:grpSpPr>
          <p:sp>
            <p:nvSpPr>
              <p:cNvPr id="101" name="Freeform 100"/>
              <p:cNvSpPr/>
              <p:nvPr/>
            </p:nvSpPr>
            <p:spPr bwMode="auto">
              <a:xfrm>
                <a:off x="3063831" y="4730256"/>
                <a:ext cx="41015" cy="49206"/>
              </a:xfrm>
              <a:custGeom>
                <a:avLst/>
                <a:gdLst>
                  <a:gd name="connsiteX0" fmla="*/ 0 w 41015"/>
                  <a:gd name="connsiteY0" fmla="*/ 0 h 49206"/>
                  <a:gd name="connsiteX1" fmla="*/ 20502 w 41015"/>
                  <a:gd name="connsiteY1" fmla="*/ 8201 h 49206"/>
                  <a:gd name="connsiteX2" fmla="*/ 36904 w 41015"/>
                  <a:gd name="connsiteY2" fmla="*/ 32804 h 49206"/>
                  <a:gd name="connsiteX3" fmla="*/ 41004 w 41015"/>
                  <a:gd name="connsiteY3" fmla="*/ 49206 h 49206"/>
                </a:gdLst>
                <a:ahLst/>
                <a:cxnLst>
                  <a:cxn ang="0">
                    <a:pos x="connsiteX0" y="connsiteY0"/>
                  </a:cxn>
                  <a:cxn ang="0">
                    <a:pos x="connsiteX1" y="connsiteY1"/>
                  </a:cxn>
                  <a:cxn ang="0">
                    <a:pos x="connsiteX2" y="connsiteY2"/>
                  </a:cxn>
                  <a:cxn ang="0">
                    <a:pos x="connsiteX3" y="connsiteY3"/>
                  </a:cxn>
                </a:cxnLst>
                <a:rect l="l" t="t" r="r" b="b"/>
                <a:pathLst>
                  <a:path w="41015" h="49206">
                    <a:moveTo>
                      <a:pt x="0" y="0"/>
                    </a:moveTo>
                    <a:cubicBezTo>
                      <a:pt x="6834" y="2734"/>
                      <a:pt x="15001" y="3311"/>
                      <a:pt x="20502" y="8201"/>
                    </a:cubicBezTo>
                    <a:cubicBezTo>
                      <a:pt x="27869" y="14749"/>
                      <a:pt x="36904" y="32804"/>
                      <a:pt x="36904" y="32804"/>
                    </a:cubicBezTo>
                    <a:cubicBezTo>
                      <a:pt x="41436" y="46402"/>
                      <a:pt x="41004" y="40783"/>
                      <a:pt x="41004" y="49206"/>
                    </a:cubicBezTo>
                  </a:path>
                </a:pathLst>
              </a:custGeom>
              <a:ln w="9525">
                <a:headEnd type="none" w="lg" len="med"/>
                <a:tailEnd type="none" w="lg" len="med"/>
              </a:ln>
            </p:spPr>
            <p:style>
              <a:lnRef idx="1">
                <a:schemeClr val="accent1"/>
              </a:lnRef>
              <a:fillRef idx="0">
                <a:schemeClr val="accent1"/>
              </a:fillRef>
              <a:effectRef idx="0">
                <a:schemeClr val="accent1"/>
              </a:effectRef>
              <a:fontRef idx="minor">
                <a:schemeClr val="tx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nvGrpSpPr>
              <p:cNvPr id="102" name="Group 101"/>
              <p:cNvGrpSpPr/>
              <p:nvPr/>
            </p:nvGrpSpPr>
            <p:grpSpPr>
              <a:xfrm>
                <a:off x="2301832" y="4728659"/>
                <a:ext cx="1022337" cy="572277"/>
                <a:chOff x="2301832" y="4728659"/>
                <a:chExt cx="1022337" cy="572277"/>
              </a:xfrm>
            </p:grpSpPr>
            <p:grpSp>
              <p:nvGrpSpPr>
                <p:cNvPr id="103" name="Group 102"/>
                <p:cNvGrpSpPr/>
                <p:nvPr/>
              </p:nvGrpSpPr>
              <p:grpSpPr>
                <a:xfrm>
                  <a:off x="2301832" y="4728660"/>
                  <a:ext cx="1022337" cy="572276"/>
                  <a:chOff x="3984429" y="2933699"/>
                  <a:chExt cx="1185984" cy="846797"/>
                </a:xfrm>
              </p:grpSpPr>
              <p:sp>
                <p:nvSpPr>
                  <p:cNvPr id="106" name="Can 105"/>
                  <p:cNvSpPr/>
                  <p:nvPr/>
                </p:nvSpPr>
                <p:spPr>
                  <a:xfrm rot="5400000">
                    <a:off x="4205945" y="2747932"/>
                    <a:ext cx="742951" cy="1185984"/>
                  </a:xfrm>
                  <a:prstGeom prst="can">
                    <a:avLst>
                      <a:gd name="adj" fmla="val 53063"/>
                    </a:avLst>
                  </a:prstGeom>
                  <a:solidFill>
                    <a:schemeClr val="bg2">
                      <a:lumMod val="90000"/>
                    </a:schemeClr>
                  </a:solidFill>
                  <a:ln w="9525">
                    <a:solidFill>
                      <a:schemeClr val="bg2">
                        <a:lumMod val="50000"/>
                      </a:schemeClr>
                    </a:solidFill>
                  </a:ln>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sp>
                <p:nvSpPr>
                  <p:cNvPr id="107" name="Moon 106"/>
                  <p:cNvSpPr/>
                  <p:nvPr/>
                </p:nvSpPr>
                <p:spPr bwMode="auto">
                  <a:xfrm>
                    <a:off x="4066233" y="2955954"/>
                    <a:ext cx="287952" cy="80229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08" name="Moon 107"/>
                  <p:cNvSpPr/>
                  <p:nvPr/>
                </p:nvSpPr>
                <p:spPr bwMode="auto">
                  <a:xfrm>
                    <a:off x="4174251" y="2940887"/>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09" name="Moon 108"/>
                  <p:cNvSpPr/>
                  <p:nvPr/>
                </p:nvSpPr>
                <p:spPr bwMode="auto">
                  <a:xfrm>
                    <a:off x="4287221" y="2942296"/>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10" name="Moon 109"/>
                  <p:cNvSpPr/>
                  <p:nvPr/>
                </p:nvSpPr>
                <p:spPr bwMode="auto">
                  <a:xfrm>
                    <a:off x="4393615" y="2933700"/>
                    <a:ext cx="306456" cy="83820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11" name="Moon 110"/>
                  <p:cNvSpPr/>
                  <p:nvPr/>
                </p:nvSpPr>
                <p:spPr bwMode="auto">
                  <a:xfrm>
                    <a:off x="4520136" y="2933699"/>
                    <a:ext cx="261124" cy="845387"/>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12" name="Moon 111"/>
                  <p:cNvSpPr/>
                  <p:nvPr/>
                </p:nvSpPr>
                <p:spPr bwMode="auto">
                  <a:xfrm>
                    <a:off x="4633107" y="2933699"/>
                    <a:ext cx="235295" cy="838201"/>
                  </a:xfrm>
                  <a:prstGeom prst="moon">
                    <a:avLst>
                      <a:gd name="adj" fmla="val 58817"/>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cxnSp>
              <p:nvCxnSpPr>
                <p:cNvPr id="104" name="Straight Connector 103"/>
                <p:cNvCxnSpPr>
                  <a:endCxn id="112" idx="0"/>
                </p:cNvCxnSpPr>
                <p:nvPr/>
              </p:nvCxnSpPr>
              <p:spPr bwMode="auto">
                <a:xfrm flipV="1">
                  <a:off x="2562844" y="4728659"/>
                  <a:ext cx="500987" cy="18809"/>
                </a:xfrm>
                <a:prstGeom prst="line">
                  <a:avLst/>
                </a:prstGeom>
                <a:ln w="9525">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p:nvCxnSpPr>
              <p:spPr bwMode="auto">
                <a:xfrm>
                  <a:off x="2580691" y="5292259"/>
                  <a:ext cx="483140" cy="2869"/>
                </a:xfrm>
                <a:prstGeom prst="line">
                  <a:avLst/>
                </a:prstGeom>
                <a:ln w="9525">
                  <a:headEnd type="none" w="lg" len="med"/>
                  <a:tailEnd type="none" w="lg" len="med"/>
                </a:ln>
              </p:spPr>
              <p:style>
                <a:lnRef idx="1">
                  <a:schemeClr val="accent1"/>
                </a:lnRef>
                <a:fillRef idx="0">
                  <a:schemeClr val="accent1"/>
                </a:fillRef>
                <a:effectRef idx="0">
                  <a:schemeClr val="accent1"/>
                </a:effectRef>
                <a:fontRef idx="minor">
                  <a:schemeClr val="tx1"/>
                </a:fontRef>
              </p:style>
            </p:cxnSp>
          </p:grpSp>
        </p:grpSp>
      </p:grpSp>
      <p:sp>
        <p:nvSpPr>
          <p:cNvPr id="118" name="Rectangle 117"/>
          <p:cNvSpPr/>
          <p:nvPr/>
        </p:nvSpPr>
        <p:spPr bwMode="auto">
          <a:xfrm>
            <a:off x="6202195" y="2167291"/>
            <a:ext cx="1390702" cy="369332"/>
          </a:xfrm>
          <a:prstGeom prst="rect">
            <a:avLst/>
          </a:prstGeom>
          <a:noFill/>
          <a:ln>
            <a:noFill/>
            <a:headEnd type="none" w="lg" len="med"/>
            <a:tailEnd type="none" w="lg" len="med"/>
          </a:ln>
        </p:spPr>
        <p:style>
          <a:lnRef idx="2">
            <a:schemeClr val="dk1"/>
          </a:lnRef>
          <a:fillRef idx="1">
            <a:schemeClr val="lt1"/>
          </a:fillRef>
          <a:effectRef idx="0">
            <a:schemeClr val="dk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r>
              <a:rPr lang="en-US" b="1" dirty="0" smtClean="0">
                <a:solidFill>
                  <a:schemeClr val="tx1"/>
                </a:solidFill>
                <a:latin typeface="+mj-lt"/>
                <a:cs typeface="Calibri" pitchFamily="34" charset="0"/>
              </a:rPr>
              <a:t>Tube Settler</a:t>
            </a:r>
            <a:endParaRPr kumimoji="0" lang="en-US" sz="1800" b="1" i="0" u="none" strike="noStrike" cap="none" normalizeH="0" baseline="0" dirty="0" smtClean="0">
              <a:ln>
                <a:noFill/>
              </a:ln>
              <a:solidFill>
                <a:schemeClr val="tx1"/>
              </a:solidFill>
              <a:effectLst/>
              <a:latin typeface="+mj-lt"/>
              <a:cs typeface="Calibri" pitchFamily="34" charset="0"/>
            </a:endParaRPr>
          </a:p>
        </p:txBody>
      </p:sp>
      <p:sp>
        <p:nvSpPr>
          <p:cNvPr id="119" name="Rectangle 118"/>
          <p:cNvSpPr/>
          <p:nvPr/>
        </p:nvSpPr>
        <p:spPr bwMode="auto">
          <a:xfrm>
            <a:off x="4425865" y="6183868"/>
            <a:ext cx="1289135" cy="369332"/>
          </a:xfrm>
          <a:prstGeom prst="rect">
            <a:avLst/>
          </a:prstGeom>
          <a:noFill/>
          <a:ln>
            <a:noFill/>
            <a:headEnd type="none" w="lg" len="med"/>
            <a:tailEnd type="none" w="lg" len="med"/>
          </a:ln>
        </p:spPr>
        <p:style>
          <a:lnRef idx="2">
            <a:schemeClr val="dk1"/>
          </a:lnRef>
          <a:fillRef idx="1">
            <a:schemeClr val="lt1"/>
          </a:fillRef>
          <a:effectRef idx="0">
            <a:schemeClr val="dk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r>
              <a:rPr lang="en-US" b="1" dirty="0" err="1" smtClean="0">
                <a:solidFill>
                  <a:schemeClr val="tx1"/>
                </a:solidFill>
                <a:latin typeface="+mj-lt"/>
                <a:cs typeface="Calibri" pitchFamily="34" charset="0"/>
              </a:rPr>
              <a:t>Flocculator</a:t>
            </a:r>
            <a:endParaRPr kumimoji="0" lang="en-US" sz="1800" b="1" i="0" u="none" strike="noStrike" cap="none" normalizeH="0" baseline="0" dirty="0" smtClean="0">
              <a:ln>
                <a:noFill/>
              </a:ln>
              <a:solidFill>
                <a:schemeClr val="tx1"/>
              </a:solidFill>
              <a:effectLst/>
              <a:latin typeface="+mj-lt"/>
              <a:cs typeface="Calibri" pitchFamily="34" charset="0"/>
            </a:endParaRPr>
          </a:p>
        </p:txBody>
      </p:sp>
      <p:sp>
        <p:nvSpPr>
          <p:cNvPr id="120" name="Rectangle 119"/>
          <p:cNvSpPr/>
          <p:nvPr/>
        </p:nvSpPr>
        <p:spPr bwMode="auto">
          <a:xfrm>
            <a:off x="2046593" y="5301806"/>
            <a:ext cx="1249991" cy="369332"/>
          </a:xfrm>
          <a:prstGeom prst="rect">
            <a:avLst/>
          </a:prstGeom>
          <a:noFill/>
          <a:ln>
            <a:noFill/>
            <a:headEnd type="none" w="lg" len="med"/>
            <a:tailEnd type="none" w="lg"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b="1" dirty="0" smtClean="0">
                <a:solidFill>
                  <a:schemeClr val="tx1"/>
                </a:solidFill>
                <a:latin typeface="+mj-lt"/>
                <a:cs typeface="Calibri" pitchFamily="34" charset="0"/>
              </a:rPr>
              <a:t>Rapid Mix</a:t>
            </a:r>
            <a:endParaRPr kumimoji="0" lang="en-US" sz="1800" b="1" i="0" u="none" strike="noStrike" cap="none" normalizeH="0" baseline="0" dirty="0" smtClean="0">
              <a:ln>
                <a:noFill/>
              </a:ln>
              <a:solidFill>
                <a:schemeClr val="tx1"/>
              </a:solidFill>
              <a:effectLst/>
              <a:latin typeface="+mj-lt"/>
              <a:cs typeface="Calibri" pitchFamily="34" charset="0"/>
            </a:endParaRPr>
          </a:p>
        </p:txBody>
      </p:sp>
      <p:sp>
        <p:nvSpPr>
          <p:cNvPr id="121" name="Rectangle 120"/>
          <p:cNvSpPr/>
          <p:nvPr/>
        </p:nvSpPr>
        <p:spPr bwMode="auto">
          <a:xfrm>
            <a:off x="250901" y="5387288"/>
            <a:ext cx="1249991" cy="369332"/>
          </a:xfrm>
          <a:prstGeom prst="rect">
            <a:avLst/>
          </a:prstGeom>
          <a:noFill/>
          <a:ln>
            <a:noFill/>
            <a:headEnd type="none" w="lg" len="med"/>
            <a:tailEnd type="none" w="lg"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i="1" dirty="0" smtClean="0">
                <a:solidFill>
                  <a:schemeClr val="tx1"/>
                </a:solidFill>
                <a:latin typeface="+mj-lt"/>
                <a:cs typeface="Calibri" pitchFamily="34" charset="0"/>
              </a:rPr>
              <a:t>Raw Water</a:t>
            </a:r>
            <a:endParaRPr kumimoji="0" lang="en-US" sz="1800" i="1" u="none" strike="noStrike" cap="none" normalizeH="0" baseline="0" dirty="0" smtClean="0">
              <a:ln>
                <a:noFill/>
              </a:ln>
              <a:solidFill>
                <a:schemeClr val="tx1"/>
              </a:solidFill>
              <a:effectLst/>
              <a:latin typeface="+mj-lt"/>
              <a:cs typeface="Calibri" pitchFamily="34" charset="0"/>
            </a:endParaRPr>
          </a:p>
        </p:txBody>
      </p:sp>
      <p:sp>
        <p:nvSpPr>
          <p:cNvPr id="122" name="Rectangle 121"/>
          <p:cNvSpPr/>
          <p:nvPr/>
        </p:nvSpPr>
        <p:spPr bwMode="auto">
          <a:xfrm>
            <a:off x="8366111" y="5549216"/>
            <a:ext cx="819245" cy="369332"/>
          </a:xfrm>
          <a:prstGeom prst="rect">
            <a:avLst/>
          </a:prstGeom>
          <a:noFill/>
          <a:ln>
            <a:noFill/>
            <a:headEnd type="none" w="lg" len="med"/>
            <a:tailEnd type="none" w="lg"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i="1" dirty="0" smtClean="0">
                <a:solidFill>
                  <a:schemeClr val="tx1"/>
                </a:solidFill>
                <a:latin typeface="+mj-lt"/>
                <a:cs typeface="Calibri" pitchFamily="34" charset="0"/>
              </a:rPr>
              <a:t>Waste</a:t>
            </a:r>
            <a:endParaRPr kumimoji="0" lang="en-US" sz="1800" i="1" u="none" strike="noStrike" cap="none" normalizeH="0" baseline="0" dirty="0" smtClean="0">
              <a:ln>
                <a:noFill/>
              </a:ln>
              <a:solidFill>
                <a:schemeClr val="tx1"/>
              </a:solidFill>
              <a:effectLst/>
              <a:latin typeface="+mj-lt"/>
              <a:cs typeface="Calibri" pitchFamily="34" charset="0"/>
            </a:endParaRPr>
          </a:p>
        </p:txBody>
      </p:sp>
      <p:sp>
        <p:nvSpPr>
          <p:cNvPr id="123" name="Rectangle 122"/>
          <p:cNvSpPr/>
          <p:nvPr/>
        </p:nvSpPr>
        <p:spPr bwMode="auto">
          <a:xfrm>
            <a:off x="8176985" y="4756342"/>
            <a:ext cx="819245" cy="369332"/>
          </a:xfrm>
          <a:prstGeom prst="rect">
            <a:avLst/>
          </a:prstGeom>
          <a:noFill/>
          <a:ln>
            <a:noFill/>
            <a:headEnd type="none" w="lg" len="med"/>
            <a:tailEnd type="none" w="lg"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i="1" dirty="0" smtClean="0">
                <a:solidFill>
                  <a:schemeClr val="tx1"/>
                </a:solidFill>
                <a:latin typeface="+mj-lt"/>
                <a:cs typeface="Calibri" pitchFamily="34" charset="0"/>
              </a:rPr>
              <a:t>Waste</a:t>
            </a:r>
            <a:endParaRPr kumimoji="0" lang="en-US" sz="1800" i="1" u="none" strike="noStrike" cap="none" normalizeH="0" baseline="0" dirty="0" smtClean="0">
              <a:ln>
                <a:noFill/>
              </a:ln>
              <a:solidFill>
                <a:schemeClr val="tx1"/>
              </a:solidFill>
              <a:effectLst/>
              <a:latin typeface="+mj-lt"/>
              <a:cs typeface="Calibri" pitchFamily="34" charset="0"/>
            </a:endParaRPr>
          </a:p>
        </p:txBody>
      </p:sp>
      <p:sp>
        <p:nvSpPr>
          <p:cNvPr id="124" name="Can 123"/>
          <p:cNvSpPr/>
          <p:nvPr/>
        </p:nvSpPr>
        <p:spPr>
          <a:xfrm>
            <a:off x="357892" y="3695597"/>
            <a:ext cx="1143000" cy="1273937"/>
          </a:xfrm>
          <a:prstGeom prst="can">
            <a:avLst>
              <a:gd name="adj" fmla="val 18907"/>
            </a:avLst>
          </a:prstGeom>
          <a:solidFill>
            <a:schemeClr val="accent5">
              <a:lumMod val="40000"/>
              <a:lumOff val="60000"/>
            </a:schemeClr>
          </a:solidFill>
          <a:ln w="19050">
            <a:solidFill>
              <a:schemeClr val="tx1">
                <a:lumMod val="95000"/>
                <a:lumOff val="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800" b="1" dirty="0">
                <a:solidFill>
                  <a:schemeClr val="tx1"/>
                </a:solidFill>
              </a:rPr>
              <a:t>Turbid </a:t>
            </a:r>
            <a:r>
              <a:rPr lang="en-US" sz="1800" b="1" dirty="0" smtClean="0">
                <a:solidFill>
                  <a:schemeClr val="tx1"/>
                </a:solidFill>
              </a:rPr>
              <a:t>Water</a:t>
            </a:r>
            <a:endParaRPr lang="en-US" sz="1800" b="1" dirty="0">
              <a:solidFill>
                <a:schemeClr val="tx1"/>
              </a:solidFill>
            </a:endParaRPr>
          </a:p>
        </p:txBody>
      </p:sp>
      <p:sp>
        <p:nvSpPr>
          <p:cNvPr id="141" name="Flowchart: Collate 140"/>
          <p:cNvSpPr/>
          <p:nvPr/>
        </p:nvSpPr>
        <p:spPr bwMode="auto">
          <a:xfrm rot="16200000">
            <a:off x="4724120" y="5335547"/>
            <a:ext cx="113579" cy="184735"/>
          </a:xfrm>
          <a:prstGeom prst="flowChartCollat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43" name="Flowchart: Collate 142"/>
          <p:cNvSpPr/>
          <p:nvPr/>
        </p:nvSpPr>
        <p:spPr bwMode="auto">
          <a:xfrm rot="16200000">
            <a:off x="5895433" y="5327073"/>
            <a:ext cx="113579" cy="184735"/>
          </a:xfrm>
          <a:prstGeom prst="flowChartCollat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44" name="Flowchart: Collate 143"/>
          <p:cNvSpPr/>
          <p:nvPr/>
        </p:nvSpPr>
        <p:spPr bwMode="auto">
          <a:xfrm rot="16200000">
            <a:off x="6165068" y="5322028"/>
            <a:ext cx="113579" cy="184735"/>
          </a:xfrm>
          <a:prstGeom prst="flowChartCollat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60" name="Flowchart: Collate 159"/>
          <p:cNvSpPr/>
          <p:nvPr/>
        </p:nvSpPr>
        <p:spPr bwMode="auto">
          <a:xfrm rot="12600000">
            <a:off x="8089438" y="2305133"/>
            <a:ext cx="113579" cy="184735"/>
          </a:xfrm>
          <a:prstGeom prst="flowChartCollat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61" name="Flowchart: Collate 160"/>
          <p:cNvSpPr/>
          <p:nvPr/>
        </p:nvSpPr>
        <p:spPr bwMode="auto">
          <a:xfrm rot="12600000">
            <a:off x="7978364" y="2525649"/>
            <a:ext cx="113579" cy="184735"/>
          </a:xfrm>
          <a:prstGeom prst="flowChartCollat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62" name="Flowchart: Collate 161"/>
          <p:cNvSpPr/>
          <p:nvPr/>
        </p:nvSpPr>
        <p:spPr bwMode="auto">
          <a:xfrm rot="12600000">
            <a:off x="7857146" y="2751860"/>
            <a:ext cx="113579" cy="184735"/>
          </a:xfrm>
          <a:prstGeom prst="flowChartCollat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63" name="Flowchart: Collate 162"/>
          <p:cNvSpPr/>
          <p:nvPr/>
        </p:nvSpPr>
        <p:spPr bwMode="auto">
          <a:xfrm rot="12600000">
            <a:off x="7730392" y="2981435"/>
            <a:ext cx="113579" cy="184735"/>
          </a:xfrm>
          <a:prstGeom prst="flowChartCollat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64" name="Isosceles Triangle 163"/>
          <p:cNvSpPr/>
          <p:nvPr/>
        </p:nvSpPr>
        <p:spPr bwMode="auto">
          <a:xfrm rot="1800000">
            <a:off x="8248816" y="2119830"/>
            <a:ext cx="108536" cy="94920"/>
          </a:xfrm>
          <a:prstGeom prst="triangle">
            <a:avLst/>
          </a:prstGeom>
          <a:solidFill>
            <a:srgbClr val="00FF00"/>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65" name="Isosceles Triangle 164"/>
          <p:cNvSpPr/>
          <p:nvPr/>
        </p:nvSpPr>
        <p:spPr bwMode="auto">
          <a:xfrm rot="12600000" flipH="1">
            <a:off x="8364143" y="1916651"/>
            <a:ext cx="108536" cy="94920"/>
          </a:xfrm>
          <a:prstGeom prst="triangle">
            <a:avLst/>
          </a:prstGeom>
          <a:solidFill>
            <a:srgbClr val="00FF00"/>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68" name="Isosceles Triangle 167"/>
          <p:cNvSpPr/>
          <p:nvPr/>
        </p:nvSpPr>
        <p:spPr bwMode="auto">
          <a:xfrm rot="5400000">
            <a:off x="5479592" y="5391231"/>
            <a:ext cx="108536" cy="94920"/>
          </a:xfrm>
          <a:prstGeom prst="triangl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69" name="Isosceles Triangle 168"/>
          <p:cNvSpPr/>
          <p:nvPr/>
        </p:nvSpPr>
        <p:spPr bwMode="auto">
          <a:xfrm rot="16200000" flipH="1">
            <a:off x="5589245" y="5389477"/>
            <a:ext cx="108536" cy="94920"/>
          </a:xfrm>
          <a:prstGeom prst="triangl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70" name="Can 169"/>
          <p:cNvSpPr/>
          <p:nvPr/>
        </p:nvSpPr>
        <p:spPr>
          <a:xfrm>
            <a:off x="3597403" y="1917128"/>
            <a:ext cx="1281879" cy="1450428"/>
          </a:xfrm>
          <a:prstGeom prst="can">
            <a:avLst>
              <a:gd name="adj" fmla="val 23342"/>
            </a:avLst>
          </a:prstGeom>
          <a:solidFill>
            <a:schemeClr val="bg1"/>
          </a:solidFill>
          <a:ln w="19050">
            <a:solidFill>
              <a:schemeClr val="tx1">
                <a:lumMod val="95000"/>
                <a:lumOff val="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800" b="1" dirty="0" smtClean="0">
                <a:solidFill>
                  <a:schemeClr val="tx1"/>
                </a:solidFill>
              </a:rPr>
              <a:t>Coagulant Stock Tank</a:t>
            </a:r>
            <a:endParaRPr lang="en-US" sz="1800" b="1" dirty="0">
              <a:solidFill>
                <a:schemeClr val="tx1"/>
              </a:solidFill>
            </a:endParaRPr>
          </a:p>
        </p:txBody>
      </p:sp>
      <p:sp>
        <p:nvSpPr>
          <p:cNvPr id="171" name="Flowchart: Summing Junction 170"/>
          <p:cNvSpPr/>
          <p:nvPr/>
        </p:nvSpPr>
        <p:spPr bwMode="auto">
          <a:xfrm>
            <a:off x="2852568" y="2869206"/>
            <a:ext cx="390880" cy="384490"/>
          </a:xfrm>
          <a:prstGeom prst="flowChartSummingJunction">
            <a:avLst/>
          </a:prstGeom>
          <a:solidFill>
            <a:schemeClr val="bg1">
              <a:lumMod val="85000"/>
            </a:schemeClr>
          </a:solidFill>
          <a:ln w="12700" cap="flat" cmpd="sng" algn="ctr">
            <a:solidFill>
              <a:schemeClr val="tx1">
                <a:lumMod val="95000"/>
                <a:lumOff val="5000"/>
              </a:schemeClr>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72" name="Flowchart: Summing Junction 171"/>
          <p:cNvSpPr/>
          <p:nvPr/>
        </p:nvSpPr>
        <p:spPr bwMode="auto">
          <a:xfrm>
            <a:off x="5304420" y="4523593"/>
            <a:ext cx="390880" cy="384490"/>
          </a:xfrm>
          <a:prstGeom prst="flowChartSummingJunction">
            <a:avLst/>
          </a:prstGeom>
          <a:solidFill>
            <a:schemeClr val="bg1">
              <a:lumMod val="85000"/>
            </a:schemeClr>
          </a:solidFill>
          <a:ln w="12700" cap="flat" cmpd="sng" algn="ctr">
            <a:solidFill>
              <a:schemeClr val="tx1">
                <a:lumMod val="95000"/>
                <a:lumOff val="5000"/>
              </a:schemeClr>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73" name="Rectangle 172"/>
          <p:cNvSpPr/>
          <p:nvPr/>
        </p:nvSpPr>
        <p:spPr bwMode="auto">
          <a:xfrm>
            <a:off x="3838377" y="4346506"/>
            <a:ext cx="1390124" cy="369332"/>
          </a:xfrm>
          <a:prstGeom prst="rect">
            <a:avLst/>
          </a:prstGeom>
          <a:noFill/>
          <a:ln>
            <a:noFill/>
            <a:headEnd type="none" w="lg" len="med"/>
            <a:tailEnd type="none" w="lg" len="med"/>
          </a:ln>
        </p:spPr>
        <p:style>
          <a:lnRef idx="2">
            <a:schemeClr val="dk1"/>
          </a:lnRef>
          <a:fillRef idx="1">
            <a:schemeClr val="lt1"/>
          </a:fillRef>
          <a:effectRef idx="0">
            <a:schemeClr val="dk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r>
              <a:rPr lang="en-US" b="1" dirty="0" err="1" smtClean="0">
                <a:solidFill>
                  <a:schemeClr val="tx1"/>
                </a:solidFill>
                <a:latin typeface="+mj-lt"/>
                <a:cs typeface="Calibri" pitchFamily="34" charset="0"/>
              </a:rPr>
              <a:t>Floc</a:t>
            </a:r>
            <a:r>
              <a:rPr lang="en-US" b="1" dirty="0" smtClean="0">
                <a:solidFill>
                  <a:schemeClr val="tx1"/>
                </a:solidFill>
                <a:latin typeface="+mj-lt"/>
                <a:cs typeface="Calibri" pitchFamily="34" charset="0"/>
              </a:rPr>
              <a:t> Recycle</a:t>
            </a:r>
            <a:endParaRPr kumimoji="0" lang="en-US" sz="1800" b="1" i="0" u="none" strike="noStrike" cap="none" normalizeH="0" baseline="0" dirty="0" smtClean="0">
              <a:ln>
                <a:noFill/>
              </a:ln>
              <a:solidFill>
                <a:schemeClr val="tx1"/>
              </a:solidFill>
              <a:effectLst/>
              <a:latin typeface="+mj-lt"/>
              <a:cs typeface="Calibri" pitchFamily="34" charset="0"/>
            </a:endParaRPr>
          </a:p>
        </p:txBody>
      </p:sp>
      <p:grpSp>
        <p:nvGrpSpPr>
          <p:cNvPr id="166" name="Group 165"/>
          <p:cNvGrpSpPr/>
          <p:nvPr/>
        </p:nvGrpSpPr>
        <p:grpSpPr>
          <a:xfrm>
            <a:off x="7086600" y="1604427"/>
            <a:ext cx="711386" cy="3967527"/>
            <a:chOff x="7086600" y="1604427"/>
            <a:chExt cx="711386" cy="3967527"/>
          </a:xfrm>
        </p:grpSpPr>
        <p:sp>
          <p:nvSpPr>
            <p:cNvPr id="167" name="Bent Arrow 166"/>
            <p:cNvSpPr/>
            <p:nvPr/>
          </p:nvSpPr>
          <p:spPr bwMode="auto">
            <a:xfrm rot="5400000">
              <a:off x="6833488" y="4554956"/>
              <a:ext cx="1119166" cy="391257"/>
            </a:xfrm>
            <a:prstGeom prst="bentArrow">
              <a:avLst>
                <a:gd name="adj1" fmla="val 29936"/>
                <a:gd name="adj2" fmla="val 14968"/>
                <a:gd name="adj3" fmla="val 0"/>
                <a:gd name="adj4" fmla="val 29521"/>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75" name="Can 174"/>
            <p:cNvSpPr/>
            <p:nvPr/>
          </p:nvSpPr>
          <p:spPr>
            <a:xfrm>
              <a:off x="7129422" y="3276600"/>
              <a:ext cx="254664" cy="2295354"/>
            </a:xfrm>
            <a:prstGeom prst="can">
              <a:avLst>
                <a:gd name="adj" fmla="val 52173"/>
              </a:avLst>
            </a:prstGeom>
            <a:solidFill>
              <a:schemeClr val="bg1"/>
            </a:solidFill>
            <a:ln w="19050">
              <a:solidFill>
                <a:schemeClr val="tx1">
                  <a:lumMod val="95000"/>
                  <a:lumOff val="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sp>
          <p:nvSpPr>
            <p:cNvPr id="176" name="Can 175"/>
            <p:cNvSpPr/>
            <p:nvPr/>
          </p:nvSpPr>
          <p:spPr>
            <a:xfrm rot="1736574">
              <a:off x="7572625" y="1604427"/>
              <a:ext cx="225361" cy="1892254"/>
            </a:xfrm>
            <a:prstGeom prst="can">
              <a:avLst>
                <a:gd name="adj" fmla="val 52173"/>
              </a:avLst>
            </a:prstGeom>
            <a:solidFill>
              <a:schemeClr val="bg1"/>
            </a:solidFill>
            <a:ln w="19050">
              <a:solidFill>
                <a:schemeClr val="tx1">
                  <a:lumMod val="95000"/>
                  <a:lumOff val="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sp>
          <p:nvSpPr>
            <p:cNvPr id="178" name="Rectangle 59"/>
            <p:cNvSpPr/>
            <p:nvPr/>
          </p:nvSpPr>
          <p:spPr bwMode="auto">
            <a:xfrm rot="1689132">
              <a:off x="7144037" y="3032554"/>
              <a:ext cx="309158" cy="397907"/>
            </a:xfrm>
            <a:prstGeom prst="flowChartAlternateProcess">
              <a:avLst/>
            </a:prstGeom>
            <a:solidFill>
              <a:schemeClr val="bg1"/>
            </a:solidFill>
            <a:ln w="28575" cap="flat" cmpd="sng" algn="ctr">
              <a:solidFill>
                <a:schemeClr val="tx1">
                  <a:lumMod val="95000"/>
                  <a:lumOff val="5000"/>
                </a:schemeClr>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79" name="Rectangle 59"/>
            <p:cNvSpPr/>
            <p:nvPr/>
          </p:nvSpPr>
          <p:spPr bwMode="auto">
            <a:xfrm>
              <a:off x="7086600" y="3253696"/>
              <a:ext cx="314938" cy="397907"/>
            </a:xfrm>
            <a:prstGeom prst="roundRect">
              <a:avLst/>
            </a:prstGeom>
            <a:solidFill>
              <a:schemeClr val="bg1"/>
            </a:solidFill>
            <a:ln w="28575" cap="flat" cmpd="sng" algn="ctr">
              <a:solidFill>
                <a:schemeClr val="tx1">
                  <a:lumMod val="95000"/>
                  <a:lumOff val="5000"/>
                </a:schemeClr>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80" name="Rectangle 59"/>
            <p:cNvSpPr/>
            <p:nvPr/>
          </p:nvSpPr>
          <p:spPr bwMode="auto">
            <a:xfrm rot="1689132">
              <a:off x="7170480" y="3081388"/>
              <a:ext cx="254034" cy="369332"/>
            </a:xfrm>
            <a:custGeom>
              <a:avLst/>
              <a:gdLst>
                <a:gd name="connsiteX0" fmla="*/ 0 w 311680"/>
                <a:gd name="connsiteY0" fmla="*/ 0 h 471361"/>
                <a:gd name="connsiteX1" fmla="*/ 311680 w 311680"/>
                <a:gd name="connsiteY1" fmla="*/ 0 h 471361"/>
                <a:gd name="connsiteX2" fmla="*/ 311680 w 311680"/>
                <a:gd name="connsiteY2" fmla="*/ 471361 h 471361"/>
                <a:gd name="connsiteX3" fmla="*/ 0 w 311680"/>
                <a:gd name="connsiteY3" fmla="*/ 471361 h 471361"/>
                <a:gd name="connsiteX4" fmla="*/ 0 w 311680"/>
                <a:gd name="connsiteY4" fmla="*/ 0 h 471361"/>
                <a:gd name="connsiteX0" fmla="*/ 0 w 314751"/>
                <a:gd name="connsiteY0" fmla="*/ 0 h 471361"/>
                <a:gd name="connsiteX1" fmla="*/ 311680 w 314751"/>
                <a:gd name="connsiteY1" fmla="*/ 0 h 471361"/>
                <a:gd name="connsiteX2" fmla="*/ 314751 w 314751"/>
                <a:gd name="connsiteY2" fmla="*/ 325426 h 471361"/>
                <a:gd name="connsiteX3" fmla="*/ 0 w 314751"/>
                <a:gd name="connsiteY3" fmla="*/ 471361 h 471361"/>
                <a:gd name="connsiteX4" fmla="*/ 0 w 314751"/>
                <a:gd name="connsiteY4" fmla="*/ 0 h 471361"/>
                <a:gd name="connsiteX0" fmla="*/ 187 w 314938"/>
                <a:gd name="connsiteY0" fmla="*/ 0 h 336188"/>
                <a:gd name="connsiteX1" fmla="*/ 311867 w 314938"/>
                <a:gd name="connsiteY1" fmla="*/ 0 h 336188"/>
                <a:gd name="connsiteX2" fmla="*/ 314938 w 314938"/>
                <a:gd name="connsiteY2" fmla="*/ 325426 h 336188"/>
                <a:gd name="connsiteX3" fmla="*/ 0 w 314938"/>
                <a:gd name="connsiteY3" fmla="*/ 336188 h 336188"/>
                <a:gd name="connsiteX4" fmla="*/ 187 w 314938"/>
                <a:gd name="connsiteY4" fmla="*/ 0 h 3361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938" h="336188">
                  <a:moveTo>
                    <a:pt x="187" y="0"/>
                  </a:moveTo>
                  <a:lnTo>
                    <a:pt x="311867" y="0"/>
                  </a:lnTo>
                  <a:cubicBezTo>
                    <a:pt x="312891" y="108475"/>
                    <a:pt x="313914" y="216951"/>
                    <a:pt x="314938" y="325426"/>
                  </a:cubicBezTo>
                  <a:lnTo>
                    <a:pt x="0" y="336188"/>
                  </a:lnTo>
                  <a:cubicBezTo>
                    <a:pt x="62" y="224125"/>
                    <a:pt x="125" y="112063"/>
                    <a:pt x="187" y="0"/>
                  </a:cubicBezTo>
                  <a:close/>
                </a:path>
              </a:pathLst>
            </a:cu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Century Gothic" pitchFamily="34" charset="0"/>
                  <a:cs typeface="Arial" charset="0"/>
                </a:rPr>
                <a:t>0</a:t>
              </a:r>
            </a:p>
          </p:txBody>
        </p:sp>
        <p:sp>
          <p:nvSpPr>
            <p:cNvPr id="181" name="Rectangle 59"/>
            <p:cNvSpPr/>
            <p:nvPr/>
          </p:nvSpPr>
          <p:spPr bwMode="auto">
            <a:xfrm rot="1769459">
              <a:off x="7152102" y="3079356"/>
              <a:ext cx="283892" cy="307710"/>
            </a:xfrm>
            <a:custGeom>
              <a:avLst/>
              <a:gdLst>
                <a:gd name="connsiteX0" fmla="*/ 0 w 311680"/>
                <a:gd name="connsiteY0" fmla="*/ 0 h 471361"/>
                <a:gd name="connsiteX1" fmla="*/ 311680 w 311680"/>
                <a:gd name="connsiteY1" fmla="*/ 0 h 471361"/>
                <a:gd name="connsiteX2" fmla="*/ 311680 w 311680"/>
                <a:gd name="connsiteY2" fmla="*/ 471361 h 471361"/>
                <a:gd name="connsiteX3" fmla="*/ 0 w 311680"/>
                <a:gd name="connsiteY3" fmla="*/ 471361 h 471361"/>
                <a:gd name="connsiteX4" fmla="*/ 0 w 311680"/>
                <a:gd name="connsiteY4" fmla="*/ 0 h 471361"/>
                <a:gd name="connsiteX0" fmla="*/ 0 w 314751"/>
                <a:gd name="connsiteY0" fmla="*/ 0 h 471361"/>
                <a:gd name="connsiteX1" fmla="*/ 311680 w 314751"/>
                <a:gd name="connsiteY1" fmla="*/ 0 h 471361"/>
                <a:gd name="connsiteX2" fmla="*/ 314751 w 314751"/>
                <a:gd name="connsiteY2" fmla="*/ 325426 h 471361"/>
                <a:gd name="connsiteX3" fmla="*/ 0 w 314751"/>
                <a:gd name="connsiteY3" fmla="*/ 471361 h 471361"/>
                <a:gd name="connsiteX4" fmla="*/ 0 w 314751"/>
                <a:gd name="connsiteY4" fmla="*/ 0 h 471361"/>
                <a:gd name="connsiteX0" fmla="*/ 187 w 314938"/>
                <a:gd name="connsiteY0" fmla="*/ 0 h 336188"/>
                <a:gd name="connsiteX1" fmla="*/ 311867 w 314938"/>
                <a:gd name="connsiteY1" fmla="*/ 0 h 336188"/>
                <a:gd name="connsiteX2" fmla="*/ 314938 w 314938"/>
                <a:gd name="connsiteY2" fmla="*/ 325426 h 336188"/>
                <a:gd name="connsiteX3" fmla="*/ 0 w 314938"/>
                <a:gd name="connsiteY3" fmla="*/ 336188 h 336188"/>
                <a:gd name="connsiteX4" fmla="*/ 187 w 314938"/>
                <a:gd name="connsiteY4" fmla="*/ 0 h 3361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938" h="336188">
                  <a:moveTo>
                    <a:pt x="187" y="0"/>
                  </a:moveTo>
                  <a:lnTo>
                    <a:pt x="311867" y="0"/>
                  </a:lnTo>
                  <a:cubicBezTo>
                    <a:pt x="312891" y="108475"/>
                    <a:pt x="313914" y="216951"/>
                    <a:pt x="314938" y="325426"/>
                  </a:cubicBezTo>
                  <a:lnTo>
                    <a:pt x="0" y="336188"/>
                  </a:lnTo>
                  <a:cubicBezTo>
                    <a:pt x="62" y="224125"/>
                    <a:pt x="125" y="112063"/>
                    <a:pt x="187" y="0"/>
                  </a:cubicBezTo>
                  <a:close/>
                </a:path>
              </a:pathLst>
            </a:cu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sp>
        <p:nvSpPr>
          <p:cNvPr id="174" name="Rectangle 173"/>
          <p:cNvSpPr/>
          <p:nvPr/>
        </p:nvSpPr>
        <p:spPr bwMode="auto">
          <a:xfrm>
            <a:off x="6009819" y="3721710"/>
            <a:ext cx="1070101" cy="369332"/>
          </a:xfrm>
          <a:prstGeom prst="rect">
            <a:avLst/>
          </a:prstGeom>
          <a:noFill/>
          <a:ln>
            <a:noFill/>
            <a:headEnd type="none" w="lg" len="med"/>
            <a:tailEnd type="none" w="lg" len="med"/>
          </a:ln>
        </p:spPr>
        <p:style>
          <a:lnRef idx="2">
            <a:schemeClr val="dk1"/>
          </a:lnRef>
          <a:fillRef idx="1">
            <a:schemeClr val="lt1"/>
          </a:fillRef>
          <a:effectRef idx="0">
            <a:schemeClr val="dk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r>
              <a:rPr lang="en-US" b="1" dirty="0" err="1" smtClean="0">
                <a:solidFill>
                  <a:schemeClr val="tx1"/>
                </a:solidFill>
                <a:latin typeface="+mj-lt"/>
                <a:cs typeface="Calibri" pitchFamily="34" charset="0"/>
              </a:rPr>
              <a:t>Sed</a:t>
            </a:r>
            <a:r>
              <a:rPr lang="en-US" b="1" dirty="0" smtClean="0">
                <a:solidFill>
                  <a:schemeClr val="tx1"/>
                </a:solidFill>
                <a:latin typeface="+mj-lt"/>
                <a:cs typeface="Calibri" pitchFamily="34" charset="0"/>
              </a:rPr>
              <a:t> Tank</a:t>
            </a:r>
            <a:endParaRPr kumimoji="0" lang="en-US" sz="1800" b="1" i="0" u="none" strike="noStrike" cap="none" normalizeH="0" baseline="0" dirty="0" smtClean="0">
              <a:ln>
                <a:noFill/>
              </a:ln>
              <a:solidFill>
                <a:schemeClr val="tx1"/>
              </a:solidFill>
              <a:effectLst/>
              <a:latin typeface="+mj-lt"/>
              <a:cs typeface="Calibri" pitchFamily="34" charset="0"/>
            </a:endParaRPr>
          </a:p>
        </p:txBody>
      </p:sp>
      <p:grpSp>
        <p:nvGrpSpPr>
          <p:cNvPr id="182" name="Group 181"/>
          <p:cNvGrpSpPr/>
          <p:nvPr/>
        </p:nvGrpSpPr>
        <p:grpSpPr>
          <a:xfrm>
            <a:off x="7474735" y="4858378"/>
            <a:ext cx="972278" cy="999464"/>
            <a:chOff x="7481765" y="4858378"/>
            <a:chExt cx="1178077" cy="999464"/>
          </a:xfrm>
        </p:grpSpPr>
        <p:sp>
          <p:nvSpPr>
            <p:cNvPr id="183" name="Bent Arrow 182"/>
            <p:cNvSpPr/>
            <p:nvPr/>
          </p:nvSpPr>
          <p:spPr bwMode="auto">
            <a:xfrm flipV="1">
              <a:off x="7481765" y="4949332"/>
              <a:ext cx="1178077" cy="908510"/>
            </a:xfrm>
            <a:prstGeom prst="bentArrow">
              <a:avLst>
                <a:gd name="adj1" fmla="val 12663"/>
                <a:gd name="adj2" fmla="val 12458"/>
                <a:gd name="adj3" fmla="val 18405"/>
                <a:gd name="adj4" fmla="val 34649"/>
              </a:avLst>
            </a:prstGeom>
            <a:solidFill>
              <a:schemeClr val="bg1"/>
            </a:solidFill>
            <a:ln w="9525" cap="flat" cmpd="sng" algn="ctr">
              <a:solidFill>
                <a:schemeClr val="accent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84" name="Rectangle 183"/>
            <p:cNvSpPr/>
            <p:nvPr/>
          </p:nvSpPr>
          <p:spPr bwMode="auto">
            <a:xfrm rot="16200000">
              <a:off x="7461814" y="4896725"/>
              <a:ext cx="165262" cy="88567"/>
            </a:xfrm>
            <a:prstGeom prst="rect">
              <a:avLst/>
            </a:prstGeom>
            <a:solidFill>
              <a:schemeClr val="bg1"/>
            </a:solidFill>
            <a:ln w="9525" cap="flat" cmpd="sng" algn="ctr">
              <a:solidFill>
                <a:schemeClr val="bg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sp>
        <p:nvSpPr>
          <p:cNvPr id="185" name="Rectangle 184"/>
          <p:cNvSpPr/>
          <p:nvPr/>
        </p:nvSpPr>
        <p:spPr bwMode="auto">
          <a:xfrm>
            <a:off x="7714427" y="5511192"/>
            <a:ext cx="442781" cy="420100"/>
          </a:xfrm>
          <a:prstGeom prst="rect">
            <a:avLst/>
          </a:prstGeom>
          <a:solidFill>
            <a:schemeClr val="bg1">
              <a:lumMod val="8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77" name="Oval 176"/>
          <p:cNvSpPr/>
          <p:nvPr/>
        </p:nvSpPr>
        <p:spPr bwMode="auto">
          <a:xfrm>
            <a:off x="7197443" y="5391441"/>
            <a:ext cx="123406" cy="118138"/>
          </a:xfrm>
          <a:prstGeom prst="ellipse">
            <a:avLst/>
          </a:prstGeom>
          <a:solidFill>
            <a:schemeClr val="accent1">
              <a:lumMod val="60000"/>
              <a:lumOff val="40000"/>
            </a:schemeClr>
          </a:solidFill>
          <a:ln w="12700"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5" name="Title 4"/>
          <p:cNvSpPr>
            <a:spLocks noGrp="1"/>
          </p:cNvSpPr>
          <p:nvPr>
            <p:ph type="title"/>
          </p:nvPr>
        </p:nvSpPr>
        <p:spPr/>
        <p:txBody>
          <a:bodyPr/>
          <a:lstStyle/>
          <a:p>
            <a:r>
              <a:rPr lang="en-US" dirty="0" smtClean="0"/>
              <a:t>Tube Settler</a:t>
            </a:r>
            <a:endParaRPr lang="en-US" dirty="0"/>
          </a:p>
        </p:txBody>
      </p:sp>
      <p:sp>
        <p:nvSpPr>
          <p:cNvPr id="186" name="Isosceles Triangle 185"/>
          <p:cNvSpPr/>
          <p:nvPr/>
        </p:nvSpPr>
        <p:spPr bwMode="auto">
          <a:xfrm rot="5400000">
            <a:off x="3707843" y="5369459"/>
            <a:ext cx="108536" cy="94920"/>
          </a:xfrm>
          <a:prstGeom prst="triangl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87" name="Isosceles Triangle 186"/>
          <p:cNvSpPr/>
          <p:nvPr/>
        </p:nvSpPr>
        <p:spPr bwMode="auto">
          <a:xfrm rot="16200000" flipH="1">
            <a:off x="3909976" y="5367705"/>
            <a:ext cx="108536" cy="94920"/>
          </a:xfrm>
          <a:prstGeom prst="triangle">
            <a:avLst/>
          </a:prstGeom>
          <a:solidFill>
            <a:schemeClr val="tx1">
              <a:lumMod val="75000"/>
              <a:lumOff val="2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61094133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grpId="0" nodeType="clickEffect">
                                  <p:stCondLst>
                                    <p:cond delay="0"/>
                                  </p:stCondLst>
                                  <p:childTnLst>
                                    <p:animMotion origin="layout" path="M -3.61111E-6 1.80935E-6 C 0.00087 -0.0354 0.00434 -0.04859 -0.00104 -0.08191 C 0.0007 -0.12541 -0.00225 -0.16289 -0.00347 -0.20893 C -0.00086 -0.24063 -0.0092 -0.28089 -0.00347 -0.31629 C -0.00347 -0.3267 -0.00086 -0.33133 -3.61111E-6 -0.33457 C 0.00087 -0.33827 0.00382 -0.34058 0.00469 -0.34429 C 0.01441 -0.35493 0.00469 -0.35262 0.01077 -0.35539 C 0.01789 -0.36442 0.01459 -0.36858 0.02014 -0.37113 C 0.02084 -0.38316 0.02466 -0.37714 0.03091 -0.3938 C 0.03664 -0.40352 0.03212 -0.39866 0.03316 -0.39982 C 0.03403 -0.40097 0.03698 -0.40838 0.0382 -0.40884 C 0.03941 -0.41254 0.04167 -0.41648 0.04306 -0.41995 C 0.04445 -0.42342 0.04393 -0.42365 0.04653 -0.42943 C 0.05174 -0.43846 0.05365 -0.44563 0.05851 -0.45488 C 0.06059 -0.45905 0.06476 -0.47478 0.06598 -0.47964 C 0.06945 -0.49375 0.06632 -0.50347 0.07552 -0.51203 C 0.07587 -0.51365 0.08421 -0.5155 0.08525 -0.51643 C 0.08733 -0.51828 0.09757 -0.5155 0.09757 -0.51527 C 0.1 -0.51504 0.10035 -0.51226 0.10261 -0.51111 C 0.10521 -0.50972 0.11632 -0.50093 0.11632 -0.5007 C 0.11789 -0.49746 0.12188 -0.49769 0.12466 -0.49607 C 0.12691 -0.49468 0.13091 -0.48866 0.13091 -0.48843 C 0.13924 -0.48103 0.13646 -0.48543 0.14046 -0.47756 C 0.14254 -0.46923 0.1415 -0.46252 0.13802 -0.45535 C 0.13646 -0.45211 0.1349 -0.44887 0.13334 -0.44563 C 0.13264 -0.44401 0.13091 -0.441 0.13091 -0.44077 C 0.12865 -0.43221 0.1224 -0.42758 0.11789 -0.41879 C 0.11563 -0.40977 0.11129 -0.3975 0.10608 -0.38917 C 0.10105 -0.37182 0.10296 -0.36974 0.09532 -0.35956 C 0.09271 -0.34938 0.0915 -0.34961 0.08698 -0.34058 C 0.08455 -0.33596 0.08108 -0.32763 0.07865 -0.323 C 0.07691 -0.31583 0.07309 -0.31814 0.07136 -0.31097 C 0.0698 -0.30426 0.06667 -0.2957 0.06372 -0.28991 C 0.0625 -0.28459 0.06077 -0.28436 0.05955 -0.27904 C 0.05886 -0.2758 0.05243 -0.25035 0.05243 -0.25012 C 0.05365 -0.23716 0.05712 -0.23832 0.06424 -0.22883 C 0.06632 -0.22073 0.06806 -0.22629 0.07622 -0.21911 C 0.07865 -0.21703 0.08177 -0.21333 0.08177 -0.2131 C 0.08264 -0.21171 0.08473 -0.21379 0.08577 -0.2124 C 0.08785 -0.20986 0.08907 -0.20569 0.08907 -0.20546 C 0.08941 -0.20407 0.09323 -0.20245 0.0941 -0.2013 C 0.09497 -0.20014 0.09931 -0.19598 0.10035 -0.19505 C 0.10486 -0.19112 0.10938 -0.18626 0.11459 -0.18302 C 0.12101 -0.17423 0.11216 -0.18325 0.12136 -0.17909 C 0.12778 -0.17631 0.12691 -0.17515 0.13212 -0.17076 C 0.13473 -0.16844 0.14132 -0.16173 0.1441 -0.16011 C 0.14636 -0.15896 0.14914 -0.15872 0.15122 -0.15687 C 0.15243 -0.15595 0.15296 -0.15502 0.15417 -0.15433 C 0.1566 -0.15294 0.16198 -0.15063 0.16198 -0.1504 C 0.16841 -0.14392 0.16216 -0.14716 0.16823 -0.14461 C 0.17275 -0.13767 0.17101 -0.14183 0.17101 -0.1416 C 0.17848 -0.13489 0.16615 -0.1423 0.175 -0.13929 C 0.18004 -0.13027 0.18334 -0.13119 0.18455 -0.13027 C 0.18577 -0.12957 0.19184 -0.11361 0.19584 -0.12032 " pathEditMode="relative" rAng="0" ptsTypes="fffffffffffaffffffffffffffffffffffffffffffffffffffffff">
                                      <p:cBhvr>
                                        <p:cTn id="6" dur="3000" fill="hold"/>
                                        <p:tgtEl>
                                          <p:spTgt spid="177"/>
                                        </p:tgtEl>
                                        <p:attrNameLst>
                                          <p:attrName>ppt_x</p:attrName>
                                          <p:attrName>ppt_y</p:attrName>
                                        </p:attrNameLst>
                                      </p:cBhvr>
                                      <p:rCtr x="9323" y="-25914"/>
                                    </p:animMotion>
                                  </p:childTnLst>
                                </p:cTn>
                              </p:par>
                              <p:par>
                                <p:cTn id="7" presetID="1" presetClass="emph" presetSubtype="2" fill="hold" nodeType="withEffect">
                                  <p:stCondLst>
                                    <p:cond delay="500"/>
                                  </p:stCondLst>
                                  <p:childTnLst>
                                    <p:animClr clrSpc="rgb" dir="cw">
                                      <p:cBhvr>
                                        <p:cTn id="8" dur="1000" fill="hold"/>
                                        <p:tgtEl>
                                          <p:spTgt spid="177"/>
                                        </p:tgtEl>
                                        <p:attrNameLst>
                                          <p:attrName>fillcolor</p:attrName>
                                        </p:attrNameLst>
                                      </p:cBhvr>
                                      <p:to>
                                        <a:srgbClr val="0099FF"/>
                                      </p:to>
                                    </p:animClr>
                                    <p:set>
                                      <p:cBhvr>
                                        <p:cTn id="9" dur="1000" fill="hold"/>
                                        <p:tgtEl>
                                          <p:spTgt spid="177"/>
                                        </p:tgtEl>
                                        <p:attrNameLst>
                                          <p:attrName>fill.type</p:attrName>
                                        </p:attrNameLst>
                                      </p:cBhvr>
                                      <p:to>
                                        <p:strVal val="solid"/>
                                      </p:to>
                                    </p:set>
                                    <p:set>
                                      <p:cBhvr>
                                        <p:cTn id="10" dur="1000" fill="hold"/>
                                        <p:tgtEl>
                                          <p:spTgt spid="177"/>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7" grpId="0" animBg="1"/>
    </p:bldLst>
  </p:timing>
</p:sld>
</file>

<file path=ppt/theme/theme1.xml><?xml version="1.0" encoding="utf-8"?>
<a:theme xmlns:a="http://schemas.openxmlformats.org/drawingml/2006/main" name="1_AguaClara the roa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1_AguaClara the road">
      <a:majorFont>
        <a:latin typeface="Candara"/>
        <a:ea typeface=""/>
        <a:cs typeface=""/>
      </a:majorFont>
      <a:minorFont>
        <a:latin typeface="Candar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lg" len="med"/>
          <a:tailEnd type="none" w="lg" len="med"/>
        </a:ln>
        <a:effectLst/>
      </a:spPr>
      <a:bodyPr vert="horz" wrap="none" lIns="91440" tIns="45720" rIns="91440" bIns="45720" numCol="1" anchor="ctr"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Century Gothic" pitchFamily="34" charset="0"/>
            <a:cs typeface="Arial"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lg" len="med"/>
          <a:tailEnd type="none" w="lg" len="med"/>
        </a:ln>
        <a:effectLst/>
      </a:spPr>
      <a:bodyPr vert="horz" wrap="none" lIns="91440" tIns="45720" rIns="91440" bIns="45720" numCol="1" anchor="ctr"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Century Gothic" pitchFamily="34" charset="0"/>
            <a:cs typeface="Arial" charset="0"/>
          </a:defRPr>
        </a:defPPr>
      </a:lstStyle>
    </a:lnDef>
  </a:objectDefaults>
  <a:extraClrSchemeLst>
    <a:extraClrScheme>
      <a:clrScheme name="1_AguaClara the roa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AguaClara the road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AguaClara the road 3">
        <a:dk1>
          <a:srgbClr val="000000"/>
        </a:dk1>
        <a:lt1>
          <a:srgbClr val="FFFFFF"/>
        </a:lt1>
        <a:dk2>
          <a:srgbClr val="000000"/>
        </a:dk2>
        <a:lt2>
          <a:srgbClr val="969696"/>
        </a:lt2>
        <a:accent1>
          <a:srgbClr val="FF3300"/>
        </a:accent1>
        <a:accent2>
          <a:srgbClr val="FF9900"/>
        </a:accent2>
        <a:accent3>
          <a:srgbClr val="FFFFFF"/>
        </a:accent3>
        <a:accent4>
          <a:srgbClr val="000000"/>
        </a:accent4>
        <a:accent5>
          <a:srgbClr val="FFADAA"/>
        </a:accent5>
        <a:accent6>
          <a:srgbClr val="E78A00"/>
        </a:accent6>
        <a:hlink>
          <a:srgbClr val="3366FF"/>
        </a:hlink>
        <a:folHlink>
          <a:srgbClr val="A50021"/>
        </a:folHlink>
      </a:clrScheme>
      <a:clrMap bg1="lt1" tx1="dk1" bg2="lt2" tx2="dk2" accent1="accent1" accent2="accent2" accent3="accent3" accent4="accent4" accent5="accent5" accent6="accent6" hlink="hlink" folHlink="folHlink"/>
    </a:extraClrScheme>
    <a:extraClrScheme>
      <a:clrScheme name="1_AguaClara the road 4">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FFFFFF"/>
        </a:folHlink>
      </a:clrScheme>
      <a:clrMap bg1="lt1" tx1="dk1" bg2="lt2" tx2="dk2" accent1="accent1" accent2="accent2" accent3="accent3" accent4="accent4" accent5="accent5" accent6="accent6" hlink="hlink" folHlink="folHlink"/>
    </a:extraClrScheme>
    <a:extraClrScheme>
      <a:clrScheme name="1_AguaClara the road 5">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AguaClara the road</Template>
  <TotalTime>3459</TotalTime>
  <Words>1451</Words>
  <Application>Microsoft Macintosh PowerPoint</Application>
  <PresentationFormat>On-screen Show (4:3)</PresentationFormat>
  <Paragraphs>270</Paragraphs>
  <Slides>26</Slides>
  <Notes>18</Notes>
  <HiddenSlides>0</HiddenSlides>
  <MMClips>0</MMClips>
  <ScaleCrop>false</ScaleCrop>
  <HeadingPairs>
    <vt:vector size="4" baseType="variant">
      <vt:variant>
        <vt:lpstr>Design Template</vt:lpstr>
      </vt:variant>
      <vt:variant>
        <vt:i4>1</vt:i4>
      </vt:variant>
      <vt:variant>
        <vt:lpstr>Slide Titles</vt:lpstr>
      </vt:variant>
      <vt:variant>
        <vt:i4>26</vt:i4>
      </vt:variant>
    </vt:vector>
  </HeadingPairs>
  <TitlesOfParts>
    <vt:vector size="27" baseType="lpstr">
      <vt:lpstr>1_AguaClara the road</vt:lpstr>
      <vt:lpstr>Floc Sed Optimization Team</vt:lpstr>
      <vt:lpstr>Why Optimize?</vt:lpstr>
      <vt:lpstr>How to Optimize</vt:lpstr>
      <vt:lpstr>How Water Flows Through the Plant</vt:lpstr>
      <vt:lpstr>Turbid Water Tank</vt:lpstr>
      <vt:lpstr>Rapid Mix</vt:lpstr>
      <vt:lpstr>Flocculator</vt:lpstr>
      <vt:lpstr>Sed Tank &amp; Floc Recycle</vt:lpstr>
      <vt:lpstr>Tube Settler</vt:lpstr>
      <vt:lpstr>Variables to Optimize</vt:lpstr>
      <vt:lpstr>Variable: Influent Turbidity</vt:lpstr>
      <vt:lpstr>Variable: Floc Recycle Ratio</vt:lpstr>
      <vt:lpstr>Variable: Flocculator Length</vt:lpstr>
      <vt:lpstr>Variable: Upflow Velocity</vt:lpstr>
      <vt:lpstr>Variable: Capture Velocity Ratio</vt:lpstr>
      <vt:lpstr>Variable: Coagulant Dose</vt:lpstr>
      <vt:lpstr>Order of Experiments</vt:lpstr>
      <vt:lpstr>System design process</vt:lpstr>
      <vt:lpstr>Provide Adequate Flocculation</vt:lpstr>
      <vt:lpstr>Maintain Floc Blanket</vt:lpstr>
      <vt:lpstr>Prevent Floc Rollup</vt:lpstr>
      <vt:lpstr>Data and Results</vt:lpstr>
      <vt:lpstr>Example of a Performance Curve</vt:lpstr>
      <vt:lpstr>Interpretation of Results</vt:lpstr>
      <vt:lpstr>Ultimate Purpose</vt:lpstr>
      <vt:lpstr>Thank You!    </vt:lpstr>
    </vt:vector>
  </TitlesOfParts>
  <Company>Cornell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CEE 4540: Sustainable Small-Scale Water Supplies</dc:title>
  <dc:creator>Monroe Weber-Shirk</dc:creator>
  <cp:lastModifiedBy>admin</cp:lastModifiedBy>
  <cp:revision>327</cp:revision>
  <dcterms:created xsi:type="dcterms:W3CDTF">2012-03-06T17:39:57Z</dcterms:created>
  <dcterms:modified xsi:type="dcterms:W3CDTF">2012-03-06T17:57:04Z</dcterms:modified>
</cp:coreProperties>
</file>