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5" r:id="rId9"/>
    <p:sldId id="262" r:id="rId10"/>
    <p:sldId id="268" r:id="rId11"/>
    <p:sldId id="267" r:id="rId12"/>
    <p:sldId id="263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368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631203-424B-E442-8F50-6FE4260F54E3}" type="doc">
      <dgm:prSet loTypeId="urn:microsoft.com/office/officeart/2005/8/layout/process2" loCatId="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3418D450-EAF3-DF43-BE6F-25108BD537B5}">
      <dgm:prSet phldrT="[Text]"/>
      <dgm:spPr/>
      <dgm:t>
        <a:bodyPr/>
        <a:lstStyle/>
        <a:p>
          <a:r>
            <a:rPr lang="en-US" dirty="0" smtClean="0"/>
            <a:t>100NTU influent </a:t>
          </a:r>
          <a:r>
            <a:rPr lang="en-US" dirty="0" smtClean="0"/>
            <a:t>turbidity, 45mg/L alum dose </a:t>
          </a:r>
          <a:r>
            <a:rPr lang="en-US" dirty="0" smtClean="0"/>
            <a:t>with no </a:t>
          </a:r>
          <a:r>
            <a:rPr lang="en-US" dirty="0" err="1" smtClean="0"/>
            <a:t>floc</a:t>
          </a:r>
          <a:r>
            <a:rPr lang="en-US" dirty="0" smtClean="0"/>
            <a:t> recycle and the waste valve on (to build up a </a:t>
          </a:r>
          <a:r>
            <a:rPr lang="en-US" dirty="0" err="1" smtClean="0"/>
            <a:t>floc</a:t>
          </a:r>
          <a:r>
            <a:rPr lang="en-US" dirty="0" smtClean="0"/>
            <a:t> blanket)</a:t>
          </a:r>
          <a:endParaRPr lang="en-US" dirty="0"/>
        </a:p>
      </dgm:t>
    </dgm:pt>
    <dgm:pt modelId="{322E4DAA-56A7-3249-A624-4EEA49DDC17F}" type="parTrans" cxnId="{2CA9B748-3EE3-BA48-89AF-9B9E6F2711AF}">
      <dgm:prSet/>
      <dgm:spPr/>
      <dgm:t>
        <a:bodyPr/>
        <a:lstStyle/>
        <a:p>
          <a:endParaRPr lang="en-US"/>
        </a:p>
      </dgm:t>
    </dgm:pt>
    <dgm:pt modelId="{A5816A22-220B-2947-B23D-35D2C85E1624}" type="sibTrans" cxnId="{2CA9B748-3EE3-BA48-89AF-9B9E6F2711AF}">
      <dgm:prSet/>
      <dgm:spPr/>
      <dgm:t>
        <a:bodyPr/>
        <a:lstStyle/>
        <a:p>
          <a:endParaRPr lang="en-US"/>
        </a:p>
      </dgm:t>
    </dgm:pt>
    <dgm:pt modelId="{1F5923C9-56FF-9A4B-BAD9-32551FF2EEB0}">
      <dgm:prSet phldrT="[Text]"/>
      <dgm:spPr/>
      <dgm:t>
        <a:bodyPr/>
        <a:lstStyle/>
        <a:p>
          <a:r>
            <a:rPr lang="en-US" dirty="0" smtClean="0"/>
            <a:t>15NTU influent </a:t>
          </a:r>
          <a:r>
            <a:rPr lang="en-US" dirty="0" smtClean="0"/>
            <a:t>turbidity, 6.5mg/L alum dose </a:t>
          </a:r>
          <a:r>
            <a:rPr lang="en-US" dirty="0" smtClean="0"/>
            <a:t>with no </a:t>
          </a:r>
          <a:r>
            <a:rPr lang="en-US" dirty="0" err="1" smtClean="0"/>
            <a:t>floc</a:t>
          </a:r>
          <a:r>
            <a:rPr lang="en-US" dirty="0" smtClean="0"/>
            <a:t> recycle and the waste valve on</a:t>
          </a:r>
          <a:endParaRPr lang="en-US" dirty="0"/>
        </a:p>
      </dgm:t>
    </dgm:pt>
    <dgm:pt modelId="{C360454C-66E5-3B44-AD8A-D149E512F973}" type="parTrans" cxnId="{0DACF8F9-057B-EB4E-9055-312841741E39}">
      <dgm:prSet/>
      <dgm:spPr/>
      <dgm:t>
        <a:bodyPr/>
        <a:lstStyle/>
        <a:p>
          <a:endParaRPr lang="en-US"/>
        </a:p>
      </dgm:t>
    </dgm:pt>
    <dgm:pt modelId="{27576CF5-D523-C347-A583-9C48890B2722}" type="sibTrans" cxnId="{0DACF8F9-057B-EB4E-9055-312841741E39}">
      <dgm:prSet/>
      <dgm:spPr/>
      <dgm:t>
        <a:bodyPr/>
        <a:lstStyle/>
        <a:p>
          <a:endParaRPr lang="en-US"/>
        </a:p>
      </dgm:t>
    </dgm:pt>
    <dgm:pt modelId="{F7DD517E-1C38-0440-90C2-5C6EAEC2087C}">
      <dgm:prSet phldrT="[Text]"/>
      <dgm:spPr/>
      <dgm:t>
        <a:bodyPr/>
        <a:lstStyle/>
        <a:p>
          <a:r>
            <a:rPr lang="en-US" dirty="0" smtClean="0"/>
            <a:t>15NTU influent </a:t>
          </a:r>
          <a:r>
            <a:rPr lang="en-US" dirty="0" smtClean="0"/>
            <a:t>turbidity, 6.5mg/L alum dose </a:t>
          </a:r>
          <a:r>
            <a:rPr lang="en-US" dirty="0" smtClean="0"/>
            <a:t>with </a:t>
          </a:r>
          <a:r>
            <a:rPr lang="en-US" dirty="0" err="1" smtClean="0"/>
            <a:t>floc</a:t>
          </a:r>
          <a:r>
            <a:rPr lang="en-US" dirty="0" smtClean="0"/>
            <a:t> recycle and the waste valve off</a:t>
          </a:r>
          <a:endParaRPr lang="en-US" dirty="0"/>
        </a:p>
      </dgm:t>
    </dgm:pt>
    <dgm:pt modelId="{DA0DCFA7-3E1C-BF4C-8492-F6A5ABF2C886}" type="parTrans" cxnId="{DD89453B-A501-1442-81F9-D5BEEB334139}">
      <dgm:prSet/>
      <dgm:spPr/>
      <dgm:t>
        <a:bodyPr/>
        <a:lstStyle/>
        <a:p>
          <a:endParaRPr lang="en-US"/>
        </a:p>
      </dgm:t>
    </dgm:pt>
    <dgm:pt modelId="{BCEE0779-C67B-334D-BC4B-ABF3B638B3E9}" type="sibTrans" cxnId="{DD89453B-A501-1442-81F9-D5BEEB334139}">
      <dgm:prSet/>
      <dgm:spPr/>
      <dgm:t>
        <a:bodyPr/>
        <a:lstStyle/>
        <a:p>
          <a:endParaRPr lang="en-US"/>
        </a:p>
      </dgm:t>
    </dgm:pt>
    <dgm:pt modelId="{262BA357-989D-8245-B7AB-2638483845DD}" type="pres">
      <dgm:prSet presAssocID="{B9631203-424B-E442-8F50-6FE4260F54E3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ECBB72-742E-9444-B81E-EF09F4167FB7}" type="pres">
      <dgm:prSet presAssocID="{3418D450-EAF3-DF43-BE6F-25108BD537B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75E46A-906A-2C47-B278-4DD13FF5DD14}" type="pres">
      <dgm:prSet presAssocID="{A5816A22-220B-2947-B23D-35D2C85E162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C73326B-A93D-3847-A59E-843323DBF5CB}" type="pres">
      <dgm:prSet presAssocID="{A5816A22-220B-2947-B23D-35D2C85E1624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E671686E-F35F-0D4B-8CC2-9F4F6339F980}" type="pres">
      <dgm:prSet presAssocID="{1F5923C9-56FF-9A4B-BAD9-32551FF2EEB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5F3CD-DAB5-CE46-BA0E-BE2718DAAFD1}" type="pres">
      <dgm:prSet presAssocID="{27576CF5-D523-C347-A583-9C48890B272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5AC8F083-0F8E-A746-AE26-B22823B7FCAB}" type="pres">
      <dgm:prSet presAssocID="{27576CF5-D523-C347-A583-9C48890B272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88FD426D-01F7-BC4E-99C1-9F0B77A1D6BA}" type="pres">
      <dgm:prSet presAssocID="{F7DD517E-1C38-0440-90C2-5C6EAEC2087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39C7DA-A90C-984E-A120-93B50A6639D9}" type="presOf" srcId="{A5816A22-220B-2947-B23D-35D2C85E1624}" destId="{4C73326B-A93D-3847-A59E-843323DBF5CB}" srcOrd="1" destOrd="0" presId="urn:microsoft.com/office/officeart/2005/8/layout/process2"/>
    <dgm:cxn modelId="{26440812-8D79-C844-B2F7-7F91C8ED87F2}" type="presOf" srcId="{3418D450-EAF3-DF43-BE6F-25108BD537B5}" destId="{51ECBB72-742E-9444-B81E-EF09F4167FB7}" srcOrd="0" destOrd="0" presId="urn:microsoft.com/office/officeart/2005/8/layout/process2"/>
    <dgm:cxn modelId="{0DACF8F9-057B-EB4E-9055-312841741E39}" srcId="{B9631203-424B-E442-8F50-6FE4260F54E3}" destId="{1F5923C9-56FF-9A4B-BAD9-32551FF2EEB0}" srcOrd="1" destOrd="0" parTransId="{C360454C-66E5-3B44-AD8A-D149E512F973}" sibTransId="{27576CF5-D523-C347-A583-9C48890B2722}"/>
    <dgm:cxn modelId="{7E1FACD8-0A1F-CA46-AAE0-B27EE3D37C8F}" type="presOf" srcId="{27576CF5-D523-C347-A583-9C48890B2722}" destId="{6235F3CD-DAB5-CE46-BA0E-BE2718DAAFD1}" srcOrd="0" destOrd="0" presId="urn:microsoft.com/office/officeart/2005/8/layout/process2"/>
    <dgm:cxn modelId="{6E55CCBE-19CE-5148-A5A0-945250E8C934}" type="presOf" srcId="{27576CF5-D523-C347-A583-9C48890B2722}" destId="{5AC8F083-0F8E-A746-AE26-B22823B7FCAB}" srcOrd="1" destOrd="0" presId="urn:microsoft.com/office/officeart/2005/8/layout/process2"/>
    <dgm:cxn modelId="{C8ECBF06-5DFE-D74E-B1FC-F5F795C6DAD7}" type="presOf" srcId="{1F5923C9-56FF-9A4B-BAD9-32551FF2EEB0}" destId="{E671686E-F35F-0D4B-8CC2-9F4F6339F980}" srcOrd="0" destOrd="0" presId="urn:microsoft.com/office/officeart/2005/8/layout/process2"/>
    <dgm:cxn modelId="{DD89453B-A501-1442-81F9-D5BEEB334139}" srcId="{B9631203-424B-E442-8F50-6FE4260F54E3}" destId="{F7DD517E-1C38-0440-90C2-5C6EAEC2087C}" srcOrd="2" destOrd="0" parTransId="{DA0DCFA7-3E1C-BF4C-8492-F6A5ABF2C886}" sibTransId="{BCEE0779-C67B-334D-BC4B-ABF3B638B3E9}"/>
    <dgm:cxn modelId="{302595F3-5F19-424E-86BB-0A4C075EE27E}" type="presOf" srcId="{A5816A22-220B-2947-B23D-35D2C85E1624}" destId="{2175E46A-906A-2C47-B278-4DD13FF5DD14}" srcOrd="0" destOrd="0" presId="urn:microsoft.com/office/officeart/2005/8/layout/process2"/>
    <dgm:cxn modelId="{0440CAE0-44EA-E54C-AD95-EC020A14E4CE}" type="presOf" srcId="{F7DD517E-1C38-0440-90C2-5C6EAEC2087C}" destId="{88FD426D-01F7-BC4E-99C1-9F0B77A1D6BA}" srcOrd="0" destOrd="0" presId="urn:microsoft.com/office/officeart/2005/8/layout/process2"/>
    <dgm:cxn modelId="{ECA0B132-0E1F-D24C-9ABA-F6EB9A6C69D2}" type="presOf" srcId="{B9631203-424B-E442-8F50-6FE4260F54E3}" destId="{262BA357-989D-8245-B7AB-2638483845DD}" srcOrd="0" destOrd="0" presId="urn:microsoft.com/office/officeart/2005/8/layout/process2"/>
    <dgm:cxn modelId="{2CA9B748-3EE3-BA48-89AF-9B9E6F2711AF}" srcId="{B9631203-424B-E442-8F50-6FE4260F54E3}" destId="{3418D450-EAF3-DF43-BE6F-25108BD537B5}" srcOrd="0" destOrd="0" parTransId="{322E4DAA-56A7-3249-A624-4EEA49DDC17F}" sibTransId="{A5816A22-220B-2947-B23D-35D2C85E1624}"/>
    <dgm:cxn modelId="{D17154D4-5E69-8E44-A30F-E3BCB2F77C85}" type="presParOf" srcId="{262BA357-989D-8245-B7AB-2638483845DD}" destId="{51ECBB72-742E-9444-B81E-EF09F4167FB7}" srcOrd="0" destOrd="0" presId="urn:microsoft.com/office/officeart/2005/8/layout/process2"/>
    <dgm:cxn modelId="{17E21F2D-084E-BD4B-BDC5-A564F18DCB6A}" type="presParOf" srcId="{262BA357-989D-8245-B7AB-2638483845DD}" destId="{2175E46A-906A-2C47-B278-4DD13FF5DD14}" srcOrd="1" destOrd="0" presId="urn:microsoft.com/office/officeart/2005/8/layout/process2"/>
    <dgm:cxn modelId="{833F3A71-C4D5-0344-855A-742A9B866048}" type="presParOf" srcId="{2175E46A-906A-2C47-B278-4DD13FF5DD14}" destId="{4C73326B-A93D-3847-A59E-843323DBF5CB}" srcOrd="0" destOrd="0" presId="urn:microsoft.com/office/officeart/2005/8/layout/process2"/>
    <dgm:cxn modelId="{0ADE4C86-8886-5848-A666-7880BC703093}" type="presParOf" srcId="{262BA357-989D-8245-B7AB-2638483845DD}" destId="{E671686E-F35F-0D4B-8CC2-9F4F6339F980}" srcOrd="2" destOrd="0" presId="urn:microsoft.com/office/officeart/2005/8/layout/process2"/>
    <dgm:cxn modelId="{231AAC08-A8DB-C74D-8BC1-23C610FEE092}" type="presParOf" srcId="{262BA357-989D-8245-B7AB-2638483845DD}" destId="{6235F3CD-DAB5-CE46-BA0E-BE2718DAAFD1}" srcOrd="3" destOrd="0" presId="urn:microsoft.com/office/officeart/2005/8/layout/process2"/>
    <dgm:cxn modelId="{59A03455-15B7-0042-9FC0-4A3A96C1F004}" type="presParOf" srcId="{6235F3CD-DAB5-CE46-BA0E-BE2718DAAFD1}" destId="{5AC8F083-0F8E-A746-AE26-B22823B7FCAB}" srcOrd="0" destOrd="0" presId="urn:microsoft.com/office/officeart/2005/8/layout/process2"/>
    <dgm:cxn modelId="{A3AAD819-4387-8046-8B5A-497152589B64}" type="presParOf" srcId="{262BA357-989D-8245-B7AB-2638483845DD}" destId="{88FD426D-01F7-BC4E-99C1-9F0B77A1D6B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631203-424B-E442-8F50-6FE4260F54E3}" type="doc">
      <dgm:prSet loTypeId="urn:microsoft.com/office/officeart/2005/8/layout/process2" loCatId="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3418D450-EAF3-DF43-BE6F-25108BD537B5}">
      <dgm:prSet phldrT="[Text]"/>
      <dgm:spPr/>
      <dgm:t>
        <a:bodyPr/>
        <a:lstStyle/>
        <a:p>
          <a:r>
            <a:rPr lang="en-US" dirty="0" smtClean="0"/>
            <a:t>100NTU influent turbidity, 30mg/L alum dose with </a:t>
          </a:r>
          <a:r>
            <a:rPr lang="en-US" dirty="0" smtClean="0"/>
            <a:t>no </a:t>
          </a:r>
          <a:r>
            <a:rPr lang="en-US" dirty="0" err="1" smtClean="0"/>
            <a:t>floc</a:t>
          </a:r>
          <a:r>
            <a:rPr lang="en-US" dirty="0" smtClean="0"/>
            <a:t> recycle and the waste valve on (to build up a </a:t>
          </a:r>
          <a:r>
            <a:rPr lang="en-US" dirty="0" err="1" smtClean="0"/>
            <a:t>floc</a:t>
          </a:r>
          <a:r>
            <a:rPr lang="en-US" dirty="0" smtClean="0"/>
            <a:t> blanket)</a:t>
          </a:r>
          <a:endParaRPr lang="en-US" dirty="0"/>
        </a:p>
      </dgm:t>
    </dgm:pt>
    <dgm:pt modelId="{322E4DAA-56A7-3249-A624-4EEA49DDC17F}" type="parTrans" cxnId="{2CA9B748-3EE3-BA48-89AF-9B9E6F2711AF}">
      <dgm:prSet/>
      <dgm:spPr/>
      <dgm:t>
        <a:bodyPr/>
        <a:lstStyle/>
        <a:p>
          <a:endParaRPr lang="en-US"/>
        </a:p>
      </dgm:t>
    </dgm:pt>
    <dgm:pt modelId="{A5816A22-220B-2947-B23D-35D2C85E1624}" type="sibTrans" cxnId="{2CA9B748-3EE3-BA48-89AF-9B9E6F2711AF}">
      <dgm:prSet/>
      <dgm:spPr/>
      <dgm:t>
        <a:bodyPr/>
        <a:lstStyle/>
        <a:p>
          <a:endParaRPr lang="en-US"/>
        </a:p>
      </dgm:t>
    </dgm:pt>
    <dgm:pt modelId="{1F5923C9-56FF-9A4B-BAD9-32551FF2EEB0}">
      <dgm:prSet phldrT="[Text]"/>
      <dgm:spPr/>
      <dgm:t>
        <a:bodyPr/>
        <a:lstStyle/>
        <a:p>
          <a:r>
            <a:rPr lang="en-US" dirty="0" smtClean="0"/>
            <a:t>15NTU influent </a:t>
          </a:r>
          <a:r>
            <a:rPr lang="en-US" dirty="0" smtClean="0"/>
            <a:t>turbidity, 4.5mg/L alum dose </a:t>
          </a:r>
          <a:r>
            <a:rPr lang="en-US" dirty="0" smtClean="0"/>
            <a:t>with no </a:t>
          </a:r>
          <a:r>
            <a:rPr lang="en-US" dirty="0" err="1" smtClean="0"/>
            <a:t>floc</a:t>
          </a:r>
          <a:r>
            <a:rPr lang="en-US" dirty="0" smtClean="0"/>
            <a:t> recycle and the waste valve on</a:t>
          </a:r>
          <a:endParaRPr lang="en-US" dirty="0"/>
        </a:p>
      </dgm:t>
    </dgm:pt>
    <dgm:pt modelId="{C360454C-66E5-3B44-AD8A-D149E512F973}" type="parTrans" cxnId="{0DACF8F9-057B-EB4E-9055-312841741E39}">
      <dgm:prSet/>
      <dgm:spPr/>
      <dgm:t>
        <a:bodyPr/>
        <a:lstStyle/>
        <a:p>
          <a:endParaRPr lang="en-US"/>
        </a:p>
      </dgm:t>
    </dgm:pt>
    <dgm:pt modelId="{27576CF5-D523-C347-A583-9C48890B2722}" type="sibTrans" cxnId="{0DACF8F9-057B-EB4E-9055-312841741E39}">
      <dgm:prSet/>
      <dgm:spPr/>
      <dgm:t>
        <a:bodyPr/>
        <a:lstStyle/>
        <a:p>
          <a:endParaRPr lang="en-US"/>
        </a:p>
      </dgm:t>
    </dgm:pt>
    <dgm:pt modelId="{F7DD517E-1C38-0440-90C2-5C6EAEC2087C}">
      <dgm:prSet phldrT="[Text]"/>
      <dgm:spPr/>
      <dgm:t>
        <a:bodyPr/>
        <a:lstStyle/>
        <a:p>
          <a:r>
            <a:rPr lang="en-US" dirty="0" smtClean="0"/>
            <a:t>15NTU influent </a:t>
          </a:r>
          <a:r>
            <a:rPr lang="en-US" dirty="0" smtClean="0"/>
            <a:t>turbidity, 4.5 mg/L alum dose </a:t>
          </a:r>
          <a:r>
            <a:rPr lang="en-US" dirty="0" smtClean="0"/>
            <a:t>with </a:t>
          </a:r>
          <a:r>
            <a:rPr lang="en-US" dirty="0" err="1" smtClean="0"/>
            <a:t>floc</a:t>
          </a:r>
          <a:r>
            <a:rPr lang="en-US" dirty="0" smtClean="0"/>
            <a:t> recycle and the waste valve off</a:t>
          </a:r>
          <a:endParaRPr lang="en-US" dirty="0"/>
        </a:p>
      </dgm:t>
    </dgm:pt>
    <dgm:pt modelId="{DA0DCFA7-3E1C-BF4C-8492-F6A5ABF2C886}" type="parTrans" cxnId="{DD89453B-A501-1442-81F9-D5BEEB334139}">
      <dgm:prSet/>
      <dgm:spPr/>
      <dgm:t>
        <a:bodyPr/>
        <a:lstStyle/>
        <a:p>
          <a:endParaRPr lang="en-US"/>
        </a:p>
      </dgm:t>
    </dgm:pt>
    <dgm:pt modelId="{BCEE0779-C67B-334D-BC4B-ABF3B638B3E9}" type="sibTrans" cxnId="{DD89453B-A501-1442-81F9-D5BEEB334139}">
      <dgm:prSet/>
      <dgm:spPr/>
      <dgm:t>
        <a:bodyPr/>
        <a:lstStyle/>
        <a:p>
          <a:endParaRPr lang="en-US"/>
        </a:p>
      </dgm:t>
    </dgm:pt>
    <dgm:pt modelId="{262BA357-989D-8245-B7AB-2638483845DD}" type="pres">
      <dgm:prSet presAssocID="{B9631203-424B-E442-8F50-6FE4260F54E3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ECBB72-742E-9444-B81E-EF09F4167FB7}" type="pres">
      <dgm:prSet presAssocID="{3418D450-EAF3-DF43-BE6F-25108BD537B5}" presName="node" presStyleLbl="node1" presStyleIdx="0" presStyleCnt="3" custLinFactNeighborX="-61818" custLinFactNeighborY="-58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75E46A-906A-2C47-B278-4DD13FF5DD14}" type="pres">
      <dgm:prSet presAssocID="{A5816A22-220B-2947-B23D-35D2C85E162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C73326B-A93D-3847-A59E-843323DBF5CB}" type="pres">
      <dgm:prSet presAssocID="{A5816A22-220B-2947-B23D-35D2C85E1624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E671686E-F35F-0D4B-8CC2-9F4F6339F980}" type="pres">
      <dgm:prSet presAssocID="{1F5923C9-56FF-9A4B-BAD9-32551FF2EEB0}" presName="node" presStyleLbl="node1" presStyleIdx="1" presStyleCnt="3" custLinFactNeighborX="-59785" custLinFactNeighborY="-95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5F3CD-DAB5-CE46-BA0E-BE2718DAAFD1}" type="pres">
      <dgm:prSet presAssocID="{27576CF5-D523-C347-A583-9C48890B272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5AC8F083-0F8E-A746-AE26-B22823B7FCAB}" type="pres">
      <dgm:prSet presAssocID="{27576CF5-D523-C347-A583-9C48890B272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88FD426D-01F7-BC4E-99C1-9F0B77A1D6BA}" type="pres">
      <dgm:prSet presAssocID="{F7DD517E-1C38-0440-90C2-5C6EAEC2087C}" presName="node" presStyleLbl="node1" presStyleIdx="2" presStyleCnt="3" custLinFactNeighborX="-59785" custLinFactNeighborY="-267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72A8C1-E200-48B6-90FA-B4572A58A3D8}" type="presOf" srcId="{27576CF5-D523-C347-A583-9C48890B2722}" destId="{6235F3CD-DAB5-CE46-BA0E-BE2718DAAFD1}" srcOrd="0" destOrd="0" presId="urn:microsoft.com/office/officeart/2005/8/layout/process2"/>
    <dgm:cxn modelId="{0DACF8F9-057B-EB4E-9055-312841741E39}" srcId="{B9631203-424B-E442-8F50-6FE4260F54E3}" destId="{1F5923C9-56FF-9A4B-BAD9-32551FF2EEB0}" srcOrd="1" destOrd="0" parTransId="{C360454C-66E5-3B44-AD8A-D149E512F973}" sibTransId="{27576CF5-D523-C347-A583-9C48890B2722}"/>
    <dgm:cxn modelId="{A435EB01-750E-4BFF-A632-12D8D3B3074B}" type="presOf" srcId="{F7DD517E-1C38-0440-90C2-5C6EAEC2087C}" destId="{88FD426D-01F7-BC4E-99C1-9F0B77A1D6BA}" srcOrd="0" destOrd="0" presId="urn:microsoft.com/office/officeart/2005/8/layout/process2"/>
    <dgm:cxn modelId="{0EBA8B7C-BAB1-443A-94E2-4E814F8806E1}" type="presOf" srcId="{3418D450-EAF3-DF43-BE6F-25108BD537B5}" destId="{51ECBB72-742E-9444-B81E-EF09F4167FB7}" srcOrd="0" destOrd="0" presId="urn:microsoft.com/office/officeart/2005/8/layout/process2"/>
    <dgm:cxn modelId="{937F7B71-14A6-48A8-9C00-47C369B91267}" type="presOf" srcId="{B9631203-424B-E442-8F50-6FE4260F54E3}" destId="{262BA357-989D-8245-B7AB-2638483845DD}" srcOrd="0" destOrd="0" presId="urn:microsoft.com/office/officeart/2005/8/layout/process2"/>
    <dgm:cxn modelId="{EB865C8D-8AD4-46CE-9957-0465394EE5D5}" type="presOf" srcId="{27576CF5-D523-C347-A583-9C48890B2722}" destId="{5AC8F083-0F8E-A746-AE26-B22823B7FCAB}" srcOrd="1" destOrd="0" presId="urn:microsoft.com/office/officeart/2005/8/layout/process2"/>
    <dgm:cxn modelId="{DD89453B-A501-1442-81F9-D5BEEB334139}" srcId="{B9631203-424B-E442-8F50-6FE4260F54E3}" destId="{F7DD517E-1C38-0440-90C2-5C6EAEC2087C}" srcOrd="2" destOrd="0" parTransId="{DA0DCFA7-3E1C-BF4C-8492-F6A5ABF2C886}" sibTransId="{BCEE0779-C67B-334D-BC4B-ABF3B638B3E9}"/>
    <dgm:cxn modelId="{9CBCCF6D-F6D4-4D78-92CD-35C56DE171FD}" type="presOf" srcId="{A5816A22-220B-2947-B23D-35D2C85E1624}" destId="{2175E46A-906A-2C47-B278-4DD13FF5DD14}" srcOrd="0" destOrd="0" presId="urn:microsoft.com/office/officeart/2005/8/layout/process2"/>
    <dgm:cxn modelId="{C4774004-91D4-476A-ACD6-D31D4371A585}" type="presOf" srcId="{A5816A22-220B-2947-B23D-35D2C85E1624}" destId="{4C73326B-A93D-3847-A59E-843323DBF5CB}" srcOrd="1" destOrd="0" presId="urn:microsoft.com/office/officeart/2005/8/layout/process2"/>
    <dgm:cxn modelId="{12020D1F-57B9-449B-BEE4-FEE9730131D1}" type="presOf" srcId="{1F5923C9-56FF-9A4B-BAD9-32551FF2EEB0}" destId="{E671686E-F35F-0D4B-8CC2-9F4F6339F980}" srcOrd="0" destOrd="0" presId="urn:microsoft.com/office/officeart/2005/8/layout/process2"/>
    <dgm:cxn modelId="{2CA9B748-3EE3-BA48-89AF-9B9E6F2711AF}" srcId="{B9631203-424B-E442-8F50-6FE4260F54E3}" destId="{3418D450-EAF3-DF43-BE6F-25108BD537B5}" srcOrd="0" destOrd="0" parTransId="{322E4DAA-56A7-3249-A624-4EEA49DDC17F}" sibTransId="{A5816A22-220B-2947-B23D-35D2C85E1624}"/>
    <dgm:cxn modelId="{5DEAA931-AC5D-433F-B188-0331168D5DE9}" type="presParOf" srcId="{262BA357-989D-8245-B7AB-2638483845DD}" destId="{51ECBB72-742E-9444-B81E-EF09F4167FB7}" srcOrd="0" destOrd="0" presId="urn:microsoft.com/office/officeart/2005/8/layout/process2"/>
    <dgm:cxn modelId="{887ADA66-2C86-4705-B21B-0ADAF773FC0D}" type="presParOf" srcId="{262BA357-989D-8245-B7AB-2638483845DD}" destId="{2175E46A-906A-2C47-B278-4DD13FF5DD14}" srcOrd="1" destOrd="0" presId="urn:microsoft.com/office/officeart/2005/8/layout/process2"/>
    <dgm:cxn modelId="{7A154EF7-3AC3-47A1-AAAE-DDCF9E52F697}" type="presParOf" srcId="{2175E46A-906A-2C47-B278-4DD13FF5DD14}" destId="{4C73326B-A93D-3847-A59E-843323DBF5CB}" srcOrd="0" destOrd="0" presId="urn:microsoft.com/office/officeart/2005/8/layout/process2"/>
    <dgm:cxn modelId="{A8F33CAD-E1AF-44E7-B1F3-2781D4454EE5}" type="presParOf" srcId="{262BA357-989D-8245-B7AB-2638483845DD}" destId="{E671686E-F35F-0D4B-8CC2-9F4F6339F980}" srcOrd="2" destOrd="0" presId="urn:microsoft.com/office/officeart/2005/8/layout/process2"/>
    <dgm:cxn modelId="{4717FA16-74A9-47E1-82F5-E14DD7BBCA23}" type="presParOf" srcId="{262BA357-989D-8245-B7AB-2638483845DD}" destId="{6235F3CD-DAB5-CE46-BA0E-BE2718DAAFD1}" srcOrd="3" destOrd="0" presId="urn:microsoft.com/office/officeart/2005/8/layout/process2"/>
    <dgm:cxn modelId="{560EC52A-2CE0-4E0E-9E39-DD19351E71F9}" type="presParOf" srcId="{6235F3CD-DAB5-CE46-BA0E-BE2718DAAFD1}" destId="{5AC8F083-0F8E-A746-AE26-B22823B7FCAB}" srcOrd="0" destOrd="0" presId="urn:microsoft.com/office/officeart/2005/8/layout/process2"/>
    <dgm:cxn modelId="{EE65A9DC-26EA-4E9B-8A4D-28E1B03A8DCF}" type="presParOf" srcId="{262BA357-989D-8245-B7AB-2638483845DD}" destId="{88FD426D-01F7-BC4E-99C1-9F0B77A1D6B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631203-424B-E442-8F50-6FE4260F54E3}" type="doc">
      <dgm:prSet loTypeId="urn:microsoft.com/office/officeart/2005/8/layout/process2" loCatId="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3418D450-EAF3-DF43-BE6F-25108BD537B5}">
      <dgm:prSet phldrT="[Text]"/>
      <dgm:spPr/>
      <dgm:t>
        <a:bodyPr/>
        <a:lstStyle/>
        <a:p>
          <a:r>
            <a:rPr lang="en-US" dirty="0" smtClean="0"/>
            <a:t>100NTU influent </a:t>
          </a:r>
          <a:r>
            <a:rPr lang="en-US" dirty="0" smtClean="0"/>
            <a:t>turbidity, 15mg/L alum dose </a:t>
          </a:r>
          <a:r>
            <a:rPr lang="en-US" dirty="0" smtClean="0"/>
            <a:t>with no </a:t>
          </a:r>
          <a:r>
            <a:rPr lang="en-US" dirty="0" err="1" smtClean="0"/>
            <a:t>floc</a:t>
          </a:r>
          <a:r>
            <a:rPr lang="en-US" dirty="0" smtClean="0"/>
            <a:t> recycle and the waste valve on (to build up a </a:t>
          </a:r>
          <a:r>
            <a:rPr lang="en-US" dirty="0" err="1" smtClean="0"/>
            <a:t>floc</a:t>
          </a:r>
          <a:r>
            <a:rPr lang="en-US" dirty="0" smtClean="0"/>
            <a:t> blanket)</a:t>
          </a:r>
          <a:endParaRPr lang="en-US" dirty="0"/>
        </a:p>
      </dgm:t>
    </dgm:pt>
    <dgm:pt modelId="{322E4DAA-56A7-3249-A624-4EEA49DDC17F}" type="parTrans" cxnId="{2CA9B748-3EE3-BA48-89AF-9B9E6F2711AF}">
      <dgm:prSet/>
      <dgm:spPr/>
      <dgm:t>
        <a:bodyPr/>
        <a:lstStyle/>
        <a:p>
          <a:endParaRPr lang="en-US"/>
        </a:p>
      </dgm:t>
    </dgm:pt>
    <dgm:pt modelId="{A5816A22-220B-2947-B23D-35D2C85E1624}" type="sibTrans" cxnId="{2CA9B748-3EE3-BA48-89AF-9B9E6F2711AF}">
      <dgm:prSet/>
      <dgm:spPr/>
      <dgm:t>
        <a:bodyPr/>
        <a:lstStyle/>
        <a:p>
          <a:endParaRPr lang="en-US"/>
        </a:p>
      </dgm:t>
    </dgm:pt>
    <dgm:pt modelId="{1F5923C9-56FF-9A4B-BAD9-32551FF2EEB0}">
      <dgm:prSet phldrT="[Text]"/>
      <dgm:spPr/>
      <dgm:t>
        <a:bodyPr/>
        <a:lstStyle/>
        <a:p>
          <a:r>
            <a:rPr lang="en-US" dirty="0" smtClean="0"/>
            <a:t>15NTU influent </a:t>
          </a:r>
          <a:r>
            <a:rPr lang="en-US" dirty="0" smtClean="0"/>
            <a:t>turbidity, 2.25mg/L alum dose </a:t>
          </a:r>
          <a:r>
            <a:rPr lang="en-US" dirty="0" smtClean="0"/>
            <a:t>with no </a:t>
          </a:r>
          <a:r>
            <a:rPr lang="en-US" dirty="0" err="1" smtClean="0"/>
            <a:t>floc</a:t>
          </a:r>
          <a:r>
            <a:rPr lang="en-US" dirty="0" smtClean="0"/>
            <a:t> recycle and the waste valve on</a:t>
          </a:r>
          <a:endParaRPr lang="en-US" dirty="0"/>
        </a:p>
      </dgm:t>
    </dgm:pt>
    <dgm:pt modelId="{C360454C-66E5-3B44-AD8A-D149E512F973}" type="parTrans" cxnId="{0DACF8F9-057B-EB4E-9055-312841741E39}">
      <dgm:prSet/>
      <dgm:spPr/>
      <dgm:t>
        <a:bodyPr/>
        <a:lstStyle/>
        <a:p>
          <a:endParaRPr lang="en-US"/>
        </a:p>
      </dgm:t>
    </dgm:pt>
    <dgm:pt modelId="{27576CF5-D523-C347-A583-9C48890B2722}" type="sibTrans" cxnId="{0DACF8F9-057B-EB4E-9055-312841741E39}">
      <dgm:prSet/>
      <dgm:spPr/>
      <dgm:t>
        <a:bodyPr/>
        <a:lstStyle/>
        <a:p>
          <a:endParaRPr lang="en-US"/>
        </a:p>
      </dgm:t>
    </dgm:pt>
    <dgm:pt modelId="{F7DD517E-1C38-0440-90C2-5C6EAEC2087C}">
      <dgm:prSet phldrT="[Text]"/>
      <dgm:spPr/>
      <dgm:t>
        <a:bodyPr/>
        <a:lstStyle/>
        <a:p>
          <a:r>
            <a:rPr lang="en-US" dirty="0" smtClean="0"/>
            <a:t>15NTU influent </a:t>
          </a:r>
          <a:r>
            <a:rPr lang="en-US" dirty="0" smtClean="0"/>
            <a:t>turbidity, 2.25mg/L </a:t>
          </a:r>
          <a:r>
            <a:rPr lang="en-US" dirty="0" smtClean="0"/>
            <a:t>with </a:t>
          </a:r>
          <a:r>
            <a:rPr lang="en-US" dirty="0" err="1" smtClean="0"/>
            <a:t>floc</a:t>
          </a:r>
          <a:r>
            <a:rPr lang="en-US" dirty="0" smtClean="0"/>
            <a:t> recycle and the waste valve off</a:t>
          </a:r>
          <a:endParaRPr lang="en-US" dirty="0"/>
        </a:p>
      </dgm:t>
    </dgm:pt>
    <dgm:pt modelId="{DA0DCFA7-3E1C-BF4C-8492-F6A5ABF2C886}" type="parTrans" cxnId="{DD89453B-A501-1442-81F9-D5BEEB334139}">
      <dgm:prSet/>
      <dgm:spPr/>
      <dgm:t>
        <a:bodyPr/>
        <a:lstStyle/>
        <a:p>
          <a:endParaRPr lang="en-US"/>
        </a:p>
      </dgm:t>
    </dgm:pt>
    <dgm:pt modelId="{BCEE0779-C67B-334D-BC4B-ABF3B638B3E9}" type="sibTrans" cxnId="{DD89453B-A501-1442-81F9-D5BEEB334139}">
      <dgm:prSet/>
      <dgm:spPr/>
      <dgm:t>
        <a:bodyPr/>
        <a:lstStyle/>
        <a:p>
          <a:endParaRPr lang="en-US"/>
        </a:p>
      </dgm:t>
    </dgm:pt>
    <dgm:pt modelId="{262BA357-989D-8245-B7AB-2638483845DD}" type="pres">
      <dgm:prSet presAssocID="{B9631203-424B-E442-8F50-6FE4260F54E3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ECBB72-742E-9444-B81E-EF09F4167FB7}" type="pres">
      <dgm:prSet presAssocID="{3418D450-EAF3-DF43-BE6F-25108BD537B5}" presName="node" presStyleLbl="node1" presStyleIdx="0" presStyleCnt="3" custScaleX="100228" custLinFactY="-25257" custLinFactNeighborX="68735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75E46A-906A-2C47-B278-4DD13FF5DD14}" type="pres">
      <dgm:prSet presAssocID="{A5816A22-220B-2947-B23D-35D2C85E162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C73326B-A93D-3847-A59E-843323DBF5CB}" type="pres">
      <dgm:prSet presAssocID="{A5816A22-220B-2947-B23D-35D2C85E1624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E671686E-F35F-0D4B-8CC2-9F4F6339F980}" type="pres">
      <dgm:prSet presAssocID="{1F5923C9-56FF-9A4B-BAD9-32551FF2EEB0}" presName="node" presStyleLbl="node1" presStyleIdx="1" presStyleCnt="3" custLinFactNeighborX="65486" custLinFactNeighborY="-185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5F3CD-DAB5-CE46-BA0E-BE2718DAAFD1}" type="pres">
      <dgm:prSet presAssocID="{27576CF5-D523-C347-A583-9C48890B272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5AC8F083-0F8E-A746-AE26-B22823B7FCAB}" type="pres">
      <dgm:prSet presAssocID="{27576CF5-D523-C347-A583-9C48890B272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88FD426D-01F7-BC4E-99C1-9F0B77A1D6BA}" type="pres">
      <dgm:prSet presAssocID="{F7DD517E-1C38-0440-90C2-5C6EAEC2087C}" presName="node" presStyleLbl="node1" presStyleIdx="2" presStyleCnt="3" custLinFactNeighborX="65486" custLinFactNeighborY="-370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47CD78-5473-4C65-A084-844066C9D133}" type="presOf" srcId="{A5816A22-220B-2947-B23D-35D2C85E1624}" destId="{4C73326B-A93D-3847-A59E-843323DBF5CB}" srcOrd="1" destOrd="0" presId="urn:microsoft.com/office/officeart/2005/8/layout/process2"/>
    <dgm:cxn modelId="{88353C1A-5172-4225-826B-A90E324269C6}" type="presOf" srcId="{27576CF5-D523-C347-A583-9C48890B2722}" destId="{6235F3CD-DAB5-CE46-BA0E-BE2718DAAFD1}" srcOrd="0" destOrd="0" presId="urn:microsoft.com/office/officeart/2005/8/layout/process2"/>
    <dgm:cxn modelId="{0DACF8F9-057B-EB4E-9055-312841741E39}" srcId="{B9631203-424B-E442-8F50-6FE4260F54E3}" destId="{1F5923C9-56FF-9A4B-BAD9-32551FF2EEB0}" srcOrd="1" destOrd="0" parTransId="{C360454C-66E5-3B44-AD8A-D149E512F973}" sibTransId="{27576CF5-D523-C347-A583-9C48890B2722}"/>
    <dgm:cxn modelId="{67867CCF-8176-4DC1-9E54-0DBAC40AF14A}" type="presOf" srcId="{27576CF5-D523-C347-A583-9C48890B2722}" destId="{5AC8F083-0F8E-A746-AE26-B22823B7FCAB}" srcOrd="1" destOrd="0" presId="urn:microsoft.com/office/officeart/2005/8/layout/process2"/>
    <dgm:cxn modelId="{8B72EF82-F01A-4011-B3F2-36A6AA94C456}" type="presOf" srcId="{3418D450-EAF3-DF43-BE6F-25108BD537B5}" destId="{51ECBB72-742E-9444-B81E-EF09F4167FB7}" srcOrd="0" destOrd="0" presId="urn:microsoft.com/office/officeart/2005/8/layout/process2"/>
    <dgm:cxn modelId="{B1288C75-F0E1-4A5F-8BEE-99D176F5258B}" type="presOf" srcId="{1F5923C9-56FF-9A4B-BAD9-32551FF2EEB0}" destId="{E671686E-F35F-0D4B-8CC2-9F4F6339F980}" srcOrd="0" destOrd="0" presId="urn:microsoft.com/office/officeart/2005/8/layout/process2"/>
    <dgm:cxn modelId="{E81A0B75-A7B7-4898-9341-51D121975352}" type="presOf" srcId="{A5816A22-220B-2947-B23D-35D2C85E1624}" destId="{2175E46A-906A-2C47-B278-4DD13FF5DD14}" srcOrd="0" destOrd="0" presId="urn:microsoft.com/office/officeart/2005/8/layout/process2"/>
    <dgm:cxn modelId="{830C8722-C366-4FB6-AAD3-A96D87D48241}" type="presOf" srcId="{F7DD517E-1C38-0440-90C2-5C6EAEC2087C}" destId="{88FD426D-01F7-BC4E-99C1-9F0B77A1D6BA}" srcOrd="0" destOrd="0" presId="urn:microsoft.com/office/officeart/2005/8/layout/process2"/>
    <dgm:cxn modelId="{DD89453B-A501-1442-81F9-D5BEEB334139}" srcId="{B9631203-424B-E442-8F50-6FE4260F54E3}" destId="{F7DD517E-1C38-0440-90C2-5C6EAEC2087C}" srcOrd="2" destOrd="0" parTransId="{DA0DCFA7-3E1C-BF4C-8492-F6A5ABF2C886}" sibTransId="{BCEE0779-C67B-334D-BC4B-ABF3B638B3E9}"/>
    <dgm:cxn modelId="{AF679F4F-CFC3-41F3-9506-639657E354A0}" type="presOf" srcId="{B9631203-424B-E442-8F50-6FE4260F54E3}" destId="{262BA357-989D-8245-B7AB-2638483845DD}" srcOrd="0" destOrd="0" presId="urn:microsoft.com/office/officeart/2005/8/layout/process2"/>
    <dgm:cxn modelId="{2CA9B748-3EE3-BA48-89AF-9B9E6F2711AF}" srcId="{B9631203-424B-E442-8F50-6FE4260F54E3}" destId="{3418D450-EAF3-DF43-BE6F-25108BD537B5}" srcOrd="0" destOrd="0" parTransId="{322E4DAA-56A7-3249-A624-4EEA49DDC17F}" sibTransId="{A5816A22-220B-2947-B23D-35D2C85E1624}"/>
    <dgm:cxn modelId="{5C302B8A-55A0-48BE-81F7-26D1E4334430}" type="presParOf" srcId="{262BA357-989D-8245-B7AB-2638483845DD}" destId="{51ECBB72-742E-9444-B81E-EF09F4167FB7}" srcOrd="0" destOrd="0" presId="urn:microsoft.com/office/officeart/2005/8/layout/process2"/>
    <dgm:cxn modelId="{4CC2ACE1-B60D-4532-971C-EB5C6589A90B}" type="presParOf" srcId="{262BA357-989D-8245-B7AB-2638483845DD}" destId="{2175E46A-906A-2C47-B278-4DD13FF5DD14}" srcOrd="1" destOrd="0" presId="urn:microsoft.com/office/officeart/2005/8/layout/process2"/>
    <dgm:cxn modelId="{06ED154A-B18F-4B1F-9B8E-8C1CE2378505}" type="presParOf" srcId="{2175E46A-906A-2C47-B278-4DD13FF5DD14}" destId="{4C73326B-A93D-3847-A59E-843323DBF5CB}" srcOrd="0" destOrd="0" presId="urn:microsoft.com/office/officeart/2005/8/layout/process2"/>
    <dgm:cxn modelId="{F501A77C-A02F-4759-8508-6479B3B005A7}" type="presParOf" srcId="{262BA357-989D-8245-B7AB-2638483845DD}" destId="{E671686E-F35F-0D4B-8CC2-9F4F6339F980}" srcOrd="2" destOrd="0" presId="urn:microsoft.com/office/officeart/2005/8/layout/process2"/>
    <dgm:cxn modelId="{F8244A71-5545-48C1-8084-BF49A45BF8DD}" type="presParOf" srcId="{262BA357-989D-8245-B7AB-2638483845DD}" destId="{6235F3CD-DAB5-CE46-BA0E-BE2718DAAFD1}" srcOrd="3" destOrd="0" presId="urn:microsoft.com/office/officeart/2005/8/layout/process2"/>
    <dgm:cxn modelId="{C32DC63E-8496-427B-8B5D-9C2DE9CC9E2C}" type="presParOf" srcId="{6235F3CD-DAB5-CE46-BA0E-BE2718DAAFD1}" destId="{5AC8F083-0F8E-A746-AE26-B22823B7FCAB}" srcOrd="0" destOrd="0" presId="urn:microsoft.com/office/officeart/2005/8/layout/process2"/>
    <dgm:cxn modelId="{AAC58E79-EEB2-48C7-8C11-42712E8D0C29}" type="presParOf" srcId="{262BA357-989D-8245-B7AB-2638483845DD}" destId="{88FD426D-01F7-BC4E-99C1-9F0B77A1D6B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ECBB72-742E-9444-B81E-EF09F4167FB7}">
      <dsp:nvSpPr>
        <dsp:cNvPr id="0" name=""/>
        <dsp:cNvSpPr/>
      </dsp:nvSpPr>
      <dsp:spPr>
        <a:xfrm>
          <a:off x="2500529" y="0"/>
          <a:ext cx="3457140" cy="9112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100NTU influent </a:t>
          </a:r>
          <a:r>
            <a:rPr lang="en-US" sz="1300" kern="1200" dirty="0" smtClean="0"/>
            <a:t>turbidity, 45mg/L alum dose </a:t>
          </a:r>
          <a:r>
            <a:rPr lang="en-US" sz="1300" kern="1200" dirty="0" smtClean="0"/>
            <a:t>with no </a:t>
          </a:r>
          <a:r>
            <a:rPr lang="en-US" sz="1300" kern="1200" dirty="0" err="1" smtClean="0"/>
            <a:t>floc</a:t>
          </a:r>
          <a:r>
            <a:rPr lang="en-US" sz="1300" kern="1200" dirty="0" smtClean="0"/>
            <a:t> recycle and the waste valve on (to build up a </a:t>
          </a:r>
          <a:r>
            <a:rPr lang="en-US" sz="1300" kern="1200" dirty="0" err="1" smtClean="0"/>
            <a:t>floc</a:t>
          </a:r>
          <a:r>
            <a:rPr lang="en-US" sz="1300" kern="1200" dirty="0" smtClean="0"/>
            <a:t> blanket)</a:t>
          </a:r>
          <a:endParaRPr lang="en-US" sz="1300" kern="1200" dirty="0"/>
        </a:p>
      </dsp:txBody>
      <dsp:txXfrm>
        <a:off x="2527219" y="26690"/>
        <a:ext cx="3403760" cy="857892"/>
      </dsp:txXfrm>
    </dsp:sp>
    <dsp:sp modelId="{2175E46A-906A-2C47-B278-4DD13FF5DD14}">
      <dsp:nvSpPr>
        <dsp:cNvPr id="0" name=""/>
        <dsp:cNvSpPr/>
      </dsp:nvSpPr>
      <dsp:spPr>
        <a:xfrm rot="5400000">
          <a:off x="4058236" y="934054"/>
          <a:ext cx="341727" cy="4100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dk1">
                <a:tint val="6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4106078" y="968226"/>
        <a:ext cx="246044" cy="239209"/>
      </dsp:txXfrm>
    </dsp:sp>
    <dsp:sp modelId="{E671686E-F35F-0D4B-8CC2-9F4F6339F980}">
      <dsp:nvSpPr>
        <dsp:cNvPr id="0" name=""/>
        <dsp:cNvSpPr/>
      </dsp:nvSpPr>
      <dsp:spPr>
        <a:xfrm>
          <a:off x="2500529" y="1366909"/>
          <a:ext cx="3457140" cy="9112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15NTU influent </a:t>
          </a:r>
          <a:r>
            <a:rPr lang="en-US" sz="1300" kern="1200" dirty="0" smtClean="0"/>
            <a:t>turbidity, 6.5mg/L alum dose </a:t>
          </a:r>
          <a:r>
            <a:rPr lang="en-US" sz="1300" kern="1200" dirty="0" smtClean="0"/>
            <a:t>with no </a:t>
          </a:r>
          <a:r>
            <a:rPr lang="en-US" sz="1300" kern="1200" dirty="0" err="1" smtClean="0"/>
            <a:t>floc</a:t>
          </a:r>
          <a:r>
            <a:rPr lang="en-US" sz="1300" kern="1200" dirty="0" smtClean="0"/>
            <a:t> recycle and the waste valve on</a:t>
          </a:r>
          <a:endParaRPr lang="en-US" sz="1300" kern="1200" dirty="0"/>
        </a:p>
      </dsp:txBody>
      <dsp:txXfrm>
        <a:off x="2527219" y="1393599"/>
        <a:ext cx="3403760" cy="857892"/>
      </dsp:txXfrm>
    </dsp:sp>
    <dsp:sp modelId="{6235F3CD-DAB5-CE46-BA0E-BE2718DAAFD1}">
      <dsp:nvSpPr>
        <dsp:cNvPr id="0" name=""/>
        <dsp:cNvSpPr/>
      </dsp:nvSpPr>
      <dsp:spPr>
        <a:xfrm rot="5400000">
          <a:off x="4058236" y="2300963"/>
          <a:ext cx="341727" cy="4100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dk1">
                <a:tint val="6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4106078" y="2335135"/>
        <a:ext cx="246044" cy="239209"/>
      </dsp:txXfrm>
    </dsp:sp>
    <dsp:sp modelId="{88FD426D-01F7-BC4E-99C1-9F0B77A1D6BA}">
      <dsp:nvSpPr>
        <dsp:cNvPr id="0" name=""/>
        <dsp:cNvSpPr/>
      </dsp:nvSpPr>
      <dsp:spPr>
        <a:xfrm>
          <a:off x="2500529" y="2733818"/>
          <a:ext cx="3457140" cy="9112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15NTU influent </a:t>
          </a:r>
          <a:r>
            <a:rPr lang="en-US" sz="1300" kern="1200" dirty="0" smtClean="0"/>
            <a:t>turbidity, 6.5mg/L alum dose </a:t>
          </a:r>
          <a:r>
            <a:rPr lang="en-US" sz="1300" kern="1200" dirty="0" smtClean="0"/>
            <a:t>with </a:t>
          </a:r>
          <a:r>
            <a:rPr lang="en-US" sz="1300" kern="1200" dirty="0" err="1" smtClean="0"/>
            <a:t>floc</a:t>
          </a:r>
          <a:r>
            <a:rPr lang="en-US" sz="1300" kern="1200" dirty="0" smtClean="0"/>
            <a:t> recycle and the waste valve off</a:t>
          </a:r>
          <a:endParaRPr lang="en-US" sz="1300" kern="1200" dirty="0"/>
        </a:p>
      </dsp:txBody>
      <dsp:txXfrm>
        <a:off x="2527219" y="2760508"/>
        <a:ext cx="3403760" cy="8578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ECBB72-742E-9444-B81E-EF09F4167FB7}">
      <dsp:nvSpPr>
        <dsp:cNvPr id="0" name=""/>
        <dsp:cNvSpPr/>
      </dsp:nvSpPr>
      <dsp:spPr>
        <a:xfrm>
          <a:off x="0" y="0"/>
          <a:ext cx="3956704" cy="10064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100NTU influent turbidity, 30mg/L alum dose with </a:t>
          </a:r>
          <a:r>
            <a:rPr lang="en-US" sz="1500" kern="1200" dirty="0" smtClean="0"/>
            <a:t>no </a:t>
          </a:r>
          <a:r>
            <a:rPr lang="en-US" sz="1500" kern="1200" dirty="0" err="1" smtClean="0"/>
            <a:t>floc</a:t>
          </a:r>
          <a:r>
            <a:rPr lang="en-US" sz="1500" kern="1200" dirty="0" smtClean="0"/>
            <a:t> recycle and the waste valve on (to build up a </a:t>
          </a:r>
          <a:r>
            <a:rPr lang="en-US" sz="1500" kern="1200" dirty="0" err="1" smtClean="0"/>
            <a:t>floc</a:t>
          </a:r>
          <a:r>
            <a:rPr lang="en-US" sz="1500" kern="1200" dirty="0" smtClean="0"/>
            <a:t> blanket)</a:t>
          </a:r>
          <a:endParaRPr lang="en-US" sz="1500" kern="1200" dirty="0"/>
        </a:p>
      </dsp:txBody>
      <dsp:txXfrm>
        <a:off x="29479" y="29479"/>
        <a:ext cx="3897746" cy="947517"/>
      </dsp:txXfrm>
    </dsp:sp>
    <dsp:sp modelId="{2175E46A-906A-2C47-B278-4DD13FF5DD14}">
      <dsp:nvSpPr>
        <dsp:cNvPr id="0" name=""/>
        <dsp:cNvSpPr/>
      </dsp:nvSpPr>
      <dsp:spPr>
        <a:xfrm rot="5400000">
          <a:off x="1807709" y="1007541"/>
          <a:ext cx="341285" cy="45291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dk1">
                <a:tint val="6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842479" y="1063355"/>
        <a:ext cx="271747" cy="238900"/>
      </dsp:txXfrm>
    </dsp:sp>
    <dsp:sp modelId="{E671686E-F35F-0D4B-8CC2-9F4F6339F980}">
      <dsp:nvSpPr>
        <dsp:cNvPr id="0" name=""/>
        <dsp:cNvSpPr/>
      </dsp:nvSpPr>
      <dsp:spPr>
        <a:xfrm>
          <a:off x="0" y="1461522"/>
          <a:ext cx="3956704" cy="10064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15NTU influent </a:t>
          </a:r>
          <a:r>
            <a:rPr lang="en-US" sz="1500" kern="1200" dirty="0" smtClean="0"/>
            <a:t>turbidity, 4.5mg/L alum dose </a:t>
          </a:r>
          <a:r>
            <a:rPr lang="en-US" sz="1500" kern="1200" dirty="0" smtClean="0"/>
            <a:t>with no </a:t>
          </a:r>
          <a:r>
            <a:rPr lang="en-US" sz="1500" kern="1200" dirty="0" err="1" smtClean="0"/>
            <a:t>floc</a:t>
          </a:r>
          <a:r>
            <a:rPr lang="en-US" sz="1500" kern="1200" dirty="0" smtClean="0"/>
            <a:t> recycle and the waste valve on</a:t>
          </a:r>
          <a:endParaRPr lang="en-US" sz="1500" kern="1200" dirty="0"/>
        </a:p>
      </dsp:txBody>
      <dsp:txXfrm>
        <a:off x="29479" y="1491001"/>
        <a:ext cx="3897746" cy="947517"/>
      </dsp:txXfrm>
    </dsp:sp>
    <dsp:sp modelId="{6235F3CD-DAB5-CE46-BA0E-BE2718DAAFD1}">
      <dsp:nvSpPr>
        <dsp:cNvPr id="0" name=""/>
        <dsp:cNvSpPr/>
      </dsp:nvSpPr>
      <dsp:spPr>
        <a:xfrm rot="5400000">
          <a:off x="1822004" y="2450004"/>
          <a:ext cx="312695" cy="45291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dk1">
                <a:tint val="6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842478" y="2520113"/>
        <a:ext cx="271747" cy="218887"/>
      </dsp:txXfrm>
    </dsp:sp>
    <dsp:sp modelId="{88FD426D-01F7-BC4E-99C1-9F0B77A1D6BA}">
      <dsp:nvSpPr>
        <dsp:cNvPr id="0" name=""/>
        <dsp:cNvSpPr/>
      </dsp:nvSpPr>
      <dsp:spPr>
        <a:xfrm>
          <a:off x="0" y="2884924"/>
          <a:ext cx="3956704" cy="10064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15NTU influent </a:t>
          </a:r>
          <a:r>
            <a:rPr lang="en-US" sz="1500" kern="1200" dirty="0" smtClean="0"/>
            <a:t>turbidity, 4.5 mg/L alum dose </a:t>
          </a:r>
          <a:r>
            <a:rPr lang="en-US" sz="1500" kern="1200" dirty="0" smtClean="0"/>
            <a:t>with </a:t>
          </a:r>
          <a:r>
            <a:rPr lang="en-US" sz="1500" kern="1200" dirty="0" err="1" smtClean="0"/>
            <a:t>floc</a:t>
          </a:r>
          <a:r>
            <a:rPr lang="en-US" sz="1500" kern="1200" dirty="0" smtClean="0"/>
            <a:t> recycle and the waste valve off</a:t>
          </a:r>
          <a:endParaRPr lang="en-US" sz="1500" kern="1200" dirty="0"/>
        </a:p>
      </dsp:txBody>
      <dsp:txXfrm>
        <a:off x="29479" y="2914403"/>
        <a:ext cx="3897746" cy="9475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ECBB72-742E-9444-B81E-EF09F4167FB7}">
      <dsp:nvSpPr>
        <dsp:cNvPr id="0" name=""/>
        <dsp:cNvSpPr/>
      </dsp:nvSpPr>
      <dsp:spPr>
        <a:xfrm>
          <a:off x="4475787" y="0"/>
          <a:ext cx="3982412" cy="10286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100NTU influent </a:t>
          </a:r>
          <a:r>
            <a:rPr lang="en-US" sz="1500" kern="1200" dirty="0" smtClean="0"/>
            <a:t>turbidity, 15mg/L alum dose </a:t>
          </a:r>
          <a:r>
            <a:rPr lang="en-US" sz="1500" kern="1200" dirty="0" smtClean="0"/>
            <a:t>with no </a:t>
          </a:r>
          <a:r>
            <a:rPr lang="en-US" sz="1500" kern="1200" dirty="0" err="1" smtClean="0"/>
            <a:t>floc</a:t>
          </a:r>
          <a:r>
            <a:rPr lang="en-US" sz="1500" kern="1200" dirty="0" smtClean="0"/>
            <a:t> recycle and the waste valve on (to build up a </a:t>
          </a:r>
          <a:r>
            <a:rPr lang="en-US" sz="1500" kern="1200" dirty="0" err="1" smtClean="0"/>
            <a:t>floc</a:t>
          </a:r>
          <a:r>
            <a:rPr lang="en-US" sz="1500" kern="1200" dirty="0" smtClean="0"/>
            <a:t> blanket)</a:t>
          </a:r>
          <a:endParaRPr lang="en-US" sz="1500" kern="1200" dirty="0"/>
        </a:p>
      </dsp:txBody>
      <dsp:txXfrm>
        <a:off x="4505917" y="30130"/>
        <a:ext cx="3922152" cy="968439"/>
      </dsp:txXfrm>
    </dsp:sp>
    <dsp:sp modelId="{2175E46A-906A-2C47-B278-4DD13FF5DD14}">
      <dsp:nvSpPr>
        <dsp:cNvPr id="0" name=""/>
        <dsp:cNvSpPr/>
      </dsp:nvSpPr>
      <dsp:spPr>
        <a:xfrm rot="5389245">
          <a:off x="6312094" y="1006793"/>
          <a:ext cx="314328" cy="4629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dk1">
                <a:tint val="6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6330236" y="1081086"/>
        <a:ext cx="277749" cy="220030"/>
      </dsp:txXfrm>
    </dsp:sp>
    <dsp:sp modelId="{E671686E-F35F-0D4B-8CC2-9F4F6339F980}">
      <dsp:nvSpPr>
        <dsp:cNvPr id="0" name=""/>
        <dsp:cNvSpPr/>
      </dsp:nvSpPr>
      <dsp:spPr>
        <a:xfrm>
          <a:off x="4484846" y="1447802"/>
          <a:ext cx="3973353" cy="10286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15NTU influent </a:t>
          </a:r>
          <a:r>
            <a:rPr lang="en-US" sz="1500" kern="1200" dirty="0" smtClean="0"/>
            <a:t>turbidity, 2.25mg/L alum dose </a:t>
          </a:r>
          <a:r>
            <a:rPr lang="en-US" sz="1500" kern="1200" dirty="0" smtClean="0"/>
            <a:t>with no </a:t>
          </a:r>
          <a:r>
            <a:rPr lang="en-US" sz="1500" kern="1200" dirty="0" err="1" smtClean="0"/>
            <a:t>floc</a:t>
          </a:r>
          <a:r>
            <a:rPr lang="en-US" sz="1500" kern="1200" dirty="0" smtClean="0"/>
            <a:t> recycle and the waste valve on</a:t>
          </a:r>
          <a:endParaRPr lang="en-US" sz="1500" kern="1200" dirty="0"/>
        </a:p>
      </dsp:txBody>
      <dsp:txXfrm>
        <a:off x="4514976" y="1477932"/>
        <a:ext cx="3913093" cy="968439"/>
      </dsp:txXfrm>
    </dsp:sp>
    <dsp:sp modelId="{6235F3CD-DAB5-CE46-BA0E-BE2718DAAFD1}">
      <dsp:nvSpPr>
        <dsp:cNvPr id="0" name=""/>
        <dsp:cNvSpPr/>
      </dsp:nvSpPr>
      <dsp:spPr>
        <a:xfrm rot="5400000">
          <a:off x="6314361" y="2454593"/>
          <a:ext cx="314323" cy="46291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dk1">
                <a:tint val="6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6332649" y="2528889"/>
        <a:ext cx="277749" cy="220026"/>
      </dsp:txXfrm>
    </dsp:sp>
    <dsp:sp modelId="{88FD426D-01F7-BC4E-99C1-9F0B77A1D6BA}">
      <dsp:nvSpPr>
        <dsp:cNvPr id="0" name=""/>
        <dsp:cNvSpPr/>
      </dsp:nvSpPr>
      <dsp:spPr>
        <a:xfrm>
          <a:off x="4484846" y="2895600"/>
          <a:ext cx="3973353" cy="10286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15NTU influent </a:t>
          </a:r>
          <a:r>
            <a:rPr lang="en-US" sz="1500" kern="1200" dirty="0" smtClean="0"/>
            <a:t>turbidity, 2.25mg/L </a:t>
          </a:r>
          <a:r>
            <a:rPr lang="en-US" sz="1500" kern="1200" dirty="0" smtClean="0"/>
            <a:t>with </a:t>
          </a:r>
          <a:r>
            <a:rPr lang="en-US" sz="1500" kern="1200" dirty="0" err="1" smtClean="0"/>
            <a:t>floc</a:t>
          </a:r>
          <a:r>
            <a:rPr lang="en-US" sz="1500" kern="1200" dirty="0" smtClean="0"/>
            <a:t> recycle and the waste valve off</a:t>
          </a:r>
          <a:endParaRPr lang="en-US" sz="1500" kern="1200" dirty="0"/>
        </a:p>
      </dsp:txBody>
      <dsp:txXfrm>
        <a:off x="4514976" y="2925730"/>
        <a:ext cx="3913093" cy="968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41005AC-572B-4115-9527-785C51D17443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87B20A-7B6A-4EDA-A603-9C95CACA41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005AC-572B-4115-9527-785C51D17443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7B20A-7B6A-4EDA-A603-9C95CACA41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005AC-572B-4115-9527-785C51D17443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7B20A-7B6A-4EDA-A603-9C95CACA41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005AC-572B-4115-9527-785C51D17443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7B20A-7B6A-4EDA-A603-9C95CACA41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005AC-572B-4115-9527-785C51D17443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7B20A-7B6A-4EDA-A603-9C95CACA41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005AC-572B-4115-9527-785C51D17443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7B20A-7B6A-4EDA-A603-9C95CACA41C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005AC-572B-4115-9527-785C51D17443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7B20A-7B6A-4EDA-A603-9C95CACA41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005AC-572B-4115-9527-785C51D17443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7B20A-7B6A-4EDA-A603-9C95CACA41C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005AC-572B-4115-9527-785C51D17443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7B20A-7B6A-4EDA-A603-9C95CACA41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41005AC-572B-4115-9527-785C51D17443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7B20A-7B6A-4EDA-A603-9C95CACA41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41005AC-572B-4115-9527-785C51D17443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87B20A-7B6A-4EDA-A603-9C95CACA41C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41005AC-572B-4115-9527-785C51D17443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D87B20A-7B6A-4EDA-A603-9C95CACA41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err="1" smtClean="0">
                <a:solidFill>
                  <a:srgbClr val="00B0F0"/>
                </a:solidFill>
                <a:latin typeface="Albertus MT" pitchFamily="18" charset="0"/>
                <a:cs typeface="Arial" pitchFamily="34" charset="0"/>
              </a:rPr>
              <a:t>Floc</a:t>
            </a:r>
            <a:r>
              <a:rPr lang="en-US" sz="6000" dirty="0" smtClean="0">
                <a:solidFill>
                  <a:srgbClr val="00B0F0"/>
                </a:solidFill>
                <a:latin typeface="Albertus MT" pitchFamily="18" charset="0"/>
                <a:cs typeface="Arial" pitchFamily="34" charset="0"/>
              </a:rPr>
              <a:t> </a:t>
            </a:r>
            <a:r>
              <a:rPr lang="en-US" sz="6000" dirty="0" err="1" smtClean="0">
                <a:solidFill>
                  <a:srgbClr val="00B0F0"/>
                </a:solidFill>
                <a:latin typeface="Albertus MT" pitchFamily="18" charset="0"/>
                <a:cs typeface="Arial" pitchFamily="34" charset="0"/>
              </a:rPr>
              <a:t>Sed</a:t>
            </a:r>
            <a:r>
              <a:rPr lang="en-US" sz="6000" dirty="0" smtClean="0">
                <a:solidFill>
                  <a:srgbClr val="00B0F0"/>
                </a:solidFill>
                <a:latin typeface="Albertus MT" pitchFamily="18" charset="0"/>
                <a:cs typeface="Arial" pitchFamily="34" charset="0"/>
              </a:rPr>
              <a:t> Optimization</a:t>
            </a:r>
            <a:endParaRPr lang="en-US" sz="6000" dirty="0">
              <a:solidFill>
                <a:srgbClr val="00B0F0"/>
              </a:solidFill>
              <a:latin typeface="Albertus MT" pitchFamily="18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Arial Rounded MT Bold" pitchFamily="34" charset="0"/>
              </a:rPr>
              <a:t>Sarah </a:t>
            </a:r>
            <a:r>
              <a:rPr lang="en-US" dirty="0" err="1" smtClean="0">
                <a:solidFill>
                  <a:srgbClr val="0070C0"/>
                </a:solidFill>
                <a:latin typeface="Arial Rounded MT Bold" pitchFamily="34" charset="0"/>
              </a:rPr>
              <a:t>Bolander</a:t>
            </a:r>
            <a:endParaRPr lang="en-US" dirty="0" smtClean="0">
              <a:solidFill>
                <a:srgbClr val="0070C0"/>
              </a:solidFill>
              <a:latin typeface="Arial Rounded MT Bold" pitchFamily="34" charset="0"/>
            </a:endParaRPr>
          </a:p>
          <a:p>
            <a:r>
              <a:rPr lang="en-US" dirty="0" smtClean="0">
                <a:solidFill>
                  <a:srgbClr val="0070C0"/>
                </a:solidFill>
                <a:latin typeface="Arial Rounded MT Bold" pitchFamily="34" charset="0"/>
              </a:rPr>
              <a:t>Marianne Collard</a:t>
            </a:r>
          </a:p>
          <a:p>
            <a:r>
              <a:rPr lang="en-US" dirty="0" smtClean="0">
                <a:solidFill>
                  <a:srgbClr val="0070C0"/>
                </a:solidFill>
                <a:latin typeface="Arial Rounded MT Bold" pitchFamily="34" charset="0"/>
              </a:rPr>
              <a:t>Mary John</a:t>
            </a:r>
            <a:endParaRPr lang="en-US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6788"/>
            <a:ext cx="2476500" cy="73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375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Switching to the </a:t>
            </a:r>
            <a:r>
              <a:rPr lang="en-US" dirty="0" err="1" smtClean="0">
                <a:solidFill>
                  <a:srgbClr val="00B0F0"/>
                </a:solidFill>
              </a:rPr>
              <a:t>Floc</a:t>
            </a:r>
            <a:r>
              <a:rPr lang="en-US" dirty="0" smtClean="0">
                <a:solidFill>
                  <a:srgbClr val="00B0F0"/>
                </a:solidFill>
              </a:rPr>
              <a:t> Recycle State 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09800"/>
            <a:ext cx="3566711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5800" y="2133600"/>
            <a:ext cx="373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switching from no </a:t>
            </a:r>
            <a:r>
              <a:rPr lang="en-US" dirty="0" err="1" smtClean="0"/>
              <a:t>floc</a:t>
            </a:r>
            <a:r>
              <a:rPr lang="en-US" dirty="0" smtClean="0"/>
              <a:t> recycle to </a:t>
            </a:r>
            <a:r>
              <a:rPr lang="en-US" dirty="0" err="1" smtClean="0"/>
              <a:t>floc</a:t>
            </a:r>
            <a:r>
              <a:rPr lang="en-US" dirty="0" smtClean="0"/>
              <a:t> recycle, the </a:t>
            </a:r>
            <a:r>
              <a:rPr lang="en-US" dirty="0" err="1" smtClean="0"/>
              <a:t>upflow</a:t>
            </a:r>
            <a:r>
              <a:rPr lang="en-US" dirty="0" smtClean="0"/>
              <a:t> velocity is changed from 1 mL/L to .9 mL/L, the </a:t>
            </a:r>
            <a:r>
              <a:rPr lang="en-US" dirty="0" err="1" smtClean="0"/>
              <a:t>floc</a:t>
            </a:r>
            <a:r>
              <a:rPr lang="en-US" dirty="0" smtClean="0"/>
              <a:t> recycle valve is opened, and the recycle is pumped at .1 mL/L to maintain the </a:t>
            </a:r>
            <a:r>
              <a:rPr lang="en-US" dirty="0" err="1" smtClean="0"/>
              <a:t>upflow</a:t>
            </a:r>
            <a:r>
              <a:rPr lang="en-US" dirty="0" smtClean="0"/>
              <a:t> velocity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973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far, we have found that at 15 NTU influent turbidity, the </a:t>
            </a:r>
            <a:r>
              <a:rPr lang="en-US" dirty="0" err="1" smtClean="0"/>
              <a:t>floc</a:t>
            </a:r>
            <a:r>
              <a:rPr lang="en-US" dirty="0" smtClean="0"/>
              <a:t> blanket is not maintained and as result it is hard to see the effects of </a:t>
            </a:r>
            <a:r>
              <a:rPr lang="en-US" dirty="0" err="1" smtClean="0"/>
              <a:t>floc</a:t>
            </a:r>
            <a:r>
              <a:rPr lang="en-US" dirty="0" smtClean="0"/>
              <a:t> recycle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Current </a:t>
            </a:r>
            <a:r>
              <a:rPr lang="en-US" dirty="0">
                <a:solidFill>
                  <a:srgbClr val="00B0F0"/>
                </a:solidFill>
              </a:rPr>
              <a:t>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829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Future Work</a:t>
            </a:r>
            <a:endParaRPr lang="en-US" dirty="0">
              <a:solidFill>
                <a:srgbClr val="00B0F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559517"/>
              </p:ext>
            </p:extLst>
          </p:nvPr>
        </p:nvGraphicFramePr>
        <p:xfrm>
          <a:off x="457200" y="1981200"/>
          <a:ext cx="8229600" cy="4025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379612"/>
              </p:ext>
            </p:extLst>
          </p:nvPr>
        </p:nvGraphicFramePr>
        <p:xfrm>
          <a:off x="381000" y="1981200"/>
          <a:ext cx="84582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1185386"/>
            <a:ext cx="7124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Continuing running similar tests but with varying alum doses </a:t>
            </a:r>
          </a:p>
          <a:p>
            <a:r>
              <a:rPr lang="en-US" dirty="0" smtClean="0"/>
              <a:t>to study the affects of a lower coagulant dose and </a:t>
            </a:r>
            <a:r>
              <a:rPr lang="en-US" dirty="0" err="1" smtClean="0"/>
              <a:t>floc</a:t>
            </a:r>
            <a:r>
              <a:rPr lang="en-US" dirty="0" smtClean="0"/>
              <a:t> recycle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317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may need to adjust alum dose in our experiments to find the optimal dosage for </a:t>
            </a:r>
            <a:r>
              <a:rPr lang="en-US" dirty="0" err="1" smtClean="0"/>
              <a:t>floc</a:t>
            </a:r>
            <a:r>
              <a:rPr lang="en-US" dirty="0" smtClean="0"/>
              <a:t> recycle to be successful</a:t>
            </a:r>
          </a:p>
          <a:p>
            <a:r>
              <a:rPr lang="en-US" dirty="0" smtClean="0"/>
              <a:t>Additional testing of a similar set up will be required, alum dose will be the varying factor</a:t>
            </a:r>
          </a:p>
          <a:p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Future Work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687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Future Work-Placement of Recycle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118322"/>
            <a:ext cx="6629400" cy="4676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Elbow Connector 6"/>
          <p:cNvCxnSpPr/>
          <p:nvPr/>
        </p:nvCxnSpPr>
        <p:spPr>
          <a:xfrm rot="10800000">
            <a:off x="4191001" y="4800599"/>
            <a:ext cx="2514603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001000" y="4537501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Current </a:t>
            </a:r>
            <a:r>
              <a:rPr lang="en-US" sz="1200" dirty="0" err="1" smtClean="0"/>
              <a:t>floc</a:t>
            </a:r>
            <a:r>
              <a:rPr lang="en-US" sz="1200" dirty="0" smtClean="0"/>
              <a:t> recycle position</a:t>
            </a:r>
            <a:endParaRPr lang="en-US" sz="1200" dirty="0"/>
          </a:p>
        </p:txBody>
      </p:sp>
      <p:sp>
        <p:nvSpPr>
          <p:cNvPr id="13" name="5-Point Star 12"/>
          <p:cNvSpPr/>
          <p:nvPr/>
        </p:nvSpPr>
        <p:spPr>
          <a:xfrm>
            <a:off x="6705600" y="4648200"/>
            <a:ext cx="152400" cy="152399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8153400" y="4267200"/>
            <a:ext cx="266700" cy="270301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>
            <a:off x="6553200" y="4252912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8153400" y="2736115"/>
            <a:ext cx="2667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001000" y="3040915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Possible </a:t>
            </a:r>
            <a:r>
              <a:rPr lang="en-US" sz="1200" dirty="0" err="1" smtClean="0"/>
              <a:t>floc</a:t>
            </a:r>
            <a:r>
              <a:rPr lang="en-US" sz="1200" dirty="0" smtClean="0"/>
              <a:t> recycle position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524250" y="5934670"/>
            <a:ext cx="464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Varying where </a:t>
            </a:r>
            <a:r>
              <a:rPr lang="en-US" dirty="0" err="1" smtClean="0"/>
              <a:t>floc</a:t>
            </a:r>
            <a:r>
              <a:rPr lang="en-US" dirty="0" smtClean="0"/>
              <a:t> recycle enters and exits the plant may be necessary to see the full potential of </a:t>
            </a:r>
            <a:r>
              <a:rPr lang="en-US" dirty="0" err="1" smtClean="0"/>
              <a:t>floc</a:t>
            </a:r>
            <a:r>
              <a:rPr lang="en-US" dirty="0" smtClean="0"/>
              <a:t> recycle.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011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experimentation this semester is working to see how beneficial </a:t>
            </a:r>
            <a:r>
              <a:rPr lang="en-US" dirty="0" err="1" smtClean="0"/>
              <a:t>floc</a:t>
            </a:r>
            <a:r>
              <a:rPr lang="en-US" dirty="0" smtClean="0"/>
              <a:t> recycle is to our </a:t>
            </a:r>
            <a:r>
              <a:rPr lang="en-US" dirty="0" err="1" smtClean="0"/>
              <a:t>floc</a:t>
            </a:r>
            <a:r>
              <a:rPr lang="en-US" dirty="0" smtClean="0"/>
              <a:t> blanket and sedimentation tank.</a:t>
            </a:r>
          </a:p>
          <a:p>
            <a:r>
              <a:rPr lang="en-US" dirty="0" smtClean="0"/>
              <a:t>We are looking to optimize cost and efficiency in our system through minimizing alum dose but still produce water with low effluent turbidities.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Conclusion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808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957072"/>
          </a:xfrm>
        </p:spPr>
        <p:txBody>
          <a:bodyPr/>
          <a:lstStyle/>
          <a:p>
            <a:r>
              <a:rPr lang="en-US" dirty="0" smtClean="0"/>
              <a:t>The snowball effect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00B0F0"/>
                </a:solidFill>
              </a:rPr>
              <a:t>Floc</a:t>
            </a:r>
            <a:r>
              <a:rPr lang="en-US" dirty="0" smtClean="0">
                <a:solidFill>
                  <a:srgbClr val="00B0F0"/>
                </a:solidFill>
              </a:rPr>
              <a:t> Recycle: Main Idea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37163"/>
            <a:ext cx="4276725" cy="2871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5000" y="2957480"/>
            <a:ext cx="2743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Starting up a snowball can be tricky, but once you already have a decent sized compact snowball, making it bigger becomes much easier!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737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00B0F0"/>
                </a:solidFill>
              </a:rPr>
              <a:t>Flocs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219200"/>
            <a:ext cx="5371987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eft Arrow Callout 4"/>
          <p:cNvSpPr/>
          <p:nvPr/>
        </p:nvSpPr>
        <p:spPr>
          <a:xfrm>
            <a:off x="5693062" y="2209800"/>
            <a:ext cx="2971800" cy="2971800"/>
          </a:xfrm>
          <a:prstGeom prst="leftArrowCallout">
            <a:avLst>
              <a:gd name="adj1" fmla="val 2894"/>
              <a:gd name="adj2" fmla="val 5882"/>
              <a:gd name="adj3" fmla="val 20519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When turbid water enters the </a:t>
            </a:r>
            <a:r>
              <a:rPr lang="en-US" dirty="0" err="1" smtClean="0"/>
              <a:t>flocculator</a:t>
            </a:r>
            <a:r>
              <a:rPr lang="en-US" dirty="0" smtClean="0"/>
              <a:t>, </a:t>
            </a:r>
            <a:r>
              <a:rPr lang="en-US" dirty="0" err="1" smtClean="0"/>
              <a:t>flocs</a:t>
            </a:r>
            <a:r>
              <a:rPr lang="en-US" dirty="0" smtClean="0"/>
              <a:t> are not yet present and the pollutants are dispersed as tiny particles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005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924" y="2362200"/>
            <a:ext cx="6804025" cy="377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414272"/>
          </a:xfrm>
        </p:spPr>
        <p:txBody>
          <a:bodyPr/>
          <a:lstStyle/>
          <a:p>
            <a:r>
              <a:rPr lang="en-US" dirty="0" smtClean="0"/>
              <a:t>As turbid water flows through plant, </a:t>
            </a:r>
            <a:r>
              <a:rPr lang="en-US" dirty="0" err="1" smtClean="0"/>
              <a:t>flocs</a:t>
            </a:r>
            <a:r>
              <a:rPr lang="en-US" dirty="0" smtClean="0"/>
              <a:t> are created and continue to get bigger throughout sedimentation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00B0F0"/>
                </a:solidFill>
              </a:rPr>
              <a:t>Flocs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69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00B0F0"/>
                </a:solidFill>
              </a:rPr>
              <a:t>Floc</a:t>
            </a:r>
            <a:r>
              <a:rPr lang="en-US" dirty="0" smtClean="0">
                <a:solidFill>
                  <a:srgbClr val="00B0F0"/>
                </a:solidFill>
              </a:rPr>
              <a:t> Recycle!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5370513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eft Arrow Callout 3"/>
          <p:cNvSpPr/>
          <p:nvPr/>
        </p:nvSpPr>
        <p:spPr>
          <a:xfrm>
            <a:off x="5903913" y="2362200"/>
            <a:ext cx="2819400" cy="3048000"/>
          </a:xfrm>
          <a:prstGeom prst="leftArrowCallout">
            <a:avLst>
              <a:gd name="adj1" fmla="val 13035"/>
              <a:gd name="adj2" fmla="val 14294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“Recycle” already formed </a:t>
            </a:r>
            <a:r>
              <a:rPr lang="en-US" dirty="0" err="1" smtClean="0"/>
              <a:t>flocs</a:t>
            </a:r>
            <a:r>
              <a:rPr lang="en-US" dirty="0" smtClean="0"/>
              <a:t> from the </a:t>
            </a:r>
            <a:r>
              <a:rPr lang="en-US" dirty="0" err="1" smtClean="0"/>
              <a:t>floc</a:t>
            </a:r>
            <a:r>
              <a:rPr lang="en-US" dirty="0" smtClean="0"/>
              <a:t> weir, and place them in the </a:t>
            </a:r>
            <a:r>
              <a:rPr lang="en-US" dirty="0" err="1" smtClean="0"/>
              <a:t>floccualator</a:t>
            </a:r>
            <a:r>
              <a:rPr lang="en-US" dirty="0" smtClean="0"/>
              <a:t> entrance with tiny incoming particles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921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Flocs</a:t>
            </a:r>
            <a:r>
              <a:rPr lang="en-US" dirty="0" smtClean="0"/>
              <a:t> will be more easily formed and a </a:t>
            </a:r>
            <a:r>
              <a:rPr lang="en-US" dirty="0" err="1" smtClean="0"/>
              <a:t>floc</a:t>
            </a:r>
            <a:r>
              <a:rPr lang="en-US" dirty="0" smtClean="0"/>
              <a:t> blanket will be easier maintained at low flow rates</a:t>
            </a:r>
          </a:p>
          <a:p>
            <a:pPr lvl="1"/>
            <a:r>
              <a:rPr lang="en-US" dirty="0"/>
              <a:t>Higher </a:t>
            </a:r>
            <a:r>
              <a:rPr lang="en-US" dirty="0" err="1"/>
              <a:t>floc</a:t>
            </a:r>
            <a:r>
              <a:rPr lang="en-US" dirty="0"/>
              <a:t> volume increases collisions between </a:t>
            </a:r>
            <a:r>
              <a:rPr lang="en-US" dirty="0" err="1" smtClean="0"/>
              <a:t>flocs</a:t>
            </a:r>
            <a:endParaRPr lang="en-US" dirty="0" smtClean="0"/>
          </a:p>
          <a:p>
            <a:r>
              <a:rPr lang="en-US" dirty="0" smtClean="0"/>
              <a:t>Less coagulant will be needed -&gt; more cost effective!</a:t>
            </a:r>
          </a:p>
          <a:p>
            <a:pPr lvl="1"/>
            <a:r>
              <a:rPr lang="en-US" dirty="0" err="1" smtClean="0"/>
              <a:t>Floc</a:t>
            </a:r>
            <a:r>
              <a:rPr lang="en-US" dirty="0" smtClean="0"/>
              <a:t> volume fraction will reduce coagulant lost to walls of tube </a:t>
            </a:r>
            <a:r>
              <a:rPr lang="en-US" dirty="0" err="1" smtClean="0"/>
              <a:t>flocculator</a:t>
            </a:r>
            <a:endParaRPr lang="en-US" dirty="0" smtClean="0"/>
          </a:p>
          <a:p>
            <a:pPr lvl="1"/>
            <a:r>
              <a:rPr lang="en-US" dirty="0" smtClean="0"/>
              <a:t>Reusing “sticky” </a:t>
            </a:r>
            <a:r>
              <a:rPr lang="en-US" dirty="0" err="1" smtClean="0"/>
              <a:t>flocs</a:t>
            </a:r>
            <a:r>
              <a:rPr lang="en-US" dirty="0" smtClean="0"/>
              <a:t> that have already been dosed with coagulant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Hypothesized Benefits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64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14400"/>
            <a:ext cx="6671372" cy="501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936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Placement of </a:t>
            </a:r>
            <a:r>
              <a:rPr lang="en-US" dirty="0" err="1" smtClean="0">
                <a:solidFill>
                  <a:srgbClr val="00B0F0"/>
                </a:solidFill>
              </a:rPr>
              <a:t>Floc</a:t>
            </a:r>
            <a:r>
              <a:rPr lang="en-US" dirty="0" smtClean="0">
                <a:solidFill>
                  <a:srgbClr val="00B0F0"/>
                </a:solidFill>
              </a:rPr>
              <a:t> Recycle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257800" y="1828800"/>
            <a:ext cx="2962275" cy="3781425"/>
            <a:chOff x="0" y="0"/>
            <a:chExt cx="2962275" cy="37814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72" t="25720" r="33586" b="20521"/>
            <a:stretch/>
          </p:blipFill>
          <p:spPr bwMode="auto">
            <a:xfrm>
              <a:off x="0" y="0"/>
              <a:ext cx="2962275" cy="378142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Right Arrow Callout 5"/>
            <p:cNvSpPr/>
            <p:nvPr/>
          </p:nvSpPr>
          <p:spPr>
            <a:xfrm>
              <a:off x="409575" y="2486025"/>
              <a:ext cx="1562100" cy="476250"/>
            </a:xfrm>
            <a:prstGeom prst="rightArrowCallout">
              <a:avLst/>
            </a:prstGeom>
            <a:solidFill>
              <a:srgbClr val="EEECE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rPr>
                <a:t>Floc Recycle Outlet</a:t>
              </a: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38200" y="1905000"/>
            <a:ext cx="3886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Currently the </a:t>
            </a:r>
            <a:r>
              <a:rPr lang="en-US" sz="2400" dirty="0" err="1" smtClean="0"/>
              <a:t>floc</a:t>
            </a:r>
            <a:r>
              <a:rPr lang="en-US" sz="2400" dirty="0" smtClean="0"/>
              <a:t> recycle is placed at the end of the </a:t>
            </a:r>
            <a:r>
              <a:rPr lang="en-US" sz="2400" dirty="0" err="1" smtClean="0"/>
              <a:t>floc</a:t>
            </a:r>
            <a:r>
              <a:rPr lang="en-US" sz="2400" dirty="0" smtClean="0"/>
              <a:t> weir, but other positions, such as at the top of the sedimentation tank, are being considered as an alternative position to take out </a:t>
            </a:r>
            <a:r>
              <a:rPr lang="en-US" sz="2400" dirty="0" err="1" smtClean="0"/>
              <a:t>flocs</a:t>
            </a:r>
            <a:r>
              <a:rPr lang="en-US" sz="2400" dirty="0" smtClean="0"/>
              <a:t> for recycle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84007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3562551"/>
              </p:ext>
            </p:extLst>
          </p:nvPr>
        </p:nvGraphicFramePr>
        <p:xfrm>
          <a:off x="228600" y="2362200"/>
          <a:ext cx="8458200" cy="3645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Current Testing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3716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are currently running controls in order to have data to compare with when we add in the </a:t>
            </a:r>
            <a:r>
              <a:rPr lang="en-US" dirty="0" err="1" smtClean="0"/>
              <a:t>floc</a:t>
            </a:r>
            <a:r>
              <a:rPr lang="en-US" dirty="0" smtClean="0"/>
              <a:t> recycle. Our first test goes as follows where the plant is run at: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29400" y="5105400"/>
            <a:ext cx="2209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first test of </a:t>
            </a:r>
            <a:r>
              <a:rPr lang="en-US" sz="1400" dirty="0" err="1" smtClean="0"/>
              <a:t>floc</a:t>
            </a:r>
            <a:r>
              <a:rPr lang="en-US" sz="1400" dirty="0" smtClean="0"/>
              <a:t> recycle is run as a continuation of the control in order to be more productive</a:t>
            </a:r>
            <a:endParaRPr lang="en-US" sz="1400" dirty="0"/>
          </a:p>
        </p:txBody>
      </p:sp>
      <p:sp>
        <p:nvSpPr>
          <p:cNvPr id="8" name="Left Arrow 7"/>
          <p:cNvSpPr/>
          <p:nvPr/>
        </p:nvSpPr>
        <p:spPr>
          <a:xfrm>
            <a:off x="6324600" y="5334000"/>
            <a:ext cx="228600" cy="228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0696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914</TotalTime>
  <Words>663</Words>
  <Application>Microsoft Office PowerPoint</Application>
  <PresentationFormat>On-screen Show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Floc Sed Optimization</vt:lpstr>
      <vt:lpstr>Floc Recycle: Main Idea</vt:lpstr>
      <vt:lpstr>Flocs</vt:lpstr>
      <vt:lpstr>Flocs</vt:lpstr>
      <vt:lpstr>Floc Recycle!</vt:lpstr>
      <vt:lpstr>Hypothesized Benefits</vt:lpstr>
      <vt:lpstr>PowerPoint Presentation</vt:lpstr>
      <vt:lpstr>Placement of Floc Recycle</vt:lpstr>
      <vt:lpstr>Current Testing</vt:lpstr>
      <vt:lpstr>Switching to the Floc Recycle State </vt:lpstr>
      <vt:lpstr>Current Testing</vt:lpstr>
      <vt:lpstr>Future Work</vt:lpstr>
      <vt:lpstr>Future Work</vt:lpstr>
      <vt:lpstr>Future Work-Placement of Recycle</vt:lpstr>
      <vt:lpstr>Conclusion</vt:lpstr>
    </vt:vector>
  </TitlesOfParts>
  <Company>ILR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Floc Sed Optimization</dc:title>
  <dc:creator>Reference User</dc:creator>
  <cp:lastModifiedBy>Richard</cp:lastModifiedBy>
  <cp:revision>26</cp:revision>
  <dcterms:created xsi:type="dcterms:W3CDTF">2012-10-19T17:52:58Z</dcterms:created>
  <dcterms:modified xsi:type="dcterms:W3CDTF">2012-10-22T16:20:43Z</dcterms:modified>
</cp:coreProperties>
</file>