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256" r:id="rId2"/>
    <p:sldId id="257" r:id="rId3"/>
    <p:sldId id="260" r:id="rId4"/>
    <p:sldId id="268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59" r:id="rId13"/>
    <p:sldId id="25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86974" autoAdjust="0"/>
  </p:normalViewPr>
  <p:slideViewPr>
    <p:cSldViewPr>
      <p:cViewPr>
        <p:scale>
          <a:sx n="62" d="100"/>
          <a:sy n="62" d="100"/>
        </p:scale>
        <p:origin x="-1488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5AC0A-C3FA-47D7-979E-95617E840C22}" type="datetimeFigureOut">
              <a:rPr lang="en-US" smtClean="0"/>
              <a:t>8/10/2012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87A18B-AC9B-4F58-A1E3-D2CF101E9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66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Smoke" TargetMode="External"/><Relationship Id="rId3" Type="http://schemas.openxmlformats.org/officeDocument/2006/relationships/hyperlink" Target="http://en.wikipedia.org/wiki/Haze" TargetMode="External"/><Relationship Id="rId7" Type="http://schemas.openxmlformats.org/officeDocument/2006/relationships/hyperlink" Target="http://en.wikipedia.org/wiki/Naked_eye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n.wikipedia.org/wiki/Total_suspended_solids" TargetMode="External"/><Relationship Id="rId5" Type="http://schemas.openxmlformats.org/officeDocument/2006/relationships/hyperlink" Target="http://en.wikipedia.org/wiki/Particle_(ecology)" TargetMode="External"/><Relationship Id="rId10" Type="http://schemas.openxmlformats.org/officeDocument/2006/relationships/hyperlink" Target="http://en.wikipedia.org/wiki/Water_quality" TargetMode="External"/><Relationship Id="rId4" Type="http://schemas.openxmlformats.org/officeDocument/2006/relationships/hyperlink" Target="http://en.wikipedia.org/wiki/Fluid" TargetMode="External"/><Relationship Id="rId9" Type="http://schemas.openxmlformats.org/officeDocument/2006/relationships/hyperlink" Target="http://en.wikipedia.org/wiki/Air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baseline="0" dirty="0" smtClean="0"/>
              <a:t>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87A18B-AC9B-4F58-A1E3-D2CF101E9C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47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Turbidity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is the cloudiness or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Haze"/>
              </a:rPr>
              <a:t>haziness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of a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Fluid"/>
              </a:rPr>
              <a:t>fluid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caused by individual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Particle (ecology)"/>
              </a:rPr>
              <a:t>particles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Total suspended solids"/>
              </a:rPr>
              <a:t>suspended solids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that are generally invisible to the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 tooltip="Naked eye"/>
              </a:rPr>
              <a:t>naked eye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similar to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 tooltip="Smoke"/>
              </a:rPr>
              <a:t>smoke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 tooltip="Air"/>
              </a:rPr>
              <a:t>air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measurement of turbidity is a key test of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 tooltip="Water quality"/>
              </a:rPr>
              <a:t>water quality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87A18B-AC9B-4F58-A1E3-D2CF101E9C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542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baseline="0" dirty="0" smtClean="0"/>
              <a:t>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36460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775707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75756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7" name="Picture 5" descr="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a"/>
          <p:cNvPicPr>
            <a:picLocks noChangeAspect="1" noChangeArrowheads="1"/>
          </p:cNvPicPr>
          <p:nvPr userDrawn="1"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92409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17311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78681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20308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72111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71439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31617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04618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E825E6-5608-4DD7-9AF8-76D49B509DEE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entury Gothic" pitchFamily="34" charset="0"/>
              <a:cs typeface="Arial" charset="0"/>
            </a:endParaRPr>
          </a:p>
        </p:txBody>
      </p:sp>
      <p:pic>
        <p:nvPicPr>
          <p:cNvPr id="8" name="Picture 5" descr="b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a"/>
          <p:cNvPicPr>
            <a:picLocks noChangeAspect="1" noChangeArrowheads="1"/>
          </p:cNvPicPr>
          <p:nvPr userDrawn="1"/>
        </p:nvPicPr>
        <p:blipFill>
          <a:blip r:embed="rId1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59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Summer Teach-In</a:t>
            </a:r>
          </a:p>
          <a:p>
            <a:r>
              <a:rPr lang="en-US" b="1" dirty="0" smtClean="0"/>
              <a:t>July 25</a:t>
            </a:r>
            <a:r>
              <a:rPr lang="en-US" b="1" baseline="30000" dirty="0" smtClean="0"/>
              <a:t>th</a:t>
            </a:r>
            <a:r>
              <a:rPr lang="en-US" b="1" dirty="0" smtClean="0"/>
              <a:t>, 2012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838200" y="1066800"/>
            <a:ext cx="7175351" cy="1793167"/>
          </a:xfrm>
        </p:spPr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</a:t>
            </a:r>
            <a:r>
              <a:rPr lang="en-US" dirty="0" err="1" smtClean="0"/>
              <a:t>Sed</a:t>
            </a:r>
            <a:r>
              <a:rPr lang="en-US" dirty="0" smtClean="0"/>
              <a:t> Optimization Team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5647838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Mary John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Kaditya</a:t>
            </a:r>
            <a:r>
              <a:rPr lang="en-US" sz="2400" b="1" dirty="0" smtClean="0">
                <a:solidFill>
                  <a:srgbClr val="002060"/>
                </a:solidFill>
              </a:rPr>
              <a:t> Naidu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Elizabeth Henderson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7855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05413" cy="4190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200400"/>
            <a:ext cx="5324475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2600" y="304800"/>
            <a:ext cx="312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15 m </a:t>
            </a:r>
            <a:r>
              <a:rPr lang="en-US" sz="2800" dirty="0" err="1" smtClean="0"/>
              <a:t>flocculator</a:t>
            </a:r>
            <a:r>
              <a:rPr lang="en-US" sz="2800" dirty="0" smtClean="0"/>
              <a:t> control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59774" y="4190827"/>
            <a:ext cx="312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15 m </a:t>
            </a:r>
            <a:r>
              <a:rPr lang="en-US" sz="2800" dirty="0" err="1" smtClean="0"/>
              <a:t>flocculator</a:t>
            </a:r>
            <a:r>
              <a:rPr lang="en-US" sz="2800" dirty="0" smtClean="0"/>
              <a:t> with </a:t>
            </a:r>
            <a:r>
              <a:rPr lang="en-US" sz="2800" dirty="0" err="1" smtClean="0"/>
              <a:t>floc</a:t>
            </a:r>
            <a:r>
              <a:rPr lang="en-US" sz="2800" dirty="0" smtClean="0"/>
              <a:t> blanket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195937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Results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8741066"/>
              </p:ext>
            </p:extLst>
          </p:nvPr>
        </p:nvGraphicFramePr>
        <p:xfrm>
          <a:off x="457200" y="1600200"/>
          <a:ext cx="83058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6450"/>
                <a:gridCol w="2076450"/>
                <a:gridCol w="2076450"/>
                <a:gridCol w="2076450"/>
              </a:tblGrid>
              <a:tr h="868680">
                <a:tc>
                  <a:txBody>
                    <a:bodyPr/>
                    <a:lstStyle/>
                    <a:p>
                      <a:r>
                        <a:rPr lang="en-US" dirty="0" smtClean="0"/>
                        <a:t>Experiment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Influent</a:t>
                      </a:r>
                      <a:r>
                        <a:rPr lang="en-US" baseline="0" dirty="0" smtClean="0"/>
                        <a:t> Turbidity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Effluent Turbidity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pC</a:t>
                      </a:r>
                      <a:r>
                        <a:rPr lang="en-US" dirty="0" smtClean="0"/>
                        <a:t>* (State 3-35mg/L)</a:t>
                      </a:r>
                      <a:endParaRPr lang="en-US" dirty="0"/>
                    </a:p>
                  </a:txBody>
                  <a:tcPr/>
                </a:tc>
              </a:tr>
              <a:tr h="868680">
                <a:tc>
                  <a:txBody>
                    <a:bodyPr/>
                    <a:lstStyle/>
                    <a:p>
                      <a:r>
                        <a:rPr lang="en-US" dirty="0" smtClean="0"/>
                        <a:t>21:</a:t>
                      </a:r>
                      <a:r>
                        <a:rPr lang="en-US" baseline="0" dirty="0" smtClean="0"/>
                        <a:t> 20m </a:t>
                      </a:r>
                      <a:r>
                        <a:rPr lang="en-US" baseline="0" dirty="0" err="1" smtClean="0"/>
                        <a:t>flocculator</a:t>
                      </a:r>
                      <a:r>
                        <a:rPr lang="en-US" baseline="0" dirty="0" smtClean="0"/>
                        <a:t> 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0.45</a:t>
                      </a:r>
                      <a:endParaRPr lang="en-US" dirty="0"/>
                    </a:p>
                  </a:txBody>
                  <a:tcPr/>
                </a:tc>
              </a:tr>
              <a:tr h="868680">
                <a:tc>
                  <a:txBody>
                    <a:bodyPr/>
                    <a:lstStyle/>
                    <a:p>
                      <a:r>
                        <a:rPr lang="en-US" dirty="0" smtClean="0"/>
                        <a:t>22: 20m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flocculator</a:t>
                      </a:r>
                      <a:r>
                        <a:rPr lang="en-US" baseline="0" dirty="0" smtClean="0"/>
                        <a:t> with </a:t>
                      </a:r>
                      <a:r>
                        <a:rPr lang="en-US" baseline="0" dirty="0" err="1" smtClean="0"/>
                        <a:t>floc</a:t>
                      </a:r>
                      <a:r>
                        <a:rPr lang="en-US" baseline="0" dirty="0" smtClean="0"/>
                        <a:t> blanket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1.55</a:t>
                      </a:r>
                      <a:endParaRPr lang="en-US" dirty="0"/>
                    </a:p>
                  </a:txBody>
                  <a:tcPr/>
                </a:tc>
              </a:tr>
              <a:tr h="868680">
                <a:tc>
                  <a:txBody>
                    <a:bodyPr/>
                    <a:lstStyle/>
                    <a:p>
                      <a:r>
                        <a:rPr lang="en-US" dirty="0" smtClean="0"/>
                        <a:t>23: 15 m </a:t>
                      </a:r>
                      <a:r>
                        <a:rPr lang="en-US" dirty="0" err="1" smtClean="0"/>
                        <a:t>Flocculator</a:t>
                      </a:r>
                      <a:r>
                        <a:rPr lang="en-US" dirty="0" smtClean="0"/>
                        <a:t> control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8-9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1.45</a:t>
                      </a:r>
                      <a:endParaRPr lang="en-US" dirty="0"/>
                    </a:p>
                  </a:txBody>
                  <a:tcPr/>
                </a:tc>
              </a:tr>
              <a:tr h="868680">
                <a:tc>
                  <a:txBody>
                    <a:bodyPr/>
                    <a:lstStyle/>
                    <a:p>
                      <a:r>
                        <a:rPr lang="en-US" dirty="0" smtClean="0"/>
                        <a:t>24: 15 </a:t>
                      </a:r>
                      <a:r>
                        <a:rPr lang="en-US" dirty="0" err="1" smtClean="0"/>
                        <a:t>Flocculator</a:t>
                      </a:r>
                      <a:r>
                        <a:rPr lang="en-US" dirty="0" smtClean="0"/>
                        <a:t> with </a:t>
                      </a:r>
                      <a:r>
                        <a:rPr lang="en-US" dirty="0" err="1" smtClean="0"/>
                        <a:t>floc</a:t>
                      </a:r>
                      <a:r>
                        <a:rPr lang="en-US" dirty="0" smtClean="0"/>
                        <a:t> blanket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35987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blankets work!!</a:t>
            </a:r>
          </a:p>
          <a:p>
            <a:r>
              <a:rPr lang="en-US" dirty="0" smtClean="0"/>
              <a:t>Water is less turbid after passing through a </a:t>
            </a:r>
            <a:r>
              <a:rPr lang="en-US" dirty="0" err="1" smtClean="0"/>
              <a:t>floc</a:t>
            </a:r>
            <a:r>
              <a:rPr lang="en-US" dirty="0" smtClean="0"/>
              <a:t> blanket</a:t>
            </a:r>
          </a:p>
          <a:p>
            <a:r>
              <a:rPr lang="en-US" dirty="0" smtClean="0"/>
              <a:t>Lower alum doses yield similar results as higher alum doses</a:t>
            </a:r>
          </a:p>
          <a:p>
            <a:r>
              <a:rPr lang="en-US" dirty="0" smtClean="0"/>
              <a:t>Possible to reduce </a:t>
            </a:r>
            <a:r>
              <a:rPr lang="en-US" dirty="0" err="1" smtClean="0"/>
              <a:t>flocculator</a:t>
            </a:r>
            <a:r>
              <a:rPr lang="en-US" dirty="0" smtClean="0"/>
              <a:t> length and alum dose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295400" y="2057400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4265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Determining the smallest </a:t>
            </a:r>
            <a:r>
              <a:rPr lang="en-US" dirty="0" err="1"/>
              <a:t>flocculator</a:t>
            </a:r>
            <a:r>
              <a:rPr lang="en-US" dirty="0"/>
              <a:t> length that will still form a </a:t>
            </a:r>
            <a:r>
              <a:rPr lang="en-US" dirty="0" err="1"/>
              <a:t>floc</a:t>
            </a:r>
            <a:r>
              <a:rPr lang="en-US" dirty="0"/>
              <a:t> </a:t>
            </a:r>
            <a:r>
              <a:rPr lang="en-US" dirty="0" smtClean="0"/>
              <a:t>blanket</a:t>
            </a:r>
          </a:p>
          <a:p>
            <a:r>
              <a:rPr lang="en-US" dirty="0" smtClean="0"/>
              <a:t>Continuing to change variables including flow rate, capture velocity and rate of </a:t>
            </a:r>
            <a:r>
              <a:rPr lang="en-US" dirty="0" err="1" smtClean="0"/>
              <a:t>floc</a:t>
            </a:r>
            <a:r>
              <a:rPr lang="en-US" dirty="0" smtClean="0"/>
              <a:t> recycle flow</a:t>
            </a:r>
          </a:p>
          <a:p>
            <a:r>
              <a:rPr lang="en-US" dirty="0" smtClean="0"/>
              <a:t>Use this data to determine optimal performance at lowest cost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2888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Run tests varying the following conditions: turbidity, </a:t>
            </a:r>
            <a:r>
              <a:rPr lang="en-US" dirty="0" err="1"/>
              <a:t>flocculator</a:t>
            </a:r>
            <a:r>
              <a:rPr lang="en-US" dirty="0"/>
              <a:t> length, alum dose, flow rate, capture velocity and rate of </a:t>
            </a:r>
            <a:r>
              <a:rPr lang="en-US" dirty="0" err="1"/>
              <a:t>floc</a:t>
            </a:r>
            <a:r>
              <a:rPr lang="en-US" dirty="0"/>
              <a:t> recycle </a:t>
            </a:r>
            <a:r>
              <a:rPr lang="en-US" dirty="0" smtClean="0"/>
              <a:t>flow</a:t>
            </a:r>
          </a:p>
          <a:p>
            <a:r>
              <a:rPr lang="en-US" dirty="0" smtClean="0"/>
              <a:t>Collect and format data </a:t>
            </a:r>
            <a:r>
              <a:rPr lang="en-US" smtClean="0"/>
              <a:t>in Mathcad</a:t>
            </a:r>
            <a:endParaRPr lang="en-US" dirty="0" smtClean="0"/>
          </a:p>
          <a:p>
            <a:r>
              <a:rPr lang="en-US" dirty="0" smtClean="0"/>
              <a:t>Maintain </a:t>
            </a:r>
            <a:r>
              <a:rPr lang="en-US" dirty="0" err="1" smtClean="0"/>
              <a:t>floc</a:t>
            </a:r>
            <a:r>
              <a:rPr lang="en-US" dirty="0" smtClean="0"/>
              <a:t> blanket throughout experiments</a:t>
            </a:r>
          </a:p>
          <a:p>
            <a:r>
              <a:rPr lang="en-US" dirty="0" smtClean="0"/>
              <a:t>Ultimate </a:t>
            </a:r>
            <a:r>
              <a:rPr lang="en-US" dirty="0"/>
              <a:t>goal: best performance at lowest </a:t>
            </a:r>
            <a:r>
              <a:rPr lang="en-US" dirty="0" smtClean="0"/>
              <a:t>cost</a:t>
            </a:r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512888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umming Junction 4"/>
          <p:cNvSpPr/>
          <p:nvPr/>
        </p:nvSpPr>
        <p:spPr bwMode="auto">
          <a:xfrm>
            <a:off x="7391400" y="4331348"/>
            <a:ext cx="390880" cy="384490"/>
          </a:xfrm>
          <a:prstGeom prst="flowChartSummingJunctio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969" y="0"/>
            <a:ext cx="9248941" cy="6948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lowchart: Summing Junction 8"/>
          <p:cNvSpPr/>
          <p:nvPr/>
        </p:nvSpPr>
        <p:spPr bwMode="auto">
          <a:xfrm>
            <a:off x="7373329" y="4364827"/>
            <a:ext cx="390880" cy="384490"/>
          </a:xfrm>
          <a:prstGeom prst="flowChartSummingJunctio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" name="Flowchart: Summing Junction 9"/>
          <p:cNvSpPr/>
          <p:nvPr/>
        </p:nvSpPr>
        <p:spPr bwMode="auto">
          <a:xfrm>
            <a:off x="6982449" y="5867400"/>
            <a:ext cx="390880" cy="384490"/>
          </a:xfrm>
          <a:prstGeom prst="flowChartSummingJunctio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" name="Bent Arrow 11"/>
          <p:cNvSpPr/>
          <p:nvPr/>
        </p:nvSpPr>
        <p:spPr bwMode="auto">
          <a:xfrm>
            <a:off x="6553200" y="3200400"/>
            <a:ext cx="522888" cy="2514600"/>
          </a:xfrm>
          <a:prstGeom prst="bentArrow">
            <a:avLst>
              <a:gd name="adj1" fmla="val 19397"/>
              <a:gd name="adj2" fmla="val 15455"/>
              <a:gd name="adj3" fmla="val 0"/>
              <a:gd name="adj4" fmla="val 15572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5" name="Flowchart: Summing Junction 14"/>
          <p:cNvSpPr/>
          <p:nvPr/>
        </p:nvSpPr>
        <p:spPr bwMode="auto">
          <a:xfrm>
            <a:off x="6423764" y="4113925"/>
            <a:ext cx="390880" cy="384490"/>
          </a:xfrm>
          <a:prstGeom prst="flowChartSummingJunctio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0774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wner\Downloads\2012-07-25_10-16-36_8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762000"/>
            <a:ext cx="3986213" cy="539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9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84"/>
            <a:ext cx="9143999" cy="686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Elbow Connector 6"/>
          <p:cNvCxnSpPr/>
          <p:nvPr/>
        </p:nvCxnSpPr>
        <p:spPr bwMode="auto">
          <a:xfrm>
            <a:off x="4038600" y="5181600"/>
            <a:ext cx="1524000" cy="609600"/>
          </a:xfrm>
          <a:prstGeom prst="bentConnector3">
            <a:avLst/>
          </a:prstGeom>
          <a:solidFill>
            <a:schemeClr val="accent1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9" name="Elbow Connector 8"/>
          <p:cNvCxnSpPr/>
          <p:nvPr/>
        </p:nvCxnSpPr>
        <p:spPr bwMode="auto">
          <a:xfrm>
            <a:off x="5562600" y="5181600"/>
            <a:ext cx="914400" cy="609600"/>
          </a:xfrm>
          <a:prstGeom prst="bentConnector3">
            <a:avLst>
              <a:gd name="adj1" fmla="val 68965"/>
            </a:avLst>
          </a:prstGeom>
          <a:solidFill>
            <a:schemeClr val="accent1"/>
          </a:solidFill>
          <a:ln w="25400" cap="flat" cmpd="sng" algn="ctr">
            <a:solidFill>
              <a:srgbClr val="7030A0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12" name="Bent Arrow 11"/>
          <p:cNvSpPr/>
          <p:nvPr/>
        </p:nvSpPr>
        <p:spPr bwMode="auto">
          <a:xfrm>
            <a:off x="6553200" y="3200400"/>
            <a:ext cx="522888" cy="2514600"/>
          </a:xfrm>
          <a:prstGeom prst="bentArrow">
            <a:avLst>
              <a:gd name="adj1" fmla="val 19397"/>
              <a:gd name="adj2" fmla="val 15455"/>
              <a:gd name="adj3" fmla="val 0"/>
              <a:gd name="adj4" fmla="val 15572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3" name="Flowchart: Summing Junction 12"/>
          <p:cNvSpPr/>
          <p:nvPr/>
        </p:nvSpPr>
        <p:spPr bwMode="auto">
          <a:xfrm>
            <a:off x="7373329" y="4364827"/>
            <a:ext cx="390880" cy="384490"/>
          </a:xfrm>
          <a:prstGeom prst="flowChartSummingJunctio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4" name="Flowchart: Summing Junction 13"/>
          <p:cNvSpPr/>
          <p:nvPr/>
        </p:nvSpPr>
        <p:spPr bwMode="auto">
          <a:xfrm>
            <a:off x="6416778" y="4044050"/>
            <a:ext cx="390880" cy="384490"/>
          </a:xfrm>
          <a:prstGeom prst="flowChartSummingJunctio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7015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Encountered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648200"/>
          </a:xfrm>
        </p:spPr>
        <p:txBody>
          <a:bodyPr/>
          <a:lstStyle/>
          <a:p>
            <a:r>
              <a:rPr lang="en-US" dirty="0" smtClean="0"/>
              <a:t> Cleaning out the </a:t>
            </a:r>
            <a:r>
              <a:rPr lang="en-US" dirty="0" err="1" smtClean="0"/>
              <a:t>flocculator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Flooding our working space</a:t>
            </a:r>
          </a:p>
          <a:p>
            <a:endParaRPr lang="en-US" dirty="0" smtClean="0"/>
          </a:p>
          <a:p>
            <a:r>
              <a:rPr lang="en-US" dirty="0" smtClean="0"/>
              <a:t>Calibrating the pump (old-fashioned way)</a:t>
            </a:r>
          </a:p>
          <a:p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Nested codes on Mathcad</a:t>
            </a:r>
            <a:r>
              <a:rPr lang="en-US" dirty="0"/>
              <a:t> </a:t>
            </a:r>
            <a:r>
              <a:rPr lang="en-US" dirty="0" smtClean="0"/>
              <a:t>(Slow in rendering results)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118896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Remember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2514600"/>
          </a:xfrm>
        </p:spPr>
        <p:txBody>
          <a:bodyPr/>
          <a:lstStyle/>
          <a:p>
            <a:pPr marL="0" indent="0" algn="ctr">
              <a:buNone/>
            </a:pPr>
            <a:r>
              <a:rPr lang="en-US" sz="6000" dirty="0" smtClean="0"/>
              <a:t>What happens in the lab stays in the lab!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2690973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458200" cy="1143000"/>
          </a:xfrm>
        </p:spPr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35731"/>
            <a:ext cx="8001000" cy="602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62600" y="1447800"/>
            <a:ext cx="2514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20 m </a:t>
            </a:r>
            <a:r>
              <a:rPr lang="en-US" sz="2800" dirty="0" err="1" smtClean="0"/>
              <a:t>flocculator</a:t>
            </a:r>
            <a:r>
              <a:rPr lang="en-US" sz="2800" dirty="0" smtClean="0"/>
              <a:t> control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4419600"/>
            <a:ext cx="2514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20 m </a:t>
            </a:r>
            <a:r>
              <a:rPr lang="en-US" sz="2800" dirty="0" err="1" smtClean="0"/>
              <a:t>flocculator</a:t>
            </a:r>
            <a:r>
              <a:rPr lang="en-US" sz="2800" dirty="0" smtClean="0"/>
              <a:t> with </a:t>
            </a:r>
            <a:r>
              <a:rPr lang="en-US" sz="2800" dirty="0" err="1" smtClean="0"/>
              <a:t>floc</a:t>
            </a:r>
            <a:r>
              <a:rPr lang="en-US" sz="2800" dirty="0" smtClean="0"/>
              <a:t> blanket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987200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5"/>
            <a:ext cx="9143999" cy="685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 bwMode="auto">
          <a:xfrm flipH="1">
            <a:off x="5638800" y="990600"/>
            <a:ext cx="14478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 flipH="1" flipV="1">
            <a:off x="4953000" y="1600200"/>
            <a:ext cx="1409700" cy="1219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7086600" y="838200"/>
            <a:ext cx="175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Influent Turbidity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6362700" y="2342346"/>
            <a:ext cx="175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Effluent Turbidity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653093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843</TotalTime>
  <Words>259</Words>
  <Application>Microsoft Office PowerPoint</Application>
  <PresentationFormat>On-screen Show (4:3)</PresentationFormat>
  <Paragraphs>67</Paragraphs>
  <Slides>13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1_AguaClara the road</vt:lpstr>
      <vt:lpstr>Floc Sed Optimization Team</vt:lpstr>
      <vt:lpstr>Challenges</vt:lpstr>
      <vt:lpstr>PowerPoint Presentation</vt:lpstr>
      <vt:lpstr>PowerPoint Presentation</vt:lpstr>
      <vt:lpstr>PowerPoint Presentation</vt:lpstr>
      <vt:lpstr>Problems Encountered</vt:lpstr>
      <vt:lpstr>Remember</vt:lpstr>
      <vt:lpstr>Analysis</vt:lpstr>
      <vt:lpstr>PowerPoint Presentation</vt:lpstr>
      <vt:lpstr>PowerPoint Presentation</vt:lpstr>
      <vt:lpstr>Summary of Results</vt:lpstr>
      <vt:lpstr>Results</vt:lpstr>
      <vt:lpstr>Future Work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Floc Sed Optimization Team</dc:title>
  <dc:creator>CIT Lab User</dc:creator>
  <cp:lastModifiedBy>Richard</cp:lastModifiedBy>
  <cp:revision>19</cp:revision>
  <dcterms:created xsi:type="dcterms:W3CDTF">2012-07-24T13:59:43Z</dcterms:created>
  <dcterms:modified xsi:type="dcterms:W3CDTF">2012-08-10T14:34:19Z</dcterms:modified>
</cp:coreProperties>
</file>