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58" r:id="rId4"/>
    <p:sldId id="263" r:id="rId5"/>
    <p:sldId id="259" r:id="rId6"/>
    <p:sldId id="261" r:id="rId7"/>
    <p:sldId id="268" r:id="rId8"/>
    <p:sldId id="269" r:id="rId9"/>
    <p:sldId id="264" r:id="rId10"/>
    <p:sldId id="26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99CCFF"/>
    <a:srgbClr val="3E9BF8"/>
    <a:srgbClr val="1A8DF6"/>
    <a:srgbClr val="3B9DF7"/>
    <a:srgbClr val="52A9F8"/>
    <a:srgbClr val="0066FF"/>
    <a:srgbClr val="3399FF"/>
    <a:srgbClr val="0000CC"/>
    <a:srgbClr val="006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92" autoAdjust="0"/>
    <p:restoredTop sz="94660"/>
  </p:normalViewPr>
  <p:slideViewPr>
    <p:cSldViewPr>
      <p:cViewPr>
        <p:scale>
          <a:sx n="60" d="100"/>
          <a:sy n="60" d="100"/>
        </p:scale>
        <p:origin x="-1002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45ACC-46D3-411F-BEEB-6C1823DAE71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62F7D-6D48-4A99-B4B6-755881057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79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E6C9F-48AD-4743-9CB5-D6A098EDE630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ja-JP" altLang="en-US" smtClean="0"/>
              <a:t>マスター サブタイトルの書式設定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60960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60960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pPr lvl="0"/>
            <a:r>
              <a:rPr lang="ja-JP" altLang="en-US" noProof="0" smtClean="0"/>
              <a:t>アイコンをクリックして表を追加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4343400" cy="24003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4343400" cy="24003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2400" y="4000500"/>
            <a:ext cx="4343400" cy="24003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343400" cy="24003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en-US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AAFB0BC2-20E6-4490-B9BC-4DB51BB68B18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58EFD50-18EA-4F53-B05F-49C84E4DC7E0}" type="slidenum">
              <a:rPr lang="en-US" smtClean="0"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048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8839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smtClean="0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0" y="1219200"/>
            <a:ext cx="7086600" cy="0"/>
          </a:xfrm>
          <a:prstGeom prst="line">
            <a:avLst/>
          </a:prstGeom>
          <a:noFill/>
          <a:ln w="60325">
            <a:solidFill>
              <a:srgbClr val="C9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0" y="64008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 rot="5400000">
            <a:off x="533400" y="-304800"/>
            <a:ext cx="990600" cy="2057400"/>
          </a:xfrm>
          <a:prstGeom prst="rtTriangle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 rot="10800000">
            <a:off x="4648200" y="6477000"/>
            <a:ext cx="4495800" cy="152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5105400" y="6491288"/>
            <a:ext cx="373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solidFill>
                  <a:srgbClr val="CC0000"/>
                </a:solidFill>
              </a:rPr>
              <a:t>AguaClara</a:t>
            </a: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195263"/>
            <a:ext cx="1295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44035" name="Rectangle 2"/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381000" y="609600"/>
            <a:ext cx="8382000" cy="5257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Candara" pitchFamily="34" charset="0"/>
              </a:rPr>
              <a:t>Flocculation – Sedimentation</a:t>
            </a:r>
            <a:br>
              <a:rPr lang="en-US" b="1" dirty="0" smtClean="0">
                <a:solidFill>
                  <a:schemeClr val="bg1"/>
                </a:solidFill>
                <a:latin typeface="Candara" pitchFamily="34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Candara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Candara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andara" pitchFamily="34" charset="0"/>
              </a:rPr>
              <a:t/>
            </a:r>
            <a:br>
              <a:rPr lang="en-US" b="1" dirty="0">
                <a:solidFill>
                  <a:schemeClr val="bg1"/>
                </a:solidFill>
                <a:latin typeface="Candara" pitchFamily="34" charset="0"/>
              </a:rPr>
            </a:br>
            <a:r>
              <a:rPr lang="en-US" sz="2800" b="1" dirty="0" err="1" smtClean="0">
                <a:solidFill>
                  <a:schemeClr val="bg1"/>
                </a:solidFill>
                <a:latin typeface="Candara" pitchFamily="34" charset="0"/>
              </a:rPr>
              <a:t>Felice</a:t>
            </a:r>
            <a:r>
              <a:rPr lang="en-US" sz="2800" b="1" dirty="0" smtClean="0">
                <a:solidFill>
                  <a:schemeClr val="bg1"/>
                </a:solidFill>
                <a:latin typeface="Candara" pitchFamily="34" charset="0"/>
              </a:rPr>
              <a:t> Chan, Eriko Inagaki, Mary John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048000"/>
            <a:ext cx="5181600" cy="1541079"/>
          </a:xfrm>
        </p:spPr>
      </p:pic>
    </p:spTree>
    <p:extLst>
      <p:ext uri="{BB962C8B-B14F-4D97-AF65-F5344CB8AC3E}">
        <p14:creationId xmlns:p14="http://schemas.microsoft.com/office/powerpoint/2010/main" val="12166908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Create a large diameter rapid mix chamber with hydraulic jets to completely mix raw water and coagulant</a:t>
            </a:r>
          </a:p>
          <a:p>
            <a:r>
              <a:rPr lang="en-US" dirty="0" smtClean="0"/>
              <a:t>Reliably make a floc blanket with </a:t>
            </a:r>
            <a:r>
              <a:rPr lang="en-US" dirty="0" err="1" smtClean="0"/>
              <a:t>PACl</a:t>
            </a:r>
            <a:endParaRPr lang="en-US" dirty="0" smtClean="0"/>
          </a:p>
          <a:p>
            <a:r>
              <a:rPr lang="en-US" dirty="0" smtClean="0"/>
              <a:t>Set up back lighting to measure floc blanket height</a:t>
            </a:r>
          </a:p>
          <a:p>
            <a:r>
              <a:rPr lang="en-US" dirty="0" smtClean="0"/>
              <a:t>Install an interactive webcam to detect the height of the floc blanket automatically</a:t>
            </a:r>
          </a:p>
          <a:p>
            <a:r>
              <a:rPr lang="en-US" dirty="0" smtClean="0"/>
              <a:t>Incorporate floc recycle into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5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Alum was used as coagulant but we are experimenting with </a:t>
            </a:r>
            <a:r>
              <a:rPr lang="en-US" dirty="0" err="1"/>
              <a:t>PACl</a:t>
            </a:r>
            <a:r>
              <a:rPr lang="en-US" dirty="0"/>
              <a:t> this semester.</a:t>
            </a:r>
          </a:p>
          <a:p>
            <a:r>
              <a:rPr lang="en-US" dirty="0"/>
              <a:t>To prevent coagulant from sticking to the walls of the rapid mix chamber, we created a new rapid mix chamber with two jets: one for raw water, one for coagulant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762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rapid mix chamber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Stainless steel tubing</a:t>
            </a:r>
          </a:p>
        </p:txBody>
      </p:sp>
      <p:pic>
        <p:nvPicPr>
          <p:cNvPr id="15" name="Picture 2" descr="C:\Users\Felice\Pictures\Photo Stream\My Photo Stream\IMG_0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358" y="2133600"/>
            <a:ext cx="5715000" cy="426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3810000" y="2819400"/>
            <a:ext cx="840858" cy="79426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209800" y="4953000"/>
            <a:ext cx="955158" cy="6858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" name="グループ化 5"/>
          <p:cNvGrpSpPr/>
          <p:nvPr/>
        </p:nvGrpSpPr>
        <p:grpSpPr>
          <a:xfrm>
            <a:off x="5947144" y="2967335"/>
            <a:ext cx="1524000" cy="995065"/>
            <a:chOff x="5947144" y="2967335"/>
            <a:chExt cx="1524000" cy="995065"/>
          </a:xfrm>
        </p:grpSpPr>
        <p:sp>
          <p:nvSpPr>
            <p:cNvPr id="18" name="Rectangle 17"/>
            <p:cNvSpPr/>
            <p:nvPr/>
          </p:nvSpPr>
          <p:spPr>
            <a:xfrm>
              <a:off x="5947144" y="2967335"/>
              <a:ext cx="1368056" cy="995065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947144" y="2967335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Raw water + Coagulant to </a:t>
              </a:r>
              <a:r>
                <a:rPr lang="en-US" b="1" dirty="0" err="1" smtClean="0">
                  <a:solidFill>
                    <a:srgbClr val="FFFF00"/>
                  </a:solidFill>
                </a:rPr>
                <a:t>flocculator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21" name="Straight Arrow Connector 20"/>
          <p:cNvCxnSpPr/>
          <p:nvPr/>
        </p:nvCxnSpPr>
        <p:spPr>
          <a:xfrm flipV="1">
            <a:off x="5947144" y="2281535"/>
            <a:ext cx="955158" cy="6858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グループ化 3"/>
          <p:cNvGrpSpPr/>
          <p:nvPr/>
        </p:nvGrpSpPr>
        <p:grpSpPr>
          <a:xfrm>
            <a:off x="2591961" y="3427117"/>
            <a:ext cx="1638468" cy="425798"/>
            <a:chOff x="2591961" y="3427117"/>
            <a:chExt cx="1638468" cy="425798"/>
          </a:xfrm>
        </p:grpSpPr>
        <p:sp>
          <p:nvSpPr>
            <p:cNvPr id="20" name="Rectangle 19"/>
            <p:cNvSpPr/>
            <p:nvPr/>
          </p:nvSpPr>
          <p:spPr>
            <a:xfrm>
              <a:off x="2591961" y="3427117"/>
              <a:ext cx="1638468" cy="425798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15609" y="3429000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Coagulant jet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1793357" y="4452178"/>
            <a:ext cx="1584251" cy="425798"/>
            <a:chOff x="1793357" y="4452178"/>
            <a:chExt cx="1584251" cy="425798"/>
          </a:xfrm>
        </p:grpSpPr>
        <p:sp>
          <p:nvSpPr>
            <p:cNvPr id="22" name="Rectangle 21"/>
            <p:cNvSpPr/>
            <p:nvPr/>
          </p:nvSpPr>
          <p:spPr>
            <a:xfrm>
              <a:off x="1793358" y="4452178"/>
              <a:ext cx="1296813" cy="425798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793357" y="4495800"/>
              <a:ext cx="1584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Raw water jet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9" name="Oval 28"/>
          <p:cNvSpPr/>
          <p:nvPr/>
        </p:nvSpPr>
        <p:spPr>
          <a:xfrm rot="19270971">
            <a:off x="4462890" y="3240125"/>
            <a:ext cx="635761" cy="965693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620993" y="4305749"/>
            <a:ext cx="2435742" cy="650527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620993" y="4309945"/>
            <a:ext cx="243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Hydraulic jet with diameter = 0.394 mm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5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Influent turbidity did not adjust to 100 NTU and gradually decreased, but effluent turbidity did not change. </a:t>
            </a:r>
          </a:p>
          <a:p>
            <a:r>
              <a:rPr lang="en-US" dirty="0" smtClean="0"/>
              <a:t>Removed the hydraulic jet of the raw water inlet because clay was too large to flow through it.</a:t>
            </a:r>
          </a:p>
          <a:p>
            <a:r>
              <a:rPr lang="en-US" dirty="0" smtClean="0"/>
              <a:t>Influent turbidity still did not adjust after removing the </a:t>
            </a:r>
            <a:r>
              <a:rPr lang="en-US" dirty="0" smtClean="0"/>
              <a:t>jet</a:t>
            </a:r>
            <a:r>
              <a:rPr lang="en-US" dirty="0" smtClean="0"/>
              <a:t>, but after testing the pinch valve,  influent turbidity began adjusting correctly.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0325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1</a:t>
            </a:r>
            <a:endParaRPr lang="en-US" dirty="0"/>
          </a:p>
        </p:txBody>
      </p:sp>
      <p:grpSp>
        <p:nvGrpSpPr>
          <p:cNvPr id="9" name="グループ化 8"/>
          <p:cNvGrpSpPr/>
          <p:nvPr/>
        </p:nvGrpSpPr>
        <p:grpSpPr>
          <a:xfrm>
            <a:off x="-76200" y="1600200"/>
            <a:ext cx="9144000" cy="5085241"/>
            <a:chOff x="-76200" y="1600200"/>
            <a:chExt cx="9144000" cy="5085241"/>
          </a:xfrm>
        </p:grpSpPr>
        <p:cxnSp>
          <p:nvCxnSpPr>
            <p:cNvPr id="408" name="曲線コネクタ 407"/>
            <p:cNvCxnSpPr/>
            <p:nvPr/>
          </p:nvCxnSpPr>
          <p:spPr>
            <a:xfrm rot="16200000" flipH="1">
              <a:off x="7388118" y="4499033"/>
              <a:ext cx="1520826" cy="668132"/>
            </a:xfrm>
            <a:prstGeom prst="curved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円柱 10"/>
            <p:cNvSpPr/>
            <p:nvPr/>
          </p:nvSpPr>
          <p:spPr>
            <a:xfrm>
              <a:off x="325419" y="1840468"/>
              <a:ext cx="1604682" cy="1143000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ysClr val="windowText" lastClr="000000"/>
                  </a:solidFill>
                </a:rPr>
                <a:t>Concentrated Clay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5" name="グループ化 14"/>
            <p:cNvGrpSpPr/>
            <p:nvPr/>
          </p:nvGrpSpPr>
          <p:grpSpPr>
            <a:xfrm>
              <a:off x="459888" y="3669268"/>
              <a:ext cx="1335741" cy="1896035"/>
              <a:chOff x="1907241" y="3186951"/>
              <a:chExt cx="1335741" cy="1896035"/>
            </a:xfrm>
          </p:grpSpPr>
          <p:sp>
            <p:nvSpPr>
              <p:cNvPr id="13" name="円柱 12"/>
              <p:cNvSpPr/>
              <p:nvPr/>
            </p:nvSpPr>
            <p:spPr>
              <a:xfrm>
                <a:off x="1907241" y="3186951"/>
                <a:ext cx="1335741" cy="1896035"/>
              </a:xfrm>
              <a:prstGeom prst="can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 smtClean="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en-US" b="1" dirty="0">
                  <a:solidFill>
                    <a:sysClr val="windowText" lastClr="000000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ysClr val="windowText" lastClr="000000"/>
                    </a:solidFill>
                  </a:rPr>
                  <a:t>Turbid Water</a:t>
                </a:r>
                <a:endParaRPr lang="en-US" b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" name="円柱 13"/>
              <p:cNvSpPr/>
              <p:nvPr/>
            </p:nvSpPr>
            <p:spPr>
              <a:xfrm>
                <a:off x="1907241" y="3733800"/>
                <a:ext cx="1335741" cy="1349186"/>
              </a:xfrm>
              <a:prstGeom prst="can">
                <a:avLst/>
              </a:prstGeom>
              <a:solidFill>
                <a:srgbClr val="3399FF">
                  <a:alpha val="80000"/>
                </a:srgb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 smtClean="0">
                  <a:solidFill>
                    <a:sysClr val="windowText" lastClr="000000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ysClr val="windowText" lastClr="000000"/>
                    </a:solidFill>
                  </a:rPr>
                  <a:t>Turbid </a:t>
                </a:r>
                <a:r>
                  <a:rPr lang="en-US" b="1" dirty="0">
                    <a:solidFill>
                      <a:sysClr val="windowText" lastClr="000000"/>
                    </a:solidFill>
                  </a:rPr>
                  <a:t>Water</a:t>
                </a:r>
              </a:p>
              <a:p>
                <a:pPr algn="ctr"/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17" name="直線矢印コネクタ 16"/>
            <p:cNvCxnSpPr>
              <a:stCxn id="11" idx="3"/>
            </p:cNvCxnSpPr>
            <p:nvPr/>
          </p:nvCxnSpPr>
          <p:spPr>
            <a:xfrm>
              <a:off x="1127760" y="2983468"/>
              <a:ext cx="0" cy="9144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テキスト ボックス 21"/>
            <p:cNvSpPr txBox="1"/>
            <p:nvPr/>
          </p:nvSpPr>
          <p:spPr>
            <a:xfrm>
              <a:off x="1295400" y="3135868"/>
              <a:ext cx="13097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Pinch Valve</a:t>
              </a:r>
              <a:endParaRPr lang="en-US" b="1" dirty="0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-76200" y="2996625"/>
              <a:ext cx="803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Raw Water</a:t>
              </a:r>
              <a:endParaRPr lang="en-US" i="1" dirty="0"/>
            </a:p>
          </p:txBody>
        </p:sp>
        <p:cxnSp>
          <p:nvCxnSpPr>
            <p:cNvPr id="59" name="曲線コネクタ 58"/>
            <p:cNvCxnSpPr>
              <a:stCxn id="13" idx="3"/>
            </p:cNvCxnSpPr>
            <p:nvPr/>
          </p:nvCxnSpPr>
          <p:spPr>
            <a:xfrm rot="16200000" flipH="1">
              <a:off x="1301679" y="5391383"/>
              <a:ext cx="454504" cy="802344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曲線コネクタ 63"/>
            <p:cNvCxnSpPr>
              <a:stCxn id="13" idx="3"/>
              <a:endCxn id="75" idx="2"/>
            </p:cNvCxnSpPr>
            <p:nvPr/>
          </p:nvCxnSpPr>
          <p:spPr>
            <a:xfrm rot="16200000" flipH="1">
              <a:off x="1364655" y="5328406"/>
              <a:ext cx="303449" cy="777241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フレーム 72"/>
            <p:cNvSpPr/>
            <p:nvPr/>
          </p:nvSpPr>
          <p:spPr>
            <a:xfrm>
              <a:off x="1905000" y="4495800"/>
              <a:ext cx="635150" cy="689848"/>
            </a:xfrm>
            <a:prstGeom prst="frame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NTU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" name="フローチャート : 照合 73"/>
            <p:cNvSpPr/>
            <p:nvPr/>
          </p:nvSpPr>
          <p:spPr>
            <a:xfrm rot="5400000">
              <a:off x="981193" y="3119270"/>
              <a:ext cx="293133" cy="391782"/>
            </a:xfrm>
            <a:prstGeom prst="flowChartCollate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フローチャート : 和接合 74"/>
            <p:cNvSpPr/>
            <p:nvPr/>
          </p:nvSpPr>
          <p:spPr>
            <a:xfrm>
              <a:off x="1905000" y="5565303"/>
              <a:ext cx="619893" cy="606897"/>
            </a:xfrm>
            <a:prstGeom prst="flowChartSummingJunction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8" name="直線矢印コネクタ 87"/>
            <p:cNvCxnSpPr>
              <a:stCxn id="75" idx="0"/>
              <a:endCxn id="73" idx="2"/>
            </p:cNvCxnSpPr>
            <p:nvPr/>
          </p:nvCxnSpPr>
          <p:spPr>
            <a:xfrm flipV="1">
              <a:off x="2214947" y="5185648"/>
              <a:ext cx="7628" cy="37965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曲線コネクタ 99"/>
            <p:cNvCxnSpPr>
              <a:stCxn id="73" idx="0"/>
            </p:cNvCxnSpPr>
            <p:nvPr/>
          </p:nvCxnSpPr>
          <p:spPr>
            <a:xfrm rot="16200000" flipV="1">
              <a:off x="1833194" y="4106419"/>
              <a:ext cx="351817" cy="426946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曲線コネクタ 124"/>
            <p:cNvCxnSpPr/>
            <p:nvPr/>
          </p:nvCxnSpPr>
          <p:spPr>
            <a:xfrm rot="16200000" flipH="1">
              <a:off x="35559" y="3648353"/>
              <a:ext cx="464973" cy="383690"/>
            </a:xfrm>
            <a:prstGeom prst="curvedConnector3">
              <a:avLst>
                <a:gd name="adj1" fmla="val 99164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4" name="テキスト ボックス 153"/>
            <p:cNvSpPr txBox="1"/>
            <p:nvPr/>
          </p:nvSpPr>
          <p:spPr>
            <a:xfrm>
              <a:off x="1828800" y="6096000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 Pump</a:t>
              </a:r>
              <a:endParaRPr lang="en-US" i="1" dirty="0"/>
            </a:p>
          </p:txBody>
        </p:sp>
        <p:sp>
          <p:nvSpPr>
            <p:cNvPr id="168" name="円柱 167"/>
            <p:cNvSpPr/>
            <p:nvPr/>
          </p:nvSpPr>
          <p:spPr>
            <a:xfrm>
              <a:off x="2807579" y="1600200"/>
              <a:ext cx="1557434" cy="1091092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ysClr val="windowText" lastClr="000000"/>
                  </a:solidFill>
                </a:rPr>
                <a:t>Coagulant Storage Tank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208" name="直線矢印コネクタ 207"/>
            <p:cNvCxnSpPr>
              <a:stCxn id="168" idx="3"/>
              <a:endCxn id="278" idx="0"/>
            </p:cNvCxnSpPr>
            <p:nvPr/>
          </p:nvCxnSpPr>
          <p:spPr>
            <a:xfrm flipH="1">
              <a:off x="3584092" y="2691292"/>
              <a:ext cx="2204" cy="36121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>
              <a:stCxn id="278" idx="4"/>
              <a:endCxn id="226" idx="1"/>
            </p:cNvCxnSpPr>
            <p:nvPr/>
          </p:nvCxnSpPr>
          <p:spPr>
            <a:xfrm>
              <a:off x="3584092" y="3659405"/>
              <a:ext cx="2204" cy="184069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0" name="テキスト ボックス 239"/>
            <p:cNvSpPr txBox="1"/>
            <p:nvPr/>
          </p:nvSpPr>
          <p:spPr>
            <a:xfrm>
              <a:off x="1930103" y="3713202"/>
              <a:ext cx="14299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/>
                <a:t>Turbidimeter</a:t>
              </a:r>
              <a:endParaRPr lang="en-US" i="1" dirty="0"/>
            </a:p>
          </p:txBody>
        </p:sp>
        <p:cxnSp>
          <p:nvCxnSpPr>
            <p:cNvPr id="243" name="直線コネクタ 242"/>
            <p:cNvCxnSpPr>
              <a:stCxn id="240" idx="2"/>
            </p:cNvCxnSpPr>
            <p:nvPr/>
          </p:nvCxnSpPr>
          <p:spPr>
            <a:xfrm flipH="1">
              <a:off x="2524893" y="4082534"/>
              <a:ext cx="120182" cy="41326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83" name="グループ化 282"/>
            <p:cNvGrpSpPr/>
            <p:nvPr/>
          </p:nvGrpSpPr>
          <p:grpSpPr>
            <a:xfrm>
              <a:off x="2895600" y="5500098"/>
              <a:ext cx="1430989" cy="619350"/>
              <a:chOff x="3429000" y="4050569"/>
              <a:chExt cx="1430989" cy="619350"/>
            </a:xfrm>
          </p:grpSpPr>
          <p:grpSp>
            <p:nvGrpSpPr>
              <p:cNvPr id="231" name="グループ化 230"/>
              <p:cNvGrpSpPr/>
              <p:nvPr/>
            </p:nvGrpSpPr>
            <p:grpSpPr>
              <a:xfrm>
                <a:off x="3429000" y="4050569"/>
                <a:ext cx="1430989" cy="619350"/>
                <a:chOff x="3643835" y="4028851"/>
                <a:chExt cx="1613965" cy="790157"/>
              </a:xfrm>
            </p:grpSpPr>
            <p:sp>
              <p:nvSpPr>
                <p:cNvPr id="226" name="円柱 225"/>
                <p:cNvSpPr/>
                <p:nvPr/>
              </p:nvSpPr>
              <p:spPr>
                <a:xfrm>
                  <a:off x="4267200" y="4028851"/>
                  <a:ext cx="311295" cy="238349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円柱 224"/>
                <p:cNvSpPr/>
                <p:nvPr/>
              </p:nvSpPr>
              <p:spPr>
                <a:xfrm rot="5400000">
                  <a:off x="5016936" y="4407336"/>
                  <a:ext cx="298752" cy="182976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円柱 216"/>
                <p:cNvSpPr/>
                <p:nvPr/>
              </p:nvSpPr>
              <p:spPr>
                <a:xfrm rot="16200000">
                  <a:off x="4093593" y="3807201"/>
                  <a:ext cx="653539" cy="1370076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円柱 222"/>
                <p:cNvSpPr/>
                <p:nvPr/>
              </p:nvSpPr>
              <p:spPr>
                <a:xfrm rot="16200000">
                  <a:off x="3572271" y="4393659"/>
                  <a:ext cx="326105" cy="182977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0" name="テキスト ボックス 249"/>
              <p:cNvSpPr txBox="1"/>
              <p:nvPr/>
            </p:nvSpPr>
            <p:spPr>
              <a:xfrm>
                <a:off x="3581400" y="4234283"/>
                <a:ext cx="1175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Rapid Mix</a:t>
                </a:r>
                <a:endParaRPr lang="en-US" b="1" dirty="0"/>
              </a:p>
            </p:txBody>
          </p:sp>
        </p:grpSp>
        <p:sp>
          <p:nvSpPr>
            <p:cNvPr id="252" name="円柱 251"/>
            <p:cNvSpPr/>
            <p:nvPr/>
          </p:nvSpPr>
          <p:spPr>
            <a:xfrm rot="5400000">
              <a:off x="5494460" y="4848310"/>
              <a:ext cx="565993" cy="3108270"/>
            </a:xfrm>
            <a:prstGeom prst="can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8" name="フローチャート : 和接合 277"/>
            <p:cNvSpPr/>
            <p:nvPr/>
          </p:nvSpPr>
          <p:spPr>
            <a:xfrm>
              <a:off x="3274145" y="3052508"/>
              <a:ext cx="619893" cy="606897"/>
            </a:xfrm>
            <a:prstGeom prst="flowChartSummingJunction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グループ化 19"/>
            <p:cNvGrpSpPr/>
            <p:nvPr/>
          </p:nvGrpSpPr>
          <p:grpSpPr>
            <a:xfrm>
              <a:off x="4326588" y="5857757"/>
              <a:ext cx="3005003" cy="282973"/>
              <a:chOff x="4326589" y="5868479"/>
              <a:chExt cx="3148878" cy="355138"/>
            </a:xfrm>
          </p:grpSpPr>
          <p:cxnSp>
            <p:nvCxnSpPr>
              <p:cNvPr id="292" name="カギ線コネクタ 291"/>
              <p:cNvCxnSpPr>
                <a:stCxn id="225" idx="1"/>
              </p:cNvCxnSpPr>
              <p:nvPr/>
            </p:nvCxnSpPr>
            <p:spPr>
              <a:xfrm>
                <a:off x="4326589" y="5868479"/>
                <a:ext cx="2988611" cy="355138"/>
              </a:xfrm>
              <a:prstGeom prst="bentConnector3">
                <a:avLst>
                  <a:gd name="adj1" fmla="val 99974"/>
                </a:avLst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1" name="直線矢印コネクタ 300"/>
              <p:cNvCxnSpPr/>
              <p:nvPr/>
            </p:nvCxnSpPr>
            <p:spPr>
              <a:xfrm>
                <a:off x="6857750" y="5890645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3" name="直線矢印コネクタ 302"/>
              <p:cNvCxnSpPr/>
              <p:nvPr/>
            </p:nvCxnSpPr>
            <p:spPr>
              <a:xfrm>
                <a:off x="4561609" y="5886661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4" name="直線矢印コネクタ 303"/>
              <p:cNvCxnSpPr/>
              <p:nvPr/>
            </p:nvCxnSpPr>
            <p:spPr>
              <a:xfrm>
                <a:off x="5486150" y="5890645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7" name="直線矢印コネクタ 306"/>
              <p:cNvCxnSpPr/>
              <p:nvPr/>
            </p:nvCxnSpPr>
            <p:spPr>
              <a:xfrm>
                <a:off x="6400550" y="5886658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8" name="フローチャート : 照合 307"/>
              <p:cNvSpPr/>
              <p:nvPr/>
            </p:nvSpPr>
            <p:spPr>
              <a:xfrm rot="5400000">
                <a:off x="4485310" y="5818294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フローチャート : 照合 308"/>
              <p:cNvSpPr/>
              <p:nvPr/>
            </p:nvSpPr>
            <p:spPr>
              <a:xfrm rot="5400000">
                <a:off x="5407827" y="5818295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0" name="フローチャート : 照合 309"/>
              <p:cNvSpPr/>
              <p:nvPr/>
            </p:nvSpPr>
            <p:spPr>
              <a:xfrm rot="5400000">
                <a:off x="6322228" y="5814308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1" name="フローチャート : 照合 310"/>
              <p:cNvSpPr/>
              <p:nvPr/>
            </p:nvSpPr>
            <p:spPr>
              <a:xfrm rot="5400000">
                <a:off x="6779428" y="5818295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2" name="フローチャート : 照合 311"/>
              <p:cNvSpPr/>
              <p:nvPr/>
            </p:nvSpPr>
            <p:spPr>
              <a:xfrm rot="5400000">
                <a:off x="7236628" y="5818296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13" name="曲線コネクタ 312"/>
            <p:cNvCxnSpPr>
              <a:stCxn id="252" idx="1"/>
              <a:endCxn id="330" idx="3"/>
            </p:cNvCxnSpPr>
            <p:nvPr/>
          </p:nvCxnSpPr>
          <p:spPr>
            <a:xfrm flipV="1">
              <a:off x="7331592" y="5729951"/>
              <a:ext cx="305098" cy="672495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0" name="直線矢印コネクタ 319"/>
            <p:cNvCxnSpPr>
              <a:stCxn id="75" idx="6"/>
              <a:endCxn id="223" idx="1"/>
            </p:cNvCxnSpPr>
            <p:nvPr/>
          </p:nvCxnSpPr>
          <p:spPr>
            <a:xfrm flipV="1">
              <a:off x="2524893" y="5857757"/>
              <a:ext cx="370707" cy="1099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6" name="円柱 405"/>
            <p:cNvSpPr/>
            <p:nvPr/>
          </p:nvSpPr>
          <p:spPr>
            <a:xfrm rot="1560000">
              <a:off x="7941634" y="1690685"/>
              <a:ext cx="322795" cy="1465790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0" name="円柱 329"/>
            <p:cNvSpPr/>
            <p:nvPr/>
          </p:nvSpPr>
          <p:spPr>
            <a:xfrm>
              <a:off x="7475468" y="3581472"/>
              <a:ext cx="322443" cy="2148479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47" name="グループ化 446"/>
            <p:cNvGrpSpPr/>
            <p:nvPr/>
          </p:nvGrpSpPr>
          <p:grpSpPr>
            <a:xfrm>
              <a:off x="7451074" y="3042764"/>
              <a:ext cx="444209" cy="699809"/>
              <a:chOff x="7696192" y="2975270"/>
              <a:chExt cx="465743" cy="837886"/>
            </a:xfrm>
          </p:grpSpPr>
          <p:sp>
            <p:nvSpPr>
              <p:cNvPr id="400" name="角丸四角形 399"/>
              <p:cNvSpPr/>
              <p:nvPr/>
            </p:nvSpPr>
            <p:spPr>
              <a:xfrm>
                <a:off x="7696192" y="3315160"/>
                <a:ext cx="404466" cy="497996"/>
              </a:xfrm>
              <a:prstGeom prst="round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角丸四角形 400"/>
              <p:cNvSpPr/>
              <p:nvPr/>
            </p:nvSpPr>
            <p:spPr>
              <a:xfrm rot="1427138">
                <a:off x="7757469" y="2975270"/>
                <a:ext cx="404466" cy="497996"/>
              </a:xfrm>
              <a:prstGeom prst="round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403" name="角丸四角形 402"/>
              <p:cNvSpPr/>
              <p:nvPr/>
            </p:nvSpPr>
            <p:spPr>
              <a:xfrm>
                <a:off x="7721769" y="3315159"/>
                <a:ext cx="355431" cy="344245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95" name="曲線コネクタ 494"/>
            <p:cNvCxnSpPr>
              <a:stCxn id="531" idx="2"/>
            </p:cNvCxnSpPr>
            <p:nvPr/>
          </p:nvCxnSpPr>
          <p:spPr>
            <a:xfrm rot="16200000" flipH="1">
              <a:off x="7805483" y="4559793"/>
              <a:ext cx="1462994" cy="604440"/>
            </a:xfrm>
            <a:prstGeom prst="curvedConnector3">
              <a:avLst>
                <a:gd name="adj1" fmla="val 49273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3" name="フローチャート : 照合 432"/>
            <p:cNvSpPr/>
            <p:nvPr/>
          </p:nvSpPr>
          <p:spPr>
            <a:xfrm rot="1383997">
              <a:off x="8359826" y="2282009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4" name="フローチャート : 照合 463"/>
            <p:cNvSpPr/>
            <p:nvPr/>
          </p:nvSpPr>
          <p:spPr>
            <a:xfrm rot="1383997">
              <a:off x="8260877" y="2484377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5" name="フローチャート : 照合 464"/>
            <p:cNvSpPr/>
            <p:nvPr/>
          </p:nvSpPr>
          <p:spPr>
            <a:xfrm rot="1383997">
              <a:off x="8153025" y="2703874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6" name="フローチャート : 照合 465"/>
            <p:cNvSpPr/>
            <p:nvPr/>
          </p:nvSpPr>
          <p:spPr>
            <a:xfrm rot="1383997">
              <a:off x="8053712" y="2932251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3" name="フローチャート : 照合 472"/>
            <p:cNvSpPr/>
            <p:nvPr/>
          </p:nvSpPr>
          <p:spPr>
            <a:xfrm rot="1383997">
              <a:off x="8524730" y="1970983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28" name="直線矢印コネクタ 527"/>
            <p:cNvCxnSpPr>
              <a:endCxn id="531" idx="0"/>
            </p:cNvCxnSpPr>
            <p:nvPr/>
          </p:nvCxnSpPr>
          <p:spPr>
            <a:xfrm flipH="1">
              <a:off x="8234760" y="2207327"/>
              <a:ext cx="604440" cy="1233341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1" name="フレーム 530"/>
            <p:cNvSpPr/>
            <p:nvPr/>
          </p:nvSpPr>
          <p:spPr>
            <a:xfrm>
              <a:off x="7917185" y="3440668"/>
              <a:ext cx="635150" cy="689848"/>
            </a:xfrm>
            <a:prstGeom prst="frame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NTU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5142289" y="6217780"/>
              <a:ext cx="1236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Flocculator</a:t>
              </a:r>
              <a:endParaRPr lang="en-US" b="1" dirty="0"/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6301951" y="3774651"/>
              <a:ext cx="10296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Sed</a:t>
              </a:r>
              <a:r>
                <a:rPr lang="en-US" b="1" dirty="0" smtClean="0"/>
                <a:t> Tank</a:t>
              </a:r>
              <a:endParaRPr lang="en-US" b="1" dirty="0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6585541" y="2078869"/>
              <a:ext cx="1335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Tube Settler</a:t>
              </a:r>
              <a:endParaRPr lang="en-US" b="1" dirty="0"/>
            </a:p>
          </p:txBody>
        </p:sp>
        <p:cxnSp>
          <p:nvCxnSpPr>
            <p:cNvPr id="91" name="直線コネクタ 90"/>
            <p:cNvCxnSpPr/>
            <p:nvPr/>
          </p:nvCxnSpPr>
          <p:spPr>
            <a:xfrm>
              <a:off x="8119690" y="2747059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直線コネクタ 128"/>
            <p:cNvCxnSpPr/>
            <p:nvPr/>
          </p:nvCxnSpPr>
          <p:spPr>
            <a:xfrm>
              <a:off x="8323513" y="2325194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直線コネクタ 129"/>
            <p:cNvCxnSpPr/>
            <p:nvPr/>
          </p:nvCxnSpPr>
          <p:spPr>
            <a:xfrm>
              <a:off x="8234760" y="2509377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直線コネクタ 130"/>
            <p:cNvCxnSpPr/>
            <p:nvPr/>
          </p:nvCxnSpPr>
          <p:spPr>
            <a:xfrm>
              <a:off x="8017399" y="2975844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直線コネクタ 131"/>
            <p:cNvCxnSpPr/>
            <p:nvPr/>
          </p:nvCxnSpPr>
          <p:spPr>
            <a:xfrm>
              <a:off x="8476293" y="2014168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3" name="テキスト ボックス 132"/>
            <p:cNvSpPr txBox="1"/>
            <p:nvPr/>
          </p:nvSpPr>
          <p:spPr>
            <a:xfrm>
              <a:off x="8264563" y="5571449"/>
              <a:ext cx="803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Waste</a:t>
              </a:r>
              <a:endParaRPr lang="en-US" i="1" dirty="0"/>
            </a:p>
          </p:txBody>
        </p:sp>
      </p:grpSp>
      <p:sp>
        <p:nvSpPr>
          <p:cNvPr id="3" name="右矢印 2"/>
          <p:cNvSpPr/>
          <p:nvPr/>
        </p:nvSpPr>
        <p:spPr>
          <a:xfrm rot="5400000">
            <a:off x="279145" y="3541940"/>
            <a:ext cx="1697230" cy="210490"/>
          </a:xfrm>
          <a:prstGeom prst="rightArrow">
            <a:avLst>
              <a:gd name="adj1" fmla="val 39939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曲折矢印 6"/>
          <p:cNvSpPr/>
          <p:nvPr/>
        </p:nvSpPr>
        <p:spPr>
          <a:xfrm rot="10800000" flipH="1">
            <a:off x="1078403" y="5231167"/>
            <a:ext cx="1898313" cy="754395"/>
          </a:xfrm>
          <a:prstGeom prst="bentArrow">
            <a:avLst>
              <a:gd name="adj1" fmla="val 11440"/>
              <a:gd name="adj2" fmla="val 16283"/>
              <a:gd name="adj3" fmla="val 23063"/>
              <a:gd name="adj4" fmla="val 6893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十字形 7"/>
          <p:cNvSpPr/>
          <p:nvPr/>
        </p:nvSpPr>
        <p:spPr>
          <a:xfrm rot="2601786">
            <a:off x="2826612" y="5627179"/>
            <a:ext cx="435682" cy="457953"/>
          </a:xfrm>
          <a:prstGeom prst="plus">
            <a:avLst>
              <a:gd name="adj" fmla="val 405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曲折矢印 77"/>
          <p:cNvSpPr/>
          <p:nvPr/>
        </p:nvSpPr>
        <p:spPr>
          <a:xfrm rot="10800000" flipH="1">
            <a:off x="1078403" y="5241406"/>
            <a:ext cx="949156" cy="754395"/>
          </a:xfrm>
          <a:prstGeom prst="bentArrow">
            <a:avLst>
              <a:gd name="adj1" fmla="val 11440"/>
              <a:gd name="adj2" fmla="val 16283"/>
              <a:gd name="adj3" fmla="val 23063"/>
              <a:gd name="adj4" fmla="val 6893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曲折矢印 78"/>
          <p:cNvSpPr/>
          <p:nvPr/>
        </p:nvSpPr>
        <p:spPr>
          <a:xfrm flipH="1">
            <a:off x="1616612" y="4072685"/>
            <a:ext cx="626977" cy="1492617"/>
          </a:xfrm>
          <a:prstGeom prst="bentArrow">
            <a:avLst>
              <a:gd name="adj1" fmla="val 11440"/>
              <a:gd name="adj2" fmla="val 16283"/>
              <a:gd name="adj3" fmla="val 23063"/>
              <a:gd name="adj4" fmla="val 6893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9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  <p:bldP spid="8" grpId="0" animBg="1"/>
      <p:bldP spid="78" grpId="0" animBg="1"/>
      <p:bldP spid="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 now</a:t>
            </a:r>
            <a:endParaRPr 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-76200" y="1600200"/>
            <a:ext cx="9144000" cy="5085241"/>
            <a:chOff x="-76200" y="1600200"/>
            <a:chExt cx="9144000" cy="5085241"/>
          </a:xfrm>
        </p:grpSpPr>
        <p:cxnSp>
          <p:nvCxnSpPr>
            <p:cNvPr id="408" name="曲線コネクタ 407"/>
            <p:cNvCxnSpPr/>
            <p:nvPr/>
          </p:nvCxnSpPr>
          <p:spPr>
            <a:xfrm rot="16200000" flipH="1">
              <a:off x="7388118" y="4499033"/>
              <a:ext cx="1520826" cy="668132"/>
            </a:xfrm>
            <a:prstGeom prst="curved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円柱 10"/>
            <p:cNvSpPr/>
            <p:nvPr/>
          </p:nvSpPr>
          <p:spPr>
            <a:xfrm>
              <a:off x="325419" y="1840468"/>
              <a:ext cx="1604682" cy="1143000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ysClr val="windowText" lastClr="000000"/>
                  </a:solidFill>
                </a:rPr>
                <a:t>Concentrated Clay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5" name="グループ化 14"/>
            <p:cNvGrpSpPr/>
            <p:nvPr/>
          </p:nvGrpSpPr>
          <p:grpSpPr>
            <a:xfrm>
              <a:off x="459888" y="3669268"/>
              <a:ext cx="1335741" cy="1896035"/>
              <a:chOff x="1907241" y="3186951"/>
              <a:chExt cx="1335741" cy="1896035"/>
            </a:xfrm>
          </p:grpSpPr>
          <p:sp>
            <p:nvSpPr>
              <p:cNvPr id="13" name="円柱 12"/>
              <p:cNvSpPr/>
              <p:nvPr/>
            </p:nvSpPr>
            <p:spPr>
              <a:xfrm>
                <a:off x="1907241" y="3186951"/>
                <a:ext cx="1335741" cy="1896035"/>
              </a:xfrm>
              <a:prstGeom prst="can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 smtClean="0">
                  <a:solidFill>
                    <a:sysClr val="windowText" lastClr="000000"/>
                  </a:solidFill>
                </a:endParaRPr>
              </a:p>
              <a:p>
                <a:pPr algn="ctr"/>
                <a:endParaRPr lang="en-US" b="1" dirty="0">
                  <a:solidFill>
                    <a:sysClr val="windowText" lastClr="000000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ysClr val="windowText" lastClr="000000"/>
                    </a:solidFill>
                  </a:rPr>
                  <a:t>Turbid Water</a:t>
                </a:r>
                <a:endParaRPr lang="en-US" b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" name="円柱 13"/>
              <p:cNvSpPr/>
              <p:nvPr/>
            </p:nvSpPr>
            <p:spPr>
              <a:xfrm>
                <a:off x="1907241" y="3733800"/>
                <a:ext cx="1335741" cy="1349186"/>
              </a:xfrm>
              <a:prstGeom prst="can">
                <a:avLst/>
              </a:prstGeom>
              <a:solidFill>
                <a:srgbClr val="3399FF">
                  <a:alpha val="80000"/>
                </a:srgb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 smtClean="0">
                  <a:solidFill>
                    <a:sysClr val="windowText" lastClr="000000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ysClr val="windowText" lastClr="000000"/>
                    </a:solidFill>
                  </a:rPr>
                  <a:t>Turbid </a:t>
                </a:r>
                <a:r>
                  <a:rPr lang="en-US" b="1" dirty="0">
                    <a:solidFill>
                      <a:sysClr val="windowText" lastClr="000000"/>
                    </a:solidFill>
                  </a:rPr>
                  <a:t>Water</a:t>
                </a:r>
              </a:p>
              <a:p>
                <a:pPr algn="ctr"/>
                <a:endParaRPr lang="en-US" b="1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17" name="直線矢印コネクタ 16"/>
            <p:cNvCxnSpPr>
              <a:stCxn id="11" idx="3"/>
            </p:cNvCxnSpPr>
            <p:nvPr/>
          </p:nvCxnSpPr>
          <p:spPr>
            <a:xfrm>
              <a:off x="1127760" y="2983468"/>
              <a:ext cx="0" cy="9144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テキスト ボックス 21"/>
            <p:cNvSpPr txBox="1"/>
            <p:nvPr/>
          </p:nvSpPr>
          <p:spPr>
            <a:xfrm>
              <a:off x="1295400" y="3135868"/>
              <a:ext cx="13097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Pinch Valve</a:t>
              </a:r>
              <a:endParaRPr lang="en-US" b="1" dirty="0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-76200" y="2996625"/>
              <a:ext cx="803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Raw Water</a:t>
              </a:r>
              <a:endParaRPr lang="en-US" i="1" dirty="0"/>
            </a:p>
          </p:txBody>
        </p:sp>
        <p:cxnSp>
          <p:nvCxnSpPr>
            <p:cNvPr id="59" name="曲線コネクタ 58"/>
            <p:cNvCxnSpPr>
              <a:stCxn id="13" idx="3"/>
            </p:cNvCxnSpPr>
            <p:nvPr/>
          </p:nvCxnSpPr>
          <p:spPr>
            <a:xfrm rot="16200000" flipH="1">
              <a:off x="1301679" y="5391383"/>
              <a:ext cx="454504" cy="802344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曲線コネクタ 63"/>
            <p:cNvCxnSpPr>
              <a:stCxn id="13" idx="3"/>
              <a:endCxn id="75" idx="2"/>
            </p:cNvCxnSpPr>
            <p:nvPr/>
          </p:nvCxnSpPr>
          <p:spPr>
            <a:xfrm rot="16200000" flipH="1">
              <a:off x="1364655" y="5328406"/>
              <a:ext cx="303449" cy="777241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フレーム 72"/>
            <p:cNvSpPr/>
            <p:nvPr/>
          </p:nvSpPr>
          <p:spPr>
            <a:xfrm>
              <a:off x="1905000" y="4495800"/>
              <a:ext cx="635150" cy="689848"/>
            </a:xfrm>
            <a:prstGeom prst="frame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NTU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" name="フローチャート : 照合 73"/>
            <p:cNvSpPr/>
            <p:nvPr/>
          </p:nvSpPr>
          <p:spPr>
            <a:xfrm rot="5400000">
              <a:off x="981193" y="3119270"/>
              <a:ext cx="293133" cy="391782"/>
            </a:xfrm>
            <a:prstGeom prst="flowChartCollate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フローチャート : 和接合 74"/>
            <p:cNvSpPr/>
            <p:nvPr/>
          </p:nvSpPr>
          <p:spPr>
            <a:xfrm>
              <a:off x="1905000" y="5565303"/>
              <a:ext cx="619893" cy="606897"/>
            </a:xfrm>
            <a:prstGeom prst="flowChartSummingJunction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8" name="直線矢印コネクタ 87"/>
            <p:cNvCxnSpPr>
              <a:stCxn id="75" idx="0"/>
              <a:endCxn id="73" idx="2"/>
            </p:cNvCxnSpPr>
            <p:nvPr/>
          </p:nvCxnSpPr>
          <p:spPr>
            <a:xfrm flipV="1">
              <a:off x="2214947" y="5185648"/>
              <a:ext cx="7628" cy="37965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曲線コネクタ 99"/>
            <p:cNvCxnSpPr>
              <a:stCxn id="73" idx="0"/>
            </p:cNvCxnSpPr>
            <p:nvPr/>
          </p:nvCxnSpPr>
          <p:spPr>
            <a:xfrm rot="16200000" flipV="1">
              <a:off x="1833194" y="4106419"/>
              <a:ext cx="351817" cy="426946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曲線コネクタ 124"/>
            <p:cNvCxnSpPr/>
            <p:nvPr/>
          </p:nvCxnSpPr>
          <p:spPr>
            <a:xfrm rot="16200000" flipH="1">
              <a:off x="35559" y="3648353"/>
              <a:ext cx="464973" cy="383690"/>
            </a:xfrm>
            <a:prstGeom prst="curvedConnector3">
              <a:avLst>
                <a:gd name="adj1" fmla="val 99164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4" name="テキスト ボックス 153"/>
            <p:cNvSpPr txBox="1"/>
            <p:nvPr/>
          </p:nvSpPr>
          <p:spPr>
            <a:xfrm>
              <a:off x="1828800" y="6096000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 Pump</a:t>
              </a:r>
              <a:endParaRPr lang="en-US" i="1" dirty="0"/>
            </a:p>
          </p:txBody>
        </p:sp>
        <p:sp>
          <p:nvSpPr>
            <p:cNvPr id="168" name="円柱 167"/>
            <p:cNvSpPr/>
            <p:nvPr/>
          </p:nvSpPr>
          <p:spPr>
            <a:xfrm>
              <a:off x="2807579" y="1600200"/>
              <a:ext cx="1557434" cy="1091092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ysClr val="windowText" lastClr="000000"/>
                  </a:solidFill>
                </a:rPr>
                <a:t>Coagulant Storage Tank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208" name="直線矢印コネクタ 207"/>
            <p:cNvCxnSpPr>
              <a:stCxn id="168" idx="3"/>
              <a:endCxn id="278" idx="0"/>
            </p:cNvCxnSpPr>
            <p:nvPr/>
          </p:nvCxnSpPr>
          <p:spPr>
            <a:xfrm flipH="1">
              <a:off x="3584092" y="2691292"/>
              <a:ext cx="2204" cy="36121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直線矢印コネクタ 210"/>
            <p:cNvCxnSpPr>
              <a:stCxn id="278" idx="4"/>
              <a:endCxn id="226" idx="1"/>
            </p:cNvCxnSpPr>
            <p:nvPr/>
          </p:nvCxnSpPr>
          <p:spPr>
            <a:xfrm>
              <a:off x="3584092" y="3659405"/>
              <a:ext cx="2204" cy="184069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0" name="テキスト ボックス 239"/>
            <p:cNvSpPr txBox="1"/>
            <p:nvPr/>
          </p:nvSpPr>
          <p:spPr>
            <a:xfrm>
              <a:off x="1930103" y="3713202"/>
              <a:ext cx="14299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/>
                <a:t>Turbidimeter</a:t>
              </a:r>
              <a:endParaRPr lang="en-US" i="1" dirty="0"/>
            </a:p>
          </p:txBody>
        </p:sp>
        <p:cxnSp>
          <p:nvCxnSpPr>
            <p:cNvPr id="243" name="直線コネクタ 242"/>
            <p:cNvCxnSpPr>
              <a:stCxn id="240" idx="2"/>
            </p:cNvCxnSpPr>
            <p:nvPr/>
          </p:nvCxnSpPr>
          <p:spPr>
            <a:xfrm flipH="1">
              <a:off x="2524893" y="4082534"/>
              <a:ext cx="120182" cy="41326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83" name="グループ化 282"/>
            <p:cNvGrpSpPr/>
            <p:nvPr/>
          </p:nvGrpSpPr>
          <p:grpSpPr>
            <a:xfrm>
              <a:off x="2895600" y="5500098"/>
              <a:ext cx="1430989" cy="619350"/>
              <a:chOff x="3429000" y="4050569"/>
              <a:chExt cx="1430989" cy="619350"/>
            </a:xfrm>
          </p:grpSpPr>
          <p:grpSp>
            <p:nvGrpSpPr>
              <p:cNvPr id="231" name="グループ化 230"/>
              <p:cNvGrpSpPr/>
              <p:nvPr/>
            </p:nvGrpSpPr>
            <p:grpSpPr>
              <a:xfrm>
                <a:off x="3429000" y="4050569"/>
                <a:ext cx="1430989" cy="619350"/>
                <a:chOff x="3643835" y="4028851"/>
                <a:chExt cx="1613965" cy="790157"/>
              </a:xfrm>
            </p:grpSpPr>
            <p:sp>
              <p:nvSpPr>
                <p:cNvPr id="226" name="円柱 225"/>
                <p:cNvSpPr/>
                <p:nvPr/>
              </p:nvSpPr>
              <p:spPr>
                <a:xfrm>
                  <a:off x="4267200" y="4028851"/>
                  <a:ext cx="311295" cy="238349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円柱 224"/>
                <p:cNvSpPr/>
                <p:nvPr/>
              </p:nvSpPr>
              <p:spPr>
                <a:xfrm rot="5400000">
                  <a:off x="5016936" y="4407336"/>
                  <a:ext cx="298752" cy="182976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円柱 216"/>
                <p:cNvSpPr/>
                <p:nvPr/>
              </p:nvSpPr>
              <p:spPr>
                <a:xfrm rot="16200000">
                  <a:off x="4093593" y="3807201"/>
                  <a:ext cx="653539" cy="1370076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円柱 222"/>
                <p:cNvSpPr/>
                <p:nvPr/>
              </p:nvSpPr>
              <p:spPr>
                <a:xfrm rot="16200000">
                  <a:off x="3572271" y="4393659"/>
                  <a:ext cx="326105" cy="182977"/>
                </a:xfrm>
                <a:prstGeom prst="can">
                  <a:avLst/>
                </a:prstGeom>
                <a:ln w="1270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0" name="テキスト ボックス 249"/>
              <p:cNvSpPr txBox="1"/>
              <p:nvPr/>
            </p:nvSpPr>
            <p:spPr>
              <a:xfrm>
                <a:off x="3581400" y="4234283"/>
                <a:ext cx="1175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Rapid Mix</a:t>
                </a:r>
                <a:endParaRPr lang="en-US" b="1" dirty="0"/>
              </a:p>
            </p:txBody>
          </p:sp>
        </p:grpSp>
        <p:sp>
          <p:nvSpPr>
            <p:cNvPr id="252" name="円柱 251"/>
            <p:cNvSpPr/>
            <p:nvPr/>
          </p:nvSpPr>
          <p:spPr>
            <a:xfrm rot="5400000">
              <a:off x="5494460" y="4848310"/>
              <a:ext cx="565993" cy="3108270"/>
            </a:xfrm>
            <a:prstGeom prst="can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8" name="フローチャート : 和接合 277"/>
            <p:cNvSpPr/>
            <p:nvPr/>
          </p:nvSpPr>
          <p:spPr>
            <a:xfrm>
              <a:off x="3274145" y="3052508"/>
              <a:ext cx="619893" cy="606897"/>
            </a:xfrm>
            <a:prstGeom prst="flowChartSummingJunction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グループ化 19"/>
            <p:cNvGrpSpPr/>
            <p:nvPr/>
          </p:nvGrpSpPr>
          <p:grpSpPr>
            <a:xfrm>
              <a:off x="4326588" y="5857757"/>
              <a:ext cx="3005003" cy="282973"/>
              <a:chOff x="4326589" y="5868479"/>
              <a:chExt cx="3148878" cy="355138"/>
            </a:xfrm>
          </p:grpSpPr>
          <p:cxnSp>
            <p:nvCxnSpPr>
              <p:cNvPr id="292" name="カギ線コネクタ 291"/>
              <p:cNvCxnSpPr>
                <a:stCxn id="225" idx="1"/>
              </p:cNvCxnSpPr>
              <p:nvPr/>
            </p:nvCxnSpPr>
            <p:spPr>
              <a:xfrm>
                <a:off x="4326589" y="5868479"/>
                <a:ext cx="2988611" cy="355138"/>
              </a:xfrm>
              <a:prstGeom prst="bentConnector3">
                <a:avLst>
                  <a:gd name="adj1" fmla="val 99974"/>
                </a:avLst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1" name="直線矢印コネクタ 300"/>
              <p:cNvCxnSpPr/>
              <p:nvPr/>
            </p:nvCxnSpPr>
            <p:spPr>
              <a:xfrm>
                <a:off x="6857750" y="5890645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3" name="直線矢印コネクタ 302"/>
              <p:cNvCxnSpPr/>
              <p:nvPr/>
            </p:nvCxnSpPr>
            <p:spPr>
              <a:xfrm>
                <a:off x="4561609" y="5886661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4" name="直線矢印コネクタ 303"/>
              <p:cNvCxnSpPr/>
              <p:nvPr/>
            </p:nvCxnSpPr>
            <p:spPr>
              <a:xfrm>
                <a:off x="5486150" y="5890645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7" name="直線矢印コネクタ 306"/>
              <p:cNvCxnSpPr/>
              <p:nvPr/>
            </p:nvCxnSpPr>
            <p:spPr>
              <a:xfrm>
                <a:off x="6400550" y="5886658"/>
                <a:ext cx="0" cy="332972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8" name="フローチャート : 照合 307"/>
              <p:cNvSpPr/>
              <p:nvPr/>
            </p:nvSpPr>
            <p:spPr>
              <a:xfrm rot="5400000">
                <a:off x="4485310" y="5818294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フローチャート : 照合 308"/>
              <p:cNvSpPr/>
              <p:nvPr/>
            </p:nvSpPr>
            <p:spPr>
              <a:xfrm rot="5400000">
                <a:off x="5407827" y="5818295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0" name="フローチャート : 照合 309"/>
              <p:cNvSpPr/>
              <p:nvPr/>
            </p:nvSpPr>
            <p:spPr>
              <a:xfrm rot="5400000">
                <a:off x="6322228" y="5814308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1" name="フローチャート : 照合 310"/>
              <p:cNvSpPr/>
              <p:nvPr/>
            </p:nvSpPr>
            <p:spPr>
              <a:xfrm rot="5400000">
                <a:off x="6779428" y="5818295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2" name="フローチャート : 照合 311"/>
              <p:cNvSpPr/>
              <p:nvPr/>
            </p:nvSpPr>
            <p:spPr>
              <a:xfrm rot="5400000">
                <a:off x="7236628" y="5818296"/>
                <a:ext cx="156641" cy="321037"/>
              </a:xfrm>
              <a:prstGeom prst="flowChartCollat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13" name="曲線コネクタ 312"/>
            <p:cNvCxnSpPr>
              <a:stCxn id="252" idx="1"/>
              <a:endCxn id="330" idx="3"/>
            </p:cNvCxnSpPr>
            <p:nvPr/>
          </p:nvCxnSpPr>
          <p:spPr>
            <a:xfrm flipV="1">
              <a:off x="7331592" y="5729951"/>
              <a:ext cx="305098" cy="672495"/>
            </a:xfrm>
            <a:prstGeom prst="curvedConnector2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0" name="直線矢印コネクタ 319"/>
            <p:cNvCxnSpPr>
              <a:stCxn id="75" idx="6"/>
              <a:endCxn id="223" idx="1"/>
            </p:cNvCxnSpPr>
            <p:nvPr/>
          </p:nvCxnSpPr>
          <p:spPr>
            <a:xfrm flipV="1">
              <a:off x="2524893" y="5857757"/>
              <a:ext cx="370707" cy="1099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6" name="円柱 405"/>
            <p:cNvSpPr/>
            <p:nvPr/>
          </p:nvSpPr>
          <p:spPr>
            <a:xfrm rot="1560000">
              <a:off x="7941634" y="1690685"/>
              <a:ext cx="322795" cy="1465790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0" name="円柱 329"/>
            <p:cNvSpPr/>
            <p:nvPr/>
          </p:nvSpPr>
          <p:spPr>
            <a:xfrm>
              <a:off x="7475468" y="3581472"/>
              <a:ext cx="322443" cy="2148479"/>
            </a:xfrm>
            <a:prstGeom prst="ca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47" name="グループ化 446"/>
            <p:cNvGrpSpPr/>
            <p:nvPr/>
          </p:nvGrpSpPr>
          <p:grpSpPr>
            <a:xfrm>
              <a:off x="7451074" y="3042764"/>
              <a:ext cx="444209" cy="699809"/>
              <a:chOff x="7696192" y="2975270"/>
              <a:chExt cx="465743" cy="837886"/>
            </a:xfrm>
          </p:grpSpPr>
          <p:sp>
            <p:nvSpPr>
              <p:cNvPr id="400" name="角丸四角形 399"/>
              <p:cNvSpPr/>
              <p:nvPr/>
            </p:nvSpPr>
            <p:spPr>
              <a:xfrm>
                <a:off x="7696192" y="3315160"/>
                <a:ext cx="404466" cy="497996"/>
              </a:xfrm>
              <a:prstGeom prst="round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角丸四角形 400"/>
              <p:cNvSpPr/>
              <p:nvPr/>
            </p:nvSpPr>
            <p:spPr>
              <a:xfrm rot="1427138">
                <a:off x="7757469" y="2975270"/>
                <a:ext cx="404466" cy="497996"/>
              </a:xfrm>
              <a:prstGeom prst="round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403" name="角丸四角形 402"/>
              <p:cNvSpPr/>
              <p:nvPr/>
            </p:nvSpPr>
            <p:spPr>
              <a:xfrm>
                <a:off x="7721769" y="3315159"/>
                <a:ext cx="355431" cy="344245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95" name="曲線コネクタ 494"/>
            <p:cNvCxnSpPr>
              <a:stCxn id="531" idx="2"/>
            </p:cNvCxnSpPr>
            <p:nvPr/>
          </p:nvCxnSpPr>
          <p:spPr>
            <a:xfrm rot="16200000" flipH="1">
              <a:off x="7805483" y="4559793"/>
              <a:ext cx="1462994" cy="604440"/>
            </a:xfrm>
            <a:prstGeom prst="curvedConnector3">
              <a:avLst>
                <a:gd name="adj1" fmla="val 49273"/>
              </a:avLst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3" name="フローチャート : 照合 432"/>
            <p:cNvSpPr/>
            <p:nvPr/>
          </p:nvSpPr>
          <p:spPr>
            <a:xfrm rot="1383997">
              <a:off x="8359826" y="2282009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4" name="フローチャート : 照合 463"/>
            <p:cNvSpPr/>
            <p:nvPr/>
          </p:nvSpPr>
          <p:spPr>
            <a:xfrm rot="1383997">
              <a:off x="8260877" y="2484377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5" name="フローチャート : 照合 464"/>
            <p:cNvSpPr/>
            <p:nvPr/>
          </p:nvSpPr>
          <p:spPr>
            <a:xfrm rot="1383997">
              <a:off x="8153025" y="2703874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6" name="フローチャート : 照合 465"/>
            <p:cNvSpPr/>
            <p:nvPr/>
          </p:nvSpPr>
          <p:spPr>
            <a:xfrm rot="1383997">
              <a:off x="8053712" y="2932251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3" name="フローチャート : 照合 472"/>
            <p:cNvSpPr/>
            <p:nvPr/>
          </p:nvSpPr>
          <p:spPr>
            <a:xfrm rot="1383997">
              <a:off x="8524730" y="1970983"/>
              <a:ext cx="149038" cy="215772"/>
            </a:xfrm>
            <a:prstGeom prst="flowChartCollat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28" name="直線矢印コネクタ 527"/>
            <p:cNvCxnSpPr>
              <a:endCxn id="531" idx="0"/>
            </p:cNvCxnSpPr>
            <p:nvPr/>
          </p:nvCxnSpPr>
          <p:spPr>
            <a:xfrm flipH="1">
              <a:off x="8234760" y="2207327"/>
              <a:ext cx="604440" cy="1233341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1" name="フレーム 530"/>
            <p:cNvSpPr/>
            <p:nvPr/>
          </p:nvSpPr>
          <p:spPr>
            <a:xfrm>
              <a:off x="7917185" y="3440668"/>
              <a:ext cx="635150" cy="689848"/>
            </a:xfrm>
            <a:prstGeom prst="frame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NTU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5142289" y="6217780"/>
              <a:ext cx="1236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Flocculator</a:t>
              </a:r>
              <a:endParaRPr lang="en-US" b="1" dirty="0"/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6301951" y="3774651"/>
              <a:ext cx="10296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Sed</a:t>
              </a:r>
              <a:r>
                <a:rPr lang="en-US" b="1" dirty="0" smtClean="0"/>
                <a:t> Tank</a:t>
              </a:r>
              <a:endParaRPr lang="en-US" b="1" dirty="0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6585541" y="2078869"/>
              <a:ext cx="1335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Tube Settler</a:t>
              </a:r>
              <a:endParaRPr lang="en-US" b="1" dirty="0"/>
            </a:p>
          </p:txBody>
        </p:sp>
        <p:cxnSp>
          <p:nvCxnSpPr>
            <p:cNvPr id="91" name="直線コネクタ 90"/>
            <p:cNvCxnSpPr/>
            <p:nvPr/>
          </p:nvCxnSpPr>
          <p:spPr>
            <a:xfrm>
              <a:off x="8119690" y="2747059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直線コネクタ 128"/>
            <p:cNvCxnSpPr/>
            <p:nvPr/>
          </p:nvCxnSpPr>
          <p:spPr>
            <a:xfrm>
              <a:off x="8323513" y="2325194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直線コネクタ 129"/>
            <p:cNvCxnSpPr/>
            <p:nvPr/>
          </p:nvCxnSpPr>
          <p:spPr>
            <a:xfrm>
              <a:off x="8234760" y="2509377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直線コネクタ 130"/>
            <p:cNvCxnSpPr/>
            <p:nvPr/>
          </p:nvCxnSpPr>
          <p:spPr>
            <a:xfrm>
              <a:off x="8017399" y="2975844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直線コネクタ 131"/>
            <p:cNvCxnSpPr/>
            <p:nvPr/>
          </p:nvCxnSpPr>
          <p:spPr>
            <a:xfrm>
              <a:off x="8476293" y="2014168"/>
              <a:ext cx="362907" cy="1931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3" name="テキスト ボックス 132"/>
            <p:cNvSpPr txBox="1"/>
            <p:nvPr/>
          </p:nvSpPr>
          <p:spPr>
            <a:xfrm>
              <a:off x="8264563" y="5571449"/>
              <a:ext cx="803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Waste</a:t>
              </a:r>
              <a:endParaRPr lang="en-US" i="1" dirty="0"/>
            </a:p>
          </p:txBody>
        </p:sp>
      </p:grpSp>
      <p:sp>
        <p:nvSpPr>
          <p:cNvPr id="8" name="十字形 7"/>
          <p:cNvSpPr/>
          <p:nvPr/>
        </p:nvSpPr>
        <p:spPr>
          <a:xfrm rot="2601786">
            <a:off x="7418849" y="5440662"/>
            <a:ext cx="435682" cy="457953"/>
          </a:xfrm>
          <a:prstGeom prst="plus">
            <a:avLst>
              <a:gd name="adj" fmla="val 405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右矢印 75"/>
          <p:cNvSpPr/>
          <p:nvPr/>
        </p:nvSpPr>
        <p:spPr>
          <a:xfrm rot="5400000">
            <a:off x="279145" y="3541940"/>
            <a:ext cx="1697230" cy="210490"/>
          </a:xfrm>
          <a:prstGeom prst="rightArrow">
            <a:avLst>
              <a:gd name="adj1" fmla="val 39939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曲折矢印 76"/>
          <p:cNvSpPr/>
          <p:nvPr/>
        </p:nvSpPr>
        <p:spPr>
          <a:xfrm rot="10800000" flipH="1">
            <a:off x="1078402" y="5241405"/>
            <a:ext cx="1969597" cy="754395"/>
          </a:xfrm>
          <a:prstGeom prst="bentArrow">
            <a:avLst>
              <a:gd name="adj1" fmla="val 11440"/>
              <a:gd name="adj2" fmla="val 16283"/>
              <a:gd name="adj3" fmla="val 23063"/>
              <a:gd name="adj4" fmla="val 6893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右矢印 77"/>
          <p:cNvSpPr/>
          <p:nvPr/>
        </p:nvSpPr>
        <p:spPr>
          <a:xfrm rot="5400000">
            <a:off x="2020437" y="3967786"/>
            <a:ext cx="3127307" cy="210490"/>
          </a:xfrm>
          <a:prstGeom prst="rightArrow">
            <a:avLst>
              <a:gd name="adj1" fmla="val 39939"/>
              <a:gd name="adj2" fmla="val 50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曲折矢印 78"/>
          <p:cNvSpPr/>
          <p:nvPr/>
        </p:nvSpPr>
        <p:spPr>
          <a:xfrm rot="16200000" flipH="1" flipV="1">
            <a:off x="4119493" y="5869643"/>
            <a:ext cx="554046" cy="511564"/>
          </a:xfrm>
          <a:prstGeom prst="bentArrow">
            <a:avLst>
              <a:gd name="adj1" fmla="val 11440"/>
              <a:gd name="adj2" fmla="val 23988"/>
              <a:gd name="adj3" fmla="val 23063"/>
              <a:gd name="adj4" fmla="val 25789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曲折矢印 79"/>
          <p:cNvSpPr/>
          <p:nvPr/>
        </p:nvSpPr>
        <p:spPr>
          <a:xfrm rot="5400000" flipH="1">
            <a:off x="7002432" y="5708881"/>
            <a:ext cx="791927" cy="748008"/>
          </a:xfrm>
          <a:prstGeom prst="bentArrow">
            <a:avLst>
              <a:gd name="adj1" fmla="val 11440"/>
              <a:gd name="adj2" fmla="val 16283"/>
              <a:gd name="adj3" fmla="val 23063"/>
              <a:gd name="adj4" fmla="val 68934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右矢印 80"/>
          <p:cNvSpPr/>
          <p:nvPr/>
        </p:nvSpPr>
        <p:spPr>
          <a:xfrm rot="16200000" flipV="1">
            <a:off x="6723869" y="4562041"/>
            <a:ext cx="1825640" cy="202941"/>
          </a:xfrm>
          <a:prstGeom prst="rightArrow">
            <a:avLst>
              <a:gd name="adj1" fmla="val 39939"/>
              <a:gd name="adj2" fmla="val 50000"/>
            </a:avLst>
          </a:prstGeom>
          <a:solidFill>
            <a:srgbClr val="99CCFF"/>
          </a:solidFill>
          <a:ln>
            <a:solidFill>
              <a:srgbClr val="66CCF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6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16" y="228600"/>
            <a:ext cx="8229600" cy="1143000"/>
          </a:xfrm>
        </p:spPr>
        <p:txBody>
          <a:bodyPr/>
          <a:lstStyle/>
          <a:p>
            <a:r>
              <a:rPr lang="en-US" dirty="0" smtClean="0"/>
              <a:t>Back lighting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616" y="16462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Place back lighting for the sedimentation tank to detect the height of the </a:t>
            </a:r>
            <a:r>
              <a:rPr lang="en-US" dirty="0" err="1" smtClean="0"/>
              <a:t>floc</a:t>
            </a:r>
            <a:r>
              <a:rPr lang="en-US" dirty="0" smtClean="0"/>
              <a:t> blanket in process controller.</a:t>
            </a:r>
          </a:p>
          <a:p>
            <a:r>
              <a:rPr lang="en-US" dirty="0" smtClean="0"/>
              <a:t>Two options:</a:t>
            </a:r>
          </a:p>
          <a:p>
            <a:pPr lvl="1"/>
            <a:r>
              <a:rPr lang="en-US" dirty="0" smtClean="0"/>
              <a:t>1. Solid back fluorescent light with diffuser </a:t>
            </a:r>
          </a:p>
          <a:p>
            <a:pPr lvl="1"/>
            <a:r>
              <a:rPr lang="en-US" dirty="0" smtClean="0"/>
              <a:t>2. Row of LEDs with detectable pattern 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531971"/>
            <a:ext cx="2967404" cy="1028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972050"/>
            <a:ext cx="1828800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253037"/>
            <a:ext cx="3025921" cy="114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9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Fix rapid mix chamber; </a:t>
            </a:r>
            <a:r>
              <a:rPr lang="en-US" dirty="0" smtClean="0"/>
              <a:t>clay </a:t>
            </a:r>
            <a:r>
              <a:rPr lang="en-US" dirty="0"/>
              <a:t>particles were getting stuck in the stainless steel tubing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Resolve influent water turbidity measurements.</a:t>
            </a:r>
            <a:endParaRPr lang="en-US" dirty="0"/>
          </a:p>
          <a:p>
            <a:r>
              <a:rPr lang="en-US" dirty="0"/>
              <a:t>Test apparatus with varying coagulant doses and measure time to build a </a:t>
            </a:r>
            <a:r>
              <a:rPr lang="en-US" dirty="0" err="1"/>
              <a:t>floc</a:t>
            </a:r>
            <a:r>
              <a:rPr lang="en-US" dirty="0"/>
              <a:t> blanket.</a:t>
            </a:r>
          </a:p>
          <a:p>
            <a:r>
              <a:rPr lang="en-US" dirty="0"/>
              <a:t>If we can reliably build a </a:t>
            </a:r>
            <a:r>
              <a:rPr lang="en-US" dirty="0" err="1"/>
              <a:t>floc</a:t>
            </a:r>
            <a:r>
              <a:rPr lang="en-US" dirty="0"/>
              <a:t> blanket we will begin to experiment with </a:t>
            </a:r>
            <a:r>
              <a:rPr lang="en-US" dirty="0" err="1"/>
              <a:t>floc</a:t>
            </a:r>
            <a:r>
              <a:rPr lang="en-US" dirty="0"/>
              <a:t> recycle.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2718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1_AguaClara the road 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33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ADAA"/>
      </a:accent5>
      <a:accent6>
        <a:srgbClr val="E78A00"/>
      </a:accent6>
      <a:hlink>
        <a:srgbClr val="3366FF"/>
      </a:hlink>
      <a:folHlink>
        <a:srgbClr val="A50021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guaClara">
  <a:themeElements>
    <a:clrScheme name="AguaClara 1">
      <a:dk1>
        <a:srgbClr val="000000"/>
      </a:dk1>
      <a:lt1>
        <a:srgbClr val="EFF7FB"/>
      </a:lt1>
      <a:dk2>
        <a:srgbClr val="000000"/>
      </a:dk2>
      <a:lt2>
        <a:srgbClr val="969696"/>
      </a:lt2>
      <a:accent1>
        <a:srgbClr val="0099FF"/>
      </a:accent1>
      <a:accent2>
        <a:srgbClr val="156169"/>
      </a:accent2>
      <a:accent3>
        <a:srgbClr val="F6FAFD"/>
      </a:accent3>
      <a:accent4>
        <a:srgbClr val="000000"/>
      </a:accent4>
      <a:accent5>
        <a:srgbClr val="AACAFF"/>
      </a:accent5>
      <a:accent6>
        <a:srgbClr val="12575E"/>
      </a:accent6>
      <a:hlink>
        <a:srgbClr val="0000FF"/>
      </a:hlink>
      <a:folHlink>
        <a:srgbClr val="C50B1D"/>
      </a:folHlink>
    </a:clrScheme>
    <a:fontScheme name="AguaClara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guaClara 1">
        <a:dk1>
          <a:srgbClr val="000000"/>
        </a:dk1>
        <a:lt1>
          <a:srgbClr val="EFF7FB"/>
        </a:lt1>
        <a:dk2>
          <a:srgbClr val="000000"/>
        </a:dk2>
        <a:lt2>
          <a:srgbClr val="969696"/>
        </a:lt2>
        <a:accent1>
          <a:srgbClr val="0099FF"/>
        </a:accent1>
        <a:accent2>
          <a:srgbClr val="156169"/>
        </a:accent2>
        <a:accent3>
          <a:srgbClr val="F6FAFD"/>
        </a:accent3>
        <a:accent4>
          <a:srgbClr val="000000"/>
        </a:accent4>
        <a:accent5>
          <a:srgbClr val="AACAFF"/>
        </a:accent5>
        <a:accent6>
          <a:srgbClr val="12575E"/>
        </a:accent6>
        <a:hlink>
          <a:srgbClr val="0000FF"/>
        </a:hlink>
        <a:folHlink>
          <a:srgbClr val="C50B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Inspirational AguaClara</Template>
  <TotalTime>1277</TotalTime>
  <Words>349</Words>
  <Application>Microsoft Office PowerPoint</Application>
  <PresentationFormat>画面に合わせる (4:3)</PresentationFormat>
  <Paragraphs>70</Paragraphs>
  <Slides>10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2" baseType="lpstr">
      <vt:lpstr>1_AguaClara the road</vt:lpstr>
      <vt:lpstr>AguaClara</vt:lpstr>
      <vt:lpstr>Flocculation – Sedimentation   Felice Chan, Eriko Inagaki, Mary John</vt:lpstr>
      <vt:lpstr>Goals</vt:lpstr>
      <vt:lpstr>Major Changes</vt:lpstr>
      <vt:lpstr>New rapid mix chamber</vt:lpstr>
      <vt:lpstr>Experiments</vt:lpstr>
      <vt:lpstr>Experiment 1</vt:lpstr>
      <vt:lpstr>Experiments now</vt:lpstr>
      <vt:lpstr>Back lighting</vt:lpstr>
      <vt:lpstr>Future Work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Flocculation - Sedimentation</dc:title>
  <dc:creator>aguaclara</dc:creator>
  <cp:lastModifiedBy>eriko</cp:lastModifiedBy>
  <cp:revision>52</cp:revision>
  <dcterms:created xsi:type="dcterms:W3CDTF">2013-03-11T20:34:15Z</dcterms:created>
  <dcterms:modified xsi:type="dcterms:W3CDTF">2013-03-27T18:49:37Z</dcterms:modified>
</cp:coreProperties>
</file>