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7"/>
  </p:notesMasterIdLst>
  <p:handoutMasterIdLst>
    <p:handoutMasterId r:id="rId18"/>
  </p:handoutMasterIdLst>
  <p:sldIdLst>
    <p:sldId id="475" r:id="rId2"/>
    <p:sldId id="477" r:id="rId3"/>
    <p:sldId id="500" r:id="rId4"/>
    <p:sldId id="476" r:id="rId5"/>
    <p:sldId id="488" r:id="rId6"/>
    <p:sldId id="489" r:id="rId7"/>
    <p:sldId id="490" r:id="rId8"/>
    <p:sldId id="491" r:id="rId9"/>
    <p:sldId id="499" r:id="rId10"/>
    <p:sldId id="493" r:id="rId11"/>
    <p:sldId id="494" r:id="rId12"/>
    <p:sldId id="495" r:id="rId13"/>
    <p:sldId id="496" r:id="rId14"/>
    <p:sldId id="497" r:id="rId15"/>
    <p:sldId id="498" r:id="rId16"/>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Century Gothic" pitchFamily="34" charset="0"/>
        <a:ea typeface="+mn-ea"/>
        <a:cs typeface="Arial" charset="0"/>
      </a:defRPr>
    </a:lvl1pPr>
    <a:lvl2pPr marL="457200" algn="l" rtl="0" fontAlgn="base">
      <a:spcBef>
        <a:spcPct val="0"/>
      </a:spcBef>
      <a:spcAft>
        <a:spcPct val="0"/>
      </a:spcAft>
      <a:defRPr kern="1200">
        <a:solidFill>
          <a:schemeClr val="tx1"/>
        </a:solidFill>
        <a:latin typeface="Century Gothic" pitchFamily="34" charset="0"/>
        <a:ea typeface="+mn-ea"/>
        <a:cs typeface="Arial" charset="0"/>
      </a:defRPr>
    </a:lvl2pPr>
    <a:lvl3pPr marL="914400" algn="l" rtl="0" fontAlgn="base">
      <a:spcBef>
        <a:spcPct val="0"/>
      </a:spcBef>
      <a:spcAft>
        <a:spcPct val="0"/>
      </a:spcAft>
      <a:defRPr kern="1200">
        <a:solidFill>
          <a:schemeClr val="tx1"/>
        </a:solidFill>
        <a:latin typeface="Century Gothic" pitchFamily="34" charset="0"/>
        <a:ea typeface="+mn-ea"/>
        <a:cs typeface="Arial" charset="0"/>
      </a:defRPr>
    </a:lvl3pPr>
    <a:lvl4pPr marL="1371600" algn="l" rtl="0" fontAlgn="base">
      <a:spcBef>
        <a:spcPct val="0"/>
      </a:spcBef>
      <a:spcAft>
        <a:spcPct val="0"/>
      </a:spcAft>
      <a:defRPr kern="1200">
        <a:solidFill>
          <a:schemeClr val="tx1"/>
        </a:solidFill>
        <a:latin typeface="Century Gothic" pitchFamily="34" charset="0"/>
        <a:ea typeface="+mn-ea"/>
        <a:cs typeface="Arial" charset="0"/>
      </a:defRPr>
    </a:lvl4pPr>
    <a:lvl5pPr marL="1828800" algn="l" rtl="0" fontAlgn="base">
      <a:spcBef>
        <a:spcPct val="0"/>
      </a:spcBef>
      <a:spcAft>
        <a:spcPct val="0"/>
      </a:spcAft>
      <a:defRPr kern="1200">
        <a:solidFill>
          <a:schemeClr val="tx1"/>
        </a:solidFill>
        <a:latin typeface="Century Gothic" pitchFamily="34" charset="0"/>
        <a:ea typeface="+mn-ea"/>
        <a:cs typeface="Arial" charset="0"/>
      </a:defRPr>
    </a:lvl5pPr>
    <a:lvl6pPr marL="2286000" algn="l" defTabSz="914400" rtl="0" eaLnBrk="1" latinLnBrk="0" hangingPunct="1">
      <a:defRPr kern="1200">
        <a:solidFill>
          <a:schemeClr val="tx1"/>
        </a:solidFill>
        <a:latin typeface="Century Gothic" pitchFamily="34" charset="0"/>
        <a:ea typeface="+mn-ea"/>
        <a:cs typeface="Arial" charset="0"/>
      </a:defRPr>
    </a:lvl6pPr>
    <a:lvl7pPr marL="2743200" algn="l" defTabSz="914400" rtl="0" eaLnBrk="1" latinLnBrk="0" hangingPunct="1">
      <a:defRPr kern="1200">
        <a:solidFill>
          <a:schemeClr val="tx1"/>
        </a:solidFill>
        <a:latin typeface="Century Gothic" pitchFamily="34" charset="0"/>
        <a:ea typeface="+mn-ea"/>
        <a:cs typeface="Arial" charset="0"/>
      </a:defRPr>
    </a:lvl7pPr>
    <a:lvl8pPr marL="3200400" algn="l" defTabSz="914400" rtl="0" eaLnBrk="1" latinLnBrk="0" hangingPunct="1">
      <a:defRPr kern="1200">
        <a:solidFill>
          <a:schemeClr val="tx1"/>
        </a:solidFill>
        <a:latin typeface="Century Gothic" pitchFamily="34" charset="0"/>
        <a:ea typeface="+mn-ea"/>
        <a:cs typeface="Arial" charset="0"/>
      </a:defRPr>
    </a:lvl8pPr>
    <a:lvl9pPr marL="3657600" algn="l" defTabSz="914400" rtl="0" eaLnBrk="1" latinLnBrk="0" hangingPunct="1">
      <a:defRPr kern="1200">
        <a:solidFill>
          <a:schemeClr val="tx1"/>
        </a:solidFill>
        <a:latin typeface="Century Gothic"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632" autoAdjust="0"/>
    <p:restoredTop sz="83304" autoAdjust="0"/>
  </p:normalViewPr>
  <p:slideViewPr>
    <p:cSldViewPr>
      <p:cViewPr>
        <p:scale>
          <a:sx n="60" d="100"/>
          <a:sy n="60" d="100"/>
        </p:scale>
        <p:origin x="-1692"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9" d="100"/>
          <a:sy n="79" d="100"/>
        </p:scale>
        <p:origin x="-1200" y="-78"/>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8610"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defTabSz="966788">
              <a:defRPr sz="1300">
                <a:latin typeface="Arial" charset="0"/>
              </a:defRPr>
            </a:lvl1pPr>
          </a:lstStyle>
          <a:p>
            <a:endParaRPr lang="en-US"/>
          </a:p>
        </p:txBody>
      </p:sp>
      <p:sp>
        <p:nvSpPr>
          <p:cNvPr id="68611" name="Rectangle 3"/>
          <p:cNvSpPr>
            <a:spLocks noGrp="1" noChangeArrowheads="1"/>
          </p:cNvSpPr>
          <p:nvPr>
            <p:ph type="dt" sz="quarter" idx="1"/>
          </p:nvPr>
        </p:nvSpPr>
        <p:spPr bwMode="auto">
          <a:xfrm>
            <a:off x="4143375"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a:defRPr sz="1300">
                <a:latin typeface="Arial" charset="0"/>
              </a:defRPr>
            </a:lvl1pPr>
          </a:lstStyle>
          <a:p>
            <a:endParaRPr lang="en-US" dirty="0"/>
          </a:p>
        </p:txBody>
      </p:sp>
      <p:sp>
        <p:nvSpPr>
          <p:cNvPr id="68612" name="Rectangle 4"/>
          <p:cNvSpPr>
            <a:spLocks noGrp="1" noChangeArrowheads="1"/>
          </p:cNvSpPr>
          <p:nvPr>
            <p:ph type="ftr" sz="quarter" idx="2"/>
          </p:nvPr>
        </p:nvSpPr>
        <p:spPr bwMode="auto">
          <a:xfrm>
            <a:off x="0" y="9120188"/>
            <a:ext cx="4724400"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defTabSz="966788">
              <a:defRPr sz="1300">
                <a:latin typeface="Arial" charset="0"/>
              </a:defRPr>
            </a:lvl1pPr>
          </a:lstStyle>
          <a:p>
            <a:r>
              <a:rPr lang="en-US" dirty="0" smtClean="0"/>
              <a:t>CEE 4540: Sustainable Municipal Drinking Water Treatment</a:t>
            </a:r>
          </a:p>
          <a:p>
            <a:r>
              <a:rPr lang="en-US" dirty="0" smtClean="0"/>
              <a:t>Monroe Weber-Shirk</a:t>
            </a:r>
            <a:endParaRPr lang="en-US" dirty="0"/>
          </a:p>
        </p:txBody>
      </p:sp>
      <p:sp>
        <p:nvSpPr>
          <p:cNvPr id="68613" name="Rectangle 5"/>
          <p:cNvSpPr>
            <a:spLocks noGrp="1" noChangeArrowheads="1"/>
          </p:cNvSpPr>
          <p:nvPr>
            <p:ph type="sldNum" sz="quarter" idx="3"/>
          </p:nvPr>
        </p:nvSpPr>
        <p:spPr bwMode="auto">
          <a:xfrm>
            <a:off x="4143375"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a:defRPr sz="1300">
                <a:latin typeface="Arial" charset="0"/>
              </a:defRPr>
            </a:lvl1pPr>
          </a:lstStyle>
          <a:p>
            <a:fld id="{E5858FC7-A491-4C1D-BE15-441EB2A2CED3}" type="slidenum">
              <a:rPr lang="en-US"/>
              <a:pPr/>
              <a:t>‹#›</a:t>
            </a:fld>
            <a:endParaRPr lang="en-US" dirty="0"/>
          </a:p>
        </p:txBody>
      </p:sp>
    </p:spTree>
    <p:extLst>
      <p:ext uri="{BB962C8B-B14F-4D97-AF65-F5344CB8AC3E}">
        <p14:creationId xmlns:p14="http://schemas.microsoft.com/office/powerpoint/2010/main" val="4435261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defTabSz="966788">
              <a:defRPr sz="1300">
                <a:latin typeface="Arial" charset="0"/>
              </a:defRPr>
            </a:lvl1pPr>
          </a:lstStyle>
          <a:p>
            <a:endParaRPr lang="en-US"/>
          </a:p>
        </p:txBody>
      </p:sp>
      <p:sp>
        <p:nvSpPr>
          <p:cNvPr id="3075" name="Rectangle 3"/>
          <p:cNvSpPr>
            <a:spLocks noGrp="1" noChangeArrowheads="1"/>
          </p:cNvSpPr>
          <p:nvPr>
            <p:ph type="dt" idx="1"/>
          </p:nvPr>
        </p:nvSpPr>
        <p:spPr bwMode="auto">
          <a:xfrm>
            <a:off x="4143375"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a:defRPr sz="1300">
                <a:latin typeface="Arial" charset="0"/>
              </a:defRPr>
            </a:lvl1pPr>
          </a:lstStyle>
          <a:p>
            <a:endParaRPr lang="en-US"/>
          </a:p>
        </p:txBody>
      </p:sp>
      <p:sp>
        <p:nvSpPr>
          <p:cNvPr id="3076"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731838" y="4560888"/>
            <a:ext cx="5851525" cy="4319587"/>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8"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defTabSz="966788">
              <a:defRPr sz="1300">
                <a:latin typeface="Arial" charset="0"/>
              </a:defRPr>
            </a:lvl1pPr>
          </a:lstStyle>
          <a:p>
            <a:endParaRPr lang="en-US"/>
          </a:p>
        </p:txBody>
      </p:sp>
      <p:sp>
        <p:nvSpPr>
          <p:cNvPr id="3079"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a:defRPr sz="1300">
                <a:latin typeface="Arial" charset="0"/>
              </a:defRPr>
            </a:lvl1pPr>
          </a:lstStyle>
          <a:p>
            <a:fld id="{7913D7C8-1D10-4E5B-8A9B-B2BE7F2B7605}" type="slidenum">
              <a:rPr lang="en-US"/>
              <a:pPr/>
              <a:t>‹#›</a:t>
            </a:fld>
            <a:endParaRPr lang="en-US"/>
          </a:p>
        </p:txBody>
      </p:sp>
    </p:spTree>
    <p:extLst>
      <p:ext uri="{BB962C8B-B14F-4D97-AF65-F5344CB8AC3E}">
        <p14:creationId xmlns:p14="http://schemas.microsoft.com/office/powerpoint/2010/main" val="122538161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dirty="0"/>
          </a:p>
        </p:txBody>
      </p:sp>
      <p:sp>
        <p:nvSpPr>
          <p:cNvPr id="4" name="スライド番号プレースホルダー 3"/>
          <p:cNvSpPr>
            <a:spLocks noGrp="1"/>
          </p:cNvSpPr>
          <p:nvPr>
            <p:ph type="sldNum" sz="quarter" idx="10"/>
          </p:nvPr>
        </p:nvSpPr>
        <p:spPr/>
        <p:txBody>
          <a:bodyPr/>
          <a:lstStyle/>
          <a:p>
            <a:fld id="{7913D7C8-1D10-4E5B-8A9B-B2BE7F2B7605}" type="slidenum">
              <a:rPr lang="en-US" smtClean="0"/>
              <a:pPr/>
              <a:t>1</a:t>
            </a:fld>
            <a:endParaRPr lang="en-US"/>
          </a:p>
        </p:txBody>
      </p:sp>
    </p:spTree>
    <p:extLst>
      <p:ext uri="{BB962C8B-B14F-4D97-AF65-F5344CB8AC3E}">
        <p14:creationId xmlns:p14="http://schemas.microsoft.com/office/powerpoint/2010/main" val="36940423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lvl="0" rtl="0">
              <a:buNone/>
            </a:pPr>
            <a:r>
              <a:rPr lang="en" dirty="0" smtClean="0"/>
              <a:t>thought that too much coagulant was being lost on the walls of the flocculator and not adhering to dirt particles, poor floc formation</a:t>
            </a:r>
          </a:p>
          <a:p>
            <a:pPr lvl="0" rtl="0">
              <a:buNone/>
            </a:pPr>
            <a:r>
              <a:rPr lang="en" dirty="0" smtClean="0"/>
              <a:t>previous rapid mix was 3 more loops of the flocculator. </a:t>
            </a:r>
          </a:p>
          <a:p>
            <a:pPr lvl="0" rtl="0">
              <a:buNone/>
            </a:pPr>
            <a:r>
              <a:rPr lang="en" dirty="0" smtClean="0"/>
              <a:t>Designed with two jet valves, one for raw water and one for coagulant, 1 m of headloss.</a:t>
            </a:r>
          </a:p>
          <a:p>
            <a:pPr lvl="0" rtl="0">
              <a:buNone/>
            </a:pPr>
            <a:r>
              <a:rPr lang="en" dirty="0" smtClean="0"/>
              <a:t>Glued stainless steel tubing into solid plastic connectors, inner diameter 1/3 mm</a:t>
            </a:r>
          </a:p>
          <a:p>
            <a:pPr lvl="0" rtl="0">
              <a:buNone/>
            </a:pPr>
            <a:r>
              <a:rPr lang="en" dirty="0" smtClean="0"/>
              <a:t>Jet valve for raw water quickly clogged, design constraint was not 1 m headloss, it is the inner diameter being large enough to let a dirt particle pass through.</a:t>
            </a:r>
          </a:p>
          <a:p>
            <a:pPr lvl="0" rtl="0">
              <a:buNone/>
            </a:pPr>
            <a:r>
              <a:rPr lang="en" dirty="0" smtClean="0"/>
              <a:t>Removed jet valve from raw water entrance and the rapid mix chamber has been creating great flocs!</a:t>
            </a:r>
            <a:endParaRPr lang="en-US" dirty="0"/>
          </a:p>
        </p:txBody>
      </p:sp>
      <p:sp>
        <p:nvSpPr>
          <p:cNvPr id="4" name="スライド番号プレースホルダー 3"/>
          <p:cNvSpPr>
            <a:spLocks noGrp="1"/>
          </p:cNvSpPr>
          <p:nvPr>
            <p:ph type="sldNum" sz="quarter" idx="10"/>
          </p:nvPr>
        </p:nvSpPr>
        <p:spPr/>
        <p:txBody>
          <a:bodyPr/>
          <a:lstStyle/>
          <a:p>
            <a:fld id="{7913D7C8-1D10-4E5B-8A9B-B2BE7F2B7605}" type="slidenum">
              <a:rPr lang="en-US" smtClean="0"/>
              <a:pPr/>
              <a:t>5</a:t>
            </a:fld>
            <a:endParaRPr lang="en-US"/>
          </a:p>
        </p:txBody>
      </p:sp>
    </p:spTree>
    <p:extLst>
      <p:ext uri="{BB962C8B-B14F-4D97-AF65-F5344CB8AC3E}">
        <p14:creationId xmlns:p14="http://schemas.microsoft.com/office/powerpoint/2010/main" val="34434501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lvl="0" rtl="0">
              <a:buNone/>
            </a:pPr>
            <a:r>
              <a:rPr lang="en" dirty="0" smtClean="0"/>
              <a:t>Say something about why we chose 3 different coagulant doses?</a:t>
            </a:r>
          </a:p>
          <a:p>
            <a:pPr lvl="0" rtl="0">
              <a:buNone/>
            </a:pPr>
            <a:r>
              <a:rPr lang="en" dirty="0" smtClean="0"/>
              <a:t>10 mg/L PACl is the average dose being used in atima for 100 NTU water-looked up on data monitoring site</a:t>
            </a:r>
          </a:p>
          <a:p>
            <a:pPr lvl="0" rtl="0">
              <a:buNone/>
            </a:pPr>
            <a:r>
              <a:rPr lang="en" dirty="0" smtClean="0"/>
              <a:t>5 mg/L and 20 mg/L are the extremes</a:t>
            </a:r>
          </a:p>
          <a:p>
            <a:endParaRPr lang="en-US" dirty="0"/>
          </a:p>
        </p:txBody>
      </p:sp>
      <p:sp>
        <p:nvSpPr>
          <p:cNvPr id="4" name="スライド番号プレースホルダー 3"/>
          <p:cNvSpPr>
            <a:spLocks noGrp="1"/>
          </p:cNvSpPr>
          <p:nvPr>
            <p:ph type="sldNum" sz="quarter" idx="10"/>
          </p:nvPr>
        </p:nvSpPr>
        <p:spPr/>
        <p:txBody>
          <a:bodyPr/>
          <a:lstStyle/>
          <a:p>
            <a:fld id="{7913D7C8-1D10-4E5B-8A9B-B2BE7F2B7605}" type="slidenum">
              <a:rPr lang="en-US" smtClean="0"/>
              <a:pPr/>
              <a:t>10</a:t>
            </a:fld>
            <a:endParaRPr lang="en-US"/>
          </a:p>
        </p:txBody>
      </p:sp>
    </p:spTree>
    <p:extLst>
      <p:ext uri="{BB962C8B-B14F-4D97-AF65-F5344CB8AC3E}">
        <p14:creationId xmlns:p14="http://schemas.microsoft.com/office/powerpoint/2010/main" val="23945113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lvl="0" rtl="0">
              <a:buNone/>
            </a:pPr>
            <a:r>
              <a:rPr lang="en" dirty="0" smtClean="0"/>
              <a:t>Mary-state 1 before floc recycle is started, the effluent NTU and pC* was very good already (Below 1NTU)</a:t>
            </a:r>
          </a:p>
          <a:p>
            <a:pPr lvl="0" rtl="0">
              <a:buNone/>
            </a:pPr>
            <a:r>
              <a:rPr lang="en" dirty="0" smtClean="0"/>
              <a:t>addition of floc recycle immediately made effluent NTU and pC* worse as can be seen by the graphs above</a:t>
            </a:r>
          </a:p>
          <a:p>
            <a:pPr lvl="0">
              <a:buNone/>
            </a:pPr>
            <a:r>
              <a:rPr lang="en" dirty="0" smtClean="0"/>
              <a:t>Same conclusion drawn about all coagulant doses. </a:t>
            </a:r>
          </a:p>
          <a:p>
            <a:endParaRPr lang="en-US" dirty="0"/>
          </a:p>
        </p:txBody>
      </p:sp>
      <p:sp>
        <p:nvSpPr>
          <p:cNvPr id="4" name="スライド番号プレースホルダー 3"/>
          <p:cNvSpPr>
            <a:spLocks noGrp="1"/>
          </p:cNvSpPr>
          <p:nvPr>
            <p:ph type="sldNum" sz="quarter" idx="10"/>
          </p:nvPr>
        </p:nvSpPr>
        <p:spPr/>
        <p:txBody>
          <a:bodyPr/>
          <a:lstStyle/>
          <a:p>
            <a:fld id="{7913D7C8-1D10-4E5B-8A9B-B2BE7F2B7605}" type="slidenum">
              <a:rPr lang="en-US" smtClean="0"/>
              <a:pPr/>
              <a:t>13</a:t>
            </a:fld>
            <a:endParaRPr lang="en-US"/>
          </a:p>
        </p:txBody>
      </p:sp>
    </p:spTree>
    <p:extLst>
      <p:ext uri="{BB962C8B-B14F-4D97-AF65-F5344CB8AC3E}">
        <p14:creationId xmlns:p14="http://schemas.microsoft.com/office/powerpoint/2010/main" val="38117416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lvl="0" rtl="0">
              <a:buNone/>
            </a:pPr>
            <a:r>
              <a:rPr lang="en" dirty="0" smtClean="0"/>
              <a:t>Mary-Why doesn't floc recycle produce better results in the AguaClara lab? Literature suggests recycling flocs does improve effluent water quality (although at very low influent NTUs, the same principle should hold true at higher clay doses) </a:t>
            </a:r>
          </a:p>
          <a:p>
            <a:pPr lvl="0" rtl="0">
              <a:buNone/>
            </a:pPr>
            <a:r>
              <a:rPr lang="en" dirty="0" smtClean="0"/>
              <a:t>Possible that the flocs being recycled have reached their maximum size, shear force is too great for smaller dirt particles to adhere to the flocs anymore. Also possible that by running them through a peristaltic pump, flocs are breaking up too much...and its essentially adding more dirt to the system, making influent water NTU higher. </a:t>
            </a:r>
          </a:p>
          <a:p>
            <a:pPr lvl="0" rtl="0">
              <a:buNone/>
            </a:pPr>
            <a:r>
              <a:rPr lang="en" dirty="0" smtClean="0"/>
              <a:t>We thought the former and installed a clamp right before the recycle line enters the flocculator to try to break the flocs up and did not see a change in our results (although could use more comparisons)</a:t>
            </a:r>
          </a:p>
          <a:p>
            <a:pPr lvl="0" rtl="0">
              <a:buNone/>
            </a:pPr>
            <a:r>
              <a:rPr lang="en" dirty="0" smtClean="0"/>
              <a:t>Is floc recycle possible at lower, more realistic plant up flow velocities? We found 1 mm/s up flow to be too low to fluidise the floc blanket well.</a:t>
            </a:r>
          </a:p>
          <a:p>
            <a:pPr>
              <a:buNone/>
            </a:pPr>
            <a:r>
              <a:rPr lang="en" dirty="0" smtClean="0"/>
              <a:t>Move on the next optimization ideas. </a:t>
            </a:r>
          </a:p>
          <a:p>
            <a:endParaRPr lang="en-US" dirty="0"/>
          </a:p>
        </p:txBody>
      </p:sp>
      <p:sp>
        <p:nvSpPr>
          <p:cNvPr id="4" name="スライド番号プレースホルダー 3"/>
          <p:cNvSpPr>
            <a:spLocks noGrp="1"/>
          </p:cNvSpPr>
          <p:nvPr>
            <p:ph type="sldNum" sz="quarter" idx="10"/>
          </p:nvPr>
        </p:nvSpPr>
        <p:spPr/>
        <p:txBody>
          <a:bodyPr/>
          <a:lstStyle/>
          <a:p>
            <a:fld id="{7913D7C8-1D10-4E5B-8A9B-B2BE7F2B7605}" type="slidenum">
              <a:rPr lang="en-US" smtClean="0"/>
              <a:pPr/>
              <a:t>14</a:t>
            </a:fld>
            <a:endParaRPr lang="en-US"/>
          </a:p>
        </p:txBody>
      </p:sp>
    </p:spTree>
    <p:extLst>
      <p:ext uri="{BB962C8B-B14F-4D97-AF65-F5344CB8AC3E}">
        <p14:creationId xmlns:p14="http://schemas.microsoft.com/office/powerpoint/2010/main" val="398181255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170" name="Group 2"/>
          <p:cNvGrpSpPr>
            <a:grpSpLocks/>
          </p:cNvGrpSpPr>
          <p:nvPr/>
        </p:nvGrpSpPr>
        <p:grpSpPr bwMode="auto">
          <a:xfrm>
            <a:off x="0" y="0"/>
            <a:ext cx="9144000" cy="6858000"/>
            <a:chOff x="0" y="0"/>
            <a:chExt cx="5760" cy="4320"/>
          </a:xfrm>
        </p:grpSpPr>
        <p:pic>
          <p:nvPicPr>
            <p:cNvPr id="7171" name="Picture 3" descr="IMG_0249"/>
            <p:cNvPicPr>
              <a:picLocks noChangeAspect="1" noChangeArrowheads="1"/>
            </p:cNvPicPr>
            <p:nvPr/>
          </p:nvPicPr>
          <p:blipFill>
            <a:blip r:embed="rId2" cstate="print"/>
            <a:srcRect/>
            <a:stretch>
              <a:fillRect/>
            </a:stretch>
          </p:blipFill>
          <p:spPr bwMode="auto">
            <a:xfrm>
              <a:off x="0" y="0"/>
              <a:ext cx="5760" cy="4320"/>
            </a:xfrm>
            <a:prstGeom prst="rect">
              <a:avLst/>
            </a:prstGeom>
            <a:noFill/>
          </p:spPr>
        </p:pic>
        <p:pic>
          <p:nvPicPr>
            <p:cNvPr id="7172" name="Picture 4" descr="IMG_0249"/>
            <p:cNvPicPr>
              <a:picLocks noChangeAspect="1" noChangeArrowheads="1"/>
            </p:cNvPicPr>
            <p:nvPr userDrawn="1"/>
          </p:nvPicPr>
          <p:blipFill>
            <a:blip r:embed="rId2" cstate="print"/>
            <a:srcRect l="73334" t="74040" r="23334" b="17778"/>
            <a:stretch>
              <a:fillRect/>
            </a:stretch>
          </p:blipFill>
          <p:spPr bwMode="auto">
            <a:xfrm>
              <a:off x="4032" y="3216"/>
              <a:ext cx="192" cy="432"/>
            </a:xfrm>
            <a:prstGeom prst="rect">
              <a:avLst/>
            </a:prstGeom>
            <a:noFill/>
          </p:spPr>
        </p:pic>
        <p:pic>
          <p:nvPicPr>
            <p:cNvPr id="7173" name="Picture 5" descr="IMG_0249"/>
            <p:cNvPicPr>
              <a:picLocks noChangeAspect="1" noChangeArrowheads="1"/>
            </p:cNvPicPr>
            <p:nvPr userDrawn="1"/>
          </p:nvPicPr>
          <p:blipFill>
            <a:blip r:embed="rId2" cstate="print"/>
            <a:srcRect l="65834" t="84445" r="29166" b="13333"/>
            <a:stretch>
              <a:fillRect/>
            </a:stretch>
          </p:blipFill>
          <p:spPr bwMode="auto">
            <a:xfrm>
              <a:off x="3792" y="3552"/>
              <a:ext cx="288" cy="96"/>
            </a:xfrm>
            <a:prstGeom prst="rect">
              <a:avLst/>
            </a:prstGeom>
            <a:noFill/>
          </p:spPr>
        </p:pic>
      </p:grpSp>
      <p:sp>
        <p:nvSpPr>
          <p:cNvPr id="7174" name="Rectangle 6"/>
          <p:cNvSpPr>
            <a:spLocks noGrp="1" noChangeArrowheads="1"/>
          </p:cNvSpPr>
          <p:nvPr>
            <p:ph type="subTitle" idx="1"/>
          </p:nvPr>
        </p:nvSpPr>
        <p:spPr>
          <a:xfrm>
            <a:off x="3352800" y="5029200"/>
            <a:ext cx="3962400" cy="1143000"/>
          </a:xfrm>
        </p:spPr>
        <p:txBody>
          <a:bodyPr/>
          <a:lstStyle>
            <a:lvl1pPr marL="0" indent="0" algn="r">
              <a:buFont typeface="Wingdings" pitchFamily="2" charset="2"/>
              <a:buNone/>
              <a:defRPr/>
            </a:lvl1pPr>
          </a:lstStyle>
          <a:p>
            <a:endParaRPr lang="en-US"/>
          </a:p>
        </p:txBody>
      </p:sp>
      <p:sp>
        <p:nvSpPr>
          <p:cNvPr id="7175" name="Rectangle 7"/>
          <p:cNvSpPr>
            <a:spLocks noGrp="1" noChangeArrowheads="1"/>
          </p:cNvSpPr>
          <p:nvPr>
            <p:ph type="dt" sz="half" idx="2"/>
          </p:nvPr>
        </p:nvSpPr>
        <p:spPr/>
        <p:txBody>
          <a:bodyPr/>
          <a:lstStyle>
            <a:lvl1pPr>
              <a:defRPr>
                <a:latin typeface="Arial" charset="0"/>
              </a:defRPr>
            </a:lvl1pPr>
          </a:lstStyle>
          <a:p>
            <a:endParaRPr lang="en-US"/>
          </a:p>
        </p:txBody>
      </p:sp>
      <p:sp>
        <p:nvSpPr>
          <p:cNvPr id="7176" name="Rectangle 8"/>
          <p:cNvSpPr>
            <a:spLocks noGrp="1" noChangeArrowheads="1"/>
          </p:cNvSpPr>
          <p:nvPr>
            <p:ph type="ftr" sz="quarter" idx="3"/>
          </p:nvPr>
        </p:nvSpPr>
        <p:spPr/>
        <p:txBody>
          <a:bodyPr/>
          <a:lstStyle>
            <a:lvl1pPr>
              <a:defRPr>
                <a:latin typeface="Arial" charset="0"/>
              </a:defRPr>
            </a:lvl1pPr>
          </a:lstStyle>
          <a:p>
            <a:endParaRPr lang="en-US"/>
          </a:p>
        </p:txBody>
      </p:sp>
      <p:sp>
        <p:nvSpPr>
          <p:cNvPr id="7177" name="Rectangle 9"/>
          <p:cNvSpPr>
            <a:spLocks noGrp="1" noChangeArrowheads="1"/>
          </p:cNvSpPr>
          <p:nvPr>
            <p:ph type="sldNum" sz="quarter" idx="4"/>
          </p:nvPr>
        </p:nvSpPr>
        <p:spPr/>
        <p:txBody>
          <a:bodyPr/>
          <a:lstStyle>
            <a:lvl1pPr>
              <a:defRPr>
                <a:latin typeface="Arial" charset="0"/>
              </a:defRPr>
            </a:lvl1pPr>
          </a:lstStyle>
          <a:p>
            <a:fld id="{35688495-61E6-4C43-9431-EA7C184628A2}" type="slidenum">
              <a:rPr lang="en-US"/>
              <a:pPr/>
              <a:t>‹#›</a:t>
            </a:fld>
            <a:endParaRPr lang="en-US"/>
          </a:p>
        </p:txBody>
      </p:sp>
      <p:sp>
        <p:nvSpPr>
          <p:cNvPr id="7178" name="Rectangle 10"/>
          <p:cNvSpPr>
            <a:spLocks noGrp="1" noChangeArrowheads="1"/>
          </p:cNvSpPr>
          <p:nvPr>
            <p:ph type="ctrTitle" sz="quarter"/>
          </p:nvPr>
        </p:nvSpPr>
        <p:spPr>
          <a:xfrm>
            <a:off x="1371600" y="990600"/>
            <a:ext cx="7772400" cy="1470025"/>
          </a:xfrm>
          <a:ln w="9525"/>
        </p:spPr>
        <p:txBody>
          <a:bodyPr/>
          <a:lstStyle>
            <a:lvl1pPr>
              <a:defRPr sz="5400"/>
            </a:lvl1pPr>
          </a:lstStyle>
          <a:p>
            <a:r>
              <a:rPr lang="en-US"/>
              <a:t>Click to edit Master title style</a:t>
            </a:r>
          </a:p>
        </p:txBody>
      </p:sp>
      <p:pic>
        <p:nvPicPr>
          <p:cNvPr id="7179" name="Picture 11" descr="AguaClara Logo Large"/>
          <p:cNvPicPr>
            <a:picLocks noChangeAspect="1" noChangeArrowheads="1"/>
          </p:cNvPicPr>
          <p:nvPr/>
        </p:nvPicPr>
        <p:blipFill>
          <a:blip r:embed="rId3" cstate="print"/>
          <a:srcRect/>
          <a:stretch>
            <a:fillRect/>
          </a:stretch>
        </p:blipFill>
        <p:spPr bwMode="auto">
          <a:xfrm>
            <a:off x="4953000" y="0"/>
            <a:ext cx="4191000" cy="1093788"/>
          </a:xfrm>
          <a:prstGeom prst="rect">
            <a:avLst/>
          </a:prstGeom>
          <a:noFill/>
        </p:spPr>
      </p:pic>
    </p:spTree>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6CECB2E-A233-43CF-B1E2-6433B9CB7F1A}" type="slidenum">
              <a:rPr lang="en-US"/>
              <a:pPr/>
              <a:t>‹#›</a:t>
            </a:fld>
            <a:endParaRPr lang="en-US"/>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00850" y="228600"/>
            <a:ext cx="2114550" cy="5897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600"/>
            <a:ext cx="6191250" cy="5897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00A5AD3-08CC-4598-BE40-CD82AC38916C}" type="slidenum">
              <a:rPr lang="en-US"/>
              <a:pPr/>
              <a:t>‹#›</a:t>
            </a:fld>
            <a:endParaRPr lang="en-US"/>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3253CF1-E184-4C42-BF06-4252E09B8650}" type="slidenum">
              <a:rPr lang="en-US"/>
              <a:pPr/>
              <a:t>‹#›</a:t>
            </a:fld>
            <a:endParaRPr lang="en-US"/>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859674A-2335-4D63-923F-889337434E61}" type="slidenum">
              <a:rPr lang="en-US"/>
              <a:pPr/>
              <a:t>‹#›</a:t>
            </a:fld>
            <a:endParaRPr lang="en-US"/>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85492B4-78F1-42E2-AFF8-75AECCA8D8C9}" type="slidenum">
              <a:rPr lang="en-US"/>
              <a:pPr/>
              <a:t>‹#›</a:t>
            </a:fld>
            <a:endParaRPr lang="en-US"/>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27426DE9-936A-4892-B48E-BC5981E69B5D}" type="slidenum">
              <a:rPr lang="en-US"/>
              <a:pPr/>
              <a:t>‹#›</a:t>
            </a:fld>
            <a:endParaRPr lang="en-US"/>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04B7A795-0F78-44F3-A0FC-134940021AE9}" type="slidenum">
              <a:rPr lang="en-US"/>
              <a:pPr/>
              <a:t>‹#›</a:t>
            </a:fld>
            <a:endParaRPr lang="en-US"/>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83AA8437-DF20-408E-9EC8-9AD0F83404AE}" type="slidenum">
              <a:rPr lang="en-US"/>
              <a:pPr/>
              <a:t>‹#›</a:t>
            </a:fld>
            <a:endParaRPr 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1E97E3B-4BD4-4D27-AA52-CBAF8D6425BD}" type="slidenum">
              <a:rPr lang="en-US"/>
              <a:pPr/>
              <a:t>‹#›</a:t>
            </a:fld>
            <a:endParaRPr lang="en-US"/>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CE4635F-EEFC-45D6-A1A7-222B36D010FF}" type="slidenum">
              <a:rPr lang="en-US"/>
              <a:pPr/>
              <a:t>‹#›</a:t>
            </a:fld>
            <a:endParaRPr lang="en-US"/>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457200" y="228600"/>
            <a:ext cx="8458200" cy="1143000"/>
          </a:xfrm>
          <a:prstGeom prst="rect">
            <a:avLst/>
          </a:prstGeom>
          <a:noFill/>
          <a:ln w="0">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14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14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endParaRPr lang="en-US"/>
          </a:p>
        </p:txBody>
      </p:sp>
      <p:sp>
        <p:nvSpPr>
          <p:cNvPr id="614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a:p>
        </p:txBody>
      </p:sp>
      <p:sp>
        <p:nvSpPr>
          <p:cNvPr id="615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defRPr>
            </a:lvl1pPr>
          </a:lstStyle>
          <a:p>
            <a:fld id="{F5E825E6-5608-4DD7-9AF8-76D49B509DEE}" type="slidenum">
              <a:rPr lang="en-US"/>
              <a:pPr/>
              <a:t>‹#›</a:t>
            </a:fld>
            <a:endParaRPr lang="en-US"/>
          </a:p>
        </p:txBody>
      </p:sp>
      <p:sp>
        <p:nvSpPr>
          <p:cNvPr id="6151" name="Line 7"/>
          <p:cNvSpPr>
            <a:spLocks noChangeShapeType="1"/>
          </p:cNvSpPr>
          <p:nvPr/>
        </p:nvSpPr>
        <p:spPr bwMode="auto">
          <a:xfrm>
            <a:off x="0" y="1447800"/>
            <a:ext cx="9144000" cy="0"/>
          </a:xfrm>
          <a:prstGeom prst="line">
            <a:avLst/>
          </a:prstGeom>
          <a:noFill/>
          <a:ln w="76200" cmpd="tri">
            <a:solidFill>
              <a:schemeClr val="accent1"/>
            </a:solidFill>
            <a:round/>
            <a:headEnd/>
            <a:tailEnd/>
          </a:ln>
          <a:effec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p:fade/>
  </p:transition>
  <p:timing>
    <p:tnLst>
      <p:par>
        <p:cTn id="1" dur="indefinite" restart="never" nodeType="tmRoot"/>
      </p:par>
    </p:tnLst>
  </p:timing>
  <p:txStyles>
    <p:titleStyle>
      <a:lvl1pPr algn="ctr" rtl="0" fontAlgn="base">
        <a:spcBef>
          <a:spcPct val="0"/>
        </a:spcBef>
        <a:spcAft>
          <a:spcPct val="0"/>
        </a:spcAft>
        <a:defRPr sz="4400" b="1">
          <a:solidFill>
            <a:schemeClr val="tx2"/>
          </a:solidFill>
          <a:latin typeface="+mj-lt"/>
          <a:ea typeface="+mj-ea"/>
          <a:cs typeface="+mj-cs"/>
        </a:defRPr>
      </a:lvl1pPr>
      <a:lvl2pPr algn="ctr" rtl="0" fontAlgn="base">
        <a:spcBef>
          <a:spcPct val="0"/>
        </a:spcBef>
        <a:spcAft>
          <a:spcPct val="0"/>
        </a:spcAft>
        <a:defRPr sz="4400" b="1">
          <a:solidFill>
            <a:schemeClr val="tx2"/>
          </a:solidFill>
          <a:latin typeface="Candara" pitchFamily="34" charset="0"/>
        </a:defRPr>
      </a:lvl2pPr>
      <a:lvl3pPr algn="ctr" rtl="0" fontAlgn="base">
        <a:spcBef>
          <a:spcPct val="0"/>
        </a:spcBef>
        <a:spcAft>
          <a:spcPct val="0"/>
        </a:spcAft>
        <a:defRPr sz="4400" b="1">
          <a:solidFill>
            <a:schemeClr val="tx2"/>
          </a:solidFill>
          <a:latin typeface="Candara" pitchFamily="34" charset="0"/>
        </a:defRPr>
      </a:lvl3pPr>
      <a:lvl4pPr algn="ctr" rtl="0" fontAlgn="base">
        <a:spcBef>
          <a:spcPct val="0"/>
        </a:spcBef>
        <a:spcAft>
          <a:spcPct val="0"/>
        </a:spcAft>
        <a:defRPr sz="4400" b="1">
          <a:solidFill>
            <a:schemeClr val="tx2"/>
          </a:solidFill>
          <a:latin typeface="Candara" pitchFamily="34" charset="0"/>
        </a:defRPr>
      </a:lvl4pPr>
      <a:lvl5pPr algn="ctr" rtl="0" fontAlgn="base">
        <a:spcBef>
          <a:spcPct val="0"/>
        </a:spcBef>
        <a:spcAft>
          <a:spcPct val="0"/>
        </a:spcAft>
        <a:defRPr sz="4400" b="1">
          <a:solidFill>
            <a:schemeClr val="tx2"/>
          </a:solidFill>
          <a:latin typeface="Candara" pitchFamily="34" charset="0"/>
        </a:defRPr>
      </a:lvl5pPr>
      <a:lvl6pPr marL="457200" algn="ctr" rtl="0" fontAlgn="base">
        <a:spcBef>
          <a:spcPct val="0"/>
        </a:spcBef>
        <a:spcAft>
          <a:spcPct val="0"/>
        </a:spcAft>
        <a:defRPr sz="4400" b="1">
          <a:solidFill>
            <a:schemeClr val="tx2"/>
          </a:solidFill>
          <a:latin typeface="Candara" pitchFamily="34" charset="0"/>
        </a:defRPr>
      </a:lvl6pPr>
      <a:lvl7pPr marL="914400" algn="ctr" rtl="0" fontAlgn="base">
        <a:spcBef>
          <a:spcPct val="0"/>
        </a:spcBef>
        <a:spcAft>
          <a:spcPct val="0"/>
        </a:spcAft>
        <a:defRPr sz="4400" b="1">
          <a:solidFill>
            <a:schemeClr val="tx2"/>
          </a:solidFill>
          <a:latin typeface="Candara" pitchFamily="34" charset="0"/>
        </a:defRPr>
      </a:lvl7pPr>
      <a:lvl8pPr marL="1371600" algn="ctr" rtl="0" fontAlgn="base">
        <a:spcBef>
          <a:spcPct val="0"/>
        </a:spcBef>
        <a:spcAft>
          <a:spcPct val="0"/>
        </a:spcAft>
        <a:defRPr sz="4400" b="1">
          <a:solidFill>
            <a:schemeClr val="tx2"/>
          </a:solidFill>
          <a:latin typeface="Candara" pitchFamily="34" charset="0"/>
        </a:defRPr>
      </a:lvl8pPr>
      <a:lvl9pPr marL="1828800" algn="ctr" rtl="0" fontAlgn="base">
        <a:spcBef>
          <a:spcPct val="0"/>
        </a:spcBef>
        <a:spcAft>
          <a:spcPct val="0"/>
        </a:spcAft>
        <a:defRPr sz="4400" b="1">
          <a:solidFill>
            <a:schemeClr val="tx2"/>
          </a:solidFill>
          <a:latin typeface="Candara" pitchFamily="34" charset="0"/>
        </a:defRPr>
      </a:lvl9pPr>
    </p:titleStyle>
    <p:bodyStyle>
      <a:lvl1pPr marL="342900" indent="-342900" algn="l" rtl="0" fontAlgn="base">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fontAlgn="base">
        <a:spcBef>
          <a:spcPct val="20000"/>
        </a:spcBef>
        <a:spcAft>
          <a:spcPct val="0"/>
        </a:spcAft>
        <a:buFont typeface="Wingdings" pitchFamily="2" charset="2"/>
        <a:buChar char="Ø"/>
        <a:defRPr sz="2800">
          <a:solidFill>
            <a:schemeClr val="tx1"/>
          </a:solidFill>
          <a:latin typeface="+mn-lt"/>
        </a:defRPr>
      </a:lvl2pPr>
      <a:lvl3pPr marL="1143000" indent="-228600" algn="l" rtl="0" fontAlgn="base">
        <a:spcBef>
          <a:spcPct val="20000"/>
        </a:spcBef>
        <a:spcAft>
          <a:spcPct val="0"/>
        </a:spcAft>
        <a:buFont typeface="Wingdings" pitchFamily="2" charset="2"/>
        <a:buChar char="Ø"/>
        <a:defRPr sz="2400">
          <a:solidFill>
            <a:schemeClr val="tx1"/>
          </a:solidFill>
          <a:latin typeface="+mn-lt"/>
        </a:defRPr>
      </a:lvl3pPr>
      <a:lvl4pPr marL="1600200" indent="-228600" algn="l" rtl="0" fontAlgn="base">
        <a:spcBef>
          <a:spcPct val="20000"/>
        </a:spcBef>
        <a:spcAft>
          <a:spcPct val="0"/>
        </a:spcAft>
        <a:buFont typeface="Wingdings" pitchFamily="2" charset="2"/>
        <a:buChar char="Ø"/>
        <a:defRPr sz="2000">
          <a:solidFill>
            <a:schemeClr val="tx1"/>
          </a:solidFill>
          <a:latin typeface="+mn-lt"/>
        </a:defRPr>
      </a:lvl4pPr>
      <a:lvl5pPr marL="2057400" indent="-228600" algn="l" rtl="0" fontAlgn="base">
        <a:spcBef>
          <a:spcPct val="20000"/>
        </a:spcBef>
        <a:spcAft>
          <a:spcPct val="0"/>
        </a:spcAft>
        <a:buFont typeface="Wingdings" pitchFamily="2" charset="2"/>
        <a:buChar char="Ø"/>
        <a:defRPr sz="2000">
          <a:solidFill>
            <a:schemeClr val="tx1"/>
          </a:solidFill>
          <a:latin typeface="+mn-lt"/>
        </a:defRPr>
      </a:lvl5pPr>
      <a:lvl6pPr marL="2514600" indent="-228600" algn="l" rtl="0" fontAlgn="base">
        <a:spcBef>
          <a:spcPct val="20000"/>
        </a:spcBef>
        <a:spcAft>
          <a:spcPct val="0"/>
        </a:spcAft>
        <a:buFont typeface="Wingdings" pitchFamily="2" charset="2"/>
        <a:buChar char="Ø"/>
        <a:defRPr sz="2000">
          <a:solidFill>
            <a:schemeClr val="tx1"/>
          </a:solidFill>
          <a:latin typeface="+mn-lt"/>
        </a:defRPr>
      </a:lvl6pPr>
      <a:lvl7pPr marL="2971800" indent="-228600" algn="l" rtl="0" fontAlgn="base">
        <a:spcBef>
          <a:spcPct val="20000"/>
        </a:spcBef>
        <a:spcAft>
          <a:spcPct val="0"/>
        </a:spcAft>
        <a:buFont typeface="Wingdings" pitchFamily="2" charset="2"/>
        <a:buChar char="Ø"/>
        <a:defRPr sz="2000">
          <a:solidFill>
            <a:schemeClr val="tx1"/>
          </a:solidFill>
          <a:latin typeface="+mn-lt"/>
        </a:defRPr>
      </a:lvl7pPr>
      <a:lvl8pPr marL="3429000" indent="-228600" algn="l" rtl="0" fontAlgn="base">
        <a:spcBef>
          <a:spcPct val="20000"/>
        </a:spcBef>
        <a:spcAft>
          <a:spcPct val="0"/>
        </a:spcAft>
        <a:buFont typeface="Wingdings" pitchFamily="2" charset="2"/>
        <a:buChar char="Ø"/>
        <a:defRPr sz="2000">
          <a:solidFill>
            <a:schemeClr val="tx1"/>
          </a:solidFill>
          <a:latin typeface="+mn-lt"/>
        </a:defRPr>
      </a:lvl8pPr>
      <a:lvl9pPr marL="3886200" indent="-228600" algn="l" rtl="0" fontAlgn="base">
        <a:spcBef>
          <a:spcPct val="20000"/>
        </a:spcBef>
        <a:spcAft>
          <a:spcPct val="0"/>
        </a:spcAft>
        <a:buFont typeface="Wingdings" pitchFamily="2" charset="2"/>
        <a:buChar char="Ø"/>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15.jpg"/><Relationship Id="rId4" Type="http://schemas.openxmlformats.org/officeDocument/2006/relationships/image" Target="../media/image14.jpg"/></Relationships>
</file>

<file path=ppt/slides/_rels/slide11.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4.xml"/><Relationship Id="rId4" Type="http://schemas.openxmlformats.org/officeDocument/2006/relationships/image" Target="../media/image15.jpg"/></Relationships>
</file>

<file path=ppt/slides/_rels/slide12.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g"/><Relationship Id="rId1" Type="http://schemas.openxmlformats.org/officeDocument/2006/relationships/slideLayout" Target="../slideLayouts/slideLayout4.xml"/><Relationship Id="rId4" Type="http://schemas.openxmlformats.org/officeDocument/2006/relationships/image" Target="../media/image15.jpg"/></Relationships>
</file>

<file path=ppt/slides/_rels/slide13.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hyperlink" Target="http://www.youtube.com/watch?v=qnuw7dtrSrc" TargetMode="Externa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2819400" y="5029200"/>
            <a:ext cx="4495800" cy="1143000"/>
          </a:xfrm>
        </p:spPr>
        <p:txBody>
          <a:bodyPr/>
          <a:lstStyle/>
          <a:p>
            <a:r>
              <a:rPr lang="en-US" dirty="0" err="1" smtClean="0"/>
              <a:t>Felice</a:t>
            </a:r>
            <a:r>
              <a:rPr lang="en-US" dirty="0" smtClean="0"/>
              <a:t> Chan, </a:t>
            </a:r>
          </a:p>
          <a:p>
            <a:r>
              <a:rPr lang="en-US" dirty="0" smtClean="0"/>
              <a:t>Mary John, Eriko Inagaki</a:t>
            </a:r>
            <a:endParaRPr lang="en-US" dirty="0"/>
          </a:p>
        </p:txBody>
      </p:sp>
      <p:sp>
        <p:nvSpPr>
          <p:cNvPr id="6" name="Title 5"/>
          <p:cNvSpPr>
            <a:spLocks noGrp="1"/>
          </p:cNvSpPr>
          <p:nvPr>
            <p:ph type="ctrTitle" sz="quarter"/>
          </p:nvPr>
        </p:nvSpPr>
        <p:spPr>
          <a:xfrm>
            <a:off x="1752600" y="990600"/>
            <a:ext cx="7772400" cy="1470025"/>
          </a:xfrm>
        </p:spPr>
        <p:txBody>
          <a:bodyPr/>
          <a:lstStyle/>
          <a:p>
            <a:r>
              <a:rPr lang="en-US" sz="4800" dirty="0" smtClean="0"/>
              <a:t>Flocculation/Sedimentation Optimization</a:t>
            </a:r>
            <a:endParaRPr lang="en-US" sz="4800" dirty="0"/>
          </a:p>
        </p:txBody>
      </p:sp>
      <p:pic>
        <p:nvPicPr>
          <p:cNvPr id="5" name="Picture 6" descr="a"/>
          <p:cNvPicPr>
            <a:picLocks noChangeAspect="1" noChangeArrowheads="1"/>
          </p:cNvPicPr>
          <p:nvPr/>
        </p:nvPicPr>
        <p:blipFill>
          <a:blip r:embed="rId3" cstate="print"/>
          <a:srcRect r="4546"/>
          <a:stretch>
            <a:fillRect/>
          </a:stretch>
        </p:blipFill>
        <p:spPr bwMode="auto">
          <a:xfrm>
            <a:off x="0" y="6300788"/>
            <a:ext cx="1981200" cy="557212"/>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dirty="0" smtClean="0"/>
              <a:t>10 mg/L experiment + </a:t>
            </a:r>
            <a:r>
              <a:rPr lang="en-US" dirty="0" err="1" smtClean="0"/>
              <a:t>floc</a:t>
            </a:r>
            <a:r>
              <a:rPr lang="en-US" dirty="0" smtClean="0"/>
              <a:t> recycle</a:t>
            </a:r>
            <a:endParaRPr lang="en-US" dirty="0"/>
          </a:p>
        </p:txBody>
      </p:sp>
      <p:sp>
        <p:nvSpPr>
          <p:cNvPr id="3" name="コンテンツ プレースホルダー 2"/>
          <p:cNvSpPr>
            <a:spLocks noGrp="1"/>
          </p:cNvSpPr>
          <p:nvPr>
            <p:ph sz="half" idx="1"/>
          </p:nvPr>
        </p:nvSpPr>
        <p:spPr/>
        <p:txBody>
          <a:bodyPr/>
          <a:lstStyle/>
          <a:p>
            <a:endParaRPr lang="en-US"/>
          </a:p>
        </p:txBody>
      </p:sp>
      <p:sp>
        <p:nvSpPr>
          <p:cNvPr id="4" name="コンテンツ プレースホルダー 3"/>
          <p:cNvSpPr>
            <a:spLocks noGrp="1"/>
          </p:cNvSpPr>
          <p:nvPr>
            <p:ph sz="half" idx="2"/>
          </p:nvPr>
        </p:nvSpPr>
        <p:spPr/>
        <p:txBody>
          <a:bodyPr/>
          <a:lstStyle/>
          <a:p>
            <a:endParaRPr lang="en-US"/>
          </a:p>
        </p:txBody>
      </p:sp>
      <p:sp>
        <p:nvSpPr>
          <p:cNvPr id="5" name="Shape 66"/>
          <p:cNvSpPr txBox="1">
            <a:spLocks/>
          </p:cNvSpPr>
          <p:nvPr/>
        </p:nvSpPr>
        <p:spPr bwMode="auto">
          <a:xfrm>
            <a:off x="4687887" y="3048000"/>
            <a:ext cx="3998999" cy="3626399"/>
          </a:xfrm>
          <a:prstGeom prst="rect">
            <a:avLst/>
          </a:prstGeom>
          <a:noFill/>
          <a:ln w="9525">
            <a:noFill/>
            <a:miter lim="800000"/>
            <a:headEnd/>
            <a:tailEnd/>
          </a:ln>
          <a:effectLst/>
        </p:spPr>
        <p:txBody>
          <a:bodyPr vert="horz" wrap="square" lIns="91425" tIns="91425" rIns="91425" bIns="91425" numCol="1" anchor="t" anchorCtr="0" compatLnSpc="1">
            <a:prstTxWarp prst="textNoShape">
              <a:avLst/>
            </a:prstTxWarp>
            <a:noAutofit/>
          </a:bodyPr>
          <a:lstStyle>
            <a:lvl1pPr marL="342900" indent="-342900" algn="l" rtl="0" fontAlgn="base">
              <a:spcBef>
                <a:spcPct val="20000"/>
              </a:spcBef>
              <a:spcAft>
                <a:spcPct val="0"/>
              </a:spcAft>
              <a:buFont typeface="Wingdings" pitchFamily="2" charset="2"/>
              <a:buChar char="Ø"/>
              <a:defRPr sz="2800">
                <a:solidFill>
                  <a:schemeClr val="tx1"/>
                </a:solidFill>
                <a:latin typeface="+mn-lt"/>
                <a:ea typeface="+mn-ea"/>
                <a:cs typeface="+mn-cs"/>
              </a:defRPr>
            </a:lvl1pPr>
            <a:lvl2pPr marL="742950" indent="-285750" algn="l" rtl="0" fontAlgn="base">
              <a:spcBef>
                <a:spcPct val="20000"/>
              </a:spcBef>
              <a:spcAft>
                <a:spcPct val="0"/>
              </a:spcAft>
              <a:buFont typeface="Wingdings" pitchFamily="2" charset="2"/>
              <a:buChar char="Ø"/>
              <a:defRPr sz="2400">
                <a:solidFill>
                  <a:schemeClr val="tx1"/>
                </a:solidFill>
                <a:latin typeface="+mn-lt"/>
              </a:defRPr>
            </a:lvl2pPr>
            <a:lvl3pPr marL="1143000" indent="-228600" algn="l" rtl="0" fontAlgn="base">
              <a:spcBef>
                <a:spcPct val="20000"/>
              </a:spcBef>
              <a:spcAft>
                <a:spcPct val="0"/>
              </a:spcAft>
              <a:buFont typeface="Wingdings" pitchFamily="2" charset="2"/>
              <a:buChar char="Ø"/>
              <a:defRPr sz="2000">
                <a:solidFill>
                  <a:schemeClr val="tx1"/>
                </a:solidFill>
                <a:latin typeface="+mn-lt"/>
              </a:defRPr>
            </a:lvl3pPr>
            <a:lvl4pPr marL="1600200" indent="-228600" algn="l" rtl="0" fontAlgn="base">
              <a:spcBef>
                <a:spcPct val="20000"/>
              </a:spcBef>
              <a:spcAft>
                <a:spcPct val="0"/>
              </a:spcAft>
              <a:buFont typeface="Wingdings" pitchFamily="2" charset="2"/>
              <a:buChar char="Ø"/>
              <a:defRPr sz="1800">
                <a:solidFill>
                  <a:schemeClr val="tx1"/>
                </a:solidFill>
                <a:latin typeface="+mn-lt"/>
              </a:defRPr>
            </a:lvl4pPr>
            <a:lvl5pPr marL="2057400" indent="-228600" algn="l" rtl="0" fontAlgn="base">
              <a:spcBef>
                <a:spcPct val="20000"/>
              </a:spcBef>
              <a:spcAft>
                <a:spcPct val="0"/>
              </a:spcAft>
              <a:buFont typeface="Wingdings" pitchFamily="2" charset="2"/>
              <a:buChar char="Ø"/>
              <a:defRPr sz="1800">
                <a:solidFill>
                  <a:schemeClr val="tx1"/>
                </a:solidFill>
                <a:latin typeface="+mn-lt"/>
              </a:defRPr>
            </a:lvl5pPr>
            <a:lvl6pPr marL="2514600" indent="-228600" algn="l" rtl="0" fontAlgn="base">
              <a:spcBef>
                <a:spcPct val="20000"/>
              </a:spcBef>
              <a:spcAft>
                <a:spcPct val="0"/>
              </a:spcAft>
              <a:buFont typeface="Wingdings" pitchFamily="2" charset="2"/>
              <a:buChar char="Ø"/>
              <a:defRPr sz="1800">
                <a:solidFill>
                  <a:schemeClr val="tx1"/>
                </a:solidFill>
                <a:latin typeface="+mn-lt"/>
              </a:defRPr>
            </a:lvl6pPr>
            <a:lvl7pPr marL="2971800" indent="-228600" algn="l" rtl="0" fontAlgn="base">
              <a:spcBef>
                <a:spcPct val="20000"/>
              </a:spcBef>
              <a:spcAft>
                <a:spcPct val="0"/>
              </a:spcAft>
              <a:buFont typeface="Wingdings" pitchFamily="2" charset="2"/>
              <a:buChar char="Ø"/>
              <a:defRPr sz="1800">
                <a:solidFill>
                  <a:schemeClr val="tx1"/>
                </a:solidFill>
                <a:latin typeface="+mn-lt"/>
              </a:defRPr>
            </a:lvl7pPr>
            <a:lvl8pPr marL="3429000" indent="-228600" algn="l" rtl="0" fontAlgn="base">
              <a:spcBef>
                <a:spcPct val="20000"/>
              </a:spcBef>
              <a:spcAft>
                <a:spcPct val="0"/>
              </a:spcAft>
              <a:buFont typeface="Wingdings" pitchFamily="2" charset="2"/>
              <a:buChar char="Ø"/>
              <a:defRPr sz="1800">
                <a:solidFill>
                  <a:schemeClr val="tx1"/>
                </a:solidFill>
                <a:latin typeface="+mn-lt"/>
              </a:defRPr>
            </a:lvl8pPr>
            <a:lvl9pPr marL="3886200" indent="-228600" algn="l" rtl="0" fontAlgn="base">
              <a:spcBef>
                <a:spcPct val="20000"/>
              </a:spcBef>
              <a:spcAft>
                <a:spcPct val="0"/>
              </a:spcAft>
              <a:buFont typeface="Wingdings" pitchFamily="2" charset="2"/>
              <a:buChar char="Ø"/>
              <a:defRPr sz="1800">
                <a:solidFill>
                  <a:schemeClr val="tx1"/>
                </a:solidFill>
                <a:latin typeface="+mn-lt"/>
              </a:defRPr>
            </a:lvl9pPr>
          </a:lstStyle>
          <a:p>
            <a:pPr>
              <a:buFont typeface="Wingdings" pitchFamily="2" charset="2"/>
              <a:buNone/>
            </a:pPr>
            <a:r>
              <a:rPr lang="en" kern="0" smtClean="0"/>
              <a:t>100 NTU</a:t>
            </a:r>
          </a:p>
          <a:p>
            <a:pPr>
              <a:buFont typeface="Wingdings" pitchFamily="2" charset="2"/>
              <a:buNone/>
            </a:pPr>
            <a:r>
              <a:rPr lang="en" kern="0" smtClean="0"/>
              <a:t>10 mg/L PACl</a:t>
            </a:r>
          </a:p>
          <a:p>
            <a:pPr>
              <a:buFont typeface="Wingdings" pitchFamily="2" charset="2"/>
              <a:buNone/>
            </a:pPr>
            <a:r>
              <a:rPr lang="en" kern="0" smtClean="0"/>
              <a:t>1.2 mm/s upflow</a:t>
            </a:r>
          </a:p>
          <a:p>
            <a:pPr>
              <a:buFont typeface="Wingdings" pitchFamily="2" charset="2"/>
              <a:buNone/>
            </a:pPr>
            <a:r>
              <a:rPr lang="en" kern="0" smtClean="0"/>
              <a:t>Floc Recycle at 10% of upflow velocity</a:t>
            </a:r>
            <a:endParaRPr lang="en" kern="0"/>
          </a:p>
        </p:txBody>
      </p:sp>
      <p:sp>
        <p:nvSpPr>
          <p:cNvPr id="6" name="Shape 67"/>
          <p:cNvSpPr/>
          <p:nvPr/>
        </p:nvSpPr>
        <p:spPr>
          <a:xfrm>
            <a:off x="0" y="1524000"/>
            <a:ext cx="4427422" cy="2774950"/>
          </a:xfrm>
          <a:prstGeom prst="rect">
            <a:avLst/>
          </a:prstGeom>
          <a:blipFill>
            <a:blip r:embed="rId3"/>
            <a:stretch>
              <a:fillRect/>
            </a:stretch>
          </a:blipFill>
          <a:ln>
            <a:noFill/>
          </a:ln>
        </p:spPr>
      </p:sp>
      <p:sp>
        <p:nvSpPr>
          <p:cNvPr id="7" name="Shape 68"/>
          <p:cNvSpPr/>
          <p:nvPr/>
        </p:nvSpPr>
        <p:spPr>
          <a:xfrm>
            <a:off x="0" y="4102233"/>
            <a:ext cx="4494679" cy="2572166"/>
          </a:xfrm>
          <a:prstGeom prst="rect">
            <a:avLst/>
          </a:prstGeom>
          <a:blipFill>
            <a:blip r:embed="rId4"/>
            <a:stretch>
              <a:fillRect/>
            </a:stretch>
          </a:blipFill>
          <a:ln>
            <a:noFill/>
          </a:ln>
        </p:spPr>
      </p:sp>
      <p:sp>
        <p:nvSpPr>
          <p:cNvPr id="8" name="Shape 69"/>
          <p:cNvSpPr/>
          <p:nvPr/>
        </p:nvSpPr>
        <p:spPr>
          <a:xfrm>
            <a:off x="4775304" y="1706563"/>
            <a:ext cx="1676400" cy="1104900"/>
          </a:xfrm>
          <a:prstGeom prst="rect">
            <a:avLst/>
          </a:prstGeom>
          <a:blipFill>
            <a:blip r:embed="rId5"/>
            <a:stretch>
              <a:fillRect/>
            </a:stretch>
          </a:blipFill>
          <a:ln>
            <a:noFill/>
          </a:ln>
        </p:spPr>
      </p:sp>
    </p:spTree>
    <p:extLst>
      <p:ext uri="{BB962C8B-B14F-4D97-AF65-F5344CB8AC3E}">
        <p14:creationId xmlns:p14="http://schemas.microsoft.com/office/powerpoint/2010/main" val="2187779939"/>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dirty="0" smtClean="0"/>
              <a:t>20 mg/L experiment + </a:t>
            </a:r>
            <a:r>
              <a:rPr lang="en-US" dirty="0" err="1" smtClean="0"/>
              <a:t>floc</a:t>
            </a:r>
            <a:r>
              <a:rPr lang="en-US" dirty="0" smtClean="0"/>
              <a:t> recycle</a:t>
            </a:r>
            <a:endParaRPr lang="en-US" dirty="0"/>
          </a:p>
        </p:txBody>
      </p:sp>
      <p:sp>
        <p:nvSpPr>
          <p:cNvPr id="3" name="コンテンツ プレースホルダー 2"/>
          <p:cNvSpPr>
            <a:spLocks noGrp="1"/>
          </p:cNvSpPr>
          <p:nvPr>
            <p:ph sz="half" idx="1"/>
          </p:nvPr>
        </p:nvSpPr>
        <p:spPr/>
        <p:txBody>
          <a:bodyPr/>
          <a:lstStyle/>
          <a:p>
            <a:endParaRPr lang="en-US"/>
          </a:p>
        </p:txBody>
      </p:sp>
      <p:sp>
        <p:nvSpPr>
          <p:cNvPr id="4" name="コンテンツ プレースホルダー 3"/>
          <p:cNvSpPr>
            <a:spLocks noGrp="1"/>
          </p:cNvSpPr>
          <p:nvPr>
            <p:ph sz="half" idx="2"/>
          </p:nvPr>
        </p:nvSpPr>
        <p:spPr/>
        <p:txBody>
          <a:bodyPr/>
          <a:lstStyle/>
          <a:p>
            <a:endParaRPr lang="en-US"/>
          </a:p>
        </p:txBody>
      </p:sp>
      <p:sp>
        <p:nvSpPr>
          <p:cNvPr id="5" name="Shape 75"/>
          <p:cNvSpPr txBox="1">
            <a:spLocks/>
          </p:cNvSpPr>
          <p:nvPr/>
        </p:nvSpPr>
        <p:spPr bwMode="auto">
          <a:xfrm>
            <a:off x="4894262" y="2868613"/>
            <a:ext cx="3792599" cy="3808800"/>
          </a:xfrm>
          <a:prstGeom prst="rect">
            <a:avLst/>
          </a:prstGeom>
          <a:noFill/>
          <a:ln w="9525">
            <a:noFill/>
            <a:miter lim="800000"/>
            <a:headEnd/>
            <a:tailEnd/>
          </a:ln>
          <a:effectLst/>
        </p:spPr>
        <p:txBody>
          <a:bodyPr vert="horz" wrap="square" lIns="91425" tIns="91425" rIns="91425" bIns="91425" numCol="1" anchor="t" anchorCtr="0" compatLnSpc="1">
            <a:prstTxWarp prst="textNoShape">
              <a:avLst/>
            </a:prstTxWarp>
            <a:noAutofit/>
          </a:bodyPr>
          <a:lstStyle>
            <a:lvl1pPr marL="342900" indent="-342900" algn="l" rtl="0" fontAlgn="base">
              <a:spcBef>
                <a:spcPct val="20000"/>
              </a:spcBef>
              <a:spcAft>
                <a:spcPct val="0"/>
              </a:spcAft>
              <a:buFont typeface="Wingdings" pitchFamily="2" charset="2"/>
              <a:buChar char="Ø"/>
              <a:defRPr sz="2800">
                <a:solidFill>
                  <a:schemeClr val="tx1"/>
                </a:solidFill>
                <a:latin typeface="+mn-lt"/>
                <a:ea typeface="+mn-ea"/>
                <a:cs typeface="+mn-cs"/>
              </a:defRPr>
            </a:lvl1pPr>
            <a:lvl2pPr marL="742950" indent="-285750" algn="l" rtl="0" fontAlgn="base">
              <a:spcBef>
                <a:spcPct val="20000"/>
              </a:spcBef>
              <a:spcAft>
                <a:spcPct val="0"/>
              </a:spcAft>
              <a:buFont typeface="Wingdings" pitchFamily="2" charset="2"/>
              <a:buChar char="Ø"/>
              <a:defRPr sz="2400">
                <a:solidFill>
                  <a:schemeClr val="tx1"/>
                </a:solidFill>
                <a:latin typeface="+mn-lt"/>
              </a:defRPr>
            </a:lvl2pPr>
            <a:lvl3pPr marL="1143000" indent="-228600" algn="l" rtl="0" fontAlgn="base">
              <a:spcBef>
                <a:spcPct val="20000"/>
              </a:spcBef>
              <a:spcAft>
                <a:spcPct val="0"/>
              </a:spcAft>
              <a:buFont typeface="Wingdings" pitchFamily="2" charset="2"/>
              <a:buChar char="Ø"/>
              <a:defRPr sz="2000">
                <a:solidFill>
                  <a:schemeClr val="tx1"/>
                </a:solidFill>
                <a:latin typeface="+mn-lt"/>
              </a:defRPr>
            </a:lvl3pPr>
            <a:lvl4pPr marL="1600200" indent="-228600" algn="l" rtl="0" fontAlgn="base">
              <a:spcBef>
                <a:spcPct val="20000"/>
              </a:spcBef>
              <a:spcAft>
                <a:spcPct val="0"/>
              </a:spcAft>
              <a:buFont typeface="Wingdings" pitchFamily="2" charset="2"/>
              <a:buChar char="Ø"/>
              <a:defRPr sz="1800">
                <a:solidFill>
                  <a:schemeClr val="tx1"/>
                </a:solidFill>
                <a:latin typeface="+mn-lt"/>
              </a:defRPr>
            </a:lvl4pPr>
            <a:lvl5pPr marL="2057400" indent="-228600" algn="l" rtl="0" fontAlgn="base">
              <a:spcBef>
                <a:spcPct val="20000"/>
              </a:spcBef>
              <a:spcAft>
                <a:spcPct val="0"/>
              </a:spcAft>
              <a:buFont typeface="Wingdings" pitchFamily="2" charset="2"/>
              <a:buChar char="Ø"/>
              <a:defRPr sz="1800">
                <a:solidFill>
                  <a:schemeClr val="tx1"/>
                </a:solidFill>
                <a:latin typeface="+mn-lt"/>
              </a:defRPr>
            </a:lvl5pPr>
            <a:lvl6pPr marL="2514600" indent="-228600" algn="l" rtl="0" fontAlgn="base">
              <a:spcBef>
                <a:spcPct val="20000"/>
              </a:spcBef>
              <a:spcAft>
                <a:spcPct val="0"/>
              </a:spcAft>
              <a:buFont typeface="Wingdings" pitchFamily="2" charset="2"/>
              <a:buChar char="Ø"/>
              <a:defRPr sz="1800">
                <a:solidFill>
                  <a:schemeClr val="tx1"/>
                </a:solidFill>
                <a:latin typeface="+mn-lt"/>
              </a:defRPr>
            </a:lvl6pPr>
            <a:lvl7pPr marL="2971800" indent="-228600" algn="l" rtl="0" fontAlgn="base">
              <a:spcBef>
                <a:spcPct val="20000"/>
              </a:spcBef>
              <a:spcAft>
                <a:spcPct val="0"/>
              </a:spcAft>
              <a:buFont typeface="Wingdings" pitchFamily="2" charset="2"/>
              <a:buChar char="Ø"/>
              <a:defRPr sz="1800">
                <a:solidFill>
                  <a:schemeClr val="tx1"/>
                </a:solidFill>
                <a:latin typeface="+mn-lt"/>
              </a:defRPr>
            </a:lvl7pPr>
            <a:lvl8pPr marL="3429000" indent="-228600" algn="l" rtl="0" fontAlgn="base">
              <a:spcBef>
                <a:spcPct val="20000"/>
              </a:spcBef>
              <a:spcAft>
                <a:spcPct val="0"/>
              </a:spcAft>
              <a:buFont typeface="Wingdings" pitchFamily="2" charset="2"/>
              <a:buChar char="Ø"/>
              <a:defRPr sz="1800">
                <a:solidFill>
                  <a:schemeClr val="tx1"/>
                </a:solidFill>
                <a:latin typeface="+mn-lt"/>
              </a:defRPr>
            </a:lvl8pPr>
            <a:lvl9pPr marL="3886200" indent="-228600" algn="l" rtl="0" fontAlgn="base">
              <a:spcBef>
                <a:spcPct val="20000"/>
              </a:spcBef>
              <a:spcAft>
                <a:spcPct val="0"/>
              </a:spcAft>
              <a:buFont typeface="Wingdings" pitchFamily="2" charset="2"/>
              <a:buChar char="Ø"/>
              <a:defRPr sz="1800">
                <a:solidFill>
                  <a:schemeClr val="tx1"/>
                </a:solidFill>
                <a:latin typeface="+mn-lt"/>
              </a:defRPr>
            </a:lvl9pPr>
          </a:lstStyle>
          <a:p>
            <a:pPr>
              <a:buFont typeface="Wingdings" pitchFamily="2" charset="2"/>
              <a:buNone/>
            </a:pPr>
            <a:r>
              <a:rPr lang="en" kern="0" smtClean="0"/>
              <a:t>100 NTU</a:t>
            </a:r>
          </a:p>
          <a:p>
            <a:pPr>
              <a:buFont typeface="Wingdings" pitchFamily="2" charset="2"/>
              <a:buNone/>
            </a:pPr>
            <a:r>
              <a:rPr lang="en" kern="0" smtClean="0"/>
              <a:t>20 mg/L PACl</a:t>
            </a:r>
          </a:p>
          <a:p>
            <a:pPr>
              <a:buFont typeface="Wingdings" pitchFamily="2" charset="2"/>
              <a:buNone/>
            </a:pPr>
            <a:r>
              <a:rPr lang="en" kern="0" smtClean="0"/>
              <a:t>1.2 mm/s upflow</a:t>
            </a:r>
          </a:p>
          <a:p>
            <a:pPr>
              <a:buFont typeface="Wingdings" pitchFamily="2" charset="2"/>
              <a:buNone/>
            </a:pPr>
            <a:r>
              <a:rPr lang="en" kern="0" smtClean="0"/>
              <a:t>Floc Recycle at 10% of upflow velocity </a:t>
            </a:r>
            <a:endParaRPr lang="en" kern="0"/>
          </a:p>
        </p:txBody>
      </p:sp>
      <p:sp>
        <p:nvSpPr>
          <p:cNvPr id="6" name="Shape 76"/>
          <p:cNvSpPr/>
          <p:nvPr/>
        </p:nvSpPr>
        <p:spPr>
          <a:xfrm>
            <a:off x="0" y="1527175"/>
            <a:ext cx="4775304" cy="2684462"/>
          </a:xfrm>
          <a:prstGeom prst="rect">
            <a:avLst/>
          </a:prstGeom>
          <a:blipFill>
            <a:blip r:embed="rId2"/>
            <a:stretch>
              <a:fillRect/>
            </a:stretch>
          </a:blipFill>
          <a:ln>
            <a:noFill/>
          </a:ln>
        </p:spPr>
      </p:sp>
      <p:sp>
        <p:nvSpPr>
          <p:cNvPr id="7" name="Shape 77"/>
          <p:cNvSpPr/>
          <p:nvPr/>
        </p:nvSpPr>
        <p:spPr>
          <a:xfrm>
            <a:off x="52443" y="4038600"/>
            <a:ext cx="4670417" cy="2722562"/>
          </a:xfrm>
          <a:prstGeom prst="rect">
            <a:avLst/>
          </a:prstGeom>
          <a:blipFill>
            <a:blip r:embed="rId3"/>
            <a:stretch>
              <a:fillRect/>
            </a:stretch>
          </a:blipFill>
          <a:ln>
            <a:noFill/>
          </a:ln>
        </p:spPr>
      </p:sp>
      <p:sp>
        <p:nvSpPr>
          <p:cNvPr id="8" name="Shape 78"/>
          <p:cNvSpPr/>
          <p:nvPr/>
        </p:nvSpPr>
        <p:spPr>
          <a:xfrm>
            <a:off x="4775304" y="1709738"/>
            <a:ext cx="1676400" cy="1104900"/>
          </a:xfrm>
          <a:prstGeom prst="rect">
            <a:avLst/>
          </a:prstGeom>
          <a:blipFill>
            <a:blip r:embed="rId4"/>
            <a:stretch>
              <a:fillRect/>
            </a:stretch>
          </a:blipFill>
          <a:ln>
            <a:noFill/>
          </a:ln>
        </p:spPr>
      </p:sp>
    </p:spTree>
    <p:extLst>
      <p:ext uri="{BB962C8B-B14F-4D97-AF65-F5344CB8AC3E}">
        <p14:creationId xmlns:p14="http://schemas.microsoft.com/office/powerpoint/2010/main" val="2296776344"/>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dirty="0" smtClean="0"/>
              <a:t>5 mg/L experiment + </a:t>
            </a:r>
            <a:r>
              <a:rPr lang="en-US" dirty="0" err="1" smtClean="0"/>
              <a:t>floc</a:t>
            </a:r>
            <a:r>
              <a:rPr lang="en-US" dirty="0" smtClean="0"/>
              <a:t> recycle</a:t>
            </a:r>
            <a:endParaRPr lang="en-US" dirty="0"/>
          </a:p>
        </p:txBody>
      </p:sp>
      <p:sp>
        <p:nvSpPr>
          <p:cNvPr id="3" name="コンテンツ プレースホルダー 2"/>
          <p:cNvSpPr>
            <a:spLocks noGrp="1"/>
          </p:cNvSpPr>
          <p:nvPr>
            <p:ph sz="half" idx="1"/>
          </p:nvPr>
        </p:nvSpPr>
        <p:spPr/>
        <p:txBody>
          <a:bodyPr/>
          <a:lstStyle/>
          <a:p>
            <a:endParaRPr lang="en-US"/>
          </a:p>
        </p:txBody>
      </p:sp>
      <p:sp>
        <p:nvSpPr>
          <p:cNvPr id="4" name="コンテンツ プレースホルダー 3"/>
          <p:cNvSpPr>
            <a:spLocks noGrp="1"/>
          </p:cNvSpPr>
          <p:nvPr>
            <p:ph sz="half" idx="2"/>
          </p:nvPr>
        </p:nvSpPr>
        <p:spPr/>
        <p:txBody>
          <a:bodyPr/>
          <a:lstStyle/>
          <a:p>
            <a:endParaRPr lang="en-US"/>
          </a:p>
        </p:txBody>
      </p:sp>
      <p:sp>
        <p:nvSpPr>
          <p:cNvPr id="5" name="Shape 84"/>
          <p:cNvSpPr txBox="1">
            <a:spLocks/>
          </p:cNvSpPr>
          <p:nvPr/>
        </p:nvSpPr>
        <p:spPr bwMode="auto">
          <a:xfrm>
            <a:off x="4970401" y="3095625"/>
            <a:ext cx="3792599" cy="3578699"/>
          </a:xfrm>
          <a:prstGeom prst="rect">
            <a:avLst/>
          </a:prstGeom>
          <a:noFill/>
          <a:ln w="9525">
            <a:noFill/>
            <a:miter lim="800000"/>
            <a:headEnd/>
            <a:tailEnd/>
          </a:ln>
          <a:effectLst/>
        </p:spPr>
        <p:txBody>
          <a:bodyPr vert="horz" wrap="square" lIns="91425" tIns="91425" rIns="91425" bIns="91425" numCol="1" anchor="t" anchorCtr="0" compatLnSpc="1">
            <a:prstTxWarp prst="textNoShape">
              <a:avLst/>
            </a:prstTxWarp>
            <a:noAutofit/>
          </a:bodyPr>
          <a:lstStyle>
            <a:lvl1pPr marL="342900" indent="-342900" algn="l" rtl="0" fontAlgn="base">
              <a:spcBef>
                <a:spcPct val="20000"/>
              </a:spcBef>
              <a:spcAft>
                <a:spcPct val="0"/>
              </a:spcAft>
              <a:buFont typeface="Wingdings" pitchFamily="2" charset="2"/>
              <a:buChar char="Ø"/>
              <a:defRPr sz="2800">
                <a:solidFill>
                  <a:schemeClr val="tx1"/>
                </a:solidFill>
                <a:latin typeface="+mn-lt"/>
                <a:ea typeface="+mn-ea"/>
                <a:cs typeface="+mn-cs"/>
              </a:defRPr>
            </a:lvl1pPr>
            <a:lvl2pPr marL="742950" indent="-285750" algn="l" rtl="0" fontAlgn="base">
              <a:spcBef>
                <a:spcPct val="20000"/>
              </a:spcBef>
              <a:spcAft>
                <a:spcPct val="0"/>
              </a:spcAft>
              <a:buFont typeface="Wingdings" pitchFamily="2" charset="2"/>
              <a:buChar char="Ø"/>
              <a:defRPr sz="2400">
                <a:solidFill>
                  <a:schemeClr val="tx1"/>
                </a:solidFill>
                <a:latin typeface="+mn-lt"/>
              </a:defRPr>
            </a:lvl2pPr>
            <a:lvl3pPr marL="1143000" indent="-228600" algn="l" rtl="0" fontAlgn="base">
              <a:spcBef>
                <a:spcPct val="20000"/>
              </a:spcBef>
              <a:spcAft>
                <a:spcPct val="0"/>
              </a:spcAft>
              <a:buFont typeface="Wingdings" pitchFamily="2" charset="2"/>
              <a:buChar char="Ø"/>
              <a:defRPr sz="2000">
                <a:solidFill>
                  <a:schemeClr val="tx1"/>
                </a:solidFill>
                <a:latin typeface="+mn-lt"/>
              </a:defRPr>
            </a:lvl3pPr>
            <a:lvl4pPr marL="1600200" indent="-228600" algn="l" rtl="0" fontAlgn="base">
              <a:spcBef>
                <a:spcPct val="20000"/>
              </a:spcBef>
              <a:spcAft>
                <a:spcPct val="0"/>
              </a:spcAft>
              <a:buFont typeface="Wingdings" pitchFamily="2" charset="2"/>
              <a:buChar char="Ø"/>
              <a:defRPr sz="1800">
                <a:solidFill>
                  <a:schemeClr val="tx1"/>
                </a:solidFill>
                <a:latin typeface="+mn-lt"/>
              </a:defRPr>
            </a:lvl4pPr>
            <a:lvl5pPr marL="2057400" indent="-228600" algn="l" rtl="0" fontAlgn="base">
              <a:spcBef>
                <a:spcPct val="20000"/>
              </a:spcBef>
              <a:spcAft>
                <a:spcPct val="0"/>
              </a:spcAft>
              <a:buFont typeface="Wingdings" pitchFamily="2" charset="2"/>
              <a:buChar char="Ø"/>
              <a:defRPr sz="1800">
                <a:solidFill>
                  <a:schemeClr val="tx1"/>
                </a:solidFill>
                <a:latin typeface="+mn-lt"/>
              </a:defRPr>
            </a:lvl5pPr>
            <a:lvl6pPr marL="2514600" indent="-228600" algn="l" rtl="0" fontAlgn="base">
              <a:spcBef>
                <a:spcPct val="20000"/>
              </a:spcBef>
              <a:spcAft>
                <a:spcPct val="0"/>
              </a:spcAft>
              <a:buFont typeface="Wingdings" pitchFamily="2" charset="2"/>
              <a:buChar char="Ø"/>
              <a:defRPr sz="1800">
                <a:solidFill>
                  <a:schemeClr val="tx1"/>
                </a:solidFill>
                <a:latin typeface="+mn-lt"/>
              </a:defRPr>
            </a:lvl6pPr>
            <a:lvl7pPr marL="2971800" indent="-228600" algn="l" rtl="0" fontAlgn="base">
              <a:spcBef>
                <a:spcPct val="20000"/>
              </a:spcBef>
              <a:spcAft>
                <a:spcPct val="0"/>
              </a:spcAft>
              <a:buFont typeface="Wingdings" pitchFamily="2" charset="2"/>
              <a:buChar char="Ø"/>
              <a:defRPr sz="1800">
                <a:solidFill>
                  <a:schemeClr val="tx1"/>
                </a:solidFill>
                <a:latin typeface="+mn-lt"/>
              </a:defRPr>
            </a:lvl7pPr>
            <a:lvl8pPr marL="3429000" indent="-228600" algn="l" rtl="0" fontAlgn="base">
              <a:spcBef>
                <a:spcPct val="20000"/>
              </a:spcBef>
              <a:spcAft>
                <a:spcPct val="0"/>
              </a:spcAft>
              <a:buFont typeface="Wingdings" pitchFamily="2" charset="2"/>
              <a:buChar char="Ø"/>
              <a:defRPr sz="1800">
                <a:solidFill>
                  <a:schemeClr val="tx1"/>
                </a:solidFill>
                <a:latin typeface="+mn-lt"/>
              </a:defRPr>
            </a:lvl8pPr>
            <a:lvl9pPr marL="3886200" indent="-228600" algn="l" rtl="0" fontAlgn="base">
              <a:spcBef>
                <a:spcPct val="20000"/>
              </a:spcBef>
              <a:spcAft>
                <a:spcPct val="0"/>
              </a:spcAft>
              <a:buFont typeface="Wingdings" pitchFamily="2" charset="2"/>
              <a:buChar char="Ø"/>
              <a:defRPr sz="1800">
                <a:solidFill>
                  <a:schemeClr val="tx1"/>
                </a:solidFill>
                <a:latin typeface="+mn-lt"/>
              </a:defRPr>
            </a:lvl9pPr>
          </a:lstStyle>
          <a:p>
            <a:pPr>
              <a:buFont typeface="Wingdings" pitchFamily="2" charset="2"/>
              <a:buNone/>
            </a:pPr>
            <a:r>
              <a:rPr lang="en" kern="0" smtClean="0"/>
              <a:t>100 NTU</a:t>
            </a:r>
          </a:p>
          <a:p>
            <a:pPr>
              <a:buFont typeface="Wingdings" pitchFamily="2" charset="2"/>
              <a:buNone/>
            </a:pPr>
            <a:r>
              <a:rPr lang="en" kern="0" smtClean="0"/>
              <a:t>5 mg/L PACl </a:t>
            </a:r>
          </a:p>
          <a:p>
            <a:pPr>
              <a:buFont typeface="Wingdings" pitchFamily="2" charset="2"/>
              <a:buNone/>
            </a:pPr>
            <a:r>
              <a:rPr lang="en" kern="0" smtClean="0"/>
              <a:t>1.2 mm/s upflow</a:t>
            </a:r>
          </a:p>
          <a:p>
            <a:pPr>
              <a:buFont typeface="Wingdings" pitchFamily="2" charset="2"/>
              <a:buNone/>
            </a:pPr>
            <a:r>
              <a:rPr lang="en" kern="0" smtClean="0"/>
              <a:t>Floc Recycle: 10% of upflow velocity</a:t>
            </a:r>
            <a:endParaRPr lang="en" kern="0"/>
          </a:p>
        </p:txBody>
      </p:sp>
      <p:sp>
        <p:nvSpPr>
          <p:cNvPr id="6" name="Shape 85"/>
          <p:cNvSpPr/>
          <p:nvPr/>
        </p:nvSpPr>
        <p:spPr>
          <a:xfrm>
            <a:off x="330139" y="1524000"/>
            <a:ext cx="4340225" cy="2415149"/>
          </a:xfrm>
          <a:prstGeom prst="rect">
            <a:avLst/>
          </a:prstGeom>
          <a:blipFill>
            <a:blip r:embed="rId2"/>
            <a:stretch>
              <a:fillRect/>
            </a:stretch>
          </a:blipFill>
          <a:ln>
            <a:noFill/>
          </a:ln>
        </p:spPr>
      </p:sp>
      <p:sp>
        <p:nvSpPr>
          <p:cNvPr id="7" name="Shape 86"/>
          <p:cNvSpPr/>
          <p:nvPr/>
        </p:nvSpPr>
        <p:spPr>
          <a:xfrm>
            <a:off x="330139" y="4083918"/>
            <a:ext cx="4341812" cy="2718518"/>
          </a:xfrm>
          <a:prstGeom prst="rect">
            <a:avLst/>
          </a:prstGeom>
          <a:blipFill>
            <a:blip r:embed="rId3"/>
            <a:stretch>
              <a:fillRect/>
            </a:stretch>
          </a:blipFill>
          <a:ln>
            <a:noFill/>
          </a:ln>
        </p:spPr>
      </p:sp>
      <p:sp>
        <p:nvSpPr>
          <p:cNvPr id="8" name="Shape 87"/>
          <p:cNvSpPr/>
          <p:nvPr/>
        </p:nvSpPr>
        <p:spPr>
          <a:xfrm>
            <a:off x="4851443" y="1706563"/>
            <a:ext cx="1676400" cy="1104900"/>
          </a:xfrm>
          <a:prstGeom prst="rect">
            <a:avLst/>
          </a:prstGeom>
          <a:blipFill>
            <a:blip r:embed="rId4"/>
            <a:stretch>
              <a:fillRect/>
            </a:stretch>
          </a:blipFill>
          <a:ln>
            <a:noFill/>
          </a:ln>
        </p:spPr>
      </p:sp>
    </p:spTree>
    <p:extLst>
      <p:ext uri="{BB962C8B-B14F-4D97-AF65-F5344CB8AC3E}">
        <p14:creationId xmlns:p14="http://schemas.microsoft.com/office/powerpoint/2010/main" val="1969423728"/>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l"/>
            <a:r>
              <a:rPr lang="en-US" dirty="0"/>
              <a:t> </a:t>
            </a:r>
            <a:r>
              <a:rPr lang="en-US" dirty="0" smtClean="0"/>
              <a:t>              Conclusion</a:t>
            </a:r>
            <a:endParaRPr lang="en-US" dirty="0"/>
          </a:p>
        </p:txBody>
      </p:sp>
      <p:sp>
        <p:nvSpPr>
          <p:cNvPr id="3" name="コンテンツ プレースホルダー 2"/>
          <p:cNvSpPr>
            <a:spLocks noGrp="1"/>
          </p:cNvSpPr>
          <p:nvPr>
            <p:ph sz="half" idx="1"/>
          </p:nvPr>
        </p:nvSpPr>
        <p:spPr>
          <a:xfrm>
            <a:off x="457200" y="2514600"/>
            <a:ext cx="7924800" cy="3611563"/>
          </a:xfrm>
        </p:spPr>
        <p:txBody>
          <a:bodyPr/>
          <a:lstStyle/>
          <a:p>
            <a:r>
              <a:rPr lang="en" dirty="0" smtClean="0"/>
              <a:t>The </a:t>
            </a:r>
            <a:r>
              <a:rPr lang="en" dirty="0"/>
              <a:t>addition of floc recycle in the AguaClara plants is not improving effluent water </a:t>
            </a:r>
            <a:r>
              <a:rPr lang="en" dirty="0" smtClean="0"/>
              <a:t>quality.</a:t>
            </a:r>
          </a:p>
          <a:p>
            <a:endParaRPr lang="en" dirty="0" smtClean="0"/>
          </a:p>
          <a:p>
            <a:r>
              <a:rPr lang="en" dirty="0" smtClean="0"/>
              <a:t>Water </a:t>
            </a:r>
            <a:r>
              <a:rPr lang="en" dirty="0"/>
              <a:t>quality is getting worse, not </a:t>
            </a:r>
            <a:r>
              <a:rPr lang="en" dirty="0" smtClean="0"/>
              <a:t>better!</a:t>
            </a:r>
          </a:p>
          <a:p>
            <a:endParaRPr lang="en" dirty="0" smtClean="0"/>
          </a:p>
          <a:p>
            <a:r>
              <a:rPr lang="en" dirty="0" smtClean="0"/>
              <a:t>We </a:t>
            </a:r>
            <a:r>
              <a:rPr lang="en" dirty="0"/>
              <a:t>obtained good effluent turbidity and floc blanket with very high upflow velocity, but this high upflow velocity is unrealistic in real plants</a:t>
            </a:r>
          </a:p>
          <a:p>
            <a:endParaRPr lang="en-US" dirty="0"/>
          </a:p>
        </p:txBody>
      </p:sp>
      <p:sp>
        <p:nvSpPr>
          <p:cNvPr id="5" name="Shape 100"/>
          <p:cNvSpPr/>
          <p:nvPr/>
        </p:nvSpPr>
        <p:spPr>
          <a:xfrm>
            <a:off x="5334000" y="228600"/>
            <a:ext cx="3542750" cy="2116639"/>
          </a:xfrm>
          <a:prstGeom prst="rect">
            <a:avLst/>
          </a:prstGeom>
          <a:blipFill>
            <a:blip r:embed="rId3"/>
            <a:stretch>
              <a:fillRect/>
            </a:stretch>
          </a:blipFill>
          <a:ln>
            <a:noFill/>
          </a:ln>
        </p:spPr>
      </p:sp>
    </p:spTree>
    <p:extLst>
      <p:ext uri="{BB962C8B-B14F-4D97-AF65-F5344CB8AC3E}">
        <p14:creationId xmlns:p14="http://schemas.microsoft.com/office/powerpoint/2010/main" val="2740616321"/>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dirty="0" smtClean="0"/>
              <a:t>Future work and considerations</a:t>
            </a:r>
            <a:endParaRPr lang="en-US" dirty="0"/>
          </a:p>
        </p:txBody>
      </p:sp>
      <p:sp>
        <p:nvSpPr>
          <p:cNvPr id="3" name="コンテンツ プレースホルダー 2"/>
          <p:cNvSpPr>
            <a:spLocks noGrp="1"/>
          </p:cNvSpPr>
          <p:nvPr>
            <p:ph sz="half" idx="1"/>
          </p:nvPr>
        </p:nvSpPr>
        <p:spPr>
          <a:xfrm>
            <a:off x="457200" y="1600200"/>
            <a:ext cx="8305800" cy="4525963"/>
          </a:xfrm>
        </p:spPr>
        <p:txBody>
          <a:bodyPr numCol="2"/>
          <a:lstStyle/>
          <a:p>
            <a:endParaRPr lang="en" dirty="0" smtClean="0"/>
          </a:p>
          <a:p>
            <a:r>
              <a:rPr lang="en" dirty="0" smtClean="0"/>
              <a:t>Are </a:t>
            </a:r>
            <a:r>
              <a:rPr lang="en" dirty="0"/>
              <a:t>the recycle flocs too big or too </a:t>
            </a:r>
            <a:r>
              <a:rPr lang="en" dirty="0" smtClean="0"/>
              <a:t>small?</a:t>
            </a:r>
          </a:p>
          <a:p>
            <a:pPr marL="0" indent="0">
              <a:buNone/>
            </a:pPr>
            <a:endParaRPr lang="en" dirty="0" smtClean="0"/>
          </a:p>
          <a:p>
            <a:pPr lvl="0"/>
            <a:r>
              <a:rPr lang="en" dirty="0" smtClean="0"/>
              <a:t>Introduce </a:t>
            </a:r>
            <a:r>
              <a:rPr lang="en" dirty="0"/>
              <a:t>and experiment with more plant optimization measures. </a:t>
            </a:r>
          </a:p>
          <a:p>
            <a:pPr lvl="0">
              <a:buNone/>
            </a:pPr>
            <a:endParaRPr lang="en-US" dirty="0" smtClean="0"/>
          </a:p>
          <a:p>
            <a:pPr lvl="0">
              <a:buNone/>
            </a:pP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53000" y="1828800"/>
            <a:ext cx="3638550" cy="3943718"/>
          </a:xfrm>
          <a:prstGeom prst="rect">
            <a:avLst/>
          </a:prstGeom>
        </p:spPr>
      </p:pic>
    </p:spTree>
    <p:extLst>
      <p:ext uri="{BB962C8B-B14F-4D97-AF65-F5344CB8AC3E}">
        <p14:creationId xmlns:p14="http://schemas.microsoft.com/office/powerpoint/2010/main" val="3472926726"/>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dirty="0" smtClean="0"/>
              <a:t>Questions?</a:t>
            </a:r>
            <a:endParaRPr lang="en-US" dirty="0"/>
          </a:p>
        </p:txBody>
      </p:sp>
      <p:sp>
        <p:nvSpPr>
          <p:cNvPr id="3" name="コンテンツ プレースホルダー 2"/>
          <p:cNvSpPr>
            <a:spLocks noGrp="1"/>
          </p:cNvSpPr>
          <p:nvPr>
            <p:ph sz="half" idx="1"/>
          </p:nvPr>
        </p:nvSpPr>
        <p:spPr/>
        <p:txBody>
          <a:bodyPr/>
          <a:lstStyle/>
          <a:p>
            <a:endParaRPr lang="en-US"/>
          </a:p>
        </p:txBody>
      </p:sp>
      <p:sp>
        <p:nvSpPr>
          <p:cNvPr id="4" name="コンテンツ プレースホルダー 3"/>
          <p:cNvSpPr>
            <a:spLocks noGrp="1"/>
          </p:cNvSpPr>
          <p:nvPr>
            <p:ph sz="half" idx="2"/>
          </p:nvPr>
        </p:nvSpPr>
        <p:spPr/>
        <p:txBody>
          <a:bodyPr/>
          <a:lstStyle/>
          <a:p>
            <a:endParaRPr lang="en-US"/>
          </a:p>
        </p:txBody>
      </p:sp>
      <p:sp>
        <p:nvSpPr>
          <p:cNvPr id="5" name="Shape 114"/>
          <p:cNvSpPr/>
          <p:nvPr/>
        </p:nvSpPr>
        <p:spPr>
          <a:xfrm>
            <a:off x="457200" y="1600200"/>
            <a:ext cx="7544776" cy="4782568"/>
          </a:xfrm>
          <a:prstGeom prst="rect">
            <a:avLst/>
          </a:prstGeom>
          <a:blipFill>
            <a:blip r:embed="rId2"/>
            <a:stretch>
              <a:fillRect/>
            </a:stretch>
          </a:blipFill>
          <a:ln>
            <a:noFill/>
          </a:ln>
        </p:spPr>
      </p:sp>
    </p:spTree>
    <p:extLst>
      <p:ext uri="{BB962C8B-B14F-4D97-AF65-F5344CB8AC3E}">
        <p14:creationId xmlns:p14="http://schemas.microsoft.com/office/powerpoint/2010/main" val="2895295650"/>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Semester Goals</a:t>
            </a:r>
            <a:endParaRPr lang="en-US" dirty="0"/>
          </a:p>
        </p:txBody>
      </p:sp>
      <p:sp>
        <p:nvSpPr>
          <p:cNvPr id="10" name="Content Placeholder 9"/>
          <p:cNvSpPr>
            <a:spLocks noGrp="1"/>
          </p:cNvSpPr>
          <p:nvPr>
            <p:ph idx="1"/>
          </p:nvPr>
        </p:nvSpPr>
        <p:spPr/>
        <p:txBody>
          <a:bodyPr/>
          <a:lstStyle/>
          <a:p>
            <a:r>
              <a:rPr lang="en" dirty="0" smtClean="0"/>
              <a:t>Design </a:t>
            </a:r>
            <a:r>
              <a:rPr lang="en" dirty="0"/>
              <a:t>and build a new rapid mix </a:t>
            </a:r>
            <a:r>
              <a:rPr lang="en" dirty="0" smtClean="0"/>
              <a:t>chamber.</a:t>
            </a:r>
          </a:p>
          <a:p>
            <a:endParaRPr lang="en" dirty="0" smtClean="0"/>
          </a:p>
          <a:p>
            <a:r>
              <a:rPr lang="en" dirty="0" smtClean="0"/>
              <a:t>Install </a:t>
            </a:r>
            <a:r>
              <a:rPr lang="en" dirty="0"/>
              <a:t>a web camera and sedimentation tank backlighting to observe </a:t>
            </a:r>
            <a:r>
              <a:rPr lang="en" dirty="0" smtClean="0"/>
              <a:t>experiments.</a:t>
            </a:r>
          </a:p>
          <a:p>
            <a:endParaRPr lang="en" dirty="0" smtClean="0"/>
          </a:p>
          <a:p>
            <a:r>
              <a:rPr lang="en" dirty="0" smtClean="0"/>
              <a:t>Evaluate </a:t>
            </a:r>
            <a:r>
              <a:rPr lang="en" dirty="0"/>
              <a:t>the performance floc </a:t>
            </a:r>
            <a:r>
              <a:rPr lang="en" dirty="0" smtClean="0"/>
              <a:t>recycle in </a:t>
            </a:r>
            <a:r>
              <a:rPr lang="en" dirty="0"/>
              <a:t>AguaClara </a:t>
            </a:r>
            <a:r>
              <a:rPr lang="en" dirty="0" smtClean="0"/>
              <a:t>plants.</a:t>
            </a:r>
            <a:endParaRPr lang="en" dirty="0"/>
          </a:p>
          <a:p>
            <a:endParaRPr lang="en-US" dirty="0"/>
          </a:p>
        </p:txBody>
      </p:sp>
      <p:pic>
        <p:nvPicPr>
          <p:cNvPr id="4" name="Picture 5" descr="b"/>
          <p:cNvPicPr>
            <a:picLocks noChangeAspect="1" noChangeArrowheads="1"/>
          </p:cNvPicPr>
          <p:nvPr/>
        </p:nvPicPr>
        <p:blipFill>
          <a:blip r:embed="rId2" cstate="print"/>
          <a:srcRect/>
          <a:stretch>
            <a:fillRect/>
          </a:stretch>
        </p:blipFill>
        <p:spPr bwMode="auto">
          <a:xfrm>
            <a:off x="7209971" y="6283098"/>
            <a:ext cx="1934029" cy="574902"/>
          </a:xfrm>
          <a:prstGeom prst="rect">
            <a:avLst/>
          </a:prstGeom>
          <a:noFill/>
          <a:ln w="9525">
            <a:noFill/>
            <a:miter lim="800000"/>
            <a:headEnd/>
            <a:tailEnd/>
          </a:ln>
        </p:spPr>
      </p:pic>
      <p:pic>
        <p:nvPicPr>
          <p:cNvPr id="5" name="Picture 6" descr="a"/>
          <p:cNvPicPr>
            <a:picLocks noChangeAspect="1" noChangeArrowheads="1"/>
          </p:cNvPicPr>
          <p:nvPr/>
        </p:nvPicPr>
        <p:blipFill>
          <a:blip r:embed="rId3" cstate="print"/>
          <a:srcRect r="4546"/>
          <a:stretch>
            <a:fillRect/>
          </a:stretch>
        </p:blipFill>
        <p:spPr bwMode="auto">
          <a:xfrm>
            <a:off x="0" y="6300788"/>
            <a:ext cx="1981200" cy="557212"/>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Floc</a:t>
            </a:r>
            <a:r>
              <a:rPr lang="en-US" dirty="0" smtClean="0"/>
              <a:t> Recycle</a:t>
            </a:r>
            <a:endParaRPr lang="en-US" dirty="0"/>
          </a:p>
        </p:txBody>
      </p:sp>
      <p:sp>
        <p:nvSpPr>
          <p:cNvPr id="3" name="Content Placeholder 2"/>
          <p:cNvSpPr>
            <a:spLocks noGrp="1"/>
          </p:cNvSpPr>
          <p:nvPr>
            <p:ph idx="1"/>
          </p:nvPr>
        </p:nvSpPr>
        <p:spPr/>
        <p:txBody>
          <a:bodyPr/>
          <a:lstStyle/>
          <a:p>
            <a:r>
              <a:rPr lang="en-US" dirty="0" smtClean="0"/>
              <a:t>Recycle already wasted </a:t>
            </a:r>
            <a:r>
              <a:rPr lang="en-US" dirty="0" err="1" smtClean="0"/>
              <a:t>flocs</a:t>
            </a:r>
            <a:r>
              <a:rPr lang="en-US" dirty="0" smtClean="0"/>
              <a:t> into the beginning of the flocculation and coagulation process</a:t>
            </a:r>
          </a:p>
          <a:p>
            <a:r>
              <a:rPr lang="en-US" dirty="0" smtClean="0"/>
              <a:t>Addition of already formed </a:t>
            </a:r>
            <a:r>
              <a:rPr lang="en-US" dirty="0" err="1" smtClean="0"/>
              <a:t>flocs</a:t>
            </a:r>
            <a:r>
              <a:rPr lang="en-US" dirty="0" smtClean="0"/>
              <a:t> </a:t>
            </a:r>
            <a:r>
              <a:rPr lang="en-US" dirty="0"/>
              <a:t> </a:t>
            </a:r>
            <a:r>
              <a:rPr lang="en-US" dirty="0" smtClean="0"/>
              <a:t>will increase collision potential in </a:t>
            </a:r>
            <a:r>
              <a:rPr lang="en-US" dirty="0" err="1" smtClean="0"/>
              <a:t>flocculator</a:t>
            </a:r>
            <a:endParaRPr lang="en-US" dirty="0" smtClean="0"/>
          </a:p>
          <a:p>
            <a:r>
              <a:rPr lang="en-US" dirty="0" smtClean="0"/>
              <a:t>Literature suggests </a:t>
            </a:r>
            <a:r>
              <a:rPr lang="en-US" dirty="0" err="1" smtClean="0"/>
              <a:t>floc</a:t>
            </a:r>
            <a:r>
              <a:rPr lang="en-US" dirty="0" smtClean="0"/>
              <a:t> recycle can improve effluent water quality</a:t>
            </a: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0" y="4714875"/>
            <a:ext cx="2143125" cy="2143125"/>
          </a:xfrm>
          <a:prstGeom prst="rect">
            <a:avLst/>
          </a:prstGeom>
        </p:spPr>
      </p:pic>
    </p:spTree>
    <p:extLst>
      <p:ext uri="{BB962C8B-B14F-4D97-AF65-F5344CB8AC3E}">
        <p14:creationId xmlns:p14="http://schemas.microsoft.com/office/powerpoint/2010/main" val="3905957478"/>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04800" y="228600"/>
            <a:ext cx="8458200" cy="1143000"/>
          </a:xfrm>
        </p:spPr>
        <p:txBody>
          <a:bodyPr/>
          <a:lstStyle/>
          <a:p>
            <a:r>
              <a:rPr lang="en-US" sz="4000" dirty="0" smtClean="0"/>
              <a:t>Changes in the Experimental Setup</a:t>
            </a:r>
            <a:endParaRPr lang="en-US" sz="4000" dirty="0"/>
          </a:p>
        </p:txBody>
      </p:sp>
      <p:pic>
        <p:nvPicPr>
          <p:cNvPr id="4" name="Picture 5" descr="b"/>
          <p:cNvPicPr>
            <a:picLocks noChangeAspect="1" noChangeArrowheads="1"/>
          </p:cNvPicPr>
          <p:nvPr/>
        </p:nvPicPr>
        <p:blipFill>
          <a:blip r:embed="rId2" cstate="print"/>
          <a:srcRect/>
          <a:stretch>
            <a:fillRect/>
          </a:stretch>
        </p:blipFill>
        <p:spPr bwMode="auto">
          <a:xfrm>
            <a:off x="7209971" y="6283098"/>
            <a:ext cx="1934029" cy="574902"/>
          </a:xfrm>
          <a:prstGeom prst="rect">
            <a:avLst/>
          </a:prstGeom>
          <a:noFill/>
          <a:ln w="9525">
            <a:noFill/>
            <a:miter lim="800000"/>
            <a:headEnd/>
            <a:tailEnd/>
          </a:ln>
        </p:spPr>
      </p:pic>
      <p:pic>
        <p:nvPicPr>
          <p:cNvPr id="5" name="Picture 6" descr="a"/>
          <p:cNvPicPr>
            <a:picLocks noChangeAspect="1" noChangeArrowheads="1"/>
          </p:cNvPicPr>
          <p:nvPr/>
        </p:nvPicPr>
        <p:blipFill>
          <a:blip r:embed="rId3" cstate="print"/>
          <a:srcRect r="4546"/>
          <a:stretch>
            <a:fillRect/>
          </a:stretch>
        </p:blipFill>
        <p:spPr bwMode="auto">
          <a:xfrm>
            <a:off x="0" y="6300788"/>
            <a:ext cx="1981200" cy="557212"/>
          </a:xfrm>
          <a:prstGeom prst="rect">
            <a:avLst/>
          </a:prstGeom>
          <a:noFill/>
          <a:ln w="9525">
            <a:noFill/>
            <a:miter lim="800000"/>
            <a:headEnd/>
            <a:tailEnd/>
          </a:ln>
        </p:spPr>
      </p:pic>
      <p:pic>
        <p:nvPicPr>
          <p:cNvPr id="11" name="図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810" y="1676240"/>
            <a:ext cx="9179390" cy="4343560"/>
          </a:xfrm>
          <a:prstGeom prst="rect">
            <a:avLst/>
          </a:prstGeom>
        </p:spPr>
      </p:pic>
      <p:pic>
        <p:nvPicPr>
          <p:cNvPr id="12" name="図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94508" y="3200240"/>
            <a:ext cx="1820892" cy="2590800"/>
          </a:xfrm>
          <a:prstGeom prst="rect">
            <a:avLst/>
          </a:prstGeom>
        </p:spPr>
      </p:pic>
      <p:pic>
        <p:nvPicPr>
          <p:cNvPr id="13" name="図 1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50758" y="3449550"/>
            <a:ext cx="2007242" cy="1655690"/>
          </a:xfrm>
          <a:prstGeom prst="rect">
            <a:avLst/>
          </a:prstGeom>
        </p:spPr>
      </p:pic>
      <p:sp>
        <p:nvSpPr>
          <p:cNvPr id="10" name="円/楕円 9"/>
          <p:cNvSpPr/>
          <p:nvPr/>
        </p:nvSpPr>
        <p:spPr bwMode="auto">
          <a:xfrm>
            <a:off x="2529444" y="4707417"/>
            <a:ext cx="1524000" cy="1066800"/>
          </a:xfrm>
          <a:prstGeom prst="ellipse">
            <a:avLst/>
          </a:prstGeom>
          <a:noFill/>
          <a:ln w="76200" cap="flat" cmpd="sng" algn="ctr">
            <a:solidFill>
              <a:srgbClr val="FF0000"/>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dirty="0" smtClean="0"/>
              <a:t>New rapid mix chamber</a:t>
            </a:r>
            <a:endParaRPr lang="en-US" dirty="0"/>
          </a:p>
        </p:txBody>
      </p:sp>
      <p:sp>
        <p:nvSpPr>
          <p:cNvPr id="3" name="コンテンツ プレースホルダー 2"/>
          <p:cNvSpPr>
            <a:spLocks noGrp="1"/>
          </p:cNvSpPr>
          <p:nvPr>
            <p:ph sz="half" idx="1"/>
          </p:nvPr>
        </p:nvSpPr>
        <p:spPr>
          <a:xfrm>
            <a:off x="228600" y="1600200"/>
            <a:ext cx="4038600" cy="4525963"/>
          </a:xfrm>
        </p:spPr>
        <p:txBody>
          <a:bodyPr/>
          <a:lstStyle/>
          <a:p>
            <a:pPr marL="0" indent="0">
              <a:buNone/>
            </a:pPr>
            <a:endParaRPr lang="en" dirty="0" smtClean="0"/>
          </a:p>
          <a:p>
            <a:pPr marL="0" indent="0">
              <a:buNone/>
            </a:pPr>
            <a:endParaRPr lang="en" dirty="0"/>
          </a:p>
          <a:p>
            <a:pPr marL="0" indent="0">
              <a:buNone/>
            </a:pPr>
            <a:endParaRPr lang="en" dirty="0" smtClean="0"/>
          </a:p>
          <a:p>
            <a:pPr marL="0" indent="0">
              <a:buNone/>
            </a:pPr>
            <a:r>
              <a:rPr lang="en" dirty="0" smtClean="0"/>
              <a:t>The </a:t>
            </a:r>
            <a:r>
              <a:rPr lang="en" dirty="0"/>
              <a:t>rapid mix chamber mixes coagulant and raw water before it enters the flocculator. </a:t>
            </a:r>
          </a:p>
          <a:p>
            <a:pPr marL="0" indent="0">
              <a:buNone/>
            </a:pPr>
            <a:endParaRPr lang="en-US" dirty="0"/>
          </a:p>
        </p:txBody>
      </p:sp>
      <p:sp>
        <p:nvSpPr>
          <p:cNvPr id="5" name="Shape 45"/>
          <p:cNvSpPr/>
          <p:nvPr/>
        </p:nvSpPr>
        <p:spPr>
          <a:xfrm>
            <a:off x="4308764" y="2286000"/>
            <a:ext cx="4800600" cy="3581400"/>
          </a:xfrm>
          <a:prstGeom prst="rect">
            <a:avLst/>
          </a:prstGeom>
          <a:blipFill>
            <a:blip r:embed="rId3"/>
            <a:stretch>
              <a:fillRect/>
            </a:stretch>
          </a:blipFill>
          <a:ln>
            <a:noFill/>
          </a:ln>
        </p:spPr>
      </p:sp>
    </p:spTree>
    <p:extLst>
      <p:ext uri="{BB962C8B-B14F-4D97-AF65-F5344CB8AC3E}">
        <p14:creationId xmlns:p14="http://schemas.microsoft.com/office/powerpoint/2010/main" val="2359672002"/>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sz="3600" dirty="0" smtClean="0"/>
              <a:t>Back lighting for the sedimentation tank</a:t>
            </a:r>
            <a:endParaRPr lang="en-US" sz="3600" dirty="0"/>
          </a:p>
        </p:txBody>
      </p:sp>
      <p:sp>
        <p:nvSpPr>
          <p:cNvPr id="4" name="コンテンツ プレースホルダー 3"/>
          <p:cNvSpPr>
            <a:spLocks noGrp="1"/>
          </p:cNvSpPr>
          <p:nvPr>
            <p:ph sz="half" idx="2"/>
          </p:nvPr>
        </p:nvSpPr>
        <p:spPr>
          <a:xfrm>
            <a:off x="5012105" y="1910434"/>
            <a:ext cx="4038600" cy="4525963"/>
          </a:xfrm>
        </p:spPr>
        <p:txBody>
          <a:bodyPr/>
          <a:lstStyle/>
          <a:p>
            <a:r>
              <a:rPr lang="en" dirty="0"/>
              <a:t>The LED strip allows the camera to detect the height of the floc blanket. </a:t>
            </a:r>
            <a:endParaRPr lang="en" dirty="0" smtClean="0"/>
          </a:p>
          <a:p>
            <a:endParaRPr lang="en" dirty="0"/>
          </a:p>
          <a:p>
            <a:r>
              <a:rPr lang="en" dirty="0"/>
              <a:t>The </a:t>
            </a:r>
            <a:r>
              <a:rPr lang="en" dirty="0" smtClean="0"/>
              <a:t>low density polyethylene diffuser </a:t>
            </a:r>
            <a:r>
              <a:rPr lang="en" dirty="0"/>
              <a:t>smooths the light.  </a:t>
            </a:r>
          </a:p>
          <a:p>
            <a:endParaRPr lang="en-US" dirty="0"/>
          </a:p>
        </p:txBody>
      </p:sp>
      <p:sp>
        <p:nvSpPr>
          <p:cNvPr id="7" name="Shape 52"/>
          <p:cNvSpPr/>
          <p:nvPr/>
        </p:nvSpPr>
        <p:spPr>
          <a:xfrm>
            <a:off x="-304800" y="1939337"/>
            <a:ext cx="5348436" cy="4543425"/>
          </a:xfrm>
          <a:prstGeom prst="rect">
            <a:avLst/>
          </a:prstGeom>
          <a:blipFill>
            <a:blip r:embed="rId2"/>
            <a:stretch>
              <a:fillRect/>
            </a:stretch>
          </a:blipFill>
          <a:ln>
            <a:noFill/>
          </a:ln>
        </p:spPr>
      </p:sp>
    </p:spTree>
    <p:extLst>
      <p:ext uri="{BB962C8B-B14F-4D97-AF65-F5344CB8AC3E}">
        <p14:creationId xmlns:p14="http://schemas.microsoft.com/office/powerpoint/2010/main" val="3821371864"/>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dirty="0" smtClean="0"/>
              <a:t>Camera Configure</a:t>
            </a:r>
            <a:endParaRPr lang="en-US" dirty="0"/>
          </a:p>
        </p:txBody>
      </p:sp>
      <p:pic>
        <p:nvPicPr>
          <p:cNvPr id="5" name="コンテンツ プレースホルダー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295400" y="1488385"/>
            <a:ext cx="6477000" cy="5369615"/>
          </a:xfrm>
        </p:spPr>
      </p:pic>
      <p:sp>
        <p:nvSpPr>
          <p:cNvPr id="6" name="円/楕円 5"/>
          <p:cNvSpPr/>
          <p:nvPr/>
        </p:nvSpPr>
        <p:spPr bwMode="auto">
          <a:xfrm>
            <a:off x="1269124" y="2490951"/>
            <a:ext cx="1600200" cy="668817"/>
          </a:xfrm>
          <a:prstGeom prst="ellipse">
            <a:avLst/>
          </a:prstGeom>
          <a:noFill/>
          <a:ln w="76200" cap="flat" cmpd="sng" algn="ctr">
            <a:solidFill>
              <a:srgbClr val="FF0000"/>
            </a:solidFill>
            <a:prstDash val="solid"/>
            <a:round/>
            <a:headEnd type="none" w="lg" len="med"/>
            <a:tailEnd type="none" w="lg" len="med"/>
          </a:ln>
          <a:effectLst/>
        </p:spPr>
        <p:txBody>
          <a:bodyPr vert="horz" wrap="squar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
        <p:nvSpPr>
          <p:cNvPr id="7" name="円/楕円 6"/>
          <p:cNvSpPr/>
          <p:nvPr/>
        </p:nvSpPr>
        <p:spPr bwMode="auto">
          <a:xfrm>
            <a:off x="1269124" y="2825359"/>
            <a:ext cx="1600200" cy="668817"/>
          </a:xfrm>
          <a:prstGeom prst="ellipse">
            <a:avLst/>
          </a:prstGeom>
          <a:noFill/>
          <a:ln w="76200" cap="flat" cmpd="sng" algn="ctr">
            <a:solidFill>
              <a:srgbClr val="FF0000"/>
            </a:solidFill>
            <a:prstDash val="solid"/>
            <a:round/>
            <a:headEnd type="none" w="lg" len="med"/>
            <a:tailEnd type="none" w="lg" len="med"/>
          </a:ln>
          <a:effectLst/>
        </p:spPr>
        <p:txBody>
          <a:bodyPr vert="horz" wrap="squar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
        <p:nvSpPr>
          <p:cNvPr id="8" name="円/楕円 7"/>
          <p:cNvSpPr/>
          <p:nvPr/>
        </p:nvSpPr>
        <p:spPr bwMode="auto">
          <a:xfrm>
            <a:off x="1269124" y="3122980"/>
            <a:ext cx="1600200" cy="668817"/>
          </a:xfrm>
          <a:prstGeom prst="ellipse">
            <a:avLst/>
          </a:prstGeom>
          <a:noFill/>
          <a:ln w="76200" cap="flat" cmpd="sng" algn="ctr">
            <a:solidFill>
              <a:srgbClr val="FF0000"/>
            </a:solidFill>
            <a:prstDash val="solid"/>
            <a:round/>
            <a:headEnd type="none" w="lg" len="med"/>
            <a:tailEnd type="none" w="lg" len="med"/>
          </a:ln>
          <a:effectLst/>
        </p:spPr>
        <p:txBody>
          <a:bodyPr vert="horz" wrap="squar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
        <p:nvSpPr>
          <p:cNvPr id="9" name="円/楕円 8"/>
          <p:cNvSpPr/>
          <p:nvPr/>
        </p:nvSpPr>
        <p:spPr bwMode="auto">
          <a:xfrm>
            <a:off x="1269124" y="3457388"/>
            <a:ext cx="1600200" cy="668817"/>
          </a:xfrm>
          <a:prstGeom prst="ellipse">
            <a:avLst/>
          </a:prstGeom>
          <a:noFill/>
          <a:ln w="76200" cap="flat" cmpd="sng" algn="ctr">
            <a:solidFill>
              <a:srgbClr val="FF0000"/>
            </a:solidFill>
            <a:prstDash val="solid"/>
            <a:round/>
            <a:headEnd type="none" w="lg" len="med"/>
            <a:tailEnd type="none" w="lg" len="med"/>
          </a:ln>
          <a:effectLst/>
        </p:spPr>
        <p:txBody>
          <a:bodyPr vert="horz" wrap="squar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
        <p:nvSpPr>
          <p:cNvPr id="10" name="円/楕円 9"/>
          <p:cNvSpPr/>
          <p:nvPr/>
        </p:nvSpPr>
        <p:spPr bwMode="auto">
          <a:xfrm>
            <a:off x="3021724" y="6168162"/>
            <a:ext cx="1600200" cy="668817"/>
          </a:xfrm>
          <a:prstGeom prst="ellipse">
            <a:avLst/>
          </a:prstGeom>
          <a:noFill/>
          <a:ln w="76200" cap="flat" cmpd="sng" algn="ctr">
            <a:solidFill>
              <a:srgbClr val="FF0000"/>
            </a:solidFill>
            <a:prstDash val="solid"/>
            <a:round/>
            <a:headEnd type="none" w="lg" len="med"/>
            <a:tailEnd type="none" w="lg" len="med"/>
          </a:ln>
          <a:effectLst/>
        </p:spPr>
        <p:txBody>
          <a:bodyPr vert="horz" wrap="squar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
        <p:nvSpPr>
          <p:cNvPr id="11" name="円/楕円 10"/>
          <p:cNvSpPr/>
          <p:nvPr/>
        </p:nvSpPr>
        <p:spPr bwMode="auto">
          <a:xfrm>
            <a:off x="1269124" y="4876800"/>
            <a:ext cx="1752600" cy="821217"/>
          </a:xfrm>
          <a:prstGeom prst="ellipse">
            <a:avLst/>
          </a:prstGeom>
          <a:noFill/>
          <a:ln w="76200" cap="flat" cmpd="sng" algn="ctr">
            <a:solidFill>
              <a:srgbClr val="FF0000"/>
            </a:solidFill>
            <a:prstDash val="solid"/>
            <a:round/>
            <a:headEnd type="none" w="lg" len="med"/>
            <a:tailEnd type="none" w="lg" len="med"/>
          </a:ln>
          <a:effectLst/>
        </p:spPr>
        <p:txBody>
          <a:bodyPr vert="horz" wrap="squar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
        <p:nvSpPr>
          <p:cNvPr id="12" name="円/楕円 11"/>
          <p:cNvSpPr/>
          <p:nvPr/>
        </p:nvSpPr>
        <p:spPr bwMode="auto">
          <a:xfrm>
            <a:off x="1269124" y="5499345"/>
            <a:ext cx="1600200" cy="668817"/>
          </a:xfrm>
          <a:prstGeom prst="ellipse">
            <a:avLst/>
          </a:prstGeom>
          <a:noFill/>
          <a:ln w="76200" cap="flat" cmpd="sng" algn="ctr">
            <a:solidFill>
              <a:srgbClr val="FF0000"/>
            </a:solidFill>
            <a:prstDash val="solid"/>
            <a:round/>
            <a:headEnd type="none" w="lg" len="med"/>
            <a:tailEnd type="none" w="lg" len="med"/>
          </a:ln>
          <a:effectLst/>
        </p:spPr>
        <p:txBody>
          <a:bodyPr vert="horz" wrap="squar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
        <p:nvSpPr>
          <p:cNvPr id="13" name="円/楕円 12"/>
          <p:cNvSpPr/>
          <p:nvPr/>
        </p:nvSpPr>
        <p:spPr bwMode="auto">
          <a:xfrm>
            <a:off x="1905000" y="4495800"/>
            <a:ext cx="1295400" cy="668817"/>
          </a:xfrm>
          <a:prstGeom prst="ellipse">
            <a:avLst/>
          </a:prstGeom>
          <a:noFill/>
          <a:ln w="76200" cap="flat" cmpd="sng" algn="ctr">
            <a:solidFill>
              <a:srgbClr val="FF0000"/>
            </a:solidFill>
            <a:prstDash val="solid"/>
            <a:round/>
            <a:headEnd type="none" w="lg" len="med"/>
            <a:tailEnd type="none" w="lg" len="med"/>
          </a:ln>
          <a:effectLst/>
        </p:spPr>
        <p:txBody>
          <a:bodyPr vert="horz" wrap="squar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
        <p:nvSpPr>
          <p:cNvPr id="14" name="左矢印 13"/>
          <p:cNvSpPr/>
          <p:nvPr/>
        </p:nvSpPr>
        <p:spPr bwMode="auto">
          <a:xfrm rot="20292293">
            <a:off x="6895771" y="3728244"/>
            <a:ext cx="1371822" cy="576423"/>
          </a:xfrm>
          <a:prstGeom prst="leftArrow">
            <a:avLst/>
          </a:prstGeom>
          <a:solidFill>
            <a:srgbClr val="FF0000"/>
          </a:solidFill>
          <a:ln w="12700" cap="flat" cmpd="sng" algn="ctr">
            <a:solidFill>
              <a:srgbClr val="FF0000"/>
            </a:solidFill>
            <a:prstDash val="solid"/>
            <a:round/>
            <a:headEnd type="none" w="lg" len="med"/>
            <a:tailEnd type="none" w="lg" len="med"/>
          </a:ln>
          <a:effectLst/>
        </p:spPr>
        <p:txBody>
          <a:bodyPr vert="horz" wrap="squar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
        <p:nvSpPr>
          <p:cNvPr id="16" name="左矢印 15"/>
          <p:cNvSpPr/>
          <p:nvPr/>
        </p:nvSpPr>
        <p:spPr bwMode="auto">
          <a:xfrm rot="19224756">
            <a:off x="5115672" y="1648218"/>
            <a:ext cx="1323501" cy="600714"/>
          </a:xfrm>
          <a:prstGeom prst="leftArrow">
            <a:avLst/>
          </a:prstGeom>
          <a:solidFill>
            <a:srgbClr val="FF0000"/>
          </a:solidFill>
          <a:ln w="12700" cap="flat" cmpd="sng" algn="ctr">
            <a:solidFill>
              <a:srgbClr val="FF0000"/>
            </a:solidFill>
            <a:prstDash val="solid"/>
            <a:round/>
            <a:headEnd type="none" w="lg" len="med"/>
            <a:tailEnd type="none" w="lg" len="med"/>
          </a:ln>
          <a:effectLst/>
        </p:spPr>
        <p:txBody>
          <a:bodyPr vert="horz" wrap="squar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
        <p:nvSpPr>
          <p:cNvPr id="17" name="円/楕円 16"/>
          <p:cNvSpPr/>
          <p:nvPr/>
        </p:nvSpPr>
        <p:spPr bwMode="auto">
          <a:xfrm>
            <a:off x="2020614" y="3962400"/>
            <a:ext cx="1332186" cy="668817"/>
          </a:xfrm>
          <a:prstGeom prst="ellipse">
            <a:avLst/>
          </a:prstGeom>
          <a:noFill/>
          <a:ln w="76200" cap="flat" cmpd="sng" algn="ctr">
            <a:solidFill>
              <a:srgbClr val="FF0000"/>
            </a:solidFill>
            <a:prstDash val="solid"/>
            <a:round/>
            <a:headEnd type="none" w="lg" len="med"/>
            <a:tailEnd type="none" w="lg" len="med"/>
          </a:ln>
          <a:effectLst/>
        </p:spPr>
        <p:txBody>
          <a:bodyPr vert="horz" wrap="squar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Tree>
    <p:extLst>
      <p:ext uri="{BB962C8B-B14F-4D97-AF65-F5344CB8AC3E}">
        <p14:creationId xmlns:p14="http://schemas.microsoft.com/office/powerpoint/2010/main" val="331434616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xit" presetSubtype="0" fill="hold" grpId="1" nodeType="withEffect">
                                  <p:stCondLst>
                                    <p:cond delay="0"/>
                                  </p:stCondLst>
                                  <p:childTnLst>
                                    <p:set>
                                      <p:cBhvr>
                                        <p:cTn id="12" dur="1" fill="hold">
                                          <p:stCondLst>
                                            <p:cond delay="0"/>
                                          </p:stCondLst>
                                        </p:cTn>
                                        <p:tgtEl>
                                          <p:spTgt spid="16"/>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1" presetClass="exit" presetSubtype="0" fill="hold" grpId="1" nodeType="withEffect">
                                  <p:stCondLst>
                                    <p:cond delay="0"/>
                                  </p:stCondLst>
                                  <p:childTnLst>
                                    <p:set>
                                      <p:cBhvr>
                                        <p:cTn id="18" dur="1" fill="hold">
                                          <p:stCondLst>
                                            <p:cond delay="0"/>
                                          </p:stCondLst>
                                        </p:cTn>
                                        <p:tgtEl>
                                          <p:spTgt spid="14"/>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par>
                                <p:cTn id="23" presetID="1" presetClass="exit" presetSubtype="0" fill="hold" grpId="1" nodeType="withEffect">
                                  <p:stCondLst>
                                    <p:cond delay="0"/>
                                  </p:stCondLst>
                                  <p:childTnLst>
                                    <p:set>
                                      <p:cBhvr>
                                        <p:cTn id="24" dur="1" fill="hold">
                                          <p:stCondLst>
                                            <p:cond delay="0"/>
                                          </p:stCondLst>
                                        </p:cTn>
                                        <p:tgtEl>
                                          <p:spTgt spid="6"/>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xit" presetSubtype="0" fill="hold" grpId="1" nodeType="clickEffect">
                                  <p:stCondLst>
                                    <p:cond delay="0"/>
                                  </p:stCondLst>
                                  <p:childTnLst>
                                    <p:set>
                                      <p:cBhvr>
                                        <p:cTn id="32" dur="1" fill="hold">
                                          <p:stCondLst>
                                            <p:cond delay="0"/>
                                          </p:stCondLst>
                                        </p:cTn>
                                        <p:tgtEl>
                                          <p:spTgt spid="17"/>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childTnLst>
                                </p:cTn>
                              </p:par>
                              <p:par>
                                <p:cTn id="37" presetID="1" presetClass="exit" presetSubtype="0" fill="hold" grpId="1" nodeType="withEffect">
                                  <p:stCondLst>
                                    <p:cond delay="0"/>
                                  </p:stCondLst>
                                  <p:childTnLst>
                                    <p:set>
                                      <p:cBhvr>
                                        <p:cTn id="38" dur="1" fill="hold">
                                          <p:stCondLst>
                                            <p:cond delay="0"/>
                                          </p:stCondLst>
                                        </p:cTn>
                                        <p:tgtEl>
                                          <p:spTgt spid="7"/>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9"/>
                                        </p:tgtEl>
                                        <p:attrNameLst>
                                          <p:attrName>style.visibility</p:attrName>
                                        </p:attrNameLst>
                                      </p:cBhvr>
                                      <p:to>
                                        <p:strVal val="visible"/>
                                      </p:to>
                                    </p:set>
                                  </p:childTnLst>
                                </p:cTn>
                              </p:par>
                              <p:par>
                                <p:cTn id="43" presetID="1" presetClass="exit" presetSubtype="0" fill="hold" grpId="1" nodeType="withEffect">
                                  <p:stCondLst>
                                    <p:cond delay="0"/>
                                  </p:stCondLst>
                                  <p:childTnLst>
                                    <p:set>
                                      <p:cBhvr>
                                        <p:cTn id="44" dur="1" fill="hold">
                                          <p:stCondLst>
                                            <p:cond delay="0"/>
                                          </p:stCondLst>
                                        </p:cTn>
                                        <p:tgtEl>
                                          <p:spTgt spid="8"/>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0"/>
                                        </p:tgtEl>
                                        <p:attrNameLst>
                                          <p:attrName>style.visibility</p:attrName>
                                        </p:attrNameLst>
                                      </p:cBhvr>
                                      <p:to>
                                        <p:strVal val="visible"/>
                                      </p:to>
                                    </p:set>
                                  </p:childTnLst>
                                </p:cTn>
                              </p:par>
                              <p:par>
                                <p:cTn id="49" presetID="1" presetClass="exit" presetSubtype="0" fill="hold" grpId="1" nodeType="withEffect">
                                  <p:stCondLst>
                                    <p:cond delay="0"/>
                                  </p:stCondLst>
                                  <p:childTnLst>
                                    <p:set>
                                      <p:cBhvr>
                                        <p:cTn id="50" dur="1" fill="hold">
                                          <p:stCondLst>
                                            <p:cond delay="0"/>
                                          </p:stCondLst>
                                        </p:cTn>
                                        <p:tgtEl>
                                          <p:spTgt spid="9"/>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1"/>
                                        </p:tgtEl>
                                        <p:attrNameLst>
                                          <p:attrName>style.visibility</p:attrName>
                                        </p:attrNameLst>
                                      </p:cBhvr>
                                      <p:to>
                                        <p:strVal val="visible"/>
                                      </p:to>
                                    </p:set>
                                  </p:childTnLst>
                                </p:cTn>
                              </p:par>
                              <p:par>
                                <p:cTn id="55" presetID="1" presetClass="exit" presetSubtype="0" fill="hold" grpId="1" nodeType="withEffect">
                                  <p:stCondLst>
                                    <p:cond delay="0"/>
                                  </p:stCondLst>
                                  <p:childTnLst>
                                    <p:set>
                                      <p:cBhvr>
                                        <p:cTn id="56" dur="1" fill="hold">
                                          <p:stCondLst>
                                            <p:cond delay="0"/>
                                          </p:stCondLst>
                                        </p:cTn>
                                        <p:tgtEl>
                                          <p:spTgt spid="10"/>
                                        </p:tgtEl>
                                        <p:attrNameLst>
                                          <p:attrName>style.visibility</p:attrName>
                                        </p:attrNameLst>
                                      </p:cBhvr>
                                      <p:to>
                                        <p:strVal val="hidden"/>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12"/>
                                        </p:tgtEl>
                                        <p:attrNameLst>
                                          <p:attrName>style.visibility</p:attrName>
                                        </p:attrNameLst>
                                      </p:cBhvr>
                                      <p:to>
                                        <p:strVal val="visible"/>
                                      </p:to>
                                    </p:set>
                                  </p:childTnLst>
                                </p:cTn>
                              </p:par>
                              <p:par>
                                <p:cTn id="61" presetID="1" presetClass="exit" presetSubtype="0" fill="hold" grpId="1" nodeType="withEffect">
                                  <p:stCondLst>
                                    <p:cond delay="0"/>
                                  </p:stCondLst>
                                  <p:childTnLst>
                                    <p:set>
                                      <p:cBhvr>
                                        <p:cTn id="62" dur="1" fill="hold">
                                          <p:stCondLst>
                                            <p:cond delay="0"/>
                                          </p:stCondLst>
                                        </p:cTn>
                                        <p:tgtEl>
                                          <p:spTgt spid="11"/>
                                        </p:tgtEl>
                                        <p:attrNameLst>
                                          <p:attrName>style.visibility</p:attrName>
                                        </p:attrNameLst>
                                      </p:cBhvr>
                                      <p:to>
                                        <p:strVal val="hidden"/>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13"/>
                                        </p:tgtEl>
                                        <p:attrNameLst>
                                          <p:attrName>style.visibility</p:attrName>
                                        </p:attrNameLst>
                                      </p:cBhvr>
                                      <p:to>
                                        <p:strVal val="visible"/>
                                      </p:to>
                                    </p:set>
                                  </p:childTnLst>
                                </p:cTn>
                              </p:par>
                              <p:par>
                                <p:cTn id="67" presetID="1" presetClass="exit" presetSubtype="0" fill="hold" grpId="1" nodeType="withEffect">
                                  <p:stCondLst>
                                    <p:cond delay="0"/>
                                  </p:stCondLst>
                                  <p:childTnLst>
                                    <p:set>
                                      <p:cBhvr>
                                        <p:cTn id="68" dur="1" fill="hold">
                                          <p:stCondLst>
                                            <p:cond delay="0"/>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7" grpId="0" animBg="1"/>
      <p:bldP spid="7" grpId="1" animBg="1"/>
      <p:bldP spid="8" grpId="0" animBg="1"/>
      <p:bldP spid="8" grpId="1" animBg="1"/>
      <p:bldP spid="9" grpId="0" animBg="1"/>
      <p:bldP spid="9" grpId="1" animBg="1"/>
      <p:bldP spid="10" grpId="0" animBg="1"/>
      <p:bldP spid="10" grpId="1" animBg="1"/>
      <p:bldP spid="11" grpId="0" animBg="1"/>
      <p:bldP spid="11" grpId="1" animBg="1"/>
      <p:bldP spid="12" grpId="0" animBg="1"/>
      <p:bldP spid="12" grpId="1" animBg="1"/>
      <p:bldP spid="13" grpId="0" animBg="1"/>
      <p:bldP spid="14" grpId="0" animBg="1"/>
      <p:bldP spid="14" grpId="1" animBg="1"/>
      <p:bldP spid="16" grpId="0" animBg="1"/>
      <p:bldP spid="16" grpId="1" animBg="1"/>
      <p:bldP spid="17" grpId="0" animBg="1"/>
      <p:bldP spid="17"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dirty="0" err="1" smtClean="0"/>
              <a:t>Floc</a:t>
            </a:r>
            <a:r>
              <a:rPr lang="en-US" dirty="0" smtClean="0"/>
              <a:t> blanket video</a:t>
            </a:r>
            <a:endParaRPr lang="en-US" dirty="0"/>
          </a:p>
        </p:txBody>
      </p:sp>
      <p:sp>
        <p:nvSpPr>
          <p:cNvPr id="3" name="コンテンツ プレースホルダー 2"/>
          <p:cNvSpPr>
            <a:spLocks noGrp="1"/>
          </p:cNvSpPr>
          <p:nvPr>
            <p:ph sz="half" idx="1"/>
          </p:nvPr>
        </p:nvSpPr>
        <p:spPr>
          <a:xfrm>
            <a:off x="457200" y="1600200"/>
            <a:ext cx="8305800" cy="4525963"/>
          </a:xfrm>
        </p:spPr>
        <p:txBody>
          <a:bodyPr/>
          <a:lstStyle/>
          <a:p>
            <a:pPr lvl="0"/>
            <a:r>
              <a:rPr lang="en" u="sng" dirty="0">
                <a:solidFill>
                  <a:schemeClr val="hlink"/>
                </a:solidFill>
                <a:hlinkClick r:id="rId2"/>
              </a:rPr>
              <a:t>http://www.youtube.com/watch?v=qnuw7dtrSrc</a:t>
            </a:r>
          </a:p>
          <a:p>
            <a:endParaRPr lang="en-US" dirty="0"/>
          </a:p>
        </p:txBody>
      </p:sp>
    </p:spTree>
    <p:extLst>
      <p:ext uri="{BB962C8B-B14F-4D97-AF65-F5344CB8AC3E}">
        <p14:creationId xmlns:p14="http://schemas.microsoft.com/office/powerpoint/2010/main" val="3065256213"/>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Experiments </a:t>
            </a:r>
            <a:endParaRPr lang="en-US" dirty="0"/>
          </a:p>
        </p:txBody>
      </p:sp>
      <p:sp>
        <p:nvSpPr>
          <p:cNvPr id="3" name="Content Placeholder 2"/>
          <p:cNvSpPr>
            <a:spLocks noGrp="1"/>
          </p:cNvSpPr>
          <p:nvPr>
            <p:ph sz="half" idx="1"/>
          </p:nvPr>
        </p:nvSpPr>
        <p:spPr>
          <a:xfrm>
            <a:off x="436727" y="1524000"/>
            <a:ext cx="4038600" cy="4525963"/>
          </a:xfrm>
        </p:spPr>
        <p:txBody>
          <a:bodyPr/>
          <a:lstStyle/>
          <a:p>
            <a:r>
              <a:rPr lang="en-US" dirty="0"/>
              <a:t>The experiments we ran had two stages:</a:t>
            </a:r>
          </a:p>
          <a:p>
            <a:pPr lvl="1"/>
            <a:r>
              <a:rPr lang="en-US" dirty="0"/>
              <a:t>Building a </a:t>
            </a:r>
            <a:r>
              <a:rPr lang="en-US" dirty="0" err="1"/>
              <a:t>floc</a:t>
            </a:r>
            <a:r>
              <a:rPr lang="en-US" dirty="0"/>
              <a:t> blanket using </a:t>
            </a:r>
            <a:r>
              <a:rPr lang="en-US" dirty="0" err="1"/>
              <a:t>PACl</a:t>
            </a:r>
            <a:r>
              <a:rPr lang="en-US" dirty="0"/>
              <a:t> as the coagulant.</a:t>
            </a:r>
          </a:p>
          <a:p>
            <a:pPr lvl="1"/>
            <a:r>
              <a:rPr lang="en-US" dirty="0"/>
              <a:t>Incorporating </a:t>
            </a:r>
            <a:r>
              <a:rPr lang="en-US" dirty="0" err="1"/>
              <a:t>Floc</a:t>
            </a:r>
            <a:r>
              <a:rPr lang="en-US" dirty="0"/>
              <a:t> Recycle to see if it further reduced the effluent turbidity</a:t>
            </a:r>
            <a:r>
              <a:rPr lang="en-US" dirty="0" smtClean="0"/>
              <a:t>.</a:t>
            </a:r>
          </a:p>
          <a:p>
            <a:pPr lvl="2"/>
            <a:r>
              <a:rPr lang="en-US" dirty="0" smtClean="0"/>
              <a:t>Drew </a:t>
            </a:r>
            <a:r>
              <a:rPr lang="en-US" dirty="0" err="1" smtClean="0"/>
              <a:t>flocs</a:t>
            </a:r>
            <a:r>
              <a:rPr lang="en-US" dirty="0" smtClean="0"/>
              <a:t> from bottom of the </a:t>
            </a:r>
            <a:r>
              <a:rPr lang="en-US" dirty="0" err="1" smtClean="0"/>
              <a:t>floc</a:t>
            </a:r>
            <a:r>
              <a:rPr lang="en-US" dirty="0" smtClean="0"/>
              <a:t> weir. </a:t>
            </a:r>
          </a:p>
          <a:p>
            <a:pPr lvl="2"/>
            <a:r>
              <a:rPr lang="en-US" dirty="0" smtClean="0"/>
              <a:t>Experimented with </a:t>
            </a:r>
            <a:r>
              <a:rPr lang="en-US" dirty="0" err="1" smtClean="0"/>
              <a:t>floc</a:t>
            </a:r>
            <a:r>
              <a:rPr lang="en-US" dirty="0" smtClean="0"/>
              <a:t> recycle at different </a:t>
            </a:r>
            <a:r>
              <a:rPr lang="en-US" dirty="0" err="1" smtClean="0"/>
              <a:t>upflow</a:t>
            </a:r>
            <a:r>
              <a:rPr lang="en-US" dirty="0" smtClean="0"/>
              <a:t> velocities </a:t>
            </a:r>
            <a:endParaRPr lang="en-US" dirty="0"/>
          </a:p>
          <a:p>
            <a:endParaRPr lang="en-US" dirty="0"/>
          </a:p>
        </p:txBody>
      </p:sp>
      <p:sp>
        <p:nvSpPr>
          <p:cNvPr id="5" name="AutoShape 2" descr="https://docs.google.com/a/cornell.edu/viewer?attid=0.1&amp;pid=gmail&amp;thid=13e94aa10b99b387&amp;url=https%3A%2F%2Fmail.google.com%2Fmail%2F%3Fui%3D2%26ik%3D778cdbe53f%26view%3Datt%26th%3D13e94aa10b99b387%26attid%3D0.1%26disp%3Dsafe%26realattid%3Df_hgl2s7821%26zw&amp;docid=f5c1ced67387399d234878e32a96aab4%7Ca3ae797083b8b7d37f98fd4c28fb75ef&amp;a=bi&amp;pagenumber=8&amp;w=138"/>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4" descr="https://docs.google.com/a/cornell.edu/viewer?attid=0.1&amp;pid=gmail&amp;thid=13e94aa10b99b387&amp;url=https%3A%2F%2Fmail.google.com%2Fmail%2F%3Fui%3D2%26ik%3D778cdbe53f%26view%3Datt%26th%3D13e94aa10b99b387%26attid%3D0.1%26disp%3Dsafe%26realattid%3Df_hgl2s7821%26zw&amp;docid=f5c1ced67387399d234878e32a96aab4%7Ca3ae797083b8b7d37f98fd4c28fb75ef&amp;a=bi&amp;pagenumber=8&amp;w=800"/>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053" name="Picture 5"/>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976734" y="1600200"/>
            <a:ext cx="3381532"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91015103"/>
      </p:ext>
    </p:extLst>
  </p:cSld>
  <p:clrMapOvr>
    <a:masterClrMapping/>
  </p:clrMapOvr>
  <p:transition>
    <p:fade/>
  </p:transition>
</p:sld>
</file>

<file path=ppt/theme/theme1.xml><?xml version="1.0" encoding="utf-8"?>
<a:theme xmlns:a="http://schemas.openxmlformats.org/drawingml/2006/main" name="1_AguaClara the road">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1_AguaClara the road">
      <a:majorFont>
        <a:latin typeface="Candara"/>
        <a:ea typeface=""/>
        <a:cs typeface=""/>
      </a:majorFont>
      <a:minorFont>
        <a:latin typeface="Candar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lg" len="med"/>
          <a:tailEnd type="none" w="lg" len="med"/>
        </a:ln>
        <a:effectLst/>
      </a:spPr>
      <a:bodyPr vert="horz" wrap="non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cs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lg" len="med"/>
          <a:tailEnd type="none" w="lg" len="med"/>
        </a:ln>
        <a:effectLst/>
      </a:spPr>
      <a:bodyPr vert="horz" wrap="non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cs typeface="Arial" charset="0"/>
          </a:defRPr>
        </a:defPPr>
      </a:lstStyle>
    </a:lnDef>
  </a:objectDefaults>
  <a:extraClrSchemeLst>
    <a:extraClrScheme>
      <a:clrScheme name="1_AguaClara the roa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AguaClara the road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AguaClara the road 3">
        <a:dk1>
          <a:srgbClr val="000000"/>
        </a:dk1>
        <a:lt1>
          <a:srgbClr val="FFFFFF"/>
        </a:lt1>
        <a:dk2>
          <a:srgbClr val="000000"/>
        </a:dk2>
        <a:lt2>
          <a:srgbClr val="969696"/>
        </a:lt2>
        <a:accent1>
          <a:srgbClr val="FF3300"/>
        </a:accent1>
        <a:accent2>
          <a:srgbClr val="FF9900"/>
        </a:accent2>
        <a:accent3>
          <a:srgbClr val="FFFFFF"/>
        </a:accent3>
        <a:accent4>
          <a:srgbClr val="000000"/>
        </a:accent4>
        <a:accent5>
          <a:srgbClr val="FFADAA"/>
        </a:accent5>
        <a:accent6>
          <a:srgbClr val="E78A00"/>
        </a:accent6>
        <a:hlink>
          <a:srgbClr val="3366FF"/>
        </a:hlink>
        <a:folHlink>
          <a:srgbClr val="A50021"/>
        </a:folHlink>
      </a:clrScheme>
      <a:clrMap bg1="lt1" tx1="dk1" bg2="lt2" tx2="dk2" accent1="accent1" accent2="accent2" accent3="accent3" accent4="accent4" accent5="accent5" accent6="accent6" hlink="hlink" folHlink="folHlink"/>
    </a:extraClrScheme>
    <a:extraClrScheme>
      <a:clrScheme name="1_AguaClara the road 4">
        <a:dk1>
          <a:srgbClr val="000000"/>
        </a:dk1>
        <a:lt1>
          <a:srgbClr val="FFFFFF"/>
        </a:lt1>
        <a:dk2>
          <a:srgbClr val="000000"/>
        </a:dk2>
        <a:lt2>
          <a:srgbClr val="969696"/>
        </a:lt2>
        <a:accent1>
          <a:srgbClr val="080808"/>
        </a:accent1>
        <a:accent2>
          <a:srgbClr val="777777"/>
        </a:accent2>
        <a:accent3>
          <a:srgbClr val="FFFFFF"/>
        </a:accent3>
        <a:accent4>
          <a:srgbClr val="000000"/>
        </a:accent4>
        <a:accent5>
          <a:srgbClr val="AAAAAA"/>
        </a:accent5>
        <a:accent6>
          <a:srgbClr val="6B6B6B"/>
        </a:accent6>
        <a:hlink>
          <a:srgbClr val="C0C0C0"/>
        </a:hlink>
        <a:folHlink>
          <a:srgbClr val="FFFFFF"/>
        </a:folHlink>
      </a:clrScheme>
      <a:clrMap bg1="lt1" tx1="dk1" bg2="lt2" tx2="dk2" accent1="accent1" accent2="accent2" accent3="accent3" accent4="accent4" accent5="accent5" accent6="accent6" hlink="hlink" folHlink="folHlink"/>
    </a:extraClrScheme>
    <a:extraClrScheme>
      <a:clrScheme name="1_AguaClara the road 5">
        <a:dk1>
          <a:srgbClr val="000000"/>
        </a:dk1>
        <a:lt1>
          <a:srgbClr val="FFFFFF"/>
        </a:lt1>
        <a:dk2>
          <a:srgbClr val="000000"/>
        </a:dk2>
        <a:lt2>
          <a:srgbClr val="969696"/>
        </a:lt2>
        <a:accent1>
          <a:srgbClr val="080808"/>
        </a:accent1>
        <a:accent2>
          <a:srgbClr val="777777"/>
        </a:accent2>
        <a:accent3>
          <a:srgbClr val="FFFFFF"/>
        </a:accent3>
        <a:accent4>
          <a:srgbClr val="000000"/>
        </a:accent4>
        <a:accent5>
          <a:srgbClr val="AAAAAA"/>
        </a:accent5>
        <a:accent6>
          <a:srgbClr val="6B6B6B"/>
        </a:accent6>
        <a:hlink>
          <a:srgbClr val="C0C0C0"/>
        </a:hlink>
        <a:folHlink>
          <a:srgbClr val="00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AguaClara the road</Template>
  <TotalTime>3790</TotalTime>
  <Words>721</Words>
  <Application>Microsoft Office PowerPoint</Application>
  <PresentationFormat>On-screen Show (4:3)</PresentationFormat>
  <Paragraphs>81</Paragraphs>
  <Slides>15</Slides>
  <Notes>5</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1_AguaClara the road</vt:lpstr>
      <vt:lpstr>Flocculation/Sedimentation Optimization</vt:lpstr>
      <vt:lpstr>Semester Goals</vt:lpstr>
      <vt:lpstr>Floc Recycle</vt:lpstr>
      <vt:lpstr>Changes in the Experimental Setup</vt:lpstr>
      <vt:lpstr>New rapid mix chamber</vt:lpstr>
      <vt:lpstr>Back lighting for the sedimentation tank</vt:lpstr>
      <vt:lpstr>Camera Configure</vt:lpstr>
      <vt:lpstr>Floc blanket video</vt:lpstr>
      <vt:lpstr>Experiments </vt:lpstr>
      <vt:lpstr>10 mg/L experiment + floc recycle</vt:lpstr>
      <vt:lpstr>20 mg/L experiment + floc recycle</vt:lpstr>
      <vt:lpstr>5 mg/L experiment + floc recycle</vt:lpstr>
      <vt:lpstr>               Conclusion</vt:lpstr>
      <vt:lpstr>Future work and considerations</vt:lpstr>
      <vt:lpstr>Questions?</vt:lpstr>
    </vt:vector>
  </TitlesOfParts>
  <Company>Cornell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CEE 4540: Sustainable Small-Scale Water Supplies</dc:title>
  <dc:creator>Monroe Weber-Shirk</dc:creator>
  <cp:lastModifiedBy>Felice</cp:lastModifiedBy>
  <cp:revision>270</cp:revision>
  <dcterms:created xsi:type="dcterms:W3CDTF">2008-08-26T14:48:34Z</dcterms:created>
  <dcterms:modified xsi:type="dcterms:W3CDTF">2013-05-14T21:15:05Z</dcterms:modified>
</cp:coreProperties>
</file>