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1"/>
  </p:notesMasterIdLst>
  <p:handoutMasterIdLst>
    <p:handoutMasterId r:id="rId22"/>
  </p:handoutMasterIdLst>
  <p:sldIdLst>
    <p:sldId id="475" r:id="rId2"/>
    <p:sldId id="487" r:id="rId3"/>
    <p:sldId id="488" r:id="rId4"/>
    <p:sldId id="500" r:id="rId5"/>
    <p:sldId id="502" r:id="rId6"/>
    <p:sldId id="501" r:id="rId7"/>
    <p:sldId id="504" r:id="rId8"/>
    <p:sldId id="490" r:id="rId9"/>
    <p:sldId id="491" r:id="rId10"/>
    <p:sldId id="505" r:id="rId11"/>
    <p:sldId id="492" r:id="rId12"/>
    <p:sldId id="493" r:id="rId13"/>
    <p:sldId id="494" r:id="rId14"/>
    <p:sldId id="495" r:id="rId15"/>
    <p:sldId id="496" r:id="rId16"/>
    <p:sldId id="497" r:id="rId17"/>
    <p:sldId id="498" r:id="rId18"/>
    <p:sldId id="499" r:id="rId19"/>
    <p:sldId id="503" r:id="rId20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entury Gothic" pitchFamily="127" charset="0"/>
        <a:ea typeface="ＭＳ Ｐゴシック" pitchFamily="127" charset="-128"/>
        <a:cs typeface="ＭＳ Ｐゴシック" pitchFamily="127" charset="-128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entury Gothic" pitchFamily="127" charset="0"/>
        <a:ea typeface="ＭＳ Ｐゴシック" pitchFamily="127" charset="-128"/>
        <a:cs typeface="ＭＳ Ｐゴシック" pitchFamily="127" charset="-128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entury Gothic" pitchFamily="127" charset="0"/>
        <a:ea typeface="ＭＳ Ｐゴシック" pitchFamily="127" charset="-128"/>
        <a:cs typeface="ＭＳ Ｐゴシック" pitchFamily="127" charset="-128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entury Gothic" pitchFamily="127" charset="0"/>
        <a:ea typeface="ＭＳ Ｐゴシック" pitchFamily="127" charset="-128"/>
        <a:cs typeface="ＭＳ Ｐゴシック" pitchFamily="127" charset="-128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entury Gothic" pitchFamily="127" charset="0"/>
        <a:ea typeface="ＭＳ Ｐゴシック" pitchFamily="127" charset="-128"/>
        <a:cs typeface="ＭＳ Ｐゴシック" pitchFamily="127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Century Gothic" pitchFamily="127" charset="0"/>
        <a:ea typeface="ＭＳ Ｐゴシック" pitchFamily="127" charset="-128"/>
        <a:cs typeface="ＭＳ Ｐゴシック" pitchFamily="127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Century Gothic" pitchFamily="127" charset="0"/>
        <a:ea typeface="ＭＳ Ｐゴシック" pitchFamily="127" charset="-128"/>
        <a:cs typeface="ＭＳ Ｐゴシック" pitchFamily="127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Century Gothic" pitchFamily="127" charset="0"/>
        <a:ea typeface="ＭＳ Ｐゴシック" pitchFamily="127" charset="-128"/>
        <a:cs typeface="ＭＳ Ｐゴシック" pitchFamily="127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Century Gothic" pitchFamily="127" charset="0"/>
        <a:ea typeface="ＭＳ Ｐゴシック" pitchFamily="127" charset="-128"/>
        <a:cs typeface="ＭＳ Ｐゴシック" pitchFamily="127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E4E92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32678" autoAdjust="0"/>
    <p:restoredTop sz="85325" autoAdjust="0"/>
  </p:normalViewPr>
  <p:slideViewPr>
    <p:cSldViewPr>
      <p:cViewPr varScale="1">
        <p:scale>
          <a:sx n="41" d="100"/>
          <a:sy n="41" d="100"/>
        </p:scale>
        <p:origin x="-114" y="-4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 dirty="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 dirty="0" smtClean="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CEE 4540: Sustainable Municipal Drinking Water Treatment</a:t>
            </a:r>
          </a:p>
          <a:p>
            <a:pPr>
              <a:defRPr/>
            </a:pPr>
            <a:r>
              <a:rPr lang="en-US"/>
              <a:t>Monroe Weber-Shirk</a:t>
            </a:r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fld id="{43C046C5-5A21-4BD6-B7DE-DC8AF6C7C51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fld id="{C73E8DA1-A065-4236-83BF-2127B5FFD8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27" charset="-128"/>
        <a:cs typeface="ＭＳ Ｐゴシック" pitchFamily="127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27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27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27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27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3E8DA1-A065-4236-83BF-2127B5FFD850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Elyssa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3E8DA1-A065-4236-83BF-2127B5FFD850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Zac</a:t>
            </a:r>
            <a:endParaRPr lang="en-US" dirty="0" smtClean="0"/>
          </a:p>
          <a:p>
            <a:r>
              <a:rPr lang="en-US" dirty="0" smtClean="0"/>
              <a:t>H = </a:t>
            </a:r>
            <a:r>
              <a:rPr lang="en-US" dirty="0" err="1" smtClean="0"/>
              <a:t>d.Floc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233638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Zac</a:t>
            </a:r>
            <a:endParaRPr lang="en-US" dirty="0" smtClean="0"/>
          </a:p>
          <a:p>
            <a:r>
              <a:rPr lang="en-US" dirty="0" smtClean="0"/>
              <a:t>S=</a:t>
            </a:r>
            <a:r>
              <a:rPr lang="en-US" dirty="0" err="1" smtClean="0"/>
              <a:t>L.Balls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08053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Zac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3E8DA1-A065-4236-83BF-2127B5FFD850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Elyssa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148275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Zac</a:t>
            </a:r>
            <a:endParaRPr lang="en-US" dirty="0" smtClean="0"/>
          </a:p>
          <a:p>
            <a:r>
              <a:rPr lang="en-US" dirty="0" smtClean="0"/>
              <a:t>Baffles – ensure that calculations</a:t>
            </a:r>
            <a:r>
              <a:rPr lang="en-US" baseline="0" dirty="0" smtClean="0"/>
              <a:t> are current for converting </a:t>
            </a:r>
            <a:r>
              <a:rPr lang="en-US" baseline="0" dirty="0" err="1" smtClean="0"/>
              <a:t>AguaClara</a:t>
            </a:r>
            <a:r>
              <a:rPr lang="en-US" baseline="0" dirty="0" smtClean="0"/>
              <a:t> stuff into pipes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3E8DA1-A065-4236-83BF-2127B5FFD850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Elyssa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BUILD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3E8DA1-A065-4236-83BF-2127B5FFD850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Zac</a:t>
            </a:r>
            <a:r>
              <a:rPr lang="en-US" dirty="0" smtClean="0"/>
              <a:t> – Describe</a:t>
            </a:r>
            <a:r>
              <a:rPr lang="en-US" baseline="0" dirty="0" smtClean="0"/>
              <a:t> diagram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3E8DA1-A065-4236-83BF-2127B5FFD850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Elyssa</a:t>
            </a:r>
            <a:r>
              <a:rPr lang="en-US" dirty="0" smtClean="0"/>
              <a:t> – smaller throat = increase in head loss through </a:t>
            </a:r>
            <a:r>
              <a:rPr lang="en-US" dirty="0" err="1" smtClean="0"/>
              <a:t>venturi</a:t>
            </a:r>
            <a:r>
              <a:rPr lang="en-US" dirty="0" smtClean="0"/>
              <a:t>, which is why we want to find the maximum throat diameter that will still provided enough difference in head to transport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flocs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3E8DA1-A065-4236-83BF-2127B5FFD850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Zac</a:t>
            </a:r>
            <a:r>
              <a:rPr lang="en-US" dirty="0" smtClean="0"/>
              <a:t> - transition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3E8DA1-A065-4236-83BF-2127B5FFD850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Zac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3E8DA1-A065-4236-83BF-2127B5FFD850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Zac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3E8DA1-A065-4236-83BF-2127B5FFD850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Elyssa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3E8DA1-A065-4236-83BF-2127B5FFD850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Elyssa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3E8DA1-A065-4236-83BF-2127B5FFD850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Elyssa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3E8DA1-A065-4236-83BF-2127B5FFD850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5" name="Picture 3" descr="IMG_0249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4" descr="IMG_0249"/>
            <p:cNvPicPr>
              <a:picLocks noChangeAspect="1" noChangeArrowheads="1"/>
            </p:cNvPicPr>
            <p:nvPr userDrawn="1"/>
          </p:nvPicPr>
          <p:blipFill>
            <a:blip r:embed="rId2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5" descr="IMG_0249"/>
            <p:cNvPicPr>
              <a:picLocks noChangeAspect="1" noChangeArrowheads="1"/>
            </p:cNvPicPr>
            <p:nvPr userDrawn="1"/>
          </p:nvPicPr>
          <p:blipFill>
            <a:blip r:embed="rId2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8" name="Picture 11" descr="AguaClara Logo Lar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E03E6AB0-AE70-4FE9-B7CA-2090D3F561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085DB5-10BC-45C5-AED7-C0A91F10AB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E2117E-2FCF-4FB0-8F12-864800CA42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458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4EE06-965C-4C41-8A6A-0C56FC39FC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458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6AB9D-DA40-4645-B167-09C1D8F472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7351D5-FB62-43A1-ABF5-55AA9F4611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A7837-89E9-47E0-9BC7-188B4EB9ED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01B039-7F54-4718-82AF-FDE213CF69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7B1E2A-282D-4AA4-8DB1-5857462BAB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1B6D2A-F934-4CF5-B17E-B2C84A88C5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2E1894-7E90-41E6-9A15-84DC6F540D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C88363-036F-4CEB-A7A7-186E5CE129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51E797-72F8-4CFC-8D27-815BB11CD2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  <a:ea typeface="+mn-ea"/>
                <a:cs typeface="Arial" charset="0"/>
              </a:defRPr>
            </a:lvl1pPr>
          </a:lstStyle>
          <a:p>
            <a:pPr>
              <a:defRPr/>
            </a:pPr>
            <a:fld id="{29B8E75B-8E9B-49AC-8E7F-8C354DA4CA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800">
              <a:latin typeface="Century Gothic" pitchFamily="34" charset="0"/>
              <a:ea typeface="+mn-ea"/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0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  <p:sldLayoutId id="2147483661" r:id="rId12"/>
    <p:sldLayoutId id="2147483662" r:id="rId13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ＭＳ Ｐゴシック" pitchFamily="127" charset="-128"/>
          <a:cs typeface="ＭＳ Ｐゴシック" pitchFamily="127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  <a:ea typeface="ＭＳ Ｐゴシック" pitchFamily="127" charset="-128"/>
          <a:cs typeface="ＭＳ Ｐゴシック" pitchFamily="127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  <a:ea typeface="ＭＳ Ｐゴシック" pitchFamily="127" charset="-128"/>
          <a:cs typeface="ＭＳ Ｐゴシック" pitchFamily="127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  <a:ea typeface="ＭＳ Ｐゴシック" pitchFamily="127" charset="-128"/>
          <a:cs typeface="ＭＳ Ｐゴシック" pitchFamily="127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  <a:ea typeface="ＭＳ Ｐゴシック" pitchFamily="127" charset="-128"/>
          <a:cs typeface="ＭＳ Ｐゴシック" pitchFamily="127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127" charset="2"/>
        <a:buChar char="Ø"/>
        <a:defRPr sz="3200">
          <a:solidFill>
            <a:schemeClr val="tx1"/>
          </a:solidFill>
          <a:latin typeface="+mn-lt"/>
          <a:ea typeface="ＭＳ Ｐゴシック" pitchFamily="127" charset="-128"/>
          <a:cs typeface="ＭＳ Ｐゴシック" pitchFamily="127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127" charset="2"/>
        <a:buChar char="Ø"/>
        <a:defRPr sz="2800">
          <a:solidFill>
            <a:schemeClr val="tx1"/>
          </a:solidFill>
          <a:latin typeface="+mn-lt"/>
          <a:ea typeface="ＭＳ Ｐゴシック" pitchFamily="127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itchFamily="127" charset="2"/>
        <a:buChar char="Ø"/>
        <a:defRPr sz="2400">
          <a:solidFill>
            <a:schemeClr val="tx1"/>
          </a:solidFill>
          <a:latin typeface="+mn-lt"/>
          <a:ea typeface="ＭＳ Ｐゴシック" pitchFamily="127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127" charset="2"/>
        <a:buChar char="Ø"/>
        <a:defRPr sz="2000">
          <a:solidFill>
            <a:schemeClr val="tx1"/>
          </a:solidFill>
          <a:latin typeface="+mn-lt"/>
          <a:ea typeface="ＭＳ Ｐゴシック" pitchFamily="127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itchFamily="127" charset="2"/>
        <a:buChar char="Ø"/>
        <a:defRPr sz="2000">
          <a:solidFill>
            <a:schemeClr val="tx1"/>
          </a:solidFill>
          <a:latin typeface="+mn-lt"/>
          <a:ea typeface="ＭＳ Ｐゴシック" pitchFamily="127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AguaClara\Final%20Presentation%20Videos\futurework2.0.avi" TargetMode="Externa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video" Target="file:///F:\AguaClara\Final%20Presentation%20Videos\slide2.0.avi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video" Target="file:///F:\AguaClara\Final%20Presentation%20Videos\slide3.2.avi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video" Target="file:///F:\AguaClara\Final%20Presentation%20Videos\slide4.avi" TargetMode="Externa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3.xml"/><Relationship Id="rId1" Type="http://schemas.openxmlformats.org/officeDocument/2006/relationships/video" Target="file:///F:\AguaClara\Final%20Presentation%20Videos\slide5.0.avi" TargetMode="Externa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wmf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ubtitle 6"/>
          <p:cNvSpPr>
            <a:spLocks noGrp="1"/>
          </p:cNvSpPr>
          <p:nvPr>
            <p:ph type="subTitle" idx="1"/>
          </p:nvPr>
        </p:nvSpPr>
        <p:spPr>
          <a:xfrm>
            <a:off x="2143108" y="5715000"/>
            <a:ext cx="4810140" cy="1143000"/>
          </a:xfrm>
        </p:spPr>
        <p:txBody>
          <a:bodyPr/>
          <a:lstStyle/>
          <a:p>
            <a:pPr eaLnBrk="1" hangingPunct="1">
              <a:buFont typeface="Wingdings" pitchFamily="127" charset="2"/>
              <a:buNone/>
            </a:pPr>
            <a:r>
              <a:rPr lang="en-US" dirty="0" smtClean="0"/>
              <a:t>Ryan Anthony, </a:t>
            </a:r>
            <a:r>
              <a:rPr lang="en-US" dirty="0" err="1" smtClean="0"/>
              <a:t>Elyssa</a:t>
            </a:r>
            <a:r>
              <a:rPr lang="en-US" dirty="0" smtClean="0"/>
              <a:t> Dixon and </a:t>
            </a:r>
            <a:r>
              <a:rPr lang="en-US" dirty="0" err="1" smtClean="0"/>
              <a:t>Zac</a:t>
            </a:r>
            <a:r>
              <a:rPr lang="en-US" dirty="0" smtClean="0"/>
              <a:t> Edwards</a:t>
            </a:r>
          </a:p>
        </p:txBody>
      </p:sp>
      <p:sp>
        <p:nvSpPr>
          <p:cNvPr id="15362" name="Title 5"/>
          <p:cNvSpPr>
            <a:spLocks noGrp="1"/>
          </p:cNvSpPr>
          <p:nvPr>
            <p:ph type="ctrTitle" sz="quarter"/>
          </p:nvPr>
        </p:nvSpPr>
        <p:spPr>
          <a:xfrm>
            <a:off x="1676400" y="990600"/>
            <a:ext cx="7772400" cy="1470025"/>
          </a:xfrm>
          <a:ln w="0"/>
        </p:spPr>
        <p:txBody>
          <a:bodyPr/>
          <a:lstStyle/>
          <a:p>
            <a:pPr eaLnBrk="1" hangingPunct="1"/>
            <a:r>
              <a:rPr lang="en-US" smtClean="0"/>
              <a:t>Venturi and Low Flow Flocculator</a:t>
            </a:r>
          </a:p>
        </p:txBody>
      </p:sp>
      <p:pic>
        <p:nvPicPr>
          <p:cNvPr id="15363" name="Picture 6" descr="a"/>
          <p:cNvPicPr>
            <a:picLocks noChangeAspect="1" noChangeArrowheads="1"/>
          </p:cNvPicPr>
          <p:nvPr/>
        </p:nvPicPr>
        <p:blipFill>
          <a:blip r:embed="rId2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Baffles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</p:spPr>
        <p:txBody>
          <a:bodyPr/>
          <a:lstStyle/>
          <a:p>
            <a:r>
              <a:rPr lang="en-US" dirty="0" smtClean="0"/>
              <a:t>Current plants maintain cross-sectional area of flow</a:t>
            </a:r>
          </a:p>
          <a:p>
            <a:r>
              <a:rPr lang="en-US" dirty="0" smtClean="0"/>
              <a:t>Modify to pipe</a:t>
            </a:r>
          </a:p>
          <a:p>
            <a:pPr lvl="1"/>
            <a:r>
              <a:rPr lang="en-US" dirty="0" smtClean="0"/>
              <a:t>Distance Correlation</a:t>
            </a:r>
          </a:p>
          <a:p>
            <a:pPr lvl="1"/>
            <a:r>
              <a:rPr lang="en-US" dirty="0" smtClean="0"/>
              <a:t>Area Correlation</a:t>
            </a:r>
          </a:p>
          <a:p>
            <a:r>
              <a:rPr lang="en-US" dirty="0" smtClean="0"/>
              <a:t>Dimensions</a:t>
            </a:r>
          </a:p>
          <a:p>
            <a:pPr lvl="1"/>
            <a:r>
              <a:rPr lang="en-US" dirty="0" smtClean="0"/>
              <a:t>H = Pipe Diameter</a:t>
            </a:r>
          </a:p>
          <a:p>
            <a:pPr lvl="1"/>
            <a:r>
              <a:rPr lang="en-US" dirty="0" smtClean="0"/>
              <a:t>S = Spacing</a:t>
            </a:r>
          </a:p>
          <a:p>
            <a:pPr lvl="1"/>
            <a:r>
              <a:rPr lang="en-US" dirty="0" smtClean="0"/>
              <a:t>W = Average Chord Length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643438" y="3643314"/>
            <a:ext cx="392905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i="1" dirty="0" smtClean="0"/>
              <a:t>What’s our favorite word?</a:t>
            </a:r>
          </a:p>
          <a:p>
            <a:pPr algn="ctr"/>
            <a:r>
              <a:rPr lang="en-US" sz="2000" i="1" dirty="0" smtClean="0"/>
              <a:t>Flocculation.  Flocculate.</a:t>
            </a:r>
          </a:p>
          <a:p>
            <a:pPr algn="ctr"/>
            <a:r>
              <a:rPr lang="en-US" sz="2000" i="1" dirty="0" err="1" smtClean="0"/>
              <a:t>Floc</a:t>
            </a:r>
            <a:r>
              <a:rPr lang="en-US" sz="2000" i="1" dirty="0" smtClean="0"/>
              <a:t>. </a:t>
            </a:r>
            <a:r>
              <a:rPr lang="en-US" sz="2000" i="1" dirty="0" err="1" smtClean="0"/>
              <a:t>Floc</a:t>
            </a:r>
            <a:r>
              <a:rPr lang="en-US" sz="2000" i="1" dirty="0" smtClean="0"/>
              <a:t>. </a:t>
            </a:r>
            <a:r>
              <a:rPr lang="en-US" sz="2000" i="1" dirty="0" err="1" smtClean="0"/>
              <a:t>Floc</a:t>
            </a:r>
            <a:r>
              <a:rPr lang="en-US" sz="2000" i="1" dirty="0" smtClean="0"/>
              <a:t>. </a:t>
            </a:r>
            <a:r>
              <a:rPr lang="en-US" sz="2000" i="1" dirty="0" err="1" smtClean="0"/>
              <a:t>Floc</a:t>
            </a:r>
            <a:r>
              <a:rPr lang="en-US" sz="2000" i="1" dirty="0" smtClean="0"/>
              <a:t>. </a:t>
            </a:r>
            <a:r>
              <a:rPr lang="en-US" sz="2000" i="1" dirty="0" err="1" smtClean="0"/>
              <a:t>Floc</a:t>
            </a:r>
            <a:r>
              <a:rPr lang="en-US" sz="2000" i="1" dirty="0" smtClean="0"/>
              <a:t>.</a:t>
            </a:r>
            <a:endParaRPr lang="en-US" sz="2000" i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Baffles – Distance Correlation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Maintain Spacing</a:t>
            </a:r>
          </a:p>
          <a:p>
            <a:pPr lvl="1"/>
            <a:r>
              <a:rPr lang="en-US" dirty="0" smtClean="0"/>
              <a:t>Current </a:t>
            </a:r>
            <a:r>
              <a:rPr lang="en-US" dirty="0" err="1" smtClean="0"/>
              <a:t>AguaClara</a:t>
            </a:r>
            <a:r>
              <a:rPr lang="en-US" dirty="0" smtClean="0"/>
              <a:t> </a:t>
            </a:r>
            <a:r>
              <a:rPr lang="en-US" dirty="0" err="1" smtClean="0"/>
              <a:t>Flocculators</a:t>
            </a:r>
            <a:endParaRPr lang="en-US" dirty="0" smtClean="0"/>
          </a:p>
          <a:p>
            <a:pPr lvl="1"/>
            <a:r>
              <a:rPr lang="en-US" dirty="0" smtClean="0"/>
              <a:t>Loss due to flow expansion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14480" y="3286124"/>
            <a:ext cx="5217745" cy="231628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357802" y="5842337"/>
            <a:ext cx="378619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i="1" dirty="0" smtClean="0"/>
              <a:t>Our Balls and Baffles</a:t>
            </a:r>
          </a:p>
          <a:p>
            <a:pPr algn="ctr"/>
            <a:r>
              <a:rPr lang="en-US" sz="2000" i="1" dirty="0" smtClean="0"/>
              <a:t>Could revamp </a:t>
            </a:r>
            <a:r>
              <a:rPr lang="en-US" sz="2000" i="1" dirty="0" err="1" smtClean="0"/>
              <a:t>AguaClara</a:t>
            </a:r>
            <a:endParaRPr lang="en-US" sz="2000" i="1" dirty="0" smtClean="0"/>
          </a:p>
          <a:p>
            <a:pPr algn="ctr"/>
            <a:r>
              <a:rPr lang="en-US" sz="2000" i="1" dirty="0" smtClean="0"/>
              <a:t>Can they really work?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xmlns="" val="40660748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Baffles – Area Correlation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Maintain Area</a:t>
            </a:r>
          </a:p>
          <a:p>
            <a:pPr lvl="1"/>
            <a:r>
              <a:rPr lang="en-US" dirty="0"/>
              <a:t>Eliminate loss due to flow expansion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" y="3352800"/>
            <a:ext cx="5418896" cy="23223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4600" y="3352800"/>
            <a:ext cx="2322384" cy="2310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848391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Balls in a Pipe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680059"/>
            <a:ext cx="4439400" cy="5158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1581172"/>
            <a:ext cx="1680419" cy="5048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50" name="TextBox 49"/>
              <p:cNvSpPr txBox="1"/>
              <p:nvPr/>
            </p:nvSpPr>
            <p:spPr>
              <a:xfrm>
                <a:off x="6477000" y="1959429"/>
                <a:ext cx="24384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𝐵𝑎𝑙𝑙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000" i="1">
                              <a:latin typeface="Cambria Math"/>
                              <a:ea typeface="Cambria Math"/>
                            </a:rPr>
                            <m:t>Π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𝐵𝑎𝑙𝑙</m:t>
                          </m:r>
                        </m:sub>
                      </m:sSub>
                      <m:sSub>
                        <m:sSub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𝐹𝑙𝑜𝑐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7000" y="1959429"/>
                <a:ext cx="2438400" cy="400110"/>
              </a:xfrm>
              <a:prstGeom prst="rect">
                <a:avLst/>
              </a:prstGeom>
              <a:blipFill rotWithShape="1">
                <a:blip r:embed="rId5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51" name="TextBox 50"/>
              <p:cNvSpPr txBox="1"/>
              <p:nvPr/>
            </p:nvSpPr>
            <p:spPr>
              <a:xfrm>
                <a:off x="7020300" y="2515382"/>
                <a:ext cx="1351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i="1">
                              <a:latin typeface="Cambria Math"/>
                              <a:ea typeface="Cambria Math"/>
                            </a:rPr>
                            <m:t>Π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𝐵𝑎𝑙𝑙</m:t>
                          </m:r>
                        </m:sub>
                      </m:sSub>
                      <m:r>
                        <a:rPr lang="en-US" dirty="0">
                          <a:latin typeface="Cambria Math"/>
                        </a:rPr>
                        <m:t>≈</m:t>
                      </m:r>
                      <m:r>
                        <a:rPr lang="en-US" b="0" i="0" dirty="0" smtClean="0">
                          <a:latin typeface="Cambria Math"/>
                        </a:rPr>
                        <m:t>0.6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0300" y="2515382"/>
                <a:ext cx="1351800" cy="369332"/>
              </a:xfrm>
              <a:prstGeom prst="rect">
                <a:avLst/>
              </a:prstGeom>
              <a:blipFill rotWithShape="1">
                <a:blip r:embed="rId6"/>
                <a:stretch>
                  <a:fillRect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6694390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Balls in a Pipe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800100" y="2000121"/>
            <a:ext cx="73914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800100" y="5124321"/>
            <a:ext cx="73914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800100" y="2603803"/>
            <a:ext cx="1905000" cy="1905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286500" y="2609721"/>
            <a:ext cx="1905000" cy="1905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>
            <a:stCxn id="6" idx="0"/>
            <a:endCxn id="7" idx="2"/>
          </p:cNvCxnSpPr>
          <p:nvPr/>
        </p:nvCxnSpPr>
        <p:spPr>
          <a:xfrm>
            <a:off x="1752600" y="2603803"/>
            <a:ext cx="4533900" cy="9584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stCxn id="6" idx="4"/>
            <a:endCxn id="7" idx="2"/>
          </p:cNvCxnSpPr>
          <p:nvPr/>
        </p:nvCxnSpPr>
        <p:spPr>
          <a:xfrm flipV="1">
            <a:off x="1752600" y="3562221"/>
            <a:ext cx="4533900" cy="9465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1752600" y="4813603"/>
            <a:ext cx="5486400" cy="591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1752600" y="2000121"/>
            <a:ext cx="0" cy="31242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7225314" y="1994203"/>
            <a:ext cx="0" cy="31242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963292" y="3371637"/>
            <a:ext cx="1562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“Dead Zone”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152900" y="4473863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L</a:t>
            </a:r>
            <a:r>
              <a:rPr lang="en-US" baseline="-25000" dirty="0" err="1" smtClean="0"/>
              <a:t>Balls</a:t>
            </a:r>
            <a:endParaRPr lang="en-US" baseline="-25000" dirty="0"/>
          </a:p>
        </p:txBody>
      </p:sp>
      <p:sp>
        <p:nvSpPr>
          <p:cNvPr id="15" name="TextBox 14"/>
          <p:cNvSpPr txBox="1"/>
          <p:nvPr/>
        </p:nvSpPr>
        <p:spPr>
          <a:xfrm>
            <a:off x="1790700" y="2152521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d</a:t>
            </a:r>
            <a:r>
              <a:rPr lang="en-US" baseline="-25000" dirty="0" err="1" smtClean="0"/>
              <a:t>Jet</a:t>
            </a:r>
            <a:endParaRPr lang="en-US" baseline="-25000" dirty="0"/>
          </a:p>
        </p:txBody>
      </p:sp>
      <p:sp>
        <p:nvSpPr>
          <p:cNvPr id="16" name="Rectangle 15"/>
          <p:cNvSpPr/>
          <p:nvPr/>
        </p:nvSpPr>
        <p:spPr>
          <a:xfrm>
            <a:off x="5617331" y="2867173"/>
            <a:ext cx="492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r</a:t>
            </a:r>
            <a:r>
              <a:rPr lang="en-US" baseline="-25000" dirty="0" err="1" smtClean="0"/>
              <a:t>Ball</a:t>
            </a:r>
            <a:endParaRPr lang="en-US" baseline="-25000" dirty="0"/>
          </a:p>
        </p:txBody>
      </p:sp>
      <p:cxnSp>
        <p:nvCxnSpPr>
          <p:cNvPr id="17" name="Straight Arrow Connector 16"/>
          <p:cNvCxnSpPr>
            <a:endCxn id="6" idx="0"/>
          </p:cNvCxnSpPr>
          <p:nvPr/>
        </p:nvCxnSpPr>
        <p:spPr>
          <a:xfrm>
            <a:off x="1752600" y="2000121"/>
            <a:ext cx="0" cy="60368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6263936" y="2603803"/>
            <a:ext cx="0" cy="95841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endCxn id="7" idx="0"/>
          </p:cNvCxnSpPr>
          <p:nvPr/>
        </p:nvCxnSpPr>
        <p:spPr>
          <a:xfrm>
            <a:off x="5989588" y="2603803"/>
            <a:ext cx="1249412" cy="591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333500" y="5410200"/>
            <a:ext cx="6324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2800" dirty="0" err="1" smtClean="0"/>
              <a:t>L</a:t>
            </a:r>
            <a:r>
              <a:rPr lang="en-US" sz="2800" baseline="-25000" dirty="0" err="1"/>
              <a:t>B</a:t>
            </a:r>
            <a:r>
              <a:rPr lang="en-US" sz="2800" baseline="-25000" dirty="0" err="1" smtClean="0"/>
              <a:t>alls</a:t>
            </a:r>
            <a:r>
              <a:rPr lang="en-US" sz="2800" dirty="0" smtClean="0"/>
              <a:t> is a geometric property based on the expansion of jets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419049166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228600"/>
            <a:ext cx="8701118" cy="1143000"/>
          </a:xfrm>
        </p:spPr>
        <p:txBody>
          <a:bodyPr/>
          <a:lstStyle/>
          <a:p>
            <a:r>
              <a:rPr lang="en-US" dirty="0" smtClean="0"/>
              <a:t>Summary and Comparison for 3 L/s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143504" y="5842337"/>
            <a:ext cx="421484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i="1" dirty="0" smtClean="0"/>
              <a:t>Both options can work.</a:t>
            </a:r>
          </a:p>
          <a:p>
            <a:pPr algn="ctr"/>
            <a:r>
              <a:rPr lang="en-US" sz="2000" i="1" dirty="0" smtClean="0"/>
              <a:t>Only one can be the best.</a:t>
            </a:r>
          </a:p>
          <a:p>
            <a:pPr algn="ctr"/>
            <a:r>
              <a:rPr lang="en-US" sz="2000" i="1" dirty="0" smtClean="0"/>
              <a:t>We find it baffling.</a:t>
            </a:r>
            <a:endParaRPr lang="en-US" sz="2000" i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 t="1718"/>
          <a:stretch>
            <a:fillRect/>
          </a:stretch>
        </p:blipFill>
        <p:spPr bwMode="auto">
          <a:xfrm>
            <a:off x="928662" y="1643050"/>
            <a:ext cx="7000924" cy="4086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7968814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8299" t="39619" r="27143" b="25115"/>
          <a:stretch/>
        </p:blipFill>
        <p:spPr bwMode="auto">
          <a:xfrm>
            <a:off x="4982935" y="2258782"/>
            <a:ext cx="3929743" cy="3526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245" t="39619" r="54830" b="25115"/>
          <a:stretch/>
        </p:blipFill>
        <p:spPr bwMode="auto">
          <a:xfrm>
            <a:off x="435428" y="2258782"/>
            <a:ext cx="3668486" cy="3526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Baffle Spacing Comparison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 bwMode="auto">
          <a:xfrm>
            <a:off x="2209800" y="2388632"/>
            <a:ext cx="0" cy="838200"/>
          </a:xfrm>
          <a:prstGeom prst="straightConnector1">
            <a:avLst/>
          </a:prstGeom>
          <a:ln>
            <a:solidFill>
              <a:schemeClr val="accent3"/>
            </a:solidFill>
            <a:headEnd type="arrow"/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 bwMode="auto">
          <a:xfrm>
            <a:off x="6896100" y="2346263"/>
            <a:ext cx="0" cy="10668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604156" y="1600200"/>
            <a:ext cx="3733800" cy="533400"/>
          </a:xfrm>
        </p:spPr>
        <p:txBody>
          <a:bodyPr/>
          <a:lstStyle/>
          <a:p>
            <a:pPr marL="57150" indent="0">
              <a:buNone/>
            </a:pPr>
            <a:r>
              <a:rPr lang="en-US" dirty="0" smtClean="0"/>
              <a:t>Distance Correlation</a:t>
            </a:r>
            <a:endParaRPr lang="en-US" dirty="0"/>
          </a:p>
          <a:p>
            <a:endParaRPr lang="en-US" dirty="0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 bwMode="auto">
          <a:xfrm>
            <a:off x="5257800" y="1600200"/>
            <a:ext cx="3276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57150" indent="0">
              <a:buFont typeface="Wingdings" pitchFamily="2" charset="2"/>
              <a:buNone/>
            </a:pPr>
            <a:r>
              <a:rPr lang="en-US" dirty="0" smtClean="0"/>
              <a:t>Area Correlation</a:t>
            </a:r>
          </a:p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143108" y="2571744"/>
            <a:ext cx="10933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3"/>
                </a:solidFill>
                <a:latin typeface="+mn-lt"/>
              </a:rPr>
              <a:t>8.9 cm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58016" y="2643182"/>
            <a:ext cx="1176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3"/>
                </a:solidFill>
                <a:latin typeface="+mn-lt"/>
              </a:rPr>
              <a:t>12.6 cm</a:t>
            </a:r>
          </a:p>
        </p:txBody>
      </p:sp>
      <p:cxnSp>
        <p:nvCxnSpPr>
          <p:cNvPr id="22" name="Straight Arrow Connector 21"/>
          <p:cNvCxnSpPr/>
          <p:nvPr/>
        </p:nvCxnSpPr>
        <p:spPr bwMode="auto">
          <a:xfrm>
            <a:off x="647700" y="4011371"/>
            <a:ext cx="312420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 bwMode="auto">
          <a:xfrm>
            <a:off x="5334000" y="4011371"/>
            <a:ext cx="312420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839684" y="4093001"/>
            <a:ext cx="1089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5"/>
                </a:solidFill>
                <a:latin typeface="+mn-lt"/>
              </a:rPr>
              <a:t>36 cm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517820" y="4143380"/>
            <a:ext cx="11260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5"/>
                </a:solidFill>
                <a:latin typeface="+mn-lt"/>
              </a:rPr>
              <a:t>36 cm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214414" y="3228396"/>
            <a:ext cx="19859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  <a:latin typeface="+mn-lt"/>
              </a:rPr>
              <a:t>Top of Baffle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019800" y="3413062"/>
            <a:ext cx="1981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  <a:latin typeface="+mn-lt"/>
              </a:rPr>
              <a:t>Top of Baffle</a:t>
            </a:r>
          </a:p>
        </p:txBody>
      </p:sp>
    </p:spTree>
    <p:extLst>
      <p:ext uri="{BB962C8B-B14F-4D97-AF65-F5344CB8AC3E}">
        <p14:creationId xmlns:p14="http://schemas.microsoft.com/office/powerpoint/2010/main" xmlns="" val="16976031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Uncertainty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33400" y="1600200"/>
            <a:ext cx="8229600" cy="4876800"/>
          </a:xfrm>
        </p:spPr>
        <p:txBody>
          <a:bodyPr/>
          <a:lstStyle/>
          <a:p>
            <a:r>
              <a:rPr lang="en-US" dirty="0" smtClean="0">
                <a:cs typeface="GreekC"/>
              </a:rPr>
              <a:t>Sensitivity to Assumptions</a:t>
            </a:r>
            <a:endParaRPr lang="en-US" dirty="0" smtClean="0"/>
          </a:p>
          <a:p>
            <a:r>
              <a:rPr lang="en-US" dirty="0" smtClean="0"/>
              <a:t>Baffles</a:t>
            </a:r>
          </a:p>
          <a:p>
            <a:r>
              <a:rPr lang="en-US" dirty="0" smtClean="0"/>
              <a:t>Balls</a:t>
            </a:r>
          </a:p>
          <a:p>
            <a:pPr lvl="1"/>
            <a:r>
              <a:rPr lang="en-US" dirty="0" smtClean="0"/>
              <a:t>Assumptions:</a:t>
            </a:r>
          </a:p>
          <a:p>
            <a:pPr lvl="2"/>
            <a:r>
              <a:rPr lang="en-US" sz="2400" dirty="0" err="1" smtClean="0">
                <a:latin typeface="GreekC"/>
                <a:cs typeface="GreekC"/>
              </a:rPr>
              <a:t>a</a:t>
            </a:r>
            <a:r>
              <a:rPr lang="en-US" sz="2400" baseline="-25000" dirty="0" err="1" smtClean="0">
                <a:latin typeface="GreekC"/>
                <a:cs typeface="GreekC"/>
              </a:rPr>
              <a:t>e</a:t>
            </a:r>
            <a:r>
              <a:rPr lang="en-US" sz="2400" dirty="0" smtClean="0">
                <a:cs typeface="GreekC"/>
              </a:rPr>
              <a:t>=2</a:t>
            </a:r>
            <a:endParaRPr lang="en-US" dirty="0" smtClean="0">
              <a:cs typeface="GreekC"/>
            </a:endParaRPr>
          </a:p>
          <a:p>
            <a:pPr lvl="2"/>
            <a:r>
              <a:rPr lang="en-US" sz="2800" dirty="0" err="1" smtClean="0">
                <a:latin typeface="GreekC"/>
                <a:cs typeface="GreekC"/>
              </a:rPr>
              <a:t>e</a:t>
            </a:r>
            <a:r>
              <a:rPr lang="en-US" sz="2800" baseline="-25000" dirty="0" err="1" smtClean="0">
                <a:cs typeface="GreekC"/>
              </a:rPr>
              <a:t>Max</a:t>
            </a:r>
            <a:r>
              <a:rPr lang="en-US" sz="2800" dirty="0" smtClean="0">
                <a:cs typeface="GreekC"/>
              </a:rPr>
              <a:t>=10 </a:t>
            </a:r>
            <a:r>
              <a:rPr lang="en-US" sz="2800" dirty="0" err="1" smtClean="0">
                <a:cs typeface="GreekC"/>
              </a:rPr>
              <a:t>mW</a:t>
            </a:r>
            <a:r>
              <a:rPr lang="en-US" sz="2800" dirty="0" smtClean="0">
                <a:cs typeface="GreekC"/>
              </a:rPr>
              <a:t>/kg</a:t>
            </a:r>
          </a:p>
          <a:p>
            <a:pPr lvl="1"/>
            <a:r>
              <a:rPr lang="en-US" dirty="0" smtClean="0">
                <a:cs typeface="GreekC"/>
              </a:rPr>
              <a:t>Recalculation Yields:</a:t>
            </a:r>
          </a:p>
          <a:p>
            <a:pPr lvl="2"/>
            <a:r>
              <a:rPr lang="en-US" sz="2400" dirty="0" err="1" smtClean="0">
                <a:latin typeface="GreekC"/>
                <a:cs typeface="GreekC"/>
              </a:rPr>
              <a:t>a</a:t>
            </a:r>
            <a:r>
              <a:rPr lang="en-US" sz="2400" baseline="-25000" dirty="0" err="1" smtClean="0">
                <a:latin typeface="GreekC"/>
                <a:cs typeface="GreekC"/>
              </a:rPr>
              <a:t>e</a:t>
            </a:r>
            <a:r>
              <a:rPr lang="en-US" sz="2400" dirty="0" smtClean="0">
                <a:cs typeface="GreekC"/>
              </a:rPr>
              <a:t>=10</a:t>
            </a:r>
            <a:endParaRPr lang="en-US" dirty="0" smtClean="0">
              <a:cs typeface="GreekC"/>
            </a:endParaRPr>
          </a:p>
          <a:p>
            <a:pPr lvl="2"/>
            <a:r>
              <a:rPr lang="en-US" sz="2800" dirty="0" err="1" smtClean="0">
                <a:latin typeface="GreekC"/>
                <a:cs typeface="GreekC"/>
              </a:rPr>
              <a:t>e</a:t>
            </a:r>
            <a:r>
              <a:rPr lang="en-US" sz="2800" baseline="-25000" dirty="0" err="1" smtClean="0">
                <a:cs typeface="GreekC"/>
              </a:rPr>
              <a:t>Max</a:t>
            </a:r>
            <a:r>
              <a:rPr lang="en-US" sz="2800" dirty="0" smtClean="0">
                <a:cs typeface="GreekC"/>
              </a:rPr>
              <a:t>=20 </a:t>
            </a:r>
            <a:r>
              <a:rPr lang="en-US" sz="2800" dirty="0" err="1" smtClean="0">
                <a:cs typeface="GreekC"/>
              </a:rPr>
              <a:t>mW</a:t>
            </a:r>
            <a:r>
              <a:rPr lang="en-US" sz="2800" dirty="0" smtClean="0">
                <a:cs typeface="GreekC"/>
              </a:rPr>
              <a:t>/kg</a:t>
            </a:r>
            <a:endParaRPr lang="en-US" sz="3200" dirty="0" smtClean="0">
              <a:cs typeface="GreekC"/>
            </a:endParaRP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4572000" y="257174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000" i="1" dirty="0" smtClean="0"/>
              <a:t>If Monroe were king,</a:t>
            </a:r>
          </a:p>
          <a:p>
            <a:pPr algn="ctr"/>
            <a:r>
              <a:rPr lang="en-US" sz="2000" i="1" dirty="0" smtClean="0"/>
              <a:t>All the water would be clean.</a:t>
            </a:r>
          </a:p>
          <a:p>
            <a:pPr algn="ctr"/>
            <a:r>
              <a:rPr lang="en-US" sz="2000" i="1" dirty="0" smtClean="0"/>
              <a:t>Instead, we do work.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xmlns="" val="40524031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7686" y="2214554"/>
            <a:ext cx="4500594" cy="3071834"/>
          </a:xfrm>
        </p:spPr>
        <p:txBody>
          <a:bodyPr/>
          <a:lstStyle/>
          <a:p>
            <a:r>
              <a:rPr lang="en-US" dirty="0" smtClean="0"/>
              <a:t>Fix Balls</a:t>
            </a:r>
          </a:p>
          <a:p>
            <a:r>
              <a:rPr lang="en-US" dirty="0" smtClean="0"/>
              <a:t>Price comparison</a:t>
            </a:r>
          </a:p>
          <a:p>
            <a:r>
              <a:rPr lang="en-US" dirty="0" smtClean="0"/>
              <a:t>Constructability</a:t>
            </a:r>
          </a:p>
          <a:p>
            <a:r>
              <a:rPr lang="en-US" dirty="0" smtClean="0"/>
              <a:t>Method to observe flocculation</a:t>
            </a:r>
          </a:p>
          <a:p>
            <a:r>
              <a:rPr lang="en-US" dirty="0" smtClean="0"/>
              <a:t>Prototype to compare to calculated values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29124" y="1714488"/>
            <a:ext cx="4143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Low Flow </a:t>
            </a:r>
            <a:r>
              <a:rPr lang="en-US" b="1" dirty="0" err="1" smtClean="0"/>
              <a:t>Flocculator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85720" y="1714488"/>
            <a:ext cx="371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Venturi</a:t>
            </a:r>
            <a:endParaRPr lang="en-US" b="1" dirty="0"/>
          </a:p>
        </p:txBody>
      </p:sp>
      <p:pic>
        <p:nvPicPr>
          <p:cNvPr id="7" name="futurework2.0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57158" y="2571744"/>
            <a:ext cx="3810027" cy="285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0488599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1500174"/>
            <a:ext cx="37147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i="1" dirty="0" smtClean="0"/>
              <a:t>I like burritos.</a:t>
            </a:r>
          </a:p>
          <a:p>
            <a:pPr algn="ctr"/>
            <a:r>
              <a:rPr lang="en-US" sz="2000" i="1" dirty="0" smtClean="0"/>
              <a:t>I think most people do too.</a:t>
            </a:r>
          </a:p>
          <a:p>
            <a:pPr algn="ctr"/>
            <a:r>
              <a:rPr lang="en-US" sz="2000" i="1" dirty="0" smtClean="0"/>
              <a:t>Let’s make clean water.</a:t>
            </a:r>
            <a:endParaRPr lang="en-US" sz="2000" i="1" dirty="0"/>
          </a:p>
        </p:txBody>
      </p:sp>
      <p:sp>
        <p:nvSpPr>
          <p:cNvPr id="4" name="Rectangle 3"/>
          <p:cNvSpPr/>
          <p:nvPr/>
        </p:nvSpPr>
        <p:spPr>
          <a:xfrm>
            <a:off x="4071934" y="5429264"/>
            <a:ext cx="421482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i="1" dirty="0" smtClean="0"/>
              <a:t>We provide water.</a:t>
            </a:r>
          </a:p>
          <a:p>
            <a:pPr algn="ctr"/>
            <a:r>
              <a:rPr lang="en-US" sz="2000" i="1" dirty="0" smtClean="0"/>
              <a:t>We might also save the world.</a:t>
            </a:r>
          </a:p>
          <a:p>
            <a:pPr algn="ctr"/>
            <a:r>
              <a:rPr lang="en-US" sz="2000" i="1" dirty="0" smtClean="0"/>
              <a:t>We do what we can</a:t>
            </a:r>
            <a:r>
              <a:rPr lang="en-US" i="1" dirty="0" smtClean="0"/>
              <a:t>.</a:t>
            </a:r>
            <a:endParaRPr lang="en-US" i="1" dirty="0"/>
          </a:p>
        </p:txBody>
      </p:sp>
      <p:sp>
        <p:nvSpPr>
          <p:cNvPr id="5" name="Rectangle 4"/>
          <p:cNvSpPr/>
          <p:nvPr/>
        </p:nvSpPr>
        <p:spPr>
          <a:xfrm>
            <a:off x="500034" y="2714620"/>
            <a:ext cx="40004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i="1" dirty="0" smtClean="0"/>
              <a:t>Would you like to have</a:t>
            </a:r>
          </a:p>
          <a:p>
            <a:pPr algn="ctr"/>
            <a:r>
              <a:rPr lang="en-US" sz="2000" i="1" dirty="0" smtClean="0"/>
              <a:t>A refreshing glass of mud?</a:t>
            </a:r>
          </a:p>
          <a:p>
            <a:pPr algn="ctr"/>
            <a:r>
              <a:rPr lang="en-US" sz="2000" i="1" dirty="0" smtClean="0"/>
              <a:t>I prefer water.</a:t>
            </a:r>
            <a:endParaRPr lang="en-US" sz="2000" i="1" dirty="0"/>
          </a:p>
        </p:txBody>
      </p:sp>
      <p:sp>
        <p:nvSpPr>
          <p:cNvPr id="7" name="Rectangle 6"/>
          <p:cNvSpPr/>
          <p:nvPr/>
        </p:nvSpPr>
        <p:spPr>
          <a:xfrm>
            <a:off x="4214810" y="221455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000" i="1" dirty="0" smtClean="0"/>
              <a:t>We stay up all night</a:t>
            </a:r>
          </a:p>
          <a:p>
            <a:pPr algn="ctr"/>
            <a:r>
              <a:rPr lang="en-US" sz="2000" i="1" dirty="0" smtClean="0"/>
              <a:t>Writing </a:t>
            </a:r>
            <a:r>
              <a:rPr lang="en-US" sz="2000" i="1" dirty="0" err="1" smtClean="0"/>
              <a:t>MathCad</a:t>
            </a:r>
            <a:r>
              <a:rPr lang="en-US" sz="2000" i="1" dirty="0" smtClean="0"/>
              <a:t> documents</a:t>
            </a:r>
          </a:p>
          <a:p>
            <a:pPr algn="ctr"/>
            <a:r>
              <a:rPr lang="en-US" sz="2000" i="1" dirty="0" smtClean="0"/>
              <a:t>And then we revise</a:t>
            </a:r>
            <a:endParaRPr lang="en-US" sz="2000" i="1" dirty="0"/>
          </a:p>
        </p:txBody>
      </p:sp>
      <p:pic>
        <p:nvPicPr>
          <p:cNvPr id="3074" name="Picture 2" descr="C:\Users\Elyssa\Documents\Cornell\Senior Year\CEE 4550\Lion Monroe.jpg"/>
          <p:cNvPicPr>
            <a:picLocks noChangeAspect="1" noChangeArrowheads="1"/>
          </p:cNvPicPr>
          <p:nvPr/>
        </p:nvPicPr>
        <p:blipFill>
          <a:blip r:embed="rId2" cstate="print"/>
          <a:srcRect r="56506" b="16137"/>
          <a:stretch>
            <a:fillRect/>
          </a:stretch>
        </p:blipFill>
        <p:spPr bwMode="auto">
          <a:xfrm>
            <a:off x="0" y="5224939"/>
            <a:ext cx="1142976" cy="1633062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2357422" y="4143380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000" i="1" dirty="0" err="1" smtClean="0"/>
              <a:t>Venturis</a:t>
            </a:r>
            <a:r>
              <a:rPr lang="en-US" sz="2000" i="1" dirty="0" smtClean="0"/>
              <a:t> are cool</a:t>
            </a:r>
          </a:p>
          <a:p>
            <a:pPr algn="ctr"/>
            <a:r>
              <a:rPr lang="en-US" sz="2000" i="1" dirty="0" smtClean="0"/>
              <a:t>We wanted to construct one</a:t>
            </a:r>
          </a:p>
          <a:p>
            <a:pPr algn="ctr"/>
            <a:r>
              <a:rPr lang="en-US" sz="2000" i="1" dirty="0" err="1" smtClean="0"/>
              <a:t>‘Twas</a:t>
            </a:r>
            <a:r>
              <a:rPr lang="en-US" sz="2000" i="1" dirty="0" smtClean="0"/>
              <a:t> not meant to be</a:t>
            </a:r>
            <a:endParaRPr lang="en-US" sz="2000" i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type="title"/>
          </p:nvPr>
        </p:nvSpPr>
        <p:spPr>
          <a:xfrm>
            <a:off x="500034" y="142852"/>
            <a:ext cx="8458200" cy="1143000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 dirty="0" err="1"/>
              <a:t>Venturi</a:t>
            </a:r>
            <a:r>
              <a:rPr lang="en-US" dirty="0"/>
              <a:t>:</a:t>
            </a:r>
            <a:br>
              <a:rPr lang="en-US" dirty="0"/>
            </a:br>
            <a:r>
              <a:rPr lang="en-US" sz="3600" dirty="0"/>
              <a:t>Investigating the Potential of </a:t>
            </a:r>
            <a:r>
              <a:rPr lang="en-US" sz="3600" dirty="0" err="1"/>
              <a:t>Floc</a:t>
            </a:r>
            <a:r>
              <a:rPr lang="en-US" sz="3600" dirty="0"/>
              <a:t> Recycle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14282" y="2214554"/>
          <a:ext cx="3714776" cy="39992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7388"/>
                <a:gridCol w="1857388"/>
              </a:tblGrid>
              <a:tr h="1265144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What</a:t>
                      </a:r>
                      <a:r>
                        <a:rPr lang="en-US" sz="1600" dirty="0" smtClean="0"/>
                        <a:t> is </a:t>
                      </a:r>
                      <a:r>
                        <a:rPr lang="en-US" sz="1600" dirty="0" err="1" smtClean="0"/>
                        <a:t>Floc</a:t>
                      </a:r>
                      <a:r>
                        <a:rPr lang="en-US" sz="1600" dirty="0" smtClean="0"/>
                        <a:t> Recycle?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Return </a:t>
                      </a:r>
                      <a:r>
                        <a:rPr lang="en-US" sz="1600" dirty="0" err="1" smtClean="0"/>
                        <a:t>flocs</a:t>
                      </a:r>
                      <a:r>
                        <a:rPr lang="en-US" sz="1600" dirty="0" smtClean="0"/>
                        <a:t> from the </a:t>
                      </a:r>
                      <a:r>
                        <a:rPr lang="en-US" sz="1600" dirty="0" err="1" smtClean="0"/>
                        <a:t>floc</a:t>
                      </a:r>
                      <a:r>
                        <a:rPr lang="en-US" sz="1600" dirty="0" smtClean="0"/>
                        <a:t> blanket in the sedimentation tank to the </a:t>
                      </a:r>
                      <a:r>
                        <a:rPr lang="en-US" sz="1600" dirty="0" err="1" smtClean="0"/>
                        <a:t>flocculator</a:t>
                      </a:r>
                      <a:endParaRPr lang="en-US" sz="1600" dirty="0"/>
                    </a:p>
                  </a:txBody>
                  <a:tcPr/>
                </a:tc>
              </a:tr>
              <a:tr h="1640001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Why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Floc</a:t>
                      </a:r>
                      <a:r>
                        <a:rPr lang="en-US" sz="1600" dirty="0" smtClean="0"/>
                        <a:t> Recycle?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Recycling improves</a:t>
                      </a:r>
                      <a:r>
                        <a:rPr lang="en-US" sz="1600" baseline="0" dirty="0" smtClean="0"/>
                        <a:t> efficiency of </a:t>
                      </a:r>
                      <a:r>
                        <a:rPr lang="en-US" sz="1600" baseline="0" dirty="0" err="1" smtClean="0"/>
                        <a:t>flocculator</a:t>
                      </a:r>
                      <a:r>
                        <a:rPr lang="en-US" sz="1600" baseline="0" dirty="0" smtClean="0"/>
                        <a:t>: decrease length of </a:t>
                      </a:r>
                      <a:r>
                        <a:rPr lang="en-US" sz="1600" baseline="0" dirty="0" err="1" smtClean="0"/>
                        <a:t>flocculator</a:t>
                      </a:r>
                      <a:r>
                        <a:rPr lang="en-US" sz="1600" baseline="0" dirty="0" smtClean="0"/>
                        <a:t>, lower costs</a:t>
                      </a:r>
                      <a:endParaRPr lang="en-US" sz="1600" dirty="0" smtClean="0"/>
                    </a:p>
                    <a:p>
                      <a:endParaRPr lang="en-US" sz="1600" dirty="0"/>
                    </a:p>
                  </a:txBody>
                  <a:tcPr/>
                </a:tc>
              </a:tr>
              <a:tr h="890286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How</a:t>
                      </a:r>
                      <a:r>
                        <a:rPr lang="en-US" sz="1600" dirty="0" smtClean="0"/>
                        <a:t> Can We </a:t>
                      </a:r>
                      <a:r>
                        <a:rPr lang="en-US" sz="1600" dirty="0" err="1" smtClean="0"/>
                        <a:t>Floc</a:t>
                      </a:r>
                      <a:r>
                        <a:rPr lang="en-US" sz="1600" dirty="0" smtClean="0"/>
                        <a:t> Recycle?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Integrate a </a:t>
                      </a:r>
                      <a:r>
                        <a:rPr lang="en-US" sz="1600" dirty="0" err="1" smtClean="0"/>
                        <a:t>Venturi</a:t>
                      </a:r>
                      <a:r>
                        <a:rPr lang="en-US" sz="1600" dirty="0" smtClean="0"/>
                        <a:t> into</a:t>
                      </a:r>
                      <a:r>
                        <a:rPr lang="en-US" sz="1600" baseline="0" dirty="0" smtClean="0"/>
                        <a:t> the Rapid Mix Pipe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71472" y="1643050"/>
            <a:ext cx="285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Brief Background</a:t>
            </a:r>
            <a:endParaRPr 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11" name="slide2.0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143372" y="2000240"/>
            <a:ext cx="4667280" cy="3500462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500562" y="5572140"/>
            <a:ext cx="40005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i="1" dirty="0" smtClean="0"/>
              <a:t>Put on your helmet,</a:t>
            </a:r>
          </a:p>
          <a:p>
            <a:pPr algn="ctr"/>
            <a:r>
              <a:rPr lang="en-US" sz="2000" i="1" dirty="0" smtClean="0"/>
              <a:t>This will be a wild ride,</a:t>
            </a:r>
          </a:p>
          <a:p>
            <a:pPr algn="ctr"/>
            <a:r>
              <a:rPr lang="en-US" sz="2000" i="1" dirty="0" smtClean="0"/>
              <a:t>Down </a:t>
            </a:r>
            <a:r>
              <a:rPr lang="en-US" sz="2000" i="1" dirty="0" err="1" smtClean="0"/>
              <a:t>Venturi</a:t>
            </a:r>
            <a:r>
              <a:rPr lang="en-US" sz="2000" i="1" dirty="0" smtClean="0"/>
              <a:t> Lane.</a:t>
            </a:r>
            <a:endParaRPr lang="en-US" sz="2000" i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Will A Venturi Solve the Problem?</a:t>
            </a:r>
          </a:p>
        </p:txBody>
      </p:sp>
      <p:pic>
        <p:nvPicPr>
          <p:cNvPr id="34822" name="Picture 6" descr="Untitled1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1000100" y="3983846"/>
            <a:ext cx="7500990" cy="2874154"/>
          </a:xfrm>
        </p:spPr>
      </p:pic>
      <p:pic>
        <p:nvPicPr>
          <p:cNvPr id="5" name="Picture 4" descr="Venturi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1538" y="1571612"/>
            <a:ext cx="4071966" cy="2333592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 bwMode="auto">
          <a:xfrm rot="10800000">
            <a:off x="714348" y="4000504"/>
            <a:ext cx="7786742" cy="158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 rot="5400000">
            <a:off x="-713606" y="5428458"/>
            <a:ext cx="2857496" cy="158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 rot="5400000" flipH="1" flipV="1">
            <a:off x="-571536" y="2714620"/>
            <a:ext cx="2571768" cy="158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16" name="Straight Connector 15"/>
          <p:cNvCxnSpPr/>
          <p:nvPr/>
        </p:nvCxnSpPr>
        <p:spPr bwMode="auto">
          <a:xfrm>
            <a:off x="714348" y="1500174"/>
            <a:ext cx="7786742" cy="158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18" name="Straight Connector 17"/>
          <p:cNvCxnSpPr/>
          <p:nvPr/>
        </p:nvCxnSpPr>
        <p:spPr bwMode="auto">
          <a:xfrm rot="5400000" flipH="1" flipV="1">
            <a:off x="7250131" y="2750339"/>
            <a:ext cx="2501124" cy="79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23" name="Straight Arrow Connector 22"/>
          <p:cNvCxnSpPr/>
          <p:nvPr/>
        </p:nvCxnSpPr>
        <p:spPr bwMode="auto">
          <a:xfrm rot="5400000">
            <a:off x="821505" y="4464851"/>
            <a:ext cx="2786082" cy="42862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27" name="Curved Connector 26"/>
          <p:cNvCxnSpPr/>
          <p:nvPr/>
        </p:nvCxnSpPr>
        <p:spPr bwMode="auto">
          <a:xfrm flipV="1">
            <a:off x="2214546" y="5143512"/>
            <a:ext cx="4643470" cy="1285884"/>
          </a:xfrm>
          <a:prstGeom prst="curvedConnector3">
            <a:avLst>
              <a:gd name="adj1" fmla="val 112972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pic>
        <p:nvPicPr>
          <p:cNvPr id="13" name="slide3.2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5357818" y="1643050"/>
            <a:ext cx="3048022" cy="2286016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Equations</a:t>
            </a:r>
            <a:endParaRPr lang="en-US" dirty="0"/>
          </a:p>
        </p:txBody>
      </p:sp>
      <p:pic>
        <p:nvPicPr>
          <p:cNvPr id="2050" name="Picture 2" descr="C:\Users\aguaclara\Desktop\Capture.PNG4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4857760"/>
            <a:ext cx="4994670" cy="1357322"/>
          </a:xfrm>
          <a:prstGeom prst="rect">
            <a:avLst/>
          </a:prstGeom>
          <a:noFill/>
        </p:spPr>
      </p:pic>
      <p:pic>
        <p:nvPicPr>
          <p:cNvPr id="2051" name="Picture 3" descr="C:\Users\aguaclara\Desktop\Capture.PNG3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3500438"/>
            <a:ext cx="6369401" cy="423863"/>
          </a:xfrm>
          <a:prstGeom prst="rect">
            <a:avLst/>
          </a:prstGeom>
          <a:noFill/>
        </p:spPr>
      </p:pic>
      <p:pic>
        <p:nvPicPr>
          <p:cNvPr id="2052" name="Picture 4" descr="C:\Users\aguaclara\Desktop\Capture.PNG2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72066" y="2000240"/>
            <a:ext cx="3786214" cy="1243472"/>
          </a:xfrm>
          <a:prstGeom prst="rect">
            <a:avLst/>
          </a:prstGeom>
          <a:noFill/>
        </p:spPr>
      </p:pic>
      <p:pic>
        <p:nvPicPr>
          <p:cNvPr id="2053" name="Picture 5" descr="C:\Users\aguaclara\Desktop\Capture.PNG1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4282" y="2000240"/>
            <a:ext cx="3952876" cy="676275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0" y="1500174"/>
            <a:ext cx="33575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1. Recycle Flow Rate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786314" y="1500174"/>
            <a:ext cx="36433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2. Difference in Head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0" y="3000372"/>
            <a:ext cx="285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3. Total Head Loss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0" y="4286256"/>
            <a:ext cx="4214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4. Pressure in Throat </a:t>
            </a:r>
            <a:endParaRPr lang="en-US" dirty="0"/>
          </a:p>
        </p:txBody>
      </p:sp>
      <p:pic>
        <p:nvPicPr>
          <p:cNvPr id="21" name="slide4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8"/>
          <a:stretch>
            <a:fillRect/>
          </a:stretch>
        </p:blipFill>
        <p:spPr>
          <a:xfrm>
            <a:off x="5357818" y="4000504"/>
            <a:ext cx="3571900" cy="26789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2471726" cy="1143000"/>
          </a:xfrm>
        </p:spPr>
        <p:txBody>
          <a:bodyPr/>
          <a:lstStyle/>
          <a:p>
            <a:r>
              <a:rPr lang="en-US" dirty="0" smtClean="0"/>
              <a:t>The Program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143240" y="257156"/>
            <a:ext cx="5791200" cy="3968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 eaLnBrk="1" hangingPunct="1"/>
            <a:r>
              <a:rPr lang="en-US" sz="2000">
                <a:latin typeface="Candara" pitchFamily="-16" charset="0"/>
              </a:rPr>
              <a:t>   12 L/s Plant With Working Venturi</a:t>
            </a:r>
          </a:p>
        </p:txBody>
      </p:sp>
      <p:graphicFrame>
        <p:nvGraphicFramePr>
          <p:cNvPr id="6" name="Group 4"/>
          <p:cNvGraphicFramePr>
            <a:graphicFrameLocks noGrp="1"/>
          </p:cNvGraphicFramePr>
          <p:nvPr/>
        </p:nvGraphicFramePr>
        <p:xfrm>
          <a:off x="3143240" y="714356"/>
          <a:ext cx="5791200" cy="5926138"/>
        </p:xfrm>
        <a:graphic>
          <a:graphicData uri="http://schemas.openxmlformats.org/drawingml/2006/table">
            <a:tbl>
              <a:tblPr/>
              <a:tblGrid>
                <a:gridCol w="1752600"/>
                <a:gridCol w="2971800"/>
                <a:gridCol w="1066800"/>
              </a:tblGrid>
              <a:tr h="615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-16" charset="-128"/>
                        </a:rPr>
                        <a:t>VARIABLE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A9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-16" charset="-128"/>
                        </a:rPr>
                        <a:t>DESCRIPTION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A9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-16" charset="-128"/>
                        </a:rPr>
                        <a:t>VALUE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A9BD"/>
                    </a:solidFill>
                  </a:tcPr>
                </a:tc>
              </a:tr>
              <a:tr h="615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-16" charset="-128"/>
                        </a:rPr>
                        <a:t>d</a:t>
                      </a:r>
                      <a:r>
                        <a:rPr kumimoji="0" lang="en-US" sz="1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-16" charset="-128"/>
                        </a:rPr>
                        <a:t>EntranceNominal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-16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A9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-16" charset="-128"/>
                        </a:rPr>
                        <a:t>Nominal Diameter of Rapid Mix Pipe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A9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-16" charset="-128"/>
                        </a:rPr>
                        <a:t>8 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A9BD"/>
                    </a:solidFill>
                  </a:tcPr>
                </a:tc>
              </a:tr>
              <a:tr h="598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-16" charset="-128"/>
                        </a:rPr>
                        <a:t>d</a:t>
                      </a:r>
                      <a:r>
                        <a:rPr kumimoji="0" lang="en-US" sz="18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-16" charset="-128"/>
                        </a:rPr>
                        <a:t>Throat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-16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A9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-16" charset="-128"/>
                        </a:rPr>
                        <a:t>Diameter of Throat in Venturi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A9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-16" charset="-128"/>
                        </a:rPr>
                        <a:t>9.86 cm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A9BD"/>
                    </a:solidFill>
                  </a:tcPr>
                </a:tc>
              </a:tr>
              <a:tr h="596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-16" charset="-128"/>
                        </a:rPr>
                        <a:t>DiameterRatio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-16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A9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-16" charset="-128"/>
                        </a:rPr>
                        <a:t>Ratio of Entrance Pipe Diameter to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-16" charset="-128"/>
                        </a:rPr>
                        <a:t>Venturi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-16" charset="-128"/>
                        </a:rPr>
                        <a:t> Throat Diameter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A9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-16" charset="-128"/>
                        </a:rPr>
                        <a:t>2.055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A9BD"/>
                    </a:solidFill>
                  </a:tcPr>
                </a:tc>
              </a:tr>
              <a:tr h="598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-16" charset="-128"/>
                        </a:rPr>
                        <a:t>L</a:t>
                      </a:r>
                      <a:r>
                        <a:rPr kumimoji="0" lang="en-US" sz="1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-16" charset="-128"/>
                        </a:rPr>
                        <a:t>Venturi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-16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A9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-16" charset="-128"/>
                        </a:rPr>
                        <a:t>Length of Venturi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A9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-16" charset="-128"/>
                        </a:rPr>
                        <a:t>1.046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A9BD"/>
                    </a:solidFill>
                  </a:tcPr>
                </a:tc>
              </a:tr>
              <a:tr h="596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-16" charset="-128"/>
                          <a:sym typeface="Symbol" pitchFamily="-16" charset="2"/>
                        </a:rPr>
                        <a:t></a:t>
                      </a:r>
                      <a:r>
                        <a:rPr kumimoji="0" lang="en-US" sz="1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-16" charset="-128"/>
                          <a:sym typeface="Symbol" pitchFamily="-16" charset="2"/>
                        </a:rPr>
                        <a:t>Expansion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-16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A9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-16" charset="-128"/>
                        </a:rPr>
                        <a:t>Angle of Expansion in Venturi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A9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-16" charset="-128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A9BD"/>
                    </a:solidFill>
                  </a:tcPr>
                </a:tc>
              </a:tr>
              <a:tr h="598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-16" charset="-128"/>
                          <a:sym typeface="Symbol" pitchFamily="-16" charset="2"/>
                        </a:rPr>
                        <a:t></a:t>
                      </a:r>
                      <a:r>
                        <a:rPr kumimoji="0" lang="en-US" sz="1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-16" charset="-128"/>
                          <a:sym typeface="Symbol" pitchFamily="-16" charset="2"/>
                        </a:rPr>
                        <a:t>Contraction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-16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A9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-16" charset="-128"/>
                        </a:rPr>
                        <a:t>Angle of Contraction in Venturi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A9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-16" charset="-128"/>
                        </a:rPr>
                        <a:t>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A9BD"/>
                    </a:solidFill>
                  </a:tcPr>
                </a:tc>
              </a:tr>
              <a:tr h="596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-16" charset="-128"/>
                        </a:rPr>
                        <a:t>L</a:t>
                      </a:r>
                      <a:r>
                        <a:rPr kumimoji="0" lang="en-US" sz="1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-16" charset="-128"/>
                        </a:rPr>
                        <a:t>Recycle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-16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A9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-16" charset="-128"/>
                        </a:rPr>
                        <a:t>Length of the Recycle Pipe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A9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-16" charset="-128"/>
                        </a:rPr>
                        <a:t>8.83 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A9BD"/>
                    </a:solidFill>
                  </a:tcPr>
                </a:tc>
              </a:tr>
              <a:tr h="598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-16" charset="-128"/>
                        </a:rPr>
                        <a:t>d</a:t>
                      </a:r>
                      <a:r>
                        <a:rPr kumimoji="0" lang="en-US" sz="18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-16" charset="-128"/>
                        </a:rPr>
                        <a:t>Recycle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-16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A9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-16" charset="-128"/>
                        </a:rPr>
                        <a:t>Diameter of the Recycle Pipe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A9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-16" charset="-128"/>
                        </a:rPr>
                        <a:t>3 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A9BD"/>
                    </a:solidFill>
                  </a:tcPr>
                </a:tc>
              </a:tr>
            </a:tbl>
          </a:graphicData>
        </a:graphic>
      </p:graphicFrame>
      <p:pic>
        <p:nvPicPr>
          <p:cNvPr id="7" name="slide5.0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85720" y="1857364"/>
            <a:ext cx="2714612" cy="203596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4429132"/>
            <a:ext cx="30003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i="1" dirty="0" smtClean="0"/>
              <a:t>Coding this program</a:t>
            </a:r>
          </a:p>
          <a:p>
            <a:pPr algn="ctr"/>
            <a:r>
              <a:rPr lang="en-US" sz="2000" i="1" dirty="0" smtClean="0"/>
              <a:t>Was a formidable task,</a:t>
            </a:r>
          </a:p>
          <a:p>
            <a:pPr algn="ctr"/>
            <a:r>
              <a:rPr lang="en-US" sz="2000" i="1" dirty="0" smtClean="0"/>
              <a:t>But we did prevail.</a:t>
            </a:r>
            <a:endParaRPr lang="en-US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 Representation</a:t>
            </a:r>
            <a:endParaRPr lang="en-US" dirty="0"/>
          </a:p>
        </p:txBody>
      </p:sp>
      <p:pic>
        <p:nvPicPr>
          <p:cNvPr id="4" name="Picture 1" descr="C:\Users\Elyssa\Downloads\Venturi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785926"/>
            <a:ext cx="9144000" cy="3568729"/>
          </a:xfrm>
          <a:prstGeom prst="rect">
            <a:avLst/>
          </a:prstGeom>
          <a:noFill/>
        </p:spPr>
      </p:pic>
      <p:cxnSp>
        <p:nvCxnSpPr>
          <p:cNvPr id="6" name="Straight Arrow Connector 5"/>
          <p:cNvCxnSpPr/>
          <p:nvPr/>
        </p:nvCxnSpPr>
        <p:spPr bwMode="auto">
          <a:xfrm>
            <a:off x="1285852" y="4788046"/>
            <a:ext cx="642942" cy="1787"/>
          </a:xfrm>
          <a:prstGeom prst="straightConnector1">
            <a:avLst/>
          </a:prstGeom>
          <a:ln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928794" y="4645369"/>
            <a:ext cx="32861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solidFill>
                  <a:schemeClr val="bg1"/>
                </a:solidFill>
              </a:rPr>
              <a:t>d.Recycle</a:t>
            </a:r>
            <a:r>
              <a:rPr lang="en-US" sz="1600" b="1" dirty="0" smtClean="0">
                <a:solidFill>
                  <a:schemeClr val="bg1"/>
                </a:solidFill>
              </a:rPr>
              <a:t> = 3 in</a:t>
            </a:r>
            <a:endParaRPr lang="en-US" sz="1600" b="1" dirty="0">
              <a:solidFill>
                <a:schemeClr val="bg1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 flipV="1">
            <a:off x="285720" y="2002163"/>
            <a:ext cx="8643998" cy="71438"/>
          </a:xfrm>
          <a:prstGeom prst="straightConnector1">
            <a:avLst/>
          </a:prstGeom>
          <a:ln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28794" y="1787849"/>
            <a:ext cx="19288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solidFill>
                  <a:schemeClr val="bg1"/>
                </a:solidFill>
              </a:rPr>
              <a:t>L.Venturi</a:t>
            </a:r>
            <a:r>
              <a:rPr lang="en-US" sz="1600" b="1" dirty="0" smtClean="0">
                <a:solidFill>
                  <a:schemeClr val="bg1"/>
                </a:solidFill>
              </a:rPr>
              <a:t> = 1.05 m</a:t>
            </a:r>
            <a:endParaRPr lang="en-US" sz="1600" b="1" dirty="0">
              <a:solidFill>
                <a:schemeClr val="bg1"/>
              </a:solidFill>
            </a:endParaRPr>
          </a:p>
        </p:txBody>
      </p:sp>
      <p:cxnSp>
        <p:nvCxnSpPr>
          <p:cNvPr id="31" name="Straight Arrow Connector 30"/>
          <p:cNvCxnSpPr/>
          <p:nvPr/>
        </p:nvCxnSpPr>
        <p:spPr bwMode="auto">
          <a:xfrm>
            <a:off x="1000100" y="2573667"/>
            <a:ext cx="1285884" cy="1588"/>
          </a:xfrm>
          <a:prstGeom prst="straightConnector1">
            <a:avLst/>
          </a:prstGeom>
          <a:ln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928662" y="2145039"/>
            <a:ext cx="1571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solidFill>
                  <a:schemeClr val="bg1"/>
                </a:solidFill>
              </a:rPr>
              <a:t>L.Throat</a:t>
            </a:r>
            <a:r>
              <a:rPr lang="en-US" sz="1600" b="1" dirty="0" smtClean="0">
                <a:solidFill>
                  <a:schemeClr val="bg1"/>
                </a:solidFill>
              </a:rPr>
              <a:t> = 6 in</a:t>
            </a:r>
            <a:endParaRPr lang="en-US" sz="1600" b="1" dirty="0">
              <a:solidFill>
                <a:schemeClr val="bg1"/>
              </a:solidFill>
            </a:endParaRPr>
          </a:p>
        </p:txBody>
      </p:sp>
      <p:cxnSp>
        <p:nvCxnSpPr>
          <p:cNvPr id="38" name="Straight Arrow Connector 37"/>
          <p:cNvCxnSpPr/>
          <p:nvPr/>
        </p:nvCxnSpPr>
        <p:spPr bwMode="auto">
          <a:xfrm rot="5400000">
            <a:off x="8144694" y="2858625"/>
            <a:ext cx="1571636" cy="1588"/>
          </a:xfrm>
          <a:prstGeom prst="straightConnector1">
            <a:avLst/>
          </a:prstGeom>
          <a:ln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6715108" y="3645237"/>
            <a:ext cx="2428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solidFill>
                  <a:schemeClr val="bg1"/>
                </a:solidFill>
              </a:rPr>
              <a:t>d.EntranceNom</a:t>
            </a:r>
            <a:r>
              <a:rPr lang="en-US" sz="1600" b="1" dirty="0" smtClean="0">
                <a:solidFill>
                  <a:schemeClr val="bg1"/>
                </a:solidFill>
              </a:rPr>
              <a:t> = 8 in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571868" y="2645105"/>
            <a:ext cx="2000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solidFill>
                  <a:schemeClr val="bg1"/>
                </a:solidFill>
              </a:rPr>
              <a:t>α.Expansion</a:t>
            </a:r>
            <a:r>
              <a:rPr lang="en-US" sz="1600" b="1" dirty="0" smtClean="0">
                <a:solidFill>
                  <a:schemeClr val="bg1"/>
                </a:solidFill>
              </a:rPr>
              <a:t> = 7°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85720" y="2645105"/>
            <a:ext cx="2357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solidFill>
                  <a:schemeClr val="bg1"/>
                </a:solidFill>
              </a:rPr>
              <a:t>α.Contraction</a:t>
            </a:r>
            <a:r>
              <a:rPr lang="en-US" sz="1600" b="1" dirty="0" smtClean="0">
                <a:solidFill>
                  <a:schemeClr val="bg1"/>
                </a:solidFill>
              </a:rPr>
              <a:t> = 60</a:t>
            </a:r>
            <a:r>
              <a:rPr lang="en-US" dirty="0" smtClean="0">
                <a:solidFill>
                  <a:schemeClr val="bg1"/>
                </a:solidFill>
              </a:rPr>
              <a:t>°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44" name="Straight Connector 43"/>
          <p:cNvCxnSpPr>
            <a:endCxn id="41" idx="0"/>
          </p:cNvCxnSpPr>
          <p:nvPr/>
        </p:nvCxnSpPr>
        <p:spPr bwMode="auto">
          <a:xfrm>
            <a:off x="4214810" y="2430791"/>
            <a:ext cx="357190" cy="214314"/>
          </a:xfrm>
          <a:prstGeom prst="line">
            <a:avLst/>
          </a:prstGeom>
          <a:ln>
            <a:solidFill>
              <a:schemeClr val="bg1"/>
            </a:solidFill>
            <a:prstDash val="sysDash"/>
            <a:headEnd type="none" w="lg" len="med"/>
            <a:tailEnd type="none" w="lg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endCxn id="41" idx="2"/>
          </p:cNvCxnSpPr>
          <p:nvPr/>
        </p:nvCxnSpPr>
        <p:spPr bwMode="auto">
          <a:xfrm rot="5400000" flipH="1" flipV="1">
            <a:off x="4276930" y="2992977"/>
            <a:ext cx="304388" cy="285752"/>
          </a:xfrm>
          <a:prstGeom prst="line">
            <a:avLst/>
          </a:prstGeom>
          <a:ln>
            <a:solidFill>
              <a:schemeClr val="bg1"/>
            </a:solidFill>
            <a:prstDash val="sysDash"/>
            <a:headEnd type="none" w="lg" len="med"/>
            <a:tailEnd type="none" w="lg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 bwMode="auto">
          <a:xfrm rot="5400000">
            <a:off x="500034" y="2502229"/>
            <a:ext cx="285752" cy="142876"/>
          </a:xfrm>
          <a:prstGeom prst="line">
            <a:avLst/>
          </a:prstGeom>
          <a:ln>
            <a:solidFill>
              <a:schemeClr val="bg1"/>
            </a:solidFill>
            <a:prstDash val="sysDash"/>
            <a:headEnd type="none" w="lg" len="med"/>
            <a:tailEnd type="none" w="lg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 bwMode="auto">
          <a:xfrm rot="16200000" flipV="1">
            <a:off x="535753" y="3180890"/>
            <a:ext cx="214314" cy="142876"/>
          </a:xfrm>
          <a:prstGeom prst="line">
            <a:avLst/>
          </a:prstGeom>
          <a:ln>
            <a:solidFill>
              <a:schemeClr val="bg1"/>
            </a:solidFill>
            <a:prstDash val="sysDash"/>
            <a:headEnd type="none" w="lg" len="med"/>
            <a:tailEnd type="none" w="lg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0" y="5572140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/>
              <a:t>See our </a:t>
            </a:r>
            <a:r>
              <a:rPr lang="en-US" sz="2000" dirty="0" err="1" smtClean="0"/>
              <a:t>venturi</a:t>
            </a:r>
            <a:r>
              <a:rPr lang="en-US" sz="2000" dirty="0" smtClean="0"/>
              <a:t>,</a:t>
            </a:r>
          </a:p>
          <a:p>
            <a:pPr algn="ctr"/>
            <a:r>
              <a:rPr lang="en-US" sz="2000" dirty="0" smtClean="0"/>
              <a:t>Flamboyant and majestic:</a:t>
            </a:r>
          </a:p>
          <a:p>
            <a:pPr algn="ctr"/>
            <a:r>
              <a:rPr lang="en-US" sz="2000" dirty="0" smtClean="0"/>
              <a:t>It recycles </a:t>
            </a:r>
            <a:r>
              <a:rPr lang="en-US" sz="2000" dirty="0" err="1" smtClean="0"/>
              <a:t>flocs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cxnSp>
        <p:nvCxnSpPr>
          <p:cNvPr id="19" name="Straight Arrow Connector 18"/>
          <p:cNvCxnSpPr/>
          <p:nvPr/>
        </p:nvCxnSpPr>
        <p:spPr bwMode="auto">
          <a:xfrm rot="5400000">
            <a:off x="1965307" y="2820983"/>
            <a:ext cx="785818" cy="1588"/>
          </a:xfrm>
          <a:prstGeom prst="straightConnector1">
            <a:avLst/>
          </a:prstGeom>
          <a:ln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000232" y="3357562"/>
            <a:ext cx="2000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solidFill>
                  <a:schemeClr val="bg1"/>
                </a:solidFill>
              </a:rPr>
              <a:t>d.Throat</a:t>
            </a:r>
            <a:r>
              <a:rPr lang="en-US" sz="1600" b="1" dirty="0" smtClean="0">
                <a:solidFill>
                  <a:schemeClr val="bg1"/>
                </a:solidFill>
              </a:rPr>
              <a:t> = 3.88 in</a:t>
            </a:r>
            <a:endParaRPr lang="en-US" sz="1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Intermission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1857364"/>
            <a:ext cx="9144000" cy="1500198"/>
          </a:xfrm>
        </p:spPr>
        <p:txBody>
          <a:bodyPr/>
          <a:lstStyle/>
          <a:p>
            <a:pPr algn="ctr">
              <a:buNone/>
            </a:pPr>
            <a:r>
              <a:rPr lang="en-US" i="1" dirty="0" smtClean="0"/>
              <a:t>Put our </a:t>
            </a:r>
            <a:r>
              <a:rPr lang="en-US" i="1" dirty="0" err="1" smtClean="0"/>
              <a:t>flocs</a:t>
            </a:r>
            <a:r>
              <a:rPr lang="en-US" i="1" dirty="0" smtClean="0"/>
              <a:t> curbside</a:t>
            </a:r>
          </a:p>
          <a:p>
            <a:pPr algn="ctr">
              <a:buNone/>
            </a:pPr>
            <a:r>
              <a:rPr lang="en-US" i="1" dirty="0" smtClean="0"/>
              <a:t>Place them next to the trash can</a:t>
            </a:r>
          </a:p>
          <a:p>
            <a:pPr algn="ctr">
              <a:buNone/>
            </a:pPr>
            <a:r>
              <a:rPr lang="en-US" i="1" dirty="0" smtClean="0"/>
              <a:t>They are recycled.</a:t>
            </a:r>
          </a:p>
          <a:p>
            <a:pPr>
              <a:buNone/>
            </a:pPr>
            <a:endParaRPr lang="en-US" i="1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0" y="5072050"/>
            <a:ext cx="9144000" cy="1785950"/>
          </a:xfrm>
        </p:spPr>
        <p:txBody>
          <a:bodyPr/>
          <a:lstStyle/>
          <a:p>
            <a:pPr algn="ctr">
              <a:buNone/>
            </a:pPr>
            <a:r>
              <a:rPr lang="en-US" i="1" dirty="0" smtClean="0"/>
              <a:t>3 Liters Per Second</a:t>
            </a:r>
          </a:p>
          <a:p>
            <a:pPr algn="ctr">
              <a:buNone/>
            </a:pPr>
            <a:r>
              <a:rPr lang="en-US" i="1" dirty="0" smtClean="0"/>
              <a:t>Needs better water treatment</a:t>
            </a:r>
          </a:p>
          <a:p>
            <a:pPr algn="ctr">
              <a:buNone/>
            </a:pPr>
            <a:r>
              <a:rPr lang="en-US" i="1" dirty="0" smtClean="0"/>
              <a:t>People are thirsty.</a:t>
            </a:r>
          </a:p>
          <a:p>
            <a:pPr>
              <a:buNone/>
            </a:pPr>
            <a:endParaRPr lang="en-US" i="1" dirty="0"/>
          </a:p>
        </p:txBody>
      </p:sp>
      <p:sp>
        <p:nvSpPr>
          <p:cNvPr id="5" name="Rectangle 4"/>
          <p:cNvSpPr/>
          <p:nvPr/>
        </p:nvSpPr>
        <p:spPr>
          <a:xfrm>
            <a:off x="0" y="3500438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i="1" dirty="0" smtClean="0">
                <a:latin typeface="+mn-lt"/>
              </a:rPr>
              <a:t>We make </a:t>
            </a:r>
            <a:r>
              <a:rPr lang="en-US" i="1" dirty="0" err="1" smtClean="0">
                <a:latin typeface="+mn-lt"/>
              </a:rPr>
              <a:t>venturis</a:t>
            </a:r>
            <a:r>
              <a:rPr lang="en-US" i="1" dirty="0" smtClean="0">
                <a:latin typeface="+mn-lt"/>
              </a:rPr>
              <a:t>,</a:t>
            </a:r>
          </a:p>
          <a:p>
            <a:pPr algn="ctr"/>
            <a:r>
              <a:rPr lang="en-US" i="1" dirty="0" smtClean="0">
                <a:latin typeface="+mn-lt"/>
              </a:rPr>
              <a:t>But if we get frustrated,</a:t>
            </a:r>
          </a:p>
          <a:p>
            <a:pPr algn="ctr"/>
            <a:r>
              <a:rPr lang="en-US" i="1" dirty="0" smtClean="0">
                <a:latin typeface="+mn-lt"/>
              </a:rPr>
              <a:t>We look at ram pumps.</a:t>
            </a:r>
            <a:endParaRPr lang="en-US" i="1" dirty="0"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Low Flow </a:t>
            </a:r>
            <a:r>
              <a:rPr lang="en-US" dirty="0" err="1" smtClean="0"/>
              <a:t>Flocculator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Obstructions in a Pipe</a:t>
            </a:r>
          </a:p>
          <a:p>
            <a:pPr lvl="1"/>
            <a:r>
              <a:rPr lang="en-US" dirty="0" smtClean="0"/>
              <a:t>Remove geometric constraints</a:t>
            </a:r>
          </a:p>
          <a:p>
            <a:pPr lvl="1"/>
            <a:r>
              <a:rPr lang="en-US" dirty="0" smtClean="0"/>
              <a:t>Baffles and Balls</a:t>
            </a:r>
          </a:p>
          <a:p>
            <a:r>
              <a:rPr lang="en-US" dirty="0" smtClean="0"/>
              <a:t>Utilize current </a:t>
            </a:r>
            <a:r>
              <a:rPr lang="en-US" dirty="0" err="1" smtClean="0"/>
              <a:t>AguaClara</a:t>
            </a:r>
            <a:r>
              <a:rPr lang="en-US" dirty="0" smtClean="0"/>
              <a:t> knowledge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2" descr="http://www.deanmyerson.org/files/photo%20archive/2007/wallowas/wal%2008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3786190"/>
            <a:ext cx="2035983" cy="2714644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571472" y="4572008"/>
            <a:ext cx="37147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i="1" dirty="0" smtClean="0"/>
              <a:t>In plants with low flows</a:t>
            </a:r>
          </a:p>
          <a:p>
            <a:pPr algn="ctr"/>
            <a:r>
              <a:rPr lang="en-US" sz="2000" i="1" dirty="0" smtClean="0"/>
              <a:t>Flocculation is no good</a:t>
            </a:r>
          </a:p>
          <a:p>
            <a:pPr algn="ctr"/>
            <a:r>
              <a:rPr lang="en-US" sz="2000" i="1" dirty="0" smtClean="0"/>
              <a:t>We shall overcome</a:t>
            </a:r>
            <a:endParaRPr lang="en-US" sz="2000" i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Assumptions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228600" y="1600200"/>
            <a:ext cx="8617472" cy="4525963"/>
          </a:xfrm>
        </p:spPr>
        <p:txBody>
          <a:bodyPr/>
          <a:lstStyle/>
          <a:p>
            <a:r>
              <a:rPr lang="en-US" dirty="0" smtClean="0"/>
              <a:t>H/S = 4</a:t>
            </a:r>
          </a:p>
          <a:p>
            <a:r>
              <a:rPr lang="en-US" dirty="0" smtClean="0"/>
              <a:t>Collision Potential </a:t>
            </a:r>
          </a:p>
          <a:p>
            <a:pPr marL="0" indent="0">
              <a:buNone/>
            </a:pPr>
            <a:r>
              <a:rPr lang="en-US" dirty="0" smtClean="0"/>
              <a:t>Efficiency = 0.95</a:t>
            </a:r>
          </a:p>
          <a:p>
            <a:r>
              <a:rPr lang="en-US" dirty="0" err="1" smtClean="0">
                <a:latin typeface="GreekC"/>
                <a:cs typeface="GreekC"/>
              </a:rPr>
              <a:t>e</a:t>
            </a:r>
            <a:r>
              <a:rPr lang="en-US" baseline="-25000" dirty="0" err="1" smtClean="0">
                <a:cs typeface="GreekC"/>
              </a:rPr>
              <a:t>Max</a:t>
            </a:r>
            <a:r>
              <a:rPr lang="en-US" baseline="-25000" dirty="0" smtClean="0">
                <a:cs typeface="GreekC"/>
              </a:rPr>
              <a:t> </a:t>
            </a:r>
            <a:r>
              <a:rPr lang="en-US" dirty="0" smtClean="0"/>
              <a:t> = 10 </a:t>
            </a:r>
            <a:r>
              <a:rPr lang="en-US" dirty="0" err="1" smtClean="0"/>
              <a:t>mW</a:t>
            </a:r>
            <a:r>
              <a:rPr lang="en-US" dirty="0" smtClean="0"/>
              <a:t>/kg</a:t>
            </a:r>
          </a:p>
          <a:p>
            <a:r>
              <a:rPr lang="en-US" dirty="0" smtClean="0"/>
              <a:t>Energy Dissipation </a:t>
            </a:r>
          </a:p>
          <a:p>
            <a:pPr marL="0" indent="0">
              <a:buNone/>
            </a:pPr>
            <a:r>
              <a:rPr lang="en-US" dirty="0" smtClean="0"/>
              <a:t>Uniformity = 2</a:t>
            </a:r>
          </a:p>
          <a:p>
            <a:r>
              <a:rPr lang="en-US" dirty="0" err="1" smtClean="0">
                <a:latin typeface="GreekC"/>
                <a:cs typeface="GreekC"/>
              </a:rPr>
              <a:t>e</a:t>
            </a:r>
            <a:r>
              <a:rPr lang="en-US" baseline="-25000" dirty="0" err="1" smtClean="0">
                <a:cs typeface="GreekC"/>
              </a:rPr>
              <a:t>Avg</a:t>
            </a:r>
            <a:r>
              <a:rPr lang="en-US" baseline="-25000" dirty="0" smtClean="0">
                <a:cs typeface="GreekC"/>
              </a:rPr>
              <a:t> </a:t>
            </a:r>
            <a:r>
              <a:rPr lang="en-US" dirty="0" smtClean="0"/>
              <a:t>= </a:t>
            </a:r>
            <a:r>
              <a:rPr lang="en-US" dirty="0"/>
              <a:t>5 </a:t>
            </a:r>
            <a:r>
              <a:rPr lang="en-US" dirty="0" err="1" smtClean="0"/>
              <a:t>mW</a:t>
            </a:r>
            <a:r>
              <a:rPr lang="en-US" dirty="0" smtClean="0"/>
              <a:t>/kg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9058" y="1643050"/>
            <a:ext cx="5008676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2928926" y="5429264"/>
            <a:ext cx="48577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i="1" dirty="0" smtClean="0"/>
              <a:t>We made assumptions.</a:t>
            </a:r>
          </a:p>
          <a:p>
            <a:pPr algn="ctr"/>
            <a:r>
              <a:rPr lang="en-US" sz="2000" i="1" dirty="0" smtClean="0"/>
              <a:t>They were real big assumptions.</a:t>
            </a:r>
          </a:p>
          <a:p>
            <a:pPr algn="ctr"/>
            <a:r>
              <a:rPr lang="en-US" sz="2000" i="1" dirty="0" smtClean="0"/>
              <a:t>But do they hold true?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xmlns="" val="42937860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3695</TotalTime>
  <Words>731</Words>
  <Application>Microsoft Office PowerPoint</Application>
  <PresentationFormat>On-screen Show (4:3)</PresentationFormat>
  <Paragraphs>208</Paragraphs>
  <Slides>19</Slides>
  <Notes>16</Notes>
  <HiddenSlides>0</HiddenSlides>
  <MMClips>5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1_AguaClara the road</vt:lpstr>
      <vt:lpstr>Venturi and Low Flow Flocculator</vt:lpstr>
      <vt:lpstr>The Venturi: Investigating the Potential of Floc Recycle</vt:lpstr>
      <vt:lpstr>How Will A Venturi Solve the Problem?</vt:lpstr>
      <vt:lpstr>Key Equations</vt:lpstr>
      <vt:lpstr>The Program</vt:lpstr>
      <vt:lpstr>Visual Representation</vt:lpstr>
      <vt:lpstr>Intermission</vt:lpstr>
      <vt:lpstr>Low Flow Flocculator</vt:lpstr>
      <vt:lpstr>Assumptions</vt:lpstr>
      <vt:lpstr>Baffles</vt:lpstr>
      <vt:lpstr>Baffles – Distance Correlation</vt:lpstr>
      <vt:lpstr>Baffles – Area Correlation</vt:lpstr>
      <vt:lpstr>Balls in a Pipe</vt:lpstr>
      <vt:lpstr>Balls in a Pipe</vt:lpstr>
      <vt:lpstr>Summary and Comparison for 3 L/s</vt:lpstr>
      <vt:lpstr>Baffle Spacing Comparison</vt:lpstr>
      <vt:lpstr>Uncertainty</vt:lpstr>
      <vt:lpstr>Future Work</vt:lpstr>
      <vt:lpstr>Questions?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Elyssa</cp:lastModifiedBy>
  <cp:revision>366</cp:revision>
  <dcterms:created xsi:type="dcterms:W3CDTF">2008-08-26T14:48:34Z</dcterms:created>
  <dcterms:modified xsi:type="dcterms:W3CDTF">2012-05-12T17:16:06Z</dcterms:modified>
</cp:coreProperties>
</file>