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475" r:id="rId2"/>
    <p:sldId id="477" r:id="rId3"/>
    <p:sldId id="487" r:id="rId4"/>
    <p:sldId id="488" r:id="rId5"/>
    <p:sldId id="491" r:id="rId6"/>
    <p:sldId id="479" r:id="rId7"/>
    <p:sldId id="492" r:id="rId8"/>
    <p:sldId id="481" r:id="rId9"/>
    <p:sldId id="482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2" autoAdjust="0"/>
    <p:restoredTop sz="87811" autoAdjust="0"/>
  </p:normalViewPr>
  <p:slideViewPr>
    <p:cSldViewPr>
      <p:cViewPr>
        <p:scale>
          <a:sx n="70" d="100"/>
          <a:sy n="70" d="100"/>
        </p:scale>
        <p:origin x="-2190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48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48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48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127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90F82A-42CD-456A-8FD4-0BD54F3427BB}" type="slidenum">
              <a:rPr lang="en-US" smtClean="0">
                <a:ea typeface="ＭＳ Ｐゴシック" pitchFamily="127" charset="-128"/>
                <a:cs typeface="ＭＳ Ｐゴシック" pitchFamily="127" charset="-128"/>
              </a:rPr>
              <a:pPr/>
              <a:t>5</a:t>
            </a:fld>
            <a:endParaRPr lang="en-US" smtClean="0">
              <a:ea typeface="ＭＳ Ｐゴシック" pitchFamily="127" charset="-128"/>
              <a:cs typeface="ＭＳ Ｐゴシック" pitchFamily="127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06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127" charset="0"/>
              </a:rPr>
              <a:t>-Reduction </a:t>
            </a:r>
            <a:r>
              <a:rPr lang="en-US" dirty="0" smtClean="0">
                <a:latin typeface="Arial" pitchFamily="127" charset="0"/>
              </a:rPr>
              <a:t>in fluid pressure from</a:t>
            </a:r>
            <a:r>
              <a:rPr lang="en-US" baseline="0" dirty="0" smtClean="0">
                <a:latin typeface="Arial" pitchFamily="127" charset="0"/>
              </a:rPr>
              <a:t> a contraction in pipe cross-sectional area</a:t>
            </a:r>
          </a:p>
          <a:p>
            <a:pPr eaLnBrk="1" hangingPunct="1"/>
            <a:r>
              <a:rPr lang="en-US" baseline="0" dirty="0" smtClean="0">
                <a:latin typeface="Arial" pitchFamily="127" charset="0"/>
              </a:rPr>
              <a:t>-</a:t>
            </a:r>
            <a:r>
              <a:rPr lang="en-US" baseline="0" dirty="0" err="1" smtClean="0">
                <a:latin typeface="Arial" pitchFamily="127" charset="0"/>
              </a:rPr>
              <a:t>Venturi</a:t>
            </a:r>
            <a:r>
              <a:rPr lang="en-US" baseline="0" dirty="0" smtClean="0">
                <a:latin typeface="Arial" pitchFamily="127" charset="0"/>
              </a:rPr>
              <a:t> </a:t>
            </a:r>
            <a:r>
              <a:rPr lang="en-US" baseline="0" dirty="0" smtClean="0">
                <a:latin typeface="Arial" pitchFamily="127" charset="0"/>
              </a:rPr>
              <a:t>effect is based upon the Bernoulli Equation</a:t>
            </a:r>
          </a:p>
          <a:p>
            <a:pPr eaLnBrk="1" hangingPunct="1"/>
            <a:r>
              <a:rPr lang="en-US" baseline="0" dirty="0" smtClean="0">
                <a:latin typeface="Arial" pitchFamily="127" charset="0"/>
              </a:rPr>
              <a:t>-Low </a:t>
            </a:r>
            <a:r>
              <a:rPr lang="en-US" baseline="0" dirty="0" smtClean="0">
                <a:latin typeface="Arial" pitchFamily="127" charset="0"/>
              </a:rPr>
              <a:t>Pressure created by the increased velocity creates a </a:t>
            </a:r>
            <a:r>
              <a:rPr lang="en-US" baseline="0" dirty="0" smtClean="0">
                <a:latin typeface="Arial" pitchFamily="127" charset="0"/>
              </a:rPr>
              <a:t>vacuum </a:t>
            </a:r>
            <a:r>
              <a:rPr lang="en-US" baseline="0" dirty="0" smtClean="0">
                <a:latin typeface="Arial" pitchFamily="127" charset="0"/>
              </a:rPr>
              <a:t>in the contraction</a:t>
            </a:r>
            <a:endParaRPr lang="en-US" dirty="0" smtClean="0">
              <a:latin typeface="Arial" pitchFamily="127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820342-8E57-4A02-82E8-9DED4AC4E90E}" type="slidenum">
              <a:rPr lang="en-US" smtClean="0">
                <a:ea typeface="ＭＳ Ｐゴシック" pitchFamily="127" charset="-128"/>
                <a:cs typeface="ＭＳ Ｐゴシック" pitchFamily="127" charset="-128"/>
              </a:rPr>
              <a:pPr/>
              <a:t>7</a:t>
            </a:fld>
            <a:endParaRPr lang="en-US" smtClean="0">
              <a:ea typeface="ＭＳ Ｐゴシック" pitchFamily="127" charset="-128"/>
              <a:cs typeface="ＭＳ Ｐゴシック" pitchFamily="127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Venturi</a:t>
            </a:r>
            <a:r>
              <a:rPr lang="en-US" dirty="0" smtClean="0"/>
              <a:t> </a:t>
            </a:r>
            <a:r>
              <a:rPr lang="en-US" dirty="0" smtClean="0"/>
              <a:t>must overcome </a:t>
            </a:r>
            <a:r>
              <a:rPr lang="en-US" dirty="0" smtClean="0"/>
              <a:t>head loss</a:t>
            </a:r>
            <a:r>
              <a:rPr lang="en-US" baseline="0" dirty="0" smtClean="0"/>
              <a:t> </a:t>
            </a:r>
            <a:r>
              <a:rPr lang="en-US" baseline="0" dirty="0" smtClean="0"/>
              <a:t>through plant (expansion of </a:t>
            </a:r>
            <a:r>
              <a:rPr lang="en-US" baseline="0" dirty="0" err="1" smtClean="0"/>
              <a:t>venturi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flocculator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sed</a:t>
            </a:r>
            <a:r>
              <a:rPr lang="en-US" baseline="0" dirty="0" smtClean="0"/>
              <a:t> tank is negligible and recycle pipe) – this determines how much head the vacuum needs to overcome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9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Make assumptions about turbidities, and do mass balance to size Recycle pipe (3%) – can improve</a:t>
            </a:r>
            <a:r>
              <a:rPr lang="en-US" baseline="0" dirty="0" smtClean="0"/>
              <a:t> with others research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Linked</a:t>
            </a:r>
            <a:r>
              <a:rPr lang="en-US" baseline="0" dirty="0" smtClean="0"/>
              <a:t> dimensions into source code (thanks design team), program sizes recycle, contraction, angles based on plant flow rate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We plan to: improve based on new research, iterate the code to get a table of necessary constrictions for different flows, test construction techniques/performance of our geometry (</a:t>
            </a:r>
            <a:r>
              <a:rPr lang="en-US" baseline="0" dirty="0" err="1" smtClean="0"/>
              <a:t>smushed</a:t>
            </a:r>
            <a:r>
              <a:rPr lang="en-US" baseline="0" dirty="0" smtClean="0"/>
              <a:t> pipe)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2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://www.youtube.com/watch?v=qy26X2Rl8T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362200" y="5715000"/>
            <a:ext cx="4495800" cy="1143000"/>
          </a:xfrm>
        </p:spPr>
        <p:txBody>
          <a:bodyPr/>
          <a:lstStyle/>
          <a:p>
            <a:r>
              <a:rPr lang="en-US" dirty="0" smtClean="0"/>
              <a:t>Ryan Anthony, </a:t>
            </a:r>
            <a:r>
              <a:rPr lang="en-US" dirty="0" err="1" smtClean="0"/>
              <a:t>Elyssa</a:t>
            </a:r>
            <a:r>
              <a:rPr lang="en-US" dirty="0" smtClean="0"/>
              <a:t> Dixon and </a:t>
            </a:r>
            <a:r>
              <a:rPr lang="en-US" dirty="0" err="1" smtClean="0"/>
              <a:t>Zac</a:t>
            </a:r>
            <a:r>
              <a:rPr lang="en-US" dirty="0" smtClean="0"/>
              <a:t> Edwards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/>
              <a:t>Venturi</a:t>
            </a:r>
            <a:r>
              <a:rPr lang="en-US" dirty="0"/>
              <a:t> </a:t>
            </a: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Low Flow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 Overview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smaller particles into larger particles</a:t>
            </a:r>
          </a:p>
          <a:p>
            <a:pPr lvl="1"/>
            <a:r>
              <a:rPr lang="en-US" dirty="0" smtClean="0"/>
              <a:t>Large particles are removed more easily in sedimentation and filtration</a:t>
            </a:r>
          </a:p>
          <a:p>
            <a:pPr lvl="1"/>
            <a:r>
              <a:rPr lang="en-US" dirty="0" smtClean="0"/>
              <a:t>Needs: “Sticky particles” and Collisions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38400" y="3657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 Overview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locculator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58" t="29408" r="47240" b="29969"/>
          <a:stretch>
            <a:fillRect/>
          </a:stretch>
        </p:blipFill>
        <p:spPr>
          <a:xfrm rot="16200000">
            <a:off x="2314059" y="1296898"/>
            <a:ext cx="3548236" cy="4683095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430808" y="2430010"/>
            <a:ext cx="1518364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Channels</a:t>
            </a:r>
            <a:endParaRPr 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84047" y="5454043"/>
            <a:ext cx="2201180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Upper Baffles</a:t>
            </a:r>
            <a:endParaRPr lang="en-US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702550" y="3065126"/>
            <a:ext cx="1441450" cy="138499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Ports between channels</a:t>
            </a:r>
            <a:endParaRPr lang="en-US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54676" y="1600200"/>
            <a:ext cx="1459054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Entrance</a:t>
            </a:r>
            <a:endParaRPr lang="en-US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917158" y="5992669"/>
            <a:ext cx="2241255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Lower Baffles</a:t>
            </a:r>
            <a:endParaRPr lang="en-US" dirty="0"/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462683" y="6001665"/>
            <a:ext cx="782587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Exit</a:t>
            </a:r>
            <a:endParaRPr lang="en-US" dirty="0"/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 flipH="1" flipV="1">
            <a:off x="6173976" y="3369848"/>
            <a:ext cx="1563345" cy="120881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>
            <a:off x="6173974" y="3459057"/>
            <a:ext cx="1628079" cy="1182029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H="1" flipV="1">
            <a:off x="5780243" y="4744262"/>
            <a:ext cx="76798" cy="73899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 flipH="1" flipV="1">
            <a:off x="5301679" y="4795535"/>
            <a:ext cx="545837" cy="69565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 flipH="1" flipV="1">
            <a:off x="4823114" y="4769898"/>
            <a:ext cx="1033927" cy="70224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 flipV="1">
            <a:off x="3592521" y="4812628"/>
            <a:ext cx="290112" cy="129589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H="1" flipV="1">
            <a:off x="3096864" y="4804082"/>
            <a:ext cx="776243" cy="131237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 flipH="1" flipV="1">
            <a:off x="2635391" y="4795536"/>
            <a:ext cx="1247239" cy="1301867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 flipH="1" flipV="1">
            <a:off x="2198131" y="4939391"/>
            <a:ext cx="1426" cy="727816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185038065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 Overview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27159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0" y="1524000"/>
            <a:ext cx="8679392" cy="1200329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square">
            <a:spAutoFit/>
          </a:bodyPr>
          <a:lstStyle/>
          <a:p>
            <a:r>
              <a:rPr lang="en-US" sz="1800" dirty="0" smtClean="0"/>
              <a:t>H = Water depth</a:t>
            </a:r>
          </a:p>
          <a:p>
            <a:r>
              <a:rPr lang="en-US" sz="1800" dirty="0" smtClean="0"/>
              <a:t>L = Length of the flocculator channel</a:t>
            </a:r>
          </a:p>
          <a:p>
            <a:r>
              <a:rPr lang="en-US" sz="1800" dirty="0" smtClean="0"/>
              <a:t>S = Space between baffles (and between the bottom of the tank and bottom of the upper </a:t>
            </a:r>
            <a:r>
              <a:rPr lang="en-US" sz="1600" dirty="0" smtClean="0"/>
              <a:t>baffles</a:t>
            </a:r>
            <a:r>
              <a:rPr lang="en-US" sz="1800" dirty="0" smtClean="0"/>
              <a:t>)</a:t>
            </a: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252776" y="3454673"/>
            <a:ext cx="0" cy="234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69466" y="4370661"/>
            <a:ext cx="332142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s-HN" sz="1600" dirty="0" smtClean="0"/>
              <a:t>H</a:t>
            </a:r>
            <a:endParaRPr lang="es-HN" sz="1600" dirty="0"/>
          </a:p>
        </p:txBody>
      </p:sp>
      <p:sp>
        <p:nvSpPr>
          <p:cNvPr id="28" name="Line 53"/>
          <p:cNvSpPr>
            <a:spLocks noChangeShapeType="1"/>
          </p:cNvSpPr>
          <p:nvPr/>
        </p:nvSpPr>
        <p:spPr bwMode="auto">
          <a:xfrm rot="16200000">
            <a:off x="3028523" y="3599929"/>
            <a:ext cx="0" cy="4891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29" name="Text Box 54"/>
          <p:cNvSpPr txBox="1">
            <a:spLocks noChangeArrowheads="1"/>
          </p:cNvSpPr>
          <p:nvPr/>
        </p:nvSpPr>
        <p:spPr bwMode="auto">
          <a:xfrm>
            <a:off x="3972289" y="5845448"/>
            <a:ext cx="32067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s-HN" sz="2000"/>
              <a:t>L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87738" y="3461023"/>
            <a:ext cx="4876800" cy="23431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GT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98813" y="3177927"/>
            <a:ext cx="5316234" cy="2778646"/>
            <a:chOff x="3225800" y="3384029"/>
            <a:chExt cx="3724876" cy="1946888"/>
          </a:xfrm>
        </p:grpSpPr>
        <p:sp>
          <p:nvSpPr>
            <p:cNvPr id="32" name="Line 84"/>
            <p:cNvSpPr>
              <a:spLocks noChangeShapeType="1"/>
            </p:cNvSpPr>
            <p:nvPr/>
          </p:nvSpPr>
          <p:spPr bwMode="auto">
            <a:xfrm>
              <a:off x="3428492" y="3384029"/>
              <a:ext cx="1588" cy="183572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3" name="Line 85"/>
            <p:cNvSpPr>
              <a:spLocks noChangeShapeType="1"/>
            </p:cNvSpPr>
            <p:nvPr/>
          </p:nvSpPr>
          <p:spPr bwMode="auto">
            <a:xfrm flipV="1">
              <a:off x="3428492" y="3384029"/>
              <a:ext cx="1588" cy="45258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4" name="Line 86"/>
            <p:cNvSpPr>
              <a:spLocks noChangeShapeType="1"/>
            </p:cNvSpPr>
            <p:nvPr/>
          </p:nvSpPr>
          <p:spPr bwMode="auto">
            <a:xfrm>
              <a:off x="3428492" y="3836609"/>
              <a:ext cx="1588" cy="138314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5" name="Line 96"/>
            <p:cNvSpPr>
              <a:spLocks noChangeShapeType="1"/>
            </p:cNvSpPr>
            <p:nvPr/>
          </p:nvSpPr>
          <p:spPr bwMode="auto">
            <a:xfrm flipH="1">
              <a:off x="3428492" y="5219757"/>
              <a:ext cx="3222052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6" name="Line 97"/>
            <p:cNvSpPr>
              <a:spLocks noChangeShapeType="1"/>
            </p:cNvSpPr>
            <p:nvPr/>
          </p:nvSpPr>
          <p:spPr bwMode="auto">
            <a:xfrm>
              <a:off x="3428492" y="5219757"/>
              <a:ext cx="3409436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7" name="Line 98"/>
            <p:cNvSpPr>
              <a:spLocks noChangeShapeType="1"/>
            </p:cNvSpPr>
            <p:nvPr/>
          </p:nvSpPr>
          <p:spPr bwMode="auto">
            <a:xfrm>
              <a:off x="3428492" y="5219757"/>
              <a:ext cx="3222052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8" name="Line 99"/>
            <p:cNvSpPr>
              <a:spLocks noChangeShapeType="1"/>
            </p:cNvSpPr>
            <p:nvPr/>
          </p:nvSpPr>
          <p:spPr bwMode="auto">
            <a:xfrm flipH="1">
              <a:off x="3428492" y="5219757"/>
              <a:ext cx="3409436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39" name="Line 100"/>
            <p:cNvSpPr>
              <a:spLocks noChangeShapeType="1"/>
            </p:cNvSpPr>
            <p:nvPr/>
          </p:nvSpPr>
          <p:spPr bwMode="auto">
            <a:xfrm>
              <a:off x="3428492" y="3836609"/>
              <a:ext cx="242964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0" name="Line 101"/>
            <p:cNvSpPr>
              <a:spLocks noChangeShapeType="1"/>
            </p:cNvSpPr>
            <p:nvPr/>
          </p:nvSpPr>
          <p:spPr bwMode="auto">
            <a:xfrm flipH="1">
              <a:off x="3428492" y="3836609"/>
              <a:ext cx="242964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1" name="Line 102"/>
            <p:cNvSpPr>
              <a:spLocks noChangeShapeType="1"/>
            </p:cNvSpPr>
            <p:nvPr/>
          </p:nvSpPr>
          <p:spPr bwMode="auto">
            <a:xfrm>
              <a:off x="3671456" y="3384029"/>
              <a:ext cx="1588" cy="45258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2" name="Line 103"/>
            <p:cNvSpPr>
              <a:spLocks noChangeShapeType="1"/>
            </p:cNvSpPr>
            <p:nvPr/>
          </p:nvSpPr>
          <p:spPr bwMode="auto">
            <a:xfrm flipV="1">
              <a:off x="3671456" y="3384029"/>
              <a:ext cx="1588" cy="45258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3" name="Freeform 104"/>
            <p:cNvSpPr>
              <a:spLocks/>
            </p:cNvSpPr>
            <p:nvPr/>
          </p:nvSpPr>
          <p:spPr bwMode="auto">
            <a:xfrm>
              <a:off x="3428492" y="3384029"/>
              <a:ext cx="3409436" cy="1835728"/>
            </a:xfrm>
            <a:custGeom>
              <a:avLst/>
              <a:gdLst/>
              <a:ahLst/>
              <a:cxnLst>
                <a:cxn ang="0">
                  <a:pos x="0" y="1710"/>
                </a:cxn>
                <a:cxn ang="0">
                  <a:pos x="922" y="1710"/>
                </a:cxn>
                <a:cxn ang="0">
                  <a:pos x="922" y="0"/>
                </a:cxn>
                <a:cxn ang="0">
                  <a:pos x="12888" y="0"/>
                </a:cxn>
                <a:cxn ang="0">
                  <a:pos x="12888" y="6933"/>
                </a:cxn>
                <a:cxn ang="0">
                  <a:pos x="0" y="6933"/>
                </a:cxn>
                <a:cxn ang="0">
                  <a:pos x="0" y="1710"/>
                </a:cxn>
              </a:cxnLst>
              <a:rect l="0" t="0" r="r" b="b"/>
              <a:pathLst>
                <a:path w="12888" h="6933">
                  <a:moveTo>
                    <a:pt x="0" y="1710"/>
                  </a:moveTo>
                  <a:lnTo>
                    <a:pt x="922" y="1710"/>
                  </a:lnTo>
                  <a:lnTo>
                    <a:pt x="922" y="0"/>
                  </a:lnTo>
                  <a:lnTo>
                    <a:pt x="12888" y="0"/>
                  </a:lnTo>
                  <a:lnTo>
                    <a:pt x="12888" y="6933"/>
                  </a:lnTo>
                  <a:lnTo>
                    <a:pt x="0" y="6933"/>
                  </a:lnTo>
                  <a:lnTo>
                    <a:pt x="0" y="1710"/>
                  </a:lnTo>
                  <a:close/>
                </a:path>
              </a:pathLst>
            </a:cu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4" name="Line 105"/>
            <p:cNvSpPr>
              <a:spLocks noChangeShapeType="1"/>
            </p:cNvSpPr>
            <p:nvPr/>
          </p:nvSpPr>
          <p:spPr bwMode="auto">
            <a:xfrm flipH="1">
              <a:off x="3317332" y="5329329"/>
              <a:ext cx="3630168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5" name="Line 106"/>
            <p:cNvSpPr>
              <a:spLocks noChangeShapeType="1"/>
            </p:cNvSpPr>
            <p:nvPr/>
          </p:nvSpPr>
          <p:spPr bwMode="auto">
            <a:xfrm>
              <a:off x="3317332" y="5329329"/>
              <a:ext cx="3630168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6" name="Freeform 107"/>
            <p:cNvSpPr>
              <a:spLocks/>
            </p:cNvSpPr>
            <p:nvPr/>
          </p:nvSpPr>
          <p:spPr bwMode="auto">
            <a:xfrm>
              <a:off x="3317332" y="3384029"/>
              <a:ext cx="3630168" cy="1945300"/>
            </a:xfrm>
            <a:custGeom>
              <a:avLst/>
              <a:gdLst/>
              <a:ahLst/>
              <a:cxnLst>
                <a:cxn ang="0">
                  <a:pos x="418" y="1710"/>
                </a:cxn>
                <a:cxn ang="0">
                  <a:pos x="418" y="0"/>
                </a:cxn>
                <a:cxn ang="0">
                  <a:pos x="0" y="0"/>
                </a:cxn>
                <a:cxn ang="0">
                  <a:pos x="0" y="7351"/>
                </a:cxn>
                <a:cxn ang="0">
                  <a:pos x="13723" y="7351"/>
                </a:cxn>
                <a:cxn ang="0">
                  <a:pos x="13723" y="0"/>
                </a:cxn>
                <a:cxn ang="0">
                  <a:pos x="1340" y="0"/>
                </a:cxn>
                <a:cxn ang="0">
                  <a:pos x="1340" y="1710"/>
                </a:cxn>
                <a:cxn ang="0">
                  <a:pos x="418" y="1710"/>
                </a:cxn>
              </a:cxnLst>
              <a:rect l="0" t="0" r="r" b="b"/>
              <a:pathLst>
                <a:path w="13723" h="7351">
                  <a:moveTo>
                    <a:pt x="418" y="1710"/>
                  </a:moveTo>
                  <a:lnTo>
                    <a:pt x="418" y="0"/>
                  </a:lnTo>
                  <a:lnTo>
                    <a:pt x="0" y="0"/>
                  </a:lnTo>
                  <a:lnTo>
                    <a:pt x="0" y="7351"/>
                  </a:lnTo>
                  <a:lnTo>
                    <a:pt x="13723" y="7351"/>
                  </a:lnTo>
                  <a:lnTo>
                    <a:pt x="13723" y="0"/>
                  </a:lnTo>
                  <a:lnTo>
                    <a:pt x="1340" y="0"/>
                  </a:lnTo>
                  <a:lnTo>
                    <a:pt x="1340" y="1710"/>
                  </a:lnTo>
                  <a:lnTo>
                    <a:pt x="418" y="1710"/>
                  </a:lnTo>
                  <a:close/>
                </a:path>
              </a:pathLst>
            </a:cu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3317332" y="3384029"/>
              <a:ext cx="1588" cy="19453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8" name="Freeform 109"/>
            <p:cNvSpPr>
              <a:spLocks/>
            </p:cNvSpPr>
            <p:nvPr/>
          </p:nvSpPr>
          <p:spPr bwMode="auto">
            <a:xfrm>
              <a:off x="3317332" y="3384029"/>
              <a:ext cx="3630168" cy="1945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723" y="0"/>
                </a:cxn>
                <a:cxn ang="0">
                  <a:pos x="13723" y="7351"/>
                </a:cxn>
                <a:cxn ang="0">
                  <a:pos x="0" y="7351"/>
                </a:cxn>
              </a:cxnLst>
              <a:rect l="0" t="0" r="r" b="b"/>
              <a:pathLst>
                <a:path w="13723" h="7351">
                  <a:moveTo>
                    <a:pt x="0" y="0"/>
                  </a:moveTo>
                  <a:lnTo>
                    <a:pt x="13723" y="0"/>
                  </a:lnTo>
                  <a:lnTo>
                    <a:pt x="13723" y="7351"/>
                  </a:lnTo>
                  <a:lnTo>
                    <a:pt x="0" y="7351"/>
                  </a:lnTo>
                </a:path>
              </a:pathLst>
            </a:cu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49" name="Line 110"/>
            <p:cNvSpPr>
              <a:spLocks noChangeShapeType="1"/>
            </p:cNvSpPr>
            <p:nvPr/>
          </p:nvSpPr>
          <p:spPr bwMode="auto">
            <a:xfrm>
              <a:off x="6949088" y="3384029"/>
              <a:ext cx="1588" cy="19453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0" name="Line 111"/>
            <p:cNvSpPr>
              <a:spLocks noChangeShapeType="1"/>
            </p:cNvSpPr>
            <p:nvPr/>
          </p:nvSpPr>
          <p:spPr bwMode="auto">
            <a:xfrm>
              <a:off x="6949088" y="3384029"/>
              <a:ext cx="1588" cy="19453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1" name="Line 112"/>
            <p:cNvSpPr>
              <a:spLocks noChangeShapeType="1"/>
            </p:cNvSpPr>
            <p:nvPr/>
          </p:nvSpPr>
          <p:spPr bwMode="auto">
            <a:xfrm>
              <a:off x="3428492" y="3384029"/>
              <a:ext cx="3409436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2" name="Line 113"/>
            <p:cNvSpPr>
              <a:spLocks noChangeShapeType="1"/>
            </p:cNvSpPr>
            <p:nvPr/>
          </p:nvSpPr>
          <p:spPr bwMode="auto">
            <a:xfrm flipH="1">
              <a:off x="3317332" y="3384029"/>
              <a:ext cx="111160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3" name="Line 114"/>
            <p:cNvSpPr>
              <a:spLocks noChangeShapeType="1"/>
            </p:cNvSpPr>
            <p:nvPr/>
          </p:nvSpPr>
          <p:spPr bwMode="auto">
            <a:xfrm flipH="1">
              <a:off x="3671456" y="3384029"/>
              <a:ext cx="3166472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4" name="Line 115"/>
            <p:cNvSpPr>
              <a:spLocks noChangeShapeType="1"/>
            </p:cNvSpPr>
            <p:nvPr/>
          </p:nvSpPr>
          <p:spPr bwMode="auto">
            <a:xfrm>
              <a:off x="3317332" y="3384029"/>
              <a:ext cx="3630168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5" name="Line 116"/>
            <p:cNvSpPr>
              <a:spLocks noChangeShapeType="1"/>
            </p:cNvSpPr>
            <p:nvPr/>
          </p:nvSpPr>
          <p:spPr bwMode="auto">
            <a:xfrm flipH="1">
              <a:off x="3671456" y="3384029"/>
              <a:ext cx="3276044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6" name="Line 117"/>
            <p:cNvSpPr>
              <a:spLocks noChangeShapeType="1"/>
            </p:cNvSpPr>
            <p:nvPr/>
          </p:nvSpPr>
          <p:spPr bwMode="auto">
            <a:xfrm flipH="1">
              <a:off x="3428492" y="3384029"/>
              <a:ext cx="3409436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7" name="Line 118"/>
            <p:cNvSpPr>
              <a:spLocks noChangeShapeType="1"/>
            </p:cNvSpPr>
            <p:nvPr/>
          </p:nvSpPr>
          <p:spPr bwMode="auto">
            <a:xfrm>
              <a:off x="3428492" y="3384029"/>
              <a:ext cx="3409436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8" name="Freeform 119"/>
            <p:cNvSpPr>
              <a:spLocks/>
            </p:cNvSpPr>
            <p:nvPr/>
          </p:nvSpPr>
          <p:spPr bwMode="auto">
            <a:xfrm>
              <a:off x="3428492" y="3384029"/>
              <a:ext cx="3409436" cy="18357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933"/>
                </a:cxn>
                <a:cxn ang="0">
                  <a:pos x="12184" y="6933"/>
                </a:cxn>
                <a:cxn ang="0">
                  <a:pos x="12184" y="5432"/>
                </a:cxn>
                <a:cxn ang="0">
                  <a:pos x="12888" y="5432"/>
                </a:cxn>
                <a:cxn ang="0">
                  <a:pos x="12888" y="0"/>
                </a:cxn>
                <a:cxn ang="0">
                  <a:pos x="0" y="0"/>
                </a:cxn>
              </a:cxnLst>
              <a:rect l="0" t="0" r="r" b="b"/>
              <a:pathLst>
                <a:path w="12888" h="6933">
                  <a:moveTo>
                    <a:pt x="0" y="0"/>
                  </a:moveTo>
                  <a:lnTo>
                    <a:pt x="0" y="6933"/>
                  </a:lnTo>
                  <a:lnTo>
                    <a:pt x="12184" y="6933"/>
                  </a:lnTo>
                  <a:lnTo>
                    <a:pt x="12184" y="5432"/>
                  </a:lnTo>
                  <a:lnTo>
                    <a:pt x="12888" y="5432"/>
                  </a:lnTo>
                  <a:lnTo>
                    <a:pt x="1288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59" name="Line 120"/>
            <p:cNvSpPr>
              <a:spLocks noChangeShapeType="1"/>
            </p:cNvSpPr>
            <p:nvPr/>
          </p:nvSpPr>
          <p:spPr bwMode="auto">
            <a:xfrm>
              <a:off x="6652132" y="4822757"/>
              <a:ext cx="187384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0" name="Line 121"/>
            <p:cNvSpPr>
              <a:spLocks noChangeShapeType="1"/>
            </p:cNvSpPr>
            <p:nvPr/>
          </p:nvSpPr>
          <p:spPr bwMode="auto">
            <a:xfrm flipH="1">
              <a:off x="6652132" y="4822757"/>
              <a:ext cx="187384" cy="158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1" name="Line 122"/>
            <p:cNvSpPr>
              <a:spLocks noChangeShapeType="1"/>
            </p:cNvSpPr>
            <p:nvPr/>
          </p:nvSpPr>
          <p:spPr bwMode="auto">
            <a:xfrm>
              <a:off x="6652132" y="4822757"/>
              <a:ext cx="1588" cy="3970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2" name="Line 123"/>
            <p:cNvSpPr>
              <a:spLocks noChangeShapeType="1"/>
            </p:cNvSpPr>
            <p:nvPr/>
          </p:nvSpPr>
          <p:spPr bwMode="auto">
            <a:xfrm flipV="1">
              <a:off x="6652132" y="4822757"/>
              <a:ext cx="1588" cy="3970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3" name="Line 124"/>
            <p:cNvSpPr>
              <a:spLocks noChangeShapeType="1"/>
            </p:cNvSpPr>
            <p:nvPr/>
          </p:nvSpPr>
          <p:spPr bwMode="auto">
            <a:xfrm>
              <a:off x="6839516" y="3384029"/>
              <a:ext cx="1588" cy="143872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4" name="Line 125"/>
            <p:cNvSpPr>
              <a:spLocks noChangeShapeType="1"/>
            </p:cNvSpPr>
            <p:nvPr/>
          </p:nvSpPr>
          <p:spPr bwMode="auto">
            <a:xfrm flipV="1">
              <a:off x="6839516" y="3384029"/>
              <a:ext cx="1588" cy="183572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5" name="Line 126"/>
            <p:cNvSpPr>
              <a:spLocks noChangeShapeType="1"/>
            </p:cNvSpPr>
            <p:nvPr/>
          </p:nvSpPr>
          <p:spPr bwMode="auto">
            <a:xfrm>
              <a:off x="6839516" y="3384029"/>
              <a:ext cx="1588" cy="183572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6" name="Line 127"/>
            <p:cNvSpPr>
              <a:spLocks noChangeShapeType="1"/>
            </p:cNvSpPr>
            <p:nvPr/>
          </p:nvSpPr>
          <p:spPr bwMode="auto">
            <a:xfrm flipV="1">
              <a:off x="6839516" y="3384029"/>
              <a:ext cx="1588" cy="1438728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7" name="Line 131"/>
            <p:cNvSpPr>
              <a:spLocks noChangeShapeType="1"/>
            </p:cNvSpPr>
            <p:nvPr/>
          </p:nvSpPr>
          <p:spPr bwMode="auto">
            <a:xfrm>
              <a:off x="3317332" y="3384029"/>
              <a:ext cx="1588" cy="19453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8" name="Line 132"/>
            <p:cNvSpPr>
              <a:spLocks noChangeShapeType="1"/>
            </p:cNvSpPr>
            <p:nvPr/>
          </p:nvSpPr>
          <p:spPr bwMode="auto">
            <a:xfrm>
              <a:off x="3317332" y="3384029"/>
              <a:ext cx="1588" cy="1945300"/>
            </a:xfrm>
            <a:prstGeom prst="line">
              <a:avLst/>
            </a:prstGeom>
            <a:noFill/>
            <a:ln w="0">
              <a:solidFill>
                <a:srgbClr val="5B5B5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69" name="Line 133"/>
            <p:cNvSpPr>
              <a:spLocks noChangeShapeType="1"/>
            </p:cNvSpPr>
            <p:nvPr/>
          </p:nvSpPr>
          <p:spPr bwMode="auto">
            <a:xfrm>
              <a:off x="6637840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0" name="Freeform 134"/>
            <p:cNvSpPr>
              <a:spLocks/>
            </p:cNvSpPr>
            <p:nvPr/>
          </p:nvSpPr>
          <p:spPr bwMode="auto">
            <a:xfrm>
              <a:off x="6636252" y="5161001"/>
              <a:ext cx="1588" cy="587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0" y="219"/>
                </a:cxn>
                <a:cxn ang="0">
                  <a:pos x="6" y="219"/>
                </a:cxn>
              </a:cxnLst>
              <a:rect l="0" t="0" r="r" b="b"/>
              <a:pathLst>
                <a:path w="6" h="219">
                  <a:moveTo>
                    <a:pt x="6" y="0"/>
                  </a:moveTo>
                  <a:lnTo>
                    <a:pt x="0" y="0"/>
                  </a:lnTo>
                  <a:lnTo>
                    <a:pt x="0" y="219"/>
                  </a:lnTo>
                  <a:lnTo>
                    <a:pt x="6" y="219"/>
                  </a:lnTo>
                </a:path>
              </a:pathLst>
            </a:cu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1" name="Line 135"/>
            <p:cNvSpPr>
              <a:spLocks noChangeShapeType="1"/>
            </p:cNvSpPr>
            <p:nvPr/>
          </p:nvSpPr>
          <p:spPr bwMode="auto">
            <a:xfrm>
              <a:off x="6636252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2" name="Line 136"/>
            <p:cNvSpPr>
              <a:spLocks noChangeShapeType="1"/>
            </p:cNvSpPr>
            <p:nvPr/>
          </p:nvSpPr>
          <p:spPr bwMode="auto">
            <a:xfrm flipH="1">
              <a:off x="6636252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3" name="Rectangle 137"/>
            <p:cNvSpPr>
              <a:spLocks noChangeArrowheads="1"/>
            </p:cNvSpPr>
            <p:nvPr/>
          </p:nvSpPr>
          <p:spPr bwMode="auto">
            <a:xfrm>
              <a:off x="6636252" y="3779441"/>
              <a:ext cx="1588" cy="138156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4" name="Line 138"/>
            <p:cNvSpPr>
              <a:spLocks noChangeShapeType="1"/>
            </p:cNvSpPr>
            <p:nvPr/>
          </p:nvSpPr>
          <p:spPr bwMode="auto">
            <a:xfrm flipH="1">
              <a:off x="6636252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5" name="Line 139"/>
            <p:cNvSpPr>
              <a:spLocks noChangeShapeType="1"/>
            </p:cNvSpPr>
            <p:nvPr/>
          </p:nvSpPr>
          <p:spPr bwMode="auto">
            <a:xfrm>
              <a:off x="6636252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6" name="Line 140"/>
            <p:cNvSpPr>
              <a:spLocks noChangeShapeType="1"/>
            </p:cNvSpPr>
            <p:nvPr/>
          </p:nvSpPr>
          <p:spPr bwMode="auto">
            <a:xfrm flipH="1">
              <a:off x="6636252" y="377944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7" name="Line 141"/>
            <p:cNvSpPr>
              <a:spLocks noChangeShapeType="1"/>
            </p:cNvSpPr>
            <p:nvPr/>
          </p:nvSpPr>
          <p:spPr bwMode="auto">
            <a:xfrm>
              <a:off x="6636252" y="377944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8" name="Line 142"/>
            <p:cNvSpPr>
              <a:spLocks noChangeShapeType="1"/>
            </p:cNvSpPr>
            <p:nvPr/>
          </p:nvSpPr>
          <p:spPr bwMode="auto">
            <a:xfrm>
              <a:off x="6636252" y="3779441"/>
              <a:ext cx="1588" cy="138156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79" name="Line 143"/>
            <p:cNvSpPr>
              <a:spLocks noChangeShapeType="1"/>
            </p:cNvSpPr>
            <p:nvPr/>
          </p:nvSpPr>
          <p:spPr bwMode="auto">
            <a:xfrm>
              <a:off x="6636252" y="3779441"/>
              <a:ext cx="1588" cy="144031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0" name="Line 144"/>
            <p:cNvSpPr>
              <a:spLocks noChangeShapeType="1"/>
            </p:cNvSpPr>
            <p:nvPr/>
          </p:nvSpPr>
          <p:spPr bwMode="auto">
            <a:xfrm flipV="1">
              <a:off x="6636252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1" name="Rectangle 145"/>
            <p:cNvSpPr>
              <a:spLocks noChangeArrowheads="1"/>
            </p:cNvSpPr>
            <p:nvPr/>
          </p:nvSpPr>
          <p:spPr bwMode="auto">
            <a:xfrm>
              <a:off x="6636252" y="3779441"/>
              <a:ext cx="1588" cy="1440316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2" name="Line 146"/>
            <p:cNvSpPr>
              <a:spLocks noChangeShapeType="1"/>
            </p:cNvSpPr>
            <p:nvPr/>
          </p:nvSpPr>
          <p:spPr bwMode="auto">
            <a:xfrm>
              <a:off x="6637840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3" name="Line 147"/>
            <p:cNvSpPr>
              <a:spLocks noChangeShapeType="1"/>
            </p:cNvSpPr>
            <p:nvPr/>
          </p:nvSpPr>
          <p:spPr bwMode="auto">
            <a:xfrm>
              <a:off x="6637840" y="3779441"/>
              <a:ext cx="1588" cy="144031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4" name="Line 148"/>
            <p:cNvSpPr>
              <a:spLocks noChangeShapeType="1"/>
            </p:cNvSpPr>
            <p:nvPr/>
          </p:nvSpPr>
          <p:spPr bwMode="auto">
            <a:xfrm>
              <a:off x="6637840" y="3779441"/>
              <a:ext cx="1588" cy="138156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5" name="Line 149"/>
            <p:cNvSpPr>
              <a:spLocks noChangeShapeType="1"/>
            </p:cNvSpPr>
            <p:nvPr/>
          </p:nvSpPr>
          <p:spPr bwMode="auto">
            <a:xfrm flipH="1">
              <a:off x="6439340" y="341261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6" name="Line 150"/>
            <p:cNvSpPr>
              <a:spLocks noChangeShapeType="1"/>
            </p:cNvSpPr>
            <p:nvPr/>
          </p:nvSpPr>
          <p:spPr bwMode="auto">
            <a:xfrm>
              <a:off x="6439340" y="341261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7" name="Line 151"/>
            <p:cNvSpPr>
              <a:spLocks noChangeShapeType="1"/>
            </p:cNvSpPr>
            <p:nvPr/>
          </p:nvSpPr>
          <p:spPr bwMode="auto">
            <a:xfrm flipH="1">
              <a:off x="6439340" y="502443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8" name="Line 152"/>
            <p:cNvSpPr>
              <a:spLocks noChangeShapeType="1"/>
            </p:cNvSpPr>
            <p:nvPr/>
          </p:nvSpPr>
          <p:spPr bwMode="auto">
            <a:xfrm>
              <a:off x="6439340" y="502443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89" name="Rectangle 153"/>
            <p:cNvSpPr>
              <a:spLocks noChangeArrowheads="1"/>
            </p:cNvSpPr>
            <p:nvPr/>
          </p:nvSpPr>
          <p:spPr bwMode="auto">
            <a:xfrm>
              <a:off x="6439340" y="3412613"/>
              <a:ext cx="1588" cy="161182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0" name="Line 154"/>
            <p:cNvSpPr>
              <a:spLocks noChangeShapeType="1"/>
            </p:cNvSpPr>
            <p:nvPr/>
          </p:nvSpPr>
          <p:spPr bwMode="auto">
            <a:xfrm>
              <a:off x="6439340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1" name="Line 155"/>
            <p:cNvSpPr>
              <a:spLocks noChangeShapeType="1"/>
            </p:cNvSpPr>
            <p:nvPr/>
          </p:nvSpPr>
          <p:spPr bwMode="auto">
            <a:xfrm>
              <a:off x="6439340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2" name="Rectangle 156"/>
            <p:cNvSpPr>
              <a:spLocks noChangeArrowheads="1"/>
            </p:cNvSpPr>
            <p:nvPr/>
          </p:nvSpPr>
          <p:spPr bwMode="auto">
            <a:xfrm>
              <a:off x="6439340" y="3412613"/>
              <a:ext cx="1588" cy="161182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3" name="Line 157"/>
            <p:cNvSpPr>
              <a:spLocks noChangeShapeType="1"/>
            </p:cNvSpPr>
            <p:nvPr/>
          </p:nvSpPr>
          <p:spPr bwMode="auto">
            <a:xfrm>
              <a:off x="6440928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4" name="Line 158"/>
            <p:cNvSpPr>
              <a:spLocks noChangeShapeType="1"/>
            </p:cNvSpPr>
            <p:nvPr/>
          </p:nvSpPr>
          <p:spPr bwMode="auto">
            <a:xfrm>
              <a:off x="6440928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5" name="Line 159"/>
            <p:cNvSpPr>
              <a:spLocks noChangeShapeType="1"/>
            </p:cNvSpPr>
            <p:nvPr/>
          </p:nvSpPr>
          <p:spPr bwMode="auto">
            <a:xfrm>
              <a:off x="6244016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6" name="Line 160"/>
            <p:cNvSpPr>
              <a:spLocks noChangeShapeType="1"/>
            </p:cNvSpPr>
            <p:nvPr/>
          </p:nvSpPr>
          <p:spPr bwMode="auto">
            <a:xfrm flipH="1">
              <a:off x="6244016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7" name="Line 161"/>
            <p:cNvSpPr>
              <a:spLocks noChangeShapeType="1"/>
            </p:cNvSpPr>
            <p:nvPr/>
          </p:nvSpPr>
          <p:spPr bwMode="auto">
            <a:xfrm flipV="1">
              <a:off x="6244016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8" name="Line 162"/>
            <p:cNvSpPr>
              <a:spLocks noChangeShapeType="1"/>
            </p:cNvSpPr>
            <p:nvPr/>
          </p:nvSpPr>
          <p:spPr bwMode="auto">
            <a:xfrm>
              <a:off x="6244016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99" name="Line 163"/>
            <p:cNvSpPr>
              <a:spLocks noChangeShapeType="1"/>
            </p:cNvSpPr>
            <p:nvPr/>
          </p:nvSpPr>
          <p:spPr bwMode="auto">
            <a:xfrm>
              <a:off x="6244016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0" name="Line 164"/>
            <p:cNvSpPr>
              <a:spLocks noChangeShapeType="1"/>
            </p:cNvSpPr>
            <p:nvPr/>
          </p:nvSpPr>
          <p:spPr bwMode="auto">
            <a:xfrm>
              <a:off x="6244016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1" name="Rectangle 165"/>
            <p:cNvSpPr>
              <a:spLocks noChangeArrowheads="1"/>
            </p:cNvSpPr>
            <p:nvPr/>
          </p:nvSpPr>
          <p:spPr bwMode="auto">
            <a:xfrm>
              <a:off x="6244016" y="3779441"/>
              <a:ext cx="1588" cy="138156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2" name="Line 166"/>
            <p:cNvSpPr>
              <a:spLocks noChangeShapeType="1"/>
            </p:cNvSpPr>
            <p:nvPr/>
          </p:nvSpPr>
          <p:spPr bwMode="auto">
            <a:xfrm>
              <a:off x="6244016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3" name="Line 167"/>
            <p:cNvSpPr>
              <a:spLocks noChangeShapeType="1"/>
            </p:cNvSpPr>
            <p:nvPr/>
          </p:nvSpPr>
          <p:spPr bwMode="auto">
            <a:xfrm>
              <a:off x="6244016" y="3779441"/>
              <a:ext cx="1588" cy="144031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4" name="Line 168"/>
            <p:cNvSpPr>
              <a:spLocks noChangeShapeType="1"/>
            </p:cNvSpPr>
            <p:nvPr/>
          </p:nvSpPr>
          <p:spPr bwMode="auto">
            <a:xfrm>
              <a:off x="6244016" y="3779441"/>
              <a:ext cx="1588" cy="138156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5" name="Line 169"/>
            <p:cNvSpPr>
              <a:spLocks noChangeShapeType="1"/>
            </p:cNvSpPr>
            <p:nvPr/>
          </p:nvSpPr>
          <p:spPr bwMode="auto">
            <a:xfrm flipH="1">
              <a:off x="6244016" y="377944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6" name="Line 170"/>
            <p:cNvSpPr>
              <a:spLocks noChangeShapeType="1"/>
            </p:cNvSpPr>
            <p:nvPr/>
          </p:nvSpPr>
          <p:spPr bwMode="auto">
            <a:xfrm>
              <a:off x="6244016" y="377944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7" name="Line 171"/>
            <p:cNvSpPr>
              <a:spLocks noChangeShapeType="1"/>
            </p:cNvSpPr>
            <p:nvPr/>
          </p:nvSpPr>
          <p:spPr bwMode="auto">
            <a:xfrm>
              <a:off x="6244016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8" name="Line 172"/>
            <p:cNvSpPr>
              <a:spLocks noChangeShapeType="1"/>
            </p:cNvSpPr>
            <p:nvPr/>
          </p:nvSpPr>
          <p:spPr bwMode="auto">
            <a:xfrm flipH="1">
              <a:off x="6244016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09" name="Rectangle 173"/>
            <p:cNvSpPr>
              <a:spLocks noChangeArrowheads="1"/>
            </p:cNvSpPr>
            <p:nvPr/>
          </p:nvSpPr>
          <p:spPr bwMode="auto">
            <a:xfrm>
              <a:off x="6244016" y="3779441"/>
              <a:ext cx="1588" cy="1440316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0" name="Line 174"/>
            <p:cNvSpPr>
              <a:spLocks noChangeShapeType="1"/>
            </p:cNvSpPr>
            <p:nvPr/>
          </p:nvSpPr>
          <p:spPr bwMode="auto">
            <a:xfrm>
              <a:off x="6244016" y="3779441"/>
              <a:ext cx="1588" cy="138156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1" name="Line 175"/>
            <p:cNvSpPr>
              <a:spLocks noChangeShapeType="1"/>
            </p:cNvSpPr>
            <p:nvPr/>
          </p:nvSpPr>
          <p:spPr bwMode="auto">
            <a:xfrm>
              <a:off x="6244016" y="3779441"/>
              <a:ext cx="1588" cy="144031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2" name="Line 176"/>
            <p:cNvSpPr>
              <a:spLocks noChangeShapeType="1"/>
            </p:cNvSpPr>
            <p:nvPr/>
          </p:nvSpPr>
          <p:spPr bwMode="auto">
            <a:xfrm flipV="1">
              <a:off x="6244016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3" name="Line 177"/>
            <p:cNvSpPr>
              <a:spLocks noChangeShapeType="1"/>
            </p:cNvSpPr>
            <p:nvPr/>
          </p:nvSpPr>
          <p:spPr bwMode="auto">
            <a:xfrm flipH="1">
              <a:off x="6047104" y="341261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4" name="Line 178"/>
            <p:cNvSpPr>
              <a:spLocks noChangeShapeType="1"/>
            </p:cNvSpPr>
            <p:nvPr/>
          </p:nvSpPr>
          <p:spPr bwMode="auto">
            <a:xfrm>
              <a:off x="6047104" y="341261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5" name="Line 179"/>
            <p:cNvSpPr>
              <a:spLocks noChangeShapeType="1"/>
            </p:cNvSpPr>
            <p:nvPr/>
          </p:nvSpPr>
          <p:spPr bwMode="auto">
            <a:xfrm flipH="1">
              <a:off x="6047104" y="502443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6" name="Line 180"/>
            <p:cNvSpPr>
              <a:spLocks noChangeShapeType="1"/>
            </p:cNvSpPr>
            <p:nvPr/>
          </p:nvSpPr>
          <p:spPr bwMode="auto">
            <a:xfrm>
              <a:off x="6047104" y="502443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7" name="Rectangle 181"/>
            <p:cNvSpPr>
              <a:spLocks noChangeArrowheads="1"/>
            </p:cNvSpPr>
            <p:nvPr/>
          </p:nvSpPr>
          <p:spPr bwMode="auto">
            <a:xfrm>
              <a:off x="6047104" y="3412613"/>
              <a:ext cx="1588" cy="161182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8" name="Line 182"/>
            <p:cNvSpPr>
              <a:spLocks noChangeShapeType="1"/>
            </p:cNvSpPr>
            <p:nvPr/>
          </p:nvSpPr>
          <p:spPr bwMode="auto">
            <a:xfrm>
              <a:off x="6047104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19" name="Line 183"/>
            <p:cNvSpPr>
              <a:spLocks noChangeShapeType="1"/>
            </p:cNvSpPr>
            <p:nvPr/>
          </p:nvSpPr>
          <p:spPr bwMode="auto">
            <a:xfrm>
              <a:off x="6047104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0" name="Rectangle 184"/>
            <p:cNvSpPr>
              <a:spLocks noChangeArrowheads="1"/>
            </p:cNvSpPr>
            <p:nvPr/>
          </p:nvSpPr>
          <p:spPr bwMode="auto">
            <a:xfrm>
              <a:off x="6047104" y="3412613"/>
              <a:ext cx="1588" cy="161182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1" name="Line 185"/>
            <p:cNvSpPr>
              <a:spLocks noChangeShapeType="1"/>
            </p:cNvSpPr>
            <p:nvPr/>
          </p:nvSpPr>
          <p:spPr bwMode="auto">
            <a:xfrm>
              <a:off x="6048692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2" name="Line 186"/>
            <p:cNvSpPr>
              <a:spLocks noChangeShapeType="1"/>
            </p:cNvSpPr>
            <p:nvPr/>
          </p:nvSpPr>
          <p:spPr bwMode="auto">
            <a:xfrm>
              <a:off x="6048692" y="3412613"/>
              <a:ext cx="1588" cy="161182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3" name="Line 187"/>
            <p:cNvSpPr>
              <a:spLocks noChangeShapeType="1"/>
            </p:cNvSpPr>
            <p:nvPr/>
          </p:nvSpPr>
          <p:spPr bwMode="auto">
            <a:xfrm>
              <a:off x="5851780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4" name="Freeform 188"/>
            <p:cNvSpPr>
              <a:spLocks/>
            </p:cNvSpPr>
            <p:nvPr/>
          </p:nvSpPr>
          <p:spPr bwMode="auto">
            <a:xfrm>
              <a:off x="5850192" y="5161001"/>
              <a:ext cx="1588" cy="587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0" y="219"/>
                </a:cxn>
                <a:cxn ang="0">
                  <a:pos x="6" y="219"/>
                </a:cxn>
              </a:cxnLst>
              <a:rect l="0" t="0" r="r" b="b"/>
              <a:pathLst>
                <a:path w="6" h="219">
                  <a:moveTo>
                    <a:pt x="6" y="0"/>
                  </a:moveTo>
                  <a:lnTo>
                    <a:pt x="0" y="0"/>
                  </a:lnTo>
                  <a:lnTo>
                    <a:pt x="0" y="219"/>
                  </a:lnTo>
                  <a:lnTo>
                    <a:pt x="6" y="219"/>
                  </a:lnTo>
                </a:path>
              </a:pathLst>
            </a:cu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5" name="Line 189"/>
            <p:cNvSpPr>
              <a:spLocks noChangeShapeType="1"/>
            </p:cNvSpPr>
            <p:nvPr/>
          </p:nvSpPr>
          <p:spPr bwMode="auto">
            <a:xfrm>
              <a:off x="5850192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6" name="Line 190"/>
            <p:cNvSpPr>
              <a:spLocks noChangeShapeType="1"/>
            </p:cNvSpPr>
            <p:nvPr/>
          </p:nvSpPr>
          <p:spPr bwMode="auto">
            <a:xfrm flipH="1">
              <a:off x="5850192" y="51610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7" name="Rectangle 191"/>
            <p:cNvSpPr>
              <a:spLocks noChangeArrowheads="1"/>
            </p:cNvSpPr>
            <p:nvPr/>
          </p:nvSpPr>
          <p:spPr bwMode="auto">
            <a:xfrm>
              <a:off x="5850192" y="3779441"/>
              <a:ext cx="1588" cy="1381560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8" name="Line 192"/>
            <p:cNvSpPr>
              <a:spLocks noChangeShapeType="1"/>
            </p:cNvSpPr>
            <p:nvPr/>
          </p:nvSpPr>
          <p:spPr bwMode="auto">
            <a:xfrm flipH="1">
              <a:off x="5850192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29" name="Line 193"/>
            <p:cNvSpPr>
              <a:spLocks noChangeShapeType="1"/>
            </p:cNvSpPr>
            <p:nvPr/>
          </p:nvSpPr>
          <p:spPr bwMode="auto">
            <a:xfrm>
              <a:off x="5850192" y="5219757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0" name="Line 194"/>
            <p:cNvSpPr>
              <a:spLocks noChangeShapeType="1"/>
            </p:cNvSpPr>
            <p:nvPr/>
          </p:nvSpPr>
          <p:spPr bwMode="auto">
            <a:xfrm flipH="1">
              <a:off x="5850192" y="377944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1" name="Line 195"/>
            <p:cNvSpPr>
              <a:spLocks noChangeShapeType="1"/>
            </p:cNvSpPr>
            <p:nvPr/>
          </p:nvSpPr>
          <p:spPr bwMode="auto">
            <a:xfrm>
              <a:off x="5850192" y="377944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2" name="Line 196"/>
            <p:cNvSpPr>
              <a:spLocks noChangeShapeType="1"/>
            </p:cNvSpPr>
            <p:nvPr/>
          </p:nvSpPr>
          <p:spPr bwMode="auto">
            <a:xfrm>
              <a:off x="5850192" y="3779441"/>
              <a:ext cx="1588" cy="138156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3" name="Line 197"/>
            <p:cNvSpPr>
              <a:spLocks noChangeShapeType="1"/>
            </p:cNvSpPr>
            <p:nvPr/>
          </p:nvSpPr>
          <p:spPr bwMode="auto">
            <a:xfrm>
              <a:off x="5850192" y="3779441"/>
              <a:ext cx="1588" cy="144031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4" name="Line 198"/>
            <p:cNvSpPr>
              <a:spLocks noChangeShapeType="1"/>
            </p:cNvSpPr>
            <p:nvPr/>
          </p:nvSpPr>
          <p:spPr bwMode="auto">
            <a:xfrm flipV="1">
              <a:off x="5850192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5" name="Rectangle 199"/>
            <p:cNvSpPr>
              <a:spLocks noChangeArrowheads="1"/>
            </p:cNvSpPr>
            <p:nvPr/>
          </p:nvSpPr>
          <p:spPr bwMode="auto">
            <a:xfrm>
              <a:off x="5850192" y="3779441"/>
              <a:ext cx="1588" cy="1440316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6" name="Line 200"/>
            <p:cNvSpPr>
              <a:spLocks noChangeShapeType="1"/>
            </p:cNvSpPr>
            <p:nvPr/>
          </p:nvSpPr>
          <p:spPr bwMode="auto">
            <a:xfrm>
              <a:off x="5851780" y="5161001"/>
              <a:ext cx="1588" cy="5875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7" name="Line 201"/>
            <p:cNvSpPr>
              <a:spLocks noChangeShapeType="1"/>
            </p:cNvSpPr>
            <p:nvPr/>
          </p:nvSpPr>
          <p:spPr bwMode="auto">
            <a:xfrm>
              <a:off x="5851780" y="3779441"/>
              <a:ext cx="1588" cy="1440316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8" name="Line 202"/>
            <p:cNvSpPr>
              <a:spLocks noChangeShapeType="1"/>
            </p:cNvSpPr>
            <p:nvPr/>
          </p:nvSpPr>
          <p:spPr bwMode="auto">
            <a:xfrm>
              <a:off x="5851780" y="3779441"/>
              <a:ext cx="1588" cy="1381560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39" name="Line 203"/>
            <p:cNvSpPr>
              <a:spLocks noChangeShapeType="1"/>
            </p:cNvSpPr>
            <p:nvPr/>
          </p:nvSpPr>
          <p:spPr bwMode="auto">
            <a:xfrm flipH="1">
              <a:off x="5653280" y="3412613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0" name="Line 204"/>
            <p:cNvSpPr>
              <a:spLocks noChangeShapeType="1"/>
            </p:cNvSpPr>
            <p:nvPr/>
          </p:nvSpPr>
          <p:spPr bwMode="auto">
            <a:xfrm>
              <a:off x="5654868" y="34142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1" name="Line 206"/>
            <p:cNvSpPr>
              <a:spLocks noChangeShapeType="1"/>
            </p:cNvSpPr>
            <p:nvPr/>
          </p:nvSpPr>
          <p:spPr bwMode="auto">
            <a:xfrm flipH="1">
              <a:off x="5653088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2" name="Line 207"/>
            <p:cNvSpPr>
              <a:spLocks noChangeShapeType="1"/>
            </p:cNvSpPr>
            <p:nvPr/>
          </p:nvSpPr>
          <p:spPr bwMode="auto">
            <a:xfrm>
              <a:off x="5653088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3" name="Rectangle 208"/>
            <p:cNvSpPr>
              <a:spLocks noChangeArrowheads="1"/>
            </p:cNvSpPr>
            <p:nvPr/>
          </p:nvSpPr>
          <p:spPr bwMode="auto">
            <a:xfrm>
              <a:off x="5653088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4" name="Line 209"/>
            <p:cNvSpPr>
              <a:spLocks noChangeShapeType="1"/>
            </p:cNvSpPr>
            <p:nvPr/>
          </p:nvSpPr>
          <p:spPr bwMode="auto">
            <a:xfrm>
              <a:off x="5653088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5" name="Line 210"/>
            <p:cNvSpPr>
              <a:spLocks noChangeShapeType="1"/>
            </p:cNvSpPr>
            <p:nvPr/>
          </p:nvSpPr>
          <p:spPr bwMode="auto">
            <a:xfrm>
              <a:off x="5653088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6" name="Rectangle 211"/>
            <p:cNvSpPr>
              <a:spLocks noChangeArrowheads="1"/>
            </p:cNvSpPr>
            <p:nvPr/>
          </p:nvSpPr>
          <p:spPr bwMode="auto">
            <a:xfrm>
              <a:off x="5653088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7" name="Line 212"/>
            <p:cNvSpPr>
              <a:spLocks noChangeShapeType="1"/>
            </p:cNvSpPr>
            <p:nvPr/>
          </p:nvSpPr>
          <p:spPr bwMode="auto">
            <a:xfrm>
              <a:off x="56546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8" name="Line 213"/>
            <p:cNvSpPr>
              <a:spLocks noChangeShapeType="1"/>
            </p:cNvSpPr>
            <p:nvPr/>
          </p:nvSpPr>
          <p:spPr bwMode="auto">
            <a:xfrm>
              <a:off x="56546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49" name="Line 214"/>
            <p:cNvSpPr>
              <a:spLocks noChangeShapeType="1"/>
            </p:cNvSpPr>
            <p:nvPr/>
          </p:nvSpPr>
          <p:spPr bwMode="auto">
            <a:xfrm>
              <a:off x="5456238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0" name="Line 215"/>
            <p:cNvSpPr>
              <a:spLocks noChangeShapeType="1"/>
            </p:cNvSpPr>
            <p:nvPr/>
          </p:nvSpPr>
          <p:spPr bwMode="auto">
            <a:xfrm flipH="1">
              <a:off x="5456238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1" name="Line 216"/>
            <p:cNvSpPr>
              <a:spLocks noChangeShapeType="1"/>
            </p:cNvSpPr>
            <p:nvPr/>
          </p:nvSpPr>
          <p:spPr bwMode="auto">
            <a:xfrm flipV="1">
              <a:off x="54578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2" name="Line 217"/>
            <p:cNvSpPr>
              <a:spLocks noChangeShapeType="1"/>
            </p:cNvSpPr>
            <p:nvPr/>
          </p:nvSpPr>
          <p:spPr bwMode="auto">
            <a:xfrm>
              <a:off x="5456238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3" name="Line 218"/>
            <p:cNvSpPr>
              <a:spLocks noChangeShapeType="1"/>
            </p:cNvSpPr>
            <p:nvPr/>
          </p:nvSpPr>
          <p:spPr bwMode="auto">
            <a:xfrm>
              <a:off x="5456238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4" name="Line 219"/>
            <p:cNvSpPr>
              <a:spLocks noChangeShapeType="1"/>
            </p:cNvSpPr>
            <p:nvPr/>
          </p:nvSpPr>
          <p:spPr bwMode="auto">
            <a:xfrm>
              <a:off x="5456238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5" name="Rectangle 220"/>
            <p:cNvSpPr>
              <a:spLocks noChangeArrowheads="1"/>
            </p:cNvSpPr>
            <p:nvPr/>
          </p:nvSpPr>
          <p:spPr bwMode="auto">
            <a:xfrm>
              <a:off x="5456238" y="3779839"/>
              <a:ext cx="1588" cy="1381125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6" name="Line 221"/>
            <p:cNvSpPr>
              <a:spLocks noChangeShapeType="1"/>
            </p:cNvSpPr>
            <p:nvPr/>
          </p:nvSpPr>
          <p:spPr bwMode="auto">
            <a:xfrm>
              <a:off x="5456238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7" name="Line 222"/>
            <p:cNvSpPr>
              <a:spLocks noChangeShapeType="1"/>
            </p:cNvSpPr>
            <p:nvPr/>
          </p:nvSpPr>
          <p:spPr bwMode="auto">
            <a:xfrm>
              <a:off x="5456238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8" name="Line 223"/>
            <p:cNvSpPr>
              <a:spLocks noChangeShapeType="1"/>
            </p:cNvSpPr>
            <p:nvPr/>
          </p:nvSpPr>
          <p:spPr bwMode="auto">
            <a:xfrm>
              <a:off x="5456238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59" name="Line 224"/>
            <p:cNvSpPr>
              <a:spLocks noChangeShapeType="1"/>
            </p:cNvSpPr>
            <p:nvPr/>
          </p:nvSpPr>
          <p:spPr bwMode="auto">
            <a:xfrm flipH="1">
              <a:off x="5456238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0" name="Line 225"/>
            <p:cNvSpPr>
              <a:spLocks noChangeShapeType="1"/>
            </p:cNvSpPr>
            <p:nvPr/>
          </p:nvSpPr>
          <p:spPr bwMode="auto">
            <a:xfrm>
              <a:off x="5456238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1" name="Line 226"/>
            <p:cNvSpPr>
              <a:spLocks noChangeShapeType="1"/>
            </p:cNvSpPr>
            <p:nvPr/>
          </p:nvSpPr>
          <p:spPr bwMode="auto">
            <a:xfrm>
              <a:off x="5456238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2" name="Line 227"/>
            <p:cNvSpPr>
              <a:spLocks noChangeShapeType="1"/>
            </p:cNvSpPr>
            <p:nvPr/>
          </p:nvSpPr>
          <p:spPr bwMode="auto">
            <a:xfrm flipH="1">
              <a:off x="5456238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3" name="Rectangle 228"/>
            <p:cNvSpPr>
              <a:spLocks noChangeArrowheads="1"/>
            </p:cNvSpPr>
            <p:nvPr/>
          </p:nvSpPr>
          <p:spPr bwMode="auto">
            <a:xfrm>
              <a:off x="5456238" y="3779839"/>
              <a:ext cx="1588" cy="143986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4" name="Line 229"/>
            <p:cNvSpPr>
              <a:spLocks noChangeShapeType="1"/>
            </p:cNvSpPr>
            <p:nvPr/>
          </p:nvSpPr>
          <p:spPr bwMode="auto">
            <a:xfrm>
              <a:off x="5457825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5" name="Line 230"/>
            <p:cNvSpPr>
              <a:spLocks noChangeShapeType="1"/>
            </p:cNvSpPr>
            <p:nvPr/>
          </p:nvSpPr>
          <p:spPr bwMode="auto">
            <a:xfrm>
              <a:off x="5457825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6" name="Line 231"/>
            <p:cNvSpPr>
              <a:spLocks noChangeShapeType="1"/>
            </p:cNvSpPr>
            <p:nvPr/>
          </p:nvSpPr>
          <p:spPr bwMode="auto">
            <a:xfrm flipV="1">
              <a:off x="54578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7" name="Line 232"/>
            <p:cNvSpPr>
              <a:spLocks noChangeShapeType="1"/>
            </p:cNvSpPr>
            <p:nvPr/>
          </p:nvSpPr>
          <p:spPr bwMode="auto">
            <a:xfrm flipH="1">
              <a:off x="5259388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8" name="Line 233"/>
            <p:cNvSpPr>
              <a:spLocks noChangeShapeType="1"/>
            </p:cNvSpPr>
            <p:nvPr/>
          </p:nvSpPr>
          <p:spPr bwMode="auto">
            <a:xfrm>
              <a:off x="5259388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69" name="Line 234"/>
            <p:cNvSpPr>
              <a:spLocks noChangeShapeType="1"/>
            </p:cNvSpPr>
            <p:nvPr/>
          </p:nvSpPr>
          <p:spPr bwMode="auto">
            <a:xfrm flipH="1">
              <a:off x="5259388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0" name="Line 235"/>
            <p:cNvSpPr>
              <a:spLocks noChangeShapeType="1"/>
            </p:cNvSpPr>
            <p:nvPr/>
          </p:nvSpPr>
          <p:spPr bwMode="auto">
            <a:xfrm>
              <a:off x="5259388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1" name="Rectangle 236"/>
            <p:cNvSpPr>
              <a:spLocks noChangeArrowheads="1"/>
            </p:cNvSpPr>
            <p:nvPr/>
          </p:nvSpPr>
          <p:spPr bwMode="auto">
            <a:xfrm>
              <a:off x="5259388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2" name="Line 237"/>
            <p:cNvSpPr>
              <a:spLocks noChangeShapeType="1"/>
            </p:cNvSpPr>
            <p:nvPr/>
          </p:nvSpPr>
          <p:spPr bwMode="auto">
            <a:xfrm>
              <a:off x="5259388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3" name="Line 238"/>
            <p:cNvSpPr>
              <a:spLocks noChangeShapeType="1"/>
            </p:cNvSpPr>
            <p:nvPr/>
          </p:nvSpPr>
          <p:spPr bwMode="auto">
            <a:xfrm>
              <a:off x="5259388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4" name="Rectangle 239"/>
            <p:cNvSpPr>
              <a:spLocks noChangeArrowheads="1"/>
            </p:cNvSpPr>
            <p:nvPr/>
          </p:nvSpPr>
          <p:spPr bwMode="auto">
            <a:xfrm>
              <a:off x="5259388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5" name="Line 240"/>
            <p:cNvSpPr>
              <a:spLocks noChangeShapeType="1"/>
            </p:cNvSpPr>
            <p:nvPr/>
          </p:nvSpPr>
          <p:spPr bwMode="auto">
            <a:xfrm>
              <a:off x="52609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6" name="Line 241"/>
            <p:cNvSpPr>
              <a:spLocks noChangeShapeType="1"/>
            </p:cNvSpPr>
            <p:nvPr/>
          </p:nvSpPr>
          <p:spPr bwMode="auto">
            <a:xfrm>
              <a:off x="52609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7" name="Line 242"/>
            <p:cNvSpPr>
              <a:spLocks noChangeShapeType="1"/>
            </p:cNvSpPr>
            <p:nvPr/>
          </p:nvSpPr>
          <p:spPr bwMode="auto">
            <a:xfrm>
              <a:off x="50641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8" name="Freeform 243"/>
            <p:cNvSpPr>
              <a:spLocks/>
            </p:cNvSpPr>
            <p:nvPr/>
          </p:nvSpPr>
          <p:spPr bwMode="auto">
            <a:xfrm>
              <a:off x="5064125" y="5160964"/>
              <a:ext cx="1588" cy="587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0" y="219"/>
                </a:cxn>
                <a:cxn ang="0">
                  <a:pos x="6" y="219"/>
                </a:cxn>
              </a:cxnLst>
              <a:rect l="0" t="0" r="r" b="b"/>
              <a:pathLst>
                <a:path w="6" h="219">
                  <a:moveTo>
                    <a:pt x="6" y="0"/>
                  </a:moveTo>
                  <a:lnTo>
                    <a:pt x="0" y="0"/>
                  </a:lnTo>
                  <a:lnTo>
                    <a:pt x="0" y="219"/>
                  </a:lnTo>
                  <a:lnTo>
                    <a:pt x="6" y="219"/>
                  </a:lnTo>
                </a:path>
              </a:pathLst>
            </a:cu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79" name="Line 244"/>
            <p:cNvSpPr>
              <a:spLocks noChangeShapeType="1"/>
            </p:cNvSpPr>
            <p:nvPr/>
          </p:nvSpPr>
          <p:spPr bwMode="auto">
            <a:xfrm>
              <a:off x="50641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0" name="Line 245"/>
            <p:cNvSpPr>
              <a:spLocks noChangeShapeType="1"/>
            </p:cNvSpPr>
            <p:nvPr/>
          </p:nvSpPr>
          <p:spPr bwMode="auto">
            <a:xfrm flipH="1">
              <a:off x="50641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1" name="Rectangle 246"/>
            <p:cNvSpPr>
              <a:spLocks noChangeArrowheads="1"/>
            </p:cNvSpPr>
            <p:nvPr/>
          </p:nvSpPr>
          <p:spPr bwMode="auto">
            <a:xfrm>
              <a:off x="5064125" y="3779839"/>
              <a:ext cx="1588" cy="1381125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2" name="Line 247"/>
            <p:cNvSpPr>
              <a:spLocks noChangeShapeType="1"/>
            </p:cNvSpPr>
            <p:nvPr/>
          </p:nvSpPr>
          <p:spPr bwMode="auto">
            <a:xfrm flipH="1">
              <a:off x="50641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3" name="Line 248"/>
            <p:cNvSpPr>
              <a:spLocks noChangeShapeType="1"/>
            </p:cNvSpPr>
            <p:nvPr/>
          </p:nvSpPr>
          <p:spPr bwMode="auto">
            <a:xfrm>
              <a:off x="50641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4" name="Line 249"/>
            <p:cNvSpPr>
              <a:spLocks noChangeShapeType="1"/>
            </p:cNvSpPr>
            <p:nvPr/>
          </p:nvSpPr>
          <p:spPr bwMode="auto">
            <a:xfrm flipH="1">
              <a:off x="5064125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5" name="Line 250"/>
            <p:cNvSpPr>
              <a:spLocks noChangeShapeType="1"/>
            </p:cNvSpPr>
            <p:nvPr/>
          </p:nvSpPr>
          <p:spPr bwMode="auto">
            <a:xfrm>
              <a:off x="5064125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6" name="Line 251"/>
            <p:cNvSpPr>
              <a:spLocks noChangeShapeType="1"/>
            </p:cNvSpPr>
            <p:nvPr/>
          </p:nvSpPr>
          <p:spPr bwMode="auto">
            <a:xfrm>
              <a:off x="5064125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7" name="Line 252"/>
            <p:cNvSpPr>
              <a:spLocks noChangeShapeType="1"/>
            </p:cNvSpPr>
            <p:nvPr/>
          </p:nvSpPr>
          <p:spPr bwMode="auto">
            <a:xfrm>
              <a:off x="5064125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8" name="Line 253"/>
            <p:cNvSpPr>
              <a:spLocks noChangeShapeType="1"/>
            </p:cNvSpPr>
            <p:nvPr/>
          </p:nvSpPr>
          <p:spPr bwMode="auto">
            <a:xfrm flipV="1">
              <a:off x="50641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89" name="Rectangle 254"/>
            <p:cNvSpPr>
              <a:spLocks noChangeArrowheads="1"/>
            </p:cNvSpPr>
            <p:nvPr/>
          </p:nvSpPr>
          <p:spPr bwMode="auto">
            <a:xfrm>
              <a:off x="5064125" y="3779839"/>
              <a:ext cx="1588" cy="143986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0" name="Line 255"/>
            <p:cNvSpPr>
              <a:spLocks noChangeShapeType="1"/>
            </p:cNvSpPr>
            <p:nvPr/>
          </p:nvSpPr>
          <p:spPr bwMode="auto">
            <a:xfrm>
              <a:off x="50641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1" name="Line 256"/>
            <p:cNvSpPr>
              <a:spLocks noChangeShapeType="1"/>
            </p:cNvSpPr>
            <p:nvPr/>
          </p:nvSpPr>
          <p:spPr bwMode="auto">
            <a:xfrm>
              <a:off x="5064125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2" name="Line 257"/>
            <p:cNvSpPr>
              <a:spLocks noChangeShapeType="1"/>
            </p:cNvSpPr>
            <p:nvPr/>
          </p:nvSpPr>
          <p:spPr bwMode="auto">
            <a:xfrm>
              <a:off x="5064125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3" name="Line 258"/>
            <p:cNvSpPr>
              <a:spLocks noChangeShapeType="1"/>
            </p:cNvSpPr>
            <p:nvPr/>
          </p:nvSpPr>
          <p:spPr bwMode="auto">
            <a:xfrm flipH="1">
              <a:off x="4867275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4" name="Line 259"/>
            <p:cNvSpPr>
              <a:spLocks noChangeShapeType="1"/>
            </p:cNvSpPr>
            <p:nvPr/>
          </p:nvSpPr>
          <p:spPr bwMode="auto">
            <a:xfrm>
              <a:off x="4867275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5" name="Line 260"/>
            <p:cNvSpPr>
              <a:spLocks noChangeShapeType="1"/>
            </p:cNvSpPr>
            <p:nvPr/>
          </p:nvSpPr>
          <p:spPr bwMode="auto">
            <a:xfrm flipH="1">
              <a:off x="4867275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6" name="Line 261"/>
            <p:cNvSpPr>
              <a:spLocks noChangeShapeType="1"/>
            </p:cNvSpPr>
            <p:nvPr/>
          </p:nvSpPr>
          <p:spPr bwMode="auto">
            <a:xfrm>
              <a:off x="4867275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7" name="Rectangle 262"/>
            <p:cNvSpPr>
              <a:spLocks noChangeArrowheads="1"/>
            </p:cNvSpPr>
            <p:nvPr/>
          </p:nvSpPr>
          <p:spPr bwMode="auto">
            <a:xfrm>
              <a:off x="4867275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8" name="Line 263"/>
            <p:cNvSpPr>
              <a:spLocks noChangeShapeType="1"/>
            </p:cNvSpPr>
            <p:nvPr/>
          </p:nvSpPr>
          <p:spPr bwMode="auto">
            <a:xfrm>
              <a:off x="48672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199" name="Line 264"/>
            <p:cNvSpPr>
              <a:spLocks noChangeShapeType="1"/>
            </p:cNvSpPr>
            <p:nvPr/>
          </p:nvSpPr>
          <p:spPr bwMode="auto">
            <a:xfrm>
              <a:off x="48672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0" name="Rectangle 265"/>
            <p:cNvSpPr>
              <a:spLocks noChangeArrowheads="1"/>
            </p:cNvSpPr>
            <p:nvPr/>
          </p:nvSpPr>
          <p:spPr bwMode="auto">
            <a:xfrm>
              <a:off x="4867275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1" name="Line 266"/>
            <p:cNvSpPr>
              <a:spLocks noChangeShapeType="1"/>
            </p:cNvSpPr>
            <p:nvPr/>
          </p:nvSpPr>
          <p:spPr bwMode="auto">
            <a:xfrm>
              <a:off x="48688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2" name="Line 267"/>
            <p:cNvSpPr>
              <a:spLocks noChangeShapeType="1"/>
            </p:cNvSpPr>
            <p:nvPr/>
          </p:nvSpPr>
          <p:spPr bwMode="auto">
            <a:xfrm>
              <a:off x="48688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3" name="Line 268"/>
            <p:cNvSpPr>
              <a:spLocks noChangeShapeType="1"/>
            </p:cNvSpPr>
            <p:nvPr/>
          </p:nvSpPr>
          <p:spPr bwMode="auto">
            <a:xfrm>
              <a:off x="46704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4" name="Line 269"/>
            <p:cNvSpPr>
              <a:spLocks noChangeShapeType="1"/>
            </p:cNvSpPr>
            <p:nvPr/>
          </p:nvSpPr>
          <p:spPr bwMode="auto">
            <a:xfrm flipH="1">
              <a:off x="46704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5" name="Line 270"/>
            <p:cNvSpPr>
              <a:spLocks noChangeShapeType="1"/>
            </p:cNvSpPr>
            <p:nvPr/>
          </p:nvSpPr>
          <p:spPr bwMode="auto">
            <a:xfrm flipV="1">
              <a:off x="46720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6" name="Line 271"/>
            <p:cNvSpPr>
              <a:spLocks noChangeShapeType="1"/>
            </p:cNvSpPr>
            <p:nvPr/>
          </p:nvSpPr>
          <p:spPr bwMode="auto">
            <a:xfrm>
              <a:off x="46704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7" name="Line 272"/>
            <p:cNvSpPr>
              <a:spLocks noChangeShapeType="1"/>
            </p:cNvSpPr>
            <p:nvPr/>
          </p:nvSpPr>
          <p:spPr bwMode="auto">
            <a:xfrm>
              <a:off x="46704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8" name="Line 273"/>
            <p:cNvSpPr>
              <a:spLocks noChangeShapeType="1"/>
            </p:cNvSpPr>
            <p:nvPr/>
          </p:nvSpPr>
          <p:spPr bwMode="auto">
            <a:xfrm>
              <a:off x="46704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09" name="Rectangle 274"/>
            <p:cNvSpPr>
              <a:spLocks noChangeArrowheads="1"/>
            </p:cNvSpPr>
            <p:nvPr/>
          </p:nvSpPr>
          <p:spPr bwMode="auto">
            <a:xfrm>
              <a:off x="4670425" y="3779839"/>
              <a:ext cx="1588" cy="1381125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0" name="Line 275"/>
            <p:cNvSpPr>
              <a:spLocks noChangeShapeType="1"/>
            </p:cNvSpPr>
            <p:nvPr/>
          </p:nvSpPr>
          <p:spPr bwMode="auto">
            <a:xfrm>
              <a:off x="46704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1" name="Line 276"/>
            <p:cNvSpPr>
              <a:spLocks noChangeShapeType="1"/>
            </p:cNvSpPr>
            <p:nvPr/>
          </p:nvSpPr>
          <p:spPr bwMode="auto">
            <a:xfrm>
              <a:off x="4670425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2" name="Line 277"/>
            <p:cNvSpPr>
              <a:spLocks noChangeShapeType="1"/>
            </p:cNvSpPr>
            <p:nvPr/>
          </p:nvSpPr>
          <p:spPr bwMode="auto">
            <a:xfrm>
              <a:off x="4670425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3" name="Line 278"/>
            <p:cNvSpPr>
              <a:spLocks noChangeShapeType="1"/>
            </p:cNvSpPr>
            <p:nvPr/>
          </p:nvSpPr>
          <p:spPr bwMode="auto">
            <a:xfrm flipH="1">
              <a:off x="4670425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4" name="Line 279"/>
            <p:cNvSpPr>
              <a:spLocks noChangeShapeType="1"/>
            </p:cNvSpPr>
            <p:nvPr/>
          </p:nvSpPr>
          <p:spPr bwMode="auto">
            <a:xfrm>
              <a:off x="4670425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5" name="Line 280"/>
            <p:cNvSpPr>
              <a:spLocks noChangeShapeType="1"/>
            </p:cNvSpPr>
            <p:nvPr/>
          </p:nvSpPr>
          <p:spPr bwMode="auto">
            <a:xfrm>
              <a:off x="46704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6" name="Line 281"/>
            <p:cNvSpPr>
              <a:spLocks noChangeShapeType="1"/>
            </p:cNvSpPr>
            <p:nvPr/>
          </p:nvSpPr>
          <p:spPr bwMode="auto">
            <a:xfrm flipH="1">
              <a:off x="46704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7" name="Rectangle 282"/>
            <p:cNvSpPr>
              <a:spLocks noChangeArrowheads="1"/>
            </p:cNvSpPr>
            <p:nvPr/>
          </p:nvSpPr>
          <p:spPr bwMode="auto">
            <a:xfrm>
              <a:off x="4670425" y="3779839"/>
              <a:ext cx="1588" cy="143986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8" name="Line 283"/>
            <p:cNvSpPr>
              <a:spLocks noChangeShapeType="1"/>
            </p:cNvSpPr>
            <p:nvPr/>
          </p:nvSpPr>
          <p:spPr bwMode="auto">
            <a:xfrm>
              <a:off x="4672013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19" name="Line 284"/>
            <p:cNvSpPr>
              <a:spLocks noChangeShapeType="1"/>
            </p:cNvSpPr>
            <p:nvPr/>
          </p:nvSpPr>
          <p:spPr bwMode="auto">
            <a:xfrm>
              <a:off x="4672013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0" name="Line 285"/>
            <p:cNvSpPr>
              <a:spLocks noChangeShapeType="1"/>
            </p:cNvSpPr>
            <p:nvPr/>
          </p:nvSpPr>
          <p:spPr bwMode="auto">
            <a:xfrm flipV="1">
              <a:off x="46720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1" name="Line 286"/>
            <p:cNvSpPr>
              <a:spLocks noChangeShapeType="1"/>
            </p:cNvSpPr>
            <p:nvPr/>
          </p:nvSpPr>
          <p:spPr bwMode="auto">
            <a:xfrm flipH="1">
              <a:off x="4473575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2" name="Line 287"/>
            <p:cNvSpPr>
              <a:spLocks noChangeShapeType="1"/>
            </p:cNvSpPr>
            <p:nvPr/>
          </p:nvSpPr>
          <p:spPr bwMode="auto">
            <a:xfrm>
              <a:off x="4473575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3" name="Line 288"/>
            <p:cNvSpPr>
              <a:spLocks noChangeShapeType="1"/>
            </p:cNvSpPr>
            <p:nvPr/>
          </p:nvSpPr>
          <p:spPr bwMode="auto">
            <a:xfrm flipH="1">
              <a:off x="4473575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4" name="Line 289"/>
            <p:cNvSpPr>
              <a:spLocks noChangeShapeType="1"/>
            </p:cNvSpPr>
            <p:nvPr/>
          </p:nvSpPr>
          <p:spPr bwMode="auto">
            <a:xfrm>
              <a:off x="4473575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5" name="Rectangle 290"/>
            <p:cNvSpPr>
              <a:spLocks noChangeArrowheads="1"/>
            </p:cNvSpPr>
            <p:nvPr/>
          </p:nvSpPr>
          <p:spPr bwMode="auto">
            <a:xfrm>
              <a:off x="4473575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6" name="Line 291"/>
            <p:cNvSpPr>
              <a:spLocks noChangeShapeType="1"/>
            </p:cNvSpPr>
            <p:nvPr/>
          </p:nvSpPr>
          <p:spPr bwMode="auto">
            <a:xfrm>
              <a:off x="44735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7" name="Line 292"/>
            <p:cNvSpPr>
              <a:spLocks noChangeShapeType="1"/>
            </p:cNvSpPr>
            <p:nvPr/>
          </p:nvSpPr>
          <p:spPr bwMode="auto">
            <a:xfrm>
              <a:off x="44735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8" name="Rectangle 293"/>
            <p:cNvSpPr>
              <a:spLocks noChangeArrowheads="1"/>
            </p:cNvSpPr>
            <p:nvPr/>
          </p:nvSpPr>
          <p:spPr bwMode="auto">
            <a:xfrm>
              <a:off x="4473575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29" name="Line 294"/>
            <p:cNvSpPr>
              <a:spLocks noChangeShapeType="1"/>
            </p:cNvSpPr>
            <p:nvPr/>
          </p:nvSpPr>
          <p:spPr bwMode="auto">
            <a:xfrm>
              <a:off x="44751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0" name="Line 295"/>
            <p:cNvSpPr>
              <a:spLocks noChangeShapeType="1"/>
            </p:cNvSpPr>
            <p:nvPr/>
          </p:nvSpPr>
          <p:spPr bwMode="auto">
            <a:xfrm>
              <a:off x="44751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1" name="Line 296"/>
            <p:cNvSpPr>
              <a:spLocks noChangeShapeType="1"/>
            </p:cNvSpPr>
            <p:nvPr/>
          </p:nvSpPr>
          <p:spPr bwMode="auto">
            <a:xfrm>
              <a:off x="42783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2" name="Freeform 297"/>
            <p:cNvSpPr>
              <a:spLocks/>
            </p:cNvSpPr>
            <p:nvPr/>
          </p:nvSpPr>
          <p:spPr bwMode="auto">
            <a:xfrm>
              <a:off x="4276725" y="5160964"/>
              <a:ext cx="1588" cy="587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0" y="219"/>
                </a:cxn>
                <a:cxn ang="0">
                  <a:pos x="6" y="219"/>
                </a:cxn>
              </a:cxnLst>
              <a:rect l="0" t="0" r="r" b="b"/>
              <a:pathLst>
                <a:path w="6" h="219">
                  <a:moveTo>
                    <a:pt x="6" y="0"/>
                  </a:moveTo>
                  <a:lnTo>
                    <a:pt x="0" y="0"/>
                  </a:lnTo>
                  <a:lnTo>
                    <a:pt x="0" y="219"/>
                  </a:lnTo>
                  <a:lnTo>
                    <a:pt x="6" y="219"/>
                  </a:lnTo>
                </a:path>
              </a:pathLst>
            </a:cu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3" name="Line 298"/>
            <p:cNvSpPr>
              <a:spLocks noChangeShapeType="1"/>
            </p:cNvSpPr>
            <p:nvPr/>
          </p:nvSpPr>
          <p:spPr bwMode="auto">
            <a:xfrm>
              <a:off x="42767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4" name="Line 299"/>
            <p:cNvSpPr>
              <a:spLocks noChangeShapeType="1"/>
            </p:cNvSpPr>
            <p:nvPr/>
          </p:nvSpPr>
          <p:spPr bwMode="auto">
            <a:xfrm flipH="1">
              <a:off x="4276725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5" name="Rectangle 300"/>
            <p:cNvSpPr>
              <a:spLocks noChangeArrowheads="1"/>
            </p:cNvSpPr>
            <p:nvPr/>
          </p:nvSpPr>
          <p:spPr bwMode="auto">
            <a:xfrm>
              <a:off x="4276725" y="3779839"/>
              <a:ext cx="1588" cy="1381125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6" name="Line 301"/>
            <p:cNvSpPr>
              <a:spLocks noChangeShapeType="1"/>
            </p:cNvSpPr>
            <p:nvPr/>
          </p:nvSpPr>
          <p:spPr bwMode="auto">
            <a:xfrm flipH="1">
              <a:off x="42767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7" name="Line 302"/>
            <p:cNvSpPr>
              <a:spLocks noChangeShapeType="1"/>
            </p:cNvSpPr>
            <p:nvPr/>
          </p:nvSpPr>
          <p:spPr bwMode="auto">
            <a:xfrm>
              <a:off x="4276725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8" name="Line 303"/>
            <p:cNvSpPr>
              <a:spLocks noChangeShapeType="1"/>
            </p:cNvSpPr>
            <p:nvPr/>
          </p:nvSpPr>
          <p:spPr bwMode="auto">
            <a:xfrm flipH="1">
              <a:off x="4276725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39" name="Line 304"/>
            <p:cNvSpPr>
              <a:spLocks noChangeShapeType="1"/>
            </p:cNvSpPr>
            <p:nvPr/>
          </p:nvSpPr>
          <p:spPr bwMode="auto">
            <a:xfrm>
              <a:off x="4276725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0" name="Line 305"/>
            <p:cNvSpPr>
              <a:spLocks noChangeShapeType="1"/>
            </p:cNvSpPr>
            <p:nvPr/>
          </p:nvSpPr>
          <p:spPr bwMode="auto">
            <a:xfrm>
              <a:off x="4276725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1" name="Line 306"/>
            <p:cNvSpPr>
              <a:spLocks noChangeShapeType="1"/>
            </p:cNvSpPr>
            <p:nvPr/>
          </p:nvSpPr>
          <p:spPr bwMode="auto">
            <a:xfrm>
              <a:off x="4276725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2" name="Line 307"/>
            <p:cNvSpPr>
              <a:spLocks noChangeShapeType="1"/>
            </p:cNvSpPr>
            <p:nvPr/>
          </p:nvSpPr>
          <p:spPr bwMode="auto">
            <a:xfrm flipV="1">
              <a:off x="4276725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3" name="Rectangle 308"/>
            <p:cNvSpPr>
              <a:spLocks noChangeArrowheads="1"/>
            </p:cNvSpPr>
            <p:nvPr/>
          </p:nvSpPr>
          <p:spPr bwMode="auto">
            <a:xfrm>
              <a:off x="4276725" y="3779839"/>
              <a:ext cx="1588" cy="143986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4" name="Line 309"/>
            <p:cNvSpPr>
              <a:spLocks noChangeShapeType="1"/>
            </p:cNvSpPr>
            <p:nvPr/>
          </p:nvSpPr>
          <p:spPr bwMode="auto">
            <a:xfrm>
              <a:off x="42783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5" name="Line 310"/>
            <p:cNvSpPr>
              <a:spLocks noChangeShapeType="1"/>
            </p:cNvSpPr>
            <p:nvPr/>
          </p:nvSpPr>
          <p:spPr bwMode="auto">
            <a:xfrm>
              <a:off x="4278313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6" name="Line 311"/>
            <p:cNvSpPr>
              <a:spLocks noChangeShapeType="1"/>
            </p:cNvSpPr>
            <p:nvPr/>
          </p:nvSpPr>
          <p:spPr bwMode="auto">
            <a:xfrm>
              <a:off x="4278313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7" name="Line 312"/>
            <p:cNvSpPr>
              <a:spLocks noChangeShapeType="1"/>
            </p:cNvSpPr>
            <p:nvPr/>
          </p:nvSpPr>
          <p:spPr bwMode="auto">
            <a:xfrm flipH="1">
              <a:off x="4079875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8" name="Line 313"/>
            <p:cNvSpPr>
              <a:spLocks noChangeShapeType="1"/>
            </p:cNvSpPr>
            <p:nvPr/>
          </p:nvSpPr>
          <p:spPr bwMode="auto">
            <a:xfrm>
              <a:off x="4079875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49" name="Line 314"/>
            <p:cNvSpPr>
              <a:spLocks noChangeShapeType="1"/>
            </p:cNvSpPr>
            <p:nvPr/>
          </p:nvSpPr>
          <p:spPr bwMode="auto">
            <a:xfrm flipH="1">
              <a:off x="4079875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0" name="Line 315"/>
            <p:cNvSpPr>
              <a:spLocks noChangeShapeType="1"/>
            </p:cNvSpPr>
            <p:nvPr/>
          </p:nvSpPr>
          <p:spPr bwMode="auto">
            <a:xfrm>
              <a:off x="4079875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1" name="Rectangle 316"/>
            <p:cNvSpPr>
              <a:spLocks noChangeArrowheads="1"/>
            </p:cNvSpPr>
            <p:nvPr/>
          </p:nvSpPr>
          <p:spPr bwMode="auto">
            <a:xfrm>
              <a:off x="4079875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2" name="Line 317"/>
            <p:cNvSpPr>
              <a:spLocks noChangeShapeType="1"/>
            </p:cNvSpPr>
            <p:nvPr/>
          </p:nvSpPr>
          <p:spPr bwMode="auto">
            <a:xfrm>
              <a:off x="40798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3" name="Line 318"/>
            <p:cNvSpPr>
              <a:spLocks noChangeShapeType="1"/>
            </p:cNvSpPr>
            <p:nvPr/>
          </p:nvSpPr>
          <p:spPr bwMode="auto">
            <a:xfrm>
              <a:off x="4079875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4" name="Rectangle 319"/>
            <p:cNvSpPr>
              <a:spLocks noChangeArrowheads="1"/>
            </p:cNvSpPr>
            <p:nvPr/>
          </p:nvSpPr>
          <p:spPr bwMode="auto">
            <a:xfrm>
              <a:off x="4079875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5" name="Line 320"/>
            <p:cNvSpPr>
              <a:spLocks noChangeShapeType="1"/>
            </p:cNvSpPr>
            <p:nvPr/>
          </p:nvSpPr>
          <p:spPr bwMode="auto">
            <a:xfrm>
              <a:off x="40814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6" name="Line 321"/>
            <p:cNvSpPr>
              <a:spLocks noChangeShapeType="1"/>
            </p:cNvSpPr>
            <p:nvPr/>
          </p:nvSpPr>
          <p:spPr bwMode="auto">
            <a:xfrm>
              <a:off x="40814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7" name="Line 322"/>
            <p:cNvSpPr>
              <a:spLocks noChangeShapeType="1"/>
            </p:cNvSpPr>
            <p:nvPr/>
          </p:nvSpPr>
          <p:spPr bwMode="auto">
            <a:xfrm>
              <a:off x="3884613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8" name="Line 323"/>
            <p:cNvSpPr>
              <a:spLocks noChangeShapeType="1"/>
            </p:cNvSpPr>
            <p:nvPr/>
          </p:nvSpPr>
          <p:spPr bwMode="auto">
            <a:xfrm flipH="1">
              <a:off x="3884613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59" name="Line 324"/>
            <p:cNvSpPr>
              <a:spLocks noChangeShapeType="1"/>
            </p:cNvSpPr>
            <p:nvPr/>
          </p:nvSpPr>
          <p:spPr bwMode="auto">
            <a:xfrm flipV="1">
              <a:off x="38846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0" name="Line 325"/>
            <p:cNvSpPr>
              <a:spLocks noChangeShapeType="1"/>
            </p:cNvSpPr>
            <p:nvPr/>
          </p:nvSpPr>
          <p:spPr bwMode="auto">
            <a:xfrm>
              <a:off x="3884613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1" name="Line 326"/>
            <p:cNvSpPr>
              <a:spLocks noChangeShapeType="1"/>
            </p:cNvSpPr>
            <p:nvPr/>
          </p:nvSpPr>
          <p:spPr bwMode="auto">
            <a:xfrm>
              <a:off x="38846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2" name="Line 327"/>
            <p:cNvSpPr>
              <a:spLocks noChangeShapeType="1"/>
            </p:cNvSpPr>
            <p:nvPr/>
          </p:nvSpPr>
          <p:spPr bwMode="auto">
            <a:xfrm>
              <a:off x="3884613" y="5160964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3" name="Rectangle 328"/>
            <p:cNvSpPr>
              <a:spLocks noChangeArrowheads="1"/>
            </p:cNvSpPr>
            <p:nvPr/>
          </p:nvSpPr>
          <p:spPr bwMode="auto">
            <a:xfrm>
              <a:off x="3884613" y="3779839"/>
              <a:ext cx="1588" cy="1381125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4" name="Line 329"/>
            <p:cNvSpPr>
              <a:spLocks noChangeShapeType="1"/>
            </p:cNvSpPr>
            <p:nvPr/>
          </p:nvSpPr>
          <p:spPr bwMode="auto">
            <a:xfrm>
              <a:off x="38846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5" name="Line 330"/>
            <p:cNvSpPr>
              <a:spLocks noChangeShapeType="1"/>
            </p:cNvSpPr>
            <p:nvPr/>
          </p:nvSpPr>
          <p:spPr bwMode="auto">
            <a:xfrm>
              <a:off x="3884613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6" name="Line 331"/>
            <p:cNvSpPr>
              <a:spLocks noChangeShapeType="1"/>
            </p:cNvSpPr>
            <p:nvPr/>
          </p:nvSpPr>
          <p:spPr bwMode="auto">
            <a:xfrm>
              <a:off x="3884613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7" name="Line 332"/>
            <p:cNvSpPr>
              <a:spLocks noChangeShapeType="1"/>
            </p:cNvSpPr>
            <p:nvPr/>
          </p:nvSpPr>
          <p:spPr bwMode="auto">
            <a:xfrm flipH="1">
              <a:off x="3884613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8" name="Line 333"/>
            <p:cNvSpPr>
              <a:spLocks noChangeShapeType="1"/>
            </p:cNvSpPr>
            <p:nvPr/>
          </p:nvSpPr>
          <p:spPr bwMode="auto">
            <a:xfrm>
              <a:off x="3884613" y="37798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69" name="Line 334"/>
            <p:cNvSpPr>
              <a:spLocks noChangeShapeType="1"/>
            </p:cNvSpPr>
            <p:nvPr/>
          </p:nvSpPr>
          <p:spPr bwMode="auto">
            <a:xfrm>
              <a:off x="3884613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0" name="Line 335"/>
            <p:cNvSpPr>
              <a:spLocks noChangeShapeType="1"/>
            </p:cNvSpPr>
            <p:nvPr/>
          </p:nvSpPr>
          <p:spPr bwMode="auto">
            <a:xfrm flipH="1">
              <a:off x="3884613" y="5219701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1" name="Rectangle 336"/>
            <p:cNvSpPr>
              <a:spLocks noChangeArrowheads="1"/>
            </p:cNvSpPr>
            <p:nvPr/>
          </p:nvSpPr>
          <p:spPr bwMode="auto">
            <a:xfrm>
              <a:off x="3884613" y="3779839"/>
              <a:ext cx="1588" cy="143986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2" name="Line 337"/>
            <p:cNvSpPr>
              <a:spLocks noChangeShapeType="1"/>
            </p:cNvSpPr>
            <p:nvPr/>
          </p:nvSpPr>
          <p:spPr bwMode="auto">
            <a:xfrm>
              <a:off x="3884613" y="3779839"/>
              <a:ext cx="1588" cy="1381125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3" name="Line 338"/>
            <p:cNvSpPr>
              <a:spLocks noChangeShapeType="1"/>
            </p:cNvSpPr>
            <p:nvPr/>
          </p:nvSpPr>
          <p:spPr bwMode="auto">
            <a:xfrm>
              <a:off x="3884613" y="3779839"/>
              <a:ext cx="1588" cy="143986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4" name="Line 339"/>
            <p:cNvSpPr>
              <a:spLocks noChangeShapeType="1"/>
            </p:cNvSpPr>
            <p:nvPr/>
          </p:nvSpPr>
          <p:spPr bwMode="auto">
            <a:xfrm flipV="1">
              <a:off x="3884613" y="5160964"/>
              <a:ext cx="1588" cy="5873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5" name="Line 340"/>
            <p:cNvSpPr>
              <a:spLocks noChangeShapeType="1"/>
            </p:cNvSpPr>
            <p:nvPr/>
          </p:nvSpPr>
          <p:spPr bwMode="auto">
            <a:xfrm flipH="1">
              <a:off x="3687763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6" name="Line 341"/>
            <p:cNvSpPr>
              <a:spLocks noChangeShapeType="1"/>
            </p:cNvSpPr>
            <p:nvPr/>
          </p:nvSpPr>
          <p:spPr bwMode="auto">
            <a:xfrm>
              <a:off x="3687763" y="3413126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7" name="Line 342"/>
            <p:cNvSpPr>
              <a:spLocks noChangeShapeType="1"/>
            </p:cNvSpPr>
            <p:nvPr/>
          </p:nvSpPr>
          <p:spPr bwMode="auto">
            <a:xfrm flipH="1">
              <a:off x="3687763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8" name="Line 343"/>
            <p:cNvSpPr>
              <a:spLocks noChangeShapeType="1"/>
            </p:cNvSpPr>
            <p:nvPr/>
          </p:nvSpPr>
          <p:spPr bwMode="auto">
            <a:xfrm>
              <a:off x="3687763" y="5024439"/>
              <a:ext cx="1588" cy="1588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79" name="Rectangle 344"/>
            <p:cNvSpPr>
              <a:spLocks noChangeArrowheads="1"/>
            </p:cNvSpPr>
            <p:nvPr/>
          </p:nvSpPr>
          <p:spPr bwMode="auto">
            <a:xfrm>
              <a:off x="3687763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80" name="Line 345"/>
            <p:cNvSpPr>
              <a:spLocks noChangeShapeType="1"/>
            </p:cNvSpPr>
            <p:nvPr/>
          </p:nvSpPr>
          <p:spPr bwMode="auto">
            <a:xfrm>
              <a:off x="36877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81" name="Line 346"/>
            <p:cNvSpPr>
              <a:spLocks noChangeShapeType="1"/>
            </p:cNvSpPr>
            <p:nvPr/>
          </p:nvSpPr>
          <p:spPr bwMode="auto">
            <a:xfrm>
              <a:off x="3687763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82" name="Rectangle 347"/>
            <p:cNvSpPr>
              <a:spLocks noChangeArrowheads="1"/>
            </p:cNvSpPr>
            <p:nvPr/>
          </p:nvSpPr>
          <p:spPr bwMode="auto">
            <a:xfrm>
              <a:off x="3687763" y="3413126"/>
              <a:ext cx="1588" cy="1611313"/>
            </a:xfrm>
            <a:prstGeom prst="rect">
              <a:avLst/>
            </a:prstGeom>
            <a:noFill/>
            <a:ln w="0">
              <a:solidFill>
                <a:srgbClr val="7D0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83" name="Line 348"/>
            <p:cNvSpPr>
              <a:spLocks noChangeShapeType="1"/>
            </p:cNvSpPr>
            <p:nvPr/>
          </p:nvSpPr>
          <p:spPr bwMode="auto">
            <a:xfrm>
              <a:off x="3689350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sp>
          <p:nvSpPr>
            <p:cNvPr id="284" name="Line 349"/>
            <p:cNvSpPr>
              <a:spLocks noChangeShapeType="1"/>
            </p:cNvSpPr>
            <p:nvPr/>
          </p:nvSpPr>
          <p:spPr bwMode="auto">
            <a:xfrm>
              <a:off x="3689350" y="3413126"/>
              <a:ext cx="1588" cy="1611313"/>
            </a:xfrm>
            <a:prstGeom prst="line">
              <a:avLst/>
            </a:prstGeom>
            <a:noFill/>
            <a:ln w="0">
              <a:solidFill>
                <a:srgbClr val="7D0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GT"/>
            </a:p>
          </p:txBody>
        </p:sp>
        <p:grpSp>
          <p:nvGrpSpPr>
            <p:cNvPr id="285" name="Group 1129"/>
            <p:cNvGrpSpPr/>
            <p:nvPr/>
          </p:nvGrpSpPr>
          <p:grpSpPr>
            <a:xfrm>
              <a:off x="3225800" y="5051416"/>
              <a:ext cx="258272" cy="212793"/>
              <a:chOff x="3225800" y="5051416"/>
              <a:chExt cx="258272" cy="212793"/>
            </a:xfrm>
          </p:grpSpPr>
          <p:sp>
            <p:nvSpPr>
              <p:cNvPr id="286" name="Freeform 5"/>
              <p:cNvSpPr>
                <a:spLocks/>
              </p:cNvSpPr>
              <p:nvPr/>
            </p:nvSpPr>
            <p:spPr bwMode="auto">
              <a:xfrm>
                <a:off x="3428492" y="5251517"/>
                <a:ext cx="1588" cy="63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"/>
                  </a:cxn>
                  <a:cxn ang="0">
                    <a:pos x="0" y="23"/>
                  </a:cxn>
                </a:cxnLst>
                <a:rect l="0" t="0" r="r" b="b"/>
                <a:pathLst>
                  <a:path h="23">
                    <a:moveTo>
                      <a:pt x="0" y="0"/>
                    </a:moveTo>
                    <a:lnTo>
                      <a:pt x="0" y="15"/>
                    </a:lnTo>
                    <a:lnTo>
                      <a:pt x="0" y="2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87" name="Freeform 6"/>
              <p:cNvSpPr>
                <a:spLocks/>
              </p:cNvSpPr>
              <p:nvPr/>
            </p:nvSpPr>
            <p:spPr bwMode="auto">
              <a:xfrm>
                <a:off x="3428492" y="5251517"/>
                <a:ext cx="1588" cy="6352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h="23">
                    <a:moveTo>
                      <a:pt x="0" y="23"/>
                    </a:move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88" name="Freeform 7"/>
              <p:cNvSpPr>
                <a:spLocks/>
              </p:cNvSpPr>
              <p:nvPr/>
            </p:nvSpPr>
            <p:spPr bwMode="auto">
              <a:xfrm>
                <a:off x="3428492" y="5219757"/>
                <a:ext cx="1588" cy="20644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0" y="58"/>
                  </a:cxn>
                  <a:cxn ang="0">
                    <a:pos x="0" y="29"/>
                  </a:cxn>
                  <a:cxn ang="0">
                    <a:pos x="0" y="0"/>
                  </a:cxn>
                </a:cxnLst>
                <a:rect l="0" t="0" r="r" b="b"/>
                <a:pathLst>
                  <a:path h="83">
                    <a:moveTo>
                      <a:pt x="0" y="83"/>
                    </a:moveTo>
                    <a:lnTo>
                      <a:pt x="0" y="58"/>
                    </a:lnTo>
                    <a:lnTo>
                      <a:pt x="0" y="29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89" name="Line 8"/>
              <p:cNvSpPr>
                <a:spLocks noChangeShapeType="1"/>
              </p:cNvSpPr>
              <p:nvPr/>
            </p:nvSpPr>
            <p:spPr bwMode="auto">
              <a:xfrm flipV="1">
                <a:off x="3428492" y="5219757"/>
                <a:ext cx="1588" cy="20644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0" name="Freeform 9"/>
              <p:cNvSpPr>
                <a:spLocks/>
              </p:cNvSpPr>
              <p:nvPr/>
            </p:nvSpPr>
            <p:spPr bwMode="auto">
              <a:xfrm>
                <a:off x="3393556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1" name="Freeform 10"/>
              <p:cNvSpPr>
                <a:spLocks/>
              </p:cNvSpPr>
              <p:nvPr/>
            </p:nvSpPr>
            <p:spPr bwMode="auto">
              <a:xfrm>
                <a:off x="3393556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2" name="Freeform 11"/>
              <p:cNvSpPr>
                <a:spLocks/>
              </p:cNvSpPr>
              <p:nvPr/>
            </p:nvSpPr>
            <p:spPr bwMode="auto">
              <a:xfrm>
                <a:off x="3393556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3" name="Freeform 12"/>
              <p:cNvSpPr>
                <a:spLocks/>
              </p:cNvSpPr>
              <p:nvPr/>
            </p:nvSpPr>
            <p:spPr bwMode="auto">
              <a:xfrm>
                <a:off x="3393556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4" name="Freeform 13"/>
              <p:cNvSpPr>
                <a:spLocks/>
              </p:cNvSpPr>
              <p:nvPr/>
            </p:nvSpPr>
            <p:spPr bwMode="auto">
              <a:xfrm>
                <a:off x="3393556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5" name="Freeform 14"/>
              <p:cNvSpPr>
                <a:spLocks/>
              </p:cNvSpPr>
              <p:nvPr/>
            </p:nvSpPr>
            <p:spPr bwMode="auto">
              <a:xfrm>
                <a:off x="3393556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6" name="Freeform 15"/>
              <p:cNvSpPr>
                <a:spLocks/>
              </p:cNvSpPr>
              <p:nvPr/>
            </p:nvSpPr>
            <p:spPr bwMode="auto">
              <a:xfrm>
                <a:off x="3393556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7" name="Freeform 16"/>
              <p:cNvSpPr>
                <a:spLocks/>
              </p:cNvSpPr>
              <p:nvPr/>
            </p:nvSpPr>
            <p:spPr bwMode="auto">
              <a:xfrm>
                <a:off x="3393556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8" name="Freeform 17"/>
              <p:cNvSpPr>
                <a:spLocks/>
              </p:cNvSpPr>
              <p:nvPr/>
            </p:nvSpPr>
            <p:spPr bwMode="auto">
              <a:xfrm>
                <a:off x="3393556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299" name="Freeform 18"/>
              <p:cNvSpPr>
                <a:spLocks/>
              </p:cNvSpPr>
              <p:nvPr/>
            </p:nvSpPr>
            <p:spPr bwMode="auto">
              <a:xfrm>
                <a:off x="3428492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0" name="Freeform 19"/>
              <p:cNvSpPr>
                <a:spLocks/>
              </p:cNvSpPr>
              <p:nvPr/>
            </p:nvSpPr>
            <p:spPr bwMode="auto">
              <a:xfrm>
                <a:off x="3428492" y="5181645"/>
                <a:ext cx="1588" cy="38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</a:cxnLst>
                <a:rect l="0" t="0" r="r" b="b"/>
                <a:pathLst>
                  <a:path h="144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1" name="Freeform 20"/>
              <p:cNvSpPr>
                <a:spLocks/>
              </p:cNvSpPr>
              <p:nvPr/>
            </p:nvSpPr>
            <p:spPr bwMode="auto">
              <a:xfrm>
                <a:off x="3428492" y="5219757"/>
                <a:ext cx="1588" cy="206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"/>
                  </a:cxn>
                  <a:cxn ang="0">
                    <a:pos x="0" y="58"/>
                  </a:cxn>
                  <a:cxn ang="0">
                    <a:pos x="0" y="83"/>
                  </a:cxn>
                </a:cxnLst>
                <a:rect l="0" t="0" r="r" b="b"/>
                <a:pathLst>
                  <a:path h="83">
                    <a:moveTo>
                      <a:pt x="0" y="0"/>
                    </a:moveTo>
                    <a:lnTo>
                      <a:pt x="0" y="29"/>
                    </a:lnTo>
                    <a:lnTo>
                      <a:pt x="0" y="58"/>
                    </a:lnTo>
                    <a:lnTo>
                      <a:pt x="0" y="8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2" name="Freeform 21"/>
              <p:cNvSpPr>
                <a:spLocks/>
              </p:cNvSpPr>
              <p:nvPr/>
            </p:nvSpPr>
            <p:spPr bwMode="auto">
              <a:xfrm>
                <a:off x="3428492" y="5240401"/>
                <a:ext cx="1588" cy="1111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23"/>
                  </a:cxn>
                  <a:cxn ang="0">
                    <a:pos x="0" y="0"/>
                  </a:cxn>
                </a:cxnLst>
                <a:rect l="0" t="0" r="r" b="b"/>
                <a:pathLst>
                  <a:path h="42">
                    <a:moveTo>
                      <a:pt x="0" y="42"/>
                    </a:moveTo>
                    <a:lnTo>
                      <a:pt x="0" y="2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3" name="Freeform 22"/>
              <p:cNvSpPr>
                <a:spLocks/>
              </p:cNvSpPr>
              <p:nvPr/>
            </p:nvSpPr>
            <p:spPr bwMode="auto">
              <a:xfrm>
                <a:off x="3428492" y="5251517"/>
                <a:ext cx="1588" cy="63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"/>
                  </a:cxn>
                  <a:cxn ang="0">
                    <a:pos x="0" y="23"/>
                  </a:cxn>
                </a:cxnLst>
                <a:rect l="0" t="0" r="r" b="b"/>
                <a:pathLst>
                  <a:path h="23">
                    <a:moveTo>
                      <a:pt x="0" y="0"/>
                    </a:moveTo>
                    <a:lnTo>
                      <a:pt x="0" y="15"/>
                    </a:lnTo>
                    <a:lnTo>
                      <a:pt x="0" y="2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4" name="Line 23"/>
              <p:cNvSpPr>
                <a:spLocks noChangeShapeType="1"/>
              </p:cNvSpPr>
              <p:nvPr/>
            </p:nvSpPr>
            <p:spPr bwMode="auto">
              <a:xfrm flipV="1">
                <a:off x="3428492" y="5251517"/>
                <a:ext cx="1588" cy="4764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5" name="Freeform 24"/>
              <p:cNvSpPr>
                <a:spLocks/>
              </p:cNvSpPr>
              <p:nvPr/>
            </p:nvSpPr>
            <p:spPr bwMode="auto">
              <a:xfrm>
                <a:off x="3428492" y="5240401"/>
                <a:ext cx="1588" cy="111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3"/>
                  </a:cxn>
                  <a:cxn ang="0">
                    <a:pos x="0" y="42"/>
                  </a:cxn>
                </a:cxnLst>
                <a:rect l="0" t="0" r="r" b="b"/>
                <a:pathLst>
                  <a:path h="42">
                    <a:moveTo>
                      <a:pt x="0" y="0"/>
                    </a:moveTo>
                    <a:lnTo>
                      <a:pt x="0" y="23"/>
                    </a:lnTo>
                    <a:lnTo>
                      <a:pt x="0" y="42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6" name="Freeform 25"/>
              <p:cNvSpPr>
                <a:spLocks/>
              </p:cNvSpPr>
              <p:nvPr/>
            </p:nvSpPr>
            <p:spPr bwMode="auto">
              <a:xfrm>
                <a:off x="3428492" y="5219757"/>
                <a:ext cx="1588" cy="20644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0" y="58"/>
                  </a:cxn>
                  <a:cxn ang="0">
                    <a:pos x="0" y="29"/>
                  </a:cxn>
                  <a:cxn ang="0">
                    <a:pos x="0" y="0"/>
                  </a:cxn>
                </a:cxnLst>
                <a:rect l="0" t="0" r="r" b="b"/>
                <a:pathLst>
                  <a:path h="83">
                    <a:moveTo>
                      <a:pt x="0" y="83"/>
                    </a:moveTo>
                    <a:lnTo>
                      <a:pt x="0" y="58"/>
                    </a:lnTo>
                    <a:lnTo>
                      <a:pt x="0" y="29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7" name="Line 26"/>
              <p:cNvSpPr>
                <a:spLocks noChangeShapeType="1"/>
              </p:cNvSpPr>
              <p:nvPr/>
            </p:nvSpPr>
            <p:spPr bwMode="auto">
              <a:xfrm flipH="1">
                <a:off x="3393556" y="5184821"/>
                <a:ext cx="34936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8" name="Line 27"/>
              <p:cNvSpPr>
                <a:spLocks noChangeShapeType="1"/>
              </p:cNvSpPr>
              <p:nvPr/>
            </p:nvSpPr>
            <p:spPr bwMode="auto">
              <a:xfrm flipH="1">
                <a:off x="3393556" y="5219757"/>
                <a:ext cx="34936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09" name="Line 28"/>
              <p:cNvSpPr>
                <a:spLocks noChangeShapeType="1"/>
              </p:cNvSpPr>
              <p:nvPr/>
            </p:nvSpPr>
            <p:spPr bwMode="auto">
              <a:xfrm flipH="1">
                <a:off x="3393556" y="5253105"/>
                <a:ext cx="34936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0" name="Line 29"/>
              <p:cNvSpPr>
                <a:spLocks noChangeShapeType="1"/>
              </p:cNvSpPr>
              <p:nvPr/>
            </p:nvSpPr>
            <p:spPr bwMode="auto">
              <a:xfrm flipH="1">
                <a:off x="3393556" y="5219757"/>
                <a:ext cx="34936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1" name="Freeform 30"/>
              <p:cNvSpPr>
                <a:spLocks/>
              </p:cNvSpPr>
              <p:nvPr/>
            </p:nvSpPr>
            <p:spPr bwMode="auto">
              <a:xfrm>
                <a:off x="3423728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2" name="Freeform 31"/>
              <p:cNvSpPr>
                <a:spLocks/>
              </p:cNvSpPr>
              <p:nvPr/>
            </p:nvSpPr>
            <p:spPr bwMode="auto">
              <a:xfrm>
                <a:off x="3423728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3" name="Freeform 32"/>
              <p:cNvSpPr>
                <a:spLocks/>
              </p:cNvSpPr>
              <p:nvPr/>
            </p:nvSpPr>
            <p:spPr bwMode="auto">
              <a:xfrm>
                <a:off x="3423728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4" name="Freeform 33"/>
              <p:cNvSpPr>
                <a:spLocks/>
              </p:cNvSpPr>
              <p:nvPr/>
            </p:nvSpPr>
            <p:spPr bwMode="auto">
              <a:xfrm>
                <a:off x="3418964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5" name="Freeform 34"/>
              <p:cNvSpPr>
                <a:spLocks/>
              </p:cNvSpPr>
              <p:nvPr/>
            </p:nvSpPr>
            <p:spPr bwMode="auto">
              <a:xfrm>
                <a:off x="3418964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6" name="Freeform 35"/>
              <p:cNvSpPr>
                <a:spLocks/>
              </p:cNvSpPr>
              <p:nvPr/>
            </p:nvSpPr>
            <p:spPr bwMode="auto">
              <a:xfrm>
                <a:off x="3418964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7" name="Freeform 36"/>
              <p:cNvSpPr>
                <a:spLocks/>
              </p:cNvSpPr>
              <p:nvPr/>
            </p:nvSpPr>
            <p:spPr bwMode="auto">
              <a:xfrm>
                <a:off x="3414200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8" name="Freeform 37"/>
              <p:cNvSpPr>
                <a:spLocks/>
              </p:cNvSpPr>
              <p:nvPr/>
            </p:nvSpPr>
            <p:spPr bwMode="auto">
              <a:xfrm>
                <a:off x="3414200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19" name="Freeform 38"/>
              <p:cNvSpPr>
                <a:spLocks/>
              </p:cNvSpPr>
              <p:nvPr/>
            </p:nvSpPr>
            <p:spPr bwMode="auto">
              <a:xfrm>
                <a:off x="3414200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0" name="Freeform 39"/>
              <p:cNvSpPr>
                <a:spLocks/>
              </p:cNvSpPr>
              <p:nvPr/>
            </p:nvSpPr>
            <p:spPr bwMode="auto">
              <a:xfrm>
                <a:off x="3407848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1" name="Freeform 40"/>
              <p:cNvSpPr>
                <a:spLocks/>
              </p:cNvSpPr>
              <p:nvPr/>
            </p:nvSpPr>
            <p:spPr bwMode="auto">
              <a:xfrm>
                <a:off x="3407848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2" name="Freeform 41"/>
              <p:cNvSpPr>
                <a:spLocks/>
              </p:cNvSpPr>
              <p:nvPr/>
            </p:nvSpPr>
            <p:spPr bwMode="auto">
              <a:xfrm>
                <a:off x="3407848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3" name="Freeform 42"/>
              <p:cNvSpPr>
                <a:spLocks/>
              </p:cNvSpPr>
              <p:nvPr/>
            </p:nvSpPr>
            <p:spPr bwMode="auto">
              <a:xfrm>
                <a:off x="3404672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4" name="Freeform 43"/>
              <p:cNvSpPr>
                <a:spLocks/>
              </p:cNvSpPr>
              <p:nvPr/>
            </p:nvSpPr>
            <p:spPr bwMode="auto">
              <a:xfrm>
                <a:off x="3404672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5" name="Freeform 44"/>
              <p:cNvSpPr>
                <a:spLocks/>
              </p:cNvSpPr>
              <p:nvPr/>
            </p:nvSpPr>
            <p:spPr bwMode="auto">
              <a:xfrm>
                <a:off x="3404672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6" name="Freeform 45"/>
              <p:cNvSpPr>
                <a:spLocks/>
              </p:cNvSpPr>
              <p:nvPr/>
            </p:nvSpPr>
            <p:spPr bwMode="auto">
              <a:xfrm>
                <a:off x="3398320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7" name="Freeform 46"/>
              <p:cNvSpPr>
                <a:spLocks/>
              </p:cNvSpPr>
              <p:nvPr/>
            </p:nvSpPr>
            <p:spPr bwMode="auto">
              <a:xfrm>
                <a:off x="3398320" y="5181645"/>
                <a:ext cx="1588" cy="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8" name="Freeform 47"/>
              <p:cNvSpPr>
                <a:spLocks/>
              </p:cNvSpPr>
              <p:nvPr/>
            </p:nvSpPr>
            <p:spPr bwMode="auto">
              <a:xfrm>
                <a:off x="3398320" y="5219757"/>
                <a:ext cx="1588" cy="38112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29" name="Line 48"/>
              <p:cNvSpPr>
                <a:spLocks noChangeShapeType="1"/>
              </p:cNvSpPr>
              <p:nvPr/>
            </p:nvSpPr>
            <p:spPr bwMode="auto">
              <a:xfrm flipV="1">
                <a:off x="3428492" y="5219757"/>
                <a:ext cx="1588" cy="20644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0" name="Freeform 49"/>
              <p:cNvSpPr>
                <a:spLocks/>
              </p:cNvSpPr>
              <p:nvPr/>
            </p:nvSpPr>
            <p:spPr bwMode="auto">
              <a:xfrm>
                <a:off x="3428492" y="5219757"/>
                <a:ext cx="1588" cy="206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"/>
                  </a:cxn>
                  <a:cxn ang="0">
                    <a:pos x="0" y="58"/>
                  </a:cxn>
                  <a:cxn ang="0">
                    <a:pos x="0" y="83"/>
                  </a:cxn>
                </a:cxnLst>
                <a:rect l="0" t="0" r="r" b="b"/>
                <a:pathLst>
                  <a:path h="83">
                    <a:moveTo>
                      <a:pt x="0" y="0"/>
                    </a:moveTo>
                    <a:lnTo>
                      <a:pt x="0" y="29"/>
                    </a:lnTo>
                    <a:lnTo>
                      <a:pt x="0" y="58"/>
                    </a:lnTo>
                    <a:lnTo>
                      <a:pt x="0" y="83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1" name="Freeform 50"/>
              <p:cNvSpPr>
                <a:spLocks/>
              </p:cNvSpPr>
              <p:nvPr/>
            </p:nvSpPr>
            <p:spPr bwMode="auto">
              <a:xfrm>
                <a:off x="3393556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2" name="Freeform 51"/>
              <p:cNvSpPr>
                <a:spLocks/>
              </p:cNvSpPr>
              <p:nvPr/>
            </p:nvSpPr>
            <p:spPr bwMode="auto">
              <a:xfrm>
                <a:off x="3393556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3" name="Freeform 52"/>
              <p:cNvSpPr>
                <a:spLocks/>
              </p:cNvSpPr>
              <p:nvPr/>
            </p:nvSpPr>
            <p:spPr bwMode="auto">
              <a:xfrm>
                <a:off x="3393556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4" name="Freeform 53"/>
              <p:cNvSpPr>
                <a:spLocks/>
              </p:cNvSpPr>
              <p:nvPr/>
            </p:nvSpPr>
            <p:spPr bwMode="auto">
              <a:xfrm>
                <a:off x="3317332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5" name="Freeform 54"/>
              <p:cNvSpPr>
                <a:spLocks/>
              </p:cNvSpPr>
              <p:nvPr/>
            </p:nvSpPr>
            <p:spPr bwMode="auto">
              <a:xfrm>
                <a:off x="3317332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6" name="Freeform 55"/>
              <p:cNvSpPr>
                <a:spLocks/>
              </p:cNvSpPr>
              <p:nvPr/>
            </p:nvSpPr>
            <p:spPr bwMode="auto">
              <a:xfrm>
                <a:off x="3317332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7" name="Line 56"/>
              <p:cNvSpPr>
                <a:spLocks noChangeShapeType="1"/>
              </p:cNvSpPr>
              <p:nvPr/>
            </p:nvSpPr>
            <p:spPr bwMode="auto">
              <a:xfrm flipH="1">
                <a:off x="3317332" y="5191173"/>
                <a:ext cx="76224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8" name="Line 57"/>
              <p:cNvSpPr>
                <a:spLocks noChangeShapeType="1"/>
              </p:cNvSpPr>
              <p:nvPr/>
            </p:nvSpPr>
            <p:spPr bwMode="auto">
              <a:xfrm flipH="1">
                <a:off x="3317332" y="5219757"/>
                <a:ext cx="76224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39" name="Line 58"/>
              <p:cNvSpPr>
                <a:spLocks noChangeShapeType="1"/>
              </p:cNvSpPr>
              <p:nvPr/>
            </p:nvSpPr>
            <p:spPr bwMode="auto">
              <a:xfrm flipH="1">
                <a:off x="3317332" y="5248341"/>
                <a:ext cx="76224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0" name="Line 59"/>
              <p:cNvSpPr>
                <a:spLocks noChangeShapeType="1"/>
              </p:cNvSpPr>
              <p:nvPr/>
            </p:nvSpPr>
            <p:spPr bwMode="auto">
              <a:xfrm flipH="1">
                <a:off x="3317332" y="5219757"/>
                <a:ext cx="76224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1" name="Freeform 60"/>
              <p:cNvSpPr>
                <a:spLocks/>
              </p:cNvSpPr>
              <p:nvPr/>
            </p:nvSpPr>
            <p:spPr bwMode="auto">
              <a:xfrm>
                <a:off x="3382440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2" name="Freeform 61"/>
              <p:cNvSpPr>
                <a:spLocks/>
              </p:cNvSpPr>
              <p:nvPr/>
            </p:nvSpPr>
            <p:spPr bwMode="auto">
              <a:xfrm>
                <a:off x="3382440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3" name="Freeform 62"/>
              <p:cNvSpPr>
                <a:spLocks/>
              </p:cNvSpPr>
              <p:nvPr/>
            </p:nvSpPr>
            <p:spPr bwMode="auto">
              <a:xfrm>
                <a:off x="3382440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4" name="Freeform 63"/>
              <p:cNvSpPr>
                <a:spLocks/>
              </p:cNvSpPr>
              <p:nvPr/>
            </p:nvSpPr>
            <p:spPr bwMode="auto">
              <a:xfrm>
                <a:off x="3372912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5" name="Freeform 64"/>
              <p:cNvSpPr>
                <a:spLocks/>
              </p:cNvSpPr>
              <p:nvPr/>
            </p:nvSpPr>
            <p:spPr bwMode="auto">
              <a:xfrm>
                <a:off x="3372912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6" name="Freeform 65"/>
              <p:cNvSpPr>
                <a:spLocks/>
              </p:cNvSpPr>
              <p:nvPr/>
            </p:nvSpPr>
            <p:spPr bwMode="auto">
              <a:xfrm>
                <a:off x="3372912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7" name="Freeform 66"/>
              <p:cNvSpPr>
                <a:spLocks/>
              </p:cNvSpPr>
              <p:nvPr/>
            </p:nvSpPr>
            <p:spPr bwMode="auto">
              <a:xfrm>
                <a:off x="3361796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8" name="Freeform 67"/>
              <p:cNvSpPr>
                <a:spLocks/>
              </p:cNvSpPr>
              <p:nvPr/>
            </p:nvSpPr>
            <p:spPr bwMode="auto">
              <a:xfrm>
                <a:off x="3361796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49" name="Freeform 68"/>
              <p:cNvSpPr>
                <a:spLocks/>
              </p:cNvSpPr>
              <p:nvPr/>
            </p:nvSpPr>
            <p:spPr bwMode="auto">
              <a:xfrm>
                <a:off x="3361796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0" name="Freeform 69"/>
              <p:cNvSpPr>
                <a:spLocks/>
              </p:cNvSpPr>
              <p:nvPr/>
            </p:nvSpPr>
            <p:spPr bwMode="auto">
              <a:xfrm>
                <a:off x="3350680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1" name="Freeform 70"/>
              <p:cNvSpPr>
                <a:spLocks/>
              </p:cNvSpPr>
              <p:nvPr/>
            </p:nvSpPr>
            <p:spPr bwMode="auto">
              <a:xfrm>
                <a:off x="3350680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2" name="Freeform 71"/>
              <p:cNvSpPr>
                <a:spLocks/>
              </p:cNvSpPr>
              <p:nvPr/>
            </p:nvSpPr>
            <p:spPr bwMode="auto">
              <a:xfrm>
                <a:off x="3350680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3" name="Freeform 72"/>
              <p:cNvSpPr>
                <a:spLocks/>
              </p:cNvSpPr>
              <p:nvPr/>
            </p:nvSpPr>
            <p:spPr bwMode="auto">
              <a:xfrm>
                <a:off x="3339564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4" name="Freeform 73"/>
              <p:cNvSpPr>
                <a:spLocks/>
              </p:cNvSpPr>
              <p:nvPr/>
            </p:nvSpPr>
            <p:spPr bwMode="auto">
              <a:xfrm>
                <a:off x="3339564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5" name="Freeform 74"/>
              <p:cNvSpPr>
                <a:spLocks/>
              </p:cNvSpPr>
              <p:nvPr/>
            </p:nvSpPr>
            <p:spPr bwMode="auto">
              <a:xfrm>
                <a:off x="3339564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6" name="Freeform 75"/>
              <p:cNvSpPr>
                <a:spLocks/>
              </p:cNvSpPr>
              <p:nvPr/>
            </p:nvSpPr>
            <p:spPr bwMode="auto">
              <a:xfrm>
                <a:off x="3328448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7" name="Freeform 76"/>
              <p:cNvSpPr>
                <a:spLocks/>
              </p:cNvSpPr>
              <p:nvPr/>
            </p:nvSpPr>
            <p:spPr bwMode="auto">
              <a:xfrm>
                <a:off x="3328448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8" name="Freeform 77"/>
              <p:cNvSpPr>
                <a:spLocks/>
              </p:cNvSpPr>
              <p:nvPr/>
            </p:nvSpPr>
            <p:spPr bwMode="auto">
              <a:xfrm>
                <a:off x="3328448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59" name="Freeform 78"/>
              <p:cNvSpPr>
                <a:spLocks/>
              </p:cNvSpPr>
              <p:nvPr/>
            </p:nvSpPr>
            <p:spPr bwMode="auto">
              <a:xfrm>
                <a:off x="3428492" y="5240401"/>
                <a:ext cx="1588" cy="111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3"/>
                  </a:cxn>
                  <a:cxn ang="0">
                    <a:pos x="0" y="42"/>
                  </a:cxn>
                </a:cxnLst>
                <a:rect l="0" t="0" r="r" b="b"/>
                <a:pathLst>
                  <a:path h="42">
                    <a:moveTo>
                      <a:pt x="0" y="0"/>
                    </a:moveTo>
                    <a:lnTo>
                      <a:pt x="0" y="23"/>
                    </a:lnTo>
                    <a:lnTo>
                      <a:pt x="0" y="42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0" name="Line 79"/>
              <p:cNvSpPr>
                <a:spLocks noChangeShapeType="1"/>
              </p:cNvSpPr>
              <p:nvPr/>
            </p:nvSpPr>
            <p:spPr bwMode="auto">
              <a:xfrm flipV="1">
                <a:off x="3428492" y="5240401"/>
                <a:ext cx="1588" cy="11116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1" name="Freeform 80"/>
              <p:cNvSpPr>
                <a:spLocks/>
              </p:cNvSpPr>
              <p:nvPr/>
            </p:nvSpPr>
            <p:spPr bwMode="auto">
              <a:xfrm>
                <a:off x="3428492" y="5240401"/>
                <a:ext cx="1588" cy="1111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23"/>
                  </a:cxn>
                  <a:cxn ang="0">
                    <a:pos x="0" y="0"/>
                  </a:cxn>
                </a:cxnLst>
                <a:rect l="0" t="0" r="r" b="b"/>
                <a:pathLst>
                  <a:path h="42">
                    <a:moveTo>
                      <a:pt x="0" y="42"/>
                    </a:moveTo>
                    <a:lnTo>
                      <a:pt x="0" y="2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2" name="Line 81"/>
              <p:cNvSpPr>
                <a:spLocks noChangeShapeType="1"/>
              </p:cNvSpPr>
              <p:nvPr/>
            </p:nvSpPr>
            <p:spPr bwMode="auto">
              <a:xfrm flipV="1">
                <a:off x="3428492" y="5240401"/>
                <a:ext cx="1588" cy="11116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3" name="Freeform 82"/>
              <p:cNvSpPr>
                <a:spLocks/>
              </p:cNvSpPr>
              <p:nvPr/>
            </p:nvSpPr>
            <p:spPr bwMode="auto">
              <a:xfrm>
                <a:off x="3428492" y="5180057"/>
                <a:ext cx="1588" cy="3970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4" name="Freeform 83"/>
              <p:cNvSpPr>
                <a:spLocks/>
              </p:cNvSpPr>
              <p:nvPr/>
            </p:nvSpPr>
            <p:spPr bwMode="auto">
              <a:xfrm>
                <a:off x="3428492" y="5181645"/>
                <a:ext cx="1588" cy="38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</a:cxnLst>
                <a:rect l="0" t="0" r="r" b="b"/>
                <a:pathLst>
                  <a:path h="144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5" name="Line 87"/>
              <p:cNvSpPr>
                <a:spLocks noChangeShapeType="1"/>
              </p:cNvSpPr>
              <p:nvPr/>
            </p:nvSpPr>
            <p:spPr bwMode="auto">
              <a:xfrm flipH="1">
                <a:off x="3428492" y="5219757"/>
                <a:ext cx="55580" cy="31760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6" name="Line 88"/>
              <p:cNvSpPr>
                <a:spLocks noChangeShapeType="1"/>
              </p:cNvSpPr>
              <p:nvPr/>
            </p:nvSpPr>
            <p:spPr bwMode="auto">
              <a:xfrm flipH="1">
                <a:off x="3428492" y="5219757"/>
                <a:ext cx="55580" cy="31760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7" name="Freeform 89"/>
              <p:cNvSpPr>
                <a:spLocks/>
              </p:cNvSpPr>
              <p:nvPr/>
            </p:nvSpPr>
            <p:spPr bwMode="auto">
              <a:xfrm>
                <a:off x="3428492" y="5219757"/>
                <a:ext cx="55580" cy="31760"/>
              </a:xfrm>
              <a:custGeom>
                <a:avLst/>
                <a:gdLst/>
                <a:ahLst/>
                <a:cxnLst>
                  <a:cxn ang="0">
                    <a:pos x="213" y="0"/>
                  </a:cxn>
                  <a:cxn ang="0">
                    <a:pos x="0" y="125"/>
                  </a:cxn>
                  <a:cxn ang="0">
                    <a:pos x="0" y="83"/>
                  </a:cxn>
                  <a:cxn ang="0">
                    <a:pos x="0" y="0"/>
                  </a:cxn>
                  <a:cxn ang="0">
                    <a:pos x="213" y="0"/>
                  </a:cxn>
                </a:cxnLst>
                <a:rect l="0" t="0" r="r" b="b"/>
                <a:pathLst>
                  <a:path w="213" h="125">
                    <a:moveTo>
                      <a:pt x="213" y="0"/>
                    </a:moveTo>
                    <a:lnTo>
                      <a:pt x="0" y="125"/>
                    </a:lnTo>
                    <a:lnTo>
                      <a:pt x="0" y="83"/>
                    </a:lnTo>
                    <a:lnTo>
                      <a:pt x="0" y="0"/>
                    </a:lnTo>
                    <a:lnTo>
                      <a:pt x="213" y="0"/>
                    </a:lnTo>
                    <a:close/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8" name="Line 90"/>
              <p:cNvSpPr>
                <a:spLocks noChangeShapeType="1"/>
              </p:cNvSpPr>
              <p:nvPr/>
            </p:nvSpPr>
            <p:spPr bwMode="auto">
              <a:xfrm>
                <a:off x="3428492" y="5219757"/>
                <a:ext cx="55580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69" name="Line 91"/>
              <p:cNvSpPr>
                <a:spLocks noChangeShapeType="1"/>
              </p:cNvSpPr>
              <p:nvPr/>
            </p:nvSpPr>
            <p:spPr bwMode="auto">
              <a:xfrm flipV="1">
                <a:off x="3428492" y="5219757"/>
                <a:ext cx="1588" cy="20644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0" name="Line 92"/>
              <p:cNvSpPr>
                <a:spLocks noChangeShapeType="1"/>
              </p:cNvSpPr>
              <p:nvPr/>
            </p:nvSpPr>
            <p:spPr bwMode="auto">
              <a:xfrm flipV="1">
                <a:off x="3428492" y="5240401"/>
                <a:ext cx="1588" cy="11116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1" name="Line 93"/>
              <p:cNvSpPr>
                <a:spLocks noChangeShapeType="1"/>
              </p:cNvSpPr>
              <p:nvPr/>
            </p:nvSpPr>
            <p:spPr bwMode="auto">
              <a:xfrm flipH="1">
                <a:off x="3428492" y="5219757"/>
                <a:ext cx="55580" cy="31760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2" name="Line 94"/>
              <p:cNvSpPr>
                <a:spLocks noChangeShapeType="1"/>
              </p:cNvSpPr>
              <p:nvPr/>
            </p:nvSpPr>
            <p:spPr bwMode="auto">
              <a:xfrm>
                <a:off x="3428492" y="5219757"/>
                <a:ext cx="55580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3" name="Line 95"/>
              <p:cNvSpPr>
                <a:spLocks noChangeShapeType="1"/>
              </p:cNvSpPr>
              <p:nvPr/>
            </p:nvSpPr>
            <p:spPr bwMode="auto">
              <a:xfrm flipH="1">
                <a:off x="3428492" y="5219757"/>
                <a:ext cx="55580" cy="1588"/>
              </a:xfrm>
              <a:prstGeom prst="line">
                <a:avLst/>
              </a:pr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4" name="Freeform 128"/>
              <p:cNvSpPr>
                <a:spLocks/>
              </p:cNvSpPr>
              <p:nvPr/>
            </p:nvSpPr>
            <p:spPr bwMode="auto">
              <a:xfrm>
                <a:off x="3317332" y="5186409"/>
                <a:ext cx="1588" cy="3334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5" name="Freeform 129"/>
              <p:cNvSpPr>
                <a:spLocks/>
              </p:cNvSpPr>
              <p:nvPr/>
            </p:nvSpPr>
            <p:spPr bwMode="auto">
              <a:xfrm>
                <a:off x="3317332" y="5187997"/>
                <a:ext cx="1588" cy="635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6" name="Freeform 130"/>
              <p:cNvSpPr>
                <a:spLocks/>
              </p:cNvSpPr>
              <p:nvPr/>
            </p:nvSpPr>
            <p:spPr bwMode="auto">
              <a:xfrm>
                <a:off x="3317332" y="5219757"/>
                <a:ext cx="1588" cy="3176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5B5B5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7" name="Freeform 350"/>
              <p:cNvSpPr>
                <a:spLocks/>
              </p:cNvSpPr>
              <p:nvPr/>
            </p:nvSpPr>
            <p:spPr bwMode="auto">
              <a:xfrm>
                <a:off x="3306763" y="5184776"/>
                <a:ext cx="1588" cy="68263"/>
              </a:xfrm>
              <a:custGeom>
                <a:avLst/>
                <a:gdLst/>
                <a:ahLst/>
                <a:cxnLst>
                  <a:cxn ang="0">
                    <a:pos x="1" y="121"/>
                  </a:cxn>
                  <a:cxn ang="0">
                    <a:pos x="1" y="109"/>
                  </a:cxn>
                  <a:cxn ang="0">
                    <a:pos x="1" y="95"/>
                  </a:cxn>
                  <a:cxn ang="0">
                    <a:pos x="1" y="83"/>
                  </a:cxn>
                  <a:cxn ang="0">
                    <a:pos x="1" y="71"/>
                  </a:cxn>
                  <a:cxn ang="0">
                    <a:pos x="1" y="60"/>
                  </a:cxn>
                  <a:cxn ang="0">
                    <a:pos x="1" y="49"/>
                  </a:cxn>
                  <a:cxn ang="0">
                    <a:pos x="1" y="39"/>
                  </a:cxn>
                  <a:cxn ang="0">
                    <a:pos x="1" y="30"/>
                  </a:cxn>
                  <a:cxn ang="0">
                    <a:pos x="1" y="23"/>
                  </a:cxn>
                  <a:cxn ang="0">
                    <a:pos x="1" y="15"/>
                  </a:cxn>
                  <a:cxn ang="0">
                    <a:pos x="1" y="9"/>
                  </a:cxn>
                  <a:cxn ang="0">
                    <a:pos x="1" y="5"/>
                  </a:cxn>
                  <a:cxn ang="0">
                    <a:pos x="1" y="2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5"/>
                  </a:cxn>
                  <a:cxn ang="0">
                    <a:pos x="1" y="9"/>
                  </a:cxn>
                  <a:cxn ang="0">
                    <a:pos x="1" y="15"/>
                  </a:cxn>
                  <a:cxn ang="0">
                    <a:pos x="1" y="23"/>
                  </a:cxn>
                  <a:cxn ang="0">
                    <a:pos x="0" y="30"/>
                  </a:cxn>
                  <a:cxn ang="0">
                    <a:pos x="0" y="39"/>
                  </a:cxn>
                  <a:cxn ang="0">
                    <a:pos x="0" y="49"/>
                  </a:cxn>
                  <a:cxn ang="0">
                    <a:pos x="0" y="60"/>
                  </a:cxn>
                  <a:cxn ang="0">
                    <a:pos x="0" y="71"/>
                  </a:cxn>
                  <a:cxn ang="0">
                    <a:pos x="0" y="83"/>
                  </a:cxn>
                  <a:cxn ang="0">
                    <a:pos x="0" y="95"/>
                  </a:cxn>
                  <a:cxn ang="0">
                    <a:pos x="0" y="109"/>
                  </a:cxn>
                  <a:cxn ang="0">
                    <a:pos x="0" y="121"/>
                  </a:cxn>
                  <a:cxn ang="0">
                    <a:pos x="0" y="134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0" y="172"/>
                  </a:cxn>
                  <a:cxn ang="0">
                    <a:pos x="0" y="185"/>
                  </a:cxn>
                  <a:cxn ang="0">
                    <a:pos x="0" y="196"/>
                  </a:cxn>
                  <a:cxn ang="0">
                    <a:pos x="0" y="207"/>
                  </a:cxn>
                  <a:cxn ang="0">
                    <a:pos x="0" y="217"/>
                  </a:cxn>
                  <a:cxn ang="0">
                    <a:pos x="0" y="225"/>
                  </a:cxn>
                  <a:cxn ang="0">
                    <a:pos x="1" y="233"/>
                  </a:cxn>
                  <a:cxn ang="0">
                    <a:pos x="1" y="240"/>
                  </a:cxn>
                  <a:cxn ang="0">
                    <a:pos x="1" y="245"/>
                  </a:cxn>
                  <a:cxn ang="0">
                    <a:pos x="1" y="250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1" y="255"/>
                  </a:cxn>
                  <a:cxn ang="0">
                    <a:pos x="1" y="253"/>
                  </a:cxn>
                  <a:cxn ang="0">
                    <a:pos x="1" y="250"/>
                  </a:cxn>
                  <a:cxn ang="0">
                    <a:pos x="1" y="245"/>
                  </a:cxn>
                  <a:cxn ang="0">
                    <a:pos x="1" y="240"/>
                  </a:cxn>
                  <a:cxn ang="0">
                    <a:pos x="1" y="233"/>
                  </a:cxn>
                  <a:cxn ang="0">
                    <a:pos x="1" y="225"/>
                  </a:cxn>
                  <a:cxn ang="0">
                    <a:pos x="1" y="217"/>
                  </a:cxn>
                  <a:cxn ang="0">
                    <a:pos x="1" y="207"/>
                  </a:cxn>
                  <a:cxn ang="0">
                    <a:pos x="1" y="196"/>
                  </a:cxn>
                  <a:cxn ang="0">
                    <a:pos x="1" y="185"/>
                  </a:cxn>
                  <a:cxn ang="0">
                    <a:pos x="1" y="172"/>
                  </a:cxn>
                  <a:cxn ang="0">
                    <a:pos x="1" y="159"/>
                  </a:cxn>
                  <a:cxn ang="0">
                    <a:pos x="1" y="147"/>
                  </a:cxn>
                  <a:cxn ang="0">
                    <a:pos x="1" y="134"/>
                  </a:cxn>
                </a:cxnLst>
                <a:rect l="0" t="0" r="r" b="b"/>
                <a:pathLst>
                  <a:path w="1" h="256">
                    <a:moveTo>
                      <a:pt x="1" y="127"/>
                    </a:moveTo>
                    <a:lnTo>
                      <a:pt x="1" y="121"/>
                    </a:lnTo>
                    <a:lnTo>
                      <a:pt x="1" y="114"/>
                    </a:lnTo>
                    <a:lnTo>
                      <a:pt x="1" y="109"/>
                    </a:lnTo>
                    <a:lnTo>
                      <a:pt x="1" y="102"/>
                    </a:lnTo>
                    <a:lnTo>
                      <a:pt x="1" y="95"/>
                    </a:lnTo>
                    <a:lnTo>
                      <a:pt x="1" y="89"/>
                    </a:lnTo>
                    <a:lnTo>
                      <a:pt x="1" y="83"/>
                    </a:lnTo>
                    <a:lnTo>
                      <a:pt x="1" y="77"/>
                    </a:lnTo>
                    <a:lnTo>
                      <a:pt x="1" y="71"/>
                    </a:lnTo>
                    <a:lnTo>
                      <a:pt x="1" y="66"/>
                    </a:lnTo>
                    <a:lnTo>
                      <a:pt x="1" y="60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1" y="44"/>
                    </a:lnTo>
                    <a:lnTo>
                      <a:pt x="1" y="39"/>
                    </a:lnTo>
                    <a:lnTo>
                      <a:pt x="1" y="35"/>
                    </a:lnTo>
                    <a:lnTo>
                      <a:pt x="1" y="30"/>
                    </a:lnTo>
                    <a:lnTo>
                      <a:pt x="1" y="26"/>
                    </a:lnTo>
                    <a:lnTo>
                      <a:pt x="1" y="23"/>
                    </a:lnTo>
                    <a:lnTo>
                      <a:pt x="1" y="18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8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49"/>
                    </a:lnTo>
                    <a:lnTo>
                      <a:pt x="0" y="55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7"/>
                    </a:lnTo>
                    <a:lnTo>
                      <a:pt x="0" y="83"/>
                    </a:lnTo>
                    <a:lnTo>
                      <a:pt x="0" y="89"/>
                    </a:lnTo>
                    <a:lnTo>
                      <a:pt x="0" y="95"/>
                    </a:lnTo>
                    <a:lnTo>
                      <a:pt x="0" y="102"/>
                    </a:lnTo>
                    <a:lnTo>
                      <a:pt x="0" y="109"/>
                    </a:lnTo>
                    <a:lnTo>
                      <a:pt x="0" y="114"/>
                    </a:lnTo>
                    <a:lnTo>
                      <a:pt x="0" y="121"/>
                    </a:lnTo>
                    <a:lnTo>
                      <a:pt x="0" y="127"/>
                    </a:lnTo>
                    <a:lnTo>
                      <a:pt x="0" y="134"/>
                    </a:lnTo>
                    <a:lnTo>
                      <a:pt x="0" y="141"/>
                    </a:lnTo>
                    <a:lnTo>
                      <a:pt x="0" y="147"/>
                    </a:lnTo>
                    <a:lnTo>
                      <a:pt x="0" y="154"/>
                    </a:lnTo>
                    <a:lnTo>
                      <a:pt x="0" y="159"/>
                    </a:lnTo>
                    <a:lnTo>
                      <a:pt x="0" y="166"/>
                    </a:lnTo>
                    <a:lnTo>
                      <a:pt x="0" y="172"/>
                    </a:lnTo>
                    <a:lnTo>
                      <a:pt x="0" y="178"/>
                    </a:lnTo>
                    <a:lnTo>
                      <a:pt x="0" y="185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0" y="207"/>
                    </a:lnTo>
                    <a:lnTo>
                      <a:pt x="0" y="211"/>
                    </a:lnTo>
                    <a:lnTo>
                      <a:pt x="0" y="217"/>
                    </a:lnTo>
                    <a:lnTo>
                      <a:pt x="0" y="221"/>
                    </a:lnTo>
                    <a:lnTo>
                      <a:pt x="0" y="225"/>
                    </a:lnTo>
                    <a:lnTo>
                      <a:pt x="1" y="229"/>
                    </a:lnTo>
                    <a:lnTo>
                      <a:pt x="1" y="233"/>
                    </a:lnTo>
                    <a:lnTo>
                      <a:pt x="1" y="236"/>
                    </a:lnTo>
                    <a:lnTo>
                      <a:pt x="1" y="240"/>
                    </a:lnTo>
                    <a:lnTo>
                      <a:pt x="1" y="243"/>
                    </a:lnTo>
                    <a:lnTo>
                      <a:pt x="1" y="245"/>
                    </a:lnTo>
                    <a:lnTo>
                      <a:pt x="1" y="248"/>
                    </a:lnTo>
                    <a:lnTo>
                      <a:pt x="1" y="250"/>
                    </a:lnTo>
                    <a:lnTo>
                      <a:pt x="1" y="252"/>
                    </a:lnTo>
                    <a:lnTo>
                      <a:pt x="1" y="253"/>
                    </a:lnTo>
                    <a:lnTo>
                      <a:pt x="1" y="254"/>
                    </a:lnTo>
                    <a:lnTo>
                      <a:pt x="1" y="255"/>
                    </a:lnTo>
                    <a:lnTo>
                      <a:pt x="1" y="256"/>
                    </a:lnTo>
                    <a:lnTo>
                      <a:pt x="1" y="255"/>
                    </a:lnTo>
                    <a:lnTo>
                      <a:pt x="1" y="254"/>
                    </a:lnTo>
                    <a:lnTo>
                      <a:pt x="1" y="253"/>
                    </a:lnTo>
                    <a:lnTo>
                      <a:pt x="1" y="252"/>
                    </a:lnTo>
                    <a:lnTo>
                      <a:pt x="1" y="250"/>
                    </a:lnTo>
                    <a:lnTo>
                      <a:pt x="1" y="248"/>
                    </a:lnTo>
                    <a:lnTo>
                      <a:pt x="1" y="245"/>
                    </a:lnTo>
                    <a:lnTo>
                      <a:pt x="1" y="243"/>
                    </a:lnTo>
                    <a:lnTo>
                      <a:pt x="1" y="240"/>
                    </a:lnTo>
                    <a:lnTo>
                      <a:pt x="1" y="236"/>
                    </a:lnTo>
                    <a:lnTo>
                      <a:pt x="1" y="233"/>
                    </a:lnTo>
                    <a:lnTo>
                      <a:pt x="1" y="229"/>
                    </a:lnTo>
                    <a:lnTo>
                      <a:pt x="1" y="225"/>
                    </a:lnTo>
                    <a:lnTo>
                      <a:pt x="1" y="221"/>
                    </a:lnTo>
                    <a:lnTo>
                      <a:pt x="1" y="217"/>
                    </a:lnTo>
                    <a:lnTo>
                      <a:pt x="1" y="211"/>
                    </a:lnTo>
                    <a:lnTo>
                      <a:pt x="1" y="207"/>
                    </a:lnTo>
                    <a:lnTo>
                      <a:pt x="1" y="201"/>
                    </a:lnTo>
                    <a:lnTo>
                      <a:pt x="1" y="196"/>
                    </a:lnTo>
                    <a:lnTo>
                      <a:pt x="1" y="190"/>
                    </a:lnTo>
                    <a:lnTo>
                      <a:pt x="1" y="185"/>
                    </a:lnTo>
                    <a:lnTo>
                      <a:pt x="1" y="178"/>
                    </a:lnTo>
                    <a:lnTo>
                      <a:pt x="1" y="172"/>
                    </a:lnTo>
                    <a:lnTo>
                      <a:pt x="1" y="166"/>
                    </a:lnTo>
                    <a:lnTo>
                      <a:pt x="1" y="159"/>
                    </a:lnTo>
                    <a:lnTo>
                      <a:pt x="1" y="154"/>
                    </a:lnTo>
                    <a:lnTo>
                      <a:pt x="1" y="147"/>
                    </a:lnTo>
                    <a:lnTo>
                      <a:pt x="1" y="141"/>
                    </a:lnTo>
                    <a:lnTo>
                      <a:pt x="1" y="134"/>
                    </a:lnTo>
                    <a:lnTo>
                      <a:pt x="1" y="127"/>
                    </a:lnTo>
                    <a:close/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8" name="Freeform 351"/>
              <p:cNvSpPr>
                <a:spLocks/>
              </p:cNvSpPr>
              <p:nvPr/>
            </p:nvSpPr>
            <p:spPr bwMode="auto">
              <a:xfrm>
                <a:off x="3306763" y="5186364"/>
                <a:ext cx="1588" cy="65088"/>
              </a:xfrm>
              <a:custGeom>
                <a:avLst/>
                <a:gdLst/>
                <a:ahLst/>
                <a:cxnLst>
                  <a:cxn ang="0">
                    <a:pos x="1" y="117"/>
                  </a:cxn>
                  <a:cxn ang="0">
                    <a:pos x="1" y="105"/>
                  </a:cxn>
                  <a:cxn ang="0">
                    <a:pos x="1" y="91"/>
                  </a:cxn>
                  <a:cxn ang="0">
                    <a:pos x="1" y="79"/>
                  </a:cxn>
                  <a:cxn ang="0">
                    <a:pos x="1" y="67"/>
                  </a:cxn>
                  <a:cxn ang="0">
                    <a:pos x="1" y="56"/>
                  </a:cxn>
                  <a:cxn ang="0">
                    <a:pos x="1" y="46"/>
                  </a:cxn>
                  <a:cxn ang="0">
                    <a:pos x="1" y="36"/>
                  </a:cxn>
                  <a:cxn ang="0">
                    <a:pos x="1" y="27"/>
                  </a:cxn>
                  <a:cxn ang="0">
                    <a:pos x="1" y="20"/>
                  </a:cxn>
                  <a:cxn ang="0">
                    <a:pos x="1" y="13"/>
                  </a:cxn>
                  <a:cxn ang="0">
                    <a:pos x="1" y="8"/>
                  </a:cxn>
                  <a:cxn ang="0">
                    <a:pos x="1" y="4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1" y="13"/>
                  </a:cxn>
                  <a:cxn ang="0">
                    <a:pos x="1" y="20"/>
                  </a:cxn>
                  <a:cxn ang="0">
                    <a:pos x="1" y="27"/>
                  </a:cxn>
                  <a:cxn ang="0">
                    <a:pos x="0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0" y="67"/>
                  </a:cxn>
                  <a:cxn ang="0">
                    <a:pos x="0" y="79"/>
                  </a:cxn>
                  <a:cxn ang="0">
                    <a:pos x="0" y="91"/>
                  </a:cxn>
                  <a:cxn ang="0">
                    <a:pos x="0" y="105"/>
                  </a:cxn>
                  <a:cxn ang="0">
                    <a:pos x="0" y="117"/>
                  </a:cxn>
                  <a:cxn ang="0">
                    <a:pos x="0" y="130"/>
                  </a:cxn>
                  <a:cxn ang="0">
                    <a:pos x="0" y="143"/>
                  </a:cxn>
                  <a:cxn ang="0">
                    <a:pos x="0" y="155"/>
                  </a:cxn>
                  <a:cxn ang="0">
                    <a:pos x="0" y="168"/>
                  </a:cxn>
                  <a:cxn ang="0">
                    <a:pos x="0" y="179"/>
                  </a:cxn>
                  <a:cxn ang="0">
                    <a:pos x="0" y="190"/>
                  </a:cxn>
                  <a:cxn ang="0">
                    <a:pos x="0" y="201"/>
                  </a:cxn>
                  <a:cxn ang="0">
                    <a:pos x="0" y="211"/>
                  </a:cxn>
                  <a:cxn ang="0">
                    <a:pos x="1" y="220"/>
                  </a:cxn>
                  <a:cxn ang="0">
                    <a:pos x="1" y="227"/>
                  </a:cxn>
                  <a:cxn ang="0">
                    <a:pos x="1" y="233"/>
                  </a:cxn>
                  <a:cxn ang="0">
                    <a:pos x="1" y="239"/>
                  </a:cxn>
                  <a:cxn ang="0">
                    <a:pos x="1" y="243"/>
                  </a:cxn>
                  <a:cxn ang="0">
                    <a:pos x="1" y="246"/>
                  </a:cxn>
                  <a:cxn ang="0">
                    <a:pos x="1" y="248"/>
                  </a:cxn>
                  <a:cxn ang="0">
                    <a:pos x="1" y="246"/>
                  </a:cxn>
                  <a:cxn ang="0">
                    <a:pos x="1" y="243"/>
                  </a:cxn>
                  <a:cxn ang="0">
                    <a:pos x="1" y="239"/>
                  </a:cxn>
                  <a:cxn ang="0">
                    <a:pos x="1" y="233"/>
                  </a:cxn>
                  <a:cxn ang="0">
                    <a:pos x="1" y="227"/>
                  </a:cxn>
                  <a:cxn ang="0">
                    <a:pos x="1" y="220"/>
                  </a:cxn>
                  <a:cxn ang="0">
                    <a:pos x="1" y="211"/>
                  </a:cxn>
                  <a:cxn ang="0">
                    <a:pos x="1" y="201"/>
                  </a:cxn>
                  <a:cxn ang="0">
                    <a:pos x="1" y="190"/>
                  </a:cxn>
                  <a:cxn ang="0">
                    <a:pos x="1" y="179"/>
                  </a:cxn>
                  <a:cxn ang="0">
                    <a:pos x="1" y="168"/>
                  </a:cxn>
                  <a:cxn ang="0">
                    <a:pos x="1" y="155"/>
                  </a:cxn>
                  <a:cxn ang="0">
                    <a:pos x="1" y="143"/>
                  </a:cxn>
                  <a:cxn ang="0">
                    <a:pos x="1" y="130"/>
                  </a:cxn>
                </a:cxnLst>
                <a:rect l="0" t="0" r="r" b="b"/>
                <a:pathLst>
                  <a:path w="1" h="248">
                    <a:moveTo>
                      <a:pt x="1" y="123"/>
                    </a:moveTo>
                    <a:lnTo>
                      <a:pt x="1" y="117"/>
                    </a:lnTo>
                    <a:lnTo>
                      <a:pt x="1" y="111"/>
                    </a:lnTo>
                    <a:lnTo>
                      <a:pt x="1" y="105"/>
                    </a:lnTo>
                    <a:lnTo>
                      <a:pt x="1" y="98"/>
                    </a:lnTo>
                    <a:lnTo>
                      <a:pt x="1" y="91"/>
                    </a:lnTo>
                    <a:lnTo>
                      <a:pt x="1" y="86"/>
                    </a:lnTo>
                    <a:lnTo>
                      <a:pt x="1" y="79"/>
                    </a:lnTo>
                    <a:lnTo>
                      <a:pt x="1" y="74"/>
                    </a:lnTo>
                    <a:lnTo>
                      <a:pt x="1" y="67"/>
                    </a:lnTo>
                    <a:lnTo>
                      <a:pt x="1" y="62"/>
                    </a:lnTo>
                    <a:lnTo>
                      <a:pt x="1" y="56"/>
                    </a:lnTo>
                    <a:lnTo>
                      <a:pt x="1" y="51"/>
                    </a:lnTo>
                    <a:lnTo>
                      <a:pt x="1" y="46"/>
                    </a:lnTo>
                    <a:lnTo>
                      <a:pt x="1" y="41"/>
                    </a:lnTo>
                    <a:lnTo>
                      <a:pt x="1" y="36"/>
                    </a:lnTo>
                    <a:lnTo>
                      <a:pt x="1" y="32"/>
                    </a:lnTo>
                    <a:lnTo>
                      <a:pt x="1" y="27"/>
                    </a:lnTo>
                    <a:lnTo>
                      <a:pt x="1" y="23"/>
                    </a:lnTo>
                    <a:lnTo>
                      <a:pt x="1" y="20"/>
                    </a:lnTo>
                    <a:lnTo>
                      <a:pt x="1" y="16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6"/>
                    </a:lnTo>
                    <a:lnTo>
                      <a:pt x="1" y="20"/>
                    </a:lnTo>
                    <a:lnTo>
                      <a:pt x="1" y="23"/>
                    </a:lnTo>
                    <a:lnTo>
                      <a:pt x="1" y="27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0" y="56"/>
                    </a:lnTo>
                    <a:lnTo>
                      <a:pt x="0" y="62"/>
                    </a:lnTo>
                    <a:lnTo>
                      <a:pt x="0" y="67"/>
                    </a:lnTo>
                    <a:lnTo>
                      <a:pt x="0" y="74"/>
                    </a:lnTo>
                    <a:lnTo>
                      <a:pt x="0" y="79"/>
                    </a:lnTo>
                    <a:lnTo>
                      <a:pt x="0" y="86"/>
                    </a:lnTo>
                    <a:lnTo>
                      <a:pt x="0" y="91"/>
                    </a:lnTo>
                    <a:lnTo>
                      <a:pt x="0" y="98"/>
                    </a:lnTo>
                    <a:lnTo>
                      <a:pt x="0" y="105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30"/>
                    </a:lnTo>
                    <a:lnTo>
                      <a:pt x="0" y="137"/>
                    </a:lnTo>
                    <a:lnTo>
                      <a:pt x="0" y="143"/>
                    </a:lnTo>
                    <a:lnTo>
                      <a:pt x="0" y="150"/>
                    </a:lnTo>
                    <a:lnTo>
                      <a:pt x="0" y="155"/>
                    </a:lnTo>
                    <a:lnTo>
                      <a:pt x="0" y="162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0" y="206"/>
                    </a:lnTo>
                    <a:lnTo>
                      <a:pt x="0" y="211"/>
                    </a:lnTo>
                    <a:lnTo>
                      <a:pt x="0" y="216"/>
                    </a:lnTo>
                    <a:lnTo>
                      <a:pt x="1" y="220"/>
                    </a:lnTo>
                    <a:lnTo>
                      <a:pt x="1" y="224"/>
                    </a:lnTo>
                    <a:lnTo>
                      <a:pt x="1" y="227"/>
                    </a:lnTo>
                    <a:lnTo>
                      <a:pt x="1" y="230"/>
                    </a:lnTo>
                    <a:lnTo>
                      <a:pt x="1" y="233"/>
                    </a:lnTo>
                    <a:lnTo>
                      <a:pt x="1" y="237"/>
                    </a:lnTo>
                    <a:lnTo>
                      <a:pt x="1" y="239"/>
                    </a:lnTo>
                    <a:lnTo>
                      <a:pt x="1" y="241"/>
                    </a:lnTo>
                    <a:lnTo>
                      <a:pt x="1" y="243"/>
                    </a:lnTo>
                    <a:lnTo>
                      <a:pt x="1" y="244"/>
                    </a:lnTo>
                    <a:lnTo>
                      <a:pt x="1" y="246"/>
                    </a:lnTo>
                    <a:lnTo>
                      <a:pt x="1" y="247"/>
                    </a:lnTo>
                    <a:lnTo>
                      <a:pt x="1" y="248"/>
                    </a:lnTo>
                    <a:lnTo>
                      <a:pt x="1" y="247"/>
                    </a:lnTo>
                    <a:lnTo>
                      <a:pt x="1" y="246"/>
                    </a:lnTo>
                    <a:lnTo>
                      <a:pt x="1" y="244"/>
                    </a:lnTo>
                    <a:lnTo>
                      <a:pt x="1" y="243"/>
                    </a:lnTo>
                    <a:lnTo>
                      <a:pt x="1" y="241"/>
                    </a:lnTo>
                    <a:lnTo>
                      <a:pt x="1" y="239"/>
                    </a:lnTo>
                    <a:lnTo>
                      <a:pt x="1" y="237"/>
                    </a:lnTo>
                    <a:lnTo>
                      <a:pt x="1" y="233"/>
                    </a:lnTo>
                    <a:lnTo>
                      <a:pt x="1" y="230"/>
                    </a:lnTo>
                    <a:lnTo>
                      <a:pt x="1" y="227"/>
                    </a:lnTo>
                    <a:lnTo>
                      <a:pt x="1" y="224"/>
                    </a:lnTo>
                    <a:lnTo>
                      <a:pt x="1" y="220"/>
                    </a:lnTo>
                    <a:lnTo>
                      <a:pt x="1" y="216"/>
                    </a:lnTo>
                    <a:lnTo>
                      <a:pt x="1" y="211"/>
                    </a:lnTo>
                    <a:lnTo>
                      <a:pt x="1" y="206"/>
                    </a:lnTo>
                    <a:lnTo>
                      <a:pt x="1" y="201"/>
                    </a:lnTo>
                    <a:lnTo>
                      <a:pt x="1" y="196"/>
                    </a:lnTo>
                    <a:lnTo>
                      <a:pt x="1" y="190"/>
                    </a:lnTo>
                    <a:lnTo>
                      <a:pt x="1" y="185"/>
                    </a:lnTo>
                    <a:lnTo>
                      <a:pt x="1" y="179"/>
                    </a:lnTo>
                    <a:lnTo>
                      <a:pt x="1" y="174"/>
                    </a:lnTo>
                    <a:lnTo>
                      <a:pt x="1" y="168"/>
                    </a:lnTo>
                    <a:lnTo>
                      <a:pt x="1" y="162"/>
                    </a:lnTo>
                    <a:lnTo>
                      <a:pt x="1" y="155"/>
                    </a:lnTo>
                    <a:lnTo>
                      <a:pt x="1" y="150"/>
                    </a:lnTo>
                    <a:lnTo>
                      <a:pt x="1" y="143"/>
                    </a:lnTo>
                    <a:lnTo>
                      <a:pt x="1" y="137"/>
                    </a:lnTo>
                    <a:lnTo>
                      <a:pt x="1" y="130"/>
                    </a:lnTo>
                    <a:lnTo>
                      <a:pt x="1" y="123"/>
                    </a:lnTo>
                    <a:close/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79" name="Freeform 352"/>
              <p:cNvSpPr>
                <a:spLocks/>
              </p:cNvSpPr>
              <p:nvPr/>
            </p:nvSpPr>
            <p:spPr bwMode="auto">
              <a:xfrm>
                <a:off x="3249613" y="5184776"/>
                <a:ext cx="1588" cy="68263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0" y="109"/>
                  </a:cxn>
                  <a:cxn ang="0">
                    <a:pos x="0" y="95"/>
                  </a:cxn>
                  <a:cxn ang="0">
                    <a:pos x="0" y="83"/>
                  </a:cxn>
                  <a:cxn ang="0">
                    <a:pos x="0" y="71"/>
                  </a:cxn>
                  <a:cxn ang="0">
                    <a:pos x="0" y="60"/>
                  </a:cxn>
                  <a:cxn ang="0">
                    <a:pos x="0" y="49"/>
                  </a:cxn>
                  <a:cxn ang="0">
                    <a:pos x="0" y="39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0" y="15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0" y="23"/>
                  </a:cxn>
                  <a:cxn ang="0">
                    <a:pos x="0" y="30"/>
                  </a:cxn>
                  <a:cxn ang="0">
                    <a:pos x="0" y="39"/>
                  </a:cxn>
                  <a:cxn ang="0">
                    <a:pos x="0" y="49"/>
                  </a:cxn>
                  <a:cxn ang="0">
                    <a:pos x="0" y="60"/>
                  </a:cxn>
                  <a:cxn ang="0">
                    <a:pos x="0" y="71"/>
                  </a:cxn>
                  <a:cxn ang="0">
                    <a:pos x="0" y="83"/>
                  </a:cxn>
                  <a:cxn ang="0">
                    <a:pos x="0" y="95"/>
                  </a:cxn>
                  <a:cxn ang="0">
                    <a:pos x="0" y="109"/>
                  </a:cxn>
                  <a:cxn ang="0">
                    <a:pos x="0" y="121"/>
                  </a:cxn>
                  <a:cxn ang="0">
                    <a:pos x="0" y="134"/>
                  </a:cxn>
                  <a:cxn ang="0">
                    <a:pos x="0" y="147"/>
                  </a:cxn>
                  <a:cxn ang="0">
                    <a:pos x="0" y="159"/>
                  </a:cxn>
                  <a:cxn ang="0">
                    <a:pos x="0" y="172"/>
                  </a:cxn>
                  <a:cxn ang="0">
                    <a:pos x="0" y="185"/>
                  </a:cxn>
                  <a:cxn ang="0">
                    <a:pos x="0" y="196"/>
                  </a:cxn>
                  <a:cxn ang="0">
                    <a:pos x="0" y="207"/>
                  </a:cxn>
                  <a:cxn ang="0">
                    <a:pos x="0" y="217"/>
                  </a:cxn>
                  <a:cxn ang="0">
                    <a:pos x="0" y="225"/>
                  </a:cxn>
                  <a:cxn ang="0">
                    <a:pos x="0" y="233"/>
                  </a:cxn>
                  <a:cxn ang="0">
                    <a:pos x="0" y="240"/>
                  </a:cxn>
                  <a:cxn ang="0">
                    <a:pos x="0" y="245"/>
                  </a:cxn>
                  <a:cxn ang="0">
                    <a:pos x="0" y="250"/>
                  </a:cxn>
                  <a:cxn ang="0">
                    <a:pos x="0" y="253"/>
                  </a:cxn>
                  <a:cxn ang="0">
                    <a:pos x="0" y="255"/>
                  </a:cxn>
                  <a:cxn ang="0">
                    <a:pos x="0" y="255"/>
                  </a:cxn>
                  <a:cxn ang="0">
                    <a:pos x="0" y="253"/>
                  </a:cxn>
                  <a:cxn ang="0">
                    <a:pos x="0" y="250"/>
                  </a:cxn>
                  <a:cxn ang="0">
                    <a:pos x="0" y="245"/>
                  </a:cxn>
                  <a:cxn ang="0">
                    <a:pos x="0" y="240"/>
                  </a:cxn>
                  <a:cxn ang="0">
                    <a:pos x="0" y="233"/>
                  </a:cxn>
                  <a:cxn ang="0">
                    <a:pos x="0" y="225"/>
                  </a:cxn>
                  <a:cxn ang="0">
                    <a:pos x="0" y="217"/>
                  </a:cxn>
                  <a:cxn ang="0">
                    <a:pos x="0" y="207"/>
                  </a:cxn>
                  <a:cxn ang="0">
                    <a:pos x="0" y="196"/>
                  </a:cxn>
                  <a:cxn ang="0">
                    <a:pos x="0" y="185"/>
                  </a:cxn>
                  <a:cxn ang="0">
                    <a:pos x="0" y="172"/>
                  </a:cxn>
                  <a:cxn ang="0">
                    <a:pos x="0" y="159"/>
                  </a:cxn>
                  <a:cxn ang="0">
                    <a:pos x="0" y="147"/>
                  </a:cxn>
                  <a:cxn ang="0">
                    <a:pos x="0" y="134"/>
                  </a:cxn>
                </a:cxnLst>
                <a:rect l="0" t="0" r="r" b="b"/>
                <a:pathLst>
                  <a:path h="256">
                    <a:moveTo>
                      <a:pt x="0" y="127"/>
                    </a:moveTo>
                    <a:lnTo>
                      <a:pt x="0" y="121"/>
                    </a:lnTo>
                    <a:lnTo>
                      <a:pt x="0" y="114"/>
                    </a:lnTo>
                    <a:lnTo>
                      <a:pt x="0" y="109"/>
                    </a:lnTo>
                    <a:lnTo>
                      <a:pt x="0" y="102"/>
                    </a:lnTo>
                    <a:lnTo>
                      <a:pt x="0" y="95"/>
                    </a:lnTo>
                    <a:lnTo>
                      <a:pt x="0" y="89"/>
                    </a:lnTo>
                    <a:lnTo>
                      <a:pt x="0" y="83"/>
                    </a:lnTo>
                    <a:lnTo>
                      <a:pt x="0" y="77"/>
                    </a:lnTo>
                    <a:lnTo>
                      <a:pt x="0" y="71"/>
                    </a:lnTo>
                    <a:lnTo>
                      <a:pt x="0" y="66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0" y="49"/>
                    </a:lnTo>
                    <a:lnTo>
                      <a:pt x="0" y="44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49"/>
                    </a:lnTo>
                    <a:lnTo>
                      <a:pt x="0" y="55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7"/>
                    </a:lnTo>
                    <a:lnTo>
                      <a:pt x="0" y="83"/>
                    </a:lnTo>
                    <a:lnTo>
                      <a:pt x="0" y="89"/>
                    </a:lnTo>
                    <a:lnTo>
                      <a:pt x="0" y="95"/>
                    </a:lnTo>
                    <a:lnTo>
                      <a:pt x="0" y="102"/>
                    </a:lnTo>
                    <a:lnTo>
                      <a:pt x="0" y="109"/>
                    </a:lnTo>
                    <a:lnTo>
                      <a:pt x="0" y="114"/>
                    </a:lnTo>
                    <a:lnTo>
                      <a:pt x="0" y="121"/>
                    </a:lnTo>
                    <a:lnTo>
                      <a:pt x="0" y="127"/>
                    </a:lnTo>
                    <a:lnTo>
                      <a:pt x="0" y="134"/>
                    </a:lnTo>
                    <a:lnTo>
                      <a:pt x="0" y="141"/>
                    </a:lnTo>
                    <a:lnTo>
                      <a:pt x="0" y="147"/>
                    </a:lnTo>
                    <a:lnTo>
                      <a:pt x="0" y="154"/>
                    </a:lnTo>
                    <a:lnTo>
                      <a:pt x="0" y="159"/>
                    </a:lnTo>
                    <a:lnTo>
                      <a:pt x="0" y="166"/>
                    </a:lnTo>
                    <a:lnTo>
                      <a:pt x="0" y="172"/>
                    </a:lnTo>
                    <a:lnTo>
                      <a:pt x="0" y="178"/>
                    </a:lnTo>
                    <a:lnTo>
                      <a:pt x="0" y="185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0" y="207"/>
                    </a:lnTo>
                    <a:lnTo>
                      <a:pt x="0" y="211"/>
                    </a:lnTo>
                    <a:lnTo>
                      <a:pt x="0" y="217"/>
                    </a:lnTo>
                    <a:lnTo>
                      <a:pt x="0" y="221"/>
                    </a:lnTo>
                    <a:lnTo>
                      <a:pt x="0" y="225"/>
                    </a:lnTo>
                    <a:lnTo>
                      <a:pt x="0" y="229"/>
                    </a:lnTo>
                    <a:lnTo>
                      <a:pt x="0" y="233"/>
                    </a:lnTo>
                    <a:lnTo>
                      <a:pt x="0" y="236"/>
                    </a:lnTo>
                    <a:lnTo>
                      <a:pt x="0" y="240"/>
                    </a:lnTo>
                    <a:lnTo>
                      <a:pt x="0" y="243"/>
                    </a:lnTo>
                    <a:lnTo>
                      <a:pt x="0" y="245"/>
                    </a:lnTo>
                    <a:lnTo>
                      <a:pt x="0" y="248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0" y="253"/>
                    </a:lnTo>
                    <a:lnTo>
                      <a:pt x="0" y="254"/>
                    </a:lnTo>
                    <a:lnTo>
                      <a:pt x="0" y="255"/>
                    </a:lnTo>
                    <a:lnTo>
                      <a:pt x="0" y="256"/>
                    </a:lnTo>
                    <a:lnTo>
                      <a:pt x="0" y="255"/>
                    </a:lnTo>
                    <a:lnTo>
                      <a:pt x="0" y="254"/>
                    </a:lnTo>
                    <a:lnTo>
                      <a:pt x="0" y="253"/>
                    </a:lnTo>
                    <a:lnTo>
                      <a:pt x="0" y="252"/>
                    </a:lnTo>
                    <a:lnTo>
                      <a:pt x="0" y="250"/>
                    </a:lnTo>
                    <a:lnTo>
                      <a:pt x="0" y="248"/>
                    </a:lnTo>
                    <a:lnTo>
                      <a:pt x="0" y="245"/>
                    </a:lnTo>
                    <a:lnTo>
                      <a:pt x="0" y="243"/>
                    </a:lnTo>
                    <a:lnTo>
                      <a:pt x="0" y="240"/>
                    </a:lnTo>
                    <a:lnTo>
                      <a:pt x="0" y="236"/>
                    </a:lnTo>
                    <a:lnTo>
                      <a:pt x="0" y="233"/>
                    </a:lnTo>
                    <a:lnTo>
                      <a:pt x="0" y="229"/>
                    </a:lnTo>
                    <a:lnTo>
                      <a:pt x="0" y="225"/>
                    </a:lnTo>
                    <a:lnTo>
                      <a:pt x="0" y="221"/>
                    </a:lnTo>
                    <a:lnTo>
                      <a:pt x="0" y="217"/>
                    </a:lnTo>
                    <a:lnTo>
                      <a:pt x="0" y="211"/>
                    </a:lnTo>
                    <a:lnTo>
                      <a:pt x="0" y="207"/>
                    </a:lnTo>
                    <a:lnTo>
                      <a:pt x="0" y="201"/>
                    </a:lnTo>
                    <a:lnTo>
                      <a:pt x="0" y="196"/>
                    </a:lnTo>
                    <a:lnTo>
                      <a:pt x="0" y="190"/>
                    </a:lnTo>
                    <a:lnTo>
                      <a:pt x="0" y="185"/>
                    </a:lnTo>
                    <a:lnTo>
                      <a:pt x="0" y="178"/>
                    </a:lnTo>
                    <a:lnTo>
                      <a:pt x="0" y="172"/>
                    </a:lnTo>
                    <a:lnTo>
                      <a:pt x="0" y="166"/>
                    </a:lnTo>
                    <a:lnTo>
                      <a:pt x="0" y="159"/>
                    </a:lnTo>
                    <a:lnTo>
                      <a:pt x="0" y="154"/>
                    </a:lnTo>
                    <a:lnTo>
                      <a:pt x="0" y="147"/>
                    </a:lnTo>
                    <a:lnTo>
                      <a:pt x="0" y="141"/>
                    </a:lnTo>
                    <a:lnTo>
                      <a:pt x="0" y="134"/>
                    </a:lnTo>
                    <a:lnTo>
                      <a:pt x="0" y="127"/>
                    </a:lnTo>
                    <a:close/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0" name="Freeform 353"/>
              <p:cNvSpPr>
                <a:spLocks/>
              </p:cNvSpPr>
              <p:nvPr/>
            </p:nvSpPr>
            <p:spPr bwMode="auto">
              <a:xfrm>
                <a:off x="3249613" y="5186364"/>
                <a:ext cx="1588" cy="65088"/>
              </a:xfrm>
              <a:custGeom>
                <a:avLst/>
                <a:gdLst/>
                <a:ahLst/>
                <a:cxnLst>
                  <a:cxn ang="0">
                    <a:pos x="0" y="117"/>
                  </a:cxn>
                  <a:cxn ang="0">
                    <a:pos x="0" y="105"/>
                  </a:cxn>
                  <a:cxn ang="0">
                    <a:pos x="0" y="91"/>
                  </a:cxn>
                  <a:cxn ang="0">
                    <a:pos x="0" y="79"/>
                  </a:cxn>
                  <a:cxn ang="0">
                    <a:pos x="0" y="67"/>
                  </a:cxn>
                  <a:cxn ang="0">
                    <a:pos x="0" y="56"/>
                  </a:cxn>
                  <a:cxn ang="0">
                    <a:pos x="0" y="46"/>
                  </a:cxn>
                  <a:cxn ang="0">
                    <a:pos x="0" y="36"/>
                  </a:cxn>
                  <a:cxn ang="0">
                    <a:pos x="0" y="27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0" y="27"/>
                  </a:cxn>
                  <a:cxn ang="0">
                    <a:pos x="0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0" y="67"/>
                  </a:cxn>
                  <a:cxn ang="0">
                    <a:pos x="0" y="79"/>
                  </a:cxn>
                  <a:cxn ang="0">
                    <a:pos x="0" y="91"/>
                  </a:cxn>
                  <a:cxn ang="0">
                    <a:pos x="0" y="105"/>
                  </a:cxn>
                  <a:cxn ang="0">
                    <a:pos x="0" y="117"/>
                  </a:cxn>
                  <a:cxn ang="0">
                    <a:pos x="0" y="130"/>
                  </a:cxn>
                  <a:cxn ang="0">
                    <a:pos x="0" y="143"/>
                  </a:cxn>
                  <a:cxn ang="0">
                    <a:pos x="0" y="155"/>
                  </a:cxn>
                  <a:cxn ang="0">
                    <a:pos x="0" y="168"/>
                  </a:cxn>
                  <a:cxn ang="0">
                    <a:pos x="0" y="179"/>
                  </a:cxn>
                  <a:cxn ang="0">
                    <a:pos x="0" y="190"/>
                  </a:cxn>
                  <a:cxn ang="0">
                    <a:pos x="0" y="201"/>
                  </a:cxn>
                  <a:cxn ang="0">
                    <a:pos x="0" y="211"/>
                  </a:cxn>
                  <a:cxn ang="0">
                    <a:pos x="0" y="220"/>
                  </a:cxn>
                  <a:cxn ang="0">
                    <a:pos x="0" y="227"/>
                  </a:cxn>
                  <a:cxn ang="0">
                    <a:pos x="0" y="233"/>
                  </a:cxn>
                  <a:cxn ang="0">
                    <a:pos x="0" y="239"/>
                  </a:cxn>
                  <a:cxn ang="0">
                    <a:pos x="0" y="243"/>
                  </a:cxn>
                  <a:cxn ang="0">
                    <a:pos x="0" y="246"/>
                  </a:cxn>
                  <a:cxn ang="0">
                    <a:pos x="0" y="248"/>
                  </a:cxn>
                  <a:cxn ang="0">
                    <a:pos x="0" y="246"/>
                  </a:cxn>
                  <a:cxn ang="0">
                    <a:pos x="0" y="243"/>
                  </a:cxn>
                  <a:cxn ang="0">
                    <a:pos x="0" y="239"/>
                  </a:cxn>
                  <a:cxn ang="0">
                    <a:pos x="0" y="233"/>
                  </a:cxn>
                  <a:cxn ang="0">
                    <a:pos x="0" y="227"/>
                  </a:cxn>
                  <a:cxn ang="0">
                    <a:pos x="0" y="220"/>
                  </a:cxn>
                  <a:cxn ang="0">
                    <a:pos x="0" y="211"/>
                  </a:cxn>
                  <a:cxn ang="0">
                    <a:pos x="0" y="201"/>
                  </a:cxn>
                  <a:cxn ang="0">
                    <a:pos x="0" y="190"/>
                  </a:cxn>
                  <a:cxn ang="0">
                    <a:pos x="0" y="179"/>
                  </a:cxn>
                  <a:cxn ang="0">
                    <a:pos x="0" y="168"/>
                  </a:cxn>
                  <a:cxn ang="0">
                    <a:pos x="0" y="155"/>
                  </a:cxn>
                  <a:cxn ang="0">
                    <a:pos x="0" y="143"/>
                  </a:cxn>
                  <a:cxn ang="0">
                    <a:pos x="0" y="130"/>
                  </a:cxn>
                </a:cxnLst>
                <a:rect l="0" t="0" r="r" b="b"/>
                <a:pathLst>
                  <a:path h="248">
                    <a:moveTo>
                      <a:pt x="0" y="123"/>
                    </a:moveTo>
                    <a:lnTo>
                      <a:pt x="0" y="117"/>
                    </a:lnTo>
                    <a:lnTo>
                      <a:pt x="0" y="111"/>
                    </a:lnTo>
                    <a:lnTo>
                      <a:pt x="0" y="105"/>
                    </a:lnTo>
                    <a:lnTo>
                      <a:pt x="0" y="98"/>
                    </a:lnTo>
                    <a:lnTo>
                      <a:pt x="0" y="91"/>
                    </a:lnTo>
                    <a:lnTo>
                      <a:pt x="0" y="86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0" y="56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0" y="56"/>
                    </a:lnTo>
                    <a:lnTo>
                      <a:pt x="0" y="62"/>
                    </a:lnTo>
                    <a:lnTo>
                      <a:pt x="0" y="67"/>
                    </a:lnTo>
                    <a:lnTo>
                      <a:pt x="0" y="74"/>
                    </a:lnTo>
                    <a:lnTo>
                      <a:pt x="0" y="79"/>
                    </a:lnTo>
                    <a:lnTo>
                      <a:pt x="0" y="86"/>
                    </a:lnTo>
                    <a:lnTo>
                      <a:pt x="0" y="91"/>
                    </a:lnTo>
                    <a:lnTo>
                      <a:pt x="0" y="98"/>
                    </a:lnTo>
                    <a:lnTo>
                      <a:pt x="0" y="105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30"/>
                    </a:lnTo>
                    <a:lnTo>
                      <a:pt x="0" y="137"/>
                    </a:lnTo>
                    <a:lnTo>
                      <a:pt x="0" y="143"/>
                    </a:lnTo>
                    <a:lnTo>
                      <a:pt x="0" y="150"/>
                    </a:lnTo>
                    <a:lnTo>
                      <a:pt x="0" y="155"/>
                    </a:lnTo>
                    <a:lnTo>
                      <a:pt x="0" y="162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0" y="206"/>
                    </a:lnTo>
                    <a:lnTo>
                      <a:pt x="0" y="211"/>
                    </a:lnTo>
                    <a:lnTo>
                      <a:pt x="0" y="216"/>
                    </a:lnTo>
                    <a:lnTo>
                      <a:pt x="0" y="220"/>
                    </a:lnTo>
                    <a:lnTo>
                      <a:pt x="0" y="224"/>
                    </a:lnTo>
                    <a:lnTo>
                      <a:pt x="0" y="227"/>
                    </a:lnTo>
                    <a:lnTo>
                      <a:pt x="0" y="230"/>
                    </a:lnTo>
                    <a:lnTo>
                      <a:pt x="0" y="233"/>
                    </a:lnTo>
                    <a:lnTo>
                      <a:pt x="0" y="237"/>
                    </a:lnTo>
                    <a:lnTo>
                      <a:pt x="0" y="239"/>
                    </a:lnTo>
                    <a:lnTo>
                      <a:pt x="0" y="241"/>
                    </a:lnTo>
                    <a:lnTo>
                      <a:pt x="0" y="243"/>
                    </a:lnTo>
                    <a:lnTo>
                      <a:pt x="0" y="244"/>
                    </a:lnTo>
                    <a:lnTo>
                      <a:pt x="0" y="246"/>
                    </a:lnTo>
                    <a:lnTo>
                      <a:pt x="0" y="247"/>
                    </a:lnTo>
                    <a:lnTo>
                      <a:pt x="0" y="248"/>
                    </a:lnTo>
                    <a:lnTo>
                      <a:pt x="0" y="247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3"/>
                    </a:lnTo>
                    <a:lnTo>
                      <a:pt x="0" y="241"/>
                    </a:lnTo>
                    <a:lnTo>
                      <a:pt x="0" y="239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0" y="227"/>
                    </a:lnTo>
                    <a:lnTo>
                      <a:pt x="0" y="224"/>
                    </a:lnTo>
                    <a:lnTo>
                      <a:pt x="0" y="220"/>
                    </a:lnTo>
                    <a:lnTo>
                      <a:pt x="0" y="216"/>
                    </a:lnTo>
                    <a:lnTo>
                      <a:pt x="0" y="211"/>
                    </a:lnTo>
                    <a:lnTo>
                      <a:pt x="0" y="206"/>
                    </a:lnTo>
                    <a:lnTo>
                      <a:pt x="0" y="201"/>
                    </a:lnTo>
                    <a:lnTo>
                      <a:pt x="0" y="196"/>
                    </a:lnTo>
                    <a:lnTo>
                      <a:pt x="0" y="190"/>
                    </a:lnTo>
                    <a:lnTo>
                      <a:pt x="0" y="185"/>
                    </a:lnTo>
                    <a:lnTo>
                      <a:pt x="0" y="179"/>
                    </a:lnTo>
                    <a:lnTo>
                      <a:pt x="0" y="174"/>
                    </a:lnTo>
                    <a:lnTo>
                      <a:pt x="0" y="168"/>
                    </a:lnTo>
                    <a:lnTo>
                      <a:pt x="0" y="162"/>
                    </a:lnTo>
                    <a:lnTo>
                      <a:pt x="0" y="155"/>
                    </a:lnTo>
                    <a:lnTo>
                      <a:pt x="0" y="150"/>
                    </a:lnTo>
                    <a:lnTo>
                      <a:pt x="0" y="143"/>
                    </a:lnTo>
                    <a:lnTo>
                      <a:pt x="0" y="137"/>
                    </a:lnTo>
                    <a:lnTo>
                      <a:pt x="0" y="130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1" name="Freeform 354"/>
              <p:cNvSpPr>
                <a:spLocks/>
              </p:cNvSpPr>
              <p:nvPr/>
            </p:nvSpPr>
            <p:spPr bwMode="auto">
              <a:xfrm>
                <a:off x="3262313" y="5184776"/>
                <a:ext cx="31750" cy="4763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3" y="14"/>
                  </a:cxn>
                  <a:cxn ang="0">
                    <a:pos x="85" y="13"/>
                  </a:cxn>
                  <a:cxn ang="0">
                    <a:pos x="95" y="9"/>
                  </a:cxn>
                  <a:cxn ang="0">
                    <a:pos x="105" y="7"/>
                  </a:cxn>
                  <a:cxn ang="0">
                    <a:pos x="112" y="4"/>
                  </a:cxn>
                  <a:cxn ang="0">
                    <a:pos x="119" y="2"/>
                  </a:cxn>
                  <a:cxn ang="0">
                    <a:pos x="122" y="0"/>
                  </a:cxn>
                  <a:cxn ang="0">
                    <a:pos x="123" y="0"/>
                  </a:cxn>
                  <a:cxn ang="0">
                    <a:pos x="122" y="0"/>
                  </a:cxn>
                  <a:cxn ang="0">
                    <a:pos x="119" y="2"/>
                  </a:cxn>
                  <a:cxn ang="0">
                    <a:pos x="112" y="4"/>
                  </a:cxn>
                  <a:cxn ang="0">
                    <a:pos x="105" y="7"/>
                  </a:cxn>
                  <a:cxn ang="0">
                    <a:pos x="95" y="9"/>
                  </a:cxn>
                  <a:cxn ang="0">
                    <a:pos x="85" y="13"/>
                  </a:cxn>
                  <a:cxn ang="0">
                    <a:pos x="73" y="14"/>
                  </a:cxn>
                  <a:cxn ang="0">
                    <a:pos x="61" y="15"/>
                  </a:cxn>
                  <a:cxn ang="0">
                    <a:pos x="49" y="14"/>
                  </a:cxn>
                  <a:cxn ang="0">
                    <a:pos x="38" y="13"/>
                  </a:cxn>
                  <a:cxn ang="0">
                    <a:pos x="27" y="9"/>
                  </a:cxn>
                  <a:cxn ang="0">
                    <a:pos x="18" y="7"/>
                  </a:cxn>
                  <a:cxn ang="0">
                    <a:pos x="11" y="4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5" y="2"/>
                  </a:cxn>
                  <a:cxn ang="0">
                    <a:pos x="11" y="4"/>
                  </a:cxn>
                  <a:cxn ang="0">
                    <a:pos x="18" y="7"/>
                  </a:cxn>
                  <a:cxn ang="0">
                    <a:pos x="27" y="9"/>
                  </a:cxn>
                  <a:cxn ang="0">
                    <a:pos x="38" y="13"/>
                  </a:cxn>
                  <a:cxn ang="0">
                    <a:pos x="49" y="14"/>
                  </a:cxn>
                  <a:cxn ang="0">
                    <a:pos x="61" y="15"/>
                  </a:cxn>
                </a:cxnLst>
                <a:rect l="0" t="0" r="r" b="b"/>
                <a:pathLst>
                  <a:path w="123" h="15">
                    <a:moveTo>
                      <a:pt x="61" y="15"/>
                    </a:moveTo>
                    <a:lnTo>
                      <a:pt x="73" y="14"/>
                    </a:lnTo>
                    <a:lnTo>
                      <a:pt x="85" y="13"/>
                    </a:lnTo>
                    <a:lnTo>
                      <a:pt x="95" y="9"/>
                    </a:lnTo>
                    <a:lnTo>
                      <a:pt x="105" y="7"/>
                    </a:lnTo>
                    <a:lnTo>
                      <a:pt x="112" y="4"/>
                    </a:lnTo>
                    <a:lnTo>
                      <a:pt x="119" y="2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2" y="0"/>
                    </a:lnTo>
                    <a:lnTo>
                      <a:pt x="119" y="2"/>
                    </a:lnTo>
                    <a:lnTo>
                      <a:pt x="112" y="4"/>
                    </a:lnTo>
                    <a:lnTo>
                      <a:pt x="105" y="7"/>
                    </a:lnTo>
                    <a:lnTo>
                      <a:pt x="95" y="9"/>
                    </a:lnTo>
                    <a:lnTo>
                      <a:pt x="85" y="13"/>
                    </a:lnTo>
                    <a:lnTo>
                      <a:pt x="73" y="14"/>
                    </a:lnTo>
                    <a:lnTo>
                      <a:pt x="61" y="15"/>
                    </a:lnTo>
                    <a:lnTo>
                      <a:pt x="49" y="14"/>
                    </a:lnTo>
                    <a:lnTo>
                      <a:pt x="38" y="13"/>
                    </a:lnTo>
                    <a:lnTo>
                      <a:pt x="27" y="9"/>
                    </a:lnTo>
                    <a:lnTo>
                      <a:pt x="18" y="7"/>
                    </a:lnTo>
                    <a:lnTo>
                      <a:pt x="11" y="4"/>
                    </a:lnTo>
                    <a:lnTo>
                      <a:pt x="5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5" y="2"/>
                    </a:lnTo>
                    <a:lnTo>
                      <a:pt x="11" y="4"/>
                    </a:lnTo>
                    <a:lnTo>
                      <a:pt x="18" y="7"/>
                    </a:lnTo>
                    <a:lnTo>
                      <a:pt x="27" y="9"/>
                    </a:lnTo>
                    <a:lnTo>
                      <a:pt x="38" y="13"/>
                    </a:lnTo>
                    <a:lnTo>
                      <a:pt x="49" y="14"/>
                    </a:lnTo>
                    <a:lnTo>
                      <a:pt x="61" y="15"/>
                    </a:lnTo>
                    <a:close/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2" name="Line 355"/>
              <p:cNvSpPr>
                <a:spLocks noChangeShapeType="1"/>
              </p:cNvSpPr>
              <p:nvPr/>
            </p:nvSpPr>
            <p:spPr bwMode="auto">
              <a:xfrm>
                <a:off x="3248025" y="5060951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3" name="Freeform 356"/>
              <p:cNvSpPr>
                <a:spLocks/>
              </p:cNvSpPr>
              <p:nvPr/>
            </p:nvSpPr>
            <p:spPr bwMode="auto">
              <a:xfrm>
                <a:off x="3248025" y="5059364"/>
                <a:ext cx="15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6"/>
                  </a:cxn>
                  <a:cxn ang="0">
                    <a:pos x="3" y="6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3" y="6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4" name="Freeform 357"/>
              <p:cNvSpPr>
                <a:spLocks/>
              </p:cNvSpPr>
              <p:nvPr/>
            </p:nvSpPr>
            <p:spPr bwMode="auto">
              <a:xfrm>
                <a:off x="3244850" y="5059364"/>
                <a:ext cx="3175" cy="1588"/>
              </a:xfrm>
              <a:custGeom>
                <a:avLst/>
                <a:gdLst/>
                <a:ahLst/>
                <a:cxnLst>
                  <a:cxn ang="0">
                    <a:pos x="11" y="6"/>
                  </a:cxn>
                  <a:cxn ang="0">
                    <a:pos x="8" y="6"/>
                  </a:cxn>
                  <a:cxn ang="0">
                    <a:pos x="5" y="5"/>
                  </a:cxn>
                  <a:cxn ang="0">
                    <a:pos x="2" y="3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11" y="6"/>
                    </a:moveTo>
                    <a:lnTo>
                      <a:pt x="8" y="6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5" name="Line 358"/>
              <p:cNvSpPr>
                <a:spLocks noChangeShapeType="1"/>
              </p:cNvSpPr>
              <p:nvPr/>
            </p:nvSpPr>
            <p:spPr bwMode="auto">
              <a:xfrm flipH="1">
                <a:off x="3248025" y="5060951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6" name="Freeform 359"/>
              <p:cNvSpPr>
                <a:spLocks/>
              </p:cNvSpPr>
              <p:nvPr/>
            </p:nvSpPr>
            <p:spPr bwMode="auto">
              <a:xfrm>
                <a:off x="3248025" y="5056189"/>
                <a:ext cx="1588" cy="31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6" y="0"/>
                  </a:cxn>
                  <a:cxn ang="0">
                    <a:pos x="3" y="3"/>
                  </a:cxn>
                  <a:cxn ang="0">
                    <a:pos x="0" y="11"/>
                  </a:cxn>
                </a:cxnLst>
                <a:rect l="0" t="0" r="r" b="b"/>
                <a:pathLst>
                  <a:path w="8" h="11">
                    <a:moveTo>
                      <a:pt x="8" y="0"/>
                    </a:moveTo>
                    <a:lnTo>
                      <a:pt x="6" y="0"/>
                    </a:lnTo>
                    <a:lnTo>
                      <a:pt x="3" y="3"/>
                    </a:lnTo>
                    <a:lnTo>
                      <a:pt x="0" y="11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7" name="Line 360"/>
              <p:cNvSpPr>
                <a:spLocks noChangeShapeType="1"/>
              </p:cNvSpPr>
              <p:nvPr/>
            </p:nvSpPr>
            <p:spPr bwMode="auto">
              <a:xfrm flipH="1">
                <a:off x="3249613" y="5056189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8" name="Freeform 361"/>
              <p:cNvSpPr>
                <a:spLocks/>
              </p:cNvSpPr>
              <p:nvPr/>
            </p:nvSpPr>
            <p:spPr bwMode="auto">
              <a:xfrm>
                <a:off x="3244850" y="5059364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0"/>
                  </a:cxn>
                </a:cxnLst>
                <a:rect l="0" t="0" r="r" b="b"/>
                <a:pathLst>
                  <a:path w="16">
                    <a:moveTo>
                      <a:pt x="0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89" name="Freeform 362"/>
              <p:cNvSpPr>
                <a:spLocks/>
              </p:cNvSpPr>
              <p:nvPr/>
            </p:nvSpPr>
            <p:spPr bwMode="auto">
              <a:xfrm>
                <a:off x="3244850" y="5056189"/>
                <a:ext cx="3175" cy="317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2"/>
                  </a:cxn>
                </a:cxnLst>
                <a:rect l="0" t="0" r="r" b="b"/>
                <a:pathLst>
                  <a:path w="17" h="12">
                    <a:moveTo>
                      <a:pt x="17" y="0"/>
                    </a:move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2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0" name="Freeform 363"/>
              <p:cNvSpPr>
                <a:spLocks/>
              </p:cNvSpPr>
              <p:nvPr/>
            </p:nvSpPr>
            <p:spPr bwMode="auto">
              <a:xfrm>
                <a:off x="3251200" y="5056189"/>
                <a:ext cx="1588" cy="3175"/>
              </a:xfrm>
              <a:custGeom>
                <a:avLst/>
                <a:gdLst/>
                <a:ahLst/>
                <a:cxnLst>
                  <a:cxn ang="0">
                    <a:pos x="4" y="12"/>
                  </a:cxn>
                  <a:cxn ang="0">
                    <a:pos x="3" y="9"/>
                  </a:cxn>
                  <a:cxn ang="0">
                    <a:pos x="3" y="7"/>
                  </a:cxn>
                  <a:cxn ang="0">
                    <a:pos x="3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" h="12">
                    <a:moveTo>
                      <a:pt x="4" y="12"/>
                    </a:moveTo>
                    <a:lnTo>
                      <a:pt x="3" y="9"/>
                    </a:lnTo>
                    <a:lnTo>
                      <a:pt x="3" y="7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1" name="Freeform 364"/>
              <p:cNvSpPr>
                <a:spLocks/>
              </p:cNvSpPr>
              <p:nvPr/>
            </p:nvSpPr>
            <p:spPr bwMode="auto">
              <a:xfrm>
                <a:off x="3244850" y="5059364"/>
                <a:ext cx="7938" cy="15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0"/>
                  </a:cxn>
                  <a:cxn ang="0">
                    <a:pos x="10" y="0"/>
                  </a:cxn>
                  <a:cxn ang="0">
                    <a:pos x="0" y="0"/>
                  </a:cxn>
                </a:cxnLst>
                <a:rect l="0" t="0" r="r" b="b"/>
                <a:pathLst>
                  <a:path w="31">
                    <a:moveTo>
                      <a:pt x="31" y="0"/>
                    </a:move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2" name="Freeform 365"/>
              <p:cNvSpPr>
                <a:spLocks/>
              </p:cNvSpPr>
              <p:nvPr/>
            </p:nvSpPr>
            <p:spPr bwMode="auto">
              <a:xfrm>
                <a:off x="3238500" y="5057776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2" y="5"/>
                  </a:cxn>
                  <a:cxn ang="0">
                    <a:pos x="3" y="7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7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3" name="Freeform 366"/>
              <p:cNvSpPr>
                <a:spLocks/>
              </p:cNvSpPr>
              <p:nvPr/>
            </p:nvSpPr>
            <p:spPr bwMode="auto">
              <a:xfrm>
                <a:off x="3238500" y="5057776"/>
                <a:ext cx="1588" cy="31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1" y="6"/>
                  </a:cxn>
                  <a:cxn ang="0">
                    <a:pos x="4" y="7"/>
                  </a:cxn>
                </a:cxnLst>
                <a:rect l="0" t="0" r="r" b="b"/>
                <a:pathLst>
                  <a:path w="4" h="7">
                    <a:moveTo>
                      <a:pt x="1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7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4" name="Freeform 367"/>
              <p:cNvSpPr>
                <a:spLocks/>
              </p:cNvSpPr>
              <p:nvPr/>
            </p:nvSpPr>
            <p:spPr bwMode="auto">
              <a:xfrm>
                <a:off x="3238500" y="5056189"/>
                <a:ext cx="1588" cy="158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1"/>
                  </a:cxn>
                  <a:cxn ang="0">
                    <a:pos x="2" y="3"/>
                  </a:cxn>
                  <a:cxn ang="0">
                    <a:pos x="0" y="6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1"/>
                    </a:lnTo>
                    <a:lnTo>
                      <a:pt x="2" y="3"/>
                    </a:lnTo>
                    <a:lnTo>
                      <a:pt x="0" y="6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5" name="Freeform 368"/>
              <p:cNvSpPr>
                <a:spLocks/>
              </p:cNvSpPr>
              <p:nvPr/>
            </p:nvSpPr>
            <p:spPr bwMode="auto">
              <a:xfrm>
                <a:off x="3238500" y="5060951"/>
                <a:ext cx="15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6" name="Freeform 369"/>
              <p:cNvSpPr>
                <a:spLocks/>
              </p:cNvSpPr>
              <p:nvPr/>
            </p:nvSpPr>
            <p:spPr bwMode="auto">
              <a:xfrm>
                <a:off x="3238500" y="5060951"/>
                <a:ext cx="1588" cy="158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7" name="Freeform 370"/>
              <p:cNvSpPr>
                <a:spLocks/>
              </p:cNvSpPr>
              <p:nvPr/>
            </p:nvSpPr>
            <p:spPr bwMode="auto">
              <a:xfrm>
                <a:off x="3240088" y="5060951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8" y="1"/>
                  </a:cxn>
                  <a:cxn ang="0">
                    <a:pos x="14" y="1"/>
                  </a:cxn>
                  <a:cxn ang="0">
                    <a:pos x="24" y="1"/>
                  </a:cxn>
                </a:cxnLst>
                <a:rect l="0" t="0" r="r" b="b"/>
                <a:pathLst>
                  <a:path w="24" h="1">
                    <a:moveTo>
                      <a:pt x="0" y="0"/>
                    </a:moveTo>
                    <a:lnTo>
                      <a:pt x="4" y="1"/>
                    </a:lnTo>
                    <a:lnTo>
                      <a:pt x="8" y="1"/>
                    </a:lnTo>
                    <a:lnTo>
                      <a:pt x="14" y="1"/>
                    </a:lnTo>
                    <a:lnTo>
                      <a:pt x="24" y="1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8" name="Line 371"/>
              <p:cNvSpPr>
                <a:spLocks noChangeShapeType="1"/>
              </p:cNvSpPr>
              <p:nvPr/>
            </p:nvSpPr>
            <p:spPr bwMode="auto">
              <a:xfrm flipH="1">
                <a:off x="3244850" y="5060951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399" name="Freeform 372"/>
              <p:cNvSpPr>
                <a:spLocks/>
              </p:cNvSpPr>
              <p:nvPr/>
            </p:nvSpPr>
            <p:spPr bwMode="auto">
              <a:xfrm>
                <a:off x="3243263" y="5059364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3" y="4"/>
                  </a:cxn>
                  <a:cxn ang="0">
                    <a:pos x="6" y="6"/>
                  </a:cxn>
                  <a:cxn ang="0">
                    <a:pos x="9" y="6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1" y="2"/>
                    </a:lnTo>
                    <a:lnTo>
                      <a:pt x="3" y="4"/>
                    </a:lnTo>
                    <a:lnTo>
                      <a:pt x="6" y="6"/>
                    </a:lnTo>
                    <a:lnTo>
                      <a:pt x="9" y="6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0" name="Freeform 373"/>
              <p:cNvSpPr>
                <a:spLocks/>
              </p:cNvSpPr>
              <p:nvPr/>
            </p:nvSpPr>
            <p:spPr bwMode="auto">
              <a:xfrm>
                <a:off x="3228975" y="5059364"/>
                <a:ext cx="1588" cy="1588"/>
              </a:xfrm>
              <a:custGeom>
                <a:avLst/>
                <a:gdLst/>
                <a:ahLst/>
                <a:cxnLst>
                  <a:cxn ang="0">
                    <a:pos x="3" y="6"/>
                  </a:cxn>
                  <a:cxn ang="0">
                    <a:pos x="2" y="6"/>
                  </a:cxn>
                  <a:cxn ang="0">
                    <a:pos x="1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2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1" name="Freeform 374"/>
              <p:cNvSpPr>
                <a:spLocks/>
              </p:cNvSpPr>
              <p:nvPr/>
            </p:nvSpPr>
            <p:spPr bwMode="auto">
              <a:xfrm>
                <a:off x="3244850" y="5056189"/>
                <a:ext cx="1588" cy="4763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3" y="15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5" h="17">
                    <a:moveTo>
                      <a:pt x="5" y="17"/>
                    </a:moveTo>
                    <a:lnTo>
                      <a:pt x="3" y="15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1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2" name="Line 375"/>
              <p:cNvSpPr>
                <a:spLocks noChangeShapeType="1"/>
              </p:cNvSpPr>
              <p:nvPr/>
            </p:nvSpPr>
            <p:spPr bwMode="auto">
              <a:xfrm flipH="1">
                <a:off x="3246438" y="5060951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3" name="Freeform 376"/>
              <p:cNvSpPr>
                <a:spLocks/>
              </p:cNvSpPr>
              <p:nvPr/>
            </p:nvSpPr>
            <p:spPr bwMode="auto">
              <a:xfrm>
                <a:off x="3243263" y="5056189"/>
                <a:ext cx="1588" cy="317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6" y="0"/>
                  </a:cxn>
                  <a:cxn ang="0">
                    <a:pos x="2" y="3"/>
                  </a:cxn>
                  <a:cxn ang="0">
                    <a:pos x="0" y="11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lnTo>
                      <a:pt x="6" y="0"/>
                    </a:lnTo>
                    <a:lnTo>
                      <a:pt x="2" y="3"/>
                    </a:lnTo>
                    <a:lnTo>
                      <a:pt x="0" y="11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4" name="Line 377"/>
              <p:cNvSpPr>
                <a:spLocks noChangeShapeType="1"/>
              </p:cNvSpPr>
              <p:nvPr/>
            </p:nvSpPr>
            <p:spPr bwMode="auto">
              <a:xfrm>
                <a:off x="3244850" y="5056189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5" name="Freeform 378"/>
              <p:cNvSpPr>
                <a:spLocks/>
              </p:cNvSpPr>
              <p:nvPr/>
            </p:nvSpPr>
            <p:spPr bwMode="auto">
              <a:xfrm>
                <a:off x="3228975" y="5059364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4" y="0"/>
                  </a:cxn>
                  <a:cxn ang="0">
                    <a:pos x="49" y="0"/>
                  </a:cxn>
                  <a:cxn ang="0">
                    <a:pos x="54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4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6" name="Freeform 379"/>
              <p:cNvSpPr>
                <a:spLocks/>
              </p:cNvSpPr>
              <p:nvPr/>
            </p:nvSpPr>
            <p:spPr bwMode="auto">
              <a:xfrm>
                <a:off x="3240088" y="5056189"/>
                <a:ext cx="6350" cy="1588"/>
              </a:xfrm>
              <a:custGeom>
                <a:avLst/>
                <a:gdLst/>
                <a:ahLst/>
                <a:cxnLst>
                  <a:cxn ang="0">
                    <a:pos x="23" y="1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3" y="1"/>
                  </a:cxn>
                  <a:cxn ang="0">
                    <a:pos x="0" y="2"/>
                  </a:cxn>
                </a:cxnLst>
                <a:rect l="0" t="0" r="r" b="b"/>
                <a:pathLst>
                  <a:path w="23" h="2">
                    <a:moveTo>
                      <a:pt x="23" y="1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7" name="Freeform 380"/>
              <p:cNvSpPr>
                <a:spLocks/>
              </p:cNvSpPr>
              <p:nvPr/>
            </p:nvSpPr>
            <p:spPr bwMode="auto">
              <a:xfrm>
                <a:off x="3240088" y="5056189"/>
                <a:ext cx="15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1" y="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0"/>
                    </a:lnTo>
                    <a:lnTo>
                      <a:pt x="1" y="1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8" name="Freeform 381"/>
              <p:cNvSpPr>
                <a:spLocks/>
              </p:cNvSpPr>
              <p:nvPr/>
            </p:nvSpPr>
            <p:spPr bwMode="auto">
              <a:xfrm>
                <a:off x="3244850" y="5056189"/>
                <a:ext cx="1588" cy="15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09" name="Freeform 382"/>
              <p:cNvSpPr>
                <a:spLocks/>
              </p:cNvSpPr>
              <p:nvPr/>
            </p:nvSpPr>
            <p:spPr bwMode="auto">
              <a:xfrm>
                <a:off x="3225800" y="5059364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3" y="5"/>
                  </a:cxn>
                  <a:cxn ang="0">
                    <a:pos x="6" y="6"/>
                  </a:cxn>
                  <a:cxn ang="0">
                    <a:pos x="8" y="6"/>
                  </a:cxn>
                  <a:cxn ang="0">
                    <a:pos x="9" y="6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6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0" name="Freeform 383"/>
              <p:cNvSpPr>
                <a:spLocks/>
              </p:cNvSpPr>
              <p:nvPr/>
            </p:nvSpPr>
            <p:spPr bwMode="auto">
              <a:xfrm>
                <a:off x="3236913" y="5059364"/>
                <a:ext cx="1588" cy="1588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5" y="6"/>
                  </a:cxn>
                  <a:cxn ang="0">
                    <a:pos x="3" y="4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lnTo>
                      <a:pt x="5" y="6"/>
                    </a:lnTo>
                    <a:lnTo>
                      <a:pt x="3" y="4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1" name="Line 384"/>
              <p:cNvSpPr>
                <a:spLocks noChangeShapeType="1"/>
              </p:cNvSpPr>
              <p:nvPr/>
            </p:nvSpPr>
            <p:spPr bwMode="auto">
              <a:xfrm flipH="1">
                <a:off x="3238500" y="5060951"/>
                <a:ext cx="6350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2" name="Freeform 385"/>
              <p:cNvSpPr>
                <a:spLocks/>
              </p:cNvSpPr>
              <p:nvPr/>
            </p:nvSpPr>
            <p:spPr bwMode="auto">
              <a:xfrm>
                <a:off x="3230563" y="5060951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7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6" y="0"/>
                  </a:cxn>
                  <a:cxn ang="0">
                    <a:pos x="51" y="0"/>
                  </a:cxn>
                  <a:cxn ang="0">
                    <a:pos x="57" y="0"/>
                  </a:cxn>
                </a:cxnLst>
                <a:rect l="0" t="0" r="r" b="b"/>
                <a:pathLst>
                  <a:path w="57">
                    <a:moveTo>
                      <a:pt x="0" y="0"/>
                    </a:moveTo>
                    <a:lnTo>
                      <a:pt x="7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6" y="0"/>
                    </a:lnTo>
                    <a:lnTo>
                      <a:pt x="51" y="0"/>
                    </a:lnTo>
                    <a:lnTo>
                      <a:pt x="57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3" name="Freeform 386"/>
              <p:cNvSpPr>
                <a:spLocks/>
              </p:cNvSpPr>
              <p:nvPr/>
            </p:nvSpPr>
            <p:spPr bwMode="auto">
              <a:xfrm>
                <a:off x="3228975" y="5060951"/>
                <a:ext cx="15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4" name="Freeform 387"/>
              <p:cNvSpPr>
                <a:spLocks/>
              </p:cNvSpPr>
              <p:nvPr/>
            </p:nvSpPr>
            <p:spPr bwMode="auto">
              <a:xfrm>
                <a:off x="3228975" y="5060951"/>
                <a:ext cx="9525" cy="15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7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40">
                    <a:moveTo>
                      <a:pt x="40" y="0"/>
                    </a:moveTo>
                    <a:lnTo>
                      <a:pt x="37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5" name="Freeform 388"/>
              <p:cNvSpPr>
                <a:spLocks/>
              </p:cNvSpPr>
              <p:nvPr/>
            </p:nvSpPr>
            <p:spPr bwMode="auto">
              <a:xfrm>
                <a:off x="3236913" y="5056189"/>
                <a:ext cx="3175" cy="317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5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11">
                    <a:moveTo>
                      <a:pt x="0" y="11"/>
                    </a:moveTo>
                    <a:lnTo>
                      <a:pt x="2" y="5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6" name="Freeform 389"/>
              <p:cNvSpPr>
                <a:spLocks/>
              </p:cNvSpPr>
              <p:nvPr/>
            </p:nvSpPr>
            <p:spPr bwMode="auto">
              <a:xfrm>
                <a:off x="3225800" y="5059364"/>
                <a:ext cx="11113" cy="1588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0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41">
                    <a:moveTo>
                      <a:pt x="41" y="0"/>
                    </a:moveTo>
                    <a:lnTo>
                      <a:pt x="40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7" name="Line 390"/>
              <p:cNvSpPr>
                <a:spLocks noChangeShapeType="1"/>
              </p:cNvSpPr>
              <p:nvPr/>
            </p:nvSpPr>
            <p:spPr bwMode="auto">
              <a:xfrm flipV="1">
                <a:off x="3240088" y="5056189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8" name="Freeform 391"/>
              <p:cNvSpPr>
                <a:spLocks/>
              </p:cNvSpPr>
              <p:nvPr/>
            </p:nvSpPr>
            <p:spPr bwMode="auto">
              <a:xfrm>
                <a:off x="3228975" y="5056189"/>
                <a:ext cx="1588" cy="31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0" y="12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2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2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19" name="Freeform 392"/>
              <p:cNvSpPr>
                <a:spLocks/>
              </p:cNvSpPr>
              <p:nvPr/>
            </p:nvSpPr>
            <p:spPr bwMode="auto">
              <a:xfrm>
                <a:off x="3225800" y="5056189"/>
                <a:ext cx="3175" cy="317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3" y="0"/>
                  </a:cxn>
                </a:cxnLst>
                <a:rect l="0" t="0" r="r" b="b"/>
                <a:pathLst>
                  <a:path w="13" h="12">
                    <a:moveTo>
                      <a:pt x="0" y="12"/>
                    </a:moveTo>
                    <a:lnTo>
                      <a:pt x="0" y="9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3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0" name="Freeform 393"/>
              <p:cNvSpPr>
                <a:spLocks/>
              </p:cNvSpPr>
              <p:nvPr/>
            </p:nvSpPr>
            <p:spPr bwMode="auto">
              <a:xfrm>
                <a:off x="3225800" y="5059364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12" y="0"/>
                  </a:cxn>
                </a:cxnLst>
                <a:rect l="0" t="0" r="r" b="b"/>
                <a:pathLst>
                  <a:path w="12">
                    <a:moveTo>
                      <a:pt x="0" y="0"/>
                    </a:moveTo>
                    <a:lnTo>
                      <a:pt x="3" y="0"/>
                    </a:lnTo>
                    <a:lnTo>
                      <a:pt x="7" y="0"/>
                    </a:lnTo>
                    <a:lnTo>
                      <a:pt x="12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1" name="Line 394"/>
              <p:cNvSpPr>
                <a:spLocks noChangeShapeType="1"/>
              </p:cNvSpPr>
              <p:nvPr/>
            </p:nvSpPr>
            <p:spPr bwMode="auto">
              <a:xfrm>
                <a:off x="3240088" y="5056189"/>
                <a:ext cx="4763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2" name="Freeform 395"/>
              <p:cNvSpPr>
                <a:spLocks/>
              </p:cNvSpPr>
              <p:nvPr/>
            </p:nvSpPr>
            <p:spPr bwMode="auto">
              <a:xfrm>
                <a:off x="3228975" y="5056189"/>
                <a:ext cx="111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38" y="0"/>
                  </a:cxn>
                </a:cxnLst>
                <a:rect l="0" t="0" r="r" b="b"/>
                <a:pathLst>
                  <a:path w="38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38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3" name="Line 396"/>
              <p:cNvSpPr>
                <a:spLocks noChangeShapeType="1"/>
              </p:cNvSpPr>
              <p:nvPr/>
            </p:nvSpPr>
            <p:spPr bwMode="auto">
              <a:xfrm flipH="1">
                <a:off x="3228975" y="5056189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4" name="Freeform 397"/>
              <p:cNvSpPr>
                <a:spLocks/>
              </p:cNvSpPr>
              <p:nvPr/>
            </p:nvSpPr>
            <p:spPr bwMode="auto">
              <a:xfrm>
                <a:off x="3230563" y="5056189"/>
                <a:ext cx="14288" cy="158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6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24" y="0"/>
                  </a:cxn>
                  <a:cxn ang="0">
                    <a:pos x="17" y="0"/>
                  </a:cxn>
                  <a:cxn ang="0">
                    <a:pos x="12" y="0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r" b="b"/>
                <a:pathLst>
                  <a:path w="51">
                    <a:moveTo>
                      <a:pt x="51" y="0"/>
                    </a:moveTo>
                    <a:lnTo>
                      <a:pt x="46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5" name="Freeform 398"/>
              <p:cNvSpPr>
                <a:spLocks/>
              </p:cNvSpPr>
              <p:nvPr/>
            </p:nvSpPr>
            <p:spPr bwMode="auto">
              <a:xfrm>
                <a:off x="3309938" y="5057776"/>
                <a:ext cx="1588" cy="31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1"/>
                  </a:cxn>
                  <a:cxn ang="0">
                    <a:pos x="3" y="4"/>
                  </a:cxn>
                  <a:cxn ang="0">
                    <a:pos x="2" y="6"/>
                  </a:cxn>
                  <a:cxn ang="0">
                    <a:pos x="0" y="7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lnTo>
                      <a:pt x="3" y="1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0" y="7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6" name="Freeform 399"/>
              <p:cNvSpPr>
                <a:spLocks/>
              </p:cNvSpPr>
              <p:nvPr/>
            </p:nvSpPr>
            <p:spPr bwMode="auto">
              <a:xfrm>
                <a:off x="3316288" y="5059364"/>
                <a:ext cx="1588" cy="158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6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7" name="Freeform 400"/>
              <p:cNvSpPr>
                <a:spLocks/>
              </p:cNvSpPr>
              <p:nvPr/>
            </p:nvSpPr>
            <p:spPr bwMode="auto">
              <a:xfrm>
                <a:off x="3327400" y="5059364"/>
                <a:ext cx="1588" cy="15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6"/>
                  </a:cxn>
                  <a:cxn ang="0">
                    <a:pos x="6" y="5"/>
                  </a:cxn>
                  <a:cxn ang="0">
                    <a:pos x="8" y="3"/>
                  </a:cxn>
                  <a:cxn ang="0">
                    <a:pos x="9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4" y="6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9" y="1"/>
                    </a:lnTo>
                    <a:lnTo>
                      <a:pt x="9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8" name="Line 401"/>
              <p:cNvSpPr>
                <a:spLocks noChangeShapeType="1"/>
              </p:cNvSpPr>
              <p:nvPr/>
            </p:nvSpPr>
            <p:spPr bwMode="auto">
              <a:xfrm>
                <a:off x="3316288" y="5060951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29" name="Freeform 402"/>
              <p:cNvSpPr>
                <a:spLocks/>
              </p:cNvSpPr>
              <p:nvPr/>
            </p:nvSpPr>
            <p:spPr bwMode="auto">
              <a:xfrm>
                <a:off x="3316288" y="5056189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7" y="3"/>
                  </a:cxn>
                  <a:cxn ang="0">
                    <a:pos x="9" y="11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lnTo>
                      <a:pt x="2" y="0"/>
                    </a:lnTo>
                    <a:lnTo>
                      <a:pt x="7" y="3"/>
                    </a:lnTo>
                    <a:lnTo>
                      <a:pt x="9" y="11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30" name="Line 403"/>
              <p:cNvSpPr>
                <a:spLocks noChangeShapeType="1"/>
              </p:cNvSpPr>
              <p:nvPr/>
            </p:nvSpPr>
            <p:spPr bwMode="auto">
              <a:xfrm>
                <a:off x="3316288" y="5056189"/>
                <a:ext cx="1588" cy="1588"/>
              </a:xfrm>
              <a:prstGeom prst="line">
                <a:avLst/>
              </a:pr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31" name="Freeform 404"/>
              <p:cNvSpPr>
                <a:spLocks/>
              </p:cNvSpPr>
              <p:nvPr/>
            </p:nvSpPr>
            <p:spPr bwMode="auto">
              <a:xfrm>
                <a:off x="3317875" y="5059364"/>
                <a:ext cx="11113" cy="158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37" y="0"/>
                  </a:cxn>
                  <a:cxn ang="0">
                    <a:pos x="31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42">
                    <a:moveTo>
                      <a:pt x="42" y="0"/>
                    </a:moveTo>
                    <a:lnTo>
                      <a:pt x="37" y="0"/>
                    </a:lnTo>
                    <a:lnTo>
                      <a:pt x="31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32" name="Freeform 405"/>
              <p:cNvSpPr>
                <a:spLocks/>
              </p:cNvSpPr>
              <p:nvPr/>
            </p:nvSpPr>
            <p:spPr bwMode="auto">
              <a:xfrm>
                <a:off x="3308350" y="5056189"/>
                <a:ext cx="1588" cy="15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007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grpSp>
            <p:nvGrpSpPr>
              <p:cNvPr id="433" name="Group 607"/>
              <p:cNvGrpSpPr>
                <a:grpSpLocks/>
              </p:cNvGrpSpPr>
              <p:nvPr/>
            </p:nvGrpSpPr>
            <p:grpSpPr bwMode="auto">
              <a:xfrm>
                <a:off x="3245853" y="5053017"/>
                <a:ext cx="84164" cy="92104"/>
                <a:chOff x="2044" y="3182"/>
                <a:chExt cx="53" cy="58"/>
              </a:xfrm>
            </p:grpSpPr>
            <p:sp>
              <p:nvSpPr>
                <p:cNvPr id="955" name="Freeform 407"/>
                <p:cNvSpPr>
                  <a:spLocks/>
                </p:cNvSpPr>
                <p:nvPr/>
              </p:nvSpPr>
              <p:spPr bwMode="auto">
                <a:xfrm>
                  <a:off x="2084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6" name="Line 408"/>
                <p:cNvSpPr>
                  <a:spLocks noChangeShapeType="1"/>
                </p:cNvSpPr>
                <p:nvPr/>
              </p:nvSpPr>
              <p:spPr bwMode="auto">
                <a:xfrm flipH="1">
                  <a:off x="2085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7" name="Freeform 409"/>
                <p:cNvSpPr>
                  <a:spLocks/>
                </p:cNvSpPr>
                <p:nvPr/>
              </p:nvSpPr>
              <p:spPr bwMode="auto">
                <a:xfrm>
                  <a:off x="209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" y="1"/>
                    </a:cxn>
                    <a:cxn ang="0">
                      <a:pos x="3" y="3"/>
                    </a:cxn>
                    <a:cxn ang="0">
                      <a:pos x="2" y="5"/>
                    </a:cxn>
                    <a:cxn ang="0">
                      <a:pos x="1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3" y="1"/>
                      </a:lnTo>
                      <a:lnTo>
                        <a:pt x="3" y="3"/>
                      </a:lnTo>
                      <a:lnTo>
                        <a:pt x="2" y="5"/>
                      </a:lnTo>
                      <a:lnTo>
                        <a:pt x="1" y="6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8" name="Freeform 410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3" y="6"/>
                    </a:cxn>
                    <a:cxn ang="0">
                      <a:pos x="6" y="4"/>
                    </a:cxn>
                    <a:cxn ang="0">
                      <a:pos x="8" y="2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9" h="6">
                      <a:moveTo>
                        <a:pt x="0" y="6"/>
                      </a:moveTo>
                      <a:lnTo>
                        <a:pt x="3" y="6"/>
                      </a:lnTo>
                      <a:lnTo>
                        <a:pt x="6" y="4"/>
                      </a:lnTo>
                      <a:lnTo>
                        <a:pt x="8" y="2"/>
                      </a:lnTo>
                      <a:lnTo>
                        <a:pt x="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9" name="Line 411"/>
                <p:cNvSpPr>
                  <a:spLocks noChangeShapeType="1"/>
                </p:cNvSpPr>
                <p:nvPr/>
              </p:nvSpPr>
              <p:spPr bwMode="auto">
                <a:xfrm flipH="1">
                  <a:off x="2085" y="3188"/>
                  <a:ext cx="4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0" name="Freeform 412"/>
                <p:cNvSpPr>
                  <a:spLocks/>
                </p:cNvSpPr>
                <p:nvPr/>
              </p:nvSpPr>
              <p:spPr bwMode="auto">
                <a:xfrm>
                  <a:off x="2089" y="3188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33" y="0"/>
                    </a:cxn>
                    <a:cxn ang="0">
                      <a:pos x="27" y="0"/>
                    </a:cxn>
                    <a:cxn ang="0">
                      <a:pos x="22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">
                      <a:moveTo>
                        <a:pt x="39" y="0"/>
                      </a:moveTo>
                      <a:lnTo>
                        <a:pt x="33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1" name="Freeform 413"/>
                <p:cNvSpPr>
                  <a:spLocks/>
                </p:cNvSpPr>
                <p:nvPr/>
              </p:nvSpPr>
              <p:spPr bwMode="auto">
                <a:xfrm>
                  <a:off x="2095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2" name="Freeform 414"/>
                <p:cNvSpPr>
                  <a:spLocks/>
                </p:cNvSpPr>
                <p:nvPr/>
              </p:nvSpPr>
              <p:spPr bwMode="auto">
                <a:xfrm>
                  <a:off x="2085" y="3188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4" y="0"/>
                    </a:cxn>
                    <a:cxn ang="0">
                      <a:pos x="30" y="0"/>
                    </a:cxn>
                    <a:cxn ang="0">
                      <a:pos x="37" y="0"/>
                    </a:cxn>
                    <a:cxn ang="0">
                      <a:pos x="43" y="0"/>
                    </a:cxn>
                    <a:cxn ang="0">
                      <a:pos x="50" y="0"/>
                    </a:cxn>
                    <a:cxn ang="0">
                      <a:pos x="57" y="0"/>
                    </a:cxn>
                  </a:cxnLst>
                  <a:rect l="0" t="0" r="r" b="b"/>
                  <a:pathLst>
                    <a:path w="57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7" y="0"/>
                      </a:lnTo>
                      <a:lnTo>
                        <a:pt x="43" y="0"/>
                      </a:lnTo>
                      <a:lnTo>
                        <a:pt x="50" y="0"/>
                      </a:lnTo>
                      <a:lnTo>
                        <a:pt x="5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3" name="Freeform 415"/>
                <p:cNvSpPr>
                  <a:spLocks/>
                </p:cNvSpPr>
                <p:nvPr/>
              </p:nvSpPr>
              <p:spPr bwMode="auto">
                <a:xfrm>
                  <a:off x="2085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6" y="5"/>
                    </a:cxn>
                    <a:cxn ang="0">
                      <a:pos x="4" y="1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11">
                      <a:moveTo>
                        <a:pt x="7" y="11"/>
                      </a:moveTo>
                      <a:lnTo>
                        <a:pt x="6" y="5"/>
                      </a:lnTo>
                      <a:lnTo>
                        <a:pt x="4" y="1"/>
                      </a:ln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4" name="Freeform 416"/>
                <p:cNvSpPr>
                  <a:spLocks/>
                </p:cNvSpPr>
                <p:nvPr/>
              </p:nvSpPr>
              <p:spPr bwMode="auto">
                <a:xfrm>
                  <a:off x="2086" y="3187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0" y="0"/>
                    </a:cxn>
                    <a:cxn ang="0">
                      <a:pos x="15" y="0"/>
                    </a:cxn>
                    <a:cxn ang="0">
                      <a:pos x="21" y="0"/>
                    </a:cxn>
                    <a:cxn ang="0">
                      <a:pos x="26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4" y="0"/>
                    </a:cxn>
                    <a:cxn ang="0">
                      <a:pos x="50" y="0"/>
                    </a:cxn>
                    <a:cxn ang="0">
                      <a:pos x="55" y="0"/>
                    </a:cxn>
                  </a:cxnLst>
                  <a:rect l="0" t="0" r="r" b="b"/>
                  <a:pathLst>
                    <a:path w="55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4" y="0"/>
                      </a:lnTo>
                      <a:lnTo>
                        <a:pt x="50" y="0"/>
                      </a:lnTo>
                      <a:lnTo>
                        <a:pt x="55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5" name="Line 417"/>
                <p:cNvSpPr>
                  <a:spLocks noChangeShapeType="1"/>
                </p:cNvSpPr>
                <p:nvPr/>
              </p:nvSpPr>
              <p:spPr bwMode="auto">
                <a:xfrm flipV="1">
                  <a:off x="2085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6" name="Freeform 418"/>
                <p:cNvSpPr>
                  <a:spLocks/>
                </p:cNvSpPr>
                <p:nvPr/>
              </p:nvSpPr>
              <p:spPr bwMode="auto">
                <a:xfrm>
                  <a:off x="2095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2"/>
                    </a:cxn>
                    <a:cxn ang="0">
                      <a:pos x="10" y="4"/>
                    </a:cxn>
                    <a:cxn ang="0">
                      <a:pos x="12" y="7"/>
                    </a:cxn>
                    <a:cxn ang="0">
                      <a:pos x="13" y="9"/>
                    </a:cxn>
                    <a:cxn ang="0">
                      <a:pos x="13" y="12"/>
                    </a:cxn>
                  </a:cxnLst>
                  <a:rect l="0" t="0" r="r" b="b"/>
                  <a:pathLst>
                    <a:path w="13" h="12">
                      <a:moveTo>
                        <a:pt x="0" y="0"/>
                      </a:moveTo>
                      <a:lnTo>
                        <a:pt x="6" y="2"/>
                      </a:lnTo>
                      <a:lnTo>
                        <a:pt x="10" y="4"/>
                      </a:lnTo>
                      <a:lnTo>
                        <a:pt x="12" y="7"/>
                      </a:lnTo>
                      <a:lnTo>
                        <a:pt x="13" y="9"/>
                      </a:lnTo>
                      <a:lnTo>
                        <a:pt x="13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7" name="Freeform 419"/>
                <p:cNvSpPr>
                  <a:spLocks/>
                </p:cNvSpPr>
                <p:nvPr/>
              </p:nvSpPr>
              <p:spPr bwMode="auto">
                <a:xfrm>
                  <a:off x="2094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6" y="9"/>
                    </a:cxn>
                    <a:cxn ang="0">
                      <a:pos x="6" y="7"/>
                    </a:cxn>
                    <a:cxn ang="0">
                      <a:pos x="5" y="4"/>
                    </a:cxn>
                    <a:cxn ang="0">
                      <a:pos x="4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12">
                      <a:moveTo>
                        <a:pt x="7" y="12"/>
                      </a:moveTo>
                      <a:lnTo>
                        <a:pt x="6" y="9"/>
                      </a:lnTo>
                      <a:lnTo>
                        <a:pt x="6" y="7"/>
                      </a:lnTo>
                      <a:lnTo>
                        <a:pt x="5" y="4"/>
                      </a:lnTo>
                      <a:lnTo>
                        <a:pt x="4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8" name="Freeform 420"/>
                <p:cNvSpPr>
                  <a:spLocks/>
                </p:cNvSpPr>
                <p:nvPr/>
              </p:nvSpPr>
              <p:spPr bwMode="auto">
                <a:xfrm>
                  <a:off x="209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1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69" name="Line 421"/>
                <p:cNvSpPr>
                  <a:spLocks noChangeShapeType="1"/>
                </p:cNvSpPr>
                <p:nvPr/>
              </p:nvSpPr>
              <p:spPr bwMode="auto">
                <a:xfrm>
                  <a:off x="2086" y="3185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0" name="Freeform 422"/>
                <p:cNvSpPr>
                  <a:spLocks/>
                </p:cNvSpPr>
                <p:nvPr/>
              </p:nvSpPr>
              <p:spPr bwMode="auto">
                <a:xfrm>
                  <a:off x="2086" y="3185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6" y="0"/>
                    </a:cxn>
                    <a:cxn ang="0">
                      <a:pos x="39" y="0"/>
                    </a:cxn>
                    <a:cxn ang="0">
                      <a:pos x="34" y="0"/>
                    </a:cxn>
                    <a:cxn ang="0">
                      <a:pos x="27" y="0"/>
                    </a:cxn>
                    <a:cxn ang="0">
                      <a:pos x="22" y="0"/>
                    </a:cxn>
                    <a:cxn ang="0">
                      <a:pos x="16" y="0"/>
                    </a:cxn>
                    <a:cxn ang="0">
                      <a:pos x="11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1">
                      <a:moveTo>
                        <a:pt x="51" y="0"/>
                      </a:moveTo>
                      <a:lnTo>
                        <a:pt x="46" y="0"/>
                      </a:lnTo>
                      <a:lnTo>
                        <a:pt x="39" y="0"/>
                      </a:lnTo>
                      <a:lnTo>
                        <a:pt x="34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11" y="0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1" name="Line 423"/>
                <p:cNvSpPr>
                  <a:spLocks noChangeShapeType="1"/>
                </p:cNvSpPr>
                <p:nvPr/>
              </p:nvSpPr>
              <p:spPr bwMode="auto">
                <a:xfrm flipH="1">
                  <a:off x="2094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2" name="Freeform 424"/>
                <p:cNvSpPr>
                  <a:spLocks/>
                </p:cNvSpPr>
                <p:nvPr/>
              </p:nvSpPr>
              <p:spPr bwMode="auto">
                <a:xfrm>
                  <a:off x="2089" y="3185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9" y="0"/>
                    </a:cxn>
                    <a:cxn ang="0">
                      <a:pos x="13" y="0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7" y="0"/>
                    </a:cxn>
                    <a:cxn ang="0">
                      <a:pos x="32" y="0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38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3" name="Freeform 425"/>
                <p:cNvSpPr>
                  <a:spLocks/>
                </p:cNvSpPr>
                <p:nvPr/>
              </p:nvSpPr>
              <p:spPr bwMode="auto">
                <a:xfrm>
                  <a:off x="2085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3" y="1"/>
                    </a:cxn>
                    <a:cxn ang="0">
                      <a:pos x="3" y="4"/>
                    </a:cxn>
                    <a:cxn ang="0">
                      <a:pos x="1" y="6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3" h="7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3" y="4"/>
                      </a:lnTo>
                      <a:lnTo>
                        <a:pt x="1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4" name="Freeform 426"/>
                <p:cNvSpPr>
                  <a:spLocks/>
                </p:cNvSpPr>
                <p:nvPr/>
              </p:nvSpPr>
              <p:spPr bwMode="auto">
                <a:xfrm>
                  <a:off x="2085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5" name="Line 427"/>
                <p:cNvSpPr>
                  <a:spLocks noChangeShapeType="1"/>
                </p:cNvSpPr>
                <p:nvPr/>
              </p:nvSpPr>
              <p:spPr bwMode="auto">
                <a:xfrm>
                  <a:off x="2085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6" name="Freeform 428"/>
                <p:cNvSpPr>
                  <a:spLocks/>
                </p:cNvSpPr>
                <p:nvPr/>
              </p:nvSpPr>
              <p:spPr bwMode="auto">
                <a:xfrm>
                  <a:off x="2086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1"/>
                    </a:cxn>
                    <a:cxn ang="0">
                      <a:pos x="9" y="3"/>
                    </a:cxn>
                    <a:cxn ang="0">
                      <a:pos x="7" y="5"/>
                    </a:cxn>
                    <a:cxn ang="0">
                      <a:pos x="3" y="6"/>
                    </a:cxn>
                    <a:cxn ang="0">
                      <a:pos x="1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0" h="6">
                      <a:moveTo>
                        <a:pt x="10" y="0"/>
                      </a:moveTo>
                      <a:lnTo>
                        <a:pt x="10" y="1"/>
                      </a:lnTo>
                      <a:lnTo>
                        <a:pt x="9" y="3"/>
                      </a:lnTo>
                      <a:lnTo>
                        <a:pt x="7" y="5"/>
                      </a:lnTo>
                      <a:lnTo>
                        <a:pt x="3" y="6"/>
                      </a:lnTo>
                      <a:lnTo>
                        <a:pt x="1" y="6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7" name="Freeform 429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1" y="6"/>
                    </a:cxn>
                    <a:cxn ang="0">
                      <a:pos x="4" y="4"/>
                    </a:cxn>
                    <a:cxn ang="0">
                      <a:pos x="4" y="2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" h="6">
                      <a:moveTo>
                        <a:pt x="0" y="6"/>
                      </a:moveTo>
                      <a:lnTo>
                        <a:pt x="1" y="6"/>
                      </a:lnTo>
                      <a:lnTo>
                        <a:pt x="4" y="4"/>
                      </a:lnTo>
                      <a:lnTo>
                        <a:pt x="4" y="2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8" name="Freeform 430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8" y="11"/>
                    </a:cxn>
                    <a:cxn ang="0">
                      <a:pos x="7" y="5"/>
                    </a:cxn>
                    <a:cxn ang="0">
                      <a:pos x="4" y="1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11">
                      <a:moveTo>
                        <a:pt x="8" y="11"/>
                      </a:moveTo>
                      <a:lnTo>
                        <a:pt x="7" y="5"/>
                      </a:lnTo>
                      <a:lnTo>
                        <a:pt x="4" y="1"/>
                      </a:ln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79" name="Freeform 431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4" y="0"/>
                    </a:cxn>
                    <a:cxn ang="0">
                      <a:pos x="6" y="0"/>
                    </a:cxn>
                    <a:cxn ang="0">
                      <a:pos x="9" y="0"/>
                    </a:cxn>
                    <a:cxn ang="0">
                      <a:pos x="13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>
                      <a:moveTo>
                        <a:pt x="4" y="0"/>
                      </a:move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0" name="Line 432"/>
                <p:cNvSpPr>
                  <a:spLocks noChangeShapeType="1"/>
                </p:cNvSpPr>
                <p:nvPr/>
              </p:nvSpPr>
              <p:spPr bwMode="auto">
                <a:xfrm flipH="1" flipV="1">
                  <a:off x="2084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1" name="Freeform 433"/>
                <p:cNvSpPr>
                  <a:spLocks/>
                </p:cNvSpPr>
                <p:nvPr/>
              </p:nvSpPr>
              <p:spPr bwMode="auto">
                <a:xfrm>
                  <a:off x="2083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" y="2"/>
                    </a:cxn>
                    <a:cxn ang="0">
                      <a:pos x="1" y="4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3" h="12">
                      <a:moveTo>
                        <a:pt x="3" y="0"/>
                      </a:moveTo>
                      <a:lnTo>
                        <a:pt x="2" y="2"/>
                      </a:lnTo>
                      <a:lnTo>
                        <a:pt x="1" y="4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2" name="Freeform 434"/>
                <p:cNvSpPr>
                  <a:spLocks/>
                </p:cNvSpPr>
                <p:nvPr/>
              </p:nvSpPr>
              <p:spPr bwMode="auto">
                <a:xfrm>
                  <a:off x="2085" y="3185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16" y="9"/>
                    </a:cxn>
                    <a:cxn ang="0">
                      <a:pos x="16" y="7"/>
                    </a:cxn>
                    <a:cxn ang="0">
                      <a:pos x="13" y="4"/>
                    </a:cxn>
                    <a:cxn ang="0">
                      <a:pos x="8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12">
                      <a:moveTo>
                        <a:pt x="16" y="12"/>
                      </a:moveTo>
                      <a:lnTo>
                        <a:pt x="16" y="9"/>
                      </a:lnTo>
                      <a:lnTo>
                        <a:pt x="16" y="7"/>
                      </a:lnTo>
                      <a:lnTo>
                        <a:pt x="13" y="4"/>
                      </a:lnTo>
                      <a:lnTo>
                        <a:pt x="8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3" name="Freeform 435"/>
                <p:cNvSpPr>
                  <a:spLocks/>
                </p:cNvSpPr>
                <p:nvPr/>
              </p:nvSpPr>
              <p:spPr bwMode="auto">
                <a:xfrm>
                  <a:off x="2083" y="3187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21" y="0"/>
                    </a:cxn>
                    <a:cxn ang="0">
                      <a:pos x="1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0">
                      <a:moveTo>
                        <a:pt x="30" y="0"/>
                      </a:move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4" name="Freeform 436"/>
                <p:cNvSpPr>
                  <a:spLocks/>
                </p:cNvSpPr>
                <p:nvPr/>
              </p:nvSpPr>
              <p:spPr bwMode="auto">
                <a:xfrm>
                  <a:off x="2072" y="3187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16" y="0"/>
                    </a:cxn>
                    <a:cxn ang="0">
                      <a:pos x="29" y="0"/>
                    </a:cxn>
                  </a:cxnLst>
                  <a:rect l="0" t="0" r="r" b="b"/>
                  <a:pathLst>
                    <a:path w="29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16" y="0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5" name="Freeform 437"/>
                <p:cNvSpPr>
                  <a:spLocks/>
                </p:cNvSpPr>
                <p:nvPr/>
              </p:nvSpPr>
              <p:spPr bwMode="auto">
                <a:xfrm>
                  <a:off x="2077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3" y="1"/>
                    </a:cxn>
                    <a:cxn ang="0">
                      <a:pos x="0" y="2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5" h="3">
                      <a:moveTo>
                        <a:pt x="5" y="0"/>
                      </a:moveTo>
                      <a:lnTo>
                        <a:pt x="3" y="1"/>
                      </a:lnTo>
                      <a:lnTo>
                        <a:pt x="0" y="2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6" name="Line 438"/>
                <p:cNvSpPr>
                  <a:spLocks noChangeShapeType="1"/>
                </p:cNvSpPr>
                <p:nvPr/>
              </p:nvSpPr>
              <p:spPr bwMode="auto">
                <a:xfrm>
                  <a:off x="2074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7" name="Freeform 439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1" y="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1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8" name="Freeform 440"/>
                <p:cNvSpPr>
                  <a:spLocks/>
                </p:cNvSpPr>
                <p:nvPr/>
              </p:nvSpPr>
              <p:spPr bwMode="auto">
                <a:xfrm>
                  <a:off x="2076" y="3185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3" y="0"/>
                    </a:cxn>
                    <a:cxn ang="0">
                      <a:pos x="29" y="0"/>
                    </a:cxn>
                    <a:cxn ang="0">
                      <a:pos x="34" y="0"/>
                    </a:cxn>
                    <a:cxn ang="0">
                      <a:pos x="39" y="0"/>
                    </a:cxn>
                    <a:cxn ang="0">
                      <a:pos x="43" y="0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39" y="0"/>
                      </a:lnTo>
                      <a:lnTo>
                        <a:pt x="43" y="0"/>
                      </a:lnTo>
                      <a:lnTo>
                        <a:pt x="4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89" name="Line 441"/>
                <p:cNvSpPr>
                  <a:spLocks noChangeShapeType="1"/>
                </p:cNvSpPr>
                <p:nvPr/>
              </p:nvSpPr>
              <p:spPr bwMode="auto">
                <a:xfrm flipH="1">
                  <a:off x="2076" y="3185"/>
                  <a:ext cx="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0" name="Freeform 442"/>
                <p:cNvSpPr>
                  <a:spLocks/>
                </p:cNvSpPr>
                <p:nvPr/>
              </p:nvSpPr>
              <p:spPr bwMode="auto">
                <a:xfrm>
                  <a:off x="2083" y="3185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1">
                      <a:moveTo>
                        <a:pt x="11" y="0"/>
                      </a:move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1" name="Line 443"/>
                <p:cNvSpPr>
                  <a:spLocks noChangeShapeType="1"/>
                </p:cNvSpPr>
                <p:nvPr/>
              </p:nvSpPr>
              <p:spPr bwMode="auto">
                <a:xfrm>
                  <a:off x="2083" y="3185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2" name="Freeform 444"/>
                <p:cNvSpPr>
                  <a:spLocks/>
                </p:cNvSpPr>
                <p:nvPr/>
              </p:nvSpPr>
              <p:spPr bwMode="auto">
                <a:xfrm>
                  <a:off x="2075" y="3187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43" y="0"/>
                    </a:cxn>
                    <a:cxn ang="0">
                      <a:pos x="39" y="0"/>
                    </a:cxn>
                    <a:cxn ang="0">
                      <a:pos x="36" y="0"/>
                    </a:cxn>
                    <a:cxn ang="0">
                      <a:pos x="32" y="0"/>
                    </a:cxn>
                    <a:cxn ang="0">
                      <a:pos x="27" y="0"/>
                    </a:cxn>
                    <a:cxn ang="0">
                      <a:pos x="22" y="0"/>
                    </a:cxn>
                    <a:cxn ang="0">
                      <a:pos x="16" y="0"/>
                    </a:cxn>
                    <a:cxn ang="0">
                      <a:pos x="11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6">
                      <a:moveTo>
                        <a:pt x="46" y="0"/>
                      </a:moveTo>
                      <a:lnTo>
                        <a:pt x="43" y="0"/>
                      </a:lnTo>
                      <a:lnTo>
                        <a:pt x="39" y="0"/>
                      </a:lnTo>
                      <a:lnTo>
                        <a:pt x="36" y="0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11" y="0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3" name="Freeform 445"/>
                <p:cNvSpPr>
                  <a:spLocks/>
                </p:cNvSpPr>
                <p:nvPr/>
              </p:nvSpPr>
              <p:spPr bwMode="auto">
                <a:xfrm>
                  <a:off x="2075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2" y="11"/>
                    </a:cxn>
                  </a:cxnLst>
                  <a:rect l="0" t="0" r="r" b="b"/>
                  <a:pathLst>
                    <a:path w="2" h="11">
                      <a:moveTo>
                        <a:pt x="0" y="0"/>
                      </a:moveTo>
                      <a:lnTo>
                        <a:pt x="1" y="3"/>
                      </a:lnTo>
                      <a:lnTo>
                        <a:pt x="2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4" name="Line 446"/>
                <p:cNvSpPr>
                  <a:spLocks noChangeShapeType="1"/>
                </p:cNvSpPr>
                <p:nvPr/>
              </p:nvSpPr>
              <p:spPr bwMode="auto">
                <a:xfrm flipH="1">
                  <a:off x="2075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5" name="Line 447"/>
                <p:cNvSpPr>
                  <a:spLocks noChangeShapeType="1"/>
                </p:cNvSpPr>
                <p:nvPr/>
              </p:nvSpPr>
              <p:spPr bwMode="auto">
                <a:xfrm>
                  <a:off x="2074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6" name="Freeform 448"/>
                <p:cNvSpPr>
                  <a:spLocks/>
                </p:cNvSpPr>
                <p:nvPr/>
              </p:nvSpPr>
              <p:spPr bwMode="auto">
                <a:xfrm>
                  <a:off x="207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5" y="2"/>
                    </a:cxn>
                    <a:cxn ang="0">
                      <a:pos x="4" y="4"/>
                    </a:cxn>
                    <a:cxn ang="0">
                      <a:pos x="1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5" y="2"/>
                      </a:lnTo>
                      <a:lnTo>
                        <a:pt x="4" y="4"/>
                      </a:lnTo>
                      <a:lnTo>
                        <a:pt x="1" y="6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7" name="Freeform 449"/>
                <p:cNvSpPr>
                  <a:spLocks/>
                </p:cNvSpPr>
                <p:nvPr/>
              </p:nvSpPr>
              <p:spPr bwMode="auto">
                <a:xfrm>
                  <a:off x="2083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1" y="5"/>
                    </a:cxn>
                    <a:cxn ang="0">
                      <a:pos x="0" y="3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" h="6">
                      <a:moveTo>
                        <a:pt x="2" y="6"/>
                      </a:moveTo>
                      <a:lnTo>
                        <a:pt x="1" y="5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8" name="Freeform 450"/>
                <p:cNvSpPr>
                  <a:spLocks/>
                </p:cNvSpPr>
                <p:nvPr/>
              </p:nvSpPr>
              <p:spPr bwMode="auto">
                <a:xfrm>
                  <a:off x="2066" y="3182"/>
                  <a:ext cx="11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9" y="2"/>
                    </a:cxn>
                    <a:cxn ang="0">
                      <a:pos x="16" y="5"/>
                    </a:cxn>
                    <a:cxn ang="0">
                      <a:pos x="27" y="9"/>
                    </a:cxn>
                    <a:cxn ang="0">
                      <a:pos x="43" y="14"/>
                    </a:cxn>
                    <a:cxn ang="0">
                      <a:pos x="65" y="22"/>
                    </a:cxn>
                    <a:cxn ang="0">
                      <a:pos x="66" y="23"/>
                    </a:cxn>
                  </a:cxnLst>
                  <a:rect l="0" t="0" r="r" b="b"/>
                  <a:pathLst>
                    <a:path w="66" h="23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9" y="2"/>
                      </a:lnTo>
                      <a:lnTo>
                        <a:pt x="16" y="5"/>
                      </a:lnTo>
                      <a:lnTo>
                        <a:pt x="27" y="9"/>
                      </a:lnTo>
                      <a:lnTo>
                        <a:pt x="43" y="14"/>
                      </a:lnTo>
                      <a:lnTo>
                        <a:pt x="65" y="22"/>
                      </a:lnTo>
                      <a:lnTo>
                        <a:pt x="66" y="2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99" name="Freeform 451"/>
                <p:cNvSpPr>
                  <a:spLocks/>
                </p:cNvSpPr>
                <p:nvPr/>
              </p:nvSpPr>
              <p:spPr bwMode="auto">
                <a:xfrm>
                  <a:off x="2065" y="3182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5" y="1"/>
                    </a:cxn>
                    <a:cxn ang="0">
                      <a:pos x="7" y="2"/>
                    </a:cxn>
                  </a:cxnLst>
                  <a:rect l="0" t="0" r="r" b="b"/>
                  <a:pathLst>
                    <a:path w="7" h="2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5" y="1"/>
                      </a:lnTo>
                      <a:lnTo>
                        <a:pt x="7" y="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0" name="Freeform 452"/>
                <p:cNvSpPr>
                  <a:spLocks/>
                </p:cNvSpPr>
                <p:nvPr/>
              </p:nvSpPr>
              <p:spPr bwMode="auto">
                <a:xfrm>
                  <a:off x="2053" y="3182"/>
                  <a:ext cx="12" cy="4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15" y="21"/>
                    </a:cxn>
                    <a:cxn ang="0">
                      <a:pos x="36" y="12"/>
                    </a:cxn>
                    <a:cxn ang="0">
                      <a:pos x="49" y="7"/>
                    </a:cxn>
                    <a:cxn ang="0">
                      <a:pos x="58" y="4"/>
                    </a:cxn>
                    <a:cxn ang="0">
                      <a:pos x="64" y="2"/>
                    </a:cxn>
                    <a:cxn ang="0">
                      <a:pos x="67" y="1"/>
                    </a:cxn>
                    <a:cxn ang="0">
                      <a:pos x="69" y="0"/>
                    </a:cxn>
                  </a:cxnLst>
                  <a:rect l="0" t="0" r="r" b="b"/>
                  <a:pathLst>
                    <a:path w="69" h="26">
                      <a:moveTo>
                        <a:pt x="0" y="26"/>
                      </a:moveTo>
                      <a:lnTo>
                        <a:pt x="15" y="21"/>
                      </a:lnTo>
                      <a:lnTo>
                        <a:pt x="36" y="12"/>
                      </a:lnTo>
                      <a:lnTo>
                        <a:pt x="49" y="7"/>
                      </a:lnTo>
                      <a:lnTo>
                        <a:pt x="58" y="4"/>
                      </a:lnTo>
                      <a:lnTo>
                        <a:pt x="64" y="2"/>
                      </a:lnTo>
                      <a:lnTo>
                        <a:pt x="67" y="1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1" name="Line 453"/>
                <p:cNvSpPr>
                  <a:spLocks noChangeShapeType="1"/>
                </p:cNvSpPr>
                <p:nvPr/>
              </p:nvSpPr>
              <p:spPr bwMode="auto">
                <a:xfrm flipH="1">
                  <a:off x="2052" y="318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2" name="Freeform 454"/>
                <p:cNvSpPr>
                  <a:spLocks/>
                </p:cNvSpPr>
                <p:nvPr/>
              </p:nvSpPr>
              <p:spPr bwMode="auto">
                <a:xfrm>
                  <a:off x="2052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4" h="1">
                      <a:moveTo>
                        <a:pt x="4" y="0"/>
                      </a:moveTo>
                      <a:lnTo>
                        <a:pt x="2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3" name="Freeform 455"/>
                <p:cNvSpPr>
                  <a:spLocks/>
                </p:cNvSpPr>
                <p:nvPr/>
              </p:nvSpPr>
              <p:spPr bwMode="auto">
                <a:xfrm>
                  <a:off x="2053" y="3182"/>
                  <a:ext cx="10" cy="4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58" y="1"/>
                    </a:cxn>
                    <a:cxn ang="0">
                      <a:pos x="53" y="2"/>
                    </a:cxn>
                    <a:cxn ang="0">
                      <a:pos x="46" y="5"/>
                    </a:cxn>
                    <a:cxn ang="0">
                      <a:pos x="37" y="9"/>
                    </a:cxn>
                    <a:cxn ang="0">
                      <a:pos x="23" y="14"/>
                    </a:cxn>
                    <a:cxn ang="0">
                      <a:pos x="4" y="22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60" h="23">
                      <a:moveTo>
                        <a:pt x="60" y="0"/>
                      </a:moveTo>
                      <a:lnTo>
                        <a:pt x="58" y="1"/>
                      </a:lnTo>
                      <a:lnTo>
                        <a:pt x="53" y="2"/>
                      </a:lnTo>
                      <a:lnTo>
                        <a:pt x="46" y="5"/>
                      </a:lnTo>
                      <a:lnTo>
                        <a:pt x="37" y="9"/>
                      </a:lnTo>
                      <a:lnTo>
                        <a:pt x="23" y="14"/>
                      </a:lnTo>
                      <a:lnTo>
                        <a:pt x="4" y="22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4" name="Freeform 456"/>
                <p:cNvSpPr>
                  <a:spLocks/>
                </p:cNvSpPr>
                <p:nvPr/>
              </p:nvSpPr>
              <p:spPr bwMode="auto">
                <a:xfrm>
                  <a:off x="2063" y="3182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1" y="1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5" h="2">
                      <a:moveTo>
                        <a:pt x="5" y="0"/>
                      </a:moveTo>
                      <a:lnTo>
                        <a:pt x="3" y="0"/>
                      </a:lnTo>
                      <a:lnTo>
                        <a:pt x="1" y="1"/>
                      </a:lnTo>
                      <a:lnTo>
                        <a:pt x="0" y="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5" name="Freeform 457"/>
                <p:cNvSpPr>
                  <a:spLocks/>
                </p:cNvSpPr>
                <p:nvPr/>
              </p:nvSpPr>
              <p:spPr bwMode="auto">
                <a:xfrm>
                  <a:off x="2053" y="3182"/>
                  <a:ext cx="11" cy="2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1" y="5"/>
                    </a:cxn>
                    <a:cxn ang="0">
                      <a:pos x="53" y="2"/>
                    </a:cxn>
                    <a:cxn ang="0">
                      <a:pos x="62" y="1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65" h="14">
                      <a:moveTo>
                        <a:pt x="0" y="14"/>
                      </a:moveTo>
                      <a:lnTo>
                        <a:pt x="41" y="5"/>
                      </a:lnTo>
                      <a:lnTo>
                        <a:pt x="53" y="2"/>
                      </a:lnTo>
                      <a:lnTo>
                        <a:pt x="62" y="1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6" name="Freeform 458"/>
                <p:cNvSpPr>
                  <a:spLocks/>
                </p:cNvSpPr>
                <p:nvPr/>
              </p:nvSpPr>
              <p:spPr bwMode="auto">
                <a:xfrm>
                  <a:off x="2044" y="3184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51" y="1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56" h="12">
                      <a:moveTo>
                        <a:pt x="0" y="12"/>
                      </a:moveTo>
                      <a:lnTo>
                        <a:pt x="51" y="1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7" name="Line 459"/>
                <p:cNvSpPr>
                  <a:spLocks noChangeShapeType="1"/>
                </p:cNvSpPr>
                <p:nvPr/>
              </p:nvSpPr>
              <p:spPr bwMode="auto">
                <a:xfrm>
                  <a:off x="2044" y="318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8" name="Freeform 460"/>
                <p:cNvSpPr>
                  <a:spLocks/>
                </p:cNvSpPr>
                <p:nvPr/>
              </p:nvSpPr>
              <p:spPr bwMode="auto">
                <a:xfrm>
                  <a:off x="2044" y="3184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16" y="8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53" h="11">
                      <a:moveTo>
                        <a:pt x="53" y="0"/>
                      </a:moveTo>
                      <a:lnTo>
                        <a:pt x="16" y="8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09" name="Freeform 461"/>
                <p:cNvSpPr>
                  <a:spLocks/>
                </p:cNvSpPr>
                <p:nvPr/>
              </p:nvSpPr>
              <p:spPr bwMode="auto">
                <a:xfrm>
                  <a:off x="2053" y="3182"/>
                  <a:ext cx="11" cy="2"/>
                </a:xfrm>
                <a:custGeom>
                  <a:avLst/>
                  <a:gdLst/>
                  <a:ahLst/>
                  <a:cxnLst>
                    <a:cxn ang="0">
                      <a:pos x="67" y="0"/>
                    </a:cxn>
                    <a:cxn ang="0">
                      <a:pos x="63" y="1"/>
                    </a:cxn>
                    <a:cxn ang="0">
                      <a:pos x="57" y="2"/>
                    </a:cxn>
                    <a:cxn ang="0">
                      <a:pos x="46" y="4"/>
                    </a:cxn>
                    <a:cxn ang="0">
                      <a:pos x="30" y="7"/>
                    </a:cxn>
                    <a:cxn ang="0">
                      <a:pos x="4" y="1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67" h="15">
                      <a:moveTo>
                        <a:pt x="67" y="0"/>
                      </a:moveTo>
                      <a:lnTo>
                        <a:pt x="63" y="1"/>
                      </a:lnTo>
                      <a:lnTo>
                        <a:pt x="57" y="2"/>
                      </a:lnTo>
                      <a:lnTo>
                        <a:pt x="46" y="4"/>
                      </a:lnTo>
                      <a:lnTo>
                        <a:pt x="30" y="7"/>
                      </a:lnTo>
                      <a:lnTo>
                        <a:pt x="4" y="14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0" name="Freeform 462"/>
                <p:cNvSpPr>
                  <a:spLocks/>
                </p:cNvSpPr>
                <p:nvPr/>
              </p:nvSpPr>
              <p:spPr bwMode="auto">
                <a:xfrm>
                  <a:off x="2064" y="3182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1" name="Freeform 463"/>
                <p:cNvSpPr>
                  <a:spLocks/>
                </p:cNvSpPr>
                <p:nvPr/>
              </p:nvSpPr>
              <p:spPr bwMode="auto">
                <a:xfrm>
                  <a:off x="2064" y="3182"/>
                  <a:ext cx="1" cy="4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0" y="22"/>
                    </a:cxn>
                    <a:cxn ang="0">
                      <a:pos x="3" y="11"/>
                    </a:cxn>
                    <a:cxn ang="0">
                      <a:pos x="4" y="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24">
                      <a:moveTo>
                        <a:pt x="0" y="24"/>
                      </a:moveTo>
                      <a:lnTo>
                        <a:pt x="0" y="22"/>
                      </a:lnTo>
                      <a:lnTo>
                        <a:pt x="3" y="11"/>
                      </a:lnTo>
                      <a:lnTo>
                        <a:pt x="4" y="2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2" name="Line 464"/>
                <p:cNvSpPr>
                  <a:spLocks noChangeShapeType="1"/>
                </p:cNvSpPr>
                <p:nvPr/>
              </p:nvSpPr>
              <p:spPr bwMode="auto">
                <a:xfrm>
                  <a:off x="2064" y="318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3" name="Freeform 465"/>
                <p:cNvSpPr>
                  <a:spLocks/>
                </p:cNvSpPr>
                <p:nvPr/>
              </p:nvSpPr>
              <p:spPr bwMode="auto">
                <a:xfrm>
                  <a:off x="2065" y="3182"/>
                  <a:ext cx="1" cy="4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2"/>
                    </a:cxn>
                    <a:cxn ang="0">
                      <a:pos x="4" y="7"/>
                    </a:cxn>
                    <a:cxn ang="0">
                      <a:pos x="3" y="13"/>
                    </a:cxn>
                    <a:cxn ang="0">
                      <a:pos x="1" y="24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6" h="24">
                      <a:moveTo>
                        <a:pt x="6" y="0"/>
                      </a:moveTo>
                      <a:lnTo>
                        <a:pt x="6" y="2"/>
                      </a:lnTo>
                      <a:lnTo>
                        <a:pt x="4" y="7"/>
                      </a:lnTo>
                      <a:lnTo>
                        <a:pt x="3" y="13"/>
                      </a:lnTo>
                      <a:lnTo>
                        <a:pt x="1" y="24"/>
                      </a:lnTo>
                      <a:lnTo>
                        <a:pt x="0" y="24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4" name="Freeform 466"/>
                <p:cNvSpPr>
                  <a:spLocks/>
                </p:cNvSpPr>
                <p:nvPr/>
              </p:nvSpPr>
              <p:spPr bwMode="auto">
                <a:xfrm>
                  <a:off x="2066" y="3182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5" name="Freeform 467"/>
                <p:cNvSpPr>
                  <a:spLocks/>
                </p:cNvSpPr>
                <p:nvPr/>
              </p:nvSpPr>
              <p:spPr bwMode="auto">
                <a:xfrm>
                  <a:off x="2066" y="3182"/>
                  <a:ext cx="11" cy="2"/>
                </a:xfrm>
                <a:custGeom>
                  <a:avLst/>
                  <a:gdLst/>
                  <a:ahLst/>
                  <a:cxnLst>
                    <a:cxn ang="0">
                      <a:pos x="68" y="15"/>
                    </a:cxn>
                    <a:cxn ang="0">
                      <a:pos x="60" y="14"/>
                    </a:cxn>
                    <a:cxn ang="0">
                      <a:pos x="36" y="7"/>
                    </a:cxn>
                    <a:cxn ang="0">
                      <a:pos x="19" y="4"/>
                    </a:cxn>
                    <a:cxn ang="0">
                      <a:pos x="10" y="2"/>
                    </a:cxn>
                    <a:cxn ang="0">
                      <a:pos x="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8" h="15">
                      <a:moveTo>
                        <a:pt x="68" y="15"/>
                      </a:moveTo>
                      <a:lnTo>
                        <a:pt x="60" y="14"/>
                      </a:lnTo>
                      <a:lnTo>
                        <a:pt x="36" y="7"/>
                      </a:lnTo>
                      <a:lnTo>
                        <a:pt x="19" y="4"/>
                      </a:lnTo>
                      <a:lnTo>
                        <a:pt x="10" y="2"/>
                      </a:lnTo>
                      <a:lnTo>
                        <a:pt x="4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6" name="Freeform 468"/>
                <p:cNvSpPr>
                  <a:spLocks/>
                </p:cNvSpPr>
                <p:nvPr/>
              </p:nvSpPr>
              <p:spPr bwMode="auto">
                <a:xfrm>
                  <a:off x="2077" y="3184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49" y="11"/>
                    </a:cxn>
                    <a:cxn ang="0">
                      <a:pos x="33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9" h="11">
                      <a:moveTo>
                        <a:pt x="49" y="11"/>
                      </a:moveTo>
                      <a:lnTo>
                        <a:pt x="33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7" name="Line 469"/>
                <p:cNvSpPr>
                  <a:spLocks noChangeShapeType="1"/>
                </p:cNvSpPr>
                <p:nvPr/>
              </p:nvSpPr>
              <p:spPr bwMode="auto">
                <a:xfrm>
                  <a:off x="2085" y="318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8" name="Freeform 470"/>
                <p:cNvSpPr>
                  <a:spLocks/>
                </p:cNvSpPr>
                <p:nvPr/>
              </p:nvSpPr>
              <p:spPr bwMode="auto">
                <a:xfrm>
                  <a:off x="2077" y="3184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1" y="9"/>
                    </a:cxn>
                    <a:cxn ang="0">
                      <a:pos x="52" y="11"/>
                    </a:cxn>
                  </a:cxnLst>
                  <a:rect l="0" t="0" r="r" b="b"/>
                  <a:pathLst>
                    <a:path w="52" h="11">
                      <a:moveTo>
                        <a:pt x="0" y="0"/>
                      </a:moveTo>
                      <a:lnTo>
                        <a:pt x="41" y="9"/>
                      </a:lnTo>
                      <a:lnTo>
                        <a:pt x="52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19" name="Freeform 471"/>
                <p:cNvSpPr>
                  <a:spLocks/>
                </p:cNvSpPr>
                <p:nvPr/>
              </p:nvSpPr>
              <p:spPr bwMode="auto">
                <a:xfrm>
                  <a:off x="2068" y="3182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10" y="2"/>
                    </a:cxn>
                    <a:cxn ang="0">
                      <a:pos x="21" y="4"/>
                    </a:cxn>
                    <a:cxn ang="0">
                      <a:pos x="37" y="9"/>
                    </a:cxn>
                    <a:cxn ang="0">
                      <a:pos x="56" y="13"/>
                    </a:cxn>
                  </a:cxnLst>
                  <a:rect l="0" t="0" r="r" b="b"/>
                  <a:pathLst>
                    <a:path w="56" h="13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0" y="2"/>
                      </a:lnTo>
                      <a:lnTo>
                        <a:pt x="21" y="4"/>
                      </a:lnTo>
                      <a:lnTo>
                        <a:pt x="37" y="9"/>
                      </a:lnTo>
                      <a:lnTo>
                        <a:pt x="56" y="1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0" name="Freeform 472"/>
                <p:cNvSpPr>
                  <a:spLocks/>
                </p:cNvSpPr>
                <p:nvPr/>
              </p:nvSpPr>
              <p:spPr bwMode="auto">
                <a:xfrm>
                  <a:off x="2067" y="3182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1"/>
                    </a:cxn>
                    <a:cxn ang="0">
                      <a:pos x="8" y="2"/>
                    </a:cxn>
                  </a:cxnLst>
                  <a:rect l="0" t="0" r="r" b="b"/>
                  <a:pathLst>
                    <a:path w="8" h="2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8" y="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1" name="Freeform 473"/>
                <p:cNvSpPr>
                  <a:spLocks/>
                </p:cNvSpPr>
                <p:nvPr/>
              </p:nvSpPr>
              <p:spPr bwMode="auto">
                <a:xfrm>
                  <a:off x="2067" y="3182"/>
                  <a:ext cx="10" cy="3"/>
                </a:xfrm>
                <a:custGeom>
                  <a:avLst/>
                  <a:gdLst/>
                  <a:ahLst/>
                  <a:cxnLst>
                    <a:cxn ang="0">
                      <a:pos x="64" y="23"/>
                    </a:cxn>
                    <a:cxn ang="0">
                      <a:pos x="39" y="14"/>
                    </a:cxn>
                    <a:cxn ang="0">
                      <a:pos x="22" y="7"/>
                    </a:cxn>
                    <a:cxn ang="0">
                      <a:pos x="12" y="4"/>
                    </a:cxn>
                    <a:cxn ang="0">
                      <a:pos x="6" y="2"/>
                    </a:cxn>
                    <a:cxn ang="0">
                      <a:pos x="2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4" h="23">
                      <a:moveTo>
                        <a:pt x="64" y="23"/>
                      </a:moveTo>
                      <a:lnTo>
                        <a:pt x="39" y="14"/>
                      </a:lnTo>
                      <a:lnTo>
                        <a:pt x="22" y="7"/>
                      </a:lnTo>
                      <a:lnTo>
                        <a:pt x="12" y="4"/>
                      </a:lnTo>
                      <a:lnTo>
                        <a:pt x="6" y="2"/>
                      </a:lnTo>
                      <a:lnTo>
                        <a:pt x="2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2" name="Freeform 474"/>
                <p:cNvSpPr>
                  <a:spLocks/>
                </p:cNvSpPr>
                <p:nvPr/>
              </p:nvSpPr>
              <p:spPr bwMode="auto">
                <a:xfrm>
                  <a:off x="2077" y="3185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2" y="3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3" name="Freeform 475"/>
                <p:cNvSpPr>
                  <a:spLocks/>
                </p:cNvSpPr>
                <p:nvPr/>
              </p:nvSpPr>
              <p:spPr bwMode="auto">
                <a:xfrm>
                  <a:off x="2077" y="3186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2" y="1"/>
                    </a:cxn>
                    <a:cxn ang="0">
                      <a:pos x="5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" h="1">
                      <a:moveTo>
                        <a:pt x="12" y="1"/>
                      </a:moveTo>
                      <a:lnTo>
                        <a:pt x="5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4" name="Freeform 476"/>
                <p:cNvSpPr>
                  <a:spLocks/>
                </p:cNvSpPr>
                <p:nvPr/>
              </p:nvSpPr>
              <p:spPr bwMode="auto">
                <a:xfrm>
                  <a:off x="2086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2"/>
                    </a:cxn>
                    <a:cxn ang="0">
                      <a:pos x="2" y="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2"/>
                      </a:lnTo>
                      <a:lnTo>
                        <a:pt x="2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5" name="Freeform 477"/>
                <p:cNvSpPr>
                  <a:spLocks/>
                </p:cNvSpPr>
                <p:nvPr/>
              </p:nvSpPr>
              <p:spPr bwMode="auto">
                <a:xfrm>
                  <a:off x="2080" y="3187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0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36">
                      <a:moveTo>
                        <a:pt x="0" y="0"/>
                      </a:moveTo>
                      <a:lnTo>
                        <a:pt x="19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6" name="Freeform 478"/>
                <p:cNvSpPr>
                  <a:spLocks/>
                </p:cNvSpPr>
                <p:nvPr/>
              </p:nvSpPr>
              <p:spPr bwMode="auto">
                <a:xfrm>
                  <a:off x="2069" y="3187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8" y="9"/>
                    </a:cxn>
                    <a:cxn ang="0">
                      <a:pos x="26" y="4"/>
                    </a:cxn>
                    <a:cxn ang="0">
                      <a:pos x="49" y="0"/>
                    </a:cxn>
                  </a:cxnLst>
                  <a:rect l="0" t="0" r="r" b="b"/>
                  <a:pathLst>
                    <a:path w="49" h="11">
                      <a:moveTo>
                        <a:pt x="0" y="11"/>
                      </a:moveTo>
                      <a:lnTo>
                        <a:pt x="8" y="9"/>
                      </a:lnTo>
                      <a:lnTo>
                        <a:pt x="26" y="4"/>
                      </a:lnTo>
                      <a:lnTo>
                        <a:pt x="4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7" name="Freeform 479"/>
                <p:cNvSpPr>
                  <a:spLocks/>
                </p:cNvSpPr>
                <p:nvPr/>
              </p:nvSpPr>
              <p:spPr bwMode="auto">
                <a:xfrm>
                  <a:off x="2069" y="3184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49" y="11"/>
                    </a:cxn>
                    <a:cxn ang="0">
                      <a:pos x="24" y="6"/>
                    </a:cxn>
                    <a:cxn ang="0">
                      <a:pos x="7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9" h="11">
                      <a:moveTo>
                        <a:pt x="49" y="11"/>
                      </a:moveTo>
                      <a:lnTo>
                        <a:pt x="24" y="6"/>
                      </a:lnTo>
                      <a:lnTo>
                        <a:pt x="7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8" name="Freeform 480"/>
                <p:cNvSpPr>
                  <a:spLocks/>
                </p:cNvSpPr>
                <p:nvPr/>
              </p:nvSpPr>
              <p:spPr bwMode="auto">
                <a:xfrm>
                  <a:off x="2077" y="3186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8" y="4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">
                      <a:moveTo>
                        <a:pt x="18" y="4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29" name="Freeform 481"/>
                <p:cNvSpPr>
                  <a:spLocks/>
                </p:cNvSpPr>
                <p:nvPr/>
              </p:nvSpPr>
              <p:spPr bwMode="auto">
                <a:xfrm>
                  <a:off x="2077" y="3187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3" y="4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5">
                      <a:moveTo>
                        <a:pt x="0" y="5"/>
                      </a:moveTo>
                      <a:lnTo>
                        <a:pt x="3" y="4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0" name="Freeform 482"/>
                <p:cNvSpPr>
                  <a:spLocks/>
                </p:cNvSpPr>
                <p:nvPr/>
              </p:nvSpPr>
              <p:spPr bwMode="auto">
                <a:xfrm>
                  <a:off x="208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" y="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1" y="3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1" name="Line 483"/>
                <p:cNvSpPr>
                  <a:spLocks noChangeShapeType="1"/>
                </p:cNvSpPr>
                <p:nvPr/>
              </p:nvSpPr>
              <p:spPr bwMode="auto">
                <a:xfrm flipH="1" flipV="1">
                  <a:off x="2056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2" name="Freeform 484"/>
                <p:cNvSpPr>
                  <a:spLocks/>
                </p:cNvSpPr>
                <p:nvPr/>
              </p:nvSpPr>
              <p:spPr bwMode="auto">
                <a:xfrm>
                  <a:off x="2057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5"/>
                    </a:cxn>
                    <a:cxn ang="0">
                      <a:pos x="1" y="1"/>
                    </a:cxn>
                    <a:cxn ang="0">
                      <a:pos x="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11">
                      <a:moveTo>
                        <a:pt x="0" y="11"/>
                      </a:moveTo>
                      <a:lnTo>
                        <a:pt x="0" y="5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3" name="Freeform 485"/>
                <p:cNvSpPr>
                  <a:spLocks/>
                </p:cNvSpPr>
                <p:nvPr/>
              </p:nvSpPr>
              <p:spPr bwMode="auto">
                <a:xfrm>
                  <a:off x="2049" y="3187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0" y="0"/>
                    </a:cxn>
                    <a:cxn ang="0">
                      <a:pos x="34" y="0"/>
                    </a:cxn>
                    <a:cxn ang="0">
                      <a:pos x="29" y="0"/>
                    </a:cxn>
                    <a:cxn ang="0">
                      <a:pos x="23" y="0"/>
                    </a:cxn>
                    <a:cxn ang="0">
                      <a:pos x="19" y="0"/>
                    </a:cxn>
                    <a:cxn ang="0">
                      <a:pos x="14" y="0"/>
                    </a:cxn>
                    <a:cxn ang="0">
                      <a:pos x="10" y="0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>
                      <a:moveTo>
                        <a:pt x="47" y="0"/>
                      </a:moveTo>
                      <a:lnTo>
                        <a:pt x="40" y="0"/>
                      </a:lnTo>
                      <a:lnTo>
                        <a:pt x="34" y="0"/>
                      </a:lnTo>
                      <a:lnTo>
                        <a:pt x="29" y="0"/>
                      </a:lnTo>
                      <a:lnTo>
                        <a:pt x="23" y="0"/>
                      </a:lnTo>
                      <a:lnTo>
                        <a:pt x="19" y="0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4" name="Line 486"/>
                <p:cNvSpPr>
                  <a:spLocks noChangeShapeType="1"/>
                </p:cNvSpPr>
                <p:nvPr/>
              </p:nvSpPr>
              <p:spPr bwMode="auto">
                <a:xfrm flipH="1">
                  <a:off x="2048" y="3185"/>
                  <a:ext cx="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5" name="Freeform 487"/>
                <p:cNvSpPr>
                  <a:spLocks/>
                </p:cNvSpPr>
                <p:nvPr/>
              </p:nvSpPr>
              <p:spPr bwMode="auto">
                <a:xfrm>
                  <a:off x="2048" y="3185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9" y="0"/>
                    </a:cxn>
                    <a:cxn ang="0">
                      <a:pos x="13" y="0"/>
                    </a:cxn>
                    <a:cxn ang="0">
                      <a:pos x="18" y="0"/>
                    </a:cxn>
                    <a:cxn ang="0">
                      <a:pos x="23" y="0"/>
                    </a:cxn>
                    <a:cxn ang="0">
                      <a:pos x="29" y="0"/>
                    </a:cxn>
                    <a:cxn ang="0">
                      <a:pos x="35" y="0"/>
                    </a:cxn>
                    <a:cxn ang="0">
                      <a:pos x="41" y="0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6" name="Line 488"/>
                <p:cNvSpPr>
                  <a:spLocks noChangeShapeType="1"/>
                </p:cNvSpPr>
                <p:nvPr/>
              </p:nvSpPr>
              <p:spPr bwMode="auto">
                <a:xfrm>
                  <a:off x="2046" y="3185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7" name="Freeform 489"/>
                <p:cNvSpPr>
                  <a:spLocks/>
                </p:cNvSpPr>
                <p:nvPr/>
              </p:nvSpPr>
              <p:spPr bwMode="auto">
                <a:xfrm>
                  <a:off x="2046" y="3185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9" y="0"/>
                    </a:cxn>
                    <a:cxn ang="0">
                      <a:pos x="10" y="0"/>
                    </a:cxn>
                    <a:cxn ang="0">
                      <a:pos x="9" y="0"/>
                    </a:cxn>
                    <a:cxn ang="0">
                      <a:pos x="8" y="0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>
                      <a:moveTo>
                        <a:pt x="8" y="0"/>
                      </a:moveTo>
                      <a:lnTo>
                        <a:pt x="9" y="0"/>
                      </a:lnTo>
                      <a:lnTo>
                        <a:pt x="10" y="0"/>
                      </a:lnTo>
                      <a:lnTo>
                        <a:pt x="9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8" name="Freeform 490"/>
                <p:cNvSpPr>
                  <a:spLocks/>
                </p:cNvSpPr>
                <p:nvPr/>
              </p:nvSpPr>
              <p:spPr bwMode="auto">
                <a:xfrm>
                  <a:off x="2057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4" y="1"/>
                    </a:cxn>
                  </a:cxnLst>
                  <a:rect l="0" t="0" r="r" b="b"/>
                  <a:pathLst>
                    <a:path w="4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39" name="Line 491"/>
                <p:cNvSpPr>
                  <a:spLocks noChangeShapeType="1"/>
                </p:cNvSpPr>
                <p:nvPr/>
              </p:nvSpPr>
              <p:spPr bwMode="auto">
                <a:xfrm>
                  <a:off x="2047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0" name="Line 492"/>
                <p:cNvSpPr>
                  <a:spLocks noChangeShapeType="1"/>
                </p:cNvSpPr>
                <p:nvPr/>
              </p:nvSpPr>
              <p:spPr bwMode="auto">
                <a:xfrm flipH="1">
                  <a:off x="2053" y="3187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1" name="Freeform 493"/>
                <p:cNvSpPr>
                  <a:spLocks/>
                </p:cNvSpPr>
                <p:nvPr/>
              </p:nvSpPr>
              <p:spPr bwMode="auto">
                <a:xfrm>
                  <a:off x="2051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3" y="1"/>
                    </a:cxn>
                    <a:cxn ang="0">
                      <a:pos x="1" y="2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5" h="3">
                      <a:moveTo>
                        <a:pt x="5" y="0"/>
                      </a:move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2" name="Line 494"/>
                <p:cNvSpPr>
                  <a:spLocks noChangeShapeType="1"/>
                </p:cNvSpPr>
                <p:nvPr/>
              </p:nvSpPr>
              <p:spPr bwMode="auto">
                <a:xfrm flipH="1">
                  <a:off x="2051" y="3187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3" name="Freeform 495"/>
                <p:cNvSpPr>
                  <a:spLocks/>
                </p:cNvSpPr>
                <p:nvPr/>
              </p:nvSpPr>
              <p:spPr bwMode="auto">
                <a:xfrm>
                  <a:off x="2062" y="3182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4" y="4"/>
                    </a:cxn>
                    <a:cxn ang="0">
                      <a:pos x="1" y="9"/>
                    </a:cxn>
                    <a:cxn ang="0">
                      <a:pos x="0" y="12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0" h="14">
                      <a:moveTo>
                        <a:pt x="10" y="0"/>
                      </a:moveTo>
                      <a:lnTo>
                        <a:pt x="4" y="4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4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4" name="Freeform 496"/>
                <p:cNvSpPr>
                  <a:spLocks/>
                </p:cNvSpPr>
                <p:nvPr/>
              </p:nvSpPr>
              <p:spPr bwMode="auto">
                <a:xfrm>
                  <a:off x="2044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2"/>
                    </a:cxn>
                    <a:cxn ang="0">
                      <a:pos x="3" y="3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2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5" name="Freeform 497"/>
                <p:cNvSpPr>
                  <a:spLocks/>
                </p:cNvSpPr>
                <p:nvPr/>
              </p:nvSpPr>
              <p:spPr bwMode="auto">
                <a:xfrm>
                  <a:off x="2045" y="3187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18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0">
                      <a:moveTo>
                        <a:pt x="40" y="0"/>
                      </a:moveTo>
                      <a:lnTo>
                        <a:pt x="1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6" name="Freeform 498"/>
                <p:cNvSpPr>
                  <a:spLocks/>
                </p:cNvSpPr>
                <p:nvPr/>
              </p:nvSpPr>
              <p:spPr bwMode="auto">
                <a:xfrm>
                  <a:off x="2053" y="3187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57" y="13"/>
                    </a:cxn>
                    <a:cxn ang="0">
                      <a:pos x="50" y="11"/>
                    </a:cxn>
                    <a:cxn ang="0">
                      <a:pos x="26" y="5"/>
                    </a:cxn>
                    <a:cxn ang="0">
                      <a:pos x="8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7" h="13">
                      <a:moveTo>
                        <a:pt x="57" y="13"/>
                      </a:moveTo>
                      <a:lnTo>
                        <a:pt x="50" y="11"/>
                      </a:lnTo>
                      <a:lnTo>
                        <a:pt x="26" y="5"/>
                      </a:lnTo>
                      <a:lnTo>
                        <a:pt x="8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7" name="Line 499"/>
                <p:cNvSpPr>
                  <a:spLocks noChangeShapeType="1"/>
                </p:cNvSpPr>
                <p:nvPr/>
              </p:nvSpPr>
              <p:spPr bwMode="auto">
                <a:xfrm flipV="1">
                  <a:off x="2062" y="318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8" name="Freeform 500"/>
                <p:cNvSpPr>
                  <a:spLocks/>
                </p:cNvSpPr>
                <p:nvPr/>
              </p:nvSpPr>
              <p:spPr bwMode="auto">
                <a:xfrm>
                  <a:off x="2053" y="3184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9" y="11"/>
                    </a:cxn>
                    <a:cxn ang="0">
                      <a:pos x="36" y="4"/>
                    </a:cxn>
                    <a:cxn ang="0">
                      <a:pos x="51" y="1"/>
                    </a:cxn>
                    <a:cxn ang="0">
                      <a:pos x="57" y="0"/>
                    </a:cxn>
                  </a:cxnLst>
                  <a:rect l="0" t="0" r="r" b="b"/>
                  <a:pathLst>
                    <a:path w="57" h="13">
                      <a:moveTo>
                        <a:pt x="0" y="13"/>
                      </a:moveTo>
                      <a:lnTo>
                        <a:pt x="9" y="11"/>
                      </a:lnTo>
                      <a:lnTo>
                        <a:pt x="36" y="4"/>
                      </a:lnTo>
                      <a:lnTo>
                        <a:pt x="51" y="1"/>
                      </a:lnTo>
                      <a:lnTo>
                        <a:pt x="5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49" name="Line 501"/>
                <p:cNvSpPr>
                  <a:spLocks noChangeShapeType="1"/>
                </p:cNvSpPr>
                <p:nvPr/>
              </p:nvSpPr>
              <p:spPr bwMode="auto">
                <a:xfrm flipV="1">
                  <a:off x="2051" y="3186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0" name="Freeform 502"/>
                <p:cNvSpPr>
                  <a:spLocks/>
                </p:cNvSpPr>
                <p:nvPr/>
              </p:nvSpPr>
              <p:spPr bwMode="auto">
                <a:xfrm>
                  <a:off x="2051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0" y="3"/>
                    </a:cxn>
                    <a:cxn ang="0">
                      <a:pos x="6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3">
                      <a:moveTo>
                        <a:pt x="10" y="3"/>
                      </a:moveTo>
                      <a:lnTo>
                        <a:pt x="6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1" name="Freeform 503"/>
                <p:cNvSpPr>
                  <a:spLocks/>
                </p:cNvSpPr>
                <p:nvPr/>
              </p:nvSpPr>
              <p:spPr bwMode="auto">
                <a:xfrm>
                  <a:off x="2062" y="3189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1" y="5"/>
                    </a:cxn>
                    <a:cxn ang="0">
                      <a:pos x="4" y="10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8" h="1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1" y="5"/>
                      </a:lnTo>
                      <a:lnTo>
                        <a:pt x="4" y="10"/>
                      </a:lnTo>
                      <a:lnTo>
                        <a:pt x="8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2" name="Freeform 504"/>
                <p:cNvSpPr>
                  <a:spLocks/>
                </p:cNvSpPr>
                <p:nvPr/>
              </p:nvSpPr>
              <p:spPr bwMode="auto">
                <a:xfrm>
                  <a:off x="204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" y="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2" y="3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3" name="Line 505"/>
                <p:cNvSpPr>
                  <a:spLocks noChangeShapeType="1"/>
                </p:cNvSpPr>
                <p:nvPr/>
              </p:nvSpPr>
              <p:spPr bwMode="auto">
                <a:xfrm>
                  <a:off x="2046" y="3239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4" name="Line 506"/>
                <p:cNvSpPr>
                  <a:spLocks noChangeShapeType="1"/>
                </p:cNvSpPr>
                <p:nvPr/>
              </p:nvSpPr>
              <p:spPr bwMode="auto">
                <a:xfrm>
                  <a:off x="2046" y="3234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5" name="Line 507"/>
                <p:cNvSpPr>
                  <a:spLocks noChangeShapeType="1"/>
                </p:cNvSpPr>
                <p:nvPr/>
              </p:nvSpPr>
              <p:spPr bwMode="auto">
                <a:xfrm flipV="1">
                  <a:off x="2046" y="323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6" name="Freeform 508"/>
                <p:cNvSpPr>
                  <a:spLocks/>
                </p:cNvSpPr>
                <p:nvPr/>
              </p:nvSpPr>
              <p:spPr bwMode="auto">
                <a:xfrm>
                  <a:off x="2059" y="3196"/>
                  <a:ext cx="12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6" y="0"/>
                    </a:cxn>
                    <a:cxn ang="0">
                      <a:pos x="21" y="0"/>
                    </a:cxn>
                    <a:cxn ang="0">
                      <a:pos x="25" y="0"/>
                    </a:cxn>
                    <a:cxn ang="0">
                      <a:pos x="30" y="0"/>
                    </a:cxn>
                    <a:cxn ang="0">
                      <a:pos x="35" y="0"/>
                    </a:cxn>
                    <a:cxn ang="0">
                      <a:pos x="41" y="0"/>
                    </a:cxn>
                    <a:cxn ang="0">
                      <a:pos x="45" y="0"/>
                    </a:cxn>
                    <a:cxn ang="0">
                      <a:pos x="51" y="0"/>
                    </a:cxn>
                    <a:cxn ang="0">
                      <a:pos x="55" y="0"/>
                    </a:cxn>
                    <a:cxn ang="0">
                      <a:pos x="58" y="0"/>
                    </a:cxn>
                    <a:cxn ang="0">
                      <a:pos x="63" y="0"/>
                    </a:cxn>
                    <a:cxn ang="0">
                      <a:pos x="65" y="0"/>
                    </a:cxn>
                    <a:cxn ang="0">
                      <a:pos x="68" y="0"/>
                    </a:cxn>
                    <a:cxn ang="0">
                      <a:pos x="69" y="0"/>
                    </a:cxn>
                    <a:cxn ang="0">
                      <a:pos x="70" y="0"/>
                    </a:cxn>
                    <a:cxn ang="0">
                      <a:pos x="69" y="0"/>
                    </a:cxn>
                    <a:cxn ang="0">
                      <a:pos x="68" y="0"/>
                    </a:cxn>
                    <a:cxn ang="0">
                      <a:pos x="65" y="0"/>
                    </a:cxn>
                    <a:cxn ang="0">
                      <a:pos x="63" y="0"/>
                    </a:cxn>
                    <a:cxn ang="0">
                      <a:pos x="58" y="0"/>
                    </a:cxn>
                    <a:cxn ang="0">
                      <a:pos x="55" y="0"/>
                    </a:cxn>
                    <a:cxn ang="0">
                      <a:pos x="51" y="0"/>
                    </a:cxn>
                    <a:cxn ang="0">
                      <a:pos x="45" y="0"/>
                    </a:cxn>
                    <a:cxn ang="0">
                      <a:pos x="41" y="0"/>
                    </a:cxn>
                    <a:cxn ang="0">
                      <a:pos x="35" y="0"/>
                    </a:cxn>
                    <a:cxn ang="0">
                      <a:pos x="31" y="0"/>
                    </a:cxn>
                    <a:cxn ang="0">
                      <a:pos x="25" y="0"/>
                    </a:cxn>
                    <a:cxn ang="0">
                      <a:pos x="21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0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0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1" y="0"/>
                      </a:lnTo>
                      <a:lnTo>
                        <a:pt x="55" y="0"/>
                      </a:lnTo>
                      <a:lnTo>
                        <a:pt x="58" y="0"/>
                      </a:lnTo>
                      <a:lnTo>
                        <a:pt x="63" y="0"/>
                      </a:lnTo>
                      <a:lnTo>
                        <a:pt x="65" y="0"/>
                      </a:lnTo>
                      <a:lnTo>
                        <a:pt x="68" y="0"/>
                      </a:lnTo>
                      <a:lnTo>
                        <a:pt x="69" y="0"/>
                      </a:lnTo>
                      <a:lnTo>
                        <a:pt x="70" y="0"/>
                      </a:lnTo>
                      <a:lnTo>
                        <a:pt x="69" y="0"/>
                      </a:lnTo>
                      <a:lnTo>
                        <a:pt x="68" y="0"/>
                      </a:lnTo>
                      <a:lnTo>
                        <a:pt x="65" y="0"/>
                      </a:lnTo>
                      <a:lnTo>
                        <a:pt x="63" y="0"/>
                      </a:lnTo>
                      <a:lnTo>
                        <a:pt x="58" y="0"/>
                      </a:lnTo>
                      <a:lnTo>
                        <a:pt x="55" y="0"/>
                      </a:lnTo>
                      <a:lnTo>
                        <a:pt x="51" y="0"/>
                      </a:lnTo>
                      <a:lnTo>
                        <a:pt x="45" y="0"/>
                      </a:lnTo>
                      <a:lnTo>
                        <a:pt x="41" y="0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5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7" name="Freeform 509"/>
                <p:cNvSpPr>
                  <a:spLocks/>
                </p:cNvSpPr>
                <p:nvPr/>
              </p:nvSpPr>
              <p:spPr bwMode="auto">
                <a:xfrm>
                  <a:off x="2062" y="3197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6" y="0"/>
                    </a:cxn>
                    <a:cxn ang="0">
                      <a:pos x="8" y="0"/>
                    </a:cxn>
                    <a:cxn ang="0">
                      <a:pos x="11" y="0"/>
                    </a:cxn>
                    <a:cxn ang="0">
                      <a:pos x="15" y="0"/>
                    </a:cxn>
                    <a:cxn ang="0">
                      <a:pos x="18" y="0"/>
                    </a:cxn>
                    <a:cxn ang="0">
                      <a:pos x="21" y="0"/>
                    </a:cxn>
                    <a:cxn ang="0">
                      <a:pos x="25" y="0"/>
                    </a:cxn>
                    <a:cxn ang="0">
                      <a:pos x="28" y="0"/>
                    </a:cxn>
                    <a:cxn ang="0">
                      <a:pos x="31" y="0"/>
                    </a:cxn>
                    <a:cxn ang="0">
                      <a:pos x="34" y="0"/>
                    </a:cxn>
                    <a:cxn ang="0">
                      <a:pos x="37" y="0"/>
                    </a:cxn>
                    <a:cxn ang="0">
                      <a:pos x="39" y="0"/>
                    </a:cxn>
                    <a:cxn ang="0">
                      <a:pos x="41" y="0"/>
                    </a:cxn>
                    <a:cxn ang="0">
                      <a:pos x="42" y="0"/>
                    </a:cxn>
                    <a:cxn ang="0">
                      <a:pos x="41" y="0"/>
                    </a:cxn>
                    <a:cxn ang="0">
                      <a:pos x="39" y="0"/>
                    </a:cxn>
                    <a:cxn ang="0">
                      <a:pos x="37" y="0"/>
                    </a:cxn>
                    <a:cxn ang="0">
                      <a:pos x="34" y="0"/>
                    </a:cxn>
                    <a:cxn ang="0">
                      <a:pos x="31" y="0"/>
                    </a:cxn>
                    <a:cxn ang="0">
                      <a:pos x="29" y="0"/>
                    </a:cxn>
                    <a:cxn ang="0">
                      <a:pos x="25" y="0"/>
                    </a:cxn>
                    <a:cxn ang="0">
                      <a:pos x="21" y="0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8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8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1" y="0"/>
                      </a:lnTo>
                      <a:lnTo>
                        <a:pt x="42" y="0"/>
                      </a:lnTo>
                      <a:lnTo>
                        <a:pt x="41" y="0"/>
                      </a:lnTo>
                      <a:lnTo>
                        <a:pt x="39" y="0"/>
                      </a:lnTo>
                      <a:lnTo>
                        <a:pt x="37" y="0"/>
                      </a:lnTo>
                      <a:lnTo>
                        <a:pt x="34" y="0"/>
                      </a:lnTo>
                      <a:lnTo>
                        <a:pt x="31" y="0"/>
                      </a:lnTo>
                      <a:lnTo>
                        <a:pt x="29" y="0"/>
                      </a:lnTo>
                      <a:lnTo>
                        <a:pt x="25" y="0"/>
                      </a:lnTo>
                      <a:lnTo>
                        <a:pt x="21" y="0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8" name="Freeform 510"/>
                <p:cNvSpPr>
                  <a:spLocks/>
                </p:cNvSpPr>
                <p:nvPr/>
              </p:nvSpPr>
              <p:spPr bwMode="auto">
                <a:xfrm>
                  <a:off x="2059" y="3197"/>
                  <a:ext cx="12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6" y="0"/>
                    </a:cxn>
                    <a:cxn ang="0">
                      <a:pos x="21" y="0"/>
                    </a:cxn>
                    <a:cxn ang="0">
                      <a:pos x="25" y="0"/>
                    </a:cxn>
                    <a:cxn ang="0">
                      <a:pos x="30" y="0"/>
                    </a:cxn>
                    <a:cxn ang="0">
                      <a:pos x="35" y="0"/>
                    </a:cxn>
                    <a:cxn ang="0">
                      <a:pos x="41" y="0"/>
                    </a:cxn>
                    <a:cxn ang="0">
                      <a:pos x="45" y="0"/>
                    </a:cxn>
                    <a:cxn ang="0">
                      <a:pos x="51" y="0"/>
                    </a:cxn>
                    <a:cxn ang="0">
                      <a:pos x="55" y="0"/>
                    </a:cxn>
                    <a:cxn ang="0">
                      <a:pos x="58" y="0"/>
                    </a:cxn>
                    <a:cxn ang="0">
                      <a:pos x="63" y="0"/>
                    </a:cxn>
                    <a:cxn ang="0">
                      <a:pos x="65" y="0"/>
                    </a:cxn>
                    <a:cxn ang="0">
                      <a:pos x="68" y="0"/>
                    </a:cxn>
                    <a:cxn ang="0">
                      <a:pos x="69" y="0"/>
                    </a:cxn>
                    <a:cxn ang="0">
                      <a:pos x="70" y="0"/>
                    </a:cxn>
                    <a:cxn ang="0">
                      <a:pos x="69" y="0"/>
                    </a:cxn>
                    <a:cxn ang="0">
                      <a:pos x="68" y="0"/>
                    </a:cxn>
                    <a:cxn ang="0">
                      <a:pos x="65" y="0"/>
                    </a:cxn>
                    <a:cxn ang="0">
                      <a:pos x="63" y="0"/>
                    </a:cxn>
                    <a:cxn ang="0">
                      <a:pos x="58" y="0"/>
                    </a:cxn>
                    <a:cxn ang="0">
                      <a:pos x="55" y="0"/>
                    </a:cxn>
                    <a:cxn ang="0">
                      <a:pos x="51" y="0"/>
                    </a:cxn>
                    <a:cxn ang="0">
                      <a:pos x="45" y="0"/>
                    </a:cxn>
                    <a:cxn ang="0">
                      <a:pos x="41" y="0"/>
                    </a:cxn>
                    <a:cxn ang="0">
                      <a:pos x="35" y="0"/>
                    </a:cxn>
                    <a:cxn ang="0">
                      <a:pos x="31" y="0"/>
                    </a:cxn>
                    <a:cxn ang="0">
                      <a:pos x="25" y="0"/>
                    </a:cxn>
                    <a:cxn ang="0">
                      <a:pos x="21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0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0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1" y="0"/>
                      </a:lnTo>
                      <a:lnTo>
                        <a:pt x="55" y="0"/>
                      </a:lnTo>
                      <a:lnTo>
                        <a:pt x="58" y="0"/>
                      </a:lnTo>
                      <a:lnTo>
                        <a:pt x="63" y="0"/>
                      </a:lnTo>
                      <a:lnTo>
                        <a:pt x="65" y="0"/>
                      </a:lnTo>
                      <a:lnTo>
                        <a:pt x="68" y="0"/>
                      </a:lnTo>
                      <a:lnTo>
                        <a:pt x="69" y="0"/>
                      </a:lnTo>
                      <a:lnTo>
                        <a:pt x="70" y="0"/>
                      </a:lnTo>
                      <a:lnTo>
                        <a:pt x="69" y="0"/>
                      </a:lnTo>
                      <a:lnTo>
                        <a:pt x="68" y="0"/>
                      </a:lnTo>
                      <a:lnTo>
                        <a:pt x="65" y="0"/>
                      </a:lnTo>
                      <a:lnTo>
                        <a:pt x="63" y="0"/>
                      </a:lnTo>
                      <a:lnTo>
                        <a:pt x="58" y="0"/>
                      </a:lnTo>
                      <a:lnTo>
                        <a:pt x="55" y="0"/>
                      </a:lnTo>
                      <a:lnTo>
                        <a:pt x="51" y="0"/>
                      </a:lnTo>
                      <a:lnTo>
                        <a:pt x="45" y="0"/>
                      </a:lnTo>
                      <a:lnTo>
                        <a:pt x="41" y="0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5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59" name="Line 511"/>
                <p:cNvSpPr>
                  <a:spLocks noChangeShapeType="1"/>
                </p:cNvSpPr>
                <p:nvPr/>
              </p:nvSpPr>
              <p:spPr bwMode="auto">
                <a:xfrm flipH="1">
                  <a:off x="2074" y="3185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0" name="Freeform 512"/>
                <p:cNvSpPr>
                  <a:spLocks/>
                </p:cNvSpPr>
                <p:nvPr/>
              </p:nvSpPr>
              <p:spPr bwMode="auto">
                <a:xfrm>
                  <a:off x="2074" y="3185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3" y="7"/>
                    </a:cxn>
                    <a:cxn ang="0">
                      <a:pos x="3" y="11"/>
                    </a:cxn>
                    <a:cxn ang="0">
                      <a:pos x="3" y="12"/>
                    </a:cxn>
                    <a:cxn ang="0">
                      <a:pos x="2" y="13"/>
                    </a:cxn>
                    <a:cxn ang="0">
                      <a:pos x="2" y="15"/>
                    </a:cxn>
                    <a:cxn ang="0">
                      <a:pos x="1" y="17"/>
                    </a:cxn>
                    <a:cxn ang="0">
                      <a:pos x="0" y="17"/>
                    </a:cxn>
                  </a:cxnLst>
                  <a:rect l="0" t="0" r="r" b="b"/>
                  <a:pathLst>
                    <a:path w="4" h="17">
                      <a:moveTo>
                        <a:pt x="4" y="0"/>
                      </a:moveTo>
                      <a:lnTo>
                        <a:pt x="4" y="1"/>
                      </a:lnTo>
                      <a:lnTo>
                        <a:pt x="4" y="4"/>
                      </a:lnTo>
                      <a:lnTo>
                        <a:pt x="3" y="7"/>
                      </a:lnTo>
                      <a:lnTo>
                        <a:pt x="3" y="11"/>
                      </a:lnTo>
                      <a:lnTo>
                        <a:pt x="3" y="12"/>
                      </a:lnTo>
                      <a:lnTo>
                        <a:pt x="2" y="13"/>
                      </a:lnTo>
                      <a:lnTo>
                        <a:pt x="2" y="15"/>
                      </a:lnTo>
                      <a:lnTo>
                        <a:pt x="1" y="17"/>
                      </a:lnTo>
                      <a:lnTo>
                        <a:pt x="0" y="1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1" name="Freeform 513"/>
                <p:cNvSpPr>
                  <a:spLocks/>
                </p:cNvSpPr>
                <p:nvPr/>
              </p:nvSpPr>
              <p:spPr bwMode="auto">
                <a:xfrm>
                  <a:off x="2074" y="3188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1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2" name="Freeform 514"/>
                <p:cNvSpPr>
                  <a:spLocks/>
                </p:cNvSpPr>
                <p:nvPr/>
              </p:nvSpPr>
              <p:spPr bwMode="auto">
                <a:xfrm>
                  <a:off x="2077" y="3188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7" y="1"/>
                    </a:cxn>
                    <a:cxn ang="0">
                      <a:pos x="20" y="1"/>
                    </a:cxn>
                    <a:cxn ang="0">
                      <a:pos x="31" y="1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1">
                      <a:moveTo>
                        <a:pt x="0" y="1"/>
                      </a:moveTo>
                      <a:lnTo>
                        <a:pt x="7" y="1"/>
                      </a:lnTo>
                      <a:lnTo>
                        <a:pt x="20" y="1"/>
                      </a:lnTo>
                      <a:lnTo>
                        <a:pt x="31" y="1"/>
                      </a:lnTo>
                      <a:lnTo>
                        <a:pt x="4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3" name="Freeform 515"/>
                <p:cNvSpPr>
                  <a:spLocks/>
                </p:cNvSpPr>
                <p:nvPr/>
              </p:nvSpPr>
              <p:spPr bwMode="auto">
                <a:xfrm>
                  <a:off x="2085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1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1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4" name="Freeform 516"/>
                <p:cNvSpPr>
                  <a:spLocks/>
                </p:cNvSpPr>
                <p:nvPr/>
              </p:nvSpPr>
              <p:spPr bwMode="auto">
                <a:xfrm>
                  <a:off x="2085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1" y="5"/>
                    </a:cxn>
                    <a:cxn ang="0">
                      <a:pos x="1" y="4"/>
                    </a:cxn>
                    <a:cxn ang="0">
                      <a:pos x="1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7">
                      <a:moveTo>
                        <a:pt x="0" y="7"/>
                      </a:moveTo>
                      <a:lnTo>
                        <a:pt x="1" y="7"/>
                      </a:lnTo>
                      <a:lnTo>
                        <a:pt x="1" y="5"/>
                      </a:lnTo>
                      <a:lnTo>
                        <a:pt x="1" y="4"/>
                      </a:lnTo>
                      <a:lnTo>
                        <a:pt x="1" y="1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5" name="Freeform 517"/>
                <p:cNvSpPr>
                  <a:spLocks/>
                </p:cNvSpPr>
                <p:nvPr/>
              </p:nvSpPr>
              <p:spPr bwMode="auto">
                <a:xfrm>
                  <a:off x="2085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6"/>
                    </a:cxn>
                    <a:cxn ang="0">
                      <a:pos x="4" y="3"/>
                    </a:cxn>
                    <a:cxn ang="0">
                      <a:pos x="2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6">
                      <a:moveTo>
                        <a:pt x="4" y="6"/>
                      </a:moveTo>
                      <a:lnTo>
                        <a:pt x="4" y="3"/>
                      </a:lnTo>
                      <a:lnTo>
                        <a:pt x="2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6" name="Freeform 518"/>
                <p:cNvSpPr>
                  <a:spLocks/>
                </p:cNvSpPr>
                <p:nvPr/>
              </p:nvSpPr>
              <p:spPr bwMode="auto">
                <a:xfrm>
                  <a:off x="2077" y="3185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45" y="2"/>
                    </a:cxn>
                    <a:cxn ang="0">
                      <a:pos x="33" y="1"/>
                    </a:cxn>
                    <a:cxn ang="0">
                      <a:pos x="16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2">
                      <a:moveTo>
                        <a:pt x="45" y="2"/>
                      </a:moveTo>
                      <a:lnTo>
                        <a:pt x="33" y="1"/>
                      </a:lnTo>
                      <a:lnTo>
                        <a:pt x="16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7" name="Freeform 519"/>
                <p:cNvSpPr>
                  <a:spLocks/>
                </p:cNvSpPr>
                <p:nvPr/>
              </p:nvSpPr>
              <p:spPr bwMode="auto">
                <a:xfrm>
                  <a:off x="2057" y="3188"/>
                  <a:ext cx="14" cy="1"/>
                </a:xfrm>
                <a:custGeom>
                  <a:avLst/>
                  <a:gdLst/>
                  <a:ahLst/>
                  <a:cxnLst>
                    <a:cxn ang="0">
                      <a:pos x="85" y="1"/>
                    </a:cxn>
                    <a:cxn ang="0">
                      <a:pos x="75" y="1"/>
                    </a:cxn>
                    <a:cxn ang="0">
                      <a:pos x="64" y="1"/>
                    </a:cxn>
                    <a:cxn ang="0">
                      <a:pos x="41" y="1"/>
                    </a:cxn>
                    <a:cxn ang="0">
                      <a:pos x="26" y="1"/>
                    </a:cxn>
                    <a:cxn ang="0">
                      <a:pos x="12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5" h="1">
                      <a:moveTo>
                        <a:pt x="85" y="1"/>
                      </a:moveTo>
                      <a:lnTo>
                        <a:pt x="75" y="1"/>
                      </a:lnTo>
                      <a:lnTo>
                        <a:pt x="64" y="1"/>
                      </a:lnTo>
                      <a:lnTo>
                        <a:pt x="41" y="1"/>
                      </a:lnTo>
                      <a:lnTo>
                        <a:pt x="26" y="1"/>
                      </a:lnTo>
                      <a:lnTo>
                        <a:pt x="12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8" name="Freeform 520"/>
                <p:cNvSpPr>
                  <a:spLocks/>
                </p:cNvSpPr>
                <p:nvPr/>
              </p:nvSpPr>
              <p:spPr bwMode="auto">
                <a:xfrm>
                  <a:off x="2057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69" name="Freeform 521"/>
                <p:cNvSpPr>
                  <a:spLocks/>
                </p:cNvSpPr>
                <p:nvPr/>
              </p:nvSpPr>
              <p:spPr bwMode="auto">
                <a:xfrm>
                  <a:off x="2057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0" y="5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7">
                      <a:moveTo>
                        <a:pt x="0" y="7"/>
                      </a:move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0" name="Freeform 522"/>
                <p:cNvSpPr>
                  <a:spLocks/>
                </p:cNvSpPr>
                <p:nvPr/>
              </p:nvSpPr>
              <p:spPr bwMode="auto">
                <a:xfrm>
                  <a:off x="2057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3"/>
                    </a:cxn>
                    <a:cxn ang="0">
                      <a:pos x="1" y="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1" name="Freeform 523"/>
                <p:cNvSpPr>
                  <a:spLocks/>
                </p:cNvSpPr>
                <p:nvPr/>
              </p:nvSpPr>
              <p:spPr bwMode="auto">
                <a:xfrm>
                  <a:off x="2058" y="3185"/>
                  <a:ext cx="12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6" y="1"/>
                    </a:cxn>
                    <a:cxn ang="0">
                      <a:pos x="14" y="1"/>
                    </a:cxn>
                    <a:cxn ang="0">
                      <a:pos x="36" y="0"/>
                    </a:cxn>
                    <a:cxn ang="0">
                      <a:pos x="52" y="0"/>
                    </a:cxn>
                    <a:cxn ang="0">
                      <a:pos x="77" y="1"/>
                    </a:cxn>
                  </a:cxnLst>
                  <a:rect l="0" t="0" r="r" b="b"/>
                  <a:pathLst>
                    <a:path w="77" h="2">
                      <a:moveTo>
                        <a:pt x="0" y="2"/>
                      </a:moveTo>
                      <a:lnTo>
                        <a:pt x="6" y="1"/>
                      </a:lnTo>
                      <a:lnTo>
                        <a:pt x="14" y="1"/>
                      </a:lnTo>
                      <a:lnTo>
                        <a:pt x="36" y="0"/>
                      </a:lnTo>
                      <a:lnTo>
                        <a:pt x="52" y="0"/>
                      </a:lnTo>
                      <a:lnTo>
                        <a:pt x="77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2" name="Freeform 524"/>
                <p:cNvSpPr>
                  <a:spLocks/>
                </p:cNvSpPr>
                <p:nvPr/>
              </p:nvSpPr>
              <p:spPr bwMode="auto">
                <a:xfrm>
                  <a:off x="2070" y="3185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5" y="4"/>
                    </a:cxn>
                    <a:cxn ang="0">
                      <a:pos x="5" y="7"/>
                    </a:cxn>
                    <a:cxn ang="0">
                      <a:pos x="6" y="11"/>
                    </a:cxn>
                    <a:cxn ang="0">
                      <a:pos x="6" y="12"/>
                    </a:cxn>
                    <a:cxn ang="0">
                      <a:pos x="6" y="13"/>
                    </a:cxn>
                    <a:cxn ang="0">
                      <a:pos x="6" y="15"/>
                    </a:cxn>
                    <a:cxn ang="0">
                      <a:pos x="5" y="17"/>
                    </a:cxn>
                  </a:cxnLst>
                  <a:rect l="0" t="0" r="r" b="b"/>
                  <a:pathLst>
                    <a:path w="6" h="17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5" y="4"/>
                      </a:lnTo>
                      <a:lnTo>
                        <a:pt x="5" y="7"/>
                      </a:lnTo>
                      <a:lnTo>
                        <a:pt x="6" y="11"/>
                      </a:lnTo>
                      <a:lnTo>
                        <a:pt x="6" y="12"/>
                      </a:lnTo>
                      <a:lnTo>
                        <a:pt x="6" y="13"/>
                      </a:lnTo>
                      <a:lnTo>
                        <a:pt x="6" y="15"/>
                      </a:lnTo>
                      <a:lnTo>
                        <a:pt x="5" y="1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3" name="Freeform 525"/>
                <p:cNvSpPr>
                  <a:spLocks/>
                </p:cNvSpPr>
                <p:nvPr/>
              </p:nvSpPr>
              <p:spPr bwMode="auto">
                <a:xfrm>
                  <a:off x="2084" y="3188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29" y="1"/>
                    </a:cxn>
                    <a:cxn ang="0">
                      <a:pos x="22" y="1"/>
                    </a:cxn>
                    <a:cxn ang="0">
                      <a:pos x="16" y="1"/>
                    </a:cxn>
                    <a:cxn ang="0">
                      <a:pos x="11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" h="1">
                      <a:moveTo>
                        <a:pt x="29" y="1"/>
                      </a:moveTo>
                      <a:lnTo>
                        <a:pt x="22" y="1"/>
                      </a:lnTo>
                      <a:lnTo>
                        <a:pt x="16" y="1"/>
                      </a:lnTo>
                      <a:lnTo>
                        <a:pt x="1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4" name="Freeform 526"/>
                <p:cNvSpPr>
                  <a:spLocks/>
                </p:cNvSpPr>
                <p:nvPr/>
              </p:nvSpPr>
              <p:spPr bwMode="auto">
                <a:xfrm>
                  <a:off x="2084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lnTo>
                        <a:pt x="1" y="1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5" name="Freeform 527"/>
                <p:cNvSpPr>
                  <a:spLocks/>
                </p:cNvSpPr>
                <p:nvPr/>
              </p:nvSpPr>
              <p:spPr bwMode="auto">
                <a:xfrm>
                  <a:off x="2085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1" y="5"/>
                    </a:cxn>
                    <a:cxn ang="0">
                      <a:pos x="1" y="4"/>
                    </a:cxn>
                    <a:cxn ang="0">
                      <a:pos x="2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1" y="5"/>
                      </a:lnTo>
                      <a:lnTo>
                        <a:pt x="1" y="4"/>
                      </a:lnTo>
                      <a:lnTo>
                        <a:pt x="2" y="1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6" name="Freeform 528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2" y="3"/>
                    </a:cxn>
                    <a:cxn ang="0">
                      <a:pos x="1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6">
                      <a:moveTo>
                        <a:pt x="3" y="6"/>
                      </a:moveTo>
                      <a:lnTo>
                        <a:pt x="2" y="3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7" name="Freeform 529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8" y="1"/>
                    </a:cxn>
                    <a:cxn ang="0">
                      <a:pos x="15" y="0"/>
                    </a:cxn>
                    <a:cxn ang="0">
                      <a:pos x="20" y="0"/>
                    </a:cxn>
                    <a:cxn ang="0">
                      <a:pos x="26" y="1"/>
                    </a:cxn>
                  </a:cxnLst>
                  <a:rect l="0" t="0" r="r" b="b"/>
                  <a:pathLst>
                    <a:path w="26" h="2">
                      <a:moveTo>
                        <a:pt x="0" y="2"/>
                      </a:moveTo>
                      <a:lnTo>
                        <a:pt x="8" y="1"/>
                      </a:lnTo>
                      <a:lnTo>
                        <a:pt x="15" y="0"/>
                      </a:lnTo>
                      <a:lnTo>
                        <a:pt x="20" y="0"/>
                      </a:lnTo>
                      <a:lnTo>
                        <a:pt x="26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8" name="Freeform 530"/>
                <p:cNvSpPr>
                  <a:spLocks/>
                </p:cNvSpPr>
                <p:nvPr/>
              </p:nvSpPr>
              <p:spPr bwMode="auto">
                <a:xfrm>
                  <a:off x="2089" y="3185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"/>
                    </a:cxn>
                    <a:cxn ang="0">
                      <a:pos x="6" y="4"/>
                    </a:cxn>
                    <a:cxn ang="0">
                      <a:pos x="7" y="7"/>
                    </a:cxn>
                    <a:cxn ang="0">
                      <a:pos x="6" y="11"/>
                    </a:cxn>
                    <a:cxn ang="0">
                      <a:pos x="6" y="12"/>
                    </a:cxn>
                    <a:cxn ang="0">
                      <a:pos x="6" y="13"/>
                    </a:cxn>
                    <a:cxn ang="0">
                      <a:pos x="4" y="15"/>
                    </a:cxn>
                    <a:cxn ang="0">
                      <a:pos x="2" y="17"/>
                    </a:cxn>
                  </a:cxnLst>
                  <a:rect l="0" t="0" r="r" b="b"/>
                  <a:pathLst>
                    <a:path w="7" h="17">
                      <a:moveTo>
                        <a:pt x="0" y="0"/>
                      </a:moveTo>
                      <a:lnTo>
                        <a:pt x="4" y="1"/>
                      </a:lnTo>
                      <a:lnTo>
                        <a:pt x="6" y="4"/>
                      </a:lnTo>
                      <a:lnTo>
                        <a:pt x="7" y="7"/>
                      </a:lnTo>
                      <a:lnTo>
                        <a:pt x="6" y="11"/>
                      </a:lnTo>
                      <a:lnTo>
                        <a:pt x="6" y="12"/>
                      </a:lnTo>
                      <a:lnTo>
                        <a:pt x="6" y="13"/>
                      </a:lnTo>
                      <a:lnTo>
                        <a:pt x="4" y="15"/>
                      </a:lnTo>
                      <a:lnTo>
                        <a:pt x="2" y="1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79" name="Freeform 531"/>
                <p:cNvSpPr>
                  <a:spLocks/>
                </p:cNvSpPr>
                <p:nvPr/>
              </p:nvSpPr>
              <p:spPr bwMode="auto">
                <a:xfrm>
                  <a:off x="2047" y="3185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31" y="0"/>
                    </a:cxn>
                    <a:cxn ang="0">
                      <a:pos x="20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36" h="1">
                      <a:moveTo>
                        <a:pt x="36" y="0"/>
                      </a:moveTo>
                      <a:lnTo>
                        <a:pt x="31" y="0"/>
                      </a:lnTo>
                      <a:lnTo>
                        <a:pt x="20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0" name="Freeform 532"/>
                <p:cNvSpPr>
                  <a:spLocks/>
                </p:cNvSpPr>
                <p:nvPr/>
              </p:nvSpPr>
              <p:spPr bwMode="auto">
                <a:xfrm>
                  <a:off x="2046" y="3185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3" y="1"/>
                    </a:cxn>
                    <a:cxn ang="0">
                      <a:pos x="1" y="4"/>
                    </a:cxn>
                    <a:cxn ang="0">
                      <a:pos x="0" y="7"/>
                    </a:cxn>
                    <a:cxn ang="0">
                      <a:pos x="0" y="11"/>
                    </a:cxn>
                    <a:cxn ang="0">
                      <a:pos x="0" y="12"/>
                    </a:cxn>
                    <a:cxn ang="0">
                      <a:pos x="0" y="13"/>
                    </a:cxn>
                    <a:cxn ang="0">
                      <a:pos x="1" y="15"/>
                    </a:cxn>
                    <a:cxn ang="0">
                      <a:pos x="3" y="17"/>
                    </a:cxn>
                  </a:cxnLst>
                  <a:rect l="0" t="0" r="r" b="b"/>
                  <a:pathLst>
                    <a:path w="6" h="17">
                      <a:moveTo>
                        <a:pt x="6" y="0"/>
                      </a:moveTo>
                      <a:lnTo>
                        <a:pt x="3" y="1"/>
                      </a:lnTo>
                      <a:lnTo>
                        <a:pt x="1" y="4"/>
                      </a:lnTo>
                      <a:lnTo>
                        <a:pt x="0" y="7"/>
                      </a:lnTo>
                      <a:lnTo>
                        <a:pt x="0" y="11"/>
                      </a:lnTo>
                      <a:lnTo>
                        <a:pt x="0" y="12"/>
                      </a:lnTo>
                      <a:lnTo>
                        <a:pt x="0" y="13"/>
                      </a:lnTo>
                      <a:lnTo>
                        <a:pt x="1" y="15"/>
                      </a:lnTo>
                      <a:lnTo>
                        <a:pt x="3" y="1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1" name="Freeform 533"/>
                <p:cNvSpPr>
                  <a:spLocks/>
                </p:cNvSpPr>
                <p:nvPr/>
              </p:nvSpPr>
              <p:spPr bwMode="auto">
                <a:xfrm>
                  <a:off x="2046" y="3188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0"/>
                    </a:cxn>
                    <a:cxn ang="0">
                      <a:pos x="24" y="0"/>
                    </a:cxn>
                    <a:cxn ang="0">
                      <a:pos x="37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9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24" y="0"/>
                      </a:lnTo>
                      <a:lnTo>
                        <a:pt x="37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2" name="Freeform 534"/>
                <p:cNvSpPr>
                  <a:spLocks/>
                </p:cNvSpPr>
                <p:nvPr/>
              </p:nvSpPr>
              <p:spPr bwMode="auto">
                <a:xfrm>
                  <a:off x="2053" y="3188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1" y="1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30" h="1">
                      <a:moveTo>
                        <a:pt x="0" y="1"/>
                      </a:moveTo>
                      <a:lnTo>
                        <a:pt x="11" y="1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3" name="Freeform 535"/>
                <p:cNvSpPr>
                  <a:spLocks/>
                </p:cNvSpPr>
                <p:nvPr/>
              </p:nvSpPr>
              <p:spPr bwMode="auto">
                <a:xfrm>
                  <a:off x="2058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1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4" name="Freeform 536"/>
                <p:cNvSpPr>
                  <a:spLocks/>
                </p:cNvSpPr>
                <p:nvPr/>
              </p:nvSpPr>
              <p:spPr bwMode="auto">
                <a:xfrm>
                  <a:off x="2058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1" y="5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7">
                      <a:moveTo>
                        <a:pt x="1" y="7"/>
                      </a:move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5" name="Freeform 537"/>
                <p:cNvSpPr>
                  <a:spLocks/>
                </p:cNvSpPr>
                <p:nvPr/>
              </p:nvSpPr>
              <p:spPr bwMode="auto">
                <a:xfrm>
                  <a:off x="2058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3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6">
                      <a:moveTo>
                        <a:pt x="0" y="6"/>
                      </a:move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6" name="Freeform 538"/>
                <p:cNvSpPr>
                  <a:spLocks/>
                </p:cNvSpPr>
                <p:nvPr/>
              </p:nvSpPr>
              <p:spPr bwMode="auto">
                <a:xfrm>
                  <a:off x="2053" y="3185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28" y="2"/>
                    </a:cxn>
                    <a:cxn ang="0">
                      <a:pos x="1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" h="2">
                      <a:moveTo>
                        <a:pt x="28" y="2"/>
                      </a:moveTo>
                      <a:lnTo>
                        <a:pt x="14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7" name="Freeform 539"/>
                <p:cNvSpPr>
                  <a:spLocks/>
                </p:cNvSpPr>
                <p:nvPr/>
              </p:nvSpPr>
              <p:spPr bwMode="auto">
                <a:xfrm>
                  <a:off x="2057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4"/>
                    </a:cxn>
                    <a:cxn ang="0">
                      <a:pos x="0" y="6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8" name="Line 540"/>
                <p:cNvSpPr>
                  <a:spLocks noChangeShapeType="1"/>
                </p:cNvSpPr>
                <p:nvPr/>
              </p:nvSpPr>
              <p:spPr bwMode="auto">
                <a:xfrm flipH="1">
                  <a:off x="2070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89" name="Freeform 541"/>
                <p:cNvSpPr>
                  <a:spLocks/>
                </p:cNvSpPr>
                <p:nvPr/>
              </p:nvSpPr>
              <p:spPr bwMode="auto">
                <a:xfrm>
                  <a:off x="2071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1" y="4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1" y="4"/>
                      </a:lnTo>
                      <a:lnTo>
                        <a:pt x="3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0" name="Freeform 542"/>
                <p:cNvSpPr>
                  <a:spLocks/>
                </p:cNvSpPr>
                <p:nvPr/>
              </p:nvSpPr>
              <p:spPr bwMode="auto">
                <a:xfrm>
                  <a:off x="206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3" y="6"/>
                    </a:cxn>
                    <a:cxn ang="0">
                      <a:pos x="5" y="5"/>
                    </a:cxn>
                    <a:cxn ang="0">
                      <a:pos x="7" y="3"/>
                    </a:cxn>
                    <a:cxn ang="0">
                      <a:pos x="8" y="1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8" h="6">
                      <a:moveTo>
                        <a:pt x="0" y="6"/>
                      </a:moveTo>
                      <a:lnTo>
                        <a:pt x="3" y="6"/>
                      </a:lnTo>
                      <a:lnTo>
                        <a:pt x="5" y="5"/>
                      </a:lnTo>
                      <a:lnTo>
                        <a:pt x="7" y="3"/>
                      </a:lnTo>
                      <a:lnTo>
                        <a:pt x="8" y="1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1" name="Freeform 543"/>
                <p:cNvSpPr>
                  <a:spLocks/>
                </p:cNvSpPr>
                <p:nvPr/>
              </p:nvSpPr>
              <p:spPr bwMode="auto">
                <a:xfrm>
                  <a:off x="2070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3" y="11"/>
                    </a:cxn>
                  </a:cxnLst>
                  <a:rect l="0" t="0" r="r" b="b"/>
                  <a:pathLst>
                    <a:path w="3" h="11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3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2" name="Line 544"/>
                <p:cNvSpPr>
                  <a:spLocks noChangeShapeType="1"/>
                </p:cNvSpPr>
                <p:nvPr/>
              </p:nvSpPr>
              <p:spPr bwMode="auto">
                <a:xfrm>
                  <a:off x="2069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3" name="Freeform 545"/>
                <p:cNvSpPr>
                  <a:spLocks/>
                </p:cNvSpPr>
                <p:nvPr/>
              </p:nvSpPr>
              <p:spPr bwMode="auto">
                <a:xfrm>
                  <a:off x="2067" y="3187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7" y="0"/>
                    </a:cxn>
                    <a:cxn ang="0">
                      <a:pos x="10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4" name="Freeform 546"/>
                <p:cNvSpPr>
                  <a:spLocks/>
                </p:cNvSpPr>
                <p:nvPr/>
              </p:nvSpPr>
              <p:spPr bwMode="auto">
                <a:xfrm>
                  <a:off x="2058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3" h="1">
                      <a:moveTo>
                        <a:pt x="3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5" name="Line 547"/>
                <p:cNvSpPr>
                  <a:spLocks noChangeShapeType="1"/>
                </p:cNvSpPr>
                <p:nvPr/>
              </p:nvSpPr>
              <p:spPr bwMode="auto">
                <a:xfrm flipH="1">
                  <a:off x="2070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6" name="Line 548"/>
                <p:cNvSpPr>
                  <a:spLocks noChangeShapeType="1"/>
                </p:cNvSpPr>
                <p:nvPr/>
              </p:nvSpPr>
              <p:spPr bwMode="auto">
                <a:xfrm flipH="1" flipV="1">
                  <a:off x="2057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7" name="Line 549"/>
                <p:cNvSpPr>
                  <a:spLocks noChangeShapeType="1"/>
                </p:cNvSpPr>
                <p:nvPr/>
              </p:nvSpPr>
              <p:spPr bwMode="auto">
                <a:xfrm flipH="1">
                  <a:off x="2057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8" name="Freeform 550"/>
                <p:cNvSpPr>
                  <a:spLocks/>
                </p:cNvSpPr>
                <p:nvPr/>
              </p:nvSpPr>
              <p:spPr bwMode="auto">
                <a:xfrm>
                  <a:off x="2061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1" y="3"/>
                    </a:cxn>
                    <a:cxn ang="0">
                      <a:pos x="3" y="5"/>
                    </a:cxn>
                    <a:cxn ang="0">
                      <a:pos x="5" y="6"/>
                    </a:cxn>
                    <a:cxn ang="0">
                      <a:pos x="8" y="6"/>
                    </a:cxn>
                    <a:cxn ang="0">
                      <a:pos x="9" y="6"/>
                    </a:cxn>
                  </a:cxnLst>
                  <a:rect l="0" t="0" r="r" b="b"/>
                  <a:pathLst>
                    <a:path w="9" h="6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1" y="3"/>
                      </a:lnTo>
                      <a:lnTo>
                        <a:pt x="3" y="5"/>
                      </a:lnTo>
                      <a:lnTo>
                        <a:pt x="5" y="6"/>
                      </a:lnTo>
                      <a:lnTo>
                        <a:pt x="8" y="6"/>
                      </a:lnTo>
                      <a:lnTo>
                        <a:pt x="9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099" name="Freeform 551"/>
                <p:cNvSpPr>
                  <a:spLocks/>
                </p:cNvSpPr>
                <p:nvPr/>
              </p:nvSpPr>
              <p:spPr bwMode="auto">
                <a:xfrm>
                  <a:off x="205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4"/>
                    </a:cxn>
                    <a:cxn ang="0">
                      <a:pos x="1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6">
                      <a:moveTo>
                        <a:pt x="0" y="6"/>
                      </a:move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0" name="Line 552"/>
                <p:cNvSpPr>
                  <a:spLocks noChangeShapeType="1"/>
                </p:cNvSpPr>
                <p:nvPr/>
              </p:nvSpPr>
              <p:spPr bwMode="auto">
                <a:xfrm flipH="1">
                  <a:off x="2058" y="3188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1" name="Freeform 553"/>
                <p:cNvSpPr>
                  <a:spLocks/>
                </p:cNvSpPr>
                <p:nvPr/>
              </p:nvSpPr>
              <p:spPr bwMode="auto">
                <a:xfrm>
                  <a:off x="2066" y="3188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6" y="0"/>
                    </a:cxn>
                    <a:cxn ang="0">
                      <a:pos x="21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26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2" name="Freeform 554"/>
                <p:cNvSpPr>
                  <a:spLocks/>
                </p:cNvSpPr>
                <p:nvPr/>
              </p:nvSpPr>
              <p:spPr bwMode="auto">
                <a:xfrm>
                  <a:off x="2062" y="3188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3" name="Freeform 555"/>
                <p:cNvSpPr>
                  <a:spLocks/>
                </p:cNvSpPr>
                <p:nvPr/>
              </p:nvSpPr>
              <p:spPr bwMode="auto">
                <a:xfrm>
                  <a:off x="2058" y="3188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0" y="0"/>
                    </a:cxn>
                    <a:cxn ang="0">
                      <a:pos x="15" y="0"/>
                    </a:cxn>
                    <a:cxn ang="0">
                      <a:pos x="18" y="0"/>
                    </a:cxn>
                    <a:cxn ang="0">
                      <a:pos x="21" y="0"/>
                    </a:cxn>
                    <a:cxn ang="0">
                      <a:pos x="23" y="0"/>
                    </a:cxn>
                    <a:cxn ang="0">
                      <a:pos x="26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27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8" y="0"/>
                      </a:lnTo>
                      <a:lnTo>
                        <a:pt x="21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4" name="Freeform 556"/>
                <p:cNvSpPr>
                  <a:spLocks/>
                </p:cNvSpPr>
                <p:nvPr/>
              </p:nvSpPr>
              <p:spPr bwMode="auto">
                <a:xfrm>
                  <a:off x="2058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5"/>
                    </a:cxn>
                    <a:cxn ang="0">
                      <a:pos x="1" y="1"/>
                    </a:cxn>
                    <a:cxn ang="0">
                      <a:pos x="2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" h="11">
                      <a:moveTo>
                        <a:pt x="0" y="11"/>
                      </a:moveTo>
                      <a:lnTo>
                        <a:pt x="0" y="5"/>
                      </a:lnTo>
                      <a:lnTo>
                        <a:pt x="1" y="1"/>
                      </a:ln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5" name="Freeform 557"/>
                <p:cNvSpPr>
                  <a:spLocks/>
                </p:cNvSpPr>
                <p:nvPr/>
              </p:nvSpPr>
              <p:spPr bwMode="auto">
                <a:xfrm>
                  <a:off x="2058" y="3187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5" y="0"/>
                    </a:cxn>
                    <a:cxn ang="0">
                      <a:pos x="18" y="0"/>
                    </a:cxn>
                    <a:cxn ang="0">
                      <a:pos x="20" y="0"/>
                    </a:cxn>
                    <a:cxn ang="0">
                      <a:pos x="21" y="0"/>
                    </a:cxn>
                    <a:cxn ang="0">
                      <a:pos x="22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2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8" y="0"/>
                      </a:lnTo>
                      <a:lnTo>
                        <a:pt x="20" y="0"/>
                      </a:lnTo>
                      <a:lnTo>
                        <a:pt x="21" y="0"/>
                      </a:lnTo>
                      <a:lnTo>
                        <a:pt x="22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6" name="Line 558"/>
                <p:cNvSpPr>
                  <a:spLocks noChangeShapeType="1"/>
                </p:cNvSpPr>
                <p:nvPr/>
              </p:nvSpPr>
              <p:spPr bwMode="auto">
                <a:xfrm flipV="1">
                  <a:off x="2058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7" name="Freeform 559"/>
                <p:cNvSpPr>
                  <a:spLocks/>
                </p:cNvSpPr>
                <p:nvPr/>
              </p:nvSpPr>
              <p:spPr bwMode="auto">
                <a:xfrm>
                  <a:off x="2065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2"/>
                    </a:cxn>
                    <a:cxn ang="0">
                      <a:pos x="9" y="4"/>
                    </a:cxn>
                    <a:cxn ang="0">
                      <a:pos x="11" y="7"/>
                    </a:cxn>
                    <a:cxn ang="0">
                      <a:pos x="12" y="9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12" h="12">
                      <a:moveTo>
                        <a:pt x="0" y="0"/>
                      </a:moveTo>
                      <a:lnTo>
                        <a:pt x="6" y="2"/>
                      </a:lnTo>
                      <a:lnTo>
                        <a:pt x="9" y="4"/>
                      </a:lnTo>
                      <a:lnTo>
                        <a:pt x="11" y="7"/>
                      </a:lnTo>
                      <a:lnTo>
                        <a:pt x="12" y="9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8" name="Freeform 560"/>
                <p:cNvSpPr>
                  <a:spLocks/>
                </p:cNvSpPr>
                <p:nvPr/>
              </p:nvSpPr>
              <p:spPr bwMode="auto">
                <a:xfrm>
                  <a:off x="2061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9"/>
                    </a:cxn>
                    <a:cxn ang="0">
                      <a:pos x="1" y="7"/>
                    </a:cxn>
                    <a:cxn ang="0">
                      <a:pos x="3" y="4"/>
                    </a:cxn>
                    <a:cxn ang="0">
                      <a:pos x="7" y="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2">
                      <a:moveTo>
                        <a:pt x="0" y="12"/>
                      </a:moveTo>
                      <a:lnTo>
                        <a:pt x="0" y="9"/>
                      </a:lnTo>
                      <a:lnTo>
                        <a:pt x="1" y="7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09" name="Freeform 561"/>
                <p:cNvSpPr>
                  <a:spLocks/>
                </p:cNvSpPr>
                <p:nvPr/>
              </p:nvSpPr>
              <p:spPr bwMode="auto">
                <a:xfrm>
                  <a:off x="2061" y="3187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" y="0"/>
                    </a:cxn>
                    <a:cxn ang="0">
                      <a:pos x="25" y="0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37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25" y="0"/>
                      </a:lnTo>
                      <a:lnTo>
                        <a:pt x="3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0" name="Line 562"/>
                <p:cNvSpPr>
                  <a:spLocks noChangeShapeType="1"/>
                </p:cNvSpPr>
                <p:nvPr/>
              </p:nvSpPr>
              <p:spPr bwMode="auto">
                <a:xfrm>
                  <a:off x="2059" y="3185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1" name="Freeform 563"/>
                <p:cNvSpPr>
                  <a:spLocks/>
                </p:cNvSpPr>
                <p:nvPr/>
              </p:nvSpPr>
              <p:spPr bwMode="auto">
                <a:xfrm>
                  <a:off x="2059" y="3185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22" y="0"/>
                    </a:cxn>
                    <a:cxn ang="0">
                      <a:pos x="20" y="0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2" y="0"/>
                    </a:cxn>
                    <a:cxn ang="0">
                      <a:pos x="9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3">
                      <a:moveTo>
                        <a:pt x="23" y="0"/>
                      </a:moveTo>
                      <a:lnTo>
                        <a:pt x="22" y="0"/>
                      </a:lnTo>
                      <a:lnTo>
                        <a:pt x="20" y="0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2" name="Line 564"/>
                <p:cNvSpPr>
                  <a:spLocks noChangeShapeType="1"/>
                </p:cNvSpPr>
                <p:nvPr/>
              </p:nvSpPr>
              <p:spPr bwMode="auto">
                <a:xfrm flipH="1">
                  <a:off x="2063" y="3185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3" name="Freeform 565"/>
                <p:cNvSpPr>
                  <a:spLocks/>
                </p:cNvSpPr>
                <p:nvPr/>
              </p:nvSpPr>
              <p:spPr bwMode="auto">
                <a:xfrm>
                  <a:off x="2065" y="3185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19" y="0"/>
                    </a:cxn>
                    <a:cxn ang="0">
                      <a:pos x="15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3">
                      <a:moveTo>
                        <a:pt x="23" y="0"/>
                      </a:moveTo>
                      <a:lnTo>
                        <a:pt x="19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4" name="Line 566"/>
                <p:cNvSpPr>
                  <a:spLocks noChangeShapeType="1"/>
                </p:cNvSpPr>
                <p:nvPr/>
              </p:nvSpPr>
              <p:spPr bwMode="auto">
                <a:xfrm>
                  <a:off x="2074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5" name="Line 567"/>
                <p:cNvSpPr>
                  <a:spLocks noChangeShapeType="1"/>
                </p:cNvSpPr>
                <p:nvPr/>
              </p:nvSpPr>
              <p:spPr bwMode="auto">
                <a:xfrm>
                  <a:off x="2075" y="3188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6" name="Freeform 568"/>
                <p:cNvSpPr>
                  <a:spLocks/>
                </p:cNvSpPr>
                <p:nvPr/>
              </p:nvSpPr>
              <p:spPr bwMode="auto">
                <a:xfrm>
                  <a:off x="2075" y="3188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7" y="0"/>
                    </a:cxn>
                    <a:cxn ang="0">
                      <a:pos x="43" y="0"/>
                    </a:cxn>
                    <a:cxn ang="0">
                      <a:pos x="37" y="0"/>
                    </a:cxn>
                    <a:cxn ang="0">
                      <a:pos x="32" y="0"/>
                    </a:cxn>
                    <a:cxn ang="0">
                      <a:pos x="26" y="0"/>
                    </a:cxn>
                    <a:cxn ang="0">
                      <a:pos x="19" y="0"/>
                    </a:cxn>
                    <a:cxn ang="0">
                      <a:pos x="13" y="0"/>
                    </a:cxn>
                    <a:cxn ang="0">
                      <a:pos x="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>
                      <a:moveTo>
                        <a:pt x="50" y="0"/>
                      </a:moveTo>
                      <a:lnTo>
                        <a:pt x="47" y="0"/>
                      </a:lnTo>
                      <a:lnTo>
                        <a:pt x="43" y="0"/>
                      </a:lnTo>
                      <a:lnTo>
                        <a:pt x="37" y="0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19" y="0"/>
                      </a:lnTo>
                      <a:lnTo>
                        <a:pt x="13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7" name="Freeform 569"/>
                <p:cNvSpPr>
                  <a:spLocks/>
                </p:cNvSpPr>
                <p:nvPr/>
              </p:nvSpPr>
              <p:spPr bwMode="auto">
                <a:xfrm>
                  <a:off x="2083" y="3188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>
                      <a:moveTo>
                        <a:pt x="18" y="0"/>
                      </a:moveTo>
                      <a:lnTo>
                        <a:pt x="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8" name="Freeform 570"/>
                <p:cNvSpPr>
                  <a:spLocks/>
                </p:cNvSpPr>
                <p:nvPr/>
              </p:nvSpPr>
              <p:spPr bwMode="auto">
                <a:xfrm>
                  <a:off x="2084" y="3188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>
                      <a:moveTo>
                        <a:pt x="3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19" name="Freeform 571"/>
                <p:cNvSpPr>
                  <a:spLocks/>
                </p:cNvSpPr>
                <p:nvPr/>
              </p:nvSpPr>
              <p:spPr bwMode="auto">
                <a:xfrm>
                  <a:off x="2058" y="3186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4"/>
                    </a:cxn>
                    <a:cxn ang="0">
                      <a:pos x="0" y="6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1" h="7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1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0" name="Freeform 572"/>
                <p:cNvSpPr>
                  <a:spLocks/>
                </p:cNvSpPr>
                <p:nvPr/>
              </p:nvSpPr>
              <p:spPr bwMode="auto">
                <a:xfrm>
                  <a:off x="2058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1" name="Freeform 573"/>
                <p:cNvSpPr>
                  <a:spLocks/>
                </p:cNvSpPr>
                <p:nvPr/>
              </p:nvSpPr>
              <p:spPr bwMode="auto">
                <a:xfrm>
                  <a:off x="205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4" y="6"/>
                    </a:cxn>
                    <a:cxn ang="0">
                      <a:pos x="2" y="4"/>
                    </a:cxn>
                    <a:cxn ang="0">
                      <a:pos x="1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6">
                      <a:moveTo>
                        <a:pt x="6" y="6"/>
                      </a:moveTo>
                      <a:lnTo>
                        <a:pt x="4" y="6"/>
                      </a:lnTo>
                      <a:lnTo>
                        <a:pt x="2" y="4"/>
                      </a:lnTo>
                      <a:lnTo>
                        <a:pt x="1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2" name="Line 574"/>
                <p:cNvSpPr>
                  <a:spLocks noChangeShapeType="1"/>
                </p:cNvSpPr>
                <p:nvPr/>
              </p:nvSpPr>
              <p:spPr bwMode="auto">
                <a:xfrm>
                  <a:off x="2057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3" name="Freeform 575"/>
                <p:cNvSpPr>
                  <a:spLocks/>
                </p:cNvSpPr>
                <p:nvPr/>
              </p:nvSpPr>
              <p:spPr bwMode="auto">
                <a:xfrm>
                  <a:off x="2048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" y="1"/>
                    </a:cxn>
                    <a:cxn ang="0">
                      <a:pos x="2" y="3"/>
                    </a:cxn>
                    <a:cxn ang="0">
                      <a:pos x="1" y="5"/>
                    </a:cxn>
                    <a:cxn ang="0">
                      <a:pos x="1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2" y="1"/>
                      </a:lnTo>
                      <a:lnTo>
                        <a:pt x="2" y="3"/>
                      </a:lnTo>
                      <a:lnTo>
                        <a:pt x="1" y="5"/>
                      </a:lnTo>
                      <a:lnTo>
                        <a:pt x="1" y="6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4" name="Freeform 576"/>
                <p:cNvSpPr>
                  <a:spLocks/>
                </p:cNvSpPr>
                <p:nvPr/>
              </p:nvSpPr>
              <p:spPr bwMode="auto">
                <a:xfrm>
                  <a:off x="2048" y="3188"/>
                  <a:ext cx="9" cy="1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4" y="0"/>
                    </a:cxn>
                    <a:cxn ang="0">
                      <a:pos x="37" y="0"/>
                    </a:cxn>
                    <a:cxn ang="0">
                      <a:pos x="31" y="0"/>
                    </a:cxn>
                    <a:cxn ang="0">
                      <a:pos x="25" y="0"/>
                    </a:cxn>
                    <a:cxn ang="0">
                      <a:pos x="19" y="0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1">
                      <a:moveTo>
                        <a:pt x="51" y="0"/>
                      </a:moveTo>
                      <a:lnTo>
                        <a:pt x="44" y="0"/>
                      </a:lnTo>
                      <a:lnTo>
                        <a:pt x="37" y="0"/>
                      </a:lnTo>
                      <a:lnTo>
                        <a:pt x="31" y="0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5" name="Line 577"/>
                <p:cNvSpPr>
                  <a:spLocks noChangeShapeType="1"/>
                </p:cNvSpPr>
                <p:nvPr/>
              </p:nvSpPr>
              <p:spPr bwMode="auto">
                <a:xfrm>
                  <a:off x="2047" y="3188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6" name="Freeform 578"/>
                <p:cNvSpPr>
                  <a:spLocks/>
                </p:cNvSpPr>
                <p:nvPr/>
              </p:nvSpPr>
              <p:spPr bwMode="auto">
                <a:xfrm>
                  <a:off x="2046" y="3188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7" y="0"/>
                    </a:cxn>
                    <a:cxn ang="0">
                      <a:pos x="9" y="0"/>
                    </a:cxn>
                    <a:cxn ang="0">
                      <a:pos x="11" y="0"/>
                    </a:cxn>
                    <a:cxn ang="0">
                      <a:pos x="13" y="0"/>
                    </a:cxn>
                    <a:cxn ang="0">
                      <a:pos x="11" y="0"/>
                    </a:cxn>
                    <a:cxn ang="0">
                      <a:pos x="10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3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1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7" name="Freeform 579"/>
                <p:cNvSpPr>
                  <a:spLocks/>
                </p:cNvSpPr>
                <p:nvPr/>
              </p:nvSpPr>
              <p:spPr bwMode="auto">
                <a:xfrm>
                  <a:off x="2046" y="3188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8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">
                      <a:moveTo>
                        <a:pt x="17" y="0"/>
                      </a:move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8" name="Freeform 580"/>
                <p:cNvSpPr>
                  <a:spLocks/>
                </p:cNvSpPr>
                <p:nvPr/>
              </p:nvSpPr>
              <p:spPr bwMode="auto">
                <a:xfrm>
                  <a:off x="2061" y="3182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" y="12"/>
                    </a:cxn>
                    <a:cxn ang="0">
                      <a:pos x="3" y="9"/>
                    </a:cxn>
                    <a:cxn ang="0">
                      <a:pos x="8" y="4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17" h="14">
                      <a:moveTo>
                        <a:pt x="0" y="14"/>
                      </a:moveTo>
                      <a:lnTo>
                        <a:pt x="1" y="12"/>
                      </a:lnTo>
                      <a:lnTo>
                        <a:pt x="3" y="9"/>
                      </a:lnTo>
                      <a:lnTo>
                        <a:pt x="8" y="4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29" name="Freeform 581"/>
                <p:cNvSpPr>
                  <a:spLocks/>
                </p:cNvSpPr>
                <p:nvPr/>
              </p:nvSpPr>
              <p:spPr bwMode="auto">
                <a:xfrm>
                  <a:off x="2044" y="3187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" y="0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38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0" name="Freeform 582"/>
                <p:cNvSpPr>
                  <a:spLocks/>
                </p:cNvSpPr>
                <p:nvPr/>
              </p:nvSpPr>
              <p:spPr bwMode="auto">
                <a:xfrm>
                  <a:off x="2044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1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3">
                      <a:moveTo>
                        <a:pt x="0" y="3"/>
                      </a:moveTo>
                      <a:lnTo>
                        <a:pt x="1" y="1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1" name="Freeform 583"/>
                <p:cNvSpPr>
                  <a:spLocks/>
                </p:cNvSpPr>
                <p:nvPr/>
              </p:nvSpPr>
              <p:spPr bwMode="auto">
                <a:xfrm>
                  <a:off x="2053" y="3186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6" y="3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lnTo>
                        <a:pt x="3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2" name="Freeform 584"/>
                <p:cNvSpPr>
                  <a:spLocks/>
                </p:cNvSpPr>
                <p:nvPr/>
              </p:nvSpPr>
              <p:spPr bwMode="auto">
                <a:xfrm>
                  <a:off x="2065" y="3182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" y="14"/>
                    </a:cxn>
                    <a:cxn ang="0">
                      <a:pos x="1" y="12"/>
                    </a:cxn>
                    <a:cxn ang="0">
                      <a:pos x="1" y="9"/>
                    </a:cxn>
                    <a:cxn ang="0">
                      <a:pos x="1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14">
                      <a:moveTo>
                        <a:pt x="1" y="14"/>
                      </a:moveTo>
                      <a:lnTo>
                        <a:pt x="1" y="12"/>
                      </a:lnTo>
                      <a:lnTo>
                        <a:pt x="1" y="9"/>
                      </a:lnTo>
                      <a:lnTo>
                        <a:pt x="1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3" name="Freeform 585"/>
                <p:cNvSpPr>
                  <a:spLocks/>
                </p:cNvSpPr>
                <p:nvPr/>
              </p:nvSpPr>
              <p:spPr bwMode="auto">
                <a:xfrm>
                  <a:off x="2055" y="3187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26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4" name="Freeform 586"/>
                <p:cNvSpPr>
                  <a:spLocks/>
                </p:cNvSpPr>
                <p:nvPr/>
              </p:nvSpPr>
              <p:spPr bwMode="auto">
                <a:xfrm>
                  <a:off x="2065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"/>
                    </a:cxn>
                    <a:cxn ang="0">
                      <a:pos x="8" y="2"/>
                    </a:cxn>
                    <a:cxn ang="0">
                      <a:pos x="8" y="3"/>
                    </a:cxn>
                  </a:cxnLst>
                  <a:rect l="0" t="0" r="r" b="b"/>
                  <a:pathLst>
                    <a:path w="8" h="3">
                      <a:moveTo>
                        <a:pt x="0" y="0"/>
                      </a:moveTo>
                      <a:lnTo>
                        <a:pt x="4" y="1"/>
                      </a:lnTo>
                      <a:lnTo>
                        <a:pt x="8" y="2"/>
                      </a:lnTo>
                      <a:lnTo>
                        <a:pt x="8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5" name="Freeform 587"/>
                <p:cNvSpPr>
                  <a:spLocks/>
                </p:cNvSpPr>
                <p:nvPr/>
              </p:nvSpPr>
              <p:spPr bwMode="auto">
                <a:xfrm>
                  <a:off x="206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6" name="Freeform 588"/>
                <p:cNvSpPr>
                  <a:spLocks/>
                </p:cNvSpPr>
                <p:nvPr/>
              </p:nvSpPr>
              <p:spPr bwMode="auto">
                <a:xfrm>
                  <a:off x="206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4" y="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4" y="3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7" name="Freeform 589"/>
                <p:cNvSpPr>
                  <a:spLocks/>
                </p:cNvSpPr>
                <p:nvPr/>
              </p:nvSpPr>
              <p:spPr bwMode="auto">
                <a:xfrm>
                  <a:off x="2067" y="3182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5" y="14"/>
                    </a:cxn>
                    <a:cxn ang="0">
                      <a:pos x="15" y="12"/>
                    </a:cxn>
                    <a:cxn ang="0">
                      <a:pos x="13" y="9"/>
                    </a:cxn>
                    <a:cxn ang="0">
                      <a:pos x="9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14">
                      <a:moveTo>
                        <a:pt x="15" y="14"/>
                      </a:moveTo>
                      <a:lnTo>
                        <a:pt x="15" y="12"/>
                      </a:lnTo>
                      <a:lnTo>
                        <a:pt x="13" y="9"/>
                      </a:lnTo>
                      <a:lnTo>
                        <a:pt x="9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8" name="Line 590"/>
                <p:cNvSpPr>
                  <a:spLocks noChangeShapeType="1"/>
                </p:cNvSpPr>
                <p:nvPr/>
              </p:nvSpPr>
              <p:spPr bwMode="auto">
                <a:xfrm flipH="1">
                  <a:off x="2076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39" name="Freeform 591"/>
                <p:cNvSpPr>
                  <a:spLocks/>
                </p:cNvSpPr>
                <p:nvPr/>
              </p:nvSpPr>
              <p:spPr bwMode="auto">
                <a:xfrm>
                  <a:off x="2077" y="3187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>
                      <a:moveTo>
                        <a:pt x="18" y="0"/>
                      </a:move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0" name="Freeform 592"/>
                <p:cNvSpPr>
                  <a:spLocks/>
                </p:cNvSpPr>
                <p:nvPr/>
              </p:nvSpPr>
              <p:spPr bwMode="auto">
                <a:xfrm>
                  <a:off x="2079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3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lnTo>
                        <a:pt x="3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1" name="Freeform 593"/>
                <p:cNvSpPr>
                  <a:spLocks/>
                </p:cNvSpPr>
                <p:nvPr/>
              </p:nvSpPr>
              <p:spPr bwMode="auto">
                <a:xfrm>
                  <a:off x="2066" y="3182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0" y="14"/>
                    </a:cxn>
                    <a:cxn ang="0">
                      <a:pos x="10" y="12"/>
                    </a:cxn>
                    <a:cxn ang="0">
                      <a:pos x="8" y="9"/>
                    </a:cxn>
                    <a:cxn ang="0">
                      <a:pos x="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14">
                      <a:moveTo>
                        <a:pt x="10" y="14"/>
                      </a:moveTo>
                      <a:lnTo>
                        <a:pt x="10" y="12"/>
                      </a:lnTo>
                      <a:lnTo>
                        <a:pt x="8" y="9"/>
                      </a:lnTo>
                      <a:lnTo>
                        <a:pt x="5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2" name="Freeform 594"/>
                <p:cNvSpPr>
                  <a:spLocks/>
                </p:cNvSpPr>
                <p:nvPr/>
              </p:nvSpPr>
              <p:spPr bwMode="auto">
                <a:xfrm>
                  <a:off x="2078" y="3187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">
                      <a:moveTo>
                        <a:pt x="39" y="0"/>
                      </a:moveTo>
                      <a:lnTo>
                        <a:pt x="2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3" name="Freeform 595"/>
                <p:cNvSpPr>
                  <a:spLocks/>
                </p:cNvSpPr>
                <p:nvPr/>
              </p:nvSpPr>
              <p:spPr bwMode="auto">
                <a:xfrm>
                  <a:off x="2085" y="3186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1" y="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1" y="1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4" name="Freeform 596"/>
                <p:cNvSpPr>
                  <a:spLocks/>
                </p:cNvSpPr>
                <p:nvPr/>
              </p:nvSpPr>
              <p:spPr bwMode="auto">
                <a:xfrm>
                  <a:off x="2063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5" name="Line 597"/>
                <p:cNvSpPr>
                  <a:spLocks noChangeShapeType="1"/>
                </p:cNvSpPr>
                <p:nvPr/>
              </p:nvSpPr>
              <p:spPr bwMode="auto">
                <a:xfrm flipH="1">
                  <a:off x="2063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6" name="Freeform 598"/>
                <p:cNvSpPr>
                  <a:spLocks/>
                </p:cNvSpPr>
                <p:nvPr/>
              </p:nvSpPr>
              <p:spPr bwMode="auto">
                <a:xfrm>
                  <a:off x="2063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5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8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7" name="Freeform 599"/>
                <p:cNvSpPr>
                  <a:spLocks/>
                </p:cNvSpPr>
                <p:nvPr/>
              </p:nvSpPr>
              <p:spPr bwMode="auto">
                <a:xfrm>
                  <a:off x="2064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8" name="Freeform 600"/>
                <p:cNvSpPr>
                  <a:spLocks/>
                </p:cNvSpPr>
                <p:nvPr/>
              </p:nvSpPr>
              <p:spPr bwMode="auto">
                <a:xfrm>
                  <a:off x="2065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49" name="Freeform 601"/>
                <p:cNvSpPr>
                  <a:spLocks/>
                </p:cNvSpPr>
                <p:nvPr/>
              </p:nvSpPr>
              <p:spPr bwMode="auto">
                <a:xfrm>
                  <a:off x="2066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50" name="Freeform 602"/>
                <p:cNvSpPr>
                  <a:spLocks/>
                </p:cNvSpPr>
                <p:nvPr/>
              </p:nvSpPr>
              <p:spPr bwMode="auto">
                <a:xfrm>
                  <a:off x="2067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51" name="Freeform 603"/>
                <p:cNvSpPr>
                  <a:spLocks/>
                </p:cNvSpPr>
                <p:nvPr/>
              </p:nvSpPr>
              <p:spPr bwMode="auto">
                <a:xfrm>
                  <a:off x="2067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52" name="Freeform 604"/>
                <p:cNvSpPr>
                  <a:spLocks/>
                </p:cNvSpPr>
                <p:nvPr/>
              </p:nvSpPr>
              <p:spPr bwMode="auto">
                <a:xfrm>
                  <a:off x="2067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>
                      <a:moveTo>
                        <a:pt x="4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53" name="Freeform 605"/>
                <p:cNvSpPr>
                  <a:spLocks/>
                </p:cNvSpPr>
                <p:nvPr/>
              </p:nvSpPr>
              <p:spPr bwMode="auto">
                <a:xfrm>
                  <a:off x="2066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1154" name="Freeform 606"/>
                <p:cNvSpPr>
                  <a:spLocks/>
                </p:cNvSpPr>
                <p:nvPr/>
              </p:nvSpPr>
              <p:spPr bwMode="auto">
                <a:xfrm>
                  <a:off x="2066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</p:grpSp>
          <p:grpSp>
            <p:nvGrpSpPr>
              <p:cNvPr id="434" name="Group 808"/>
              <p:cNvGrpSpPr>
                <a:grpSpLocks/>
              </p:cNvGrpSpPr>
              <p:nvPr/>
            </p:nvGrpSpPr>
            <p:grpSpPr bwMode="auto">
              <a:xfrm>
                <a:off x="3227631" y="5056181"/>
                <a:ext cx="101608" cy="208028"/>
                <a:chOff x="2033" y="3184"/>
                <a:chExt cx="64" cy="131"/>
              </a:xfrm>
            </p:grpSpPr>
            <p:sp>
              <p:nvSpPr>
                <p:cNvPr id="755" name="Freeform 608"/>
                <p:cNvSpPr>
                  <a:spLocks/>
                </p:cNvSpPr>
                <p:nvPr/>
              </p:nvSpPr>
              <p:spPr bwMode="auto">
                <a:xfrm>
                  <a:off x="2064" y="3191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">
                      <a:moveTo>
                        <a:pt x="9" y="0"/>
                      </a:move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6" name="Freeform 609"/>
                <p:cNvSpPr>
                  <a:spLocks/>
                </p:cNvSpPr>
                <p:nvPr/>
              </p:nvSpPr>
              <p:spPr bwMode="auto">
                <a:xfrm>
                  <a:off x="2064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7" name="Freeform 610"/>
                <p:cNvSpPr>
                  <a:spLocks/>
                </p:cNvSpPr>
                <p:nvPr/>
              </p:nvSpPr>
              <p:spPr bwMode="auto">
                <a:xfrm>
                  <a:off x="2063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8" name="Freeform 611"/>
                <p:cNvSpPr>
                  <a:spLocks/>
                </p:cNvSpPr>
                <p:nvPr/>
              </p:nvSpPr>
              <p:spPr bwMode="auto">
                <a:xfrm>
                  <a:off x="2063" y="319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9" name="Freeform 612"/>
                <p:cNvSpPr>
                  <a:spLocks/>
                </p:cNvSpPr>
                <p:nvPr/>
              </p:nvSpPr>
              <p:spPr bwMode="auto">
                <a:xfrm>
                  <a:off x="2061" y="3189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8" y="10"/>
                    </a:cxn>
                    <a:cxn ang="0">
                      <a:pos x="3" y="5"/>
                    </a:cxn>
                    <a:cxn ang="0">
                      <a:pos x="1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" h="12">
                      <a:moveTo>
                        <a:pt x="12" y="12"/>
                      </a:moveTo>
                      <a:lnTo>
                        <a:pt x="8" y="10"/>
                      </a:lnTo>
                      <a:lnTo>
                        <a:pt x="3" y="5"/>
                      </a:lnTo>
                      <a:lnTo>
                        <a:pt x="1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0" name="Freeform 613"/>
                <p:cNvSpPr>
                  <a:spLocks/>
                </p:cNvSpPr>
                <p:nvPr/>
              </p:nvSpPr>
              <p:spPr bwMode="auto">
                <a:xfrm>
                  <a:off x="204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" h="3">
                      <a:moveTo>
                        <a:pt x="1" y="3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1" name="Freeform 614"/>
                <p:cNvSpPr>
                  <a:spLocks/>
                </p:cNvSpPr>
                <p:nvPr/>
              </p:nvSpPr>
              <p:spPr bwMode="auto">
                <a:xfrm>
                  <a:off x="2053" y="3184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0" y="2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11">
                      <a:moveTo>
                        <a:pt x="48" y="0"/>
                      </a:moveTo>
                      <a:lnTo>
                        <a:pt x="40" y="2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2" name="Line 615"/>
                <p:cNvSpPr>
                  <a:spLocks noChangeShapeType="1"/>
                </p:cNvSpPr>
                <p:nvPr/>
              </p:nvSpPr>
              <p:spPr bwMode="auto">
                <a:xfrm>
                  <a:off x="2061" y="318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3" name="Freeform 616"/>
                <p:cNvSpPr>
                  <a:spLocks/>
                </p:cNvSpPr>
                <p:nvPr/>
              </p:nvSpPr>
              <p:spPr bwMode="auto">
                <a:xfrm>
                  <a:off x="2053" y="3187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" y="2"/>
                    </a:cxn>
                    <a:cxn ang="0">
                      <a:pos x="42" y="9"/>
                    </a:cxn>
                    <a:cxn ang="0">
                      <a:pos x="48" y="11"/>
                    </a:cxn>
                  </a:cxnLst>
                  <a:rect l="0" t="0" r="r" b="b"/>
                  <a:pathLst>
                    <a:path w="48" h="11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42" y="9"/>
                      </a:lnTo>
                      <a:lnTo>
                        <a:pt x="48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4" name="Freeform 617"/>
                <p:cNvSpPr>
                  <a:spLocks/>
                </p:cNvSpPr>
                <p:nvPr/>
              </p:nvSpPr>
              <p:spPr bwMode="auto">
                <a:xfrm>
                  <a:off x="2050" y="3187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12" y="3"/>
                    </a:cxn>
                    <a:cxn ang="0">
                      <a:pos x="19" y="5"/>
                    </a:cxn>
                  </a:cxnLst>
                  <a:rect l="0" t="0" r="r" b="b"/>
                  <a:pathLst>
                    <a:path w="19" h="5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2" y="3"/>
                      </a:lnTo>
                      <a:lnTo>
                        <a:pt x="19" y="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5" name="Freeform 618"/>
                <p:cNvSpPr>
                  <a:spLocks/>
                </p:cNvSpPr>
                <p:nvPr/>
              </p:nvSpPr>
              <p:spPr bwMode="auto">
                <a:xfrm>
                  <a:off x="2050" y="3186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3" y="1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19" h="4">
                      <a:moveTo>
                        <a:pt x="19" y="0"/>
                      </a:moveTo>
                      <a:lnTo>
                        <a:pt x="13" y="1"/>
                      </a:lnTo>
                      <a:lnTo>
                        <a:pt x="0" y="4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6" name="Freeform 619"/>
                <p:cNvSpPr>
                  <a:spLocks/>
                </p:cNvSpPr>
                <p:nvPr/>
              </p:nvSpPr>
              <p:spPr bwMode="auto">
                <a:xfrm>
                  <a:off x="2053" y="3189"/>
                  <a:ext cx="10" cy="2"/>
                </a:xfrm>
                <a:custGeom>
                  <a:avLst/>
                  <a:gdLst/>
                  <a:ahLst/>
                  <a:cxnLst>
                    <a:cxn ang="0">
                      <a:pos x="58" y="12"/>
                    </a:cxn>
                    <a:cxn ang="0">
                      <a:pos x="57" y="12"/>
                    </a:cxn>
                    <a:cxn ang="0">
                      <a:pos x="42" y="9"/>
                    </a:cxn>
                    <a:cxn ang="0">
                      <a:pos x="13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8" h="12">
                      <a:moveTo>
                        <a:pt x="58" y="12"/>
                      </a:moveTo>
                      <a:lnTo>
                        <a:pt x="57" y="12"/>
                      </a:lnTo>
                      <a:lnTo>
                        <a:pt x="42" y="9"/>
                      </a:lnTo>
                      <a:lnTo>
                        <a:pt x="13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7" name="Freeform 620"/>
                <p:cNvSpPr>
                  <a:spLocks/>
                </p:cNvSpPr>
                <p:nvPr/>
              </p:nvSpPr>
              <p:spPr bwMode="auto">
                <a:xfrm>
                  <a:off x="2053" y="3189"/>
                  <a:ext cx="10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"/>
                    </a:cxn>
                    <a:cxn ang="0">
                      <a:pos x="20" y="4"/>
                    </a:cxn>
                    <a:cxn ang="0">
                      <a:pos x="45" y="10"/>
                    </a:cxn>
                    <a:cxn ang="0">
                      <a:pos x="60" y="13"/>
                    </a:cxn>
                  </a:cxnLst>
                  <a:rect l="0" t="0" r="r" b="b"/>
                  <a:pathLst>
                    <a:path w="60" h="13">
                      <a:moveTo>
                        <a:pt x="0" y="0"/>
                      </a:moveTo>
                      <a:lnTo>
                        <a:pt x="4" y="1"/>
                      </a:lnTo>
                      <a:lnTo>
                        <a:pt x="20" y="4"/>
                      </a:lnTo>
                      <a:lnTo>
                        <a:pt x="45" y="10"/>
                      </a:lnTo>
                      <a:lnTo>
                        <a:pt x="60" y="1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8" name="Freeform 621"/>
                <p:cNvSpPr>
                  <a:spLocks/>
                </p:cNvSpPr>
                <p:nvPr/>
              </p:nvSpPr>
              <p:spPr bwMode="auto">
                <a:xfrm>
                  <a:off x="2044" y="3187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4"/>
                    </a:cxn>
                    <a:cxn ang="0">
                      <a:pos x="44" y="10"/>
                    </a:cxn>
                    <a:cxn ang="0">
                      <a:pos x="53" y="12"/>
                    </a:cxn>
                  </a:cxnLst>
                  <a:rect l="0" t="0" r="r" b="b"/>
                  <a:pathLst>
                    <a:path w="53" h="12">
                      <a:moveTo>
                        <a:pt x="0" y="0"/>
                      </a:moveTo>
                      <a:lnTo>
                        <a:pt x="19" y="4"/>
                      </a:lnTo>
                      <a:lnTo>
                        <a:pt x="44" y="10"/>
                      </a:lnTo>
                      <a:lnTo>
                        <a:pt x="53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69" name="Line 622"/>
                <p:cNvSpPr>
                  <a:spLocks noChangeShapeType="1"/>
                </p:cNvSpPr>
                <p:nvPr/>
              </p:nvSpPr>
              <p:spPr bwMode="auto">
                <a:xfrm flipH="1">
                  <a:off x="2044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0" name="Freeform 623"/>
                <p:cNvSpPr>
                  <a:spLocks/>
                </p:cNvSpPr>
                <p:nvPr/>
              </p:nvSpPr>
              <p:spPr bwMode="auto">
                <a:xfrm>
                  <a:off x="2044" y="3187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56" y="13"/>
                    </a:cxn>
                    <a:cxn ang="0">
                      <a:pos x="49" y="11"/>
                    </a:cxn>
                    <a:cxn ang="0">
                      <a:pos x="39" y="9"/>
                    </a:cxn>
                    <a:cxn ang="0">
                      <a:pos x="25" y="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6" h="13">
                      <a:moveTo>
                        <a:pt x="56" y="13"/>
                      </a:moveTo>
                      <a:lnTo>
                        <a:pt x="49" y="11"/>
                      </a:lnTo>
                      <a:lnTo>
                        <a:pt x="39" y="9"/>
                      </a:lnTo>
                      <a:lnTo>
                        <a:pt x="25" y="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1" name="Freeform 624"/>
                <p:cNvSpPr>
                  <a:spLocks/>
                </p:cNvSpPr>
                <p:nvPr/>
              </p:nvSpPr>
              <p:spPr bwMode="auto">
                <a:xfrm>
                  <a:off x="2051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5" y="3"/>
                    </a:cxn>
                  </a:cxnLst>
                  <a:rect l="0" t="0" r="r" b="b"/>
                  <a:pathLst>
                    <a:path w="5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5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2" name="Line 625"/>
                <p:cNvSpPr>
                  <a:spLocks noChangeShapeType="1"/>
                </p:cNvSpPr>
                <p:nvPr/>
              </p:nvSpPr>
              <p:spPr bwMode="auto">
                <a:xfrm>
                  <a:off x="2052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3" name="Freeform 626"/>
                <p:cNvSpPr>
                  <a:spLocks/>
                </p:cNvSpPr>
                <p:nvPr/>
              </p:nvSpPr>
              <p:spPr bwMode="auto">
                <a:xfrm>
                  <a:off x="2053" y="3187"/>
                  <a:ext cx="11" cy="4"/>
                </a:xfrm>
                <a:custGeom>
                  <a:avLst/>
                  <a:gdLst/>
                  <a:ahLst/>
                  <a:cxnLst>
                    <a:cxn ang="0">
                      <a:pos x="66" y="25"/>
                    </a:cxn>
                    <a:cxn ang="0">
                      <a:pos x="63" y="24"/>
                    </a:cxn>
                    <a:cxn ang="0">
                      <a:pos x="55" y="22"/>
                    </a:cxn>
                    <a:cxn ang="0">
                      <a:pos x="46" y="18"/>
                    </a:cxn>
                    <a:cxn ang="0">
                      <a:pos x="35" y="14"/>
                    </a:cxn>
                    <a:cxn ang="0">
                      <a:pos x="21" y="9"/>
                    </a:cxn>
                    <a:cxn ang="0">
                      <a:pos x="1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6" h="25">
                      <a:moveTo>
                        <a:pt x="66" y="25"/>
                      </a:moveTo>
                      <a:lnTo>
                        <a:pt x="63" y="24"/>
                      </a:lnTo>
                      <a:lnTo>
                        <a:pt x="55" y="22"/>
                      </a:lnTo>
                      <a:lnTo>
                        <a:pt x="46" y="18"/>
                      </a:lnTo>
                      <a:lnTo>
                        <a:pt x="35" y="14"/>
                      </a:lnTo>
                      <a:lnTo>
                        <a:pt x="21" y="9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4" name="Freeform 627"/>
                <p:cNvSpPr>
                  <a:spLocks/>
                </p:cNvSpPr>
                <p:nvPr/>
              </p:nvSpPr>
              <p:spPr bwMode="auto">
                <a:xfrm>
                  <a:off x="2053" y="3187"/>
                  <a:ext cx="10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2"/>
                    </a:cxn>
                    <a:cxn ang="0">
                      <a:pos x="33" y="13"/>
                    </a:cxn>
                    <a:cxn ang="0">
                      <a:pos x="53" y="22"/>
                    </a:cxn>
                    <a:cxn ang="0">
                      <a:pos x="59" y="24"/>
                    </a:cxn>
                    <a:cxn ang="0">
                      <a:pos x="61" y="24"/>
                    </a:cxn>
                  </a:cxnLst>
                  <a:rect l="0" t="0" r="r" b="b"/>
                  <a:pathLst>
                    <a:path w="61" h="24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33" y="13"/>
                      </a:lnTo>
                      <a:lnTo>
                        <a:pt x="53" y="22"/>
                      </a:lnTo>
                      <a:lnTo>
                        <a:pt x="59" y="24"/>
                      </a:lnTo>
                      <a:lnTo>
                        <a:pt x="61" y="24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5" name="Line 628"/>
                <p:cNvSpPr>
                  <a:spLocks noChangeShapeType="1"/>
                </p:cNvSpPr>
                <p:nvPr/>
              </p:nvSpPr>
              <p:spPr bwMode="auto">
                <a:xfrm>
                  <a:off x="2052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6" name="Line 629"/>
                <p:cNvSpPr>
                  <a:spLocks noChangeShapeType="1"/>
                </p:cNvSpPr>
                <p:nvPr/>
              </p:nvSpPr>
              <p:spPr bwMode="auto">
                <a:xfrm flipH="1">
                  <a:off x="2064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7" name="Freeform 630"/>
                <p:cNvSpPr>
                  <a:spLocks/>
                </p:cNvSpPr>
                <p:nvPr/>
              </p:nvSpPr>
              <p:spPr bwMode="auto">
                <a:xfrm>
                  <a:off x="2064" y="3187"/>
                  <a:ext cx="1" cy="4"/>
                </a:xfrm>
                <a:custGeom>
                  <a:avLst/>
                  <a:gdLst/>
                  <a:ahLst/>
                  <a:cxnLst>
                    <a:cxn ang="0">
                      <a:pos x="5" y="25"/>
                    </a:cxn>
                    <a:cxn ang="0">
                      <a:pos x="4" y="22"/>
                    </a:cxn>
                    <a:cxn ang="0">
                      <a:pos x="4" y="17"/>
                    </a:cxn>
                    <a:cxn ang="0">
                      <a:pos x="3" y="11"/>
                    </a:cxn>
                    <a:cxn ang="0">
                      <a:pos x="0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25">
                      <a:moveTo>
                        <a:pt x="5" y="25"/>
                      </a:moveTo>
                      <a:lnTo>
                        <a:pt x="4" y="22"/>
                      </a:lnTo>
                      <a:lnTo>
                        <a:pt x="4" y="17"/>
                      </a:lnTo>
                      <a:lnTo>
                        <a:pt x="3" y="11"/>
                      </a:ln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8" name="Line 631"/>
                <p:cNvSpPr>
                  <a:spLocks noChangeShapeType="1"/>
                </p:cNvSpPr>
                <p:nvPr/>
              </p:nvSpPr>
              <p:spPr bwMode="auto">
                <a:xfrm>
                  <a:off x="2066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79" name="Freeform 632"/>
                <p:cNvSpPr>
                  <a:spLocks/>
                </p:cNvSpPr>
                <p:nvPr/>
              </p:nvSpPr>
              <p:spPr bwMode="auto">
                <a:xfrm>
                  <a:off x="2065" y="3187"/>
                  <a:ext cx="1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3" y="14"/>
                    </a:cxn>
                    <a:cxn ang="0">
                      <a:pos x="4" y="20"/>
                    </a:cxn>
                    <a:cxn ang="0">
                      <a:pos x="6" y="23"/>
                    </a:cxn>
                    <a:cxn ang="0">
                      <a:pos x="6" y="25"/>
                    </a:cxn>
                  </a:cxnLst>
                  <a:rect l="0" t="0" r="r" b="b"/>
                  <a:pathLst>
                    <a:path w="6" h="25">
                      <a:moveTo>
                        <a:pt x="0" y="0"/>
                      </a:moveTo>
                      <a:lnTo>
                        <a:pt x="1" y="4"/>
                      </a:lnTo>
                      <a:lnTo>
                        <a:pt x="3" y="14"/>
                      </a:lnTo>
                      <a:lnTo>
                        <a:pt x="4" y="20"/>
                      </a:lnTo>
                      <a:lnTo>
                        <a:pt x="6" y="23"/>
                      </a:lnTo>
                      <a:lnTo>
                        <a:pt x="6" y="2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0" name="Freeform 633"/>
                <p:cNvSpPr>
                  <a:spLocks/>
                </p:cNvSpPr>
                <p:nvPr/>
              </p:nvSpPr>
              <p:spPr bwMode="auto">
                <a:xfrm>
                  <a:off x="2053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3" y="3"/>
                    </a:cxn>
                    <a:cxn ang="0">
                      <a:pos x="5" y="2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3">
                      <a:moveTo>
                        <a:pt x="0" y="3"/>
                      </a:moveTo>
                      <a:lnTo>
                        <a:pt x="3" y="3"/>
                      </a:lnTo>
                      <a:lnTo>
                        <a:pt x="5" y="2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1" name="Freeform 634"/>
                <p:cNvSpPr>
                  <a:spLocks/>
                </p:cNvSpPr>
                <p:nvPr/>
              </p:nvSpPr>
              <p:spPr bwMode="auto">
                <a:xfrm>
                  <a:off x="2065" y="3189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10"/>
                    </a:cxn>
                    <a:cxn ang="0">
                      <a:pos x="0" y="5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">
                      <a:moveTo>
                        <a:pt x="0" y="12"/>
                      </a:moveTo>
                      <a:lnTo>
                        <a:pt x="0" y="10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2" name="Freeform 635"/>
                <p:cNvSpPr>
                  <a:spLocks/>
                </p:cNvSpPr>
                <p:nvPr/>
              </p:nvSpPr>
              <p:spPr bwMode="auto">
                <a:xfrm>
                  <a:off x="2059" y="3187"/>
                  <a:ext cx="6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4"/>
                    </a:cxn>
                    <a:cxn ang="0">
                      <a:pos x="26" y="10"/>
                    </a:cxn>
                    <a:cxn ang="0">
                      <a:pos x="36" y="15"/>
                    </a:cxn>
                    <a:cxn ang="0">
                      <a:pos x="38" y="16"/>
                    </a:cxn>
                  </a:cxnLst>
                  <a:rect l="0" t="0" r="r" b="b"/>
                  <a:pathLst>
                    <a:path w="38" h="16">
                      <a:moveTo>
                        <a:pt x="0" y="0"/>
                      </a:moveTo>
                      <a:lnTo>
                        <a:pt x="9" y="4"/>
                      </a:lnTo>
                      <a:lnTo>
                        <a:pt x="26" y="10"/>
                      </a:lnTo>
                      <a:lnTo>
                        <a:pt x="36" y="15"/>
                      </a:lnTo>
                      <a:lnTo>
                        <a:pt x="38" y="1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3" name="Freeform 636"/>
                <p:cNvSpPr>
                  <a:spLocks/>
                </p:cNvSpPr>
                <p:nvPr/>
              </p:nvSpPr>
              <p:spPr bwMode="auto">
                <a:xfrm>
                  <a:off x="2059" y="3184"/>
                  <a:ext cx="6" cy="3"/>
                </a:xfrm>
                <a:custGeom>
                  <a:avLst/>
                  <a:gdLst/>
                  <a:ahLst/>
                  <a:cxnLst>
                    <a:cxn ang="0">
                      <a:pos x="38" y="0"/>
                    </a:cxn>
                    <a:cxn ang="0">
                      <a:pos x="37" y="1"/>
                    </a:cxn>
                    <a:cxn ang="0">
                      <a:pos x="28" y="4"/>
                    </a:cxn>
                    <a:cxn ang="0">
                      <a:pos x="15" y="9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38" h="15">
                      <a:moveTo>
                        <a:pt x="38" y="0"/>
                      </a:moveTo>
                      <a:lnTo>
                        <a:pt x="37" y="1"/>
                      </a:lnTo>
                      <a:lnTo>
                        <a:pt x="28" y="4"/>
                      </a:lnTo>
                      <a:lnTo>
                        <a:pt x="15" y="9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4" name="Line 637"/>
                <p:cNvSpPr>
                  <a:spLocks noChangeShapeType="1"/>
                </p:cNvSpPr>
                <p:nvPr/>
              </p:nvSpPr>
              <p:spPr bwMode="auto">
                <a:xfrm>
                  <a:off x="2065" y="318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5" name="Freeform 638"/>
                <p:cNvSpPr>
                  <a:spLocks/>
                </p:cNvSpPr>
                <p:nvPr/>
              </p:nvSpPr>
              <p:spPr bwMode="auto">
                <a:xfrm>
                  <a:off x="207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5" y="3"/>
                    </a:cxn>
                  </a:cxnLst>
                  <a:rect l="0" t="0" r="r" b="b"/>
                  <a:pathLst>
                    <a:path w="5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5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6" name="Freeform 639"/>
                <p:cNvSpPr>
                  <a:spLocks/>
                </p:cNvSpPr>
                <p:nvPr/>
              </p:nvSpPr>
              <p:spPr bwMode="auto">
                <a:xfrm>
                  <a:off x="2067" y="3188"/>
                  <a:ext cx="10" cy="3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4" y="20"/>
                    </a:cxn>
                    <a:cxn ang="0">
                      <a:pos x="9" y="18"/>
                    </a:cxn>
                    <a:cxn ang="0">
                      <a:pos x="20" y="14"/>
                    </a:cxn>
                    <a:cxn ang="0">
                      <a:pos x="37" y="9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21">
                      <a:moveTo>
                        <a:pt x="0" y="21"/>
                      </a:moveTo>
                      <a:lnTo>
                        <a:pt x="4" y="20"/>
                      </a:lnTo>
                      <a:lnTo>
                        <a:pt x="9" y="18"/>
                      </a:lnTo>
                      <a:lnTo>
                        <a:pt x="20" y="14"/>
                      </a:lnTo>
                      <a:lnTo>
                        <a:pt x="37" y="9"/>
                      </a:lnTo>
                      <a:lnTo>
                        <a:pt x="6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7" name="Freeform 640"/>
                <p:cNvSpPr>
                  <a:spLocks/>
                </p:cNvSpPr>
                <p:nvPr/>
              </p:nvSpPr>
              <p:spPr bwMode="auto">
                <a:xfrm>
                  <a:off x="2066" y="3187"/>
                  <a:ext cx="11" cy="4"/>
                </a:xfrm>
                <a:custGeom>
                  <a:avLst/>
                  <a:gdLst/>
                  <a:ahLst/>
                  <a:cxnLst>
                    <a:cxn ang="0">
                      <a:pos x="67" y="0"/>
                    </a:cxn>
                    <a:cxn ang="0">
                      <a:pos x="53" y="5"/>
                    </a:cxn>
                    <a:cxn ang="0">
                      <a:pos x="29" y="13"/>
                    </a:cxn>
                    <a:cxn ang="0">
                      <a:pos x="15" y="18"/>
                    </a:cxn>
                    <a:cxn ang="0">
                      <a:pos x="6" y="21"/>
                    </a:cxn>
                    <a:cxn ang="0">
                      <a:pos x="1" y="2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67" h="23">
                      <a:moveTo>
                        <a:pt x="67" y="0"/>
                      </a:moveTo>
                      <a:lnTo>
                        <a:pt x="53" y="5"/>
                      </a:lnTo>
                      <a:lnTo>
                        <a:pt x="29" y="13"/>
                      </a:lnTo>
                      <a:lnTo>
                        <a:pt x="15" y="18"/>
                      </a:lnTo>
                      <a:lnTo>
                        <a:pt x="6" y="21"/>
                      </a:lnTo>
                      <a:lnTo>
                        <a:pt x="1" y="23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8" name="Line 641"/>
                <p:cNvSpPr>
                  <a:spLocks noChangeShapeType="1"/>
                </p:cNvSpPr>
                <p:nvPr/>
              </p:nvSpPr>
              <p:spPr bwMode="auto">
                <a:xfrm flipH="1">
                  <a:off x="2077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89" name="Line 642"/>
                <p:cNvSpPr>
                  <a:spLocks noChangeShapeType="1"/>
                </p:cNvSpPr>
                <p:nvPr/>
              </p:nvSpPr>
              <p:spPr bwMode="auto">
                <a:xfrm>
                  <a:off x="2078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0" name="Freeform 643"/>
                <p:cNvSpPr>
                  <a:spLocks/>
                </p:cNvSpPr>
                <p:nvPr/>
              </p:nvSpPr>
              <p:spPr bwMode="auto">
                <a:xfrm>
                  <a:off x="2077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3" y="3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4">
                      <a:moveTo>
                        <a:pt x="0" y="4"/>
                      </a:moveTo>
                      <a:lnTo>
                        <a:pt x="3" y="3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1" name="Freeform 644"/>
                <p:cNvSpPr>
                  <a:spLocks/>
                </p:cNvSpPr>
                <p:nvPr/>
              </p:nvSpPr>
              <p:spPr bwMode="auto">
                <a:xfrm>
                  <a:off x="2067" y="3189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" y="10"/>
                    </a:cxn>
                    <a:cxn ang="0">
                      <a:pos x="10" y="5"/>
                    </a:cxn>
                    <a:cxn ang="0">
                      <a:pos x="12" y="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2">
                      <a:moveTo>
                        <a:pt x="0" y="12"/>
                      </a:moveTo>
                      <a:lnTo>
                        <a:pt x="6" y="10"/>
                      </a:lnTo>
                      <a:lnTo>
                        <a:pt x="10" y="5"/>
                      </a:lnTo>
                      <a:lnTo>
                        <a:pt x="12" y="2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2" name="Freeform 645"/>
                <p:cNvSpPr>
                  <a:spLocks/>
                </p:cNvSpPr>
                <p:nvPr/>
              </p:nvSpPr>
              <p:spPr bwMode="auto">
                <a:xfrm>
                  <a:off x="2079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2" y="3"/>
                    </a:cxn>
                    <a:cxn ang="0">
                      <a:pos x="4" y="2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3">
                      <a:moveTo>
                        <a:pt x="0" y="3"/>
                      </a:moveTo>
                      <a:lnTo>
                        <a:pt x="2" y="3"/>
                      </a:lnTo>
                      <a:lnTo>
                        <a:pt x="4" y="2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3" name="Freeform 646"/>
                <p:cNvSpPr>
                  <a:spLocks/>
                </p:cNvSpPr>
                <p:nvPr/>
              </p:nvSpPr>
              <p:spPr bwMode="auto">
                <a:xfrm>
                  <a:off x="2069" y="3187"/>
                  <a:ext cx="7" cy="2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32" y="5"/>
                    </a:cxn>
                    <a:cxn ang="0">
                      <a:pos x="15" y="10"/>
                    </a:cxn>
                    <a:cxn ang="0">
                      <a:pos x="5" y="14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45" h="16">
                      <a:moveTo>
                        <a:pt x="45" y="0"/>
                      </a:moveTo>
                      <a:lnTo>
                        <a:pt x="32" y="5"/>
                      </a:lnTo>
                      <a:lnTo>
                        <a:pt x="15" y="10"/>
                      </a:lnTo>
                      <a:lnTo>
                        <a:pt x="5" y="14"/>
                      </a:lnTo>
                      <a:lnTo>
                        <a:pt x="0" y="1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4" name="Freeform 647"/>
                <p:cNvSpPr>
                  <a:spLocks/>
                </p:cNvSpPr>
                <p:nvPr/>
              </p:nvSpPr>
              <p:spPr bwMode="auto">
                <a:xfrm>
                  <a:off x="2069" y="3184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"/>
                    </a:cxn>
                    <a:cxn ang="0">
                      <a:pos x="14" y="4"/>
                    </a:cxn>
                    <a:cxn ang="0">
                      <a:pos x="30" y="11"/>
                    </a:cxn>
                    <a:cxn ang="0">
                      <a:pos x="45" y="15"/>
                    </a:cxn>
                  </a:cxnLst>
                  <a:rect l="0" t="0" r="r" b="b"/>
                  <a:pathLst>
                    <a:path w="45" h="15">
                      <a:moveTo>
                        <a:pt x="0" y="0"/>
                      </a:moveTo>
                      <a:lnTo>
                        <a:pt x="4" y="1"/>
                      </a:lnTo>
                      <a:lnTo>
                        <a:pt x="14" y="4"/>
                      </a:lnTo>
                      <a:lnTo>
                        <a:pt x="30" y="11"/>
                      </a:lnTo>
                      <a:lnTo>
                        <a:pt x="45" y="1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5" name="Line 648"/>
                <p:cNvSpPr>
                  <a:spLocks noChangeShapeType="1"/>
                </p:cNvSpPr>
                <p:nvPr/>
              </p:nvSpPr>
              <p:spPr bwMode="auto">
                <a:xfrm>
                  <a:off x="2069" y="318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6" name="Freeform 649"/>
                <p:cNvSpPr>
                  <a:spLocks/>
                </p:cNvSpPr>
                <p:nvPr/>
              </p:nvSpPr>
              <p:spPr bwMode="auto">
                <a:xfrm>
                  <a:off x="2067" y="3189"/>
                  <a:ext cx="10" cy="2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9" y="12"/>
                    </a:cxn>
                    <a:cxn ang="0">
                      <a:pos x="23" y="9"/>
                    </a:cxn>
                    <a:cxn ang="0">
                      <a:pos x="47" y="3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62" h="13">
                      <a:moveTo>
                        <a:pt x="0" y="13"/>
                      </a:moveTo>
                      <a:lnTo>
                        <a:pt x="9" y="12"/>
                      </a:lnTo>
                      <a:lnTo>
                        <a:pt x="23" y="9"/>
                      </a:lnTo>
                      <a:lnTo>
                        <a:pt x="47" y="3"/>
                      </a:lnTo>
                      <a:lnTo>
                        <a:pt x="6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7" name="Freeform 650"/>
                <p:cNvSpPr>
                  <a:spLocks/>
                </p:cNvSpPr>
                <p:nvPr/>
              </p:nvSpPr>
              <p:spPr bwMode="auto">
                <a:xfrm>
                  <a:off x="2067" y="3189"/>
                  <a:ext cx="10" cy="2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33" y="5"/>
                    </a:cxn>
                    <a:cxn ang="0">
                      <a:pos x="16" y="10"/>
                    </a:cxn>
                    <a:cxn ang="0">
                      <a:pos x="5" y="12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58" h="13">
                      <a:moveTo>
                        <a:pt x="58" y="0"/>
                      </a:moveTo>
                      <a:lnTo>
                        <a:pt x="33" y="5"/>
                      </a:lnTo>
                      <a:lnTo>
                        <a:pt x="16" y="10"/>
                      </a:lnTo>
                      <a:lnTo>
                        <a:pt x="5" y="12"/>
                      </a:lnTo>
                      <a:lnTo>
                        <a:pt x="0" y="1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8" name="Freeform 651"/>
                <p:cNvSpPr>
                  <a:spLocks/>
                </p:cNvSpPr>
                <p:nvPr/>
              </p:nvSpPr>
              <p:spPr bwMode="auto">
                <a:xfrm>
                  <a:off x="2077" y="3187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45" y="2"/>
                    </a:cxn>
                    <a:cxn ang="0">
                      <a:pos x="2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52" h="12">
                      <a:moveTo>
                        <a:pt x="52" y="0"/>
                      </a:moveTo>
                      <a:lnTo>
                        <a:pt x="45" y="2"/>
                      </a:lnTo>
                      <a:lnTo>
                        <a:pt x="2" y="12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99" name="Line 652"/>
                <p:cNvSpPr>
                  <a:spLocks noChangeShapeType="1"/>
                </p:cNvSpPr>
                <p:nvPr/>
              </p:nvSpPr>
              <p:spPr bwMode="auto">
                <a:xfrm flipH="1">
                  <a:off x="2085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0" name="Freeform 653"/>
                <p:cNvSpPr>
                  <a:spLocks/>
                </p:cNvSpPr>
                <p:nvPr/>
              </p:nvSpPr>
              <p:spPr bwMode="auto">
                <a:xfrm>
                  <a:off x="2077" y="3187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1" y="6"/>
                    </a:cxn>
                    <a:cxn ang="0">
                      <a:pos x="49" y="0"/>
                    </a:cxn>
                  </a:cxnLst>
                  <a:rect l="0" t="0" r="r" b="b"/>
                  <a:pathLst>
                    <a:path w="49" h="12">
                      <a:moveTo>
                        <a:pt x="0" y="12"/>
                      </a:moveTo>
                      <a:lnTo>
                        <a:pt x="21" y="6"/>
                      </a:lnTo>
                      <a:lnTo>
                        <a:pt x="4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1" name="Freeform 654"/>
                <p:cNvSpPr>
                  <a:spLocks/>
                </p:cNvSpPr>
                <p:nvPr/>
              </p:nvSpPr>
              <p:spPr bwMode="auto">
                <a:xfrm>
                  <a:off x="2066" y="3189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" y="10"/>
                    </a:cxn>
                    <a:cxn ang="0">
                      <a:pos x="5" y="5"/>
                    </a:cxn>
                    <a:cxn ang="0">
                      <a:pos x="7" y="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7" h="12">
                      <a:moveTo>
                        <a:pt x="0" y="12"/>
                      </a:moveTo>
                      <a:lnTo>
                        <a:pt x="2" y="10"/>
                      </a:lnTo>
                      <a:lnTo>
                        <a:pt x="5" y="5"/>
                      </a:lnTo>
                      <a:lnTo>
                        <a:pt x="7" y="2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2" name="Freeform 655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3" name="Freeform 656"/>
                <p:cNvSpPr>
                  <a:spLocks/>
                </p:cNvSpPr>
                <p:nvPr/>
              </p:nvSpPr>
              <p:spPr bwMode="auto">
                <a:xfrm>
                  <a:off x="2067" y="3184"/>
                  <a:ext cx="10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1"/>
                    </a:cxn>
                    <a:cxn ang="0">
                      <a:pos x="17" y="4"/>
                    </a:cxn>
                    <a:cxn ang="0">
                      <a:pos x="34" y="8"/>
                    </a:cxn>
                    <a:cxn ang="0">
                      <a:pos x="57" y="13"/>
                    </a:cxn>
                    <a:cxn ang="0">
                      <a:pos x="58" y="13"/>
                    </a:cxn>
                  </a:cxnLst>
                  <a:rect l="0" t="0" r="r" b="b"/>
                  <a:pathLst>
                    <a:path w="58" h="13">
                      <a:moveTo>
                        <a:pt x="0" y="0"/>
                      </a:moveTo>
                      <a:lnTo>
                        <a:pt x="5" y="1"/>
                      </a:lnTo>
                      <a:lnTo>
                        <a:pt x="17" y="4"/>
                      </a:lnTo>
                      <a:lnTo>
                        <a:pt x="34" y="8"/>
                      </a:lnTo>
                      <a:lnTo>
                        <a:pt x="57" y="13"/>
                      </a:lnTo>
                      <a:lnTo>
                        <a:pt x="58" y="1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4" name="Line 657"/>
                <p:cNvSpPr>
                  <a:spLocks noChangeShapeType="1"/>
                </p:cNvSpPr>
                <p:nvPr/>
              </p:nvSpPr>
              <p:spPr bwMode="auto">
                <a:xfrm>
                  <a:off x="2067" y="318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5" name="Freeform 658"/>
                <p:cNvSpPr>
                  <a:spLocks/>
                </p:cNvSpPr>
                <p:nvPr/>
              </p:nvSpPr>
              <p:spPr bwMode="auto">
                <a:xfrm>
                  <a:off x="2067" y="3187"/>
                  <a:ext cx="10" cy="2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36" y="5"/>
                    </a:cxn>
                    <a:cxn ang="0">
                      <a:pos x="14" y="1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58" h="14">
                      <a:moveTo>
                        <a:pt x="58" y="0"/>
                      </a:moveTo>
                      <a:lnTo>
                        <a:pt x="36" y="5"/>
                      </a:lnTo>
                      <a:lnTo>
                        <a:pt x="14" y="11"/>
                      </a:lnTo>
                      <a:lnTo>
                        <a:pt x="0" y="14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6" name="Line 659"/>
                <p:cNvSpPr>
                  <a:spLocks noChangeShapeType="1"/>
                </p:cNvSpPr>
                <p:nvPr/>
              </p:nvSpPr>
              <p:spPr bwMode="auto">
                <a:xfrm flipH="1">
                  <a:off x="2077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7" name="Line 660"/>
                <p:cNvSpPr>
                  <a:spLocks noChangeShapeType="1"/>
                </p:cNvSpPr>
                <p:nvPr/>
              </p:nvSpPr>
              <p:spPr bwMode="auto">
                <a:xfrm>
                  <a:off x="2077" y="318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8" name="Freeform 661"/>
                <p:cNvSpPr>
                  <a:spLocks/>
                </p:cNvSpPr>
                <p:nvPr/>
              </p:nvSpPr>
              <p:spPr bwMode="auto">
                <a:xfrm>
                  <a:off x="2062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7" y="3"/>
                    </a:cxn>
                    <a:cxn ang="0">
                      <a:pos x="4" y="3"/>
                    </a:cxn>
                    <a:cxn ang="0">
                      <a:pos x="1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3">
                      <a:moveTo>
                        <a:pt x="7" y="3"/>
                      </a:moveTo>
                      <a:lnTo>
                        <a:pt x="4" y="3"/>
                      </a:lnTo>
                      <a:lnTo>
                        <a:pt x="1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09" name="Freeform 662"/>
                <p:cNvSpPr>
                  <a:spLocks/>
                </p:cNvSpPr>
                <p:nvPr/>
              </p:nvSpPr>
              <p:spPr bwMode="auto">
                <a:xfrm>
                  <a:off x="2062" y="3186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3" y="1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7" h="3">
                      <a:moveTo>
                        <a:pt x="0" y="3"/>
                      </a:moveTo>
                      <a:lnTo>
                        <a:pt x="3" y="1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0" name="Line 663"/>
                <p:cNvSpPr>
                  <a:spLocks noChangeShapeType="1"/>
                </p:cNvSpPr>
                <p:nvPr/>
              </p:nvSpPr>
              <p:spPr bwMode="auto">
                <a:xfrm flipH="1">
                  <a:off x="2062" y="3187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1" name="Freeform 664"/>
                <p:cNvSpPr>
                  <a:spLocks/>
                </p:cNvSpPr>
                <p:nvPr/>
              </p:nvSpPr>
              <p:spPr bwMode="auto">
                <a:xfrm>
                  <a:off x="2065" y="3187"/>
                  <a:ext cx="7" cy="2"/>
                </a:xfrm>
                <a:custGeom>
                  <a:avLst/>
                  <a:gdLst/>
                  <a:ahLst/>
                  <a:cxnLst>
                    <a:cxn ang="0">
                      <a:pos x="0" y="16"/>
                    </a:cxn>
                    <a:cxn ang="0">
                      <a:pos x="1" y="15"/>
                    </a:cxn>
                    <a:cxn ang="0">
                      <a:pos x="10" y="12"/>
                    </a:cxn>
                    <a:cxn ang="0">
                      <a:pos x="25" y="7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43" h="16">
                      <a:moveTo>
                        <a:pt x="0" y="16"/>
                      </a:moveTo>
                      <a:lnTo>
                        <a:pt x="1" y="15"/>
                      </a:lnTo>
                      <a:lnTo>
                        <a:pt x="10" y="12"/>
                      </a:lnTo>
                      <a:lnTo>
                        <a:pt x="25" y="7"/>
                      </a:lnTo>
                      <a:lnTo>
                        <a:pt x="4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2" name="Freeform 665"/>
                <p:cNvSpPr>
                  <a:spLocks/>
                </p:cNvSpPr>
                <p:nvPr/>
              </p:nvSpPr>
              <p:spPr bwMode="auto">
                <a:xfrm>
                  <a:off x="2065" y="3184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43" y="15"/>
                    </a:cxn>
                    <a:cxn ang="0">
                      <a:pos x="40" y="14"/>
                    </a:cxn>
                    <a:cxn ang="0">
                      <a:pos x="20" y="7"/>
                    </a:cxn>
                    <a:cxn ang="0">
                      <a:pos x="7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" h="15">
                      <a:moveTo>
                        <a:pt x="43" y="15"/>
                      </a:moveTo>
                      <a:lnTo>
                        <a:pt x="40" y="14"/>
                      </a:lnTo>
                      <a:lnTo>
                        <a:pt x="20" y="7"/>
                      </a:lnTo>
                      <a:lnTo>
                        <a:pt x="7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3" name="Freeform 666"/>
                <p:cNvSpPr>
                  <a:spLocks/>
                </p:cNvSpPr>
                <p:nvPr/>
              </p:nvSpPr>
              <p:spPr bwMode="auto">
                <a:xfrm>
                  <a:off x="2055" y="3187"/>
                  <a:ext cx="6" cy="2"/>
                </a:xfrm>
                <a:custGeom>
                  <a:avLst/>
                  <a:gdLst/>
                  <a:ahLst/>
                  <a:cxnLst>
                    <a:cxn ang="0">
                      <a:pos x="39" y="16"/>
                    </a:cxn>
                    <a:cxn ang="0">
                      <a:pos x="37" y="15"/>
                    </a:cxn>
                    <a:cxn ang="0">
                      <a:pos x="16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" h="16">
                      <a:moveTo>
                        <a:pt x="39" y="16"/>
                      </a:moveTo>
                      <a:lnTo>
                        <a:pt x="37" y="15"/>
                      </a:lnTo>
                      <a:lnTo>
                        <a:pt x="16" y="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4" name="Freeform 667"/>
                <p:cNvSpPr>
                  <a:spLocks/>
                </p:cNvSpPr>
                <p:nvPr/>
              </p:nvSpPr>
              <p:spPr bwMode="auto">
                <a:xfrm>
                  <a:off x="2055" y="3184"/>
                  <a:ext cx="6" cy="3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7" y="13"/>
                    </a:cxn>
                    <a:cxn ang="0">
                      <a:pos x="24" y="7"/>
                    </a:cxn>
                    <a:cxn ang="0">
                      <a:pos x="35" y="2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9" h="15">
                      <a:moveTo>
                        <a:pt x="0" y="15"/>
                      </a:moveTo>
                      <a:lnTo>
                        <a:pt x="7" y="13"/>
                      </a:lnTo>
                      <a:lnTo>
                        <a:pt x="24" y="7"/>
                      </a:lnTo>
                      <a:lnTo>
                        <a:pt x="35" y="2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5" name="Line 668"/>
                <p:cNvSpPr>
                  <a:spLocks noChangeShapeType="1"/>
                </p:cNvSpPr>
                <p:nvPr/>
              </p:nvSpPr>
              <p:spPr bwMode="auto">
                <a:xfrm>
                  <a:off x="2066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6" name="Freeform 669"/>
                <p:cNvSpPr>
                  <a:spLocks/>
                </p:cNvSpPr>
                <p:nvPr/>
              </p:nvSpPr>
              <p:spPr bwMode="auto">
                <a:xfrm>
                  <a:off x="2067" y="3187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4" y="16"/>
                    </a:cxn>
                    <a:cxn ang="0">
                      <a:pos x="4" y="15"/>
                    </a:cxn>
                    <a:cxn ang="0">
                      <a:pos x="2" y="12"/>
                    </a:cxn>
                    <a:cxn ang="0">
                      <a:pos x="1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16">
                      <a:moveTo>
                        <a:pt x="4" y="16"/>
                      </a:moveTo>
                      <a:lnTo>
                        <a:pt x="4" y="15"/>
                      </a:lnTo>
                      <a:lnTo>
                        <a:pt x="2" y="12"/>
                      </a:lnTo>
                      <a:lnTo>
                        <a:pt x="1" y="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7" name="Freeform 670"/>
                <p:cNvSpPr>
                  <a:spLocks/>
                </p:cNvSpPr>
                <p:nvPr/>
              </p:nvSpPr>
              <p:spPr bwMode="auto">
                <a:xfrm>
                  <a:off x="2067" y="3184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2"/>
                    </a:cxn>
                    <a:cxn ang="0">
                      <a:pos x="2" y="6"/>
                    </a:cxn>
                    <a:cxn ang="0">
                      <a:pos x="4" y="1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" h="15">
                      <a:moveTo>
                        <a:pt x="0" y="15"/>
                      </a:moveTo>
                      <a:lnTo>
                        <a:pt x="1" y="12"/>
                      </a:lnTo>
                      <a:lnTo>
                        <a:pt x="2" y="6"/>
                      </a:lnTo>
                      <a:lnTo>
                        <a:pt x="4" y="1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8" name="Freeform 671"/>
                <p:cNvSpPr>
                  <a:spLocks/>
                </p:cNvSpPr>
                <p:nvPr/>
              </p:nvSpPr>
              <p:spPr bwMode="auto">
                <a:xfrm>
                  <a:off x="2062" y="3187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3" y="9"/>
                    </a:cxn>
                    <a:cxn ang="0">
                      <a:pos x="3" y="14"/>
                    </a:cxn>
                    <a:cxn ang="0">
                      <a:pos x="4" y="16"/>
                    </a:cxn>
                  </a:cxnLst>
                  <a:rect l="0" t="0" r="r" b="b"/>
                  <a:pathLst>
                    <a:path w="4" h="16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3" y="9"/>
                      </a:lnTo>
                      <a:lnTo>
                        <a:pt x="3" y="14"/>
                      </a:lnTo>
                      <a:lnTo>
                        <a:pt x="4" y="1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19" name="Freeform 672"/>
                <p:cNvSpPr>
                  <a:spLocks/>
                </p:cNvSpPr>
                <p:nvPr/>
              </p:nvSpPr>
              <p:spPr bwMode="auto">
                <a:xfrm>
                  <a:off x="2062" y="3184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1"/>
                    </a:cxn>
                    <a:cxn ang="0">
                      <a:pos x="2" y="10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4" h="15">
                      <a:moveTo>
                        <a:pt x="4" y="0"/>
                      </a:moveTo>
                      <a:lnTo>
                        <a:pt x="4" y="1"/>
                      </a:lnTo>
                      <a:lnTo>
                        <a:pt x="2" y="10"/>
                      </a:lnTo>
                      <a:lnTo>
                        <a:pt x="0" y="1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0" name="Line 673"/>
                <p:cNvSpPr>
                  <a:spLocks noChangeShapeType="1"/>
                </p:cNvSpPr>
                <p:nvPr/>
              </p:nvSpPr>
              <p:spPr bwMode="auto">
                <a:xfrm flipH="1">
                  <a:off x="2066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1" name="Line 674"/>
                <p:cNvSpPr>
                  <a:spLocks noChangeShapeType="1"/>
                </p:cNvSpPr>
                <p:nvPr/>
              </p:nvSpPr>
              <p:spPr bwMode="auto">
                <a:xfrm>
                  <a:off x="2066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2" name="Line 675"/>
                <p:cNvSpPr>
                  <a:spLocks noChangeShapeType="1"/>
                </p:cNvSpPr>
                <p:nvPr/>
              </p:nvSpPr>
              <p:spPr bwMode="auto">
                <a:xfrm flipH="1">
                  <a:off x="2065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3" name="Line 676"/>
                <p:cNvSpPr>
                  <a:spLocks noChangeShapeType="1"/>
                </p:cNvSpPr>
                <p:nvPr/>
              </p:nvSpPr>
              <p:spPr bwMode="auto">
                <a:xfrm flipH="1">
                  <a:off x="2065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4" name="Freeform 677"/>
                <p:cNvSpPr>
                  <a:spLocks/>
                </p:cNvSpPr>
                <p:nvPr/>
              </p:nvSpPr>
              <p:spPr bwMode="auto">
                <a:xfrm>
                  <a:off x="2063" y="3196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5" y="0"/>
                    </a:cxn>
                    <a:cxn ang="0">
                      <a:pos x="7" y="0"/>
                    </a:cxn>
                    <a:cxn ang="0">
                      <a:pos x="10" y="0"/>
                    </a:cxn>
                    <a:cxn ang="0">
                      <a:pos x="12" y="0"/>
                    </a:cxn>
                    <a:cxn ang="0">
                      <a:pos x="16" y="0"/>
                    </a:cxn>
                    <a:cxn ang="0">
                      <a:pos x="18" y="0"/>
                    </a:cxn>
                    <a:cxn ang="0">
                      <a:pos x="20" y="0"/>
                    </a:cxn>
                    <a:cxn ang="0">
                      <a:pos x="22" y="0"/>
                    </a:cxn>
                    <a:cxn ang="0">
                      <a:pos x="23" y="0"/>
                    </a:cxn>
                    <a:cxn ang="0">
                      <a:pos x="24" y="0"/>
                    </a:cxn>
                    <a:cxn ang="0">
                      <a:pos x="23" y="0"/>
                    </a:cxn>
                    <a:cxn ang="0">
                      <a:pos x="22" y="0"/>
                    </a:cxn>
                    <a:cxn ang="0">
                      <a:pos x="20" y="0"/>
                    </a:cxn>
                    <a:cxn ang="0">
                      <a:pos x="18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18" y="0"/>
                      </a:lnTo>
                      <a:lnTo>
                        <a:pt x="20" y="0"/>
                      </a:lnTo>
                      <a:lnTo>
                        <a:pt x="22" y="0"/>
                      </a:lnTo>
                      <a:lnTo>
                        <a:pt x="23" y="0"/>
                      </a:lnTo>
                      <a:lnTo>
                        <a:pt x="24" y="0"/>
                      </a:lnTo>
                      <a:lnTo>
                        <a:pt x="23" y="0"/>
                      </a:lnTo>
                      <a:lnTo>
                        <a:pt x="22" y="0"/>
                      </a:lnTo>
                      <a:lnTo>
                        <a:pt x="20" y="0"/>
                      </a:lnTo>
                      <a:lnTo>
                        <a:pt x="18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5" name="Freeform 678"/>
                <p:cNvSpPr>
                  <a:spLocks/>
                </p:cNvSpPr>
                <p:nvPr/>
              </p:nvSpPr>
              <p:spPr bwMode="auto">
                <a:xfrm>
                  <a:off x="2063" y="3191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3" y="0"/>
                    </a:cxn>
                    <a:cxn ang="0">
                      <a:pos x="22" y="0"/>
                    </a:cxn>
                    <a:cxn ang="0">
                      <a:pos x="20" y="0"/>
                    </a:cxn>
                    <a:cxn ang="0">
                      <a:pos x="18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5" y="0"/>
                    </a:cxn>
                    <a:cxn ang="0">
                      <a:pos x="7" y="0"/>
                    </a:cxn>
                    <a:cxn ang="0">
                      <a:pos x="10" y="0"/>
                    </a:cxn>
                    <a:cxn ang="0">
                      <a:pos x="12" y="0"/>
                    </a:cxn>
                    <a:cxn ang="0">
                      <a:pos x="16" y="0"/>
                    </a:cxn>
                    <a:cxn ang="0">
                      <a:pos x="18" y="0"/>
                    </a:cxn>
                    <a:cxn ang="0">
                      <a:pos x="20" y="0"/>
                    </a:cxn>
                    <a:cxn ang="0">
                      <a:pos x="22" y="0"/>
                    </a:cxn>
                    <a:cxn ang="0">
                      <a:pos x="2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>
                      <a:moveTo>
                        <a:pt x="24" y="0"/>
                      </a:moveTo>
                      <a:lnTo>
                        <a:pt x="23" y="0"/>
                      </a:lnTo>
                      <a:lnTo>
                        <a:pt x="22" y="0"/>
                      </a:lnTo>
                      <a:lnTo>
                        <a:pt x="20" y="0"/>
                      </a:lnTo>
                      <a:lnTo>
                        <a:pt x="18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18" y="0"/>
                      </a:lnTo>
                      <a:lnTo>
                        <a:pt x="20" y="0"/>
                      </a:lnTo>
                      <a:lnTo>
                        <a:pt x="22" y="0"/>
                      </a:lnTo>
                      <a:lnTo>
                        <a:pt x="2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6" name="Line 679"/>
                <p:cNvSpPr>
                  <a:spLocks noChangeShapeType="1"/>
                </p:cNvSpPr>
                <p:nvPr/>
              </p:nvSpPr>
              <p:spPr bwMode="auto">
                <a:xfrm>
                  <a:off x="2056" y="3234"/>
                  <a:ext cx="1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7" name="Line 680"/>
                <p:cNvSpPr>
                  <a:spLocks noChangeShapeType="1"/>
                </p:cNvSpPr>
                <p:nvPr/>
              </p:nvSpPr>
              <p:spPr bwMode="auto">
                <a:xfrm flipV="1">
                  <a:off x="2056" y="323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8" name="Line 681"/>
                <p:cNvSpPr>
                  <a:spLocks noChangeShapeType="1"/>
                </p:cNvSpPr>
                <p:nvPr/>
              </p:nvSpPr>
              <p:spPr bwMode="auto">
                <a:xfrm flipH="1">
                  <a:off x="2056" y="3234"/>
                  <a:ext cx="1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29" name="Line 682"/>
                <p:cNvSpPr>
                  <a:spLocks noChangeShapeType="1"/>
                </p:cNvSpPr>
                <p:nvPr/>
              </p:nvSpPr>
              <p:spPr bwMode="auto">
                <a:xfrm flipV="1">
                  <a:off x="2074" y="323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0" name="Freeform 683"/>
                <p:cNvSpPr>
                  <a:spLocks/>
                </p:cNvSpPr>
                <p:nvPr/>
              </p:nvSpPr>
              <p:spPr bwMode="auto">
                <a:xfrm>
                  <a:off x="2046" y="3234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6" y="36"/>
                    </a:cxn>
                    <a:cxn ang="0">
                      <a:pos x="5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6" h="36">
                      <a:moveTo>
                        <a:pt x="56" y="36"/>
                      </a:moveTo>
                      <a:lnTo>
                        <a:pt x="5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1" name="Line 684"/>
                <p:cNvSpPr>
                  <a:spLocks noChangeShapeType="1"/>
                </p:cNvSpPr>
                <p:nvPr/>
              </p:nvSpPr>
              <p:spPr bwMode="auto">
                <a:xfrm>
                  <a:off x="2056" y="3239"/>
                  <a:ext cx="1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2" name="Freeform 685"/>
                <p:cNvSpPr>
                  <a:spLocks/>
                </p:cNvSpPr>
                <p:nvPr/>
              </p:nvSpPr>
              <p:spPr bwMode="auto">
                <a:xfrm>
                  <a:off x="2046" y="3239"/>
                  <a:ext cx="28" cy="1"/>
                </a:xfrm>
                <a:custGeom>
                  <a:avLst/>
                  <a:gdLst/>
                  <a:ahLst/>
                  <a:cxnLst>
                    <a:cxn ang="0">
                      <a:pos x="167" y="0"/>
                    </a:cxn>
                    <a:cxn ang="0">
                      <a:pos x="5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7">
                      <a:moveTo>
                        <a:pt x="167" y="0"/>
                      </a:moveTo>
                      <a:lnTo>
                        <a:pt x="5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3" name="Freeform 686"/>
                <p:cNvSpPr>
                  <a:spLocks/>
                </p:cNvSpPr>
                <p:nvPr/>
              </p:nvSpPr>
              <p:spPr bwMode="auto">
                <a:xfrm>
                  <a:off x="2057" y="3223"/>
                  <a:ext cx="1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8" y="0"/>
                    </a:cxn>
                    <a:cxn ang="0">
                      <a:pos x="11" y="0"/>
                    </a:cxn>
                    <a:cxn ang="0">
                      <a:pos x="15" y="0"/>
                    </a:cxn>
                    <a:cxn ang="0">
                      <a:pos x="20" y="0"/>
                    </a:cxn>
                    <a:cxn ang="0">
                      <a:pos x="24" y="0"/>
                    </a:cxn>
                    <a:cxn ang="0">
                      <a:pos x="30" y="0"/>
                    </a:cxn>
                    <a:cxn ang="0">
                      <a:pos x="35" y="0"/>
                    </a:cxn>
                    <a:cxn ang="0">
                      <a:pos x="41" y="0"/>
                    </a:cxn>
                    <a:cxn ang="0">
                      <a:pos x="46" y="0"/>
                    </a:cxn>
                    <a:cxn ang="0">
                      <a:pos x="52" y="0"/>
                    </a:cxn>
                    <a:cxn ang="0">
                      <a:pos x="57" y="0"/>
                    </a:cxn>
                    <a:cxn ang="0">
                      <a:pos x="63" y="0"/>
                    </a:cxn>
                    <a:cxn ang="0">
                      <a:pos x="68" y="0"/>
                    </a:cxn>
                    <a:cxn ang="0">
                      <a:pos x="73" y="0"/>
                    </a:cxn>
                    <a:cxn ang="0">
                      <a:pos x="77" y="0"/>
                    </a:cxn>
                    <a:cxn ang="0">
                      <a:pos x="81" y="0"/>
                    </a:cxn>
                    <a:cxn ang="0">
                      <a:pos x="85" y="0"/>
                    </a:cxn>
                    <a:cxn ang="0">
                      <a:pos x="88" y="0"/>
                    </a:cxn>
                    <a:cxn ang="0">
                      <a:pos x="90" y="0"/>
                    </a:cxn>
                    <a:cxn ang="0">
                      <a:pos x="91" y="0"/>
                    </a:cxn>
                    <a:cxn ang="0">
                      <a:pos x="92" y="0"/>
                    </a:cxn>
                    <a:cxn ang="0">
                      <a:pos x="91" y="0"/>
                    </a:cxn>
                    <a:cxn ang="0">
                      <a:pos x="90" y="0"/>
                    </a:cxn>
                    <a:cxn ang="0">
                      <a:pos x="88" y="0"/>
                    </a:cxn>
                    <a:cxn ang="0">
                      <a:pos x="85" y="0"/>
                    </a:cxn>
                    <a:cxn ang="0">
                      <a:pos x="81" y="0"/>
                    </a:cxn>
                    <a:cxn ang="0">
                      <a:pos x="77" y="0"/>
                    </a:cxn>
                    <a:cxn ang="0">
                      <a:pos x="73" y="0"/>
                    </a:cxn>
                    <a:cxn ang="0">
                      <a:pos x="68" y="0"/>
                    </a:cxn>
                    <a:cxn ang="0">
                      <a:pos x="63" y="0"/>
                    </a:cxn>
                    <a:cxn ang="0">
                      <a:pos x="57" y="0"/>
                    </a:cxn>
                    <a:cxn ang="0">
                      <a:pos x="52" y="0"/>
                    </a:cxn>
                    <a:cxn ang="0">
                      <a:pos x="46" y="0"/>
                    </a:cxn>
                    <a:cxn ang="0">
                      <a:pos x="41" y="0"/>
                    </a:cxn>
                    <a:cxn ang="0">
                      <a:pos x="35" y="0"/>
                    </a:cxn>
                    <a:cxn ang="0">
                      <a:pos x="30" y="0"/>
                    </a:cxn>
                    <a:cxn ang="0">
                      <a:pos x="25" y="0"/>
                    </a:cxn>
                    <a:cxn ang="0">
                      <a:pos x="20" y="0"/>
                    </a:cxn>
                    <a:cxn ang="0">
                      <a:pos x="15" y="0"/>
                    </a:cxn>
                    <a:cxn ang="0">
                      <a:pos x="12" y="0"/>
                    </a:cxn>
                    <a:cxn ang="0">
                      <a:pos x="8" y="0"/>
                    </a:cxn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6" y="0"/>
                      </a:lnTo>
                      <a:lnTo>
                        <a:pt x="52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68" y="0"/>
                      </a:lnTo>
                      <a:lnTo>
                        <a:pt x="73" y="0"/>
                      </a:lnTo>
                      <a:lnTo>
                        <a:pt x="77" y="0"/>
                      </a:lnTo>
                      <a:lnTo>
                        <a:pt x="81" y="0"/>
                      </a:lnTo>
                      <a:lnTo>
                        <a:pt x="85" y="0"/>
                      </a:lnTo>
                      <a:lnTo>
                        <a:pt x="88" y="0"/>
                      </a:lnTo>
                      <a:lnTo>
                        <a:pt x="90" y="0"/>
                      </a:lnTo>
                      <a:lnTo>
                        <a:pt x="91" y="0"/>
                      </a:lnTo>
                      <a:lnTo>
                        <a:pt x="92" y="0"/>
                      </a:lnTo>
                      <a:lnTo>
                        <a:pt x="91" y="0"/>
                      </a:lnTo>
                      <a:lnTo>
                        <a:pt x="90" y="0"/>
                      </a:lnTo>
                      <a:lnTo>
                        <a:pt x="88" y="0"/>
                      </a:lnTo>
                      <a:lnTo>
                        <a:pt x="85" y="0"/>
                      </a:lnTo>
                      <a:lnTo>
                        <a:pt x="81" y="0"/>
                      </a:lnTo>
                      <a:lnTo>
                        <a:pt x="77" y="0"/>
                      </a:lnTo>
                      <a:lnTo>
                        <a:pt x="73" y="0"/>
                      </a:lnTo>
                      <a:lnTo>
                        <a:pt x="68" y="0"/>
                      </a:lnTo>
                      <a:lnTo>
                        <a:pt x="63" y="0"/>
                      </a:lnTo>
                      <a:lnTo>
                        <a:pt x="57" y="0"/>
                      </a:lnTo>
                      <a:lnTo>
                        <a:pt x="52" y="0"/>
                      </a:lnTo>
                      <a:lnTo>
                        <a:pt x="46" y="0"/>
                      </a:lnTo>
                      <a:lnTo>
                        <a:pt x="41" y="0"/>
                      </a:lnTo>
                      <a:lnTo>
                        <a:pt x="35" y="0"/>
                      </a:lnTo>
                      <a:lnTo>
                        <a:pt x="30" y="0"/>
                      </a:lnTo>
                      <a:lnTo>
                        <a:pt x="25" y="0"/>
                      </a:lnTo>
                      <a:lnTo>
                        <a:pt x="20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4" name="Freeform 687"/>
                <p:cNvSpPr>
                  <a:spLocks/>
                </p:cNvSpPr>
                <p:nvPr/>
              </p:nvSpPr>
              <p:spPr bwMode="auto">
                <a:xfrm>
                  <a:off x="2058" y="3223"/>
                  <a:ext cx="1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6" y="0"/>
                    </a:cxn>
                    <a:cxn ang="0">
                      <a:pos x="9" y="0"/>
                    </a:cxn>
                    <a:cxn ang="0">
                      <a:pos x="13" y="0"/>
                    </a:cxn>
                    <a:cxn ang="0">
                      <a:pos x="16" y="0"/>
                    </a:cxn>
                    <a:cxn ang="0">
                      <a:pos x="20" y="0"/>
                    </a:cxn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6" y="0"/>
                    </a:cxn>
                    <a:cxn ang="0">
                      <a:pos x="41" y="0"/>
                    </a:cxn>
                    <a:cxn ang="0">
                      <a:pos x="47" y="0"/>
                    </a:cxn>
                    <a:cxn ang="0">
                      <a:pos x="52" y="0"/>
                    </a:cxn>
                    <a:cxn ang="0">
                      <a:pos x="57" y="0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70" y="0"/>
                    </a:cxn>
                    <a:cxn ang="0">
                      <a:pos x="74" y="0"/>
                    </a:cxn>
                    <a:cxn ang="0">
                      <a:pos x="76" y="0"/>
                    </a:cxn>
                    <a:cxn ang="0">
                      <a:pos x="80" y="0"/>
                    </a:cxn>
                    <a:cxn ang="0">
                      <a:pos x="81" y="0"/>
                    </a:cxn>
                    <a:cxn ang="0">
                      <a:pos x="82" y="0"/>
                    </a:cxn>
                    <a:cxn ang="0">
                      <a:pos x="81" y="0"/>
                    </a:cxn>
                    <a:cxn ang="0">
                      <a:pos x="80" y="0"/>
                    </a:cxn>
                    <a:cxn ang="0">
                      <a:pos x="76" y="0"/>
                    </a:cxn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7" y="0"/>
                    </a:cxn>
                    <a:cxn ang="0">
                      <a:pos x="62" y="0"/>
                    </a:cxn>
                    <a:cxn ang="0">
                      <a:pos x="57" y="0"/>
                    </a:cxn>
                    <a:cxn ang="0">
                      <a:pos x="52" y="0"/>
                    </a:cxn>
                    <a:cxn ang="0">
                      <a:pos x="47" y="0"/>
                    </a:cxn>
                    <a:cxn ang="0">
                      <a:pos x="41" y="0"/>
                    </a:cxn>
                    <a:cxn ang="0">
                      <a:pos x="36" y="0"/>
                    </a:cxn>
                    <a:cxn ang="0">
                      <a:pos x="31" y="0"/>
                    </a:cxn>
                    <a:cxn ang="0">
                      <a:pos x="26" y="0"/>
                    </a:cxn>
                    <a:cxn ang="0">
                      <a:pos x="21" y="0"/>
                    </a:cxn>
                    <a:cxn ang="0">
                      <a:pos x="16" y="0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1" y="0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7" y="0"/>
                      </a:lnTo>
                      <a:lnTo>
                        <a:pt x="62" y="0"/>
                      </a:lnTo>
                      <a:lnTo>
                        <a:pt x="67" y="0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1" y="0"/>
                      </a:lnTo>
                      <a:lnTo>
                        <a:pt x="82" y="0"/>
                      </a:lnTo>
                      <a:lnTo>
                        <a:pt x="81" y="0"/>
                      </a:lnTo>
                      <a:lnTo>
                        <a:pt x="80" y="0"/>
                      </a:lnTo>
                      <a:lnTo>
                        <a:pt x="76" y="0"/>
                      </a:lnTo>
                      <a:lnTo>
                        <a:pt x="74" y="0"/>
                      </a:lnTo>
                      <a:lnTo>
                        <a:pt x="71" y="0"/>
                      </a:lnTo>
                      <a:lnTo>
                        <a:pt x="67" y="0"/>
                      </a:lnTo>
                      <a:lnTo>
                        <a:pt x="62" y="0"/>
                      </a:lnTo>
                      <a:lnTo>
                        <a:pt x="57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1" y="0"/>
                      </a:lnTo>
                      <a:lnTo>
                        <a:pt x="36" y="0"/>
                      </a:lnTo>
                      <a:lnTo>
                        <a:pt x="31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5" name="Freeform 688"/>
                <p:cNvSpPr>
                  <a:spLocks/>
                </p:cNvSpPr>
                <p:nvPr/>
              </p:nvSpPr>
              <p:spPr bwMode="auto">
                <a:xfrm>
                  <a:off x="2062" y="3216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6" y="0"/>
                    </a:cxn>
                    <a:cxn ang="0">
                      <a:pos x="8" y="0"/>
                    </a:cxn>
                    <a:cxn ang="0">
                      <a:pos x="11" y="0"/>
                    </a:cxn>
                    <a:cxn ang="0">
                      <a:pos x="15" y="0"/>
                    </a:cxn>
                    <a:cxn ang="0">
                      <a:pos x="18" y="0"/>
                    </a:cxn>
                    <a:cxn ang="0">
                      <a:pos x="21" y="0"/>
                    </a:cxn>
                    <a:cxn ang="0">
                      <a:pos x="25" y="0"/>
                    </a:cxn>
                    <a:cxn ang="0">
                      <a:pos x="28" y="0"/>
                    </a:cxn>
                    <a:cxn ang="0">
                      <a:pos x="31" y="0"/>
                    </a:cxn>
                    <a:cxn ang="0">
                      <a:pos x="34" y="0"/>
                    </a:cxn>
                    <a:cxn ang="0">
                      <a:pos x="37" y="0"/>
                    </a:cxn>
                    <a:cxn ang="0">
                      <a:pos x="39" y="0"/>
                    </a:cxn>
                    <a:cxn ang="0">
                      <a:pos x="41" y="0"/>
                    </a:cxn>
                    <a:cxn ang="0">
                      <a:pos x="42" y="0"/>
                    </a:cxn>
                    <a:cxn ang="0">
                      <a:pos x="41" y="0"/>
                    </a:cxn>
                    <a:cxn ang="0">
                      <a:pos x="39" y="0"/>
                    </a:cxn>
                    <a:cxn ang="0">
                      <a:pos x="37" y="0"/>
                    </a:cxn>
                    <a:cxn ang="0">
                      <a:pos x="34" y="0"/>
                    </a:cxn>
                    <a:cxn ang="0">
                      <a:pos x="31" y="0"/>
                    </a:cxn>
                    <a:cxn ang="0">
                      <a:pos x="29" y="0"/>
                    </a:cxn>
                    <a:cxn ang="0">
                      <a:pos x="25" y="0"/>
                    </a:cxn>
                    <a:cxn ang="0">
                      <a:pos x="21" y="0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8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8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1" y="0"/>
                      </a:lnTo>
                      <a:lnTo>
                        <a:pt x="42" y="0"/>
                      </a:lnTo>
                      <a:lnTo>
                        <a:pt x="41" y="0"/>
                      </a:lnTo>
                      <a:lnTo>
                        <a:pt x="39" y="0"/>
                      </a:lnTo>
                      <a:lnTo>
                        <a:pt x="37" y="0"/>
                      </a:lnTo>
                      <a:lnTo>
                        <a:pt x="34" y="0"/>
                      </a:lnTo>
                      <a:lnTo>
                        <a:pt x="31" y="0"/>
                      </a:lnTo>
                      <a:lnTo>
                        <a:pt x="29" y="0"/>
                      </a:lnTo>
                      <a:lnTo>
                        <a:pt x="25" y="0"/>
                      </a:lnTo>
                      <a:lnTo>
                        <a:pt x="21" y="0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6" name="Freeform 689"/>
                <p:cNvSpPr>
                  <a:spLocks/>
                </p:cNvSpPr>
                <p:nvPr/>
              </p:nvSpPr>
              <p:spPr bwMode="auto">
                <a:xfrm>
                  <a:off x="2057" y="3216"/>
                  <a:ext cx="16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8" y="0"/>
                    </a:cxn>
                    <a:cxn ang="0">
                      <a:pos x="11" y="0"/>
                    </a:cxn>
                    <a:cxn ang="0">
                      <a:pos x="15" y="0"/>
                    </a:cxn>
                    <a:cxn ang="0">
                      <a:pos x="20" y="0"/>
                    </a:cxn>
                    <a:cxn ang="0">
                      <a:pos x="24" y="0"/>
                    </a:cxn>
                    <a:cxn ang="0">
                      <a:pos x="30" y="0"/>
                    </a:cxn>
                    <a:cxn ang="0">
                      <a:pos x="35" y="0"/>
                    </a:cxn>
                    <a:cxn ang="0">
                      <a:pos x="41" y="0"/>
                    </a:cxn>
                    <a:cxn ang="0">
                      <a:pos x="46" y="0"/>
                    </a:cxn>
                    <a:cxn ang="0">
                      <a:pos x="52" y="0"/>
                    </a:cxn>
                    <a:cxn ang="0">
                      <a:pos x="57" y="0"/>
                    </a:cxn>
                    <a:cxn ang="0">
                      <a:pos x="63" y="0"/>
                    </a:cxn>
                    <a:cxn ang="0">
                      <a:pos x="68" y="0"/>
                    </a:cxn>
                    <a:cxn ang="0">
                      <a:pos x="73" y="0"/>
                    </a:cxn>
                    <a:cxn ang="0">
                      <a:pos x="77" y="0"/>
                    </a:cxn>
                    <a:cxn ang="0">
                      <a:pos x="81" y="0"/>
                    </a:cxn>
                    <a:cxn ang="0">
                      <a:pos x="85" y="0"/>
                    </a:cxn>
                    <a:cxn ang="0">
                      <a:pos x="88" y="0"/>
                    </a:cxn>
                    <a:cxn ang="0">
                      <a:pos x="90" y="0"/>
                    </a:cxn>
                    <a:cxn ang="0">
                      <a:pos x="91" y="0"/>
                    </a:cxn>
                    <a:cxn ang="0">
                      <a:pos x="92" y="0"/>
                    </a:cxn>
                    <a:cxn ang="0">
                      <a:pos x="91" y="0"/>
                    </a:cxn>
                    <a:cxn ang="0">
                      <a:pos x="90" y="0"/>
                    </a:cxn>
                    <a:cxn ang="0">
                      <a:pos x="88" y="0"/>
                    </a:cxn>
                    <a:cxn ang="0">
                      <a:pos x="85" y="0"/>
                    </a:cxn>
                    <a:cxn ang="0">
                      <a:pos x="81" y="0"/>
                    </a:cxn>
                    <a:cxn ang="0">
                      <a:pos x="77" y="0"/>
                    </a:cxn>
                    <a:cxn ang="0">
                      <a:pos x="73" y="0"/>
                    </a:cxn>
                    <a:cxn ang="0">
                      <a:pos x="68" y="0"/>
                    </a:cxn>
                    <a:cxn ang="0">
                      <a:pos x="63" y="0"/>
                    </a:cxn>
                    <a:cxn ang="0">
                      <a:pos x="57" y="0"/>
                    </a:cxn>
                    <a:cxn ang="0">
                      <a:pos x="52" y="0"/>
                    </a:cxn>
                    <a:cxn ang="0">
                      <a:pos x="46" y="0"/>
                    </a:cxn>
                    <a:cxn ang="0">
                      <a:pos x="41" y="0"/>
                    </a:cxn>
                    <a:cxn ang="0">
                      <a:pos x="35" y="0"/>
                    </a:cxn>
                    <a:cxn ang="0">
                      <a:pos x="30" y="0"/>
                    </a:cxn>
                    <a:cxn ang="0">
                      <a:pos x="25" y="0"/>
                    </a:cxn>
                    <a:cxn ang="0">
                      <a:pos x="20" y="0"/>
                    </a:cxn>
                    <a:cxn ang="0">
                      <a:pos x="15" y="0"/>
                    </a:cxn>
                    <a:cxn ang="0">
                      <a:pos x="12" y="0"/>
                    </a:cxn>
                    <a:cxn ang="0">
                      <a:pos x="8" y="0"/>
                    </a:cxn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6" y="0"/>
                      </a:lnTo>
                      <a:lnTo>
                        <a:pt x="52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68" y="0"/>
                      </a:lnTo>
                      <a:lnTo>
                        <a:pt x="73" y="0"/>
                      </a:lnTo>
                      <a:lnTo>
                        <a:pt x="77" y="0"/>
                      </a:lnTo>
                      <a:lnTo>
                        <a:pt x="81" y="0"/>
                      </a:lnTo>
                      <a:lnTo>
                        <a:pt x="85" y="0"/>
                      </a:lnTo>
                      <a:lnTo>
                        <a:pt x="88" y="0"/>
                      </a:lnTo>
                      <a:lnTo>
                        <a:pt x="90" y="0"/>
                      </a:lnTo>
                      <a:lnTo>
                        <a:pt x="91" y="0"/>
                      </a:lnTo>
                      <a:lnTo>
                        <a:pt x="92" y="0"/>
                      </a:lnTo>
                      <a:lnTo>
                        <a:pt x="91" y="0"/>
                      </a:lnTo>
                      <a:lnTo>
                        <a:pt x="90" y="0"/>
                      </a:lnTo>
                      <a:lnTo>
                        <a:pt x="88" y="0"/>
                      </a:lnTo>
                      <a:lnTo>
                        <a:pt x="85" y="0"/>
                      </a:lnTo>
                      <a:lnTo>
                        <a:pt x="81" y="0"/>
                      </a:lnTo>
                      <a:lnTo>
                        <a:pt x="77" y="0"/>
                      </a:lnTo>
                      <a:lnTo>
                        <a:pt x="73" y="0"/>
                      </a:lnTo>
                      <a:lnTo>
                        <a:pt x="68" y="0"/>
                      </a:lnTo>
                      <a:lnTo>
                        <a:pt x="63" y="0"/>
                      </a:lnTo>
                      <a:lnTo>
                        <a:pt x="57" y="0"/>
                      </a:lnTo>
                      <a:lnTo>
                        <a:pt x="52" y="0"/>
                      </a:lnTo>
                      <a:lnTo>
                        <a:pt x="46" y="0"/>
                      </a:lnTo>
                      <a:lnTo>
                        <a:pt x="41" y="0"/>
                      </a:lnTo>
                      <a:lnTo>
                        <a:pt x="35" y="0"/>
                      </a:lnTo>
                      <a:lnTo>
                        <a:pt x="30" y="0"/>
                      </a:lnTo>
                      <a:lnTo>
                        <a:pt x="25" y="0"/>
                      </a:lnTo>
                      <a:lnTo>
                        <a:pt x="20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7" name="Freeform 690"/>
                <p:cNvSpPr>
                  <a:spLocks/>
                </p:cNvSpPr>
                <p:nvPr/>
              </p:nvSpPr>
              <p:spPr bwMode="auto">
                <a:xfrm>
                  <a:off x="2058" y="3229"/>
                  <a:ext cx="1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6" y="0"/>
                    </a:cxn>
                    <a:cxn ang="0">
                      <a:pos x="9" y="0"/>
                    </a:cxn>
                    <a:cxn ang="0">
                      <a:pos x="13" y="0"/>
                    </a:cxn>
                    <a:cxn ang="0">
                      <a:pos x="16" y="0"/>
                    </a:cxn>
                    <a:cxn ang="0">
                      <a:pos x="20" y="0"/>
                    </a:cxn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6" y="0"/>
                    </a:cxn>
                    <a:cxn ang="0">
                      <a:pos x="41" y="0"/>
                    </a:cxn>
                    <a:cxn ang="0">
                      <a:pos x="47" y="0"/>
                    </a:cxn>
                    <a:cxn ang="0">
                      <a:pos x="52" y="0"/>
                    </a:cxn>
                    <a:cxn ang="0">
                      <a:pos x="57" y="0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70" y="0"/>
                    </a:cxn>
                    <a:cxn ang="0">
                      <a:pos x="74" y="0"/>
                    </a:cxn>
                    <a:cxn ang="0">
                      <a:pos x="76" y="0"/>
                    </a:cxn>
                    <a:cxn ang="0">
                      <a:pos x="80" y="0"/>
                    </a:cxn>
                    <a:cxn ang="0">
                      <a:pos x="81" y="0"/>
                    </a:cxn>
                    <a:cxn ang="0">
                      <a:pos x="82" y="0"/>
                    </a:cxn>
                    <a:cxn ang="0">
                      <a:pos x="81" y="0"/>
                    </a:cxn>
                    <a:cxn ang="0">
                      <a:pos x="80" y="0"/>
                    </a:cxn>
                    <a:cxn ang="0">
                      <a:pos x="76" y="0"/>
                    </a:cxn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7" y="0"/>
                    </a:cxn>
                    <a:cxn ang="0">
                      <a:pos x="62" y="0"/>
                    </a:cxn>
                    <a:cxn ang="0">
                      <a:pos x="57" y="0"/>
                    </a:cxn>
                    <a:cxn ang="0">
                      <a:pos x="52" y="0"/>
                    </a:cxn>
                    <a:cxn ang="0">
                      <a:pos x="47" y="0"/>
                    </a:cxn>
                    <a:cxn ang="0">
                      <a:pos x="41" y="0"/>
                    </a:cxn>
                    <a:cxn ang="0">
                      <a:pos x="36" y="0"/>
                    </a:cxn>
                    <a:cxn ang="0">
                      <a:pos x="31" y="0"/>
                    </a:cxn>
                    <a:cxn ang="0">
                      <a:pos x="26" y="0"/>
                    </a:cxn>
                    <a:cxn ang="0">
                      <a:pos x="21" y="0"/>
                    </a:cxn>
                    <a:cxn ang="0">
                      <a:pos x="16" y="0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1" y="0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7" y="0"/>
                      </a:lnTo>
                      <a:lnTo>
                        <a:pt x="62" y="0"/>
                      </a:lnTo>
                      <a:lnTo>
                        <a:pt x="67" y="0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1" y="0"/>
                      </a:lnTo>
                      <a:lnTo>
                        <a:pt x="82" y="0"/>
                      </a:lnTo>
                      <a:lnTo>
                        <a:pt x="81" y="0"/>
                      </a:lnTo>
                      <a:lnTo>
                        <a:pt x="80" y="0"/>
                      </a:lnTo>
                      <a:lnTo>
                        <a:pt x="76" y="0"/>
                      </a:lnTo>
                      <a:lnTo>
                        <a:pt x="74" y="0"/>
                      </a:lnTo>
                      <a:lnTo>
                        <a:pt x="71" y="0"/>
                      </a:lnTo>
                      <a:lnTo>
                        <a:pt x="67" y="0"/>
                      </a:lnTo>
                      <a:lnTo>
                        <a:pt x="62" y="0"/>
                      </a:lnTo>
                      <a:lnTo>
                        <a:pt x="57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1" y="0"/>
                      </a:lnTo>
                      <a:lnTo>
                        <a:pt x="36" y="0"/>
                      </a:lnTo>
                      <a:lnTo>
                        <a:pt x="31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8" name="Freeform 691"/>
                <p:cNvSpPr>
                  <a:spLocks/>
                </p:cNvSpPr>
                <p:nvPr/>
              </p:nvSpPr>
              <p:spPr bwMode="auto">
                <a:xfrm>
                  <a:off x="2049" y="3233"/>
                  <a:ext cx="32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6" y="0"/>
                    </a:cxn>
                    <a:cxn ang="0">
                      <a:pos x="13" y="0"/>
                    </a:cxn>
                    <a:cxn ang="0">
                      <a:pos x="20" y="0"/>
                    </a:cxn>
                    <a:cxn ang="0">
                      <a:pos x="31" y="0"/>
                    </a:cxn>
                    <a:cxn ang="0">
                      <a:pos x="43" y="0"/>
                    </a:cxn>
                    <a:cxn ang="0">
                      <a:pos x="58" y="0"/>
                    </a:cxn>
                    <a:cxn ang="0">
                      <a:pos x="73" y="0"/>
                    </a:cxn>
                    <a:cxn ang="0">
                      <a:pos x="89" y="0"/>
                    </a:cxn>
                    <a:cxn ang="0">
                      <a:pos x="104" y="0"/>
                    </a:cxn>
                    <a:cxn ang="0">
                      <a:pos x="119" y="0"/>
                    </a:cxn>
                    <a:cxn ang="0">
                      <a:pos x="135" y="0"/>
                    </a:cxn>
                    <a:cxn ang="0">
                      <a:pos x="149" y="0"/>
                    </a:cxn>
                    <a:cxn ang="0">
                      <a:pos x="161" y="0"/>
                    </a:cxn>
                    <a:cxn ang="0">
                      <a:pos x="172" y="0"/>
                    </a:cxn>
                    <a:cxn ang="0">
                      <a:pos x="181" y="0"/>
                    </a:cxn>
                    <a:cxn ang="0">
                      <a:pos x="187" y="0"/>
                    </a:cxn>
                    <a:cxn ang="0">
                      <a:pos x="191" y="0"/>
                    </a:cxn>
                    <a:cxn ang="0">
                      <a:pos x="191" y="0"/>
                    </a:cxn>
                    <a:cxn ang="0">
                      <a:pos x="188" y="0"/>
                    </a:cxn>
                    <a:cxn ang="0">
                      <a:pos x="181" y="0"/>
                    </a:cxn>
                    <a:cxn ang="0">
                      <a:pos x="172" y="0"/>
                    </a:cxn>
                    <a:cxn ang="0">
                      <a:pos x="161" y="0"/>
                    </a:cxn>
                    <a:cxn ang="0">
                      <a:pos x="149" y="0"/>
                    </a:cxn>
                    <a:cxn ang="0">
                      <a:pos x="135" y="0"/>
                    </a:cxn>
                    <a:cxn ang="0">
                      <a:pos x="120" y="0"/>
                    </a:cxn>
                    <a:cxn ang="0">
                      <a:pos x="104" y="0"/>
                    </a:cxn>
                    <a:cxn ang="0">
                      <a:pos x="89" y="0"/>
                    </a:cxn>
                    <a:cxn ang="0">
                      <a:pos x="73" y="0"/>
                    </a:cxn>
                    <a:cxn ang="0">
                      <a:pos x="58" y="0"/>
                    </a:cxn>
                    <a:cxn ang="0">
                      <a:pos x="44" y="0"/>
                    </a:cxn>
                    <a:cxn ang="0">
                      <a:pos x="31" y="0"/>
                    </a:cxn>
                    <a:cxn ang="0">
                      <a:pos x="21" y="0"/>
                    </a:cxn>
                    <a:cxn ang="0">
                      <a:pos x="13" y="0"/>
                    </a:cxn>
                    <a:cxn ang="0">
                      <a:pos x="6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9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3" y="0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3" y="0"/>
                      </a:lnTo>
                      <a:lnTo>
                        <a:pt x="51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3" y="0"/>
                      </a:lnTo>
                      <a:lnTo>
                        <a:pt x="81" y="0"/>
                      </a:lnTo>
                      <a:lnTo>
                        <a:pt x="89" y="0"/>
                      </a:lnTo>
                      <a:lnTo>
                        <a:pt x="96" y="0"/>
                      </a:lnTo>
                      <a:lnTo>
                        <a:pt x="104" y="0"/>
                      </a:lnTo>
                      <a:lnTo>
                        <a:pt x="112" y="0"/>
                      </a:lnTo>
                      <a:lnTo>
                        <a:pt x="119" y="0"/>
                      </a:lnTo>
                      <a:lnTo>
                        <a:pt x="127" y="0"/>
                      </a:lnTo>
                      <a:lnTo>
                        <a:pt x="135" y="0"/>
                      </a:lnTo>
                      <a:lnTo>
                        <a:pt x="141" y="0"/>
                      </a:lnTo>
                      <a:lnTo>
                        <a:pt x="149" y="0"/>
                      </a:lnTo>
                      <a:lnTo>
                        <a:pt x="156" y="0"/>
                      </a:lnTo>
                      <a:lnTo>
                        <a:pt x="161" y="0"/>
                      </a:lnTo>
                      <a:lnTo>
                        <a:pt x="167" y="0"/>
                      </a:lnTo>
                      <a:lnTo>
                        <a:pt x="172" y="0"/>
                      </a:lnTo>
                      <a:lnTo>
                        <a:pt x="177" y="0"/>
                      </a:lnTo>
                      <a:lnTo>
                        <a:pt x="181" y="0"/>
                      </a:lnTo>
                      <a:lnTo>
                        <a:pt x="184" y="0"/>
                      </a:lnTo>
                      <a:lnTo>
                        <a:pt x="187" y="0"/>
                      </a:lnTo>
                      <a:lnTo>
                        <a:pt x="189" y="0"/>
                      </a:lnTo>
                      <a:lnTo>
                        <a:pt x="191" y="0"/>
                      </a:lnTo>
                      <a:lnTo>
                        <a:pt x="192" y="0"/>
                      </a:lnTo>
                      <a:lnTo>
                        <a:pt x="191" y="0"/>
                      </a:lnTo>
                      <a:lnTo>
                        <a:pt x="190" y="0"/>
                      </a:lnTo>
                      <a:lnTo>
                        <a:pt x="188" y="0"/>
                      </a:lnTo>
                      <a:lnTo>
                        <a:pt x="184" y="0"/>
                      </a:lnTo>
                      <a:lnTo>
                        <a:pt x="181" y="0"/>
                      </a:lnTo>
                      <a:lnTo>
                        <a:pt x="177" y="0"/>
                      </a:lnTo>
                      <a:lnTo>
                        <a:pt x="172" y="0"/>
                      </a:lnTo>
                      <a:lnTo>
                        <a:pt x="167" y="0"/>
                      </a:lnTo>
                      <a:lnTo>
                        <a:pt x="161" y="0"/>
                      </a:lnTo>
                      <a:lnTo>
                        <a:pt x="156" y="0"/>
                      </a:lnTo>
                      <a:lnTo>
                        <a:pt x="149" y="0"/>
                      </a:lnTo>
                      <a:lnTo>
                        <a:pt x="142" y="0"/>
                      </a:lnTo>
                      <a:lnTo>
                        <a:pt x="135" y="0"/>
                      </a:lnTo>
                      <a:lnTo>
                        <a:pt x="128" y="0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4" y="0"/>
                      </a:lnTo>
                      <a:lnTo>
                        <a:pt x="96" y="0"/>
                      </a:lnTo>
                      <a:lnTo>
                        <a:pt x="89" y="0"/>
                      </a:lnTo>
                      <a:lnTo>
                        <a:pt x="81" y="0"/>
                      </a:lnTo>
                      <a:lnTo>
                        <a:pt x="73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1" y="0"/>
                      </a:lnTo>
                      <a:lnTo>
                        <a:pt x="44" y="0"/>
                      </a:lnTo>
                      <a:lnTo>
                        <a:pt x="38" y="0"/>
                      </a:lnTo>
                      <a:lnTo>
                        <a:pt x="31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3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39" name="Freeform 692"/>
                <p:cNvSpPr>
                  <a:spLocks/>
                </p:cNvSpPr>
                <p:nvPr/>
              </p:nvSpPr>
              <p:spPr bwMode="auto">
                <a:xfrm>
                  <a:off x="2049" y="3234"/>
                  <a:ext cx="32" cy="1"/>
                </a:xfrm>
                <a:custGeom>
                  <a:avLst/>
                  <a:gdLst/>
                  <a:ahLst/>
                  <a:cxnLst>
                    <a:cxn ang="0">
                      <a:pos x="189" y="0"/>
                    </a:cxn>
                    <a:cxn ang="0">
                      <a:pos x="184" y="0"/>
                    </a:cxn>
                    <a:cxn ang="0">
                      <a:pos x="178" y="0"/>
                    </a:cxn>
                    <a:cxn ang="0">
                      <a:pos x="168" y="0"/>
                    </a:cxn>
                    <a:cxn ang="0">
                      <a:pos x="156" y="0"/>
                    </a:cxn>
                    <a:cxn ang="0">
                      <a:pos x="143" y="0"/>
                    </a:cxn>
                    <a:cxn ang="0">
                      <a:pos x="128" y="0"/>
                    </a:cxn>
                    <a:cxn ang="0">
                      <a:pos x="112" y="0"/>
                    </a:cxn>
                    <a:cxn ang="0">
                      <a:pos x="95" y="0"/>
                    </a:cxn>
                    <a:cxn ang="0">
                      <a:pos x="79" y="0"/>
                    </a:cxn>
                    <a:cxn ang="0">
                      <a:pos x="63" y="0"/>
                    </a:cxn>
                    <a:cxn ang="0">
                      <a:pos x="48" y="0"/>
                    </a:cxn>
                    <a:cxn ang="0">
                      <a:pos x="35" y="0"/>
                    </a:cxn>
                    <a:cxn ang="0">
                      <a:pos x="23" y="0"/>
                    </a:cxn>
                    <a:cxn ang="0">
                      <a:pos x="13" y="0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14" y="0"/>
                    </a:cxn>
                    <a:cxn ang="0">
                      <a:pos x="23" y="0"/>
                    </a:cxn>
                    <a:cxn ang="0">
                      <a:pos x="35" y="0"/>
                    </a:cxn>
                    <a:cxn ang="0">
                      <a:pos x="48" y="0"/>
                    </a:cxn>
                    <a:cxn ang="0">
                      <a:pos x="63" y="0"/>
                    </a:cxn>
                    <a:cxn ang="0">
                      <a:pos x="79" y="0"/>
                    </a:cxn>
                    <a:cxn ang="0">
                      <a:pos x="95" y="0"/>
                    </a:cxn>
                    <a:cxn ang="0">
                      <a:pos x="112" y="0"/>
                    </a:cxn>
                    <a:cxn ang="0">
                      <a:pos x="128" y="0"/>
                    </a:cxn>
                    <a:cxn ang="0">
                      <a:pos x="143" y="0"/>
                    </a:cxn>
                    <a:cxn ang="0">
                      <a:pos x="157" y="0"/>
                    </a:cxn>
                    <a:cxn ang="0">
                      <a:pos x="168" y="0"/>
                    </a:cxn>
                    <a:cxn ang="0">
                      <a:pos x="178" y="0"/>
                    </a:cxn>
                    <a:cxn ang="0">
                      <a:pos x="184" y="0"/>
                    </a:cxn>
                    <a:cxn ang="0">
                      <a:pos x="189" y="0"/>
                    </a:cxn>
                  </a:cxnLst>
                  <a:rect l="0" t="0" r="r" b="b"/>
                  <a:pathLst>
                    <a:path w="190">
                      <a:moveTo>
                        <a:pt x="190" y="0"/>
                      </a:moveTo>
                      <a:lnTo>
                        <a:pt x="189" y="0"/>
                      </a:lnTo>
                      <a:lnTo>
                        <a:pt x="187" y="0"/>
                      </a:lnTo>
                      <a:lnTo>
                        <a:pt x="184" y="0"/>
                      </a:lnTo>
                      <a:lnTo>
                        <a:pt x="181" y="0"/>
                      </a:lnTo>
                      <a:lnTo>
                        <a:pt x="178" y="0"/>
                      </a:lnTo>
                      <a:lnTo>
                        <a:pt x="173" y="0"/>
                      </a:lnTo>
                      <a:lnTo>
                        <a:pt x="168" y="0"/>
                      </a:lnTo>
                      <a:lnTo>
                        <a:pt x="162" y="0"/>
                      </a:lnTo>
                      <a:lnTo>
                        <a:pt x="156" y="0"/>
                      </a:lnTo>
                      <a:lnTo>
                        <a:pt x="149" y="0"/>
                      </a:lnTo>
                      <a:lnTo>
                        <a:pt x="143" y="0"/>
                      </a:lnTo>
                      <a:lnTo>
                        <a:pt x="135" y="0"/>
                      </a:lnTo>
                      <a:lnTo>
                        <a:pt x="128" y="0"/>
                      </a:lnTo>
                      <a:lnTo>
                        <a:pt x="119" y="0"/>
                      </a:lnTo>
                      <a:lnTo>
                        <a:pt x="112" y="0"/>
                      </a:lnTo>
                      <a:lnTo>
                        <a:pt x="104" y="0"/>
                      </a:lnTo>
                      <a:lnTo>
                        <a:pt x="95" y="0"/>
                      </a:lnTo>
                      <a:lnTo>
                        <a:pt x="88" y="0"/>
                      </a:lnTo>
                      <a:lnTo>
                        <a:pt x="79" y="0"/>
                      </a:lnTo>
                      <a:lnTo>
                        <a:pt x="71" y="0"/>
                      </a:lnTo>
                      <a:lnTo>
                        <a:pt x="63" y="0"/>
                      </a:lnTo>
                      <a:lnTo>
                        <a:pt x="56" y="0"/>
                      </a:lnTo>
                      <a:lnTo>
                        <a:pt x="48" y="0"/>
                      </a:lnTo>
                      <a:lnTo>
                        <a:pt x="41" y="0"/>
                      </a:lnTo>
                      <a:lnTo>
                        <a:pt x="35" y="0"/>
                      </a:lnTo>
                      <a:lnTo>
                        <a:pt x="28" y="0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8" y="0"/>
                      </a:lnTo>
                      <a:lnTo>
                        <a:pt x="56" y="0"/>
                      </a:lnTo>
                      <a:lnTo>
                        <a:pt x="63" y="0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5" y="0"/>
                      </a:lnTo>
                      <a:lnTo>
                        <a:pt x="104" y="0"/>
                      </a:lnTo>
                      <a:lnTo>
                        <a:pt x="112" y="0"/>
                      </a:lnTo>
                      <a:lnTo>
                        <a:pt x="121" y="0"/>
                      </a:lnTo>
                      <a:lnTo>
                        <a:pt x="128" y="0"/>
                      </a:lnTo>
                      <a:lnTo>
                        <a:pt x="136" y="0"/>
                      </a:lnTo>
                      <a:lnTo>
                        <a:pt x="143" y="0"/>
                      </a:lnTo>
                      <a:lnTo>
                        <a:pt x="150" y="0"/>
                      </a:lnTo>
                      <a:lnTo>
                        <a:pt x="157" y="0"/>
                      </a:lnTo>
                      <a:lnTo>
                        <a:pt x="162" y="0"/>
                      </a:lnTo>
                      <a:lnTo>
                        <a:pt x="168" y="0"/>
                      </a:lnTo>
                      <a:lnTo>
                        <a:pt x="173" y="0"/>
                      </a:lnTo>
                      <a:lnTo>
                        <a:pt x="178" y="0"/>
                      </a:lnTo>
                      <a:lnTo>
                        <a:pt x="181" y="0"/>
                      </a:lnTo>
                      <a:lnTo>
                        <a:pt x="184" y="0"/>
                      </a:lnTo>
                      <a:lnTo>
                        <a:pt x="187" y="0"/>
                      </a:lnTo>
                      <a:lnTo>
                        <a:pt x="189" y="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0" name="Freeform 693"/>
                <p:cNvSpPr>
                  <a:spLocks/>
                </p:cNvSpPr>
                <p:nvPr/>
              </p:nvSpPr>
              <p:spPr bwMode="auto">
                <a:xfrm>
                  <a:off x="2046" y="3239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9" y="0"/>
                    </a:cxn>
                    <a:cxn ang="0">
                      <a:pos x="13" y="0"/>
                    </a:cxn>
                    <a:cxn ang="0">
                      <a:pos x="18" y="0"/>
                    </a:cxn>
                    <a:cxn ang="0">
                      <a:pos x="23" y="0"/>
                    </a:cxn>
                    <a:cxn ang="0">
                      <a:pos x="29" y="0"/>
                    </a:cxn>
                    <a:cxn ang="0">
                      <a:pos x="34" y="0"/>
                    </a:cxn>
                    <a:cxn ang="0">
                      <a:pos x="41" y="0"/>
                    </a:cxn>
                    <a:cxn ang="0">
                      <a:pos x="48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56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41" y="0"/>
                      </a:lnTo>
                      <a:lnTo>
                        <a:pt x="48" y="0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1" name="Freeform 694"/>
                <p:cNvSpPr>
                  <a:spLocks/>
                </p:cNvSpPr>
                <p:nvPr/>
              </p:nvSpPr>
              <p:spPr bwMode="auto">
                <a:xfrm>
                  <a:off x="2056" y="3239"/>
                  <a:ext cx="18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16" y="0"/>
                    </a:cxn>
                    <a:cxn ang="0">
                      <a:pos x="24" y="0"/>
                    </a:cxn>
                    <a:cxn ang="0">
                      <a:pos x="33" y="0"/>
                    </a:cxn>
                    <a:cxn ang="0">
                      <a:pos x="42" y="0"/>
                    </a:cxn>
                    <a:cxn ang="0">
                      <a:pos x="51" y="0"/>
                    </a:cxn>
                    <a:cxn ang="0">
                      <a:pos x="60" y="0"/>
                    </a:cxn>
                    <a:cxn ang="0">
                      <a:pos x="68" y="0"/>
                    </a:cxn>
                    <a:cxn ang="0">
                      <a:pos x="77" y="0"/>
                    </a:cxn>
                    <a:cxn ang="0">
                      <a:pos x="86" y="0"/>
                    </a:cxn>
                    <a:cxn ang="0">
                      <a:pos x="95" y="0"/>
                    </a:cxn>
                    <a:cxn ang="0">
                      <a:pos x="103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10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33" y="0"/>
                      </a:lnTo>
                      <a:lnTo>
                        <a:pt x="42" y="0"/>
                      </a:lnTo>
                      <a:lnTo>
                        <a:pt x="51" y="0"/>
                      </a:lnTo>
                      <a:lnTo>
                        <a:pt x="60" y="0"/>
                      </a:lnTo>
                      <a:lnTo>
                        <a:pt x="68" y="0"/>
                      </a:lnTo>
                      <a:lnTo>
                        <a:pt x="77" y="0"/>
                      </a:lnTo>
                      <a:lnTo>
                        <a:pt x="86" y="0"/>
                      </a:lnTo>
                      <a:lnTo>
                        <a:pt x="95" y="0"/>
                      </a:lnTo>
                      <a:lnTo>
                        <a:pt x="103" y="0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2" name="Freeform 695"/>
                <p:cNvSpPr>
                  <a:spLocks/>
                </p:cNvSpPr>
                <p:nvPr/>
              </p:nvSpPr>
              <p:spPr bwMode="auto">
                <a:xfrm>
                  <a:off x="2074" y="3239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16" y="0"/>
                    </a:cxn>
                    <a:cxn ang="0">
                      <a:pos x="22" y="0"/>
                    </a:cxn>
                    <a:cxn ang="0">
                      <a:pos x="28" y="0"/>
                    </a:cxn>
                    <a:cxn ang="0">
                      <a:pos x="34" y="0"/>
                    </a:cxn>
                    <a:cxn ang="0">
                      <a:pos x="39" y="0"/>
                    </a:cxn>
                    <a:cxn ang="0">
                      <a:pos x="43" y="0"/>
                    </a:cxn>
                    <a:cxn ang="0">
                      <a:pos x="48" y="0"/>
                    </a:cxn>
                    <a:cxn ang="0">
                      <a:pos x="51" y="0"/>
                    </a:cxn>
                    <a:cxn ang="0">
                      <a:pos x="53" y="0"/>
                    </a:cxn>
                    <a:cxn ang="0">
                      <a:pos x="55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56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22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39" y="0"/>
                      </a:lnTo>
                      <a:lnTo>
                        <a:pt x="43" y="0"/>
                      </a:lnTo>
                      <a:lnTo>
                        <a:pt x="48" y="0"/>
                      </a:lnTo>
                      <a:lnTo>
                        <a:pt x="51" y="0"/>
                      </a:lnTo>
                      <a:lnTo>
                        <a:pt x="53" y="0"/>
                      </a:lnTo>
                      <a:lnTo>
                        <a:pt x="55" y="0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3" name="Freeform 696"/>
                <p:cNvSpPr>
                  <a:spLocks/>
                </p:cNvSpPr>
                <p:nvPr/>
              </p:nvSpPr>
              <p:spPr bwMode="auto">
                <a:xfrm>
                  <a:off x="2074" y="3239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54" y="0"/>
                    </a:cxn>
                    <a:cxn ang="0">
                      <a:pos x="52" y="0"/>
                    </a:cxn>
                    <a:cxn ang="0">
                      <a:pos x="50" y="0"/>
                    </a:cxn>
                    <a:cxn ang="0">
                      <a:pos x="47" y="0"/>
                    </a:cxn>
                    <a:cxn ang="0">
                      <a:pos x="42" y="0"/>
                    </a:cxn>
                    <a:cxn ang="0">
                      <a:pos x="38" y="0"/>
                    </a:cxn>
                    <a:cxn ang="0">
                      <a:pos x="33" y="0"/>
                    </a:cxn>
                    <a:cxn ang="0">
                      <a:pos x="28" y="0"/>
                    </a:cxn>
                    <a:cxn ang="0">
                      <a:pos x="21" y="0"/>
                    </a:cxn>
                    <a:cxn ang="0">
                      <a:pos x="15" y="0"/>
                    </a:cxn>
                    <a:cxn ang="0">
                      <a:pos x="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>
                      <a:moveTo>
                        <a:pt x="55" y="0"/>
                      </a:moveTo>
                      <a:lnTo>
                        <a:pt x="54" y="0"/>
                      </a:lnTo>
                      <a:lnTo>
                        <a:pt x="52" y="0"/>
                      </a:lnTo>
                      <a:lnTo>
                        <a:pt x="50" y="0"/>
                      </a:lnTo>
                      <a:lnTo>
                        <a:pt x="47" y="0"/>
                      </a:lnTo>
                      <a:lnTo>
                        <a:pt x="42" y="0"/>
                      </a:lnTo>
                      <a:lnTo>
                        <a:pt x="38" y="0"/>
                      </a:lnTo>
                      <a:lnTo>
                        <a:pt x="33" y="0"/>
                      </a:lnTo>
                      <a:lnTo>
                        <a:pt x="28" y="0"/>
                      </a:lnTo>
                      <a:lnTo>
                        <a:pt x="21" y="0"/>
                      </a:lnTo>
                      <a:lnTo>
                        <a:pt x="15" y="0"/>
                      </a:ln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4" name="Freeform 697"/>
                <p:cNvSpPr>
                  <a:spLocks/>
                </p:cNvSpPr>
                <p:nvPr/>
              </p:nvSpPr>
              <p:spPr bwMode="auto">
                <a:xfrm>
                  <a:off x="2056" y="3239"/>
                  <a:ext cx="18" cy="1"/>
                </a:xfrm>
                <a:custGeom>
                  <a:avLst/>
                  <a:gdLst/>
                  <a:ahLst/>
                  <a:cxnLst>
                    <a:cxn ang="0">
                      <a:pos x="111" y="0"/>
                    </a:cxn>
                    <a:cxn ang="0">
                      <a:pos x="103" y="0"/>
                    </a:cxn>
                    <a:cxn ang="0">
                      <a:pos x="95" y="0"/>
                    </a:cxn>
                    <a:cxn ang="0">
                      <a:pos x="86" y="0"/>
                    </a:cxn>
                    <a:cxn ang="0">
                      <a:pos x="77" y="0"/>
                    </a:cxn>
                    <a:cxn ang="0">
                      <a:pos x="68" y="0"/>
                    </a:cxn>
                    <a:cxn ang="0">
                      <a:pos x="60" y="0"/>
                    </a:cxn>
                    <a:cxn ang="0">
                      <a:pos x="51" y="0"/>
                    </a:cxn>
                    <a:cxn ang="0">
                      <a:pos x="42" y="0"/>
                    </a:cxn>
                    <a:cxn ang="0">
                      <a:pos x="33" y="0"/>
                    </a:cxn>
                    <a:cxn ang="0">
                      <a:pos x="24" y="0"/>
                    </a:cxn>
                    <a:cxn ang="0">
                      <a:pos x="17" y="0"/>
                    </a:cxn>
                    <a:cxn ang="0">
                      <a:pos x="8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1">
                      <a:moveTo>
                        <a:pt x="111" y="0"/>
                      </a:move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7" y="0"/>
                      </a:lnTo>
                      <a:lnTo>
                        <a:pt x="68" y="0"/>
                      </a:lnTo>
                      <a:lnTo>
                        <a:pt x="60" y="0"/>
                      </a:lnTo>
                      <a:lnTo>
                        <a:pt x="51" y="0"/>
                      </a:lnTo>
                      <a:lnTo>
                        <a:pt x="42" y="0"/>
                      </a:lnTo>
                      <a:lnTo>
                        <a:pt x="33" y="0"/>
                      </a:lnTo>
                      <a:lnTo>
                        <a:pt x="24" y="0"/>
                      </a:lnTo>
                      <a:lnTo>
                        <a:pt x="17" y="0"/>
                      </a:lnTo>
                      <a:lnTo>
                        <a:pt x="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5" name="Freeform 698"/>
                <p:cNvSpPr>
                  <a:spLocks/>
                </p:cNvSpPr>
                <p:nvPr/>
              </p:nvSpPr>
              <p:spPr bwMode="auto">
                <a:xfrm>
                  <a:off x="2046" y="3239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48" y="0"/>
                    </a:cxn>
                    <a:cxn ang="0">
                      <a:pos x="42" y="0"/>
                    </a:cxn>
                    <a:cxn ang="0">
                      <a:pos x="34" y="0"/>
                    </a:cxn>
                    <a:cxn ang="0">
                      <a:pos x="29" y="0"/>
                    </a:cxn>
                    <a:cxn ang="0">
                      <a:pos x="23" y="0"/>
                    </a:cxn>
                    <a:cxn ang="0">
                      <a:pos x="18" y="0"/>
                    </a:cxn>
                    <a:cxn ang="0">
                      <a:pos x="13" y="0"/>
                    </a:cxn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3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6">
                      <a:moveTo>
                        <a:pt x="56" y="0"/>
                      </a:moveTo>
                      <a:lnTo>
                        <a:pt x="48" y="0"/>
                      </a:lnTo>
                      <a:lnTo>
                        <a:pt x="42" y="0"/>
                      </a:lnTo>
                      <a:lnTo>
                        <a:pt x="34" y="0"/>
                      </a:lnTo>
                      <a:lnTo>
                        <a:pt x="29" y="0"/>
                      </a:lnTo>
                      <a:lnTo>
                        <a:pt x="23" y="0"/>
                      </a:lnTo>
                      <a:lnTo>
                        <a:pt x="18" y="0"/>
                      </a:lnTo>
                      <a:lnTo>
                        <a:pt x="13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6" name="Line 699"/>
                <p:cNvSpPr>
                  <a:spLocks noChangeShapeType="1"/>
                </p:cNvSpPr>
                <p:nvPr/>
              </p:nvSpPr>
              <p:spPr bwMode="auto">
                <a:xfrm flipH="1">
                  <a:off x="2074" y="3239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7" name="Freeform 700"/>
                <p:cNvSpPr>
                  <a:spLocks/>
                </p:cNvSpPr>
                <p:nvPr/>
              </p:nvSpPr>
              <p:spPr bwMode="auto">
                <a:xfrm>
                  <a:off x="2074" y="3234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5" y="36"/>
                    </a:cxn>
                    <a:cxn ang="0">
                      <a:pos x="5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36">
                      <a:moveTo>
                        <a:pt x="55" y="36"/>
                      </a:moveTo>
                      <a:lnTo>
                        <a:pt x="5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8" name="Freeform 701"/>
                <p:cNvSpPr>
                  <a:spLocks/>
                </p:cNvSpPr>
                <p:nvPr/>
              </p:nvSpPr>
              <p:spPr bwMode="auto">
                <a:xfrm>
                  <a:off x="2044" y="3250"/>
                  <a:ext cx="42" cy="1"/>
                </a:xfrm>
                <a:custGeom>
                  <a:avLst/>
                  <a:gdLst/>
                  <a:ahLst/>
                  <a:cxnLst>
                    <a:cxn ang="0">
                      <a:pos x="255" y="0"/>
                    </a:cxn>
                    <a:cxn ang="0">
                      <a:pos x="253" y="0"/>
                    </a:cxn>
                    <a:cxn ang="0">
                      <a:pos x="247" y="0"/>
                    </a:cxn>
                    <a:cxn ang="0">
                      <a:pos x="238" y="0"/>
                    </a:cxn>
                    <a:cxn ang="0">
                      <a:pos x="227" y="0"/>
                    </a:cxn>
                    <a:cxn ang="0">
                      <a:pos x="215" y="0"/>
                    </a:cxn>
                    <a:cxn ang="0">
                      <a:pos x="200" y="0"/>
                    </a:cxn>
                    <a:cxn ang="0">
                      <a:pos x="183" y="0"/>
                    </a:cxn>
                    <a:cxn ang="0">
                      <a:pos x="166" y="0"/>
                    </a:cxn>
                    <a:cxn ang="0">
                      <a:pos x="147" y="0"/>
                    </a:cxn>
                    <a:cxn ang="0">
                      <a:pos x="128" y="0"/>
                    </a:cxn>
                    <a:cxn ang="0">
                      <a:pos x="109" y="0"/>
                    </a:cxn>
                    <a:cxn ang="0">
                      <a:pos x="91" y="0"/>
                    </a:cxn>
                    <a:cxn ang="0">
                      <a:pos x="73" y="0"/>
                    </a:cxn>
                    <a:cxn ang="0">
                      <a:pos x="57" y="0"/>
                    </a:cxn>
                    <a:cxn ang="0">
                      <a:pos x="41" y="0"/>
                    </a:cxn>
                    <a:cxn ang="0">
                      <a:pos x="29" y="0"/>
                    </a:cxn>
                    <a:cxn ang="0">
                      <a:pos x="18" y="0"/>
                    </a:cxn>
                    <a:cxn ang="0">
                      <a:pos x="9" y="0"/>
                    </a:cxn>
                    <a:cxn ang="0">
                      <a:pos x="4" y="0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10" y="0"/>
                    </a:cxn>
                    <a:cxn ang="0">
                      <a:pos x="18" y="0"/>
                    </a:cxn>
                    <a:cxn ang="0">
                      <a:pos x="29" y="0"/>
                    </a:cxn>
                    <a:cxn ang="0">
                      <a:pos x="42" y="0"/>
                    </a:cxn>
                    <a:cxn ang="0">
                      <a:pos x="57" y="0"/>
                    </a:cxn>
                    <a:cxn ang="0">
                      <a:pos x="73" y="0"/>
                    </a:cxn>
                    <a:cxn ang="0">
                      <a:pos x="91" y="0"/>
                    </a:cxn>
                    <a:cxn ang="0">
                      <a:pos x="109" y="0"/>
                    </a:cxn>
                    <a:cxn ang="0">
                      <a:pos x="128" y="0"/>
                    </a:cxn>
                    <a:cxn ang="0">
                      <a:pos x="148" y="0"/>
                    </a:cxn>
                    <a:cxn ang="0">
                      <a:pos x="166" y="0"/>
                    </a:cxn>
                    <a:cxn ang="0">
                      <a:pos x="183" y="0"/>
                    </a:cxn>
                    <a:cxn ang="0">
                      <a:pos x="200" y="0"/>
                    </a:cxn>
                    <a:cxn ang="0">
                      <a:pos x="215" y="0"/>
                    </a:cxn>
                    <a:cxn ang="0">
                      <a:pos x="228" y="0"/>
                    </a:cxn>
                    <a:cxn ang="0">
                      <a:pos x="238" y="0"/>
                    </a:cxn>
                    <a:cxn ang="0">
                      <a:pos x="247" y="0"/>
                    </a:cxn>
                    <a:cxn ang="0">
                      <a:pos x="253" y="0"/>
                    </a:cxn>
                    <a:cxn ang="0">
                      <a:pos x="256" y="0"/>
                    </a:cxn>
                  </a:cxnLst>
                  <a:rect l="0" t="0" r="r" b="b"/>
                  <a:pathLst>
                    <a:path w="256">
                      <a:moveTo>
                        <a:pt x="256" y="0"/>
                      </a:moveTo>
                      <a:lnTo>
                        <a:pt x="255" y="0"/>
                      </a:lnTo>
                      <a:lnTo>
                        <a:pt x="254" y="0"/>
                      </a:lnTo>
                      <a:lnTo>
                        <a:pt x="253" y="0"/>
                      </a:lnTo>
                      <a:lnTo>
                        <a:pt x="250" y="0"/>
                      </a:lnTo>
                      <a:lnTo>
                        <a:pt x="247" y="0"/>
                      </a:lnTo>
                      <a:lnTo>
                        <a:pt x="243" y="0"/>
                      </a:lnTo>
                      <a:lnTo>
                        <a:pt x="238" y="0"/>
                      </a:lnTo>
                      <a:lnTo>
                        <a:pt x="234" y="0"/>
                      </a:lnTo>
                      <a:lnTo>
                        <a:pt x="227" y="0"/>
                      </a:lnTo>
                      <a:lnTo>
                        <a:pt x="222" y="0"/>
                      </a:lnTo>
                      <a:lnTo>
                        <a:pt x="215" y="0"/>
                      </a:lnTo>
                      <a:lnTo>
                        <a:pt x="208" y="0"/>
                      </a:lnTo>
                      <a:lnTo>
                        <a:pt x="200" y="0"/>
                      </a:lnTo>
                      <a:lnTo>
                        <a:pt x="192" y="0"/>
                      </a:lnTo>
                      <a:lnTo>
                        <a:pt x="183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7" y="0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109" y="0"/>
                      </a:lnTo>
                      <a:lnTo>
                        <a:pt x="100" y="0"/>
                      </a:lnTo>
                      <a:lnTo>
                        <a:pt x="91" y="0"/>
                      </a:lnTo>
                      <a:lnTo>
                        <a:pt x="82" y="0"/>
                      </a:lnTo>
                      <a:lnTo>
                        <a:pt x="73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9" y="0"/>
                      </a:lnTo>
                      <a:lnTo>
                        <a:pt x="41" y="0"/>
                      </a:lnTo>
                      <a:lnTo>
                        <a:pt x="35" y="0"/>
                      </a:lnTo>
                      <a:lnTo>
                        <a:pt x="29" y="0"/>
                      </a:lnTo>
                      <a:lnTo>
                        <a:pt x="22" y="0"/>
                      </a:lnTo>
                      <a:lnTo>
                        <a:pt x="18" y="0"/>
                      </a:lnTo>
                      <a:lnTo>
                        <a:pt x="14" y="0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29" y="0"/>
                      </a:lnTo>
                      <a:lnTo>
                        <a:pt x="35" y="0"/>
                      </a:lnTo>
                      <a:lnTo>
                        <a:pt x="42" y="0"/>
                      </a:lnTo>
                      <a:lnTo>
                        <a:pt x="49" y="0"/>
                      </a:lnTo>
                      <a:lnTo>
                        <a:pt x="57" y="0"/>
                      </a:lnTo>
                      <a:lnTo>
                        <a:pt x="64" y="0"/>
                      </a:lnTo>
                      <a:lnTo>
                        <a:pt x="73" y="0"/>
                      </a:lnTo>
                      <a:lnTo>
                        <a:pt x="82" y="0"/>
                      </a:lnTo>
                      <a:lnTo>
                        <a:pt x="91" y="0"/>
                      </a:lnTo>
                      <a:lnTo>
                        <a:pt x="101" y="0"/>
                      </a:lnTo>
                      <a:lnTo>
                        <a:pt x="109" y="0"/>
                      </a:lnTo>
                      <a:lnTo>
                        <a:pt x="119" y="0"/>
                      </a:lnTo>
                      <a:lnTo>
                        <a:pt x="128" y="0"/>
                      </a:lnTo>
                      <a:lnTo>
                        <a:pt x="138" y="0"/>
                      </a:lnTo>
                      <a:lnTo>
                        <a:pt x="148" y="0"/>
                      </a:lnTo>
                      <a:lnTo>
                        <a:pt x="157" y="0"/>
                      </a:lnTo>
                      <a:lnTo>
                        <a:pt x="166" y="0"/>
                      </a:lnTo>
                      <a:lnTo>
                        <a:pt x="176" y="0"/>
                      </a:lnTo>
                      <a:lnTo>
                        <a:pt x="183" y="0"/>
                      </a:lnTo>
                      <a:lnTo>
                        <a:pt x="192" y="0"/>
                      </a:lnTo>
                      <a:lnTo>
                        <a:pt x="200" y="0"/>
                      </a:lnTo>
                      <a:lnTo>
                        <a:pt x="208" y="0"/>
                      </a:lnTo>
                      <a:lnTo>
                        <a:pt x="215" y="0"/>
                      </a:lnTo>
                      <a:lnTo>
                        <a:pt x="222" y="0"/>
                      </a:lnTo>
                      <a:lnTo>
                        <a:pt x="228" y="0"/>
                      </a:lnTo>
                      <a:lnTo>
                        <a:pt x="234" y="0"/>
                      </a:lnTo>
                      <a:lnTo>
                        <a:pt x="238" y="0"/>
                      </a:lnTo>
                      <a:lnTo>
                        <a:pt x="243" y="0"/>
                      </a:lnTo>
                      <a:lnTo>
                        <a:pt x="247" y="0"/>
                      </a:lnTo>
                      <a:lnTo>
                        <a:pt x="250" y="0"/>
                      </a:lnTo>
                      <a:lnTo>
                        <a:pt x="253" y="0"/>
                      </a:lnTo>
                      <a:lnTo>
                        <a:pt x="255" y="0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49" name="Freeform 702"/>
                <p:cNvSpPr>
                  <a:spLocks/>
                </p:cNvSpPr>
                <p:nvPr/>
              </p:nvSpPr>
              <p:spPr bwMode="auto">
                <a:xfrm>
                  <a:off x="2046" y="3259"/>
                  <a:ext cx="38" cy="1"/>
                </a:xfrm>
                <a:custGeom>
                  <a:avLst/>
                  <a:gdLst/>
                  <a:ahLst/>
                  <a:cxnLst>
                    <a:cxn ang="0">
                      <a:pos x="225" y="0"/>
                    </a:cxn>
                    <a:cxn ang="0">
                      <a:pos x="222" y="0"/>
                    </a:cxn>
                    <a:cxn ang="0">
                      <a:pos x="217" y="0"/>
                    </a:cxn>
                    <a:cxn ang="0">
                      <a:pos x="209" y="0"/>
                    </a:cxn>
                    <a:cxn ang="0">
                      <a:pos x="198" y="0"/>
                    </a:cxn>
                    <a:cxn ang="0">
                      <a:pos x="186" y="0"/>
                    </a:cxn>
                    <a:cxn ang="0">
                      <a:pos x="172" y="0"/>
                    </a:cxn>
                    <a:cxn ang="0">
                      <a:pos x="155" y="0"/>
                    </a:cxn>
                    <a:cxn ang="0">
                      <a:pos x="139" y="0"/>
                    </a:cxn>
                    <a:cxn ang="0">
                      <a:pos x="121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3" y="0"/>
                    </a:cxn>
                    <a:cxn ang="0">
                      <a:pos x="38" y="0"/>
                    </a:cxn>
                    <a:cxn ang="0">
                      <a:pos x="26" y="0"/>
                    </a:cxn>
                    <a:cxn ang="0">
                      <a:pos x="16" y="0"/>
                    </a:cxn>
                    <a:cxn ang="0">
                      <a:pos x="8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8" y="0"/>
                    </a:cxn>
                    <a:cxn ang="0">
                      <a:pos x="16" y="0"/>
                    </a:cxn>
                    <a:cxn ang="0">
                      <a:pos x="26" y="0"/>
                    </a:cxn>
                    <a:cxn ang="0">
                      <a:pos x="40" y="0"/>
                    </a:cxn>
                    <a:cxn ang="0">
                      <a:pos x="54" y="0"/>
                    </a:cxn>
                    <a:cxn ang="0">
                      <a:pos x="69" y="0"/>
                    </a:cxn>
                    <a:cxn ang="0">
                      <a:pos x="86" y="0"/>
                    </a:cxn>
                    <a:cxn ang="0">
                      <a:pos x="103" y="0"/>
                    </a:cxn>
                    <a:cxn ang="0">
                      <a:pos x="121" y="0"/>
                    </a:cxn>
                    <a:cxn ang="0">
                      <a:pos x="139" y="0"/>
                    </a:cxn>
                    <a:cxn ang="0">
                      <a:pos x="156" y="0"/>
                    </a:cxn>
                    <a:cxn ang="0">
                      <a:pos x="172" y="0"/>
                    </a:cxn>
                    <a:cxn ang="0">
                      <a:pos x="186" y="0"/>
                    </a:cxn>
                    <a:cxn ang="0">
                      <a:pos x="198" y="0"/>
                    </a:cxn>
                    <a:cxn ang="0">
                      <a:pos x="209" y="0"/>
                    </a:cxn>
                    <a:cxn ang="0">
                      <a:pos x="217" y="0"/>
                    </a:cxn>
                    <a:cxn ang="0">
                      <a:pos x="222" y="0"/>
                    </a:cxn>
                    <a:cxn ang="0">
                      <a:pos x="226" y="0"/>
                    </a:cxn>
                  </a:cxnLst>
                  <a:rect l="0" t="0" r="r" b="b"/>
                  <a:pathLst>
                    <a:path w="226">
                      <a:moveTo>
                        <a:pt x="226" y="0"/>
                      </a:moveTo>
                      <a:lnTo>
                        <a:pt x="225" y="0"/>
                      </a:lnTo>
                      <a:lnTo>
                        <a:pt x="223" y="0"/>
                      </a:lnTo>
                      <a:lnTo>
                        <a:pt x="222" y="0"/>
                      </a:lnTo>
                      <a:lnTo>
                        <a:pt x="220" y="0"/>
                      </a:lnTo>
                      <a:lnTo>
                        <a:pt x="217" y="0"/>
                      </a:lnTo>
                      <a:lnTo>
                        <a:pt x="214" y="0"/>
                      </a:lnTo>
                      <a:lnTo>
                        <a:pt x="209" y="0"/>
                      </a:lnTo>
                      <a:lnTo>
                        <a:pt x="204" y="0"/>
                      </a:lnTo>
                      <a:lnTo>
                        <a:pt x="198" y="0"/>
                      </a:lnTo>
                      <a:lnTo>
                        <a:pt x="193" y="0"/>
                      </a:lnTo>
                      <a:lnTo>
                        <a:pt x="186" y="0"/>
                      </a:lnTo>
                      <a:lnTo>
                        <a:pt x="178" y="0"/>
                      </a:lnTo>
                      <a:lnTo>
                        <a:pt x="172" y="0"/>
                      </a:lnTo>
                      <a:lnTo>
                        <a:pt x="164" y="0"/>
                      </a:lnTo>
                      <a:lnTo>
                        <a:pt x="155" y="0"/>
                      </a:lnTo>
                      <a:lnTo>
                        <a:pt x="147" y="0"/>
                      </a:lnTo>
                      <a:lnTo>
                        <a:pt x="139" y="0"/>
                      </a:lnTo>
                      <a:lnTo>
                        <a:pt x="130" y="0"/>
                      </a:lnTo>
                      <a:lnTo>
                        <a:pt x="121" y="0"/>
                      </a:lnTo>
                      <a:lnTo>
                        <a:pt x="112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7" y="0"/>
                      </a:lnTo>
                      <a:lnTo>
                        <a:pt x="69" y="0"/>
                      </a:lnTo>
                      <a:lnTo>
                        <a:pt x="60" y="0"/>
                      </a:lnTo>
                      <a:lnTo>
                        <a:pt x="53" y="0"/>
                      </a:lnTo>
                      <a:lnTo>
                        <a:pt x="46" y="0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3" y="0"/>
                      </a:lnTo>
                      <a:lnTo>
                        <a:pt x="40" y="0"/>
                      </a:lnTo>
                      <a:lnTo>
                        <a:pt x="46" y="0"/>
                      </a:lnTo>
                      <a:lnTo>
                        <a:pt x="54" y="0"/>
                      </a:lnTo>
                      <a:lnTo>
                        <a:pt x="62" y="0"/>
                      </a:lnTo>
                      <a:lnTo>
                        <a:pt x="69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5" y="0"/>
                      </a:lnTo>
                      <a:lnTo>
                        <a:pt x="103" y="0"/>
                      </a:lnTo>
                      <a:lnTo>
                        <a:pt x="112" y="0"/>
                      </a:lnTo>
                      <a:lnTo>
                        <a:pt x="121" y="0"/>
                      </a:lnTo>
                      <a:lnTo>
                        <a:pt x="130" y="0"/>
                      </a:lnTo>
                      <a:lnTo>
                        <a:pt x="139" y="0"/>
                      </a:lnTo>
                      <a:lnTo>
                        <a:pt x="147" y="0"/>
                      </a:lnTo>
                      <a:lnTo>
                        <a:pt x="156" y="0"/>
                      </a:lnTo>
                      <a:lnTo>
                        <a:pt x="164" y="0"/>
                      </a:lnTo>
                      <a:lnTo>
                        <a:pt x="172" y="0"/>
                      </a:lnTo>
                      <a:lnTo>
                        <a:pt x="179" y="0"/>
                      </a:lnTo>
                      <a:lnTo>
                        <a:pt x="186" y="0"/>
                      </a:lnTo>
                      <a:lnTo>
                        <a:pt x="193" y="0"/>
                      </a:lnTo>
                      <a:lnTo>
                        <a:pt x="198" y="0"/>
                      </a:lnTo>
                      <a:lnTo>
                        <a:pt x="204" y="0"/>
                      </a:lnTo>
                      <a:lnTo>
                        <a:pt x="209" y="0"/>
                      </a:lnTo>
                      <a:lnTo>
                        <a:pt x="214" y="0"/>
                      </a:lnTo>
                      <a:lnTo>
                        <a:pt x="217" y="0"/>
                      </a:lnTo>
                      <a:lnTo>
                        <a:pt x="220" y="0"/>
                      </a:lnTo>
                      <a:lnTo>
                        <a:pt x="222" y="0"/>
                      </a:lnTo>
                      <a:lnTo>
                        <a:pt x="225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0" name="Freeform 703"/>
                <p:cNvSpPr>
                  <a:spLocks/>
                </p:cNvSpPr>
                <p:nvPr/>
              </p:nvSpPr>
              <p:spPr bwMode="auto">
                <a:xfrm>
                  <a:off x="2043" y="3250"/>
                  <a:ext cx="44" cy="1"/>
                </a:xfrm>
                <a:custGeom>
                  <a:avLst/>
                  <a:gdLst/>
                  <a:ahLst/>
                  <a:cxnLst>
                    <a:cxn ang="0">
                      <a:pos x="259" y="0"/>
                    </a:cxn>
                    <a:cxn ang="0">
                      <a:pos x="255" y="0"/>
                    </a:cxn>
                    <a:cxn ang="0">
                      <a:pos x="249" y="0"/>
                    </a:cxn>
                    <a:cxn ang="0">
                      <a:pos x="239" y="0"/>
                    </a:cxn>
                    <a:cxn ang="0">
                      <a:pos x="228" y="0"/>
                    </a:cxn>
                    <a:cxn ang="0">
                      <a:pos x="215" y="0"/>
                    </a:cxn>
                    <a:cxn ang="0">
                      <a:pos x="201" y="0"/>
                    </a:cxn>
                    <a:cxn ang="0">
                      <a:pos x="184" y="0"/>
                    </a:cxn>
                    <a:cxn ang="0">
                      <a:pos x="167" y="0"/>
                    </a:cxn>
                    <a:cxn ang="0">
                      <a:pos x="149" y="0"/>
                    </a:cxn>
                    <a:cxn ang="0">
                      <a:pos x="130" y="0"/>
                    </a:cxn>
                    <a:cxn ang="0">
                      <a:pos x="111" y="0"/>
                    </a:cxn>
                    <a:cxn ang="0">
                      <a:pos x="94" y="0"/>
                    </a:cxn>
                    <a:cxn ang="0">
                      <a:pos x="76" y="0"/>
                    </a:cxn>
                    <a:cxn ang="0">
                      <a:pos x="60" y="0"/>
                    </a:cxn>
                    <a:cxn ang="0">
                      <a:pos x="45" y="0"/>
                    </a:cxn>
                    <a:cxn ang="0">
                      <a:pos x="32" y="0"/>
                    </a:cxn>
                    <a:cxn ang="0">
                      <a:pos x="21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1" y="0"/>
                    </a:cxn>
                    <a:cxn ang="0">
                      <a:pos x="1" y="0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21" y="0"/>
                    </a:cxn>
                    <a:cxn ang="0">
                      <a:pos x="32" y="0"/>
                    </a:cxn>
                    <a:cxn ang="0">
                      <a:pos x="45" y="0"/>
                    </a:cxn>
                    <a:cxn ang="0">
                      <a:pos x="60" y="0"/>
                    </a:cxn>
                    <a:cxn ang="0">
                      <a:pos x="76" y="0"/>
                    </a:cxn>
                    <a:cxn ang="0">
                      <a:pos x="94" y="0"/>
                    </a:cxn>
                    <a:cxn ang="0">
                      <a:pos x="111" y="0"/>
                    </a:cxn>
                    <a:cxn ang="0">
                      <a:pos x="130" y="0"/>
                    </a:cxn>
                    <a:cxn ang="0">
                      <a:pos x="149" y="0"/>
                    </a:cxn>
                    <a:cxn ang="0">
                      <a:pos x="168" y="0"/>
                    </a:cxn>
                    <a:cxn ang="0">
                      <a:pos x="184" y="0"/>
                    </a:cxn>
                    <a:cxn ang="0">
                      <a:pos x="201" y="0"/>
                    </a:cxn>
                    <a:cxn ang="0">
                      <a:pos x="216" y="0"/>
                    </a:cxn>
                    <a:cxn ang="0">
                      <a:pos x="229" y="0"/>
                    </a:cxn>
                    <a:cxn ang="0">
                      <a:pos x="240" y="0"/>
                    </a:cxn>
                    <a:cxn ang="0">
                      <a:pos x="249" y="0"/>
                    </a:cxn>
                    <a:cxn ang="0">
                      <a:pos x="256" y="0"/>
                    </a:cxn>
                    <a:cxn ang="0">
                      <a:pos x="259" y="0"/>
                    </a:cxn>
                  </a:cxnLst>
                  <a:rect l="0" t="0" r="r" b="b"/>
                  <a:pathLst>
                    <a:path w="260">
                      <a:moveTo>
                        <a:pt x="260" y="0"/>
                      </a:moveTo>
                      <a:lnTo>
                        <a:pt x="259" y="0"/>
                      </a:lnTo>
                      <a:lnTo>
                        <a:pt x="258" y="0"/>
                      </a:lnTo>
                      <a:lnTo>
                        <a:pt x="255" y="0"/>
                      </a:lnTo>
                      <a:lnTo>
                        <a:pt x="252" y="0"/>
                      </a:lnTo>
                      <a:lnTo>
                        <a:pt x="249" y="0"/>
                      </a:lnTo>
                      <a:lnTo>
                        <a:pt x="245" y="0"/>
                      </a:lnTo>
                      <a:lnTo>
                        <a:pt x="239" y="0"/>
                      </a:lnTo>
                      <a:lnTo>
                        <a:pt x="235" y="0"/>
                      </a:lnTo>
                      <a:lnTo>
                        <a:pt x="228" y="0"/>
                      </a:lnTo>
                      <a:lnTo>
                        <a:pt x="223" y="0"/>
                      </a:lnTo>
                      <a:lnTo>
                        <a:pt x="215" y="0"/>
                      </a:lnTo>
                      <a:lnTo>
                        <a:pt x="208" y="0"/>
                      </a:lnTo>
                      <a:lnTo>
                        <a:pt x="201" y="0"/>
                      </a:lnTo>
                      <a:lnTo>
                        <a:pt x="193" y="0"/>
                      </a:lnTo>
                      <a:lnTo>
                        <a:pt x="184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58" y="0"/>
                      </a:lnTo>
                      <a:lnTo>
                        <a:pt x="149" y="0"/>
                      </a:lnTo>
                      <a:lnTo>
                        <a:pt x="139" y="0"/>
                      </a:lnTo>
                      <a:lnTo>
                        <a:pt x="130" y="0"/>
                      </a:lnTo>
                      <a:lnTo>
                        <a:pt x="121" y="0"/>
                      </a:lnTo>
                      <a:lnTo>
                        <a:pt x="111" y="0"/>
                      </a:lnTo>
                      <a:lnTo>
                        <a:pt x="103" y="0"/>
                      </a:lnTo>
                      <a:lnTo>
                        <a:pt x="94" y="0"/>
                      </a:lnTo>
                      <a:lnTo>
                        <a:pt x="85" y="0"/>
                      </a:lnTo>
                      <a:lnTo>
                        <a:pt x="76" y="0"/>
                      </a:lnTo>
                      <a:lnTo>
                        <a:pt x="67" y="0"/>
                      </a:lnTo>
                      <a:lnTo>
                        <a:pt x="60" y="0"/>
                      </a:lnTo>
                      <a:lnTo>
                        <a:pt x="52" y="0"/>
                      </a:lnTo>
                      <a:lnTo>
                        <a:pt x="45" y="0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0"/>
                      </a:lnTo>
                      <a:lnTo>
                        <a:pt x="52" y="0"/>
                      </a:lnTo>
                      <a:lnTo>
                        <a:pt x="60" y="0"/>
                      </a:lnTo>
                      <a:lnTo>
                        <a:pt x="69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94" y="0"/>
                      </a:lnTo>
                      <a:lnTo>
                        <a:pt x="103" y="0"/>
                      </a:lnTo>
                      <a:lnTo>
                        <a:pt x="111" y="0"/>
                      </a:lnTo>
                      <a:lnTo>
                        <a:pt x="121" y="0"/>
                      </a:lnTo>
                      <a:lnTo>
                        <a:pt x="130" y="0"/>
                      </a:lnTo>
                      <a:lnTo>
                        <a:pt x="140" y="0"/>
                      </a:lnTo>
                      <a:lnTo>
                        <a:pt x="149" y="0"/>
                      </a:lnTo>
                      <a:lnTo>
                        <a:pt x="158" y="0"/>
                      </a:lnTo>
                      <a:lnTo>
                        <a:pt x="168" y="0"/>
                      </a:lnTo>
                      <a:lnTo>
                        <a:pt x="176" y="0"/>
                      </a:lnTo>
                      <a:lnTo>
                        <a:pt x="184" y="0"/>
                      </a:lnTo>
                      <a:lnTo>
                        <a:pt x="193" y="0"/>
                      </a:lnTo>
                      <a:lnTo>
                        <a:pt x="201" y="0"/>
                      </a:lnTo>
                      <a:lnTo>
                        <a:pt x="208" y="0"/>
                      </a:lnTo>
                      <a:lnTo>
                        <a:pt x="216" y="0"/>
                      </a:lnTo>
                      <a:lnTo>
                        <a:pt x="223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5" y="0"/>
                      </a:lnTo>
                      <a:lnTo>
                        <a:pt x="249" y="0"/>
                      </a:lnTo>
                      <a:lnTo>
                        <a:pt x="252" y="0"/>
                      </a:lnTo>
                      <a:lnTo>
                        <a:pt x="256" y="0"/>
                      </a:lnTo>
                      <a:lnTo>
                        <a:pt x="258" y="0"/>
                      </a:lnTo>
                      <a:lnTo>
                        <a:pt x="259" y="0"/>
                      </a:lnTo>
                      <a:lnTo>
                        <a:pt x="26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1" name="Freeform 704"/>
                <p:cNvSpPr>
                  <a:spLocks/>
                </p:cNvSpPr>
                <p:nvPr/>
              </p:nvSpPr>
              <p:spPr bwMode="auto">
                <a:xfrm>
                  <a:off x="2042" y="3242"/>
                  <a:ext cx="46" cy="1"/>
                </a:xfrm>
                <a:custGeom>
                  <a:avLst/>
                  <a:gdLst/>
                  <a:ahLst/>
                  <a:cxnLst>
                    <a:cxn ang="0">
                      <a:pos x="275" y="0"/>
                    </a:cxn>
                    <a:cxn ang="0">
                      <a:pos x="273" y="0"/>
                    </a:cxn>
                    <a:cxn ang="0">
                      <a:pos x="267" y="0"/>
                    </a:cxn>
                    <a:cxn ang="0">
                      <a:pos x="258" y="0"/>
                    </a:cxn>
                    <a:cxn ang="0">
                      <a:pos x="248" y="0"/>
                    </a:cxn>
                    <a:cxn ang="0">
                      <a:pos x="235" y="0"/>
                    </a:cxn>
                    <a:cxn ang="0">
                      <a:pos x="220" y="0"/>
                    </a:cxn>
                    <a:cxn ang="0">
                      <a:pos x="203" y="0"/>
                    </a:cxn>
                    <a:cxn ang="0">
                      <a:pos x="186" y="0"/>
                    </a:cxn>
                    <a:cxn ang="0">
                      <a:pos x="167" y="0"/>
                    </a:cxn>
                    <a:cxn ang="0">
                      <a:pos x="147" y="0"/>
                    </a:cxn>
                    <a:cxn ang="0">
                      <a:pos x="127" y="0"/>
                    </a:cxn>
                    <a:cxn ang="0">
                      <a:pos x="107" y="0"/>
                    </a:cxn>
                    <a:cxn ang="0">
                      <a:pos x="89" y="0"/>
                    </a:cxn>
                    <a:cxn ang="0">
                      <a:pos x="71" y="0"/>
                    </a:cxn>
                    <a:cxn ang="0">
                      <a:pos x="55" y="0"/>
                    </a:cxn>
                    <a:cxn ang="0">
                      <a:pos x="39" y="0"/>
                    </a:cxn>
                    <a:cxn ang="0">
                      <a:pos x="26" y="0"/>
                    </a:cxn>
                    <a:cxn ang="0">
                      <a:pos x="16" y="0"/>
                    </a:cxn>
                    <a:cxn ang="0">
                      <a:pos x="7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8" y="0"/>
                    </a:cxn>
                    <a:cxn ang="0">
                      <a:pos x="16" y="0"/>
                    </a:cxn>
                    <a:cxn ang="0">
                      <a:pos x="27" y="0"/>
                    </a:cxn>
                    <a:cxn ang="0">
                      <a:pos x="39" y="0"/>
                    </a:cxn>
                    <a:cxn ang="0">
                      <a:pos x="55" y="0"/>
                    </a:cxn>
                    <a:cxn ang="0">
                      <a:pos x="71" y="0"/>
                    </a:cxn>
                    <a:cxn ang="0">
                      <a:pos x="89" y="0"/>
                    </a:cxn>
                    <a:cxn ang="0">
                      <a:pos x="109" y="0"/>
                    </a:cxn>
                    <a:cxn ang="0">
                      <a:pos x="127" y="0"/>
                    </a:cxn>
                    <a:cxn ang="0">
                      <a:pos x="147" y="0"/>
                    </a:cxn>
                    <a:cxn ang="0">
                      <a:pos x="167" y="0"/>
                    </a:cxn>
                    <a:cxn ang="0">
                      <a:pos x="186" y="0"/>
                    </a:cxn>
                    <a:cxn ang="0">
                      <a:pos x="203" y="0"/>
                    </a:cxn>
                    <a:cxn ang="0">
                      <a:pos x="221" y="0"/>
                    </a:cxn>
                    <a:cxn ang="0">
                      <a:pos x="235" y="0"/>
                    </a:cxn>
                    <a:cxn ang="0">
                      <a:pos x="248" y="0"/>
                    </a:cxn>
                    <a:cxn ang="0">
                      <a:pos x="258" y="0"/>
                    </a:cxn>
                    <a:cxn ang="0">
                      <a:pos x="267" y="0"/>
                    </a:cxn>
                    <a:cxn ang="0">
                      <a:pos x="273" y="0"/>
                    </a:cxn>
                    <a:cxn ang="0">
                      <a:pos x="275" y="0"/>
                    </a:cxn>
                  </a:cxnLst>
                  <a:rect l="0" t="0" r="r" b="b"/>
                  <a:pathLst>
                    <a:path w="276">
                      <a:moveTo>
                        <a:pt x="276" y="0"/>
                      </a:moveTo>
                      <a:lnTo>
                        <a:pt x="275" y="0"/>
                      </a:lnTo>
                      <a:lnTo>
                        <a:pt x="274" y="0"/>
                      </a:lnTo>
                      <a:lnTo>
                        <a:pt x="273" y="0"/>
                      </a:lnTo>
                      <a:lnTo>
                        <a:pt x="271" y="0"/>
                      </a:lnTo>
                      <a:lnTo>
                        <a:pt x="267" y="0"/>
                      </a:lnTo>
                      <a:lnTo>
                        <a:pt x="263" y="0"/>
                      </a:lnTo>
                      <a:lnTo>
                        <a:pt x="258" y="0"/>
                      </a:lnTo>
                      <a:lnTo>
                        <a:pt x="254" y="0"/>
                      </a:lnTo>
                      <a:lnTo>
                        <a:pt x="248" y="0"/>
                      </a:lnTo>
                      <a:lnTo>
                        <a:pt x="242" y="0"/>
                      </a:lnTo>
                      <a:lnTo>
                        <a:pt x="235" y="0"/>
                      </a:lnTo>
                      <a:lnTo>
                        <a:pt x="228" y="0"/>
                      </a:lnTo>
                      <a:lnTo>
                        <a:pt x="220" y="0"/>
                      </a:lnTo>
                      <a:lnTo>
                        <a:pt x="212" y="0"/>
                      </a:lnTo>
                      <a:lnTo>
                        <a:pt x="203" y="0"/>
                      </a:lnTo>
                      <a:lnTo>
                        <a:pt x="195" y="0"/>
                      </a:lnTo>
                      <a:lnTo>
                        <a:pt x="186" y="0"/>
                      </a:lnTo>
                      <a:lnTo>
                        <a:pt x="176" y="0"/>
                      </a:lnTo>
                      <a:lnTo>
                        <a:pt x="167" y="0"/>
                      </a:lnTo>
                      <a:lnTo>
                        <a:pt x="157" y="0"/>
                      </a:lnTo>
                      <a:lnTo>
                        <a:pt x="147" y="0"/>
                      </a:lnTo>
                      <a:lnTo>
                        <a:pt x="137" y="0"/>
                      </a:lnTo>
                      <a:lnTo>
                        <a:pt x="127" y="0"/>
                      </a:lnTo>
                      <a:lnTo>
                        <a:pt x="117" y="0"/>
                      </a:lnTo>
                      <a:lnTo>
                        <a:pt x="107" y="0"/>
                      </a:lnTo>
                      <a:lnTo>
                        <a:pt x="99" y="0"/>
                      </a:lnTo>
                      <a:lnTo>
                        <a:pt x="89" y="0"/>
                      </a:lnTo>
                      <a:lnTo>
                        <a:pt x="80" y="0"/>
                      </a:lnTo>
                      <a:lnTo>
                        <a:pt x="71" y="0"/>
                      </a:lnTo>
                      <a:lnTo>
                        <a:pt x="62" y="0"/>
                      </a:lnTo>
                      <a:lnTo>
                        <a:pt x="55" y="0"/>
                      </a:lnTo>
                      <a:lnTo>
                        <a:pt x="47" y="0"/>
                      </a:lnTo>
                      <a:lnTo>
                        <a:pt x="39" y="0"/>
                      </a:lnTo>
                      <a:lnTo>
                        <a:pt x="33" y="0"/>
                      </a:lnTo>
                      <a:lnTo>
                        <a:pt x="26" y="0"/>
                      </a:lnTo>
                      <a:lnTo>
                        <a:pt x="20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2" y="0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7" y="0"/>
                      </a:lnTo>
                      <a:lnTo>
                        <a:pt x="55" y="0"/>
                      </a:lnTo>
                      <a:lnTo>
                        <a:pt x="62" y="0"/>
                      </a:lnTo>
                      <a:lnTo>
                        <a:pt x="71" y="0"/>
                      </a:lnTo>
                      <a:lnTo>
                        <a:pt x="80" y="0"/>
                      </a:lnTo>
                      <a:lnTo>
                        <a:pt x="89" y="0"/>
                      </a:lnTo>
                      <a:lnTo>
                        <a:pt x="99" y="0"/>
                      </a:lnTo>
                      <a:lnTo>
                        <a:pt x="109" y="0"/>
                      </a:lnTo>
                      <a:lnTo>
                        <a:pt x="117" y="0"/>
                      </a:lnTo>
                      <a:lnTo>
                        <a:pt x="127" y="0"/>
                      </a:lnTo>
                      <a:lnTo>
                        <a:pt x="137" y="0"/>
                      </a:lnTo>
                      <a:lnTo>
                        <a:pt x="147" y="0"/>
                      </a:lnTo>
                      <a:lnTo>
                        <a:pt x="157" y="0"/>
                      </a:lnTo>
                      <a:lnTo>
                        <a:pt x="167" y="0"/>
                      </a:lnTo>
                      <a:lnTo>
                        <a:pt x="177" y="0"/>
                      </a:lnTo>
                      <a:lnTo>
                        <a:pt x="186" y="0"/>
                      </a:lnTo>
                      <a:lnTo>
                        <a:pt x="195" y="0"/>
                      </a:lnTo>
                      <a:lnTo>
                        <a:pt x="203" y="0"/>
                      </a:lnTo>
                      <a:lnTo>
                        <a:pt x="212" y="0"/>
                      </a:lnTo>
                      <a:lnTo>
                        <a:pt x="221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58" y="0"/>
                      </a:lnTo>
                      <a:lnTo>
                        <a:pt x="263" y="0"/>
                      </a:lnTo>
                      <a:lnTo>
                        <a:pt x="267" y="0"/>
                      </a:lnTo>
                      <a:lnTo>
                        <a:pt x="271" y="0"/>
                      </a:lnTo>
                      <a:lnTo>
                        <a:pt x="273" y="0"/>
                      </a:lnTo>
                      <a:lnTo>
                        <a:pt x="274" y="0"/>
                      </a:lnTo>
                      <a:lnTo>
                        <a:pt x="275" y="0"/>
                      </a:lnTo>
                      <a:lnTo>
                        <a:pt x="276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2" name="Freeform 705"/>
                <p:cNvSpPr>
                  <a:spLocks/>
                </p:cNvSpPr>
                <p:nvPr/>
              </p:nvSpPr>
              <p:spPr bwMode="auto">
                <a:xfrm>
                  <a:off x="2042" y="3249"/>
                  <a:ext cx="46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12" y="0"/>
                    </a:cxn>
                    <a:cxn ang="0">
                      <a:pos x="20" y="0"/>
                    </a:cxn>
                    <a:cxn ang="0">
                      <a:pos x="33" y="0"/>
                    </a:cxn>
                    <a:cxn ang="0">
                      <a:pos x="47" y="0"/>
                    </a:cxn>
                    <a:cxn ang="0">
                      <a:pos x="62" y="0"/>
                    </a:cxn>
                    <a:cxn ang="0">
                      <a:pos x="80" y="0"/>
                    </a:cxn>
                    <a:cxn ang="0">
                      <a:pos x="99" y="0"/>
                    </a:cxn>
                    <a:cxn ang="0">
                      <a:pos x="117" y="0"/>
                    </a:cxn>
                    <a:cxn ang="0">
                      <a:pos x="137" y="0"/>
                    </a:cxn>
                    <a:cxn ang="0">
                      <a:pos x="157" y="0"/>
                    </a:cxn>
                    <a:cxn ang="0">
                      <a:pos x="176" y="0"/>
                    </a:cxn>
                    <a:cxn ang="0">
                      <a:pos x="195" y="0"/>
                    </a:cxn>
                    <a:cxn ang="0">
                      <a:pos x="212" y="0"/>
                    </a:cxn>
                    <a:cxn ang="0">
                      <a:pos x="228" y="0"/>
                    </a:cxn>
                    <a:cxn ang="0">
                      <a:pos x="242" y="0"/>
                    </a:cxn>
                    <a:cxn ang="0">
                      <a:pos x="254" y="0"/>
                    </a:cxn>
                    <a:cxn ang="0">
                      <a:pos x="263" y="0"/>
                    </a:cxn>
                    <a:cxn ang="0">
                      <a:pos x="271" y="0"/>
                    </a:cxn>
                    <a:cxn ang="0">
                      <a:pos x="274" y="0"/>
                    </a:cxn>
                    <a:cxn ang="0">
                      <a:pos x="276" y="0"/>
                    </a:cxn>
                    <a:cxn ang="0">
                      <a:pos x="274" y="0"/>
                    </a:cxn>
                    <a:cxn ang="0">
                      <a:pos x="271" y="0"/>
                    </a:cxn>
                    <a:cxn ang="0">
                      <a:pos x="263" y="0"/>
                    </a:cxn>
                    <a:cxn ang="0">
                      <a:pos x="254" y="0"/>
                    </a:cxn>
                    <a:cxn ang="0">
                      <a:pos x="242" y="0"/>
                    </a:cxn>
                    <a:cxn ang="0">
                      <a:pos x="229" y="0"/>
                    </a:cxn>
                    <a:cxn ang="0">
                      <a:pos x="212" y="0"/>
                    </a:cxn>
                    <a:cxn ang="0">
                      <a:pos x="195" y="0"/>
                    </a:cxn>
                    <a:cxn ang="0">
                      <a:pos x="177" y="0"/>
                    </a:cxn>
                    <a:cxn ang="0">
                      <a:pos x="157" y="0"/>
                    </a:cxn>
                    <a:cxn ang="0">
                      <a:pos x="137" y="0"/>
                    </a:cxn>
                    <a:cxn ang="0">
                      <a:pos x="117" y="0"/>
                    </a:cxn>
                    <a:cxn ang="0">
                      <a:pos x="99" y="0"/>
                    </a:cxn>
                    <a:cxn ang="0">
                      <a:pos x="80" y="0"/>
                    </a:cxn>
                    <a:cxn ang="0">
                      <a:pos x="62" y="0"/>
                    </a:cxn>
                    <a:cxn ang="0">
                      <a:pos x="47" y="0"/>
                    </a:cxn>
                    <a:cxn ang="0">
                      <a:pos x="33" y="0"/>
                    </a:cxn>
                    <a:cxn ang="0">
                      <a:pos x="22" y="0"/>
                    </a:cxn>
                    <a:cxn ang="0">
                      <a:pos x="12" y="0"/>
                    </a:cxn>
                    <a:cxn ang="0">
                      <a:pos x="5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76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6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7" y="0"/>
                      </a:lnTo>
                      <a:lnTo>
                        <a:pt x="55" y="0"/>
                      </a:lnTo>
                      <a:lnTo>
                        <a:pt x="62" y="0"/>
                      </a:lnTo>
                      <a:lnTo>
                        <a:pt x="71" y="0"/>
                      </a:lnTo>
                      <a:lnTo>
                        <a:pt x="80" y="0"/>
                      </a:lnTo>
                      <a:lnTo>
                        <a:pt x="89" y="0"/>
                      </a:lnTo>
                      <a:lnTo>
                        <a:pt x="99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0"/>
                      </a:lnTo>
                      <a:lnTo>
                        <a:pt x="137" y="0"/>
                      </a:lnTo>
                      <a:lnTo>
                        <a:pt x="147" y="0"/>
                      </a:lnTo>
                      <a:lnTo>
                        <a:pt x="157" y="0"/>
                      </a:lnTo>
                      <a:lnTo>
                        <a:pt x="167" y="0"/>
                      </a:lnTo>
                      <a:lnTo>
                        <a:pt x="176" y="0"/>
                      </a:lnTo>
                      <a:lnTo>
                        <a:pt x="186" y="0"/>
                      </a:lnTo>
                      <a:lnTo>
                        <a:pt x="195" y="0"/>
                      </a:lnTo>
                      <a:lnTo>
                        <a:pt x="203" y="0"/>
                      </a:lnTo>
                      <a:lnTo>
                        <a:pt x="212" y="0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58" y="0"/>
                      </a:lnTo>
                      <a:lnTo>
                        <a:pt x="263" y="0"/>
                      </a:lnTo>
                      <a:lnTo>
                        <a:pt x="267" y="0"/>
                      </a:lnTo>
                      <a:lnTo>
                        <a:pt x="271" y="0"/>
                      </a:lnTo>
                      <a:lnTo>
                        <a:pt x="273" y="0"/>
                      </a:lnTo>
                      <a:lnTo>
                        <a:pt x="274" y="0"/>
                      </a:lnTo>
                      <a:lnTo>
                        <a:pt x="275" y="0"/>
                      </a:lnTo>
                      <a:lnTo>
                        <a:pt x="276" y="0"/>
                      </a:lnTo>
                      <a:lnTo>
                        <a:pt x="275" y="0"/>
                      </a:lnTo>
                      <a:lnTo>
                        <a:pt x="274" y="0"/>
                      </a:lnTo>
                      <a:lnTo>
                        <a:pt x="273" y="0"/>
                      </a:lnTo>
                      <a:lnTo>
                        <a:pt x="271" y="0"/>
                      </a:lnTo>
                      <a:lnTo>
                        <a:pt x="267" y="0"/>
                      </a:lnTo>
                      <a:lnTo>
                        <a:pt x="263" y="0"/>
                      </a:lnTo>
                      <a:lnTo>
                        <a:pt x="258" y="0"/>
                      </a:lnTo>
                      <a:lnTo>
                        <a:pt x="254" y="0"/>
                      </a:lnTo>
                      <a:lnTo>
                        <a:pt x="248" y="0"/>
                      </a:lnTo>
                      <a:lnTo>
                        <a:pt x="242" y="0"/>
                      </a:lnTo>
                      <a:lnTo>
                        <a:pt x="235" y="0"/>
                      </a:lnTo>
                      <a:lnTo>
                        <a:pt x="229" y="0"/>
                      </a:lnTo>
                      <a:lnTo>
                        <a:pt x="221" y="0"/>
                      </a:lnTo>
                      <a:lnTo>
                        <a:pt x="212" y="0"/>
                      </a:lnTo>
                      <a:lnTo>
                        <a:pt x="203" y="0"/>
                      </a:lnTo>
                      <a:lnTo>
                        <a:pt x="195" y="0"/>
                      </a:lnTo>
                      <a:lnTo>
                        <a:pt x="186" y="0"/>
                      </a:lnTo>
                      <a:lnTo>
                        <a:pt x="177" y="0"/>
                      </a:lnTo>
                      <a:lnTo>
                        <a:pt x="167" y="0"/>
                      </a:lnTo>
                      <a:lnTo>
                        <a:pt x="157" y="0"/>
                      </a:lnTo>
                      <a:lnTo>
                        <a:pt x="147" y="0"/>
                      </a:lnTo>
                      <a:lnTo>
                        <a:pt x="137" y="0"/>
                      </a:lnTo>
                      <a:lnTo>
                        <a:pt x="127" y="0"/>
                      </a:lnTo>
                      <a:lnTo>
                        <a:pt x="117" y="0"/>
                      </a:lnTo>
                      <a:lnTo>
                        <a:pt x="109" y="0"/>
                      </a:lnTo>
                      <a:lnTo>
                        <a:pt x="99" y="0"/>
                      </a:lnTo>
                      <a:lnTo>
                        <a:pt x="89" y="0"/>
                      </a:lnTo>
                      <a:lnTo>
                        <a:pt x="80" y="0"/>
                      </a:lnTo>
                      <a:lnTo>
                        <a:pt x="71" y="0"/>
                      </a:lnTo>
                      <a:lnTo>
                        <a:pt x="62" y="0"/>
                      </a:lnTo>
                      <a:lnTo>
                        <a:pt x="55" y="0"/>
                      </a:lnTo>
                      <a:lnTo>
                        <a:pt x="47" y="0"/>
                      </a:lnTo>
                      <a:lnTo>
                        <a:pt x="39" y="0"/>
                      </a:lnTo>
                      <a:lnTo>
                        <a:pt x="33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3" name="Line 706"/>
                <p:cNvSpPr>
                  <a:spLocks noChangeShapeType="1"/>
                </p:cNvSpPr>
                <p:nvPr/>
              </p:nvSpPr>
              <p:spPr bwMode="auto">
                <a:xfrm>
                  <a:off x="2074" y="3234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4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2074" y="3234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5" name="Line 708"/>
                <p:cNvSpPr>
                  <a:spLocks noChangeShapeType="1"/>
                </p:cNvSpPr>
                <p:nvPr/>
              </p:nvSpPr>
              <p:spPr bwMode="auto">
                <a:xfrm>
                  <a:off x="2074" y="3239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6" name="Freeform 709"/>
                <p:cNvSpPr>
                  <a:spLocks/>
                </p:cNvSpPr>
                <p:nvPr/>
              </p:nvSpPr>
              <p:spPr bwMode="auto">
                <a:xfrm>
                  <a:off x="2055" y="3260"/>
                  <a:ext cx="20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3" y="0"/>
                    </a:cxn>
                    <a:cxn ang="0">
                      <a:pos x="5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6" y="0"/>
                    </a:cxn>
                    <a:cxn ang="0">
                      <a:pos x="20" y="0"/>
                    </a:cxn>
                    <a:cxn ang="0">
                      <a:pos x="25" y="0"/>
                    </a:cxn>
                    <a:cxn ang="0">
                      <a:pos x="30" y="0"/>
                    </a:cxn>
                    <a:cxn ang="0">
                      <a:pos x="36" y="0"/>
                    </a:cxn>
                    <a:cxn ang="0">
                      <a:pos x="42" y="0"/>
                    </a:cxn>
                    <a:cxn ang="0">
                      <a:pos x="48" y="0"/>
                    </a:cxn>
                    <a:cxn ang="0">
                      <a:pos x="55" y="0"/>
                    </a:cxn>
                    <a:cxn ang="0">
                      <a:pos x="61" y="0"/>
                    </a:cxn>
                    <a:cxn ang="0">
                      <a:pos x="68" y="0"/>
                    </a:cxn>
                    <a:cxn ang="0">
                      <a:pos x="74" y="0"/>
                    </a:cxn>
                    <a:cxn ang="0">
                      <a:pos x="80" y="0"/>
                    </a:cxn>
                    <a:cxn ang="0">
                      <a:pos x="87" y="0"/>
                    </a:cxn>
                    <a:cxn ang="0">
                      <a:pos x="92" y="0"/>
                    </a:cxn>
                    <a:cxn ang="0">
                      <a:pos x="98" y="0"/>
                    </a:cxn>
                    <a:cxn ang="0">
                      <a:pos x="102" y="0"/>
                    </a:cxn>
                    <a:cxn ang="0">
                      <a:pos x="107" y="0"/>
                    </a:cxn>
                    <a:cxn ang="0">
                      <a:pos x="111" y="0"/>
                    </a:cxn>
                    <a:cxn ang="0">
                      <a:pos x="114" y="0"/>
                    </a:cxn>
                    <a:cxn ang="0">
                      <a:pos x="117" y="0"/>
                    </a:cxn>
                    <a:cxn ang="0">
                      <a:pos x="120" y="0"/>
                    </a:cxn>
                    <a:cxn ang="0">
                      <a:pos x="122" y="0"/>
                    </a:cxn>
                    <a:cxn ang="0">
                      <a:pos x="123" y="0"/>
                    </a:cxn>
                    <a:cxn ang="0">
                      <a:pos x="122" y="0"/>
                    </a:cxn>
                    <a:cxn ang="0">
                      <a:pos x="120" y="0"/>
                    </a:cxn>
                    <a:cxn ang="0">
                      <a:pos x="117" y="0"/>
                    </a:cxn>
                    <a:cxn ang="0">
                      <a:pos x="114" y="0"/>
                    </a:cxn>
                    <a:cxn ang="0">
                      <a:pos x="111" y="0"/>
                    </a:cxn>
                    <a:cxn ang="0">
                      <a:pos x="107" y="0"/>
                    </a:cxn>
                    <a:cxn ang="0">
                      <a:pos x="103" y="0"/>
                    </a:cxn>
                    <a:cxn ang="0">
                      <a:pos x="98" y="0"/>
                    </a:cxn>
                    <a:cxn ang="0">
                      <a:pos x="92" y="0"/>
                    </a:cxn>
                    <a:cxn ang="0">
                      <a:pos x="87" y="0"/>
                    </a:cxn>
                    <a:cxn ang="0">
                      <a:pos x="80" y="0"/>
                    </a:cxn>
                    <a:cxn ang="0">
                      <a:pos x="74" y="0"/>
                    </a:cxn>
                    <a:cxn ang="0">
                      <a:pos x="68" y="0"/>
                    </a:cxn>
                    <a:cxn ang="0">
                      <a:pos x="61" y="0"/>
                    </a:cxn>
                    <a:cxn ang="0">
                      <a:pos x="55" y="0"/>
                    </a:cxn>
                    <a:cxn ang="0">
                      <a:pos x="49" y="0"/>
                    </a:cxn>
                    <a:cxn ang="0">
                      <a:pos x="42" y="0"/>
                    </a:cxn>
                    <a:cxn ang="0">
                      <a:pos x="37" y="0"/>
                    </a:cxn>
                    <a:cxn ang="0">
                      <a:pos x="30" y="0"/>
                    </a:cxn>
                    <a:cxn ang="0">
                      <a:pos x="25" y="0"/>
                    </a:cxn>
                    <a:cxn ang="0">
                      <a:pos x="20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8" y="0"/>
                    </a:cxn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5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55" y="0"/>
                      </a:lnTo>
                      <a:lnTo>
                        <a:pt x="61" y="0"/>
                      </a:lnTo>
                      <a:lnTo>
                        <a:pt x="68" y="0"/>
                      </a:lnTo>
                      <a:lnTo>
                        <a:pt x="74" y="0"/>
                      </a:lnTo>
                      <a:lnTo>
                        <a:pt x="80" y="0"/>
                      </a:lnTo>
                      <a:lnTo>
                        <a:pt x="87" y="0"/>
                      </a:lnTo>
                      <a:lnTo>
                        <a:pt x="92" y="0"/>
                      </a:lnTo>
                      <a:lnTo>
                        <a:pt x="98" y="0"/>
                      </a:lnTo>
                      <a:lnTo>
                        <a:pt x="102" y="0"/>
                      </a:lnTo>
                      <a:lnTo>
                        <a:pt x="107" y="0"/>
                      </a:lnTo>
                      <a:lnTo>
                        <a:pt x="111" y="0"/>
                      </a:lnTo>
                      <a:lnTo>
                        <a:pt x="114" y="0"/>
                      </a:lnTo>
                      <a:lnTo>
                        <a:pt x="117" y="0"/>
                      </a:lnTo>
                      <a:lnTo>
                        <a:pt x="120" y="0"/>
                      </a:lnTo>
                      <a:lnTo>
                        <a:pt x="122" y="0"/>
                      </a:lnTo>
                      <a:lnTo>
                        <a:pt x="123" y="0"/>
                      </a:lnTo>
                      <a:lnTo>
                        <a:pt x="122" y="0"/>
                      </a:lnTo>
                      <a:lnTo>
                        <a:pt x="120" y="0"/>
                      </a:lnTo>
                      <a:lnTo>
                        <a:pt x="117" y="0"/>
                      </a:lnTo>
                      <a:lnTo>
                        <a:pt x="114" y="0"/>
                      </a:lnTo>
                      <a:lnTo>
                        <a:pt x="111" y="0"/>
                      </a:lnTo>
                      <a:lnTo>
                        <a:pt x="107" y="0"/>
                      </a:lnTo>
                      <a:lnTo>
                        <a:pt x="103" y="0"/>
                      </a:lnTo>
                      <a:lnTo>
                        <a:pt x="98" y="0"/>
                      </a:lnTo>
                      <a:lnTo>
                        <a:pt x="92" y="0"/>
                      </a:lnTo>
                      <a:lnTo>
                        <a:pt x="87" y="0"/>
                      </a:lnTo>
                      <a:lnTo>
                        <a:pt x="80" y="0"/>
                      </a:lnTo>
                      <a:lnTo>
                        <a:pt x="74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9" y="0"/>
                      </a:lnTo>
                      <a:lnTo>
                        <a:pt x="42" y="0"/>
                      </a:lnTo>
                      <a:lnTo>
                        <a:pt x="37" y="0"/>
                      </a:lnTo>
                      <a:lnTo>
                        <a:pt x="30" y="0"/>
                      </a:lnTo>
                      <a:lnTo>
                        <a:pt x="25" y="0"/>
                      </a:lnTo>
                      <a:lnTo>
                        <a:pt x="20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7" name="Freeform 710"/>
                <p:cNvSpPr>
                  <a:spLocks/>
                </p:cNvSpPr>
                <p:nvPr/>
              </p:nvSpPr>
              <p:spPr bwMode="auto">
                <a:xfrm>
                  <a:off x="2048" y="3260"/>
                  <a:ext cx="35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12" y="0"/>
                    </a:cxn>
                    <a:cxn ang="0">
                      <a:pos x="22" y="0"/>
                    </a:cxn>
                    <a:cxn ang="0">
                      <a:pos x="33" y="0"/>
                    </a:cxn>
                    <a:cxn ang="0">
                      <a:pos x="47" y="0"/>
                    </a:cxn>
                    <a:cxn ang="0">
                      <a:pos x="62" y="0"/>
                    </a:cxn>
                    <a:cxn ang="0">
                      <a:pos x="79" y="0"/>
                    </a:cxn>
                    <a:cxn ang="0">
                      <a:pos x="95" y="0"/>
                    </a:cxn>
                    <a:cxn ang="0">
                      <a:pos x="113" y="0"/>
                    </a:cxn>
                    <a:cxn ang="0">
                      <a:pos x="130" y="0"/>
                    </a:cxn>
                    <a:cxn ang="0">
                      <a:pos x="146" y="0"/>
                    </a:cxn>
                    <a:cxn ang="0">
                      <a:pos x="162" y="0"/>
                    </a:cxn>
                    <a:cxn ang="0">
                      <a:pos x="176" y="0"/>
                    </a:cxn>
                    <a:cxn ang="0">
                      <a:pos x="187" y="0"/>
                    </a:cxn>
                    <a:cxn ang="0">
                      <a:pos x="197" y="0"/>
                    </a:cxn>
                    <a:cxn ang="0">
                      <a:pos x="203" y="0"/>
                    </a:cxn>
                    <a:cxn ang="0">
                      <a:pos x="208" y="0"/>
                    </a:cxn>
                    <a:cxn ang="0">
                      <a:pos x="210" y="0"/>
                    </a:cxn>
                    <a:cxn ang="0">
                      <a:pos x="208" y="0"/>
                    </a:cxn>
                    <a:cxn ang="0">
                      <a:pos x="203" y="0"/>
                    </a:cxn>
                    <a:cxn ang="0">
                      <a:pos x="197" y="0"/>
                    </a:cxn>
                    <a:cxn ang="0">
                      <a:pos x="188" y="0"/>
                    </a:cxn>
                    <a:cxn ang="0">
                      <a:pos x="176" y="0"/>
                    </a:cxn>
                    <a:cxn ang="0">
                      <a:pos x="162" y="0"/>
                    </a:cxn>
                    <a:cxn ang="0">
                      <a:pos x="147" y="0"/>
                    </a:cxn>
                    <a:cxn ang="0">
                      <a:pos x="131" y="0"/>
                    </a:cxn>
                    <a:cxn ang="0">
                      <a:pos x="113" y="0"/>
                    </a:cxn>
                    <a:cxn ang="0">
                      <a:pos x="95" y="0"/>
                    </a:cxn>
                    <a:cxn ang="0">
                      <a:pos x="79" y="0"/>
                    </a:cxn>
                    <a:cxn ang="0">
                      <a:pos x="62" y="0"/>
                    </a:cxn>
                    <a:cxn ang="0">
                      <a:pos x="47" y="0"/>
                    </a:cxn>
                    <a:cxn ang="0">
                      <a:pos x="34" y="0"/>
                    </a:cxn>
                    <a:cxn ang="0">
                      <a:pos x="22" y="0"/>
                    </a:cxn>
                    <a:cxn ang="0">
                      <a:pos x="12" y="0"/>
                    </a:cxn>
                    <a:cxn ang="0">
                      <a:pos x="5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10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2" y="0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7" y="0"/>
                      </a:lnTo>
                      <a:lnTo>
                        <a:pt x="55" y="0"/>
                      </a:lnTo>
                      <a:lnTo>
                        <a:pt x="62" y="0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7" y="0"/>
                      </a:lnTo>
                      <a:lnTo>
                        <a:pt x="95" y="0"/>
                      </a:lnTo>
                      <a:lnTo>
                        <a:pt x="104" y="0"/>
                      </a:lnTo>
                      <a:lnTo>
                        <a:pt x="113" y="0"/>
                      </a:lnTo>
                      <a:lnTo>
                        <a:pt x="122" y="0"/>
                      </a:lnTo>
                      <a:lnTo>
                        <a:pt x="130" y="0"/>
                      </a:lnTo>
                      <a:lnTo>
                        <a:pt x="138" y="0"/>
                      </a:lnTo>
                      <a:lnTo>
                        <a:pt x="146" y="0"/>
                      </a:lnTo>
                      <a:lnTo>
                        <a:pt x="154" y="0"/>
                      </a:lnTo>
                      <a:lnTo>
                        <a:pt x="162" y="0"/>
                      </a:lnTo>
                      <a:lnTo>
                        <a:pt x="169" y="0"/>
                      </a:lnTo>
                      <a:lnTo>
                        <a:pt x="176" y="0"/>
                      </a:lnTo>
                      <a:lnTo>
                        <a:pt x="181" y="0"/>
                      </a:lnTo>
                      <a:lnTo>
                        <a:pt x="187" y="0"/>
                      </a:lnTo>
                      <a:lnTo>
                        <a:pt x="192" y="0"/>
                      </a:lnTo>
                      <a:lnTo>
                        <a:pt x="197" y="0"/>
                      </a:lnTo>
                      <a:lnTo>
                        <a:pt x="200" y="0"/>
                      </a:lnTo>
                      <a:lnTo>
                        <a:pt x="203" y="0"/>
                      </a:lnTo>
                      <a:lnTo>
                        <a:pt x="207" y="0"/>
                      </a:lnTo>
                      <a:lnTo>
                        <a:pt x="208" y="0"/>
                      </a:lnTo>
                      <a:lnTo>
                        <a:pt x="209" y="0"/>
                      </a:lnTo>
                      <a:lnTo>
                        <a:pt x="210" y="0"/>
                      </a:lnTo>
                      <a:lnTo>
                        <a:pt x="209" y="0"/>
                      </a:lnTo>
                      <a:lnTo>
                        <a:pt x="208" y="0"/>
                      </a:lnTo>
                      <a:lnTo>
                        <a:pt x="207" y="0"/>
                      </a:lnTo>
                      <a:lnTo>
                        <a:pt x="203" y="0"/>
                      </a:lnTo>
                      <a:lnTo>
                        <a:pt x="201" y="0"/>
                      </a:lnTo>
                      <a:lnTo>
                        <a:pt x="197" y="0"/>
                      </a:lnTo>
                      <a:lnTo>
                        <a:pt x="192" y="0"/>
                      </a:lnTo>
                      <a:lnTo>
                        <a:pt x="188" y="0"/>
                      </a:lnTo>
                      <a:lnTo>
                        <a:pt x="181" y="0"/>
                      </a:lnTo>
                      <a:lnTo>
                        <a:pt x="176" y="0"/>
                      </a:lnTo>
                      <a:lnTo>
                        <a:pt x="169" y="0"/>
                      </a:lnTo>
                      <a:lnTo>
                        <a:pt x="162" y="0"/>
                      </a:lnTo>
                      <a:lnTo>
                        <a:pt x="155" y="0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31" y="0"/>
                      </a:lnTo>
                      <a:lnTo>
                        <a:pt x="122" y="0"/>
                      </a:lnTo>
                      <a:lnTo>
                        <a:pt x="113" y="0"/>
                      </a:lnTo>
                      <a:lnTo>
                        <a:pt x="104" y="0"/>
                      </a:lnTo>
                      <a:lnTo>
                        <a:pt x="95" y="0"/>
                      </a:lnTo>
                      <a:lnTo>
                        <a:pt x="88" y="0"/>
                      </a:lnTo>
                      <a:lnTo>
                        <a:pt x="79" y="0"/>
                      </a:lnTo>
                      <a:lnTo>
                        <a:pt x="70" y="0"/>
                      </a:lnTo>
                      <a:lnTo>
                        <a:pt x="62" y="0"/>
                      </a:lnTo>
                      <a:lnTo>
                        <a:pt x="55" y="0"/>
                      </a:lnTo>
                      <a:lnTo>
                        <a:pt x="47" y="0"/>
                      </a:lnTo>
                      <a:lnTo>
                        <a:pt x="40" y="0"/>
                      </a:lnTo>
                      <a:lnTo>
                        <a:pt x="34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8" name="Freeform 711"/>
                <p:cNvSpPr>
                  <a:spLocks/>
                </p:cNvSpPr>
                <p:nvPr/>
              </p:nvSpPr>
              <p:spPr bwMode="auto">
                <a:xfrm>
                  <a:off x="2040" y="3267"/>
                  <a:ext cx="1" cy="42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8"/>
                    </a:cxn>
                    <a:cxn ang="0">
                      <a:pos x="0" y="94"/>
                    </a:cxn>
                    <a:cxn ang="0">
                      <a:pos x="0" y="82"/>
                    </a:cxn>
                    <a:cxn ang="0">
                      <a:pos x="0" y="70"/>
                    </a:cxn>
                    <a:cxn ang="0">
                      <a:pos x="0" y="59"/>
                    </a:cxn>
                    <a:cxn ang="0">
                      <a:pos x="0" y="48"/>
                    </a:cxn>
                    <a:cxn ang="0">
                      <a:pos x="0" y="39"/>
                    </a:cxn>
                    <a:cxn ang="0">
                      <a:pos x="0" y="30"/>
                    </a:cxn>
                    <a:cxn ang="0">
                      <a:pos x="0" y="22"/>
                    </a:cxn>
                    <a:cxn ang="0">
                      <a:pos x="0" y="15"/>
                    </a:cxn>
                    <a:cxn ang="0">
                      <a:pos x="0" y="10"/>
                    </a:cxn>
                    <a:cxn ang="0">
                      <a:pos x="0" y="5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10"/>
                    </a:cxn>
                    <a:cxn ang="0">
                      <a:pos x="0" y="15"/>
                    </a:cxn>
                    <a:cxn ang="0">
                      <a:pos x="0" y="22"/>
                    </a:cxn>
                    <a:cxn ang="0">
                      <a:pos x="0" y="30"/>
                    </a:cxn>
                    <a:cxn ang="0">
                      <a:pos x="0" y="39"/>
                    </a:cxn>
                    <a:cxn ang="0">
                      <a:pos x="0" y="48"/>
                    </a:cxn>
                    <a:cxn ang="0">
                      <a:pos x="0" y="59"/>
                    </a:cxn>
                    <a:cxn ang="0">
                      <a:pos x="0" y="70"/>
                    </a:cxn>
                    <a:cxn ang="0">
                      <a:pos x="0" y="82"/>
                    </a:cxn>
                    <a:cxn ang="0">
                      <a:pos x="0" y="94"/>
                    </a:cxn>
                    <a:cxn ang="0">
                      <a:pos x="0" y="108"/>
                    </a:cxn>
                    <a:cxn ang="0">
                      <a:pos x="0" y="120"/>
                    </a:cxn>
                    <a:cxn ang="0">
                      <a:pos x="0" y="133"/>
                    </a:cxn>
                    <a:cxn ang="0">
                      <a:pos x="0" y="146"/>
                    </a:cxn>
                    <a:cxn ang="0">
                      <a:pos x="0" y="158"/>
                    </a:cxn>
                    <a:cxn ang="0">
                      <a:pos x="0" y="170"/>
                    </a:cxn>
                    <a:cxn ang="0">
                      <a:pos x="0" y="182"/>
                    </a:cxn>
                    <a:cxn ang="0">
                      <a:pos x="0" y="193"/>
                    </a:cxn>
                    <a:cxn ang="0">
                      <a:pos x="0" y="204"/>
                    </a:cxn>
                    <a:cxn ang="0">
                      <a:pos x="0" y="214"/>
                    </a:cxn>
                    <a:cxn ang="0">
                      <a:pos x="0" y="223"/>
                    </a:cxn>
                    <a:cxn ang="0">
                      <a:pos x="0" y="231"/>
                    </a:cxn>
                    <a:cxn ang="0">
                      <a:pos x="0" y="238"/>
                    </a:cxn>
                    <a:cxn ang="0">
                      <a:pos x="0" y="244"/>
                    </a:cxn>
                    <a:cxn ang="0">
                      <a:pos x="0" y="249"/>
                    </a:cxn>
                    <a:cxn ang="0">
                      <a:pos x="0" y="252"/>
                    </a:cxn>
                    <a:cxn ang="0">
                      <a:pos x="0" y="254"/>
                    </a:cxn>
                    <a:cxn ang="0">
                      <a:pos x="0" y="252"/>
                    </a:cxn>
                    <a:cxn ang="0">
                      <a:pos x="0" y="249"/>
                    </a:cxn>
                    <a:cxn ang="0">
                      <a:pos x="0" y="244"/>
                    </a:cxn>
                    <a:cxn ang="0">
                      <a:pos x="0" y="238"/>
                    </a:cxn>
                    <a:cxn ang="0">
                      <a:pos x="0" y="231"/>
                    </a:cxn>
                    <a:cxn ang="0">
                      <a:pos x="0" y="223"/>
                    </a:cxn>
                    <a:cxn ang="0">
                      <a:pos x="0" y="214"/>
                    </a:cxn>
                    <a:cxn ang="0">
                      <a:pos x="0" y="204"/>
                    </a:cxn>
                    <a:cxn ang="0">
                      <a:pos x="0" y="193"/>
                    </a:cxn>
                    <a:cxn ang="0">
                      <a:pos x="0" y="182"/>
                    </a:cxn>
                    <a:cxn ang="0">
                      <a:pos x="0" y="170"/>
                    </a:cxn>
                    <a:cxn ang="0">
                      <a:pos x="0" y="158"/>
                    </a:cxn>
                    <a:cxn ang="0">
                      <a:pos x="0" y="146"/>
                    </a:cxn>
                    <a:cxn ang="0">
                      <a:pos x="0" y="133"/>
                    </a:cxn>
                  </a:cxnLst>
                  <a:rect l="0" t="0" r="r" b="b"/>
                  <a:pathLst>
                    <a:path h="254">
                      <a:moveTo>
                        <a:pt x="0" y="126"/>
                      </a:moveTo>
                      <a:lnTo>
                        <a:pt x="0" y="120"/>
                      </a:lnTo>
                      <a:lnTo>
                        <a:pt x="0" y="114"/>
                      </a:lnTo>
                      <a:lnTo>
                        <a:pt x="0" y="108"/>
                      </a:lnTo>
                      <a:lnTo>
                        <a:pt x="0" y="101"/>
                      </a:lnTo>
                      <a:lnTo>
                        <a:pt x="0" y="94"/>
                      </a:lnTo>
                      <a:lnTo>
                        <a:pt x="0" y="89"/>
                      </a:lnTo>
                      <a:lnTo>
                        <a:pt x="0" y="82"/>
                      </a:lnTo>
                      <a:lnTo>
                        <a:pt x="0" y="77"/>
                      </a:lnTo>
                      <a:lnTo>
                        <a:pt x="0" y="70"/>
                      </a:lnTo>
                      <a:lnTo>
                        <a:pt x="0" y="65"/>
                      </a:lnTo>
                      <a:lnTo>
                        <a:pt x="0" y="59"/>
                      </a:lnTo>
                      <a:lnTo>
                        <a:pt x="0" y="54"/>
                      </a:lnTo>
                      <a:lnTo>
                        <a:pt x="0" y="48"/>
                      </a:lnTo>
                      <a:lnTo>
                        <a:pt x="0" y="44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30"/>
                      </a:lnTo>
                      <a:lnTo>
                        <a:pt x="0" y="26"/>
                      </a:lnTo>
                      <a:lnTo>
                        <a:pt x="0" y="22"/>
                      </a:ln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0" y="22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0" y="34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0" y="54"/>
                      </a:lnTo>
                      <a:lnTo>
                        <a:pt x="0" y="59"/>
                      </a:lnTo>
                      <a:lnTo>
                        <a:pt x="0" y="65"/>
                      </a:lnTo>
                      <a:lnTo>
                        <a:pt x="0" y="70"/>
                      </a:lnTo>
                      <a:lnTo>
                        <a:pt x="0" y="77"/>
                      </a:lnTo>
                      <a:lnTo>
                        <a:pt x="0" y="82"/>
                      </a:lnTo>
                      <a:lnTo>
                        <a:pt x="0" y="89"/>
                      </a:lnTo>
                      <a:lnTo>
                        <a:pt x="0" y="94"/>
                      </a:lnTo>
                      <a:lnTo>
                        <a:pt x="0" y="101"/>
                      </a:lnTo>
                      <a:lnTo>
                        <a:pt x="0" y="108"/>
                      </a:lnTo>
                      <a:lnTo>
                        <a:pt x="0" y="114"/>
                      </a:lnTo>
                      <a:lnTo>
                        <a:pt x="0" y="120"/>
                      </a:lnTo>
                      <a:lnTo>
                        <a:pt x="0" y="126"/>
                      </a:lnTo>
                      <a:lnTo>
                        <a:pt x="0" y="133"/>
                      </a:lnTo>
                      <a:lnTo>
                        <a:pt x="0" y="140"/>
                      </a:lnTo>
                      <a:lnTo>
                        <a:pt x="0" y="146"/>
                      </a:lnTo>
                      <a:lnTo>
                        <a:pt x="0" y="153"/>
                      </a:lnTo>
                      <a:lnTo>
                        <a:pt x="0" y="158"/>
                      </a:lnTo>
                      <a:lnTo>
                        <a:pt x="0" y="165"/>
                      </a:lnTo>
                      <a:lnTo>
                        <a:pt x="0" y="170"/>
                      </a:lnTo>
                      <a:lnTo>
                        <a:pt x="0" y="177"/>
                      </a:lnTo>
                      <a:lnTo>
                        <a:pt x="0" y="182"/>
                      </a:lnTo>
                      <a:lnTo>
                        <a:pt x="0" y="188"/>
                      </a:lnTo>
                      <a:lnTo>
                        <a:pt x="0" y="193"/>
                      </a:lnTo>
                      <a:lnTo>
                        <a:pt x="0" y="199"/>
                      </a:lnTo>
                      <a:lnTo>
                        <a:pt x="0" y="204"/>
                      </a:lnTo>
                      <a:lnTo>
                        <a:pt x="0" y="210"/>
                      </a:lnTo>
                      <a:lnTo>
                        <a:pt x="0" y="214"/>
                      </a:lnTo>
                      <a:lnTo>
                        <a:pt x="0" y="219"/>
                      </a:lnTo>
                      <a:lnTo>
                        <a:pt x="0" y="223"/>
                      </a:lnTo>
                      <a:lnTo>
                        <a:pt x="0" y="228"/>
                      </a:lnTo>
                      <a:lnTo>
                        <a:pt x="0" y="231"/>
                      </a:lnTo>
                      <a:lnTo>
                        <a:pt x="0" y="234"/>
                      </a:lnTo>
                      <a:lnTo>
                        <a:pt x="0" y="238"/>
                      </a:lnTo>
                      <a:lnTo>
                        <a:pt x="0" y="241"/>
                      </a:lnTo>
                      <a:lnTo>
                        <a:pt x="0" y="244"/>
                      </a:lnTo>
                      <a:lnTo>
                        <a:pt x="0" y="246"/>
                      </a:lnTo>
                      <a:lnTo>
                        <a:pt x="0" y="249"/>
                      </a:lnTo>
                      <a:lnTo>
                        <a:pt x="0" y="250"/>
                      </a:lnTo>
                      <a:lnTo>
                        <a:pt x="0" y="252"/>
                      </a:lnTo>
                      <a:lnTo>
                        <a:pt x="0" y="253"/>
                      </a:lnTo>
                      <a:lnTo>
                        <a:pt x="0" y="254"/>
                      </a:lnTo>
                      <a:lnTo>
                        <a:pt x="0" y="253"/>
                      </a:lnTo>
                      <a:lnTo>
                        <a:pt x="0" y="252"/>
                      </a:lnTo>
                      <a:lnTo>
                        <a:pt x="0" y="250"/>
                      </a:lnTo>
                      <a:lnTo>
                        <a:pt x="0" y="249"/>
                      </a:lnTo>
                      <a:lnTo>
                        <a:pt x="0" y="246"/>
                      </a:lnTo>
                      <a:lnTo>
                        <a:pt x="0" y="244"/>
                      </a:lnTo>
                      <a:lnTo>
                        <a:pt x="0" y="241"/>
                      </a:lnTo>
                      <a:lnTo>
                        <a:pt x="0" y="238"/>
                      </a:lnTo>
                      <a:lnTo>
                        <a:pt x="0" y="234"/>
                      </a:lnTo>
                      <a:lnTo>
                        <a:pt x="0" y="231"/>
                      </a:lnTo>
                      <a:lnTo>
                        <a:pt x="0" y="228"/>
                      </a:lnTo>
                      <a:lnTo>
                        <a:pt x="0" y="223"/>
                      </a:lnTo>
                      <a:lnTo>
                        <a:pt x="0" y="219"/>
                      </a:lnTo>
                      <a:lnTo>
                        <a:pt x="0" y="214"/>
                      </a:lnTo>
                      <a:lnTo>
                        <a:pt x="0" y="210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0" y="193"/>
                      </a:lnTo>
                      <a:lnTo>
                        <a:pt x="0" y="188"/>
                      </a:lnTo>
                      <a:lnTo>
                        <a:pt x="0" y="182"/>
                      </a:lnTo>
                      <a:lnTo>
                        <a:pt x="0" y="177"/>
                      </a:lnTo>
                      <a:lnTo>
                        <a:pt x="0" y="170"/>
                      </a:lnTo>
                      <a:lnTo>
                        <a:pt x="0" y="165"/>
                      </a:lnTo>
                      <a:lnTo>
                        <a:pt x="0" y="158"/>
                      </a:lnTo>
                      <a:lnTo>
                        <a:pt x="0" y="153"/>
                      </a:lnTo>
                      <a:lnTo>
                        <a:pt x="0" y="146"/>
                      </a:lnTo>
                      <a:lnTo>
                        <a:pt x="0" y="140"/>
                      </a:lnTo>
                      <a:lnTo>
                        <a:pt x="0" y="133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59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2045" y="3301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0" name="Freeform 713"/>
                <p:cNvSpPr>
                  <a:spLocks/>
                </p:cNvSpPr>
                <p:nvPr/>
              </p:nvSpPr>
              <p:spPr bwMode="auto">
                <a:xfrm>
                  <a:off x="2040" y="3301"/>
                  <a:ext cx="5" cy="1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80"/>
                    </a:cxn>
                    <a:cxn ang="0">
                      <a:pos x="30" y="8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30" h="80">
                      <a:moveTo>
                        <a:pt x="1" y="0"/>
                      </a:moveTo>
                      <a:lnTo>
                        <a:pt x="0" y="80"/>
                      </a:lnTo>
                      <a:lnTo>
                        <a:pt x="30" y="8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1" name="Freeform 714"/>
                <p:cNvSpPr>
                  <a:spLocks/>
                </p:cNvSpPr>
                <p:nvPr/>
              </p:nvSpPr>
              <p:spPr bwMode="auto">
                <a:xfrm>
                  <a:off x="2040" y="3275"/>
                  <a:ext cx="5" cy="39"/>
                </a:xfrm>
                <a:custGeom>
                  <a:avLst/>
                  <a:gdLst/>
                  <a:ahLst/>
                  <a:cxnLst>
                    <a:cxn ang="0">
                      <a:pos x="0" y="236"/>
                    </a:cxn>
                    <a:cxn ang="0">
                      <a:pos x="0" y="156"/>
                    </a:cxn>
                    <a:cxn ang="0">
                      <a:pos x="30" y="156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30" h="236">
                      <a:moveTo>
                        <a:pt x="0" y="236"/>
                      </a:moveTo>
                      <a:lnTo>
                        <a:pt x="0" y="156"/>
                      </a:lnTo>
                      <a:lnTo>
                        <a:pt x="30" y="15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2" name="Freeform 715"/>
                <p:cNvSpPr>
                  <a:spLocks/>
                </p:cNvSpPr>
                <p:nvPr/>
              </p:nvSpPr>
              <p:spPr bwMode="auto">
                <a:xfrm>
                  <a:off x="2040" y="3262"/>
                  <a:ext cx="5" cy="39"/>
                </a:xfrm>
                <a:custGeom>
                  <a:avLst/>
                  <a:gdLst/>
                  <a:ahLst/>
                  <a:cxnLst>
                    <a:cxn ang="0">
                      <a:pos x="0" y="234"/>
                    </a:cxn>
                    <a:cxn ang="0">
                      <a:pos x="0" y="78"/>
                    </a:cxn>
                    <a:cxn ang="0">
                      <a:pos x="30" y="78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30" h="234">
                      <a:moveTo>
                        <a:pt x="0" y="234"/>
                      </a:moveTo>
                      <a:lnTo>
                        <a:pt x="0" y="78"/>
                      </a:lnTo>
                      <a:lnTo>
                        <a:pt x="30" y="78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3" name="Freeform 716"/>
                <p:cNvSpPr>
                  <a:spLocks/>
                </p:cNvSpPr>
                <p:nvPr/>
              </p:nvSpPr>
              <p:spPr bwMode="auto">
                <a:xfrm>
                  <a:off x="2040" y="3262"/>
                  <a:ext cx="5" cy="13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0" y="0"/>
                    </a:cxn>
                    <a:cxn ang="0">
                      <a:pos x="30" y="0"/>
                    </a:cxn>
                    <a:cxn ang="0">
                      <a:pos x="30" y="78"/>
                    </a:cxn>
                  </a:cxnLst>
                  <a:rect l="0" t="0" r="r" b="b"/>
                  <a:pathLst>
                    <a:path w="30" h="78">
                      <a:moveTo>
                        <a:pt x="0" y="78"/>
                      </a:moveTo>
                      <a:lnTo>
                        <a:pt x="0" y="0"/>
                      </a:lnTo>
                      <a:lnTo>
                        <a:pt x="30" y="0"/>
                      </a:lnTo>
                      <a:lnTo>
                        <a:pt x="30" y="78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4" name="Freeform 717"/>
                <p:cNvSpPr>
                  <a:spLocks/>
                </p:cNvSpPr>
                <p:nvPr/>
              </p:nvSpPr>
              <p:spPr bwMode="auto">
                <a:xfrm>
                  <a:off x="2040" y="3262"/>
                  <a:ext cx="5" cy="3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78"/>
                    </a:cxn>
                    <a:cxn ang="0">
                      <a:pos x="30" y="78"/>
                    </a:cxn>
                    <a:cxn ang="0">
                      <a:pos x="30" y="234"/>
                    </a:cxn>
                  </a:cxnLst>
                  <a:rect l="0" t="0" r="r" b="b"/>
                  <a:pathLst>
                    <a:path w="30" h="234">
                      <a:moveTo>
                        <a:pt x="0" y="0"/>
                      </a:moveTo>
                      <a:lnTo>
                        <a:pt x="1" y="78"/>
                      </a:lnTo>
                      <a:lnTo>
                        <a:pt x="30" y="78"/>
                      </a:lnTo>
                      <a:lnTo>
                        <a:pt x="30" y="234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5" name="Freeform 718"/>
                <p:cNvSpPr>
                  <a:spLocks/>
                </p:cNvSpPr>
                <p:nvPr/>
              </p:nvSpPr>
              <p:spPr bwMode="auto">
                <a:xfrm>
                  <a:off x="2040" y="3275"/>
                  <a:ext cx="5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6"/>
                    </a:cxn>
                    <a:cxn ang="0">
                      <a:pos x="29" y="156"/>
                    </a:cxn>
                  </a:cxnLst>
                  <a:rect l="0" t="0" r="r" b="b"/>
                  <a:pathLst>
                    <a:path w="29" h="156">
                      <a:moveTo>
                        <a:pt x="0" y="0"/>
                      </a:moveTo>
                      <a:lnTo>
                        <a:pt x="0" y="156"/>
                      </a:lnTo>
                      <a:lnTo>
                        <a:pt x="29" y="15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6" name="Freeform 719"/>
                <p:cNvSpPr>
                  <a:spLocks/>
                </p:cNvSpPr>
                <p:nvPr/>
              </p:nvSpPr>
              <p:spPr bwMode="auto">
                <a:xfrm>
                  <a:off x="2047" y="3267"/>
                  <a:ext cx="1" cy="42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8"/>
                    </a:cxn>
                    <a:cxn ang="0">
                      <a:pos x="0" y="94"/>
                    </a:cxn>
                    <a:cxn ang="0">
                      <a:pos x="0" y="82"/>
                    </a:cxn>
                    <a:cxn ang="0">
                      <a:pos x="0" y="70"/>
                    </a:cxn>
                    <a:cxn ang="0">
                      <a:pos x="0" y="59"/>
                    </a:cxn>
                    <a:cxn ang="0">
                      <a:pos x="0" y="48"/>
                    </a:cxn>
                    <a:cxn ang="0">
                      <a:pos x="0" y="39"/>
                    </a:cxn>
                    <a:cxn ang="0">
                      <a:pos x="0" y="30"/>
                    </a:cxn>
                    <a:cxn ang="0">
                      <a:pos x="0" y="22"/>
                    </a:cxn>
                    <a:cxn ang="0">
                      <a:pos x="0" y="15"/>
                    </a:cxn>
                    <a:cxn ang="0">
                      <a:pos x="0" y="10"/>
                    </a:cxn>
                    <a:cxn ang="0">
                      <a:pos x="0" y="5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10"/>
                    </a:cxn>
                    <a:cxn ang="0">
                      <a:pos x="0" y="15"/>
                    </a:cxn>
                    <a:cxn ang="0">
                      <a:pos x="0" y="22"/>
                    </a:cxn>
                    <a:cxn ang="0">
                      <a:pos x="0" y="30"/>
                    </a:cxn>
                    <a:cxn ang="0">
                      <a:pos x="0" y="39"/>
                    </a:cxn>
                    <a:cxn ang="0">
                      <a:pos x="0" y="48"/>
                    </a:cxn>
                    <a:cxn ang="0">
                      <a:pos x="0" y="59"/>
                    </a:cxn>
                    <a:cxn ang="0">
                      <a:pos x="0" y="70"/>
                    </a:cxn>
                    <a:cxn ang="0">
                      <a:pos x="0" y="82"/>
                    </a:cxn>
                    <a:cxn ang="0">
                      <a:pos x="0" y="94"/>
                    </a:cxn>
                    <a:cxn ang="0">
                      <a:pos x="0" y="108"/>
                    </a:cxn>
                    <a:cxn ang="0">
                      <a:pos x="0" y="120"/>
                    </a:cxn>
                    <a:cxn ang="0">
                      <a:pos x="0" y="133"/>
                    </a:cxn>
                    <a:cxn ang="0">
                      <a:pos x="0" y="146"/>
                    </a:cxn>
                    <a:cxn ang="0">
                      <a:pos x="0" y="158"/>
                    </a:cxn>
                    <a:cxn ang="0">
                      <a:pos x="0" y="170"/>
                    </a:cxn>
                    <a:cxn ang="0">
                      <a:pos x="0" y="182"/>
                    </a:cxn>
                    <a:cxn ang="0">
                      <a:pos x="0" y="193"/>
                    </a:cxn>
                    <a:cxn ang="0">
                      <a:pos x="0" y="204"/>
                    </a:cxn>
                    <a:cxn ang="0">
                      <a:pos x="0" y="214"/>
                    </a:cxn>
                    <a:cxn ang="0">
                      <a:pos x="0" y="223"/>
                    </a:cxn>
                    <a:cxn ang="0">
                      <a:pos x="0" y="231"/>
                    </a:cxn>
                    <a:cxn ang="0">
                      <a:pos x="0" y="238"/>
                    </a:cxn>
                    <a:cxn ang="0">
                      <a:pos x="0" y="244"/>
                    </a:cxn>
                    <a:cxn ang="0">
                      <a:pos x="0" y="249"/>
                    </a:cxn>
                    <a:cxn ang="0">
                      <a:pos x="0" y="252"/>
                    </a:cxn>
                    <a:cxn ang="0">
                      <a:pos x="0" y="254"/>
                    </a:cxn>
                    <a:cxn ang="0">
                      <a:pos x="0" y="252"/>
                    </a:cxn>
                    <a:cxn ang="0">
                      <a:pos x="0" y="249"/>
                    </a:cxn>
                    <a:cxn ang="0">
                      <a:pos x="0" y="244"/>
                    </a:cxn>
                    <a:cxn ang="0">
                      <a:pos x="0" y="238"/>
                    </a:cxn>
                    <a:cxn ang="0">
                      <a:pos x="0" y="231"/>
                    </a:cxn>
                    <a:cxn ang="0">
                      <a:pos x="0" y="223"/>
                    </a:cxn>
                    <a:cxn ang="0">
                      <a:pos x="0" y="214"/>
                    </a:cxn>
                    <a:cxn ang="0">
                      <a:pos x="0" y="204"/>
                    </a:cxn>
                    <a:cxn ang="0">
                      <a:pos x="0" y="193"/>
                    </a:cxn>
                    <a:cxn ang="0">
                      <a:pos x="0" y="182"/>
                    </a:cxn>
                    <a:cxn ang="0">
                      <a:pos x="0" y="170"/>
                    </a:cxn>
                    <a:cxn ang="0">
                      <a:pos x="0" y="158"/>
                    </a:cxn>
                    <a:cxn ang="0">
                      <a:pos x="0" y="146"/>
                    </a:cxn>
                    <a:cxn ang="0">
                      <a:pos x="0" y="133"/>
                    </a:cxn>
                  </a:cxnLst>
                  <a:rect l="0" t="0" r="r" b="b"/>
                  <a:pathLst>
                    <a:path h="254">
                      <a:moveTo>
                        <a:pt x="0" y="126"/>
                      </a:moveTo>
                      <a:lnTo>
                        <a:pt x="0" y="120"/>
                      </a:lnTo>
                      <a:lnTo>
                        <a:pt x="0" y="114"/>
                      </a:lnTo>
                      <a:lnTo>
                        <a:pt x="0" y="108"/>
                      </a:lnTo>
                      <a:lnTo>
                        <a:pt x="0" y="101"/>
                      </a:lnTo>
                      <a:lnTo>
                        <a:pt x="0" y="94"/>
                      </a:lnTo>
                      <a:lnTo>
                        <a:pt x="0" y="89"/>
                      </a:lnTo>
                      <a:lnTo>
                        <a:pt x="0" y="82"/>
                      </a:lnTo>
                      <a:lnTo>
                        <a:pt x="0" y="77"/>
                      </a:lnTo>
                      <a:lnTo>
                        <a:pt x="0" y="70"/>
                      </a:lnTo>
                      <a:lnTo>
                        <a:pt x="0" y="65"/>
                      </a:lnTo>
                      <a:lnTo>
                        <a:pt x="0" y="59"/>
                      </a:lnTo>
                      <a:lnTo>
                        <a:pt x="0" y="54"/>
                      </a:lnTo>
                      <a:lnTo>
                        <a:pt x="0" y="48"/>
                      </a:lnTo>
                      <a:lnTo>
                        <a:pt x="0" y="44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30"/>
                      </a:lnTo>
                      <a:lnTo>
                        <a:pt x="0" y="26"/>
                      </a:lnTo>
                      <a:lnTo>
                        <a:pt x="0" y="22"/>
                      </a:ln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0" y="22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0" y="34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0" y="54"/>
                      </a:lnTo>
                      <a:lnTo>
                        <a:pt x="0" y="59"/>
                      </a:lnTo>
                      <a:lnTo>
                        <a:pt x="0" y="65"/>
                      </a:lnTo>
                      <a:lnTo>
                        <a:pt x="0" y="70"/>
                      </a:lnTo>
                      <a:lnTo>
                        <a:pt x="0" y="77"/>
                      </a:lnTo>
                      <a:lnTo>
                        <a:pt x="0" y="82"/>
                      </a:lnTo>
                      <a:lnTo>
                        <a:pt x="0" y="89"/>
                      </a:lnTo>
                      <a:lnTo>
                        <a:pt x="0" y="94"/>
                      </a:lnTo>
                      <a:lnTo>
                        <a:pt x="0" y="101"/>
                      </a:lnTo>
                      <a:lnTo>
                        <a:pt x="0" y="108"/>
                      </a:lnTo>
                      <a:lnTo>
                        <a:pt x="0" y="114"/>
                      </a:lnTo>
                      <a:lnTo>
                        <a:pt x="0" y="120"/>
                      </a:lnTo>
                      <a:lnTo>
                        <a:pt x="0" y="126"/>
                      </a:lnTo>
                      <a:lnTo>
                        <a:pt x="0" y="133"/>
                      </a:lnTo>
                      <a:lnTo>
                        <a:pt x="0" y="140"/>
                      </a:lnTo>
                      <a:lnTo>
                        <a:pt x="0" y="146"/>
                      </a:lnTo>
                      <a:lnTo>
                        <a:pt x="0" y="153"/>
                      </a:lnTo>
                      <a:lnTo>
                        <a:pt x="0" y="158"/>
                      </a:lnTo>
                      <a:lnTo>
                        <a:pt x="0" y="165"/>
                      </a:lnTo>
                      <a:lnTo>
                        <a:pt x="0" y="170"/>
                      </a:lnTo>
                      <a:lnTo>
                        <a:pt x="0" y="177"/>
                      </a:lnTo>
                      <a:lnTo>
                        <a:pt x="0" y="182"/>
                      </a:lnTo>
                      <a:lnTo>
                        <a:pt x="0" y="188"/>
                      </a:lnTo>
                      <a:lnTo>
                        <a:pt x="0" y="193"/>
                      </a:lnTo>
                      <a:lnTo>
                        <a:pt x="0" y="199"/>
                      </a:lnTo>
                      <a:lnTo>
                        <a:pt x="0" y="204"/>
                      </a:lnTo>
                      <a:lnTo>
                        <a:pt x="0" y="210"/>
                      </a:lnTo>
                      <a:lnTo>
                        <a:pt x="0" y="214"/>
                      </a:lnTo>
                      <a:lnTo>
                        <a:pt x="0" y="219"/>
                      </a:lnTo>
                      <a:lnTo>
                        <a:pt x="0" y="223"/>
                      </a:lnTo>
                      <a:lnTo>
                        <a:pt x="0" y="228"/>
                      </a:lnTo>
                      <a:lnTo>
                        <a:pt x="0" y="231"/>
                      </a:lnTo>
                      <a:lnTo>
                        <a:pt x="0" y="234"/>
                      </a:lnTo>
                      <a:lnTo>
                        <a:pt x="0" y="238"/>
                      </a:lnTo>
                      <a:lnTo>
                        <a:pt x="0" y="241"/>
                      </a:lnTo>
                      <a:lnTo>
                        <a:pt x="0" y="244"/>
                      </a:lnTo>
                      <a:lnTo>
                        <a:pt x="0" y="246"/>
                      </a:lnTo>
                      <a:lnTo>
                        <a:pt x="0" y="249"/>
                      </a:lnTo>
                      <a:lnTo>
                        <a:pt x="0" y="250"/>
                      </a:lnTo>
                      <a:lnTo>
                        <a:pt x="0" y="252"/>
                      </a:lnTo>
                      <a:lnTo>
                        <a:pt x="0" y="253"/>
                      </a:lnTo>
                      <a:lnTo>
                        <a:pt x="0" y="254"/>
                      </a:lnTo>
                      <a:lnTo>
                        <a:pt x="0" y="253"/>
                      </a:lnTo>
                      <a:lnTo>
                        <a:pt x="0" y="252"/>
                      </a:lnTo>
                      <a:lnTo>
                        <a:pt x="0" y="250"/>
                      </a:lnTo>
                      <a:lnTo>
                        <a:pt x="0" y="249"/>
                      </a:lnTo>
                      <a:lnTo>
                        <a:pt x="0" y="246"/>
                      </a:lnTo>
                      <a:lnTo>
                        <a:pt x="0" y="244"/>
                      </a:lnTo>
                      <a:lnTo>
                        <a:pt x="0" y="241"/>
                      </a:lnTo>
                      <a:lnTo>
                        <a:pt x="0" y="238"/>
                      </a:lnTo>
                      <a:lnTo>
                        <a:pt x="0" y="234"/>
                      </a:lnTo>
                      <a:lnTo>
                        <a:pt x="0" y="231"/>
                      </a:lnTo>
                      <a:lnTo>
                        <a:pt x="0" y="228"/>
                      </a:lnTo>
                      <a:lnTo>
                        <a:pt x="0" y="223"/>
                      </a:lnTo>
                      <a:lnTo>
                        <a:pt x="0" y="219"/>
                      </a:lnTo>
                      <a:lnTo>
                        <a:pt x="0" y="214"/>
                      </a:lnTo>
                      <a:lnTo>
                        <a:pt x="0" y="210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0" y="193"/>
                      </a:lnTo>
                      <a:lnTo>
                        <a:pt x="0" y="188"/>
                      </a:lnTo>
                      <a:lnTo>
                        <a:pt x="0" y="182"/>
                      </a:lnTo>
                      <a:lnTo>
                        <a:pt x="0" y="177"/>
                      </a:lnTo>
                      <a:lnTo>
                        <a:pt x="0" y="170"/>
                      </a:lnTo>
                      <a:lnTo>
                        <a:pt x="0" y="165"/>
                      </a:lnTo>
                      <a:lnTo>
                        <a:pt x="0" y="158"/>
                      </a:lnTo>
                      <a:lnTo>
                        <a:pt x="0" y="153"/>
                      </a:lnTo>
                      <a:lnTo>
                        <a:pt x="0" y="146"/>
                      </a:lnTo>
                      <a:lnTo>
                        <a:pt x="0" y="140"/>
                      </a:lnTo>
                      <a:lnTo>
                        <a:pt x="0" y="133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7" name="Freeform 720"/>
                <p:cNvSpPr>
                  <a:spLocks/>
                </p:cNvSpPr>
                <p:nvPr/>
              </p:nvSpPr>
              <p:spPr bwMode="auto">
                <a:xfrm>
                  <a:off x="2045" y="3266"/>
                  <a:ext cx="1" cy="43"/>
                </a:xfrm>
                <a:custGeom>
                  <a:avLst/>
                  <a:gdLst/>
                  <a:ahLst/>
                  <a:cxnLst>
                    <a:cxn ang="0">
                      <a:pos x="0" y="121"/>
                    </a:cxn>
                    <a:cxn ang="0">
                      <a:pos x="0" y="109"/>
                    </a:cxn>
                    <a:cxn ang="0">
                      <a:pos x="0" y="95"/>
                    </a:cxn>
                    <a:cxn ang="0">
                      <a:pos x="0" y="83"/>
                    </a:cxn>
                    <a:cxn ang="0">
                      <a:pos x="0" y="71"/>
                    </a:cxn>
                    <a:cxn ang="0">
                      <a:pos x="0" y="60"/>
                    </a:cxn>
                    <a:cxn ang="0">
                      <a:pos x="0" y="49"/>
                    </a:cxn>
                    <a:cxn ang="0">
                      <a:pos x="0" y="39"/>
                    </a:cxn>
                    <a:cxn ang="0">
                      <a:pos x="0" y="30"/>
                    </a:cxn>
                    <a:cxn ang="0">
                      <a:pos x="0" y="23"/>
                    </a:cxn>
                    <a:cxn ang="0">
                      <a:pos x="0" y="15"/>
                    </a:cxn>
                    <a:cxn ang="0">
                      <a:pos x="0" y="9"/>
                    </a:cxn>
                    <a:cxn ang="0">
                      <a:pos x="0" y="5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9"/>
                    </a:cxn>
                    <a:cxn ang="0">
                      <a:pos x="0" y="15"/>
                    </a:cxn>
                    <a:cxn ang="0">
                      <a:pos x="0" y="23"/>
                    </a:cxn>
                    <a:cxn ang="0">
                      <a:pos x="0" y="30"/>
                    </a:cxn>
                    <a:cxn ang="0">
                      <a:pos x="0" y="39"/>
                    </a:cxn>
                    <a:cxn ang="0">
                      <a:pos x="0" y="49"/>
                    </a:cxn>
                    <a:cxn ang="0">
                      <a:pos x="0" y="60"/>
                    </a:cxn>
                    <a:cxn ang="0">
                      <a:pos x="0" y="71"/>
                    </a:cxn>
                    <a:cxn ang="0">
                      <a:pos x="0" y="83"/>
                    </a:cxn>
                    <a:cxn ang="0">
                      <a:pos x="0" y="95"/>
                    </a:cxn>
                    <a:cxn ang="0">
                      <a:pos x="0" y="109"/>
                    </a:cxn>
                    <a:cxn ang="0">
                      <a:pos x="0" y="121"/>
                    </a:cxn>
                    <a:cxn ang="0">
                      <a:pos x="0" y="134"/>
                    </a:cxn>
                    <a:cxn ang="0">
                      <a:pos x="0" y="147"/>
                    </a:cxn>
                    <a:cxn ang="0">
                      <a:pos x="0" y="159"/>
                    </a:cxn>
                    <a:cxn ang="0">
                      <a:pos x="0" y="172"/>
                    </a:cxn>
                    <a:cxn ang="0">
                      <a:pos x="0" y="185"/>
                    </a:cxn>
                    <a:cxn ang="0">
                      <a:pos x="0" y="196"/>
                    </a:cxn>
                    <a:cxn ang="0">
                      <a:pos x="0" y="207"/>
                    </a:cxn>
                    <a:cxn ang="0">
                      <a:pos x="0" y="217"/>
                    </a:cxn>
                    <a:cxn ang="0">
                      <a:pos x="0" y="225"/>
                    </a:cxn>
                    <a:cxn ang="0">
                      <a:pos x="0" y="233"/>
                    </a:cxn>
                    <a:cxn ang="0">
                      <a:pos x="0" y="240"/>
                    </a:cxn>
                    <a:cxn ang="0">
                      <a:pos x="0" y="245"/>
                    </a:cxn>
                    <a:cxn ang="0">
                      <a:pos x="0" y="250"/>
                    </a:cxn>
                    <a:cxn ang="0">
                      <a:pos x="0" y="253"/>
                    </a:cxn>
                    <a:cxn ang="0">
                      <a:pos x="0" y="255"/>
                    </a:cxn>
                    <a:cxn ang="0">
                      <a:pos x="0" y="255"/>
                    </a:cxn>
                    <a:cxn ang="0">
                      <a:pos x="0" y="253"/>
                    </a:cxn>
                    <a:cxn ang="0">
                      <a:pos x="0" y="250"/>
                    </a:cxn>
                    <a:cxn ang="0">
                      <a:pos x="0" y="245"/>
                    </a:cxn>
                    <a:cxn ang="0">
                      <a:pos x="0" y="240"/>
                    </a:cxn>
                    <a:cxn ang="0">
                      <a:pos x="0" y="233"/>
                    </a:cxn>
                    <a:cxn ang="0">
                      <a:pos x="0" y="225"/>
                    </a:cxn>
                    <a:cxn ang="0">
                      <a:pos x="0" y="217"/>
                    </a:cxn>
                    <a:cxn ang="0">
                      <a:pos x="0" y="207"/>
                    </a:cxn>
                    <a:cxn ang="0">
                      <a:pos x="0" y="196"/>
                    </a:cxn>
                    <a:cxn ang="0">
                      <a:pos x="0" y="185"/>
                    </a:cxn>
                    <a:cxn ang="0">
                      <a:pos x="0" y="172"/>
                    </a:cxn>
                    <a:cxn ang="0">
                      <a:pos x="0" y="159"/>
                    </a:cxn>
                    <a:cxn ang="0">
                      <a:pos x="0" y="147"/>
                    </a:cxn>
                    <a:cxn ang="0">
                      <a:pos x="0" y="134"/>
                    </a:cxn>
                  </a:cxnLst>
                  <a:rect l="0" t="0" r="r" b="b"/>
                  <a:pathLst>
                    <a:path h="256">
                      <a:moveTo>
                        <a:pt x="0" y="127"/>
                      </a:moveTo>
                      <a:lnTo>
                        <a:pt x="0" y="121"/>
                      </a:lnTo>
                      <a:lnTo>
                        <a:pt x="0" y="114"/>
                      </a:lnTo>
                      <a:lnTo>
                        <a:pt x="0" y="109"/>
                      </a:lnTo>
                      <a:lnTo>
                        <a:pt x="0" y="102"/>
                      </a:lnTo>
                      <a:lnTo>
                        <a:pt x="0" y="95"/>
                      </a:lnTo>
                      <a:lnTo>
                        <a:pt x="0" y="89"/>
                      </a:lnTo>
                      <a:lnTo>
                        <a:pt x="0" y="83"/>
                      </a:lnTo>
                      <a:lnTo>
                        <a:pt x="0" y="77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0" y="49"/>
                      </a:lnTo>
                      <a:lnTo>
                        <a:pt x="0" y="44"/>
                      </a:lnTo>
                      <a:lnTo>
                        <a:pt x="0" y="39"/>
                      </a:lnTo>
                      <a:lnTo>
                        <a:pt x="0" y="35"/>
                      </a:lnTo>
                      <a:lnTo>
                        <a:pt x="0" y="30"/>
                      </a:lnTo>
                      <a:lnTo>
                        <a:pt x="0" y="26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3"/>
                      </a:lnTo>
                      <a:lnTo>
                        <a:pt x="0" y="9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0" y="23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0" y="35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1"/>
                      </a:lnTo>
                      <a:lnTo>
                        <a:pt x="0" y="77"/>
                      </a:lnTo>
                      <a:lnTo>
                        <a:pt x="0" y="83"/>
                      </a:lnTo>
                      <a:lnTo>
                        <a:pt x="0" y="89"/>
                      </a:lnTo>
                      <a:lnTo>
                        <a:pt x="0" y="95"/>
                      </a:lnTo>
                      <a:lnTo>
                        <a:pt x="0" y="102"/>
                      </a:lnTo>
                      <a:lnTo>
                        <a:pt x="0" y="109"/>
                      </a:lnTo>
                      <a:lnTo>
                        <a:pt x="0" y="114"/>
                      </a:lnTo>
                      <a:lnTo>
                        <a:pt x="0" y="121"/>
                      </a:lnTo>
                      <a:lnTo>
                        <a:pt x="0" y="127"/>
                      </a:lnTo>
                      <a:lnTo>
                        <a:pt x="0" y="134"/>
                      </a:lnTo>
                      <a:lnTo>
                        <a:pt x="0" y="141"/>
                      </a:lnTo>
                      <a:lnTo>
                        <a:pt x="0" y="147"/>
                      </a:lnTo>
                      <a:lnTo>
                        <a:pt x="0" y="154"/>
                      </a:lnTo>
                      <a:lnTo>
                        <a:pt x="0" y="159"/>
                      </a:lnTo>
                      <a:lnTo>
                        <a:pt x="0" y="166"/>
                      </a:lnTo>
                      <a:lnTo>
                        <a:pt x="0" y="172"/>
                      </a:lnTo>
                      <a:lnTo>
                        <a:pt x="0" y="178"/>
                      </a:lnTo>
                      <a:lnTo>
                        <a:pt x="0" y="185"/>
                      </a:lnTo>
                      <a:lnTo>
                        <a:pt x="0" y="190"/>
                      </a:lnTo>
                      <a:lnTo>
                        <a:pt x="0" y="196"/>
                      </a:lnTo>
                      <a:lnTo>
                        <a:pt x="0" y="201"/>
                      </a:lnTo>
                      <a:lnTo>
                        <a:pt x="0" y="207"/>
                      </a:lnTo>
                      <a:lnTo>
                        <a:pt x="0" y="211"/>
                      </a:lnTo>
                      <a:lnTo>
                        <a:pt x="0" y="217"/>
                      </a:lnTo>
                      <a:lnTo>
                        <a:pt x="0" y="221"/>
                      </a:lnTo>
                      <a:lnTo>
                        <a:pt x="0" y="225"/>
                      </a:lnTo>
                      <a:lnTo>
                        <a:pt x="0" y="229"/>
                      </a:lnTo>
                      <a:lnTo>
                        <a:pt x="0" y="233"/>
                      </a:lnTo>
                      <a:lnTo>
                        <a:pt x="0" y="236"/>
                      </a:lnTo>
                      <a:lnTo>
                        <a:pt x="0" y="240"/>
                      </a:lnTo>
                      <a:lnTo>
                        <a:pt x="0" y="243"/>
                      </a:lnTo>
                      <a:lnTo>
                        <a:pt x="0" y="245"/>
                      </a:lnTo>
                      <a:lnTo>
                        <a:pt x="0" y="248"/>
                      </a:lnTo>
                      <a:lnTo>
                        <a:pt x="0" y="250"/>
                      </a:lnTo>
                      <a:lnTo>
                        <a:pt x="0" y="252"/>
                      </a:lnTo>
                      <a:lnTo>
                        <a:pt x="0" y="253"/>
                      </a:lnTo>
                      <a:lnTo>
                        <a:pt x="0" y="254"/>
                      </a:lnTo>
                      <a:lnTo>
                        <a:pt x="0" y="255"/>
                      </a:lnTo>
                      <a:lnTo>
                        <a:pt x="0" y="256"/>
                      </a:lnTo>
                      <a:lnTo>
                        <a:pt x="0" y="255"/>
                      </a:lnTo>
                      <a:lnTo>
                        <a:pt x="0" y="254"/>
                      </a:lnTo>
                      <a:lnTo>
                        <a:pt x="0" y="253"/>
                      </a:lnTo>
                      <a:lnTo>
                        <a:pt x="0" y="252"/>
                      </a:lnTo>
                      <a:lnTo>
                        <a:pt x="0" y="250"/>
                      </a:lnTo>
                      <a:lnTo>
                        <a:pt x="0" y="248"/>
                      </a:lnTo>
                      <a:lnTo>
                        <a:pt x="0" y="245"/>
                      </a:lnTo>
                      <a:lnTo>
                        <a:pt x="0" y="243"/>
                      </a:lnTo>
                      <a:lnTo>
                        <a:pt x="0" y="240"/>
                      </a:lnTo>
                      <a:lnTo>
                        <a:pt x="0" y="236"/>
                      </a:lnTo>
                      <a:lnTo>
                        <a:pt x="0" y="233"/>
                      </a:lnTo>
                      <a:lnTo>
                        <a:pt x="0" y="229"/>
                      </a:lnTo>
                      <a:lnTo>
                        <a:pt x="0" y="225"/>
                      </a:lnTo>
                      <a:lnTo>
                        <a:pt x="0" y="221"/>
                      </a:lnTo>
                      <a:lnTo>
                        <a:pt x="0" y="217"/>
                      </a:lnTo>
                      <a:lnTo>
                        <a:pt x="0" y="211"/>
                      </a:lnTo>
                      <a:lnTo>
                        <a:pt x="0" y="207"/>
                      </a:lnTo>
                      <a:lnTo>
                        <a:pt x="0" y="201"/>
                      </a:lnTo>
                      <a:lnTo>
                        <a:pt x="0" y="196"/>
                      </a:lnTo>
                      <a:lnTo>
                        <a:pt x="0" y="190"/>
                      </a:lnTo>
                      <a:lnTo>
                        <a:pt x="0" y="185"/>
                      </a:lnTo>
                      <a:lnTo>
                        <a:pt x="0" y="178"/>
                      </a:lnTo>
                      <a:lnTo>
                        <a:pt x="0" y="172"/>
                      </a:lnTo>
                      <a:lnTo>
                        <a:pt x="0" y="166"/>
                      </a:lnTo>
                      <a:lnTo>
                        <a:pt x="0" y="159"/>
                      </a:lnTo>
                      <a:lnTo>
                        <a:pt x="0" y="154"/>
                      </a:lnTo>
                      <a:lnTo>
                        <a:pt x="0" y="147"/>
                      </a:lnTo>
                      <a:lnTo>
                        <a:pt x="0" y="141"/>
                      </a:lnTo>
                      <a:lnTo>
                        <a:pt x="0" y="134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8" name="Freeform 721"/>
                <p:cNvSpPr>
                  <a:spLocks/>
                </p:cNvSpPr>
                <p:nvPr/>
              </p:nvSpPr>
              <p:spPr bwMode="auto">
                <a:xfrm>
                  <a:off x="2083" y="3267"/>
                  <a:ext cx="1" cy="42"/>
                </a:xfrm>
                <a:custGeom>
                  <a:avLst/>
                  <a:gdLst/>
                  <a:ahLst/>
                  <a:cxnLst>
                    <a:cxn ang="0">
                      <a:pos x="1" y="120"/>
                    </a:cxn>
                    <a:cxn ang="0">
                      <a:pos x="1" y="108"/>
                    </a:cxn>
                    <a:cxn ang="0">
                      <a:pos x="1" y="94"/>
                    </a:cxn>
                    <a:cxn ang="0">
                      <a:pos x="1" y="82"/>
                    </a:cxn>
                    <a:cxn ang="0">
                      <a:pos x="1" y="70"/>
                    </a:cxn>
                    <a:cxn ang="0">
                      <a:pos x="1" y="59"/>
                    </a:cxn>
                    <a:cxn ang="0">
                      <a:pos x="1" y="48"/>
                    </a:cxn>
                    <a:cxn ang="0">
                      <a:pos x="1" y="39"/>
                    </a:cxn>
                    <a:cxn ang="0">
                      <a:pos x="1" y="30"/>
                    </a:cxn>
                    <a:cxn ang="0">
                      <a:pos x="1" y="22"/>
                    </a:cxn>
                    <a:cxn ang="0">
                      <a:pos x="1" y="15"/>
                    </a:cxn>
                    <a:cxn ang="0">
                      <a:pos x="1" y="10"/>
                    </a:cxn>
                    <a:cxn ang="0">
                      <a:pos x="1" y="5"/>
                    </a:cxn>
                    <a:cxn ang="0">
                      <a:pos x="1" y="2"/>
                    </a:cxn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1" y="5"/>
                    </a:cxn>
                    <a:cxn ang="0">
                      <a:pos x="1" y="10"/>
                    </a:cxn>
                    <a:cxn ang="0">
                      <a:pos x="1" y="15"/>
                    </a:cxn>
                    <a:cxn ang="0">
                      <a:pos x="1" y="22"/>
                    </a:cxn>
                    <a:cxn ang="0">
                      <a:pos x="0" y="30"/>
                    </a:cxn>
                    <a:cxn ang="0">
                      <a:pos x="0" y="39"/>
                    </a:cxn>
                    <a:cxn ang="0">
                      <a:pos x="0" y="48"/>
                    </a:cxn>
                    <a:cxn ang="0">
                      <a:pos x="0" y="59"/>
                    </a:cxn>
                    <a:cxn ang="0">
                      <a:pos x="0" y="70"/>
                    </a:cxn>
                    <a:cxn ang="0">
                      <a:pos x="0" y="82"/>
                    </a:cxn>
                    <a:cxn ang="0">
                      <a:pos x="0" y="94"/>
                    </a:cxn>
                    <a:cxn ang="0">
                      <a:pos x="0" y="108"/>
                    </a:cxn>
                    <a:cxn ang="0">
                      <a:pos x="0" y="120"/>
                    </a:cxn>
                    <a:cxn ang="0">
                      <a:pos x="0" y="133"/>
                    </a:cxn>
                    <a:cxn ang="0">
                      <a:pos x="0" y="146"/>
                    </a:cxn>
                    <a:cxn ang="0">
                      <a:pos x="0" y="158"/>
                    </a:cxn>
                    <a:cxn ang="0">
                      <a:pos x="0" y="170"/>
                    </a:cxn>
                    <a:cxn ang="0">
                      <a:pos x="0" y="182"/>
                    </a:cxn>
                    <a:cxn ang="0">
                      <a:pos x="0" y="193"/>
                    </a:cxn>
                    <a:cxn ang="0">
                      <a:pos x="0" y="204"/>
                    </a:cxn>
                    <a:cxn ang="0">
                      <a:pos x="0" y="214"/>
                    </a:cxn>
                    <a:cxn ang="0">
                      <a:pos x="0" y="223"/>
                    </a:cxn>
                    <a:cxn ang="0">
                      <a:pos x="1" y="231"/>
                    </a:cxn>
                    <a:cxn ang="0">
                      <a:pos x="1" y="238"/>
                    </a:cxn>
                    <a:cxn ang="0">
                      <a:pos x="1" y="244"/>
                    </a:cxn>
                    <a:cxn ang="0">
                      <a:pos x="1" y="249"/>
                    </a:cxn>
                    <a:cxn ang="0">
                      <a:pos x="1" y="252"/>
                    </a:cxn>
                    <a:cxn ang="0">
                      <a:pos x="1" y="254"/>
                    </a:cxn>
                    <a:cxn ang="0">
                      <a:pos x="1" y="252"/>
                    </a:cxn>
                    <a:cxn ang="0">
                      <a:pos x="1" y="249"/>
                    </a:cxn>
                    <a:cxn ang="0">
                      <a:pos x="1" y="244"/>
                    </a:cxn>
                    <a:cxn ang="0">
                      <a:pos x="1" y="238"/>
                    </a:cxn>
                    <a:cxn ang="0">
                      <a:pos x="1" y="231"/>
                    </a:cxn>
                    <a:cxn ang="0">
                      <a:pos x="1" y="223"/>
                    </a:cxn>
                    <a:cxn ang="0">
                      <a:pos x="1" y="214"/>
                    </a:cxn>
                    <a:cxn ang="0">
                      <a:pos x="1" y="204"/>
                    </a:cxn>
                    <a:cxn ang="0">
                      <a:pos x="1" y="193"/>
                    </a:cxn>
                    <a:cxn ang="0">
                      <a:pos x="1" y="182"/>
                    </a:cxn>
                    <a:cxn ang="0">
                      <a:pos x="1" y="170"/>
                    </a:cxn>
                    <a:cxn ang="0">
                      <a:pos x="1" y="158"/>
                    </a:cxn>
                    <a:cxn ang="0">
                      <a:pos x="1" y="146"/>
                    </a:cxn>
                    <a:cxn ang="0">
                      <a:pos x="1" y="133"/>
                    </a:cxn>
                  </a:cxnLst>
                  <a:rect l="0" t="0" r="r" b="b"/>
                  <a:pathLst>
                    <a:path w="1" h="254">
                      <a:moveTo>
                        <a:pt x="1" y="126"/>
                      </a:moveTo>
                      <a:lnTo>
                        <a:pt x="1" y="120"/>
                      </a:lnTo>
                      <a:lnTo>
                        <a:pt x="1" y="114"/>
                      </a:lnTo>
                      <a:lnTo>
                        <a:pt x="1" y="108"/>
                      </a:lnTo>
                      <a:lnTo>
                        <a:pt x="1" y="101"/>
                      </a:lnTo>
                      <a:lnTo>
                        <a:pt x="1" y="94"/>
                      </a:lnTo>
                      <a:lnTo>
                        <a:pt x="1" y="89"/>
                      </a:lnTo>
                      <a:lnTo>
                        <a:pt x="1" y="82"/>
                      </a:lnTo>
                      <a:lnTo>
                        <a:pt x="1" y="77"/>
                      </a:lnTo>
                      <a:lnTo>
                        <a:pt x="1" y="70"/>
                      </a:lnTo>
                      <a:lnTo>
                        <a:pt x="1" y="65"/>
                      </a:lnTo>
                      <a:lnTo>
                        <a:pt x="1" y="59"/>
                      </a:lnTo>
                      <a:lnTo>
                        <a:pt x="1" y="54"/>
                      </a:lnTo>
                      <a:lnTo>
                        <a:pt x="1" y="48"/>
                      </a:lnTo>
                      <a:lnTo>
                        <a:pt x="1" y="44"/>
                      </a:lnTo>
                      <a:lnTo>
                        <a:pt x="1" y="39"/>
                      </a:lnTo>
                      <a:lnTo>
                        <a:pt x="1" y="34"/>
                      </a:lnTo>
                      <a:lnTo>
                        <a:pt x="1" y="30"/>
                      </a:lnTo>
                      <a:lnTo>
                        <a:pt x="1" y="26"/>
                      </a:lnTo>
                      <a:lnTo>
                        <a:pt x="1" y="22"/>
                      </a:lnTo>
                      <a:lnTo>
                        <a:pt x="1" y="18"/>
                      </a:lnTo>
                      <a:lnTo>
                        <a:pt x="1" y="15"/>
                      </a:lnTo>
                      <a:lnTo>
                        <a:pt x="1" y="12"/>
                      </a:lnTo>
                      <a:lnTo>
                        <a:pt x="1" y="10"/>
                      </a:lnTo>
                      <a:lnTo>
                        <a:pt x="1" y="7"/>
                      </a:lnTo>
                      <a:lnTo>
                        <a:pt x="1" y="5"/>
                      </a:lnTo>
                      <a:lnTo>
                        <a:pt x="1" y="3"/>
                      </a:lnTo>
                      <a:lnTo>
                        <a:pt x="1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1" y="3"/>
                      </a:lnTo>
                      <a:lnTo>
                        <a:pt x="1" y="5"/>
                      </a:lnTo>
                      <a:lnTo>
                        <a:pt x="1" y="7"/>
                      </a:lnTo>
                      <a:lnTo>
                        <a:pt x="1" y="10"/>
                      </a:lnTo>
                      <a:lnTo>
                        <a:pt x="1" y="12"/>
                      </a:lnTo>
                      <a:lnTo>
                        <a:pt x="1" y="15"/>
                      </a:lnTo>
                      <a:lnTo>
                        <a:pt x="1" y="18"/>
                      </a:lnTo>
                      <a:lnTo>
                        <a:pt x="1" y="22"/>
                      </a:lnTo>
                      <a:lnTo>
                        <a:pt x="1" y="26"/>
                      </a:lnTo>
                      <a:lnTo>
                        <a:pt x="0" y="30"/>
                      </a:lnTo>
                      <a:lnTo>
                        <a:pt x="0" y="34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0" y="54"/>
                      </a:lnTo>
                      <a:lnTo>
                        <a:pt x="0" y="59"/>
                      </a:lnTo>
                      <a:lnTo>
                        <a:pt x="0" y="65"/>
                      </a:lnTo>
                      <a:lnTo>
                        <a:pt x="0" y="70"/>
                      </a:lnTo>
                      <a:lnTo>
                        <a:pt x="0" y="77"/>
                      </a:lnTo>
                      <a:lnTo>
                        <a:pt x="0" y="82"/>
                      </a:lnTo>
                      <a:lnTo>
                        <a:pt x="0" y="89"/>
                      </a:lnTo>
                      <a:lnTo>
                        <a:pt x="0" y="94"/>
                      </a:lnTo>
                      <a:lnTo>
                        <a:pt x="0" y="101"/>
                      </a:lnTo>
                      <a:lnTo>
                        <a:pt x="0" y="108"/>
                      </a:lnTo>
                      <a:lnTo>
                        <a:pt x="0" y="114"/>
                      </a:lnTo>
                      <a:lnTo>
                        <a:pt x="0" y="120"/>
                      </a:lnTo>
                      <a:lnTo>
                        <a:pt x="0" y="126"/>
                      </a:lnTo>
                      <a:lnTo>
                        <a:pt x="0" y="133"/>
                      </a:lnTo>
                      <a:lnTo>
                        <a:pt x="0" y="140"/>
                      </a:lnTo>
                      <a:lnTo>
                        <a:pt x="0" y="146"/>
                      </a:lnTo>
                      <a:lnTo>
                        <a:pt x="0" y="153"/>
                      </a:lnTo>
                      <a:lnTo>
                        <a:pt x="0" y="158"/>
                      </a:lnTo>
                      <a:lnTo>
                        <a:pt x="0" y="165"/>
                      </a:lnTo>
                      <a:lnTo>
                        <a:pt x="0" y="170"/>
                      </a:lnTo>
                      <a:lnTo>
                        <a:pt x="0" y="177"/>
                      </a:lnTo>
                      <a:lnTo>
                        <a:pt x="0" y="182"/>
                      </a:lnTo>
                      <a:lnTo>
                        <a:pt x="0" y="188"/>
                      </a:lnTo>
                      <a:lnTo>
                        <a:pt x="0" y="193"/>
                      </a:lnTo>
                      <a:lnTo>
                        <a:pt x="0" y="199"/>
                      </a:lnTo>
                      <a:lnTo>
                        <a:pt x="0" y="204"/>
                      </a:lnTo>
                      <a:lnTo>
                        <a:pt x="0" y="210"/>
                      </a:lnTo>
                      <a:lnTo>
                        <a:pt x="0" y="214"/>
                      </a:lnTo>
                      <a:lnTo>
                        <a:pt x="0" y="219"/>
                      </a:lnTo>
                      <a:lnTo>
                        <a:pt x="0" y="223"/>
                      </a:lnTo>
                      <a:lnTo>
                        <a:pt x="1" y="228"/>
                      </a:lnTo>
                      <a:lnTo>
                        <a:pt x="1" y="231"/>
                      </a:lnTo>
                      <a:lnTo>
                        <a:pt x="1" y="234"/>
                      </a:lnTo>
                      <a:lnTo>
                        <a:pt x="1" y="238"/>
                      </a:lnTo>
                      <a:lnTo>
                        <a:pt x="1" y="241"/>
                      </a:lnTo>
                      <a:lnTo>
                        <a:pt x="1" y="244"/>
                      </a:lnTo>
                      <a:lnTo>
                        <a:pt x="1" y="246"/>
                      </a:lnTo>
                      <a:lnTo>
                        <a:pt x="1" y="249"/>
                      </a:lnTo>
                      <a:lnTo>
                        <a:pt x="1" y="250"/>
                      </a:lnTo>
                      <a:lnTo>
                        <a:pt x="1" y="252"/>
                      </a:lnTo>
                      <a:lnTo>
                        <a:pt x="1" y="253"/>
                      </a:lnTo>
                      <a:lnTo>
                        <a:pt x="1" y="254"/>
                      </a:lnTo>
                      <a:lnTo>
                        <a:pt x="1" y="253"/>
                      </a:lnTo>
                      <a:lnTo>
                        <a:pt x="1" y="252"/>
                      </a:lnTo>
                      <a:lnTo>
                        <a:pt x="1" y="250"/>
                      </a:lnTo>
                      <a:lnTo>
                        <a:pt x="1" y="249"/>
                      </a:lnTo>
                      <a:lnTo>
                        <a:pt x="1" y="246"/>
                      </a:lnTo>
                      <a:lnTo>
                        <a:pt x="1" y="244"/>
                      </a:lnTo>
                      <a:lnTo>
                        <a:pt x="1" y="241"/>
                      </a:lnTo>
                      <a:lnTo>
                        <a:pt x="1" y="238"/>
                      </a:lnTo>
                      <a:lnTo>
                        <a:pt x="1" y="234"/>
                      </a:lnTo>
                      <a:lnTo>
                        <a:pt x="1" y="231"/>
                      </a:lnTo>
                      <a:lnTo>
                        <a:pt x="1" y="228"/>
                      </a:lnTo>
                      <a:lnTo>
                        <a:pt x="1" y="223"/>
                      </a:lnTo>
                      <a:lnTo>
                        <a:pt x="1" y="219"/>
                      </a:lnTo>
                      <a:lnTo>
                        <a:pt x="1" y="214"/>
                      </a:lnTo>
                      <a:lnTo>
                        <a:pt x="1" y="210"/>
                      </a:lnTo>
                      <a:lnTo>
                        <a:pt x="1" y="204"/>
                      </a:lnTo>
                      <a:lnTo>
                        <a:pt x="1" y="199"/>
                      </a:lnTo>
                      <a:lnTo>
                        <a:pt x="1" y="193"/>
                      </a:lnTo>
                      <a:lnTo>
                        <a:pt x="1" y="188"/>
                      </a:lnTo>
                      <a:lnTo>
                        <a:pt x="1" y="182"/>
                      </a:lnTo>
                      <a:lnTo>
                        <a:pt x="1" y="177"/>
                      </a:lnTo>
                      <a:lnTo>
                        <a:pt x="1" y="170"/>
                      </a:lnTo>
                      <a:lnTo>
                        <a:pt x="1" y="165"/>
                      </a:lnTo>
                      <a:lnTo>
                        <a:pt x="1" y="158"/>
                      </a:lnTo>
                      <a:lnTo>
                        <a:pt x="1" y="153"/>
                      </a:lnTo>
                      <a:lnTo>
                        <a:pt x="1" y="146"/>
                      </a:lnTo>
                      <a:lnTo>
                        <a:pt x="1" y="140"/>
                      </a:lnTo>
                      <a:lnTo>
                        <a:pt x="1" y="133"/>
                      </a:lnTo>
                      <a:lnTo>
                        <a:pt x="1" y="12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69" name="Freeform 722"/>
                <p:cNvSpPr>
                  <a:spLocks/>
                </p:cNvSpPr>
                <p:nvPr/>
              </p:nvSpPr>
              <p:spPr bwMode="auto">
                <a:xfrm>
                  <a:off x="2085" y="3266"/>
                  <a:ext cx="1" cy="43"/>
                </a:xfrm>
                <a:custGeom>
                  <a:avLst/>
                  <a:gdLst/>
                  <a:ahLst/>
                  <a:cxnLst>
                    <a:cxn ang="0">
                      <a:pos x="0" y="121"/>
                    </a:cxn>
                    <a:cxn ang="0">
                      <a:pos x="0" y="109"/>
                    </a:cxn>
                    <a:cxn ang="0">
                      <a:pos x="0" y="95"/>
                    </a:cxn>
                    <a:cxn ang="0">
                      <a:pos x="0" y="83"/>
                    </a:cxn>
                    <a:cxn ang="0">
                      <a:pos x="0" y="71"/>
                    </a:cxn>
                    <a:cxn ang="0">
                      <a:pos x="0" y="60"/>
                    </a:cxn>
                    <a:cxn ang="0">
                      <a:pos x="0" y="49"/>
                    </a:cxn>
                    <a:cxn ang="0">
                      <a:pos x="0" y="39"/>
                    </a:cxn>
                    <a:cxn ang="0">
                      <a:pos x="0" y="30"/>
                    </a:cxn>
                    <a:cxn ang="0">
                      <a:pos x="0" y="23"/>
                    </a:cxn>
                    <a:cxn ang="0">
                      <a:pos x="0" y="15"/>
                    </a:cxn>
                    <a:cxn ang="0">
                      <a:pos x="0" y="9"/>
                    </a:cxn>
                    <a:cxn ang="0">
                      <a:pos x="0" y="5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9"/>
                    </a:cxn>
                    <a:cxn ang="0">
                      <a:pos x="0" y="15"/>
                    </a:cxn>
                    <a:cxn ang="0">
                      <a:pos x="0" y="23"/>
                    </a:cxn>
                    <a:cxn ang="0">
                      <a:pos x="0" y="30"/>
                    </a:cxn>
                    <a:cxn ang="0">
                      <a:pos x="0" y="39"/>
                    </a:cxn>
                    <a:cxn ang="0">
                      <a:pos x="0" y="49"/>
                    </a:cxn>
                    <a:cxn ang="0">
                      <a:pos x="0" y="60"/>
                    </a:cxn>
                    <a:cxn ang="0">
                      <a:pos x="0" y="71"/>
                    </a:cxn>
                    <a:cxn ang="0">
                      <a:pos x="0" y="83"/>
                    </a:cxn>
                    <a:cxn ang="0">
                      <a:pos x="0" y="95"/>
                    </a:cxn>
                    <a:cxn ang="0">
                      <a:pos x="0" y="109"/>
                    </a:cxn>
                    <a:cxn ang="0">
                      <a:pos x="0" y="121"/>
                    </a:cxn>
                    <a:cxn ang="0">
                      <a:pos x="0" y="134"/>
                    </a:cxn>
                    <a:cxn ang="0">
                      <a:pos x="0" y="147"/>
                    </a:cxn>
                    <a:cxn ang="0">
                      <a:pos x="0" y="159"/>
                    </a:cxn>
                    <a:cxn ang="0">
                      <a:pos x="0" y="172"/>
                    </a:cxn>
                    <a:cxn ang="0">
                      <a:pos x="0" y="185"/>
                    </a:cxn>
                    <a:cxn ang="0">
                      <a:pos x="0" y="196"/>
                    </a:cxn>
                    <a:cxn ang="0">
                      <a:pos x="0" y="207"/>
                    </a:cxn>
                    <a:cxn ang="0">
                      <a:pos x="0" y="217"/>
                    </a:cxn>
                    <a:cxn ang="0">
                      <a:pos x="0" y="225"/>
                    </a:cxn>
                    <a:cxn ang="0">
                      <a:pos x="0" y="233"/>
                    </a:cxn>
                    <a:cxn ang="0">
                      <a:pos x="0" y="240"/>
                    </a:cxn>
                    <a:cxn ang="0">
                      <a:pos x="0" y="245"/>
                    </a:cxn>
                    <a:cxn ang="0">
                      <a:pos x="0" y="250"/>
                    </a:cxn>
                    <a:cxn ang="0">
                      <a:pos x="0" y="253"/>
                    </a:cxn>
                    <a:cxn ang="0">
                      <a:pos x="0" y="255"/>
                    </a:cxn>
                    <a:cxn ang="0">
                      <a:pos x="0" y="255"/>
                    </a:cxn>
                    <a:cxn ang="0">
                      <a:pos x="0" y="253"/>
                    </a:cxn>
                    <a:cxn ang="0">
                      <a:pos x="0" y="250"/>
                    </a:cxn>
                    <a:cxn ang="0">
                      <a:pos x="0" y="245"/>
                    </a:cxn>
                    <a:cxn ang="0">
                      <a:pos x="0" y="240"/>
                    </a:cxn>
                    <a:cxn ang="0">
                      <a:pos x="0" y="233"/>
                    </a:cxn>
                    <a:cxn ang="0">
                      <a:pos x="0" y="225"/>
                    </a:cxn>
                    <a:cxn ang="0">
                      <a:pos x="0" y="217"/>
                    </a:cxn>
                    <a:cxn ang="0">
                      <a:pos x="0" y="207"/>
                    </a:cxn>
                    <a:cxn ang="0">
                      <a:pos x="0" y="196"/>
                    </a:cxn>
                    <a:cxn ang="0">
                      <a:pos x="0" y="185"/>
                    </a:cxn>
                    <a:cxn ang="0">
                      <a:pos x="0" y="172"/>
                    </a:cxn>
                    <a:cxn ang="0">
                      <a:pos x="0" y="159"/>
                    </a:cxn>
                    <a:cxn ang="0">
                      <a:pos x="0" y="147"/>
                    </a:cxn>
                    <a:cxn ang="0">
                      <a:pos x="0" y="134"/>
                    </a:cxn>
                  </a:cxnLst>
                  <a:rect l="0" t="0" r="r" b="b"/>
                  <a:pathLst>
                    <a:path h="256">
                      <a:moveTo>
                        <a:pt x="0" y="127"/>
                      </a:moveTo>
                      <a:lnTo>
                        <a:pt x="0" y="121"/>
                      </a:lnTo>
                      <a:lnTo>
                        <a:pt x="0" y="114"/>
                      </a:lnTo>
                      <a:lnTo>
                        <a:pt x="0" y="109"/>
                      </a:lnTo>
                      <a:lnTo>
                        <a:pt x="0" y="102"/>
                      </a:lnTo>
                      <a:lnTo>
                        <a:pt x="0" y="95"/>
                      </a:lnTo>
                      <a:lnTo>
                        <a:pt x="0" y="89"/>
                      </a:lnTo>
                      <a:lnTo>
                        <a:pt x="0" y="83"/>
                      </a:lnTo>
                      <a:lnTo>
                        <a:pt x="0" y="77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0" y="49"/>
                      </a:lnTo>
                      <a:lnTo>
                        <a:pt x="0" y="44"/>
                      </a:lnTo>
                      <a:lnTo>
                        <a:pt x="0" y="39"/>
                      </a:lnTo>
                      <a:lnTo>
                        <a:pt x="0" y="35"/>
                      </a:lnTo>
                      <a:lnTo>
                        <a:pt x="0" y="30"/>
                      </a:lnTo>
                      <a:lnTo>
                        <a:pt x="0" y="26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3"/>
                      </a:lnTo>
                      <a:lnTo>
                        <a:pt x="0" y="9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0" y="23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0" y="35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1"/>
                      </a:lnTo>
                      <a:lnTo>
                        <a:pt x="0" y="77"/>
                      </a:lnTo>
                      <a:lnTo>
                        <a:pt x="0" y="83"/>
                      </a:lnTo>
                      <a:lnTo>
                        <a:pt x="0" y="89"/>
                      </a:lnTo>
                      <a:lnTo>
                        <a:pt x="0" y="95"/>
                      </a:lnTo>
                      <a:lnTo>
                        <a:pt x="0" y="102"/>
                      </a:lnTo>
                      <a:lnTo>
                        <a:pt x="0" y="109"/>
                      </a:lnTo>
                      <a:lnTo>
                        <a:pt x="0" y="114"/>
                      </a:lnTo>
                      <a:lnTo>
                        <a:pt x="0" y="121"/>
                      </a:lnTo>
                      <a:lnTo>
                        <a:pt x="0" y="127"/>
                      </a:lnTo>
                      <a:lnTo>
                        <a:pt x="0" y="134"/>
                      </a:lnTo>
                      <a:lnTo>
                        <a:pt x="0" y="141"/>
                      </a:lnTo>
                      <a:lnTo>
                        <a:pt x="0" y="147"/>
                      </a:lnTo>
                      <a:lnTo>
                        <a:pt x="0" y="154"/>
                      </a:lnTo>
                      <a:lnTo>
                        <a:pt x="0" y="159"/>
                      </a:lnTo>
                      <a:lnTo>
                        <a:pt x="0" y="166"/>
                      </a:lnTo>
                      <a:lnTo>
                        <a:pt x="0" y="172"/>
                      </a:lnTo>
                      <a:lnTo>
                        <a:pt x="0" y="178"/>
                      </a:lnTo>
                      <a:lnTo>
                        <a:pt x="0" y="185"/>
                      </a:lnTo>
                      <a:lnTo>
                        <a:pt x="0" y="190"/>
                      </a:lnTo>
                      <a:lnTo>
                        <a:pt x="0" y="196"/>
                      </a:lnTo>
                      <a:lnTo>
                        <a:pt x="0" y="201"/>
                      </a:lnTo>
                      <a:lnTo>
                        <a:pt x="0" y="207"/>
                      </a:lnTo>
                      <a:lnTo>
                        <a:pt x="0" y="211"/>
                      </a:lnTo>
                      <a:lnTo>
                        <a:pt x="0" y="217"/>
                      </a:lnTo>
                      <a:lnTo>
                        <a:pt x="0" y="221"/>
                      </a:lnTo>
                      <a:lnTo>
                        <a:pt x="0" y="225"/>
                      </a:lnTo>
                      <a:lnTo>
                        <a:pt x="0" y="229"/>
                      </a:lnTo>
                      <a:lnTo>
                        <a:pt x="0" y="233"/>
                      </a:lnTo>
                      <a:lnTo>
                        <a:pt x="0" y="236"/>
                      </a:lnTo>
                      <a:lnTo>
                        <a:pt x="0" y="240"/>
                      </a:lnTo>
                      <a:lnTo>
                        <a:pt x="0" y="243"/>
                      </a:lnTo>
                      <a:lnTo>
                        <a:pt x="0" y="245"/>
                      </a:lnTo>
                      <a:lnTo>
                        <a:pt x="0" y="248"/>
                      </a:lnTo>
                      <a:lnTo>
                        <a:pt x="0" y="250"/>
                      </a:lnTo>
                      <a:lnTo>
                        <a:pt x="0" y="252"/>
                      </a:lnTo>
                      <a:lnTo>
                        <a:pt x="0" y="253"/>
                      </a:lnTo>
                      <a:lnTo>
                        <a:pt x="0" y="254"/>
                      </a:lnTo>
                      <a:lnTo>
                        <a:pt x="0" y="255"/>
                      </a:lnTo>
                      <a:lnTo>
                        <a:pt x="0" y="256"/>
                      </a:lnTo>
                      <a:lnTo>
                        <a:pt x="0" y="255"/>
                      </a:lnTo>
                      <a:lnTo>
                        <a:pt x="0" y="254"/>
                      </a:lnTo>
                      <a:lnTo>
                        <a:pt x="0" y="253"/>
                      </a:lnTo>
                      <a:lnTo>
                        <a:pt x="0" y="252"/>
                      </a:lnTo>
                      <a:lnTo>
                        <a:pt x="0" y="250"/>
                      </a:lnTo>
                      <a:lnTo>
                        <a:pt x="0" y="248"/>
                      </a:lnTo>
                      <a:lnTo>
                        <a:pt x="0" y="245"/>
                      </a:lnTo>
                      <a:lnTo>
                        <a:pt x="0" y="243"/>
                      </a:lnTo>
                      <a:lnTo>
                        <a:pt x="0" y="240"/>
                      </a:lnTo>
                      <a:lnTo>
                        <a:pt x="0" y="236"/>
                      </a:lnTo>
                      <a:lnTo>
                        <a:pt x="0" y="233"/>
                      </a:lnTo>
                      <a:lnTo>
                        <a:pt x="0" y="229"/>
                      </a:lnTo>
                      <a:lnTo>
                        <a:pt x="0" y="225"/>
                      </a:lnTo>
                      <a:lnTo>
                        <a:pt x="0" y="221"/>
                      </a:lnTo>
                      <a:lnTo>
                        <a:pt x="0" y="217"/>
                      </a:lnTo>
                      <a:lnTo>
                        <a:pt x="0" y="211"/>
                      </a:lnTo>
                      <a:lnTo>
                        <a:pt x="0" y="207"/>
                      </a:lnTo>
                      <a:lnTo>
                        <a:pt x="0" y="201"/>
                      </a:lnTo>
                      <a:lnTo>
                        <a:pt x="0" y="196"/>
                      </a:lnTo>
                      <a:lnTo>
                        <a:pt x="0" y="190"/>
                      </a:lnTo>
                      <a:lnTo>
                        <a:pt x="0" y="185"/>
                      </a:lnTo>
                      <a:lnTo>
                        <a:pt x="0" y="178"/>
                      </a:lnTo>
                      <a:lnTo>
                        <a:pt x="0" y="172"/>
                      </a:lnTo>
                      <a:lnTo>
                        <a:pt x="0" y="166"/>
                      </a:lnTo>
                      <a:lnTo>
                        <a:pt x="0" y="159"/>
                      </a:lnTo>
                      <a:lnTo>
                        <a:pt x="0" y="154"/>
                      </a:lnTo>
                      <a:lnTo>
                        <a:pt x="0" y="147"/>
                      </a:lnTo>
                      <a:lnTo>
                        <a:pt x="0" y="141"/>
                      </a:lnTo>
                      <a:lnTo>
                        <a:pt x="0" y="134"/>
                      </a:lnTo>
                      <a:lnTo>
                        <a:pt x="0" y="127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0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085" y="3275"/>
                  <a:ext cx="1" cy="2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1" name="Line 724"/>
                <p:cNvSpPr>
                  <a:spLocks noChangeShapeType="1"/>
                </p:cNvSpPr>
                <p:nvPr/>
              </p:nvSpPr>
              <p:spPr bwMode="auto">
                <a:xfrm flipH="1">
                  <a:off x="2085" y="3301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2" name="Line 725"/>
                <p:cNvSpPr>
                  <a:spLocks noChangeShapeType="1"/>
                </p:cNvSpPr>
                <p:nvPr/>
              </p:nvSpPr>
              <p:spPr bwMode="auto">
                <a:xfrm>
                  <a:off x="2090" y="3275"/>
                  <a:ext cx="1" cy="2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3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085" y="3262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4" name="Line 727"/>
                <p:cNvSpPr>
                  <a:spLocks noChangeShapeType="1"/>
                </p:cNvSpPr>
                <p:nvPr/>
              </p:nvSpPr>
              <p:spPr bwMode="auto">
                <a:xfrm flipH="1">
                  <a:off x="2085" y="3275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5" name="Line 728"/>
                <p:cNvSpPr>
                  <a:spLocks noChangeShapeType="1"/>
                </p:cNvSpPr>
                <p:nvPr/>
              </p:nvSpPr>
              <p:spPr bwMode="auto">
                <a:xfrm>
                  <a:off x="2090" y="3262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6" name="Line 729"/>
                <p:cNvSpPr>
                  <a:spLocks noChangeShapeType="1"/>
                </p:cNvSpPr>
                <p:nvPr/>
              </p:nvSpPr>
              <p:spPr bwMode="auto">
                <a:xfrm>
                  <a:off x="2085" y="3262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7" name="Line 730"/>
                <p:cNvSpPr>
                  <a:spLocks noChangeShapeType="1"/>
                </p:cNvSpPr>
                <p:nvPr/>
              </p:nvSpPr>
              <p:spPr bwMode="auto">
                <a:xfrm flipH="1">
                  <a:off x="2085" y="3262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8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2090" y="3262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79" name="Line 732"/>
                <p:cNvSpPr>
                  <a:spLocks noChangeShapeType="1"/>
                </p:cNvSpPr>
                <p:nvPr/>
              </p:nvSpPr>
              <p:spPr bwMode="auto">
                <a:xfrm>
                  <a:off x="2085" y="3275"/>
                  <a:ext cx="1" cy="2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0" name="Line 733"/>
                <p:cNvSpPr>
                  <a:spLocks noChangeShapeType="1"/>
                </p:cNvSpPr>
                <p:nvPr/>
              </p:nvSpPr>
              <p:spPr bwMode="auto">
                <a:xfrm flipH="1">
                  <a:off x="2085" y="3275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1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2090" y="3275"/>
                  <a:ext cx="1" cy="2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2" name="Line 735"/>
                <p:cNvSpPr>
                  <a:spLocks noChangeShapeType="1"/>
                </p:cNvSpPr>
                <p:nvPr/>
              </p:nvSpPr>
              <p:spPr bwMode="auto">
                <a:xfrm>
                  <a:off x="2085" y="3301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3" name="Line 736"/>
                <p:cNvSpPr>
                  <a:spLocks noChangeShapeType="1"/>
                </p:cNvSpPr>
                <p:nvPr/>
              </p:nvSpPr>
              <p:spPr bwMode="auto">
                <a:xfrm flipH="1">
                  <a:off x="2085" y="3301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4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2090" y="3301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5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2085" y="3301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6" name="Line 739"/>
                <p:cNvSpPr>
                  <a:spLocks noChangeShapeType="1"/>
                </p:cNvSpPr>
                <p:nvPr/>
              </p:nvSpPr>
              <p:spPr bwMode="auto">
                <a:xfrm flipH="1">
                  <a:off x="2085" y="3314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7" name="Line 740"/>
                <p:cNvSpPr>
                  <a:spLocks noChangeShapeType="1"/>
                </p:cNvSpPr>
                <p:nvPr/>
              </p:nvSpPr>
              <p:spPr bwMode="auto">
                <a:xfrm>
                  <a:off x="2090" y="3301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8" name="Freeform 741"/>
                <p:cNvSpPr>
                  <a:spLocks/>
                </p:cNvSpPr>
                <p:nvPr/>
              </p:nvSpPr>
              <p:spPr bwMode="auto">
                <a:xfrm>
                  <a:off x="2090" y="3267"/>
                  <a:ext cx="1" cy="42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8"/>
                    </a:cxn>
                    <a:cxn ang="0">
                      <a:pos x="0" y="94"/>
                    </a:cxn>
                    <a:cxn ang="0">
                      <a:pos x="0" y="82"/>
                    </a:cxn>
                    <a:cxn ang="0">
                      <a:pos x="0" y="70"/>
                    </a:cxn>
                    <a:cxn ang="0">
                      <a:pos x="0" y="59"/>
                    </a:cxn>
                    <a:cxn ang="0">
                      <a:pos x="0" y="48"/>
                    </a:cxn>
                    <a:cxn ang="0">
                      <a:pos x="0" y="39"/>
                    </a:cxn>
                    <a:cxn ang="0">
                      <a:pos x="0" y="30"/>
                    </a:cxn>
                    <a:cxn ang="0">
                      <a:pos x="0" y="22"/>
                    </a:cxn>
                    <a:cxn ang="0">
                      <a:pos x="0" y="15"/>
                    </a:cxn>
                    <a:cxn ang="0">
                      <a:pos x="0" y="10"/>
                    </a:cxn>
                    <a:cxn ang="0">
                      <a:pos x="0" y="5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10"/>
                    </a:cxn>
                    <a:cxn ang="0">
                      <a:pos x="0" y="15"/>
                    </a:cxn>
                    <a:cxn ang="0">
                      <a:pos x="0" y="22"/>
                    </a:cxn>
                    <a:cxn ang="0">
                      <a:pos x="0" y="30"/>
                    </a:cxn>
                    <a:cxn ang="0">
                      <a:pos x="0" y="39"/>
                    </a:cxn>
                    <a:cxn ang="0">
                      <a:pos x="0" y="48"/>
                    </a:cxn>
                    <a:cxn ang="0">
                      <a:pos x="0" y="59"/>
                    </a:cxn>
                    <a:cxn ang="0">
                      <a:pos x="0" y="70"/>
                    </a:cxn>
                    <a:cxn ang="0">
                      <a:pos x="0" y="82"/>
                    </a:cxn>
                    <a:cxn ang="0">
                      <a:pos x="0" y="94"/>
                    </a:cxn>
                    <a:cxn ang="0">
                      <a:pos x="0" y="108"/>
                    </a:cxn>
                    <a:cxn ang="0">
                      <a:pos x="0" y="120"/>
                    </a:cxn>
                    <a:cxn ang="0">
                      <a:pos x="0" y="133"/>
                    </a:cxn>
                    <a:cxn ang="0">
                      <a:pos x="0" y="146"/>
                    </a:cxn>
                    <a:cxn ang="0">
                      <a:pos x="0" y="158"/>
                    </a:cxn>
                    <a:cxn ang="0">
                      <a:pos x="0" y="170"/>
                    </a:cxn>
                    <a:cxn ang="0">
                      <a:pos x="0" y="182"/>
                    </a:cxn>
                    <a:cxn ang="0">
                      <a:pos x="0" y="193"/>
                    </a:cxn>
                    <a:cxn ang="0">
                      <a:pos x="0" y="204"/>
                    </a:cxn>
                    <a:cxn ang="0">
                      <a:pos x="0" y="214"/>
                    </a:cxn>
                    <a:cxn ang="0">
                      <a:pos x="0" y="223"/>
                    </a:cxn>
                    <a:cxn ang="0">
                      <a:pos x="0" y="231"/>
                    </a:cxn>
                    <a:cxn ang="0">
                      <a:pos x="0" y="238"/>
                    </a:cxn>
                    <a:cxn ang="0">
                      <a:pos x="0" y="244"/>
                    </a:cxn>
                    <a:cxn ang="0">
                      <a:pos x="0" y="249"/>
                    </a:cxn>
                    <a:cxn ang="0">
                      <a:pos x="0" y="252"/>
                    </a:cxn>
                    <a:cxn ang="0">
                      <a:pos x="0" y="254"/>
                    </a:cxn>
                    <a:cxn ang="0">
                      <a:pos x="0" y="252"/>
                    </a:cxn>
                    <a:cxn ang="0">
                      <a:pos x="0" y="249"/>
                    </a:cxn>
                    <a:cxn ang="0">
                      <a:pos x="0" y="244"/>
                    </a:cxn>
                    <a:cxn ang="0">
                      <a:pos x="0" y="238"/>
                    </a:cxn>
                    <a:cxn ang="0">
                      <a:pos x="0" y="231"/>
                    </a:cxn>
                    <a:cxn ang="0">
                      <a:pos x="0" y="223"/>
                    </a:cxn>
                    <a:cxn ang="0">
                      <a:pos x="0" y="214"/>
                    </a:cxn>
                    <a:cxn ang="0">
                      <a:pos x="0" y="204"/>
                    </a:cxn>
                    <a:cxn ang="0">
                      <a:pos x="0" y="193"/>
                    </a:cxn>
                    <a:cxn ang="0">
                      <a:pos x="0" y="182"/>
                    </a:cxn>
                    <a:cxn ang="0">
                      <a:pos x="0" y="170"/>
                    </a:cxn>
                    <a:cxn ang="0">
                      <a:pos x="0" y="158"/>
                    </a:cxn>
                    <a:cxn ang="0">
                      <a:pos x="0" y="146"/>
                    </a:cxn>
                    <a:cxn ang="0">
                      <a:pos x="0" y="133"/>
                    </a:cxn>
                  </a:cxnLst>
                  <a:rect l="0" t="0" r="r" b="b"/>
                  <a:pathLst>
                    <a:path h="254">
                      <a:moveTo>
                        <a:pt x="0" y="126"/>
                      </a:moveTo>
                      <a:lnTo>
                        <a:pt x="0" y="120"/>
                      </a:lnTo>
                      <a:lnTo>
                        <a:pt x="0" y="114"/>
                      </a:lnTo>
                      <a:lnTo>
                        <a:pt x="0" y="108"/>
                      </a:lnTo>
                      <a:lnTo>
                        <a:pt x="0" y="101"/>
                      </a:lnTo>
                      <a:lnTo>
                        <a:pt x="0" y="94"/>
                      </a:lnTo>
                      <a:lnTo>
                        <a:pt x="0" y="89"/>
                      </a:lnTo>
                      <a:lnTo>
                        <a:pt x="0" y="82"/>
                      </a:lnTo>
                      <a:lnTo>
                        <a:pt x="0" y="77"/>
                      </a:lnTo>
                      <a:lnTo>
                        <a:pt x="0" y="70"/>
                      </a:lnTo>
                      <a:lnTo>
                        <a:pt x="0" y="65"/>
                      </a:lnTo>
                      <a:lnTo>
                        <a:pt x="0" y="59"/>
                      </a:lnTo>
                      <a:lnTo>
                        <a:pt x="0" y="54"/>
                      </a:lnTo>
                      <a:lnTo>
                        <a:pt x="0" y="48"/>
                      </a:lnTo>
                      <a:lnTo>
                        <a:pt x="0" y="44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30"/>
                      </a:lnTo>
                      <a:lnTo>
                        <a:pt x="0" y="26"/>
                      </a:lnTo>
                      <a:lnTo>
                        <a:pt x="0" y="22"/>
                      </a:ln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0" y="22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0" y="34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0" y="54"/>
                      </a:lnTo>
                      <a:lnTo>
                        <a:pt x="0" y="59"/>
                      </a:lnTo>
                      <a:lnTo>
                        <a:pt x="0" y="65"/>
                      </a:lnTo>
                      <a:lnTo>
                        <a:pt x="0" y="70"/>
                      </a:lnTo>
                      <a:lnTo>
                        <a:pt x="0" y="77"/>
                      </a:lnTo>
                      <a:lnTo>
                        <a:pt x="0" y="82"/>
                      </a:lnTo>
                      <a:lnTo>
                        <a:pt x="0" y="89"/>
                      </a:lnTo>
                      <a:lnTo>
                        <a:pt x="0" y="94"/>
                      </a:lnTo>
                      <a:lnTo>
                        <a:pt x="0" y="101"/>
                      </a:lnTo>
                      <a:lnTo>
                        <a:pt x="0" y="108"/>
                      </a:lnTo>
                      <a:lnTo>
                        <a:pt x="0" y="114"/>
                      </a:lnTo>
                      <a:lnTo>
                        <a:pt x="0" y="120"/>
                      </a:lnTo>
                      <a:lnTo>
                        <a:pt x="0" y="126"/>
                      </a:lnTo>
                      <a:lnTo>
                        <a:pt x="0" y="133"/>
                      </a:lnTo>
                      <a:lnTo>
                        <a:pt x="0" y="140"/>
                      </a:lnTo>
                      <a:lnTo>
                        <a:pt x="0" y="146"/>
                      </a:lnTo>
                      <a:lnTo>
                        <a:pt x="0" y="153"/>
                      </a:lnTo>
                      <a:lnTo>
                        <a:pt x="0" y="158"/>
                      </a:lnTo>
                      <a:lnTo>
                        <a:pt x="0" y="165"/>
                      </a:lnTo>
                      <a:lnTo>
                        <a:pt x="0" y="170"/>
                      </a:lnTo>
                      <a:lnTo>
                        <a:pt x="0" y="177"/>
                      </a:lnTo>
                      <a:lnTo>
                        <a:pt x="0" y="182"/>
                      </a:lnTo>
                      <a:lnTo>
                        <a:pt x="0" y="188"/>
                      </a:lnTo>
                      <a:lnTo>
                        <a:pt x="0" y="193"/>
                      </a:lnTo>
                      <a:lnTo>
                        <a:pt x="0" y="199"/>
                      </a:lnTo>
                      <a:lnTo>
                        <a:pt x="0" y="204"/>
                      </a:lnTo>
                      <a:lnTo>
                        <a:pt x="0" y="210"/>
                      </a:lnTo>
                      <a:lnTo>
                        <a:pt x="0" y="214"/>
                      </a:lnTo>
                      <a:lnTo>
                        <a:pt x="0" y="219"/>
                      </a:lnTo>
                      <a:lnTo>
                        <a:pt x="0" y="223"/>
                      </a:lnTo>
                      <a:lnTo>
                        <a:pt x="0" y="228"/>
                      </a:lnTo>
                      <a:lnTo>
                        <a:pt x="0" y="231"/>
                      </a:lnTo>
                      <a:lnTo>
                        <a:pt x="0" y="234"/>
                      </a:lnTo>
                      <a:lnTo>
                        <a:pt x="0" y="238"/>
                      </a:lnTo>
                      <a:lnTo>
                        <a:pt x="0" y="241"/>
                      </a:lnTo>
                      <a:lnTo>
                        <a:pt x="0" y="244"/>
                      </a:lnTo>
                      <a:lnTo>
                        <a:pt x="0" y="246"/>
                      </a:lnTo>
                      <a:lnTo>
                        <a:pt x="0" y="249"/>
                      </a:lnTo>
                      <a:lnTo>
                        <a:pt x="0" y="250"/>
                      </a:lnTo>
                      <a:lnTo>
                        <a:pt x="0" y="252"/>
                      </a:lnTo>
                      <a:lnTo>
                        <a:pt x="0" y="253"/>
                      </a:lnTo>
                      <a:lnTo>
                        <a:pt x="0" y="254"/>
                      </a:lnTo>
                      <a:lnTo>
                        <a:pt x="0" y="253"/>
                      </a:lnTo>
                      <a:lnTo>
                        <a:pt x="0" y="252"/>
                      </a:lnTo>
                      <a:lnTo>
                        <a:pt x="0" y="250"/>
                      </a:lnTo>
                      <a:lnTo>
                        <a:pt x="0" y="249"/>
                      </a:lnTo>
                      <a:lnTo>
                        <a:pt x="0" y="246"/>
                      </a:lnTo>
                      <a:lnTo>
                        <a:pt x="0" y="244"/>
                      </a:lnTo>
                      <a:lnTo>
                        <a:pt x="0" y="241"/>
                      </a:lnTo>
                      <a:lnTo>
                        <a:pt x="0" y="238"/>
                      </a:lnTo>
                      <a:lnTo>
                        <a:pt x="0" y="234"/>
                      </a:lnTo>
                      <a:lnTo>
                        <a:pt x="0" y="231"/>
                      </a:lnTo>
                      <a:lnTo>
                        <a:pt x="0" y="228"/>
                      </a:lnTo>
                      <a:lnTo>
                        <a:pt x="0" y="223"/>
                      </a:lnTo>
                      <a:lnTo>
                        <a:pt x="0" y="219"/>
                      </a:lnTo>
                      <a:lnTo>
                        <a:pt x="0" y="214"/>
                      </a:lnTo>
                      <a:lnTo>
                        <a:pt x="0" y="210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0" y="193"/>
                      </a:lnTo>
                      <a:lnTo>
                        <a:pt x="0" y="188"/>
                      </a:lnTo>
                      <a:lnTo>
                        <a:pt x="0" y="182"/>
                      </a:lnTo>
                      <a:lnTo>
                        <a:pt x="0" y="177"/>
                      </a:lnTo>
                      <a:lnTo>
                        <a:pt x="0" y="170"/>
                      </a:lnTo>
                      <a:lnTo>
                        <a:pt x="0" y="165"/>
                      </a:lnTo>
                      <a:lnTo>
                        <a:pt x="0" y="158"/>
                      </a:lnTo>
                      <a:lnTo>
                        <a:pt x="0" y="153"/>
                      </a:lnTo>
                      <a:lnTo>
                        <a:pt x="0" y="146"/>
                      </a:lnTo>
                      <a:lnTo>
                        <a:pt x="0" y="140"/>
                      </a:lnTo>
                      <a:lnTo>
                        <a:pt x="0" y="133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89" name="Line 742"/>
                <p:cNvSpPr>
                  <a:spLocks noChangeShapeType="1"/>
                </p:cNvSpPr>
                <p:nvPr/>
              </p:nvSpPr>
              <p:spPr bwMode="auto">
                <a:xfrm>
                  <a:off x="2047" y="3288"/>
                  <a:ext cx="3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0" name="Line 743"/>
                <p:cNvSpPr>
                  <a:spLocks noChangeShapeType="1"/>
                </p:cNvSpPr>
                <p:nvPr/>
              </p:nvSpPr>
              <p:spPr bwMode="auto">
                <a:xfrm>
                  <a:off x="2047" y="3309"/>
                  <a:ext cx="3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1" name="Line 744"/>
                <p:cNvSpPr>
                  <a:spLocks noChangeShapeType="1"/>
                </p:cNvSpPr>
                <p:nvPr/>
              </p:nvSpPr>
              <p:spPr bwMode="auto">
                <a:xfrm>
                  <a:off x="2047" y="3288"/>
                  <a:ext cx="36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2" name="Line 745"/>
                <p:cNvSpPr>
                  <a:spLocks noChangeShapeType="1"/>
                </p:cNvSpPr>
                <p:nvPr/>
              </p:nvSpPr>
              <p:spPr bwMode="auto">
                <a:xfrm>
                  <a:off x="2047" y="3266"/>
                  <a:ext cx="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3" name="Line 746"/>
                <p:cNvSpPr>
                  <a:spLocks noChangeShapeType="1"/>
                </p:cNvSpPr>
                <p:nvPr/>
              </p:nvSpPr>
              <p:spPr bwMode="auto">
                <a:xfrm>
                  <a:off x="2075" y="3266"/>
                  <a:ext cx="9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4" name="Line 747"/>
                <p:cNvSpPr>
                  <a:spLocks noChangeShapeType="1"/>
                </p:cNvSpPr>
                <p:nvPr/>
              </p:nvSpPr>
              <p:spPr bwMode="auto">
                <a:xfrm>
                  <a:off x="2047" y="3288"/>
                  <a:ext cx="36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5" name="Line 748"/>
                <p:cNvSpPr>
                  <a:spLocks noChangeShapeType="1"/>
                </p:cNvSpPr>
                <p:nvPr/>
              </p:nvSpPr>
              <p:spPr bwMode="auto">
                <a:xfrm>
                  <a:off x="2047" y="3267"/>
                  <a:ext cx="3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6" name="Line 749"/>
                <p:cNvSpPr>
                  <a:spLocks noChangeShapeType="1"/>
                </p:cNvSpPr>
                <p:nvPr/>
              </p:nvSpPr>
              <p:spPr bwMode="auto">
                <a:xfrm>
                  <a:off x="2047" y="3288"/>
                  <a:ext cx="3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7" name="Line 750"/>
                <p:cNvSpPr>
                  <a:spLocks noChangeShapeType="1"/>
                </p:cNvSpPr>
                <p:nvPr/>
              </p:nvSpPr>
              <p:spPr bwMode="auto">
                <a:xfrm>
                  <a:off x="2047" y="3308"/>
                  <a:ext cx="3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8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2065" y="3260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899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2055" y="3260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0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2065" y="3260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1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2075" y="3260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2" name="Freeform 755"/>
                <p:cNvSpPr>
                  <a:spLocks/>
                </p:cNvSpPr>
                <p:nvPr/>
              </p:nvSpPr>
              <p:spPr bwMode="auto">
                <a:xfrm>
                  <a:off x="204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lnTo>
                        <a:pt x="1" y="4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3" name="Freeform 756"/>
                <p:cNvSpPr>
                  <a:spLocks/>
                </p:cNvSpPr>
                <p:nvPr/>
              </p:nvSpPr>
              <p:spPr bwMode="auto">
                <a:xfrm>
                  <a:off x="2046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8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8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4" name="Freeform 757"/>
                <p:cNvSpPr>
                  <a:spLocks/>
                </p:cNvSpPr>
                <p:nvPr/>
              </p:nvSpPr>
              <p:spPr bwMode="auto">
                <a:xfrm>
                  <a:off x="204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7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5" name="Freeform 758"/>
                <p:cNvSpPr>
                  <a:spLocks/>
                </p:cNvSpPr>
                <p:nvPr/>
              </p:nvSpPr>
              <p:spPr bwMode="auto">
                <a:xfrm>
                  <a:off x="2044" y="3188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2" y="0"/>
                    </a:cxn>
                    <a:cxn ang="0">
                      <a:pos x="13" y="0"/>
                    </a:cxn>
                    <a:cxn ang="0">
                      <a:pos x="14" y="0"/>
                    </a:cxn>
                    <a:cxn ang="0">
                      <a:pos x="13" y="0"/>
                    </a:cxn>
                    <a:cxn ang="0">
                      <a:pos x="12" y="0"/>
                    </a:cxn>
                    <a:cxn ang="0">
                      <a:pos x="10" y="0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>
                      <a:moveTo>
                        <a:pt x="10" y="0"/>
                      </a:moveTo>
                      <a:lnTo>
                        <a:pt x="12" y="0"/>
                      </a:lnTo>
                      <a:lnTo>
                        <a:pt x="13" y="0"/>
                      </a:lnTo>
                      <a:lnTo>
                        <a:pt x="14" y="0"/>
                      </a:lnTo>
                      <a:lnTo>
                        <a:pt x="13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6" name="Freeform 759"/>
                <p:cNvSpPr>
                  <a:spLocks/>
                </p:cNvSpPr>
                <p:nvPr/>
              </p:nvSpPr>
              <p:spPr bwMode="auto">
                <a:xfrm>
                  <a:off x="2046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1" h="12">
                      <a:moveTo>
                        <a:pt x="11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7" name="Freeform 760"/>
                <p:cNvSpPr>
                  <a:spLocks/>
                </p:cNvSpPr>
                <p:nvPr/>
              </p:nvSpPr>
              <p:spPr bwMode="auto">
                <a:xfrm>
                  <a:off x="2046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1" h="12">
                      <a:moveTo>
                        <a:pt x="11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8" name="Freeform 761"/>
                <p:cNvSpPr>
                  <a:spLocks/>
                </p:cNvSpPr>
                <p:nvPr/>
              </p:nvSpPr>
              <p:spPr bwMode="auto">
                <a:xfrm>
                  <a:off x="2045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4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0" h="12">
                      <a:moveTo>
                        <a:pt x="10" y="0"/>
                      </a:moveTo>
                      <a:lnTo>
                        <a:pt x="4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09" name="Freeform 762"/>
                <p:cNvSpPr>
                  <a:spLocks/>
                </p:cNvSpPr>
                <p:nvPr/>
              </p:nvSpPr>
              <p:spPr bwMode="auto">
                <a:xfrm>
                  <a:off x="2044" y="3185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13" y="0"/>
                    </a:cxn>
                    <a:cxn ang="0">
                      <a:pos x="14" y="0"/>
                    </a:cxn>
                    <a:cxn ang="0">
                      <a:pos x="13" y="0"/>
                    </a:cxn>
                    <a:cxn ang="0">
                      <a:pos x="12" y="0"/>
                    </a:cxn>
                    <a:cxn ang="0">
                      <a:pos x="10" y="0"/>
                    </a:cxn>
                    <a:cxn ang="0">
                      <a:pos x="8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>
                      <a:moveTo>
                        <a:pt x="11" y="0"/>
                      </a:moveTo>
                      <a:lnTo>
                        <a:pt x="13" y="0"/>
                      </a:lnTo>
                      <a:lnTo>
                        <a:pt x="14" y="0"/>
                      </a:lnTo>
                      <a:lnTo>
                        <a:pt x="13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0" name="Freeform 763"/>
                <p:cNvSpPr>
                  <a:spLocks/>
                </p:cNvSpPr>
                <p:nvPr/>
              </p:nvSpPr>
              <p:spPr bwMode="auto">
                <a:xfrm>
                  <a:off x="204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1" name="Freeform 764"/>
                <p:cNvSpPr>
                  <a:spLocks/>
                </p:cNvSpPr>
                <p:nvPr/>
              </p:nvSpPr>
              <p:spPr bwMode="auto">
                <a:xfrm>
                  <a:off x="204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4" y="6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1" y="4"/>
                      </a:lnTo>
                      <a:lnTo>
                        <a:pt x="4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2" name="Freeform 765"/>
                <p:cNvSpPr>
                  <a:spLocks/>
                </p:cNvSpPr>
                <p:nvPr/>
              </p:nvSpPr>
              <p:spPr bwMode="auto">
                <a:xfrm>
                  <a:off x="204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5" y="6"/>
                    </a:cxn>
                  </a:cxnLst>
                  <a:rect l="0" t="0" r="r" b="b"/>
                  <a:pathLst>
                    <a:path w="5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5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3" name="Freeform 766"/>
                <p:cNvSpPr>
                  <a:spLocks/>
                </p:cNvSpPr>
                <p:nvPr/>
              </p:nvSpPr>
              <p:spPr bwMode="auto">
                <a:xfrm>
                  <a:off x="2044" y="3188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6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26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6" y="0"/>
                      </a:lnTo>
                      <a:lnTo>
                        <a:pt x="2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4" name="Freeform 767"/>
                <p:cNvSpPr>
                  <a:spLocks/>
                </p:cNvSpPr>
                <p:nvPr/>
              </p:nvSpPr>
              <p:spPr bwMode="auto">
                <a:xfrm>
                  <a:off x="2045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1" y="3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6" h="11">
                      <a:moveTo>
                        <a:pt x="6" y="0"/>
                      </a:moveTo>
                      <a:lnTo>
                        <a:pt x="1" y="3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5" name="Freeform 768"/>
                <p:cNvSpPr>
                  <a:spLocks/>
                </p:cNvSpPr>
                <p:nvPr/>
              </p:nvSpPr>
              <p:spPr bwMode="auto">
                <a:xfrm>
                  <a:off x="2046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" h="12">
                      <a:moveTo>
                        <a:pt x="6" y="0"/>
                      </a:moveTo>
                      <a:lnTo>
                        <a:pt x="2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6" name="Freeform 769"/>
                <p:cNvSpPr>
                  <a:spLocks/>
                </p:cNvSpPr>
                <p:nvPr/>
              </p:nvSpPr>
              <p:spPr bwMode="auto">
                <a:xfrm>
                  <a:off x="2047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3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6" h="11">
                      <a:moveTo>
                        <a:pt x="6" y="0"/>
                      </a:moveTo>
                      <a:lnTo>
                        <a:pt x="2" y="3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7" name="Freeform 770"/>
                <p:cNvSpPr>
                  <a:spLocks/>
                </p:cNvSpPr>
                <p:nvPr/>
              </p:nvSpPr>
              <p:spPr bwMode="auto">
                <a:xfrm>
                  <a:off x="2044" y="3185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16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8" name="Line 771"/>
                <p:cNvSpPr>
                  <a:spLocks noChangeShapeType="1"/>
                </p:cNvSpPr>
                <p:nvPr/>
              </p:nvSpPr>
              <p:spPr bwMode="auto">
                <a:xfrm>
                  <a:off x="2040" y="3188"/>
                  <a:ext cx="4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19" name="Freeform 772"/>
                <p:cNvSpPr>
                  <a:spLocks/>
                </p:cNvSpPr>
                <p:nvPr/>
              </p:nvSpPr>
              <p:spPr bwMode="auto">
                <a:xfrm>
                  <a:off x="2042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4" y="6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1" y="4"/>
                      </a:lnTo>
                      <a:lnTo>
                        <a:pt x="4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0" name="Freeform 773"/>
                <p:cNvSpPr>
                  <a:spLocks/>
                </p:cNvSpPr>
                <p:nvPr/>
              </p:nvSpPr>
              <p:spPr bwMode="auto">
                <a:xfrm>
                  <a:off x="2039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1" y="5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1" h="6">
                      <a:moveTo>
                        <a:pt x="0" y="0"/>
                      </a:moveTo>
                      <a:lnTo>
                        <a:pt x="1" y="3"/>
                      </a:lnTo>
                      <a:lnTo>
                        <a:pt x="1" y="5"/>
                      </a:lnTo>
                      <a:lnTo>
                        <a:pt x="1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1" name="Freeform 774"/>
                <p:cNvSpPr>
                  <a:spLocks/>
                </p:cNvSpPr>
                <p:nvPr/>
              </p:nvSpPr>
              <p:spPr bwMode="auto">
                <a:xfrm>
                  <a:off x="203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" h="6">
                      <a:moveTo>
                        <a:pt x="1" y="0"/>
                      </a:moveTo>
                      <a:lnTo>
                        <a:pt x="1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2" name="Freeform 775"/>
                <p:cNvSpPr>
                  <a:spLocks/>
                </p:cNvSpPr>
                <p:nvPr/>
              </p:nvSpPr>
              <p:spPr bwMode="auto">
                <a:xfrm>
                  <a:off x="2034" y="3188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52" y="0"/>
                    </a:cxn>
                    <a:cxn ang="0">
                      <a:pos x="48" y="0"/>
                    </a:cxn>
                    <a:cxn ang="0">
                      <a:pos x="43" y="0"/>
                    </a:cxn>
                    <a:cxn ang="0">
                      <a:pos x="38" y="0"/>
                    </a:cxn>
                    <a:cxn ang="0">
                      <a:pos x="32" y="0"/>
                    </a:cxn>
                    <a:cxn ang="0">
                      <a:pos x="27" y="0"/>
                    </a:cxn>
                    <a:cxn ang="0">
                      <a:pos x="21" y="0"/>
                    </a:cxn>
                    <a:cxn ang="0">
                      <a:pos x="16" y="0"/>
                    </a:cxn>
                    <a:cxn ang="0">
                      <a:pos x="10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6">
                      <a:moveTo>
                        <a:pt x="56" y="0"/>
                      </a:moveTo>
                      <a:lnTo>
                        <a:pt x="52" y="0"/>
                      </a:lnTo>
                      <a:lnTo>
                        <a:pt x="48" y="0"/>
                      </a:lnTo>
                      <a:lnTo>
                        <a:pt x="43" y="0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3" name="Freeform 776"/>
                <p:cNvSpPr>
                  <a:spLocks/>
                </p:cNvSpPr>
                <p:nvPr/>
              </p:nvSpPr>
              <p:spPr bwMode="auto">
                <a:xfrm>
                  <a:off x="2042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" h="12">
                      <a:moveTo>
                        <a:pt x="6" y="0"/>
                      </a:moveTo>
                      <a:lnTo>
                        <a:pt x="2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4" name="Freeform 777"/>
                <p:cNvSpPr>
                  <a:spLocks/>
                </p:cNvSpPr>
                <p:nvPr/>
              </p:nvSpPr>
              <p:spPr bwMode="auto">
                <a:xfrm>
                  <a:off x="2039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0" y="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" h="12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5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5" name="Freeform 778"/>
                <p:cNvSpPr>
                  <a:spLocks/>
                </p:cNvSpPr>
                <p:nvPr/>
              </p:nvSpPr>
              <p:spPr bwMode="auto">
                <a:xfrm>
                  <a:off x="2036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2" y="5"/>
                    </a:cxn>
                    <a:cxn ang="0">
                      <a:pos x="2" y="12"/>
                    </a:cxn>
                  </a:cxnLst>
                  <a:rect l="0" t="0" r="r" b="b"/>
                  <a:pathLst>
                    <a:path w="2" h="1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5"/>
                      </a:lnTo>
                      <a:lnTo>
                        <a:pt x="2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6" name="Freeform 779"/>
                <p:cNvSpPr>
                  <a:spLocks/>
                </p:cNvSpPr>
                <p:nvPr/>
              </p:nvSpPr>
              <p:spPr bwMode="auto">
                <a:xfrm>
                  <a:off x="2034" y="3185"/>
                  <a:ext cx="10" cy="1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51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4" y="0"/>
                    </a:cxn>
                    <a:cxn ang="0">
                      <a:pos x="29" y="0"/>
                    </a:cxn>
                    <a:cxn ang="0">
                      <a:pos x="23" y="0"/>
                    </a:cxn>
                    <a:cxn ang="0">
                      <a:pos x="17" y="0"/>
                    </a:cxn>
                    <a:cxn ang="0">
                      <a:pos x="11" y="0"/>
                    </a:cxn>
                    <a:cxn ang="0">
                      <a:pos x="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>
                      <a:moveTo>
                        <a:pt x="55" y="0"/>
                      </a:moveTo>
                      <a:lnTo>
                        <a:pt x="51" y="0"/>
                      </a:ln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4" y="0"/>
                      </a:lnTo>
                      <a:lnTo>
                        <a:pt x="29" y="0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1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7" name="Line 780"/>
                <p:cNvSpPr>
                  <a:spLocks noChangeShapeType="1"/>
                </p:cNvSpPr>
                <p:nvPr/>
              </p:nvSpPr>
              <p:spPr bwMode="auto">
                <a:xfrm>
                  <a:off x="2041" y="3185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8" name="Freeform 781"/>
                <p:cNvSpPr>
                  <a:spLocks/>
                </p:cNvSpPr>
                <p:nvPr/>
              </p:nvSpPr>
              <p:spPr bwMode="auto">
                <a:xfrm>
                  <a:off x="203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4" y="6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1" y="4"/>
                      </a:lnTo>
                      <a:lnTo>
                        <a:pt x="4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29" name="Freeform 782"/>
                <p:cNvSpPr>
                  <a:spLocks/>
                </p:cNvSpPr>
                <p:nvPr/>
              </p:nvSpPr>
              <p:spPr bwMode="auto">
                <a:xfrm>
                  <a:off x="203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5" y="6"/>
                    </a:cxn>
                  </a:cxnLst>
                  <a:rect l="0" t="0" r="r" b="b"/>
                  <a:pathLst>
                    <a:path w="5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5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0" name="Freeform 783"/>
                <p:cNvSpPr>
                  <a:spLocks/>
                </p:cNvSpPr>
                <p:nvPr/>
              </p:nvSpPr>
              <p:spPr bwMode="auto">
                <a:xfrm>
                  <a:off x="2038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4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6">
                      <a:moveTo>
                        <a:pt x="0" y="0"/>
                      </a:moveTo>
                      <a:lnTo>
                        <a:pt x="3" y="4"/>
                      </a:lnTo>
                      <a:lnTo>
                        <a:pt x="7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1" name="Freeform 784"/>
                <p:cNvSpPr>
                  <a:spLocks/>
                </p:cNvSpPr>
                <p:nvPr/>
              </p:nvSpPr>
              <p:spPr bwMode="auto">
                <a:xfrm>
                  <a:off x="2033" y="3188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1" y="0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3" y="0"/>
                    </a:cxn>
                    <a:cxn ang="0">
                      <a:pos x="37" y="0"/>
                    </a:cxn>
                    <a:cxn ang="0">
                      <a:pos x="39" y="0"/>
                    </a:cxn>
                    <a:cxn ang="0">
                      <a:pos x="41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4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1" y="0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3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1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2" name="Freeform 785"/>
                <p:cNvSpPr>
                  <a:spLocks/>
                </p:cNvSpPr>
                <p:nvPr/>
              </p:nvSpPr>
              <p:spPr bwMode="auto">
                <a:xfrm>
                  <a:off x="2034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" h="12">
                      <a:moveTo>
                        <a:pt x="6" y="0"/>
                      </a:moveTo>
                      <a:lnTo>
                        <a:pt x="2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3" name="Freeform 786"/>
                <p:cNvSpPr>
                  <a:spLocks/>
                </p:cNvSpPr>
                <p:nvPr/>
              </p:nvSpPr>
              <p:spPr bwMode="auto">
                <a:xfrm>
                  <a:off x="2037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8" h="12">
                      <a:moveTo>
                        <a:pt x="8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4" name="Freeform 787"/>
                <p:cNvSpPr>
                  <a:spLocks/>
                </p:cNvSpPr>
                <p:nvPr/>
              </p:nvSpPr>
              <p:spPr bwMode="auto">
                <a:xfrm>
                  <a:off x="2038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0" h="12">
                      <a:moveTo>
                        <a:pt x="10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5" name="Freeform 788"/>
                <p:cNvSpPr>
                  <a:spLocks/>
                </p:cNvSpPr>
                <p:nvPr/>
              </p:nvSpPr>
              <p:spPr bwMode="auto">
                <a:xfrm>
                  <a:off x="2033" y="3185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1" y="0"/>
                    </a:cxn>
                    <a:cxn ang="0">
                      <a:pos x="16" y="0"/>
                    </a:cxn>
                    <a:cxn ang="0">
                      <a:pos x="21" y="0"/>
                    </a:cxn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3" y="0"/>
                    </a:cxn>
                    <a:cxn ang="0">
                      <a:pos x="37" y="0"/>
                    </a:cxn>
                    <a:cxn ang="0">
                      <a:pos x="39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1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3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6" name="Freeform 789"/>
                <p:cNvSpPr>
                  <a:spLocks/>
                </p:cNvSpPr>
                <p:nvPr/>
              </p:nvSpPr>
              <p:spPr bwMode="auto">
                <a:xfrm>
                  <a:off x="203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7" name="Freeform 790"/>
                <p:cNvSpPr>
                  <a:spLocks/>
                </p:cNvSpPr>
                <p:nvPr/>
              </p:nvSpPr>
              <p:spPr bwMode="auto">
                <a:xfrm>
                  <a:off x="2033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8" name="Freeform 791"/>
                <p:cNvSpPr>
                  <a:spLocks/>
                </p:cNvSpPr>
                <p:nvPr/>
              </p:nvSpPr>
              <p:spPr bwMode="auto">
                <a:xfrm>
                  <a:off x="2033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8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8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39" name="Freeform 792"/>
                <p:cNvSpPr>
                  <a:spLocks/>
                </p:cNvSpPr>
                <p:nvPr/>
              </p:nvSpPr>
              <p:spPr bwMode="auto">
                <a:xfrm>
                  <a:off x="2033" y="3188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>
                      <a:moveTo>
                        <a:pt x="11" y="0"/>
                      </a:move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0" name="Freeform 793"/>
                <p:cNvSpPr>
                  <a:spLocks/>
                </p:cNvSpPr>
                <p:nvPr/>
              </p:nvSpPr>
              <p:spPr bwMode="auto">
                <a:xfrm>
                  <a:off x="2034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4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6" h="11">
                      <a:moveTo>
                        <a:pt x="6" y="0"/>
                      </a:moveTo>
                      <a:lnTo>
                        <a:pt x="2" y="4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1" name="Freeform 794"/>
                <p:cNvSpPr>
                  <a:spLocks/>
                </p:cNvSpPr>
                <p:nvPr/>
              </p:nvSpPr>
              <p:spPr bwMode="auto">
                <a:xfrm>
                  <a:off x="2033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1" h="12">
                      <a:moveTo>
                        <a:pt x="11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2" name="Freeform 795"/>
                <p:cNvSpPr>
                  <a:spLocks/>
                </p:cNvSpPr>
                <p:nvPr/>
              </p:nvSpPr>
              <p:spPr bwMode="auto">
                <a:xfrm>
                  <a:off x="2033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4" y="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0" h="12">
                      <a:moveTo>
                        <a:pt x="10" y="0"/>
                      </a:moveTo>
                      <a:lnTo>
                        <a:pt x="4" y="4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3" name="Freeform 796"/>
                <p:cNvSpPr>
                  <a:spLocks/>
                </p:cNvSpPr>
                <p:nvPr/>
              </p:nvSpPr>
              <p:spPr bwMode="auto">
                <a:xfrm>
                  <a:off x="2033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">
                      <a:moveTo>
                        <a:pt x="9" y="0"/>
                      </a:move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4" name="Line 797"/>
                <p:cNvSpPr>
                  <a:spLocks noChangeShapeType="1"/>
                </p:cNvSpPr>
                <p:nvPr/>
              </p:nvSpPr>
              <p:spPr bwMode="auto">
                <a:xfrm>
                  <a:off x="2085" y="3188"/>
                  <a:ext cx="4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5" name="Freeform 798"/>
                <p:cNvSpPr>
                  <a:spLocks/>
                </p:cNvSpPr>
                <p:nvPr/>
              </p:nvSpPr>
              <p:spPr bwMode="auto">
                <a:xfrm>
                  <a:off x="2090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4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4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6" name="Freeform 799"/>
                <p:cNvSpPr>
                  <a:spLocks/>
                </p:cNvSpPr>
                <p:nvPr/>
              </p:nvSpPr>
              <p:spPr bwMode="auto">
                <a:xfrm>
                  <a:off x="2092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7" name="Freeform 800"/>
                <p:cNvSpPr>
                  <a:spLocks/>
                </p:cNvSpPr>
                <p:nvPr/>
              </p:nvSpPr>
              <p:spPr bwMode="auto">
                <a:xfrm>
                  <a:off x="209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8" name="Freeform 801"/>
                <p:cNvSpPr>
                  <a:spLocks/>
                </p:cNvSpPr>
                <p:nvPr/>
              </p:nvSpPr>
              <p:spPr bwMode="auto">
                <a:xfrm>
                  <a:off x="2090" y="3188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6" y="0"/>
                    </a:cxn>
                    <a:cxn ang="0">
                      <a:pos x="9" y="0"/>
                    </a:cxn>
                    <a:cxn ang="0">
                      <a:pos x="12" y="0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6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4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6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49" name="Freeform 802"/>
                <p:cNvSpPr>
                  <a:spLocks/>
                </p:cNvSpPr>
                <p:nvPr/>
              </p:nvSpPr>
              <p:spPr bwMode="auto">
                <a:xfrm>
                  <a:off x="2090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3"/>
                    </a:cxn>
                    <a:cxn ang="0">
                      <a:pos x="10" y="12"/>
                    </a:cxn>
                  </a:cxnLst>
                  <a:rect l="0" t="0" r="r" b="b"/>
                  <a:pathLst>
                    <a:path w="10" h="12">
                      <a:moveTo>
                        <a:pt x="0" y="0"/>
                      </a:moveTo>
                      <a:lnTo>
                        <a:pt x="8" y="3"/>
                      </a:lnTo>
                      <a:lnTo>
                        <a:pt x="1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0" name="Freeform 803"/>
                <p:cNvSpPr>
                  <a:spLocks/>
                </p:cNvSpPr>
                <p:nvPr/>
              </p:nvSpPr>
              <p:spPr bwMode="auto">
                <a:xfrm>
                  <a:off x="2092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3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8" h="12">
                      <a:moveTo>
                        <a:pt x="0" y="0"/>
                      </a:moveTo>
                      <a:lnTo>
                        <a:pt x="5" y="3"/>
                      </a:lnTo>
                      <a:lnTo>
                        <a:pt x="8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1" name="Freeform 804"/>
                <p:cNvSpPr>
                  <a:spLocks/>
                </p:cNvSpPr>
                <p:nvPr/>
              </p:nvSpPr>
              <p:spPr bwMode="auto">
                <a:xfrm>
                  <a:off x="2094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3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5" h="12">
                      <a:moveTo>
                        <a:pt x="0" y="0"/>
                      </a:moveTo>
                      <a:lnTo>
                        <a:pt x="4" y="3"/>
                      </a:lnTo>
                      <a:lnTo>
                        <a:pt x="5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2" name="Freeform 805"/>
                <p:cNvSpPr>
                  <a:spLocks/>
                </p:cNvSpPr>
                <p:nvPr/>
              </p:nvSpPr>
              <p:spPr bwMode="auto">
                <a:xfrm>
                  <a:off x="2090" y="3185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11" y="0"/>
                    </a:cxn>
                    <a:cxn ang="0">
                      <a:pos x="15" y="0"/>
                    </a:cxn>
                    <a:cxn ang="0">
                      <a:pos x="20" y="0"/>
                    </a:cxn>
                    <a:cxn ang="0">
                      <a:pos x="25" y="0"/>
                    </a:cxn>
                    <a:cxn ang="0">
                      <a:pos x="30" y="0"/>
                    </a:cxn>
                    <a:cxn ang="0">
                      <a:pos x="35" y="0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4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20" y="0"/>
                      </a:lnTo>
                      <a:lnTo>
                        <a:pt x="25" y="0"/>
                      </a:lnTo>
                      <a:lnTo>
                        <a:pt x="30" y="0"/>
                      </a:lnTo>
                      <a:lnTo>
                        <a:pt x="35" y="0"/>
                      </a:lnTo>
                      <a:lnTo>
                        <a:pt x="4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3" name="Line 806"/>
                <p:cNvSpPr>
                  <a:spLocks noChangeShapeType="1"/>
                </p:cNvSpPr>
                <p:nvPr/>
              </p:nvSpPr>
              <p:spPr bwMode="auto">
                <a:xfrm>
                  <a:off x="2086" y="3185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954" name="Freeform 807"/>
                <p:cNvSpPr>
                  <a:spLocks/>
                </p:cNvSpPr>
                <p:nvPr/>
              </p:nvSpPr>
              <p:spPr bwMode="auto">
                <a:xfrm>
                  <a:off x="2093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1" h="6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1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</p:grpSp>
          <p:grpSp>
            <p:nvGrpSpPr>
              <p:cNvPr id="435" name="Group 1009"/>
              <p:cNvGrpSpPr>
                <a:grpSpLocks/>
              </p:cNvGrpSpPr>
              <p:nvPr/>
            </p:nvGrpSpPr>
            <p:grpSpPr bwMode="auto">
              <a:xfrm>
                <a:off x="3239512" y="5051416"/>
                <a:ext cx="192148" cy="204852"/>
                <a:chOff x="2040" y="3181"/>
                <a:chExt cx="121" cy="129"/>
              </a:xfrm>
            </p:grpSpPr>
            <p:sp>
              <p:nvSpPr>
                <p:cNvPr id="555" name="Freeform 809"/>
                <p:cNvSpPr>
                  <a:spLocks/>
                </p:cNvSpPr>
                <p:nvPr/>
              </p:nvSpPr>
              <p:spPr bwMode="auto">
                <a:xfrm>
                  <a:off x="2090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3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" h="6">
                      <a:moveTo>
                        <a:pt x="1" y="0"/>
                      </a:move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56" name="Freeform 810"/>
                <p:cNvSpPr>
                  <a:spLocks/>
                </p:cNvSpPr>
                <p:nvPr/>
              </p:nvSpPr>
              <p:spPr bwMode="auto">
                <a:xfrm>
                  <a:off x="208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2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2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57" name="Freeform 811"/>
                <p:cNvSpPr>
                  <a:spLocks/>
                </p:cNvSpPr>
                <p:nvPr/>
              </p:nvSpPr>
              <p:spPr bwMode="auto">
                <a:xfrm>
                  <a:off x="2086" y="3188"/>
                  <a:ext cx="9" cy="1"/>
                </a:xfrm>
                <a:custGeom>
                  <a:avLst/>
                  <a:gdLst/>
                  <a:ahLst/>
                  <a:cxnLst>
                    <a:cxn ang="0">
                      <a:pos x="57" y="0"/>
                    </a:cxn>
                    <a:cxn ang="0">
                      <a:pos x="51" y="0"/>
                    </a:cxn>
                    <a:cxn ang="0">
                      <a:pos x="46" y="0"/>
                    </a:cxn>
                    <a:cxn ang="0">
                      <a:pos x="40" y="0"/>
                    </a:cxn>
                    <a:cxn ang="0">
                      <a:pos x="35" y="0"/>
                    </a:cxn>
                    <a:cxn ang="0">
                      <a:pos x="29" y="0"/>
                    </a:cxn>
                    <a:cxn ang="0">
                      <a:pos x="24" y="0"/>
                    </a:cxn>
                    <a:cxn ang="0">
                      <a:pos x="18" y="0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7">
                      <a:moveTo>
                        <a:pt x="57" y="0"/>
                      </a:moveTo>
                      <a:lnTo>
                        <a:pt x="51" y="0"/>
                      </a:lnTo>
                      <a:lnTo>
                        <a:pt x="46" y="0"/>
                      </a:lnTo>
                      <a:lnTo>
                        <a:pt x="40" y="0"/>
                      </a:lnTo>
                      <a:lnTo>
                        <a:pt x="35" y="0"/>
                      </a:ln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58" name="Freeform 812"/>
                <p:cNvSpPr>
                  <a:spLocks/>
                </p:cNvSpPr>
                <p:nvPr/>
              </p:nvSpPr>
              <p:spPr bwMode="auto">
                <a:xfrm>
                  <a:off x="2093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" y="2"/>
                    </a:cxn>
                    <a:cxn ang="0">
                      <a:pos x="0" y="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" h="12">
                      <a:moveTo>
                        <a:pt x="2" y="0"/>
                      </a:moveTo>
                      <a:lnTo>
                        <a:pt x="1" y="2"/>
                      </a:lnTo>
                      <a:lnTo>
                        <a:pt x="0" y="5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59" name="Freeform 813"/>
                <p:cNvSpPr>
                  <a:spLocks/>
                </p:cNvSpPr>
                <p:nvPr/>
              </p:nvSpPr>
              <p:spPr bwMode="auto">
                <a:xfrm>
                  <a:off x="2090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1" y="5"/>
                    </a:cxn>
                    <a:cxn ang="0">
                      <a:pos x="1" y="12"/>
                    </a:cxn>
                  </a:cxnLst>
                  <a:rect l="0" t="0" r="r" b="b"/>
                  <a:pathLst>
                    <a:path w="1" h="1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1" y="5"/>
                      </a:lnTo>
                      <a:lnTo>
                        <a:pt x="1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0" name="Freeform 814"/>
                <p:cNvSpPr>
                  <a:spLocks/>
                </p:cNvSpPr>
                <p:nvPr/>
              </p:nvSpPr>
              <p:spPr bwMode="auto">
                <a:xfrm>
                  <a:off x="2087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3"/>
                    </a:cxn>
                    <a:cxn ang="0">
                      <a:pos x="6" y="12"/>
                    </a:cxn>
                  </a:cxnLst>
                  <a:rect l="0" t="0" r="r" b="b"/>
                  <a:pathLst>
                    <a:path w="6" h="12">
                      <a:moveTo>
                        <a:pt x="0" y="0"/>
                      </a:moveTo>
                      <a:lnTo>
                        <a:pt x="5" y="3"/>
                      </a:lnTo>
                      <a:lnTo>
                        <a:pt x="6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1" name="Freeform 815"/>
                <p:cNvSpPr>
                  <a:spLocks/>
                </p:cNvSpPr>
                <p:nvPr/>
              </p:nvSpPr>
              <p:spPr bwMode="auto">
                <a:xfrm>
                  <a:off x="2086" y="3185"/>
                  <a:ext cx="9" cy="1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49" y="0"/>
                    </a:cxn>
                    <a:cxn ang="0">
                      <a:pos x="44" y="0"/>
                    </a:cxn>
                    <a:cxn ang="0">
                      <a:pos x="38" y="0"/>
                    </a:cxn>
                    <a:cxn ang="0">
                      <a:pos x="32" y="0"/>
                    </a:cxn>
                    <a:cxn ang="0">
                      <a:pos x="26" y="0"/>
                    </a:cxn>
                    <a:cxn ang="0">
                      <a:pos x="21" y="0"/>
                    </a:cxn>
                    <a:cxn ang="0">
                      <a:pos x="15" y="0"/>
                    </a:cxn>
                    <a:cxn ang="0">
                      <a:pos x="10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>
                      <a:moveTo>
                        <a:pt x="55" y="0"/>
                      </a:moveTo>
                      <a:lnTo>
                        <a:pt x="49" y="0"/>
                      </a:lnTo>
                      <a:lnTo>
                        <a:pt x="44" y="0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5" y="0"/>
                      </a:lnTo>
                      <a:lnTo>
                        <a:pt x="10" y="0"/>
                      </a:lnTo>
                      <a:lnTo>
                        <a:pt x="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2" name="Freeform 816"/>
                <p:cNvSpPr>
                  <a:spLocks/>
                </p:cNvSpPr>
                <p:nvPr/>
              </p:nvSpPr>
              <p:spPr bwMode="auto">
                <a:xfrm>
                  <a:off x="209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" h="6">
                      <a:moveTo>
                        <a:pt x="8" y="0"/>
                      </a:moveTo>
                      <a:lnTo>
                        <a:pt x="6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3" name="Freeform 817"/>
                <p:cNvSpPr>
                  <a:spLocks/>
                </p:cNvSpPr>
                <p:nvPr/>
              </p:nvSpPr>
              <p:spPr bwMode="auto">
                <a:xfrm>
                  <a:off x="209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4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4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4" name="Freeform 818"/>
                <p:cNvSpPr>
                  <a:spLocks/>
                </p:cNvSpPr>
                <p:nvPr/>
              </p:nvSpPr>
              <p:spPr bwMode="auto">
                <a:xfrm>
                  <a:off x="209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4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4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5" name="Freeform 819"/>
                <p:cNvSpPr>
                  <a:spLocks/>
                </p:cNvSpPr>
                <p:nvPr/>
              </p:nvSpPr>
              <p:spPr bwMode="auto">
                <a:xfrm>
                  <a:off x="2095" y="3188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>
                      <a:moveTo>
                        <a:pt x="10" y="0"/>
                      </a:move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6" name="Freeform 820"/>
                <p:cNvSpPr>
                  <a:spLocks/>
                </p:cNvSpPr>
                <p:nvPr/>
              </p:nvSpPr>
              <p:spPr bwMode="auto">
                <a:xfrm>
                  <a:off x="2095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4"/>
                    </a:cxn>
                    <a:cxn ang="0">
                      <a:pos x="10" y="12"/>
                    </a:cxn>
                  </a:cxnLst>
                  <a:rect l="0" t="0" r="r" b="b"/>
                  <a:pathLst>
                    <a:path w="10" h="12">
                      <a:moveTo>
                        <a:pt x="0" y="0"/>
                      </a:moveTo>
                      <a:lnTo>
                        <a:pt x="7" y="4"/>
                      </a:lnTo>
                      <a:lnTo>
                        <a:pt x="1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7" name="Freeform 821"/>
                <p:cNvSpPr>
                  <a:spLocks/>
                </p:cNvSpPr>
                <p:nvPr/>
              </p:nvSpPr>
              <p:spPr bwMode="auto">
                <a:xfrm>
                  <a:off x="2095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3"/>
                    </a:cxn>
                    <a:cxn ang="0">
                      <a:pos x="11" y="12"/>
                    </a:cxn>
                  </a:cxnLst>
                  <a:rect l="0" t="0" r="r" b="b"/>
                  <a:pathLst>
                    <a:path w="11" h="12">
                      <a:moveTo>
                        <a:pt x="0" y="0"/>
                      </a:moveTo>
                      <a:lnTo>
                        <a:pt x="7" y="3"/>
                      </a:lnTo>
                      <a:lnTo>
                        <a:pt x="11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8" name="Freeform 822"/>
                <p:cNvSpPr>
                  <a:spLocks/>
                </p:cNvSpPr>
                <p:nvPr/>
              </p:nvSpPr>
              <p:spPr bwMode="auto">
                <a:xfrm>
                  <a:off x="2095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11"/>
                    </a:cxn>
                  </a:cxnLst>
                  <a:rect l="0" t="0" r="r" b="b"/>
                  <a:pathLst>
                    <a:path w="6" h="11">
                      <a:moveTo>
                        <a:pt x="0" y="0"/>
                      </a:moveTo>
                      <a:lnTo>
                        <a:pt x="4" y="4"/>
                      </a:lnTo>
                      <a:lnTo>
                        <a:pt x="6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69" name="Freeform 823"/>
                <p:cNvSpPr>
                  <a:spLocks/>
                </p:cNvSpPr>
                <p:nvPr/>
              </p:nvSpPr>
              <p:spPr bwMode="auto">
                <a:xfrm>
                  <a:off x="2095" y="3185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">
                      <a:moveTo>
                        <a:pt x="9" y="0"/>
                      </a:move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0" name="Freeform 824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5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5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1" name="Freeform 825"/>
                <p:cNvSpPr>
                  <a:spLocks/>
                </p:cNvSpPr>
                <p:nvPr/>
              </p:nvSpPr>
              <p:spPr bwMode="auto">
                <a:xfrm>
                  <a:off x="208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5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5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2" name="Freeform 826"/>
                <p:cNvSpPr>
                  <a:spLocks/>
                </p:cNvSpPr>
                <p:nvPr/>
              </p:nvSpPr>
              <p:spPr bwMode="auto">
                <a:xfrm>
                  <a:off x="2084" y="3187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4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4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3" name="Freeform 827"/>
                <p:cNvSpPr>
                  <a:spLocks/>
                </p:cNvSpPr>
                <p:nvPr/>
              </p:nvSpPr>
              <p:spPr bwMode="auto">
                <a:xfrm>
                  <a:off x="2085" y="3188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3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6">
                      <a:moveTo>
                        <a:pt x="16" y="0"/>
                      </a:move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4" name="Freeform 828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3"/>
                    </a:cxn>
                    <a:cxn ang="0">
                      <a:pos x="10" y="12"/>
                    </a:cxn>
                  </a:cxnLst>
                  <a:rect l="0" t="0" r="r" b="b"/>
                  <a:pathLst>
                    <a:path w="10" h="12">
                      <a:moveTo>
                        <a:pt x="0" y="0"/>
                      </a:moveTo>
                      <a:lnTo>
                        <a:pt x="7" y="3"/>
                      </a:lnTo>
                      <a:lnTo>
                        <a:pt x="1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5" name="Freeform 829"/>
                <p:cNvSpPr>
                  <a:spLocks/>
                </p:cNvSpPr>
                <p:nvPr/>
              </p:nvSpPr>
              <p:spPr bwMode="auto">
                <a:xfrm>
                  <a:off x="2083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3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12" h="12">
                      <a:moveTo>
                        <a:pt x="0" y="0"/>
                      </a:moveTo>
                      <a:lnTo>
                        <a:pt x="9" y="3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6" name="Freeform 830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3"/>
                    </a:cxn>
                    <a:cxn ang="0">
                      <a:pos x="11" y="12"/>
                    </a:cxn>
                  </a:cxnLst>
                  <a:rect l="0" t="0" r="r" b="b"/>
                  <a:pathLst>
                    <a:path w="11" h="12">
                      <a:moveTo>
                        <a:pt x="0" y="0"/>
                      </a:moveTo>
                      <a:lnTo>
                        <a:pt x="7" y="3"/>
                      </a:lnTo>
                      <a:lnTo>
                        <a:pt x="11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7" name="Freeform 831"/>
                <p:cNvSpPr>
                  <a:spLocks/>
                </p:cNvSpPr>
                <p:nvPr/>
              </p:nvSpPr>
              <p:spPr bwMode="auto">
                <a:xfrm>
                  <a:off x="2085" y="3185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4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4">
                      <a:moveTo>
                        <a:pt x="14" y="0"/>
                      </a:move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8" name="Freeform 832"/>
                <p:cNvSpPr>
                  <a:spLocks/>
                </p:cNvSpPr>
                <p:nvPr/>
              </p:nvSpPr>
              <p:spPr bwMode="auto">
                <a:xfrm>
                  <a:off x="208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79" name="Freeform 833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0" name="Freeform 834"/>
                <p:cNvSpPr>
                  <a:spLocks/>
                </p:cNvSpPr>
                <p:nvPr/>
              </p:nvSpPr>
              <p:spPr bwMode="auto">
                <a:xfrm>
                  <a:off x="208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1" name="Freeform 835"/>
                <p:cNvSpPr>
                  <a:spLocks/>
                </p:cNvSpPr>
                <p:nvPr/>
              </p:nvSpPr>
              <p:spPr bwMode="auto">
                <a:xfrm>
                  <a:off x="2083" y="3188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8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27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8" y="0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2" name="Freeform 836"/>
                <p:cNvSpPr>
                  <a:spLocks/>
                </p:cNvSpPr>
                <p:nvPr/>
              </p:nvSpPr>
              <p:spPr bwMode="auto">
                <a:xfrm>
                  <a:off x="2083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3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5" h="11">
                      <a:moveTo>
                        <a:pt x="0" y="0"/>
                      </a:moveTo>
                      <a:lnTo>
                        <a:pt x="4" y="3"/>
                      </a:lnTo>
                      <a:lnTo>
                        <a:pt x="5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3" name="Freeform 837"/>
                <p:cNvSpPr>
                  <a:spLocks/>
                </p:cNvSpPr>
                <p:nvPr/>
              </p:nvSpPr>
              <p:spPr bwMode="auto">
                <a:xfrm>
                  <a:off x="2084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3"/>
                    </a:cxn>
                    <a:cxn ang="0">
                      <a:pos x="6" y="12"/>
                    </a:cxn>
                  </a:cxnLst>
                  <a:rect l="0" t="0" r="r" b="b"/>
                  <a:pathLst>
                    <a:path w="6" h="12">
                      <a:moveTo>
                        <a:pt x="0" y="0"/>
                      </a:moveTo>
                      <a:lnTo>
                        <a:pt x="5" y="3"/>
                      </a:lnTo>
                      <a:lnTo>
                        <a:pt x="6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4" name="Freeform 838"/>
                <p:cNvSpPr>
                  <a:spLocks/>
                </p:cNvSpPr>
                <p:nvPr/>
              </p:nvSpPr>
              <p:spPr bwMode="auto">
                <a:xfrm>
                  <a:off x="2086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3"/>
                    </a:cxn>
                    <a:cxn ang="0">
                      <a:pos x="4" y="11"/>
                    </a:cxn>
                  </a:cxnLst>
                  <a:rect l="0" t="0" r="r" b="b"/>
                  <a:pathLst>
                    <a:path w="4" h="11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4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5" name="Freeform 839"/>
                <p:cNvSpPr>
                  <a:spLocks/>
                </p:cNvSpPr>
                <p:nvPr/>
              </p:nvSpPr>
              <p:spPr bwMode="auto">
                <a:xfrm>
                  <a:off x="2083" y="3185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7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7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6" name="Line 840"/>
                <p:cNvSpPr>
                  <a:spLocks noChangeShapeType="1"/>
                </p:cNvSpPr>
                <p:nvPr/>
              </p:nvSpPr>
              <p:spPr bwMode="auto">
                <a:xfrm flipH="1">
                  <a:off x="2076" y="3185"/>
                  <a:ext cx="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7" name="Freeform 841"/>
                <p:cNvSpPr>
                  <a:spLocks/>
                </p:cNvSpPr>
                <p:nvPr/>
              </p:nvSpPr>
              <p:spPr bwMode="auto">
                <a:xfrm>
                  <a:off x="2076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" y="2"/>
                    </a:cxn>
                    <a:cxn ang="0">
                      <a:pos x="1" y="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" h="12">
                      <a:moveTo>
                        <a:pt x="2" y="0"/>
                      </a:moveTo>
                      <a:lnTo>
                        <a:pt x="1" y="2"/>
                      </a:lnTo>
                      <a:lnTo>
                        <a:pt x="1" y="5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8" name="Freeform 842"/>
                <p:cNvSpPr>
                  <a:spLocks/>
                </p:cNvSpPr>
                <p:nvPr/>
              </p:nvSpPr>
              <p:spPr bwMode="auto">
                <a:xfrm>
                  <a:off x="2079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1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" h="12">
                      <a:moveTo>
                        <a:pt x="6" y="0"/>
                      </a:moveTo>
                      <a:lnTo>
                        <a:pt x="1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89" name="Freeform 843"/>
                <p:cNvSpPr>
                  <a:spLocks/>
                </p:cNvSpPr>
                <p:nvPr/>
              </p:nvSpPr>
              <p:spPr bwMode="auto">
                <a:xfrm>
                  <a:off x="2081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9" h="12">
                      <a:moveTo>
                        <a:pt x="9" y="0"/>
                      </a:moveTo>
                      <a:lnTo>
                        <a:pt x="2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0" name="Freeform 844"/>
                <p:cNvSpPr>
                  <a:spLocks/>
                </p:cNvSpPr>
                <p:nvPr/>
              </p:nvSpPr>
              <p:spPr bwMode="auto">
                <a:xfrm>
                  <a:off x="2075" y="3185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0"/>
                    </a:cxn>
                    <a:cxn ang="0">
                      <a:pos x="12" y="0"/>
                    </a:cxn>
                    <a:cxn ang="0">
                      <a:pos x="17" y="0"/>
                    </a:cxn>
                    <a:cxn ang="0">
                      <a:pos x="23" y="0"/>
                    </a:cxn>
                    <a:cxn ang="0">
                      <a:pos x="28" y="0"/>
                    </a:cxn>
                    <a:cxn ang="0">
                      <a:pos x="33" y="0"/>
                    </a:cxn>
                    <a:cxn ang="0">
                      <a:pos x="37" y="0"/>
                    </a:cxn>
                    <a:cxn ang="0">
                      <a:pos x="42" y="0"/>
                    </a:cxn>
                    <a:cxn ang="0">
                      <a:pos x="45" y="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48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3" y="0"/>
                      </a:lnTo>
                      <a:lnTo>
                        <a:pt x="37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1" name="Freeform 845"/>
                <p:cNvSpPr>
                  <a:spLocks/>
                </p:cNvSpPr>
                <p:nvPr/>
              </p:nvSpPr>
              <p:spPr bwMode="auto">
                <a:xfrm>
                  <a:off x="207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2" name="Freeform 846"/>
                <p:cNvSpPr>
                  <a:spLocks/>
                </p:cNvSpPr>
                <p:nvPr/>
              </p:nvSpPr>
              <p:spPr bwMode="auto">
                <a:xfrm>
                  <a:off x="2078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4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1" y="4"/>
                      </a:lnTo>
                      <a:lnTo>
                        <a:pt x="3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3" name="Freeform 847"/>
                <p:cNvSpPr>
                  <a:spLocks/>
                </p:cNvSpPr>
                <p:nvPr/>
              </p:nvSpPr>
              <p:spPr bwMode="auto">
                <a:xfrm>
                  <a:off x="2081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4" name="Freeform 848"/>
                <p:cNvSpPr>
                  <a:spLocks/>
                </p:cNvSpPr>
                <p:nvPr/>
              </p:nvSpPr>
              <p:spPr bwMode="auto">
                <a:xfrm>
                  <a:off x="2075" y="3188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0"/>
                    </a:cxn>
                    <a:cxn ang="0">
                      <a:pos x="11" y="0"/>
                    </a:cxn>
                    <a:cxn ang="0">
                      <a:pos x="16" y="0"/>
                    </a:cxn>
                    <a:cxn ang="0">
                      <a:pos x="20" y="0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6" y="0"/>
                    </a:cxn>
                    <a:cxn ang="0">
                      <a:pos x="40" y="0"/>
                    </a:cxn>
                    <a:cxn ang="0">
                      <a:pos x="44" y="0"/>
                    </a:cxn>
                    <a:cxn ang="0">
                      <a:pos x="47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0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11" y="0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6" y="0"/>
                      </a:lnTo>
                      <a:lnTo>
                        <a:pt x="40" y="0"/>
                      </a:lnTo>
                      <a:lnTo>
                        <a:pt x="44" y="0"/>
                      </a:lnTo>
                      <a:lnTo>
                        <a:pt x="47" y="0"/>
                      </a:lnTo>
                      <a:lnTo>
                        <a:pt x="5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5" name="Freeform 849"/>
                <p:cNvSpPr>
                  <a:spLocks/>
                </p:cNvSpPr>
                <p:nvPr/>
              </p:nvSpPr>
              <p:spPr bwMode="auto">
                <a:xfrm>
                  <a:off x="2051" y="3181"/>
                  <a:ext cx="15" cy="4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83" y="0"/>
                    </a:cxn>
                    <a:cxn ang="0">
                      <a:pos x="88" y="2"/>
                    </a:cxn>
                  </a:cxnLst>
                  <a:rect l="0" t="0" r="r" b="b"/>
                  <a:pathLst>
                    <a:path w="88" h="18">
                      <a:moveTo>
                        <a:pt x="0" y="18"/>
                      </a:moveTo>
                      <a:lnTo>
                        <a:pt x="83" y="0"/>
                      </a:lnTo>
                      <a:lnTo>
                        <a:pt x="88" y="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6" name="Freeform 850"/>
                <p:cNvSpPr>
                  <a:spLocks/>
                </p:cNvSpPr>
                <p:nvPr/>
              </p:nvSpPr>
              <p:spPr bwMode="auto">
                <a:xfrm>
                  <a:off x="2064" y="3181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4" y="1"/>
                    </a:cxn>
                    <a:cxn ang="0">
                      <a:pos x="5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4" h="3">
                      <a:moveTo>
                        <a:pt x="14" y="1"/>
                      </a:moveTo>
                      <a:lnTo>
                        <a:pt x="5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7" name="Freeform 851"/>
                <p:cNvSpPr>
                  <a:spLocks/>
                </p:cNvSpPr>
                <p:nvPr/>
              </p:nvSpPr>
              <p:spPr bwMode="auto">
                <a:xfrm>
                  <a:off x="2049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3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8" h="12">
                      <a:moveTo>
                        <a:pt x="0" y="0"/>
                      </a:moveTo>
                      <a:lnTo>
                        <a:pt x="6" y="3"/>
                      </a:lnTo>
                      <a:lnTo>
                        <a:pt x="8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8" name="Freeform 852"/>
                <p:cNvSpPr>
                  <a:spLocks/>
                </p:cNvSpPr>
                <p:nvPr/>
              </p:nvSpPr>
              <p:spPr bwMode="auto">
                <a:xfrm>
                  <a:off x="2052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3"/>
                    </a:cxn>
                    <a:cxn ang="0">
                      <a:pos x="4" y="12"/>
                    </a:cxn>
                  </a:cxnLst>
                  <a:rect l="0" t="0" r="r" b="b"/>
                  <a:pathLst>
                    <a:path w="4" h="12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4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599" name="Freeform 853"/>
                <p:cNvSpPr>
                  <a:spLocks/>
                </p:cNvSpPr>
                <p:nvPr/>
              </p:nvSpPr>
              <p:spPr bwMode="auto">
                <a:xfrm>
                  <a:off x="2055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1" y="5"/>
                    </a:cxn>
                    <a:cxn ang="0">
                      <a:pos x="1" y="12"/>
                    </a:cxn>
                  </a:cxnLst>
                  <a:rect l="0" t="0" r="r" b="b"/>
                  <a:pathLst>
                    <a:path w="1" h="1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1" y="5"/>
                      </a:lnTo>
                      <a:lnTo>
                        <a:pt x="1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0" name="Freeform 854"/>
                <p:cNvSpPr>
                  <a:spLocks/>
                </p:cNvSpPr>
                <p:nvPr/>
              </p:nvSpPr>
              <p:spPr bwMode="auto">
                <a:xfrm>
                  <a:off x="2049" y="3185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11" y="0"/>
                    </a:cxn>
                    <a:cxn ang="0">
                      <a:pos x="16" y="0"/>
                    </a:cxn>
                    <a:cxn ang="0">
                      <a:pos x="21" y="0"/>
                    </a:cxn>
                    <a:cxn ang="0">
                      <a:pos x="27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3" y="0"/>
                    </a:cxn>
                    <a:cxn ang="0">
                      <a:pos x="49" y="0"/>
                    </a:cxn>
                  </a:cxnLst>
                  <a:rect l="0" t="0" r="r" b="b"/>
                  <a:pathLst>
                    <a:path w="49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3" y="0"/>
                      </a:lnTo>
                      <a:lnTo>
                        <a:pt x="49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1" name="Line 855"/>
                <p:cNvSpPr>
                  <a:spLocks noChangeShapeType="1"/>
                </p:cNvSpPr>
                <p:nvPr/>
              </p:nvSpPr>
              <p:spPr bwMode="auto">
                <a:xfrm flipH="1">
                  <a:off x="2048" y="3185"/>
                  <a:ext cx="8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2" name="Line 856"/>
                <p:cNvSpPr>
                  <a:spLocks noChangeShapeType="1"/>
                </p:cNvSpPr>
                <p:nvPr/>
              </p:nvSpPr>
              <p:spPr bwMode="auto">
                <a:xfrm>
                  <a:off x="2065" y="3197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3" name="Line 857"/>
                <p:cNvSpPr>
                  <a:spLocks noChangeShapeType="1"/>
                </p:cNvSpPr>
                <p:nvPr/>
              </p:nvSpPr>
              <p:spPr bwMode="auto">
                <a:xfrm>
                  <a:off x="2069" y="3197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4" name="Line 858"/>
                <p:cNvSpPr>
                  <a:spLocks noChangeShapeType="1"/>
                </p:cNvSpPr>
                <p:nvPr/>
              </p:nvSpPr>
              <p:spPr bwMode="auto">
                <a:xfrm>
                  <a:off x="2065" y="3197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5" name="Line 859"/>
                <p:cNvSpPr>
                  <a:spLocks noChangeShapeType="1"/>
                </p:cNvSpPr>
                <p:nvPr/>
              </p:nvSpPr>
              <p:spPr bwMode="auto">
                <a:xfrm>
                  <a:off x="2062" y="3197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6" name="Line 860"/>
                <p:cNvSpPr>
                  <a:spLocks noChangeShapeType="1"/>
                </p:cNvSpPr>
                <p:nvPr/>
              </p:nvSpPr>
              <p:spPr bwMode="auto">
                <a:xfrm>
                  <a:off x="2065" y="319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7" name="Line 861"/>
                <p:cNvSpPr>
                  <a:spLocks noChangeShapeType="1"/>
                </p:cNvSpPr>
                <p:nvPr/>
              </p:nvSpPr>
              <p:spPr bwMode="auto">
                <a:xfrm>
                  <a:off x="2071" y="319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8" name="Line 862"/>
                <p:cNvSpPr>
                  <a:spLocks noChangeShapeType="1"/>
                </p:cNvSpPr>
                <p:nvPr/>
              </p:nvSpPr>
              <p:spPr bwMode="auto">
                <a:xfrm>
                  <a:off x="2065" y="319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09" name="Line 863"/>
                <p:cNvSpPr>
                  <a:spLocks noChangeShapeType="1"/>
                </p:cNvSpPr>
                <p:nvPr/>
              </p:nvSpPr>
              <p:spPr bwMode="auto">
                <a:xfrm>
                  <a:off x="2059" y="319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0" name="Freeform 864"/>
                <p:cNvSpPr>
                  <a:spLocks/>
                </p:cNvSpPr>
                <p:nvPr/>
              </p:nvSpPr>
              <p:spPr bwMode="auto">
                <a:xfrm>
                  <a:off x="2065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1" name="Freeform 865"/>
                <p:cNvSpPr>
                  <a:spLocks/>
                </p:cNvSpPr>
                <p:nvPr/>
              </p:nvSpPr>
              <p:spPr bwMode="auto">
                <a:xfrm>
                  <a:off x="2065" y="318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2" name="Freeform 866"/>
                <p:cNvSpPr>
                  <a:spLocks/>
                </p:cNvSpPr>
                <p:nvPr/>
              </p:nvSpPr>
              <p:spPr bwMode="auto">
                <a:xfrm>
                  <a:off x="2087" y="3185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3"/>
                    </a:cxn>
                    <a:cxn ang="0">
                      <a:pos x="10" y="0"/>
                    </a:cxn>
                    <a:cxn ang="0">
                      <a:pos x="17" y="3"/>
                    </a:cxn>
                    <a:cxn ang="0">
                      <a:pos x="19" y="9"/>
                    </a:cxn>
                    <a:cxn ang="0">
                      <a:pos x="17" y="16"/>
                    </a:cxn>
                    <a:cxn ang="0">
                      <a:pos x="10" y="18"/>
                    </a:cxn>
                    <a:cxn ang="0">
                      <a:pos x="4" y="16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9" h="18">
                      <a:moveTo>
                        <a:pt x="0" y="9"/>
                      </a:moveTo>
                      <a:lnTo>
                        <a:pt x="4" y="3"/>
                      </a:lnTo>
                      <a:lnTo>
                        <a:pt x="10" y="0"/>
                      </a:lnTo>
                      <a:lnTo>
                        <a:pt x="17" y="3"/>
                      </a:lnTo>
                      <a:lnTo>
                        <a:pt x="19" y="9"/>
                      </a:lnTo>
                      <a:lnTo>
                        <a:pt x="17" y="16"/>
                      </a:lnTo>
                      <a:lnTo>
                        <a:pt x="10" y="18"/>
                      </a:lnTo>
                      <a:lnTo>
                        <a:pt x="4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3" name="Freeform 867"/>
                <p:cNvSpPr>
                  <a:spLocks/>
                </p:cNvSpPr>
                <p:nvPr/>
              </p:nvSpPr>
              <p:spPr bwMode="auto">
                <a:xfrm>
                  <a:off x="2065" y="3185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0" y="7"/>
                    </a:cxn>
                    <a:cxn ang="0">
                      <a:pos x="0" y="6"/>
                    </a:cxn>
                    <a:cxn ang="0">
                      <a:pos x="0" y="5"/>
                    </a:cxn>
                    <a:cxn ang="0">
                      <a:pos x="0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5"/>
                    </a:cxn>
                    <a:cxn ang="0">
                      <a:pos x="0" y="6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0" y="11"/>
                    </a:cxn>
                    <a:cxn ang="0">
                      <a:pos x="0" y="13"/>
                    </a:cxn>
                    <a:cxn ang="0">
                      <a:pos x="0" y="14"/>
                    </a:cxn>
                    <a:cxn ang="0">
                      <a:pos x="0" y="15"/>
                    </a:cxn>
                    <a:cxn ang="0">
                      <a:pos x="0" y="16"/>
                    </a:cxn>
                    <a:cxn ang="0">
                      <a:pos x="0" y="17"/>
                    </a:cxn>
                    <a:cxn ang="0">
                      <a:pos x="0" y="18"/>
                    </a:cxn>
                    <a:cxn ang="0">
                      <a:pos x="0" y="17"/>
                    </a:cxn>
                    <a:cxn ang="0">
                      <a:pos x="0" y="16"/>
                    </a:cxn>
                    <a:cxn ang="0">
                      <a:pos x="0" y="15"/>
                    </a:cxn>
                    <a:cxn ang="0">
                      <a:pos x="0" y="14"/>
                    </a:cxn>
                    <a:cxn ang="0">
                      <a:pos x="0" y="13"/>
                    </a:cxn>
                    <a:cxn ang="0">
                      <a:pos x="0" y="11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h="18">
                      <a:moveTo>
                        <a:pt x="0" y="9"/>
                      </a:move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0" y="6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11"/>
                      </a:lnTo>
                      <a:lnTo>
                        <a:pt x="0" y="13"/>
                      </a:lnTo>
                      <a:lnTo>
                        <a:pt x="0" y="14"/>
                      </a:lnTo>
                      <a:lnTo>
                        <a:pt x="0" y="15"/>
                      </a:lnTo>
                      <a:lnTo>
                        <a:pt x="0" y="16"/>
                      </a:lnTo>
                      <a:lnTo>
                        <a:pt x="0" y="17"/>
                      </a:lnTo>
                      <a:lnTo>
                        <a:pt x="0" y="18"/>
                      </a:lnTo>
                      <a:lnTo>
                        <a:pt x="0" y="17"/>
                      </a:lnTo>
                      <a:lnTo>
                        <a:pt x="0" y="16"/>
                      </a:lnTo>
                      <a:lnTo>
                        <a:pt x="0" y="15"/>
                      </a:lnTo>
                      <a:lnTo>
                        <a:pt x="0" y="14"/>
                      </a:lnTo>
                      <a:lnTo>
                        <a:pt x="0" y="13"/>
                      </a:lnTo>
                      <a:lnTo>
                        <a:pt x="0" y="11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4" name="Freeform 868"/>
                <p:cNvSpPr>
                  <a:spLocks/>
                </p:cNvSpPr>
                <p:nvPr/>
              </p:nvSpPr>
              <p:spPr bwMode="auto">
                <a:xfrm>
                  <a:off x="2041" y="3185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8" y="0"/>
                    </a:cxn>
                    <a:cxn ang="0">
                      <a:pos x="13" y="4"/>
                    </a:cxn>
                    <a:cxn ang="0">
                      <a:pos x="13" y="12"/>
                    </a:cxn>
                    <a:cxn ang="0">
                      <a:pos x="8" y="17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3" h="17">
                      <a:moveTo>
                        <a:pt x="0" y="1"/>
                      </a:moveTo>
                      <a:lnTo>
                        <a:pt x="8" y="0"/>
                      </a:lnTo>
                      <a:lnTo>
                        <a:pt x="13" y="4"/>
                      </a:lnTo>
                      <a:lnTo>
                        <a:pt x="13" y="12"/>
                      </a:lnTo>
                      <a:lnTo>
                        <a:pt x="8" y="17"/>
                      </a:lnTo>
                      <a:lnTo>
                        <a:pt x="0" y="1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5" name="Freeform 869"/>
                <p:cNvSpPr>
                  <a:spLocks/>
                </p:cNvSpPr>
                <p:nvPr/>
              </p:nvSpPr>
              <p:spPr bwMode="auto">
                <a:xfrm>
                  <a:off x="2042" y="3188"/>
                  <a:ext cx="47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22" y="0"/>
                    </a:cxn>
                    <a:cxn ang="0">
                      <a:pos x="34" y="0"/>
                    </a:cxn>
                    <a:cxn ang="0">
                      <a:pos x="49" y="0"/>
                    </a:cxn>
                    <a:cxn ang="0">
                      <a:pos x="64" y="0"/>
                    </a:cxn>
                    <a:cxn ang="0">
                      <a:pos x="82" y="0"/>
                    </a:cxn>
                    <a:cxn ang="0">
                      <a:pos x="101" y="0"/>
                    </a:cxn>
                    <a:cxn ang="0">
                      <a:pos x="120" y="0"/>
                    </a:cxn>
                    <a:cxn ang="0">
                      <a:pos x="140" y="0"/>
                    </a:cxn>
                    <a:cxn ang="0">
                      <a:pos x="160" y="0"/>
                    </a:cxn>
                    <a:cxn ang="0">
                      <a:pos x="180" y="0"/>
                    </a:cxn>
                    <a:cxn ang="0">
                      <a:pos x="199" y="0"/>
                    </a:cxn>
                    <a:cxn ang="0">
                      <a:pos x="216" y="0"/>
                    </a:cxn>
                    <a:cxn ang="0">
                      <a:pos x="232" y="0"/>
                    </a:cxn>
                    <a:cxn ang="0">
                      <a:pos x="246" y="0"/>
                    </a:cxn>
                    <a:cxn ang="0">
                      <a:pos x="258" y="0"/>
                    </a:cxn>
                    <a:cxn ang="0">
                      <a:pos x="268" y="0"/>
                    </a:cxn>
                    <a:cxn ang="0">
                      <a:pos x="275" y="0"/>
                    </a:cxn>
                    <a:cxn ang="0">
                      <a:pos x="279" y="0"/>
                    </a:cxn>
                    <a:cxn ang="0">
                      <a:pos x="281" y="0"/>
                    </a:cxn>
                    <a:cxn ang="0">
                      <a:pos x="279" y="0"/>
                    </a:cxn>
                    <a:cxn ang="0">
                      <a:pos x="275" y="0"/>
                    </a:cxn>
                    <a:cxn ang="0">
                      <a:pos x="268" y="0"/>
                    </a:cxn>
                    <a:cxn ang="0">
                      <a:pos x="258" y="0"/>
                    </a:cxn>
                    <a:cxn ang="0">
                      <a:pos x="247" y="0"/>
                    </a:cxn>
                    <a:cxn ang="0">
                      <a:pos x="233" y="0"/>
                    </a:cxn>
                    <a:cxn ang="0">
                      <a:pos x="216" y="0"/>
                    </a:cxn>
                    <a:cxn ang="0">
                      <a:pos x="199" y="0"/>
                    </a:cxn>
                    <a:cxn ang="0">
                      <a:pos x="180" y="0"/>
                    </a:cxn>
                    <a:cxn ang="0">
                      <a:pos x="160" y="0"/>
                    </a:cxn>
                    <a:cxn ang="0">
                      <a:pos x="140" y="0"/>
                    </a:cxn>
                    <a:cxn ang="0">
                      <a:pos x="120" y="0"/>
                    </a:cxn>
                    <a:cxn ang="0">
                      <a:pos x="101" y="0"/>
                    </a:cxn>
                    <a:cxn ang="0">
                      <a:pos x="82" y="0"/>
                    </a:cxn>
                    <a:cxn ang="0">
                      <a:pos x="64" y="0"/>
                    </a:cxn>
                    <a:cxn ang="0">
                      <a:pos x="49" y="0"/>
                    </a:cxn>
                    <a:cxn ang="0">
                      <a:pos x="34" y="0"/>
                    </a:cxn>
                    <a:cxn ang="0">
                      <a:pos x="22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8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2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1" y="0"/>
                      </a:lnTo>
                      <a:lnTo>
                        <a:pt x="49" y="0"/>
                      </a:lnTo>
                      <a:lnTo>
                        <a:pt x="57" y="0"/>
                      </a:lnTo>
                      <a:lnTo>
                        <a:pt x="64" y="0"/>
                      </a:lnTo>
                      <a:lnTo>
                        <a:pt x="73" y="0"/>
                      </a:lnTo>
                      <a:lnTo>
                        <a:pt x="82" y="0"/>
                      </a:lnTo>
                      <a:lnTo>
                        <a:pt x="91" y="0"/>
                      </a:lnTo>
                      <a:lnTo>
                        <a:pt x="101" y="0"/>
                      </a:lnTo>
                      <a:lnTo>
                        <a:pt x="110" y="0"/>
                      </a:lnTo>
                      <a:lnTo>
                        <a:pt x="120" y="0"/>
                      </a:lnTo>
                      <a:lnTo>
                        <a:pt x="130" y="0"/>
                      </a:lnTo>
                      <a:lnTo>
                        <a:pt x="140" y="0"/>
                      </a:lnTo>
                      <a:lnTo>
                        <a:pt x="150" y="0"/>
                      </a:lnTo>
                      <a:lnTo>
                        <a:pt x="160" y="0"/>
                      </a:lnTo>
                      <a:lnTo>
                        <a:pt x="170" y="0"/>
                      </a:lnTo>
                      <a:lnTo>
                        <a:pt x="180" y="0"/>
                      </a:lnTo>
                      <a:lnTo>
                        <a:pt x="189" y="0"/>
                      </a:lnTo>
                      <a:lnTo>
                        <a:pt x="199" y="0"/>
                      </a:lnTo>
                      <a:lnTo>
                        <a:pt x="207" y="0"/>
                      </a:lnTo>
                      <a:lnTo>
                        <a:pt x="216" y="0"/>
                      </a:lnTo>
                      <a:lnTo>
                        <a:pt x="224" y="0"/>
                      </a:lnTo>
                      <a:lnTo>
                        <a:pt x="232" y="0"/>
                      </a:lnTo>
                      <a:lnTo>
                        <a:pt x="239" y="0"/>
                      </a:lnTo>
                      <a:lnTo>
                        <a:pt x="246" y="0"/>
                      </a:lnTo>
                      <a:lnTo>
                        <a:pt x="253" y="0"/>
                      </a:lnTo>
                      <a:lnTo>
                        <a:pt x="258" y="0"/>
                      </a:lnTo>
                      <a:lnTo>
                        <a:pt x="264" y="0"/>
                      </a:lnTo>
                      <a:lnTo>
                        <a:pt x="268" y="0"/>
                      </a:lnTo>
                      <a:lnTo>
                        <a:pt x="271" y="0"/>
                      </a:lnTo>
                      <a:lnTo>
                        <a:pt x="275" y="0"/>
                      </a:lnTo>
                      <a:lnTo>
                        <a:pt x="278" y="0"/>
                      </a:lnTo>
                      <a:lnTo>
                        <a:pt x="279" y="0"/>
                      </a:lnTo>
                      <a:lnTo>
                        <a:pt x="280" y="0"/>
                      </a:lnTo>
                      <a:lnTo>
                        <a:pt x="281" y="0"/>
                      </a:lnTo>
                      <a:lnTo>
                        <a:pt x="280" y="0"/>
                      </a:lnTo>
                      <a:lnTo>
                        <a:pt x="279" y="0"/>
                      </a:lnTo>
                      <a:lnTo>
                        <a:pt x="278" y="0"/>
                      </a:lnTo>
                      <a:lnTo>
                        <a:pt x="275" y="0"/>
                      </a:lnTo>
                      <a:lnTo>
                        <a:pt x="272" y="0"/>
                      </a:lnTo>
                      <a:lnTo>
                        <a:pt x="268" y="0"/>
                      </a:lnTo>
                      <a:lnTo>
                        <a:pt x="264" y="0"/>
                      </a:lnTo>
                      <a:lnTo>
                        <a:pt x="258" y="0"/>
                      </a:lnTo>
                      <a:lnTo>
                        <a:pt x="253" y="0"/>
                      </a:lnTo>
                      <a:lnTo>
                        <a:pt x="247" y="0"/>
                      </a:lnTo>
                      <a:lnTo>
                        <a:pt x="239" y="0"/>
                      </a:lnTo>
                      <a:lnTo>
                        <a:pt x="233" y="0"/>
                      </a:lnTo>
                      <a:lnTo>
                        <a:pt x="225" y="0"/>
                      </a:lnTo>
                      <a:lnTo>
                        <a:pt x="216" y="0"/>
                      </a:lnTo>
                      <a:lnTo>
                        <a:pt x="207" y="0"/>
                      </a:lnTo>
                      <a:lnTo>
                        <a:pt x="199" y="0"/>
                      </a:lnTo>
                      <a:lnTo>
                        <a:pt x="190" y="0"/>
                      </a:lnTo>
                      <a:lnTo>
                        <a:pt x="180" y="0"/>
                      </a:lnTo>
                      <a:lnTo>
                        <a:pt x="170" y="0"/>
                      </a:lnTo>
                      <a:lnTo>
                        <a:pt x="160" y="0"/>
                      </a:lnTo>
                      <a:lnTo>
                        <a:pt x="150" y="0"/>
                      </a:lnTo>
                      <a:lnTo>
                        <a:pt x="140" y="0"/>
                      </a:lnTo>
                      <a:lnTo>
                        <a:pt x="130" y="0"/>
                      </a:lnTo>
                      <a:lnTo>
                        <a:pt x="120" y="0"/>
                      </a:lnTo>
                      <a:lnTo>
                        <a:pt x="110" y="0"/>
                      </a:lnTo>
                      <a:lnTo>
                        <a:pt x="101" y="0"/>
                      </a:lnTo>
                      <a:lnTo>
                        <a:pt x="92" y="0"/>
                      </a:lnTo>
                      <a:lnTo>
                        <a:pt x="82" y="0"/>
                      </a:lnTo>
                      <a:lnTo>
                        <a:pt x="73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9" y="0"/>
                      </a:lnTo>
                      <a:lnTo>
                        <a:pt x="41" y="0"/>
                      </a:lnTo>
                      <a:lnTo>
                        <a:pt x="34" y="0"/>
                      </a:lnTo>
                      <a:lnTo>
                        <a:pt x="28" y="0"/>
                      </a:lnTo>
                      <a:lnTo>
                        <a:pt x="22" y="0"/>
                      </a:lnTo>
                      <a:lnTo>
                        <a:pt x="17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6" name="Freeform 870"/>
                <p:cNvSpPr>
                  <a:spLocks/>
                </p:cNvSpPr>
                <p:nvPr/>
              </p:nvSpPr>
              <p:spPr bwMode="auto">
                <a:xfrm>
                  <a:off x="2044" y="3187"/>
                  <a:ext cx="13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1" y="0"/>
                    </a:cxn>
                    <a:cxn ang="0">
                      <a:pos x="50" y="0"/>
                    </a:cxn>
                    <a:cxn ang="0">
                      <a:pos x="59" y="0"/>
                    </a:cxn>
                    <a:cxn ang="0">
                      <a:pos x="68" y="0"/>
                    </a:cxn>
                    <a:cxn ang="0">
                      <a:pos x="78" y="0"/>
                    </a:cxn>
                  </a:cxnLst>
                  <a:rect l="0" t="0" r="r" b="b"/>
                  <a:pathLst>
                    <a:path w="78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1" y="0"/>
                      </a:lnTo>
                      <a:lnTo>
                        <a:pt x="50" y="0"/>
                      </a:lnTo>
                      <a:lnTo>
                        <a:pt x="59" y="0"/>
                      </a:lnTo>
                      <a:lnTo>
                        <a:pt x="68" y="0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7" name="Freeform 871"/>
                <p:cNvSpPr>
                  <a:spLocks/>
                </p:cNvSpPr>
                <p:nvPr/>
              </p:nvSpPr>
              <p:spPr bwMode="auto">
                <a:xfrm>
                  <a:off x="2071" y="3187"/>
                  <a:ext cx="1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18" y="0"/>
                    </a:cxn>
                    <a:cxn ang="0">
                      <a:pos x="27" y="0"/>
                    </a:cxn>
                    <a:cxn ang="0">
                      <a:pos x="37" y="0"/>
                    </a:cxn>
                    <a:cxn ang="0">
                      <a:pos x="45" y="0"/>
                    </a:cxn>
                    <a:cxn ang="0">
                      <a:pos x="54" y="0"/>
                    </a:cxn>
                    <a:cxn ang="0">
                      <a:pos x="61" y="0"/>
                    </a:cxn>
                    <a:cxn ang="0">
                      <a:pos x="69" y="0"/>
                    </a:cxn>
                    <a:cxn ang="0">
                      <a:pos x="76" y="0"/>
                    </a:cxn>
                    <a:cxn ang="0">
                      <a:pos x="82" y="0"/>
                    </a:cxn>
                  </a:cxnLst>
                  <a:rect l="0" t="0" r="r" b="b"/>
                  <a:pathLst>
                    <a:path w="82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8" y="0"/>
                      </a:lnTo>
                      <a:lnTo>
                        <a:pt x="27" y="0"/>
                      </a:lnTo>
                      <a:lnTo>
                        <a:pt x="37" y="0"/>
                      </a:lnTo>
                      <a:lnTo>
                        <a:pt x="45" y="0"/>
                      </a:lnTo>
                      <a:lnTo>
                        <a:pt x="54" y="0"/>
                      </a:lnTo>
                      <a:lnTo>
                        <a:pt x="61" y="0"/>
                      </a:lnTo>
                      <a:lnTo>
                        <a:pt x="69" y="0"/>
                      </a:lnTo>
                      <a:lnTo>
                        <a:pt x="76" y="0"/>
                      </a:lnTo>
                      <a:lnTo>
                        <a:pt x="8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8" name="Freeform 872"/>
                <p:cNvSpPr>
                  <a:spLocks/>
                </p:cNvSpPr>
                <p:nvPr/>
              </p:nvSpPr>
              <p:spPr bwMode="auto">
                <a:xfrm>
                  <a:off x="2085" y="3187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7" y="0"/>
                    </a:cxn>
                    <a:cxn ang="0">
                      <a:pos x="25" y="0"/>
                    </a:cxn>
                    <a:cxn ang="0">
                      <a:pos x="23" y="0"/>
                    </a:cxn>
                    <a:cxn ang="0">
                      <a:pos x="19" y="0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">
                      <a:moveTo>
                        <a:pt x="28" y="0"/>
                      </a:moveTo>
                      <a:lnTo>
                        <a:pt x="27" y="0"/>
                      </a:lnTo>
                      <a:lnTo>
                        <a:pt x="25" y="0"/>
                      </a:lnTo>
                      <a:lnTo>
                        <a:pt x="23" y="0"/>
                      </a:lnTo>
                      <a:lnTo>
                        <a:pt x="19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19" name="Freeform 873"/>
                <p:cNvSpPr>
                  <a:spLocks/>
                </p:cNvSpPr>
                <p:nvPr/>
              </p:nvSpPr>
              <p:spPr bwMode="auto">
                <a:xfrm>
                  <a:off x="2058" y="3187"/>
                  <a:ext cx="16" cy="1"/>
                </a:xfrm>
                <a:custGeom>
                  <a:avLst/>
                  <a:gdLst/>
                  <a:ahLst/>
                  <a:cxnLst>
                    <a:cxn ang="0">
                      <a:pos x="99" y="0"/>
                    </a:cxn>
                    <a:cxn ang="0">
                      <a:pos x="90" y="0"/>
                    </a:cxn>
                    <a:cxn ang="0">
                      <a:pos x="81" y="0"/>
                    </a:cxn>
                    <a:cxn ang="0">
                      <a:pos x="71" y="0"/>
                    </a:cxn>
                    <a:cxn ang="0">
                      <a:pos x="61" y="0"/>
                    </a:cxn>
                    <a:cxn ang="0">
                      <a:pos x="51" y="0"/>
                    </a:cxn>
                    <a:cxn ang="0">
                      <a:pos x="40" y="0"/>
                    </a:cxn>
                    <a:cxn ang="0">
                      <a:pos x="30" y="0"/>
                    </a:cxn>
                    <a:cxn ang="0">
                      <a:pos x="20" y="0"/>
                    </a:cxn>
                    <a:cxn ang="0">
                      <a:pos x="1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9">
                      <a:moveTo>
                        <a:pt x="99" y="0"/>
                      </a:moveTo>
                      <a:lnTo>
                        <a:pt x="90" y="0"/>
                      </a:lnTo>
                      <a:lnTo>
                        <a:pt x="81" y="0"/>
                      </a:lnTo>
                      <a:lnTo>
                        <a:pt x="71" y="0"/>
                      </a:lnTo>
                      <a:lnTo>
                        <a:pt x="61" y="0"/>
                      </a:lnTo>
                      <a:lnTo>
                        <a:pt x="51" y="0"/>
                      </a:lnTo>
                      <a:lnTo>
                        <a:pt x="40" y="0"/>
                      </a:lnTo>
                      <a:lnTo>
                        <a:pt x="30" y="0"/>
                      </a:lnTo>
                      <a:lnTo>
                        <a:pt x="20" y="0"/>
                      </a:ln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0" name="Freeform 874"/>
                <p:cNvSpPr>
                  <a:spLocks/>
                </p:cNvSpPr>
                <p:nvPr/>
              </p:nvSpPr>
              <p:spPr bwMode="auto">
                <a:xfrm>
                  <a:off x="2040" y="3187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29" y="0"/>
                    </a:cxn>
                    <a:cxn ang="0">
                      <a:pos x="24" y="0"/>
                    </a:cxn>
                    <a:cxn ang="0">
                      <a:pos x="18" y="0"/>
                    </a:cxn>
                    <a:cxn ang="0">
                      <a:pos x="14" y="0"/>
                    </a:cxn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3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6">
                      <a:moveTo>
                        <a:pt x="36" y="0"/>
                      </a:move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1" name="Freeform 875"/>
                <p:cNvSpPr>
                  <a:spLocks/>
                </p:cNvSpPr>
                <p:nvPr/>
              </p:nvSpPr>
              <p:spPr bwMode="auto">
                <a:xfrm>
                  <a:off x="2042" y="3185"/>
                  <a:ext cx="47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22" y="0"/>
                    </a:cxn>
                    <a:cxn ang="0">
                      <a:pos x="34" y="0"/>
                    </a:cxn>
                    <a:cxn ang="0">
                      <a:pos x="49" y="0"/>
                    </a:cxn>
                    <a:cxn ang="0">
                      <a:pos x="64" y="0"/>
                    </a:cxn>
                    <a:cxn ang="0">
                      <a:pos x="82" y="0"/>
                    </a:cxn>
                    <a:cxn ang="0">
                      <a:pos x="101" y="0"/>
                    </a:cxn>
                    <a:cxn ang="0">
                      <a:pos x="120" y="0"/>
                    </a:cxn>
                    <a:cxn ang="0">
                      <a:pos x="140" y="0"/>
                    </a:cxn>
                    <a:cxn ang="0">
                      <a:pos x="160" y="0"/>
                    </a:cxn>
                    <a:cxn ang="0">
                      <a:pos x="180" y="0"/>
                    </a:cxn>
                    <a:cxn ang="0">
                      <a:pos x="199" y="0"/>
                    </a:cxn>
                    <a:cxn ang="0">
                      <a:pos x="216" y="0"/>
                    </a:cxn>
                    <a:cxn ang="0">
                      <a:pos x="232" y="0"/>
                    </a:cxn>
                    <a:cxn ang="0">
                      <a:pos x="246" y="0"/>
                    </a:cxn>
                    <a:cxn ang="0">
                      <a:pos x="258" y="0"/>
                    </a:cxn>
                    <a:cxn ang="0">
                      <a:pos x="268" y="0"/>
                    </a:cxn>
                    <a:cxn ang="0">
                      <a:pos x="275" y="0"/>
                    </a:cxn>
                    <a:cxn ang="0">
                      <a:pos x="279" y="0"/>
                    </a:cxn>
                    <a:cxn ang="0">
                      <a:pos x="281" y="0"/>
                    </a:cxn>
                    <a:cxn ang="0">
                      <a:pos x="279" y="0"/>
                    </a:cxn>
                    <a:cxn ang="0">
                      <a:pos x="275" y="0"/>
                    </a:cxn>
                    <a:cxn ang="0">
                      <a:pos x="268" y="0"/>
                    </a:cxn>
                    <a:cxn ang="0">
                      <a:pos x="258" y="0"/>
                    </a:cxn>
                    <a:cxn ang="0">
                      <a:pos x="247" y="0"/>
                    </a:cxn>
                    <a:cxn ang="0">
                      <a:pos x="233" y="0"/>
                    </a:cxn>
                    <a:cxn ang="0">
                      <a:pos x="216" y="0"/>
                    </a:cxn>
                    <a:cxn ang="0">
                      <a:pos x="199" y="0"/>
                    </a:cxn>
                    <a:cxn ang="0">
                      <a:pos x="180" y="0"/>
                    </a:cxn>
                    <a:cxn ang="0">
                      <a:pos x="160" y="0"/>
                    </a:cxn>
                    <a:cxn ang="0">
                      <a:pos x="140" y="0"/>
                    </a:cxn>
                    <a:cxn ang="0">
                      <a:pos x="120" y="0"/>
                    </a:cxn>
                    <a:cxn ang="0">
                      <a:pos x="101" y="0"/>
                    </a:cxn>
                    <a:cxn ang="0">
                      <a:pos x="82" y="0"/>
                    </a:cxn>
                    <a:cxn ang="0">
                      <a:pos x="64" y="0"/>
                    </a:cxn>
                    <a:cxn ang="0">
                      <a:pos x="49" y="0"/>
                    </a:cxn>
                    <a:cxn ang="0">
                      <a:pos x="34" y="0"/>
                    </a:cxn>
                    <a:cxn ang="0">
                      <a:pos x="22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8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2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1" y="0"/>
                      </a:lnTo>
                      <a:lnTo>
                        <a:pt x="49" y="0"/>
                      </a:lnTo>
                      <a:lnTo>
                        <a:pt x="57" y="0"/>
                      </a:lnTo>
                      <a:lnTo>
                        <a:pt x="64" y="0"/>
                      </a:lnTo>
                      <a:lnTo>
                        <a:pt x="73" y="0"/>
                      </a:lnTo>
                      <a:lnTo>
                        <a:pt x="82" y="0"/>
                      </a:lnTo>
                      <a:lnTo>
                        <a:pt x="91" y="0"/>
                      </a:lnTo>
                      <a:lnTo>
                        <a:pt x="101" y="0"/>
                      </a:lnTo>
                      <a:lnTo>
                        <a:pt x="110" y="0"/>
                      </a:lnTo>
                      <a:lnTo>
                        <a:pt x="120" y="0"/>
                      </a:lnTo>
                      <a:lnTo>
                        <a:pt x="130" y="0"/>
                      </a:lnTo>
                      <a:lnTo>
                        <a:pt x="140" y="0"/>
                      </a:lnTo>
                      <a:lnTo>
                        <a:pt x="150" y="0"/>
                      </a:lnTo>
                      <a:lnTo>
                        <a:pt x="160" y="0"/>
                      </a:lnTo>
                      <a:lnTo>
                        <a:pt x="170" y="0"/>
                      </a:lnTo>
                      <a:lnTo>
                        <a:pt x="180" y="0"/>
                      </a:lnTo>
                      <a:lnTo>
                        <a:pt x="189" y="0"/>
                      </a:lnTo>
                      <a:lnTo>
                        <a:pt x="199" y="0"/>
                      </a:lnTo>
                      <a:lnTo>
                        <a:pt x="207" y="0"/>
                      </a:lnTo>
                      <a:lnTo>
                        <a:pt x="216" y="0"/>
                      </a:lnTo>
                      <a:lnTo>
                        <a:pt x="224" y="0"/>
                      </a:lnTo>
                      <a:lnTo>
                        <a:pt x="232" y="0"/>
                      </a:lnTo>
                      <a:lnTo>
                        <a:pt x="239" y="0"/>
                      </a:lnTo>
                      <a:lnTo>
                        <a:pt x="246" y="0"/>
                      </a:lnTo>
                      <a:lnTo>
                        <a:pt x="253" y="0"/>
                      </a:lnTo>
                      <a:lnTo>
                        <a:pt x="258" y="0"/>
                      </a:lnTo>
                      <a:lnTo>
                        <a:pt x="264" y="0"/>
                      </a:lnTo>
                      <a:lnTo>
                        <a:pt x="268" y="0"/>
                      </a:lnTo>
                      <a:lnTo>
                        <a:pt x="271" y="0"/>
                      </a:lnTo>
                      <a:lnTo>
                        <a:pt x="275" y="0"/>
                      </a:lnTo>
                      <a:lnTo>
                        <a:pt x="278" y="0"/>
                      </a:lnTo>
                      <a:lnTo>
                        <a:pt x="279" y="0"/>
                      </a:lnTo>
                      <a:lnTo>
                        <a:pt x="280" y="0"/>
                      </a:lnTo>
                      <a:lnTo>
                        <a:pt x="281" y="0"/>
                      </a:lnTo>
                      <a:lnTo>
                        <a:pt x="280" y="0"/>
                      </a:lnTo>
                      <a:lnTo>
                        <a:pt x="279" y="0"/>
                      </a:lnTo>
                      <a:lnTo>
                        <a:pt x="278" y="0"/>
                      </a:lnTo>
                      <a:lnTo>
                        <a:pt x="275" y="0"/>
                      </a:lnTo>
                      <a:lnTo>
                        <a:pt x="272" y="0"/>
                      </a:lnTo>
                      <a:lnTo>
                        <a:pt x="268" y="0"/>
                      </a:lnTo>
                      <a:lnTo>
                        <a:pt x="264" y="0"/>
                      </a:lnTo>
                      <a:lnTo>
                        <a:pt x="258" y="0"/>
                      </a:lnTo>
                      <a:lnTo>
                        <a:pt x="253" y="0"/>
                      </a:lnTo>
                      <a:lnTo>
                        <a:pt x="247" y="0"/>
                      </a:lnTo>
                      <a:lnTo>
                        <a:pt x="239" y="0"/>
                      </a:lnTo>
                      <a:lnTo>
                        <a:pt x="233" y="0"/>
                      </a:lnTo>
                      <a:lnTo>
                        <a:pt x="225" y="0"/>
                      </a:lnTo>
                      <a:lnTo>
                        <a:pt x="216" y="0"/>
                      </a:lnTo>
                      <a:lnTo>
                        <a:pt x="207" y="0"/>
                      </a:lnTo>
                      <a:lnTo>
                        <a:pt x="199" y="0"/>
                      </a:lnTo>
                      <a:lnTo>
                        <a:pt x="190" y="0"/>
                      </a:lnTo>
                      <a:lnTo>
                        <a:pt x="180" y="0"/>
                      </a:lnTo>
                      <a:lnTo>
                        <a:pt x="170" y="0"/>
                      </a:lnTo>
                      <a:lnTo>
                        <a:pt x="160" y="0"/>
                      </a:lnTo>
                      <a:lnTo>
                        <a:pt x="150" y="0"/>
                      </a:lnTo>
                      <a:lnTo>
                        <a:pt x="140" y="0"/>
                      </a:lnTo>
                      <a:lnTo>
                        <a:pt x="130" y="0"/>
                      </a:lnTo>
                      <a:lnTo>
                        <a:pt x="120" y="0"/>
                      </a:lnTo>
                      <a:lnTo>
                        <a:pt x="110" y="0"/>
                      </a:lnTo>
                      <a:lnTo>
                        <a:pt x="101" y="0"/>
                      </a:lnTo>
                      <a:lnTo>
                        <a:pt x="92" y="0"/>
                      </a:lnTo>
                      <a:lnTo>
                        <a:pt x="82" y="0"/>
                      </a:lnTo>
                      <a:lnTo>
                        <a:pt x="73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9" y="0"/>
                      </a:lnTo>
                      <a:lnTo>
                        <a:pt x="41" y="0"/>
                      </a:lnTo>
                      <a:lnTo>
                        <a:pt x="34" y="0"/>
                      </a:lnTo>
                      <a:lnTo>
                        <a:pt x="28" y="0"/>
                      </a:lnTo>
                      <a:lnTo>
                        <a:pt x="22" y="0"/>
                      </a:lnTo>
                      <a:lnTo>
                        <a:pt x="17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2" name="Freeform 876"/>
                <p:cNvSpPr>
                  <a:spLocks/>
                </p:cNvSpPr>
                <p:nvPr/>
              </p:nvSpPr>
              <p:spPr bwMode="auto">
                <a:xfrm>
                  <a:off x="2045" y="3187"/>
                  <a:ext cx="17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4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5" y="0"/>
                    </a:cxn>
                    <a:cxn ang="0">
                      <a:pos x="53" y="0"/>
                    </a:cxn>
                    <a:cxn ang="0">
                      <a:pos x="61" y="0"/>
                    </a:cxn>
                    <a:cxn ang="0">
                      <a:pos x="69" y="0"/>
                    </a:cxn>
                    <a:cxn ang="0">
                      <a:pos x="78" y="0"/>
                    </a:cxn>
                    <a:cxn ang="0">
                      <a:pos x="87" y="0"/>
                    </a:cxn>
                    <a:cxn ang="0">
                      <a:pos x="97" y="0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5" y="0"/>
                      </a:lnTo>
                      <a:lnTo>
                        <a:pt x="53" y="0"/>
                      </a:lnTo>
                      <a:lnTo>
                        <a:pt x="61" y="0"/>
                      </a:lnTo>
                      <a:lnTo>
                        <a:pt x="69" y="0"/>
                      </a:lnTo>
                      <a:lnTo>
                        <a:pt x="78" y="0"/>
                      </a:lnTo>
                      <a:lnTo>
                        <a:pt x="87" y="0"/>
                      </a:lnTo>
                      <a:lnTo>
                        <a:pt x="97" y="0"/>
                      </a:lnTo>
                      <a:lnTo>
                        <a:pt x="106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3" name="Freeform 877"/>
                <p:cNvSpPr>
                  <a:spLocks/>
                </p:cNvSpPr>
                <p:nvPr/>
              </p:nvSpPr>
              <p:spPr bwMode="auto">
                <a:xfrm>
                  <a:off x="2066" y="3187"/>
                  <a:ext cx="19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0"/>
                    </a:cxn>
                    <a:cxn ang="0">
                      <a:pos x="18" y="0"/>
                    </a:cxn>
                    <a:cxn ang="0">
                      <a:pos x="28" y="0"/>
                    </a:cxn>
                    <a:cxn ang="0">
                      <a:pos x="37" y="0"/>
                    </a:cxn>
                    <a:cxn ang="0">
                      <a:pos x="46" y="0"/>
                    </a:cxn>
                    <a:cxn ang="0">
                      <a:pos x="55" y="0"/>
                    </a:cxn>
                    <a:cxn ang="0">
                      <a:pos x="63" y="0"/>
                    </a:cxn>
                    <a:cxn ang="0">
                      <a:pos x="70" y="0"/>
                    </a:cxn>
                    <a:cxn ang="0">
                      <a:pos x="78" y="0"/>
                    </a:cxn>
                    <a:cxn ang="0">
                      <a:pos x="86" y="0"/>
                    </a:cxn>
                    <a:cxn ang="0">
                      <a:pos x="92" y="0"/>
                    </a:cxn>
                    <a:cxn ang="0">
                      <a:pos x="98" y="0"/>
                    </a:cxn>
                    <a:cxn ang="0">
                      <a:pos x="103" y="0"/>
                    </a:cxn>
                    <a:cxn ang="0">
                      <a:pos x="109" y="0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8" y="0"/>
                      </a:lnTo>
                      <a:lnTo>
                        <a:pt x="28" y="0"/>
                      </a:lnTo>
                      <a:lnTo>
                        <a:pt x="37" y="0"/>
                      </a:lnTo>
                      <a:lnTo>
                        <a:pt x="46" y="0"/>
                      </a:lnTo>
                      <a:lnTo>
                        <a:pt x="55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2" y="0"/>
                      </a:lnTo>
                      <a:lnTo>
                        <a:pt x="98" y="0"/>
                      </a:lnTo>
                      <a:lnTo>
                        <a:pt x="103" y="0"/>
                      </a:lnTo>
                      <a:lnTo>
                        <a:pt x="109" y="0"/>
                      </a:lnTo>
                      <a:lnTo>
                        <a:pt x="113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4" name="Freeform 878"/>
                <p:cNvSpPr>
                  <a:spLocks/>
                </p:cNvSpPr>
                <p:nvPr/>
              </p:nvSpPr>
              <p:spPr bwMode="auto">
                <a:xfrm>
                  <a:off x="2080" y="3187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38" y="0"/>
                    </a:cxn>
                    <a:cxn ang="0">
                      <a:pos x="39" y="0"/>
                    </a:cxn>
                    <a:cxn ang="0">
                      <a:pos x="40" y="0"/>
                    </a:cxn>
                    <a:cxn ang="0">
                      <a:pos x="38" y="0"/>
                    </a:cxn>
                    <a:cxn ang="0">
                      <a:pos x="37" y="0"/>
                    </a:cxn>
                    <a:cxn ang="0">
                      <a:pos x="34" y="0"/>
                    </a:cxn>
                    <a:cxn ang="0">
                      <a:pos x="31" y="0"/>
                    </a:cxn>
                    <a:cxn ang="0">
                      <a:pos x="27" y="0"/>
                    </a:cxn>
                    <a:cxn ang="0">
                      <a:pos x="23" y="0"/>
                    </a:cxn>
                    <a:cxn ang="0">
                      <a:pos x="17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0">
                      <a:moveTo>
                        <a:pt x="36" y="0"/>
                      </a:moveTo>
                      <a:lnTo>
                        <a:pt x="38" y="0"/>
                      </a:lnTo>
                      <a:lnTo>
                        <a:pt x="39" y="0"/>
                      </a:lnTo>
                      <a:lnTo>
                        <a:pt x="40" y="0"/>
                      </a:lnTo>
                      <a:lnTo>
                        <a:pt x="38" y="0"/>
                      </a:lnTo>
                      <a:lnTo>
                        <a:pt x="37" y="0"/>
                      </a:lnTo>
                      <a:lnTo>
                        <a:pt x="34" y="0"/>
                      </a:lnTo>
                      <a:lnTo>
                        <a:pt x="31" y="0"/>
                      </a:lnTo>
                      <a:lnTo>
                        <a:pt x="27" y="0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2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5" name="Freeform 879"/>
                <p:cNvSpPr>
                  <a:spLocks/>
                </p:cNvSpPr>
                <p:nvPr/>
              </p:nvSpPr>
              <p:spPr bwMode="auto">
                <a:xfrm>
                  <a:off x="2055" y="3187"/>
                  <a:ext cx="22" cy="1"/>
                </a:xfrm>
                <a:custGeom>
                  <a:avLst/>
                  <a:gdLst/>
                  <a:ahLst/>
                  <a:cxnLst>
                    <a:cxn ang="0">
                      <a:pos x="136" y="0"/>
                    </a:cxn>
                    <a:cxn ang="0">
                      <a:pos x="128" y="0"/>
                    </a:cxn>
                    <a:cxn ang="0">
                      <a:pos x="119" y="0"/>
                    </a:cxn>
                    <a:cxn ang="0">
                      <a:pos x="111" y="0"/>
                    </a:cxn>
                    <a:cxn ang="0">
                      <a:pos x="102" y="0"/>
                    </a:cxn>
                    <a:cxn ang="0">
                      <a:pos x="92" y="0"/>
                    </a:cxn>
                    <a:cxn ang="0">
                      <a:pos x="83" y="0"/>
                    </a:cxn>
                    <a:cxn ang="0">
                      <a:pos x="73" y="0"/>
                    </a:cxn>
                    <a:cxn ang="0">
                      <a:pos x="64" y="0"/>
                    </a:cxn>
                    <a:cxn ang="0">
                      <a:pos x="54" y="0"/>
                    </a:cxn>
                    <a:cxn ang="0">
                      <a:pos x="46" y="0"/>
                    </a:cxn>
                    <a:cxn ang="0">
                      <a:pos x="36" y="0"/>
                    </a:cxn>
                    <a:cxn ang="0">
                      <a:pos x="27" y="0"/>
                    </a:cxn>
                    <a:cxn ang="0">
                      <a:pos x="18" y="0"/>
                    </a:cxn>
                    <a:cxn ang="0">
                      <a:pos x="9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6">
                      <a:moveTo>
                        <a:pt x="136" y="0"/>
                      </a:moveTo>
                      <a:lnTo>
                        <a:pt x="128" y="0"/>
                      </a:lnTo>
                      <a:lnTo>
                        <a:pt x="119" y="0"/>
                      </a:lnTo>
                      <a:lnTo>
                        <a:pt x="111" y="0"/>
                      </a:lnTo>
                      <a:lnTo>
                        <a:pt x="102" y="0"/>
                      </a:lnTo>
                      <a:lnTo>
                        <a:pt x="92" y="0"/>
                      </a:lnTo>
                      <a:lnTo>
                        <a:pt x="83" y="0"/>
                      </a:lnTo>
                      <a:lnTo>
                        <a:pt x="73" y="0"/>
                      </a:lnTo>
                      <a:lnTo>
                        <a:pt x="64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6" y="0"/>
                      </a:lnTo>
                      <a:lnTo>
                        <a:pt x="27" y="0"/>
                      </a:lnTo>
                      <a:lnTo>
                        <a:pt x="18" y="0"/>
                      </a:lnTo>
                      <a:lnTo>
                        <a:pt x="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6" name="Freeform 880"/>
                <p:cNvSpPr>
                  <a:spLocks/>
                </p:cNvSpPr>
                <p:nvPr/>
              </p:nvSpPr>
              <p:spPr bwMode="auto">
                <a:xfrm>
                  <a:off x="2043" y="3187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3" y="0"/>
                    </a:cxn>
                    <a:cxn ang="0">
                      <a:pos x="35" y="0"/>
                    </a:cxn>
                    <a:cxn ang="0">
                      <a:pos x="30" y="0"/>
                    </a:cxn>
                    <a:cxn ang="0">
                      <a:pos x="24" y="0"/>
                    </a:cxn>
                    <a:cxn ang="0">
                      <a:pos x="19" y="0"/>
                    </a:cxn>
                    <a:cxn ang="0">
                      <a:pos x="14" y="0"/>
                    </a:cxn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50">
                      <a:moveTo>
                        <a:pt x="50" y="0"/>
                      </a:moveTo>
                      <a:lnTo>
                        <a:pt x="43" y="0"/>
                      </a:lnTo>
                      <a:lnTo>
                        <a:pt x="35" y="0"/>
                      </a:lnTo>
                      <a:lnTo>
                        <a:pt x="30" y="0"/>
                      </a:lnTo>
                      <a:lnTo>
                        <a:pt x="24" y="0"/>
                      </a:lnTo>
                      <a:lnTo>
                        <a:pt x="19" y="0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7" name="Line 881"/>
                <p:cNvSpPr>
                  <a:spLocks noChangeShapeType="1"/>
                </p:cNvSpPr>
                <p:nvPr/>
              </p:nvSpPr>
              <p:spPr bwMode="auto">
                <a:xfrm>
                  <a:off x="2057" y="3188"/>
                  <a:ext cx="6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8" name="Line 882"/>
                <p:cNvSpPr>
                  <a:spLocks noChangeShapeType="1"/>
                </p:cNvSpPr>
                <p:nvPr/>
              </p:nvSpPr>
              <p:spPr bwMode="auto">
                <a:xfrm>
                  <a:off x="2068" y="3188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29" name="Line 883"/>
                <p:cNvSpPr>
                  <a:spLocks noChangeShapeType="1"/>
                </p:cNvSpPr>
                <p:nvPr/>
              </p:nvSpPr>
              <p:spPr bwMode="auto">
                <a:xfrm>
                  <a:off x="2057" y="3188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0" name="Line 884"/>
                <p:cNvSpPr>
                  <a:spLocks noChangeShapeType="1"/>
                </p:cNvSpPr>
                <p:nvPr/>
              </p:nvSpPr>
              <p:spPr bwMode="auto">
                <a:xfrm>
                  <a:off x="2070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1" name="Line 885"/>
                <p:cNvSpPr>
                  <a:spLocks noChangeShapeType="1"/>
                </p:cNvSpPr>
                <p:nvPr/>
              </p:nvSpPr>
              <p:spPr bwMode="auto">
                <a:xfrm>
                  <a:off x="2057" y="31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2" name="Freeform 886"/>
                <p:cNvSpPr>
                  <a:spLocks/>
                </p:cNvSpPr>
                <p:nvPr/>
              </p:nvSpPr>
              <p:spPr bwMode="auto">
                <a:xfrm>
                  <a:off x="2068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3" name="Freeform 887"/>
                <p:cNvSpPr>
                  <a:spLocks/>
                </p:cNvSpPr>
                <p:nvPr/>
              </p:nvSpPr>
              <p:spPr bwMode="auto">
                <a:xfrm>
                  <a:off x="2067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4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4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4" name="Freeform 888"/>
                <p:cNvSpPr>
                  <a:spLocks/>
                </p:cNvSpPr>
                <p:nvPr/>
              </p:nvSpPr>
              <p:spPr bwMode="auto">
                <a:xfrm>
                  <a:off x="206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5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6">
                      <a:moveTo>
                        <a:pt x="7" y="0"/>
                      </a:moveTo>
                      <a:lnTo>
                        <a:pt x="5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5" name="Freeform 889"/>
                <p:cNvSpPr>
                  <a:spLocks/>
                </p:cNvSpPr>
                <p:nvPr/>
              </p:nvSpPr>
              <p:spPr bwMode="auto">
                <a:xfrm>
                  <a:off x="2067" y="3188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21" y="0"/>
                    </a:cxn>
                    <a:cxn ang="0">
                      <a:pos x="17" y="0"/>
                    </a:cxn>
                    <a:cxn ang="0">
                      <a:pos x="13" y="0"/>
                    </a:cxn>
                    <a:cxn ang="0">
                      <a:pos x="10" y="0"/>
                    </a:cxn>
                    <a:cxn ang="0">
                      <a:pos x="7" y="0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7">
                      <a:moveTo>
                        <a:pt x="27" y="0"/>
                      </a:moveTo>
                      <a:lnTo>
                        <a:pt x="21" y="0"/>
                      </a:lnTo>
                      <a:lnTo>
                        <a:pt x="17" y="0"/>
                      </a:lnTo>
                      <a:lnTo>
                        <a:pt x="13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6" name="Freeform 890"/>
                <p:cNvSpPr>
                  <a:spLocks/>
                </p:cNvSpPr>
                <p:nvPr/>
              </p:nvSpPr>
              <p:spPr bwMode="auto">
                <a:xfrm>
                  <a:off x="2068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3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8" h="12">
                      <a:moveTo>
                        <a:pt x="0" y="0"/>
                      </a:moveTo>
                      <a:lnTo>
                        <a:pt x="6" y="3"/>
                      </a:lnTo>
                      <a:lnTo>
                        <a:pt x="8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7" name="Freeform 891"/>
                <p:cNvSpPr>
                  <a:spLocks/>
                </p:cNvSpPr>
                <p:nvPr/>
              </p:nvSpPr>
              <p:spPr bwMode="auto">
                <a:xfrm>
                  <a:off x="2066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3"/>
                    </a:cxn>
                    <a:cxn ang="0">
                      <a:pos x="10" y="12"/>
                    </a:cxn>
                  </a:cxnLst>
                  <a:rect l="0" t="0" r="r" b="b"/>
                  <a:pathLst>
                    <a:path w="10" h="12">
                      <a:moveTo>
                        <a:pt x="0" y="0"/>
                      </a:moveTo>
                      <a:lnTo>
                        <a:pt x="6" y="3"/>
                      </a:lnTo>
                      <a:lnTo>
                        <a:pt x="1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8" name="Freeform 892"/>
                <p:cNvSpPr>
                  <a:spLocks/>
                </p:cNvSpPr>
                <p:nvPr/>
              </p:nvSpPr>
              <p:spPr bwMode="auto">
                <a:xfrm>
                  <a:off x="2065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3"/>
                    </a:cxn>
                    <a:cxn ang="0">
                      <a:pos x="11" y="12"/>
                    </a:cxn>
                  </a:cxnLst>
                  <a:rect l="0" t="0" r="r" b="b"/>
                  <a:pathLst>
                    <a:path w="11" h="12">
                      <a:moveTo>
                        <a:pt x="0" y="0"/>
                      </a:moveTo>
                      <a:lnTo>
                        <a:pt x="8" y="3"/>
                      </a:lnTo>
                      <a:lnTo>
                        <a:pt x="11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39" name="Freeform 893"/>
                <p:cNvSpPr>
                  <a:spLocks/>
                </p:cNvSpPr>
                <p:nvPr/>
              </p:nvSpPr>
              <p:spPr bwMode="auto">
                <a:xfrm>
                  <a:off x="2067" y="3185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0" y="0"/>
                    </a:cxn>
                    <a:cxn ang="0">
                      <a:pos x="15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4">
                      <a:moveTo>
                        <a:pt x="24" y="0"/>
                      </a:moveTo>
                      <a:lnTo>
                        <a:pt x="20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0" name="Line 894"/>
                <p:cNvSpPr>
                  <a:spLocks noChangeShapeType="1"/>
                </p:cNvSpPr>
                <p:nvPr/>
              </p:nvSpPr>
              <p:spPr bwMode="auto">
                <a:xfrm>
                  <a:off x="2058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1" name="Line 895"/>
                <p:cNvSpPr>
                  <a:spLocks noChangeShapeType="1"/>
                </p:cNvSpPr>
                <p:nvPr/>
              </p:nvSpPr>
              <p:spPr bwMode="auto">
                <a:xfrm>
                  <a:off x="2058" y="3185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2" name="Line 896"/>
                <p:cNvSpPr>
                  <a:spLocks noChangeShapeType="1"/>
                </p:cNvSpPr>
                <p:nvPr/>
              </p:nvSpPr>
              <p:spPr bwMode="auto">
                <a:xfrm>
                  <a:off x="2070" y="3185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3" name="Line 897"/>
                <p:cNvSpPr>
                  <a:spLocks noChangeShapeType="1"/>
                </p:cNvSpPr>
                <p:nvPr/>
              </p:nvSpPr>
              <p:spPr bwMode="auto">
                <a:xfrm>
                  <a:off x="2058" y="3185"/>
                  <a:ext cx="5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4" name="Line 898"/>
                <p:cNvSpPr>
                  <a:spLocks noChangeShapeType="1"/>
                </p:cNvSpPr>
                <p:nvPr/>
              </p:nvSpPr>
              <p:spPr bwMode="auto">
                <a:xfrm>
                  <a:off x="2067" y="3185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5" name="Freeform 899"/>
                <p:cNvSpPr>
                  <a:spLocks/>
                </p:cNvSpPr>
                <p:nvPr/>
              </p:nvSpPr>
              <p:spPr bwMode="auto">
                <a:xfrm>
                  <a:off x="2061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8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8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6" name="Freeform 900"/>
                <p:cNvSpPr>
                  <a:spLocks/>
                </p:cNvSpPr>
                <p:nvPr/>
              </p:nvSpPr>
              <p:spPr bwMode="auto">
                <a:xfrm>
                  <a:off x="2061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7" name="Freeform 901"/>
                <p:cNvSpPr>
                  <a:spLocks/>
                </p:cNvSpPr>
                <p:nvPr/>
              </p:nvSpPr>
              <p:spPr bwMode="auto">
                <a:xfrm>
                  <a:off x="2059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4"/>
                    </a:cxn>
                    <a:cxn ang="0">
                      <a:pos x="5" y="6"/>
                    </a:cxn>
                  </a:cxnLst>
                  <a:rect l="0" t="0" r="r" b="b"/>
                  <a:pathLst>
                    <a:path w="5" h="6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5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8" name="Freeform 902"/>
                <p:cNvSpPr>
                  <a:spLocks/>
                </p:cNvSpPr>
                <p:nvPr/>
              </p:nvSpPr>
              <p:spPr bwMode="auto">
                <a:xfrm>
                  <a:off x="2057" y="3188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26" y="0"/>
                    </a:cxn>
                    <a:cxn ang="0">
                      <a:pos x="25" y="0"/>
                    </a:cxn>
                    <a:cxn ang="0">
                      <a:pos x="24" y="0"/>
                    </a:cxn>
                    <a:cxn ang="0">
                      <a:pos x="22" y="0"/>
                    </a:cxn>
                    <a:cxn ang="0">
                      <a:pos x="20" y="0"/>
                    </a:cxn>
                    <a:cxn ang="0">
                      <a:pos x="16" y="0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>
                      <a:moveTo>
                        <a:pt x="25" y="0"/>
                      </a:moveTo>
                      <a:lnTo>
                        <a:pt x="26" y="0"/>
                      </a:lnTo>
                      <a:lnTo>
                        <a:pt x="25" y="0"/>
                      </a:lnTo>
                      <a:lnTo>
                        <a:pt x="24" y="0"/>
                      </a:lnTo>
                      <a:lnTo>
                        <a:pt x="22" y="0"/>
                      </a:lnTo>
                      <a:lnTo>
                        <a:pt x="20" y="0"/>
                      </a:lnTo>
                      <a:lnTo>
                        <a:pt x="16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49" name="Freeform 903"/>
                <p:cNvSpPr>
                  <a:spLocks/>
                </p:cNvSpPr>
                <p:nvPr/>
              </p:nvSpPr>
              <p:spPr bwMode="auto">
                <a:xfrm>
                  <a:off x="2061" y="3185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1" h="12">
                      <a:moveTo>
                        <a:pt x="11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0" name="Freeform 904"/>
                <p:cNvSpPr>
                  <a:spLocks/>
                </p:cNvSpPr>
                <p:nvPr/>
              </p:nvSpPr>
              <p:spPr bwMode="auto">
                <a:xfrm>
                  <a:off x="2061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3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10" h="12">
                      <a:moveTo>
                        <a:pt x="10" y="0"/>
                      </a:moveTo>
                      <a:lnTo>
                        <a:pt x="3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1" name="Freeform 905"/>
                <p:cNvSpPr>
                  <a:spLocks/>
                </p:cNvSpPr>
                <p:nvPr/>
              </p:nvSpPr>
              <p:spPr bwMode="auto">
                <a:xfrm>
                  <a:off x="2059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8" h="12">
                      <a:moveTo>
                        <a:pt x="8" y="0"/>
                      </a:moveTo>
                      <a:lnTo>
                        <a:pt x="2" y="3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2" name="Freeform 906"/>
                <p:cNvSpPr>
                  <a:spLocks/>
                </p:cNvSpPr>
                <p:nvPr/>
              </p:nvSpPr>
              <p:spPr bwMode="auto">
                <a:xfrm>
                  <a:off x="2058" y="3185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24" y="0"/>
                    </a:cxn>
                    <a:cxn ang="0">
                      <a:pos x="23" y="0"/>
                    </a:cxn>
                    <a:cxn ang="0">
                      <a:pos x="21" y="0"/>
                    </a:cxn>
                    <a:cxn ang="0">
                      <a:pos x="19" y="0"/>
                    </a:cxn>
                    <a:cxn ang="0">
                      <a:pos x="17" y="0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">
                      <a:moveTo>
                        <a:pt x="23" y="0"/>
                      </a:moveTo>
                      <a:lnTo>
                        <a:pt x="24" y="0"/>
                      </a:lnTo>
                      <a:lnTo>
                        <a:pt x="23" y="0"/>
                      </a:lnTo>
                      <a:lnTo>
                        <a:pt x="21" y="0"/>
                      </a:lnTo>
                      <a:lnTo>
                        <a:pt x="19" y="0"/>
                      </a:lnTo>
                      <a:lnTo>
                        <a:pt x="17" y="0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3" name="Freeform 907"/>
                <p:cNvSpPr>
                  <a:spLocks/>
                </p:cNvSpPr>
                <p:nvPr/>
              </p:nvSpPr>
              <p:spPr bwMode="auto">
                <a:xfrm>
                  <a:off x="206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3"/>
                    </a:cxn>
                    <a:cxn ang="0">
                      <a:pos x="1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" h="6">
                      <a:moveTo>
                        <a:pt x="1" y="0"/>
                      </a:moveTo>
                      <a:lnTo>
                        <a:pt x="1" y="3"/>
                      </a:lnTo>
                      <a:lnTo>
                        <a:pt x="1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4" name="Freeform 908"/>
                <p:cNvSpPr>
                  <a:spLocks/>
                </p:cNvSpPr>
                <p:nvPr/>
              </p:nvSpPr>
              <p:spPr bwMode="auto">
                <a:xfrm>
                  <a:off x="2064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5" name="Freeform 909"/>
                <p:cNvSpPr>
                  <a:spLocks/>
                </p:cNvSpPr>
                <p:nvPr/>
              </p:nvSpPr>
              <p:spPr bwMode="auto">
                <a:xfrm>
                  <a:off x="2062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6" name="Freeform 910"/>
                <p:cNvSpPr>
                  <a:spLocks/>
                </p:cNvSpPr>
                <p:nvPr/>
              </p:nvSpPr>
              <p:spPr bwMode="auto">
                <a:xfrm>
                  <a:off x="2061" y="3188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2" y="0"/>
                    </a:cxn>
                    <a:cxn ang="0">
                      <a:pos x="1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3">
                      <a:moveTo>
                        <a:pt x="33" y="0"/>
                      </a:moveTo>
                      <a:lnTo>
                        <a:pt x="22" y="0"/>
                      </a:lnTo>
                      <a:lnTo>
                        <a:pt x="1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7" name="Freeform 911"/>
                <p:cNvSpPr>
                  <a:spLocks/>
                </p:cNvSpPr>
                <p:nvPr/>
              </p:nvSpPr>
              <p:spPr bwMode="auto">
                <a:xfrm>
                  <a:off x="2062" y="3188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1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0">
                      <a:moveTo>
                        <a:pt x="20" y="0"/>
                      </a:move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8" name="Freeform 912"/>
                <p:cNvSpPr>
                  <a:spLocks/>
                </p:cNvSpPr>
                <p:nvPr/>
              </p:nvSpPr>
              <p:spPr bwMode="auto">
                <a:xfrm>
                  <a:off x="2066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h="11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59" name="Freeform 913"/>
                <p:cNvSpPr>
                  <a:spLocks/>
                </p:cNvSpPr>
                <p:nvPr/>
              </p:nvSpPr>
              <p:spPr bwMode="auto">
                <a:xfrm>
                  <a:off x="2064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h="12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0" name="Freeform 914"/>
                <p:cNvSpPr>
                  <a:spLocks/>
                </p:cNvSpPr>
                <p:nvPr/>
              </p:nvSpPr>
              <p:spPr bwMode="auto">
                <a:xfrm>
                  <a:off x="2062" y="3185"/>
                  <a:ext cx="1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h="11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0" y="11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1" name="Line 915"/>
                <p:cNvSpPr>
                  <a:spLocks noChangeShapeType="1"/>
                </p:cNvSpPr>
                <p:nvPr/>
              </p:nvSpPr>
              <p:spPr bwMode="auto">
                <a:xfrm flipH="1">
                  <a:off x="2063" y="3185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2" name="Freeform 916"/>
                <p:cNvSpPr>
                  <a:spLocks/>
                </p:cNvSpPr>
                <p:nvPr/>
              </p:nvSpPr>
              <p:spPr bwMode="auto">
                <a:xfrm>
                  <a:off x="2062" y="3185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20" y="0"/>
                    </a:cxn>
                    <a:cxn ang="0">
                      <a:pos x="1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1">
                      <a:moveTo>
                        <a:pt x="31" y="0"/>
                      </a:moveTo>
                      <a:lnTo>
                        <a:pt x="20" y="0"/>
                      </a:ln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3" name="Line 917"/>
                <p:cNvSpPr>
                  <a:spLocks noChangeShapeType="1"/>
                </p:cNvSpPr>
                <p:nvPr/>
              </p:nvSpPr>
              <p:spPr bwMode="auto">
                <a:xfrm flipH="1">
                  <a:off x="2075" y="3188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4" name="Line 918"/>
                <p:cNvSpPr>
                  <a:spLocks noChangeShapeType="1"/>
                </p:cNvSpPr>
                <p:nvPr/>
              </p:nvSpPr>
              <p:spPr bwMode="auto">
                <a:xfrm flipH="1">
                  <a:off x="2047" y="3188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5" name="Freeform 919"/>
                <p:cNvSpPr>
                  <a:spLocks/>
                </p:cNvSpPr>
                <p:nvPr/>
              </p:nvSpPr>
              <p:spPr bwMode="auto">
                <a:xfrm>
                  <a:off x="2050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5" h="6">
                      <a:moveTo>
                        <a:pt x="5" y="0"/>
                      </a:moveTo>
                      <a:lnTo>
                        <a:pt x="4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6" name="Freeform 920"/>
                <p:cNvSpPr>
                  <a:spLocks/>
                </p:cNvSpPr>
                <p:nvPr/>
              </p:nvSpPr>
              <p:spPr bwMode="auto">
                <a:xfrm>
                  <a:off x="2053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3" y="4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3" y="4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7" name="Freeform 921"/>
                <p:cNvSpPr>
                  <a:spLocks/>
                </p:cNvSpPr>
                <p:nvPr/>
              </p:nvSpPr>
              <p:spPr bwMode="auto">
                <a:xfrm>
                  <a:off x="2056" y="318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8" name="Freeform 922"/>
                <p:cNvSpPr>
                  <a:spLocks/>
                </p:cNvSpPr>
                <p:nvPr/>
              </p:nvSpPr>
              <p:spPr bwMode="auto">
                <a:xfrm>
                  <a:off x="2049" y="3188"/>
                  <a:ext cx="8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10" y="0"/>
                    </a:cxn>
                    <a:cxn ang="0">
                      <a:pos x="15" y="0"/>
                    </a:cxn>
                    <a:cxn ang="0">
                      <a:pos x="19" y="0"/>
                    </a:cxn>
                    <a:cxn ang="0">
                      <a:pos x="23" y="0"/>
                    </a:cxn>
                    <a:cxn ang="0">
                      <a:pos x="29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5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5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5" y="0"/>
                      </a:lnTo>
                      <a:lnTo>
                        <a:pt x="51" y="0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69" name="Line 923"/>
                <p:cNvSpPr>
                  <a:spLocks noChangeShapeType="1"/>
                </p:cNvSpPr>
                <p:nvPr/>
              </p:nvSpPr>
              <p:spPr bwMode="auto">
                <a:xfrm>
                  <a:off x="2044" y="3187"/>
                  <a:ext cx="19" cy="4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0" name="Line 924"/>
                <p:cNvSpPr>
                  <a:spLocks noChangeShapeType="1"/>
                </p:cNvSpPr>
                <p:nvPr/>
              </p:nvSpPr>
              <p:spPr bwMode="auto">
                <a:xfrm>
                  <a:off x="2062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1" name="Line 925"/>
                <p:cNvSpPr>
                  <a:spLocks noChangeShapeType="1"/>
                </p:cNvSpPr>
                <p:nvPr/>
              </p:nvSpPr>
              <p:spPr bwMode="auto">
                <a:xfrm>
                  <a:off x="2064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2" name="Line 926"/>
                <p:cNvSpPr>
                  <a:spLocks noChangeShapeType="1"/>
                </p:cNvSpPr>
                <p:nvPr/>
              </p:nvSpPr>
              <p:spPr bwMode="auto">
                <a:xfrm flipH="1">
                  <a:off x="2065" y="3190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3" name="Line 927"/>
                <p:cNvSpPr>
                  <a:spLocks noChangeShapeType="1"/>
                </p:cNvSpPr>
                <p:nvPr/>
              </p:nvSpPr>
              <p:spPr bwMode="auto">
                <a:xfrm>
                  <a:off x="2064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4" name="Line 928"/>
                <p:cNvSpPr>
                  <a:spLocks noChangeShapeType="1"/>
                </p:cNvSpPr>
                <p:nvPr/>
              </p:nvSpPr>
              <p:spPr bwMode="auto">
                <a:xfrm flipH="1">
                  <a:off x="2066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5" name="Line 929"/>
                <p:cNvSpPr>
                  <a:spLocks noChangeShapeType="1"/>
                </p:cNvSpPr>
                <p:nvPr/>
              </p:nvSpPr>
              <p:spPr bwMode="auto">
                <a:xfrm flipH="1">
                  <a:off x="2067" y="3190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6" name="Line 930"/>
                <p:cNvSpPr>
                  <a:spLocks noChangeShapeType="1"/>
                </p:cNvSpPr>
                <p:nvPr/>
              </p:nvSpPr>
              <p:spPr bwMode="auto">
                <a:xfrm flipH="1">
                  <a:off x="2067" y="3187"/>
                  <a:ext cx="19" cy="4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7" name="Line 931"/>
                <p:cNvSpPr>
                  <a:spLocks noChangeShapeType="1"/>
                </p:cNvSpPr>
                <p:nvPr/>
              </p:nvSpPr>
              <p:spPr bwMode="auto">
                <a:xfrm>
                  <a:off x="2066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8" name="Line 932"/>
                <p:cNvSpPr>
                  <a:spLocks noChangeShapeType="1"/>
                </p:cNvSpPr>
                <p:nvPr/>
              </p:nvSpPr>
              <p:spPr bwMode="auto">
                <a:xfrm flipH="1">
                  <a:off x="2065" y="3191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79" name="Line 933"/>
                <p:cNvSpPr>
                  <a:spLocks noChangeShapeType="1"/>
                </p:cNvSpPr>
                <p:nvPr/>
              </p:nvSpPr>
              <p:spPr bwMode="auto">
                <a:xfrm flipV="1">
                  <a:off x="2065" y="3191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0" name="Line 934"/>
                <p:cNvSpPr>
                  <a:spLocks noChangeShapeType="1"/>
                </p:cNvSpPr>
                <p:nvPr/>
              </p:nvSpPr>
              <p:spPr bwMode="auto">
                <a:xfrm flipV="1">
                  <a:off x="2063" y="3191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1" name="Line 935"/>
                <p:cNvSpPr>
                  <a:spLocks noChangeShapeType="1"/>
                </p:cNvSpPr>
                <p:nvPr/>
              </p:nvSpPr>
              <p:spPr bwMode="auto">
                <a:xfrm flipV="1">
                  <a:off x="2065" y="3191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2" name="Line 936"/>
                <p:cNvSpPr>
                  <a:spLocks noChangeShapeType="1"/>
                </p:cNvSpPr>
                <p:nvPr/>
              </p:nvSpPr>
              <p:spPr bwMode="auto">
                <a:xfrm flipV="1">
                  <a:off x="2067" y="3191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3" name="Line 937"/>
                <p:cNvSpPr>
                  <a:spLocks noChangeShapeType="1"/>
                </p:cNvSpPr>
                <p:nvPr/>
              </p:nvSpPr>
              <p:spPr bwMode="auto">
                <a:xfrm>
                  <a:off x="2065" y="3223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4" name="Line 938"/>
                <p:cNvSpPr>
                  <a:spLocks noChangeShapeType="1"/>
                </p:cNvSpPr>
                <p:nvPr/>
              </p:nvSpPr>
              <p:spPr bwMode="auto">
                <a:xfrm>
                  <a:off x="2072" y="3223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5" name="Line 939"/>
                <p:cNvSpPr>
                  <a:spLocks noChangeShapeType="1"/>
                </p:cNvSpPr>
                <p:nvPr/>
              </p:nvSpPr>
              <p:spPr bwMode="auto">
                <a:xfrm>
                  <a:off x="2065" y="3223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6" name="Line 940"/>
                <p:cNvSpPr>
                  <a:spLocks noChangeShapeType="1"/>
                </p:cNvSpPr>
                <p:nvPr/>
              </p:nvSpPr>
              <p:spPr bwMode="auto">
                <a:xfrm>
                  <a:off x="2058" y="3223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7" name="Line 941"/>
                <p:cNvSpPr>
                  <a:spLocks noChangeShapeType="1"/>
                </p:cNvSpPr>
                <p:nvPr/>
              </p:nvSpPr>
              <p:spPr bwMode="auto">
                <a:xfrm>
                  <a:off x="2065" y="3216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8" name="Line 942"/>
                <p:cNvSpPr>
                  <a:spLocks noChangeShapeType="1"/>
                </p:cNvSpPr>
                <p:nvPr/>
              </p:nvSpPr>
              <p:spPr bwMode="auto">
                <a:xfrm>
                  <a:off x="2073" y="3216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89" name="Line 943"/>
                <p:cNvSpPr>
                  <a:spLocks noChangeShapeType="1"/>
                </p:cNvSpPr>
                <p:nvPr/>
              </p:nvSpPr>
              <p:spPr bwMode="auto">
                <a:xfrm>
                  <a:off x="2065" y="3216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0" name="Line 944"/>
                <p:cNvSpPr>
                  <a:spLocks noChangeShapeType="1"/>
                </p:cNvSpPr>
                <p:nvPr/>
              </p:nvSpPr>
              <p:spPr bwMode="auto">
                <a:xfrm>
                  <a:off x="2057" y="3216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1" name="Line 945"/>
                <p:cNvSpPr>
                  <a:spLocks noChangeShapeType="1"/>
                </p:cNvSpPr>
                <p:nvPr/>
              </p:nvSpPr>
              <p:spPr bwMode="auto">
                <a:xfrm>
                  <a:off x="2065" y="3229"/>
                  <a:ext cx="1" cy="4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2" name="Line 946"/>
                <p:cNvSpPr>
                  <a:spLocks noChangeShapeType="1"/>
                </p:cNvSpPr>
                <p:nvPr/>
              </p:nvSpPr>
              <p:spPr bwMode="auto">
                <a:xfrm>
                  <a:off x="2072" y="3229"/>
                  <a:ext cx="9" cy="4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3" name="Line 947"/>
                <p:cNvSpPr>
                  <a:spLocks noChangeShapeType="1"/>
                </p:cNvSpPr>
                <p:nvPr/>
              </p:nvSpPr>
              <p:spPr bwMode="auto">
                <a:xfrm>
                  <a:off x="2065" y="3229"/>
                  <a:ext cx="1" cy="4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4" name="Line 948"/>
                <p:cNvSpPr>
                  <a:spLocks noChangeShapeType="1"/>
                </p:cNvSpPr>
                <p:nvPr/>
              </p:nvSpPr>
              <p:spPr bwMode="auto">
                <a:xfrm flipH="1">
                  <a:off x="2049" y="3229"/>
                  <a:ext cx="9" cy="4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5" name="Freeform 949"/>
                <p:cNvSpPr>
                  <a:spLocks/>
                </p:cNvSpPr>
                <p:nvPr/>
              </p:nvSpPr>
              <p:spPr bwMode="auto">
                <a:xfrm>
                  <a:off x="2049" y="3233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" y="1"/>
                    </a:cxn>
                    <a:cxn ang="0">
                      <a:pos x="0" y="2"/>
                    </a:cxn>
                    <a:cxn ang="0">
                      <a:pos x="1" y="4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1" y="4"/>
                      </a:lnTo>
                      <a:lnTo>
                        <a:pt x="3" y="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6" name="Freeform 950"/>
                <p:cNvSpPr>
                  <a:spLocks/>
                </p:cNvSpPr>
                <p:nvPr/>
              </p:nvSpPr>
              <p:spPr bwMode="auto">
                <a:xfrm>
                  <a:off x="2065" y="3233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h="5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7" name="Freeform 951"/>
                <p:cNvSpPr>
                  <a:spLocks/>
                </p:cNvSpPr>
                <p:nvPr/>
              </p:nvSpPr>
              <p:spPr bwMode="auto">
                <a:xfrm>
                  <a:off x="2081" y="3233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2" y="1"/>
                    </a:cxn>
                    <a:cxn ang="0">
                      <a:pos x="3" y="2"/>
                    </a:cxn>
                    <a:cxn ang="0">
                      <a:pos x="2" y="4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3" y="2"/>
                      </a:lnTo>
                      <a:lnTo>
                        <a:pt x="2" y="4"/>
                      </a:lnTo>
                      <a:lnTo>
                        <a:pt x="0" y="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8" name="Freeform 952"/>
                <p:cNvSpPr>
                  <a:spLocks/>
                </p:cNvSpPr>
                <p:nvPr/>
              </p:nvSpPr>
              <p:spPr bwMode="auto">
                <a:xfrm>
                  <a:off x="2065" y="3233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h="5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699" name="Freeform 953"/>
                <p:cNvSpPr>
                  <a:spLocks/>
                </p:cNvSpPr>
                <p:nvPr/>
              </p:nvSpPr>
              <p:spPr bwMode="auto">
                <a:xfrm>
                  <a:off x="2049" y="3233"/>
                  <a:ext cx="32" cy="1"/>
                </a:xfrm>
                <a:custGeom>
                  <a:avLst/>
                  <a:gdLst/>
                  <a:ahLst/>
                  <a:cxnLst>
                    <a:cxn ang="0">
                      <a:pos x="195" y="0"/>
                    </a:cxn>
                    <a:cxn ang="0">
                      <a:pos x="191" y="0"/>
                    </a:cxn>
                    <a:cxn ang="0">
                      <a:pos x="184" y="0"/>
                    </a:cxn>
                    <a:cxn ang="0">
                      <a:pos x="175" y="0"/>
                    </a:cxn>
                    <a:cxn ang="0">
                      <a:pos x="164" y="0"/>
                    </a:cxn>
                    <a:cxn ang="0">
                      <a:pos x="152" y="0"/>
                    </a:cxn>
                    <a:cxn ang="0">
                      <a:pos x="138" y="0"/>
                    </a:cxn>
                    <a:cxn ang="0">
                      <a:pos x="122" y="0"/>
                    </a:cxn>
                    <a:cxn ang="0">
                      <a:pos x="106" y="0"/>
                    </a:cxn>
                    <a:cxn ang="0">
                      <a:pos x="91" y="0"/>
                    </a:cxn>
                    <a:cxn ang="0">
                      <a:pos x="74" y="0"/>
                    </a:cxn>
                    <a:cxn ang="0">
                      <a:pos x="59" y="0"/>
                    </a:cxn>
                    <a:cxn ang="0">
                      <a:pos x="45" y="0"/>
                    </a:cxn>
                    <a:cxn ang="0">
                      <a:pos x="32" y="0"/>
                    </a:cxn>
                    <a:cxn ang="0">
                      <a:pos x="21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21" y="0"/>
                    </a:cxn>
                    <a:cxn ang="0">
                      <a:pos x="32" y="0"/>
                    </a:cxn>
                    <a:cxn ang="0">
                      <a:pos x="45" y="0"/>
                    </a:cxn>
                    <a:cxn ang="0">
                      <a:pos x="60" y="0"/>
                    </a:cxn>
                    <a:cxn ang="0">
                      <a:pos x="74" y="0"/>
                    </a:cxn>
                    <a:cxn ang="0">
                      <a:pos x="91" y="0"/>
                    </a:cxn>
                    <a:cxn ang="0">
                      <a:pos x="107" y="0"/>
                    </a:cxn>
                    <a:cxn ang="0">
                      <a:pos x="122" y="0"/>
                    </a:cxn>
                    <a:cxn ang="0">
                      <a:pos x="138" y="0"/>
                    </a:cxn>
                    <a:cxn ang="0">
                      <a:pos x="152" y="0"/>
                    </a:cxn>
                    <a:cxn ang="0">
                      <a:pos x="164" y="0"/>
                    </a:cxn>
                    <a:cxn ang="0">
                      <a:pos x="175" y="0"/>
                    </a:cxn>
                    <a:cxn ang="0">
                      <a:pos x="184" y="0"/>
                    </a:cxn>
                    <a:cxn ang="0">
                      <a:pos x="191" y="0"/>
                    </a:cxn>
                    <a:cxn ang="0">
                      <a:pos x="195" y="0"/>
                    </a:cxn>
                  </a:cxnLst>
                  <a:rect l="0" t="0" r="r" b="b"/>
                  <a:pathLst>
                    <a:path w="196">
                      <a:moveTo>
                        <a:pt x="196" y="0"/>
                      </a:moveTo>
                      <a:lnTo>
                        <a:pt x="195" y="0"/>
                      </a:lnTo>
                      <a:lnTo>
                        <a:pt x="193" y="0"/>
                      </a:lnTo>
                      <a:lnTo>
                        <a:pt x="191" y="0"/>
                      </a:lnTo>
                      <a:lnTo>
                        <a:pt x="187" y="0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5" y="0"/>
                      </a:lnTo>
                      <a:lnTo>
                        <a:pt x="170" y="0"/>
                      </a:lnTo>
                      <a:lnTo>
                        <a:pt x="164" y="0"/>
                      </a:lnTo>
                      <a:lnTo>
                        <a:pt x="159" y="0"/>
                      </a:lnTo>
                      <a:lnTo>
                        <a:pt x="152" y="0"/>
                      </a:lnTo>
                      <a:lnTo>
                        <a:pt x="144" y="0"/>
                      </a:lnTo>
                      <a:lnTo>
                        <a:pt x="138" y="0"/>
                      </a:lnTo>
                      <a:lnTo>
                        <a:pt x="130" y="0"/>
                      </a:lnTo>
                      <a:lnTo>
                        <a:pt x="122" y="0"/>
                      </a:lnTo>
                      <a:lnTo>
                        <a:pt x="115" y="0"/>
                      </a:lnTo>
                      <a:lnTo>
                        <a:pt x="106" y="0"/>
                      </a:lnTo>
                      <a:lnTo>
                        <a:pt x="98" y="0"/>
                      </a:lnTo>
                      <a:lnTo>
                        <a:pt x="91" y="0"/>
                      </a:lnTo>
                      <a:lnTo>
                        <a:pt x="82" y="0"/>
                      </a:lnTo>
                      <a:lnTo>
                        <a:pt x="74" y="0"/>
                      </a:lnTo>
                      <a:lnTo>
                        <a:pt x="66" y="0"/>
                      </a:lnTo>
                      <a:lnTo>
                        <a:pt x="59" y="0"/>
                      </a:lnTo>
                      <a:lnTo>
                        <a:pt x="52" y="0"/>
                      </a:lnTo>
                      <a:lnTo>
                        <a:pt x="45" y="0"/>
                      </a:lnTo>
                      <a:lnTo>
                        <a:pt x="39" y="0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1" y="0"/>
                      </a:lnTo>
                      <a:lnTo>
                        <a:pt x="17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0"/>
                      </a:lnTo>
                      <a:lnTo>
                        <a:pt x="52" y="0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74" y="0"/>
                      </a:lnTo>
                      <a:lnTo>
                        <a:pt x="83" y="0"/>
                      </a:lnTo>
                      <a:lnTo>
                        <a:pt x="91" y="0"/>
                      </a:lnTo>
                      <a:lnTo>
                        <a:pt x="98" y="0"/>
                      </a:lnTo>
                      <a:lnTo>
                        <a:pt x="107" y="0"/>
                      </a:lnTo>
                      <a:lnTo>
                        <a:pt x="115" y="0"/>
                      </a:lnTo>
                      <a:lnTo>
                        <a:pt x="122" y="0"/>
                      </a:lnTo>
                      <a:lnTo>
                        <a:pt x="130" y="0"/>
                      </a:lnTo>
                      <a:lnTo>
                        <a:pt x="138" y="0"/>
                      </a:lnTo>
                      <a:lnTo>
                        <a:pt x="144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4" y="0"/>
                      </a:lnTo>
                      <a:lnTo>
                        <a:pt x="170" y="0"/>
                      </a:lnTo>
                      <a:lnTo>
                        <a:pt x="175" y="0"/>
                      </a:lnTo>
                      <a:lnTo>
                        <a:pt x="180" y="0"/>
                      </a:lnTo>
                      <a:lnTo>
                        <a:pt x="184" y="0"/>
                      </a:lnTo>
                      <a:lnTo>
                        <a:pt x="187" y="0"/>
                      </a:lnTo>
                      <a:lnTo>
                        <a:pt x="191" y="0"/>
                      </a:lnTo>
                      <a:lnTo>
                        <a:pt x="193" y="0"/>
                      </a:lnTo>
                      <a:lnTo>
                        <a:pt x="195" y="0"/>
                      </a:lnTo>
                      <a:lnTo>
                        <a:pt x="196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0" name="Line 954"/>
                <p:cNvSpPr>
                  <a:spLocks noChangeShapeType="1"/>
                </p:cNvSpPr>
                <p:nvPr/>
              </p:nvSpPr>
              <p:spPr bwMode="auto">
                <a:xfrm>
                  <a:off x="2065" y="3239"/>
                  <a:ext cx="1" cy="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1" name="Line 955"/>
                <p:cNvSpPr>
                  <a:spLocks noChangeShapeType="1"/>
                </p:cNvSpPr>
                <p:nvPr/>
              </p:nvSpPr>
              <p:spPr bwMode="auto">
                <a:xfrm>
                  <a:off x="2084" y="3239"/>
                  <a:ext cx="4" cy="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2" name="Line 956"/>
                <p:cNvSpPr>
                  <a:spLocks noChangeShapeType="1"/>
                </p:cNvSpPr>
                <p:nvPr/>
              </p:nvSpPr>
              <p:spPr bwMode="auto">
                <a:xfrm>
                  <a:off x="2065" y="3239"/>
                  <a:ext cx="1" cy="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3" name="Line 957"/>
                <p:cNvSpPr>
                  <a:spLocks noChangeShapeType="1"/>
                </p:cNvSpPr>
                <p:nvPr/>
              </p:nvSpPr>
              <p:spPr bwMode="auto">
                <a:xfrm flipH="1">
                  <a:off x="2042" y="3239"/>
                  <a:ext cx="4" cy="3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4" name="Line 958"/>
                <p:cNvSpPr>
                  <a:spLocks noChangeShapeType="1"/>
                </p:cNvSpPr>
                <p:nvPr/>
              </p:nvSpPr>
              <p:spPr bwMode="auto">
                <a:xfrm>
                  <a:off x="2065" y="3250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5" name="Line 959"/>
                <p:cNvSpPr>
                  <a:spLocks noChangeShapeType="1"/>
                </p:cNvSpPr>
                <p:nvPr/>
              </p:nvSpPr>
              <p:spPr bwMode="auto">
                <a:xfrm flipH="1">
                  <a:off x="2084" y="3250"/>
                  <a:ext cx="2" cy="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6" name="Line 960"/>
                <p:cNvSpPr>
                  <a:spLocks noChangeShapeType="1"/>
                </p:cNvSpPr>
                <p:nvPr/>
              </p:nvSpPr>
              <p:spPr bwMode="auto">
                <a:xfrm>
                  <a:off x="2065" y="3250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7" name="Line 961"/>
                <p:cNvSpPr>
                  <a:spLocks noChangeShapeType="1"/>
                </p:cNvSpPr>
                <p:nvPr/>
              </p:nvSpPr>
              <p:spPr bwMode="auto">
                <a:xfrm>
                  <a:off x="2044" y="3250"/>
                  <a:ext cx="2" cy="9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8" name="Line 962"/>
                <p:cNvSpPr>
                  <a:spLocks noChangeShapeType="1"/>
                </p:cNvSpPr>
                <p:nvPr/>
              </p:nvSpPr>
              <p:spPr bwMode="auto">
                <a:xfrm>
                  <a:off x="2065" y="3242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09" name="Line 963"/>
                <p:cNvSpPr>
                  <a:spLocks noChangeShapeType="1"/>
                </p:cNvSpPr>
                <p:nvPr/>
              </p:nvSpPr>
              <p:spPr bwMode="auto">
                <a:xfrm>
                  <a:off x="2088" y="3242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0" name="Line 964"/>
                <p:cNvSpPr>
                  <a:spLocks noChangeShapeType="1"/>
                </p:cNvSpPr>
                <p:nvPr/>
              </p:nvSpPr>
              <p:spPr bwMode="auto">
                <a:xfrm>
                  <a:off x="2065" y="3242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1" name="Line 965"/>
                <p:cNvSpPr>
                  <a:spLocks noChangeShapeType="1"/>
                </p:cNvSpPr>
                <p:nvPr/>
              </p:nvSpPr>
              <p:spPr bwMode="auto">
                <a:xfrm>
                  <a:off x="2042" y="3242"/>
                  <a:ext cx="1" cy="7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2" name="Freeform 966"/>
                <p:cNvSpPr>
                  <a:spLocks/>
                </p:cNvSpPr>
                <p:nvPr/>
              </p:nvSpPr>
              <p:spPr bwMode="auto">
                <a:xfrm>
                  <a:off x="2042" y="324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5"/>
                    </a:cxn>
                    <a:cxn ang="0">
                      <a:pos x="7" y="7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7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3" name="Freeform 967"/>
                <p:cNvSpPr>
                  <a:spLocks/>
                </p:cNvSpPr>
                <p:nvPr/>
              </p:nvSpPr>
              <p:spPr bwMode="auto">
                <a:xfrm>
                  <a:off x="2065" y="324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4" name="Freeform 968"/>
                <p:cNvSpPr>
                  <a:spLocks/>
                </p:cNvSpPr>
                <p:nvPr/>
              </p:nvSpPr>
              <p:spPr bwMode="auto">
                <a:xfrm>
                  <a:off x="2087" y="324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7" y="5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9" h="7">
                      <a:moveTo>
                        <a:pt x="9" y="0"/>
                      </a:moveTo>
                      <a:lnTo>
                        <a:pt x="7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5" name="Freeform 969"/>
                <p:cNvSpPr>
                  <a:spLocks/>
                </p:cNvSpPr>
                <p:nvPr/>
              </p:nvSpPr>
              <p:spPr bwMode="auto">
                <a:xfrm>
                  <a:off x="2065" y="324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h="7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6" name="Freeform 970"/>
                <p:cNvSpPr>
                  <a:spLocks/>
                </p:cNvSpPr>
                <p:nvPr/>
              </p:nvSpPr>
              <p:spPr bwMode="auto">
                <a:xfrm>
                  <a:off x="2042" y="3250"/>
                  <a:ext cx="46" cy="1"/>
                </a:xfrm>
                <a:custGeom>
                  <a:avLst/>
                  <a:gdLst/>
                  <a:ahLst/>
                  <a:cxnLst>
                    <a:cxn ang="0">
                      <a:pos x="271" y="0"/>
                    </a:cxn>
                    <a:cxn ang="0">
                      <a:pos x="269" y="0"/>
                    </a:cxn>
                    <a:cxn ang="0">
                      <a:pos x="263" y="0"/>
                    </a:cxn>
                    <a:cxn ang="0">
                      <a:pos x="254" y="0"/>
                    </a:cxn>
                    <a:cxn ang="0">
                      <a:pos x="244" y="0"/>
                    </a:cxn>
                    <a:cxn ang="0">
                      <a:pos x="231" y="0"/>
                    </a:cxn>
                    <a:cxn ang="0">
                      <a:pos x="217" y="0"/>
                    </a:cxn>
                    <a:cxn ang="0">
                      <a:pos x="200" y="0"/>
                    </a:cxn>
                    <a:cxn ang="0">
                      <a:pos x="183" y="0"/>
                    </a:cxn>
                    <a:cxn ang="0">
                      <a:pos x="164" y="0"/>
                    </a:cxn>
                    <a:cxn ang="0">
                      <a:pos x="145" y="0"/>
                    </a:cxn>
                    <a:cxn ang="0">
                      <a:pos x="125" y="0"/>
                    </a:cxn>
                    <a:cxn ang="0">
                      <a:pos x="107" y="0"/>
                    </a:cxn>
                    <a:cxn ang="0">
                      <a:pos x="88" y="0"/>
                    </a:cxn>
                    <a:cxn ang="0">
                      <a:pos x="70" y="0"/>
                    </a:cxn>
                    <a:cxn ang="0">
                      <a:pos x="54" y="0"/>
                    </a:cxn>
                    <a:cxn ang="0">
                      <a:pos x="39" y="0"/>
                    </a:cxn>
                    <a:cxn ang="0">
                      <a:pos x="26" y="0"/>
                    </a:cxn>
                    <a:cxn ang="0">
                      <a:pos x="16" y="0"/>
                    </a:cxn>
                    <a:cxn ang="0">
                      <a:pos x="7" y="0"/>
                    </a:cxn>
                    <a:cxn ang="0">
                      <a:pos x="3" y="0"/>
                    </a:cxn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9" y="0"/>
                    </a:cxn>
                    <a:cxn ang="0">
                      <a:pos x="16" y="0"/>
                    </a:cxn>
                    <a:cxn ang="0">
                      <a:pos x="26" y="0"/>
                    </a:cxn>
                    <a:cxn ang="0">
                      <a:pos x="39" y="0"/>
                    </a:cxn>
                    <a:cxn ang="0">
                      <a:pos x="54" y="0"/>
                    </a:cxn>
                    <a:cxn ang="0">
                      <a:pos x="70" y="0"/>
                    </a:cxn>
                    <a:cxn ang="0">
                      <a:pos x="88" y="0"/>
                    </a:cxn>
                    <a:cxn ang="0">
                      <a:pos x="107" y="0"/>
                    </a:cxn>
                    <a:cxn ang="0">
                      <a:pos x="126" y="0"/>
                    </a:cxn>
                    <a:cxn ang="0">
                      <a:pos x="145" y="0"/>
                    </a:cxn>
                    <a:cxn ang="0">
                      <a:pos x="165" y="0"/>
                    </a:cxn>
                    <a:cxn ang="0">
                      <a:pos x="183" y="0"/>
                    </a:cxn>
                    <a:cxn ang="0">
                      <a:pos x="200" y="0"/>
                    </a:cxn>
                    <a:cxn ang="0">
                      <a:pos x="217" y="0"/>
                    </a:cxn>
                    <a:cxn ang="0">
                      <a:pos x="232" y="0"/>
                    </a:cxn>
                    <a:cxn ang="0">
                      <a:pos x="244" y="0"/>
                    </a:cxn>
                    <a:cxn ang="0">
                      <a:pos x="255" y="0"/>
                    </a:cxn>
                    <a:cxn ang="0">
                      <a:pos x="263" y="0"/>
                    </a:cxn>
                    <a:cxn ang="0">
                      <a:pos x="269" y="0"/>
                    </a:cxn>
                    <a:cxn ang="0">
                      <a:pos x="271" y="0"/>
                    </a:cxn>
                  </a:cxnLst>
                  <a:rect l="0" t="0" r="r" b="b"/>
                  <a:pathLst>
                    <a:path w="272">
                      <a:moveTo>
                        <a:pt x="272" y="0"/>
                      </a:moveTo>
                      <a:lnTo>
                        <a:pt x="271" y="0"/>
                      </a:lnTo>
                      <a:lnTo>
                        <a:pt x="270" y="0"/>
                      </a:lnTo>
                      <a:lnTo>
                        <a:pt x="269" y="0"/>
                      </a:lnTo>
                      <a:lnTo>
                        <a:pt x="266" y="0"/>
                      </a:lnTo>
                      <a:lnTo>
                        <a:pt x="263" y="0"/>
                      </a:lnTo>
                      <a:lnTo>
                        <a:pt x="259" y="0"/>
                      </a:lnTo>
                      <a:lnTo>
                        <a:pt x="254" y="0"/>
                      </a:lnTo>
                      <a:lnTo>
                        <a:pt x="250" y="0"/>
                      </a:lnTo>
                      <a:lnTo>
                        <a:pt x="244" y="0"/>
                      </a:lnTo>
                      <a:lnTo>
                        <a:pt x="238" y="0"/>
                      </a:lnTo>
                      <a:lnTo>
                        <a:pt x="231" y="0"/>
                      </a:lnTo>
                      <a:lnTo>
                        <a:pt x="224" y="0"/>
                      </a:lnTo>
                      <a:lnTo>
                        <a:pt x="217" y="0"/>
                      </a:lnTo>
                      <a:lnTo>
                        <a:pt x="209" y="0"/>
                      </a:lnTo>
                      <a:lnTo>
                        <a:pt x="200" y="0"/>
                      </a:lnTo>
                      <a:lnTo>
                        <a:pt x="191" y="0"/>
                      </a:lnTo>
                      <a:lnTo>
                        <a:pt x="183" y="0"/>
                      </a:lnTo>
                      <a:lnTo>
                        <a:pt x="174" y="0"/>
                      </a:lnTo>
                      <a:lnTo>
                        <a:pt x="164" y="0"/>
                      </a:lnTo>
                      <a:lnTo>
                        <a:pt x="155" y="0"/>
                      </a:lnTo>
                      <a:lnTo>
                        <a:pt x="145" y="0"/>
                      </a:lnTo>
                      <a:lnTo>
                        <a:pt x="135" y="0"/>
                      </a:lnTo>
                      <a:lnTo>
                        <a:pt x="125" y="0"/>
                      </a:lnTo>
                      <a:lnTo>
                        <a:pt x="115" y="0"/>
                      </a:lnTo>
                      <a:lnTo>
                        <a:pt x="107" y="0"/>
                      </a:lnTo>
                      <a:lnTo>
                        <a:pt x="97" y="0"/>
                      </a:lnTo>
                      <a:lnTo>
                        <a:pt x="88" y="0"/>
                      </a:lnTo>
                      <a:lnTo>
                        <a:pt x="79" y="0"/>
                      </a:lnTo>
                      <a:lnTo>
                        <a:pt x="70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9" y="0"/>
                      </a:lnTo>
                      <a:lnTo>
                        <a:pt x="33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6" y="0"/>
                      </a:lnTo>
                      <a:lnTo>
                        <a:pt x="54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8" y="0"/>
                      </a:lnTo>
                      <a:lnTo>
                        <a:pt x="107" y="0"/>
                      </a:lnTo>
                      <a:lnTo>
                        <a:pt x="116" y="0"/>
                      </a:lnTo>
                      <a:lnTo>
                        <a:pt x="126" y="0"/>
                      </a:lnTo>
                      <a:lnTo>
                        <a:pt x="135" y="0"/>
                      </a:lnTo>
                      <a:lnTo>
                        <a:pt x="145" y="0"/>
                      </a:lnTo>
                      <a:lnTo>
                        <a:pt x="155" y="0"/>
                      </a:lnTo>
                      <a:lnTo>
                        <a:pt x="165" y="0"/>
                      </a:lnTo>
                      <a:lnTo>
                        <a:pt x="174" y="0"/>
                      </a:lnTo>
                      <a:lnTo>
                        <a:pt x="183" y="0"/>
                      </a:lnTo>
                      <a:lnTo>
                        <a:pt x="193" y="0"/>
                      </a:lnTo>
                      <a:lnTo>
                        <a:pt x="200" y="0"/>
                      </a:lnTo>
                      <a:lnTo>
                        <a:pt x="209" y="0"/>
                      </a:lnTo>
                      <a:lnTo>
                        <a:pt x="217" y="0"/>
                      </a:lnTo>
                      <a:lnTo>
                        <a:pt x="224" y="0"/>
                      </a:lnTo>
                      <a:lnTo>
                        <a:pt x="232" y="0"/>
                      </a:lnTo>
                      <a:lnTo>
                        <a:pt x="239" y="0"/>
                      </a:lnTo>
                      <a:lnTo>
                        <a:pt x="244" y="0"/>
                      </a:lnTo>
                      <a:lnTo>
                        <a:pt x="250" y="0"/>
                      </a:lnTo>
                      <a:lnTo>
                        <a:pt x="255" y="0"/>
                      </a:lnTo>
                      <a:lnTo>
                        <a:pt x="259" y="0"/>
                      </a:lnTo>
                      <a:lnTo>
                        <a:pt x="263" y="0"/>
                      </a:lnTo>
                      <a:lnTo>
                        <a:pt x="266" y="0"/>
                      </a:lnTo>
                      <a:lnTo>
                        <a:pt x="269" y="0"/>
                      </a:lnTo>
                      <a:lnTo>
                        <a:pt x="270" y="0"/>
                      </a:lnTo>
                      <a:lnTo>
                        <a:pt x="271" y="0"/>
                      </a:lnTo>
                      <a:lnTo>
                        <a:pt x="272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7" name="Freeform 971"/>
                <p:cNvSpPr>
                  <a:spLocks/>
                </p:cNvSpPr>
                <p:nvPr/>
              </p:nvSpPr>
              <p:spPr bwMode="auto">
                <a:xfrm>
                  <a:off x="2046" y="3259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5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8" h="6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8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8" name="Freeform 972"/>
                <p:cNvSpPr>
                  <a:spLocks/>
                </p:cNvSpPr>
                <p:nvPr/>
              </p:nvSpPr>
              <p:spPr bwMode="auto">
                <a:xfrm>
                  <a:off x="2065" y="325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19" name="Freeform 973"/>
                <p:cNvSpPr>
                  <a:spLocks/>
                </p:cNvSpPr>
                <p:nvPr/>
              </p:nvSpPr>
              <p:spPr bwMode="auto">
                <a:xfrm>
                  <a:off x="2083" y="325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4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" h="6">
                      <a:moveTo>
                        <a:pt x="8" y="0"/>
                      </a:moveTo>
                      <a:lnTo>
                        <a:pt x="4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0" name="Freeform 974"/>
                <p:cNvSpPr>
                  <a:spLocks/>
                </p:cNvSpPr>
                <p:nvPr/>
              </p:nvSpPr>
              <p:spPr bwMode="auto">
                <a:xfrm>
                  <a:off x="2065" y="3259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1" name="Freeform 975"/>
                <p:cNvSpPr>
                  <a:spLocks/>
                </p:cNvSpPr>
                <p:nvPr/>
              </p:nvSpPr>
              <p:spPr bwMode="auto">
                <a:xfrm>
                  <a:off x="2047" y="3260"/>
                  <a:ext cx="36" cy="1"/>
                </a:xfrm>
                <a:custGeom>
                  <a:avLst/>
                  <a:gdLst/>
                  <a:ahLst/>
                  <a:cxnLst>
                    <a:cxn ang="0">
                      <a:pos x="219" y="0"/>
                    </a:cxn>
                    <a:cxn ang="0">
                      <a:pos x="215" y="0"/>
                    </a:cxn>
                    <a:cxn ang="0">
                      <a:pos x="208" y="0"/>
                    </a:cxn>
                    <a:cxn ang="0">
                      <a:pos x="199" y="0"/>
                    </a:cxn>
                    <a:cxn ang="0">
                      <a:pos x="188" y="0"/>
                    </a:cxn>
                    <a:cxn ang="0">
                      <a:pos x="175" y="0"/>
                    </a:cxn>
                    <a:cxn ang="0">
                      <a:pos x="160" y="0"/>
                    </a:cxn>
                    <a:cxn ang="0">
                      <a:pos x="144" y="0"/>
                    </a:cxn>
                    <a:cxn ang="0">
                      <a:pos x="128" y="0"/>
                    </a:cxn>
                    <a:cxn ang="0">
                      <a:pos x="110" y="0"/>
                    </a:cxn>
                    <a:cxn ang="0">
                      <a:pos x="93" y="0"/>
                    </a:cxn>
                    <a:cxn ang="0">
                      <a:pos x="76" y="0"/>
                    </a:cxn>
                    <a:cxn ang="0">
                      <a:pos x="61" y="0"/>
                    </a:cxn>
                    <a:cxn ang="0">
                      <a:pos x="45" y="0"/>
                    </a:cxn>
                    <a:cxn ang="0">
                      <a:pos x="32" y="0"/>
                    </a:cxn>
                    <a:cxn ang="0">
                      <a:pos x="21" y="0"/>
                    </a:cxn>
                    <a:cxn ang="0">
                      <a:pos x="12" y="0"/>
                    </a:cxn>
                    <a:cxn ang="0">
                      <a:pos x="6" y="0"/>
                    </a:cxn>
                    <a:cxn ang="0">
                      <a:pos x="1" y="0"/>
                    </a:cxn>
                    <a:cxn ang="0">
                      <a:pos x="1" y="0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21" y="0"/>
                    </a:cxn>
                    <a:cxn ang="0">
                      <a:pos x="33" y="0"/>
                    </a:cxn>
                    <a:cxn ang="0">
                      <a:pos x="45" y="0"/>
                    </a:cxn>
                    <a:cxn ang="0">
                      <a:pos x="61" y="0"/>
                    </a:cxn>
                    <a:cxn ang="0">
                      <a:pos x="76" y="0"/>
                    </a:cxn>
                    <a:cxn ang="0">
                      <a:pos x="94" y="0"/>
                    </a:cxn>
                    <a:cxn ang="0">
                      <a:pos x="110" y="0"/>
                    </a:cxn>
                    <a:cxn ang="0">
                      <a:pos x="128" y="0"/>
                    </a:cxn>
                    <a:cxn ang="0">
                      <a:pos x="144" y="0"/>
                    </a:cxn>
                    <a:cxn ang="0">
                      <a:pos x="161" y="0"/>
                    </a:cxn>
                    <a:cxn ang="0">
                      <a:pos x="175" y="0"/>
                    </a:cxn>
                    <a:cxn ang="0">
                      <a:pos x="188" y="0"/>
                    </a:cxn>
                    <a:cxn ang="0">
                      <a:pos x="199" y="0"/>
                    </a:cxn>
                    <a:cxn ang="0">
                      <a:pos x="208" y="0"/>
                    </a:cxn>
                    <a:cxn ang="0">
                      <a:pos x="215" y="0"/>
                    </a:cxn>
                    <a:cxn ang="0">
                      <a:pos x="219" y="0"/>
                    </a:cxn>
                  </a:cxnLst>
                  <a:rect l="0" t="0" r="r" b="b"/>
                  <a:pathLst>
                    <a:path w="220">
                      <a:moveTo>
                        <a:pt x="220" y="0"/>
                      </a:moveTo>
                      <a:lnTo>
                        <a:pt x="219" y="0"/>
                      </a:lnTo>
                      <a:lnTo>
                        <a:pt x="217" y="0"/>
                      </a:lnTo>
                      <a:lnTo>
                        <a:pt x="215" y="0"/>
                      </a:lnTo>
                      <a:lnTo>
                        <a:pt x="212" y="0"/>
                      </a:lnTo>
                      <a:lnTo>
                        <a:pt x="208" y="0"/>
                      </a:lnTo>
                      <a:lnTo>
                        <a:pt x="204" y="0"/>
                      </a:lnTo>
                      <a:lnTo>
                        <a:pt x="199" y="0"/>
                      </a:lnTo>
                      <a:lnTo>
                        <a:pt x="194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8" y="0"/>
                      </a:lnTo>
                      <a:lnTo>
                        <a:pt x="160" y="0"/>
                      </a:lnTo>
                      <a:lnTo>
                        <a:pt x="152" y="0"/>
                      </a:lnTo>
                      <a:lnTo>
                        <a:pt x="144" y="0"/>
                      </a:lnTo>
                      <a:lnTo>
                        <a:pt x="136" y="0"/>
                      </a:lnTo>
                      <a:lnTo>
                        <a:pt x="128" y="0"/>
                      </a:lnTo>
                      <a:lnTo>
                        <a:pt x="119" y="0"/>
                      </a:lnTo>
                      <a:lnTo>
                        <a:pt x="110" y="0"/>
                      </a:lnTo>
                      <a:lnTo>
                        <a:pt x="101" y="0"/>
                      </a:lnTo>
                      <a:lnTo>
                        <a:pt x="93" y="0"/>
                      </a:lnTo>
                      <a:lnTo>
                        <a:pt x="85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3" y="0"/>
                      </a:lnTo>
                      <a:lnTo>
                        <a:pt x="45" y="0"/>
                      </a:lnTo>
                      <a:lnTo>
                        <a:pt x="39" y="0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1" y="0"/>
                      </a:lnTo>
                      <a:lnTo>
                        <a:pt x="17" y="0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0"/>
                      </a:lnTo>
                      <a:lnTo>
                        <a:pt x="53" y="0"/>
                      </a:lnTo>
                      <a:lnTo>
                        <a:pt x="61" y="0"/>
                      </a:lnTo>
                      <a:lnTo>
                        <a:pt x="68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94" y="0"/>
                      </a:lnTo>
                      <a:lnTo>
                        <a:pt x="101" y="0"/>
                      </a:lnTo>
                      <a:lnTo>
                        <a:pt x="110" y="0"/>
                      </a:lnTo>
                      <a:lnTo>
                        <a:pt x="119" y="0"/>
                      </a:lnTo>
                      <a:lnTo>
                        <a:pt x="128" y="0"/>
                      </a:lnTo>
                      <a:lnTo>
                        <a:pt x="137" y="0"/>
                      </a:lnTo>
                      <a:lnTo>
                        <a:pt x="144" y="0"/>
                      </a:lnTo>
                      <a:lnTo>
                        <a:pt x="153" y="0"/>
                      </a:lnTo>
                      <a:lnTo>
                        <a:pt x="161" y="0"/>
                      </a:lnTo>
                      <a:lnTo>
                        <a:pt x="168" y="0"/>
                      </a:lnTo>
                      <a:lnTo>
                        <a:pt x="175" y="0"/>
                      </a:lnTo>
                      <a:lnTo>
                        <a:pt x="182" y="0"/>
                      </a:lnTo>
                      <a:lnTo>
                        <a:pt x="188" y="0"/>
                      </a:lnTo>
                      <a:lnTo>
                        <a:pt x="194" y="0"/>
                      </a:lnTo>
                      <a:lnTo>
                        <a:pt x="199" y="0"/>
                      </a:lnTo>
                      <a:lnTo>
                        <a:pt x="204" y="0"/>
                      </a:lnTo>
                      <a:lnTo>
                        <a:pt x="208" y="0"/>
                      </a:lnTo>
                      <a:lnTo>
                        <a:pt x="213" y="0"/>
                      </a:lnTo>
                      <a:lnTo>
                        <a:pt x="215" y="0"/>
                      </a:lnTo>
                      <a:lnTo>
                        <a:pt x="217" y="0"/>
                      </a:lnTo>
                      <a:lnTo>
                        <a:pt x="219" y="0"/>
                      </a:lnTo>
                      <a:lnTo>
                        <a:pt x="220" y="0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2" name="Line 976"/>
                <p:cNvSpPr>
                  <a:spLocks noChangeShapeType="1"/>
                </p:cNvSpPr>
                <p:nvPr/>
              </p:nvSpPr>
              <p:spPr bwMode="auto">
                <a:xfrm>
                  <a:off x="2045" y="3288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3" name="Line 977"/>
                <p:cNvSpPr>
                  <a:spLocks noChangeShapeType="1"/>
                </p:cNvSpPr>
                <p:nvPr/>
              </p:nvSpPr>
              <p:spPr bwMode="auto">
                <a:xfrm flipV="1">
                  <a:off x="2045" y="3309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4" name="Line 978"/>
                <p:cNvSpPr>
                  <a:spLocks noChangeShapeType="1"/>
                </p:cNvSpPr>
                <p:nvPr/>
              </p:nvSpPr>
              <p:spPr bwMode="auto">
                <a:xfrm>
                  <a:off x="2045" y="3288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5" name="Line 979"/>
                <p:cNvSpPr>
                  <a:spLocks noChangeShapeType="1"/>
                </p:cNvSpPr>
                <p:nvPr/>
              </p:nvSpPr>
              <p:spPr bwMode="auto">
                <a:xfrm>
                  <a:off x="2045" y="3266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6" name="Line 980"/>
                <p:cNvSpPr>
                  <a:spLocks noChangeShapeType="1"/>
                </p:cNvSpPr>
                <p:nvPr/>
              </p:nvSpPr>
              <p:spPr bwMode="auto">
                <a:xfrm flipH="1">
                  <a:off x="2040" y="3288"/>
                  <a:ext cx="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7" name="Line 981"/>
                <p:cNvSpPr>
                  <a:spLocks noChangeShapeType="1"/>
                </p:cNvSpPr>
                <p:nvPr/>
              </p:nvSpPr>
              <p:spPr bwMode="auto">
                <a:xfrm flipH="1">
                  <a:off x="2040" y="3309"/>
                  <a:ext cx="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8" name="Line 982"/>
                <p:cNvSpPr>
                  <a:spLocks noChangeShapeType="1"/>
                </p:cNvSpPr>
                <p:nvPr/>
              </p:nvSpPr>
              <p:spPr bwMode="auto">
                <a:xfrm flipH="1">
                  <a:off x="2040" y="3288"/>
                  <a:ext cx="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29" name="Line 983"/>
                <p:cNvSpPr>
                  <a:spLocks noChangeShapeType="1"/>
                </p:cNvSpPr>
                <p:nvPr/>
              </p:nvSpPr>
              <p:spPr bwMode="auto">
                <a:xfrm flipH="1">
                  <a:off x="2040" y="3267"/>
                  <a:ext cx="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0" name="Line 984"/>
                <p:cNvSpPr>
                  <a:spLocks noChangeShapeType="1"/>
                </p:cNvSpPr>
                <p:nvPr/>
              </p:nvSpPr>
              <p:spPr bwMode="auto">
                <a:xfrm flipH="1">
                  <a:off x="2083" y="3288"/>
                  <a:ext cx="7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1" name="Line 985"/>
                <p:cNvSpPr>
                  <a:spLocks noChangeShapeType="1"/>
                </p:cNvSpPr>
                <p:nvPr/>
              </p:nvSpPr>
              <p:spPr bwMode="auto">
                <a:xfrm flipH="1">
                  <a:off x="2084" y="3309"/>
                  <a:ext cx="6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2" name="Line 986"/>
                <p:cNvSpPr>
                  <a:spLocks noChangeShapeType="1"/>
                </p:cNvSpPr>
                <p:nvPr/>
              </p:nvSpPr>
              <p:spPr bwMode="auto">
                <a:xfrm flipH="1">
                  <a:off x="2084" y="3288"/>
                  <a:ext cx="6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3" name="Line 987"/>
                <p:cNvSpPr>
                  <a:spLocks noChangeShapeType="1"/>
                </p:cNvSpPr>
                <p:nvPr/>
              </p:nvSpPr>
              <p:spPr bwMode="auto">
                <a:xfrm flipH="1">
                  <a:off x="2084" y="3267"/>
                  <a:ext cx="6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4" name="Line 988"/>
                <p:cNvSpPr>
                  <a:spLocks noChangeShapeType="1"/>
                </p:cNvSpPr>
                <p:nvPr/>
              </p:nvSpPr>
              <p:spPr bwMode="auto">
                <a:xfrm flipH="1">
                  <a:off x="2084" y="3288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5" name="Line 989"/>
                <p:cNvSpPr>
                  <a:spLocks noChangeShapeType="1"/>
                </p:cNvSpPr>
                <p:nvPr/>
              </p:nvSpPr>
              <p:spPr bwMode="auto">
                <a:xfrm flipH="1" flipV="1">
                  <a:off x="2084" y="3309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6" name="Line 990"/>
                <p:cNvSpPr>
                  <a:spLocks noChangeShapeType="1"/>
                </p:cNvSpPr>
                <p:nvPr/>
              </p:nvSpPr>
              <p:spPr bwMode="auto">
                <a:xfrm flipH="1">
                  <a:off x="2083" y="3288"/>
                  <a:ext cx="2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7" name="Line 991"/>
                <p:cNvSpPr>
                  <a:spLocks noChangeShapeType="1"/>
                </p:cNvSpPr>
                <p:nvPr/>
              </p:nvSpPr>
              <p:spPr bwMode="auto">
                <a:xfrm flipH="1">
                  <a:off x="2084" y="3266"/>
                  <a:ext cx="1" cy="1"/>
                </a:xfrm>
                <a:prstGeom prst="line">
                  <a:avLst/>
                </a:prstGeom>
                <a:noFill/>
                <a:ln w="0">
                  <a:solidFill>
                    <a:srgbClr val="007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8" name="Freeform 992"/>
                <p:cNvSpPr>
                  <a:spLocks/>
                </p:cNvSpPr>
                <p:nvPr/>
              </p:nvSpPr>
              <p:spPr bwMode="auto">
                <a:xfrm>
                  <a:off x="2138" y="3267"/>
                  <a:ext cx="1" cy="21"/>
                </a:xfrm>
                <a:custGeom>
                  <a:avLst/>
                  <a:gdLst/>
                  <a:ahLst/>
                  <a:cxnLst>
                    <a:cxn ang="0">
                      <a:pos x="0" y="123"/>
                    </a:cxn>
                    <a:cxn ang="0">
                      <a:pos x="0" y="91"/>
                    </a:cxn>
                    <a:cxn ang="0">
                      <a:pos x="0" y="62"/>
                    </a:cxn>
                    <a:cxn ang="0">
                      <a:pos x="0" y="36"/>
                    </a:cxn>
                    <a:cxn ang="0">
                      <a:pos x="0" y="16"/>
                    </a:cxn>
                    <a:cxn ang="0">
                      <a:pos x="0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3">
                      <a:moveTo>
                        <a:pt x="0" y="123"/>
                      </a:moveTo>
                      <a:lnTo>
                        <a:pt x="0" y="91"/>
                      </a:lnTo>
                      <a:lnTo>
                        <a:pt x="0" y="62"/>
                      </a:lnTo>
                      <a:lnTo>
                        <a:pt x="0" y="36"/>
                      </a:lnTo>
                      <a:lnTo>
                        <a:pt x="0" y="16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39" name="Freeform 993"/>
                <p:cNvSpPr>
                  <a:spLocks/>
                </p:cNvSpPr>
                <p:nvPr/>
              </p:nvSpPr>
              <p:spPr bwMode="auto">
                <a:xfrm>
                  <a:off x="2138" y="3268"/>
                  <a:ext cx="1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2"/>
                    </a:cxn>
                    <a:cxn ang="0">
                      <a:pos x="0" y="32"/>
                    </a:cxn>
                    <a:cxn ang="0">
                      <a:pos x="0" y="58"/>
                    </a:cxn>
                    <a:cxn ang="0">
                      <a:pos x="0" y="87"/>
                    </a:cxn>
                    <a:cxn ang="0">
                      <a:pos x="0" y="119"/>
                    </a:cxn>
                    <a:cxn ang="0">
                      <a:pos x="0" y="151"/>
                    </a:cxn>
                    <a:cxn ang="0">
                      <a:pos x="0" y="181"/>
                    </a:cxn>
                    <a:cxn ang="0">
                      <a:pos x="0" y="207"/>
                    </a:cxn>
                    <a:cxn ang="0">
                      <a:pos x="0" y="226"/>
                    </a:cxn>
                    <a:cxn ang="0">
                      <a:pos x="0" y="239"/>
                    </a:cxn>
                    <a:cxn ang="0">
                      <a:pos x="0" y="244"/>
                    </a:cxn>
                  </a:cxnLst>
                  <a:rect l="0" t="0" r="r" b="b"/>
                  <a:pathLst>
                    <a:path h="24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0" y="32"/>
                      </a:lnTo>
                      <a:lnTo>
                        <a:pt x="0" y="58"/>
                      </a:lnTo>
                      <a:lnTo>
                        <a:pt x="0" y="87"/>
                      </a:lnTo>
                      <a:lnTo>
                        <a:pt x="0" y="119"/>
                      </a:lnTo>
                      <a:lnTo>
                        <a:pt x="0" y="151"/>
                      </a:lnTo>
                      <a:lnTo>
                        <a:pt x="0" y="181"/>
                      </a:lnTo>
                      <a:lnTo>
                        <a:pt x="0" y="207"/>
                      </a:lnTo>
                      <a:lnTo>
                        <a:pt x="0" y="226"/>
                      </a:lnTo>
                      <a:lnTo>
                        <a:pt x="0" y="239"/>
                      </a:lnTo>
                      <a:lnTo>
                        <a:pt x="0" y="244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0" name="Freeform 994"/>
                <p:cNvSpPr>
                  <a:spLocks/>
                </p:cNvSpPr>
                <p:nvPr/>
              </p:nvSpPr>
              <p:spPr bwMode="auto">
                <a:xfrm>
                  <a:off x="2138" y="3288"/>
                  <a:ext cx="1" cy="20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7"/>
                    </a:cxn>
                    <a:cxn ang="0">
                      <a:pos x="0" y="88"/>
                    </a:cxn>
                    <a:cxn ang="0">
                      <a:pos x="0" y="62"/>
                    </a:cxn>
                    <a:cxn ang="0">
                      <a:pos x="0" y="3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0">
                      <a:moveTo>
                        <a:pt x="0" y="120"/>
                      </a:moveTo>
                      <a:lnTo>
                        <a:pt x="0" y="107"/>
                      </a:lnTo>
                      <a:lnTo>
                        <a:pt x="0" y="88"/>
                      </a:lnTo>
                      <a:lnTo>
                        <a:pt x="0" y="62"/>
                      </a:lnTo>
                      <a:lnTo>
                        <a:pt x="0" y="3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1" name="Freeform 995"/>
                <p:cNvSpPr>
                  <a:spLocks/>
                </p:cNvSpPr>
                <p:nvPr/>
              </p:nvSpPr>
              <p:spPr bwMode="auto">
                <a:xfrm>
                  <a:off x="2160" y="3267"/>
                  <a:ext cx="1" cy="21"/>
                </a:xfrm>
                <a:custGeom>
                  <a:avLst/>
                  <a:gdLst/>
                  <a:ahLst/>
                  <a:cxnLst>
                    <a:cxn ang="0">
                      <a:pos x="0" y="123"/>
                    </a:cxn>
                    <a:cxn ang="0">
                      <a:pos x="0" y="91"/>
                    </a:cxn>
                    <a:cxn ang="0">
                      <a:pos x="0" y="62"/>
                    </a:cxn>
                    <a:cxn ang="0">
                      <a:pos x="0" y="36"/>
                    </a:cxn>
                    <a:cxn ang="0">
                      <a:pos x="0" y="16"/>
                    </a:cxn>
                    <a:cxn ang="0">
                      <a:pos x="0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3">
                      <a:moveTo>
                        <a:pt x="0" y="123"/>
                      </a:moveTo>
                      <a:lnTo>
                        <a:pt x="0" y="91"/>
                      </a:lnTo>
                      <a:lnTo>
                        <a:pt x="0" y="62"/>
                      </a:lnTo>
                      <a:lnTo>
                        <a:pt x="0" y="36"/>
                      </a:lnTo>
                      <a:lnTo>
                        <a:pt x="0" y="16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2" name="Freeform 996"/>
                <p:cNvSpPr>
                  <a:spLocks/>
                </p:cNvSpPr>
                <p:nvPr/>
              </p:nvSpPr>
              <p:spPr bwMode="auto">
                <a:xfrm>
                  <a:off x="2160" y="3268"/>
                  <a:ext cx="1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2"/>
                    </a:cxn>
                    <a:cxn ang="0">
                      <a:pos x="0" y="32"/>
                    </a:cxn>
                    <a:cxn ang="0">
                      <a:pos x="0" y="58"/>
                    </a:cxn>
                    <a:cxn ang="0">
                      <a:pos x="0" y="87"/>
                    </a:cxn>
                    <a:cxn ang="0">
                      <a:pos x="0" y="119"/>
                    </a:cxn>
                    <a:cxn ang="0">
                      <a:pos x="0" y="151"/>
                    </a:cxn>
                    <a:cxn ang="0">
                      <a:pos x="0" y="181"/>
                    </a:cxn>
                    <a:cxn ang="0">
                      <a:pos x="0" y="207"/>
                    </a:cxn>
                    <a:cxn ang="0">
                      <a:pos x="0" y="226"/>
                    </a:cxn>
                    <a:cxn ang="0">
                      <a:pos x="0" y="239"/>
                    </a:cxn>
                    <a:cxn ang="0">
                      <a:pos x="0" y="244"/>
                    </a:cxn>
                  </a:cxnLst>
                  <a:rect l="0" t="0" r="r" b="b"/>
                  <a:pathLst>
                    <a:path h="24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0" y="32"/>
                      </a:lnTo>
                      <a:lnTo>
                        <a:pt x="0" y="58"/>
                      </a:lnTo>
                      <a:lnTo>
                        <a:pt x="0" y="87"/>
                      </a:lnTo>
                      <a:lnTo>
                        <a:pt x="0" y="119"/>
                      </a:lnTo>
                      <a:lnTo>
                        <a:pt x="0" y="151"/>
                      </a:lnTo>
                      <a:lnTo>
                        <a:pt x="0" y="181"/>
                      </a:lnTo>
                      <a:lnTo>
                        <a:pt x="0" y="207"/>
                      </a:lnTo>
                      <a:lnTo>
                        <a:pt x="0" y="226"/>
                      </a:lnTo>
                      <a:lnTo>
                        <a:pt x="0" y="239"/>
                      </a:lnTo>
                      <a:lnTo>
                        <a:pt x="0" y="244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3" name="Freeform 997"/>
                <p:cNvSpPr>
                  <a:spLocks/>
                </p:cNvSpPr>
                <p:nvPr/>
              </p:nvSpPr>
              <p:spPr bwMode="auto">
                <a:xfrm>
                  <a:off x="2160" y="3288"/>
                  <a:ext cx="1" cy="20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7"/>
                    </a:cxn>
                    <a:cxn ang="0">
                      <a:pos x="0" y="88"/>
                    </a:cxn>
                    <a:cxn ang="0">
                      <a:pos x="0" y="62"/>
                    </a:cxn>
                    <a:cxn ang="0">
                      <a:pos x="0" y="3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0">
                      <a:moveTo>
                        <a:pt x="0" y="120"/>
                      </a:moveTo>
                      <a:lnTo>
                        <a:pt x="0" y="107"/>
                      </a:lnTo>
                      <a:lnTo>
                        <a:pt x="0" y="88"/>
                      </a:lnTo>
                      <a:lnTo>
                        <a:pt x="0" y="62"/>
                      </a:lnTo>
                      <a:lnTo>
                        <a:pt x="0" y="3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4" name="Line 998"/>
                <p:cNvSpPr>
                  <a:spLocks noChangeShapeType="1"/>
                </p:cNvSpPr>
                <p:nvPr/>
              </p:nvSpPr>
              <p:spPr bwMode="auto">
                <a:xfrm flipH="1">
                  <a:off x="2138" y="3270"/>
                  <a:ext cx="22" cy="1"/>
                </a:xfrm>
                <a:prstGeom prst="line">
                  <a:avLst/>
                </a:pr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5" name="Line 999"/>
                <p:cNvSpPr>
                  <a:spLocks noChangeShapeType="1"/>
                </p:cNvSpPr>
                <p:nvPr/>
              </p:nvSpPr>
              <p:spPr bwMode="auto">
                <a:xfrm flipH="1">
                  <a:off x="2138" y="3288"/>
                  <a:ext cx="22" cy="1"/>
                </a:xfrm>
                <a:prstGeom prst="line">
                  <a:avLst/>
                </a:pr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6" name="Line 1000"/>
                <p:cNvSpPr>
                  <a:spLocks noChangeShapeType="1"/>
                </p:cNvSpPr>
                <p:nvPr/>
              </p:nvSpPr>
              <p:spPr bwMode="auto">
                <a:xfrm flipH="1">
                  <a:off x="2138" y="3306"/>
                  <a:ext cx="22" cy="1"/>
                </a:xfrm>
                <a:prstGeom prst="line">
                  <a:avLst/>
                </a:pr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7" name="Line 1001"/>
                <p:cNvSpPr>
                  <a:spLocks noChangeShapeType="1"/>
                </p:cNvSpPr>
                <p:nvPr/>
              </p:nvSpPr>
              <p:spPr bwMode="auto">
                <a:xfrm flipH="1">
                  <a:off x="2138" y="3288"/>
                  <a:ext cx="22" cy="1"/>
                </a:xfrm>
                <a:prstGeom prst="line">
                  <a:avLst/>
                </a:pr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8" name="Freeform 1002"/>
                <p:cNvSpPr>
                  <a:spLocks/>
                </p:cNvSpPr>
                <p:nvPr/>
              </p:nvSpPr>
              <p:spPr bwMode="auto">
                <a:xfrm>
                  <a:off x="2157" y="3267"/>
                  <a:ext cx="1" cy="21"/>
                </a:xfrm>
                <a:custGeom>
                  <a:avLst/>
                  <a:gdLst/>
                  <a:ahLst/>
                  <a:cxnLst>
                    <a:cxn ang="0">
                      <a:pos x="0" y="123"/>
                    </a:cxn>
                    <a:cxn ang="0">
                      <a:pos x="0" y="91"/>
                    </a:cxn>
                    <a:cxn ang="0">
                      <a:pos x="0" y="62"/>
                    </a:cxn>
                    <a:cxn ang="0">
                      <a:pos x="0" y="36"/>
                    </a:cxn>
                    <a:cxn ang="0">
                      <a:pos x="0" y="16"/>
                    </a:cxn>
                    <a:cxn ang="0">
                      <a:pos x="0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3">
                      <a:moveTo>
                        <a:pt x="0" y="123"/>
                      </a:moveTo>
                      <a:lnTo>
                        <a:pt x="0" y="91"/>
                      </a:lnTo>
                      <a:lnTo>
                        <a:pt x="0" y="62"/>
                      </a:lnTo>
                      <a:lnTo>
                        <a:pt x="0" y="36"/>
                      </a:lnTo>
                      <a:lnTo>
                        <a:pt x="0" y="16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49" name="Freeform 1003"/>
                <p:cNvSpPr>
                  <a:spLocks/>
                </p:cNvSpPr>
                <p:nvPr/>
              </p:nvSpPr>
              <p:spPr bwMode="auto">
                <a:xfrm>
                  <a:off x="2157" y="3268"/>
                  <a:ext cx="1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2"/>
                    </a:cxn>
                    <a:cxn ang="0">
                      <a:pos x="0" y="32"/>
                    </a:cxn>
                    <a:cxn ang="0">
                      <a:pos x="0" y="58"/>
                    </a:cxn>
                    <a:cxn ang="0">
                      <a:pos x="0" y="87"/>
                    </a:cxn>
                    <a:cxn ang="0">
                      <a:pos x="0" y="119"/>
                    </a:cxn>
                    <a:cxn ang="0">
                      <a:pos x="0" y="151"/>
                    </a:cxn>
                    <a:cxn ang="0">
                      <a:pos x="0" y="181"/>
                    </a:cxn>
                    <a:cxn ang="0">
                      <a:pos x="0" y="207"/>
                    </a:cxn>
                    <a:cxn ang="0">
                      <a:pos x="0" y="226"/>
                    </a:cxn>
                    <a:cxn ang="0">
                      <a:pos x="0" y="239"/>
                    </a:cxn>
                    <a:cxn ang="0">
                      <a:pos x="0" y="244"/>
                    </a:cxn>
                  </a:cxnLst>
                  <a:rect l="0" t="0" r="r" b="b"/>
                  <a:pathLst>
                    <a:path h="24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0" y="32"/>
                      </a:lnTo>
                      <a:lnTo>
                        <a:pt x="0" y="58"/>
                      </a:lnTo>
                      <a:lnTo>
                        <a:pt x="0" y="87"/>
                      </a:lnTo>
                      <a:lnTo>
                        <a:pt x="0" y="119"/>
                      </a:lnTo>
                      <a:lnTo>
                        <a:pt x="0" y="151"/>
                      </a:lnTo>
                      <a:lnTo>
                        <a:pt x="0" y="181"/>
                      </a:lnTo>
                      <a:lnTo>
                        <a:pt x="0" y="207"/>
                      </a:lnTo>
                      <a:lnTo>
                        <a:pt x="0" y="226"/>
                      </a:lnTo>
                      <a:lnTo>
                        <a:pt x="0" y="239"/>
                      </a:lnTo>
                      <a:lnTo>
                        <a:pt x="0" y="244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0" name="Freeform 1004"/>
                <p:cNvSpPr>
                  <a:spLocks/>
                </p:cNvSpPr>
                <p:nvPr/>
              </p:nvSpPr>
              <p:spPr bwMode="auto">
                <a:xfrm>
                  <a:off x="2157" y="3288"/>
                  <a:ext cx="1" cy="20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7"/>
                    </a:cxn>
                    <a:cxn ang="0">
                      <a:pos x="0" y="88"/>
                    </a:cxn>
                    <a:cxn ang="0">
                      <a:pos x="0" y="62"/>
                    </a:cxn>
                    <a:cxn ang="0">
                      <a:pos x="0" y="3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0">
                      <a:moveTo>
                        <a:pt x="0" y="120"/>
                      </a:moveTo>
                      <a:lnTo>
                        <a:pt x="0" y="107"/>
                      </a:lnTo>
                      <a:lnTo>
                        <a:pt x="0" y="88"/>
                      </a:lnTo>
                      <a:lnTo>
                        <a:pt x="0" y="62"/>
                      </a:lnTo>
                      <a:lnTo>
                        <a:pt x="0" y="3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1" name="Freeform 1005"/>
                <p:cNvSpPr>
                  <a:spLocks/>
                </p:cNvSpPr>
                <p:nvPr/>
              </p:nvSpPr>
              <p:spPr bwMode="auto">
                <a:xfrm>
                  <a:off x="2154" y="3267"/>
                  <a:ext cx="1" cy="21"/>
                </a:xfrm>
                <a:custGeom>
                  <a:avLst/>
                  <a:gdLst/>
                  <a:ahLst/>
                  <a:cxnLst>
                    <a:cxn ang="0">
                      <a:pos x="0" y="123"/>
                    </a:cxn>
                    <a:cxn ang="0">
                      <a:pos x="0" y="91"/>
                    </a:cxn>
                    <a:cxn ang="0">
                      <a:pos x="0" y="62"/>
                    </a:cxn>
                    <a:cxn ang="0">
                      <a:pos x="0" y="36"/>
                    </a:cxn>
                    <a:cxn ang="0">
                      <a:pos x="0" y="16"/>
                    </a:cxn>
                    <a:cxn ang="0">
                      <a:pos x="0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3">
                      <a:moveTo>
                        <a:pt x="0" y="123"/>
                      </a:moveTo>
                      <a:lnTo>
                        <a:pt x="0" y="91"/>
                      </a:lnTo>
                      <a:lnTo>
                        <a:pt x="0" y="62"/>
                      </a:lnTo>
                      <a:lnTo>
                        <a:pt x="0" y="36"/>
                      </a:lnTo>
                      <a:lnTo>
                        <a:pt x="0" y="16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2" name="Freeform 1006"/>
                <p:cNvSpPr>
                  <a:spLocks/>
                </p:cNvSpPr>
                <p:nvPr/>
              </p:nvSpPr>
              <p:spPr bwMode="auto">
                <a:xfrm>
                  <a:off x="2154" y="3268"/>
                  <a:ext cx="1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2"/>
                    </a:cxn>
                    <a:cxn ang="0">
                      <a:pos x="0" y="32"/>
                    </a:cxn>
                    <a:cxn ang="0">
                      <a:pos x="0" y="58"/>
                    </a:cxn>
                    <a:cxn ang="0">
                      <a:pos x="0" y="87"/>
                    </a:cxn>
                    <a:cxn ang="0">
                      <a:pos x="0" y="119"/>
                    </a:cxn>
                    <a:cxn ang="0">
                      <a:pos x="0" y="151"/>
                    </a:cxn>
                    <a:cxn ang="0">
                      <a:pos x="0" y="181"/>
                    </a:cxn>
                    <a:cxn ang="0">
                      <a:pos x="0" y="207"/>
                    </a:cxn>
                    <a:cxn ang="0">
                      <a:pos x="0" y="226"/>
                    </a:cxn>
                    <a:cxn ang="0">
                      <a:pos x="0" y="239"/>
                    </a:cxn>
                    <a:cxn ang="0">
                      <a:pos x="0" y="244"/>
                    </a:cxn>
                  </a:cxnLst>
                  <a:rect l="0" t="0" r="r" b="b"/>
                  <a:pathLst>
                    <a:path h="24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0" y="32"/>
                      </a:lnTo>
                      <a:lnTo>
                        <a:pt x="0" y="58"/>
                      </a:lnTo>
                      <a:lnTo>
                        <a:pt x="0" y="87"/>
                      </a:lnTo>
                      <a:lnTo>
                        <a:pt x="0" y="119"/>
                      </a:lnTo>
                      <a:lnTo>
                        <a:pt x="0" y="151"/>
                      </a:lnTo>
                      <a:lnTo>
                        <a:pt x="0" y="181"/>
                      </a:lnTo>
                      <a:lnTo>
                        <a:pt x="0" y="207"/>
                      </a:lnTo>
                      <a:lnTo>
                        <a:pt x="0" y="226"/>
                      </a:lnTo>
                      <a:lnTo>
                        <a:pt x="0" y="239"/>
                      </a:lnTo>
                      <a:lnTo>
                        <a:pt x="0" y="244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3" name="Freeform 1007"/>
                <p:cNvSpPr>
                  <a:spLocks/>
                </p:cNvSpPr>
                <p:nvPr/>
              </p:nvSpPr>
              <p:spPr bwMode="auto">
                <a:xfrm>
                  <a:off x="2154" y="3288"/>
                  <a:ext cx="1" cy="20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0" y="107"/>
                    </a:cxn>
                    <a:cxn ang="0">
                      <a:pos x="0" y="88"/>
                    </a:cxn>
                    <a:cxn ang="0">
                      <a:pos x="0" y="62"/>
                    </a:cxn>
                    <a:cxn ang="0">
                      <a:pos x="0" y="3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0">
                      <a:moveTo>
                        <a:pt x="0" y="120"/>
                      </a:moveTo>
                      <a:lnTo>
                        <a:pt x="0" y="107"/>
                      </a:lnTo>
                      <a:lnTo>
                        <a:pt x="0" y="88"/>
                      </a:lnTo>
                      <a:lnTo>
                        <a:pt x="0" y="62"/>
                      </a:lnTo>
                      <a:lnTo>
                        <a:pt x="0" y="3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  <p:sp>
              <p:nvSpPr>
                <p:cNvPr id="754" name="Freeform 1008"/>
                <p:cNvSpPr>
                  <a:spLocks/>
                </p:cNvSpPr>
                <p:nvPr/>
              </p:nvSpPr>
              <p:spPr bwMode="auto">
                <a:xfrm>
                  <a:off x="2151" y="3267"/>
                  <a:ext cx="1" cy="21"/>
                </a:xfrm>
                <a:custGeom>
                  <a:avLst/>
                  <a:gdLst/>
                  <a:ahLst/>
                  <a:cxnLst>
                    <a:cxn ang="0">
                      <a:pos x="0" y="123"/>
                    </a:cxn>
                    <a:cxn ang="0">
                      <a:pos x="0" y="91"/>
                    </a:cxn>
                    <a:cxn ang="0">
                      <a:pos x="0" y="62"/>
                    </a:cxn>
                    <a:cxn ang="0">
                      <a:pos x="0" y="36"/>
                    </a:cxn>
                    <a:cxn ang="0">
                      <a:pos x="0" y="16"/>
                    </a:cxn>
                    <a:cxn ang="0">
                      <a:pos x="0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123">
                      <a:moveTo>
                        <a:pt x="0" y="123"/>
                      </a:moveTo>
                      <a:lnTo>
                        <a:pt x="0" y="91"/>
                      </a:lnTo>
                      <a:lnTo>
                        <a:pt x="0" y="62"/>
                      </a:lnTo>
                      <a:lnTo>
                        <a:pt x="0" y="36"/>
                      </a:lnTo>
                      <a:lnTo>
                        <a:pt x="0" y="16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GT"/>
                </a:p>
              </p:txBody>
            </p:sp>
          </p:grpSp>
          <p:sp>
            <p:nvSpPr>
              <p:cNvPr id="436" name="Freeform 1010"/>
              <p:cNvSpPr>
                <a:spLocks/>
              </p:cNvSpPr>
              <p:nvPr/>
            </p:nvSpPr>
            <p:spPr bwMode="auto">
              <a:xfrm>
                <a:off x="3414713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37" name="Freeform 1011"/>
              <p:cNvSpPr>
                <a:spLocks/>
              </p:cNvSpPr>
              <p:nvPr/>
            </p:nvSpPr>
            <p:spPr bwMode="auto">
              <a:xfrm>
                <a:off x="3414713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38" name="Freeform 1012"/>
              <p:cNvSpPr>
                <a:spLocks/>
              </p:cNvSpPr>
              <p:nvPr/>
            </p:nvSpPr>
            <p:spPr bwMode="auto">
              <a:xfrm>
                <a:off x="3408363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39" name="Freeform 1013"/>
              <p:cNvSpPr>
                <a:spLocks/>
              </p:cNvSpPr>
              <p:nvPr/>
            </p:nvSpPr>
            <p:spPr bwMode="auto">
              <a:xfrm>
                <a:off x="3408363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0" name="Freeform 1014"/>
              <p:cNvSpPr>
                <a:spLocks/>
              </p:cNvSpPr>
              <p:nvPr/>
            </p:nvSpPr>
            <p:spPr bwMode="auto">
              <a:xfrm>
                <a:off x="3408363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1" name="Freeform 1015"/>
              <p:cNvSpPr>
                <a:spLocks/>
              </p:cNvSpPr>
              <p:nvPr/>
            </p:nvSpPr>
            <p:spPr bwMode="auto">
              <a:xfrm>
                <a:off x="3405188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2" name="Freeform 1016"/>
              <p:cNvSpPr>
                <a:spLocks/>
              </p:cNvSpPr>
              <p:nvPr/>
            </p:nvSpPr>
            <p:spPr bwMode="auto">
              <a:xfrm>
                <a:off x="3405188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3" name="Freeform 1017"/>
              <p:cNvSpPr>
                <a:spLocks/>
              </p:cNvSpPr>
              <p:nvPr/>
            </p:nvSpPr>
            <p:spPr bwMode="auto">
              <a:xfrm>
                <a:off x="3405188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4" name="Freeform 1018"/>
              <p:cNvSpPr>
                <a:spLocks/>
              </p:cNvSpPr>
              <p:nvPr/>
            </p:nvSpPr>
            <p:spPr bwMode="auto">
              <a:xfrm>
                <a:off x="3398838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5" name="Freeform 1019"/>
              <p:cNvSpPr>
                <a:spLocks/>
              </p:cNvSpPr>
              <p:nvPr/>
            </p:nvSpPr>
            <p:spPr bwMode="auto">
              <a:xfrm>
                <a:off x="3398838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6" name="Freeform 1020"/>
              <p:cNvSpPr>
                <a:spLocks/>
              </p:cNvSpPr>
              <p:nvPr/>
            </p:nvSpPr>
            <p:spPr bwMode="auto">
              <a:xfrm>
                <a:off x="3398838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7" name="Freeform 1021"/>
              <p:cNvSpPr>
                <a:spLocks/>
              </p:cNvSpPr>
              <p:nvPr/>
            </p:nvSpPr>
            <p:spPr bwMode="auto">
              <a:xfrm>
                <a:off x="3394075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8" name="Freeform 1022"/>
              <p:cNvSpPr>
                <a:spLocks/>
              </p:cNvSpPr>
              <p:nvPr/>
            </p:nvSpPr>
            <p:spPr bwMode="auto">
              <a:xfrm>
                <a:off x="3394075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49" name="Freeform 1023"/>
              <p:cNvSpPr>
                <a:spLocks/>
              </p:cNvSpPr>
              <p:nvPr/>
            </p:nvSpPr>
            <p:spPr bwMode="auto">
              <a:xfrm>
                <a:off x="3394075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0" name="Freeform 1024"/>
              <p:cNvSpPr>
                <a:spLocks/>
              </p:cNvSpPr>
              <p:nvPr/>
            </p:nvSpPr>
            <p:spPr bwMode="auto">
              <a:xfrm>
                <a:off x="3429000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1" name="Freeform 1025"/>
              <p:cNvSpPr>
                <a:spLocks/>
              </p:cNvSpPr>
              <p:nvPr/>
            </p:nvSpPr>
            <p:spPr bwMode="auto">
              <a:xfrm>
                <a:off x="3429000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2" name="Freeform 1026"/>
              <p:cNvSpPr>
                <a:spLocks/>
              </p:cNvSpPr>
              <p:nvPr/>
            </p:nvSpPr>
            <p:spPr bwMode="auto">
              <a:xfrm>
                <a:off x="3429000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3" name="Line 1027"/>
              <p:cNvSpPr>
                <a:spLocks noChangeShapeType="1"/>
              </p:cNvSpPr>
              <p:nvPr/>
            </p:nvSpPr>
            <p:spPr bwMode="auto">
              <a:xfrm flipH="1">
                <a:off x="3394075" y="5184776"/>
                <a:ext cx="34925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4" name="Line 1028"/>
              <p:cNvSpPr>
                <a:spLocks noChangeShapeType="1"/>
              </p:cNvSpPr>
              <p:nvPr/>
            </p:nvSpPr>
            <p:spPr bwMode="auto">
              <a:xfrm flipH="1">
                <a:off x="3394075" y="5219701"/>
                <a:ext cx="34925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5" name="Line 1029"/>
              <p:cNvSpPr>
                <a:spLocks noChangeShapeType="1"/>
              </p:cNvSpPr>
              <p:nvPr/>
            </p:nvSpPr>
            <p:spPr bwMode="auto">
              <a:xfrm flipH="1">
                <a:off x="3394075" y="5253038"/>
                <a:ext cx="34925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6" name="Line 1030"/>
              <p:cNvSpPr>
                <a:spLocks noChangeShapeType="1"/>
              </p:cNvSpPr>
              <p:nvPr/>
            </p:nvSpPr>
            <p:spPr bwMode="auto">
              <a:xfrm flipH="1">
                <a:off x="3394075" y="5219701"/>
                <a:ext cx="34925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7" name="Freeform 1031"/>
              <p:cNvSpPr>
                <a:spLocks/>
              </p:cNvSpPr>
              <p:nvPr/>
            </p:nvSpPr>
            <p:spPr bwMode="auto">
              <a:xfrm>
                <a:off x="3424238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8" name="Freeform 1032"/>
              <p:cNvSpPr>
                <a:spLocks/>
              </p:cNvSpPr>
              <p:nvPr/>
            </p:nvSpPr>
            <p:spPr bwMode="auto">
              <a:xfrm>
                <a:off x="3424238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59" name="Freeform 1033"/>
              <p:cNvSpPr>
                <a:spLocks/>
              </p:cNvSpPr>
              <p:nvPr/>
            </p:nvSpPr>
            <p:spPr bwMode="auto">
              <a:xfrm>
                <a:off x="3424238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0" name="Freeform 1034"/>
              <p:cNvSpPr>
                <a:spLocks/>
              </p:cNvSpPr>
              <p:nvPr/>
            </p:nvSpPr>
            <p:spPr bwMode="auto">
              <a:xfrm>
                <a:off x="3419475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1" name="Freeform 1035"/>
              <p:cNvSpPr>
                <a:spLocks/>
              </p:cNvSpPr>
              <p:nvPr/>
            </p:nvSpPr>
            <p:spPr bwMode="auto">
              <a:xfrm>
                <a:off x="3419475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2" name="Freeform 1036"/>
              <p:cNvSpPr>
                <a:spLocks/>
              </p:cNvSpPr>
              <p:nvPr/>
            </p:nvSpPr>
            <p:spPr bwMode="auto">
              <a:xfrm>
                <a:off x="3419475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3" name="Freeform 1037"/>
              <p:cNvSpPr>
                <a:spLocks/>
              </p:cNvSpPr>
              <p:nvPr/>
            </p:nvSpPr>
            <p:spPr bwMode="auto">
              <a:xfrm>
                <a:off x="3414713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4" name="Freeform 1038"/>
              <p:cNvSpPr>
                <a:spLocks/>
              </p:cNvSpPr>
              <p:nvPr/>
            </p:nvSpPr>
            <p:spPr bwMode="auto">
              <a:xfrm>
                <a:off x="3414713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5" name="Freeform 1039"/>
              <p:cNvSpPr>
                <a:spLocks/>
              </p:cNvSpPr>
              <p:nvPr/>
            </p:nvSpPr>
            <p:spPr bwMode="auto">
              <a:xfrm>
                <a:off x="3414713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6" name="Freeform 1040"/>
              <p:cNvSpPr>
                <a:spLocks/>
              </p:cNvSpPr>
              <p:nvPr/>
            </p:nvSpPr>
            <p:spPr bwMode="auto">
              <a:xfrm>
                <a:off x="3408363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7" name="Freeform 1041"/>
              <p:cNvSpPr>
                <a:spLocks/>
              </p:cNvSpPr>
              <p:nvPr/>
            </p:nvSpPr>
            <p:spPr bwMode="auto">
              <a:xfrm>
                <a:off x="3408363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8" name="Freeform 1042"/>
              <p:cNvSpPr>
                <a:spLocks/>
              </p:cNvSpPr>
              <p:nvPr/>
            </p:nvSpPr>
            <p:spPr bwMode="auto">
              <a:xfrm>
                <a:off x="3408363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69" name="Freeform 1043"/>
              <p:cNvSpPr>
                <a:spLocks/>
              </p:cNvSpPr>
              <p:nvPr/>
            </p:nvSpPr>
            <p:spPr bwMode="auto">
              <a:xfrm>
                <a:off x="3405188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0" name="Freeform 1044"/>
              <p:cNvSpPr>
                <a:spLocks/>
              </p:cNvSpPr>
              <p:nvPr/>
            </p:nvSpPr>
            <p:spPr bwMode="auto">
              <a:xfrm>
                <a:off x="3405188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1" name="Freeform 1045"/>
              <p:cNvSpPr>
                <a:spLocks/>
              </p:cNvSpPr>
              <p:nvPr/>
            </p:nvSpPr>
            <p:spPr bwMode="auto">
              <a:xfrm>
                <a:off x="3405188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2" name="Freeform 1046"/>
              <p:cNvSpPr>
                <a:spLocks/>
              </p:cNvSpPr>
              <p:nvPr/>
            </p:nvSpPr>
            <p:spPr bwMode="auto">
              <a:xfrm>
                <a:off x="3398838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3" name="Freeform 1047"/>
              <p:cNvSpPr>
                <a:spLocks/>
              </p:cNvSpPr>
              <p:nvPr/>
            </p:nvSpPr>
            <p:spPr bwMode="auto">
              <a:xfrm>
                <a:off x="3398838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4" name="Freeform 1048"/>
              <p:cNvSpPr>
                <a:spLocks/>
              </p:cNvSpPr>
              <p:nvPr/>
            </p:nvSpPr>
            <p:spPr bwMode="auto">
              <a:xfrm>
                <a:off x="3398838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5" name="Freeform 1049"/>
              <p:cNvSpPr>
                <a:spLocks/>
              </p:cNvSpPr>
              <p:nvPr/>
            </p:nvSpPr>
            <p:spPr bwMode="auto">
              <a:xfrm>
                <a:off x="3429000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6" name="Freeform 1050"/>
              <p:cNvSpPr>
                <a:spLocks/>
              </p:cNvSpPr>
              <p:nvPr/>
            </p:nvSpPr>
            <p:spPr bwMode="auto">
              <a:xfrm>
                <a:off x="3429000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7" name="Freeform 1051"/>
              <p:cNvSpPr>
                <a:spLocks/>
              </p:cNvSpPr>
              <p:nvPr/>
            </p:nvSpPr>
            <p:spPr bwMode="auto">
              <a:xfrm>
                <a:off x="3429000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8" name="Freeform 1052"/>
              <p:cNvSpPr>
                <a:spLocks/>
              </p:cNvSpPr>
              <p:nvPr/>
            </p:nvSpPr>
            <p:spPr bwMode="auto">
              <a:xfrm>
                <a:off x="3429000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79" name="Freeform 1053"/>
              <p:cNvSpPr>
                <a:spLocks/>
              </p:cNvSpPr>
              <p:nvPr/>
            </p:nvSpPr>
            <p:spPr bwMode="auto">
              <a:xfrm>
                <a:off x="3429000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0" name="Freeform 1054"/>
              <p:cNvSpPr>
                <a:spLocks/>
              </p:cNvSpPr>
              <p:nvPr/>
            </p:nvSpPr>
            <p:spPr bwMode="auto">
              <a:xfrm>
                <a:off x="3429000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1" name="Freeform 1055"/>
              <p:cNvSpPr>
                <a:spLocks/>
              </p:cNvSpPr>
              <p:nvPr/>
            </p:nvSpPr>
            <p:spPr bwMode="auto">
              <a:xfrm>
                <a:off x="3394075" y="5180013"/>
                <a:ext cx="1588" cy="39688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14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4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147">
                    <a:moveTo>
                      <a:pt x="0" y="147"/>
                    </a:moveTo>
                    <a:lnTo>
                      <a:pt x="0" y="114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4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2" name="Freeform 1056"/>
              <p:cNvSpPr>
                <a:spLocks/>
              </p:cNvSpPr>
              <p:nvPr/>
            </p:nvSpPr>
            <p:spPr bwMode="auto">
              <a:xfrm>
                <a:off x="3394075" y="5181601"/>
                <a:ext cx="1588" cy="76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0" y="80"/>
                  </a:cxn>
                  <a:cxn ang="0">
                    <a:pos x="0" y="111"/>
                  </a:cxn>
                  <a:cxn ang="0">
                    <a:pos x="0" y="144"/>
                  </a:cxn>
                  <a:cxn ang="0">
                    <a:pos x="0" y="177"/>
                  </a:cxn>
                  <a:cxn ang="0">
                    <a:pos x="0" y="209"/>
                  </a:cxn>
                  <a:cxn ang="0">
                    <a:pos x="0" y="237"/>
                  </a:cxn>
                  <a:cxn ang="0">
                    <a:pos x="0" y="261"/>
                  </a:cxn>
                  <a:cxn ang="0">
                    <a:pos x="0" y="279"/>
                  </a:cxn>
                  <a:cxn ang="0">
                    <a:pos x="0" y="290"/>
                  </a:cxn>
                  <a:cxn ang="0">
                    <a:pos x="0" y="293"/>
                  </a:cxn>
                </a:cxnLst>
                <a:rect l="0" t="0" r="r" b="b"/>
                <a:pathLst>
                  <a:path h="29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0" y="80"/>
                    </a:lnTo>
                    <a:lnTo>
                      <a:pt x="0" y="111"/>
                    </a:lnTo>
                    <a:lnTo>
                      <a:pt x="0" y="144"/>
                    </a:lnTo>
                    <a:lnTo>
                      <a:pt x="0" y="177"/>
                    </a:lnTo>
                    <a:lnTo>
                      <a:pt x="0" y="209"/>
                    </a:lnTo>
                    <a:lnTo>
                      <a:pt x="0" y="237"/>
                    </a:lnTo>
                    <a:lnTo>
                      <a:pt x="0" y="261"/>
                    </a:lnTo>
                    <a:lnTo>
                      <a:pt x="0" y="279"/>
                    </a:lnTo>
                    <a:lnTo>
                      <a:pt x="0" y="290"/>
                    </a:lnTo>
                    <a:lnTo>
                      <a:pt x="0" y="29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3" name="Freeform 1057"/>
              <p:cNvSpPr>
                <a:spLocks/>
              </p:cNvSpPr>
              <p:nvPr/>
            </p:nvSpPr>
            <p:spPr bwMode="auto">
              <a:xfrm>
                <a:off x="3394075" y="5219701"/>
                <a:ext cx="1588" cy="38100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0" y="135"/>
                  </a:cxn>
                  <a:cxn ang="0">
                    <a:pos x="0" y="117"/>
                  </a:cxn>
                  <a:cxn ang="0">
                    <a:pos x="0" y="93"/>
                  </a:cxn>
                  <a:cxn ang="0">
                    <a:pos x="0" y="65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h="146">
                    <a:moveTo>
                      <a:pt x="0" y="146"/>
                    </a:moveTo>
                    <a:lnTo>
                      <a:pt x="0" y="135"/>
                    </a:lnTo>
                    <a:lnTo>
                      <a:pt x="0" y="117"/>
                    </a:lnTo>
                    <a:lnTo>
                      <a:pt x="0" y="93"/>
                    </a:lnTo>
                    <a:lnTo>
                      <a:pt x="0" y="65"/>
                    </a:ln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4" name="Freeform 1058"/>
              <p:cNvSpPr>
                <a:spLocks/>
              </p:cNvSpPr>
              <p:nvPr/>
            </p:nvSpPr>
            <p:spPr bwMode="auto">
              <a:xfrm>
                <a:off x="3394075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5" name="Freeform 1059"/>
              <p:cNvSpPr>
                <a:spLocks/>
              </p:cNvSpPr>
              <p:nvPr/>
            </p:nvSpPr>
            <p:spPr bwMode="auto">
              <a:xfrm>
                <a:off x="3394075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6" name="Freeform 1060"/>
              <p:cNvSpPr>
                <a:spLocks/>
              </p:cNvSpPr>
              <p:nvPr/>
            </p:nvSpPr>
            <p:spPr bwMode="auto">
              <a:xfrm>
                <a:off x="3394075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7" name="Freeform 1061"/>
              <p:cNvSpPr>
                <a:spLocks/>
              </p:cNvSpPr>
              <p:nvPr/>
            </p:nvSpPr>
            <p:spPr bwMode="auto">
              <a:xfrm>
                <a:off x="3286125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8" name="Freeform 1062"/>
              <p:cNvSpPr>
                <a:spLocks/>
              </p:cNvSpPr>
              <p:nvPr/>
            </p:nvSpPr>
            <p:spPr bwMode="auto">
              <a:xfrm>
                <a:off x="3286125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89" name="Freeform 1063"/>
              <p:cNvSpPr>
                <a:spLocks/>
              </p:cNvSpPr>
              <p:nvPr/>
            </p:nvSpPr>
            <p:spPr bwMode="auto">
              <a:xfrm>
                <a:off x="3286125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0" name="Freeform 1064"/>
              <p:cNvSpPr>
                <a:spLocks/>
              </p:cNvSpPr>
              <p:nvPr/>
            </p:nvSpPr>
            <p:spPr bwMode="auto">
              <a:xfrm>
                <a:off x="3394075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1" name="Freeform 1065"/>
              <p:cNvSpPr>
                <a:spLocks/>
              </p:cNvSpPr>
              <p:nvPr/>
            </p:nvSpPr>
            <p:spPr bwMode="auto">
              <a:xfrm>
                <a:off x="3394075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2" name="Freeform 1066"/>
              <p:cNvSpPr>
                <a:spLocks/>
              </p:cNvSpPr>
              <p:nvPr/>
            </p:nvSpPr>
            <p:spPr bwMode="auto">
              <a:xfrm>
                <a:off x="3394075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3" name="Line 1067"/>
              <p:cNvSpPr>
                <a:spLocks noChangeShapeType="1"/>
              </p:cNvSpPr>
              <p:nvPr/>
            </p:nvSpPr>
            <p:spPr bwMode="auto">
              <a:xfrm flipH="1">
                <a:off x="3286125" y="5192713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4" name="Line 1068"/>
              <p:cNvSpPr>
                <a:spLocks noChangeShapeType="1"/>
              </p:cNvSpPr>
              <p:nvPr/>
            </p:nvSpPr>
            <p:spPr bwMode="auto">
              <a:xfrm flipH="1">
                <a:off x="3286125" y="5219701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5" name="Line 1069"/>
              <p:cNvSpPr>
                <a:spLocks noChangeShapeType="1"/>
              </p:cNvSpPr>
              <p:nvPr/>
            </p:nvSpPr>
            <p:spPr bwMode="auto">
              <a:xfrm flipH="1">
                <a:off x="3286125" y="5245101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6" name="Line 1070"/>
              <p:cNvSpPr>
                <a:spLocks noChangeShapeType="1"/>
              </p:cNvSpPr>
              <p:nvPr/>
            </p:nvSpPr>
            <p:spPr bwMode="auto">
              <a:xfrm flipH="1">
                <a:off x="3286125" y="5219701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7" name="Freeform 1071"/>
              <p:cNvSpPr>
                <a:spLocks/>
              </p:cNvSpPr>
              <p:nvPr/>
            </p:nvSpPr>
            <p:spPr bwMode="auto">
              <a:xfrm>
                <a:off x="3379788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8" name="Freeform 1072"/>
              <p:cNvSpPr>
                <a:spLocks/>
              </p:cNvSpPr>
              <p:nvPr/>
            </p:nvSpPr>
            <p:spPr bwMode="auto">
              <a:xfrm>
                <a:off x="3379788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499" name="Freeform 1073"/>
              <p:cNvSpPr>
                <a:spLocks/>
              </p:cNvSpPr>
              <p:nvPr/>
            </p:nvSpPr>
            <p:spPr bwMode="auto">
              <a:xfrm>
                <a:off x="3379788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0" name="Freeform 1074"/>
              <p:cNvSpPr>
                <a:spLocks/>
              </p:cNvSpPr>
              <p:nvPr/>
            </p:nvSpPr>
            <p:spPr bwMode="auto">
              <a:xfrm>
                <a:off x="3363913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1" name="Freeform 1075"/>
              <p:cNvSpPr>
                <a:spLocks/>
              </p:cNvSpPr>
              <p:nvPr/>
            </p:nvSpPr>
            <p:spPr bwMode="auto">
              <a:xfrm>
                <a:off x="3363913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2" name="Freeform 1076"/>
              <p:cNvSpPr>
                <a:spLocks/>
              </p:cNvSpPr>
              <p:nvPr/>
            </p:nvSpPr>
            <p:spPr bwMode="auto">
              <a:xfrm>
                <a:off x="3363913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3" name="Freeform 1077"/>
              <p:cNvSpPr>
                <a:spLocks/>
              </p:cNvSpPr>
              <p:nvPr/>
            </p:nvSpPr>
            <p:spPr bwMode="auto">
              <a:xfrm>
                <a:off x="3348038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4" name="Freeform 1078"/>
              <p:cNvSpPr>
                <a:spLocks/>
              </p:cNvSpPr>
              <p:nvPr/>
            </p:nvSpPr>
            <p:spPr bwMode="auto">
              <a:xfrm>
                <a:off x="3348038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5" name="Freeform 1079"/>
              <p:cNvSpPr>
                <a:spLocks/>
              </p:cNvSpPr>
              <p:nvPr/>
            </p:nvSpPr>
            <p:spPr bwMode="auto">
              <a:xfrm>
                <a:off x="3348038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6" name="Freeform 1080"/>
              <p:cNvSpPr>
                <a:spLocks/>
              </p:cNvSpPr>
              <p:nvPr/>
            </p:nvSpPr>
            <p:spPr bwMode="auto">
              <a:xfrm>
                <a:off x="3332163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7" name="Freeform 1081"/>
              <p:cNvSpPr>
                <a:spLocks/>
              </p:cNvSpPr>
              <p:nvPr/>
            </p:nvSpPr>
            <p:spPr bwMode="auto">
              <a:xfrm>
                <a:off x="3332163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8" name="Freeform 1082"/>
              <p:cNvSpPr>
                <a:spLocks/>
              </p:cNvSpPr>
              <p:nvPr/>
            </p:nvSpPr>
            <p:spPr bwMode="auto">
              <a:xfrm>
                <a:off x="3332163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09" name="Freeform 1083"/>
              <p:cNvSpPr>
                <a:spLocks/>
              </p:cNvSpPr>
              <p:nvPr/>
            </p:nvSpPr>
            <p:spPr bwMode="auto">
              <a:xfrm>
                <a:off x="3316288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0" name="Freeform 1084"/>
              <p:cNvSpPr>
                <a:spLocks/>
              </p:cNvSpPr>
              <p:nvPr/>
            </p:nvSpPr>
            <p:spPr bwMode="auto">
              <a:xfrm>
                <a:off x="3316288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1" name="Freeform 1085"/>
              <p:cNvSpPr>
                <a:spLocks/>
              </p:cNvSpPr>
              <p:nvPr/>
            </p:nvSpPr>
            <p:spPr bwMode="auto">
              <a:xfrm>
                <a:off x="3316288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2" name="Freeform 1086"/>
              <p:cNvSpPr>
                <a:spLocks/>
              </p:cNvSpPr>
              <p:nvPr/>
            </p:nvSpPr>
            <p:spPr bwMode="auto">
              <a:xfrm>
                <a:off x="3300413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3" name="Freeform 1087"/>
              <p:cNvSpPr>
                <a:spLocks/>
              </p:cNvSpPr>
              <p:nvPr/>
            </p:nvSpPr>
            <p:spPr bwMode="auto">
              <a:xfrm>
                <a:off x="3300413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4" name="Freeform 1088"/>
              <p:cNvSpPr>
                <a:spLocks/>
              </p:cNvSpPr>
              <p:nvPr/>
            </p:nvSpPr>
            <p:spPr bwMode="auto">
              <a:xfrm>
                <a:off x="3300413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5" name="Freeform 1089"/>
              <p:cNvSpPr>
                <a:spLocks/>
              </p:cNvSpPr>
              <p:nvPr/>
            </p:nvSpPr>
            <p:spPr bwMode="auto">
              <a:xfrm>
                <a:off x="3286125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6" name="Freeform 1090"/>
              <p:cNvSpPr>
                <a:spLocks/>
              </p:cNvSpPr>
              <p:nvPr/>
            </p:nvSpPr>
            <p:spPr bwMode="auto">
              <a:xfrm>
                <a:off x="3286125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7" name="Freeform 1091"/>
              <p:cNvSpPr>
                <a:spLocks/>
              </p:cNvSpPr>
              <p:nvPr/>
            </p:nvSpPr>
            <p:spPr bwMode="auto">
              <a:xfrm>
                <a:off x="3286125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8" name="Freeform 1092"/>
              <p:cNvSpPr>
                <a:spLocks/>
              </p:cNvSpPr>
              <p:nvPr/>
            </p:nvSpPr>
            <p:spPr bwMode="auto">
              <a:xfrm>
                <a:off x="3394075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19" name="Freeform 1093"/>
              <p:cNvSpPr>
                <a:spLocks/>
              </p:cNvSpPr>
              <p:nvPr/>
            </p:nvSpPr>
            <p:spPr bwMode="auto">
              <a:xfrm>
                <a:off x="3394075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0" name="Freeform 1094"/>
              <p:cNvSpPr>
                <a:spLocks/>
              </p:cNvSpPr>
              <p:nvPr/>
            </p:nvSpPr>
            <p:spPr bwMode="auto">
              <a:xfrm>
                <a:off x="3394075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1" name="Line 1095"/>
              <p:cNvSpPr>
                <a:spLocks noChangeShapeType="1"/>
              </p:cNvSpPr>
              <p:nvPr/>
            </p:nvSpPr>
            <p:spPr bwMode="auto">
              <a:xfrm flipH="1">
                <a:off x="3286125" y="5191126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2" name="Line 1096"/>
              <p:cNvSpPr>
                <a:spLocks noChangeShapeType="1"/>
              </p:cNvSpPr>
              <p:nvPr/>
            </p:nvSpPr>
            <p:spPr bwMode="auto">
              <a:xfrm flipH="1">
                <a:off x="3286125" y="5219701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3" name="Line 1097"/>
              <p:cNvSpPr>
                <a:spLocks noChangeShapeType="1"/>
              </p:cNvSpPr>
              <p:nvPr/>
            </p:nvSpPr>
            <p:spPr bwMode="auto">
              <a:xfrm flipH="1">
                <a:off x="3286125" y="5248276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4" name="Line 1098"/>
              <p:cNvSpPr>
                <a:spLocks noChangeShapeType="1"/>
              </p:cNvSpPr>
              <p:nvPr/>
            </p:nvSpPr>
            <p:spPr bwMode="auto">
              <a:xfrm flipH="1">
                <a:off x="3286125" y="5219701"/>
                <a:ext cx="107950" cy="1588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5" name="Freeform 1099"/>
              <p:cNvSpPr>
                <a:spLocks/>
              </p:cNvSpPr>
              <p:nvPr/>
            </p:nvSpPr>
            <p:spPr bwMode="auto">
              <a:xfrm>
                <a:off x="3379788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6" name="Freeform 1100"/>
              <p:cNvSpPr>
                <a:spLocks/>
              </p:cNvSpPr>
              <p:nvPr/>
            </p:nvSpPr>
            <p:spPr bwMode="auto">
              <a:xfrm>
                <a:off x="3379788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7" name="Freeform 1101"/>
              <p:cNvSpPr>
                <a:spLocks/>
              </p:cNvSpPr>
              <p:nvPr/>
            </p:nvSpPr>
            <p:spPr bwMode="auto">
              <a:xfrm>
                <a:off x="3379788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8" name="Freeform 1102"/>
              <p:cNvSpPr>
                <a:spLocks/>
              </p:cNvSpPr>
              <p:nvPr/>
            </p:nvSpPr>
            <p:spPr bwMode="auto">
              <a:xfrm>
                <a:off x="3363913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29" name="Freeform 1103"/>
              <p:cNvSpPr>
                <a:spLocks/>
              </p:cNvSpPr>
              <p:nvPr/>
            </p:nvSpPr>
            <p:spPr bwMode="auto">
              <a:xfrm>
                <a:off x="3363913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0" name="Freeform 1104"/>
              <p:cNvSpPr>
                <a:spLocks/>
              </p:cNvSpPr>
              <p:nvPr/>
            </p:nvSpPr>
            <p:spPr bwMode="auto">
              <a:xfrm>
                <a:off x="3363913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1" name="Freeform 1105"/>
              <p:cNvSpPr>
                <a:spLocks/>
              </p:cNvSpPr>
              <p:nvPr/>
            </p:nvSpPr>
            <p:spPr bwMode="auto">
              <a:xfrm>
                <a:off x="3348038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2" name="Freeform 1106"/>
              <p:cNvSpPr>
                <a:spLocks/>
              </p:cNvSpPr>
              <p:nvPr/>
            </p:nvSpPr>
            <p:spPr bwMode="auto">
              <a:xfrm>
                <a:off x="3348038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3" name="Freeform 1107"/>
              <p:cNvSpPr>
                <a:spLocks/>
              </p:cNvSpPr>
              <p:nvPr/>
            </p:nvSpPr>
            <p:spPr bwMode="auto">
              <a:xfrm>
                <a:off x="3348038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4" name="Freeform 1108"/>
              <p:cNvSpPr>
                <a:spLocks/>
              </p:cNvSpPr>
              <p:nvPr/>
            </p:nvSpPr>
            <p:spPr bwMode="auto">
              <a:xfrm>
                <a:off x="3332163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5" name="Freeform 1109"/>
              <p:cNvSpPr>
                <a:spLocks/>
              </p:cNvSpPr>
              <p:nvPr/>
            </p:nvSpPr>
            <p:spPr bwMode="auto">
              <a:xfrm>
                <a:off x="3332163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6" name="Freeform 1110"/>
              <p:cNvSpPr>
                <a:spLocks/>
              </p:cNvSpPr>
              <p:nvPr/>
            </p:nvSpPr>
            <p:spPr bwMode="auto">
              <a:xfrm>
                <a:off x="3332163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7" name="Freeform 1111"/>
              <p:cNvSpPr>
                <a:spLocks/>
              </p:cNvSpPr>
              <p:nvPr/>
            </p:nvSpPr>
            <p:spPr bwMode="auto">
              <a:xfrm>
                <a:off x="3316288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8" name="Freeform 1112"/>
              <p:cNvSpPr>
                <a:spLocks/>
              </p:cNvSpPr>
              <p:nvPr/>
            </p:nvSpPr>
            <p:spPr bwMode="auto">
              <a:xfrm>
                <a:off x="3316288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39" name="Freeform 1113"/>
              <p:cNvSpPr>
                <a:spLocks/>
              </p:cNvSpPr>
              <p:nvPr/>
            </p:nvSpPr>
            <p:spPr bwMode="auto">
              <a:xfrm>
                <a:off x="3316288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0" name="Freeform 1114"/>
              <p:cNvSpPr>
                <a:spLocks/>
              </p:cNvSpPr>
              <p:nvPr/>
            </p:nvSpPr>
            <p:spPr bwMode="auto">
              <a:xfrm>
                <a:off x="3300413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1" name="Freeform 1115"/>
              <p:cNvSpPr>
                <a:spLocks/>
              </p:cNvSpPr>
              <p:nvPr/>
            </p:nvSpPr>
            <p:spPr bwMode="auto">
              <a:xfrm>
                <a:off x="3300413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2" name="Freeform 1116"/>
              <p:cNvSpPr>
                <a:spLocks/>
              </p:cNvSpPr>
              <p:nvPr/>
            </p:nvSpPr>
            <p:spPr bwMode="auto">
              <a:xfrm>
                <a:off x="3300413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3" name="Freeform 1117"/>
              <p:cNvSpPr>
                <a:spLocks/>
              </p:cNvSpPr>
              <p:nvPr/>
            </p:nvSpPr>
            <p:spPr bwMode="auto">
              <a:xfrm>
                <a:off x="3394075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4" name="Freeform 1118"/>
              <p:cNvSpPr>
                <a:spLocks/>
              </p:cNvSpPr>
              <p:nvPr/>
            </p:nvSpPr>
            <p:spPr bwMode="auto">
              <a:xfrm>
                <a:off x="3394075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5" name="Freeform 1119"/>
              <p:cNvSpPr>
                <a:spLocks/>
              </p:cNvSpPr>
              <p:nvPr/>
            </p:nvSpPr>
            <p:spPr bwMode="auto">
              <a:xfrm>
                <a:off x="3394075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6" name="Freeform 1120"/>
              <p:cNvSpPr>
                <a:spLocks/>
              </p:cNvSpPr>
              <p:nvPr/>
            </p:nvSpPr>
            <p:spPr bwMode="auto">
              <a:xfrm>
                <a:off x="3394075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7" name="Freeform 1121"/>
              <p:cNvSpPr>
                <a:spLocks/>
              </p:cNvSpPr>
              <p:nvPr/>
            </p:nvSpPr>
            <p:spPr bwMode="auto">
              <a:xfrm>
                <a:off x="3394075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8" name="Freeform 1122"/>
              <p:cNvSpPr>
                <a:spLocks/>
              </p:cNvSpPr>
              <p:nvPr/>
            </p:nvSpPr>
            <p:spPr bwMode="auto">
              <a:xfrm>
                <a:off x="3394075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49" name="Freeform 1123"/>
              <p:cNvSpPr>
                <a:spLocks/>
              </p:cNvSpPr>
              <p:nvPr/>
            </p:nvSpPr>
            <p:spPr bwMode="auto">
              <a:xfrm>
                <a:off x="3286125" y="5186363"/>
                <a:ext cx="1588" cy="3333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91"/>
                  </a:cxn>
                  <a:cxn ang="0">
                    <a:pos x="0" y="62"/>
                  </a:cxn>
                  <a:cxn ang="0">
                    <a:pos x="0" y="36"/>
                  </a:cxn>
                  <a:cxn ang="0">
                    <a:pos x="0" y="1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23">
                    <a:moveTo>
                      <a:pt x="0" y="123"/>
                    </a:moveTo>
                    <a:lnTo>
                      <a:pt x="0" y="91"/>
                    </a:lnTo>
                    <a:lnTo>
                      <a:pt x="0" y="62"/>
                    </a:lnTo>
                    <a:lnTo>
                      <a:pt x="0" y="36"/>
                    </a:lnTo>
                    <a:lnTo>
                      <a:pt x="0" y="16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50" name="Freeform 1124"/>
              <p:cNvSpPr>
                <a:spLocks/>
              </p:cNvSpPr>
              <p:nvPr/>
            </p:nvSpPr>
            <p:spPr bwMode="auto">
              <a:xfrm>
                <a:off x="3286125" y="5187951"/>
                <a:ext cx="158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0" y="32"/>
                  </a:cxn>
                  <a:cxn ang="0">
                    <a:pos x="0" y="58"/>
                  </a:cxn>
                  <a:cxn ang="0">
                    <a:pos x="0" y="87"/>
                  </a:cxn>
                  <a:cxn ang="0">
                    <a:pos x="0" y="119"/>
                  </a:cxn>
                  <a:cxn ang="0">
                    <a:pos x="0" y="151"/>
                  </a:cxn>
                  <a:cxn ang="0">
                    <a:pos x="0" y="181"/>
                  </a:cxn>
                  <a:cxn ang="0">
                    <a:pos x="0" y="207"/>
                  </a:cxn>
                  <a:cxn ang="0">
                    <a:pos x="0" y="226"/>
                  </a:cxn>
                  <a:cxn ang="0">
                    <a:pos x="0" y="239"/>
                  </a:cxn>
                  <a:cxn ang="0">
                    <a:pos x="0" y="244"/>
                  </a:cxn>
                </a:cxnLst>
                <a:rect l="0" t="0" r="r" b="b"/>
                <a:pathLst>
                  <a:path h="244">
                    <a:moveTo>
                      <a:pt x="0" y="0"/>
                    </a:moveTo>
                    <a:lnTo>
                      <a:pt x="0" y="12"/>
                    </a:lnTo>
                    <a:lnTo>
                      <a:pt x="0" y="32"/>
                    </a:lnTo>
                    <a:lnTo>
                      <a:pt x="0" y="58"/>
                    </a:lnTo>
                    <a:lnTo>
                      <a:pt x="0" y="87"/>
                    </a:lnTo>
                    <a:lnTo>
                      <a:pt x="0" y="119"/>
                    </a:lnTo>
                    <a:lnTo>
                      <a:pt x="0" y="151"/>
                    </a:lnTo>
                    <a:lnTo>
                      <a:pt x="0" y="181"/>
                    </a:lnTo>
                    <a:lnTo>
                      <a:pt x="0" y="207"/>
                    </a:lnTo>
                    <a:lnTo>
                      <a:pt x="0" y="226"/>
                    </a:lnTo>
                    <a:lnTo>
                      <a:pt x="0" y="239"/>
                    </a:lnTo>
                    <a:lnTo>
                      <a:pt x="0" y="244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51" name="Freeform 1125"/>
              <p:cNvSpPr>
                <a:spLocks/>
              </p:cNvSpPr>
              <p:nvPr/>
            </p:nvSpPr>
            <p:spPr bwMode="auto">
              <a:xfrm>
                <a:off x="3286125" y="5219701"/>
                <a:ext cx="1588" cy="31750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107"/>
                  </a:cxn>
                  <a:cxn ang="0">
                    <a:pos x="0" y="88"/>
                  </a:cxn>
                  <a:cxn ang="0">
                    <a:pos x="0" y="6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h="120">
                    <a:moveTo>
                      <a:pt x="0" y="120"/>
                    </a:moveTo>
                    <a:lnTo>
                      <a:pt x="0" y="107"/>
                    </a:lnTo>
                    <a:lnTo>
                      <a:pt x="0" y="88"/>
                    </a:lnTo>
                    <a:lnTo>
                      <a:pt x="0" y="62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52" name="Freeform 1126"/>
              <p:cNvSpPr>
                <a:spLocks/>
              </p:cNvSpPr>
              <p:nvPr/>
            </p:nvSpPr>
            <p:spPr bwMode="auto">
              <a:xfrm>
                <a:off x="3286125" y="5189538"/>
                <a:ext cx="1588" cy="30163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0" y="85"/>
                  </a:cxn>
                  <a:cxn ang="0">
                    <a:pos x="0" y="57"/>
                  </a:cxn>
                  <a:cxn ang="0">
                    <a:pos x="0" y="33"/>
                  </a:cxn>
                  <a:cxn ang="0">
                    <a:pos x="0" y="1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h="113">
                    <a:moveTo>
                      <a:pt x="0" y="113"/>
                    </a:moveTo>
                    <a:lnTo>
                      <a:pt x="0" y="85"/>
                    </a:lnTo>
                    <a:lnTo>
                      <a:pt x="0" y="57"/>
                    </a:lnTo>
                    <a:lnTo>
                      <a:pt x="0" y="33"/>
                    </a:lnTo>
                    <a:lnTo>
                      <a:pt x="0" y="15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53" name="Freeform 1127"/>
              <p:cNvSpPr>
                <a:spLocks/>
              </p:cNvSpPr>
              <p:nvPr/>
            </p:nvSpPr>
            <p:spPr bwMode="auto">
              <a:xfrm>
                <a:off x="3286125" y="5191126"/>
                <a:ext cx="158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0" y="81"/>
                  </a:cxn>
                  <a:cxn ang="0">
                    <a:pos x="0" y="109"/>
                  </a:cxn>
                  <a:cxn ang="0">
                    <a:pos x="0" y="139"/>
                  </a:cxn>
                  <a:cxn ang="0">
                    <a:pos x="0" y="167"/>
                  </a:cxn>
                  <a:cxn ang="0">
                    <a:pos x="0" y="190"/>
                  </a:cxn>
                  <a:cxn ang="0">
                    <a:pos x="0" y="207"/>
                  </a:cxn>
                  <a:cxn ang="0">
                    <a:pos x="0" y="219"/>
                  </a:cxn>
                  <a:cxn ang="0">
                    <a:pos x="0" y="223"/>
                  </a:cxn>
                </a:cxnLst>
                <a:rect l="0" t="0" r="r" b="b"/>
                <a:pathLst>
                  <a:path h="223">
                    <a:moveTo>
                      <a:pt x="0" y="0"/>
                    </a:moveTo>
                    <a:lnTo>
                      <a:pt x="0" y="11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0" y="81"/>
                    </a:lnTo>
                    <a:lnTo>
                      <a:pt x="0" y="109"/>
                    </a:lnTo>
                    <a:lnTo>
                      <a:pt x="0" y="139"/>
                    </a:lnTo>
                    <a:lnTo>
                      <a:pt x="0" y="167"/>
                    </a:lnTo>
                    <a:lnTo>
                      <a:pt x="0" y="190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0" y="223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  <p:sp>
            <p:nvSpPr>
              <p:cNvPr id="554" name="Freeform 1128"/>
              <p:cNvSpPr>
                <a:spLocks/>
              </p:cNvSpPr>
              <p:nvPr/>
            </p:nvSpPr>
            <p:spPr bwMode="auto">
              <a:xfrm>
                <a:off x="3286125" y="5219701"/>
                <a:ext cx="1588" cy="2857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0" y="98"/>
                  </a:cxn>
                  <a:cxn ang="0">
                    <a:pos x="0" y="81"/>
                  </a:cxn>
                  <a:cxn ang="0">
                    <a:pos x="0" y="58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h="110">
                    <a:moveTo>
                      <a:pt x="0" y="110"/>
                    </a:moveTo>
                    <a:lnTo>
                      <a:pt x="0" y="98"/>
                    </a:lnTo>
                    <a:lnTo>
                      <a:pt x="0" y="81"/>
                    </a:lnTo>
                    <a:lnTo>
                      <a:pt x="0" y="58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GT"/>
              </a:p>
            </p:txBody>
          </p:sp>
        </p:grpSp>
      </p:grpSp>
      <p:sp>
        <p:nvSpPr>
          <p:cNvPr id="1155" name="Line 13"/>
          <p:cNvSpPr>
            <a:spLocks noChangeShapeType="1"/>
          </p:cNvSpPr>
          <p:nvPr/>
        </p:nvSpPr>
        <p:spPr bwMode="auto">
          <a:xfrm rot="16200000">
            <a:off x="1094945" y="4623867"/>
            <a:ext cx="0" cy="300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56" name="Text Box 14"/>
          <p:cNvSpPr txBox="1">
            <a:spLocks noChangeArrowheads="1"/>
          </p:cNvSpPr>
          <p:nvPr/>
        </p:nvSpPr>
        <p:spPr bwMode="auto">
          <a:xfrm>
            <a:off x="938576" y="4462736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s-HN" sz="2000" dirty="0"/>
              <a:t>S</a:t>
            </a:r>
          </a:p>
        </p:txBody>
      </p:sp>
      <p:sp>
        <p:nvSpPr>
          <p:cNvPr id="1157" name="Line 55"/>
          <p:cNvSpPr>
            <a:spLocks noChangeShapeType="1"/>
          </p:cNvSpPr>
          <p:nvPr/>
        </p:nvSpPr>
        <p:spPr bwMode="auto">
          <a:xfrm rot="10800000">
            <a:off x="1519601" y="5513661"/>
            <a:ext cx="0" cy="290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58" name="Text Box 56"/>
          <p:cNvSpPr txBox="1">
            <a:spLocks noChangeArrowheads="1"/>
          </p:cNvSpPr>
          <p:nvPr/>
        </p:nvSpPr>
        <p:spPr bwMode="auto">
          <a:xfrm>
            <a:off x="1243376" y="5481911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s-HN" sz="2000" dirty="0"/>
              <a:t>S</a:t>
            </a:r>
          </a:p>
        </p:txBody>
      </p:sp>
      <p:sp>
        <p:nvSpPr>
          <p:cNvPr id="1159" name="Text Box 58"/>
          <p:cNvSpPr txBox="1">
            <a:spLocks noChangeArrowheads="1"/>
          </p:cNvSpPr>
          <p:nvPr/>
        </p:nvSpPr>
        <p:spPr bwMode="auto">
          <a:xfrm>
            <a:off x="986201" y="3386411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s-HN" sz="2000" dirty="0"/>
              <a:t>S</a:t>
            </a:r>
          </a:p>
        </p:txBody>
      </p:sp>
      <p:sp>
        <p:nvSpPr>
          <p:cNvPr id="1160" name="Rectangle 59"/>
          <p:cNvSpPr>
            <a:spLocks noChangeArrowheads="1"/>
          </p:cNvSpPr>
          <p:nvPr/>
        </p:nvSpPr>
        <p:spPr bwMode="auto">
          <a:xfrm>
            <a:off x="5796326" y="4407827"/>
            <a:ext cx="1742015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smtClean="0"/>
              <a:t>Upper baffle</a:t>
            </a:r>
            <a:endParaRPr lang="en-US" sz="2400"/>
          </a:p>
        </p:txBody>
      </p:sp>
      <p:sp>
        <p:nvSpPr>
          <p:cNvPr id="1161" name="Line 60"/>
          <p:cNvSpPr>
            <a:spLocks noChangeShapeType="1"/>
          </p:cNvSpPr>
          <p:nvPr/>
        </p:nvSpPr>
        <p:spPr bwMode="auto">
          <a:xfrm flipH="1">
            <a:off x="4873988" y="4661172"/>
            <a:ext cx="9906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62" name="Rectangle 62"/>
          <p:cNvSpPr>
            <a:spLocks noChangeArrowheads="1"/>
          </p:cNvSpPr>
          <p:nvPr/>
        </p:nvSpPr>
        <p:spPr bwMode="auto">
          <a:xfrm>
            <a:off x="5767751" y="3682339"/>
            <a:ext cx="1775679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smtClean="0"/>
              <a:t>Lower baffle</a:t>
            </a:r>
            <a:endParaRPr lang="en-US" sz="2400"/>
          </a:p>
        </p:txBody>
      </p:sp>
      <p:sp>
        <p:nvSpPr>
          <p:cNvPr id="1163" name="Line 63"/>
          <p:cNvSpPr>
            <a:spLocks noChangeShapeType="1"/>
          </p:cNvSpPr>
          <p:nvPr/>
        </p:nvSpPr>
        <p:spPr bwMode="auto">
          <a:xfrm flipH="1" flipV="1">
            <a:off x="5150212" y="3916636"/>
            <a:ext cx="676275" cy="11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64" name="Line 55"/>
          <p:cNvSpPr>
            <a:spLocks noChangeShapeType="1"/>
          </p:cNvSpPr>
          <p:nvPr/>
        </p:nvSpPr>
        <p:spPr bwMode="auto">
          <a:xfrm rot="10800000">
            <a:off x="1243376" y="3446736"/>
            <a:ext cx="0" cy="290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65" name="Rectangle 62"/>
          <p:cNvSpPr>
            <a:spLocks noChangeArrowheads="1"/>
          </p:cNvSpPr>
          <p:nvPr/>
        </p:nvSpPr>
        <p:spPr bwMode="auto">
          <a:xfrm>
            <a:off x="5753936" y="3234664"/>
            <a:ext cx="2847254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smtClean="0"/>
              <a:t>Minimum water level</a:t>
            </a:r>
            <a:endParaRPr lang="en-US" sz="2400"/>
          </a:p>
        </p:txBody>
      </p:sp>
      <p:sp>
        <p:nvSpPr>
          <p:cNvPr id="1166" name="Line 63"/>
          <p:cNvSpPr>
            <a:spLocks noChangeShapeType="1"/>
          </p:cNvSpPr>
          <p:nvPr/>
        </p:nvSpPr>
        <p:spPr bwMode="auto">
          <a:xfrm flipH="1">
            <a:off x="5455012" y="3451498"/>
            <a:ext cx="371476" cy="79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67" name="Rectangle 62"/>
          <p:cNvSpPr>
            <a:spLocks noChangeArrowheads="1"/>
          </p:cNvSpPr>
          <p:nvPr/>
        </p:nvSpPr>
        <p:spPr bwMode="auto">
          <a:xfrm>
            <a:off x="5676992" y="5096193"/>
            <a:ext cx="2481205" cy="83099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/>
              <a:t>Port from previous channel</a:t>
            </a:r>
            <a:endParaRPr lang="en-US" sz="2400" dirty="0"/>
          </a:p>
        </p:txBody>
      </p:sp>
      <p:sp>
        <p:nvSpPr>
          <p:cNvPr id="1168" name="Line 63"/>
          <p:cNvSpPr>
            <a:spLocks noChangeShapeType="1"/>
          </p:cNvSpPr>
          <p:nvPr/>
        </p:nvSpPr>
        <p:spPr bwMode="auto">
          <a:xfrm flipH="1">
            <a:off x="5350237" y="5499373"/>
            <a:ext cx="371476" cy="79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s-HN"/>
          </a:p>
        </p:txBody>
      </p:sp>
      <p:sp>
        <p:nvSpPr>
          <p:cNvPr id="1169" name="Rectangle 62"/>
          <p:cNvSpPr>
            <a:spLocks noChangeArrowheads="1"/>
          </p:cNvSpPr>
          <p:nvPr/>
        </p:nvSpPr>
        <p:spPr bwMode="auto">
          <a:xfrm>
            <a:off x="1890795" y="2790725"/>
            <a:ext cx="6019597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Exit to the sedimentation tank entrance channel</a:t>
            </a:r>
            <a:endParaRPr lang="en-US" sz="2400" dirty="0"/>
          </a:p>
        </p:txBody>
      </p:sp>
      <p:cxnSp>
        <p:nvCxnSpPr>
          <p:cNvPr id="1170" name="Elbow Connector 1164"/>
          <p:cNvCxnSpPr/>
          <p:nvPr/>
        </p:nvCxnSpPr>
        <p:spPr bwMode="auto">
          <a:xfrm rot="10800000" flipV="1">
            <a:off x="746861" y="2943124"/>
            <a:ext cx="1143935" cy="623233"/>
          </a:xfrm>
          <a:prstGeom prst="curvedConnector3">
            <a:avLst>
              <a:gd name="adj1" fmla="val 94143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503806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Collision Potential</a:t>
            </a:r>
          </a:p>
        </p:txBody>
      </p:sp>
      <p:sp>
        <p:nvSpPr>
          <p:cNvPr id="20482" name="Content Placeholder 9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Ability to Provide Collisions Between </a:t>
            </a:r>
            <a:r>
              <a:rPr lang="en-US" dirty="0" err="1" smtClean="0"/>
              <a:t>Flocs</a:t>
            </a:r>
            <a:endParaRPr lang="en-US" dirty="0" smtClean="0"/>
          </a:p>
          <a:p>
            <a:pPr eaLnBrk="1" hangingPunct="1"/>
            <a:r>
              <a:rPr lang="en-US" dirty="0" smtClean="0"/>
              <a:t>Characteristic of the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	         Increase Size of </a:t>
            </a:r>
            <a:r>
              <a:rPr lang="en-US" dirty="0" err="1" smtClean="0"/>
              <a:t>Floc</a:t>
            </a:r>
            <a:r>
              <a:rPr lang="en-US" dirty="0" smtClean="0"/>
              <a:t> (to a point)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Make it Easier for </a:t>
            </a:r>
            <a:r>
              <a:rPr lang="en-US" dirty="0" err="1" smtClean="0"/>
              <a:t>Flocs</a:t>
            </a:r>
            <a:r>
              <a:rPr lang="en-US" dirty="0" smtClean="0"/>
              <a:t> to Settle Out In </a:t>
            </a:r>
            <a:r>
              <a:rPr lang="en-US" dirty="0" err="1" smtClean="0"/>
              <a:t>Sed</a:t>
            </a:r>
            <a:r>
              <a:rPr lang="en-US" dirty="0" smtClean="0"/>
              <a:t> Tank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           Lower Residual Turbidity in Effluent</a:t>
            </a:r>
          </a:p>
        </p:txBody>
      </p:sp>
      <p:pic>
        <p:nvPicPr>
          <p:cNvPr id="20483" name="Picture 5" descr="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a"/>
          <p:cNvPicPr>
            <a:picLocks noChangeAspect="1" noChangeArrowheads="1"/>
          </p:cNvPicPr>
          <p:nvPr/>
        </p:nvPicPr>
        <p:blipFill>
          <a:blip r:embed="rId4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own Arrow 1"/>
          <p:cNvSpPr/>
          <p:nvPr/>
        </p:nvSpPr>
        <p:spPr bwMode="auto">
          <a:xfrm>
            <a:off x="4283968" y="3212976"/>
            <a:ext cx="432048" cy="576064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" name="Down Arrow 2"/>
          <p:cNvSpPr/>
          <p:nvPr/>
        </p:nvSpPr>
        <p:spPr bwMode="auto">
          <a:xfrm>
            <a:off x="4355976" y="4221088"/>
            <a:ext cx="360040" cy="648072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8" name="Picture 5" descr="MCED00214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5977746"/>
            <a:ext cx="646085" cy="64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3584629" y="6009614"/>
            <a:ext cx="1707451" cy="252616"/>
          </a:xfrm>
          <a:prstGeom prst="straightConnector1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11" name="Picture 5" descr="MCED00214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5122" y="5525327"/>
            <a:ext cx="646085" cy="64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MCED00214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6009614"/>
            <a:ext cx="646085" cy="64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866004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Would We Recycle </a:t>
            </a:r>
            <a:r>
              <a:rPr lang="en-US" dirty="0" err="1" smtClean="0"/>
              <a:t>Flocs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138" y="2453483"/>
            <a:ext cx="6120622" cy="402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62375"/>
            <a:ext cx="9620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8657" y="1524000"/>
            <a:ext cx="6881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Collision Potential Required for Varying Influent Turbidities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375366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8"/>
          <p:cNvSpPr>
            <a:spLocks noGrp="1"/>
          </p:cNvSpPr>
          <p:nvPr>
            <p:ph type="title"/>
          </p:nvPr>
        </p:nvSpPr>
        <p:spPr>
          <a:xfrm>
            <a:off x="152400" y="404664"/>
            <a:ext cx="84582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What is a </a:t>
            </a:r>
            <a:r>
              <a:rPr lang="en-US" dirty="0" err="1" smtClean="0"/>
              <a:t>Venturi</a:t>
            </a:r>
            <a:r>
              <a:rPr lang="en-US" dirty="0" smtClean="0"/>
              <a:t>?</a:t>
            </a:r>
          </a:p>
        </p:txBody>
      </p:sp>
      <p:pic>
        <p:nvPicPr>
          <p:cNvPr id="24578" name="Picture 5" descr="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a"/>
          <p:cNvPicPr>
            <a:picLocks noChangeAspect="1" noChangeArrowheads="1"/>
          </p:cNvPicPr>
          <p:nvPr/>
        </p:nvPicPr>
        <p:blipFill>
          <a:blip r:embed="rId4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029" descr="venturi"/>
          <p:cNvPicPr>
            <a:picLocks noGrp="1" noChangeAspect="1" noChangeArrowheads="1"/>
          </p:cNvPicPr>
          <p:nvPr>
            <p:ph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228600" y="1600200"/>
            <a:ext cx="5562600" cy="3829050"/>
          </a:xfrm>
        </p:spPr>
      </p:pic>
      <p:pic>
        <p:nvPicPr>
          <p:cNvPr id="24581" name="Picture 1030" descr="Bernoulli_eqn_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8034" y="5539234"/>
            <a:ext cx="518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1031"/>
          <p:cNvSpPr txBox="1">
            <a:spLocks noChangeArrowheads="1"/>
          </p:cNvSpPr>
          <p:nvPr/>
        </p:nvSpPr>
        <p:spPr bwMode="auto">
          <a:xfrm>
            <a:off x="6248400" y="3124200"/>
            <a:ext cx="2362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700" dirty="0" err="1">
                <a:hlinkClick r:id="rId7"/>
              </a:rPr>
              <a:t>Venturi</a:t>
            </a:r>
            <a:r>
              <a:rPr lang="en-US" sz="1700" dirty="0">
                <a:hlinkClick r:id="rId7"/>
              </a:rPr>
              <a:t> In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11684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a </a:t>
            </a:r>
            <a:r>
              <a:rPr lang="en-US" dirty="0" err="1" smtClean="0"/>
              <a:t>Venturi</a:t>
            </a:r>
            <a:r>
              <a:rPr lang="en-US" dirty="0" smtClean="0"/>
              <a:t> Be Used in an </a:t>
            </a:r>
            <a:r>
              <a:rPr lang="en-US" dirty="0" err="1" smtClean="0"/>
              <a:t>AguaClara</a:t>
            </a:r>
            <a:r>
              <a:rPr lang="en-US" dirty="0" smtClean="0"/>
              <a:t> Plant?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Elyssa\Downloads\Venturi\Venturi\VenturiOverview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971800"/>
            <a:ext cx="8405690" cy="2072469"/>
          </a:xfrm>
          <a:prstGeom prst="rect">
            <a:avLst/>
          </a:prstGeom>
          <a:noFill/>
        </p:spPr>
      </p:pic>
      <p:sp>
        <p:nvSpPr>
          <p:cNvPr id="8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Recycle </a:t>
            </a:r>
            <a:r>
              <a:rPr lang="en-US" dirty="0" err="1"/>
              <a:t>f</a:t>
            </a:r>
            <a:r>
              <a:rPr lang="en-US" dirty="0" err="1" smtClean="0"/>
              <a:t>locs</a:t>
            </a:r>
            <a:r>
              <a:rPr lang="en-US" dirty="0" smtClean="0"/>
              <a:t> from the </a:t>
            </a:r>
            <a:r>
              <a:rPr lang="en-US" dirty="0" err="1" smtClean="0"/>
              <a:t>floc</a:t>
            </a:r>
            <a:r>
              <a:rPr lang="en-US" dirty="0" smtClean="0"/>
              <a:t> blanket in the Sedimentation Tank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65558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Done?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8" y="1600200"/>
            <a:ext cx="798194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25740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2942</TotalTime>
  <Words>317</Words>
  <Application>Microsoft Office PowerPoint</Application>
  <PresentationFormat>On-screen Show (4:3)</PresentationFormat>
  <Paragraphs>57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1_AguaClara the road</vt:lpstr>
      <vt:lpstr>Venturi and  Low Flow Flocculator</vt:lpstr>
      <vt:lpstr>Flocculation Overview</vt:lpstr>
      <vt:lpstr>Flocculation Overview</vt:lpstr>
      <vt:lpstr>Flocculation Overview</vt:lpstr>
      <vt:lpstr>Collision Potential</vt:lpstr>
      <vt:lpstr>Why Would We Recycle Flocs?</vt:lpstr>
      <vt:lpstr>What is a Venturi?</vt:lpstr>
      <vt:lpstr>How Would a Venturi Be Used in an AguaClara Plant?</vt:lpstr>
      <vt:lpstr>What Have We Done?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CIT Lab User</cp:lastModifiedBy>
  <cp:revision>270</cp:revision>
  <dcterms:created xsi:type="dcterms:W3CDTF">2008-08-26T14:48:34Z</dcterms:created>
  <dcterms:modified xsi:type="dcterms:W3CDTF">2012-03-07T00:28:32Z</dcterms:modified>
</cp:coreProperties>
</file>