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Override PartName="/ppt/slides/slide11.xml" ContentType="application/vnd.openxmlformats-officedocument.presentationml.slide+xml"/>
  <Default Extension="xml" ContentType="application/xml"/>
  <Override PartName="/ppt/slides/slide9.xml" ContentType="application/vnd.openxmlformats-officedocument.presentationml.slide+xml"/>
  <Default Extension="jpeg" ContentType="image/jpeg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s/slide16.xml" ContentType="application/vnd.openxmlformats-officedocument.presentationml.slide+xml"/>
  <Override PartName="/ppt/theme/theme2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slide12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s/slide19.xml" ContentType="application/vnd.openxmlformats-officedocument.presentationml.slide+xml"/>
  <Override PartName="/ppt/slideLayouts/slideLayout9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17.xml" ContentType="application/vnd.openxmlformats-officedocument.presentationml.slide+xml"/>
  <Override PartName="/ppt/theme/theme3.xml" ContentType="application/vnd.openxmlformats-officedocument.theme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49" r:id="rId1"/>
  </p:sldMasterIdLst>
  <p:notesMasterIdLst>
    <p:notesMasterId r:id="rId21"/>
  </p:notesMasterIdLst>
  <p:handoutMasterIdLst>
    <p:handoutMasterId r:id="rId22"/>
  </p:handoutMasterIdLst>
  <p:sldIdLst>
    <p:sldId id="475" r:id="rId2"/>
    <p:sldId id="477" r:id="rId3"/>
    <p:sldId id="495" r:id="rId4"/>
    <p:sldId id="490" r:id="rId5"/>
    <p:sldId id="492" r:id="rId6"/>
    <p:sldId id="493" r:id="rId7"/>
    <p:sldId id="487" r:id="rId8"/>
    <p:sldId id="480" r:id="rId9"/>
    <p:sldId id="479" r:id="rId10"/>
    <p:sldId id="481" r:id="rId11"/>
    <p:sldId id="488" r:id="rId12"/>
    <p:sldId id="496" r:id="rId13"/>
    <p:sldId id="497" r:id="rId14"/>
    <p:sldId id="498" r:id="rId15"/>
    <p:sldId id="499" r:id="rId16"/>
    <p:sldId id="500" r:id="rId17"/>
    <p:sldId id="489" r:id="rId18"/>
    <p:sldId id="486" r:id="rId19"/>
    <p:sldId id="494" r:id="rId20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showPr showNarration="1">
    <p:present/>
    <p:sldAll/>
    <p:penClr>
      <a:prstClr val="red"/>
    </p:penClr>
    <p:extLst>
      <p:ext uri="{EC167BDD-8182-4AB7-AECC-EB403E3ABB37}">
        <p14:laserClr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>
          <a:srgbClr val="FF0000"/>
        </p14:laserClr>
      </p:ext>
      <p:ext uri="{2FDB2607-1784-4EEB-B798-7EB5836EED8A}">
        <p14:showMediaCtrls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"/>
      </p:ext>
    </p:extLst>
  </p:showPr>
  <p:extLst>
    <p:ext uri="{E76CE94A-603C-4142-B9EB-6D1370010A27}">
      <p14:discardImageEditData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0"/>
    </p:ext>
    <p:ext uri="{D31A062A-798A-4329-ABDD-BBA856620510}">
      <p14:defaultImageDpi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8510" autoAdjust="0"/>
  </p:normalViewPr>
  <p:slideViewPr>
    <p:cSldViewPr>
      <p:cViewPr varScale="1">
        <p:scale>
          <a:sx n="103" d="100"/>
          <a:sy n="103" d="100"/>
        </p:scale>
        <p:origin x="-49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1200" y="-78"/>
      </p:cViewPr>
      <p:guideLst>
        <p:guide orient="horz" pos="3024"/>
        <p:guide pos="230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handoutMaster" Target="handoutMasters/handoutMaster1.xml"/><Relationship Id="rId23" Type="http://schemas.openxmlformats.org/officeDocument/2006/relationships/printerSettings" Target="printerSettings/printerSettings1.bin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472440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r>
              <a:rPr lang="en-US" dirty="0" smtClean="0"/>
              <a:t>CEE 4540: Sustainable Municipal Drinking Water Treatment</a:t>
            </a:r>
          </a:p>
          <a:p>
            <a:r>
              <a:rPr lang="en-US" dirty="0" smtClean="0"/>
              <a:t>Monroe Weber-Shirk</a:t>
            </a:r>
            <a:endParaRPr lang="en-US" dirty="0"/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E5858FC7-A491-4C1D-BE15-441EB2A2CED3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4435261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7913D7C8-1D10-4E5B-8A9B-B2BE7F2B760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2253816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720276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35688495-61E6-4C43-9431-EA7C184628A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CECB2E-A233-43CF-B1E2-6433B9CB7F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0A5AD3-08CC-4598-BE40-CD82AC3891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53CF1-E184-4C42-BF06-4252E09B86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9674A-2335-4D63-923F-889337434E6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5492B4-78F1-42E2-AFF8-75AECCA8D8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26DE9-936A-4892-B48E-BC5981E69B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B7A795-0F78-44F3-A0FC-134940021A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A8437-DF20-408E-9EC8-9AD0F83404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97E3B-4BD4-4D27-AA52-CBAF8D6425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E4635F-EEFC-45D6-A1A7-222B36D010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F5E825E6-5608-4DD7-9AF8-76D49B509DE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4.jpeg"/><Relationship Id="rId3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www.youtube.com/watch?v=Bl-fKro20Ec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hyperlink" Target="https://picasaweb.google.com/CUAguaClara/VideosDelFRAMCa%235664217255055787474" TargetMode="External"/><Relationship Id="rId3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youtube.com/watch?v=oTHYG9axKW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4" Type="http://schemas.openxmlformats.org/officeDocument/2006/relationships/image" Target="../media/image23.jpeg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.jpeg"/><Relationship Id="rId3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4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3352800" y="5029200"/>
            <a:ext cx="4114800" cy="1447800"/>
          </a:xfrm>
        </p:spPr>
        <p:txBody>
          <a:bodyPr/>
          <a:lstStyle/>
          <a:p>
            <a:r>
              <a:rPr lang="en-US" sz="2800" dirty="0" smtClean="0"/>
              <a:t>Michelle Wang </a:t>
            </a:r>
          </a:p>
          <a:p>
            <a:r>
              <a:rPr lang="en-US" sz="2800" dirty="0" err="1" smtClean="0"/>
              <a:t>Steph</a:t>
            </a:r>
            <a:r>
              <a:rPr lang="en-US" sz="2800" dirty="0" smtClean="0"/>
              <a:t> </a:t>
            </a:r>
            <a:r>
              <a:rPr lang="en-US" sz="2800" dirty="0" err="1" smtClean="0"/>
              <a:t>Lohberg</a:t>
            </a:r>
            <a:r>
              <a:rPr lang="en-US" sz="2800" dirty="0" smtClean="0"/>
              <a:t> </a:t>
            </a:r>
          </a:p>
          <a:p>
            <a:r>
              <a:rPr lang="en-US" sz="2800" dirty="0" smtClean="0"/>
              <a:t>Chris Holmes</a:t>
            </a:r>
            <a:endParaRPr lang="en-US" sz="2800" dirty="0"/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Stacked Rapid Sand Filtration-Full Scale</a:t>
            </a:r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Different Molds-Diagrams</a:t>
            </a:r>
            <a:endParaRPr lang="en-US" dirty="0"/>
          </a:p>
        </p:txBody>
      </p:sp>
      <p:pic>
        <p:nvPicPr>
          <p:cNvPr id="5" name="Content Placeholder 4" descr="Slide1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 l="4194" r="4194"/>
          <a:stretch>
            <a:fillRect/>
          </a:stretch>
        </p:blipFill>
        <p:spPr/>
      </p:pic>
      <p:pic>
        <p:nvPicPr>
          <p:cNvPr id="6" name="Content Placeholder 5" descr="Slide2.jpg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 l="4194" r="4194"/>
          <a:stretch>
            <a:fillRect/>
          </a:stretch>
        </p:blipFill>
        <p:spPr/>
      </p:pic>
      <p:sp>
        <p:nvSpPr>
          <p:cNvPr id="7" name="TextBox 6"/>
          <p:cNvSpPr txBox="1"/>
          <p:nvPr/>
        </p:nvSpPr>
        <p:spPr>
          <a:xfrm>
            <a:off x="533400" y="6096000"/>
            <a:ext cx="807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	     Straight Mold 			Curved Mold</a:t>
            </a:r>
            <a:endParaRPr lang="en-US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08610486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Molding Video Process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>
                <a:hlinkClick r:id="rId3"/>
              </a:rPr>
              <a:t>http://www.youtube.com/watch?v=Bl-</a:t>
            </a:r>
            <a:r>
              <a:rPr lang="pl-PL" dirty="0" smtClean="0">
                <a:hlinkClick r:id="rId3"/>
              </a:rPr>
              <a:t>fKro20Ec</a:t>
            </a:r>
            <a:endParaRPr lang="pl-PL" dirty="0" smtClean="0"/>
          </a:p>
          <a:p>
            <a:endParaRPr lang="pl-PL" dirty="0"/>
          </a:p>
          <a:p>
            <a:endParaRPr lang="en-US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88517829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Assembly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Pipes are directional</a:t>
            </a:r>
          </a:p>
          <a:p>
            <a:r>
              <a:rPr lang="en-US" dirty="0" smtClean="0">
                <a:hlinkClick r:id="rId2"/>
              </a:rPr>
              <a:t>Construct outside of box</a:t>
            </a:r>
            <a:endParaRPr lang="en-US" dirty="0" smtClean="0"/>
          </a:p>
          <a:p>
            <a:r>
              <a:rPr lang="en-US" dirty="0" smtClean="0"/>
              <a:t>Still able to exchange individual pipes when necessary</a:t>
            </a:r>
          </a:p>
          <a:p>
            <a:r>
              <a:rPr lang="en-US" dirty="0" smtClean="0"/>
              <a:t>Also, no sealants or epoxies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9600" y="2133600"/>
            <a:ext cx="4267200" cy="32004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Weaknesses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Pipes connection gaps</a:t>
            </a:r>
          </a:p>
          <a:p>
            <a:pPr lvl="1"/>
            <a:r>
              <a:rPr lang="en-US" dirty="0" smtClean="0"/>
              <a:t>Fixed by enlarging the mold</a:t>
            </a:r>
          </a:p>
          <a:p>
            <a:r>
              <a:rPr lang="en-US" dirty="0" smtClean="0"/>
              <a:t>Flexing</a:t>
            </a:r>
          </a:p>
          <a:p>
            <a:pPr lvl="1"/>
            <a:r>
              <a:rPr lang="en-US" dirty="0" smtClean="0"/>
              <a:t>Fixed by using cables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4267200" y="2362200"/>
            <a:ext cx="4521200" cy="33909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Different design strategies</a:t>
            </a:r>
          </a:p>
          <a:p>
            <a:pPr lvl="1"/>
            <a:r>
              <a:rPr lang="en-US" dirty="0" smtClean="0"/>
              <a:t>Lateral design doesn’t give enough horizontal flex support</a:t>
            </a:r>
          </a:p>
          <a:p>
            <a:pPr lvl="1"/>
            <a:r>
              <a:rPr lang="en-US" dirty="0" smtClean="0"/>
              <a:t>Creating an X gives stability in all directions</a:t>
            </a:r>
          </a:p>
          <a:p>
            <a:pPr lvl="1"/>
            <a:r>
              <a:rPr lang="en-US" dirty="0" smtClean="0"/>
              <a:t>Adding a single lateral cable gives vertical stability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4200" y="2438400"/>
            <a:ext cx="4622800" cy="34671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Zip Ties and Turnbuckles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124200" cy="4525963"/>
          </a:xfrm>
        </p:spPr>
        <p:txBody>
          <a:bodyPr/>
          <a:lstStyle/>
          <a:p>
            <a:r>
              <a:rPr lang="en-US" dirty="0" smtClean="0"/>
              <a:t>Zip ties vs. Turnbuckles</a:t>
            </a:r>
          </a:p>
          <a:p>
            <a:pPr lvl="1"/>
            <a:r>
              <a:rPr lang="en-US" dirty="0" smtClean="0"/>
              <a:t>Initial idea used turnbuckles which could get tighter</a:t>
            </a:r>
          </a:p>
          <a:p>
            <a:pPr lvl="1"/>
            <a:r>
              <a:rPr lang="en-US" dirty="0" smtClean="0"/>
              <a:t>Then zip ties were cheaper and created a default strength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6200" y="1981200"/>
            <a:ext cx="5029200" cy="37719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Assembly 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Caps and Couplings (</a:t>
            </a:r>
            <a:r>
              <a:rPr lang="en-US" dirty="0" err="1" smtClean="0"/>
              <a:t>Fernco</a:t>
            </a:r>
            <a:r>
              <a:rPr lang="en-US" dirty="0" smtClean="0"/>
              <a:t> vs. PVC)</a:t>
            </a:r>
          </a:p>
          <a:p>
            <a:r>
              <a:rPr lang="en-US" dirty="0" smtClean="0"/>
              <a:t>Consistency with creating holes</a:t>
            </a:r>
          </a:p>
          <a:p>
            <a:r>
              <a:rPr lang="en-US" dirty="0" smtClean="0"/>
              <a:t>Stacking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2400" y="2590800"/>
            <a:ext cx="4368800" cy="32766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Assembly Video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>
                <a:hlinkClick r:id="rId2"/>
              </a:rPr>
              <a:t>http://www.youtube.com/watch?v=</a:t>
            </a:r>
            <a:r>
              <a:rPr lang="pl-PL" dirty="0" smtClean="0">
                <a:hlinkClick r:id="rId2"/>
              </a:rPr>
              <a:t>oTHYG9axKW</a:t>
            </a:r>
            <a:endParaRPr lang="pl-PL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44696771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Stacking Layers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8600" y="1752600"/>
            <a:ext cx="6019800" cy="2667000"/>
          </a:xfrm>
        </p:spPr>
        <p:txBody>
          <a:bodyPr/>
          <a:lstStyle/>
          <a:p>
            <a:pPr marL="342900" indent="-342900">
              <a:buFont typeface="Arial" pitchFamily="34" charset="0"/>
              <a:buChar char="•"/>
            </a:pPr>
            <a:r>
              <a:rPr lang="en-US" dirty="0" smtClean="0"/>
              <a:t>Alternative method - no T connections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dirty="0" smtClean="0"/>
              <a:t>Zip-ties </a:t>
            </a:r>
            <a:r>
              <a:rPr lang="en-US" dirty="0"/>
              <a:t>as a viable </a:t>
            </a:r>
            <a:r>
              <a:rPr lang="en-US" dirty="0" smtClean="0"/>
              <a:t>option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dirty="0" smtClean="0"/>
              <a:t>Functions in backwash</a:t>
            </a:r>
            <a:endParaRPr lang="en-US" dirty="0"/>
          </a:p>
          <a:p>
            <a:pPr marL="342900" indent="-342900">
              <a:buFont typeface="Arial" pitchFamily="34" charset="0"/>
              <a:buChar char="•"/>
            </a:pPr>
            <a:r>
              <a:rPr lang="en-US" dirty="0" smtClean="0"/>
              <a:t>Easy to manufacture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dirty="0" smtClean="0"/>
              <a:t>Easy removal</a:t>
            </a:r>
          </a:p>
          <a:p>
            <a:endParaRPr lang="en-US" dirty="0"/>
          </a:p>
        </p:txBody>
      </p:sp>
      <p:pic>
        <p:nvPicPr>
          <p:cNvPr id="7" name="Picture 5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 t="19568" b="7745"/>
          <a:stretch/>
        </p:blipFill>
        <p:spPr bwMode="auto">
          <a:xfrm>
            <a:off x="6019800" y="1600200"/>
            <a:ext cx="2362200" cy="2298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chemeClr val="accent1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Grp="1" noChangeAspect="1" noChangeArrowheads="1"/>
          </p:cNvPicPr>
          <p:nvPr>
            <p:ph sz="quarter" idx="4"/>
          </p:nvPr>
        </p:nvPicPr>
        <p:blipFill rotWithShape="1">
          <a:blip r:embed="rId3" cstate="print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 t="15194" b="18625"/>
          <a:stretch/>
        </p:blipFill>
        <p:spPr bwMode="auto">
          <a:xfrm>
            <a:off x="5638800" y="4002993"/>
            <a:ext cx="2951270" cy="2615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chemeClr val="accent1"/>
                </a:solidFill>
              </a14:hiddenFill>
            </a:ex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 descr="https://lh6.googleusercontent.com/-pLMxb6FsLKY/TrFaPZanjhI/AAAAAAAAjw0/GuXFo7IoivM/s640/100_095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 t="44922"/>
          <a:stretch/>
        </p:blipFill>
        <p:spPr bwMode="auto">
          <a:xfrm>
            <a:off x="274178" y="4267200"/>
            <a:ext cx="4953000" cy="2046006"/>
          </a:xfrm>
          <a:prstGeom prst="rect">
            <a:avLst/>
          </a:prstGeom>
          <a:noFill/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09655517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	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2906712"/>
            <a:ext cx="4038600" cy="3951288"/>
          </a:xfrm>
        </p:spPr>
        <p:txBody>
          <a:bodyPr/>
          <a:lstStyle/>
          <a:p>
            <a:pPr>
              <a:buFont typeface="Arial"/>
              <a:buChar char="•"/>
            </a:pPr>
            <a:r>
              <a:rPr lang="en-US" dirty="0" smtClean="0"/>
              <a:t>Test stacking methods</a:t>
            </a:r>
          </a:p>
          <a:p>
            <a:pPr>
              <a:buFont typeface="Arial"/>
              <a:buChar char="•"/>
            </a:pPr>
            <a:r>
              <a:rPr lang="en-US" dirty="0" smtClean="0"/>
              <a:t>Cable fastening</a:t>
            </a:r>
          </a:p>
          <a:p>
            <a:pPr>
              <a:buFont typeface="Arial"/>
              <a:buChar char="•"/>
            </a:pPr>
            <a:r>
              <a:rPr lang="en-US" dirty="0" smtClean="0"/>
              <a:t>Low-Flow plant </a:t>
            </a:r>
          </a:p>
          <a:p>
            <a:pPr>
              <a:buNone/>
            </a:pPr>
            <a:endParaRPr lang="en-US" dirty="0" smtClean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2400" y="2362200"/>
            <a:ext cx="4942942" cy="3649931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296105" y="152400"/>
            <a:ext cx="8458200" cy="1143000"/>
          </a:xfrm>
        </p:spPr>
        <p:txBody>
          <a:bodyPr/>
          <a:lstStyle/>
          <a:p>
            <a:r>
              <a:rPr lang="en-US" dirty="0" smtClean="0"/>
              <a:t>Stacked Rapid Sand Filter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37145" y="6369269"/>
            <a:ext cx="1553029" cy="461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3" cstate="print"/>
          <a:srcRect r="4546"/>
          <a:stretch>
            <a:fillRect/>
          </a:stretch>
        </p:blipFill>
        <p:spPr bwMode="auto">
          <a:xfrm>
            <a:off x="-3846" y="6272026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706934" y="1612974"/>
            <a:ext cx="3507609" cy="4743478"/>
            <a:chOff x="144" y="107"/>
            <a:chExt cx="2909" cy="4154"/>
          </a:xfrm>
        </p:grpSpPr>
        <p:sp>
          <p:nvSpPr>
            <p:cNvPr id="8" name="Rectangle 32"/>
            <p:cNvSpPr>
              <a:spLocks noChangeArrowheads="1"/>
            </p:cNvSpPr>
            <p:nvPr/>
          </p:nvSpPr>
          <p:spPr bwMode="auto">
            <a:xfrm>
              <a:off x="743" y="811"/>
              <a:ext cx="521" cy="149"/>
            </a:xfrm>
            <a:prstGeom prst="rect">
              <a:avLst/>
            </a:prstGeom>
            <a:solidFill>
              <a:srgbClr val="99CCFF"/>
            </a:solidFill>
            <a:ln w="25400" algn="ctr">
              <a:solidFill>
                <a:srgbClr val="99CCFF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11" name="Rectangle 32"/>
            <p:cNvSpPr>
              <a:spLocks noChangeArrowheads="1"/>
            </p:cNvSpPr>
            <p:nvPr/>
          </p:nvSpPr>
          <p:spPr bwMode="auto">
            <a:xfrm>
              <a:off x="144" y="432"/>
              <a:ext cx="599" cy="524"/>
            </a:xfrm>
            <a:prstGeom prst="rect">
              <a:avLst/>
            </a:prstGeom>
            <a:solidFill>
              <a:srgbClr val="99CCFF"/>
            </a:solidFill>
            <a:ln w="25400" algn="ctr">
              <a:solidFill>
                <a:srgbClr val="99CCFF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12" name="Line 80"/>
            <p:cNvSpPr>
              <a:spLocks noChangeShapeType="1"/>
            </p:cNvSpPr>
            <p:nvPr/>
          </p:nvSpPr>
          <p:spPr bwMode="auto">
            <a:xfrm>
              <a:off x="1392" y="867"/>
              <a:ext cx="144" cy="19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67"/>
            <p:cNvSpPr>
              <a:spLocks/>
            </p:cNvSpPr>
            <p:nvPr/>
          </p:nvSpPr>
          <p:spPr bwMode="auto">
            <a:xfrm>
              <a:off x="1233" y="819"/>
              <a:ext cx="120" cy="40"/>
            </a:xfrm>
            <a:custGeom>
              <a:avLst/>
              <a:gdLst>
                <a:gd name="T0" fmla="*/ 0 w 168"/>
                <a:gd name="T1" fmla="*/ 6 h 84"/>
                <a:gd name="T2" fmla="*/ 64 w 168"/>
                <a:gd name="T3" fmla="*/ 6 h 84"/>
                <a:gd name="T4" fmla="*/ 120 w 168"/>
                <a:gd name="T5" fmla="*/ 40 h 84"/>
                <a:gd name="T6" fmla="*/ 0 60000 65536"/>
                <a:gd name="T7" fmla="*/ 0 60000 65536"/>
                <a:gd name="T8" fmla="*/ 0 60000 65536"/>
                <a:gd name="T9" fmla="*/ 0 w 168"/>
                <a:gd name="T10" fmla="*/ 0 h 84"/>
                <a:gd name="T11" fmla="*/ 168 w 168"/>
                <a:gd name="T12" fmla="*/ 84 h 8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68" h="84">
                  <a:moveTo>
                    <a:pt x="0" y="12"/>
                  </a:moveTo>
                  <a:cubicBezTo>
                    <a:pt x="31" y="6"/>
                    <a:pt x="62" y="0"/>
                    <a:pt x="90" y="12"/>
                  </a:cubicBezTo>
                  <a:cubicBezTo>
                    <a:pt x="118" y="24"/>
                    <a:pt x="143" y="54"/>
                    <a:pt x="168" y="84"/>
                  </a:cubicBezTo>
                </a:path>
              </a:pathLst>
            </a:custGeom>
            <a:solidFill>
              <a:srgbClr val="99CCFF"/>
            </a:solidFill>
            <a:ln w="76200" cmpd="sng">
              <a:solidFill>
                <a:srgbClr val="99CC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Rectangle 169"/>
            <p:cNvSpPr>
              <a:spLocks noChangeArrowheads="1"/>
            </p:cNvSpPr>
            <p:nvPr/>
          </p:nvSpPr>
          <p:spPr bwMode="auto">
            <a:xfrm flipV="1">
              <a:off x="743" y="2794"/>
              <a:ext cx="834" cy="41"/>
            </a:xfrm>
            <a:prstGeom prst="rect">
              <a:avLst/>
            </a:prstGeom>
            <a:solidFill>
              <a:srgbClr val="99CC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15" name="Rectangle 169"/>
            <p:cNvSpPr>
              <a:spLocks noChangeArrowheads="1"/>
            </p:cNvSpPr>
            <p:nvPr/>
          </p:nvSpPr>
          <p:spPr bwMode="auto">
            <a:xfrm flipV="1">
              <a:off x="1063" y="3469"/>
              <a:ext cx="521" cy="39"/>
            </a:xfrm>
            <a:prstGeom prst="rect">
              <a:avLst/>
            </a:prstGeom>
            <a:solidFill>
              <a:srgbClr val="99CC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16" name="Rectangle 138"/>
            <p:cNvSpPr>
              <a:spLocks noChangeArrowheads="1"/>
            </p:cNvSpPr>
            <p:nvPr/>
          </p:nvSpPr>
          <p:spPr bwMode="auto">
            <a:xfrm flipH="1">
              <a:off x="1122" y="986"/>
              <a:ext cx="41" cy="1963"/>
            </a:xfrm>
            <a:prstGeom prst="rect">
              <a:avLst/>
            </a:prstGeom>
            <a:solidFill>
              <a:srgbClr val="99CC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17" name="Rectangle 11"/>
            <p:cNvSpPr>
              <a:spLocks noChangeArrowheads="1"/>
            </p:cNvSpPr>
            <p:nvPr/>
          </p:nvSpPr>
          <p:spPr bwMode="auto">
            <a:xfrm flipH="1">
              <a:off x="482" y="971"/>
              <a:ext cx="38" cy="2220"/>
            </a:xfrm>
            <a:prstGeom prst="rect">
              <a:avLst/>
            </a:prstGeom>
            <a:solidFill>
              <a:srgbClr val="99CC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18" name="Rectangle 11"/>
            <p:cNvSpPr>
              <a:spLocks noChangeArrowheads="1"/>
            </p:cNvSpPr>
            <p:nvPr/>
          </p:nvSpPr>
          <p:spPr bwMode="auto">
            <a:xfrm flipH="1">
              <a:off x="343" y="991"/>
              <a:ext cx="41" cy="2658"/>
            </a:xfrm>
            <a:prstGeom prst="rect">
              <a:avLst/>
            </a:prstGeom>
            <a:solidFill>
              <a:srgbClr val="99CC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19" name="Rectangle 11"/>
            <p:cNvSpPr>
              <a:spLocks noChangeArrowheads="1"/>
            </p:cNvSpPr>
            <p:nvPr/>
          </p:nvSpPr>
          <p:spPr bwMode="auto">
            <a:xfrm flipH="1">
              <a:off x="193" y="958"/>
              <a:ext cx="41" cy="3146"/>
            </a:xfrm>
            <a:prstGeom prst="rect">
              <a:avLst/>
            </a:prstGeom>
            <a:solidFill>
              <a:srgbClr val="99CC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>
                <a:solidFill>
                  <a:schemeClr val="lt1"/>
                </a:solidFill>
                <a:latin typeface="+mn-lt"/>
              </a:endParaRPr>
            </a:p>
          </p:txBody>
        </p:sp>
        <p:cxnSp>
          <p:nvCxnSpPr>
            <p:cNvPr id="20" name="Straight Connector 144"/>
            <p:cNvCxnSpPr>
              <a:cxnSpLocks noChangeShapeType="1"/>
            </p:cNvCxnSpPr>
            <p:nvPr/>
          </p:nvCxnSpPr>
          <p:spPr bwMode="auto">
            <a:xfrm>
              <a:off x="144" y="968"/>
              <a:ext cx="1120" cy="0"/>
            </a:xfrm>
            <a:prstGeom prst="line">
              <a:avLst/>
            </a:prstGeom>
            <a:noFill/>
            <a:ln w="2857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  <a:noFill/>
                </a14:hiddenFill>
              </a:ext>
            </a:extLst>
          </p:spPr>
        </p:cxnSp>
        <p:sp>
          <p:nvSpPr>
            <p:cNvPr id="21" name="Rectangle 145"/>
            <p:cNvSpPr>
              <a:spLocks noChangeArrowheads="1"/>
            </p:cNvSpPr>
            <p:nvPr/>
          </p:nvSpPr>
          <p:spPr bwMode="auto">
            <a:xfrm>
              <a:off x="172" y="929"/>
              <a:ext cx="87" cy="56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22" name="Rectangle 146"/>
            <p:cNvSpPr>
              <a:spLocks noChangeArrowheads="1"/>
            </p:cNvSpPr>
            <p:nvPr/>
          </p:nvSpPr>
          <p:spPr bwMode="auto">
            <a:xfrm>
              <a:off x="316" y="929"/>
              <a:ext cx="87" cy="56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23" name="Rectangle 147"/>
            <p:cNvSpPr>
              <a:spLocks noChangeArrowheads="1"/>
            </p:cNvSpPr>
            <p:nvPr/>
          </p:nvSpPr>
          <p:spPr bwMode="auto">
            <a:xfrm>
              <a:off x="457" y="929"/>
              <a:ext cx="87" cy="56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>
                <a:solidFill>
                  <a:schemeClr val="lt1"/>
                </a:solidFill>
                <a:latin typeface="+mn-lt"/>
              </a:endParaRPr>
            </a:p>
          </p:txBody>
        </p:sp>
        <p:cxnSp>
          <p:nvCxnSpPr>
            <p:cNvPr id="24" name="Straight Connector 6"/>
            <p:cNvCxnSpPr>
              <a:cxnSpLocks noChangeShapeType="1"/>
            </p:cNvCxnSpPr>
            <p:nvPr/>
          </p:nvCxnSpPr>
          <p:spPr bwMode="auto">
            <a:xfrm>
              <a:off x="1264" y="849"/>
              <a:ext cx="0" cy="119"/>
            </a:xfrm>
            <a:prstGeom prst="line">
              <a:avLst/>
            </a:prstGeom>
            <a:noFill/>
            <a:ln w="2857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  <a:noFill/>
                </a14:hiddenFill>
              </a:ext>
            </a:extLst>
          </p:spPr>
        </p:cxnSp>
        <p:sp>
          <p:nvSpPr>
            <p:cNvPr id="25" name="Rectangle 149"/>
            <p:cNvSpPr>
              <a:spLocks noChangeArrowheads="1"/>
            </p:cNvSpPr>
            <p:nvPr/>
          </p:nvSpPr>
          <p:spPr bwMode="auto">
            <a:xfrm>
              <a:off x="343" y="645"/>
              <a:ext cx="39" cy="285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26" name="Rectangle 16"/>
            <p:cNvSpPr>
              <a:spLocks noChangeArrowheads="1"/>
            </p:cNvSpPr>
            <p:nvPr/>
          </p:nvSpPr>
          <p:spPr bwMode="auto">
            <a:xfrm>
              <a:off x="488" y="637"/>
              <a:ext cx="38" cy="292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27" name="Rectangle 152"/>
            <p:cNvSpPr>
              <a:spLocks noChangeArrowheads="1"/>
            </p:cNvSpPr>
            <p:nvPr/>
          </p:nvSpPr>
          <p:spPr bwMode="auto">
            <a:xfrm>
              <a:off x="631" y="646"/>
              <a:ext cx="38" cy="283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28" name="Rectangle 169"/>
            <p:cNvSpPr>
              <a:spLocks noChangeArrowheads="1"/>
            </p:cNvSpPr>
            <p:nvPr/>
          </p:nvSpPr>
          <p:spPr bwMode="auto">
            <a:xfrm flipV="1">
              <a:off x="301" y="4182"/>
              <a:ext cx="1283" cy="39"/>
            </a:xfrm>
            <a:prstGeom prst="rect">
              <a:avLst/>
            </a:prstGeom>
            <a:solidFill>
              <a:srgbClr val="99CC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29" name="Block Arc 44"/>
            <p:cNvSpPr>
              <a:spLocks/>
            </p:cNvSpPr>
            <p:nvPr/>
          </p:nvSpPr>
          <p:spPr bwMode="auto">
            <a:xfrm rot="-5400000">
              <a:off x="180" y="3955"/>
              <a:ext cx="276" cy="282"/>
            </a:xfrm>
            <a:custGeom>
              <a:avLst/>
              <a:gdLst>
                <a:gd name="T0" fmla="*/ 0 w 685800"/>
                <a:gd name="T1" fmla="*/ 0 h 685800"/>
                <a:gd name="T2" fmla="*/ 0 w 685800"/>
                <a:gd name="T3" fmla="*/ 0 h 685800"/>
                <a:gd name="T4" fmla="*/ 0 w 685800"/>
                <a:gd name="T5" fmla="*/ 0 h 685800"/>
                <a:gd name="T6" fmla="*/ 5898240 60000 65536"/>
                <a:gd name="T7" fmla="*/ 0 60000 65536"/>
                <a:gd name="T8" fmla="*/ 17694720 60000 65536"/>
                <a:gd name="T9" fmla="*/ 0 w 685800"/>
                <a:gd name="T10" fmla="*/ 0 h 685800"/>
                <a:gd name="T11" fmla="*/ 352839 w 685800"/>
                <a:gd name="T12" fmla="*/ 342900 h 6858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85800" h="685800">
                  <a:moveTo>
                    <a:pt x="0" y="342900"/>
                  </a:moveTo>
                  <a:lnTo>
                    <a:pt x="0" y="342900"/>
                  </a:lnTo>
                  <a:cubicBezTo>
                    <a:pt x="0" y="153521"/>
                    <a:pt x="153521" y="0"/>
                    <a:pt x="342900" y="0"/>
                  </a:cubicBezTo>
                  <a:cubicBezTo>
                    <a:pt x="346196" y="0"/>
                    <a:pt x="349492" y="47"/>
                    <a:pt x="352787" y="142"/>
                  </a:cubicBezTo>
                  <a:lnTo>
                    <a:pt x="348095" y="162788"/>
                  </a:lnTo>
                  <a:lnTo>
                    <a:pt x="348095" y="162787"/>
                  </a:lnTo>
                  <a:cubicBezTo>
                    <a:pt x="346363" y="162737"/>
                    <a:pt x="344631" y="162713"/>
                    <a:pt x="342900" y="162713"/>
                  </a:cubicBezTo>
                  <a:cubicBezTo>
                    <a:pt x="243385" y="162713"/>
                    <a:pt x="162713" y="243385"/>
                    <a:pt x="162713" y="342900"/>
                  </a:cubicBezTo>
                  <a:lnTo>
                    <a:pt x="0" y="342900"/>
                  </a:lnTo>
                  <a:close/>
                </a:path>
              </a:pathLst>
            </a:custGeom>
            <a:solidFill>
              <a:srgbClr val="99CCFF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30" name="Rectangle 169"/>
            <p:cNvSpPr>
              <a:spLocks noChangeArrowheads="1"/>
            </p:cNvSpPr>
            <p:nvPr/>
          </p:nvSpPr>
          <p:spPr bwMode="auto">
            <a:xfrm flipV="1">
              <a:off x="464" y="3719"/>
              <a:ext cx="1113" cy="39"/>
            </a:xfrm>
            <a:prstGeom prst="rect">
              <a:avLst/>
            </a:prstGeom>
            <a:solidFill>
              <a:srgbClr val="99CC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31" name="Block Arc 44"/>
            <p:cNvSpPr>
              <a:spLocks/>
            </p:cNvSpPr>
            <p:nvPr/>
          </p:nvSpPr>
          <p:spPr bwMode="auto">
            <a:xfrm rot="-5400000">
              <a:off x="331" y="3492"/>
              <a:ext cx="276" cy="282"/>
            </a:xfrm>
            <a:custGeom>
              <a:avLst/>
              <a:gdLst>
                <a:gd name="T0" fmla="*/ 0 w 685800"/>
                <a:gd name="T1" fmla="*/ 0 h 685800"/>
                <a:gd name="T2" fmla="*/ 0 w 685800"/>
                <a:gd name="T3" fmla="*/ 0 h 685800"/>
                <a:gd name="T4" fmla="*/ 0 w 685800"/>
                <a:gd name="T5" fmla="*/ 0 h 685800"/>
                <a:gd name="T6" fmla="*/ 5898240 60000 65536"/>
                <a:gd name="T7" fmla="*/ 0 60000 65536"/>
                <a:gd name="T8" fmla="*/ 17694720 60000 65536"/>
                <a:gd name="T9" fmla="*/ 0 w 685800"/>
                <a:gd name="T10" fmla="*/ 0 h 685800"/>
                <a:gd name="T11" fmla="*/ 352839 w 685800"/>
                <a:gd name="T12" fmla="*/ 342900 h 6858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85800" h="685800">
                  <a:moveTo>
                    <a:pt x="0" y="342900"/>
                  </a:moveTo>
                  <a:lnTo>
                    <a:pt x="0" y="342900"/>
                  </a:lnTo>
                  <a:cubicBezTo>
                    <a:pt x="0" y="153521"/>
                    <a:pt x="153521" y="0"/>
                    <a:pt x="342900" y="0"/>
                  </a:cubicBezTo>
                  <a:cubicBezTo>
                    <a:pt x="346196" y="0"/>
                    <a:pt x="349492" y="47"/>
                    <a:pt x="352787" y="142"/>
                  </a:cubicBezTo>
                  <a:lnTo>
                    <a:pt x="348095" y="162788"/>
                  </a:lnTo>
                  <a:lnTo>
                    <a:pt x="348095" y="162787"/>
                  </a:lnTo>
                  <a:cubicBezTo>
                    <a:pt x="346363" y="162737"/>
                    <a:pt x="344631" y="162713"/>
                    <a:pt x="342900" y="162713"/>
                  </a:cubicBezTo>
                  <a:cubicBezTo>
                    <a:pt x="243385" y="162713"/>
                    <a:pt x="162713" y="243385"/>
                    <a:pt x="162713" y="342900"/>
                  </a:cubicBezTo>
                  <a:lnTo>
                    <a:pt x="0" y="342900"/>
                  </a:lnTo>
                  <a:close/>
                </a:path>
              </a:pathLst>
            </a:custGeom>
            <a:solidFill>
              <a:srgbClr val="99CCFF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32" name="Rectangle 169"/>
            <p:cNvSpPr>
              <a:spLocks noChangeArrowheads="1"/>
            </p:cNvSpPr>
            <p:nvPr/>
          </p:nvSpPr>
          <p:spPr bwMode="auto">
            <a:xfrm flipV="1">
              <a:off x="583" y="3230"/>
              <a:ext cx="994" cy="39"/>
            </a:xfrm>
            <a:prstGeom prst="rect">
              <a:avLst/>
            </a:prstGeom>
            <a:solidFill>
              <a:srgbClr val="99CC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33" name="Block Arc 44"/>
            <p:cNvSpPr>
              <a:spLocks/>
            </p:cNvSpPr>
            <p:nvPr/>
          </p:nvSpPr>
          <p:spPr bwMode="auto">
            <a:xfrm rot="-5400000">
              <a:off x="474" y="3010"/>
              <a:ext cx="276" cy="282"/>
            </a:xfrm>
            <a:custGeom>
              <a:avLst/>
              <a:gdLst>
                <a:gd name="T0" fmla="*/ 0 w 685800"/>
                <a:gd name="T1" fmla="*/ 0 h 685800"/>
                <a:gd name="T2" fmla="*/ 0 w 685800"/>
                <a:gd name="T3" fmla="*/ 0 h 685800"/>
                <a:gd name="T4" fmla="*/ 0 w 685800"/>
                <a:gd name="T5" fmla="*/ 0 h 685800"/>
                <a:gd name="T6" fmla="*/ 5898240 60000 65536"/>
                <a:gd name="T7" fmla="*/ 0 60000 65536"/>
                <a:gd name="T8" fmla="*/ 17694720 60000 65536"/>
                <a:gd name="T9" fmla="*/ 0 w 685800"/>
                <a:gd name="T10" fmla="*/ 0 h 685800"/>
                <a:gd name="T11" fmla="*/ 352839 w 685800"/>
                <a:gd name="T12" fmla="*/ 342900 h 6858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85800" h="685800">
                  <a:moveTo>
                    <a:pt x="0" y="342900"/>
                  </a:moveTo>
                  <a:lnTo>
                    <a:pt x="0" y="342900"/>
                  </a:lnTo>
                  <a:cubicBezTo>
                    <a:pt x="0" y="153521"/>
                    <a:pt x="153521" y="0"/>
                    <a:pt x="342900" y="0"/>
                  </a:cubicBezTo>
                  <a:cubicBezTo>
                    <a:pt x="346196" y="0"/>
                    <a:pt x="349492" y="47"/>
                    <a:pt x="352787" y="142"/>
                  </a:cubicBezTo>
                  <a:lnTo>
                    <a:pt x="348095" y="162788"/>
                  </a:lnTo>
                  <a:lnTo>
                    <a:pt x="348095" y="162787"/>
                  </a:lnTo>
                  <a:cubicBezTo>
                    <a:pt x="346363" y="162737"/>
                    <a:pt x="344631" y="162713"/>
                    <a:pt x="342900" y="162713"/>
                  </a:cubicBezTo>
                  <a:cubicBezTo>
                    <a:pt x="243385" y="162713"/>
                    <a:pt x="162713" y="243385"/>
                    <a:pt x="162713" y="342900"/>
                  </a:cubicBezTo>
                  <a:lnTo>
                    <a:pt x="0" y="342900"/>
                  </a:lnTo>
                  <a:close/>
                </a:path>
              </a:pathLst>
            </a:custGeom>
            <a:solidFill>
              <a:srgbClr val="99CCFF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34" name="Rectangle 11"/>
            <p:cNvSpPr>
              <a:spLocks noChangeArrowheads="1"/>
            </p:cNvSpPr>
            <p:nvPr/>
          </p:nvSpPr>
          <p:spPr bwMode="auto">
            <a:xfrm flipH="1">
              <a:off x="625" y="986"/>
              <a:ext cx="39" cy="1730"/>
            </a:xfrm>
            <a:prstGeom prst="rect">
              <a:avLst/>
            </a:prstGeom>
            <a:solidFill>
              <a:srgbClr val="99CC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35" name="Rectangle 160"/>
            <p:cNvSpPr>
              <a:spLocks noChangeArrowheads="1"/>
            </p:cNvSpPr>
            <p:nvPr/>
          </p:nvSpPr>
          <p:spPr bwMode="auto">
            <a:xfrm>
              <a:off x="602" y="929"/>
              <a:ext cx="85" cy="56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36" name="Block Arc 44"/>
            <p:cNvSpPr>
              <a:spLocks/>
            </p:cNvSpPr>
            <p:nvPr/>
          </p:nvSpPr>
          <p:spPr bwMode="auto">
            <a:xfrm rot="-5400000">
              <a:off x="614" y="2568"/>
              <a:ext cx="276" cy="282"/>
            </a:xfrm>
            <a:custGeom>
              <a:avLst/>
              <a:gdLst>
                <a:gd name="T0" fmla="*/ 0 w 685800"/>
                <a:gd name="T1" fmla="*/ 0 h 685800"/>
                <a:gd name="T2" fmla="*/ 0 w 685800"/>
                <a:gd name="T3" fmla="*/ 0 h 685800"/>
                <a:gd name="T4" fmla="*/ 0 w 685800"/>
                <a:gd name="T5" fmla="*/ 0 h 685800"/>
                <a:gd name="T6" fmla="*/ 5898240 60000 65536"/>
                <a:gd name="T7" fmla="*/ 0 60000 65536"/>
                <a:gd name="T8" fmla="*/ 17694720 60000 65536"/>
                <a:gd name="T9" fmla="*/ 0 w 685800"/>
                <a:gd name="T10" fmla="*/ 0 h 685800"/>
                <a:gd name="T11" fmla="*/ 352839 w 685800"/>
                <a:gd name="T12" fmla="*/ 342900 h 6858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85800" h="685800">
                  <a:moveTo>
                    <a:pt x="0" y="342900"/>
                  </a:moveTo>
                  <a:lnTo>
                    <a:pt x="0" y="342900"/>
                  </a:lnTo>
                  <a:cubicBezTo>
                    <a:pt x="0" y="153521"/>
                    <a:pt x="153521" y="0"/>
                    <a:pt x="342900" y="0"/>
                  </a:cubicBezTo>
                  <a:cubicBezTo>
                    <a:pt x="346196" y="0"/>
                    <a:pt x="349492" y="47"/>
                    <a:pt x="352787" y="142"/>
                  </a:cubicBezTo>
                  <a:lnTo>
                    <a:pt x="348095" y="162788"/>
                  </a:lnTo>
                  <a:lnTo>
                    <a:pt x="348095" y="162787"/>
                  </a:lnTo>
                  <a:cubicBezTo>
                    <a:pt x="346363" y="162737"/>
                    <a:pt x="344631" y="162713"/>
                    <a:pt x="342900" y="162713"/>
                  </a:cubicBezTo>
                  <a:cubicBezTo>
                    <a:pt x="243385" y="162713"/>
                    <a:pt x="162713" y="243385"/>
                    <a:pt x="162713" y="342900"/>
                  </a:cubicBezTo>
                  <a:lnTo>
                    <a:pt x="0" y="342900"/>
                  </a:lnTo>
                  <a:close/>
                </a:path>
              </a:pathLst>
            </a:custGeom>
            <a:solidFill>
              <a:srgbClr val="99CCFF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37" name="Rectangle 169"/>
            <p:cNvSpPr>
              <a:spLocks noChangeArrowheads="1"/>
            </p:cNvSpPr>
            <p:nvPr/>
          </p:nvSpPr>
          <p:spPr bwMode="auto">
            <a:xfrm flipV="1">
              <a:off x="924" y="3944"/>
              <a:ext cx="653" cy="39"/>
            </a:xfrm>
            <a:prstGeom prst="rect">
              <a:avLst/>
            </a:prstGeom>
            <a:solidFill>
              <a:srgbClr val="99CC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38" name="Rectangle 11"/>
            <p:cNvSpPr>
              <a:spLocks noChangeArrowheads="1"/>
            </p:cNvSpPr>
            <p:nvPr/>
          </p:nvSpPr>
          <p:spPr bwMode="auto">
            <a:xfrm flipH="1">
              <a:off x="983" y="986"/>
              <a:ext cx="41" cy="2403"/>
            </a:xfrm>
            <a:prstGeom prst="rect">
              <a:avLst/>
            </a:prstGeom>
            <a:solidFill>
              <a:srgbClr val="99CC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39" name="Rectangle 11"/>
            <p:cNvSpPr>
              <a:spLocks noChangeArrowheads="1"/>
            </p:cNvSpPr>
            <p:nvPr/>
          </p:nvSpPr>
          <p:spPr bwMode="auto">
            <a:xfrm flipH="1">
              <a:off x="826" y="978"/>
              <a:ext cx="39" cy="2950"/>
            </a:xfrm>
            <a:prstGeom prst="rect">
              <a:avLst/>
            </a:prstGeom>
            <a:solidFill>
              <a:srgbClr val="99CC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40" name="Block Arc 44"/>
            <p:cNvSpPr>
              <a:spLocks/>
            </p:cNvSpPr>
            <p:nvPr/>
          </p:nvSpPr>
          <p:spPr bwMode="auto">
            <a:xfrm rot="-5400000">
              <a:off x="968" y="3243"/>
              <a:ext cx="276" cy="282"/>
            </a:xfrm>
            <a:custGeom>
              <a:avLst/>
              <a:gdLst>
                <a:gd name="T0" fmla="*/ 0 w 685800"/>
                <a:gd name="T1" fmla="*/ 0 h 685800"/>
                <a:gd name="T2" fmla="*/ 0 w 685800"/>
                <a:gd name="T3" fmla="*/ 0 h 685800"/>
                <a:gd name="T4" fmla="*/ 0 w 685800"/>
                <a:gd name="T5" fmla="*/ 0 h 685800"/>
                <a:gd name="T6" fmla="*/ 5898240 60000 65536"/>
                <a:gd name="T7" fmla="*/ 0 60000 65536"/>
                <a:gd name="T8" fmla="*/ 17694720 60000 65536"/>
                <a:gd name="T9" fmla="*/ 0 w 685800"/>
                <a:gd name="T10" fmla="*/ 0 h 685800"/>
                <a:gd name="T11" fmla="*/ 352839 w 685800"/>
                <a:gd name="T12" fmla="*/ 342900 h 6858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85800" h="685800">
                  <a:moveTo>
                    <a:pt x="0" y="342900"/>
                  </a:moveTo>
                  <a:lnTo>
                    <a:pt x="0" y="342900"/>
                  </a:lnTo>
                  <a:cubicBezTo>
                    <a:pt x="0" y="153521"/>
                    <a:pt x="153521" y="0"/>
                    <a:pt x="342900" y="0"/>
                  </a:cubicBezTo>
                  <a:cubicBezTo>
                    <a:pt x="346196" y="0"/>
                    <a:pt x="349492" y="47"/>
                    <a:pt x="352787" y="142"/>
                  </a:cubicBezTo>
                  <a:lnTo>
                    <a:pt x="348095" y="162788"/>
                  </a:lnTo>
                  <a:lnTo>
                    <a:pt x="348095" y="162787"/>
                  </a:lnTo>
                  <a:cubicBezTo>
                    <a:pt x="346363" y="162737"/>
                    <a:pt x="344631" y="162713"/>
                    <a:pt x="342900" y="162713"/>
                  </a:cubicBezTo>
                  <a:cubicBezTo>
                    <a:pt x="243385" y="162713"/>
                    <a:pt x="162713" y="243385"/>
                    <a:pt x="162713" y="342900"/>
                  </a:cubicBezTo>
                  <a:lnTo>
                    <a:pt x="0" y="342900"/>
                  </a:lnTo>
                  <a:close/>
                </a:path>
              </a:pathLst>
            </a:custGeom>
            <a:solidFill>
              <a:srgbClr val="99CCFF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41" name="Rectangle 169"/>
            <p:cNvSpPr>
              <a:spLocks noChangeArrowheads="1"/>
            </p:cNvSpPr>
            <p:nvPr/>
          </p:nvSpPr>
          <p:spPr bwMode="auto">
            <a:xfrm flipV="1">
              <a:off x="1184" y="3011"/>
              <a:ext cx="400" cy="39"/>
            </a:xfrm>
            <a:prstGeom prst="rect">
              <a:avLst/>
            </a:prstGeom>
            <a:solidFill>
              <a:srgbClr val="99CC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42" name="Block Arc 44"/>
            <p:cNvSpPr>
              <a:spLocks/>
            </p:cNvSpPr>
            <p:nvPr/>
          </p:nvSpPr>
          <p:spPr bwMode="auto">
            <a:xfrm rot="-5400000">
              <a:off x="1121" y="2791"/>
              <a:ext cx="276" cy="282"/>
            </a:xfrm>
            <a:custGeom>
              <a:avLst/>
              <a:gdLst>
                <a:gd name="T0" fmla="*/ 0 w 685800"/>
                <a:gd name="T1" fmla="*/ 0 h 685800"/>
                <a:gd name="T2" fmla="*/ 0 w 685800"/>
                <a:gd name="T3" fmla="*/ 0 h 685800"/>
                <a:gd name="T4" fmla="*/ 0 w 685800"/>
                <a:gd name="T5" fmla="*/ 0 h 685800"/>
                <a:gd name="T6" fmla="*/ 5898240 60000 65536"/>
                <a:gd name="T7" fmla="*/ 0 60000 65536"/>
                <a:gd name="T8" fmla="*/ 17694720 60000 65536"/>
                <a:gd name="T9" fmla="*/ 0 w 685800"/>
                <a:gd name="T10" fmla="*/ 0 h 685800"/>
                <a:gd name="T11" fmla="*/ 352839 w 685800"/>
                <a:gd name="T12" fmla="*/ 342900 h 6858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85800" h="685800">
                  <a:moveTo>
                    <a:pt x="0" y="342900"/>
                  </a:moveTo>
                  <a:lnTo>
                    <a:pt x="0" y="342900"/>
                  </a:lnTo>
                  <a:cubicBezTo>
                    <a:pt x="0" y="153521"/>
                    <a:pt x="153521" y="0"/>
                    <a:pt x="342900" y="0"/>
                  </a:cubicBezTo>
                  <a:cubicBezTo>
                    <a:pt x="346196" y="0"/>
                    <a:pt x="349492" y="47"/>
                    <a:pt x="352787" y="142"/>
                  </a:cubicBezTo>
                  <a:lnTo>
                    <a:pt x="348095" y="162788"/>
                  </a:lnTo>
                  <a:lnTo>
                    <a:pt x="348095" y="162787"/>
                  </a:lnTo>
                  <a:cubicBezTo>
                    <a:pt x="346363" y="162737"/>
                    <a:pt x="344631" y="162713"/>
                    <a:pt x="342900" y="162713"/>
                  </a:cubicBezTo>
                  <a:cubicBezTo>
                    <a:pt x="243385" y="162713"/>
                    <a:pt x="162713" y="243385"/>
                    <a:pt x="162713" y="342900"/>
                  </a:cubicBezTo>
                  <a:lnTo>
                    <a:pt x="0" y="342900"/>
                  </a:lnTo>
                  <a:close/>
                </a:path>
              </a:pathLst>
            </a:custGeom>
            <a:solidFill>
              <a:srgbClr val="99CCFF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43" name="Block Arc 44"/>
            <p:cNvSpPr>
              <a:spLocks/>
            </p:cNvSpPr>
            <p:nvPr/>
          </p:nvSpPr>
          <p:spPr bwMode="auto">
            <a:xfrm rot="-5400000">
              <a:off x="806" y="3725"/>
              <a:ext cx="276" cy="281"/>
            </a:xfrm>
            <a:custGeom>
              <a:avLst/>
              <a:gdLst>
                <a:gd name="T0" fmla="*/ 0 w 685800"/>
                <a:gd name="T1" fmla="*/ 0 h 685800"/>
                <a:gd name="T2" fmla="*/ 0 w 685800"/>
                <a:gd name="T3" fmla="*/ 0 h 685800"/>
                <a:gd name="T4" fmla="*/ 0 w 685800"/>
                <a:gd name="T5" fmla="*/ 0 h 685800"/>
                <a:gd name="T6" fmla="*/ 5898240 60000 65536"/>
                <a:gd name="T7" fmla="*/ 0 60000 65536"/>
                <a:gd name="T8" fmla="*/ 17694720 60000 65536"/>
                <a:gd name="T9" fmla="*/ 0 w 685800"/>
                <a:gd name="T10" fmla="*/ 0 h 685800"/>
                <a:gd name="T11" fmla="*/ 352839 w 685800"/>
                <a:gd name="T12" fmla="*/ 344120 h 6858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85800" h="685800">
                  <a:moveTo>
                    <a:pt x="0" y="342900"/>
                  </a:moveTo>
                  <a:lnTo>
                    <a:pt x="0" y="342900"/>
                  </a:lnTo>
                  <a:cubicBezTo>
                    <a:pt x="0" y="153521"/>
                    <a:pt x="153521" y="0"/>
                    <a:pt x="342900" y="0"/>
                  </a:cubicBezTo>
                  <a:cubicBezTo>
                    <a:pt x="346196" y="0"/>
                    <a:pt x="349492" y="47"/>
                    <a:pt x="352787" y="142"/>
                  </a:cubicBezTo>
                  <a:lnTo>
                    <a:pt x="348095" y="162788"/>
                  </a:lnTo>
                  <a:lnTo>
                    <a:pt x="348095" y="162787"/>
                  </a:lnTo>
                  <a:cubicBezTo>
                    <a:pt x="346363" y="162737"/>
                    <a:pt x="344631" y="162713"/>
                    <a:pt x="342900" y="162713"/>
                  </a:cubicBezTo>
                  <a:cubicBezTo>
                    <a:pt x="243385" y="162713"/>
                    <a:pt x="162713" y="243385"/>
                    <a:pt x="162713" y="342900"/>
                  </a:cubicBezTo>
                  <a:lnTo>
                    <a:pt x="0" y="342900"/>
                  </a:lnTo>
                  <a:close/>
                </a:path>
              </a:pathLst>
            </a:custGeom>
            <a:solidFill>
              <a:srgbClr val="99CCFF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44" name="Rectangle 14"/>
            <p:cNvSpPr>
              <a:spLocks noChangeArrowheads="1"/>
            </p:cNvSpPr>
            <p:nvPr/>
          </p:nvSpPr>
          <p:spPr bwMode="auto">
            <a:xfrm>
              <a:off x="804" y="928"/>
              <a:ext cx="90" cy="58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45" name="Rectangle 17"/>
            <p:cNvSpPr>
              <a:spLocks noChangeArrowheads="1"/>
            </p:cNvSpPr>
            <p:nvPr/>
          </p:nvSpPr>
          <p:spPr bwMode="auto">
            <a:xfrm>
              <a:off x="955" y="928"/>
              <a:ext cx="89" cy="58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46" name="Rectangle 20"/>
            <p:cNvSpPr>
              <a:spLocks noChangeArrowheads="1"/>
            </p:cNvSpPr>
            <p:nvPr/>
          </p:nvSpPr>
          <p:spPr bwMode="auto">
            <a:xfrm>
              <a:off x="1103" y="928"/>
              <a:ext cx="90" cy="58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>
                <a:solidFill>
                  <a:schemeClr val="lt1"/>
                </a:solidFill>
                <a:latin typeface="+mn-lt"/>
              </a:endParaRPr>
            </a:p>
          </p:txBody>
        </p:sp>
        <p:grpSp>
          <p:nvGrpSpPr>
            <p:cNvPr id="47" name="Group 110"/>
            <p:cNvGrpSpPr>
              <a:grpSpLocks/>
            </p:cNvGrpSpPr>
            <p:nvPr/>
          </p:nvGrpSpPr>
          <p:grpSpPr bwMode="auto">
            <a:xfrm>
              <a:off x="144" y="141"/>
              <a:ext cx="600" cy="827"/>
              <a:chOff x="2590800" y="545537"/>
              <a:chExt cx="952500" cy="990600"/>
            </a:xfrm>
          </p:grpSpPr>
          <p:cxnSp>
            <p:nvCxnSpPr>
              <p:cNvPr id="103" name="Straight Connector 6"/>
              <p:cNvCxnSpPr>
                <a:cxnSpLocks noChangeShapeType="1"/>
              </p:cNvCxnSpPr>
              <p:nvPr/>
            </p:nvCxnSpPr>
            <p:spPr bwMode="auto">
              <a:xfrm>
                <a:off x="3543300" y="545537"/>
                <a:ext cx="0" cy="990600"/>
              </a:xfrm>
              <a:prstGeom prst="line">
                <a:avLst/>
              </a:prstGeom>
              <a:noFill/>
              <a:ln w="2857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    <a:noFill/>
                  </a14:hiddenFill>
                </a:ext>
              </a:extLst>
            </p:spPr>
          </p:cxnSp>
          <p:cxnSp>
            <p:nvCxnSpPr>
              <p:cNvPr id="104" name="Straight Connector 4"/>
              <p:cNvCxnSpPr>
                <a:cxnSpLocks noChangeShapeType="1"/>
              </p:cNvCxnSpPr>
              <p:nvPr/>
            </p:nvCxnSpPr>
            <p:spPr bwMode="auto">
              <a:xfrm>
                <a:off x="2590800" y="545537"/>
                <a:ext cx="0" cy="990600"/>
              </a:xfrm>
              <a:prstGeom prst="line">
                <a:avLst/>
              </a:prstGeom>
              <a:noFill/>
              <a:ln w="2857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    <a:noFill/>
                  </a14:hiddenFill>
                </a:ext>
              </a:extLst>
            </p:spPr>
          </p:cxnSp>
        </p:grpSp>
        <p:sp>
          <p:nvSpPr>
            <p:cNvPr id="48" name="Line 72"/>
            <p:cNvSpPr>
              <a:spLocks noChangeShapeType="1"/>
            </p:cNvSpPr>
            <p:nvPr/>
          </p:nvSpPr>
          <p:spPr bwMode="auto">
            <a:xfrm>
              <a:off x="211" y="2203"/>
              <a:ext cx="0" cy="24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Line 73"/>
            <p:cNvSpPr>
              <a:spLocks noChangeShapeType="1"/>
            </p:cNvSpPr>
            <p:nvPr/>
          </p:nvSpPr>
          <p:spPr bwMode="auto">
            <a:xfrm>
              <a:off x="365" y="2199"/>
              <a:ext cx="0" cy="24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Line 74"/>
            <p:cNvSpPr>
              <a:spLocks noChangeShapeType="1"/>
            </p:cNvSpPr>
            <p:nvPr/>
          </p:nvSpPr>
          <p:spPr bwMode="auto">
            <a:xfrm>
              <a:off x="507" y="2207"/>
              <a:ext cx="0" cy="24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Line 75"/>
            <p:cNvSpPr>
              <a:spLocks noChangeShapeType="1"/>
            </p:cNvSpPr>
            <p:nvPr/>
          </p:nvSpPr>
          <p:spPr bwMode="auto">
            <a:xfrm>
              <a:off x="646" y="2207"/>
              <a:ext cx="0" cy="24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Line 76"/>
            <p:cNvSpPr>
              <a:spLocks noChangeShapeType="1"/>
            </p:cNvSpPr>
            <p:nvPr/>
          </p:nvSpPr>
          <p:spPr bwMode="auto">
            <a:xfrm flipV="1">
              <a:off x="843" y="2198"/>
              <a:ext cx="9" cy="24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Line 77"/>
            <p:cNvSpPr>
              <a:spLocks noChangeShapeType="1"/>
            </p:cNvSpPr>
            <p:nvPr/>
          </p:nvSpPr>
          <p:spPr bwMode="auto">
            <a:xfrm flipV="1">
              <a:off x="1006" y="2202"/>
              <a:ext cx="9" cy="24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Line 78"/>
            <p:cNvSpPr>
              <a:spLocks noChangeShapeType="1"/>
            </p:cNvSpPr>
            <p:nvPr/>
          </p:nvSpPr>
          <p:spPr bwMode="auto">
            <a:xfrm flipV="1">
              <a:off x="1160" y="2207"/>
              <a:ext cx="9" cy="24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Rectangle 32"/>
            <p:cNvSpPr>
              <a:spLocks noChangeArrowheads="1"/>
            </p:cNvSpPr>
            <p:nvPr/>
          </p:nvSpPr>
          <p:spPr bwMode="auto">
            <a:xfrm>
              <a:off x="1584" y="432"/>
              <a:ext cx="795" cy="2372"/>
            </a:xfrm>
            <a:prstGeom prst="rect">
              <a:avLst/>
            </a:prstGeom>
            <a:solidFill>
              <a:srgbClr val="99CCFF"/>
            </a:solidFill>
            <a:ln w="25400" algn="ctr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56" name="Rectangle 150" descr="Small confetti"/>
            <p:cNvSpPr>
              <a:spLocks noChangeArrowheads="1"/>
            </p:cNvSpPr>
            <p:nvPr/>
          </p:nvSpPr>
          <p:spPr bwMode="auto">
            <a:xfrm>
              <a:off x="1585" y="2798"/>
              <a:ext cx="796" cy="1428"/>
            </a:xfrm>
            <a:prstGeom prst="rect">
              <a:avLst/>
            </a:prstGeom>
            <a:pattFill prst="smConfetti">
              <a:fgClr>
                <a:schemeClr val="tx1"/>
              </a:fgClr>
              <a:bgClr>
                <a:srgbClr val="FFFFFF"/>
              </a:bgClr>
            </a:patt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57" name="Line 53"/>
            <p:cNvSpPr>
              <a:spLocks noChangeShapeType="1"/>
            </p:cNvSpPr>
            <p:nvPr/>
          </p:nvSpPr>
          <p:spPr bwMode="auto">
            <a:xfrm>
              <a:off x="2561" y="438"/>
              <a:ext cx="0" cy="14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Line 54"/>
            <p:cNvSpPr>
              <a:spLocks noChangeShapeType="1"/>
            </p:cNvSpPr>
            <p:nvPr/>
          </p:nvSpPr>
          <p:spPr bwMode="auto">
            <a:xfrm>
              <a:off x="2614" y="438"/>
              <a:ext cx="0" cy="14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Line 56"/>
            <p:cNvSpPr>
              <a:spLocks noChangeShapeType="1"/>
            </p:cNvSpPr>
            <p:nvPr/>
          </p:nvSpPr>
          <p:spPr bwMode="auto">
            <a:xfrm>
              <a:off x="2571" y="177"/>
              <a:ext cx="0" cy="14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Line 57"/>
            <p:cNvSpPr>
              <a:spLocks noChangeShapeType="1"/>
            </p:cNvSpPr>
            <p:nvPr/>
          </p:nvSpPr>
          <p:spPr bwMode="auto">
            <a:xfrm>
              <a:off x="2624" y="177"/>
              <a:ext cx="0" cy="14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" name="Oval 55"/>
            <p:cNvSpPr>
              <a:spLocks noChangeArrowheads="1"/>
            </p:cNvSpPr>
            <p:nvPr/>
          </p:nvSpPr>
          <p:spPr bwMode="auto">
            <a:xfrm rot="5400000">
              <a:off x="2502" y="305"/>
              <a:ext cx="170" cy="15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rot="10800000" vert="eaVert" wrap="none" anchor="ctr"/>
            <a:lstStyle/>
            <a:p>
              <a:pPr eaLnBrk="1" hangingPunct="1"/>
              <a:endParaRPr lang="en-US" sz="2800" b="1">
                <a:latin typeface="Calibri" pitchFamily="34" charset="0"/>
              </a:endParaRPr>
            </a:p>
          </p:txBody>
        </p:sp>
        <p:sp>
          <p:nvSpPr>
            <p:cNvPr id="62" name="Line 58"/>
            <p:cNvSpPr>
              <a:spLocks noChangeShapeType="1"/>
            </p:cNvSpPr>
            <p:nvPr/>
          </p:nvSpPr>
          <p:spPr bwMode="auto">
            <a:xfrm rot="5400000" flipH="1">
              <a:off x="2587" y="282"/>
              <a:ext cx="2" cy="14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3" name="Line 59"/>
            <p:cNvSpPr>
              <a:spLocks noChangeShapeType="1"/>
            </p:cNvSpPr>
            <p:nvPr/>
          </p:nvSpPr>
          <p:spPr bwMode="auto">
            <a:xfrm rot="5400000" flipH="1">
              <a:off x="2586" y="339"/>
              <a:ext cx="2" cy="14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Can 78" descr="Light vertical"/>
            <p:cNvSpPr>
              <a:spLocks noChangeArrowheads="1"/>
            </p:cNvSpPr>
            <p:nvPr/>
          </p:nvSpPr>
          <p:spPr bwMode="auto">
            <a:xfrm rot="5400000">
              <a:off x="1947" y="2642"/>
              <a:ext cx="47" cy="773"/>
            </a:xfrm>
            <a:prstGeom prst="can">
              <a:avLst>
                <a:gd name="adj" fmla="val 40584"/>
              </a:avLst>
            </a:prstGeom>
            <a:pattFill prst="ltVert">
              <a:fgClr>
                <a:schemeClr val="tx1"/>
              </a:fgClr>
              <a:bgClr>
                <a:srgbClr val="FFFFFF"/>
              </a:bgClr>
            </a:pattFill>
            <a:ln w="25400" algn="ctr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65" name="Can 78" descr="Light vertical"/>
            <p:cNvSpPr>
              <a:spLocks noChangeArrowheads="1"/>
            </p:cNvSpPr>
            <p:nvPr/>
          </p:nvSpPr>
          <p:spPr bwMode="auto">
            <a:xfrm rot="5400000">
              <a:off x="1948" y="3102"/>
              <a:ext cx="46" cy="773"/>
            </a:xfrm>
            <a:prstGeom prst="can">
              <a:avLst>
                <a:gd name="adj" fmla="val 41466"/>
              </a:avLst>
            </a:prstGeom>
            <a:pattFill prst="ltVert">
              <a:fgClr>
                <a:schemeClr val="tx1"/>
              </a:fgClr>
              <a:bgClr>
                <a:srgbClr val="FFFFFF"/>
              </a:bgClr>
            </a:pattFill>
            <a:ln w="25400" algn="ctr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66" name="Can 78" descr="Light vertical"/>
            <p:cNvSpPr>
              <a:spLocks noChangeArrowheads="1"/>
            </p:cNvSpPr>
            <p:nvPr/>
          </p:nvSpPr>
          <p:spPr bwMode="auto">
            <a:xfrm rot="5400000">
              <a:off x="1948" y="3355"/>
              <a:ext cx="46" cy="773"/>
            </a:xfrm>
            <a:prstGeom prst="can">
              <a:avLst>
                <a:gd name="adj" fmla="val 41466"/>
              </a:avLst>
            </a:prstGeom>
            <a:pattFill prst="ltVert">
              <a:fgClr>
                <a:schemeClr val="tx1"/>
              </a:fgClr>
              <a:bgClr>
                <a:srgbClr val="FFFFFF"/>
              </a:bgClr>
            </a:pattFill>
            <a:ln w="25400" algn="ctr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67" name="Can 78" descr="Light vertical"/>
            <p:cNvSpPr>
              <a:spLocks noChangeArrowheads="1"/>
            </p:cNvSpPr>
            <p:nvPr/>
          </p:nvSpPr>
          <p:spPr bwMode="auto">
            <a:xfrm rot="5400000">
              <a:off x="1947" y="3816"/>
              <a:ext cx="47" cy="773"/>
            </a:xfrm>
            <a:prstGeom prst="can">
              <a:avLst>
                <a:gd name="adj" fmla="val 40584"/>
              </a:avLst>
            </a:prstGeom>
            <a:pattFill prst="ltVert">
              <a:fgClr>
                <a:schemeClr val="tx1"/>
              </a:fgClr>
              <a:bgClr>
                <a:srgbClr val="FFFFFF"/>
              </a:bgClr>
            </a:pattFill>
            <a:ln w="25400" algn="ctr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68" name="Can 78" descr="Light vertical"/>
            <p:cNvSpPr>
              <a:spLocks noChangeArrowheads="1"/>
            </p:cNvSpPr>
            <p:nvPr/>
          </p:nvSpPr>
          <p:spPr bwMode="auto">
            <a:xfrm rot="5400000">
              <a:off x="1947" y="2428"/>
              <a:ext cx="47" cy="773"/>
            </a:xfrm>
            <a:prstGeom prst="can">
              <a:avLst>
                <a:gd name="adj" fmla="val 40584"/>
              </a:avLst>
            </a:prstGeom>
            <a:pattFill prst="ltVert">
              <a:fgClr>
                <a:schemeClr val="tx1"/>
              </a:fgClr>
              <a:bgClr>
                <a:srgbClr val="FFFFFF"/>
              </a:bgClr>
            </a:pattFill>
            <a:ln w="25400" algn="ctr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69" name="Can 78" descr="Light vertical"/>
            <p:cNvSpPr>
              <a:spLocks noChangeArrowheads="1"/>
            </p:cNvSpPr>
            <p:nvPr/>
          </p:nvSpPr>
          <p:spPr bwMode="auto">
            <a:xfrm rot="5400000">
              <a:off x="1948" y="2864"/>
              <a:ext cx="46" cy="773"/>
            </a:xfrm>
            <a:prstGeom prst="can">
              <a:avLst>
                <a:gd name="adj" fmla="val 41466"/>
              </a:avLst>
            </a:prstGeom>
            <a:pattFill prst="ltVert">
              <a:fgClr>
                <a:schemeClr val="tx1"/>
              </a:fgClr>
              <a:bgClr>
                <a:srgbClr val="FFFFFF"/>
              </a:bgClr>
            </a:pattFill>
            <a:ln w="25400" algn="ctr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70" name="Can 78" descr="Light vertical"/>
            <p:cNvSpPr>
              <a:spLocks noChangeArrowheads="1"/>
            </p:cNvSpPr>
            <p:nvPr/>
          </p:nvSpPr>
          <p:spPr bwMode="auto">
            <a:xfrm rot="5400000">
              <a:off x="1947" y="3578"/>
              <a:ext cx="47" cy="773"/>
            </a:xfrm>
            <a:prstGeom prst="can">
              <a:avLst>
                <a:gd name="adj" fmla="val 40584"/>
              </a:avLst>
            </a:prstGeom>
            <a:pattFill prst="ltVert">
              <a:fgClr>
                <a:schemeClr val="tx1"/>
              </a:fgClr>
              <a:bgClr>
                <a:srgbClr val="FFFFFF"/>
              </a:bgClr>
            </a:pattFill>
            <a:ln w="25400" algn="ctr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71" name="Down Arrow 70"/>
            <p:cNvSpPr>
              <a:spLocks noChangeArrowheads="1"/>
            </p:cNvSpPr>
            <p:nvPr/>
          </p:nvSpPr>
          <p:spPr bwMode="auto">
            <a:xfrm rot="10800000">
              <a:off x="1922" y="3078"/>
              <a:ext cx="129" cy="117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chemeClr val="tx1"/>
            </a:solidFill>
            <a:ln w="2540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72" name="Down Arrow 67"/>
            <p:cNvSpPr>
              <a:spLocks noChangeArrowheads="1"/>
            </p:cNvSpPr>
            <p:nvPr/>
          </p:nvSpPr>
          <p:spPr bwMode="auto">
            <a:xfrm rot="10800000">
              <a:off x="1920" y="3545"/>
              <a:ext cx="129" cy="117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chemeClr val="tx1"/>
            </a:solidFill>
            <a:ln w="2540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73" name="Down Arrow 67"/>
            <p:cNvSpPr>
              <a:spLocks noChangeArrowheads="1"/>
            </p:cNvSpPr>
            <p:nvPr/>
          </p:nvSpPr>
          <p:spPr bwMode="auto">
            <a:xfrm rot="10800000">
              <a:off x="1920" y="4025"/>
              <a:ext cx="129" cy="117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chemeClr val="tx1"/>
            </a:solidFill>
            <a:ln w="2540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74" name="Down Arrow 67"/>
            <p:cNvSpPr>
              <a:spLocks noChangeArrowheads="1"/>
            </p:cNvSpPr>
            <p:nvPr/>
          </p:nvSpPr>
          <p:spPr bwMode="auto">
            <a:xfrm>
              <a:off x="1922" y="2863"/>
              <a:ext cx="129" cy="117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chemeClr val="tx1"/>
            </a:solidFill>
            <a:ln w="2540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75" name="Down Arrow 67"/>
            <p:cNvSpPr>
              <a:spLocks noChangeArrowheads="1"/>
            </p:cNvSpPr>
            <p:nvPr/>
          </p:nvSpPr>
          <p:spPr bwMode="auto">
            <a:xfrm>
              <a:off x="1917" y="3317"/>
              <a:ext cx="129" cy="117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chemeClr val="tx1"/>
            </a:solidFill>
            <a:ln w="2540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76" name="Down Arrow 67"/>
            <p:cNvSpPr>
              <a:spLocks noChangeArrowheads="1"/>
            </p:cNvSpPr>
            <p:nvPr/>
          </p:nvSpPr>
          <p:spPr bwMode="auto">
            <a:xfrm>
              <a:off x="1921" y="3796"/>
              <a:ext cx="129" cy="118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chemeClr val="tx1"/>
            </a:solidFill>
            <a:ln w="2540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77" name="Rectangle 94"/>
            <p:cNvSpPr>
              <a:spLocks noChangeArrowheads="1"/>
            </p:cNvSpPr>
            <p:nvPr/>
          </p:nvSpPr>
          <p:spPr bwMode="auto">
            <a:xfrm>
              <a:off x="1996" y="797"/>
              <a:ext cx="59" cy="1638"/>
            </a:xfrm>
            <a:prstGeom prst="rect">
              <a:avLst/>
            </a:prstGeom>
            <a:solidFill>
              <a:srgbClr val="99CC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78" name="Rectangle 100"/>
            <p:cNvSpPr>
              <a:spLocks noChangeArrowheads="1"/>
            </p:cNvSpPr>
            <p:nvPr/>
          </p:nvSpPr>
          <p:spPr bwMode="auto">
            <a:xfrm>
              <a:off x="1599" y="2431"/>
              <a:ext cx="780" cy="52"/>
            </a:xfrm>
            <a:prstGeom prst="rect">
              <a:avLst/>
            </a:prstGeom>
            <a:solidFill>
              <a:srgbClr val="99CC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79" name="Rectangle 101"/>
            <p:cNvSpPr>
              <a:spLocks noChangeArrowheads="1"/>
            </p:cNvSpPr>
            <p:nvPr/>
          </p:nvSpPr>
          <p:spPr bwMode="auto">
            <a:xfrm>
              <a:off x="2129" y="660"/>
              <a:ext cx="415" cy="60"/>
            </a:xfrm>
            <a:prstGeom prst="rect">
              <a:avLst/>
            </a:prstGeom>
            <a:solidFill>
              <a:srgbClr val="FFFFFF"/>
            </a:solidFill>
            <a:ln w="9525" algn="ctr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0" name="Rectangle 117"/>
            <p:cNvSpPr>
              <a:spLocks noChangeArrowheads="1"/>
            </p:cNvSpPr>
            <p:nvPr/>
          </p:nvSpPr>
          <p:spPr bwMode="auto">
            <a:xfrm>
              <a:off x="2562" y="797"/>
              <a:ext cx="46" cy="1619"/>
            </a:xfrm>
            <a:prstGeom prst="rect">
              <a:avLst/>
            </a:prstGeom>
            <a:solidFill>
              <a:srgbClr val="FFFFFF"/>
            </a:solidFill>
            <a:ln w="6350" algn="ctr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>
                <a:solidFill>
                  <a:schemeClr val="lt1"/>
                </a:solidFill>
                <a:latin typeface="+mn-lt"/>
              </a:endParaRPr>
            </a:p>
          </p:txBody>
        </p:sp>
        <p:grpSp>
          <p:nvGrpSpPr>
            <p:cNvPr id="81" name="Group 116"/>
            <p:cNvGrpSpPr>
              <a:grpSpLocks/>
            </p:cNvGrpSpPr>
            <p:nvPr/>
          </p:nvGrpSpPr>
          <p:grpSpPr bwMode="auto">
            <a:xfrm>
              <a:off x="1584" y="107"/>
              <a:ext cx="800" cy="4118"/>
              <a:chOff x="4876800" y="1729007"/>
              <a:chExt cx="1270000" cy="4973638"/>
            </a:xfrm>
          </p:grpSpPr>
          <p:cxnSp>
            <p:nvCxnSpPr>
              <p:cNvPr id="101" name="Straight Connector 4"/>
              <p:cNvCxnSpPr>
                <a:cxnSpLocks noChangeShapeType="1"/>
              </p:cNvCxnSpPr>
              <p:nvPr/>
            </p:nvCxnSpPr>
            <p:spPr bwMode="auto">
              <a:xfrm>
                <a:off x="4876800" y="1729007"/>
                <a:ext cx="0" cy="4973638"/>
              </a:xfrm>
              <a:prstGeom prst="line">
                <a:avLst/>
              </a:prstGeom>
              <a:noFill/>
              <a:ln w="2857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    <a:noFill/>
                  </a14:hiddenFill>
                </a:ext>
              </a:extLst>
            </p:spPr>
          </p:cxnSp>
          <p:cxnSp>
            <p:nvCxnSpPr>
              <p:cNvPr id="102" name="Straight Connector 4"/>
              <p:cNvCxnSpPr>
                <a:cxnSpLocks noChangeShapeType="1"/>
              </p:cNvCxnSpPr>
              <p:nvPr/>
            </p:nvCxnSpPr>
            <p:spPr bwMode="auto">
              <a:xfrm>
                <a:off x="6146800" y="1729007"/>
                <a:ext cx="0" cy="4973638"/>
              </a:xfrm>
              <a:prstGeom prst="line">
                <a:avLst/>
              </a:prstGeom>
              <a:noFill/>
              <a:ln w="28575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    <a:noFill/>
                  </a14:hiddenFill>
                </a:ext>
              </a:extLst>
            </p:spPr>
          </p:cxnSp>
        </p:grpSp>
        <p:grpSp>
          <p:nvGrpSpPr>
            <p:cNvPr id="82" name="Group 125"/>
            <p:cNvGrpSpPr>
              <a:grpSpLocks/>
            </p:cNvGrpSpPr>
            <p:nvPr/>
          </p:nvGrpSpPr>
          <p:grpSpPr bwMode="auto">
            <a:xfrm>
              <a:off x="2559" y="790"/>
              <a:ext cx="494" cy="3471"/>
              <a:chOff x="6424801" y="1254642"/>
              <a:chExt cx="784525" cy="5510014"/>
            </a:xfrm>
          </p:grpSpPr>
          <p:sp>
            <p:nvSpPr>
              <p:cNvPr id="89" name="Rectangle 126"/>
              <p:cNvSpPr>
                <a:spLocks noChangeArrowheads="1"/>
              </p:cNvSpPr>
              <p:nvPr/>
            </p:nvSpPr>
            <p:spPr bwMode="auto">
              <a:xfrm>
                <a:off x="6426167" y="1254889"/>
                <a:ext cx="91646" cy="5220438"/>
              </a:xfrm>
              <a:prstGeom prst="rect">
                <a:avLst/>
              </a:prstGeom>
              <a:solidFill>
                <a:srgbClr val="99CCFF"/>
              </a:solidFill>
              <a:ln w="6350" algn="ctr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800" b="1">
                  <a:solidFill>
                    <a:schemeClr val="lt1"/>
                  </a:solidFill>
                  <a:latin typeface="+mn-lt"/>
                </a:endParaRPr>
              </a:p>
            </p:txBody>
          </p:sp>
          <p:sp>
            <p:nvSpPr>
              <p:cNvPr id="90" name="Rectangle 130"/>
              <p:cNvSpPr>
                <a:spLocks noChangeArrowheads="1"/>
              </p:cNvSpPr>
              <p:nvPr/>
            </p:nvSpPr>
            <p:spPr bwMode="auto">
              <a:xfrm>
                <a:off x="6757344" y="3935879"/>
                <a:ext cx="91646" cy="2549854"/>
              </a:xfrm>
              <a:prstGeom prst="rect">
                <a:avLst/>
              </a:prstGeom>
              <a:solidFill>
                <a:srgbClr val="99CCFF"/>
              </a:solidFill>
              <a:ln w="6350" algn="ctr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2800" b="1">
                  <a:solidFill>
                    <a:schemeClr val="lt1"/>
                  </a:solidFill>
                  <a:latin typeface="+mn-lt"/>
                </a:endParaRPr>
              </a:p>
            </p:txBody>
          </p:sp>
          <p:sp>
            <p:nvSpPr>
              <p:cNvPr id="91" name="Block Arc 44"/>
              <p:cNvSpPr>
                <a:spLocks/>
              </p:cNvSpPr>
              <p:nvPr/>
            </p:nvSpPr>
            <p:spPr bwMode="auto">
              <a:xfrm>
                <a:off x="6750334" y="3730615"/>
                <a:ext cx="441325" cy="442913"/>
              </a:xfrm>
              <a:custGeom>
                <a:avLst/>
                <a:gdLst>
                  <a:gd name="T0" fmla="*/ 0 w 685800"/>
                  <a:gd name="T1" fmla="*/ 0 h 685800"/>
                  <a:gd name="T2" fmla="*/ 0 w 685800"/>
                  <a:gd name="T3" fmla="*/ 0 h 685800"/>
                  <a:gd name="T4" fmla="*/ 0 w 685800"/>
                  <a:gd name="T5" fmla="*/ 0 h 685800"/>
                  <a:gd name="T6" fmla="*/ 5898240 60000 65536"/>
                  <a:gd name="T7" fmla="*/ 0 60000 65536"/>
                  <a:gd name="T8" fmla="*/ 17694720 60000 65536"/>
                  <a:gd name="T9" fmla="*/ 0 w 685800"/>
                  <a:gd name="T10" fmla="*/ 0 h 685800"/>
                  <a:gd name="T11" fmla="*/ 353126 w 685800"/>
                  <a:gd name="T12" fmla="*/ 342901 h 6858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685800" h="685800">
                    <a:moveTo>
                      <a:pt x="0" y="342900"/>
                    </a:moveTo>
                    <a:lnTo>
                      <a:pt x="0" y="342900"/>
                    </a:lnTo>
                    <a:cubicBezTo>
                      <a:pt x="0" y="153521"/>
                      <a:pt x="153521" y="0"/>
                      <a:pt x="342900" y="0"/>
                    </a:cubicBezTo>
                    <a:cubicBezTo>
                      <a:pt x="346196" y="0"/>
                      <a:pt x="349492" y="47"/>
                      <a:pt x="352787" y="142"/>
                    </a:cubicBezTo>
                    <a:lnTo>
                      <a:pt x="348095" y="162788"/>
                    </a:lnTo>
                    <a:lnTo>
                      <a:pt x="348095" y="162787"/>
                    </a:lnTo>
                    <a:cubicBezTo>
                      <a:pt x="346363" y="162737"/>
                      <a:pt x="344631" y="162713"/>
                      <a:pt x="342900" y="162713"/>
                    </a:cubicBezTo>
                    <a:cubicBezTo>
                      <a:pt x="243385" y="162713"/>
                      <a:pt x="162713" y="243385"/>
                      <a:pt x="162713" y="342900"/>
                    </a:cubicBezTo>
                    <a:lnTo>
                      <a:pt x="0" y="342900"/>
                    </a:lnTo>
                    <a:close/>
                  </a:path>
                </a:pathLst>
              </a:custGeom>
              <a:solidFill>
                <a:srgbClr val="99CCFF"/>
              </a:solidFill>
              <a:ln w="12700" cap="flat" cmpd="sng" algn="ctr">
                <a:solidFill>
                  <a:srgbClr val="000000"/>
                </a:solidFill>
                <a:prstDash val="solid"/>
                <a:round/>
                <a:headEnd type="none" w="lg" len="med"/>
                <a:tailEnd type="none" w="lg" len="med"/>
              </a:ln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grpSp>
            <p:nvGrpSpPr>
              <p:cNvPr id="92" name="Group 191"/>
              <p:cNvGrpSpPr>
                <a:grpSpLocks/>
              </p:cNvGrpSpPr>
              <p:nvPr/>
            </p:nvGrpSpPr>
            <p:grpSpPr bwMode="auto">
              <a:xfrm>
                <a:off x="6424801" y="6257420"/>
                <a:ext cx="784525" cy="507236"/>
                <a:chOff x="6424801" y="5321716"/>
                <a:chExt cx="784525" cy="507236"/>
              </a:xfrm>
            </p:grpSpPr>
            <p:grpSp>
              <p:nvGrpSpPr>
                <p:cNvPr id="93" name="Group 99"/>
                <p:cNvGrpSpPr>
                  <a:grpSpLocks/>
                </p:cNvGrpSpPr>
                <p:nvPr/>
              </p:nvGrpSpPr>
              <p:grpSpPr bwMode="auto">
                <a:xfrm rot="5400000">
                  <a:off x="6693428" y="5487856"/>
                  <a:ext cx="223645" cy="336234"/>
                  <a:chOff x="6280150" y="1319213"/>
                  <a:chExt cx="255588" cy="376238"/>
                </a:xfrm>
              </p:grpSpPr>
              <p:sp>
                <p:nvSpPr>
                  <p:cNvPr id="99" name="Rectangle 330"/>
                  <p:cNvSpPr>
                    <a:spLocks noChangeArrowheads="1"/>
                  </p:cNvSpPr>
                  <p:nvPr/>
                </p:nvSpPr>
                <p:spPr bwMode="auto">
                  <a:xfrm rot="10800000">
                    <a:off x="6407944" y="1319213"/>
                    <a:ext cx="127794" cy="376238"/>
                  </a:xfrm>
                  <a:prstGeom prst="rect">
                    <a:avLst/>
                  </a:prstGeom>
                  <a:solidFill>
                    <a:srgbClr val="99CCFF"/>
                  </a:solidFill>
                  <a:ln w="1270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rot="10800000" wrap="none" anchor="ctr"/>
                  <a:lstStyle/>
                  <a:p>
                    <a:pPr algn="ctr" eaLnBrk="1" hangingPunct="1"/>
                    <a:endParaRPr lang="en-US" sz="2800" b="1">
                      <a:latin typeface="Calibri" pitchFamily="34" charset="0"/>
                    </a:endParaRPr>
                  </a:p>
                </p:txBody>
              </p:sp>
              <p:sp>
                <p:nvSpPr>
                  <p:cNvPr id="100" name="Rectangle 331"/>
                  <p:cNvSpPr>
                    <a:spLocks noChangeArrowheads="1"/>
                  </p:cNvSpPr>
                  <p:nvPr/>
                </p:nvSpPr>
                <p:spPr bwMode="auto">
                  <a:xfrm rot="10800000">
                    <a:off x="6280150" y="1444626"/>
                    <a:ext cx="127794" cy="125413"/>
                  </a:xfrm>
                  <a:prstGeom prst="rect">
                    <a:avLst/>
                  </a:prstGeom>
                  <a:solidFill>
                    <a:srgbClr val="99CCFF"/>
                  </a:solidFill>
                  <a:ln w="1270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rot="10800000" wrap="none" anchor="ctr"/>
                  <a:lstStyle/>
                  <a:p>
                    <a:pPr algn="ctr" eaLnBrk="1" hangingPunct="1"/>
                    <a:endParaRPr lang="en-US" sz="2800" b="1">
                      <a:latin typeface="Calibri" pitchFamily="34" charset="0"/>
                    </a:endParaRPr>
                  </a:p>
                </p:txBody>
              </p:sp>
            </p:grpSp>
            <p:sp>
              <p:nvSpPr>
                <p:cNvPr id="94" name="Block Arc 44"/>
                <p:cNvSpPr>
                  <a:spLocks/>
                </p:cNvSpPr>
                <p:nvPr/>
              </p:nvSpPr>
              <p:spPr bwMode="auto">
                <a:xfrm rot="-5400000">
                  <a:off x="6425595" y="5320922"/>
                  <a:ext cx="441325" cy="442913"/>
                </a:xfrm>
                <a:custGeom>
                  <a:avLst/>
                  <a:gdLst>
                    <a:gd name="T0" fmla="*/ 0 w 685800"/>
                    <a:gd name="T1" fmla="*/ 0 h 685800"/>
                    <a:gd name="T2" fmla="*/ 0 w 685800"/>
                    <a:gd name="T3" fmla="*/ 0 h 685800"/>
                    <a:gd name="T4" fmla="*/ 0 w 685800"/>
                    <a:gd name="T5" fmla="*/ 0 h 685800"/>
                    <a:gd name="T6" fmla="*/ 5898240 60000 65536"/>
                    <a:gd name="T7" fmla="*/ 0 60000 65536"/>
                    <a:gd name="T8" fmla="*/ 17694720 60000 65536"/>
                    <a:gd name="T9" fmla="*/ 0 w 685800"/>
                    <a:gd name="T10" fmla="*/ 0 h 685800"/>
                    <a:gd name="T11" fmla="*/ 353126 w 685800"/>
                    <a:gd name="T12" fmla="*/ 342901 h 6858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685800" h="685800">
                      <a:moveTo>
                        <a:pt x="0" y="342900"/>
                      </a:moveTo>
                      <a:lnTo>
                        <a:pt x="0" y="342900"/>
                      </a:lnTo>
                      <a:cubicBezTo>
                        <a:pt x="0" y="153521"/>
                        <a:pt x="153521" y="0"/>
                        <a:pt x="342900" y="0"/>
                      </a:cubicBezTo>
                      <a:cubicBezTo>
                        <a:pt x="346196" y="0"/>
                        <a:pt x="349492" y="47"/>
                        <a:pt x="352787" y="142"/>
                      </a:cubicBezTo>
                      <a:lnTo>
                        <a:pt x="348095" y="162788"/>
                      </a:lnTo>
                      <a:lnTo>
                        <a:pt x="348095" y="162787"/>
                      </a:lnTo>
                      <a:cubicBezTo>
                        <a:pt x="346363" y="162737"/>
                        <a:pt x="344631" y="162713"/>
                        <a:pt x="342900" y="162713"/>
                      </a:cubicBezTo>
                      <a:cubicBezTo>
                        <a:pt x="243385" y="162713"/>
                        <a:pt x="162713" y="243385"/>
                        <a:pt x="162713" y="342900"/>
                      </a:cubicBezTo>
                      <a:lnTo>
                        <a:pt x="0" y="342900"/>
                      </a:lnTo>
                      <a:close/>
                    </a:path>
                  </a:pathLst>
                </a:custGeom>
                <a:solidFill>
                  <a:srgbClr val="99CCFF"/>
                </a:solidFill>
                <a:ln w="12700" cap="flat" cmpd="sng" algn="ctr">
                  <a:solidFill>
                    <a:srgbClr val="000000"/>
                  </a:solidFill>
                  <a:prstDash val="solid"/>
                  <a:round/>
                  <a:headEnd type="none" w="lg" len="med"/>
                  <a:tailEnd type="none" w="lg" len="med"/>
                </a:ln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grpSp>
              <p:nvGrpSpPr>
                <p:cNvPr id="95" name="Group 106"/>
                <p:cNvGrpSpPr>
                  <a:grpSpLocks/>
                </p:cNvGrpSpPr>
                <p:nvPr/>
              </p:nvGrpSpPr>
              <p:grpSpPr bwMode="auto">
                <a:xfrm rot="-5400000">
                  <a:off x="6951357" y="5570983"/>
                  <a:ext cx="246063" cy="269875"/>
                  <a:chOff x="6346031" y="891382"/>
                  <a:chExt cx="246063" cy="269875"/>
                </a:xfrm>
              </p:grpSpPr>
              <p:sp>
                <p:nvSpPr>
                  <p:cNvPr id="96" name="Oval 55"/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6334125" y="903288"/>
                    <a:ext cx="269875" cy="246063"/>
                  </a:xfrm>
                  <a:prstGeom prst="ellipse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pPr eaLnBrk="1" hangingPunct="1"/>
                    <a:endParaRPr lang="en-US" sz="2800" b="1">
                      <a:latin typeface="Calibri" pitchFamily="34" charset="0"/>
                    </a:endParaRPr>
                  </a:p>
                </p:txBody>
              </p:sp>
              <p:sp>
                <p:nvSpPr>
                  <p:cNvPr id="97" name="Line 58"/>
                  <p:cNvSpPr>
                    <a:spLocks noChangeShapeType="1"/>
                  </p:cNvSpPr>
                  <p:nvPr/>
                </p:nvSpPr>
                <p:spPr bwMode="auto">
                  <a:xfrm rot="5400000" flipH="1">
                    <a:off x="6469063" y="866775"/>
                    <a:ext cx="3175" cy="23495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98" name="Line 59"/>
                  <p:cNvSpPr>
                    <a:spLocks noChangeShapeType="1"/>
                  </p:cNvSpPr>
                  <p:nvPr/>
                </p:nvSpPr>
                <p:spPr bwMode="auto">
                  <a:xfrm rot="5400000" flipH="1">
                    <a:off x="6467475" y="957263"/>
                    <a:ext cx="3175" cy="236538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</p:grpSp>
        <p:sp>
          <p:nvSpPr>
            <p:cNvPr id="83" name="Rectangle 82"/>
            <p:cNvSpPr>
              <a:spLocks noChangeArrowheads="1"/>
            </p:cNvSpPr>
            <p:nvPr/>
          </p:nvSpPr>
          <p:spPr bwMode="auto">
            <a:xfrm>
              <a:off x="2562" y="797"/>
              <a:ext cx="46" cy="2477"/>
            </a:xfrm>
            <a:prstGeom prst="rect">
              <a:avLst/>
            </a:prstGeom>
            <a:solidFill>
              <a:srgbClr val="FFFFFF"/>
            </a:solidFill>
            <a:ln w="6350" algn="ctr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84" name="Rectangle 83"/>
            <p:cNvSpPr>
              <a:spLocks noChangeArrowheads="1"/>
            </p:cNvSpPr>
            <p:nvPr/>
          </p:nvSpPr>
          <p:spPr bwMode="auto">
            <a:xfrm>
              <a:off x="2002" y="759"/>
              <a:ext cx="46" cy="462"/>
            </a:xfrm>
            <a:prstGeom prst="rect">
              <a:avLst/>
            </a:prstGeom>
            <a:solidFill>
              <a:srgbClr val="FFFFFF"/>
            </a:solidFill>
            <a:ln w="6350" algn="ctr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>
                <a:solidFill>
                  <a:schemeClr val="lt1"/>
                </a:solidFill>
                <a:latin typeface="+mn-lt"/>
              </a:endParaRPr>
            </a:p>
          </p:txBody>
        </p:sp>
        <p:grpSp>
          <p:nvGrpSpPr>
            <p:cNvPr id="85" name="Group 329"/>
            <p:cNvGrpSpPr>
              <a:grpSpLocks/>
            </p:cNvGrpSpPr>
            <p:nvPr/>
          </p:nvGrpSpPr>
          <p:grpSpPr bwMode="auto">
            <a:xfrm rot="10800000">
              <a:off x="2468" y="567"/>
              <a:ext cx="161" cy="237"/>
              <a:chOff x="1440" y="3168"/>
              <a:chExt cx="192" cy="288"/>
            </a:xfrm>
          </p:grpSpPr>
          <p:sp>
            <p:nvSpPr>
              <p:cNvPr id="87" name="Rectangle 330"/>
              <p:cNvSpPr>
                <a:spLocks noChangeArrowheads="1"/>
              </p:cNvSpPr>
              <p:nvPr/>
            </p:nvSpPr>
            <p:spPr bwMode="auto">
              <a:xfrm>
                <a:off x="1440" y="3168"/>
                <a:ext cx="96" cy="288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rot="10800000" wrap="none" anchor="ctr"/>
              <a:lstStyle/>
              <a:p>
                <a:pPr algn="ctr" eaLnBrk="1" hangingPunct="1"/>
                <a:endParaRPr lang="en-US" sz="2800" b="1">
                  <a:latin typeface="Calibri" pitchFamily="34" charset="0"/>
                </a:endParaRPr>
              </a:p>
            </p:txBody>
          </p:sp>
          <p:sp>
            <p:nvSpPr>
              <p:cNvPr id="88" name="Rectangle 331"/>
              <p:cNvSpPr>
                <a:spLocks noChangeArrowheads="1"/>
              </p:cNvSpPr>
              <p:nvPr/>
            </p:nvSpPr>
            <p:spPr bwMode="auto">
              <a:xfrm>
                <a:off x="1536" y="3264"/>
                <a:ext cx="96" cy="96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rot="10800000" wrap="none" anchor="ctr"/>
              <a:lstStyle/>
              <a:p>
                <a:pPr algn="ctr" eaLnBrk="1" hangingPunct="1"/>
                <a:endParaRPr lang="en-US" sz="2800" b="1">
                  <a:latin typeface="Calibri" pitchFamily="34" charset="0"/>
                </a:endParaRPr>
              </a:p>
            </p:txBody>
          </p:sp>
        </p:grpSp>
        <p:sp>
          <p:nvSpPr>
            <p:cNvPr id="86" name="Block Arc 44"/>
            <p:cNvSpPr>
              <a:spLocks/>
            </p:cNvSpPr>
            <p:nvPr/>
          </p:nvSpPr>
          <p:spPr bwMode="auto">
            <a:xfrm>
              <a:off x="1990" y="655"/>
              <a:ext cx="278" cy="279"/>
            </a:xfrm>
            <a:custGeom>
              <a:avLst/>
              <a:gdLst>
                <a:gd name="T0" fmla="*/ 0 w 685800"/>
                <a:gd name="T1" fmla="*/ 0 h 685800"/>
                <a:gd name="T2" fmla="*/ 0 w 685800"/>
                <a:gd name="T3" fmla="*/ 0 h 685800"/>
                <a:gd name="T4" fmla="*/ 0 w 685800"/>
                <a:gd name="T5" fmla="*/ 0 h 685800"/>
                <a:gd name="T6" fmla="*/ 5898240 60000 65536"/>
                <a:gd name="T7" fmla="*/ 0 60000 65536"/>
                <a:gd name="T8" fmla="*/ 17694720 60000 65536"/>
                <a:gd name="T9" fmla="*/ 0 w 685800"/>
                <a:gd name="T10" fmla="*/ 0 h 685800"/>
                <a:gd name="T11" fmla="*/ 352768 w 685800"/>
                <a:gd name="T12" fmla="*/ 344129 h 6858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85800" h="685800">
                  <a:moveTo>
                    <a:pt x="0" y="342900"/>
                  </a:moveTo>
                  <a:lnTo>
                    <a:pt x="0" y="342900"/>
                  </a:lnTo>
                  <a:cubicBezTo>
                    <a:pt x="0" y="153521"/>
                    <a:pt x="153521" y="0"/>
                    <a:pt x="342900" y="0"/>
                  </a:cubicBezTo>
                  <a:cubicBezTo>
                    <a:pt x="346196" y="0"/>
                    <a:pt x="349492" y="47"/>
                    <a:pt x="352787" y="142"/>
                  </a:cubicBezTo>
                  <a:lnTo>
                    <a:pt x="348095" y="162788"/>
                  </a:lnTo>
                  <a:lnTo>
                    <a:pt x="348095" y="162787"/>
                  </a:lnTo>
                  <a:cubicBezTo>
                    <a:pt x="346363" y="162737"/>
                    <a:pt x="344631" y="162713"/>
                    <a:pt x="342900" y="162713"/>
                  </a:cubicBezTo>
                  <a:cubicBezTo>
                    <a:pt x="243385" y="162713"/>
                    <a:pt x="162713" y="243385"/>
                    <a:pt x="162713" y="342900"/>
                  </a:cubicBezTo>
                  <a:lnTo>
                    <a:pt x="0" y="342900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sp>
        <p:nvSpPr>
          <p:cNvPr id="105" name="Rectangle 32"/>
          <p:cNvSpPr>
            <a:spLocks noChangeArrowheads="1"/>
          </p:cNvSpPr>
          <p:nvPr/>
        </p:nvSpPr>
        <p:spPr bwMode="auto">
          <a:xfrm>
            <a:off x="4868105" y="2333625"/>
            <a:ext cx="733425" cy="295275"/>
          </a:xfrm>
          <a:prstGeom prst="rect">
            <a:avLst/>
          </a:prstGeom>
          <a:solidFill>
            <a:srgbClr val="99CCFF"/>
          </a:soli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>
              <a:solidFill>
                <a:schemeClr val="lt1"/>
              </a:solidFill>
              <a:latin typeface="+mn-lt"/>
            </a:endParaRPr>
          </a:p>
        </p:txBody>
      </p:sp>
      <p:sp>
        <p:nvSpPr>
          <p:cNvPr id="106" name="Rectangle 169"/>
          <p:cNvSpPr>
            <a:spLocks noChangeArrowheads="1"/>
          </p:cNvSpPr>
          <p:nvPr/>
        </p:nvSpPr>
        <p:spPr bwMode="auto">
          <a:xfrm flipV="1">
            <a:off x="5601530" y="4852988"/>
            <a:ext cx="1019175" cy="49212"/>
          </a:xfrm>
          <a:prstGeom prst="rect">
            <a:avLst/>
          </a:prstGeom>
          <a:solidFill>
            <a:srgbClr val="99CCFF"/>
          </a:solidFill>
          <a:ln w="12700" algn="ctr">
            <a:solidFill>
              <a:srgbClr val="000000"/>
            </a:solidFill>
            <a:miter lim="800000"/>
            <a:headEnd/>
            <a:tailEnd/>
          </a:ln>
        </p:spPr>
        <p:txBody>
          <a:bodyPr rot="1080000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>
              <a:solidFill>
                <a:schemeClr val="lt1"/>
              </a:solidFill>
              <a:latin typeface="+mn-lt"/>
            </a:endParaRPr>
          </a:p>
        </p:txBody>
      </p:sp>
      <p:sp>
        <p:nvSpPr>
          <p:cNvPr id="107" name="Rectangle 169"/>
          <p:cNvSpPr>
            <a:spLocks noChangeArrowheads="1"/>
          </p:cNvSpPr>
          <p:nvPr/>
        </p:nvSpPr>
        <p:spPr bwMode="auto">
          <a:xfrm flipV="1">
            <a:off x="5993643" y="5670550"/>
            <a:ext cx="636587" cy="47625"/>
          </a:xfrm>
          <a:prstGeom prst="rect">
            <a:avLst/>
          </a:prstGeom>
          <a:solidFill>
            <a:srgbClr val="99CCFF"/>
          </a:solidFill>
          <a:ln w="12700" algn="ctr">
            <a:solidFill>
              <a:srgbClr val="000000"/>
            </a:solidFill>
            <a:miter lim="800000"/>
            <a:headEnd/>
            <a:tailEnd/>
          </a:ln>
        </p:spPr>
        <p:txBody>
          <a:bodyPr rot="1080000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>
              <a:solidFill>
                <a:schemeClr val="lt1"/>
              </a:solidFill>
              <a:latin typeface="+mn-lt"/>
            </a:endParaRPr>
          </a:p>
        </p:txBody>
      </p:sp>
      <p:sp>
        <p:nvSpPr>
          <p:cNvPr id="108" name="Rectangle 107"/>
          <p:cNvSpPr>
            <a:spLocks noChangeArrowheads="1"/>
          </p:cNvSpPr>
          <p:nvPr/>
        </p:nvSpPr>
        <p:spPr bwMode="auto">
          <a:xfrm flipH="1">
            <a:off x="6066668" y="2662238"/>
            <a:ext cx="47625" cy="2378075"/>
          </a:xfrm>
          <a:prstGeom prst="rect">
            <a:avLst/>
          </a:prstGeom>
          <a:solidFill>
            <a:srgbClr val="99CCFF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>
              <a:solidFill>
                <a:schemeClr val="lt1"/>
              </a:solidFill>
              <a:latin typeface="+mn-lt"/>
            </a:endParaRPr>
          </a:p>
        </p:txBody>
      </p:sp>
      <p:sp>
        <p:nvSpPr>
          <p:cNvPr id="109" name="Rectangle 11"/>
          <p:cNvSpPr>
            <a:spLocks noChangeArrowheads="1"/>
          </p:cNvSpPr>
          <p:nvPr/>
        </p:nvSpPr>
        <p:spPr bwMode="auto">
          <a:xfrm flipH="1">
            <a:off x="5280855" y="2646363"/>
            <a:ext cx="49213" cy="2687637"/>
          </a:xfrm>
          <a:prstGeom prst="rect">
            <a:avLst/>
          </a:prstGeom>
          <a:solidFill>
            <a:srgbClr val="99CCFF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>
              <a:solidFill>
                <a:schemeClr val="lt1"/>
              </a:solidFill>
              <a:latin typeface="+mn-lt"/>
            </a:endParaRPr>
          </a:p>
        </p:txBody>
      </p:sp>
      <p:sp>
        <p:nvSpPr>
          <p:cNvPr id="110" name="Rectangle 11"/>
          <p:cNvSpPr>
            <a:spLocks noChangeArrowheads="1"/>
          </p:cNvSpPr>
          <p:nvPr/>
        </p:nvSpPr>
        <p:spPr bwMode="auto">
          <a:xfrm flipH="1">
            <a:off x="5112580" y="2670175"/>
            <a:ext cx="49213" cy="3217863"/>
          </a:xfrm>
          <a:prstGeom prst="rect">
            <a:avLst/>
          </a:prstGeom>
          <a:solidFill>
            <a:srgbClr val="99CCFF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>
              <a:solidFill>
                <a:schemeClr val="lt1"/>
              </a:solidFill>
              <a:latin typeface="+mn-lt"/>
            </a:endParaRPr>
          </a:p>
        </p:txBody>
      </p:sp>
      <p:sp>
        <p:nvSpPr>
          <p:cNvPr id="111" name="Rectangle 11"/>
          <p:cNvSpPr>
            <a:spLocks noChangeArrowheads="1"/>
          </p:cNvSpPr>
          <p:nvPr/>
        </p:nvSpPr>
        <p:spPr bwMode="auto">
          <a:xfrm flipH="1">
            <a:off x="4928430" y="2630488"/>
            <a:ext cx="49213" cy="3808412"/>
          </a:xfrm>
          <a:prstGeom prst="rect">
            <a:avLst/>
          </a:prstGeom>
          <a:solidFill>
            <a:srgbClr val="99CCFF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>
              <a:solidFill>
                <a:schemeClr val="lt1"/>
              </a:solidFill>
              <a:latin typeface="+mn-lt"/>
            </a:endParaRPr>
          </a:p>
        </p:txBody>
      </p:sp>
      <p:cxnSp>
        <p:nvCxnSpPr>
          <p:cNvPr id="112" name="Straight Connector 144"/>
          <p:cNvCxnSpPr>
            <a:cxnSpLocks noChangeShapeType="1"/>
          </p:cNvCxnSpPr>
          <p:nvPr/>
        </p:nvCxnSpPr>
        <p:spPr bwMode="auto">
          <a:xfrm>
            <a:off x="4868105" y="2643188"/>
            <a:ext cx="1370013" cy="0"/>
          </a:xfrm>
          <a:prstGeom prst="line">
            <a:avLst/>
          </a:prstGeom>
          <a:noFill/>
          <a:ln w="28575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</p:cxnSp>
      <p:sp>
        <p:nvSpPr>
          <p:cNvPr id="113" name="Rectangle 112"/>
          <p:cNvSpPr>
            <a:spLocks noChangeArrowheads="1"/>
          </p:cNvSpPr>
          <p:nvPr/>
        </p:nvSpPr>
        <p:spPr bwMode="auto">
          <a:xfrm>
            <a:off x="4901443" y="2595563"/>
            <a:ext cx="106362" cy="68262"/>
          </a:xfrm>
          <a:prstGeom prst="rect">
            <a:avLst/>
          </a:prstGeom>
          <a:solidFill>
            <a:srgbClr val="FFFFFF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>
              <a:solidFill>
                <a:schemeClr val="lt1"/>
              </a:solidFill>
              <a:latin typeface="+mn-lt"/>
            </a:endParaRPr>
          </a:p>
        </p:txBody>
      </p:sp>
      <p:sp>
        <p:nvSpPr>
          <p:cNvPr id="114" name="Rectangle 113"/>
          <p:cNvSpPr>
            <a:spLocks noChangeArrowheads="1"/>
          </p:cNvSpPr>
          <p:nvPr/>
        </p:nvSpPr>
        <p:spPr bwMode="auto">
          <a:xfrm>
            <a:off x="5079243" y="2595563"/>
            <a:ext cx="104775" cy="68262"/>
          </a:xfrm>
          <a:prstGeom prst="rect">
            <a:avLst/>
          </a:prstGeom>
          <a:solidFill>
            <a:srgbClr val="FFFFFF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>
              <a:solidFill>
                <a:schemeClr val="lt1"/>
              </a:solidFill>
              <a:latin typeface="+mn-lt"/>
            </a:endParaRPr>
          </a:p>
        </p:txBody>
      </p:sp>
      <p:sp>
        <p:nvSpPr>
          <p:cNvPr id="115" name="Rectangle 114"/>
          <p:cNvSpPr>
            <a:spLocks noChangeArrowheads="1"/>
          </p:cNvSpPr>
          <p:nvPr/>
        </p:nvSpPr>
        <p:spPr bwMode="auto">
          <a:xfrm>
            <a:off x="5252280" y="2595563"/>
            <a:ext cx="104775" cy="68262"/>
          </a:xfrm>
          <a:prstGeom prst="rect">
            <a:avLst/>
          </a:prstGeom>
          <a:solidFill>
            <a:srgbClr val="FFFFFF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>
              <a:solidFill>
                <a:schemeClr val="lt1"/>
              </a:solidFill>
              <a:latin typeface="+mn-lt"/>
            </a:endParaRPr>
          </a:p>
        </p:txBody>
      </p:sp>
      <p:cxnSp>
        <p:nvCxnSpPr>
          <p:cNvPr id="116" name="Straight Connector 6"/>
          <p:cNvCxnSpPr>
            <a:cxnSpLocks noChangeShapeType="1"/>
          </p:cNvCxnSpPr>
          <p:nvPr/>
        </p:nvCxnSpPr>
        <p:spPr bwMode="auto">
          <a:xfrm>
            <a:off x="6238118" y="2498725"/>
            <a:ext cx="0" cy="144463"/>
          </a:xfrm>
          <a:prstGeom prst="line">
            <a:avLst/>
          </a:prstGeom>
          <a:noFill/>
          <a:ln w="28575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</p:cxnSp>
      <p:sp>
        <p:nvSpPr>
          <p:cNvPr id="117" name="Rectangle 116"/>
          <p:cNvSpPr>
            <a:spLocks noChangeArrowheads="1"/>
          </p:cNvSpPr>
          <p:nvPr/>
        </p:nvSpPr>
        <p:spPr bwMode="auto">
          <a:xfrm>
            <a:off x="5112580" y="2249488"/>
            <a:ext cx="47625" cy="346075"/>
          </a:xfrm>
          <a:prstGeom prst="rect">
            <a:avLst/>
          </a:prstGeom>
          <a:solidFill>
            <a:srgbClr val="FFFFFF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>
              <a:solidFill>
                <a:schemeClr val="lt1"/>
              </a:solidFill>
              <a:latin typeface="+mn-lt"/>
            </a:endParaRPr>
          </a:p>
        </p:txBody>
      </p:sp>
      <p:sp>
        <p:nvSpPr>
          <p:cNvPr id="118" name="Rectangle 16"/>
          <p:cNvSpPr>
            <a:spLocks noChangeArrowheads="1"/>
          </p:cNvSpPr>
          <p:nvPr/>
        </p:nvSpPr>
        <p:spPr bwMode="auto">
          <a:xfrm>
            <a:off x="5287205" y="2241550"/>
            <a:ext cx="49213" cy="354013"/>
          </a:xfrm>
          <a:prstGeom prst="rect">
            <a:avLst/>
          </a:prstGeom>
          <a:solidFill>
            <a:srgbClr val="FFFFFF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>
              <a:solidFill>
                <a:schemeClr val="lt1"/>
              </a:solidFill>
              <a:latin typeface="+mn-lt"/>
            </a:endParaRPr>
          </a:p>
        </p:txBody>
      </p:sp>
      <p:sp>
        <p:nvSpPr>
          <p:cNvPr id="119" name="Rectangle 118"/>
          <p:cNvSpPr>
            <a:spLocks noChangeArrowheads="1"/>
          </p:cNvSpPr>
          <p:nvPr/>
        </p:nvSpPr>
        <p:spPr bwMode="auto">
          <a:xfrm>
            <a:off x="5463418" y="2252663"/>
            <a:ext cx="47625" cy="342900"/>
          </a:xfrm>
          <a:prstGeom prst="rect">
            <a:avLst/>
          </a:prstGeom>
          <a:solidFill>
            <a:srgbClr val="FFFFFF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>
              <a:solidFill>
                <a:schemeClr val="lt1"/>
              </a:solidFill>
              <a:latin typeface="+mn-lt"/>
            </a:endParaRPr>
          </a:p>
        </p:txBody>
      </p:sp>
      <p:sp>
        <p:nvSpPr>
          <p:cNvPr id="120" name="Rectangle 169"/>
          <p:cNvSpPr>
            <a:spLocks noChangeArrowheads="1"/>
          </p:cNvSpPr>
          <p:nvPr/>
        </p:nvSpPr>
        <p:spPr bwMode="auto">
          <a:xfrm flipV="1">
            <a:off x="5060193" y="6534150"/>
            <a:ext cx="1570037" cy="49213"/>
          </a:xfrm>
          <a:prstGeom prst="rect">
            <a:avLst/>
          </a:prstGeom>
          <a:solidFill>
            <a:srgbClr val="99CCFF"/>
          </a:solidFill>
          <a:ln w="12700" algn="ctr">
            <a:solidFill>
              <a:srgbClr val="000000"/>
            </a:solidFill>
            <a:miter lim="800000"/>
            <a:headEnd/>
            <a:tailEnd/>
          </a:ln>
        </p:spPr>
        <p:txBody>
          <a:bodyPr rot="1080000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>
              <a:solidFill>
                <a:schemeClr val="lt1"/>
              </a:solidFill>
              <a:latin typeface="+mn-lt"/>
            </a:endParaRPr>
          </a:p>
        </p:txBody>
      </p:sp>
      <p:sp>
        <p:nvSpPr>
          <p:cNvPr id="121" name="Block Arc 44"/>
          <p:cNvSpPr>
            <a:spLocks/>
          </p:cNvSpPr>
          <p:nvPr/>
        </p:nvSpPr>
        <p:spPr bwMode="auto">
          <a:xfrm rot="16200000">
            <a:off x="4914143" y="6257925"/>
            <a:ext cx="334962" cy="344488"/>
          </a:xfrm>
          <a:custGeom>
            <a:avLst/>
            <a:gdLst>
              <a:gd name="T0" fmla="*/ 0 w 685800"/>
              <a:gd name="T1" fmla="*/ 0 h 685800"/>
              <a:gd name="T2" fmla="*/ 0 w 685800"/>
              <a:gd name="T3" fmla="*/ 0 h 685800"/>
              <a:gd name="T4" fmla="*/ 0 w 685800"/>
              <a:gd name="T5" fmla="*/ 0 h 685800"/>
              <a:gd name="T6" fmla="*/ 5898240 60000 65536"/>
              <a:gd name="T7" fmla="*/ 0 60000 65536"/>
              <a:gd name="T8" fmla="*/ 17694720 60000 65536"/>
              <a:gd name="T9" fmla="*/ 0 w 685800"/>
              <a:gd name="T10" fmla="*/ 0 h 685800"/>
              <a:gd name="T11" fmla="*/ 353533 w 685800"/>
              <a:gd name="T12" fmla="*/ 344204 h 6858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5800" h="685800">
                <a:moveTo>
                  <a:pt x="0" y="342900"/>
                </a:moveTo>
                <a:lnTo>
                  <a:pt x="0" y="342900"/>
                </a:lnTo>
                <a:cubicBezTo>
                  <a:pt x="0" y="153521"/>
                  <a:pt x="153521" y="0"/>
                  <a:pt x="342900" y="0"/>
                </a:cubicBezTo>
                <a:cubicBezTo>
                  <a:pt x="346196" y="0"/>
                  <a:pt x="349492" y="47"/>
                  <a:pt x="352787" y="142"/>
                </a:cubicBezTo>
                <a:lnTo>
                  <a:pt x="348095" y="162788"/>
                </a:lnTo>
                <a:lnTo>
                  <a:pt x="348095" y="162787"/>
                </a:lnTo>
                <a:cubicBezTo>
                  <a:pt x="346363" y="162737"/>
                  <a:pt x="344631" y="162713"/>
                  <a:pt x="342900" y="162713"/>
                </a:cubicBezTo>
                <a:cubicBezTo>
                  <a:pt x="243385" y="162713"/>
                  <a:pt x="162713" y="243385"/>
                  <a:pt x="162713" y="342900"/>
                </a:cubicBezTo>
                <a:lnTo>
                  <a:pt x="0" y="342900"/>
                </a:lnTo>
                <a:close/>
              </a:path>
            </a:pathLst>
          </a:custGeom>
          <a:solidFill>
            <a:srgbClr val="99CCFF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lg" len="med"/>
            <a:tailEnd type="non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22" name="Rectangle 169"/>
          <p:cNvSpPr>
            <a:spLocks noChangeArrowheads="1"/>
          </p:cNvSpPr>
          <p:nvPr/>
        </p:nvSpPr>
        <p:spPr bwMode="auto">
          <a:xfrm flipV="1">
            <a:off x="5260218" y="5973763"/>
            <a:ext cx="1360487" cy="47625"/>
          </a:xfrm>
          <a:prstGeom prst="rect">
            <a:avLst/>
          </a:prstGeom>
          <a:solidFill>
            <a:srgbClr val="99CCFF"/>
          </a:solidFill>
          <a:ln w="12700" algn="ctr">
            <a:solidFill>
              <a:srgbClr val="000000"/>
            </a:solidFill>
            <a:miter lim="800000"/>
            <a:headEnd/>
            <a:tailEnd/>
          </a:ln>
        </p:spPr>
        <p:txBody>
          <a:bodyPr rot="1080000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>
              <a:solidFill>
                <a:schemeClr val="lt1"/>
              </a:solidFill>
              <a:latin typeface="+mn-lt"/>
            </a:endParaRPr>
          </a:p>
        </p:txBody>
      </p:sp>
      <p:sp>
        <p:nvSpPr>
          <p:cNvPr id="123" name="Block Arc 44"/>
          <p:cNvSpPr>
            <a:spLocks/>
          </p:cNvSpPr>
          <p:nvPr/>
        </p:nvSpPr>
        <p:spPr bwMode="auto">
          <a:xfrm rot="16200000">
            <a:off x="5098292" y="5697538"/>
            <a:ext cx="334963" cy="344488"/>
          </a:xfrm>
          <a:custGeom>
            <a:avLst/>
            <a:gdLst>
              <a:gd name="T0" fmla="*/ 0 w 685800"/>
              <a:gd name="T1" fmla="*/ 0 h 685800"/>
              <a:gd name="T2" fmla="*/ 0 w 685800"/>
              <a:gd name="T3" fmla="*/ 0 h 685800"/>
              <a:gd name="T4" fmla="*/ 0 w 685800"/>
              <a:gd name="T5" fmla="*/ 0 h 685800"/>
              <a:gd name="T6" fmla="*/ 5898240 60000 65536"/>
              <a:gd name="T7" fmla="*/ 0 60000 65536"/>
              <a:gd name="T8" fmla="*/ 17694720 60000 65536"/>
              <a:gd name="T9" fmla="*/ 0 w 685800"/>
              <a:gd name="T10" fmla="*/ 0 h 685800"/>
              <a:gd name="T11" fmla="*/ 353533 w 685800"/>
              <a:gd name="T12" fmla="*/ 344204 h 6858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5800" h="685800">
                <a:moveTo>
                  <a:pt x="0" y="342900"/>
                </a:moveTo>
                <a:lnTo>
                  <a:pt x="0" y="342900"/>
                </a:lnTo>
                <a:cubicBezTo>
                  <a:pt x="0" y="153521"/>
                  <a:pt x="153521" y="0"/>
                  <a:pt x="342900" y="0"/>
                </a:cubicBezTo>
                <a:cubicBezTo>
                  <a:pt x="346196" y="0"/>
                  <a:pt x="349492" y="47"/>
                  <a:pt x="352787" y="142"/>
                </a:cubicBezTo>
                <a:lnTo>
                  <a:pt x="348095" y="162788"/>
                </a:lnTo>
                <a:lnTo>
                  <a:pt x="348095" y="162787"/>
                </a:lnTo>
                <a:cubicBezTo>
                  <a:pt x="346363" y="162737"/>
                  <a:pt x="344631" y="162713"/>
                  <a:pt x="342900" y="162713"/>
                </a:cubicBezTo>
                <a:cubicBezTo>
                  <a:pt x="243385" y="162713"/>
                  <a:pt x="162713" y="243385"/>
                  <a:pt x="162713" y="342900"/>
                </a:cubicBezTo>
                <a:lnTo>
                  <a:pt x="0" y="342900"/>
                </a:lnTo>
                <a:close/>
              </a:path>
            </a:pathLst>
          </a:custGeom>
          <a:solidFill>
            <a:srgbClr val="99CCFF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lg" len="med"/>
            <a:tailEnd type="non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24" name="Rectangle 169"/>
          <p:cNvSpPr>
            <a:spLocks noChangeArrowheads="1"/>
          </p:cNvSpPr>
          <p:nvPr/>
        </p:nvSpPr>
        <p:spPr bwMode="auto">
          <a:xfrm flipV="1">
            <a:off x="5406268" y="5383213"/>
            <a:ext cx="1214437" cy="46037"/>
          </a:xfrm>
          <a:prstGeom prst="rect">
            <a:avLst/>
          </a:prstGeom>
          <a:solidFill>
            <a:srgbClr val="99CCFF"/>
          </a:solidFill>
          <a:ln w="12700" algn="ctr">
            <a:solidFill>
              <a:srgbClr val="000000"/>
            </a:solidFill>
            <a:miter lim="800000"/>
            <a:headEnd/>
            <a:tailEnd/>
          </a:ln>
        </p:spPr>
        <p:txBody>
          <a:bodyPr rot="1080000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>
              <a:solidFill>
                <a:schemeClr val="lt1"/>
              </a:solidFill>
              <a:latin typeface="+mn-lt"/>
            </a:endParaRPr>
          </a:p>
        </p:txBody>
      </p:sp>
      <p:sp>
        <p:nvSpPr>
          <p:cNvPr id="125" name="Block Arc 44"/>
          <p:cNvSpPr>
            <a:spLocks/>
          </p:cNvSpPr>
          <p:nvPr/>
        </p:nvSpPr>
        <p:spPr bwMode="auto">
          <a:xfrm rot="16200000">
            <a:off x="5272917" y="5113338"/>
            <a:ext cx="334963" cy="344488"/>
          </a:xfrm>
          <a:custGeom>
            <a:avLst/>
            <a:gdLst>
              <a:gd name="T0" fmla="*/ 0 w 685800"/>
              <a:gd name="T1" fmla="*/ 0 h 685800"/>
              <a:gd name="T2" fmla="*/ 0 w 685800"/>
              <a:gd name="T3" fmla="*/ 0 h 685800"/>
              <a:gd name="T4" fmla="*/ 0 w 685800"/>
              <a:gd name="T5" fmla="*/ 0 h 685800"/>
              <a:gd name="T6" fmla="*/ 5898240 60000 65536"/>
              <a:gd name="T7" fmla="*/ 0 60000 65536"/>
              <a:gd name="T8" fmla="*/ 17694720 60000 65536"/>
              <a:gd name="T9" fmla="*/ 0 w 685800"/>
              <a:gd name="T10" fmla="*/ 0 h 685800"/>
              <a:gd name="T11" fmla="*/ 353533 w 685800"/>
              <a:gd name="T12" fmla="*/ 344204 h 6858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5800" h="685800">
                <a:moveTo>
                  <a:pt x="0" y="342900"/>
                </a:moveTo>
                <a:lnTo>
                  <a:pt x="0" y="342900"/>
                </a:lnTo>
                <a:cubicBezTo>
                  <a:pt x="0" y="153521"/>
                  <a:pt x="153521" y="0"/>
                  <a:pt x="342900" y="0"/>
                </a:cubicBezTo>
                <a:cubicBezTo>
                  <a:pt x="346196" y="0"/>
                  <a:pt x="349492" y="47"/>
                  <a:pt x="352787" y="142"/>
                </a:cubicBezTo>
                <a:lnTo>
                  <a:pt x="348095" y="162788"/>
                </a:lnTo>
                <a:lnTo>
                  <a:pt x="348095" y="162787"/>
                </a:lnTo>
                <a:cubicBezTo>
                  <a:pt x="346363" y="162737"/>
                  <a:pt x="344631" y="162713"/>
                  <a:pt x="342900" y="162713"/>
                </a:cubicBezTo>
                <a:cubicBezTo>
                  <a:pt x="243385" y="162713"/>
                  <a:pt x="162713" y="243385"/>
                  <a:pt x="162713" y="342900"/>
                </a:cubicBezTo>
                <a:lnTo>
                  <a:pt x="0" y="342900"/>
                </a:lnTo>
                <a:close/>
              </a:path>
            </a:pathLst>
          </a:custGeom>
          <a:solidFill>
            <a:srgbClr val="99CCFF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lg" len="med"/>
            <a:tailEnd type="non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26" name="Rectangle 11"/>
          <p:cNvSpPr>
            <a:spLocks noChangeArrowheads="1"/>
          </p:cNvSpPr>
          <p:nvPr/>
        </p:nvSpPr>
        <p:spPr bwMode="auto">
          <a:xfrm flipH="1">
            <a:off x="5434843" y="2644775"/>
            <a:ext cx="47625" cy="2093913"/>
          </a:xfrm>
          <a:prstGeom prst="rect">
            <a:avLst/>
          </a:prstGeom>
          <a:solidFill>
            <a:srgbClr val="99CCFF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>
              <a:solidFill>
                <a:schemeClr val="lt1"/>
              </a:solidFill>
              <a:latin typeface="+mn-lt"/>
            </a:endParaRPr>
          </a:p>
        </p:txBody>
      </p:sp>
      <p:sp>
        <p:nvSpPr>
          <p:cNvPr id="127" name="Rectangle 126"/>
          <p:cNvSpPr>
            <a:spLocks noChangeArrowheads="1"/>
          </p:cNvSpPr>
          <p:nvPr/>
        </p:nvSpPr>
        <p:spPr bwMode="auto">
          <a:xfrm>
            <a:off x="5428493" y="2595563"/>
            <a:ext cx="104775" cy="68262"/>
          </a:xfrm>
          <a:prstGeom prst="rect">
            <a:avLst/>
          </a:prstGeom>
          <a:solidFill>
            <a:srgbClr val="FFFFFF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>
              <a:solidFill>
                <a:schemeClr val="lt1"/>
              </a:solidFill>
              <a:latin typeface="+mn-lt"/>
            </a:endParaRPr>
          </a:p>
        </p:txBody>
      </p:sp>
      <p:sp>
        <p:nvSpPr>
          <p:cNvPr id="128" name="Block Arc 44"/>
          <p:cNvSpPr>
            <a:spLocks/>
          </p:cNvSpPr>
          <p:nvPr/>
        </p:nvSpPr>
        <p:spPr bwMode="auto">
          <a:xfrm rot="16200000">
            <a:off x="5445161" y="4577557"/>
            <a:ext cx="333375" cy="344488"/>
          </a:xfrm>
          <a:custGeom>
            <a:avLst/>
            <a:gdLst>
              <a:gd name="T0" fmla="*/ 0 w 685800"/>
              <a:gd name="T1" fmla="*/ 0 h 685800"/>
              <a:gd name="T2" fmla="*/ 0 w 685800"/>
              <a:gd name="T3" fmla="*/ 0 h 685800"/>
              <a:gd name="T4" fmla="*/ 0 w 685800"/>
              <a:gd name="T5" fmla="*/ 0 h 685800"/>
              <a:gd name="T6" fmla="*/ 5898240 60000 65536"/>
              <a:gd name="T7" fmla="*/ 0 60000 65536"/>
              <a:gd name="T8" fmla="*/ 17694720 60000 65536"/>
              <a:gd name="T9" fmla="*/ 0 w 685800"/>
              <a:gd name="T10" fmla="*/ 0 h 685800"/>
              <a:gd name="T11" fmla="*/ 352240 w 685800"/>
              <a:gd name="T12" fmla="*/ 344204 h 6858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5800" h="685800">
                <a:moveTo>
                  <a:pt x="0" y="342900"/>
                </a:moveTo>
                <a:lnTo>
                  <a:pt x="0" y="342900"/>
                </a:lnTo>
                <a:cubicBezTo>
                  <a:pt x="0" y="153521"/>
                  <a:pt x="153521" y="0"/>
                  <a:pt x="342900" y="0"/>
                </a:cubicBezTo>
                <a:cubicBezTo>
                  <a:pt x="346196" y="0"/>
                  <a:pt x="349492" y="47"/>
                  <a:pt x="352787" y="142"/>
                </a:cubicBezTo>
                <a:lnTo>
                  <a:pt x="348095" y="162788"/>
                </a:lnTo>
                <a:lnTo>
                  <a:pt x="348095" y="162787"/>
                </a:lnTo>
                <a:cubicBezTo>
                  <a:pt x="346363" y="162737"/>
                  <a:pt x="344631" y="162713"/>
                  <a:pt x="342900" y="162713"/>
                </a:cubicBezTo>
                <a:cubicBezTo>
                  <a:pt x="243385" y="162713"/>
                  <a:pt x="162713" y="243385"/>
                  <a:pt x="162713" y="342900"/>
                </a:cubicBezTo>
                <a:lnTo>
                  <a:pt x="0" y="342900"/>
                </a:lnTo>
                <a:close/>
              </a:path>
            </a:pathLst>
          </a:custGeom>
          <a:solidFill>
            <a:srgbClr val="99CCFF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lg" len="med"/>
            <a:tailEnd type="non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29" name="Rectangle 169"/>
          <p:cNvSpPr>
            <a:spLocks noChangeArrowheads="1"/>
          </p:cNvSpPr>
          <p:nvPr/>
        </p:nvSpPr>
        <p:spPr bwMode="auto">
          <a:xfrm flipV="1">
            <a:off x="5823780" y="6245225"/>
            <a:ext cx="796925" cy="47625"/>
          </a:xfrm>
          <a:prstGeom prst="rect">
            <a:avLst/>
          </a:prstGeom>
          <a:solidFill>
            <a:srgbClr val="99CCFF"/>
          </a:solidFill>
          <a:ln w="12700" algn="ctr">
            <a:solidFill>
              <a:srgbClr val="000000"/>
            </a:solidFill>
            <a:miter lim="800000"/>
            <a:headEnd/>
            <a:tailEnd/>
          </a:ln>
        </p:spPr>
        <p:txBody>
          <a:bodyPr rot="1080000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>
              <a:solidFill>
                <a:schemeClr val="lt1"/>
              </a:solidFill>
              <a:latin typeface="+mn-lt"/>
            </a:endParaRPr>
          </a:p>
        </p:txBody>
      </p:sp>
      <p:sp>
        <p:nvSpPr>
          <p:cNvPr id="130" name="Rectangle 11"/>
          <p:cNvSpPr>
            <a:spLocks noChangeArrowheads="1"/>
          </p:cNvSpPr>
          <p:nvPr/>
        </p:nvSpPr>
        <p:spPr bwMode="auto">
          <a:xfrm flipH="1">
            <a:off x="5895218" y="2662238"/>
            <a:ext cx="49212" cy="2911475"/>
          </a:xfrm>
          <a:prstGeom prst="rect">
            <a:avLst/>
          </a:prstGeom>
          <a:solidFill>
            <a:srgbClr val="99CCFF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>
              <a:solidFill>
                <a:schemeClr val="lt1"/>
              </a:solidFill>
              <a:latin typeface="+mn-lt"/>
            </a:endParaRPr>
          </a:p>
        </p:txBody>
      </p:sp>
      <p:sp>
        <p:nvSpPr>
          <p:cNvPr id="131" name="Rectangle 11"/>
          <p:cNvSpPr>
            <a:spLocks noChangeArrowheads="1"/>
          </p:cNvSpPr>
          <p:nvPr/>
        </p:nvSpPr>
        <p:spPr bwMode="auto">
          <a:xfrm flipH="1">
            <a:off x="5703130" y="2654300"/>
            <a:ext cx="49213" cy="3571875"/>
          </a:xfrm>
          <a:prstGeom prst="rect">
            <a:avLst/>
          </a:prstGeom>
          <a:solidFill>
            <a:srgbClr val="99CCFF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>
              <a:solidFill>
                <a:schemeClr val="lt1"/>
              </a:solidFill>
              <a:latin typeface="+mn-lt"/>
            </a:endParaRPr>
          </a:p>
        </p:txBody>
      </p:sp>
      <p:sp>
        <p:nvSpPr>
          <p:cNvPr id="132" name="Block Arc 44"/>
          <p:cNvSpPr>
            <a:spLocks/>
          </p:cNvSpPr>
          <p:nvPr/>
        </p:nvSpPr>
        <p:spPr bwMode="auto">
          <a:xfrm rot="16200000">
            <a:off x="5878549" y="5395119"/>
            <a:ext cx="333375" cy="344487"/>
          </a:xfrm>
          <a:custGeom>
            <a:avLst/>
            <a:gdLst>
              <a:gd name="T0" fmla="*/ 0 w 685800"/>
              <a:gd name="T1" fmla="*/ 0 h 685800"/>
              <a:gd name="T2" fmla="*/ 0 w 685800"/>
              <a:gd name="T3" fmla="*/ 0 h 685800"/>
              <a:gd name="T4" fmla="*/ 0 w 685800"/>
              <a:gd name="T5" fmla="*/ 0 h 685800"/>
              <a:gd name="T6" fmla="*/ 5898240 60000 65536"/>
              <a:gd name="T7" fmla="*/ 0 60000 65536"/>
              <a:gd name="T8" fmla="*/ 17694720 60000 65536"/>
              <a:gd name="T9" fmla="*/ 0 w 685800"/>
              <a:gd name="T10" fmla="*/ 0 h 685800"/>
              <a:gd name="T11" fmla="*/ 352240 w 685800"/>
              <a:gd name="T12" fmla="*/ 344204 h 6858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5800" h="685800">
                <a:moveTo>
                  <a:pt x="0" y="342900"/>
                </a:moveTo>
                <a:lnTo>
                  <a:pt x="0" y="342900"/>
                </a:lnTo>
                <a:cubicBezTo>
                  <a:pt x="0" y="153521"/>
                  <a:pt x="153521" y="0"/>
                  <a:pt x="342900" y="0"/>
                </a:cubicBezTo>
                <a:cubicBezTo>
                  <a:pt x="346196" y="0"/>
                  <a:pt x="349492" y="47"/>
                  <a:pt x="352787" y="142"/>
                </a:cubicBezTo>
                <a:lnTo>
                  <a:pt x="348095" y="162788"/>
                </a:lnTo>
                <a:lnTo>
                  <a:pt x="348095" y="162787"/>
                </a:lnTo>
                <a:cubicBezTo>
                  <a:pt x="346363" y="162737"/>
                  <a:pt x="344631" y="162713"/>
                  <a:pt x="342900" y="162713"/>
                </a:cubicBezTo>
                <a:cubicBezTo>
                  <a:pt x="243385" y="162713"/>
                  <a:pt x="162713" y="243385"/>
                  <a:pt x="162713" y="342900"/>
                </a:cubicBezTo>
                <a:lnTo>
                  <a:pt x="0" y="342900"/>
                </a:lnTo>
                <a:close/>
              </a:path>
            </a:pathLst>
          </a:custGeom>
          <a:solidFill>
            <a:srgbClr val="99CCFF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lg" len="med"/>
            <a:tailEnd type="non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33" name="Rectangle 169"/>
          <p:cNvSpPr>
            <a:spLocks noChangeArrowheads="1"/>
          </p:cNvSpPr>
          <p:nvPr/>
        </p:nvSpPr>
        <p:spPr bwMode="auto">
          <a:xfrm flipV="1">
            <a:off x="6141280" y="5116513"/>
            <a:ext cx="488950" cy="47625"/>
          </a:xfrm>
          <a:prstGeom prst="rect">
            <a:avLst/>
          </a:prstGeom>
          <a:solidFill>
            <a:srgbClr val="99CCFF"/>
          </a:solidFill>
          <a:ln w="12700" algn="ctr">
            <a:solidFill>
              <a:srgbClr val="000000"/>
            </a:solidFill>
            <a:miter lim="800000"/>
            <a:headEnd/>
            <a:tailEnd/>
          </a:ln>
        </p:spPr>
        <p:txBody>
          <a:bodyPr rot="1080000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>
              <a:solidFill>
                <a:schemeClr val="lt1"/>
              </a:solidFill>
              <a:latin typeface="+mn-lt"/>
            </a:endParaRPr>
          </a:p>
        </p:txBody>
      </p:sp>
      <p:sp>
        <p:nvSpPr>
          <p:cNvPr id="134" name="Block Arc 44"/>
          <p:cNvSpPr>
            <a:spLocks/>
          </p:cNvSpPr>
          <p:nvPr/>
        </p:nvSpPr>
        <p:spPr bwMode="auto">
          <a:xfrm rot="16200000">
            <a:off x="6065874" y="4847432"/>
            <a:ext cx="333375" cy="344487"/>
          </a:xfrm>
          <a:custGeom>
            <a:avLst/>
            <a:gdLst>
              <a:gd name="T0" fmla="*/ 0 w 685800"/>
              <a:gd name="T1" fmla="*/ 0 h 685800"/>
              <a:gd name="T2" fmla="*/ 0 w 685800"/>
              <a:gd name="T3" fmla="*/ 0 h 685800"/>
              <a:gd name="T4" fmla="*/ 0 w 685800"/>
              <a:gd name="T5" fmla="*/ 0 h 685800"/>
              <a:gd name="T6" fmla="*/ 5898240 60000 65536"/>
              <a:gd name="T7" fmla="*/ 0 60000 65536"/>
              <a:gd name="T8" fmla="*/ 17694720 60000 65536"/>
              <a:gd name="T9" fmla="*/ 0 w 685800"/>
              <a:gd name="T10" fmla="*/ 0 h 685800"/>
              <a:gd name="T11" fmla="*/ 352240 w 685800"/>
              <a:gd name="T12" fmla="*/ 344204 h 6858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5800" h="685800">
                <a:moveTo>
                  <a:pt x="0" y="342900"/>
                </a:moveTo>
                <a:lnTo>
                  <a:pt x="0" y="342900"/>
                </a:lnTo>
                <a:cubicBezTo>
                  <a:pt x="0" y="153521"/>
                  <a:pt x="153521" y="0"/>
                  <a:pt x="342900" y="0"/>
                </a:cubicBezTo>
                <a:cubicBezTo>
                  <a:pt x="346196" y="0"/>
                  <a:pt x="349492" y="47"/>
                  <a:pt x="352787" y="142"/>
                </a:cubicBezTo>
                <a:lnTo>
                  <a:pt x="348095" y="162788"/>
                </a:lnTo>
                <a:lnTo>
                  <a:pt x="348095" y="162787"/>
                </a:lnTo>
                <a:cubicBezTo>
                  <a:pt x="346363" y="162737"/>
                  <a:pt x="344631" y="162713"/>
                  <a:pt x="342900" y="162713"/>
                </a:cubicBezTo>
                <a:cubicBezTo>
                  <a:pt x="243385" y="162713"/>
                  <a:pt x="162713" y="243385"/>
                  <a:pt x="162713" y="342900"/>
                </a:cubicBezTo>
                <a:lnTo>
                  <a:pt x="0" y="342900"/>
                </a:lnTo>
                <a:close/>
              </a:path>
            </a:pathLst>
          </a:custGeom>
          <a:solidFill>
            <a:srgbClr val="99CCFF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lg" len="med"/>
            <a:tailEnd type="non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35" name="Block Arc 44"/>
          <p:cNvSpPr>
            <a:spLocks/>
          </p:cNvSpPr>
          <p:nvPr/>
        </p:nvSpPr>
        <p:spPr bwMode="auto">
          <a:xfrm rot="16200000">
            <a:off x="5679317" y="5980113"/>
            <a:ext cx="333375" cy="342900"/>
          </a:xfrm>
          <a:custGeom>
            <a:avLst/>
            <a:gdLst>
              <a:gd name="T0" fmla="*/ 0 w 685800"/>
              <a:gd name="T1" fmla="*/ 0 h 685800"/>
              <a:gd name="T2" fmla="*/ 0 w 685800"/>
              <a:gd name="T3" fmla="*/ 0 h 685800"/>
              <a:gd name="T4" fmla="*/ 0 w 685800"/>
              <a:gd name="T5" fmla="*/ 0 h 685800"/>
              <a:gd name="T6" fmla="*/ 5898240 60000 65536"/>
              <a:gd name="T7" fmla="*/ 0 60000 65536"/>
              <a:gd name="T8" fmla="*/ 17694720 60000 65536"/>
              <a:gd name="T9" fmla="*/ 0 w 685800"/>
              <a:gd name="T10" fmla="*/ 0 h 685800"/>
              <a:gd name="T11" fmla="*/ 352240 w 685800"/>
              <a:gd name="T12" fmla="*/ 342900 h 6858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5800" h="685800">
                <a:moveTo>
                  <a:pt x="0" y="342900"/>
                </a:moveTo>
                <a:lnTo>
                  <a:pt x="0" y="342900"/>
                </a:lnTo>
                <a:cubicBezTo>
                  <a:pt x="0" y="153521"/>
                  <a:pt x="153521" y="0"/>
                  <a:pt x="342900" y="0"/>
                </a:cubicBezTo>
                <a:cubicBezTo>
                  <a:pt x="346196" y="0"/>
                  <a:pt x="349492" y="47"/>
                  <a:pt x="352787" y="142"/>
                </a:cubicBezTo>
                <a:lnTo>
                  <a:pt x="348095" y="162788"/>
                </a:lnTo>
                <a:lnTo>
                  <a:pt x="348095" y="162787"/>
                </a:lnTo>
                <a:cubicBezTo>
                  <a:pt x="346363" y="162737"/>
                  <a:pt x="344631" y="162713"/>
                  <a:pt x="342900" y="162713"/>
                </a:cubicBezTo>
                <a:cubicBezTo>
                  <a:pt x="243385" y="162713"/>
                  <a:pt x="162713" y="243385"/>
                  <a:pt x="162713" y="342900"/>
                </a:cubicBezTo>
                <a:lnTo>
                  <a:pt x="0" y="342900"/>
                </a:lnTo>
                <a:close/>
              </a:path>
            </a:pathLst>
          </a:custGeom>
          <a:solidFill>
            <a:srgbClr val="99CCFF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lg" len="med"/>
            <a:tailEnd type="non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36" name="Rectangle 14"/>
          <p:cNvSpPr>
            <a:spLocks noChangeArrowheads="1"/>
          </p:cNvSpPr>
          <p:nvPr/>
        </p:nvSpPr>
        <p:spPr bwMode="auto">
          <a:xfrm>
            <a:off x="5676143" y="2593975"/>
            <a:ext cx="109537" cy="68263"/>
          </a:xfrm>
          <a:prstGeom prst="rect">
            <a:avLst/>
          </a:prstGeom>
          <a:solidFill>
            <a:srgbClr val="FFFFFF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>
              <a:solidFill>
                <a:schemeClr val="lt1"/>
              </a:solidFill>
              <a:latin typeface="+mn-lt"/>
            </a:endParaRPr>
          </a:p>
        </p:txBody>
      </p:sp>
      <p:sp>
        <p:nvSpPr>
          <p:cNvPr id="137" name="Rectangle 17"/>
          <p:cNvSpPr>
            <a:spLocks noChangeArrowheads="1"/>
          </p:cNvSpPr>
          <p:nvPr/>
        </p:nvSpPr>
        <p:spPr bwMode="auto">
          <a:xfrm>
            <a:off x="5858705" y="2593975"/>
            <a:ext cx="111125" cy="68263"/>
          </a:xfrm>
          <a:prstGeom prst="rect">
            <a:avLst/>
          </a:prstGeom>
          <a:solidFill>
            <a:srgbClr val="FFFFFF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>
              <a:solidFill>
                <a:schemeClr val="lt1"/>
              </a:solidFill>
              <a:latin typeface="+mn-lt"/>
            </a:endParaRPr>
          </a:p>
        </p:txBody>
      </p:sp>
      <p:sp>
        <p:nvSpPr>
          <p:cNvPr id="138" name="Rectangle 20"/>
          <p:cNvSpPr>
            <a:spLocks noChangeArrowheads="1"/>
          </p:cNvSpPr>
          <p:nvPr/>
        </p:nvSpPr>
        <p:spPr bwMode="auto">
          <a:xfrm>
            <a:off x="6041268" y="2593975"/>
            <a:ext cx="109537" cy="68263"/>
          </a:xfrm>
          <a:prstGeom prst="rect">
            <a:avLst/>
          </a:prstGeom>
          <a:solidFill>
            <a:srgbClr val="FFFFFF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>
              <a:solidFill>
                <a:schemeClr val="lt1"/>
              </a:solidFill>
              <a:latin typeface="+mn-lt"/>
            </a:endParaRPr>
          </a:p>
        </p:txBody>
      </p:sp>
      <p:grpSp>
        <p:nvGrpSpPr>
          <p:cNvPr id="139" name="Group 110"/>
          <p:cNvGrpSpPr>
            <a:grpSpLocks/>
          </p:cNvGrpSpPr>
          <p:nvPr/>
        </p:nvGrpSpPr>
        <p:grpSpPr bwMode="auto">
          <a:xfrm>
            <a:off x="4868105" y="1641475"/>
            <a:ext cx="733425" cy="1001713"/>
            <a:chOff x="2590800" y="545537"/>
            <a:chExt cx="952500" cy="990600"/>
          </a:xfrm>
        </p:grpSpPr>
        <p:cxnSp>
          <p:nvCxnSpPr>
            <p:cNvPr id="140" name="Straight Connector 6"/>
            <p:cNvCxnSpPr>
              <a:cxnSpLocks noChangeShapeType="1"/>
            </p:cNvCxnSpPr>
            <p:nvPr/>
          </p:nvCxnSpPr>
          <p:spPr bwMode="auto">
            <a:xfrm>
              <a:off x="3543300" y="545537"/>
              <a:ext cx="0" cy="990600"/>
            </a:xfrm>
            <a:prstGeom prst="line">
              <a:avLst/>
            </a:prstGeom>
            <a:noFill/>
            <a:ln w="2857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  <a:noFill/>
                </a14:hiddenFill>
              </a:ext>
            </a:extLst>
          </p:spPr>
        </p:cxnSp>
        <p:cxnSp>
          <p:nvCxnSpPr>
            <p:cNvPr id="141" name="Straight Connector 4"/>
            <p:cNvCxnSpPr>
              <a:cxnSpLocks noChangeShapeType="1"/>
            </p:cNvCxnSpPr>
            <p:nvPr/>
          </p:nvCxnSpPr>
          <p:spPr bwMode="auto">
            <a:xfrm>
              <a:off x="2590800" y="545537"/>
              <a:ext cx="0" cy="990600"/>
            </a:xfrm>
            <a:prstGeom prst="line">
              <a:avLst/>
            </a:prstGeom>
            <a:noFill/>
            <a:ln w="2857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  <a:noFill/>
                </a14:hiddenFill>
              </a:ext>
            </a:extLst>
          </p:spPr>
        </p:cxnSp>
      </p:grpSp>
      <p:sp>
        <p:nvSpPr>
          <p:cNvPr id="142" name="Line 72"/>
          <p:cNvSpPr>
            <a:spLocks noChangeShapeType="1"/>
          </p:cNvSpPr>
          <p:nvPr/>
        </p:nvSpPr>
        <p:spPr bwMode="auto">
          <a:xfrm>
            <a:off x="4950655" y="4137025"/>
            <a:ext cx="0" cy="29051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" name="Rectangle 32"/>
          <p:cNvSpPr>
            <a:spLocks noChangeArrowheads="1"/>
          </p:cNvSpPr>
          <p:nvPr/>
        </p:nvSpPr>
        <p:spPr bwMode="auto">
          <a:xfrm>
            <a:off x="6630230" y="4264025"/>
            <a:ext cx="973138" cy="601663"/>
          </a:xfrm>
          <a:prstGeom prst="rect">
            <a:avLst/>
          </a:prstGeom>
          <a:solidFill>
            <a:srgbClr val="99CCFF"/>
          </a:soli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>
              <a:solidFill>
                <a:schemeClr val="lt1"/>
              </a:solidFill>
              <a:latin typeface="+mn-lt"/>
            </a:endParaRPr>
          </a:p>
        </p:txBody>
      </p:sp>
      <p:sp>
        <p:nvSpPr>
          <p:cNvPr id="144" name="Rectangle 143" descr="Small confetti"/>
          <p:cNvSpPr>
            <a:spLocks noChangeArrowheads="1"/>
          </p:cNvSpPr>
          <p:nvPr/>
        </p:nvSpPr>
        <p:spPr bwMode="auto">
          <a:xfrm>
            <a:off x="6633405" y="4575175"/>
            <a:ext cx="971550" cy="2011363"/>
          </a:xfrm>
          <a:prstGeom prst="rect">
            <a:avLst/>
          </a:prstGeom>
          <a:pattFill prst="smConfetti">
            <a:fgClr>
              <a:schemeClr val="tx1"/>
            </a:fgClr>
            <a:bgClr>
              <a:srgbClr val="FFFFFF"/>
            </a:bgClr>
          </a:patt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>
              <a:solidFill>
                <a:schemeClr val="lt1"/>
              </a:solidFill>
              <a:latin typeface="+mn-lt"/>
            </a:endParaRPr>
          </a:p>
        </p:txBody>
      </p:sp>
      <p:sp>
        <p:nvSpPr>
          <p:cNvPr id="145" name="Line 53"/>
          <p:cNvSpPr>
            <a:spLocks noChangeShapeType="1"/>
          </p:cNvSpPr>
          <p:nvPr/>
        </p:nvSpPr>
        <p:spPr bwMode="auto">
          <a:xfrm>
            <a:off x="7825618" y="2000250"/>
            <a:ext cx="0" cy="1762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6" name="Line 54"/>
          <p:cNvSpPr>
            <a:spLocks noChangeShapeType="1"/>
          </p:cNvSpPr>
          <p:nvPr/>
        </p:nvSpPr>
        <p:spPr bwMode="auto">
          <a:xfrm>
            <a:off x="7889118" y="2000250"/>
            <a:ext cx="0" cy="17621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7" name="Line 56"/>
          <p:cNvSpPr>
            <a:spLocks noChangeShapeType="1"/>
          </p:cNvSpPr>
          <p:nvPr/>
        </p:nvSpPr>
        <p:spPr bwMode="auto">
          <a:xfrm>
            <a:off x="7836730" y="1684338"/>
            <a:ext cx="0" cy="1762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8" name="Line 57"/>
          <p:cNvSpPr>
            <a:spLocks noChangeShapeType="1"/>
          </p:cNvSpPr>
          <p:nvPr/>
        </p:nvSpPr>
        <p:spPr bwMode="auto">
          <a:xfrm>
            <a:off x="7903405" y="1684338"/>
            <a:ext cx="0" cy="1762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9" name="Oval 55"/>
          <p:cNvSpPr>
            <a:spLocks noChangeArrowheads="1"/>
          </p:cNvSpPr>
          <p:nvPr/>
        </p:nvSpPr>
        <p:spPr bwMode="auto">
          <a:xfrm rot="5400000">
            <a:off x="7753386" y="1839120"/>
            <a:ext cx="206375" cy="188912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rot="10800000" vert="eaVert" wrap="none" anchor="ctr"/>
          <a:lstStyle/>
          <a:p>
            <a:pPr eaLnBrk="1" hangingPunct="1"/>
            <a:endParaRPr lang="en-US" sz="2800" b="1">
              <a:latin typeface="Calibri" pitchFamily="34" charset="0"/>
            </a:endParaRPr>
          </a:p>
        </p:txBody>
      </p:sp>
      <p:sp>
        <p:nvSpPr>
          <p:cNvPr id="150" name="Line 58"/>
          <p:cNvSpPr>
            <a:spLocks noChangeShapeType="1"/>
          </p:cNvSpPr>
          <p:nvPr/>
        </p:nvSpPr>
        <p:spPr bwMode="auto">
          <a:xfrm rot="5400000" flipH="1">
            <a:off x="7858162" y="1810544"/>
            <a:ext cx="1587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1" name="Line 59"/>
          <p:cNvSpPr>
            <a:spLocks noChangeShapeType="1"/>
          </p:cNvSpPr>
          <p:nvPr/>
        </p:nvSpPr>
        <p:spPr bwMode="auto">
          <a:xfrm rot="5400000" flipH="1">
            <a:off x="7855780" y="1881188"/>
            <a:ext cx="1588" cy="1825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2" name="Can 78" descr="Light vertical"/>
          <p:cNvSpPr>
            <a:spLocks noChangeArrowheads="1"/>
          </p:cNvSpPr>
          <p:nvPr/>
        </p:nvSpPr>
        <p:spPr bwMode="auto">
          <a:xfrm rot="5400000">
            <a:off x="7073937" y="4664868"/>
            <a:ext cx="57150" cy="944563"/>
          </a:xfrm>
          <a:prstGeom prst="can">
            <a:avLst>
              <a:gd name="adj" fmla="val 40784"/>
            </a:avLst>
          </a:prstGeom>
          <a:pattFill prst="ltVert">
            <a:fgClr>
              <a:schemeClr val="tx1"/>
            </a:fgClr>
            <a:bgClr>
              <a:srgbClr val="FFFFFF"/>
            </a:bgClr>
          </a:pattFill>
          <a:ln w="25400" algn="ctr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 kern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3" name="Can 78" descr="Light vertical"/>
          <p:cNvSpPr>
            <a:spLocks noChangeArrowheads="1"/>
          </p:cNvSpPr>
          <p:nvPr/>
        </p:nvSpPr>
        <p:spPr bwMode="auto">
          <a:xfrm rot="5400000">
            <a:off x="7074730" y="5222875"/>
            <a:ext cx="55563" cy="944563"/>
          </a:xfrm>
          <a:prstGeom prst="can">
            <a:avLst>
              <a:gd name="adj" fmla="val 41949"/>
            </a:avLst>
          </a:prstGeom>
          <a:pattFill prst="ltVert">
            <a:fgClr>
              <a:schemeClr val="tx1"/>
            </a:fgClr>
            <a:bgClr>
              <a:srgbClr val="FFFFFF"/>
            </a:bgClr>
          </a:pattFill>
          <a:ln w="25400" algn="ctr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 kern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4" name="Can 78" descr="Light vertical"/>
          <p:cNvSpPr>
            <a:spLocks noChangeArrowheads="1"/>
          </p:cNvSpPr>
          <p:nvPr/>
        </p:nvSpPr>
        <p:spPr bwMode="auto">
          <a:xfrm rot="5400000">
            <a:off x="7074731" y="5529262"/>
            <a:ext cx="55562" cy="944563"/>
          </a:xfrm>
          <a:prstGeom prst="can">
            <a:avLst>
              <a:gd name="adj" fmla="val 41949"/>
            </a:avLst>
          </a:prstGeom>
          <a:pattFill prst="ltVert">
            <a:fgClr>
              <a:schemeClr val="tx1"/>
            </a:fgClr>
            <a:bgClr>
              <a:srgbClr val="FFFFFF"/>
            </a:bgClr>
          </a:pattFill>
          <a:ln w="25400" algn="ctr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 kern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5" name="Can 78" descr="Light vertical"/>
          <p:cNvSpPr>
            <a:spLocks noChangeArrowheads="1"/>
          </p:cNvSpPr>
          <p:nvPr/>
        </p:nvSpPr>
        <p:spPr bwMode="auto">
          <a:xfrm rot="5400000">
            <a:off x="7073937" y="6085681"/>
            <a:ext cx="57150" cy="944563"/>
          </a:xfrm>
          <a:prstGeom prst="can">
            <a:avLst>
              <a:gd name="adj" fmla="val 40784"/>
            </a:avLst>
          </a:prstGeom>
          <a:pattFill prst="ltVert">
            <a:fgClr>
              <a:schemeClr val="tx1"/>
            </a:fgClr>
            <a:bgClr>
              <a:srgbClr val="FFFFFF"/>
            </a:bgClr>
          </a:pattFill>
          <a:ln w="25400" algn="ctr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 kern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6" name="Can 78" descr="Light vertical"/>
          <p:cNvSpPr>
            <a:spLocks noChangeArrowheads="1"/>
          </p:cNvSpPr>
          <p:nvPr/>
        </p:nvSpPr>
        <p:spPr bwMode="auto">
          <a:xfrm rot="5400000">
            <a:off x="7073937" y="4406106"/>
            <a:ext cx="57150" cy="944563"/>
          </a:xfrm>
          <a:prstGeom prst="can">
            <a:avLst>
              <a:gd name="adj" fmla="val 40784"/>
            </a:avLst>
          </a:prstGeom>
          <a:pattFill prst="ltVert">
            <a:fgClr>
              <a:schemeClr val="tx1"/>
            </a:fgClr>
            <a:bgClr>
              <a:srgbClr val="FFFFFF"/>
            </a:bgClr>
          </a:pattFill>
          <a:ln w="25400" algn="ctr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 kern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7" name="Can 78" descr="Light vertical"/>
          <p:cNvSpPr>
            <a:spLocks noChangeArrowheads="1"/>
          </p:cNvSpPr>
          <p:nvPr/>
        </p:nvSpPr>
        <p:spPr bwMode="auto">
          <a:xfrm rot="5400000">
            <a:off x="7074730" y="4933950"/>
            <a:ext cx="55563" cy="944563"/>
          </a:xfrm>
          <a:prstGeom prst="can">
            <a:avLst>
              <a:gd name="adj" fmla="val 41949"/>
            </a:avLst>
          </a:prstGeom>
          <a:pattFill prst="ltVert">
            <a:fgClr>
              <a:schemeClr val="tx1"/>
            </a:fgClr>
            <a:bgClr>
              <a:srgbClr val="FFFFFF"/>
            </a:bgClr>
          </a:pattFill>
          <a:ln w="25400" algn="ctr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 kern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8" name="Can 78" descr="Light vertical"/>
          <p:cNvSpPr>
            <a:spLocks noChangeArrowheads="1"/>
          </p:cNvSpPr>
          <p:nvPr/>
        </p:nvSpPr>
        <p:spPr bwMode="auto">
          <a:xfrm rot="5400000">
            <a:off x="7073937" y="5798343"/>
            <a:ext cx="57150" cy="944563"/>
          </a:xfrm>
          <a:prstGeom prst="can">
            <a:avLst>
              <a:gd name="adj" fmla="val 40784"/>
            </a:avLst>
          </a:prstGeom>
          <a:pattFill prst="ltVert">
            <a:fgClr>
              <a:schemeClr val="tx1"/>
            </a:fgClr>
            <a:bgClr>
              <a:srgbClr val="FFFFFF"/>
            </a:bgClr>
          </a:pattFill>
          <a:ln w="25400" algn="ctr">
            <a:solidFill>
              <a:srgbClr val="000000"/>
            </a:solidFill>
            <a:round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 kern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59" name="Down Arrow 67"/>
          <p:cNvSpPr>
            <a:spLocks noChangeArrowheads="1"/>
          </p:cNvSpPr>
          <p:nvPr/>
        </p:nvSpPr>
        <p:spPr bwMode="auto">
          <a:xfrm rot="10800000">
            <a:off x="7008055" y="4948238"/>
            <a:ext cx="250825" cy="1557337"/>
          </a:xfrm>
          <a:prstGeom prst="downArrow">
            <a:avLst>
              <a:gd name="adj1" fmla="val 40972"/>
              <a:gd name="adj2" fmla="val 132726"/>
            </a:avLst>
          </a:prstGeom>
          <a:solidFill>
            <a:schemeClr val="tx1"/>
          </a:solidFill>
          <a:ln w="25400" algn="ctr">
            <a:solidFill>
              <a:schemeClr val="tx1"/>
            </a:solidFill>
            <a:miter lim="800000"/>
            <a:headEnd/>
            <a:tailEnd/>
          </a:ln>
        </p:spPr>
        <p:txBody>
          <a:bodyPr rot="1080000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 kern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0" name="Rectangle 159"/>
          <p:cNvSpPr>
            <a:spLocks noChangeArrowheads="1"/>
          </p:cNvSpPr>
          <p:nvPr/>
        </p:nvSpPr>
        <p:spPr bwMode="auto">
          <a:xfrm>
            <a:off x="7133468" y="2435225"/>
            <a:ext cx="73025" cy="1984375"/>
          </a:xfrm>
          <a:prstGeom prst="rect">
            <a:avLst/>
          </a:prstGeom>
          <a:solidFill>
            <a:srgbClr val="99CCFF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>
              <a:solidFill>
                <a:schemeClr val="lt1"/>
              </a:solidFill>
              <a:latin typeface="+mn-lt"/>
            </a:endParaRPr>
          </a:p>
        </p:txBody>
      </p:sp>
      <p:sp>
        <p:nvSpPr>
          <p:cNvPr id="161" name="Rectangle 160"/>
          <p:cNvSpPr>
            <a:spLocks noChangeArrowheads="1"/>
          </p:cNvSpPr>
          <p:nvPr/>
        </p:nvSpPr>
        <p:spPr bwMode="auto">
          <a:xfrm>
            <a:off x="6647693" y="4413250"/>
            <a:ext cx="955675" cy="63500"/>
          </a:xfrm>
          <a:prstGeom prst="rect">
            <a:avLst/>
          </a:prstGeom>
          <a:solidFill>
            <a:srgbClr val="99CCFF"/>
          </a:solidFill>
          <a:ln w="6350" algn="ctr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>
              <a:solidFill>
                <a:schemeClr val="lt1"/>
              </a:solidFill>
              <a:latin typeface="+mn-lt"/>
            </a:endParaRPr>
          </a:p>
        </p:txBody>
      </p:sp>
      <p:sp>
        <p:nvSpPr>
          <p:cNvPr id="162" name="Rectangle 101"/>
          <p:cNvSpPr>
            <a:spLocks noChangeArrowheads="1"/>
          </p:cNvSpPr>
          <p:nvPr/>
        </p:nvSpPr>
        <p:spPr bwMode="auto">
          <a:xfrm>
            <a:off x="7296980" y="2270125"/>
            <a:ext cx="508000" cy="71438"/>
          </a:xfrm>
          <a:prstGeom prst="rect">
            <a:avLst/>
          </a:prstGeom>
          <a:solidFill>
            <a:srgbClr val="99CCFF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3" name="Rectangle 162"/>
          <p:cNvSpPr>
            <a:spLocks noChangeArrowheads="1"/>
          </p:cNvSpPr>
          <p:nvPr/>
        </p:nvSpPr>
        <p:spPr bwMode="auto">
          <a:xfrm>
            <a:off x="7828793" y="2435225"/>
            <a:ext cx="55562" cy="1960563"/>
          </a:xfrm>
          <a:prstGeom prst="rect">
            <a:avLst/>
          </a:prstGeom>
          <a:solidFill>
            <a:srgbClr val="FFFFFF"/>
          </a:solidFill>
          <a:ln w="635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b="1">
              <a:solidFill>
                <a:schemeClr val="lt1"/>
              </a:solidFill>
              <a:latin typeface="+mn-lt"/>
            </a:endParaRPr>
          </a:p>
        </p:txBody>
      </p:sp>
      <p:grpSp>
        <p:nvGrpSpPr>
          <p:cNvPr id="164" name="Group 116"/>
          <p:cNvGrpSpPr>
            <a:grpSpLocks/>
          </p:cNvGrpSpPr>
          <p:nvPr/>
        </p:nvGrpSpPr>
        <p:grpSpPr bwMode="auto">
          <a:xfrm>
            <a:off x="6630230" y="1600200"/>
            <a:ext cx="979488" cy="4984750"/>
            <a:chOff x="4876800" y="1729007"/>
            <a:chExt cx="1270000" cy="4973638"/>
          </a:xfrm>
        </p:grpSpPr>
        <p:cxnSp>
          <p:nvCxnSpPr>
            <p:cNvPr id="165" name="Straight Connector 4"/>
            <p:cNvCxnSpPr>
              <a:cxnSpLocks noChangeShapeType="1"/>
            </p:cNvCxnSpPr>
            <p:nvPr/>
          </p:nvCxnSpPr>
          <p:spPr bwMode="auto">
            <a:xfrm>
              <a:off x="4876800" y="1729007"/>
              <a:ext cx="0" cy="4973638"/>
            </a:xfrm>
            <a:prstGeom prst="line">
              <a:avLst/>
            </a:prstGeom>
            <a:noFill/>
            <a:ln w="2857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  <a:noFill/>
                </a14:hiddenFill>
              </a:ext>
            </a:extLst>
          </p:spPr>
        </p:cxnSp>
        <p:cxnSp>
          <p:nvCxnSpPr>
            <p:cNvPr id="166" name="Straight Connector 4"/>
            <p:cNvCxnSpPr>
              <a:cxnSpLocks noChangeShapeType="1"/>
            </p:cNvCxnSpPr>
            <p:nvPr/>
          </p:nvCxnSpPr>
          <p:spPr bwMode="auto">
            <a:xfrm>
              <a:off x="6146800" y="1729007"/>
              <a:ext cx="0" cy="4973638"/>
            </a:xfrm>
            <a:prstGeom prst="line">
              <a:avLst/>
            </a:prstGeom>
            <a:noFill/>
            <a:ln w="28575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  <a:noFill/>
                </a14:hiddenFill>
              </a:ext>
            </a:extLst>
          </p:spPr>
        </p:cxnSp>
      </p:grpSp>
      <p:grpSp>
        <p:nvGrpSpPr>
          <p:cNvPr id="167" name="Group 125"/>
          <p:cNvGrpSpPr>
            <a:grpSpLocks/>
          </p:cNvGrpSpPr>
          <p:nvPr/>
        </p:nvGrpSpPr>
        <p:grpSpPr bwMode="auto">
          <a:xfrm>
            <a:off x="7822443" y="2427288"/>
            <a:ext cx="591217" cy="4112832"/>
            <a:chOff x="6424801" y="1254642"/>
            <a:chExt cx="784525" cy="5510014"/>
          </a:xfrm>
        </p:grpSpPr>
        <p:sp>
          <p:nvSpPr>
            <p:cNvPr id="168" name="Rectangle 167"/>
            <p:cNvSpPr>
              <a:spLocks noChangeArrowheads="1"/>
            </p:cNvSpPr>
            <p:nvPr/>
          </p:nvSpPr>
          <p:spPr bwMode="auto">
            <a:xfrm>
              <a:off x="6426859" y="1254642"/>
              <a:ext cx="90601" cy="5220671"/>
            </a:xfrm>
            <a:prstGeom prst="rect">
              <a:avLst/>
            </a:prstGeom>
            <a:solidFill>
              <a:srgbClr val="99CC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169" name="Rectangle 168"/>
            <p:cNvSpPr>
              <a:spLocks noChangeArrowheads="1"/>
            </p:cNvSpPr>
            <p:nvPr/>
          </p:nvSpPr>
          <p:spPr bwMode="auto">
            <a:xfrm>
              <a:off x="6758379" y="3935752"/>
              <a:ext cx="90601" cy="2549968"/>
            </a:xfrm>
            <a:prstGeom prst="rect">
              <a:avLst/>
            </a:prstGeom>
            <a:solidFill>
              <a:srgbClr val="99CC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170" name="Block Arc 44"/>
            <p:cNvSpPr>
              <a:spLocks/>
            </p:cNvSpPr>
            <p:nvPr/>
          </p:nvSpPr>
          <p:spPr bwMode="auto">
            <a:xfrm>
              <a:off x="6750334" y="3730615"/>
              <a:ext cx="441325" cy="442913"/>
            </a:xfrm>
            <a:custGeom>
              <a:avLst/>
              <a:gdLst>
                <a:gd name="T0" fmla="*/ 0 w 685800"/>
                <a:gd name="T1" fmla="*/ 0 h 685800"/>
                <a:gd name="T2" fmla="*/ 0 w 685800"/>
                <a:gd name="T3" fmla="*/ 0 h 685800"/>
                <a:gd name="T4" fmla="*/ 0 w 685800"/>
                <a:gd name="T5" fmla="*/ 0 h 685800"/>
                <a:gd name="T6" fmla="*/ 5898240 60000 65536"/>
                <a:gd name="T7" fmla="*/ 0 60000 65536"/>
                <a:gd name="T8" fmla="*/ 17694720 60000 65536"/>
                <a:gd name="T9" fmla="*/ 0 w 685800"/>
                <a:gd name="T10" fmla="*/ 0 h 685800"/>
                <a:gd name="T11" fmla="*/ 353126 w 685800"/>
                <a:gd name="T12" fmla="*/ 342901 h 6858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85800" h="685800">
                  <a:moveTo>
                    <a:pt x="0" y="342900"/>
                  </a:moveTo>
                  <a:lnTo>
                    <a:pt x="0" y="342900"/>
                  </a:lnTo>
                  <a:cubicBezTo>
                    <a:pt x="0" y="153521"/>
                    <a:pt x="153521" y="0"/>
                    <a:pt x="342900" y="0"/>
                  </a:cubicBezTo>
                  <a:cubicBezTo>
                    <a:pt x="346196" y="0"/>
                    <a:pt x="349492" y="47"/>
                    <a:pt x="352787" y="142"/>
                  </a:cubicBezTo>
                  <a:lnTo>
                    <a:pt x="348095" y="162788"/>
                  </a:lnTo>
                  <a:lnTo>
                    <a:pt x="348095" y="162787"/>
                  </a:lnTo>
                  <a:cubicBezTo>
                    <a:pt x="346363" y="162737"/>
                    <a:pt x="344631" y="162713"/>
                    <a:pt x="342900" y="162713"/>
                  </a:cubicBezTo>
                  <a:cubicBezTo>
                    <a:pt x="243385" y="162713"/>
                    <a:pt x="162713" y="243385"/>
                    <a:pt x="162713" y="342900"/>
                  </a:cubicBezTo>
                  <a:lnTo>
                    <a:pt x="0" y="342900"/>
                  </a:lnTo>
                  <a:close/>
                </a:path>
              </a:pathLst>
            </a:custGeom>
            <a:solidFill>
              <a:srgbClr val="99CCFF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grpSp>
          <p:nvGrpSpPr>
            <p:cNvPr id="171" name="Group 191"/>
            <p:cNvGrpSpPr>
              <a:grpSpLocks/>
            </p:cNvGrpSpPr>
            <p:nvPr/>
          </p:nvGrpSpPr>
          <p:grpSpPr bwMode="auto">
            <a:xfrm>
              <a:off x="6424801" y="6257420"/>
              <a:ext cx="784525" cy="507236"/>
              <a:chOff x="6424801" y="5321716"/>
              <a:chExt cx="784525" cy="507236"/>
            </a:xfrm>
          </p:grpSpPr>
          <p:grpSp>
            <p:nvGrpSpPr>
              <p:cNvPr id="172" name="Group 99"/>
              <p:cNvGrpSpPr>
                <a:grpSpLocks/>
              </p:cNvGrpSpPr>
              <p:nvPr/>
            </p:nvGrpSpPr>
            <p:grpSpPr bwMode="auto">
              <a:xfrm rot="5400000">
                <a:off x="6693428" y="5487856"/>
                <a:ext cx="223645" cy="336234"/>
                <a:chOff x="6280150" y="1319213"/>
                <a:chExt cx="255588" cy="376238"/>
              </a:xfrm>
            </p:grpSpPr>
            <p:sp>
              <p:nvSpPr>
                <p:cNvPr id="178" name="Rectangle 330"/>
                <p:cNvSpPr>
                  <a:spLocks noChangeArrowheads="1"/>
                </p:cNvSpPr>
                <p:nvPr/>
              </p:nvSpPr>
              <p:spPr bwMode="auto">
                <a:xfrm rot="10800000">
                  <a:off x="6407944" y="1319213"/>
                  <a:ext cx="127794" cy="376238"/>
                </a:xfrm>
                <a:prstGeom prst="rect">
                  <a:avLst/>
                </a:prstGeom>
                <a:solidFill>
                  <a:srgbClr val="99CCFF"/>
                </a:solidFill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rot="10800000" wrap="none" anchor="ctr"/>
                <a:lstStyle/>
                <a:p>
                  <a:pPr algn="ctr" eaLnBrk="1" hangingPunct="1"/>
                  <a:endParaRPr lang="en-US" sz="2800" b="1">
                    <a:latin typeface="Calibri" pitchFamily="34" charset="0"/>
                  </a:endParaRPr>
                </a:p>
              </p:txBody>
            </p:sp>
            <p:sp>
              <p:nvSpPr>
                <p:cNvPr id="179" name="Rectangle 331"/>
                <p:cNvSpPr>
                  <a:spLocks noChangeArrowheads="1"/>
                </p:cNvSpPr>
                <p:nvPr/>
              </p:nvSpPr>
              <p:spPr bwMode="auto">
                <a:xfrm rot="10800000">
                  <a:off x="6280150" y="1444626"/>
                  <a:ext cx="127794" cy="125413"/>
                </a:xfrm>
                <a:prstGeom prst="rect">
                  <a:avLst/>
                </a:prstGeom>
                <a:solidFill>
                  <a:srgbClr val="99CCFF"/>
                </a:solidFill>
                <a:ln w="127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rot="10800000" wrap="none" anchor="ctr"/>
                <a:lstStyle/>
                <a:p>
                  <a:pPr algn="ctr" eaLnBrk="1" hangingPunct="1"/>
                  <a:endParaRPr lang="en-US" sz="2800" b="1">
                    <a:latin typeface="Calibri" pitchFamily="34" charset="0"/>
                  </a:endParaRPr>
                </a:p>
              </p:txBody>
            </p:sp>
          </p:grpSp>
          <p:sp>
            <p:nvSpPr>
              <p:cNvPr id="173" name="Block Arc 44"/>
              <p:cNvSpPr>
                <a:spLocks/>
              </p:cNvSpPr>
              <p:nvPr/>
            </p:nvSpPr>
            <p:spPr bwMode="auto">
              <a:xfrm rot="-5400000">
                <a:off x="6425595" y="5320922"/>
                <a:ext cx="441325" cy="442913"/>
              </a:xfrm>
              <a:custGeom>
                <a:avLst/>
                <a:gdLst>
                  <a:gd name="T0" fmla="*/ 0 w 685800"/>
                  <a:gd name="T1" fmla="*/ 0 h 685800"/>
                  <a:gd name="T2" fmla="*/ 0 w 685800"/>
                  <a:gd name="T3" fmla="*/ 0 h 685800"/>
                  <a:gd name="T4" fmla="*/ 0 w 685800"/>
                  <a:gd name="T5" fmla="*/ 0 h 685800"/>
                  <a:gd name="T6" fmla="*/ 5898240 60000 65536"/>
                  <a:gd name="T7" fmla="*/ 0 60000 65536"/>
                  <a:gd name="T8" fmla="*/ 17694720 60000 65536"/>
                  <a:gd name="T9" fmla="*/ 0 w 685800"/>
                  <a:gd name="T10" fmla="*/ 0 h 685800"/>
                  <a:gd name="T11" fmla="*/ 353126 w 685800"/>
                  <a:gd name="T12" fmla="*/ 342901 h 6858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685800" h="685800">
                    <a:moveTo>
                      <a:pt x="0" y="342900"/>
                    </a:moveTo>
                    <a:lnTo>
                      <a:pt x="0" y="342900"/>
                    </a:lnTo>
                    <a:cubicBezTo>
                      <a:pt x="0" y="153521"/>
                      <a:pt x="153521" y="0"/>
                      <a:pt x="342900" y="0"/>
                    </a:cubicBezTo>
                    <a:cubicBezTo>
                      <a:pt x="346196" y="0"/>
                      <a:pt x="349492" y="47"/>
                      <a:pt x="352787" y="142"/>
                    </a:cubicBezTo>
                    <a:lnTo>
                      <a:pt x="348095" y="162788"/>
                    </a:lnTo>
                    <a:lnTo>
                      <a:pt x="348095" y="162787"/>
                    </a:lnTo>
                    <a:cubicBezTo>
                      <a:pt x="346363" y="162737"/>
                      <a:pt x="344631" y="162713"/>
                      <a:pt x="342900" y="162713"/>
                    </a:cubicBezTo>
                    <a:cubicBezTo>
                      <a:pt x="243385" y="162713"/>
                      <a:pt x="162713" y="243385"/>
                      <a:pt x="162713" y="342900"/>
                    </a:cubicBezTo>
                    <a:lnTo>
                      <a:pt x="0" y="342900"/>
                    </a:lnTo>
                    <a:close/>
                  </a:path>
                </a:pathLst>
              </a:custGeom>
              <a:solidFill>
                <a:srgbClr val="99CCFF"/>
              </a:solidFill>
              <a:ln w="12700" cap="flat" cmpd="sng" algn="ctr">
                <a:solidFill>
                  <a:srgbClr val="000000"/>
                </a:solidFill>
                <a:prstDash val="solid"/>
                <a:round/>
                <a:headEnd type="none" w="lg" len="med"/>
                <a:tailEnd type="none" w="lg" len="med"/>
              </a:ln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grpSp>
            <p:nvGrpSpPr>
              <p:cNvPr id="174" name="Group 106"/>
              <p:cNvGrpSpPr>
                <a:grpSpLocks/>
              </p:cNvGrpSpPr>
              <p:nvPr/>
            </p:nvGrpSpPr>
            <p:grpSpPr bwMode="auto">
              <a:xfrm rot="-5400000">
                <a:off x="6951357" y="5570983"/>
                <a:ext cx="246063" cy="269875"/>
                <a:chOff x="6346031" y="891382"/>
                <a:chExt cx="246063" cy="269875"/>
              </a:xfrm>
            </p:grpSpPr>
            <p:sp>
              <p:nvSpPr>
                <p:cNvPr id="175" name="Oval 55"/>
                <p:cNvSpPr>
                  <a:spLocks noChangeArrowheads="1"/>
                </p:cNvSpPr>
                <p:nvPr/>
              </p:nvSpPr>
              <p:spPr bwMode="auto">
                <a:xfrm rot="5400000">
                  <a:off x="6334125" y="903288"/>
                  <a:ext cx="269875" cy="246063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eaVert" wrap="none" anchor="ctr"/>
                <a:lstStyle/>
                <a:p>
                  <a:pPr eaLnBrk="1" hangingPunct="1"/>
                  <a:endParaRPr lang="en-US" sz="2800" b="1">
                    <a:latin typeface="Calibri" pitchFamily="34" charset="0"/>
                  </a:endParaRPr>
                </a:p>
              </p:txBody>
            </p:sp>
            <p:sp>
              <p:nvSpPr>
                <p:cNvPr id="176" name="Line 58"/>
                <p:cNvSpPr>
                  <a:spLocks noChangeShapeType="1"/>
                </p:cNvSpPr>
                <p:nvPr/>
              </p:nvSpPr>
              <p:spPr bwMode="auto">
                <a:xfrm rot="5400000" flipH="1">
                  <a:off x="6469063" y="866775"/>
                  <a:ext cx="3175" cy="23495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7" name="Line 59"/>
                <p:cNvSpPr>
                  <a:spLocks noChangeShapeType="1"/>
                </p:cNvSpPr>
                <p:nvPr/>
              </p:nvSpPr>
              <p:spPr bwMode="auto">
                <a:xfrm rot="5400000" flipH="1">
                  <a:off x="6467475" y="957263"/>
                  <a:ext cx="3175" cy="23653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180" name="Group 329"/>
          <p:cNvGrpSpPr>
            <a:grpSpLocks/>
          </p:cNvGrpSpPr>
          <p:nvPr/>
        </p:nvGrpSpPr>
        <p:grpSpPr bwMode="auto">
          <a:xfrm rot="10800000">
            <a:off x="7711318" y="2157413"/>
            <a:ext cx="196850" cy="287337"/>
            <a:chOff x="1440" y="3168"/>
            <a:chExt cx="192" cy="288"/>
          </a:xfrm>
        </p:grpSpPr>
        <p:sp>
          <p:nvSpPr>
            <p:cNvPr id="181" name="Rectangle 330"/>
            <p:cNvSpPr>
              <a:spLocks noChangeArrowheads="1"/>
            </p:cNvSpPr>
            <p:nvPr/>
          </p:nvSpPr>
          <p:spPr bwMode="auto">
            <a:xfrm>
              <a:off x="1440" y="3168"/>
              <a:ext cx="96" cy="288"/>
            </a:xfrm>
            <a:prstGeom prst="rect">
              <a:avLst/>
            </a:prstGeom>
            <a:solidFill>
              <a:srgbClr val="99CC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 eaLnBrk="1" hangingPunct="1"/>
              <a:endParaRPr lang="en-US" sz="2800" b="1">
                <a:latin typeface="Calibri" pitchFamily="34" charset="0"/>
              </a:endParaRPr>
            </a:p>
          </p:txBody>
        </p:sp>
        <p:sp>
          <p:nvSpPr>
            <p:cNvPr id="182" name="Rectangle 331"/>
            <p:cNvSpPr>
              <a:spLocks noChangeArrowheads="1"/>
            </p:cNvSpPr>
            <p:nvPr/>
          </p:nvSpPr>
          <p:spPr bwMode="auto">
            <a:xfrm>
              <a:off x="1536" y="3264"/>
              <a:ext cx="96" cy="96"/>
            </a:xfrm>
            <a:prstGeom prst="rect">
              <a:avLst/>
            </a:prstGeom>
            <a:solidFill>
              <a:srgbClr val="99CC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 eaLnBrk="1" hangingPunct="1"/>
              <a:endParaRPr lang="en-US" sz="2800" b="1">
                <a:latin typeface="Calibri" pitchFamily="34" charset="0"/>
              </a:endParaRPr>
            </a:p>
          </p:txBody>
        </p:sp>
      </p:grpSp>
      <p:sp>
        <p:nvSpPr>
          <p:cNvPr id="183" name="Block Arc 44"/>
          <p:cNvSpPr>
            <a:spLocks/>
          </p:cNvSpPr>
          <p:nvPr/>
        </p:nvSpPr>
        <p:spPr bwMode="auto">
          <a:xfrm>
            <a:off x="7127118" y="2263775"/>
            <a:ext cx="339725" cy="338138"/>
          </a:xfrm>
          <a:custGeom>
            <a:avLst/>
            <a:gdLst>
              <a:gd name="T0" fmla="*/ 0 w 685800"/>
              <a:gd name="T1" fmla="*/ 0 h 685800"/>
              <a:gd name="T2" fmla="*/ 0 w 685800"/>
              <a:gd name="T3" fmla="*/ 0 h 685800"/>
              <a:gd name="T4" fmla="*/ 0 w 685800"/>
              <a:gd name="T5" fmla="*/ 0 h 685800"/>
              <a:gd name="T6" fmla="*/ 5898240 60000 65536"/>
              <a:gd name="T7" fmla="*/ 0 60000 65536"/>
              <a:gd name="T8" fmla="*/ 17694720 60000 65536"/>
              <a:gd name="T9" fmla="*/ 0 w 685800"/>
              <a:gd name="T10" fmla="*/ 0 h 685800"/>
              <a:gd name="T11" fmla="*/ 352168 w 685800"/>
              <a:gd name="T12" fmla="*/ 344214 h 6858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5800" h="685800">
                <a:moveTo>
                  <a:pt x="0" y="342900"/>
                </a:moveTo>
                <a:lnTo>
                  <a:pt x="0" y="342900"/>
                </a:lnTo>
                <a:cubicBezTo>
                  <a:pt x="0" y="153521"/>
                  <a:pt x="153521" y="0"/>
                  <a:pt x="342900" y="0"/>
                </a:cubicBezTo>
                <a:cubicBezTo>
                  <a:pt x="346196" y="0"/>
                  <a:pt x="349492" y="47"/>
                  <a:pt x="352787" y="142"/>
                </a:cubicBezTo>
                <a:lnTo>
                  <a:pt x="348095" y="162788"/>
                </a:lnTo>
                <a:lnTo>
                  <a:pt x="348095" y="162787"/>
                </a:lnTo>
                <a:cubicBezTo>
                  <a:pt x="346363" y="162737"/>
                  <a:pt x="344631" y="162713"/>
                  <a:pt x="342900" y="162713"/>
                </a:cubicBezTo>
                <a:cubicBezTo>
                  <a:pt x="243385" y="162713"/>
                  <a:pt x="162713" y="243385"/>
                  <a:pt x="162713" y="342900"/>
                </a:cubicBezTo>
                <a:lnTo>
                  <a:pt x="0" y="342900"/>
                </a:lnTo>
                <a:close/>
              </a:path>
            </a:pathLst>
          </a:custGeom>
          <a:solidFill>
            <a:srgbClr val="99CCFF"/>
          </a:solidFill>
          <a:ln w="12700" cap="flat" cmpd="sng" algn="ctr">
            <a:solidFill>
              <a:srgbClr val="000000"/>
            </a:solidFill>
            <a:prstDash val="solid"/>
            <a:round/>
            <a:headEnd type="none" w="lg" len="med"/>
            <a:tailEnd type="non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184" name="Rectangle 183"/>
          <p:cNvSpPr>
            <a:spLocks noChangeArrowheads="1"/>
          </p:cNvSpPr>
          <p:nvPr/>
        </p:nvSpPr>
        <p:spPr bwMode="auto">
          <a:xfrm>
            <a:off x="5120518" y="2665413"/>
            <a:ext cx="36512" cy="6381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5" name="Rectangle 184"/>
          <p:cNvSpPr>
            <a:spLocks noChangeArrowheads="1"/>
          </p:cNvSpPr>
          <p:nvPr/>
        </p:nvSpPr>
        <p:spPr bwMode="auto">
          <a:xfrm>
            <a:off x="5298318" y="2665413"/>
            <a:ext cx="26987" cy="9032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6" name="Rectangle 185"/>
          <p:cNvSpPr>
            <a:spLocks noChangeArrowheads="1"/>
          </p:cNvSpPr>
          <p:nvPr/>
        </p:nvSpPr>
        <p:spPr bwMode="auto">
          <a:xfrm>
            <a:off x="5444368" y="2665413"/>
            <a:ext cx="30162" cy="1219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7" name="Rectangle 186"/>
          <p:cNvSpPr>
            <a:spLocks noChangeArrowheads="1"/>
          </p:cNvSpPr>
          <p:nvPr/>
        </p:nvSpPr>
        <p:spPr bwMode="auto">
          <a:xfrm>
            <a:off x="5707893" y="2665413"/>
            <a:ext cx="36512" cy="603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8" name="Rectangle 187"/>
          <p:cNvSpPr>
            <a:spLocks noChangeArrowheads="1"/>
          </p:cNvSpPr>
          <p:nvPr/>
        </p:nvSpPr>
        <p:spPr bwMode="auto">
          <a:xfrm>
            <a:off x="5901568" y="2667000"/>
            <a:ext cx="36512" cy="7683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9" name="Rectangle 188"/>
          <p:cNvSpPr>
            <a:spLocks noChangeArrowheads="1"/>
          </p:cNvSpPr>
          <p:nvPr/>
        </p:nvSpPr>
        <p:spPr bwMode="auto">
          <a:xfrm>
            <a:off x="6068255" y="2667000"/>
            <a:ext cx="36513" cy="10144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0" name="Line 72"/>
          <p:cNvSpPr>
            <a:spLocks noChangeShapeType="1"/>
          </p:cNvSpPr>
          <p:nvPr/>
        </p:nvSpPr>
        <p:spPr bwMode="auto">
          <a:xfrm>
            <a:off x="8297105" y="4343400"/>
            <a:ext cx="3048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1" name="Line 72"/>
          <p:cNvSpPr>
            <a:spLocks noChangeShapeType="1"/>
          </p:cNvSpPr>
          <p:nvPr/>
        </p:nvSpPr>
        <p:spPr bwMode="auto">
          <a:xfrm>
            <a:off x="7839905" y="3200400"/>
            <a:ext cx="0" cy="46513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2" name="Line 72"/>
          <p:cNvSpPr>
            <a:spLocks noChangeShapeType="1"/>
          </p:cNvSpPr>
          <p:nvPr/>
        </p:nvSpPr>
        <p:spPr bwMode="auto">
          <a:xfrm flipV="1">
            <a:off x="7154105" y="3222625"/>
            <a:ext cx="0" cy="4492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3" name="Line 72"/>
          <p:cNvSpPr>
            <a:spLocks noChangeShapeType="1"/>
          </p:cNvSpPr>
          <p:nvPr/>
        </p:nvSpPr>
        <p:spPr bwMode="auto">
          <a:xfrm>
            <a:off x="585030" y="1524000"/>
            <a:ext cx="228600" cy="21431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" name="Line 72"/>
          <p:cNvSpPr>
            <a:spLocks noChangeShapeType="1"/>
          </p:cNvSpPr>
          <p:nvPr/>
        </p:nvSpPr>
        <p:spPr bwMode="auto">
          <a:xfrm>
            <a:off x="4868105" y="1524000"/>
            <a:ext cx="228600" cy="21431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647077" y="1941711"/>
            <a:ext cx="114505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b="1" dirty="0" smtClean="0"/>
              <a:t>Inlet Box</a:t>
            </a:r>
            <a:endParaRPr lang="en-US" sz="1300" b="1" dirty="0"/>
          </a:p>
        </p:txBody>
      </p:sp>
      <p:sp>
        <p:nvSpPr>
          <p:cNvPr id="195" name="TextBox 194"/>
          <p:cNvSpPr txBox="1"/>
          <p:nvPr/>
        </p:nvSpPr>
        <p:spPr>
          <a:xfrm>
            <a:off x="1382170" y="2049175"/>
            <a:ext cx="114505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b="1" dirty="0" smtClean="0"/>
              <a:t>Outlet Box</a:t>
            </a:r>
            <a:endParaRPr lang="en-US" sz="1300" b="1" dirty="0"/>
          </a:p>
        </p:txBody>
      </p:sp>
      <p:sp>
        <p:nvSpPr>
          <p:cNvPr id="196" name="TextBox 195"/>
          <p:cNvSpPr txBox="1"/>
          <p:nvPr/>
        </p:nvSpPr>
        <p:spPr>
          <a:xfrm>
            <a:off x="6560938" y="1479232"/>
            <a:ext cx="114505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b="1" dirty="0" smtClean="0"/>
              <a:t>Backwash Cycle</a:t>
            </a:r>
            <a:endParaRPr lang="en-US" sz="1300" b="1" dirty="0"/>
          </a:p>
        </p:txBody>
      </p:sp>
      <p:sp>
        <p:nvSpPr>
          <p:cNvPr id="197" name="TextBox 196"/>
          <p:cNvSpPr txBox="1"/>
          <p:nvPr/>
        </p:nvSpPr>
        <p:spPr>
          <a:xfrm>
            <a:off x="1388793" y="1469280"/>
            <a:ext cx="114505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b="1" dirty="0" smtClean="0"/>
              <a:t>Filtration Cycle</a:t>
            </a:r>
            <a:endParaRPr lang="en-US" sz="1300" b="1" dirty="0"/>
          </a:p>
        </p:txBody>
      </p:sp>
      <p:sp>
        <p:nvSpPr>
          <p:cNvPr id="198" name="TextBox 197"/>
          <p:cNvSpPr txBox="1"/>
          <p:nvPr/>
        </p:nvSpPr>
        <p:spPr>
          <a:xfrm>
            <a:off x="3745058" y="3375051"/>
            <a:ext cx="114505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b="1" dirty="0" smtClean="0"/>
              <a:t>Air Trap</a:t>
            </a:r>
            <a:endParaRPr lang="en-US" sz="1300" b="1" dirty="0"/>
          </a:p>
        </p:txBody>
      </p:sp>
      <p:cxnSp>
        <p:nvCxnSpPr>
          <p:cNvPr id="200" name="Straight Connector 199"/>
          <p:cNvCxnSpPr/>
          <p:nvPr/>
        </p:nvCxnSpPr>
        <p:spPr bwMode="auto">
          <a:xfrm flipV="1">
            <a:off x="3689509" y="3521245"/>
            <a:ext cx="138830" cy="47455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sp>
        <p:nvSpPr>
          <p:cNvPr id="202" name="TextBox 201"/>
          <p:cNvSpPr txBox="1"/>
          <p:nvPr/>
        </p:nvSpPr>
        <p:spPr>
          <a:xfrm>
            <a:off x="2433824" y="6393926"/>
            <a:ext cx="114505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b="1" dirty="0" smtClean="0"/>
              <a:t>Sand Bed</a:t>
            </a:r>
            <a:endParaRPr lang="en-US" sz="1300" b="1" dirty="0"/>
          </a:p>
        </p:txBody>
      </p:sp>
      <p:cxnSp>
        <p:nvCxnSpPr>
          <p:cNvPr id="204" name="Straight Connector 203"/>
          <p:cNvCxnSpPr>
            <a:endCxn id="67" idx="4"/>
          </p:cNvCxnSpPr>
          <p:nvPr/>
        </p:nvCxnSpPr>
        <p:spPr bwMode="auto">
          <a:xfrm flipV="1">
            <a:off x="2849602" y="6316486"/>
            <a:ext cx="59686" cy="113682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sp>
        <p:nvSpPr>
          <p:cNvPr id="205" name="TextBox 204"/>
          <p:cNvSpPr txBox="1"/>
          <p:nvPr/>
        </p:nvSpPr>
        <p:spPr>
          <a:xfrm>
            <a:off x="3685206" y="1795968"/>
            <a:ext cx="114505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b="1" dirty="0" smtClean="0"/>
              <a:t>Valve</a:t>
            </a:r>
            <a:endParaRPr lang="en-US" sz="1300" b="1" dirty="0"/>
          </a:p>
        </p:txBody>
      </p:sp>
      <p:sp>
        <p:nvSpPr>
          <p:cNvPr id="207" name="TextBox 206"/>
          <p:cNvSpPr txBox="1"/>
          <p:nvPr/>
        </p:nvSpPr>
        <p:spPr>
          <a:xfrm>
            <a:off x="6324600" y="2607574"/>
            <a:ext cx="114505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b="1" dirty="0" smtClean="0"/>
              <a:t>Siphon</a:t>
            </a:r>
          </a:p>
          <a:p>
            <a:pPr algn="ctr"/>
            <a:r>
              <a:rPr lang="en-US" sz="1300" b="1" dirty="0" smtClean="0"/>
              <a:t> Pipe</a:t>
            </a:r>
            <a:endParaRPr lang="en-US" sz="1300" b="1" dirty="0"/>
          </a:p>
        </p:txBody>
      </p:sp>
      <p:sp>
        <p:nvSpPr>
          <p:cNvPr id="208" name="Rectangle 207"/>
          <p:cNvSpPr/>
          <p:nvPr/>
        </p:nvSpPr>
        <p:spPr bwMode="auto">
          <a:xfrm>
            <a:off x="2295329" y="4476750"/>
            <a:ext cx="1262366" cy="1962150"/>
          </a:xfrm>
          <a:prstGeom prst="rect">
            <a:avLst/>
          </a:prstGeom>
          <a:noFill/>
          <a:ln w="31750" cap="flat" cmpd="sng" algn="ctr">
            <a:solidFill>
              <a:schemeClr val="tx1"/>
            </a:solidFill>
            <a:prstDash val="sysDash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 Dimensions</a:t>
            </a:r>
            <a:endParaRPr lang="en-US" dirty="0"/>
          </a:p>
        </p:txBody>
      </p:sp>
      <p:pic>
        <p:nvPicPr>
          <p:cNvPr id="10" name="Content Placeholder 9" descr="Slide1.jp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 l="-98" t="-1" r="8131" b="23706"/>
          <a:stretch/>
        </p:blipFill>
        <p:spPr>
          <a:xfrm>
            <a:off x="838200" y="1600200"/>
            <a:ext cx="7715582" cy="4800600"/>
          </a:xfr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80044242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SRSF in Tamara-Issues</a:t>
            </a:r>
            <a:br>
              <a:rPr lang="en-US" dirty="0" smtClean="0"/>
            </a:br>
            <a:r>
              <a:rPr lang="en-US" dirty="0" smtClean="0"/>
              <a:t>Pipe Connections</a:t>
            </a:r>
            <a:endParaRPr lang="en-US" dirty="0"/>
          </a:p>
        </p:txBody>
      </p:sp>
      <p:pic>
        <p:nvPicPr>
          <p:cNvPr id="3" name="Content Placeholder 2" descr="sand inside tube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 t="-24712" b="-24712"/>
          <a:stretch>
            <a:fillRect/>
          </a:stretch>
        </p:blipFill>
        <p:spPr/>
      </p:pic>
      <p:pic>
        <p:nvPicPr>
          <p:cNvPr id="5" name="Content Placeholder 4" descr="broken slot.JPG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 t="-24712" b="-24712"/>
          <a:stretch>
            <a:fillRect/>
          </a:stretch>
        </p:blipFill>
        <p:spPr/>
      </p:pic>
      <p:sp>
        <p:nvSpPr>
          <p:cNvPr id="8" name="Oval 7"/>
          <p:cNvSpPr/>
          <p:nvPr/>
        </p:nvSpPr>
        <p:spPr bwMode="auto">
          <a:xfrm>
            <a:off x="6705600" y="3048000"/>
            <a:ext cx="1066800" cy="1066800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15792841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SRSF in Tamara-Issues</a:t>
            </a:r>
            <a:br>
              <a:rPr lang="en-US" dirty="0"/>
            </a:br>
            <a:r>
              <a:rPr lang="en-US" dirty="0"/>
              <a:t>Pipe Connections</a:t>
            </a:r>
          </a:p>
        </p:txBody>
      </p:sp>
      <p:pic>
        <p:nvPicPr>
          <p:cNvPr id="8" name="Content Placeholder 7" descr="bent pipe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 l="-18187" r="-18187"/>
          <a:stretch>
            <a:fillRect/>
          </a:stretch>
        </p:blipFill>
        <p:spPr/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11028037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SRSF in Tamara-Issues</a:t>
            </a:r>
            <a:br>
              <a:rPr lang="en-US" dirty="0"/>
            </a:br>
            <a:r>
              <a:rPr lang="en-US" dirty="0"/>
              <a:t>Pipe Connections</a:t>
            </a:r>
          </a:p>
        </p:txBody>
      </p:sp>
      <p:pic>
        <p:nvPicPr>
          <p:cNvPr id="4" name="Content Placeholder 3" descr="close up filter tamara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 l="-18187" r="-18187"/>
          <a:stretch>
            <a:fillRect/>
          </a:stretch>
        </p:blipFill>
        <p:spPr/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69200278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Molding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Boiling Water</a:t>
            </a:r>
          </a:p>
          <a:p>
            <a:pPr lvl="1"/>
            <a:r>
              <a:rPr lang="en-US" dirty="0" smtClean="0"/>
              <a:t>Did not work</a:t>
            </a:r>
          </a:p>
          <a:p>
            <a:pPr lvl="2"/>
            <a:r>
              <a:rPr lang="en-US" dirty="0" smtClean="0"/>
              <a:t>Water was at a full boil</a:t>
            </a:r>
          </a:p>
          <a:p>
            <a:pPr lvl="2"/>
            <a:r>
              <a:rPr lang="en-US" dirty="0" smtClean="0"/>
              <a:t>Added </a:t>
            </a:r>
            <a:r>
              <a:rPr lang="en-US" dirty="0"/>
              <a:t>s</a:t>
            </a:r>
            <a:r>
              <a:rPr lang="en-US" dirty="0" smtClean="0"/>
              <a:t>alt</a:t>
            </a:r>
          </a:p>
          <a:p>
            <a:pPr lvl="2"/>
            <a:r>
              <a:rPr lang="en-US" dirty="0" smtClean="0"/>
              <a:t>Considered other additives</a:t>
            </a:r>
          </a:p>
          <a:p>
            <a:r>
              <a:rPr lang="en-US" dirty="0" smtClean="0"/>
              <a:t>Heat Gun</a:t>
            </a:r>
          </a:p>
          <a:p>
            <a:pPr lvl="1"/>
            <a:r>
              <a:rPr lang="en-US" dirty="0" smtClean="0"/>
              <a:t>Works very efficiently</a:t>
            </a:r>
          </a:p>
          <a:p>
            <a:pPr lvl="1"/>
            <a:r>
              <a:rPr lang="en-US" dirty="0" smtClean="0"/>
              <a:t>Less than a minute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Types of Molds</a:t>
            </a:r>
          </a:p>
          <a:p>
            <a:pPr lvl="1"/>
            <a:r>
              <a:rPr lang="en-US" dirty="0" smtClean="0"/>
              <a:t>Tapered Mold</a:t>
            </a:r>
          </a:p>
          <a:p>
            <a:pPr lvl="2"/>
            <a:r>
              <a:rPr lang="en-US" dirty="0" smtClean="0"/>
              <a:t>Too much of a Taper</a:t>
            </a:r>
          </a:p>
          <a:p>
            <a:pPr lvl="2"/>
            <a:r>
              <a:rPr lang="en-US" dirty="0" smtClean="0"/>
              <a:t>Loose when connected to pipe</a:t>
            </a:r>
          </a:p>
          <a:p>
            <a:pPr lvl="1"/>
            <a:r>
              <a:rPr lang="en-US" dirty="0" smtClean="0"/>
              <a:t>Straight Mold</a:t>
            </a:r>
          </a:p>
          <a:p>
            <a:pPr lvl="1"/>
            <a:r>
              <a:rPr lang="en-US" dirty="0" smtClean="0"/>
              <a:t>Curved Cylindrical Mold</a:t>
            </a:r>
            <a:endParaRPr lang="en-US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93051509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Different Molds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Mold for the 6’’ pipe</a:t>
            </a:r>
            <a:endParaRPr lang="en-US" dirty="0"/>
          </a:p>
        </p:txBody>
      </p:sp>
      <p:pic>
        <p:nvPicPr>
          <p:cNvPr id="5" name="Picture 4" descr="StraightMol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2057400" y="2438400"/>
            <a:ext cx="5034778" cy="3767199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59993993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Different Molds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Mold for the 2’’ pipe</a:t>
            </a:r>
            <a:endParaRPr lang="en-US" dirty="0"/>
          </a:p>
        </p:txBody>
      </p:sp>
      <p:pic>
        <p:nvPicPr>
          <p:cNvPr id="6" name="Picture 5" descr="photo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 l="22576" t="2513" r="20786" b="-1"/>
          <a:stretch/>
        </p:blipFill>
        <p:spPr>
          <a:xfrm>
            <a:off x="0" y="2362200"/>
            <a:ext cx="3124200" cy="4016551"/>
          </a:xfrm>
          <a:prstGeom prst="rect">
            <a:avLst/>
          </a:prstGeom>
        </p:spPr>
      </p:pic>
      <p:pic>
        <p:nvPicPr>
          <p:cNvPr id="7" name="Picture 6" descr="photo (1)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 l="23252" t="20257" r="24137" b="8735"/>
          <a:stretch/>
        </p:blipFill>
        <p:spPr>
          <a:xfrm>
            <a:off x="6913233" y="3048000"/>
            <a:ext cx="2204969" cy="2222785"/>
          </a:xfrm>
          <a:prstGeom prst="rect">
            <a:avLst/>
          </a:prstGeom>
        </p:spPr>
      </p:pic>
      <p:pic>
        <p:nvPicPr>
          <p:cNvPr id="8" name="Picture 7" descr="photo (2)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rcRect l="17347" t="12179" r="23728"/>
          <a:stretch/>
        </p:blipFill>
        <p:spPr>
          <a:xfrm>
            <a:off x="3200400" y="2362200"/>
            <a:ext cx="3628200" cy="4038600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62400679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AguaClara the ro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the road</Template>
  <TotalTime>2984</TotalTime>
  <Words>311</Words>
  <Application>Microsoft Macintosh PowerPoint</Application>
  <PresentationFormat>On-screen Show (4:3)</PresentationFormat>
  <Paragraphs>77</Paragraphs>
  <Slides>19</Slides>
  <Notes>1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1_AguaClara the road</vt:lpstr>
      <vt:lpstr>Stacked Rapid Sand Filtration-Full Scale</vt:lpstr>
      <vt:lpstr>Stacked Rapid Sand Filter</vt:lpstr>
      <vt:lpstr>Model Dimensions</vt:lpstr>
      <vt:lpstr>SRSF in Tamara-Issues Pipe Connections</vt:lpstr>
      <vt:lpstr>SRSF in Tamara-Issues Pipe Connections</vt:lpstr>
      <vt:lpstr>SRSF in Tamara-Issues Pipe Connections</vt:lpstr>
      <vt:lpstr>Molding Process</vt:lpstr>
      <vt:lpstr>Different Molds</vt:lpstr>
      <vt:lpstr>Different Molds</vt:lpstr>
      <vt:lpstr>Different Molds-Diagrams</vt:lpstr>
      <vt:lpstr>Molding Video Process</vt:lpstr>
      <vt:lpstr>Assembly Process</vt:lpstr>
      <vt:lpstr>Weaknesses</vt:lpstr>
      <vt:lpstr>Cables</vt:lpstr>
      <vt:lpstr>Zip Ties and Turnbuckles</vt:lpstr>
      <vt:lpstr>Assembly Problems</vt:lpstr>
      <vt:lpstr>Assembly Video Process</vt:lpstr>
      <vt:lpstr>Stacking Layers</vt:lpstr>
      <vt:lpstr>Future Work </vt:lpstr>
    </vt:vector>
  </TitlesOfParts>
  <Manager/>
  <Company>Cornell University</Company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CEE 4540: Sustainable Small-Scale Water Supplies</dc:title>
  <dc:subject/>
  <dc:creator>Monroe Weber-Shirk</dc:creator>
  <cp:keywords/>
  <dc:description/>
  <cp:lastModifiedBy>Stephanie Lohberg</cp:lastModifiedBy>
  <cp:revision>283</cp:revision>
  <dcterms:created xsi:type="dcterms:W3CDTF">2012-03-27T17:19:05Z</dcterms:created>
  <dcterms:modified xsi:type="dcterms:W3CDTF">2012-03-27T17:21:13Z</dcterms:modified>
  <cp:category/>
</cp:coreProperties>
</file>