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475" r:id="rId2"/>
    <p:sldId id="477" r:id="rId3"/>
    <p:sldId id="495" r:id="rId4"/>
    <p:sldId id="487" r:id="rId5"/>
    <p:sldId id="480" r:id="rId6"/>
    <p:sldId id="479" r:id="rId7"/>
    <p:sldId id="481" r:id="rId8"/>
    <p:sldId id="501" r:id="rId9"/>
    <p:sldId id="488" r:id="rId10"/>
    <p:sldId id="502" r:id="rId11"/>
    <p:sldId id="508" r:id="rId12"/>
    <p:sldId id="509" r:id="rId13"/>
    <p:sldId id="505" r:id="rId14"/>
    <p:sldId id="504" r:id="rId15"/>
    <p:sldId id="506" r:id="rId16"/>
    <p:sldId id="496" r:id="rId17"/>
    <p:sldId id="510" r:id="rId18"/>
    <p:sldId id="494" r:id="rId19"/>
    <p:sldId id="503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8510" autoAdjust="0"/>
  </p:normalViewPr>
  <p:slideViewPr>
    <p:cSldViewPr>
      <p:cViewPr varScale="1">
        <p:scale>
          <a:sx n="102" d="100"/>
          <a:sy n="102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2027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youtube.com/watch?v=wN5Sh7aN8ao&amp;feature=plc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352800" y="5029200"/>
            <a:ext cx="4114800" cy="1447800"/>
          </a:xfrm>
        </p:spPr>
        <p:txBody>
          <a:bodyPr/>
          <a:lstStyle/>
          <a:p>
            <a:r>
              <a:rPr lang="en-US" sz="2800" dirty="0" smtClean="0"/>
              <a:t>Michelle Wang </a:t>
            </a:r>
          </a:p>
          <a:p>
            <a:r>
              <a:rPr lang="en-US" sz="2800" dirty="0" err="1" smtClean="0"/>
              <a:t>Steph</a:t>
            </a:r>
            <a:r>
              <a:rPr lang="en-US" sz="2800" dirty="0" smtClean="0"/>
              <a:t> </a:t>
            </a:r>
            <a:r>
              <a:rPr lang="en-US" sz="2800" dirty="0" err="1" smtClean="0"/>
              <a:t>Lohberg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Chris Holmes</a:t>
            </a:r>
            <a:endParaRPr lang="en-US" sz="2800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Stacked Rapid Sand Filtration-Full Scale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Oil Set Up</a:t>
            </a:r>
            <a:endParaRPr lang="en-US" dirty="0"/>
          </a:p>
        </p:txBody>
      </p:sp>
      <p:pic>
        <p:nvPicPr>
          <p:cNvPr id="5" name="Content Placeholder 4" descr="photo (6)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8120" b="8120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Hot plate (or other heat source)</a:t>
            </a:r>
          </a:p>
          <a:p>
            <a:r>
              <a:rPr lang="en-US" dirty="0" smtClean="0"/>
              <a:t>Oil (Pure Canola Oil)</a:t>
            </a:r>
          </a:p>
          <a:p>
            <a:r>
              <a:rPr lang="en-US" dirty="0"/>
              <a:t>240°F-270°</a:t>
            </a:r>
            <a:r>
              <a:rPr lang="en-US" dirty="0" smtClean="0"/>
              <a:t>F</a:t>
            </a:r>
          </a:p>
          <a:p>
            <a:pPr lvl="1"/>
            <a:r>
              <a:rPr lang="en-US" dirty="0" smtClean="0"/>
              <a:t>Monitor using thermometer</a:t>
            </a:r>
            <a:endParaRPr lang="en-US" dirty="0"/>
          </a:p>
          <a:p>
            <a:r>
              <a:rPr lang="en-US" dirty="0" smtClean="0"/>
              <a:t>Submerge for 1 minute</a:t>
            </a:r>
          </a:p>
          <a:p>
            <a:r>
              <a:rPr lang="en-US" dirty="0" smtClean="0"/>
              <a:t>Remove from oil</a:t>
            </a:r>
          </a:p>
          <a:p>
            <a:r>
              <a:rPr lang="en-US" dirty="0" smtClean="0"/>
              <a:t>Wipe away oil on the outside of the pipe</a:t>
            </a:r>
          </a:p>
          <a:p>
            <a:r>
              <a:rPr lang="en-US" dirty="0" smtClean="0"/>
              <a:t>Insert into mold</a:t>
            </a:r>
          </a:p>
          <a:p>
            <a:r>
              <a:rPr lang="en-US" dirty="0" smtClean="0"/>
              <a:t>Transfer to cold water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71633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Cables vs. Glue and other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791200" cy="5029200"/>
          </a:xfrm>
        </p:spPr>
        <p:txBody>
          <a:bodyPr/>
          <a:lstStyle/>
          <a:p>
            <a:r>
              <a:rPr lang="en-US" dirty="0" smtClean="0"/>
              <a:t>Zip ties are unprofessional</a:t>
            </a:r>
          </a:p>
          <a:p>
            <a:r>
              <a:rPr lang="en-US" dirty="0" smtClean="0"/>
              <a:t>Cables lead to slotted pipes flexing</a:t>
            </a:r>
          </a:p>
          <a:p>
            <a:r>
              <a:rPr lang="en-US" dirty="0" smtClean="0"/>
              <a:t>Glue problems</a:t>
            </a:r>
          </a:p>
          <a:p>
            <a:pPr lvl="1"/>
            <a:r>
              <a:rPr lang="en-US" dirty="0" smtClean="0"/>
              <a:t>Couldn’t remove single pipe</a:t>
            </a:r>
          </a:p>
          <a:p>
            <a:pPr lvl="1"/>
            <a:r>
              <a:rPr lang="en-US" dirty="0" smtClean="0"/>
              <a:t>Need to glue at the same time</a:t>
            </a:r>
          </a:p>
          <a:p>
            <a:r>
              <a:rPr lang="en-US" dirty="0" smtClean="0"/>
              <a:t>Kevlar</a:t>
            </a:r>
          </a:p>
          <a:p>
            <a:pPr lvl="1"/>
            <a:r>
              <a:rPr lang="en-US" dirty="0" smtClean="0"/>
              <a:t>Longevity issue</a:t>
            </a:r>
          </a:p>
          <a:p>
            <a:pPr lvl="1"/>
            <a:r>
              <a:rPr lang="en-US" dirty="0" smtClean="0"/>
              <a:t>Also unprofessional</a:t>
            </a:r>
          </a:p>
          <a:p>
            <a:r>
              <a:rPr lang="en-US" dirty="0" smtClean="0"/>
              <a:t>Steel wire</a:t>
            </a:r>
          </a:p>
          <a:p>
            <a:pPr lvl="1"/>
            <a:r>
              <a:rPr lang="en-US" dirty="0" smtClean="0"/>
              <a:t>Couldn’t get a clean twist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895600"/>
            <a:ext cx="3657600" cy="2743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Run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/>
              <a:t>Cut all the pieces to correct size</a:t>
            </a:r>
          </a:p>
          <a:p>
            <a:r>
              <a:rPr lang="en-US" sz="2000" dirty="0" smtClean="0"/>
              <a:t>Drill the holes as precise as possible</a:t>
            </a:r>
          </a:p>
          <a:p>
            <a:r>
              <a:rPr lang="en-US" sz="2000" dirty="0" smtClean="0"/>
              <a:t>Insert the molded PVC into the trunk and end pipes</a:t>
            </a:r>
          </a:p>
          <a:p>
            <a:r>
              <a:rPr lang="en-US" sz="2000" dirty="0" smtClean="0"/>
              <a:t>Wrap steel cable and tighten the turnbuckle</a:t>
            </a:r>
          </a:p>
          <a:p>
            <a:r>
              <a:rPr lang="en-US" sz="2000" dirty="0" smtClean="0"/>
              <a:t>Put on the </a:t>
            </a:r>
            <a:r>
              <a:rPr lang="en-US" sz="2000" dirty="0" err="1" smtClean="0"/>
              <a:t>Fernco</a:t>
            </a:r>
            <a:r>
              <a:rPr lang="en-US" sz="2000" dirty="0" smtClean="0"/>
              <a:t> caps, and cut 6” connections to correct size</a:t>
            </a:r>
          </a:p>
          <a:p>
            <a:r>
              <a:rPr lang="en-US" sz="2000" dirty="0" smtClean="0"/>
              <a:t>Put the 2” stackers on with hose clamps</a:t>
            </a:r>
          </a:p>
          <a:p>
            <a:r>
              <a:rPr lang="en-US" sz="2000" dirty="0" smtClean="0"/>
              <a:t>Glue the 6” stacker into place</a:t>
            </a:r>
          </a:p>
          <a:p>
            <a:r>
              <a:rPr lang="en-US" sz="2000" dirty="0" smtClean="0"/>
              <a:t>Manifold is now ready to be stacked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676400"/>
            <a:ext cx="3657600" cy="4902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Stacking Placement</a:t>
            </a:r>
            <a:endParaRPr lang="en-US" dirty="0"/>
          </a:p>
        </p:txBody>
      </p:sp>
      <p:pic>
        <p:nvPicPr>
          <p:cNvPr id="9" name="Content Placeholder 8" descr="Slide2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-17891" t="-8300" r="-18483" b="12831"/>
          <a:stretch/>
        </p:blipFill>
        <p:spPr>
          <a:xfrm>
            <a:off x="457200" y="1600200"/>
            <a:ext cx="8229600" cy="4320890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635476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2” Stacking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Used 2” cross tees</a:t>
            </a:r>
          </a:p>
          <a:p>
            <a:pPr lvl="1"/>
            <a:r>
              <a:rPr lang="en-US" dirty="0" smtClean="0"/>
              <a:t>Regular tees are also an option</a:t>
            </a:r>
          </a:p>
          <a:p>
            <a:r>
              <a:rPr lang="en-US" dirty="0" smtClean="0"/>
              <a:t>Drilled 1.5” hole in the center</a:t>
            </a:r>
          </a:p>
          <a:p>
            <a:r>
              <a:rPr lang="en-US" dirty="0" smtClean="0"/>
              <a:t>Cut the cross tee in half</a:t>
            </a:r>
          </a:p>
          <a:p>
            <a:r>
              <a:rPr lang="en-US" dirty="0" smtClean="0"/>
              <a:t>13.5 cm length 2” pipe to separate the layers</a:t>
            </a:r>
          </a:p>
          <a:p>
            <a:r>
              <a:rPr lang="en-US" dirty="0" smtClean="0"/>
              <a:t>Use hose clamps to secure the stacking piece to each layer</a:t>
            </a:r>
          </a:p>
          <a:p>
            <a:endParaRPr lang="en-US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8103" b="8103"/>
          <a:stretch/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52772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2” Stacking</a:t>
            </a:r>
            <a:endParaRPr lang="en-US" dirty="0"/>
          </a:p>
        </p:txBody>
      </p:sp>
      <p:pic>
        <p:nvPicPr>
          <p:cNvPr id="5" name="Content Placeholder 4" descr="IMG_1475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8078" b="8078"/>
          <a:stretch>
            <a:fillRect/>
          </a:stretch>
        </p:blipFill>
        <p:spPr>
          <a:xfrm>
            <a:off x="4648200" y="1600200"/>
            <a:ext cx="4038600" cy="4525963"/>
          </a:xfrm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8122" b="8122"/>
          <a:stretch/>
        </p:blipFill>
        <p:spPr bwMode="auto">
          <a:xfrm>
            <a:off x="381000" y="1600200"/>
            <a:ext cx="4038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33182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6” Trunk Stacking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Failures</a:t>
            </a:r>
          </a:p>
          <a:p>
            <a:pPr lvl="1"/>
            <a:r>
              <a:rPr lang="en-US" dirty="0" smtClean="0"/>
              <a:t>Cutting curved PVC</a:t>
            </a:r>
          </a:p>
          <a:p>
            <a:pPr lvl="2"/>
            <a:r>
              <a:rPr lang="en-US" dirty="0" smtClean="0"/>
              <a:t>Hard to match curvature</a:t>
            </a:r>
          </a:p>
          <a:p>
            <a:pPr lvl="2"/>
            <a:r>
              <a:rPr lang="en-US" dirty="0" smtClean="0"/>
              <a:t>Not enough glue area</a:t>
            </a:r>
          </a:p>
          <a:p>
            <a:pPr lvl="1"/>
            <a:r>
              <a:rPr lang="en-US" dirty="0" err="1" smtClean="0"/>
              <a:t>Fernco</a:t>
            </a:r>
            <a:r>
              <a:rPr lang="en-US" dirty="0" smtClean="0"/>
              <a:t> coupling</a:t>
            </a:r>
          </a:p>
          <a:p>
            <a:pPr lvl="2"/>
            <a:r>
              <a:rPr lang="en-US" dirty="0" smtClean="0"/>
              <a:t>Could not easily stack</a:t>
            </a:r>
          </a:p>
          <a:p>
            <a:r>
              <a:rPr lang="en-US" dirty="0" smtClean="0"/>
              <a:t>1” PVC solution</a:t>
            </a:r>
          </a:p>
          <a:p>
            <a:pPr lvl="1"/>
            <a:r>
              <a:rPr lang="en-US" dirty="0" smtClean="0"/>
              <a:t>2 pieces connected with </a:t>
            </a:r>
            <a:r>
              <a:rPr lang="en-US" dirty="0" smtClean="0"/>
              <a:t>nuts and threaded rod</a:t>
            </a:r>
          </a:p>
          <a:p>
            <a:pPr lvl="1"/>
            <a:r>
              <a:rPr lang="en-US" dirty="0" smtClean="0"/>
              <a:t>Adjustable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600200"/>
            <a:ext cx="1681022" cy="304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4663621"/>
            <a:ext cx="2675923" cy="219437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6” Trunk Stacker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676400"/>
            <a:ext cx="3642261" cy="487786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534400" cy="1143000"/>
          </a:xfrm>
        </p:spPr>
        <p:txBody>
          <a:bodyPr/>
          <a:lstStyle/>
          <a:p>
            <a:r>
              <a:rPr lang="en-US" dirty="0" smtClean="0"/>
              <a:t>Next Step: Filter Box Anchoring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362200"/>
            <a:ext cx="4942942" cy="364993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/>
          <a:p>
            <a:r>
              <a:rPr lang="en-US" dirty="0" smtClean="0"/>
              <a:t>Layers will shift during backwash</a:t>
            </a:r>
          </a:p>
          <a:p>
            <a:r>
              <a:rPr lang="en-US" dirty="0" smtClean="0"/>
              <a:t>Need a way to secure layers without having layers connected to each other</a:t>
            </a:r>
          </a:p>
          <a:p>
            <a:r>
              <a:rPr lang="en-US" dirty="0" smtClean="0"/>
              <a:t>Option still being researched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0574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151740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96105" y="152400"/>
            <a:ext cx="8458200" cy="1143000"/>
          </a:xfrm>
        </p:spPr>
        <p:txBody>
          <a:bodyPr/>
          <a:lstStyle/>
          <a:p>
            <a:r>
              <a:rPr lang="en-US" dirty="0" smtClean="0"/>
              <a:t>Stacked Rapid Sand Filter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7145" y="6369269"/>
            <a:ext cx="1553029" cy="46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-3846" y="6272026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706934" y="1612974"/>
            <a:ext cx="3507609" cy="4743478"/>
            <a:chOff x="144" y="107"/>
            <a:chExt cx="2909" cy="4154"/>
          </a:xfrm>
        </p:grpSpPr>
        <p:sp>
          <p:nvSpPr>
            <p:cNvPr id="8" name="Rectangle 32"/>
            <p:cNvSpPr>
              <a:spLocks noChangeArrowheads="1"/>
            </p:cNvSpPr>
            <p:nvPr/>
          </p:nvSpPr>
          <p:spPr bwMode="auto">
            <a:xfrm>
              <a:off x="743" y="811"/>
              <a:ext cx="521" cy="149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rgbClr val="99CC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" name="Rectangle 32"/>
            <p:cNvSpPr>
              <a:spLocks noChangeArrowheads="1"/>
            </p:cNvSpPr>
            <p:nvPr/>
          </p:nvSpPr>
          <p:spPr bwMode="auto">
            <a:xfrm>
              <a:off x="144" y="432"/>
              <a:ext cx="599" cy="524"/>
            </a:xfrm>
            <a:prstGeom prst="rect">
              <a:avLst/>
            </a:prstGeom>
            <a:solidFill>
              <a:srgbClr val="99CCFF"/>
            </a:solidFill>
            <a:ln w="25400" algn="ctr">
              <a:solidFill>
                <a:srgbClr val="99CC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2" name="Line 80"/>
            <p:cNvSpPr>
              <a:spLocks noChangeShapeType="1"/>
            </p:cNvSpPr>
            <p:nvPr/>
          </p:nvSpPr>
          <p:spPr bwMode="auto">
            <a:xfrm>
              <a:off x="1392" y="867"/>
              <a:ext cx="144" cy="19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67"/>
            <p:cNvSpPr>
              <a:spLocks/>
            </p:cNvSpPr>
            <p:nvPr/>
          </p:nvSpPr>
          <p:spPr bwMode="auto">
            <a:xfrm>
              <a:off x="1233" y="819"/>
              <a:ext cx="120" cy="40"/>
            </a:xfrm>
            <a:custGeom>
              <a:avLst/>
              <a:gdLst>
                <a:gd name="T0" fmla="*/ 0 w 168"/>
                <a:gd name="T1" fmla="*/ 6 h 84"/>
                <a:gd name="T2" fmla="*/ 64 w 168"/>
                <a:gd name="T3" fmla="*/ 6 h 84"/>
                <a:gd name="T4" fmla="*/ 120 w 168"/>
                <a:gd name="T5" fmla="*/ 40 h 84"/>
                <a:gd name="T6" fmla="*/ 0 60000 65536"/>
                <a:gd name="T7" fmla="*/ 0 60000 65536"/>
                <a:gd name="T8" fmla="*/ 0 60000 65536"/>
                <a:gd name="T9" fmla="*/ 0 w 168"/>
                <a:gd name="T10" fmla="*/ 0 h 84"/>
                <a:gd name="T11" fmla="*/ 168 w 168"/>
                <a:gd name="T12" fmla="*/ 84 h 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" h="84">
                  <a:moveTo>
                    <a:pt x="0" y="12"/>
                  </a:moveTo>
                  <a:cubicBezTo>
                    <a:pt x="31" y="6"/>
                    <a:pt x="62" y="0"/>
                    <a:pt x="90" y="12"/>
                  </a:cubicBezTo>
                  <a:cubicBezTo>
                    <a:pt x="118" y="24"/>
                    <a:pt x="143" y="54"/>
                    <a:pt x="168" y="84"/>
                  </a:cubicBezTo>
                </a:path>
              </a:pathLst>
            </a:custGeom>
            <a:solidFill>
              <a:srgbClr val="99CCFF"/>
            </a:solidFill>
            <a:ln w="76200" cmpd="sng">
              <a:solidFill>
                <a:srgbClr val="99CC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69"/>
            <p:cNvSpPr>
              <a:spLocks noChangeArrowheads="1"/>
            </p:cNvSpPr>
            <p:nvPr/>
          </p:nvSpPr>
          <p:spPr bwMode="auto">
            <a:xfrm flipV="1">
              <a:off x="743" y="2794"/>
              <a:ext cx="834" cy="41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5" name="Rectangle 169"/>
            <p:cNvSpPr>
              <a:spLocks noChangeArrowheads="1"/>
            </p:cNvSpPr>
            <p:nvPr/>
          </p:nvSpPr>
          <p:spPr bwMode="auto">
            <a:xfrm flipV="1">
              <a:off x="1063" y="3469"/>
              <a:ext cx="521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" name="Rectangle 138"/>
            <p:cNvSpPr>
              <a:spLocks noChangeArrowheads="1"/>
            </p:cNvSpPr>
            <p:nvPr/>
          </p:nvSpPr>
          <p:spPr bwMode="auto">
            <a:xfrm flipH="1">
              <a:off x="1122" y="986"/>
              <a:ext cx="41" cy="1963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 flipH="1">
              <a:off x="482" y="971"/>
              <a:ext cx="38" cy="2220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 flipH="1">
              <a:off x="343" y="991"/>
              <a:ext cx="41" cy="2658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 flipH="1">
              <a:off x="193" y="958"/>
              <a:ext cx="41" cy="3146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20" name="Straight Connector 144"/>
            <p:cNvCxnSpPr>
              <a:cxnSpLocks noChangeShapeType="1"/>
            </p:cNvCxnSpPr>
            <p:nvPr/>
          </p:nvCxnSpPr>
          <p:spPr bwMode="auto">
            <a:xfrm>
              <a:off x="144" y="968"/>
              <a:ext cx="1120" cy="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</p:cxnSp>
        <p:sp>
          <p:nvSpPr>
            <p:cNvPr id="21" name="Rectangle 145"/>
            <p:cNvSpPr>
              <a:spLocks noChangeArrowheads="1"/>
            </p:cNvSpPr>
            <p:nvPr/>
          </p:nvSpPr>
          <p:spPr bwMode="auto">
            <a:xfrm>
              <a:off x="172" y="929"/>
              <a:ext cx="87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2" name="Rectangle 146"/>
            <p:cNvSpPr>
              <a:spLocks noChangeArrowheads="1"/>
            </p:cNvSpPr>
            <p:nvPr/>
          </p:nvSpPr>
          <p:spPr bwMode="auto">
            <a:xfrm>
              <a:off x="316" y="929"/>
              <a:ext cx="87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3" name="Rectangle 147"/>
            <p:cNvSpPr>
              <a:spLocks noChangeArrowheads="1"/>
            </p:cNvSpPr>
            <p:nvPr/>
          </p:nvSpPr>
          <p:spPr bwMode="auto">
            <a:xfrm>
              <a:off x="457" y="929"/>
              <a:ext cx="87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24" name="Straight Connector 6"/>
            <p:cNvCxnSpPr>
              <a:cxnSpLocks noChangeShapeType="1"/>
            </p:cNvCxnSpPr>
            <p:nvPr/>
          </p:nvCxnSpPr>
          <p:spPr bwMode="auto">
            <a:xfrm>
              <a:off x="1264" y="849"/>
              <a:ext cx="0" cy="119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</p:cxnSp>
        <p:sp>
          <p:nvSpPr>
            <p:cNvPr id="25" name="Rectangle 149"/>
            <p:cNvSpPr>
              <a:spLocks noChangeArrowheads="1"/>
            </p:cNvSpPr>
            <p:nvPr/>
          </p:nvSpPr>
          <p:spPr bwMode="auto">
            <a:xfrm>
              <a:off x="343" y="645"/>
              <a:ext cx="39" cy="28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6" name="Rectangle 16"/>
            <p:cNvSpPr>
              <a:spLocks noChangeArrowheads="1"/>
            </p:cNvSpPr>
            <p:nvPr/>
          </p:nvSpPr>
          <p:spPr bwMode="auto">
            <a:xfrm>
              <a:off x="488" y="637"/>
              <a:ext cx="38" cy="292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7" name="Rectangle 152"/>
            <p:cNvSpPr>
              <a:spLocks noChangeArrowheads="1"/>
            </p:cNvSpPr>
            <p:nvPr/>
          </p:nvSpPr>
          <p:spPr bwMode="auto">
            <a:xfrm>
              <a:off x="631" y="646"/>
              <a:ext cx="38" cy="283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8" name="Rectangle 169"/>
            <p:cNvSpPr>
              <a:spLocks noChangeArrowheads="1"/>
            </p:cNvSpPr>
            <p:nvPr/>
          </p:nvSpPr>
          <p:spPr bwMode="auto">
            <a:xfrm flipV="1">
              <a:off x="301" y="4182"/>
              <a:ext cx="1283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9" name="Block Arc 44"/>
            <p:cNvSpPr>
              <a:spLocks/>
            </p:cNvSpPr>
            <p:nvPr/>
          </p:nvSpPr>
          <p:spPr bwMode="auto">
            <a:xfrm rot="-5400000">
              <a:off x="180" y="3955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0" name="Rectangle 169"/>
            <p:cNvSpPr>
              <a:spLocks noChangeArrowheads="1"/>
            </p:cNvSpPr>
            <p:nvPr/>
          </p:nvSpPr>
          <p:spPr bwMode="auto">
            <a:xfrm flipV="1">
              <a:off x="464" y="3719"/>
              <a:ext cx="1113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1" name="Block Arc 44"/>
            <p:cNvSpPr>
              <a:spLocks/>
            </p:cNvSpPr>
            <p:nvPr/>
          </p:nvSpPr>
          <p:spPr bwMode="auto">
            <a:xfrm rot="-5400000">
              <a:off x="331" y="3492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2" name="Rectangle 169"/>
            <p:cNvSpPr>
              <a:spLocks noChangeArrowheads="1"/>
            </p:cNvSpPr>
            <p:nvPr/>
          </p:nvSpPr>
          <p:spPr bwMode="auto">
            <a:xfrm flipV="1">
              <a:off x="583" y="3230"/>
              <a:ext cx="994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3" name="Block Arc 44"/>
            <p:cNvSpPr>
              <a:spLocks/>
            </p:cNvSpPr>
            <p:nvPr/>
          </p:nvSpPr>
          <p:spPr bwMode="auto">
            <a:xfrm rot="-5400000">
              <a:off x="474" y="3010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auto">
            <a:xfrm flipH="1">
              <a:off x="625" y="986"/>
              <a:ext cx="39" cy="1730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5" name="Rectangle 160"/>
            <p:cNvSpPr>
              <a:spLocks noChangeArrowheads="1"/>
            </p:cNvSpPr>
            <p:nvPr/>
          </p:nvSpPr>
          <p:spPr bwMode="auto">
            <a:xfrm>
              <a:off x="602" y="929"/>
              <a:ext cx="85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6" name="Block Arc 44"/>
            <p:cNvSpPr>
              <a:spLocks/>
            </p:cNvSpPr>
            <p:nvPr/>
          </p:nvSpPr>
          <p:spPr bwMode="auto">
            <a:xfrm rot="-5400000">
              <a:off x="614" y="2568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7" name="Rectangle 169"/>
            <p:cNvSpPr>
              <a:spLocks noChangeArrowheads="1"/>
            </p:cNvSpPr>
            <p:nvPr/>
          </p:nvSpPr>
          <p:spPr bwMode="auto">
            <a:xfrm flipV="1">
              <a:off x="924" y="3944"/>
              <a:ext cx="653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8" name="Rectangle 11"/>
            <p:cNvSpPr>
              <a:spLocks noChangeArrowheads="1"/>
            </p:cNvSpPr>
            <p:nvPr/>
          </p:nvSpPr>
          <p:spPr bwMode="auto">
            <a:xfrm flipH="1">
              <a:off x="983" y="986"/>
              <a:ext cx="41" cy="2403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 flipH="1">
              <a:off x="826" y="978"/>
              <a:ext cx="39" cy="2950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0" name="Block Arc 44"/>
            <p:cNvSpPr>
              <a:spLocks/>
            </p:cNvSpPr>
            <p:nvPr/>
          </p:nvSpPr>
          <p:spPr bwMode="auto">
            <a:xfrm rot="-5400000">
              <a:off x="968" y="3243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1" name="Rectangle 169"/>
            <p:cNvSpPr>
              <a:spLocks noChangeArrowheads="1"/>
            </p:cNvSpPr>
            <p:nvPr/>
          </p:nvSpPr>
          <p:spPr bwMode="auto">
            <a:xfrm flipV="1">
              <a:off x="1184" y="3011"/>
              <a:ext cx="400" cy="39"/>
            </a:xfrm>
            <a:prstGeom prst="rect">
              <a:avLst/>
            </a:prstGeom>
            <a:solidFill>
              <a:srgbClr val="99CC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2" name="Block Arc 44"/>
            <p:cNvSpPr>
              <a:spLocks/>
            </p:cNvSpPr>
            <p:nvPr/>
          </p:nvSpPr>
          <p:spPr bwMode="auto">
            <a:xfrm rot="-5400000">
              <a:off x="1121" y="2791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" name="Block Arc 44"/>
            <p:cNvSpPr>
              <a:spLocks/>
            </p:cNvSpPr>
            <p:nvPr/>
          </p:nvSpPr>
          <p:spPr bwMode="auto">
            <a:xfrm rot="-5400000">
              <a:off x="806" y="3725"/>
              <a:ext cx="276" cy="281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4" name="Rectangle 14"/>
            <p:cNvSpPr>
              <a:spLocks noChangeArrowheads="1"/>
            </p:cNvSpPr>
            <p:nvPr/>
          </p:nvSpPr>
          <p:spPr bwMode="auto">
            <a:xfrm>
              <a:off x="804" y="928"/>
              <a:ext cx="90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5" name="Rectangle 17"/>
            <p:cNvSpPr>
              <a:spLocks noChangeArrowheads="1"/>
            </p:cNvSpPr>
            <p:nvPr/>
          </p:nvSpPr>
          <p:spPr bwMode="auto">
            <a:xfrm>
              <a:off x="955" y="928"/>
              <a:ext cx="89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6" name="Rectangle 20"/>
            <p:cNvSpPr>
              <a:spLocks noChangeArrowheads="1"/>
            </p:cNvSpPr>
            <p:nvPr/>
          </p:nvSpPr>
          <p:spPr bwMode="auto">
            <a:xfrm>
              <a:off x="1103" y="928"/>
              <a:ext cx="90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grpSp>
          <p:nvGrpSpPr>
            <p:cNvPr id="47" name="Group 110"/>
            <p:cNvGrpSpPr>
              <a:grpSpLocks/>
            </p:cNvGrpSpPr>
            <p:nvPr/>
          </p:nvGrpSpPr>
          <p:grpSpPr bwMode="auto">
            <a:xfrm>
              <a:off x="144" y="141"/>
              <a:ext cx="600" cy="827"/>
              <a:chOff x="2590800" y="545537"/>
              <a:chExt cx="952500" cy="990600"/>
            </a:xfrm>
          </p:grpSpPr>
          <p:cxnSp>
            <p:nvCxnSpPr>
              <p:cNvPr id="103" name="Straight Connector 6"/>
              <p:cNvCxnSpPr>
                <a:cxnSpLocks noChangeShapeType="1"/>
              </p:cNvCxnSpPr>
              <p:nvPr/>
            </p:nvCxnSpPr>
            <p:spPr bwMode="auto">
              <a:xfrm>
                <a:off x="3543300" y="545537"/>
                <a:ext cx="0" cy="990600"/>
              </a:xfrm>
              <a:prstGeom prst="line">
                <a:avLst/>
              </a:prstGeom>
              <a:noFill/>
              <a:ln w="285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</p:cxnSp>
          <p:cxnSp>
            <p:nvCxnSpPr>
              <p:cNvPr id="104" name="Straight Connector 4"/>
              <p:cNvCxnSpPr>
                <a:cxnSpLocks noChangeShapeType="1"/>
              </p:cNvCxnSpPr>
              <p:nvPr/>
            </p:nvCxnSpPr>
            <p:spPr bwMode="auto">
              <a:xfrm>
                <a:off x="2590800" y="545537"/>
                <a:ext cx="0" cy="990600"/>
              </a:xfrm>
              <a:prstGeom prst="line">
                <a:avLst/>
              </a:prstGeom>
              <a:noFill/>
              <a:ln w="285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</p:cxnSp>
        </p:grpSp>
        <p:sp>
          <p:nvSpPr>
            <p:cNvPr id="48" name="Line 72"/>
            <p:cNvSpPr>
              <a:spLocks noChangeShapeType="1"/>
            </p:cNvSpPr>
            <p:nvPr/>
          </p:nvSpPr>
          <p:spPr bwMode="auto">
            <a:xfrm>
              <a:off x="211" y="2203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73"/>
            <p:cNvSpPr>
              <a:spLocks noChangeShapeType="1"/>
            </p:cNvSpPr>
            <p:nvPr/>
          </p:nvSpPr>
          <p:spPr bwMode="auto">
            <a:xfrm>
              <a:off x="365" y="2199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74"/>
            <p:cNvSpPr>
              <a:spLocks noChangeShapeType="1"/>
            </p:cNvSpPr>
            <p:nvPr/>
          </p:nvSpPr>
          <p:spPr bwMode="auto">
            <a:xfrm>
              <a:off x="507" y="2207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75"/>
            <p:cNvSpPr>
              <a:spLocks noChangeShapeType="1"/>
            </p:cNvSpPr>
            <p:nvPr/>
          </p:nvSpPr>
          <p:spPr bwMode="auto">
            <a:xfrm>
              <a:off x="646" y="2207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76"/>
            <p:cNvSpPr>
              <a:spLocks noChangeShapeType="1"/>
            </p:cNvSpPr>
            <p:nvPr/>
          </p:nvSpPr>
          <p:spPr bwMode="auto">
            <a:xfrm flipV="1">
              <a:off x="843" y="2198"/>
              <a:ext cx="9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77"/>
            <p:cNvSpPr>
              <a:spLocks noChangeShapeType="1"/>
            </p:cNvSpPr>
            <p:nvPr/>
          </p:nvSpPr>
          <p:spPr bwMode="auto">
            <a:xfrm flipV="1">
              <a:off x="1006" y="2202"/>
              <a:ext cx="9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78"/>
            <p:cNvSpPr>
              <a:spLocks noChangeShapeType="1"/>
            </p:cNvSpPr>
            <p:nvPr/>
          </p:nvSpPr>
          <p:spPr bwMode="auto">
            <a:xfrm flipV="1">
              <a:off x="1160" y="2207"/>
              <a:ext cx="9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Rectangle 32"/>
            <p:cNvSpPr>
              <a:spLocks noChangeArrowheads="1"/>
            </p:cNvSpPr>
            <p:nvPr/>
          </p:nvSpPr>
          <p:spPr bwMode="auto">
            <a:xfrm>
              <a:off x="1584" y="432"/>
              <a:ext cx="795" cy="2372"/>
            </a:xfrm>
            <a:prstGeom prst="rect">
              <a:avLst/>
            </a:prstGeom>
            <a:solidFill>
              <a:srgbClr val="99CCFF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6" name="Rectangle 150" descr="Small confetti"/>
            <p:cNvSpPr>
              <a:spLocks noChangeArrowheads="1"/>
            </p:cNvSpPr>
            <p:nvPr/>
          </p:nvSpPr>
          <p:spPr bwMode="auto">
            <a:xfrm>
              <a:off x="1585" y="2798"/>
              <a:ext cx="796" cy="1428"/>
            </a:xfrm>
            <a:prstGeom prst="rect">
              <a:avLst/>
            </a:prstGeom>
            <a:pattFill prst="smConfetti">
              <a:fgClr>
                <a:schemeClr val="tx1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7" name="Line 53"/>
            <p:cNvSpPr>
              <a:spLocks noChangeShapeType="1"/>
            </p:cNvSpPr>
            <p:nvPr/>
          </p:nvSpPr>
          <p:spPr bwMode="auto">
            <a:xfrm>
              <a:off x="2561" y="438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614" y="438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56"/>
            <p:cNvSpPr>
              <a:spLocks noChangeShapeType="1"/>
            </p:cNvSpPr>
            <p:nvPr/>
          </p:nvSpPr>
          <p:spPr bwMode="auto">
            <a:xfrm>
              <a:off x="2571" y="177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57"/>
            <p:cNvSpPr>
              <a:spLocks noChangeShapeType="1"/>
            </p:cNvSpPr>
            <p:nvPr/>
          </p:nvSpPr>
          <p:spPr bwMode="auto">
            <a:xfrm>
              <a:off x="2624" y="177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Oval 55"/>
            <p:cNvSpPr>
              <a:spLocks noChangeArrowheads="1"/>
            </p:cNvSpPr>
            <p:nvPr/>
          </p:nvSpPr>
          <p:spPr bwMode="auto">
            <a:xfrm rot="5400000">
              <a:off x="2502" y="305"/>
              <a:ext cx="170" cy="15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eaLnBrk="1" hangingPunct="1"/>
              <a:endParaRPr lang="en-US" sz="2800" b="1">
                <a:latin typeface="Calibri" pitchFamily="34" charset="0"/>
              </a:endParaRPr>
            </a:p>
          </p:txBody>
        </p:sp>
        <p:sp>
          <p:nvSpPr>
            <p:cNvPr id="62" name="Line 58"/>
            <p:cNvSpPr>
              <a:spLocks noChangeShapeType="1"/>
            </p:cNvSpPr>
            <p:nvPr/>
          </p:nvSpPr>
          <p:spPr bwMode="auto">
            <a:xfrm rot="5400000" flipH="1">
              <a:off x="2587" y="282"/>
              <a:ext cx="2" cy="1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 rot="5400000" flipH="1">
              <a:off x="2586" y="339"/>
              <a:ext cx="2" cy="1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Can 78" descr="Light vertical"/>
            <p:cNvSpPr>
              <a:spLocks noChangeArrowheads="1"/>
            </p:cNvSpPr>
            <p:nvPr/>
          </p:nvSpPr>
          <p:spPr bwMode="auto">
            <a:xfrm rot="5400000">
              <a:off x="1947" y="2642"/>
              <a:ext cx="47" cy="773"/>
            </a:xfrm>
            <a:prstGeom prst="can">
              <a:avLst>
                <a:gd name="adj" fmla="val 40584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5" name="Can 78" descr="Light vertical"/>
            <p:cNvSpPr>
              <a:spLocks noChangeArrowheads="1"/>
            </p:cNvSpPr>
            <p:nvPr/>
          </p:nvSpPr>
          <p:spPr bwMode="auto">
            <a:xfrm rot="5400000">
              <a:off x="1948" y="3102"/>
              <a:ext cx="46" cy="773"/>
            </a:xfrm>
            <a:prstGeom prst="can">
              <a:avLst>
                <a:gd name="adj" fmla="val 41466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6" name="Can 78" descr="Light vertical"/>
            <p:cNvSpPr>
              <a:spLocks noChangeArrowheads="1"/>
            </p:cNvSpPr>
            <p:nvPr/>
          </p:nvSpPr>
          <p:spPr bwMode="auto">
            <a:xfrm rot="5400000">
              <a:off x="1948" y="3355"/>
              <a:ext cx="46" cy="773"/>
            </a:xfrm>
            <a:prstGeom prst="can">
              <a:avLst>
                <a:gd name="adj" fmla="val 41466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7" name="Can 78" descr="Light vertical"/>
            <p:cNvSpPr>
              <a:spLocks noChangeArrowheads="1"/>
            </p:cNvSpPr>
            <p:nvPr/>
          </p:nvSpPr>
          <p:spPr bwMode="auto">
            <a:xfrm rot="5400000">
              <a:off x="1947" y="3816"/>
              <a:ext cx="47" cy="773"/>
            </a:xfrm>
            <a:prstGeom prst="can">
              <a:avLst>
                <a:gd name="adj" fmla="val 40584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8" name="Can 78" descr="Light vertical"/>
            <p:cNvSpPr>
              <a:spLocks noChangeArrowheads="1"/>
            </p:cNvSpPr>
            <p:nvPr/>
          </p:nvSpPr>
          <p:spPr bwMode="auto">
            <a:xfrm rot="5400000">
              <a:off x="1947" y="2428"/>
              <a:ext cx="47" cy="773"/>
            </a:xfrm>
            <a:prstGeom prst="can">
              <a:avLst>
                <a:gd name="adj" fmla="val 40584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9" name="Can 78" descr="Light vertical"/>
            <p:cNvSpPr>
              <a:spLocks noChangeArrowheads="1"/>
            </p:cNvSpPr>
            <p:nvPr/>
          </p:nvSpPr>
          <p:spPr bwMode="auto">
            <a:xfrm rot="5400000">
              <a:off x="1948" y="2864"/>
              <a:ext cx="46" cy="773"/>
            </a:xfrm>
            <a:prstGeom prst="can">
              <a:avLst>
                <a:gd name="adj" fmla="val 41466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0" name="Can 78" descr="Light vertical"/>
            <p:cNvSpPr>
              <a:spLocks noChangeArrowheads="1"/>
            </p:cNvSpPr>
            <p:nvPr/>
          </p:nvSpPr>
          <p:spPr bwMode="auto">
            <a:xfrm rot="5400000">
              <a:off x="1947" y="3578"/>
              <a:ext cx="47" cy="773"/>
            </a:xfrm>
            <a:prstGeom prst="can">
              <a:avLst>
                <a:gd name="adj" fmla="val 40584"/>
              </a:avLst>
            </a:prstGeom>
            <a:pattFill prst="ltVert">
              <a:fgClr>
                <a:schemeClr val="tx1"/>
              </a:fgClr>
              <a:bgClr>
                <a:srgbClr val="FFFFFF"/>
              </a:bgClr>
            </a:patt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1" name="Down Arrow 70"/>
            <p:cNvSpPr>
              <a:spLocks noChangeArrowheads="1"/>
            </p:cNvSpPr>
            <p:nvPr/>
          </p:nvSpPr>
          <p:spPr bwMode="auto">
            <a:xfrm rot="10800000">
              <a:off x="1922" y="3078"/>
              <a:ext cx="129" cy="11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2" name="Down Arrow 67"/>
            <p:cNvSpPr>
              <a:spLocks noChangeArrowheads="1"/>
            </p:cNvSpPr>
            <p:nvPr/>
          </p:nvSpPr>
          <p:spPr bwMode="auto">
            <a:xfrm rot="10800000">
              <a:off x="1920" y="3545"/>
              <a:ext cx="129" cy="11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3" name="Down Arrow 67"/>
            <p:cNvSpPr>
              <a:spLocks noChangeArrowheads="1"/>
            </p:cNvSpPr>
            <p:nvPr/>
          </p:nvSpPr>
          <p:spPr bwMode="auto">
            <a:xfrm rot="10800000">
              <a:off x="1920" y="4025"/>
              <a:ext cx="129" cy="11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4" name="Down Arrow 67"/>
            <p:cNvSpPr>
              <a:spLocks noChangeArrowheads="1"/>
            </p:cNvSpPr>
            <p:nvPr/>
          </p:nvSpPr>
          <p:spPr bwMode="auto">
            <a:xfrm>
              <a:off x="1922" y="2863"/>
              <a:ext cx="129" cy="11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5" name="Down Arrow 67"/>
            <p:cNvSpPr>
              <a:spLocks noChangeArrowheads="1"/>
            </p:cNvSpPr>
            <p:nvPr/>
          </p:nvSpPr>
          <p:spPr bwMode="auto">
            <a:xfrm>
              <a:off x="1917" y="3317"/>
              <a:ext cx="129" cy="11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6" name="Down Arrow 67"/>
            <p:cNvSpPr>
              <a:spLocks noChangeArrowheads="1"/>
            </p:cNvSpPr>
            <p:nvPr/>
          </p:nvSpPr>
          <p:spPr bwMode="auto">
            <a:xfrm>
              <a:off x="1921" y="3796"/>
              <a:ext cx="129" cy="11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7" name="Rectangle 94"/>
            <p:cNvSpPr>
              <a:spLocks noChangeArrowheads="1"/>
            </p:cNvSpPr>
            <p:nvPr/>
          </p:nvSpPr>
          <p:spPr bwMode="auto">
            <a:xfrm>
              <a:off x="1996" y="797"/>
              <a:ext cx="59" cy="1638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8" name="Rectangle 100"/>
            <p:cNvSpPr>
              <a:spLocks noChangeArrowheads="1"/>
            </p:cNvSpPr>
            <p:nvPr/>
          </p:nvSpPr>
          <p:spPr bwMode="auto">
            <a:xfrm>
              <a:off x="1599" y="2431"/>
              <a:ext cx="780" cy="52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9" name="Rectangle 101"/>
            <p:cNvSpPr>
              <a:spLocks noChangeArrowheads="1"/>
            </p:cNvSpPr>
            <p:nvPr/>
          </p:nvSpPr>
          <p:spPr bwMode="auto">
            <a:xfrm>
              <a:off x="2129" y="660"/>
              <a:ext cx="415" cy="6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Rectangle 117"/>
            <p:cNvSpPr>
              <a:spLocks noChangeArrowheads="1"/>
            </p:cNvSpPr>
            <p:nvPr/>
          </p:nvSpPr>
          <p:spPr bwMode="auto">
            <a:xfrm>
              <a:off x="2562" y="797"/>
              <a:ext cx="46" cy="1619"/>
            </a:xfrm>
            <a:prstGeom prst="rect">
              <a:avLst/>
            </a:prstGeom>
            <a:solidFill>
              <a:srgbClr val="FFFFFF"/>
            </a:solidFill>
            <a:ln w="635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grpSp>
          <p:nvGrpSpPr>
            <p:cNvPr id="81" name="Group 116"/>
            <p:cNvGrpSpPr>
              <a:grpSpLocks/>
            </p:cNvGrpSpPr>
            <p:nvPr/>
          </p:nvGrpSpPr>
          <p:grpSpPr bwMode="auto">
            <a:xfrm>
              <a:off x="1584" y="107"/>
              <a:ext cx="800" cy="4118"/>
              <a:chOff x="4876800" y="1729007"/>
              <a:chExt cx="1270000" cy="4973638"/>
            </a:xfrm>
          </p:grpSpPr>
          <p:cxnSp>
            <p:nvCxnSpPr>
              <p:cNvPr id="101" name="Straight Connector 4"/>
              <p:cNvCxnSpPr>
                <a:cxnSpLocks noChangeShapeType="1"/>
              </p:cNvCxnSpPr>
              <p:nvPr/>
            </p:nvCxnSpPr>
            <p:spPr bwMode="auto">
              <a:xfrm>
                <a:off x="4876800" y="1729007"/>
                <a:ext cx="0" cy="4973638"/>
              </a:xfrm>
              <a:prstGeom prst="line">
                <a:avLst/>
              </a:prstGeom>
              <a:noFill/>
              <a:ln w="285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</p:cxnSp>
          <p:cxnSp>
            <p:nvCxnSpPr>
              <p:cNvPr id="102" name="Straight Connector 4"/>
              <p:cNvCxnSpPr>
                <a:cxnSpLocks noChangeShapeType="1"/>
              </p:cNvCxnSpPr>
              <p:nvPr/>
            </p:nvCxnSpPr>
            <p:spPr bwMode="auto">
              <a:xfrm>
                <a:off x="6146800" y="1729007"/>
                <a:ext cx="0" cy="4973638"/>
              </a:xfrm>
              <a:prstGeom prst="line">
                <a:avLst/>
              </a:prstGeom>
              <a:noFill/>
              <a:ln w="285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</p:cxnSp>
        </p:grpSp>
        <p:grpSp>
          <p:nvGrpSpPr>
            <p:cNvPr id="82" name="Group 125"/>
            <p:cNvGrpSpPr>
              <a:grpSpLocks/>
            </p:cNvGrpSpPr>
            <p:nvPr/>
          </p:nvGrpSpPr>
          <p:grpSpPr bwMode="auto">
            <a:xfrm>
              <a:off x="2559" y="790"/>
              <a:ext cx="494" cy="3471"/>
              <a:chOff x="6424801" y="1254642"/>
              <a:chExt cx="784525" cy="5510014"/>
            </a:xfrm>
          </p:grpSpPr>
          <p:sp>
            <p:nvSpPr>
              <p:cNvPr id="89" name="Rectangle 126"/>
              <p:cNvSpPr>
                <a:spLocks noChangeArrowheads="1"/>
              </p:cNvSpPr>
              <p:nvPr/>
            </p:nvSpPr>
            <p:spPr bwMode="auto">
              <a:xfrm>
                <a:off x="6426167" y="1254889"/>
                <a:ext cx="91646" cy="5220438"/>
              </a:xfrm>
              <a:prstGeom prst="rect">
                <a:avLst/>
              </a:prstGeom>
              <a:solidFill>
                <a:srgbClr val="99CCFF"/>
              </a:solidFill>
              <a:ln w="635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b="1">
                  <a:solidFill>
                    <a:schemeClr val="lt1"/>
                  </a:solidFill>
                  <a:latin typeface="+mn-lt"/>
                </a:endParaRPr>
              </a:p>
            </p:txBody>
          </p:sp>
          <p:sp>
            <p:nvSpPr>
              <p:cNvPr id="90" name="Rectangle 130"/>
              <p:cNvSpPr>
                <a:spLocks noChangeArrowheads="1"/>
              </p:cNvSpPr>
              <p:nvPr/>
            </p:nvSpPr>
            <p:spPr bwMode="auto">
              <a:xfrm>
                <a:off x="6757344" y="3935879"/>
                <a:ext cx="91646" cy="2549854"/>
              </a:xfrm>
              <a:prstGeom prst="rect">
                <a:avLst/>
              </a:prstGeom>
              <a:solidFill>
                <a:srgbClr val="99CCFF"/>
              </a:solidFill>
              <a:ln w="635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b="1">
                  <a:solidFill>
                    <a:schemeClr val="lt1"/>
                  </a:solidFill>
                  <a:latin typeface="+mn-lt"/>
                </a:endParaRPr>
              </a:p>
            </p:txBody>
          </p:sp>
          <p:sp>
            <p:nvSpPr>
              <p:cNvPr id="91" name="Block Arc 44"/>
              <p:cNvSpPr>
                <a:spLocks/>
              </p:cNvSpPr>
              <p:nvPr/>
            </p:nvSpPr>
            <p:spPr bwMode="auto">
              <a:xfrm>
                <a:off x="6750334" y="3730615"/>
                <a:ext cx="441325" cy="442913"/>
              </a:xfrm>
              <a:custGeom>
                <a:avLst/>
                <a:gdLst>
                  <a:gd name="T0" fmla="*/ 0 w 685800"/>
                  <a:gd name="T1" fmla="*/ 0 h 685800"/>
                  <a:gd name="T2" fmla="*/ 0 w 685800"/>
                  <a:gd name="T3" fmla="*/ 0 h 685800"/>
                  <a:gd name="T4" fmla="*/ 0 w 685800"/>
                  <a:gd name="T5" fmla="*/ 0 h 685800"/>
                  <a:gd name="T6" fmla="*/ 5898240 60000 65536"/>
                  <a:gd name="T7" fmla="*/ 0 60000 65536"/>
                  <a:gd name="T8" fmla="*/ 17694720 60000 65536"/>
                  <a:gd name="T9" fmla="*/ 0 w 685800"/>
                  <a:gd name="T10" fmla="*/ 0 h 685800"/>
                  <a:gd name="T11" fmla="*/ 353126 w 685800"/>
                  <a:gd name="T12" fmla="*/ 342901 h 6858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5800" h="685800">
                    <a:moveTo>
                      <a:pt x="0" y="342900"/>
                    </a:moveTo>
                    <a:lnTo>
                      <a:pt x="0" y="342900"/>
                    </a:lnTo>
                    <a:cubicBezTo>
                      <a:pt x="0" y="153521"/>
                      <a:pt x="153521" y="0"/>
                      <a:pt x="342900" y="0"/>
                    </a:cubicBezTo>
                    <a:cubicBezTo>
                      <a:pt x="346196" y="0"/>
                      <a:pt x="349492" y="47"/>
                      <a:pt x="352787" y="142"/>
                    </a:cubicBezTo>
                    <a:lnTo>
                      <a:pt x="348095" y="162788"/>
                    </a:lnTo>
                    <a:lnTo>
                      <a:pt x="348095" y="162787"/>
                    </a:lnTo>
                    <a:cubicBezTo>
                      <a:pt x="346363" y="162737"/>
                      <a:pt x="344631" y="162713"/>
                      <a:pt x="342900" y="162713"/>
                    </a:cubicBezTo>
                    <a:cubicBezTo>
                      <a:pt x="243385" y="162713"/>
                      <a:pt x="162713" y="243385"/>
                      <a:pt x="162713" y="342900"/>
                    </a:cubicBezTo>
                    <a:lnTo>
                      <a:pt x="0" y="342900"/>
                    </a:lnTo>
                    <a:close/>
                  </a:path>
                </a:pathLst>
              </a:custGeom>
              <a:solidFill>
                <a:srgbClr val="99CCF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92" name="Group 191"/>
              <p:cNvGrpSpPr>
                <a:grpSpLocks/>
              </p:cNvGrpSpPr>
              <p:nvPr/>
            </p:nvGrpSpPr>
            <p:grpSpPr bwMode="auto">
              <a:xfrm>
                <a:off x="6424801" y="6257420"/>
                <a:ext cx="784525" cy="507236"/>
                <a:chOff x="6424801" y="5321716"/>
                <a:chExt cx="784525" cy="507236"/>
              </a:xfrm>
            </p:grpSpPr>
            <p:grpSp>
              <p:nvGrpSpPr>
                <p:cNvPr id="93" name="Group 99"/>
                <p:cNvGrpSpPr>
                  <a:grpSpLocks/>
                </p:cNvGrpSpPr>
                <p:nvPr/>
              </p:nvGrpSpPr>
              <p:grpSpPr bwMode="auto">
                <a:xfrm rot="5400000">
                  <a:off x="6693428" y="5487856"/>
                  <a:ext cx="223645" cy="336234"/>
                  <a:chOff x="6280150" y="1319213"/>
                  <a:chExt cx="255588" cy="376238"/>
                </a:xfrm>
              </p:grpSpPr>
              <p:sp>
                <p:nvSpPr>
                  <p:cNvPr id="99" name="Rectangle 3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407944" y="1319213"/>
                    <a:ext cx="127794" cy="376238"/>
                  </a:xfrm>
                  <a:prstGeom prst="rect">
                    <a:avLst/>
                  </a:prstGeom>
                  <a:solidFill>
                    <a:srgbClr val="99CCFF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pPr algn="ctr" eaLnBrk="1" hangingPunct="1"/>
                    <a:endParaRPr lang="en-US" sz="28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100" name="Rectangle 33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80150" y="1444626"/>
                    <a:ext cx="127794" cy="125413"/>
                  </a:xfrm>
                  <a:prstGeom prst="rect">
                    <a:avLst/>
                  </a:prstGeom>
                  <a:solidFill>
                    <a:srgbClr val="99CCFF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pPr algn="ctr" eaLnBrk="1" hangingPunct="1"/>
                    <a:endParaRPr lang="en-US" sz="2800" b="1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94" name="Block Arc 44"/>
                <p:cNvSpPr>
                  <a:spLocks/>
                </p:cNvSpPr>
                <p:nvPr/>
              </p:nvSpPr>
              <p:spPr bwMode="auto">
                <a:xfrm rot="-5400000">
                  <a:off x="6425595" y="5320922"/>
                  <a:ext cx="441325" cy="442913"/>
                </a:xfrm>
                <a:custGeom>
                  <a:avLst/>
                  <a:gdLst>
                    <a:gd name="T0" fmla="*/ 0 w 685800"/>
                    <a:gd name="T1" fmla="*/ 0 h 685800"/>
                    <a:gd name="T2" fmla="*/ 0 w 685800"/>
                    <a:gd name="T3" fmla="*/ 0 h 685800"/>
                    <a:gd name="T4" fmla="*/ 0 w 685800"/>
                    <a:gd name="T5" fmla="*/ 0 h 685800"/>
                    <a:gd name="T6" fmla="*/ 5898240 60000 65536"/>
                    <a:gd name="T7" fmla="*/ 0 60000 65536"/>
                    <a:gd name="T8" fmla="*/ 17694720 60000 65536"/>
                    <a:gd name="T9" fmla="*/ 0 w 685800"/>
                    <a:gd name="T10" fmla="*/ 0 h 685800"/>
                    <a:gd name="T11" fmla="*/ 353126 w 685800"/>
                    <a:gd name="T12" fmla="*/ 342901 h 6858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85800" h="685800">
                      <a:moveTo>
                        <a:pt x="0" y="342900"/>
                      </a:moveTo>
                      <a:lnTo>
                        <a:pt x="0" y="342900"/>
                      </a:lnTo>
                      <a:cubicBezTo>
                        <a:pt x="0" y="153521"/>
                        <a:pt x="153521" y="0"/>
                        <a:pt x="342900" y="0"/>
                      </a:cubicBezTo>
                      <a:cubicBezTo>
                        <a:pt x="346196" y="0"/>
                        <a:pt x="349492" y="47"/>
                        <a:pt x="352787" y="142"/>
                      </a:cubicBezTo>
                      <a:lnTo>
                        <a:pt x="348095" y="162788"/>
                      </a:lnTo>
                      <a:lnTo>
                        <a:pt x="348095" y="162787"/>
                      </a:lnTo>
                      <a:cubicBezTo>
                        <a:pt x="346363" y="162737"/>
                        <a:pt x="344631" y="162713"/>
                        <a:pt x="342900" y="162713"/>
                      </a:cubicBezTo>
                      <a:cubicBezTo>
                        <a:pt x="243385" y="162713"/>
                        <a:pt x="162713" y="243385"/>
                        <a:pt x="162713" y="342900"/>
                      </a:cubicBezTo>
                      <a:lnTo>
                        <a:pt x="0" y="34290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lg" len="med"/>
                  <a:tailEnd type="none" w="lg" len="med"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95" name="Group 106"/>
                <p:cNvGrpSpPr>
                  <a:grpSpLocks/>
                </p:cNvGrpSpPr>
                <p:nvPr/>
              </p:nvGrpSpPr>
              <p:grpSpPr bwMode="auto">
                <a:xfrm rot="-5400000">
                  <a:off x="6951357" y="5570983"/>
                  <a:ext cx="246063" cy="269875"/>
                  <a:chOff x="6346031" y="891382"/>
                  <a:chExt cx="246063" cy="269875"/>
                </a:xfrm>
              </p:grpSpPr>
              <p:sp>
                <p:nvSpPr>
                  <p:cNvPr id="96" name="Oval 5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334125" y="903288"/>
                    <a:ext cx="269875" cy="24606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pPr eaLnBrk="1" hangingPunct="1"/>
                    <a:endParaRPr lang="en-US" sz="28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97" name="Line 58"/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6469063" y="866775"/>
                    <a:ext cx="3175" cy="23495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8" name="Line 59"/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6467475" y="957263"/>
                    <a:ext cx="3175" cy="23653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2562" y="797"/>
              <a:ext cx="46" cy="2477"/>
            </a:xfrm>
            <a:prstGeom prst="rect">
              <a:avLst/>
            </a:prstGeom>
            <a:solidFill>
              <a:srgbClr val="FFFFFF"/>
            </a:solidFill>
            <a:ln w="635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84" name="Rectangle 83"/>
            <p:cNvSpPr>
              <a:spLocks noChangeArrowheads="1"/>
            </p:cNvSpPr>
            <p:nvPr/>
          </p:nvSpPr>
          <p:spPr bwMode="auto">
            <a:xfrm>
              <a:off x="2002" y="759"/>
              <a:ext cx="46" cy="462"/>
            </a:xfrm>
            <a:prstGeom prst="rect">
              <a:avLst/>
            </a:prstGeom>
            <a:solidFill>
              <a:srgbClr val="FFFFFF"/>
            </a:solidFill>
            <a:ln w="635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grpSp>
          <p:nvGrpSpPr>
            <p:cNvPr id="85" name="Group 329"/>
            <p:cNvGrpSpPr>
              <a:grpSpLocks/>
            </p:cNvGrpSpPr>
            <p:nvPr/>
          </p:nvGrpSpPr>
          <p:grpSpPr bwMode="auto">
            <a:xfrm rot="10800000">
              <a:off x="2468" y="567"/>
              <a:ext cx="161" cy="237"/>
              <a:chOff x="1440" y="3168"/>
              <a:chExt cx="192" cy="288"/>
            </a:xfrm>
          </p:grpSpPr>
          <p:sp>
            <p:nvSpPr>
              <p:cNvPr id="87" name="Rectangle 330"/>
              <p:cNvSpPr>
                <a:spLocks noChangeArrowheads="1"/>
              </p:cNvSpPr>
              <p:nvPr/>
            </p:nvSpPr>
            <p:spPr bwMode="auto">
              <a:xfrm>
                <a:off x="1440" y="3168"/>
                <a:ext cx="96" cy="2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 eaLnBrk="1" hangingPunct="1"/>
                <a:endParaRPr lang="en-US" sz="2800" b="1">
                  <a:latin typeface="Calibri" pitchFamily="34" charset="0"/>
                </a:endParaRPr>
              </a:p>
            </p:txBody>
          </p:sp>
          <p:sp>
            <p:nvSpPr>
              <p:cNvPr id="88" name="Rectangle 331"/>
              <p:cNvSpPr>
                <a:spLocks noChangeArrowheads="1"/>
              </p:cNvSpPr>
              <p:nvPr/>
            </p:nvSpPr>
            <p:spPr bwMode="auto">
              <a:xfrm>
                <a:off x="1536" y="3264"/>
                <a:ext cx="96" cy="96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 eaLnBrk="1" hangingPunct="1"/>
                <a:endParaRPr lang="en-US" sz="2800" b="1">
                  <a:latin typeface="Calibri" pitchFamily="34" charset="0"/>
                </a:endParaRPr>
              </a:p>
            </p:txBody>
          </p:sp>
        </p:grpSp>
        <p:sp>
          <p:nvSpPr>
            <p:cNvPr id="86" name="Block Arc 44"/>
            <p:cNvSpPr>
              <a:spLocks/>
            </p:cNvSpPr>
            <p:nvPr/>
          </p:nvSpPr>
          <p:spPr bwMode="auto">
            <a:xfrm>
              <a:off x="1990" y="655"/>
              <a:ext cx="278" cy="279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768 w 685800"/>
                <a:gd name="T12" fmla="*/ 344129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05" name="Rectangle 32"/>
          <p:cNvSpPr>
            <a:spLocks noChangeArrowheads="1"/>
          </p:cNvSpPr>
          <p:nvPr/>
        </p:nvSpPr>
        <p:spPr bwMode="auto">
          <a:xfrm>
            <a:off x="4868105" y="2333625"/>
            <a:ext cx="733425" cy="295275"/>
          </a:xfrm>
          <a:prstGeom prst="rect">
            <a:avLst/>
          </a:prstGeom>
          <a:solidFill>
            <a:srgbClr val="99CCFF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6" name="Rectangle 169"/>
          <p:cNvSpPr>
            <a:spLocks noChangeArrowheads="1"/>
          </p:cNvSpPr>
          <p:nvPr/>
        </p:nvSpPr>
        <p:spPr bwMode="auto">
          <a:xfrm flipV="1">
            <a:off x="5601530" y="4852988"/>
            <a:ext cx="1019175" cy="49212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" name="Rectangle 169"/>
          <p:cNvSpPr>
            <a:spLocks noChangeArrowheads="1"/>
          </p:cNvSpPr>
          <p:nvPr/>
        </p:nvSpPr>
        <p:spPr bwMode="auto">
          <a:xfrm flipV="1">
            <a:off x="5993643" y="5670550"/>
            <a:ext cx="636587" cy="47625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8" name="Rectangle 107"/>
          <p:cNvSpPr>
            <a:spLocks noChangeArrowheads="1"/>
          </p:cNvSpPr>
          <p:nvPr/>
        </p:nvSpPr>
        <p:spPr bwMode="auto">
          <a:xfrm flipH="1">
            <a:off x="6066668" y="2662238"/>
            <a:ext cx="47625" cy="2378075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9" name="Rectangle 11"/>
          <p:cNvSpPr>
            <a:spLocks noChangeArrowheads="1"/>
          </p:cNvSpPr>
          <p:nvPr/>
        </p:nvSpPr>
        <p:spPr bwMode="auto">
          <a:xfrm flipH="1">
            <a:off x="5280855" y="2646363"/>
            <a:ext cx="49213" cy="2687637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0" name="Rectangle 11"/>
          <p:cNvSpPr>
            <a:spLocks noChangeArrowheads="1"/>
          </p:cNvSpPr>
          <p:nvPr/>
        </p:nvSpPr>
        <p:spPr bwMode="auto">
          <a:xfrm flipH="1">
            <a:off x="5112580" y="2670175"/>
            <a:ext cx="49213" cy="3217863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1" name="Rectangle 11"/>
          <p:cNvSpPr>
            <a:spLocks noChangeArrowheads="1"/>
          </p:cNvSpPr>
          <p:nvPr/>
        </p:nvSpPr>
        <p:spPr bwMode="auto">
          <a:xfrm flipH="1">
            <a:off x="4928430" y="2630488"/>
            <a:ext cx="49213" cy="3808412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112" name="Straight Connector 144"/>
          <p:cNvCxnSpPr>
            <a:cxnSpLocks noChangeShapeType="1"/>
          </p:cNvCxnSpPr>
          <p:nvPr/>
        </p:nvCxnSpPr>
        <p:spPr bwMode="auto">
          <a:xfrm>
            <a:off x="4868105" y="2643188"/>
            <a:ext cx="1370013" cy="0"/>
          </a:xfrm>
          <a:prstGeom prst="line">
            <a:avLst/>
          </a:prstGeom>
          <a:noFill/>
          <a:ln w="285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sp>
        <p:nvSpPr>
          <p:cNvPr id="113" name="Rectangle 112"/>
          <p:cNvSpPr>
            <a:spLocks noChangeArrowheads="1"/>
          </p:cNvSpPr>
          <p:nvPr/>
        </p:nvSpPr>
        <p:spPr bwMode="auto">
          <a:xfrm>
            <a:off x="4901443" y="2595563"/>
            <a:ext cx="106362" cy="68262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4" name="Rectangle 113"/>
          <p:cNvSpPr>
            <a:spLocks noChangeArrowheads="1"/>
          </p:cNvSpPr>
          <p:nvPr/>
        </p:nvSpPr>
        <p:spPr bwMode="auto">
          <a:xfrm>
            <a:off x="5079243" y="2595563"/>
            <a:ext cx="104775" cy="68262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5" name="Rectangle 114"/>
          <p:cNvSpPr>
            <a:spLocks noChangeArrowheads="1"/>
          </p:cNvSpPr>
          <p:nvPr/>
        </p:nvSpPr>
        <p:spPr bwMode="auto">
          <a:xfrm>
            <a:off x="5252280" y="2595563"/>
            <a:ext cx="104775" cy="68262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116" name="Straight Connector 6"/>
          <p:cNvCxnSpPr>
            <a:cxnSpLocks noChangeShapeType="1"/>
          </p:cNvCxnSpPr>
          <p:nvPr/>
        </p:nvCxnSpPr>
        <p:spPr bwMode="auto">
          <a:xfrm>
            <a:off x="6238118" y="2498725"/>
            <a:ext cx="0" cy="144463"/>
          </a:xfrm>
          <a:prstGeom prst="line">
            <a:avLst/>
          </a:prstGeom>
          <a:noFill/>
          <a:ln w="285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sp>
        <p:nvSpPr>
          <p:cNvPr id="117" name="Rectangle 116"/>
          <p:cNvSpPr>
            <a:spLocks noChangeArrowheads="1"/>
          </p:cNvSpPr>
          <p:nvPr/>
        </p:nvSpPr>
        <p:spPr bwMode="auto">
          <a:xfrm>
            <a:off x="5112580" y="2249488"/>
            <a:ext cx="47625" cy="346075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8" name="Rectangle 16"/>
          <p:cNvSpPr>
            <a:spLocks noChangeArrowheads="1"/>
          </p:cNvSpPr>
          <p:nvPr/>
        </p:nvSpPr>
        <p:spPr bwMode="auto">
          <a:xfrm>
            <a:off x="5287205" y="2241550"/>
            <a:ext cx="49213" cy="354013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9" name="Rectangle 118"/>
          <p:cNvSpPr>
            <a:spLocks noChangeArrowheads="1"/>
          </p:cNvSpPr>
          <p:nvPr/>
        </p:nvSpPr>
        <p:spPr bwMode="auto">
          <a:xfrm>
            <a:off x="5463418" y="2252663"/>
            <a:ext cx="47625" cy="3429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0" name="Rectangle 169"/>
          <p:cNvSpPr>
            <a:spLocks noChangeArrowheads="1"/>
          </p:cNvSpPr>
          <p:nvPr/>
        </p:nvSpPr>
        <p:spPr bwMode="auto">
          <a:xfrm flipV="1">
            <a:off x="5060193" y="6534150"/>
            <a:ext cx="1570037" cy="49213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1" name="Block Arc 44"/>
          <p:cNvSpPr>
            <a:spLocks/>
          </p:cNvSpPr>
          <p:nvPr/>
        </p:nvSpPr>
        <p:spPr bwMode="auto">
          <a:xfrm rot="16200000">
            <a:off x="4914143" y="6257925"/>
            <a:ext cx="334962" cy="344488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533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2" name="Rectangle 169"/>
          <p:cNvSpPr>
            <a:spLocks noChangeArrowheads="1"/>
          </p:cNvSpPr>
          <p:nvPr/>
        </p:nvSpPr>
        <p:spPr bwMode="auto">
          <a:xfrm flipV="1">
            <a:off x="5260218" y="5973763"/>
            <a:ext cx="1360487" cy="47625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3" name="Block Arc 44"/>
          <p:cNvSpPr>
            <a:spLocks/>
          </p:cNvSpPr>
          <p:nvPr/>
        </p:nvSpPr>
        <p:spPr bwMode="auto">
          <a:xfrm rot="16200000">
            <a:off x="5098292" y="5697538"/>
            <a:ext cx="334963" cy="344488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533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4" name="Rectangle 169"/>
          <p:cNvSpPr>
            <a:spLocks noChangeArrowheads="1"/>
          </p:cNvSpPr>
          <p:nvPr/>
        </p:nvSpPr>
        <p:spPr bwMode="auto">
          <a:xfrm flipV="1">
            <a:off x="5406268" y="5383213"/>
            <a:ext cx="1214437" cy="46037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5" name="Block Arc 44"/>
          <p:cNvSpPr>
            <a:spLocks/>
          </p:cNvSpPr>
          <p:nvPr/>
        </p:nvSpPr>
        <p:spPr bwMode="auto">
          <a:xfrm rot="16200000">
            <a:off x="5272917" y="5113338"/>
            <a:ext cx="334963" cy="344488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533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6" name="Rectangle 11"/>
          <p:cNvSpPr>
            <a:spLocks noChangeArrowheads="1"/>
          </p:cNvSpPr>
          <p:nvPr/>
        </p:nvSpPr>
        <p:spPr bwMode="auto">
          <a:xfrm flipH="1">
            <a:off x="5434843" y="2644775"/>
            <a:ext cx="47625" cy="2093913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7" name="Rectangle 126"/>
          <p:cNvSpPr>
            <a:spLocks noChangeArrowheads="1"/>
          </p:cNvSpPr>
          <p:nvPr/>
        </p:nvSpPr>
        <p:spPr bwMode="auto">
          <a:xfrm>
            <a:off x="5428493" y="2595563"/>
            <a:ext cx="104775" cy="68262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8" name="Block Arc 44"/>
          <p:cNvSpPr>
            <a:spLocks/>
          </p:cNvSpPr>
          <p:nvPr/>
        </p:nvSpPr>
        <p:spPr bwMode="auto">
          <a:xfrm rot="16200000">
            <a:off x="5445161" y="4577557"/>
            <a:ext cx="333375" cy="344488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2240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9" name="Rectangle 169"/>
          <p:cNvSpPr>
            <a:spLocks noChangeArrowheads="1"/>
          </p:cNvSpPr>
          <p:nvPr/>
        </p:nvSpPr>
        <p:spPr bwMode="auto">
          <a:xfrm flipV="1">
            <a:off x="5823780" y="6245225"/>
            <a:ext cx="796925" cy="47625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0" name="Rectangle 11"/>
          <p:cNvSpPr>
            <a:spLocks noChangeArrowheads="1"/>
          </p:cNvSpPr>
          <p:nvPr/>
        </p:nvSpPr>
        <p:spPr bwMode="auto">
          <a:xfrm flipH="1">
            <a:off x="5895218" y="2662238"/>
            <a:ext cx="49212" cy="2911475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1" name="Rectangle 11"/>
          <p:cNvSpPr>
            <a:spLocks noChangeArrowheads="1"/>
          </p:cNvSpPr>
          <p:nvPr/>
        </p:nvSpPr>
        <p:spPr bwMode="auto">
          <a:xfrm flipH="1">
            <a:off x="5703130" y="2654300"/>
            <a:ext cx="49213" cy="3571875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2" name="Block Arc 44"/>
          <p:cNvSpPr>
            <a:spLocks/>
          </p:cNvSpPr>
          <p:nvPr/>
        </p:nvSpPr>
        <p:spPr bwMode="auto">
          <a:xfrm rot="16200000">
            <a:off x="5878549" y="5395119"/>
            <a:ext cx="333375" cy="344487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2240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" name="Rectangle 169"/>
          <p:cNvSpPr>
            <a:spLocks noChangeArrowheads="1"/>
          </p:cNvSpPr>
          <p:nvPr/>
        </p:nvSpPr>
        <p:spPr bwMode="auto">
          <a:xfrm flipV="1">
            <a:off x="6141280" y="5116513"/>
            <a:ext cx="488950" cy="47625"/>
          </a:xfrm>
          <a:prstGeom prst="rect">
            <a:avLst/>
          </a:prstGeom>
          <a:solidFill>
            <a:srgbClr val="99CC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4" name="Block Arc 44"/>
          <p:cNvSpPr>
            <a:spLocks/>
          </p:cNvSpPr>
          <p:nvPr/>
        </p:nvSpPr>
        <p:spPr bwMode="auto">
          <a:xfrm rot="16200000">
            <a:off x="6065874" y="4847432"/>
            <a:ext cx="333375" cy="344487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2240 w 685800"/>
              <a:gd name="T12" fmla="*/ 34420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5" name="Block Arc 44"/>
          <p:cNvSpPr>
            <a:spLocks/>
          </p:cNvSpPr>
          <p:nvPr/>
        </p:nvSpPr>
        <p:spPr bwMode="auto">
          <a:xfrm rot="16200000">
            <a:off x="5679317" y="5980113"/>
            <a:ext cx="333375" cy="342900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2240 w 685800"/>
              <a:gd name="T12" fmla="*/ 342900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6" name="Rectangle 14"/>
          <p:cNvSpPr>
            <a:spLocks noChangeArrowheads="1"/>
          </p:cNvSpPr>
          <p:nvPr/>
        </p:nvSpPr>
        <p:spPr bwMode="auto">
          <a:xfrm>
            <a:off x="5676143" y="2593975"/>
            <a:ext cx="109537" cy="68263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7" name="Rectangle 17"/>
          <p:cNvSpPr>
            <a:spLocks noChangeArrowheads="1"/>
          </p:cNvSpPr>
          <p:nvPr/>
        </p:nvSpPr>
        <p:spPr bwMode="auto">
          <a:xfrm>
            <a:off x="5858705" y="2593975"/>
            <a:ext cx="111125" cy="68263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8" name="Rectangle 20"/>
          <p:cNvSpPr>
            <a:spLocks noChangeArrowheads="1"/>
          </p:cNvSpPr>
          <p:nvPr/>
        </p:nvSpPr>
        <p:spPr bwMode="auto">
          <a:xfrm>
            <a:off x="6041268" y="2593975"/>
            <a:ext cx="109537" cy="68263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grpSp>
        <p:nvGrpSpPr>
          <p:cNvPr id="139" name="Group 110"/>
          <p:cNvGrpSpPr>
            <a:grpSpLocks/>
          </p:cNvGrpSpPr>
          <p:nvPr/>
        </p:nvGrpSpPr>
        <p:grpSpPr bwMode="auto">
          <a:xfrm>
            <a:off x="4868105" y="1641475"/>
            <a:ext cx="733425" cy="1001713"/>
            <a:chOff x="2590800" y="545537"/>
            <a:chExt cx="952500" cy="990600"/>
          </a:xfrm>
        </p:grpSpPr>
        <p:cxnSp>
          <p:nvCxnSpPr>
            <p:cNvPr id="140" name="Straight Connector 6"/>
            <p:cNvCxnSpPr>
              <a:cxnSpLocks noChangeShapeType="1"/>
            </p:cNvCxnSpPr>
            <p:nvPr/>
          </p:nvCxnSpPr>
          <p:spPr bwMode="auto">
            <a:xfrm>
              <a:off x="3543300" y="545537"/>
              <a:ext cx="0" cy="99060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</p:cxnSp>
        <p:cxnSp>
          <p:nvCxnSpPr>
            <p:cNvPr id="141" name="Straight Connector 4"/>
            <p:cNvCxnSpPr>
              <a:cxnSpLocks noChangeShapeType="1"/>
            </p:cNvCxnSpPr>
            <p:nvPr/>
          </p:nvCxnSpPr>
          <p:spPr bwMode="auto">
            <a:xfrm>
              <a:off x="2590800" y="545537"/>
              <a:ext cx="0" cy="99060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</p:cxnSp>
      </p:grpSp>
      <p:sp>
        <p:nvSpPr>
          <p:cNvPr id="142" name="Line 72"/>
          <p:cNvSpPr>
            <a:spLocks noChangeShapeType="1"/>
          </p:cNvSpPr>
          <p:nvPr/>
        </p:nvSpPr>
        <p:spPr bwMode="auto">
          <a:xfrm>
            <a:off x="4950655" y="4137025"/>
            <a:ext cx="0" cy="2905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Rectangle 32"/>
          <p:cNvSpPr>
            <a:spLocks noChangeArrowheads="1"/>
          </p:cNvSpPr>
          <p:nvPr/>
        </p:nvSpPr>
        <p:spPr bwMode="auto">
          <a:xfrm>
            <a:off x="6630230" y="4264025"/>
            <a:ext cx="973138" cy="601663"/>
          </a:xfrm>
          <a:prstGeom prst="rect">
            <a:avLst/>
          </a:prstGeom>
          <a:solidFill>
            <a:srgbClr val="99CCFF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4" name="Rectangle 143" descr="Small confetti"/>
          <p:cNvSpPr>
            <a:spLocks noChangeArrowheads="1"/>
          </p:cNvSpPr>
          <p:nvPr/>
        </p:nvSpPr>
        <p:spPr bwMode="auto">
          <a:xfrm>
            <a:off x="6633405" y="4575175"/>
            <a:ext cx="971550" cy="2011363"/>
          </a:xfrm>
          <a:prstGeom prst="rect">
            <a:avLst/>
          </a:prstGeom>
          <a:pattFill prst="smConfetti">
            <a:fgClr>
              <a:schemeClr val="tx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5" name="Line 53"/>
          <p:cNvSpPr>
            <a:spLocks noChangeShapeType="1"/>
          </p:cNvSpPr>
          <p:nvPr/>
        </p:nvSpPr>
        <p:spPr bwMode="auto">
          <a:xfrm>
            <a:off x="7825618" y="2000250"/>
            <a:ext cx="0" cy="176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" name="Line 54"/>
          <p:cNvSpPr>
            <a:spLocks noChangeShapeType="1"/>
          </p:cNvSpPr>
          <p:nvPr/>
        </p:nvSpPr>
        <p:spPr bwMode="auto">
          <a:xfrm>
            <a:off x="7889118" y="2000250"/>
            <a:ext cx="0" cy="176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" name="Line 56"/>
          <p:cNvSpPr>
            <a:spLocks noChangeShapeType="1"/>
          </p:cNvSpPr>
          <p:nvPr/>
        </p:nvSpPr>
        <p:spPr bwMode="auto">
          <a:xfrm>
            <a:off x="7836730" y="1684338"/>
            <a:ext cx="0" cy="1762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" name="Line 57"/>
          <p:cNvSpPr>
            <a:spLocks noChangeShapeType="1"/>
          </p:cNvSpPr>
          <p:nvPr/>
        </p:nvSpPr>
        <p:spPr bwMode="auto">
          <a:xfrm>
            <a:off x="7903405" y="1684338"/>
            <a:ext cx="0" cy="1762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Oval 55"/>
          <p:cNvSpPr>
            <a:spLocks noChangeArrowheads="1"/>
          </p:cNvSpPr>
          <p:nvPr/>
        </p:nvSpPr>
        <p:spPr bwMode="auto">
          <a:xfrm rot="5400000">
            <a:off x="7753386" y="1839120"/>
            <a:ext cx="206375" cy="1889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eaLnBrk="1" hangingPunct="1"/>
            <a:endParaRPr lang="en-US" sz="2800" b="1">
              <a:latin typeface="Calibri" pitchFamily="34" charset="0"/>
            </a:endParaRPr>
          </a:p>
        </p:txBody>
      </p:sp>
      <p:sp>
        <p:nvSpPr>
          <p:cNvPr id="150" name="Line 58"/>
          <p:cNvSpPr>
            <a:spLocks noChangeShapeType="1"/>
          </p:cNvSpPr>
          <p:nvPr/>
        </p:nvSpPr>
        <p:spPr bwMode="auto">
          <a:xfrm rot="5400000" flipH="1">
            <a:off x="7858162" y="1810544"/>
            <a:ext cx="1587" cy="180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" name="Line 59"/>
          <p:cNvSpPr>
            <a:spLocks noChangeShapeType="1"/>
          </p:cNvSpPr>
          <p:nvPr/>
        </p:nvSpPr>
        <p:spPr bwMode="auto">
          <a:xfrm rot="5400000" flipH="1">
            <a:off x="7855780" y="1881188"/>
            <a:ext cx="1588" cy="182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" name="Can 78" descr="Light vertical"/>
          <p:cNvSpPr>
            <a:spLocks noChangeArrowheads="1"/>
          </p:cNvSpPr>
          <p:nvPr/>
        </p:nvSpPr>
        <p:spPr bwMode="auto">
          <a:xfrm rot="5400000">
            <a:off x="7073937" y="4664868"/>
            <a:ext cx="57150" cy="944563"/>
          </a:xfrm>
          <a:prstGeom prst="can">
            <a:avLst>
              <a:gd name="adj" fmla="val 40784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3" name="Can 78" descr="Light vertical"/>
          <p:cNvSpPr>
            <a:spLocks noChangeArrowheads="1"/>
          </p:cNvSpPr>
          <p:nvPr/>
        </p:nvSpPr>
        <p:spPr bwMode="auto">
          <a:xfrm rot="5400000">
            <a:off x="7074730" y="5222875"/>
            <a:ext cx="55563" cy="944563"/>
          </a:xfrm>
          <a:prstGeom prst="can">
            <a:avLst>
              <a:gd name="adj" fmla="val 41949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4" name="Can 78" descr="Light vertical"/>
          <p:cNvSpPr>
            <a:spLocks noChangeArrowheads="1"/>
          </p:cNvSpPr>
          <p:nvPr/>
        </p:nvSpPr>
        <p:spPr bwMode="auto">
          <a:xfrm rot="5400000">
            <a:off x="7074731" y="5529262"/>
            <a:ext cx="55562" cy="944563"/>
          </a:xfrm>
          <a:prstGeom prst="can">
            <a:avLst>
              <a:gd name="adj" fmla="val 41949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5" name="Can 78" descr="Light vertical"/>
          <p:cNvSpPr>
            <a:spLocks noChangeArrowheads="1"/>
          </p:cNvSpPr>
          <p:nvPr/>
        </p:nvSpPr>
        <p:spPr bwMode="auto">
          <a:xfrm rot="5400000">
            <a:off x="7073937" y="6085681"/>
            <a:ext cx="57150" cy="944563"/>
          </a:xfrm>
          <a:prstGeom prst="can">
            <a:avLst>
              <a:gd name="adj" fmla="val 40784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6" name="Can 78" descr="Light vertical"/>
          <p:cNvSpPr>
            <a:spLocks noChangeArrowheads="1"/>
          </p:cNvSpPr>
          <p:nvPr/>
        </p:nvSpPr>
        <p:spPr bwMode="auto">
          <a:xfrm rot="5400000">
            <a:off x="7073937" y="4406106"/>
            <a:ext cx="57150" cy="944563"/>
          </a:xfrm>
          <a:prstGeom prst="can">
            <a:avLst>
              <a:gd name="adj" fmla="val 40784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7" name="Can 78" descr="Light vertical"/>
          <p:cNvSpPr>
            <a:spLocks noChangeArrowheads="1"/>
          </p:cNvSpPr>
          <p:nvPr/>
        </p:nvSpPr>
        <p:spPr bwMode="auto">
          <a:xfrm rot="5400000">
            <a:off x="7074730" y="4933950"/>
            <a:ext cx="55563" cy="944563"/>
          </a:xfrm>
          <a:prstGeom prst="can">
            <a:avLst>
              <a:gd name="adj" fmla="val 41949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8" name="Can 78" descr="Light vertical"/>
          <p:cNvSpPr>
            <a:spLocks noChangeArrowheads="1"/>
          </p:cNvSpPr>
          <p:nvPr/>
        </p:nvSpPr>
        <p:spPr bwMode="auto">
          <a:xfrm rot="5400000">
            <a:off x="7073937" y="5798343"/>
            <a:ext cx="57150" cy="944563"/>
          </a:xfrm>
          <a:prstGeom prst="can">
            <a:avLst>
              <a:gd name="adj" fmla="val 40784"/>
            </a:avLst>
          </a:prstGeom>
          <a:pattFill prst="ltVert">
            <a:fgClr>
              <a:schemeClr val="tx1"/>
            </a:fgClr>
            <a:bgClr>
              <a:srgbClr val="FFFFFF"/>
            </a:bgClr>
          </a:patt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9" name="Down Arrow 67"/>
          <p:cNvSpPr>
            <a:spLocks noChangeArrowheads="1"/>
          </p:cNvSpPr>
          <p:nvPr/>
        </p:nvSpPr>
        <p:spPr bwMode="auto">
          <a:xfrm rot="10800000">
            <a:off x="7008055" y="4948238"/>
            <a:ext cx="250825" cy="1557337"/>
          </a:xfrm>
          <a:prstGeom prst="downArrow">
            <a:avLst>
              <a:gd name="adj1" fmla="val 40972"/>
              <a:gd name="adj2" fmla="val 132726"/>
            </a:avLst>
          </a:prstGeom>
          <a:solidFill>
            <a:schemeClr val="tx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0" name="Rectangle 159"/>
          <p:cNvSpPr>
            <a:spLocks noChangeArrowheads="1"/>
          </p:cNvSpPr>
          <p:nvPr/>
        </p:nvSpPr>
        <p:spPr bwMode="auto">
          <a:xfrm>
            <a:off x="7133468" y="2435225"/>
            <a:ext cx="73025" cy="1984375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1" name="Rectangle 160"/>
          <p:cNvSpPr>
            <a:spLocks noChangeArrowheads="1"/>
          </p:cNvSpPr>
          <p:nvPr/>
        </p:nvSpPr>
        <p:spPr bwMode="auto">
          <a:xfrm>
            <a:off x="6647693" y="4413250"/>
            <a:ext cx="955675" cy="63500"/>
          </a:xfrm>
          <a:prstGeom prst="rect">
            <a:avLst/>
          </a:prstGeom>
          <a:solidFill>
            <a:srgbClr val="99CC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2" name="Rectangle 101"/>
          <p:cNvSpPr>
            <a:spLocks noChangeArrowheads="1"/>
          </p:cNvSpPr>
          <p:nvPr/>
        </p:nvSpPr>
        <p:spPr bwMode="auto">
          <a:xfrm>
            <a:off x="7296980" y="2270125"/>
            <a:ext cx="508000" cy="71438"/>
          </a:xfrm>
          <a:prstGeom prst="rect">
            <a:avLst/>
          </a:prstGeom>
          <a:solidFill>
            <a:srgbClr val="99CC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" name="Rectangle 162"/>
          <p:cNvSpPr>
            <a:spLocks noChangeArrowheads="1"/>
          </p:cNvSpPr>
          <p:nvPr/>
        </p:nvSpPr>
        <p:spPr bwMode="auto">
          <a:xfrm>
            <a:off x="7828793" y="2435225"/>
            <a:ext cx="55562" cy="1960563"/>
          </a:xfrm>
          <a:prstGeom prst="rect">
            <a:avLst/>
          </a:prstGeom>
          <a:solidFill>
            <a:srgbClr val="FFFFFF"/>
          </a:solidFill>
          <a:ln w="63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solidFill>
                <a:schemeClr val="lt1"/>
              </a:solidFill>
              <a:latin typeface="+mn-lt"/>
            </a:endParaRPr>
          </a:p>
        </p:txBody>
      </p:sp>
      <p:grpSp>
        <p:nvGrpSpPr>
          <p:cNvPr id="164" name="Group 116"/>
          <p:cNvGrpSpPr>
            <a:grpSpLocks/>
          </p:cNvGrpSpPr>
          <p:nvPr/>
        </p:nvGrpSpPr>
        <p:grpSpPr bwMode="auto">
          <a:xfrm>
            <a:off x="6630230" y="1600200"/>
            <a:ext cx="979488" cy="4984750"/>
            <a:chOff x="4876800" y="1729007"/>
            <a:chExt cx="1270000" cy="4973638"/>
          </a:xfrm>
        </p:grpSpPr>
        <p:cxnSp>
          <p:nvCxnSpPr>
            <p:cNvPr id="165" name="Straight Connector 4"/>
            <p:cNvCxnSpPr>
              <a:cxnSpLocks noChangeShapeType="1"/>
            </p:cNvCxnSpPr>
            <p:nvPr/>
          </p:nvCxnSpPr>
          <p:spPr bwMode="auto">
            <a:xfrm>
              <a:off x="4876800" y="1729007"/>
              <a:ext cx="0" cy="4973638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</p:cxnSp>
        <p:cxnSp>
          <p:nvCxnSpPr>
            <p:cNvPr id="166" name="Straight Connector 4"/>
            <p:cNvCxnSpPr>
              <a:cxnSpLocks noChangeShapeType="1"/>
            </p:cNvCxnSpPr>
            <p:nvPr/>
          </p:nvCxnSpPr>
          <p:spPr bwMode="auto">
            <a:xfrm>
              <a:off x="6146800" y="1729007"/>
              <a:ext cx="0" cy="4973638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</p:cxnSp>
      </p:grpSp>
      <p:grpSp>
        <p:nvGrpSpPr>
          <p:cNvPr id="167" name="Group 125"/>
          <p:cNvGrpSpPr>
            <a:grpSpLocks/>
          </p:cNvGrpSpPr>
          <p:nvPr/>
        </p:nvGrpSpPr>
        <p:grpSpPr bwMode="auto">
          <a:xfrm>
            <a:off x="7822443" y="2427288"/>
            <a:ext cx="591217" cy="4112832"/>
            <a:chOff x="6424801" y="1254642"/>
            <a:chExt cx="784525" cy="5510014"/>
          </a:xfrm>
        </p:grpSpPr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6426859" y="1254642"/>
              <a:ext cx="90601" cy="5220671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>
              <a:off x="6758379" y="3935752"/>
              <a:ext cx="90601" cy="2549968"/>
            </a:xfrm>
            <a:prstGeom prst="rect">
              <a:avLst/>
            </a:prstGeom>
            <a:solidFill>
              <a:srgbClr val="99CC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70" name="Block Arc 44"/>
            <p:cNvSpPr>
              <a:spLocks/>
            </p:cNvSpPr>
            <p:nvPr/>
          </p:nvSpPr>
          <p:spPr bwMode="auto">
            <a:xfrm>
              <a:off x="6750334" y="3730615"/>
              <a:ext cx="441325" cy="442913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26 w 685800"/>
                <a:gd name="T12" fmla="*/ 342901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99CC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71" name="Group 191"/>
            <p:cNvGrpSpPr>
              <a:grpSpLocks/>
            </p:cNvGrpSpPr>
            <p:nvPr/>
          </p:nvGrpSpPr>
          <p:grpSpPr bwMode="auto">
            <a:xfrm>
              <a:off x="6424801" y="6257420"/>
              <a:ext cx="784525" cy="507236"/>
              <a:chOff x="6424801" y="5321716"/>
              <a:chExt cx="784525" cy="507236"/>
            </a:xfrm>
          </p:grpSpPr>
          <p:grpSp>
            <p:nvGrpSpPr>
              <p:cNvPr id="172" name="Group 99"/>
              <p:cNvGrpSpPr>
                <a:grpSpLocks/>
              </p:cNvGrpSpPr>
              <p:nvPr/>
            </p:nvGrpSpPr>
            <p:grpSpPr bwMode="auto">
              <a:xfrm rot="5400000">
                <a:off x="6693428" y="5487856"/>
                <a:ext cx="223645" cy="336234"/>
                <a:chOff x="6280150" y="1319213"/>
                <a:chExt cx="255588" cy="376238"/>
              </a:xfrm>
            </p:grpSpPr>
            <p:sp>
              <p:nvSpPr>
                <p:cNvPr id="178" name="Rectangle 330"/>
                <p:cNvSpPr>
                  <a:spLocks noChangeArrowheads="1"/>
                </p:cNvSpPr>
                <p:nvPr/>
              </p:nvSpPr>
              <p:spPr bwMode="auto">
                <a:xfrm rot="10800000">
                  <a:off x="6407944" y="1319213"/>
                  <a:ext cx="127794" cy="376238"/>
                </a:xfrm>
                <a:prstGeom prst="rect">
                  <a:avLst/>
                </a:prstGeom>
                <a:solidFill>
                  <a:srgbClr val="99CC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pPr algn="ctr" eaLnBrk="1" hangingPunct="1"/>
                  <a:endParaRPr lang="en-US" sz="2800" b="1">
                    <a:latin typeface="Calibri" pitchFamily="34" charset="0"/>
                  </a:endParaRPr>
                </a:p>
              </p:txBody>
            </p:sp>
            <p:sp>
              <p:nvSpPr>
                <p:cNvPr id="179" name="Rectangle 331"/>
                <p:cNvSpPr>
                  <a:spLocks noChangeArrowheads="1"/>
                </p:cNvSpPr>
                <p:nvPr/>
              </p:nvSpPr>
              <p:spPr bwMode="auto">
                <a:xfrm rot="10800000">
                  <a:off x="6280150" y="1444626"/>
                  <a:ext cx="127794" cy="125413"/>
                </a:xfrm>
                <a:prstGeom prst="rect">
                  <a:avLst/>
                </a:prstGeom>
                <a:solidFill>
                  <a:srgbClr val="99CC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pPr algn="ctr" eaLnBrk="1" hangingPunct="1"/>
                  <a:endParaRPr lang="en-US" sz="2800" b="1">
                    <a:latin typeface="Calibri" pitchFamily="34" charset="0"/>
                  </a:endParaRPr>
                </a:p>
              </p:txBody>
            </p:sp>
          </p:grpSp>
          <p:sp>
            <p:nvSpPr>
              <p:cNvPr id="173" name="Block Arc 44"/>
              <p:cNvSpPr>
                <a:spLocks/>
              </p:cNvSpPr>
              <p:nvPr/>
            </p:nvSpPr>
            <p:spPr bwMode="auto">
              <a:xfrm rot="-5400000">
                <a:off x="6425595" y="5320922"/>
                <a:ext cx="441325" cy="442913"/>
              </a:xfrm>
              <a:custGeom>
                <a:avLst/>
                <a:gdLst>
                  <a:gd name="T0" fmla="*/ 0 w 685800"/>
                  <a:gd name="T1" fmla="*/ 0 h 685800"/>
                  <a:gd name="T2" fmla="*/ 0 w 685800"/>
                  <a:gd name="T3" fmla="*/ 0 h 685800"/>
                  <a:gd name="T4" fmla="*/ 0 w 685800"/>
                  <a:gd name="T5" fmla="*/ 0 h 685800"/>
                  <a:gd name="T6" fmla="*/ 5898240 60000 65536"/>
                  <a:gd name="T7" fmla="*/ 0 60000 65536"/>
                  <a:gd name="T8" fmla="*/ 17694720 60000 65536"/>
                  <a:gd name="T9" fmla="*/ 0 w 685800"/>
                  <a:gd name="T10" fmla="*/ 0 h 685800"/>
                  <a:gd name="T11" fmla="*/ 353126 w 685800"/>
                  <a:gd name="T12" fmla="*/ 342901 h 6858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85800" h="685800">
                    <a:moveTo>
                      <a:pt x="0" y="342900"/>
                    </a:moveTo>
                    <a:lnTo>
                      <a:pt x="0" y="342900"/>
                    </a:lnTo>
                    <a:cubicBezTo>
                      <a:pt x="0" y="153521"/>
                      <a:pt x="153521" y="0"/>
                      <a:pt x="342900" y="0"/>
                    </a:cubicBezTo>
                    <a:cubicBezTo>
                      <a:pt x="346196" y="0"/>
                      <a:pt x="349492" y="47"/>
                      <a:pt x="352787" y="142"/>
                    </a:cubicBezTo>
                    <a:lnTo>
                      <a:pt x="348095" y="162788"/>
                    </a:lnTo>
                    <a:lnTo>
                      <a:pt x="348095" y="162787"/>
                    </a:lnTo>
                    <a:cubicBezTo>
                      <a:pt x="346363" y="162737"/>
                      <a:pt x="344631" y="162713"/>
                      <a:pt x="342900" y="162713"/>
                    </a:cubicBezTo>
                    <a:cubicBezTo>
                      <a:pt x="243385" y="162713"/>
                      <a:pt x="162713" y="243385"/>
                      <a:pt x="162713" y="342900"/>
                    </a:cubicBezTo>
                    <a:lnTo>
                      <a:pt x="0" y="342900"/>
                    </a:lnTo>
                    <a:close/>
                  </a:path>
                </a:pathLst>
              </a:custGeom>
              <a:solidFill>
                <a:srgbClr val="99CCF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174" name="Group 106"/>
              <p:cNvGrpSpPr>
                <a:grpSpLocks/>
              </p:cNvGrpSpPr>
              <p:nvPr/>
            </p:nvGrpSpPr>
            <p:grpSpPr bwMode="auto">
              <a:xfrm rot="-5400000">
                <a:off x="6951357" y="5570983"/>
                <a:ext cx="246063" cy="269875"/>
                <a:chOff x="6346031" y="891382"/>
                <a:chExt cx="246063" cy="269875"/>
              </a:xfrm>
            </p:grpSpPr>
            <p:sp>
              <p:nvSpPr>
                <p:cNvPr id="175" name="Oval 55"/>
                <p:cNvSpPr>
                  <a:spLocks noChangeArrowheads="1"/>
                </p:cNvSpPr>
                <p:nvPr/>
              </p:nvSpPr>
              <p:spPr bwMode="auto">
                <a:xfrm rot="5400000">
                  <a:off x="6334125" y="903288"/>
                  <a:ext cx="269875" cy="24606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eaLnBrk="1" hangingPunct="1"/>
                  <a:endParaRPr lang="en-US" sz="2800" b="1">
                    <a:latin typeface="Calibri" pitchFamily="34" charset="0"/>
                  </a:endParaRPr>
                </a:p>
              </p:txBody>
            </p:sp>
            <p:sp>
              <p:nvSpPr>
                <p:cNvPr id="176" name="Line 58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6469063" y="866775"/>
                  <a:ext cx="3175" cy="23495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7" name="Line 5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6467475" y="957263"/>
                  <a:ext cx="3175" cy="23653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80" name="Group 329"/>
          <p:cNvGrpSpPr>
            <a:grpSpLocks/>
          </p:cNvGrpSpPr>
          <p:nvPr/>
        </p:nvGrpSpPr>
        <p:grpSpPr bwMode="auto">
          <a:xfrm rot="10800000">
            <a:off x="7711318" y="2157413"/>
            <a:ext cx="196850" cy="287337"/>
            <a:chOff x="1440" y="3168"/>
            <a:chExt cx="192" cy="288"/>
          </a:xfrm>
        </p:grpSpPr>
        <p:sp>
          <p:nvSpPr>
            <p:cNvPr id="181" name="Rectangle 330"/>
            <p:cNvSpPr>
              <a:spLocks noChangeArrowheads="1"/>
            </p:cNvSpPr>
            <p:nvPr/>
          </p:nvSpPr>
          <p:spPr bwMode="auto">
            <a:xfrm>
              <a:off x="1440" y="3168"/>
              <a:ext cx="96" cy="288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800" b="1">
                <a:latin typeface="Calibri" pitchFamily="34" charset="0"/>
              </a:endParaRPr>
            </a:p>
          </p:txBody>
        </p:sp>
        <p:sp>
          <p:nvSpPr>
            <p:cNvPr id="182" name="Rectangle 331"/>
            <p:cNvSpPr>
              <a:spLocks noChangeArrowheads="1"/>
            </p:cNvSpPr>
            <p:nvPr/>
          </p:nvSpPr>
          <p:spPr bwMode="auto">
            <a:xfrm>
              <a:off x="1536" y="3264"/>
              <a:ext cx="96" cy="96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800" b="1">
                <a:latin typeface="Calibri" pitchFamily="34" charset="0"/>
              </a:endParaRPr>
            </a:p>
          </p:txBody>
        </p:sp>
      </p:grpSp>
      <p:sp>
        <p:nvSpPr>
          <p:cNvPr id="183" name="Block Arc 44"/>
          <p:cNvSpPr>
            <a:spLocks/>
          </p:cNvSpPr>
          <p:nvPr/>
        </p:nvSpPr>
        <p:spPr bwMode="auto">
          <a:xfrm>
            <a:off x="7127118" y="2263775"/>
            <a:ext cx="339725" cy="338138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2168 w 685800"/>
              <a:gd name="T12" fmla="*/ 344214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99CC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4" name="Rectangle 183"/>
          <p:cNvSpPr>
            <a:spLocks noChangeArrowheads="1"/>
          </p:cNvSpPr>
          <p:nvPr/>
        </p:nvSpPr>
        <p:spPr bwMode="auto">
          <a:xfrm>
            <a:off x="5120518" y="2665413"/>
            <a:ext cx="36512" cy="6381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" name="Rectangle 184"/>
          <p:cNvSpPr>
            <a:spLocks noChangeArrowheads="1"/>
          </p:cNvSpPr>
          <p:nvPr/>
        </p:nvSpPr>
        <p:spPr bwMode="auto">
          <a:xfrm>
            <a:off x="5298318" y="2665413"/>
            <a:ext cx="26987" cy="9032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" name="Rectangle 185"/>
          <p:cNvSpPr>
            <a:spLocks noChangeArrowheads="1"/>
          </p:cNvSpPr>
          <p:nvPr/>
        </p:nvSpPr>
        <p:spPr bwMode="auto">
          <a:xfrm>
            <a:off x="5444368" y="2665413"/>
            <a:ext cx="30162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7" name="Rectangle 186"/>
          <p:cNvSpPr>
            <a:spLocks noChangeArrowheads="1"/>
          </p:cNvSpPr>
          <p:nvPr/>
        </p:nvSpPr>
        <p:spPr bwMode="auto">
          <a:xfrm>
            <a:off x="5707893" y="2665413"/>
            <a:ext cx="36512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8" name="Rectangle 187"/>
          <p:cNvSpPr>
            <a:spLocks noChangeArrowheads="1"/>
          </p:cNvSpPr>
          <p:nvPr/>
        </p:nvSpPr>
        <p:spPr bwMode="auto">
          <a:xfrm>
            <a:off x="5901568" y="2667000"/>
            <a:ext cx="36512" cy="768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" name="Rectangle 188"/>
          <p:cNvSpPr>
            <a:spLocks noChangeArrowheads="1"/>
          </p:cNvSpPr>
          <p:nvPr/>
        </p:nvSpPr>
        <p:spPr bwMode="auto">
          <a:xfrm>
            <a:off x="6068255" y="2667000"/>
            <a:ext cx="36513" cy="10144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0" name="Line 72"/>
          <p:cNvSpPr>
            <a:spLocks noChangeShapeType="1"/>
          </p:cNvSpPr>
          <p:nvPr/>
        </p:nvSpPr>
        <p:spPr bwMode="auto">
          <a:xfrm>
            <a:off x="8297105" y="434340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" name="Line 72"/>
          <p:cNvSpPr>
            <a:spLocks noChangeShapeType="1"/>
          </p:cNvSpPr>
          <p:nvPr/>
        </p:nvSpPr>
        <p:spPr bwMode="auto">
          <a:xfrm>
            <a:off x="7839905" y="3200400"/>
            <a:ext cx="0" cy="465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" name="Line 72"/>
          <p:cNvSpPr>
            <a:spLocks noChangeShapeType="1"/>
          </p:cNvSpPr>
          <p:nvPr/>
        </p:nvSpPr>
        <p:spPr bwMode="auto">
          <a:xfrm flipV="1">
            <a:off x="7154105" y="3222625"/>
            <a:ext cx="0" cy="449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" name="Line 72"/>
          <p:cNvSpPr>
            <a:spLocks noChangeShapeType="1"/>
          </p:cNvSpPr>
          <p:nvPr/>
        </p:nvSpPr>
        <p:spPr bwMode="auto">
          <a:xfrm>
            <a:off x="585030" y="1524000"/>
            <a:ext cx="228600" cy="2143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" name="Line 72"/>
          <p:cNvSpPr>
            <a:spLocks noChangeShapeType="1"/>
          </p:cNvSpPr>
          <p:nvPr/>
        </p:nvSpPr>
        <p:spPr bwMode="auto">
          <a:xfrm>
            <a:off x="4868105" y="1524000"/>
            <a:ext cx="228600" cy="2143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47077" y="1941711"/>
            <a:ext cx="11450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Inlet Box</a:t>
            </a:r>
            <a:endParaRPr lang="en-US" sz="1300" b="1" dirty="0"/>
          </a:p>
        </p:txBody>
      </p:sp>
      <p:sp>
        <p:nvSpPr>
          <p:cNvPr id="195" name="TextBox 194"/>
          <p:cNvSpPr txBox="1"/>
          <p:nvPr/>
        </p:nvSpPr>
        <p:spPr>
          <a:xfrm>
            <a:off x="1382170" y="2049175"/>
            <a:ext cx="11450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Outlet Box</a:t>
            </a:r>
            <a:endParaRPr lang="en-US" sz="1300" b="1" dirty="0"/>
          </a:p>
        </p:txBody>
      </p:sp>
      <p:sp>
        <p:nvSpPr>
          <p:cNvPr id="196" name="TextBox 195"/>
          <p:cNvSpPr txBox="1"/>
          <p:nvPr/>
        </p:nvSpPr>
        <p:spPr>
          <a:xfrm>
            <a:off x="6560938" y="1479232"/>
            <a:ext cx="11450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/>
              <a:t>Backwash Cycle</a:t>
            </a:r>
            <a:endParaRPr lang="en-US" sz="1300" b="1" dirty="0"/>
          </a:p>
        </p:txBody>
      </p:sp>
      <p:sp>
        <p:nvSpPr>
          <p:cNvPr id="197" name="TextBox 196"/>
          <p:cNvSpPr txBox="1"/>
          <p:nvPr/>
        </p:nvSpPr>
        <p:spPr>
          <a:xfrm>
            <a:off x="1388793" y="1469280"/>
            <a:ext cx="11450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/>
              <a:t>Filtration Cycle</a:t>
            </a:r>
            <a:endParaRPr lang="en-US" sz="1300" b="1" dirty="0"/>
          </a:p>
        </p:txBody>
      </p:sp>
      <p:sp>
        <p:nvSpPr>
          <p:cNvPr id="198" name="TextBox 197"/>
          <p:cNvSpPr txBox="1"/>
          <p:nvPr/>
        </p:nvSpPr>
        <p:spPr>
          <a:xfrm>
            <a:off x="3745058" y="3375051"/>
            <a:ext cx="11450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Air Trap</a:t>
            </a:r>
            <a:endParaRPr lang="en-US" sz="1300" b="1" dirty="0"/>
          </a:p>
        </p:txBody>
      </p:sp>
      <p:cxnSp>
        <p:nvCxnSpPr>
          <p:cNvPr id="200" name="Straight Connector 199"/>
          <p:cNvCxnSpPr/>
          <p:nvPr/>
        </p:nvCxnSpPr>
        <p:spPr bwMode="auto">
          <a:xfrm flipV="1">
            <a:off x="3689509" y="3521245"/>
            <a:ext cx="138830" cy="4745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202" name="TextBox 201"/>
          <p:cNvSpPr txBox="1"/>
          <p:nvPr/>
        </p:nvSpPr>
        <p:spPr>
          <a:xfrm>
            <a:off x="2433824" y="6393926"/>
            <a:ext cx="11450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Sand Bed</a:t>
            </a:r>
            <a:endParaRPr lang="en-US" sz="1300" b="1" dirty="0"/>
          </a:p>
        </p:txBody>
      </p:sp>
      <p:cxnSp>
        <p:nvCxnSpPr>
          <p:cNvPr id="204" name="Straight Connector 203"/>
          <p:cNvCxnSpPr>
            <a:endCxn id="67" idx="4"/>
          </p:cNvCxnSpPr>
          <p:nvPr/>
        </p:nvCxnSpPr>
        <p:spPr bwMode="auto">
          <a:xfrm flipV="1">
            <a:off x="2849602" y="6316486"/>
            <a:ext cx="59686" cy="1136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205" name="TextBox 204"/>
          <p:cNvSpPr txBox="1"/>
          <p:nvPr/>
        </p:nvSpPr>
        <p:spPr>
          <a:xfrm>
            <a:off x="3685206" y="1795968"/>
            <a:ext cx="11450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Valve</a:t>
            </a:r>
            <a:endParaRPr lang="en-US" sz="1300" b="1" dirty="0"/>
          </a:p>
        </p:txBody>
      </p:sp>
      <p:sp>
        <p:nvSpPr>
          <p:cNvPr id="207" name="TextBox 206"/>
          <p:cNvSpPr txBox="1"/>
          <p:nvPr/>
        </p:nvSpPr>
        <p:spPr>
          <a:xfrm>
            <a:off x="6324600" y="2607574"/>
            <a:ext cx="11450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/>
              <a:t>Siphon</a:t>
            </a:r>
          </a:p>
          <a:p>
            <a:pPr algn="ctr"/>
            <a:r>
              <a:rPr lang="en-US" sz="1300" b="1" dirty="0" smtClean="0"/>
              <a:t> Pipe</a:t>
            </a:r>
            <a:endParaRPr lang="en-US" sz="1300" b="1" dirty="0"/>
          </a:p>
        </p:txBody>
      </p:sp>
      <p:sp>
        <p:nvSpPr>
          <p:cNvPr id="208" name="Rectangle 207"/>
          <p:cNvSpPr/>
          <p:nvPr/>
        </p:nvSpPr>
        <p:spPr bwMode="auto">
          <a:xfrm>
            <a:off x="2295329" y="4476750"/>
            <a:ext cx="1262366" cy="1962150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ysDash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Dimensions</a:t>
            </a:r>
            <a:endParaRPr lang="en-US" dirty="0"/>
          </a:p>
        </p:txBody>
      </p:sp>
      <p:pic>
        <p:nvPicPr>
          <p:cNvPr id="10" name="Content Placeholder 9" descr="Slide1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-98" t="-1" r="8131" b="23706"/>
          <a:stretch/>
        </p:blipFill>
        <p:spPr>
          <a:xfrm>
            <a:off x="838200" y="1600200"/>
            <a:ext cx="7715582" cy="4800600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0442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Molding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Boiling Water</a:t>
            </a:r>
          </a:p>
          <a:p>
            <a:pPr lvl="1"/>
            <a:r>
              <a:rPr lang="en-US" dirty="0" smtClean="0"/>
              <a:t>Did not work</a:t>
            </a:r>
          </a:p>
          <a:p>
            <a:pPr lvl="2"/>
            <a:r>
              <a:rPr lang="en-US" dirty="0" smtClean="0"/>
              <a:t>Water was at a full boil</a:t>
            </a:r>
          </a:p>
          <a:p>
            <a:pPr lvl="2"/>
            <a:r>
              <a:rPr lang="en-US" dirty="0" smtClean="0"/>
              <a:t>Added </a:t>
            </a:r>
            <a:r>
              <a:rPr lang="en-US" dirty="0"/>
              <a:t>s</a:t>
            </a:r>
            <a:r>
              <a:rPr lang="en-US" dirty="0" smtClean="0"/>
              <a:t>alt</a:t>
            </a:r>
          </a:p>
          <a:p>
            <a:pPr lvl="2"/>
            <a:r>
              <a:rPr lang="en-US" dirty="0" smtClean="0"/>
              <a:t>Considered other additives</a:t>
            </a:r>
          </a:p>
          <a:p>
            <a:r>
              <a:rPr lang="en-US" dirty="0" smtClean="0"/>
              <a:t>Heat Gun</a:t>
            </a:r>
          </a:p>
          <a:p>
            <a:pPr lvl="1"/>
            <a:r>
              <a:rPr lang="en-US" dirty="0" smtClean="0"/>
              <a:t>Works very efficiently</a:t>
            </a:r>
          </a:p>
          <a:p>
            <a:pPr lvl="1"/>
            <a:r>
              <a:rPr lang="en-US" dirty="0" smtClean="0"/>
              <a:t>Less than a minute</a:t>
            </a:r>
          </a:p>
          <a:p>
            <a:r>
              <a:rPr lang="en-US" dirty="0" smtClean="0"/>
              <a:t>Oil</a:t>
            </a:r>
          </a:p>
          <a:p>
            <a:pPr lvl="1"/>
            <a:r>
              <a:rPr lang="en-US" dirty="0" smtClean="0"/>
              <a:t>Crisco Pure Canola Oil</a:t>
            </a:r>
          </a:p>
          <a:p>
            <a:pPr lvl="1"/>
            <a:r>
              <a:rPr lang="en-US" dirty="0" smtClean="0"/>
              <a:t>Smoke point around 400°</a:t>
            </a:r>
            <a:r>
              <a:rPr lang="en-US" dirty="0"/>
              <a:t>F</a:t>
            </a:r>
          </a:p>
          <a:p>
            <a:pPr lvl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Types of Molds</a:t>
            </a:r>
          </a:p>
          <a:p>
            <a:pPr lvl="1"/>
            <a:r>
              <a:rPr lang="en-US" dirty="0" smtClean="0"/>
              <a:t>Tapered Mold</a:t>
            </a:r>
          </a:p>
          <a:p>
            <a:pPr lvl="2"/>
            <a:r>
              <a:rPr lang="en-US" dirty="0" smtClean="0"/>
              <a:t>Too much of a Taper</a:t>
            </a:r>
          </a:p>
          <a:p>
            <a:pPr lvl="2"/>
            <a:r>
              <a:rPr lang="en-US" dirty="0" smtClean="0"/>
              <a:t>Loose when connected to pipe</a:t>
            </a:r>
          </a:p>
          <a:p>
            <a:pPr lvl="1"/>
            <a:r>
              <a:rPr lang="en-US" dirty="0" smtClean="0"/>
              <a:t>Straight Mold</a:t>
            </a:r>
          </a:p>
          <a:p>
            <a:pPr lvl="1"/>
            <a:r>
              <a:rPr lang="en-US" dirty="0" smtClean="0"/>
              <a:t>Cylindrical Mold</a:t>
            </a:r>
          </a:p>
          <a:p>
            <a:pPr lvl="1"/>
            <a:r>
              <a:rPr lang="en-US" dirty="0" smtClean="0"/>
              <a:t>Curved Guide Cylindrical Mold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305150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Molds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Mold for the 6’’ pipe connection (Straight Mold)</a:t>
            </a:r>
          </a:p>
          <a:p>
            <a:pPr lvl="1"/>
            <a:r>
              <a:rPr lang="en-US" dirty="0" smtClean="0"/>
              <a:t>Does not work for the 2” pipe connection</a:t>
            </a:r>
          </a:p>
          <a:p>
            <a:pPr lvl="2"/>
            <a:r>
              <a:rPr lang="en-US" dirty="0" smtClean="0"/>
              <a:t>Curvature of the 2” pipe</a:t>
            </a:r>
          </a:p>
          <a:p>
            <a:pPr lvl="2"/>
            <a:r>
              <a:rPr lang="en-US" dirty="0" smtClean="0"/>
              <a:t>Not a secure fit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StraightMol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5400000">
            <a:off x="4609497" y="2553303"/>
            <a:ext cx="3939415" cy="294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99399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Molds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9600" y="1600200"/>
            <a:ext cx="3810000" cy="4800600"/>
          </a:xfrm>
        </p:spPr>
        <p:txBody>
          <a:bodyPr/>
          <a:lstStyle/>
          <a:p>
            <a:r>
              <a:rPr lang="en-US" dirty="0" smtClean="0"/>
              <a:t>Previous mold (</a:t>
            </a:r>
            <a:r>
              <a:rPr lang="en-US" dirty="0"/>
              <a:t>C</a:t>
            </a:r>
            <a:r>
              <a:rPr lang="en-US" dirty="0" smtClean="0"/>
              <a:t>ylindrical Mold) for the 2’’ pipe</a:t>
            </a:r>
          </a:p>
          <a:p>
            <a:pPr lvl="1"/>
            <a:r>
              <a:rPr lang="en-US" dirty="0" smtClean="0"/>
              <a:t>Worked well for regular pipes</a:t>
            </a:r>
          </a:p>
          <a:p>
            <a:pPr lvl="1"/>
            <a:r>
              <a:rPr lang="en-US" dirty="0" smtClean="0"/>
              <a:t>Issues arose with slotted pipes</a:t>
            </a:r>
          </a:p>
          <a:p>
            <a:pPr lvl="2"/>
            <a:r>
              <a:rPr lang="en-US" dirty="0" smtClean="0"/>
              <a:t>Pipe kept getting caught between the guide section and the mold</a:t>
            </a:r>
          </a:p>
          <a:p>
            <a:pPr lvl="2"/>
            <a:r>
              <a:rPr lang="en-US" dirty="0" smtClean="0"/>
              <a:t>Difficult to work with</a:t>
            </a:r>
          </a:p>
        </p:txBody>
      </p:sp>
      <p:pic>
        <p:nvPicPr>
          <p:cNvPr id="8" name="Picture 7" descr="photo (2)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7347" t="12179" r="23728"/>
          <a:stretch/>
        </p:blipFill>
        <p:spPr>
          <a:xfrm>
            <a:off x="381000" y="1905000"/>
            <a:ext cx="3902026" cy="43434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1676400" y="3276600"/>
            <a:ext cx="1447800" cy="10668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lg" len="med"/>
            <a:tailEnd type="none" w="lg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3124200" y="4191000"/>
            <a:ext cx="2438400" cy="1371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4006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Molds-Diagrams</a:t>
            </a:r>
            <a:endParaRPr lang="en-US" dirty="0"/>
          </a:p>
        </p:txBody>
      </p:sp>
      <p:pic>
        <p:nvPicPr>
          <p:cNvPr id="5" name="Content Placeholder 4" descr="Slide1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4194" r="4194"/>
          <a:stretch>
            <a:fillRect/>
          </a:stretch>
        </p:blipFill>
        <p:spPr/>
      </p:pic>
      <p:pic>
        <p:nvPicPr>
          <p:cNvPr id="6" name="Content Placeholder 5" descr="Slide2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4194" r="4194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533400" y="6096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     Straight Mold 			Curved Mold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61048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Molds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95800" cy="4525963"/>
          </a:xfrm>
        </p:spPr>
        <p:txBody>
          <a:bodyPr/>
          <a:lstStyle/>
          <a:p>
            <a:r>
              <a:rPr lang="en-US" dirty="0" smtClean="0"/>
              <a:t>Curved Guide Cylinder Mold</a:t>
            </a:r>
          </a:p>
          <a:p>
            <a:pPr lvl="1"/>
            <a:r>
              <a:rPr lang="en-US" dirty="0" smtClean="0"/>
              <a:t>Eliminates the space between the guide and the mold</a:t>
            </a:r>
          </a:p>
          <a:p>
            <a:pPr lvl="1"/>
            <a:r>
              <a:rPr lang="en-US" dirty="0" smtClean="0"/>
              <a:t>Gives better and more consistent results</a:t>
            </a:r>
          </a:p>
          <a:p>
            <a:pPr lvl="1"/>
            <a:r>
              <a:rPr lang="en-US" dirty="0" smtClean="0"/>
              <a:t>Pipe no longer flares outward</a:t>
            </a:r>
          </a:p>
          <a:p>
            <a:pPr lvl="1"/>
            <a:r>
              <a:rPr lang="en-US" dirty="0" smtClean="0"/>
              <a:t>Bottom few slots still compress </a:t>
            </a:r>
            <a:r>
              <a:rPr lang="en-US" dirty="0" smtClean="0"/>
              <a:t>slightly</a:t>
            </a:r>
          </a:p>
          <a:p>
            <a:pPr lvl="1"/>
            <a:r>
              <a:rPr lang="en-US" dirty="0" smtClean="0"/>
              <a:t>Directionality</a:t>
            </a:r>
            <a:endParaRPr lang="en-US" dirty="0"/>
          </a:p>
        </p:txBody>
      </p:sp>
      <p:pic>
        <p:nvPicPr>
          <p:cNvPr id="6" name="Picture 5" descr="curvedguidemol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105400" y="2133600"/>
            <a:ext cx="35052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73939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Molding Video Process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http://www.youtube.com/watch?v=wN5Sh7aN8ao&amp;feature=</a:t>
            </a:r>
            <a:r>
              <a:rPr lang="en-US" dirty="0" smtClean="0">
                <a:hlinkClick r:id="rId3"/>
              </a:rPr>
              <a:t>plcp</a:t>
            </a:r>
            <a:endParaRPr lang="en-US" dirty="0" smtClean="0"/>
          </a:p>
          <a:p>
            <a:endParaRPr lang="pl-P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85178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3158</TotalTime>
  <Words>524</Words>
  <Application>Microsoft Macintosh PowerPoint</Application>
  <PresentationFormat>On-screen Show (4:3)</PresentationFormat>
  <Paragraphs>113</Paragraphs>
  <Slides>19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1_AguaClara the road</vt:lpstr>
      <vt:lpstr>Stacked Rapid Sand Filtration-Full Scale</vt:lpstr>
      <vt:lpstr>Stacked Rapid Sand Filter</vt:lpstr>
      <vt:lpstr>Model Dimensions</vt:lpstr>
      <vt:lpstr>Molding Process</vt:lpstr>
      <vt:lpstr>Different Molds</vt:lpstr>
      <vt:lpstr>Different Molds</vt:lpstr>
      <vt:lpstr>Different Molds-Diagrams</vt:lpstr>
      <vt:lpstr>Different Molds</vt:lpstr>
      <vt:lpstr>Molding Video Process</vt:lpstr>
      <vt:lpstr>Experimental Oil Set Up</vt:lpstr>
      <vt:lpstr>Cables vs. Glue and other options</vt:lpstr>
      <vt:lpstr>Assembly Run Down</vt:lpstr>
      <vt:lpstr>Stacking Placement</vt:lpstr>
      <vt:lpstr>2” Stacking</vt:lpstr>
      <vt:lpstr>2” Stacking</vt:lpstr>
      <vt:lpstr>6” Trunk Stacking</vt:lpstr>
      <vt:lpstr>6” Trunk Stacker</vt:lpstr>
      <vt:lpstr>Next Step: Filter Box Anchoring </vt:lpstr>
      <vt:lpstr>Questions?</vt:lpstr>
    </vt:vector>
  </TitlesOfParts>
  <Manager/>
  <Company>Cornell University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subject/>
  <dc:creator>Monroe Weber-Shirk</dc:creator>
  <cp:keywords/>
  <dc:description/>
  <cp:lastModifiedBy>Chris</cp:lastModifiedBy>
  <cp:revision>294</cp:revision>
  <dcterms:created xsi:type="dcterms:W3CDTF">2012-05-12T20:08:52Z</dcterms:created>
  <dcterms:modified xsi:type="dcterms:W3CDTF">2012-05-12T22:03:49Z</dcterms:modified>
  <cp:category/>
</cp:coreProperties>
</file>