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vml" ContentType="application/vnd.openxmlformats-officedocument.vmlDrawing"/>
  <Default Extension="gif" ContentType="image/gif"/>
  <Override PartName="/ppt/charts/chart3.xml" ContentType="application/vnd.openxmlformats-officedocument.drawingml.chart+xml"/>
  <Default Extension="xlsx" ContentType="application/vnd.openxmlformats-officedocument.spreadsheetml.sheet"/>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Lst>
  <p:notesMasterIdLst>
    <p:notesMasterId r:id="rId22"/>
  </p:notesMasterIdLst>
  <p:sldIdLst>
    <p:sldId id="293" r:id="rId3"/>
    <p:sldId id="258" r:id="rId4"/>
    <p:sldId id="315" r:id="rId5"/>
    <p:sldId id="302" r:id="rId6"/>
    <p:sldId id="295" r:id="rId7"/>
    <p:sldId id="316" r:id="rId8"/>
    <p:sldId id="310" r:id="rId9"/>
    <p:sldId id="320" r:id="rId10"/>
    <p:sldId id="327" r:id="rId11"/>
    <p:sldId id="319" r:id="rId12"/>
    <p:sldId id="318" r:id="rId13"/>
    <p:sldId id="321" r:id="rId14"/>
    <p:sldId id="326" r:id="rId15"/>
    <p:sldId id="322" r:id="rId16"/>
    <p:sldId id="323" r:id="rId17"/>
    <p:sldId id="303" r:id="rId18"/>
    <p:sldId id="324" r:id="rId19"/>
    <p:sldId id="325" r:id="rId20"/>
    <p:sldId id="275" r:id="rId2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128"/>
        <a:cs typeface="+mn-cs"/>
      </a:defRPr>
    </a:lvl1pPr>
    <a:lvl2pPr marL="457200" algn="l" rtl="0" fontAlgn="base">
      <a:spcBef>
        <a:spcPct val="0"/>
      </a:spcBef>
      <a:spcAft>
        <a:spcPct val="0"/>
      </a:spcAft>
      <a:defRPr kern="1200">
        <a:solidFill>
          <a:schemeClr val="tx1"/>
        </a:solidFill>
        <a:latin typeface="Arial" charset="0"/>
        <a:ea typeface="ＭＳ Ｐゴシック" charset="-128"/>
        <a:cs typeface="+mn-cs"/>
      </a:defRPr>
    </a:lvl2pPr>
    <a:lvl3pPr marL="914400" algn="l" rtl="0" fontAlgn="base">
      <a:spcBef>
        <a:spcPct val="0"/>
      </a:spcBef>
      <a:spcAft>
        <a:spcPct val="0"/>
      </a:spcAft>
      <a:defRPr kern="1200">
        <a:solidFill>
          <a:schemeClr val="tx1"/>
        </a:solidFill>
        <a:latin typeface="Arial" charset="0"/>
        <a:ea typeface="ＭＳ Ｐゴシック" charset="-128"/>
        <a:cs typeface="+mn-cs"/>
      </a:defRPr>
    </a:lvl3pPr>
    <a:lvl4pPr marL="1371600" algn="l" rtl="0" fontAlgn="base">
      <a:spcBef>
        <a:spcPct val="0"/>
      </a:spcBef>
      <a:spcAft>
        <a:spcPct val="0"/>
      </a:spcAft>
      <a:defRPr kern="1200">
        <a:solidFill>
          <a:schemeClr val="tx1"/>
        </a:solidFill>
        <a:latin typeface="Arial" charset="0"/>
        <a:ea typeface="ＭＳ Ｐゴシック" charset="-128"/>
        <a:cs typeface="+mn-cs"/>
      </a:defRPr>
    </a:lvl4pPr>
    <a:lvl5pPr marL="1828800" algn="l"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9" autoAdjust="0"/>
    <p:restoredTop sz="94675" autoAdjust="0"/>
  </p:normalViewPr>
  <p:slideViewPr>
    <p:cSldViewPr>
      <p:cViewPr>
        <p:scale>
          <a:sx n="90" d="100"/>
          <a:sy n="90" d="100"/>
        </p:scale>
        <p:origin x="-516" y="-3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02"/>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bridge\aguaclarafiles\aguaclara\AguaClara%20Team%20Folders\Stacked%20Filtration\3_Pilot-scale%20Results\Spring%202012%20High%20NTU%20Loading\FlushTimeWH_SRSFPilo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bridge\aguaclarafiles\aguaclara\AguaClara%20Team%20Folders\Stacked%20Filtration\3_Pilot-scale%20Results\Spring%202012%20High%20NTU%20Loading\FlushTimeWH_SRSFPilot.xlsx" TargetMode="Externa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Office_Excel_Worksheet1.xlsx"/><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Office_Excel_Worksheet2.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Wasted Height in Filter vs. Flush Time</a:t>
            </a:r>
          </a:p>
        </c:rich>
      </c:tx>
      <c:layout/>
    </c:title>
    <c:plotArea>
      <c:layout/>
      <c:scatterChart>
        <c:scatterStyle val="lineMarker"/>
        <c:ser>
          <c:idx val="0"/>
          <c:order val="0"/>
          <c:spPr>
            <a:ln w="28575">
              <a:noFill/>
            </a:ln>
          </c:spPr>
          <c:xVal>
            <c:numRef>
              <c:f>Sheet1!$A$7:$A$16</c:f>
              <c:numCache>
                <c:formatCode>General</c:formatCode>
                <c:ptCount val="10"/>
                <c:pt idx="0">
                  <c:v>10</c:v>
                </c:pt>
                <c:pt idx="1">
                  <c:v>8</c:v>
                </c:pt>
                <c:pt idx="2">
                  <c:v>6</c:v>
                </c:pt>
                <c:pt idx="3">
                  <c:v>4</c:v>
                </c:pt>
                <c:pt idx="4">
                  <c:v>3</c:v>
                </c:pt>
                <c:pt idx="5">
                  <c:v>2</c:v>
                </c:pt>
                <c:pt idx="6">
                  <c:v>2</c:v>
                </c:pt>
                <c:pt idx="7">
                  <c:v>2</c:v>
                </c:pt>
                <c:pt idx="8">
                  <c:v>2</c:v>
                </c:pt>
                <c:pt idx="9">
                  <c:v>1</c:v>
                </c:pt>
              </c:numCache>
            </c:numRef>
          </c:xVal>
          <c:yVal>
            <c:numRef>
              <c:f>Sheet1!$L$7:$L$16</c:f>
              <c:numCache>
                <c:formatCode>0.00</c:formatCode>
                <c:ptCount val="10"/>
                <c:pt idx="0">
                  <c:v>38.057995251384014</c:v>
                </c:pt>
                <c:pt idx="1">
                  <c:v>21.551306787070594</c:v>
                </c:pt>
                <c:pt idx="2">
                  <c:v>21.169964149281178</c:v>
                </c:pt>
                <c:pt idx="3">
                  <c:v>15.918331251724034</c:v>
                </c:pt>
                <c:pt idx="4">
                  <c:v>16.642882263523923</c:v>
                </c:pt>
                <c:pt idx="5">
                  <c:v>14.708930314734733</c:v>
                </c:pt>
                <c:pt idx="6">
                  <c:v>15.983704275345081</c:v>
                </c:pt>
                <c:pt idx="7">
                  <c:v>14.392960700566357</c:v>
                </c:pt>
                <c:pt idx="9">
                  <c:v>43.06992706233067</c:v>
                </c:pt>
              </c:numCache>
            </c:numRef>
          </c:yVal>
        </c:ser>
        <c:dLbls/>
        <c:axId val="68957312"/>
        <c:axId val="68959232"/>
      </c:scatterChart>
      <c:valAx>
        <c:axId val="68957312"/>
        <c:scaling>
          <c:orientation val="minMax"/>
          <c:max val="10"/>
          <c:min val="1"/>
        </c:scaling>
        <c:axPos val="b"/>
        <c:title>
          <c:tx>
            <c:rich>
              <a:bodyPr/>
              <a:lstStyle/>
              <a:p>
                <a:pPr>
                  <a:defRPr/>
                </a:pPr>
                <a:r>
                  <a:rPr lang="en-US"/>
                  <a:t>Flush (min)</a:t>
                </a:r>
              </a:p>
            </c:rich>
          </c:tx>
          <c:layout/>
        </c:title>
        <c:numFmt formatCode="General" sourceLinked="1"/>
        <c:tickLblPos val="nextTo"/>
        <c:crossAx val="68959232"/>
        <c:crosses val="autoZero"/>
        <c:crossBetween val="midCat"/>
        <c:majorUnit val="1"/>
      </c:valAx>
      <c:valAx>
        <c:axId val="68959232"/>
        <c:scaling>
          <c:orientation val="minMax"/>
        </c:scaling>
        <c:axPos val="l"/>
        <c:majorGridlines/>
        <c:title>
          <c:tx>
            <c:rich>
              <a:bodyPr rot="-5400000" vert="horz"/>
              <a:lstStyle/>
              <a:p>
                <a:pPr>
                  <a:defRPr/>
                </a:pPr>
                <a:r>
                  <a:rPr lang="en-US"/>
                  <a:t>Wasted Height in Total (m)</a:t>
                </a:r>
              </a:p>
            </c:rich>
          </c:tx>
          <c:layout/>
        </c:title>
        <c:numFmt formatCode="0.00" sourceLinked="1"/>
        <c:tickLblPos val="nextTo"/>
        <c:crossAx val="68957312"/>
        <c:crosses val="autoZero"/>
        <c:crossBetween val="midCat"/>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sz="1600"/>
              <a:t>Excess Head after Rise</a:t>
            </a:r>
            <a:r>
              <a:rPr lang="en-US" sz="1600" baseline="0"/>
              <a:t> </a:t>
            </a:r>
            <a:r>
              <a:rPr lang="en-US" sz="1600"/>
              <a:t>Period</a:t>
            </a:r>
          </a:p>
        </c:rich>
      </c:tx>
      <c:layout>
        <c:manualLayout>
          <c:xMode val="edge"/>
          <c:yMode val="edge"/>
          <c:x val="0.12419719473875084"/>
          <c:y val="3.9506188201103604E-2"/>
        </c:manualLayout>
      </c:layout>
    </c:title>
    <c:plotArea>
      <c:layout/>
      <c:scatterChart>
        <c:scatterStyle val="lineMarker"/>
        <c:ser>
          <c:idx val="0"/>
          <c:order val="0"/>
          <c:tx>
            <c:v>Excess HL</c:v>
          </c:tx>
          <c:spPr>
            <a:ln w="28575">
              <a:noFill/>
            </a:ln>
          </c:spPr>
          <c:xVal>
            <c:numRef>
              <c:f>Sheet1!$A$7:$A$14</c:f>
              <c:numCache>
                <c:formatCode>General</c:formatCode>
                <c:ptCount val="8"/>
                <c:pt idx="0">
                  <c:v>10</c:v>
                </c:pt>
                <c:pt idx="1">
                  <c:v>8</c:v>
                </c:pt>
                <c:pt idx="2">
                  <c:v>6</c:v>
                </c:pt>
                <c:pt idx="3">
                  <c:v>4</c:v>
                </c:pt>
                <c:pt idx="4">
                  <c:v>3</c:v>
                </c:pt>
                <c:pt idx="5">
                  <c:v>2</c:v>
                </c:pt>
                <c:pt idx="6">
                  <c:v>2</c:v>
                </c:pt>
                <c:pt idx="7">
                  <c:v>2</c:v>
                </c:pt>
              </c:numCache>
            </c:numRef>
          </c:xVal>
          <c:yVal>
            <c:numRef>
              <c:f>Sheet1!$H$7:$H$14</c:f>
              <c:numCache>
                <c:formatCode>General</c:formatCode>
                <c:ptCount val="8"/>
                <c:pt idx="0">
                  <c:v>0</c:v>
                </c:pt>
                <c:pt idx="1">
                  <c:v>0</c:v>
                </c:pt>
                <c:pt idx="2">
                  <c:v>0</c:v>
                </c:pt>
                <c:pt idx="3">
                  <c:v>0</c:v>
                </c:pt>
                <c:pt idx="4">
                  <c:v>0</c:v>
                </c:pt>
                <c:pt idx="5">
                  <c:v>4</c:v>
                </c:pt>
                <c:pt idx="6">
                  <c:v>8</c:v>
                </c:pt>
                <c:pt idx="7">
                  <c:v>5</c:v>
                </c:pt>
              </c:numCache>
            </c:numRef>
          </c:yVal>
        </c:ser>
        <c:dLbls/>
        <c:axId val="69450752"/>
        <c:axId val="69461120"/>
      </c:scatterChart>
      <c:valAx>
        <c:axId val="69450752"/>
        <c:scaling>
          <c:orientation val="minMax"/>
          <c:max val="10"/>
        </c:scaling>
        <c:axPos val="b"/>
        <c:title>
          <c:tx>
            <c:rich>
              <a:bodyPr/>
              <a:lstStyle/>
              <a:p>
                <a:pPr>
                  <a:defRPr/>
                </a:pPr>
                <a:r>
                  <a:rPr lang="en-US"/>
                  <a:t>Flush (min)</a:t>
                </a:r>
              </a:p>
            </c:rich>
          </c:tx>
          <c:layout/>
        </c:title>
        <c:numFmt formatCode="General" sourceLinked="1"/>
        <c:tickLblPos val="nextTo"/>
        <c:crossAx val="69461120"/>
        <c:crosses val="autoZero"/>
        <c:crossBetween val="midCat"/>
      </c:valAx>
      <c:valAx>
        <c:axId val="69461120"/>
        <c:scaling>
          <c:orientation val="minMax"/>
        </c:scaling>
        <c:axPos val="l"/>
        <c:majorGridlines/>
        <c:title>
          <c:tx>
            <c:rich>
              <a:bodyPr rot="-5400000" vert="horz"/>
              <a:lstStyle/>
              <a:p>
                <a:pPr>
                  <a:defRPr/>
                </a:pPr>
                <a:r>
                  <a:rPr lang="en-US"/>
                  <a:t>Excess HL (cm)</a:t>
                </a:r>
              </a:p>
            </c:rich>
          </c:tx>
          <c:layout/>
        </c:title>
        <c:numFmt formatCode="General" sourceLinked="1"/>
        <c:tickLblPos val="nextTo"/>
        <c:crossAx val="69450752"/>
        <c:crosses val="autoZero"/>
        <c:crossBetween val="midCat"/>
      </c:valAx>
    </c:plotArea>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title>
      <c:tx>
        <c:rich>
          <a:bodyPr/>
          <a:lstStyle/>
          <a:p>
            <a:pPr>
              <a:defRPr sz="1200"/>
            </a:pPr>
            <a:r>
              <a:rPr lang="en-US" sz="1200"/>
              <a:t>Total Wasted Height Over Time</a:t>
            </a:r>
          </a:p>
        </c:rich>
      </c:tx>
      <c:layout/>
    </c:title>
    <c:plotArea>
      <c:layout>
        <c:manualLayout>
          <c:layoutTarget val="inner"/>
          <c:xMode val="edge"/>
          <c:yMode val="edge"/>
          <c:x val="0.11399493907528639"/>
          <c:y val="0.10459750093315086"/>
          <c:w val="0.74720520024786041"/>
          <c:h val="0.75617994703258051"/>
        </c:manualLayout>
      </c:layout>
      <c:areaChart>
        <c:grouping val="stacked"/>
        <c:ser>
          <c:idx val="0"/>
          <c:order val="0"/>
          <c:tx>
            <c:strRef>
              <c:f>Sheet1!$M$6</c:f>
              <c:strCache>
                <c:ptCount val="1"/>
                <c:pt idx="0">
                  <c:v>Fall</c:v>
                </c:pt>
              </c:strCache>
            </c:strRef>
          </c:tx>
          <c:cat>
            <c:numRef>
              <c:f>(Sheet1!$A$7:$A$11,Sheet1!$A$15:$A$16)</c:f>
              <c:numCache>
                <c:formatCode>General</c:formatCode>
                <c:ptCount val="7"/>
                <c:pt idx="0">
                  <c:v>10</c:v>
                </c:pt>
                <c:pt idx="1">
                  <c:v>8</c:v>
                </c:pt>
                <c:pt idx="2">
                  <c:v>6</c:v>
                </c:pt>
                <c:pt idx="3">
                  <c:v>4</c:v>
                </c:pt>
                <c:pt idx="4">
                  <c:v>3</c:v>
                </c:pt>
                <c:pt idx="5">
                  <c:v>2</c:v>
                </c:pt>
                <c:pt idx="6">
                  <c:v>1</c:v>
                </c:pt>
              </c:numCache>
            </c:numRef>
          </c:cat>
          <c:val>
            <c:numRef>
              <c:f>(Sheet1!$M$7:$M$11,Sheet1!$M$15:$M$16)</c:f>
              <c:numCache>
                <c:formatCode>0.00</c:formatCode>
                <c:ptCount val="7"/>
                <c:pt idx="0">
                  <c:v>0.67552124408411374</c:v>
                </c:pt>
                <c:pt idx="1">
                  <c:v>0.64283473227359245</c:v>
                </c:pt>
                <c:pt idx="2">
                  <c:v>0.58835721258938956</c:v>
                </c:pt>
                <c:pt idx="3">
                  <c:v>0.70820775589463514</c:v>
                </c:pt>
                <c:pt idx="4">
                  <c:v>0.65917798817885298</c:v>
                </c:pt>
                <c:pt idx="5">
                  <c:v>0.69731225195779478</c:v>
                </c:pt>
                <c:pt idx="6">
                  <c:v>0.64283473227359245</c:v>
                </c:pt>
              </c:numCache>
            </c:numRef>
          </c:val>
        </c:ser>
        <c:ser>
          <c:idx val="1"/>
          <c:order val="1"/>
          <c:tx>
            <c:strRef>
              <c:f>Sheet1!$N$6</c:f>
              <c:strCache>
                <c:ptCount val="1"/>
                <c:pt idx="0">
                  <c:v>Flush</c:v>
                </c:pt>
              </c:strCache>
            </c:strRef>
          </c:tx>
          <c:cat>
            <c:numRef>
              <c:f>(Sheet1!$A$7:$A$11,Sheet1!$A$15:$A$16)</c:f>
              <c:numCache>
                <c:formatCode>General</c:formatCode>
                <c:ptCount val="7"/>
                <c:pt idx="0">
                  <c:v>10</c:v>
                </c:pt>
                <c:pt idx="1">
                  <c:v>8</c:v>
                </c:pt>
                <c:pt idx="2">
                  <c:v>6</c:v>
                </c:pt>
                <c:pt idx="3">
                  <c:v>4</c:v>
                </c:pt>
                <c:pt idx="4">
                  <c:v>3</c:v>
                </c:pt>
                <c:pt idx="5">
                  <c:v>2</c:v>
                </c:pt>
                <c:pt idx="6">
                  <c:v>1</c:v>
                </c:pt>
              </c:numCache>
            </c:numRef>
          </c:cat>
          <c:val>
            <c:numRef>
              <c:f>(Sheet1!$N$7:$N$11,Sheet1!$N$15:$N$16)</c:f>
              <c:numCache>
                <c:formatCode>0.00</c:formatCode>
                <c:ptCount val="7"/>
                <c:pt idx="0">
                  <c:v>6.5373023621043274</c:v>
                </c:pt>
                <c:pt idx="1">
                  <c:v>5.2298418896834598</c:v>
                </c:pt>
                <c:pt idx="2">
                  <c:v>3.9223814172625957</c:v>
                </c:pt>
                <c:pt idx="3">
                  <c:v>2.6149209448417299</c:v>
                </c:pt>
                <c:pt idx="4">
                  <c:v>1.9611907086312976</c:v>
                </c:pt>
                <c:pt idx="5">
                  <c:v>1.3074604724208647</c:v>
                </c:pt>
                <c:pt idx="6">
                  <c:v>0.6537302362104328</c:v>
                </c:pt>
              </c:numCache>
            </c:numRef>
          </c:val>
        </c:ser>
        <c:ser>
          <c:idx val="2"/>
          <c:order val="2"/>
          <c:tx>
            <c:strRef>
              <c:f>Sheet1!$O$6</c:f>
              <c:strCache>
                <c:ptCount val="1"/>
                <c:pt idx="0">
                  <c:v>Rise</c:v>
                </c:pt>
              </c:strCache>
            </c:strRef>
          </c:tx>
          <c:cat>
            <c:numRef>
              <c:f>(Sheet1!$A$7:$A$11,Sheet1!$A$15:$A$16)</c:f>
              <c:numCache>
                <c:formatCode>General</c:formatCode>
                <c:ptCount val="7"/>
                <c:pt idx="0">
                  <c:v>10</c:v>
                </c:pt>
                <c:pt idx="1">
                  <c:v>8</c:v>
                </c:pt>
                <c:pt idx="2">
                  <c:v>6</c:v>
                </c:pt>
                <c:pt idx="3">
                  <c:v>4</c:v>
                </c:pt>
                <c:pt idx="4">
                  <c:v>3</c:v>
                </c:pt>
                <c:pt idx="5">
                  <c:v>2</c:v>
                </c:pt>
                <c:pt idx="6">
                  <c:v>1</c:v>
                </c:pt>
              </c:numCache>
            </c:numRef>
          </c:cat>
          <c:val>
            <c:numRef>
              <c:f>(Sheet1!$O$7:$O$11,Sheet1!$O$15:$O$16)</c:f>
              <c:numCache>
                <c:formatCode>0.00</c:formatCode>
                <c:ptCount val="7"/>
                <c:pt idx="0">
                  <c:v>3.6173073070310608</c:v>
                </c:pt>
                <c:pt idx="1">
                  <c:v>1.3837289999787492</c:v>
                </c:pt>
                <c:pt idx="2">
                  <c:v>1.5035795432839945</c:v>
                </c:pt>
                <c:pt idx="3">
                  <c:v>1.5035795432839945</c:v>
                </c:pt>
                <c:pt idx="4">
                  <c:v>1.6234300865892408</c:v>
                </c:pt>
                <c:pt idx="5">
                  <c:v>1.5398978897401299</c:v>
                </c:pt>
                <c:pt idx="6">
                  <c:v>3.3993972282942493</c:v>
                </c:pt>
              </c:numCache>
            </c:numRef>
          </c:val>
        </c:ser>
        <c:ser>
          <c:idx val="3"/>
          <c:order val="3"/>
          <c:tx>
            <c:strRef>
              <c:f>Sheet1!$P$6</c:f>
              <c:strCache>
                <c:ptCount val="1"/>
                <c:pt idx="0">
                  <c:v>Waste to 90%</c:v>
                </c:pt>
              </c:strCache>
            </c:strRef>
          </c:tx>
          <c:cat>
            <c:numRef>
              <c:f>(Sheet1!$A$7:$A$11,Sheet1!$A$15:$A$16)</c:f>
              <c:numCache>
                <c:formatCode>General</c:formatCode>
                <c:ptCount val="7"/>
                <c:pt idx="0">
                  <c:v>10</c:v>
                </c:pt>
                <c:pt idx="1">
                  <c:v>8</c:v>
                </c:pt>
                <c:pt idx="2">
                  <c:v>6</c:v>
                </c:pt>
                <c:pt idx="3">
                  <c:v>4</c:v>
                </c:pt>
                <c:pt idx="4">
                  <c:v>3</c:v>
                </c:pt>
                <c:pt idx="5">
                  <c:v>2</c:v>
                </c:pt>
                <c:pt idx="6">
                  <c:v>1</c:v>
                </c:pt>
              </c:numCache>
            </c:numRef>
          </c:cat>
          <c:val>
            <c:numRef>
              <c:f>(Sheet1!$P$7:$P$11,Sheet1!$P$15:$P$16)</c:f>
              <c:numCache>
                <c:formatCode>0.00</c:formatCode>
                <c:ptCount val="7"/>
                <c:pt idx="0">
                  <c:v>15.46072008637673</c:v>
                </c:pt>
                <c:pt idx="1">
                  <c:v>8.7164031494724323</c:v>
                </c:pt>
                <c:pt idx="2">
                  <c:v>5.6438710392834004</c:v>
                </c:pt>
                <c:pt idx="3">
                  <c:v>5.3932744487360686</c:v>
                </c:pt>
                <c:pt idx="4">
                  <c:v>6.3956608109253974</c:v>
                </c:pt>
                <c:pt idx="5">
                  <c:v>6.8641674802095425</c:v>
                </c:pt>
                <c:pt idx="6">
                  <c:v>38.373964865552388</c:v>
                </c:pt>
              </c:numCache>
            </c:numRef>
          </c:val>
        </c:ser>
        <c:ser>
          <c:idx val="4"/>
          <c:order val="4"/>
          <c:tx>
            <c:strRef>
              <c:f>Sheet1!$Q$6</c:f>
              <c:strCache>
                <c:ptCount val="1"/>
                <c:pt idx="0">
                  <c:v>Waste to USStd</c:v>
                </c:pt>
              </c:strCache>
            </c:strRef>
          </c:tx>
          <c:cat>
            <c:numRef>
              <c:f>(Sheet1!$A$7:$A$11,Sheet1!$A$15:$A$16)</c:f>
              <c:numCache>
                <c:formatCode>General</c:formatCode>
                <c:ptCount val="7"/>
                <c:pt idx="0">
                  <c:v>10</c:v>
                </c:pt>
                <c:pt idx="1">
                  <c:v>8</c:v>
                </c:pt>
                <c:pt idx="2">
                  <c:v>6</c:v>
                </c:pt>
                <c:pt idx="3">
                  <c:v>4</c:v>
                </c:pt>
                <c:pt idx="4">
                  <c:v>3</c:v>
                </c:pt>
                <c:pt idx="5">
                  <c:v>2</c:v>
                </c:pt>
                <c:pt idx="6">
                  <c:v>1</c:v>
                </c:pt>
              </c:numCache>
            </c:numRef>
          </c:cat>
          <c:val>
            <c:numRef>
              <c:f>(Sheet1!$Q$7:$Q$11,Sheet1!$Q$15:$Q$16)</c:f>
              <c:numCache>
                <c:formatCode>0.00</c:formatCode>
                <c:ptCount val="7"/>
                <c:pt idx="0">
                  <c:v>11.767144251787787</c:v>
                </c:pt>
                <c:pt idx="1">
                  <c:v>5.5784980156623591</c:v>
                </c:pt>
                <c:pt idx="2">
                  <c:v>9.5117749368617925</c:v>
                </c:pt>
                <c:pt idx="3">
                  <c:v>5.6983485589676031</c:v>
                </c:pt>
                <c:pt idx="4">
                  <c:v>6.0034226691991392</c:v>
                </c:pt>
                <c:pt idx="5">
                  <c:v>4.61969366922039</c:v>
                </c:pt>
                <c:pt idx="6">
                  <c:v>0</c:v>
                </c:pt>
              </c:numCache>
            </c:numRef>
          </c:val>
        </c:ser>
        <c:dLbls/>
        <c:axId val="93551616"/>
        <c:axId val="93566080"/>
      </c:areaChart>
      <c:catAx>
        <c:axId val="93551616"/>
        <c:scaling>
          <c:orientation val="maxMin"/>
        </c:scaling>
        <c:axPos val="b"/>
        <c:title>
          <c:tx>
            <c:rich>
              <a:bodyPr/>
              <a:lstStyle/>
              <a:p>
                <a:pPr>
                  <a:defRPr/>
                </a:pPr>
                <a:r>
                  <a:rPr lang="en-US"/>
                  <a:t>Flush (min)</a:t>
                </a:r>
              </a:p>
            </c:rich>
          </c:tx>
          <c:layout/>
        </c:title>
        <c:numFmt formatCode="General" sourceLinked="1"/>
        <c:tickLblPos val="nextTo"/>
        <c:crossAx val="93566080"/>
        <c:crosses val="autoZero"/>
        <c:auto val="1"/>
        <c:lblAlgn val="ctr"/>
        <c:lblOffset val="100"/>
      </c:catAx>
      <c:valAx>
        <c:axId val="93566080"/>
        <c:scaling>
          <c:orientation val="minMax"/>
        </c:scaling>
        <c:axPos val="r"/>
        <c:majorGridlines/>
        <c:title>
          <c:tx>
            <c:rich>
              <a:bodyPr rot="-5400000" vert="horz"/>
              <a:lstStyle/>
              <a:p>
                <a:pPr>
                  <a:defRPr/>
                </a:pPr>
                <a:r>
                  <a:rPr lang="en-US"/>
                  <a:t>Total</a:t>
                </a:r>
                <a:r>
                  <a:rPr lang="en-US" baseline="0"/>
                  <a:t> Wasted Height (m)</a:t>
                </a:r>
                <a:endParaRPr lang="en-US"/>
              </a:p>
            </c:rich>
          </c:tx>
          <c:layout>
            <c:manualLayout>
              <c:xMode val="edge"/>
              <c:yMode val="edge"/>
              <c:x val="2.2230841514088086E-2"/>
              <c:y val="0.28502633559066981"/>
            </c:manualLayout>
          </c:layout>
        </c:title>
        <c:numFmt formatCode="0.00" sourceLinked="1"/>
        <c:majorTickMark val="none"/>
        <c:tickLblPos val="high"/>
        <c:crossAx val="93551616"/>
        <c:crosses val="autoZero"/>
        <c:crossBetween val="midCat"/>
      </c:valAx>
      <c:spPr>
        <a:ln>
          <a:solidFill>
            <a:schemeClr val="tx1"/>
          </a:solidFill>
        </a:ln>
      </c:spPr>
    </c:plotArea>
    <c:legend>
      <c:legendPos val="r"/>
      <c:layout>
        <c:manualLayout>
          <c:xMode val="edge"/>
          <c:yMode val="edge"/>
          <c:x val="0.86614377798777964"/>
          <c:y val="0.28515478454583698"/>
          <c:w val="0.13063561050431607"/>
          <c:h val="0.27212811716819829"/>
        </c:manualLayout>
      </c:layout>
    </c:legend>
    <c:plotVisOnly val="1"/>
    <c:dispBlanksAs val="zero"/>
  </c:chart>
  <c:externalData r:id="rId2"/>
</c:chartSpace>
</file>

<file path=ppt/charts/chart4.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title>
      <c:tx>
        <c:rich>
          <a:bodyPr/>
          <a:lstStyle/>
          <a:p>
            <a:pPr>
              <a:defRPr sz="1200"/>
            </a:pPr>
            <a:r>
              <a:rPr lang="en-US" sz="1200"/>
              <a:t>Total Wasted Height Over Time</a:t>
            </a:r>
          </a:p>
        </c:rich>
      </c:tx>
      <c:layout/>
    </c:title>
    <c:plotArea>
      <c:layout>
        <c:manualLayout>
          <c:layoutTarget val="inner"/>
          <c:xMode val="edge"/>
          <c:yMode val="edge"/>
          <c:x val="0.11399493907528638"/>
          <c:y val="0.10459750093315086"/>
          <c:w val="0.74720520024786041"/>
          <c:h val="0.75617994703258051"/>
        </c:manualLayout>
      </c:layout>
      <c:areaChart>
        <c:grouping val="stacked"/>
        <c:ser>
          <c:idx val="0"/>
          <c:order val="0"/>
          <c:tx>
            <c:strRef>
              <c:f>Sheet1!$M$6</c:f>
              <c:strCache>
                <c:ptCount val="1"/>
                <c:pt idx="0">
                  <c:v>Fall</c:v>
                </c:pt>
              </c:strCache>
            </c:strRef>
          </c:tx>
          <c:cat>
            <c:numRef>
              <c:f>(Sheet1!$A$10:$A$11,Sheet1!$A$15)</c:f>
              <c:numCache>
                <c:formatCode>General</c:formatCode>
                <c:ptCount val="3"/>
                <c:pt idx="0">
                  <c:v>4</c:v>
                </c:pt>
                <c:pt idx="1">
                  <c:v>3</c:v>
                </c:pt>
                <c:pt idx="2">
                  <c:v>2</c:v>
                </c:pt>
              </c:numCache>
            </c:numRef>
          </c:cat>
          <c:val>
            <c:numRef>
              <c:f>(Sheet1!$M$10:$M$11,Sheet1!$M$15)</c:f>
              <c:numCache>
                <c:formatCode>0.00</c:formatCode>
                <c:ptCount val="3"/>
                <c:pt idx="0">
                  <c:v>0.70820775589463514</c:v>
                </c:pt>
                <c:pt idx="1">
                  <c:v>0.65917798817885298</c:v>
                </c:pt>
                <c:pt idx="2">
                  <c:v>0.69731225195779467</c:v>
                </c:pt>
              </c:numCache>
            </c:numRef>
          </c:val>
        </c:ser>
        <c:ser>
          <c:idx val="1"/>
          <c:order val="1"/>
          <c:tx>
            <c:strRef>
              <c:f>Sheet1!$N$6</c:f>
              <c:strCache>
                <c:ptCount val="1"/>
                <c:pt idx="0">
                  <c:v>Flush</c:v>
                </c:pt>
              </c:strCache>
            </c:strRef>
          </c:tx>
          <c:cat>
            <c:numRef>
              <c:f>(Sheet1!$A$10:$A$11,Sheet1!$A$15)</c:f>
              <c:numCache>
                <c:formatCode>General</c:formatCode>
                <c:ptCount val="3"/>
                <c:pt idx="0">
                  <c:v>4</c:v>
                </c:pt>
                <c:pt idx="1">
                  <c:v>3</c:v>
                </c:pt>
                <c:pt idx="2">
                  <c:v>2</c:v>
                </c:pt>
              </c:numCache>
            </c:numRef>
          </c:cat>
          <c:val>
            <c:numRef>
              <c:f>(Sheet1!$N$10:$N$11,Sheet1!$N$15)</c:f>
              <c:numCache>
                <c:formatCode>0.00</c:formatCode>
                <c:ptCount val="3"/>
                <c:pt idx="0">
                  <c:v>2.6149209448417299</c:v>
                </c:pt>
                <c:pt idx="1">
                  <c:v>1.9611907086312979</c:v>
                </c:pt>
                <c:pt idx="2">
                  <c:v>1.3074604724208647</c:v>
                </c:pt>
              </c:numCache>
            </c:numRef>
          </c:val>
        </c:ser>
        <c:ser>
          <c:idx val="2"/>
          <c:order val="2"/>
          <c:tx>
            <c:strRef>
              <c:f>Sheet1!$O$6</c:f>
              <c:strCache>
                <c:ptCount val="1"/>
                <c:pt idx="0">
                  <c:v>Rise</c:v>
                </c:pt>
              </c:strCache>
            </c:strRef>
          </c:tx>
          <c:cat>
            <c:numRef>
              <c:f>(Sheet1!$A$10:$A$11,Sheet1!$A$15)</c:f>
              <c:numCache>
                <c:formatCode>General</c:formatCode>
                <c:ptCount val="3"/>
                <c:pt idx="0">
                  <c:v>4</c:v>
                </c:pt>
                <c:pt idx="1">
                  <c:v>3</c:v>
                </c:pt>
                <c:pt idx="2">
                  <c:v>2</c:v>
                </c:pt>
              </c:numCache>
            </c:numRef>
          </c:cat>
          <c:val>
            <c:numRef>
              <c:f>(Sheet1!$O$10:$O$11,Sheet1!$O$15)</c:f>
              <c:numCache>
                <c:formatCode>0.00</c:formatCode>
                <c:ptCount val="3"/>
                <c:pt idx="0">
                  <c:v>1.5035795432839945</c:v>
                </c:pt>
                <c:pt idx="1">
                  <c:v>1.6234300865892408</c:v>
                </c:pt>
                <c:pt idx="2">
                  <c:v>1.5398978897401299</c:v>
                </c:pt>
              </c:numCache>
            </c:numRef>
          </c:val>
        </c:ser>
        <c:ser>
          <c:idx val="3"/>
          <c:order val="3"/>
          <c:tx>
            <c:strRef>
              <c:f>Sheet1!$P$6</c:f>
              <c:strCache>
                <c:ptCount val="1"/>
                <c:pt idx="0">
                  <c:v>Waste to 90%</c:v>
                </c:pt>
              </c:strCache>
            </c:strRef>
          </c:tx>
          <c:cat>
            <c:numRef>
              <c:f>(Sheet1!$A$10:$A$11,Sheet1!$A$15)</c:f>
              <c:numCache>
                <c:formatCode>General</c:formatCode>
                <c:ptCount val="3"/>
                <c:pt idx="0">
                  <c:v>4</c:v>
                </c:pt>
                <c:pt idx="1">
                  <c:v>3</c:v>
                </c:pt>
                <c:pt idx="2">
                  <c:v>2</c:v>
                </c:pt>
              </c:numCache>
            </c:numRef>
          </c:cat>
          <c:val>
            <c:numRef>
              <c:f>(Sheet1!$P$10:$P$11,Sheet1!$P$15)</c:f>
              <c:numCache>
                <c:formatCode>0.00</c:formatCode>
                <c:ptCount val="3"/>
                <c:pt idx="0">
                  <c:v>5.3932744487360686</c:v>
                </c:pt>
                <c:pt idx="1">
                  <c:v>6.3956608109253974</c:v>
                </c:pt>
                <c:pt idx="2">
                  <c:v>6.8641674802095425</c:v>
                </c:pt>
              </c:numCache>
            </c:numRef>
          </c:val>
        </c:ser>
        <c:ser>
          <c:idx val="4"/>
          <c:order val="4"/>
          <c:tx>
            <c:strRef>
              <c:f>Sheet1!$Q$6</c:f>
              <c:strCache>
                <c:ptCount val="1"/>
                <c:pt idx="0">
                  <c:v>Waste to USStd</c:v>
                </c:pt>
              </c:strCache>
            </c:strRef>
          </c:tx>
          <c:cat>
            <c:numRef>
              <c:f>(Sheet1!$A$10:$A$11,Sheet1!$A$15)</c:f>
              <c:numCache>
                <c:formatCode>General</c:formatCode>
                <c:ptCount val="3"/>
                <c:pt idx="0">
                  <c:v>4</c:v>
                </c:pt>
                <c:pt idx="1">
                  <c:v>3</c:v>
                </c:pt>
                <c:pt idx="2">
                  <c:v>2</c:v>
                </c:pt>
              </c:numCache>
            </c:numRef>
          </c:cat>
          <c:val>
            <c:numRef>
              <c:f>(Sheet1!$Q$10:$Q$11,Sheet1!$Q$15)</c:f>
              <c:numCache>
                <c:formatCode>0.00</c:formatCode>
                <c:ptCount val="3"/>
                <c:pt idx="0">
                  <c:v>5.6983485589676031</c:v>
                </c:pt>
                <c:pt idx="1">
                  <c:v>6.0034226691991392</c:v>
                </c:pt>
                <c:pt idx="2">
                  <c:v>4.61969366922039</c:v>
                </c:pt>
              </c:numCache>
            </c:numRef>
          </c:val>
        </c:ser>
        <c:dLbls/>
        <c:axId val="94117248"/>
        <c:axId val="94127616"/>
      </c:areaChart>
      <c:catAx>
        <c:axId val="94117248"/>
        <c:scaling>
          <c:orientation val="maxMin"/>
        </c:scaling>
        <c:axPos val="b"/>
        <c:title>
          <c:tx>
            <c:rich>
              <a:bodyPr/>
              <a:lstStyle/>
              <a:p>
                <a:pPr>
                  <a:defRPr/>
                </a:pPr>
                <a:r>
                  <a:rPr lang="en-US"/>
                  <a:t>Flush (min)</a:t>
                </a:r>
              </a:p>
            </c:rich>
          </c:tx>
          <c:layout/>
        </c:title>
        <c:numFmt formatCode="General" sourceLinked="1"/>
        <c:tickLblPos val="nextTo"/>
        <c:crossAx val="94127616"/>
        <c:crosses val="autoZero"/>
        <c:auto val="1"/>
        <c:lblAlgn val="ctr"/>
        <c:lblOffset val="100"/>
      </c:catAx>
      <c:valAx>
        <c:axId val="94127616"/>
        <c:scaling>
          <c:orientation val="minMax"/>
        </c:scaling>
        <c:axPos val="r"/>
        <c:majorGridlines/>
        <c:title>
          <c:tx>
            <c:rich>
              <a:bodyPr rot="-5400000" vert="horz"/>
              <a:lstStyle/>
              <a:p>
                <a:pPr>
                  <a:defRPr/>
                </a:pPr>
                <a:r>
                  <a:rPr lang="en-US"/>
                  <a:t>Total</a:t>
                </a:r>
                <a:r>
                  <a:rPr lang="en-US" baseline="0"/>
                  <a:t> Wasted Height (m)</a:t>
                </a:r>
                <a:endParaRPr lang="en-US"/>
              </a:p>
            </c:rich>
          </c:tx>
          <c:layout>
            <c:manualLayout>
              <c:xMode val="edge"/>
              <c:yMode val="edge"/>
              <c:x val="2.2230841514088086E-2"/>
              <c:y val="0.28502633559066981"/>
            </c:manualLayout>
          </c:layout>
        </c:title>
        <c:numFmt formatCode="0.00" sourceLinked="1"/>
        <c:majorTickMark val="none"/>
        <c:tickLblPos val="high"/>
        <c:crossAx val="94117248"/>
        <c:crosses val="autoZero"/>
        <c:crossBetween val="midCat"/>
      </c:valAx>
      <c:spPr>
        <a:ln>
          <a:solidFill>
            <a:schemeClr val="tx1"/>
          </a:solidFill>
        </a:ln>
      </c:spPr>
    </c:plotArea>
    <c:legend>
      <c:legendPos val="r"/>
      <c:layout>
        <c:manualLayout>
          <c:xMode val="edge"/>
          <c:yMode val="edge"/>
          <c:x val="0.86614377798777964"/>
          <c:y val="0.28515478454583698"/>
          <c:w val="0.13063561050431607"/>
          <c:h val="0.27212811716819829"/>
        </c:manualLayout>
      </c:layout>
    </c:legend>
    <c:plotVisOnly val="1"/>
    <c:dispBlanksAs val="zero"/>
  </c:chart>
  <c:externalData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108" charset="0"/>
                <a:ea typeface="+mn-ea"/>
              </a:defRPr>
            </a:lvl1pPr>
          </a:lstStyle>
          <a:p>
            <a:pPr>
              <a:defRPr/>
            </a:pPr>
            <a:endParaRPr lang="en-US"/>
          </a:p>
        </p:txBody>
      </p:sp>
      <p:sp>
        <p:nvSpPr>
          <p:cNvPr id="409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3F0BA38E-657B-4CB8-8907-916D866700BF}" type="datetime1">
              <a:rPr lang="en-US"/>
              <a:pPr>
                <a:defRPr/>
              </a:pPr>
              <a:t>5/12/2012</a:t>
            </a:fld>
            <a:endParaRPr lang="en-US"/>
          </a:p>
        </p:txBody>
      </p:sp>
      <p:sp>
        <p:nvSpPr>
          <p:cNvPr id="266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09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09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108" charset="0"/>
                <a:ea typeface="+mn-ea"/>
              </a:defRPr>
            </a:lvl1pPr>
          </a:lstStyle>
          <a:p>
            <a:pPr>
              <a:defRPr/>
            </a:pPr>
            <a:endParaRPr lang="en-US"/>
          </a:p>
        </p:txBody>
      </p:sp>
      <p:sp>
        <p:nvSpPr>
          <p:cNvPr id="409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C9601AEB-CD43-4459-A714-B06890E6CA18}" type="slidenum">
              <a:rPr lang="en-US"/>
              <a:pPr>
                <a:defRPr/>
              </a:pPr>
              <a:t>‹#›</a:t>
            </a:fld>
            <a:endParaRPr lang="en-US"/>
          </a:p>
        </p:txBody>
      </p:sp>
    </p:spTree>
    <p:extLst>
      <p:ext uri="{BB962C8B-B14F-4D97-AF65-F5344CB8AC3E}">
        <p14:creationId xmlns:p14="http://schemas.microsoft.com/office/powerpoint/2010/main" xmlns="" val="32108871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108" charset="0"/>
        <a:ea typeface="ＭＳ Ｐゴシック" charset="-128"/>
        <a:cs typeface="+mn-cs"/>
      </a:defRPr>
    </a:lvl1pPr>
    <a:lvl2pPr marL="457200" algn="l" rtl="0" eaLnBrk="0" fontAlgn="base" hangingPunct="0">
      <a:spcBef>
        <a:spcPct val="30000"/>
      </a:spcBef>
      <a:spcAft>
        <a:spcPct val="0"/>
      </a:spcAft>
      <a:defRPr sz="1200" kern="1200">
        <a:solidFill>
          <a:schemeClr val="tx1"/>
        </a:solidFill>
        <a:latin typeface="Calibri" pitchFamily="-108" charset="0"/>
        <a:ea typeface="ＭＳ Ｐゴシック" pitchFamily="-108" charset="-128"/>
        <a:cs typeface="+mn-cs"/>
      </a:defRPr>
    </a:lvl2pPr>
    <a:lvl3pPr marL="914400" algn="l" rtl="0" eaLnBrk="0" fontAlgn="base" hangingPunct="0">
      <a:spcBef>
        <a:spcPct val="30000"/>
      </a:spcBef>
      <a:spcAft>
        <a:spcPct val="0"/>
      </a:spcAft>
      <a:defRPr sz="1200" kern="1200">
        <a:solidFill>
          <a:schemeClr val="tx1"/>
        </a:solidFill>
        <a:latin typeface="Calibri" pitchFamily="-108" charset="0"/>
        <a:ea typeface="ＭＳ Ｐゴシック" pitchFamily="-108" charset="-128"/>
        <a:cs typeface="+mn-cs"/>
      </a:defRPr>
    </a:lvl3pPr>
    <a:lvl4pPr marL="1371600" algn="l" rtl="0" eaLnBrk="0" fontAlgn="base" hangingPunct="0">
      <a:spcBef>
        <a:spcPct val="30000"/>
      </a:spcBef>
      <a:spcAft>
        <a:spcPct val="0"/>
      </a:spcAft>
      <a:defRPr sz="1200" kern="1200">
        <a:solidFill>
          <a:schemeClr val="tx1"/>
        </a:solidFill>
        <a:latin typeface="Calibri" pitchFamily="-108" charset="0"/>
        <a:ea typeface="ＭＳ Ｐゴシック" pitchFamily="-108" charset="-128"/>
        <a:cs typeface="+mn-cs"/>
      </a:defRPr>
    </a:lvl4pPr>
    <a:lvl5pPr marL="1828800" algn="l" rtl="0" eaLnBrk="0" fontAlgn="base" hangingPunct="0">
      <a:spcBef>
        <a:spcPct val="30000"/>
      </a:spcBef>
      <a:spcAft>
        <a:spcPct val="0"/>
      </a:spcAft>
      <a:defRPr sz="1200" kern="1200">
        <a:solidFill>
          <a:schemeClr val="tx1"/>
        </a:solidFill>
        <a:latin typeface="Calibri" pitchFamily="-108" charset="0"/>
        <a:ea typeface="ＭＳ Ｐゴシック" pitchFamily="-10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defTabSz="457200" eaLnBrk="1" hangingPunct="1">
              <a:spcBef>
                <a:spcPct val="0"/>
              </a:spcBef>
            </a:pPr>
            <a:r>
              <a:rPr lang="en-US" smtClean="0">
                <a:latin typeface="Calibri" pitchFamily="34" charset="0"/>
              </a:rPr>
              <a:t>Jeff</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7"/>
          <p:cNvSpPr>
            <a:spLocks noGrp="1" noChangeArrowheads="1"/>
          </p:cNvSpPr>
          <p:nvPr>
            <p:ph type="dt" sz="half" idx="10"/>
          </p:nvPr>
        </p:nvSpPr>
        <p:spPr>
          <a:ln/>
        </p:spPr>
        <p:txBody>
          <a:bodyPr/>
          <a:lstStyle>
            <a:lvl1pPr>
              <a:defRPr/>
            </a:lvl1pPr>
          </a:lstStyle>
          <a:p>
            <a:pPr>
              <a:defRPr/>
            </a:pPr>
            <a:fld id="{93E7A966-37D7-44B7-8719-6DE9A517D826}" type="datetime1">
              <a:rPr lang="en-US"/>
              <a:pPr>
                <a:defRPr/>
              </a:pPr>
              <a:t>5/12/2012</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xmlns="" val="2178474170"/>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fld id="{4B415122-0DFF-44C7-816E-68531F0B9284}" type="datetime1">
              <a:rPr lang="en-US"/>
              <a:pPr>
                <a:defRPr/>
              </a:pPr>
              <a:t>5/12/2012</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xmlns="" val="310589911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fld id="{D3C72295-B857-44E0-9C26-F0FDBBB1F81D}" type="datetime1">
              <a:rPr lang="en-US"/>
              <a:pPr>
                <a:defRPr/>
              </a:pPr>
              <a:t>5/12/2012</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xmlns="" val="102347669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a:ln/>
        </p:spPr>
        <p:txBody>
          <a:bodyPr/>
          <a:lstStyle>
            <a:lvl1pPr>
              <a:defRPr/>
            </a:lvl1pPr>
          </a:lstStyle>
          <a:p>
            <a:pPr>
              <a:defRPr/>
            </a:pPr>
            <a:fld id="{CEC7D564-64BE-46DF-817E-99EA7FB1705A}" type="datetime1">
              <a:rPr lang="en-US"/>
              <a:pPr>
                <a:defRPr/>
              </a:pPr>
              <a:t>5/12/2012</a:t>
            </a:fld>
            <a:endParaRPr lang="en-US"/>
          </a:p>
        </p:txBody>
      </p:sp>
      <p:sp>
        <p:nvSpPr>
          <p:cNvPr id="5" name="Footer Placeholder 4"/>
          <p:cNvSpPr>
            <a:spLocks noGrp="1"/>
          </p:cNvSpPr>
          <p:nvPr>
            <p:ph type="ftr" sz="quarter" idx="11"/>
          </p:nvPr>
        </p:nvSpPr>
        <p:spPr>
          <a:ln/>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pPr>
              <a:defRPr/>
            </a:pPr>
            <a:fld id="{CF21816A-808C-4557-9329-4256AFF3D3E4}" type="slidenum">
              <a:rPr lang="en-US"/>
              <a:pPr>
                <a:defRPr/>
              </a:pPr>
              <a:t>‹#›</a:t>
            </a:fld>
            <a:endParaRPr lang="en-US"/>
          </a:p>
        </p:txBody>
      </p:sp>
    </p:spTree>
    <p:extLst>
      <p:ext uri="{BB962C8B-B14F-4D97-AF65-F5344CB8AC3E}">
        <p14:creationId xmlns:p14="http://schemas.microsoft.com/office/powerpoint/2010/main" xmlns="" val="237242914"/>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ln/>
        </p:spPr>
        <p:txBody>
          <a:bodyPr/>
          <a:lstStyle>
            <a:lvl1pPr>
              <a:defRPr/>
            </a:lvl1pPr>
          </a:lstStyle>
          <a:p>
            <a:pPr>
              <a:defRPr/>
            </a:pPr>
            <a:fld id="{D0891AD3-9114-42DD-A0F7-CF699D0A7387}" type="datetime1">
              <a:rPr lang="en-US"/>
              <a:pPr>
                <a:defRPr/>
              </a:pPr>
              <a:t>5/12/2012</a:t>
            </a:fld>
            <a:endParaRPr lang="en-US"/>
          </a:p>
        </p:txBody>
      </p:sp>
      <p:sp>
        <p:nvSpPr>
          <p:cNvPr id="5" name="Footer Placeholder 4"/>
          <p:cNvSpPr>
            <a:spLocks noGrp="1"/>
          </p:cNvSpPr>
          <p:nvPr>
            <p:ph type="ftr" sz="quarter" idx="11"/>
          </p:nvPr>
        </p:nvSpPr>
        <p:spPr>
          <a:ln/>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pPr>
              <a:defRPr/>
            </a:pPr>
            <a:fld id="{8C7E6018-41F9-4CD5-A933-0729A92484D7}" type="slidenum">
              <a:rPr lang="en-US"/>
              <a:pPr>
                <a:defRPr/>
              </a:pPr>
              <a:t>‹#›</a:t>
            </a:fld>
            <a:endParaRPr lang="en-US"/>
          </a:p>
        </p:txBody>
      </p:sp>
    </p:spTree>
    <p:extLst>
      <p:ext uri="{BB962C8B-B14F-4D97-AF65-F5344CB8AC3E}">
        <p14:creationId xmlns:p14="http://schemas.microsoft.com/office/powerpoint/2010/main" xmlns="" val="2368386979"/>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ln/>
        </p:spPr>
        <p:txBody>
          <a:bodyPr/>
          <a:lstStyle>
            <a:lvl1pPr>
              <a:defRPr/>
            </a:lvl1pPr>
          </a:lstStyle>
          <a:p>
            <a:pPr>
              <a:defRPr/>
            </a:pPr>
            <a:fld id="{7D41ED79-4BF2-4AE3-8295-9AA7A0BD94EE}" type="datetime1">
              <a:rPr lang="en-US"/>
              <a:pPr>
                <a:defRPr/>
              </a:pPr>
              <a:t>5/12/2012</a:t>
            </a:fld>
            <a:endParaRPr lang="en-US"/>
          </a:p>
        </p:txBody>
      </p:sp>
      <p:sp>
        <p:nvSpPr>
          <p:cNvPr id="5" name="Footer Placeholder 4"/>
          <p:cNvSpPr>
            <a:spLocks noGrp="1"/>
          </p:cNvSpPr>
          <p:nvPr>
            <p:ph type="ftr" sz="quarter" idx="11"/>
          </p:nvPr>
        </p:nvSpPr>
        <p:spPr>
          <a:ln/>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pPr>
              <a:defRPr/>
            </a:pPr>
            <a:fld id="{9C04363C-EADA-45C1-9D3E-78C6B210EA9B}" type="slidenum">
              <a:rPr lang="en-US"/>
              <a:pPr>
                <a:defRPr/>
              </a:pPr>
              <a:t>‹#›</a:t>
            </a:fld>
            <a:endParaRPr lang="en-US"/>
          </a:p>
        </p:txBody>
      </p:sp>
    </p:spTree>
    <p:extLst>
      <p:ext uri="{BB962C8B-B14F-4D97-AF65-F5344CB8AC3E}">
        <p14:creationId xmlns:p14="http://schemas.microsoft.com/office/powerpoint/2010/main" xmlns="" val="3430672193"/>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a:ln/>
        </p:spPr>
        <p:txBody>
          <a:bodyPr/>
          <a:lstStyle>
            <a:lvl1pPr>
              <a:defRPr/>
            </a:lvl1pPr>
          </a:lstStyle>
          <a:p>
            <a:pPr>
              <a:defRPr/>
            </a:pPr>
            <a:fld id="{49D87D57-7103-4E7C-8B35-3FB7424F44F2}" type="datetime1">
              <a:rPr lang="en-US"/>
              <a:pPr>
                <a:defRPr/>
              </a:pPr>
              <a:t>5/12/2012</a:t>
            </a:fld>
            <a:endParaRPr lang="en-US"/>
          </a:p>
        </p:txBody>
      </p:sp>
      <p:sp>
        <p:nvSpPr>
          <p:cNvPr id="6" name="Footer Placeholder 4"/>
          <p:cNvSpPr>
            <a:spLocks noGrp="1"/>
          </p:cNvSpPr>
          <p:nvPr>
            <p:ph type="ftr" sz="quarter" idx="11"/>
          </p:nvPr>
        </p:nvSpPr>
        <p:spPr>
          <a:ln/>
        </p:spPr>
        <p:txBody>
          <a:bodyPr/>
          <a:lstStyle>
            <a:lvl1pPr>
              <a:defRPr/>
            </a:lvl1pPr>
          </a:lstStyle>
          <a:p>
            <a:pPr>
              <a:defRPr/>
            </a:pPr>
            <a:endParaRPr lang="en-US"/>
          </a:p>
        </p:txBody>
      </p:sp>
      <p:sp>
        <p:nvSpPr>
          <p:cNvPr id="7" name="Slide Number Placeholder 5"/>
          <p:cNvSpPr>
            <a:spLocks noGrp="1"/>
          </p:cNvSpPr>
          <p:nvPr>
            <p:ph type="sldNum" sz="quarter" idx="12"/>
          </p:nvPr>
        </p:nvSpPr>
        <p:spPr>
          <a:ln/>
        </p:spPr>
        <p:txBody>
          <a:bodyPr/>
          <a:lstStyle>
            <a:lvl1pPr>
              <a:defRPr/>
            </a:lvl1pPr>
          </a:lstStyle>
          <a:p>
            <a:pPr>
              <a:defRPr/>
            </a:pPr>
            <a:fld id="{92E2B7EF-C1CD-49D7-B61F-DFB6BC9B6759}" type="slidenum">
              <a:rPr lang="en-US"/>
              <a:pPr>
                <a:defRPr/>
              </a:pPr>
              <a:t>‹#›</a:t>
            </a:fld>
            <a:endParaRPr lang="en-US"/>
          </a:p>
        </p:txBody>
      </p:sp>
    </p:spTree>
    <p:extLst>
      <p:ext uri="{BB962C8B-B14F-4D97-AF65-F5344CB8AC3E}">
        <p14:creationId xmlns:p14="http://schemas.microsoft.com/office/powerpoint/2010/main" xmlns="" val="3487941052"/>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ln/>
        </p:spPr>
        <p:txBody>
          <a:bodyPr/>
          <a:lstStyle>
            <a:lvl1pPr>
              <a:defRPr/>
            </a:lvl1pPr>
          </a:lstStyle>
          <a:p>
            <a:pPr>
              <a:defRPr/>
            </a:pPr>
            <a:fld id="{973C840A-334E-40E7-9A4E-A6FAF1478EEB}" type="datetime1">
              <a:rPr lang="en-US"/>
              <a:pPr>
                <a:defRPr/>
              </a:pPr>
              <a:t>5/12/2012</a:t>
            </a:fld>
            <a:endParaRPr lang="en-US"/>
          </a:p>
        </p:txBody>
      </p:sp>
      <p:sp>
        <p:nvSpPr>
          <p:cNvPr id="8" name="Footer Placeholder 4"/>
          <p:cNvSpPr>
            <a:spLocks noGrp="1"/>
          </p:cNvSpPr>
          <p:nvPr>
            <p:ph type="ftr" sz="quarter" idx="11"/>
          </p:nvPr>
        </p:nvSpPr>
        <p:spPr>
          <a:ln/>
        </p:spPr>
        <p:txBody>
          <a:bodyPr/>
          <a:lstStyle>
            <a:lvl1pPr>
              <a:defRPr/>
            </a:lvl1pPr>
          </a:lstStyle>
          <a:p>
            <a:pPr>
              <a:defRPr/>
            </a:pPr>
            <a:endParaRPr lang="en-US"/>
          </a:p>
        </p:txBody>
      </p:sp>
      <p:sp>
        <p:nvSpPr>
          <p:cNvPr id="9" name="Slide Number Placeholder 5"/>
          <p:cNvSpPr>
            <a:spLocks noGrp="1"/>
          </p:cNvSpPr>
          <p:nvPr>
            <p:ph type="sldNum" sz="quarter" idx="12"/>
          </p:nvPr>
        </p:nvSpPr>
        <p:spPr>
          <a:ln/>
        </p:spPr>
        <p:txBody>
          <a:bodyPr/>
          <a:lstStyle>
            <a:lvl1pPr>
              <a:defRPr/>
            </a:lvl1pPr>
          </a:lstStyle>
          <a:p>
            <a:pPr>
              <a:defRPr/>
            </a:pPr>
            <a:fld id="{A23479D9-A675-422B-ABEC-FF783822A104}" type="slidenum">
              <a:rPr lang="en-US"/>
              <a:pPr>
                <a:defRPr/>
              </a:pPr>
              <a:t>‹#›</a:t>
            </a:fld>
            <a:endParaRPr lang="en-US"/>
          </a:p>
        </p:txBody>
      </p:sp>
    </p:spTree>
    <p:extLst>
      <p:ext uri="{BB962C8B-B14F-4D97-AF65-F5344CB8AC3E}">
        <p14:creationId xmlns:p14="http://schemas.microsoft.com/office/powerpoint/2010/main" xmlns="" val="3717592641"/>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a:ln/>
        </p:spPr>
        <p:txBody>
          <a:bodyPr/>
          <a:lstStyle>
            <a:lvl1pPr>
              <a:defRPr/>
            </a:lvl1pPr>
          </a:lstStyle>
          <a:p>
            <a:pPr>
              <a:defRPr/>
            </a:pPr>
            <a:fld id="{793D8704-0FEA-4D72-A251-740E0BE14855}" type="datetime1">
              <a:rPr lang="en-US"/>
              <a:pPr>
                <a:defRPr/>
              </a:pPr>
              <a:t>5/12/2012</a:t>
            </a:fld>
            <a:endParaRPr lang="en-US"/>
          </a:p>
        </p:txBody>
      </p:sp>
      <p:sp>
        <p:nvSpPr>
          <p:cNvPr id="4" name="Footer Placeholder 4"/>
          <p:cNvSpPr>
            <a:spLocks noGrp="1"/>
          </p:cNvSpPr>
          <p:nvPr>
            <p:ph type="ftr" sz="quarter" idx="11"/>
          </p:nvPr>
        </p:nvSpPr>
        <p:spPr>
          <a:ln/>
        </p:spPr>
        <p:txBody>
          <a:bodyPr/>
          <a:lstStyle>
            <a:lvl1pPr>
              <a:defRPr/>
            </a:lvl1pPr>
          </a:lstStyle>
          <a:p>
            <a:pPr>
              <a:defRPr/>
            </a:pPr>
            <a:endParaRPr lang="en-US"/>
          </a:p>
        </p:txBody>
      </p:sp>
      <p:sp>
        <p:nvSpPr>
          <p:cNvPr id="5" name="Slide Number Placeholder 5"/>
          <p:cNvSpPr>
            <a:spLocks noGrp="1"/>
          </p:cNvSpPr>
          <p:nvPr>
            <p:ph type="sldNum" sz="quarter" idx="12"/>
          </p:nvPr>
        </p:nvSpPr>
        <p:spPr>
          <a:ln/>
        </p:spPr>
        <p:txBody>
          <a:bodyPr/>
          <a:lstStyle>
            <a:lvl1pPr>
              <a:defRPr/>
            </a:lvl1pPr>
          </a:lstStyle>
          <a:p>
            <a:pPr>
              <a:defRPr/>
            </a:pPr>
            <a:fld id="{D0715A23-0382-471D-8E77-3BB250364AAA}" type="slidenum">
              <a:rPr lang="en-US"/>
              <a:pPr>
                <a:defRPr/>
              </a:pPr>
              <a:t>‹#›</a:t>
            </a:fld>
            <a:endParaRPr lang="en-US"/>
          </a:p>
        </p:txBody>
      </p:sp>
    </p:spTree>
    <p:extLst>
      <p:ext uri="{BB962C8B-B14F-4D97-AF65-F5344CB8AC3E}">
        <p14:creationId xmlns:p14="http://schemas.microsoft.com/office/powerpoint/2010/main" xmlns="" val="370792729"/>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pPr>
              <a:defRPr/>
            </a:pPr>
            <a:fld id="{DAB35CCF-4E79-46B5-BE22-F997B57614EE}" type="datetime1">
              <a:rPr lang="en-US"/>
              <a:pPr>
                <a:defRPr/>
              </a:pPr>
              <a:t>5/12/2012</a:t>
            </a:fld>
            <a:endParaRPr lang="en-US"/>
          </a:p>
        </p:txBody>
      </p:sp>
      <p:sp>
        <p:nvSpPr>
          <p:cNvPr id="3" name="Footer Placeholder 4"/>
          <p:cNvSpPr>
            <a:spLocks noGrp="1"/>
          </p:cNvSpPr>
          <p:nvPr>
            <p:ph type="ftr" sz="quarter" idx="11"/>
          </p:nvPr>
        </p:nvSpPr>
        <p:spPr>
          <a:ln/>
        </p:spPr>
        <p:txBody>
          <a:bodyPr/>
          <a:lstStyle>
            <a:lvl1pPr>
              <a:defRPr/>
            </a:lvl1pPr>
          </a:lstStyle>
          <a:p>
            <a:pPr>
              <a:defRPr/>
            </a:pPr>
            <a:endParaRPr lang="en-US"/>
          </a:p>
        </p:txBody>
      </p:sp>
      <p:sp>
        <p:nvSpPr>
          <p:cNvPr id="4" name="Slide Number Placeholder 5"/>
          <p:cNvSpPr>
            <a:spLocks noGrp="1"/>
          </p:cNvSpPr>
          <p:nvPr>
            <p:ph type="sldNum" sz="quarter" idx="12"/>
          </p:nvPr>
        </p:nvSpPr>
        <p:spPr>
          <a:ln/>
        </p:spPr>
        <p:txBody>
          <a:bodyPr/>
          <a:lstStyle>
            <a:lvl1pPr>
              <a:defRPr/>
            </a:lvl1pPr>
          </a:lstStyle>
          <a:p>
            <a:pPr>
              <a:defRPr/>
            </a:pPr>
            <a:fld id="{1693AA9B-F5C2-4EA8-A3BF-0E7F6DD28C07}" type="slidenum">
              <a:rPr lang="en-US"/>
              <a:pPr>
                <a:defRPr/>
              </a:pPr>
              <a:t>‹#›</a:t>
            </a:fld>
            <a:endParaRPr lang="en-US"/>
          </a:p>
        </p:txBody>
      </p:sp>
    </p:spTree>
    <p:extLst>
      <p:ext uri="{BB962C8B-B14F-4D97-AF65-F5344CB8AC3E}">
        <p14:creationId xmlns:p14="http://schemas.microsoft.com/office/powerpoint/2010/main" xmlns="" val="1175367244"/>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ln/>
        </p:spPr>
        <p:txBody>
          <a:bodyPr/>
          <a:lstStyle>
            <a:lvl1pPr>
              <a:defRPr/>
            </a:lvl1pPr>
          </a:lstStyle>
          <a:p>
            <a:pPr>
              <a:defRPr/>
            </a:pPr>
            <a:fld id="{553DE464-1970-45C3-8C4F-0885240D92F8}" type="datetime1">
              <a:rPr lang="en-US"/>
              <a:pPr>
                <a:defRPr/>
              </a:pPr>
              <a:t>5/12/2012</a:t>
            </a:fld>
            <a:endParaRPr lang="en-US"/>
          </a:p>
        </p:txBody>
      </p:sp>
      <p:sp>
        <p:nvSpPr>
          <p:cNvPr id="6" name="Footer Placeholder 4"/>
          <p:cNvSpPr>
            <a:spLocks noGrp="1"/>
          </p:cNvSpPr>
          <p:nvPr>
            <p:ph type="ftr" sz="quarter" idx="11"/>
          </p:nvPr>
        </p:nvSpPr>
        <p:spPr>
          <a:ln/>
        </p:spPr>
        <p:txBody>
          <a:bodyPr/>
          <a:lstStyle>
            <a:lvl1pPr>
              <a:defRPr/>
            </a:lvl1pPr>
          </a:lstStyle>
          <a:p>
            <a:pPr>
              <a:defRPr/>
            </a:pPr>
            <a:endParaRPr lang="en-US"/>
          </a:p>
        </p:txBody>
      </p:sp>
      <p:sp>
        <p:nvSpPr>
          <p:cNvPr id="7" name="Slide Number Placeholder 5"/>
          <p:cNvSpPr>
            <a:spLocks noGrp="1"/>
          </p:cNvSpPr>
          <p:nvPr>
            <p:ph type="sldNum" sz="quarter" idx="12"/>
          </p:nvPr>
        </p:nvSpPr>
        <p:spPr>
          <a:ln/>
        </p:spPr>
        <p:txBody>
          <a:bodyPr/>
          <a:lstStyle>
            <a:lvl1pPr>
              <a:defRPr/>
            </a:lvl1pPr>
          </a:lstStyle>
          <a:p>
            <a:pPr>
              <a:defRPr/>
            </a:pPr>
            <a:fld id="{5AF6610D-63B4-45D7-9494-ED7CDBDEC4FF}" type="slidenum">
              <a:rPr lang="en-US"/>
              <a:pPr>
                <a:defRPr/>
              </a:pPr>
              <a:t>‹#›</a:t>
            </a:fld>
            <a:endParaRPr lang="en-US"/>
          </a:p>
        </p:txBody>
      </p:sp>
    </p:spTree>
    <p:extLst>
      <p:ext uri="{BB962C8B-B14F-4D97-AF65-F5344CB8AC3E}">
        <p14:creationId xmlns:p14="http://schemas.microsoft.com/office/powerpoint/2010/main" xmlns="" val="418662174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fld id="{D67823B9-0C58-4D8A-B16C-BA3BA3B70E06}" type="datetime1">
              <a:rPr lang="en-US"/>
              <a:pPr>
                <a:defRPr/>
              </a:pPr>
              <a:t>5/12/2012</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xmlns="" val="1565289886"/>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ln/>
        </p:spPr>
        <p:txBody>
          <a:bodyPr/>
          <a:lstStyle>
            <a:lvl1pPr>
              <a:defRPr/>
            </a:lvl1pPr>
          </a:lstStyle>
          <a:p>
            <a:pPr>
              <a:defRPr/>
            </a:pPr>
            <a:fld id="{D33DD76E-B0D5-40A4-BEBC-65DD222105D2}" type="datetime1">
              <a:rPr lang="en-US"/>
              <a:pPr>
                <a:defRPr/>
              </a:pPr>
              <a:t>5/12/2012</a:t>
            </a:fld>
            <a:endParaRPr lang="en-US"/>
          </a:p>
        </p:txBody>
      </p:sp>
      <p:sp>
        <p:nvSpPr>
          <p:cNvPr id="6" name="Footer Placeholder 4"/>
          <p:cNvSpPr>
            <a:spLocks noGrp="1"/>
          </p:cNvSpPr>
          <p:nvPr>
            <p:ph type="ftr" sz="quarter" idx="11"/>
          </p:nvPr>
        </p:nvSpPr>
        <p:spPr>
          <a:ln/>
        </p:spPr>
        <p:txBody>
          <a:bodyPr/>
          <a:lstStyle>
            <a:lvl1pPr>
              <a:defRPr/>
            </a:lvl1pPr>
          </a:lstStyle>
          <a:p>
            <a:pPr>
              <a:defRPr/>
            </a:pPr>
            <a:endParaRPr lang="en-US"/>
          </a:p>
        </p:txBody>
      </p:sp>
      <p:sp>
        <p:nvSpPr>
          <p:cNvPr id="7" name="Slide Number Placeholder 5"/>
          <p:cNvSpPr>
            <a:spLocks noGrp="1"/>
          </p:cNvSpPr>
          <p:nvPr>
            <p:ph type="sldNum" sz="quarter" idx="12"/>
          </p:nvPr>
        </p:nvSpPr>
        <p:spPr>
          <a:ln/>
        </p:spPr>
        <p:txBody>
          <a:bodyPr/>
          <a:lstStyle>
            <a:lvl1pPr>
              <a:defRPr/>
            </a:lvl1pPr>
          </a:lstStyle>
          <a:p>
            <a:pPr>
              <a:defRPr/>
            </a:pPr>
            <a:fld id="{F337C2B7-2942-4CCA-9772-3F94FE704842}" type="slidenum">
              <a:rPr lang="en-US"/>
              <a:pPr>
                <a:defRPr/>
              </a:pPr>
              <a:t>‹#›</a:t>
            </a:fld>
            <a:endParaRPr lang="en-US"/>
          </a:p>
        </p:txBody>
      </p:sp>
    </p:spTree>
    <p:extLst>
      <p:ext uri="{BB962C8B-B14F-4D97-AF65-F5344CB8AC3E}">
        <p14:creationId xmlns:p14="http://schemas.microsoft.com/office/powerpoint/2010/main" xmlns="" val="3947069544"/>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ln/>
        </p:spPr>
        <p:txBody>
          <a:bodyPr/>
          <a:lstStyle>
            <a:lvl1pPr>
              <a:defRPr/>
            </a:lvl1pPr>
          </a:lstStyle>
          <a:p>
            <a:pPr>
              <a:defRPr/>
            </a:pPr>
            <a:fld id="{3888794F-7368-4B5C-B19F-6B881CF02180}" type="datetime1">
              <a:rPr lang="en-US"/>
              <a:pPr>
                <a:defRPr/>
              </a:pPr>
              <a:t>5/12/2012</a:t>
            </a:fld>
            <a:endParaRPr lang="en-US"/>
          </a:p>
        </p:txBody>
      </p:sp>
      <p:sp>
        <p:nvSpPr>
          <p:cNvPr id="5" name="Footer Placeholder 4"/>
          <p:cNvSpPr>
            <a:spLocks noGrp="1"/>
          </p:cNvSpPr>
          <p:nvPr>
            <p:ph type="ftr" sz="quarter" idx="11"/>
          </p:nvPr>
        </p:nvSpPr>
        <p:spPr>
          <a:ln/>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pPr>
              <a:defRPr/>
            </a:pPr>
            <a:fld id="{5559AE92-434E-41A2-9E2B-FC121507DD78}" type="slidenum">
              <a:rPr lang="en-US"/>
              <a:pPr>
                <a:defRPr/>
              </a:pPr>
              <a:t>‹#›</a:t>
            </a:fld>
            <a:endParaRPr lang="en-US"/>
          </a:p>
        </p:txBody>
      </p:sp>
    </p:spTree>
    <p:extLst>
      <p:ext uri="{BB962C8B-B14F-4D97-AF65-F5344CB8AC3E}">
        <p14:creationId xmlns:p14="http://schemas.microsoft.com/office/powerpoint/2010/main" xmlns="" val="3638521958"/>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ln/>
        </p:spPr>
        <p:txBody>
          <a:bodyPr/>
          <a:lstStyle>
            <a:lvl1pPr>
              <a:defRPr/>
            </a:lvl1pPr>
          </a:lstStyle>
          <a:p>
            <a:pPr>
              <a:defRPr/>
            </a:pPr>
            <a:fld id="{BD4A4280-2864-4DDB-B363-4ABCA62897FE}" type="datetime1">
              <a:rPr lang="en-US"/>
              <a:pPr>
                <a:defRPr/>
              </a:pPr>
              <a:t>5/12/2012</a:t>
            </a:fld>
            <a:endParaRPr lang="en-US"/>
          </a:p>
        </p:txBody>
      </p:sp>
      <p:sp>
        <p:nvSpPr>
          <p:cNvPr id="5" name="Footer Placeholder 4"/>
          <p:cNvSpPr>
            <a:spLocks noGrp="1"/>
          </p:cNvSpPr>
          <p:nvPr>
            <p:ph type="ftr" sz="quarter" idx="11"/>
          </p:nvPr>
        </p:nvSpPr>
        <p:spPr>
          <a:ln/>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pPr>
              <a:defRPr/>
            </a:pPr>
            <a:fld id="{DF282C94-D528-4ADC-9313-EE8618C06CF7}" type="slidenum">
              <a:rPr lang="en-US"/>
              <a:pPr>
                <a:defRPr/>
              </a:pPr>
              <a:t>‹#›</a:t>
            </a:fld>
            <a:endParaRPr lang="en-US"/>
          </a:p>
        </p:txBody>
      </p:sp>
    </p:spTree>
    <p:extLst>
      <p:ext uri="{BB962C8B-B14F-4D97-AF65-F5344CB8AC3E}">
        <p14:creationId xmlns:p14="http://schemas.microsoft.com/office/powerpoint/2010/main" xmlns="" val="199613536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dt" sz="half" idx="10"/>
          </p:nvPr>
        </p:nvSpPr>
        <p:spPr>
          <a:ln/>
        </p:spPr>
        <p:txBody>
          <a:bodyPr/>
          <a:lstStyle>
            <a:lvl1pPr>
              <a:defRPr/>
            </a:lvl1pPr>
          </a:lstStyle>
          <a:p>
            <a:pPr>
              <a:defRPr/>
            </a:pPr>
            <a:fld id="{F3F9CDFC-DD65-481D-A8B6-8FD64A0744CB}" type="datetime1">
              <a:rPr lang="en-US"/>
              <a:pPr>
                <a:defRPr/>
              </a:pPr>
              <a:t>5/12/2012</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xmlns="" val="674725193"/>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dt" sz="half" idx="10"/>
          </p:nvPr>
        </p:nvSpPr>
        <p:spPr>
          <a:ln/>
        </p:spPr>
        <p:txBody>
          <a:bodyPr/>
          <a:lstStyle>
            <a:lvl1pPr>
              <a:defRPr/>
            </a:lvl1pPr>
          </a:lstStyle>
          <a:p>
            <a:pPr>
              <a:defRPr/>
            </a:pPr>
            <a:fld id="{22BDADF5-E3DE-4CB1-B3A3-789C21748AEA}" type="datetime1">
              <a:rPr lang="en-US"/>
              <a:pPr>
                <a:defRPr/>
              </a:pPr>
              <a:t>5/12/2012</a:t>
            </a:fld>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xmlns="" val="3922368785"/>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dt" sz="half" idx="10"/>
          </p:nvPr>
        </p:nvSpPr>
        <p:spPr>
          <a:ln/>
        </p:spPr>
        <p:txBody>
          <a:bodyPr/>
          <a:lstStyle>
            <a:lvl1pPr>
              <a:defRPr/>
            </a:lvl1pPr>
          </a:lstStyle>
          <a:p>
            <a:pPr>
              <a:defRPr/>
            </a:pPr>
            <a:fld id="{4B0183A0-25B5-4365-9CE3-72F1D191B5D9}" type="datetime1">
              <a:rPr lang="en-US"/>
              <a:pPr>
                <a:defRPr/>
              </a:pPr>
              <a:t>5/12/2012</a:t>
            </a:fld>
            <a:endParaRPr lang="en-US"/>
          </a:p>
        </p:txBody>
      </p:sp>
      <p:sp>
        <p:nvSpPr>
          <p:cNvPr id="8" name="Rectangle 8"/>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xmlns="" val="2769862331"/>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dt" sz="half" idx="10"/>
          </p:nvPr>
        </p:nvSpPr>
        <p:spPr>
          <a:ln/>
        </p:spPr>
        <p:txBody>
          <a:bodyPr/>
          <a:lstStyle>
            <a:lvl1pPr>
              <a:defRPr/>
            </a:lvl1pPr>
          </a:lstStyle>
          <a:p>
            <a:pPr>
              <a:defRPr/>
            </a:pPr>
            <a:fld id="{3D3FCDC4-E28B-4F54-9B27-C6782EFCF855}" type="datetime1">
              <a:rPr lang="en-US"/>
              <a:pPr>
                <a:defRPr/>
              </a:pPr>
              <a:t>5/12/2012</a:t>
            </a:fld>
            <a:endParaRPr lang="en-US"/>
          </a:p>
        </p:txBody>
      </p:sp>
      <p:sp>
        <p:nvSpPr>
          <p:cNvPr id="4" name="Rectangle 8"/>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xmlns="" val="219469557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DE0936C9-B553-4319-B737-6F339A4C7A5E}" type="datetime1">
              <a:rPr lang="en-US"/>
              <a:pPr>
                <a:defRPr/>
              </a:pPr>
              <a:t>5/12/2012</a:t>
            </a:fld>
            <a:endParaRPr lang="en-US"/>
          </a:p>
        </p:txBody>
      </p:sp>
      <p:sp>
        <p:nvSpPr>
          <p:cNvPr id="3" name="Rectangle 8"/>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xmlns="" val="2695179656"/>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fld id="{7ABC4269-F286-45CD-8731-62418F3085D5}" type="datetime1">
              <a:rPr lang="en-US"/>
              <a:pPr>
                <a:defRPr/>
              </a:pPr>
              <a:t>5/12/2012</a:t>
            </a:fld>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xmlns="" val="298979841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fld id="{8A1CB01C-DC4E-4438-A14A-3EC6FA721644}" type="datetime1">
              <a:rPr lang="en-US"/>
              <a:pPr>
                <a:defRPr/>
              </a:pPr>
              <a:t>5/12/2012</a:t>
            </a:fld>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xmlns="" val="1847246929"/>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pic>
          <p:nvPicPr>
            <p:cNvPr id="1033" name="Picture 3" descr="IMG_0249"/>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0" y="0"/>
              <a:ext cx="5760" cy="4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4" name="Picture 4" descr="IMG_0249"/>
            <p:cNvPicPr>
              <a:picLocks noChangeAspect="1" noChangeArrowheads="1"/>
            </p:cNvPicPr>
            <p:nvPr userDrawn="1"/>
          </p:nvPicPr>
          <p:blipFill>
            <a:blip r:embed="rId13" cstate="print">
              <a:extLst>
                <a:ext uri="{28A0092B-C50C-407E-A947-70E740481C1C}">
                  <a14:useLocalDpi xmlns:a14="http://schemas.microsoft.com/office/drawing/2010/main" xmlns="" val="0"/>
                </a:ext>
              </a:extLst>
            </a:blip>
            <a:srcRect l="73334" t="74040" r="23334" b="17778"/>
            <a:stretch>
              <a:fillRect/>
            </a:stretch>
          </p:blipFill>
          <p:spPr bwMode="auto">
            <a:xfrm>
              <a:off x="4032" y="3216"/>
              <a:ext cx="192" cy="4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5" name="Picture 5" descr="IMG_0249"/>
            <p:cNvPicPr>
              <a:picLocks noChangeAspect="1" noChangeArrowheads="1"/>
            </p:cNvPicPr>
            <p:nvPr userDrawn="1"/>
          </p:nvPicPr>
          <p:blipFill>
            <a:blip r:embed="rId13" cstate="print">
              <a:extLst>
                <a:ext uri="{28A0092B-C50C-407E-A947-70E740481C1C}">
                  <a14:useLocalDpi xmlns:a14="http://schemas.microsoft.com/office/drawing/2010/main" xmlns="" val="0"/>
                </a:ext>
              </a:extLst>
            </a:blip>
            <a:srcRect l="65834" t="84445" r="29166" b="13333"/>
            <a:stretch>
              <a:fillRect/>
            </a:stretch>
          </p:blipFill>
          <p:spPr bwMode="auto">
            <a:xfrm>
              <a:off x="3792" y="3552"/>
              <a:ext cx="288"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1027" name="Picture 12"/>
          <p:cNvPicPr>
            <a:picLocks noChangeAspect="1" noChangeArrowheads="1"/>
          </p:cNvPicPr>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5105400" y="0"/>
            <a:ext cx="4038600" cy="1201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8" name="Picture 6" descr="cu_logo_sml_150_ppt.jpg                                        000B7307&#10;MPF28 Panther                  BD8AC844:"/>
          <p:cNvPicPr>
            <a:picLocks noChangeAspect="1" noChangeArrowheads="1"/>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1588" y="5876925"/>
            <a:ext cx="9145588" cy="981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9" name="Rectangle 2"/>
          <p:cNvSpPr>
            <a:spLocks noGrp="1" noChangeArrowheads="1"/>
          </p:cNvSpPr>
          <p:nvPr>
            <p:ph type="title"/>
          </p:nvPr>
        </p:nvSpPr>
        <p:spPr bwMode="auto">
          <a:xfrm>
            <a:off x="457200" y="228600"/>
            <a:ext cx="8458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0"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Rectangle 7"/>
          <p:cNvSpPr>
            <a:spLocks noGrp="1" noChangeArrowheads="1"/>
          </p:cNvSpPr>
          <p:nvPr>
            <p:ph type="dt" sz="half" idx="2"/>
          </p:nvPr>
        </p:nvSpPr>
        <p:spPr bwMode="auto">
          <a:xfrm>
            <a:off x="6781800" y="6248400"/>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a:lvl1pPr>
          </a:lstStyle>
          <a:p>
            <a:pPr>
              <a:defRPr/>
            </a:pPr>
            <a:fld id="{3586B8C3-BBEB-4CB1-8474-6BD0C3E276BC}" type="datetime1">
              <a:rPr lang="en-US"/>
              <a:pPr>
                <a:defRPr/>
              </a:pPr>
              <a:t>5/12/2012</a:t>
            </a:fld>
            <a:endParaRPr lang="en-US"/>
          </a:p>
        </p:txBody>
      </p:sp>
      <p:sp>
        <p:nvSpPr>
          <p:cNvPr id="15" name="Rectangle 8"/>
          <p:cNvSpPr>
            <a:spLocks noGrp="1" noChangeArrowheads="1"/>
          </p:cNvSpPr>
          <p:nvPr>
            <p:ph type="ftr" sz="quarter" idx="3"/>
          </p:nvPr>
        </p:nvSpPr>
        <p:spPr bwMode="auto">
          <a:xfrm>
            <a:off x="3124200" y="6245225"/>
            <a:ext cx="2895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a:latin typeface="Arial" charset="0"/>
                <a:ea typeface="+mn-ea"/>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ransition>
    <p:fade/>
  </p:transition>
  <p:txStyles>
    <p:titleStyle>
      <a:lvl1pPr algn="ctr" rtl="0" eaLnBrk="0" fontAlgn="base" hangingPunct="0">
        <a:spcBef>
          <a:spcPct val="0"/>
        </a:spcBef>
        <a:spcAft>
          <a:spcPct val="0"/>
        </a:spcAft>
        <a:defRPr sz="4400" b="1">
          <a:solidFill>
            <a:schemeClr val="tx2"/>
          </a:solidFill>
          <a:latin typeface="+mj-lt"/>
          <a:ea typeface="ＭＳ Ｐゴシック" charset="-128"/>
          <a:cs typeface="+mj-cs"/>
        </a:defRPr>
      </a:lvl1pPr>
      <a:lvl2pPr algn="ctr" rtl="0" eaLnBrk="0" fontAlgn="base" hangingPunct="0">
        <a:spcBef>
          <a:spcPct val="0"/>
        </a:spcBef>
        <a:spcAft>
          <a:spcPct val="0"/>
        </a:spcAft>
        <a:defRPr sz="4400" b="1">
          <a:solidFill>
            <a:schemeClr val="tx2"/>
          </a:solidFill>
          <a:latin typeface="Calibri" pitchFamily="-108" charset="0"/>
          <a:ea typeface="ＭＳ Ｐゴシック" charset="-128"/>
        </a:defRPr>
      </a:lvl2pPr>
      <a:lvl3pPr algn="ctr" rtl="0" eaLnBrk="0" fontAlgn="base" hangingPunct="0">
        <a:spcBef>
          <a:spcPct val="0"/>
        </a:spcBef>
        <a:spcAft>
          <a:spcPct val="0"/>
        </a:spcAft>
        <a:defRPr sz="4400" b="1">
          <a:solidFill>
            <a:schemeClr val="tx2"/>
          </a:solidFill>
          <a:latin typeface="Calibri" pitchFamily="-108" charset="0"/>
          <a:ea typeface="ＭＳ Ｐゴシック" charset="-128"/>
        </a:defRPr>
      </a:lvl3pPr>
      <a:lvl4pPr algn="ctr" rtl="0" eaLnBrk="0" fontAlgn="base" hangingPunct="0">
        <a:spcBef>
          <a:spcPct val="0"/>
        </a:spcBef>
        <a:spcAft>
          <a:spcPct val="0"/>
        </a:spcAft>
        <a:defRPr sz="4400" b="1">
          <a:solidFill>
            <a:schemeClr val="tx2"/>
          </a:solidFill>
          <a:latin typeface="Calibri" pitchFamily="-108" charset="0"/>
          <a:ea typeface="ＭＳ Ｐゴシック" charset="-128"/>
        </a:defRPr>
      </a:lvl4pPr>
      <a:lvl5pPr algn="ctr" rtl="0" eaLnBrk="0" fontAlgn="base" hangingPunct="0">
        <a:spcBef>
          <a:spcPct val="0"/>
        </a:spcBef>
        <a:spcAft>
          <a:spcPct val="0"/>
        </a:spcAft>
        <a:defRPr sz="4400" b="1">
          <a:solidFill>
            <a:schemeClr val="tx2"/>
          </a:solidFill>
          <a:latin typeface="Calibri" pitchFamily="-108" charset="0"/>
          <a:ea typeface="ＭＳ Ｐゴシック" charset="-128"/>
        </a:defRPr>
      </a:lvl5pPr>
      <a:lvl6pPr marL="457200" algn="ctr" rtl="0" fontAlgn="base">
        <a:spcBef>
          <a:spcPct val="0"/>
        </a:spcBef>
        <a:spcAft>
          <a:spcPct val="0"/>
        </a:spcAft>
        <a:defRPr sz="4400" b="1">
          <a:solidFill>
            <a:schemeClr val="tx2"/>
          </a:solidFill>
          <a:latin typeface="Calibri" pitchFamily="-108" charset="0"/>
        </a:defRPr>
      </a:lvl6pPr>
      <a:lvl7pPr marL="914400" algn="ctr" rtl="0" fontAlgn="base">
        <a:spcBef>
          <a:spcPct val="0"/>
        </a:spcBef>
        <a:spcAft>
          <a:spcPct val="0"/>
        </a:spcAft>
        <a:defRPr sz="4400" b="1">
          <a:solidFill>
            <a:schemeClr val="tx2"/>
          </a:solidFill>
          <a:latin typeface="Calibri" pitchFamily="-108" charset="0"/>
        </a:defRPr>
      </a:lvl7pPr>
      <a:lvl8pPr marL="1371600" algn="ctr" rtl="0" fontAlgn="base">
        <a:spcBef>
          <a:spcPct val="0"/>
        </a:spcBef>
        <a:spcAft>
          <a:spcPct val="0"/>
        </a:spcAft>
        <a:defRPr sz="4400" b="1">
          <a:solidFill>
            <a:schemeClr val="tx2"/>
          </a:solidFill>
          <a:latin typeface="Calibri" pitchFamily="-108" charset="0"/>
        </a:defRPr>
      </a:lvl8pPr>
      <a:lvl9pPr marL="1828800" algn="ctr" rtl="0" fontAlgn="base">
        <a:spcBef>
          <a:spcPct val="0"/>
        </a:spcBef>
        <a:spcAft>
          <a:spcPct val="0"/>
        </a:spcAft>
        <a:defRPr sz="4400" b="1">
          <a:solidFill>
            <a:schemeClr val="tx2"/>
          </a:solidFill>
          <a:latin typeface="Calibri" pitchFamily="-108" charset="0"/>
        </a:defRPr>
      </a:lvl9pPr>
    </p:titleStyle>
    <p:bodyStyle>
      <a:lvl1pPr marL="342900" indent="-342900" algn="l" rtl="0" eaLnBrk="0" fontAlgn="base" hangingPunct="0">
        <a:spcBef>
          <a:spcPct val="20000"/>
        </a:spcBef>
        <a:spcAft>
          <a:spcPct val="0"/>
        </a:spcAft>
        <a:buFont typeface="Wingdings" pitchFamily="2" charset="2"/>
        <a:buChar char="Ø"/>
        <a:defRPr sz="3200">
          <a:solidFill>
            <a:schemeClr val="tx1"/>
          </a:solidFill>
          <a:latin typeface="+mn-lt"/>
          <a:ea typeface="ＭＳ Ｐゴシック" charset="-128"/>
          <a:cs typeface="+mn-cs"/>
        </a:defRPr>
      </a:lvl1pPr>
      <a:lvl2pPr marL="742950" indent="-285750" algn="l" rtl="0" eaLnBrk="0" fontAlgn="base" hangingPunct="0">
        <a:spcBef>
          <a:spcPct val="20000"/>
        </a:spcBef>
        <a:spcAft>
          <a:spcPct val="0"/>
        </a:spcAft>
        <a:buFont typeface="Wingdings" pitchFamily="2" charset="2"/>
        <a:buChar char="Ø"/>
        <a:defRPr sz="28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pitchFamily="-108" charset="-128"/>
        </a:defRPr>
      </a:lvl5pPr>
      <a:lvl6pPr marL="2514600" indent="-228600" algn="l" rtl="0" fontAlgn="base">
        <a:spcBef>
          <a:spcPct val="20000"/>
        </a:spcBef>
        <a:spcAft>
          <a:spcPct val="0"/>
        </a:spcAft>
        <a:buFont typeface="Wingdings" pitchFamily="-108" charset="2"/>
        <a:buChar char="Ø"/>
        <a:defRPr sz="2000">
          <a:solidFill>
            <a:schemeClr val="tx1"/>
          </a:solidFill>
          <a:latin typeface="+mn-lt"/>
          <a:ea typeface="ＭＳ Ｐゴシック" pitchFamily="-108" charset="-128"/>
        </a:defRPr>
      </a:lvl6pPr>
      <a:lvl7pPr marL="2971800" indent="-228600" algn="l" rtl="0" fontAlgn="base">
        <a:spcBef>
          <a:spcPct val="20000"/>
        </a:spcBef>
        <a:spcAft>
          <a:spcPct val="0"/>
        </a:spcAft>
        <a:buFont typeface="Wingdings" pitchFamily="-108" charset="2"/>
        <a:buChar char="Ø"/>
        <a:defRPr sz="2000">
          <a:solidFill>
            <a:schemeClr val="tx1"/>
          </a:solidFill>
          <a:latin typeface="+mn-lt"/>
          <a:ea typeface="ＭＳ Ｐゴシック" pitchFamily="-108" charset="-128"/>
        </a:defRPr>
      </a:lvl7pPr>
      <a:lvl8pPr marL="3429000" indent="-228600" algn="l" rtl="0" fontAlgn="base">
        <a:spcBef>
          <a:spcPct val="20000"/>
        </a:spcBef>
        <a:spcAft>
          <a:spcPct val="0"/>
        </a:spcAft>
        <a:buFont typeface="Wingdings" pitchFamily="-108" charset="2"/>
        <a:buChar char="Ø"/>
        <a:defRPr sz="2000">
          <a:solidFill>
            <a:schemeClr val="tx1"/>
          </a:solidFill>
          <a:latin typeface="+mn-lt"/>
          <a:ea typeface="ＭＳ Ｐゴシック" pitchFamily="-108" charset="-128"/>
        </a:defRPr>
      </a:lvl8pPr>
      <a:lvl9pPr marL="3886200" indent="-228600" algn="l" rtl="0" fontAlgn="base">
        <a:spcBef>
          <a:spcPct val="20000"/>
        </a:spcBef>
        <a:spcAft>
          <a:spcPct val="0"/>
        </a:spcAft>
        <a:buFont typeface="Wingdings" pitchFamily="-108" charset="2"/>
        <a:buChar char="Ø"/>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Line 7"/>
          <p:cNvSpPr>
            <a:spLocks noChangeShapeType="1"/>
          </p:cNvSpPr>
          <p:nvPr/>
        </p:nvSpPr>
        <p:spPr bwMode="auto">
          <a:xfrm>
            <a:off x="0" y="1447800"/>
            <a:ext cx="9144000" cy="0"/>
          </a:xfrm>
          <a:prstGeom prst="line">
            <a:avLst/>
          </a:prstGeom>
          <a:noFill/>
          <a:ln w="76200" cmpd="tri">
            <a:solidFill>
              <a:schemeClr val="accent1"/>
            </a:solidFill>
            <a:round/>
            <a:headEnd/>
            <a:tailEnd/>
          </a:ln>
          <a:extLst>
            <a:ext uri="{909E8E84-426E-40DD-AFC4-6F175D3DCCD1}">
              <a14:hiddenFill xmlns:a14="http://schemas.microsoft.com/office/drawing/2010/main" xmlns="">
                <a:noFill/>
              </a14:hiddenFill>
            </a:ext>
          </a:extLst>
        </p:spPr>
        <p:txBody>
          <a:bodyPr/>
          <a:lstStyle/>
          <a:p>
            <a:endParaRPr lang="en-US"/>
          </a:p>
        </p:txBody>
      </p:sp>
      <p:pic>
        <p:nvPicPr>
          <p:cNvPr id="2051" name="Picture 12"/>
          <p:cNvPicPr>
            <a:picLocks noChangeAspect="1" noChangeArrowheads="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395288"/>
            <a:ext cx="2514600" cy="747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2" name="Rectangle 2"/>
          <p:cNvSpPr>
            <a:spLocks noGrp="1" noChangeArrowheads="1"/>
          </p:cNvSpPr>
          <p:nvPr>
            <p:ph type="title"/>
          </p:nvPr>
        </p:nvSpPr>
        <p:spPr bwMode="auto">
          <a:xfrm>
            <a:off x="457200" y="228600"/>
            <a:ext cx="8458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 name="Date Placeholder 3"/>
          <p:cNvSpPr>
            <a:spLocks noGrp="1"/>
          </p:cNvSpPr>
          <p:nvPr>
            <p:ph type="dt" sz="half" idx="2"/>
          </p:nvPr>
        </p:nvSpPr>
        <p:spPr bwMode="auto">
          <a:xfrm>
            <a:off x="457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pPr>
              <a:defRPr/>
            </a:pPr>
            <a:fld id="{1EBA7E31-5141-4B0A-8963-8A784437263D}" type="datetime1">
              <a:rPr lang="en-US"/>
              <a:pPr>
                <a:defRPr/>
              </a:pPr>
              <a:t>5/12/2012</a:t>
            </a:fld>
            <a:endParaRPr lang="en-US"/>
          </a:p>
        </p:txBody>
      </p:sp>
      <p:sp>
        <p:nvSpPr>
          <p:cNvPr id="10" name="Footer Placeholder 4"/>
          <p:cNvSpPr>
            <a:spLocks noGrp="1"/>
          </p:cNvSpPr>
          <p:nvPr>
            <p:ph type="ftr" sz="quarter" idx="3"/>
          </p:nvPr>
        </p:nvSpPr>
        <p:spPr bwMode="auto">
          <a:xfrm>
            <a:off x="3124200" y="6245225"/>
            <a:ext cx="2895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a:latin typeface="+mn-lt"/>
                <a:ea typeface="+mn-ea"/>
              </a:defRPr>
            </a:lvl1pPr>
          </a:lstStyle>
          <a:p>
            <a:pPr>
              <a:defRPr/>
            </a:pPr>
            <a:endParaRPr lang="en-US"/>
          </a:p>
        </p:txBody>
      </p:sp>
      <p:sp>
        <p:nvSpPr>
          <p:cNvPr id="11" name="Slide Number Placeholder 5"/>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pPr>
              <a:defRPr/>
            </a:pPr>
            <a:fld id="{15B739E0-8AB1-4C49-99B0-A254461FA28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fade/>
  </p:transition>
  <p:txStyles>
    <p:titleStyle>
      <a:lvl1pPr algn="ctr" rtl="0" eaLnBrk="0" fontAlgn="base" hangingPunct="0">
        <a:spcBef>
          <a:spcPct val="0"/>
        </a:spcBef>
        <a:spcAft>
          <a:spcPct val="0"/>
        </a:spcAft>
        <a:defRPr sz="4400" b="1">
          <a:solidFill>
            <a:schemeClr val="tx2"/>
          </a:solidFill>
          <a:latin typeface="+mj-lt"/>
          <a:ea typeface="ＭＳ Ｐゴシック" charset="-128"/>
          <a:cs typeface="+mj-cs"/>
        </a:defRPr>
      </a:lvl1pPr>
      <a:lvl2pPr algn="ctr" rtl="0" eaLnBrk="0" fontAlgn="base" hangingPunct="0">
        <a:spcBef>
          <a:spcPct val="0"/>
        </a:spcBef>
        <a:spcAft>
          <a:spcPct val="0"/>
        </a:spcAft>
        <a:defRPr sz="4400" b="1">
          <a:solidFill>
            <a:schemeClr val="tx2"/>
          </a:solidFill>
          <a:latin typeface="Calibri" pitchFamily="-108" charset="0"/>
          <a:ea typeface="ＭＳ Ｐゴシック" charset="-128"/>
        </a:defRPr>
      </a:lvl2pPr>
      <a:lvl3pPr algn="ctr" rtl="0" eaLnBrk="0" fontAlgn="base" hangingPunct="0">
        <a:spcBef>
          <a:spcPct val="0"/>
        </a:spcBef>
        <a:spcAft>
          <a:spcPct val="0"/>
        </a:spcAft>
        <a:defRPr sz="4400" b="1">
          <a:solidFill>
            <a:schemeClr val="tx2"/>
          </a:solidFill>
          <a:latin typeface="Calibri" pitchFamily="-108" charset="0"/>
          <a:ea typeface="ＭＳ Ｐゴシック" charset="-128"/>
        </a:defRPr>
      </a:lvl3pPr>
      <a:lvl4pPr algn="ctr" rtl="0" eaLnBrk="0" fontAlgn="base" hangingPunct="0">
        <a:spcBef>
          <a:spcPct val="0"/>
        </a:spcBef>
        <a:spcAft>
          <a:spcPct val="0"/>
        </a:spcAft>
        <a:defRPr sz="4400" b="1">
          <a:solidFill>
            <a:schemeClr val="tx2"/>
          </a:solidFill>
          <a:latin typeface="Calibri" pitchFamily="-108" charset="0"/>
          <a:ea typeface="ＭＳ Ｐゴシック" charset="-128"/>
        </a:defRPr>
      </a:lvl4pPr>
      <a:lvl5pPr algn="ctr" rtl="0" eaLnBrk="0" fontAlgn="base" hangingPunct="0">
        <a:spcBef>
          <a:spcPct val="0"/>
        </a:spcBef>
        <a:spcAft>
          <a:spcPct val="0"/>
        </a:spcAft>
        <a:defRPr sz="4400" b="1">
          <a:solidFill>
            <a:schemeClr val="tx2"/>
          </a:solidFill>
          <a:latin typeface="Calibri" pitchFamily="-108" charset="0"/>
          <a:ea typeface="ＭＳ Ｐゴシック" charset="-128"/>
        </a:defRPr>
      </a:lvl5pPr>
      <a:lvl6pPr marL="457200" algn="ctr" rtl="0" fontAlgn="base">
        <a:spcBef>
          <a:spcPct val="0"/>
        </a:spcBef>
        <a:spcAft>
          <a:spcPct val="0"/>
        </a:spcAft>
        <a:defRPr sz="4400" b="1">
          <a:solidFill>
            <a:schemeClr val="tx2"/>
          </a:solidFill>
          <a:latin typeface="Calibri" pitchFamily="-108" charset="0"/>
        </a:defRPr>
      </a:lvl6pPr>
      <a:lvl7pPr marL="914400" algn="ctr" rtl="0" fontAlgn="base">
        <a:spcBef>
          <a:spcPct val="0"/>
        </a:spcBef>
        <a:spcAft>
          <a:spcPct val="0"/>
        </a:spcAft>
        <a:defRPr sz="4400" b="1">
          <a:solidFill>
            <a:schemeClr val="tx2"/>
          </a:solidFill>
          <a:latin typeface="Calibri" pitchFamily="-108" charset="0"/>
        </a:defRPr>
      </a:lvl7pPr>
      <a:lvl8pPr marL="1371600" algn="ctr" rtl="0" fontAlgn="base">
        <a:spcBef>
          <a:spcPct val="0"/>
        </a:spcBef>
        <a:spcAft>
          <a:spcPct val="0"/>
        </a:spcAft>
        <a:defRPr sz="4400" b="1">
          <a:solidFill>
            <a:schemeClr val="tx2"/>
          </a:solidFill>
          <a:latin typeface="Calibri" pitchFamily="-108" charset="0"/>
        </a:defRPr>
      </a:lvl8pPr>
      <a:lvl9pPr marL="1828800" algn="ctr" rtl="0" fontAlgn="base">
        <a:spcBef>
          <a:spcPct val="0"/>
        </a:spcBef>
        <a:spcAft>
          <a:spcPct val="0"/>
        </a:spcAft>
        <a:defRPr sz="4400" b="1">
          <a:solidFill>
            <a:schemeClr val="tx2"/>
          </a:solidFill>
          <a:latin typeface="Calibri" pitchFamily="-108" charset="0"/>
        </a:defRPr>
      </a:lvl9pPr>
    </p:titleStyle>
    <p:bodyStyle>
      <a:lvl1pPr marL="342900" indent="-342900" algn="l" rtl="0" eaLnBrk="0" fontAlgn="base" hangingPunct="0">
        <a:spcBef>
          <a:spcPct val="20000"/>
        </a:spcBef>
        <a:spcAft>
          <a:spcPct val="0"/>
        </a:spcAft>
        <a:buFont typeface="Wingdings" pitchFamily="2" charset="2"/>
        <a:buChar char="Ø"/>
        <a:defRPr sz="3200">
          <a:solidFill>
            <a:schemeClr val="tx1"/>
          </a:solidFill>
          <a:latin typeface="+mn-lt"/>
          <a:ea typeface="ＭＳ Ｐゴシック" charset="-128"/>
          <a:cs typeface="+mn-cs"/>
        </a:defRPr>
      </a:lvl1pPr>
      <a:lvl2pPr marL="742950" indent="-285750" algn="l" rtl="0" eaLnBrk="0" fontAlgn="base" hangingPunct="0">
        <a:spcBef>
          <a:spcPct val="20000"/>
        </a:spcBef>
        <a:spcAft>
          <a:spcPct val="0"/>
        </a:spcAft>
        <a:buFont typeface="Wingdings" pitchFamily="2" charset="2"/>
        <a:buChar char="Ø"/>
        <a:defRPr sz="28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Font typeface="Wingdings" pitchFamily="2" charset="2"/>
        <a:buChar char="Ø"/>
        <a:defRPr sz="24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Font typeface="Wingdings" pitchFamily="2" charset="2"/>
        <a:buChar char="Ø"/>
        <a:defRPr sz="2000">
          <a:solidFill>
            <a:schemeClr val="tx1"/>
          </a:solidFill>
          <a:latin typeface="+mn-lt"/>
          <a:ea typeface="ＭＳ Ｐゴシック" pitchFamily="-108" charset="-128"/>
        </a:defRPr>
      </a:lvl5pPr>
      <a:lvl6pPr marL="2514600" indent="-228600" algn="l" rtl="0" fontAlgn="base">
        <a:spcBef>
          <a:spcPct val="20000"/>
        </a:spcBef>
        <a:spcAft>
          <a:spcPct val="0"/>
        </a:spcAft>
        <a:buFont typeface="Wingdings" pitchFamily="-108" charset="2"/>
        <a:buChar char="Ø"/>
        <a:defRPr sz="2000">
          <a:solidFill>
            <a:schemeClr val="tx1"/>
          </a:solidFill>
          <a:latin typeface="+mn-lt"/>
          <a:ea typeface="ＭＳ Ｐゴシック" pitchFamily="-108" charset="-128"/>
        </a:defRPr>
      </a:lvl6pPr>
      <a:lvl7pPr marL="2971800" indent="-228600" algn="l" rtl="0" fontAlgn="base">
        <a:spcBef>
          <a:spcPct val="20000"/>
        </a:spcBef>
        <a:spcAft>
          <a:spcPct val="0"/>
        </a:spcAft>
        <a:buFont typeface="Wingdings" pitchFamily="-108" charset="2"/>
        <a:buChar char="Ø"/>
        <a:defRPr sz="2000">
          <a:solidFill>
            <a:schemeClr val="tx1"/>
          </a:solidFill>
          <a:latin typeface="+mn-lt"/>
          <a:ea typeface="ＭＳ Ｐゴシック" pitchFamily="-108" charset="-128"/>
        </a:defRPr>
      </a:lvl7pPr>
      <a:lvl8pPr marL="3429000" indent="-228600" algn="l" rtl="0" fontAlgn="base">
        <a:spcBef>
          <a:spcPct val="20000"/>
        </a:spcBef>
        <a:spcAft>
          <a:spcPct val="0"/>
        </a:spcAft>
        <a:buFont typeface="Wingdings" pitchFamily="-108" charset="2"/>
        <a:buChar char="Ø"/>
        <a:defRPr sz="2000">
          <a:solidFill>
            <a:schemeClr val="tx1"/>
          </a:solidFill>
          <a:latin typeface="+mn-lt"/>
          <a:ea typeface="ＭＳ Ｐゴシック" pitchFamily="-108" charset="-128"/>
        </a:defRPr>
      </a:lvl8pPr>
      <a:lvl9pPr marL="3886200" indent="-228600" algn="l" rtl="0" fontAlgn="base">
        <a:spcBef>
          <a:spcPct val="20000"/>
        </a:spcBef>
        <a:spcAft>
          <a:spcPct val="0"/>
        </a:spcAft>
        <a:buFont typeface="Wingdings" pitchFamily="-108" charset="2"/>
        <a:buChar char="Ø"/>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oleObject" Target="file:///\\bridge\EnvProcesses\3_Pilot-scale%20Results\Spring%202012%20Continous%20Tests\MathCAD%20Analysis\7_Trial%207%203-28-2012.xmcd\Selection%2051%202691%20494%203114" TargetMode="External"/><Relationship Id="rId2" Type="http://schemas.openxmlformats.org/officeDocument/2006/relationships/slideLayout" Target="../slideLayouts/slideLayout18.xml"/><Relationship Id="rId1" Type="http://schemas.openxmlformats.org/officeDocument/2006/relationships/vmlDrawing" Target="../drawings/vmlDrawing1.vml"/></Relationships>
</file>

<file path=ppt/slides/_rels/slide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xml"/><Relationship Id="rId1" Type="http://schemas.openxmlformats.org/officeDocument/2006/relationships/slideLayout" Target="../slideLayouts/slideLayout18.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2"/>
          <p:cNvSpPr>
            <a:spLocks noGrp="1"/>
          </p:cNvSpPr>
          <p:nvPr>
            <p:ph type="ctrTitle" sz="quarter" idx="4294967295"/>
          </p:nvPr>
        </p:nvSpPr>
        <p:spPr>
          <a:xfrm>
            <a:off x="609600" y="1273175"/>
            <a:ext cx="8534400" cy="1470025"/>
          </a:xfrm>
          <a:solidFill>
            <a:schemeClr val="bg1">
              <a:alpha val="30196"/>
            </a:schemeClr>
          </a:solidFill>
        </p:spPr>
        <p:txBody>
          <a:bodyPr/>
          <a:lstStyle/>
          <a:p>
            <a:pPr algn="r" eaLnBrk="1" hangingPunct="1"/>
            <a:r>
              <a:rPr lang="en-US" altLang="ja-JP" sz="3600" dirty="0" smtClean="0"/>
              <a:t>Stacked Rapid Sand Filtration Pilot Scale</a:t>
            </a:r>
            <a:br>
              <a:rPr lang="en-US" altLang="ja-JP" sz="3600" dirty="0" smtClean="0"/>
            </a:br>
            <a:r>
              <a:rPr lang="en-US" altLang="ja-JP" sz="3600" dirty="0" smtClean="0"/>
              <a:t>Final Presentation, Spring 2012</a:t>
            </a:r>
            <a:endParaRPr lang="en-US" sz="3600" b="0" dirty="0" smtClean="0"/>
          </a:p>
        </p:txBody>
      </p:sp>
      <p:sp>
        <p:nvSpPr>
          <p:cNvPr id="3075" name="Text Box 3"/>
          <p:cNvSpPr txBox="1">
            <a:spLocks noChangeArrowheads="1"/>
          </p:cNvSpPr>
          <p:nvPr/>
        </p:nvSpPr>
        <p:spPr bwMode="auto">
          <a:xfrm>
            <a:off x="3733800" y="6019800"/>
            <a:ext cx="5410200" cy="1779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ctr" eaLnBrk="1" hangingPunct="1">
              <a:lnSpc>
                <a:spcPct val="80000"/>
              </a:lnSpc>
              <a:spcBef>
                <a:spcPct val="50000"/>
              </a:spcBef>
            </a:pPr>
            <a:r>
              <a:rPr lang="en-US" b="1" dirty="0">
                <a:solidFill>
                  <a:schemeClr val="bg1"/>
                </a:solidFill>
              </a:rPr>
              <a:t> </a:t>
            </a:r>
            <a:r>
              <a:rPr lang="en-US" dirty="0" err="1">
                <a:solidFill>
                  <a:schemeClr val="bg1"/>
                </a:solidFill>
                <a:cs typeface="Arial" charset="0"/>
              </a:rPr>
              <a:t>Jordanna</a:t>
            </a:r>
            <a:r>
              <a:rPr lang="en-US" dirty="0">
                <a:solidFill>
                  <a:schemeClr val="bg1"/>
                </a:solidFill>
                <a:cs typeface="Arial" charset="0"/>
              </a:rPr>
              <a:t> </a:t>
            </a:r>
            <a:r>
              <a:rPr lang="en-US" dirty="0" err="1">
                <a:solidFill>
                  <a:schemeClr val="bg1"/>
                </a:solidFill>
                <a:cs typeface="Arial" charset="0"/>
              </a:rPr>
              <a:t>Kendrot</a:t>
            </a:r>
            <a:r>
              <a:rPr lang="en-US" dirty="0">
                <a:solidFill>
                  <a:schemeClr val="bg1"/>
                </a:solidFill>
              </a:rPr>
              <a:t> </a:t>
            </a:r>
            <a:r>
              <a:rPr lang="en-US" sz="2000" dirty="0">
                <a:solidFill>
                  <a:schemeClr val="bg1"/>
                </a:solidFill>
                <a:cs typeface="Arial" charset="0"/>
              </a:rPr>
              <a:t>·</a:t>
            </a:r>
            <a:r>
              <a:rPr lang="en-US" dirty="0">
                <a:solidFill>
                  <a:schemeClr val="bg1"/>
                </a:solidFill>
              </a:rPr>
              <a:t> Bill </a:t>
            </a:r>
            <a:r>
              <a:rPr lang="en-US" dirty="0" err="1">
                <a:solidFill>
                  <a:schemeClr val="bg1"/>
                </a:solidFill>
              </a:rPr>
              <a:t>Kuzara</a:t>
            </a:r>
            <a:r>
              <a:rPr lang="en-US" dirty="0">
                <a:solidFill>
                  <a:schemeClr val="bg1"/>
                </a:solidFill>
                <a:cs typeface="Arial" charset="0"/>
              </a:rPr>
              <a:t> · Eva Johnson</a:t>
            </a:r>
          </a:p>
          <a:p>
            <a:pPr algn="ctr" eaLnBrk="1" hangingPunct="1">
              <a:lnSpc>
                <a:spcPct val="80000"/>
              </a:lnSpc>
              <a:spcBef>
                <a:spcPct val="50000"/>
              </a:spcBef>
            </a:pPr>
            <a:r>
              <a:rPr lang="en-US" dirty="0" smtClean="0">
                <a:solidFill>
                  <a:schemeClr val="bg1"/>
                </a:solidFill>
                <a:cs typeface="Arial" charset="0"/>
              </a:rPr>
              <a:t>Most thanks to Michael Adelman</a:t>
            </a:r>
          </a:p>
          <a:p>
            <a:pPr algn="ctr" eaLnBrk="1" hangingPunct="1">
              <a:lnSpc>
                <a:spcPct val="80000"/>
              </a:lnSpc>
              <a:spcBef>
                <a:spcPct val="50000"/>
              </a:spcBef>
            </a:pPr>
            <a:endParaRPr lang="en-US" dirty="0">
              <a:solidFill>
                <a:schemeClr val="bg1"/>
              </a:solidFill>
              <a:cs typeface="Arial" charset="0"/>
            </a:endParaRPr>
          </a:p>
          <a:p>
            <a:pPr algn="ctr" eaLnBrk="1" hangingPunct="1">
              <a:lnSpc>
                <a:spcPct val="80000"/>
              </a:lnSpc>
              <a:spcBef>
                <a:spcPct val="50000"/>
              </a:spcBef>
            </a:pPr>
            <a:endParaRPr lang="en-US" b="1" dirty="0">
              <a:solidFill>
                <a:schemeClr val="bg1"/>
              </a:solidFill>
            </a:endParaRPr>
          </a:p>
          <a:p>
            <a:pPr algn="ctr" eaLnBrk="1" hangingPunct="1">
              <a:lnSpc>
                <a:spcPct val="80000"/>
              </a:lnSpc>
              <a:spcBef>
                <a:spcPct val="50000"/>
              </a:spcBef>
            </a:pPr>
            <a:endParaRPr lang="en-US"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idx="4294967295"/>
          </p:nvPr>
        </p:nvSpPr>
        <p:spPr>
          <a:xfrm>
            <a:off x="2514600" y="228600"/>
            <a:ext cx="6400800" cy="1143000"/>
          </a:xfrm>
        </p:spPr>
        <p:txBody>
          <a:bodyPr/>
          <a:lstStyle/>
          <a:p>
            <a:pPr eaLnBrk="1" hangingPunct="1"/>
            <a:r>
              <a:rPr lang="en-US" sz="4000" dirty="0" smtClean="0"/>
              <a:t/>
            </a:r>
            <a:br>
              <a:rPr lang="en-US" sz="4000" dirty="0" smtClean="0"/>
            </a:br>
            <a:r>
              <a:rPr lang="en-US" sz="4000" dirty="0" smtClean="0"/>
              <a:t>Experiments:</a:t>
            </a:r>
            <a:br>
              <a:rPr lang="en-US" sz="4000" dirty="0" smtClean="0"/>
            </a:br>
            <a:r>
              <a:rPr lang="en-US" sz="4000" dirty="0" smtClean="0"/>
              <a:t>4-Layer Tests</a:t>
            </a:r>
            <a:br>
              <a:rPr lang="en-US" sz="4000" dirty="0" smtClean="0"/>
            </a:br>
            <a:endParaRPr lang="en-US" sz="3200" dirty="0" smtClean="0"/>
          </a:p>
        </p:txBody>
      </p:sp>
      <p:pic>
        <p:nvPicPr>
          <p:cNvPr id="3" name="Picture 2" descr="N:\AguaClara Team Folders\Stacked Filtration\Assignments\Fall 2011\Report 4\Sand Removal Setup.png"/>
          <p:cNvPicPr>
            <a:picLocks noChangeAspect="1" noChangeArrowheads="1"/>
          </p:cNvPicPr>
          <p:nvPr/>
        </p:nvPicPr>
        <p:blipFill>
          <a:blip r:embed="rId2" cstate="print"/>
          <a:srcRect/>
          <a:stretch>
            <a:fillRect/>
          </a:stretch>
        </p:blipFill>
        <p:spPr bwMode="auto">
          <a:xfrm>
            <a:off x="4953000" y="1828800"/>
            <a:ext cx="3448050" cy="4297363"/>
          </a:xfrm>
          <a:prstGeom prst="rect">
            <a:avLst/>
          </a:prstGeom>
          <a:noFill/>
          <a:ln w="9525">
            <a:noFill/>
            <a:miter lim="800000"/>
            <a:headEnd/>
            <a:tailEnd/>
          </a:ln>
        </p:spPr>
      </p:pic>
      <p:sp>
        <p:nvSpPr>
          <p:cNvPr id="2" name="TextBox 1"/>
          <p:cNvSpPr txBox="1"/>
          <p:nvPr/>
        </p:nvSpPr>
        <p:spPr>
          <a:xfrm>
            <a:off x="152400" y="1569415"/>
            <a:ext cx="5486400" cy="584775"/>
          </a:xfrm>
          <a:prstGeom prst="rect">
            <a:avLst/>
          </a:prstGeom>
          <a:noFill/>
        </p:spPr>
        <p:txBody>
          <a:bodyPr wrap="square" rtlCol="0">
            <a:spAutoFit/>
          </a:bodyPr>
          <a:lstStyle/>
          <a:p>
            <a:r>
              <a:rPr lang="en-US" sz="3200" b="1" dirty="0" smtClean="0">
                <a:latin typeface="+mn-lt"/>
              </a:rPr>
              <a:t>How do we make four layers?</a:t>
            </a:r>
          </a:p>
        </p:txBody>
      </p:sp>
      <p:sp>
        <p:nvSpPr>
          <p:cNvPr id="5" name="TextBox 4"/>
          <p:cNvSpPr txBox="1"/>
          <p:nvPr/>
        </p:nvSpPr>
        <p:spPr>
          <a:xfrm>
            <a:off x="152400" y="2209800"/>
            <a:ext cx="4648200" cy="2154436"/>
          </a:xfrm>
          <a:prstGeom prst="rect">
            <a:avLst/>
          </a:prstGeom>
          <a:noFill/>
        </p:spPr>
        <p:txBody>
          <a:bodyPr wrap="square" rtlCol="0">
            <a:spAutoFit/>
          </a:bodyPr>
          <a:lstStyle/>
          <a:p>
            <a:r>
              <a:rPr lang="en-US" sz="2400" u="sng" dirty="0" smtClean="0">
                <a:latin typeface="+mn-lt"/>
              </a:rPr>
              <a:t>Need to remove 40cm of sand, but</a:t>
            </a:r>
            <a:r>
              <a:rPr lang="en-US" sz="2200" dirty="0" smtClean="0">
                <a:latin typeface="+mn-lt"/>
              </a:rPr>
              <a:t>:</a:t>
            </a:r>
          </a:p>
          <a:p>
            <a:pPr marL="742950" lvl="1" indent="-285750">
              <a:buFont typeface="Wingdings" pitchFamily="2" charset="2"/>
              <a:buChar char="Ø"/>
            </a:pPr>
            <a:r>
              <a:rPr lang="en-US" sz="2200" dirty="0" smtClean="0">
                <a:latin typeface="+mn-lt"/>
              </a:rPr>
              <a:t>Keep each layer at 20cm</a:t>
            </a:r>
          </a:p>
          <a:p>
            <a:pPr marL="742950" lvl="1" indent="-285750">
              <a:buFont typeface="Wingdings" pitchFamily="2" charset="2"/>
              <a:buChar char="Ø"/>
            </a:pPr>
            <a:r>
              <a:rPr lang="en-US" sz="2200" dirty="0" smtClean="0">
                <a:latin typeface="+mn-lt"/>
              </a:rPr>
              <a:t>Can’t remove sand during filtration (sand is packed)</a:t>
            </a:r>
          </a:p>
          <a:p>
            <a:pPr marL="742950" lvl="1" indent="-285750">
              <a:buFont typeface="Wingdings" pitchFamily="2" charset="2"/>
              <a:buChar char="Ø"/>
            </a:pPr>
            <a:r>
              <a:rPr lang="en-US" sz="2200" dirty="0" smtClean="0">
                <a:latin typeface="+mn-lt"/>
              </a:rPr>
              <a:t>Have to remove sand while the bed is fluidized!</a:t>
            </a:r>
          </a:p>
        </p:txBody>
      </p:sp>
      <p:sp>
        <p:nvSpPr>
          <p:cNvPr id="7" name="TextBox 6"/>
          <p:cNvSpPr txBox="1"/>
          <p:nvPr/>
        </p:nvSpPr>
        <p:spPr>
          <a:xfrm>
            <a:off x="152400" y="4343400"/>
            <a:ext cx="5257800" cy="1969770"/>
          </a:xfrm>
          <a:prstGeom prst="rect">
            <a:avLst/>
          </a:prstGeom>
          <a:noFill/>
        </p:spPr>
        <p:txBody>
          <a:bodyPr wrap="square" rtlCol="0">
            <a:spAutoFit/>
          </a:bodyPr>
          <a:lstStyle/>
          <a:p>
            <a:r>
              <a:rPr lang="en-US" sz="2200" u="sng" dirty="0" smtClean="0">
                <a:latin typeface="+mn-lt"/>
              </a:rPr>
              <a:t>Things to remember when removing sand</a:t>
            </a:r>
            <a:r>
              <a:rPr lang="en-US" sz="2000" dirty="0" smtClean="0">
                <a:latin typeface="+mn-lt"/>
              </a:rPr>
              <a:t>:</a:t>
            </a:r>
          </a:p>
          <a:p>
            <a:pPr marL="285750" indent="-285750">
              <a:buFont typeface="Wingdings" pitchFamily="2" charset="2"/>
              <a:buChar char="Ø"/>
            </a:pPr>
            <a:r>
              <a:rPr lang="en-US" sz="2000" dirty="0" smtClean="0">
                <a:latin typeface="+mn-lt"/>
              </a:rPr>
              <a:t>Can’t just “take out” 40cm of sand, since the bed is fluidized to approx. 130% in height</a:t>
            </a:r>
          </a:p>
          <a:p>
            <a:pPr marL="285750" indent="-285750">
              <a:buFont typeface="Wingdings" pitchFamily="2" charset="2"/>
              <a:buChar char="Ø"/>
            </a:pPr>
            <a:r>
              <a:rPr lang="en-US" sz="2000" dirty="0" smtClean="0">
                <a:latin typeface="+mn-lt"/>
              </a:rPr>
              <a:t>Each inlet/outlet add 4cm each to the total height of the sand (when settled)</a:t>
            </a:r>
          </a:p>
          <a:p>
            <a:pPr marL="285750" indent="-285750">
              <a:buFont typeface="Wingdings" pitchFamily="2" charset="2"/>
              <a:buChar char="Ø"/>
            </a:pPr>
            <a:r>
              <a:rPr lang="en-US" sz="2000" dirty="0" smtClean="0">
                <a:latin typeface="+mn-lt"/>
              </a:rPr>
              <a:t>Need to make sure the top outlet is covered</a:t>
            </a:r>
            <a:endParaRPr lang="en-US" sz="2000" dirty="0">
              <a:latin typeface="+mn-lt"/>
            </a:endParaRPr>
          </a:p>
        </p:txBody>
      </p:sp>
    </p:spTree>
    <p:extLst>
      <p:ext uri="{BB962C8B-B14F-4D97-AF65-F5344CB8AC3E}">
        <p14:creationId xmlns:p14="http://schemas.microsoft.com/office/powerpoint/2010/main" xmlns="" val="372851381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idx="4294967295"/>
          </p:nvPr>
        </p:nvSpPr>
        <p:spPr>
          <a:xfrm>
            <a:off x="2514600" y="304800"/>
            <a:ext cx="6400800" cy="1143000"/>
          </a:xfrm>
        </p:spPr>
        <p:txBody>
          <a:bodyPr/>
          <a:lstStyle/>
          <a:p>
            <a:pPr eaLnBrk="1" hangingPunct="1"/>
            <a:r>
              <a:rPr lang="en-US" sz="4000" dirty="0" smtClean="0"/>
              <a:t>Experiments:</a:t>
            </a:r>
            <a:br>
              <a:rPr lang="en-US" sz="4000" dirty="0" smtClean="0"/>
            </a:br>
            <a:r>
              <a:rPr lang="en-US" sz="2600" dirty="0" smtClean="0"/>
              <a:t>4-Layer Tests; Our concerns and speculations</a:t>
            </a:r>
            <a:r>
              <a:rPr lang="en-US" sz="2000" dirty="0" smtClean="0"/>
              <a:t/>
            </a:r>
            <a:br>
              <a:rPr lang="en-US" sz="2000" dirty="0" smtClean="0"/>
            </a:br>
            <a:endParaRPr lang="en-US" sz="2000" dirty="0" smtClean="0"/>
          </a:p>
        </p:txBody>
      </p:sp>
      <p:sp>
        <p:nvSpPr>
          <p:cNvPr id="6" name="Rectangle 32"/>
          <p:cNvSpPr>
            <a:spLocks noChangeArrowheads="1"/>
          </p:cNvSpPr>
          <p:nvPr/>
        </p:nvSpPr>
        <p:spPr bwMode="auto">
          <a:xfrm>
            <a:off x="1093788" y="2603500"/>
            <a:ext cx="354012" cy="163513"/>
          </a:xfrm>
          <a:prstGeom prst="rect">
            <a:avLst/>
          </a:prstGeom>
          <a:solidFill>
            <a:srgbClr val="99CCFF"/>
          </a:solidFill>
          <a:ln w="25400" algn="ctr">
            <a:solidFill>
              <a:srgbClr val="99CCFF"/>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7" name="Rectangle 32"/>
          <p:cNvSpPr>
            <a:spLocks noChangeArrowheads="1"/>
          </p:cNvSpPr>
          <p:nvPr/>
        </p:nvSpPr>
        <p:spPr bwMode="auto">
          <a:xfrm>
            <a:off x="685800" y="2185988"/>
            <a:ext cx="407988" cy="577850"/>
          </a:xfrm>
          <a:prstGeom prst="rect">
            <a:avLst/>
          </a:prstGeom>
          <a:solidFill>
            <a:srgbClr val="99CCFF"/>
          </a:solidFill>
          <a:ln w="25400" algn="ctr">
            <a:solidFill>
              <a:srgbClr val="99CCFF"/>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8" name="Line 80"/>
          <p:cNvSpPr>
            <a:spLocks noChangeShapeType="1"/>
          </p:cNvSpPr>
          <p:nvPr/>
        </p:nvSpPr>
        <p:spPr bwMode="auto">
          <a:xfrm>
            <a:off x="1535113" y="2665413"/>
            <a:ext cx="98425" cy="211137"/>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9" name="Freeform 67"/>
          <p:cNvSpPr>
            <a:spLocks/>
          </p:cNvSpPr>
          <p:nvPr/>
        </p:nvSpPr>
        <p:spPr bwMode="auto">
          <a:xfrm>
            <a:off x="1427163" y="2613025"/>
            <a:ext cx="82550" cy="42863"/>
          </a:xfrm>
          <a:custGeom>
            <a:avLst/>
            <a:gdLst>
              <a:gd name="T0" fmla="*/ 0 w 168"/>
              <a:gd name="T1" fmla="*/ 2147483647 h 84"/>
              <a:gd name="T2" fmla="*/ 2147483647 w 168"/>
              <a:gd name="T3" fmla="*/ 2147483647 h 84"/>
              <a:gd name="T4" fmla="*/ 2147483647 w 168"/>
              <a:gd name="T5" fmla="*/ 2147483647 h 84"/>
              <a:gd name="T6" fmla="*/ 0 60000 65536"/>
              <a:gd name="T7" fmla="*/ 0 60000 65536"/>
              <a:gd name="T8" fmla="*/ 0 60000 65536"/>
              <a:gd name="T9" fmla="*/ 0 w 168"/>
              <a:gd name="T10" fmla="*/ 0 h 84"/>
              <a:gd name="T11" fmla="*/ 168 w 168"/>
              <a:gd name="T12" fmla="*/ 84 h 84"/>
            </a:gdLst>
            <a:ahLst/>
            <a:cxnLst>
              <a:cxn ang="T6">
                <a:pos x="T0" y="T1"/>
              </a:cxn>
              <a:cxn ang="T7">
                <a:pos x="T2" y="T3"/>
              </a:cxn>
              <a:cxn ang="T8">
                <a:pos x="T4" y="T5"/>
              </a:cxn>
            </a:cxnLst>
            <a:rect l="T9" t="T10" r="T11" b="T12"/>
            <a:pathLst>
              <a:path w="168" h="84">
                <a:moveTo>
                  <a:pt x="0" y="12"/>
                </a:moveTo>
                <a:cubicBezTo>
                  <a:pt x="31" y="6"/>
                  <a:pt x="62" y="0"/>
                  <a:pt x="90" y="12"/>
                </a:cubicBezTo>
                <a:cubicBezTo>
                  <a:pt x="118" y="24"/>
                  <a:pt x="143" y="54"/>
                  <a:pt x="168" y="84"/>
                </a:cubicBezTo>
              </a:path>
            </a:pathLst>
          </a:custGeom>
          <a:solidFill>
            <a:srgbClr val="99CCFF"/>
          </a:solidFill>
          <a:ln w="76200" cmpd="sng">
            <a:solidFill>
              <a:srgbClr val="99CCFF"/>
            </a:solidFill>
            <a:round/>
            <a:headEnd/>
            <a:tailEnd/>
          </a:ln>
        </p:spPr>
        <p:txBody>
          <a:bodyPr/>
          <a:lstStyle/>
          <a:p>
            <a:endParaRPr lang="en-US"/>
          </a:p>
        </p:txBody>
      </p:sp>
      <p:sp>
        <p:nvSpPr>
          <p:cNvPr id="10" name="Rectangle 169"/>
          <p:cNvSpPr>
            <a:spLocks noChangeArrowheads="1"/>
          </p:cNvSpPr>
          <p:nvPr/>
        </p:nvSpPr>
        <p:spPr bwMode="auto">
          <a:xfrm flipV="1">
            <a:off x="1093788" y="4786313"/>
            <a:ext cx="568325" cy="44450"/>
          </a:xfrm>
          <a:prstGeom prst="rect">
            <a:avLst/>
          </a:prstGeom>
          <a:solidFill>
            <a:srgbClr val="99CC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sz="2800" b="1">
              <a:solidFill>
                <a:schemeClr val="lt1"/>
              </a:solidFill>
              <a:latin typeface="+mn-lt"/>
            </a:endParaRPr>
          </a:p>
        </p:txBody>
      </p:sp>
      <p:sp>
        <p:nvSpPr>
          <p:cNvPr id="11" name="Rectangle 169"/>
          <p:cNvSpPr>
            <a:spLocks noChangeArrowheads="1"/>
          </p:cNvSpPr>
          <p:nvPr/>
        </p:nvSpPr>
        <p:spPr bwMode="auto">
          <a:xfrm flipV="1">
            <a:off x="1311275" y="5529263"/>
            <a:ext cx="355600" cy="42862"/>
          </a:xfrm>
          <a:prstGeom prst="rect">
            <a:avLst/>
          </a:prstGeom>
          <a:solidFill>
            <a:srgbClr val="99CC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sz="2800" b="1">
              <a:solidFill>
                <a:schemeClr val="lt1"/>
              </a:solidFill>
              <a:latin typeface="+mn-lt"/>
            </a:endParaRPr>
          </a:p>
        </p:txBody>
      </p:sp>
      <p:sp>
        <p:nvSpPr>
          <p:cNvPr id="12" name="Rectangle 138"/>
          <p:cNvSpPr>
            <a:spLocks noChangeArrowheads="1"/>
          </p:cNvSpPr>
          <p:nvPr/>
        </p:nvSpPr>
        <p:spPr bwMode="auto">
          <a:xfrm flipH="1">
            <a:off x="1352550" y="2795588"/>
            <a:ext cx="26988" cy="2160587"/>
          </a:xfrm>
          <a:prstGeom prst="rect">
            <a:avLst/>
          </a:prstGeom>
          <a:solidFill>
            <a:srgbClr val="99CC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13" name="Rectangle 11"/>
          <p:cNvSpPr>
            <a:spLocks noChangeArrowheads="1"/>
          </p:cNvSpPr>
          <p:nvPr/>
        </p:nvSpPr>
        <p:spPr bwMode="auto">
          <a:xfrm flipH="1">
            <a:off x="915988" y="2779713"/>
            <a:ext cx="25400" cy="2443162"/>
          </a:xfrm>
          <a:prstGeom prst="rect">
            <a:avLst/>
          </a:prstGeom>
          <a:solidFill>
            <a:srgbClr val="99CC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14" name="Rectangle 11"/>
          <p:cNvSpPr>
            <a:spLocks noChangeArrowheads="1"/>
          </p:cNvSpPr>
          <p:nvPr/>
        </p:nvSpPr>
        <p:spPr bwMode="auto">
          <a:xfrm flipH="1">
            <a:off x="820738" y="2801938"/>
            <a:ext cx="28575" cy="2925762"/>
          </a:xfrm>
          <a:prstGeom prst="rect">
            <a:avLst/>
          </a:prstGeom>
          <a:solidFill>
            <a:srgbClr val="99CC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15" name="Rectangle 11"/>
          <p:cNvSpPr>
            <a:spLocks noChangeArrowheads="1"/>
          </p:cNvSpPr>
          <p:nvPr/>
        </p:nvSpPr>
        <p:spPr bwMode="auto">
          <a:xfrm flipH="1">
            <a:off x="719138" y="2765425"/>
            <a:ext cx="28575" cy="3462338"/>
          </a:xfrm>
          <a:prstGeom prst="rect">
            <a:avLst/>
          </a:prstGeom>
          <a:solidFill>
            <a:srgbClr val="99CC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cxnSp>
        <p:nvCxnSpPr>
          <p:cNvPr id="16" name="Straight Connector 144"/>
          <p:cNvCxnSpPr>
            <a:cxnSpLocks noChangeShapeType="1"/>
          </p:cNvCxnSpPr>
          <p:nvPr/>
        </p:nvCxnSpPr>
        <p:spPr bwMode="auto">
          <a:xfrm>
            <a:off x="685800" y="2776538"/>
            <a:ext cx="762000" cy="0"/>
          </a:xfrm>
          <a:prstGeom prst="line">
            <a:avLst/>
          </a:prstGeom>
          <a:noFill/>
          <a:ln w="28575" algn="ctr">
            <a:solidFill>
              <a:srgbClr val="000000"/>
            </a:solidFill>
            <a:round/>
            <a:headEnd/>
            <a:tailEnd/>
          </a:ln>
          <a:extLst>
            <a:ext uri="{909E8E84-426E-40DD-AFC4-6F175D3DCCD1}">
              <a14:hiddenFill xmlns:a14="http://schemas.microsoft.com/office/drawing/2010/main" xmlns="">
                <a:noFill/>
              </a14:hiddenFill>
            </a:ext>
          </a:extLst>
        </p:spPr>
      </p:cxnSp>
      <p:sp>
        <p:nvSpPr>
          <p:cNvPr id="17" name="Rectangle 145"/>
          <p:cNvSpPr>
            <a:spLocks noChangeArrowheads="1"/>
          </p:cNvSpPr>
          <p:nvPr/>
        </p:nvSpPr>
        <p:spPr bwMode="auto">
          <a:xfrm>
            <a:off x="704850" y="2733675"/>
            <a:ext cx="58738" cy="61913"/>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18" name="Rectangle 146"/>
          <p:cNvSpPr>
            <a:spLocks noChangeArrowheads="1"/>
          </p:cNvSpPr>
          <p:nvPr/>
        </p:nvSpPr>
        <p:spPr bwMode="auto">
          <a:xfrm>
            <a:off x="803275" y="2733675"/>
            <a:ext cx="58738" cy="61913"/>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19" name="Rectangle 147"/>
          <p:cNvSpPr>
            <a:spLocks noChangeArrowheads="1"/>
          </p:cNvSpPr>
          <p:nvPr/>
        </p:nvSpPr>
        <p:spPr bwMode="auto">
          <a:xfrm>
            <a:off x="898525" y="2733675"/>
            <a:ext cx="60325" cy="61913"/>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cxnSp>
        <p:nvCxnSpPr>
          <p:cNvPr id="20" name="Straight Connector 6"/>
          <p:cNvCxnSpPr>
            <a:cxnSpLocks noChangeShapeType="1"/>
          </p:cNvCxnSpPr>
          <p:nvPr/>
        </p:nvCxnSpPr>
        <p:spPr bwMode="auto">
          <a:xfrm rot="16200000" flipH="1">
            <a:off x="1354931" y="2683669"/>
            <a:ext cx="185738" cy="0"/>
          </a:xfrm>
          <a:prstGeom prst="line">
            <a:avLst/>
          </a:prstGeom>
          <a:noFill/>
          <a:ln w="28575" algn="ctr">
            <a:solidFill>
              <a:srgbClr val="000000"/>
            </a:solidFill>
            <a:round/>
            <a:headEnd/>
            <a:tailEnd/>
          </a:ln>
          <a:extLst>
            <a:ext uri="{909E8E84-426E-40DD-AFC4-6F175D3DCCD1}">
              <a14:hiddenFill xmlns:a14="http://schemas.microsoft.com/office/drawing/2010/main" xmlns="">
                <a:noFill/>
              </a14:hiddenFill>
            </a:ext>
          </a:extLst>
        </p:spPr>
      </p:cxnSp>
      <p:sp>
        <p:nvSpPr>
          <p:cNvPr id="21" name="Rectangle 149"/>
          <p:cNvSpPr>
            <a:spLocks noChangeArrowheads="1"/>
          </p:cNvSpPr>
          <p:nvPr/>
        </p:nvSpPr>
        <p:spPr bwMode="auto">
          <a:xfrm>
            <a:off x="820738" y="2420938"/>
            <a:ext cx="26987" cy="314325"/>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22" name="Rectangle 16"/>
          <p:cNvSpPr>
            <a:spLocks noChangeArrowheads="1"/>
          </p:cNvSpPr>
          <p:nvPr/>
        </p:nvSpPr>
        <p:spPr bwMode="auto">
          <a:xfrm>
            <a:off x="920750" y="2411413"/>
            <a:ext cx="25400" cy="322262"/>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23" name="Rectangle 152"/>
          <p:cNvSpPr>
            <a:spLocks noChangeArrowheads="1"/>
          </p:cNvSpPr>
          <p:nvPr/>
        </p:nvSpPr>
        <p:spPr bwMode="auto">
          <a:xfrm>
            <a:off x="1017588" y="2422525"/>
            <a:ext cx="25400" cy="311150"/>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24" name="Rectangle 169"/>
          <p:cNvSpPr>
            <a:spLocks noChangeArrowheads="1"/>
          </p:cNvSpPr>
          <p:nvPr/>
        </p:nvSpPr>
        <p:spPr bwMode="auto">
          <a:xfrm flipV="1">
            <a:off x="792163" y="6313488"/>
            <a:ext cx="874712" cy="42862"/>
          </a:xfrm>
          <a:prstGeom prst="rect">
            <a:avLst/>
          </a:prstGeom>
          <a:solidFill>
            <a:srgbClr val="99CC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sz="2800" b="1">
              <a:solidFill>
                <a:schemeClr val="lt1"/>
              </a:solidFill>
              <a:latin typeface="+mn-lt"/>
            </a:endParaRPr>
          </a:p>
        </p:txBody>
      </p:sp>
      <p:sp>
        <p:nvSpPr>
          <p:cNvPr id="25" name="Block Arc 44"/>
          <p:cNvSpPr>
            <a:spLocks/>
          </p:cNvSpPr>
          <p:nvPr/>
        </p:nvSpPr>
        <p:spPr bwMode="auto">
          <a:xfrm rot="16200000">
            <a:off x="652462" y="6122988"/>
            <a:ext cx="303213" cy="192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2839 w 685800"/>
              <a:gd name="T12" fmla="*/ 342904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99CC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26" name="Rectangle 169"/>
          <p:cNvSpPr>
            <a:spLocks noChangeArrowheads="1"/>
          </p:cNvSpPr>
          <p:nvPr/>
        </p:nvSpPr>
        <p:spPr bwMode="auto">
          <a:xfrm flipV="1">
            <a:off x="903288" y="5803900"/>
            <a:ext cx="758825" cy="42863"/>
          </a:xfrm>
          <a:prstGeom prst="rect">
            <a:avLst/>
          </a:prstGeom>
          <a:solidFill>
            <a:srgbClr val="99CC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sz="2800" b="1">
              <a:solidFill>
                <a:schemeClr val="lt1"/>
              </a:solidFill>
              <a:latin typeface="+mn-lt"/>
            </a:endParaRPr>
          </a:p>
        </p:txBody>
      </p:sp>
      <p:sp>
        <p:nvSpPr>
          <p:cNvPr id="27" name="Block Arc 44"/>
          <p:cNvSpPr>
            <a:spLocks/>
          </p:cNvSpPr>
          <p:nvPr/>
        </p:nvSpPr>
        <p:spPr bwMode="auto">
          <a:xfrm rot="16200000">
            <a:off x="755651" y="5613400"/>
            <a:ext cx="303212" cy="192087"/>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2838 w 685800"/>
              <a:gd name="T12" fmla="*/ 342902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99CC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28" name="Rectangle 169"/>
          <p:cNvSpPr>
            <a:spLocks noChangeArrowheads="1"/>
          </p:cNvSpPr>
          <p:nvPr/>
        </p:nvSpPr>
        <p:spPr bwMode="auto">
          <a:xfrm flipV="1">
            <a:off x="984250" y="5265738"/>
            <a:ext cx="677863" cy="42862"/>
          </a:xfrm>
          <a:prstGeom prst="rect">
            <a:avLst/>
          </a:prstGeom>
          <a:solidFill>
            <a:srgbClr val="99CC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sz="2800" b="1">
              <a:solidFill>
                <a:schemeClr val="lt1"/>
              </a:solidFill>
              <a:latin typeface="+mn-lt"/>
            </a:endParaRPr>
          </a:p>
        </p:txBody>
      </p:sp>
      <p:sp>
        <p:nvSpPr>
          <p:cNvPr id="29" name="Block Arc 44"/>
          <p:cNvSpPr>
            <a:spLocks/>
          </p:cNvSpPr>
          <p:nvPr/>
        </p:nvSpPr>
        <p:spPr bwMode="auto">
          <a:xfrm rot="16200000">
            <a:off x="852488" y="5083175"/>
            <a:ext cx="303212" cy="192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2838 w 685800"/>
              <a:gd name="T12" fmla="*/ 342904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99CC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30" name="Rectangle 11"/>
          <p:cNvSpPr>
            <a:spLocks noChangeArrowheads="1"/>
          </p:cNvSpPr>
          <p:nvPr/>
        </p:nvSpPr>
        <p:spPr bwMode="auto">
          <a:xfrm flipH="1">
            <a:off x="1012825" y="2795588"/>
            <a:ext cx="26988" cy="1905000"/>
          </a:xfrm>
          <a:prstGeom prst="rect">
            <a:avLst/>
          </a:prstGeom>
          <a:solidFill>
            <a:srgbClr val="99CC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31" name="Rectangle 160"/>
          <p:cNvSpPr>
            <a:spLocks noChangeArrowheads="1"/>
          </p:cNvSpPr>
          <p:nvPr/>
        </p:nvSpPr>
        <p:spPr bwMode="auto">
          <a:xfrm>
            <a:off x="996950" y="2733675"/>
            <a:ext cx="58738" cy="61913"/>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32" name="Block Arc 44"/>
          <p:cNvSpPr>
            <a:spLocks/>
          </p:cNvSpPr>
          <p:nvPr/>
        </p:nvSpPr>
        <p:spPr bwMode="auto">
          <a:xfrm rot="16200000">
            <a:off x="946944" y="4596606"/>
            <a:ext cx="304800" cy="192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2838 w 685800"/>
              <a:gd name="T12" fmla="*/ 342904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99CC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33" name="Rectangle 169"/>
          <p:cNvSpPr>
            <a:spLocks noChangeArrowheads="1"/>
          </p:cNvSpPr>
          <p:nvPr/>
        </p:nvSpPr>
        <p:spPr bwMode="auto">
          <a:xfrm flipV="1">
            <a:off x="1217613" y="6051550"/>
            <a:ext cx="444500" cy="42863"/>
          </a:xfrm>
          <a:prstGeom prst="rect">
            <a:avLst/>
          </a:prstGeom>
          <a:solidFill>
            <a:srgbClr val="99CC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sz="2800" b="1">
              <a:solidFill>
                <a:schemeClr val="lt1"/>
              </a:solidFill>
              <a:latin typeface="+mn-lt"/>
            </a:endParaRPr>
          </a:p>
        </p:txBody>
      </p:sp>
      <p:sp>
        <p:nvSpPr>
          <p:cNvPr id="34" name="Rectangle 11"/>
          <p:cNvSpPr>
            <a:spLocks noChangeArrowheads="1"/>
          </p:cNvSpPr>
          <p:nvPr/>
        </p:nvSpPr>
        <p:spPr bwMode="auto">
          <a:xfrm flipH="1">
            <a:off x="1257300" y="2795588"/>
            <a:ext cx="28575" cy="2644775"/>
          </a:xfrm>
          <a:prstGeom prst="rect">
            <a:avLst/>
          </a:prstGeom>
          <a:solidFill>
            <a:srgbClr val="99CC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35" name="Rectangle 11"/>
          <p:cNvSpPr>
            <a:spLocks noChangeArrowheads="1"/>
          </p:cNvSpPr>
          <p:nvPr/>
        </p:nvSpPr>
        <p:spPr bwMode="auto">
          <a:xfrm flipH="1">
            <a:off x="1150938" y="2787650"/>
            <a:ext cx="25400" cy="3246438"/>
          </a:xfrm>
          <a:prstGeom prst="rect">
            <a:avLst/>
          </a:prstGeom>
          <a:solidFill>
            <a:srgbClr val="99CC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36" name="Block Arc 44"/>
          <p:cNvSpPr>
            <a:spLocks/>
          </p:cNvSpPr>
          <p:nvPr/>
        </p:nvSpPr>
        <p:spPr bwMode="auto">
          <a:xfrm rot="16200000">
            <a:off x="1188244" y="5339556"/>
            <a:ext cx="304800" cy="192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2838 w 685800"/>
              <a:gd name="T12" fmla="*/ 342904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99CC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37" name="Rectangle 169"/>
          <p:cNvSpPr>
            <a:spLocks noChangeArrowheads="1"/>
          </p:cNvSpPr>
          <p:nvPr/>
        </p:nvSpPr>
        <p:spPr bwMode="auto">
          <a:xfrm flipV="1">
            <a:off x="1393825" y="5024438"/>
            <a:ext cx="273050" cy="42862"/>
          </a:xfrm>
          <a:prstGeom prst="rect">
            <a:avLst/>
          </a:prstGeom>
          <a:solidFill>
            <a:srgbClr val="99CC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sz="2800" b="1">
              <a:solidFill>
                <a:schemeClr val="lt1"/>
              </a:solidFill>
              <a:latin typeface="+mn-lt"/>
            </a:endParaRPr>
          </a:p>
        </p:txBody>
      </p:sp>
      <p:sp>
        <p:nvSpPr>
          <p:cNvPr id="38" name="Block Arc 44"/>
          <p:cNvSpPr>
            <a:spLocks/>
          </p:cNvSpPr>
          <p:nvPr/>
        </p:nvSpPr>
        <p:spPr bwMode="auto">
          <a:xfrm rot="16200000">
            <a:off x="1293813" y="4841875"/>
            <a:ext cx="303212" cy="192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2838 w 685800"/>
              <a:gd name="T12" fmla="*/ 342904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99CC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39" name="Block Arc 44"/>
          <p:cNvSpPr>
            <a:spLocks/>
          </p:cNvSpPr>
          <p:nvPr/>
        </p:nvSpPr>
        <p:spPr bwMode="auto">
          <a:xfrm rot="16200000">
            <a:off x="1078706" y="5869782"/>
            <a:ext cx="303213" cy="190500"/>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2839 w 685800"/>
              <a:gd name="T12" fmla="*/ 344120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99CC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40" name="Rectangle 14"/>
          <p:cNvSpPr>
            <a:spLocks noChangeArrowheads="1"/>
          </p:cNvSpPr>
          <p:nvPr/>
        </p:nvSpPr>
        <p:spPr bwMode="auto">
          <a:xfrm>
            <a:off x="1135063" y="2732088"/>
            <a:ext cx="61912" cy="63500"/>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41" name="Rectangle 17"/>
          <p:cNvSpPr>
            <a:spLocks noChangeArrowheads="1"/>
          </p:cNvSpPr>
          <p:nvPr/>
        </p:nvSpPr>
        <p:spPr bwMode="auto">
          <a:xfrm>
            <a:off x="1238250" y="2732088"/>
            <a:ext cx="60325" cy="63500"/>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42" name="Rectangle 20"/>
          <p:cNvSpPr>
            <a:spLocks noChangeArrowheads="1"/>
          </p:cNvSpPr>
          <p:nvPr/>
        </p:nvSpPr>
        <p:spPr bwMode="auto">
          <a:xfrm>
            <a:off x="1338263" y="2732088"/>
            <a:ext cx="61912" cy="63500"/>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grpSp>
        <p:nvGrpSpPr>
          <p:cNvPr id="43" name="Group 110"/>
          <p:cNvGrpSpPr>
            <a:grpSpLocks/>
          </p:cNvGrpSpPr>
          <p:nvPr/>
        </p:nvGrpSpPr>
        <p:grpSpPr bwMode="auto">
          <a:xfrm>
            <a:off x="685800" y="1752600"/>
            <a:ext cx="381000" cy="990600"/>
            <a:chOff x="2590800" y="545537"/>
            <a:chExt cx="952500" cy="990600"/>
          </a:xfrm>
        </p:grpSpPr>
        <p:cxnSp>
          <p:nvCxnSpPr>
            <p:cNvPr id="44" name="Straight Connector 6"/>
            <p:cNvCxnSpPr>
              <a:cxnSpLocks noChangeShapeType="1"/>
            </p:cNvCxnSpPr>
            <p:nvPr/>
          </p:nvCxnSpPr>
          <p:spPr bwMode="auto">
            <a:xfrm>
              <a:off x="3543300" y="545537"/>
              <a:ext cx="0" cy="990600"/>
            </a:xfrm>
            <a:prstGeom prst="line">
              <a:avLst/>
            </a:prstGeom>
            <a:noFill/>
            <a:ln w="28575" algn="ctr">
              <a:solidFill>
                <a:srgbClr val="000000"/>
              </a:solidFill>
              <a:round/>
              <a:headEnd/>
              <a:tailEnd/>
            </a:ln>
            <a:extLst>
              <a:ext uri="{909E8E84-426E-40DD-AFC4-6F175D3DCCD1}">
                <a14:hiddenFill xmlns:a14="http://schemas.microsoft.com/office/drawing/2010/main" xmlns="">
                  <a:noFill/>
                </a14:hiddenFill>
              </a:ext>
            </a:extLst>
          </p:spPr>
        </p:cxnSp>
        <p:cxnSp>
          <p:nvCxnSpPr>
            <p:cNvPr id="45" name="Straight Connector 4"/>
            <p:cNvCxnSpPr>
              <a:cxnSpLocks noChangeShapeType="1"/>
            </p:cNvCxnSpPr>
            <p:nvPr/>
          </p:nvCxnSpPr>
          <p:spPr bwMode="auto">
            <a:xfrm>
              <a:off x="2590800" y="545537"/>
              <a:ext cx="0" cy="990600"/>
            </a:xfrm>
            <a:prstGeom prst="line">
              <a:avLst/>
            </a:prstGeom>
            <a:noFill/>
            <a:ln w="28575" algn="ctr">
              <a:solidFill>
                <a:srgbClr val="000000"/>
              </a:solidFill>
              <a:round/>
              <a:headEnd/>
              <a:tailEnd/>
            </a:ln>
            <a:extLst>
              <a:ext uri="{909E8E84-426E-40DD-AFC4-6F175D3DCCD1}">
                <a14:hiddenFill xmlns:a14="http://schemas.microsoft.com/office/drawing/2010/main" xmlns="">
                  <a:noFill/>
                </a14:hiddenFill>
              </a:ext>
            </a:extLst>
          </p:spPr>
        </p:cxnSp>
      </p:grpSp>
      <p:sp>
        <p:nvSpPr>
          <p:cNvPr id="46" name="Line 72"/>
          <p:cNvSpPr>
            <a:spLocks noChangeShapeType="1"/>
          </p:cNvSpPr>
          <p:nvPr/>
        </p:nvSpPr>
        <p:spPr bwMode="auto">
          <a:xfrm>
            <a:off x="731838" y="4135438"/>
            <a:ext cx="0" cy="265112"/>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47" name="Line 73"/>
          <p:cNvSpPr>
            <a:spLocks noChangeShapeType="1"/>
          </p:cNvSpPr>
          <p:nvPr/>
        </p:nvSpPr>
        <p:spPr bwMode="auto">
          <a:xfrm>
            <a:off x="836613" y="4130675"/>
            <a:ext cx="0" cy="265113"/>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48" name="Line 74"/>
          <p:cNvSpPr>
            <a:spLocks noChangeShapeType="1"/>
          </p:cNvSpPr>
          <p:nvPr/>
        </p:nvSpPr>
        <p:spPr bwMode="auto">
          <a:xfrm>
            <a:off x="933450" y="4140200"/>
            <a:ext cx="0" cy="263525"/>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50" name="Line 76"/>
          <p:cNvSpPr>
            <a:spLocks noChangeShapeType="1"/>
          </p:cNvSpPr>
          <p:nvPr/>
        </p:nvSpPr>
        <p:spPr bwMode="auto">
          <a:xfrm flipV="1">
            <a:off x="1162050" y="4130675"/>
            <a:ext cx="6350" cy="263525"/>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51" name="Line 77"/>
          <p:cNvSpPr>
            <a:spLocks noChangeShapeType="1"/>
          </p:cNvSpPr>
          <p:nvPr/>
        </p:nvSpPr>
        <p:spPr bwMode="auto">
          <a:xfrm flipV="1">
            <a:off x="1273175" y="4133850"/>
            <a:ext cx="6350" cy="265113"/>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53" name="Rectangle 32"/>
          <p:cNvSpPr>
            <a:spLocks noChangeArrowheads="1"/>
          </p:cNvSpPr>
          <p:nvPr/>
        </p:nvSpPr>
        <p:spPr bwMode="auto">
          <a:xfrm>
            <a:off x="1666875" y="2185988"/>
            <a:ext cx="541338" cy="2611437"/>
          </a:xfrm>
          <a:prstGeom prst="rect">
            <a:avLst/>
          </a:prstGeom>
          <a:solidFill>
            <a:srgbClr val="99CCFF"/>
          </a:solidFill>
          <a:ln w="25400" algn="ctr">
            <a:no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54" name="Rectangle 150" descr="Small confetti"/>
          <p:cNvSpPr>
            <a:spLocks noChangeArrowheads="1"/>
          </p:cNvSpPr>
          <p:nvPr/>
        </p:nvSpPr>
        <p:spPr bwMode="auto">
          <a:xfrm>
            <a:off x="1666875" y="5262563"/>
            <a:ext cx="542925" cy="1100137"/>
          </a:xfrm>
          <a:prstGeom prst="rect">
            <a:avLst/>
          </a:prstGeom>
          <a:pattFill prst="smConfetti">
            <a:fgClr>
              <a:schemeClr val="tx1"/>
            </a:fgClr>
            <a:bgClr>
              <a:srgbClr val="FFFFFF"/>
            </a:bgClr>
          </a:pattFill>
          <a:ln w="9525">
            <a:no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55" name="Line 53"/>
          <p:cNvSpPr>
            <a:spLocks noChangeShapeType="1"/>
          </p:cNvSpPr>
          <p:nvPr/>
        </p:nvSpPr>
        <p:spPr bwMode="auto">
          <a:xfrm>
            <a:off x="2332038" y="2192338"/>
            <a:ext cx="0" cy="160337"/>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 name="Line 54"/>
          <p:cNvSpPr>
            <a:spLocks noChangeShapeType="1"/>
          </p:cNvSpPr>
          <p:nvPr/>
        </p:nvSpPr>
        <p:spPr bwMode="auto">
          <a:xfrm>
            <a:off x="2368550" y="2192338"/>
            <a:ext cx="0" cy="160337"/>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7" name="Line 56"/>
          <p:cNvSpPr>
            <a:spLocks noChangeShapeType="1"/>
          </p:cNvSpPr>
          <p:nvPr/>
        </p:nvSpPr>
        <p:spPr bwMode="auto">
          <a:xfrm>
            <a:off x="2338388" y="1906588"/>
            <a:ext cx="0" cy="15875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8" name="Line 57"/>
          <p:cNvSpPr>
            <a:spLocks noChangeShapeType="1"/>
          </p:cNvSpPr>
          <p:nvPr/>
        </p:nvSpPr>
        <p:spPr bwMode="auto">
          <a:xfrm>
            <a:off x="2374900" y="1906588"/>
            <a:ext cx="0" cy="15875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9" name="Oval 55"/>
          <p:cNvSpPr>
            <a:spLocks noChangeArrowheads="1"/>
          </p:cNvSpPr>
          <p:nvPr/>
        </p:nvSpPr>
        <p:spPr bwMode="auto">
          <a:xfrm rot="5400000">
            <a:off x="2255838" y="2079625"/>
            <a:ext cx="187325" cy="104775"/>
          </a:xfrm>
          <a:prstGeom prst="ellipse">
            <a:avLst/>
          </a:prstGeom>
          <a:solidFill>
            <a:srgbClr val="FFFFFF"/>
          </a:solidFill>
          <a:ln w="9525">
            <a:solidFill>
              <a:srgbClr val="000000"/>
            </a:solidFill>
            <a:round/>
            <a:headEnd/>
            <a:tailEnd/>
          </a:ln>
        </p:spPr>
        <p:txBody>
          <a:bodyPr rot="10800000" vert="eaVert" wrap="none" anchor="ctr"/>
          <a:lstStyle/>
          <a:p>
            <a:endParaRPr lang="en-US" sz="2800" b="1">
              <a:latin typeface="Calibri" pitchFamily="34" charset="0"/>
            </a:endParaRPr>
          </a:p>
        </p:txBody>
      </p:sp>
      <p:sp>
        <p:nvSpPr>
          <p:cNvPr id="60" name="Line 58"/>
          <p:cNvSpPr>
            <a:spLocks noChangeShapeType="1"/>
          </p:cNvSpPr>
          <p:nvPr/>
        </p:nvSpPr>
        <p:spPr bwMode="auto">
          <a:xfrm rot="5400000" flipH="1">
            <a:off x="2349500" y="2052638"/>
            <a:ext cx="1588" cy="100012"/>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61" name="Line 59"/>
          <p:cNvSpPr>
            <a:spLocks noChangeShapeType="1"/>
          </p:cNvSpPr>
          <p:nvPr/>
        </p:nvSpPr>
        <p:spPr bwMode="auto">
          <a:xfrm rot="5400000" flipH="1">
            <a:off x="2348706" y="2115344"/>
            <a:ext cx="1588" cy="1016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62" name="Can 78" descr="Light vertical"/>
          <p:cNvSpPr>
            <a:spLocks noChangeArrowheads="1"/>
          </p:cNvSpPr>
          <p:nvPr/>
        </p:nvSpPr>
        <p:spPr bwMode="auto">
          <a:xfrm rot="5400000">
            <a:off x="1903413" y="4781550"/>
            <a:ext cx="52387" cy="525463"/>
          </a:xfrm>
          <a:prstGeom prst="can">
            <a:avLst>
              <a:gd name="adj" fmla="val 40584"/>
            </a:avLst>
          </a:prstGeom>
          <a:pattFill prst="ltVert">
            <a:fgClr>
              <a:schemeClr val="tx1"/>
            </a:fgClr>
            <a:bgClr>
              <a:srgbClr val="FFFFFF"/>
            </a:bgClr>
          </a:pattFill>
          <a:ln w="25400" algn="ctr">
            <a:solidFill>
              <a:srgbClr val="000000"/>
            </a:solidFill>
            <a:round/>
            <a:headEnd/>
            <a:tailEnd/>
          </a:ln>
        </p:spPr>
        <p:txBody>
          <a:bodyPr anchor="ctr"/>
          <a:lstStyle/>
          <a:p>
            <a:pPr algn="ctr" fontAlgn="auto">
              <a:spcBef>
                <a:spcPts val="0"/>
              </a:spcBef>
              <a:spcAft>
                <a:spcPts val="0"/>
              </a:spcAft>
              <a:defRPr/>
            </a:pPr>
            <a:endParaRPr lang="en-US" sz="2800" b="1" kern="0">
              <a:solidFill>
                <a:srgbClr val="FFFFFF"/>
              </a:solidFill>
              <a:latin typeface="Arial"/>
            </a:endParaRPr>
          </a:p>
        </p:txBody>
      </p:sp>
      <p:sp>
        <p:nvSpPr>
          <p:cNvPr id="63" name="Can 78" descr="Light vertical"/>
          <p:cNvSpPr>
            <a:spLocks noChangeArrowheads="1"/>
          </p:cNvSpPr>
          <p:nvPr/>
        </p:nvSpPr>
        <p:spPr bwMode="auto">
          <a:xfrm rot="5400000">
            <a:off x="1905000" y="5286375"/>
            <a:ext cx="50800" cy="527050"/>
          </a:xfrm>
          <a:prstGeom prst="can">
            <a:avLst>
              <a:gd name="adj" fmla="val 41466"/>
            </a:avLst>
          </a:prstGeom>
          <a:pattFill prst="ltVert">
            <a:fgClr>
              <a:schemeClr val="tx1"/>
            </a:fgClr>
            <a:bgClr>
              <a:srgbClr val="FFFFFF"/>
            </a:bgClr>
          </a:pattFill>
          <a:ln w="25400" algn="ctr">
            <a:solidFill>
              <a:srgbClr val="000000"/>
            </a:solidFill>
            <a:round/>
            <a:headEnd/>
            <a:tailEnd/>
          </a:ln>
        </p:spPr>
        <p:txBody>
          <a:bodyPr anchor="ctr"/>
          <a:lstStyle/>
          <a:p>
            <a:pPr algn="ctr" fontAlgn="auto">
              <a:spcBef>
                <a:spcPts val="0"/>
              </a:spcBef>
              <a:spcAft>
                <a:spcPts val="0"/>
              </a:spcAft>
              <a:defRPr/>
            </a:pPr>
            <a:endParaRPr lang="en-US" sz="2800" b="1" kern="0">
              <a:solidFill>
                <a:srgbClr val="FFFFFF"/>
              </a:solidFill>
              <a:latin typeface="Arial"/>
            </a:endParaRPr>
          </a:p>
        </p:txBody>
      </p:sp>
      <p:sp>
        <p:nvSpPr>
          <p:cNvPr id="64" name="Can 78" descr="Light vertical"/>
          <p:cNvSpPr>
            <a:spLocks noChangeArrowheads="1"/>
          </p:cNvSpPr>
          <p:nvPr/>
        </p:nvSpPr>
        <p:spPr bwMode="auto">
          <a:xfrm rot="5400000">
            <a:off x="1905000" y="5565775"/>
            <a:ext cx="50800" cy="527050"/>
          </a:xfrm>
          <a:prstGeom prst="can">
            <a:avLst>
              <a:gd name="adj" fmla="val 41466"/>
            </a:avLst>
          </a:prstGeom>
          <a:pattFill prst="ltVert">
            <a:fgClr>
              <a:schemeClr val="tx1"/>
            </a:fgClr>
            <a:bgClr>
              <a:srgbClr val="FFFFFF"/>
            </a:bgClr>
          </a:pattFill>
          <a:ln w="25400" algn="ctr">
            <a:solidFill>
              <a:srgbClr val="000000"/>
            </a:solidFill>
            <a:round/>
            <a:headEnd/>
            <a:tailEnd/>
          </a:ln>
        </p:spPr>
        <p:txBody>
          <a:bodyPr anchor="ctr"/>
          <a:lstStyle/>
          <a:p>
            <a:pPr algn="ctr" fontAlgn="auto">
              <a:spcBef>
                <a:spcPts val="0"/>
              </a:spcBef>
              <a:spcAft>
                <a:spcPts val="0"/>
              </a:spcAft>
              <a:defRPr/>
            </a:pPr>
            <a:endParaRPr lang="en-US" sz="2800" b="1" kern="0">
              <a:solidFill>
                <a:srgbClr val="FFFFFF"/>
              </a:solidFill>
              <a:latin typeface="Arial"/>
            </a:endParaRPr>
          </a:p>
        </p:txBody>
      </p:sp>
      <p:sp>
        <p:nvSpPr>
          <p:cNvPr id="65" name="Can 78" descr="Light vertical"/>
          <p:cNvSpPr>
            <a:spLocks noChangeArrowheads="1"/>
          </p:cNvSpPr>
          <p:nvPr/>
        </p:nvSpPr>
        <p:spPr bwMode="auto">
          <a:xfrm rot="5400000">
            <a:off x="1903413" y="6073775"/>
            <a:ext cx="52387" cy="525463"/>
          </a:xfrm>
          <a:prstGeom prst="can">
            <a:avLst>
              <a:gd name="adj" fmla="val 40584"/>
            </a:avLst>
          </a:prstGeom>
          <a:pattFill prst="ltVert">
            <a:fgClr>
              <a:schemeClr val="tx1"/>
            </a:fgClr>
            <a:bgClr>
              <a:srgbClr val="FFFFFF"/>
            </a:bgClr>
          </a:pattFill>
          <a:ln w="25400" algn="ctr">
            <a:solidFill>
              <a:srgbClr val="000000"/>
            </a:solidFill>
            <a:round/>
            <a:headEnd/>
            <a:tailEnd/>
          </a:ln>
        </p:spPr>
        <p:txBody>
          <a:bodyPr anchor="ctr"/>
          <a:lstStyle/>
          <a:p>
            <a:pPr algn="ctr" fontAlgn="auto">
              <a:spcBef>
                <a:spcPts val="0"/>
              </a:spcBef>
              <a:spcAft>
                <a:spcPts val="0"/>
              </a:spcAft>
              <a:defRPr/>
            </a:pPr>
            <a:endParaRPr lang="en-US" sz="2800" b="1" kern="0">
              <a:solidFill>
                <a:srgbClr val="FFFFFF"/>
              </a:solidFill>
              <a:latin typeface="Arial"/>
            </a:endParaRPr>
          </a:p>
        </p:txBody>
      </p:sp>
      <p:sp>
        <p:nvSpPr>
          <p:cNvPr id="66" name="Can 78" descr="Light vertical"/>
          <p:cNvSpPr>
            <a:spLocks noChangeArrowheads="1"/>
          </p:cNvSpPr>
          <p:nvPr/>
        </p:nvSpPr>
        <p:spPr bwMode="auto">
          <a:xfrm rot="5400000">
            <a:off x="1904207" y="4545806"/>
            <a:ext cx="50800" cy="525463"/>
          </a:xfrm>
          <a:prstGeom prst="can">
            <a:avLst>
              <a:gd name="adj" fmla="val 40584"/>
            </a:avLst>
          </a:prstGeom>
          <a:pattFill prst="ltVert">
            <a:fgClr>
              <a:schemeClr val="tx1"/>
            </a:fgClr>
            <a:bgClr>
              <a:srgbClr val="FFFFFF"/>
            </a:bgClr>
          </a:pattFill>
          <a:ln w="25400" algn="ctr">
            <a:solidFill>
              <a:srgbClr val="000000"/>
            </a:solidFill>
            <a:round/>
            <a:headEnd/>
            <a:tailEnd/>
          </a:ln>
        </p:spPr>
        <p:txBody>
          <a:bodyPr anchor="ctr"/>
          <a:lstStyle/>
          <a:p>
            <a:pPr algn="ctr" fontAlgn="auto">
              <a:spcBef>
                <a:spcPts val="0"/>
              </a:spcBef>
              <a:spcAft>
                <a:spcPts val="0"/>
              </a:spcAft>
              <a:defRPr/>
            </a:pPr>
            <a:endParaRPr lang="en-US" sz="2800" b="1" kern="0">
              <a:solidFill>
                <a:srgbClr val="FFFFFF"/>
              </a:solidFill>
              <a:latin typeface="Arial"/>
            </a:endParaRPr>
          </a:p>
        </p:txBody>
      </p:sp>
      <p:sp>
        <p:nvSpPr>
          <p:cNvPr id="67" name="Can 78" descr="Light vertical"/>
          <p:cNvSpPr>
            <a:spLocks noChangeArrowheads="1"/>
          </p:cNvSpPr>
          <p:nvPr/>
        </p:nvSpPr>
        <p:spPr bwMode="auto">
          <a:xfrm rot="5400000">
            <a:off x="1905000" y="5024438"/>
            <a:ext cx="50800" cy="527050"/>
          </a:xfrm>
          <a:prstGeom prst="can">
            <a:avLst>
              <a:gd name="adj" fmla="val 41466"/>
            </a:avLst>
          </a:prstGeom>
          <a:pattFill prst="ltVert">
            <a:fgClr>
              <a:schemeClr val="tx1"/>
            </a:fgClr>
            <a:bgClr>
              <a:srgbClr val="FFFFFF"/>
            </a:bgClr>
          </a:pattFill>
          <a:ln w="25400" algn="ctr">
            <a:solidFill>
              <a:srgbClr val="000000"/>
            </a:solidFill>
            <a:round/>
            <a:headEnd/>
            <a:tailEnd/>
          </a:ln>
        </p:spPr>
        <p:txBody>
          <a:bodyPr anchor="ctr"/>
          <a:lstStyle/>
          <a:p>
            <a:pPr algn="ctr" fontAlgn="auto">
              <a:spcBef>
                <a:spcPts val="0"/>
              </a:spcBef>
              <a:spcAft>
                <a:spcPts val="0"/>
              </a:spcAft>
              <a:defRPr/>
            </a:pPr>
            <a:endParaRPr lang="en-US" sz="2800" b="1" kern="0">
              <a:solidFill>
                <a:srgbClr val="FFFFFF"/>
              </a:solidFill>
              <a:latin typeface="Arial"/>
            </a:endParaRPr>
          </a:p>
        </p:txBody>
      </p:sp>
      <p:sp>
        <p:nvSpPr>
          <p:cNvPr id="68" name="Can 78" descr="Light vertical"/>
          <p:cNvSpPr>
            <a:spLocks noChangeArrowheads="1"/>
          </p:cNvSpPr>
          <p:nvPr/>
        </p:nvSpPr>
        <p:spPr bwMode="auto">
          <a:xfrm rot="5400000">
            <a:off x="1903413" y="5811837"/>
            <a:ext cx="52388" cy="525463"/>
          </a:xfrm>
          <a:prstGeom prst="can">
            <a:avLst>
              <a:gd name="adj" fmla="val 40584"/>
            </a:avLst>
          </a:prstGeom>
          <a:pattFill prst="ltVert">
            <a:fgClr>
              <a:schemeClr val="tx1"/>
            </a:fgClr>
            <a:bgClr>
              <a:srgbClr val="FFFFFF"/>
            </a:bgClr>
          </a:pattFill>
          <a:ln w="25400" algn="ctr">
            <a:solidFill>
              <a:srgbClr val="000000"/>
            </a:solidFill>
            <a:round/>
            <a:headEnd/>
            <a:tailEnd/>
          </a:ln>
        </p:spPr>
        <p:txBody>
          <a:bodyPr anchor="ctr"/>
          <a:lstStyle/>
          <a:p>
            <a:pPr algn="ctr" fontAlgn="auto">
              <a:spcBef>
                <a:spcPts val="0"/>
              </a:spcBef>
              <a:spcAft>
                <a:spcPts val="0"/>
              </a:spcAft>
              <a:defRPr/>
            </a:pPr>
            <a:endParaRPr lang="en-US" sz="2800" b="1" kern="0">
              <a:solidFill>
                <a:srgbClr val="FFFFFF"/>
              </a:solidFill>
              <a:latin typeface="Arial"/>
            </a:endParaRPr>
          </a:p>
        </p:txBody>
      </p:sp>
      <p:sp>
        <p:nvSpPr>
          <p:cNvPr id="70" name="Down Arrow 67"/>
          <p:cNvSpPr>
            <a:spLocks noChangeArrowheads="1"/>
          </p:cNvSpPr>
          <p:nvPr/>
        </p:nvSpPr>
        <p:spPr bwMode="auto">
          <a:xfrm rot="10800000">
            <a:off x="1895475" y="5613400"/>
            <a:ext cx="87313" cy="128588"/>
          </a:xfrm>
          <a:prstGeom prst="downArrow">
            <a:avLst>
              <a:gd name="adj1" fmla="val 50000"/>
              <a:gd name="adj2" fmla="val 50000"/>
            </a:avLst>
          </a:prstGeom>
          <a:solidFill>
            <a:schemeClr val="tx1"/>
          </a:solidFill>
          <a:ln w="25400" algn="ctr">
            <a:solidFill>
              <a:schemeClr val="tx1"/>
            </a:solidFill>
            <a:miter lim="800000"/>
            <a:headEnd/>
            <a:tailEnd/>
          </a:ln>
        </p:spPr>
        <p:txBody>
          <a:bodyPr rot="10800000" anchor="ctr"/>
          <a:lstStyle/>
          <a:p>
            <a:pPr algn="ctr" fontAlgn="auto">
              <a:spcBef>
                <a:spcPts val="0"/>
              </a:spcBef>
              <a:spcAft>
                <a:spcPts val="0"/>
              </a:spcAft>
              <a:defRPr/>
            </a:pPr>
            <a:endParaRPr lang="en-US" sz="2800" b="1" kern="0">
              <a:solidFill>
                <a:srgbClr val="FFFFFF"/>
              </a:solidFill>
              <a:latin typeface="Arial"/>
            </a:endParaRPr>
          </a:p>
        </p:txBody>
      </p:sp>
      <p:sp>
        <p:nvSpPr>
          <p:cNvPr id="71" name="Down Arrow 67"/>
          <p:cNvSpPr>
            <a:spLocks noChangeArrowheads="1"/>
          </p:cNvSpPr>
          <p:nvPr/>
        </p:nvSpPr>
        <p:spPr bwMode="auto">
          <a:xfrm rot="10800000">
            <a:off x="1895475" y="6140450"/>
            <a:ext cx="87313" cy="128588"/>
          </a:xfrm>
          <a:prstGeom prst="downArrow">
            <a:avLst>
              <a:gd name="adj1" fmla="val 50000"/>
              <a:gd name="adj2" fmla="val 50000"/>
            </a:avLst>
          </a:prstGeom>
          <a:solidFill>
            <a:schemeClr val="tx1"/>
          </a:solidFill>
          <a:ln w="25400" algn="ctr">
            <a:solidFill>
              <a:schemeClr val="tx1"/>
            </a:solidFill>
            <a:miter lim="800000"/>
            <a:headEnd/>
            <a:tailEnd/>
          </a:ln>
        </p:spPr>
        <p:txBody>
          <a:bodyPr rot="10800000" anchor="ctr"/>
          <a:lstStyle/>
          <a:p>
            <a:pPr algn="ctr" fontAlgn="auto">
              <a:spcBef>
                <a:spcPts val="0"/>
              </a:spcBef>
              <a:spcAft>
                <a:spcPts val="0"/>
              </a:spcAft>
              <a:defRPr/>
            </a:pPr>
            <a:endParaRPr lang="en-US" sz="2800" b="1" kern="0">
              <a:solidFill>
                <a:srgbClr val="FFFFFF"/>
              </a:solidFill>
              <a:latin typeface="Arial"/>
            </a:endParaRPr>
          </a:p>
        </p:txBody>
      </p:sp>
      <p:sp>
        <p:nvSpPr>
          <p:cNvPr id="73" name="Down Arrow 67"/>
          <p:cNvSpPr>
            <a:spLocks noChangeArrowheads="1"/>
          </p:cNvSpPr>
          <p:nvPr/>
        </p:nvSpPr>
        <p:spPr bwMode="auto">
          <a:xfrm>
            <a:off x="1893888" y="5362575"/>
            <a:ext cx="87312" cy="128588"/>
          </a:xfrm>
          <a:prstGeom prst="downArrow">
            <a:avLst>
              <a:gd name="adj1" fmla="val 50000"/>
              <a:gd name="adj2" fmla="val 50000"/>
            </a:avLst>
          </a:prstGeom>
          <a:solidFill>
            <a:schemeClr val="tx1"/>
          </a:solidFill>
          <a:ln w="25400" algn="ctr">
            <a:solidFill>
              <a:schemeClr val="tx1"/>
            </a:solidFill>
            <a:miter lim="800000"/>
            <a:headEnd/>
            <a:tailEnd/>
          </a:ln>
        </p:spPr>
        <p:txBody>
          <a:bodyPr anchor="ctr"/>
          <a:lstStyle/>
          <a:p>
            <a:pPr algn="ctr" fontAlgn="auto">
              <a:spcBef>
                <a:spcPts val="0"/>
              </a:spcBef>
              <a:spcAft>
                <a:spcPts val="0"/>
              </a:spcAft>
              <a:defRPr/>
            </a:pPr>
            <a:endParaRPr lang="en-US" sz="2800" b="1" kern="0">
              <a:solidFill>
                <a:srgbClr val="FFFFFF"/>
              </a:solidFill>
              <a:latin typeface="Arial"/>
            </a:endParaRPr>
          </a:p>
        </p:txBody>
      </p:sp>
      <p:sp>
        <p:nvSpPr>
          <p:cNvPr id="74" name="Down Arrow 67"/>
          <p:cNvSpPr>
            <a:spLocks noChangeArrowheads="1"/>
          </p:cNvSpPr>
          <p:nvPr/>
        </p:nvSpPr>
        <p:spPr bwMode="auto">
          <a:xfrm>
            <a:off x="1895475" y="5889625"/>
            <a:ext cx="88900" cy="128588"/>
          </a:xfrm>
          <a:prstGeom prst="downArrow">
            <a:avLst>
              <a:gd name="adj1" fmla="val 50000"/>
              <a:gd name="adj2" fmla="val 50000"/>
            </a:avLst>
          </a:prstGeom>
          <a:solidFill>
            <a:schemeClr val="tx1"/>
          </a:solidFill>
          <a:ln w="25400" algn="ctr">
            <a:solidFill>
              <a:schemeClr val="tx1"/>
            </a:solidFill>
            <a:miter lim="800000"/>
            <a:headEnd/>
            <a:tailEnd/>
          </a:ln>
        </p:spPr>
        <p:txBody>
          <a:bodyPr anchor="ctr"/>
          <a:lstStyle/>
          <a:p>
            <a:pPr algn="ctr" fontAlgn="auto">
              <a:spcBef>
                <a:spcPts val="0"/>
              </a:spcBef>
              <a:spcAft>
                <a:spcPts val="0"/>
              </a:spcAft>
              <a:defRPr/>
            </a:pPr>
            <a:endParaRPr lang="en-US" sz="2800" b="1" kern="0">
              <a:solidFill>
                <a:srgbClr val="FFFFFF"/>
              </a:solidFill>
              <a:latin typeface="Arial"/>
            </a:endParaRPr>
          </a:p>
        </p:txBody>
      </p:sp>
      <p:sp>
        <p:nvSpPr>
          <p:cNvPr id="75" name="Rectangle 94"/>
          <p:cNvSpPr>
            <a:spLocks noChangeArrowheads="1"/>
          </p:cNvSpPr>
          <p:nvPr/>
        </p:nvSpPr>
        <p:spPr bwMode="auto">
          <a:xfrm>
            <a:off x="1947863" y="2587625"/>
            <a:ext cx="39687" cy="1803400"/>
          </a:xfrm>
          <a:prstGeom prst="rect">
            <a:avLst/>
          </a:prstGeom>
          <a:solidFill>
            <a:srgbClr val="99CC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76" name="Rectangle 100"/>
          <p:cNvSpPr>
            <a:spLocks noChangeArrowheads="1"/>
          </p:cNvSpPr>
          <p:nvPr/>
        </p:nvSpPr>
        <p:spPr bwMode="auto">
          <a:xfrm>
            <a:off x="1676400" y="4386263"/>
            <a:ext cx="531813" cy="57150"/>
          </a:xfrm>
          <a:prstGeom prst="rect">
            <a:avLst/>
          </a:prstGeom>
          <a:solidFill>
            <a:srgbClr val="99CC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77" name="Rectangle 101"/>
          <p:cNvSpPr>
            <a:spLocks noChangeArrowheads="1"/>
          </p:cNvSpPr>
          <p:nvPr/>
        </p:nvSpPr>
        <p:spPr bwMode="auto">
          <a:xfrm>
            <a:off x="2038350" y="2436813"/>
            <a:ext cx="282575" cy="66675"/>
          </a:xfrm>
          <a:prstGeom prst="rect">
            <a:avLst/>
          </a:prstGeom>
          <a:solidFill>
            <a:srgbClr val="FFFFFF"/>
          </a:solidFill>
          <a:ln w="9525" algn="ctr">
            <a:solidFill>
              <a:srgbClr val="000000"/>
            </a:solidFill>
            <a:round/>
            <a:headEnd/>
            <a:tailEnd/>
          </a:ln>
        </p:spPr>
        <p:txBody>
          <a:bodyPr/>
          <a:lstStyle/>
          <a:p>
            <a:endParaRPr lang="en-US"/>
          </a:p>
        </p:txBody>
      </p:sp>
      <p:sp>
        <p:nvSpPr>
          <p:cNvPr id="78" name="Rectangle 117"/>
          <p:cNvSpPr>
            <a:spLocks noChangeArrowheads="1"/>
          </p:cNvSpPr>
          <p:nvPr/>
        </p:nvSpPr>
        <p:spPr bwMode="auto">
          <a:xfrm>
            <a:off x="2332038" y="2587625"/>
            <a:ext cx="31750" cy="1782763"/>
          </a:xfrm>
          <a:prstGeom prst="rect">
            <a:avLst/>
          </a:prstGeom>
          <a:solidFill>
            <a:srgbClr val="FFFFFF"/>
          </a:solidFill>
          <a:ln w="6350" algn="ctr">
            <a:no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grpSp>
        <p:nvGrpSpPr>
          <p:cNvPr id="79" name="Group 116"/>
          <p:cNvGrpSpPr>
            <a:grpSpLocks/>
          </p:cNvGrpSpPr>
          <p:nvPr/>
        </p:nvGrpSpPr>
        <p:grpSpPr bwMode="auto">
          <a:xfrm>
            <a:off x="1676400" y="1676400"/>
            <a:ext cx="533400" cy="4648200"/>
            <a:chOff x="4876800" y="1729007"/>
            <a:chExt cx="1270000" cy="4973638"/>
          </a:xfrm>
        </p:grpSpPr>
        <p:cxnSp>
          <p:nvCxnSpPr>
            <p:cNvPr id="80" name="Straight Connector 4"/>
            <p:cNvCxnSpPr>
              <a:cxnSpLocks noChangeShapeType="1"/>
            </p:cNvCxnSpPr>
            <p:nvPr/>
          </p:nvCxnSpPr>
          <p:spPr bwMode="auto">
            <a:xfrm>
              <a:off x="4876800" y="1729007"/>
              <a:ext cx="0" cy="4973638"/>
            </a:xfrm>
            <a:prstGeom prst="line">
              <a:avLst/>
            </a:prstGeom>
            <a:noFill/>
            <a:ln w="28575" algn="ctr">
              <a:solidFill>
                <a:srgbClr val="000000"/>
              </a:solidFill>
              <a:round/>
              <a:headEnd/>
              <a:tailEnd/>
            </a:ln>
            <a:extLst>
              <a:ext uri="{909E8E84-426E-40DD-AFC4-6F175D3DCCD1}">
                <a14:hiddenFill xmlns:a14="http://schemas.microsoft.com/office/drawing/2010/main" xmlns="">
                  <a:noFill/>
                </a14:hiddenFill>
              </a:ext>
            </a:extLst>
          </p:spPr>
        </p:cxnSp>
        <p:cxnSp>
          <p:nvCxnSpPr>
            <p:cNvPr id="81" name="Straight Connector 4"/>
            <p:cNvCxnSpPr>
              <a:cxnSpLocks noChangeShapeType="1"/>
            </p:cNvCxnSpPr>
            <p:nvPr/>
          </p:nvCxnSpPr>
          <p:spPr bwMode="auto">
            <a:xfrm>
              <a:off x="6146800" y="1729007"/>
              <a:ext cx="0" cy="4973638"/>
            </a:xfrm>
            <a:prstGeom prst="line">
              <a:avLst/>
            </a:prstGeom>
            <a:noFill/>
            <a:ln w="28575" algn="ctr">
              <a:solidFill>
                <a:srgbClr val="000000"/>
              </a:solidFill>
              <a:round/>
              <a:headEnd/>
              <a:tailEnd/>
            </a:ln>
            <a:extLst>
              <a:ext uri="{909E8E84-426E-40DD-AFC4-6F175D3DCCD1}">
                <a14:hiddenFill xmlns:a14="http://schemas.microsoft.com/office/drawing/2010/main" xmlns="">
                  <a:noFill/>
                </a14:hiddenFill>
              </a:ext>
            </a:extLst>
          </p:spPr>
        </p:cxnSp>
      </p:grpSp>
      <p:grpSp>
        <p:nvGrpSpPr>
          <p:cNvPr id="82" name="Group 125"/>
          <p:cNvGrpSpPr>
            <a:grpSpLocks/>
          </p:cNvGrpSpPr>
          <p:nvPr/>
        </p:nvGrpSpPr>
        <p:grpSpPr bwMode="auto">
          <a:xfrm>
            <a:off x="2330450" y="2581275"/>
            <a:ext cx="336550" cy="3819525"/>
            <a:chOff x="6424801" y="1254889"/>
            <a:chExt cx="784525" cy="5509767"/>
          </a:xfrm>
        </p:grpSpPr>
        <p:sp>
          <p:nvSpPr>
            <p:cNvPr id="83" name="Rectangle 126"/>
            <p:cNvSpPr>
              <a:spLocks noChangeArrowheads="1"/>
            </p:cNvSpPr>
            <p:nvPr/>
          </p:nvSpPr>
          <p:spPr bwMode="auto">
            <a:xfrm>
              <a:off x="6424801" y="1254889"/>
              <a:ext cx="92516" cy="5221226"/>
            </a:xfrm>
            <a:prstGeom prst="rect">
              <a:avLst/>
            </a:prstGeom>
            <a:solidFill>
              <a:srgbClr val="99CC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84" name="Rectangle 130"/>
            <p:cNvSpPr>
              <a:spLocks noChangeArrowheads="1"/>
            </p:cNvSpPr>
            <p:nvPr/>
          </p:nvSpPr>
          <p:spPr bwMode="auto">
            <a:xfrm>
              <a:off x="6757854" y="3936493"/>
              <a:ext cx="92516" cy="2548782"/>
            </a:xfrm>
            <a:prstGeom prst="rect">
              <a:avLst/>
            </a:prstGeom>
            <a:solidFill>
              <a:srgbClr val="99CCFF"/>
            </a:solidFill>
            <a:ln w="6350" algn="ctr">
              <a:solidFill>
                <a:srgbClr val="000000"/>
              </a:solid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85" name="Block Arc 44"/>
            <p:cNvSpPr>
              <a:spLocks/>
            </p:cNvSpPr>
            <p:nvPr/>
          </p:nvSpPr>
          <p:spPr bwMode="auto">
            <a:xfrm>
              <a:off x="6750334" y="3730615"/>
              <a:ext cx="441325" cy="442913"/>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99CCFF"/>
            </a:solidFill>
            <a:ln w="12700" cap="flat" cmpd="sng" algn="ctr">
              <a:solidFill>
                <a:srgbClr val="000000"/>
              </a:solidFill>
              <a:prstDash val="solid"/>
              <a:round/>
              <a:headEnd type="none" w="lg" len="med"/>
              <a:tailEnd type="none" w="lg" len="med"/>
            </a:ln>
          </p:spPr>
          <p:txBody>
            <a:bodyPr anchor="ctr">
              <a:spAutoFit/>
            </a:bodyPr>
            <a:lstStyle/>
            <a:p>
              <a:endParaRPr lang="en-US"/>
            </a:p>
          </p:txBody>
        </p:sp>
        <p:grpSp>
          <p:nvGrpSpPr>
            <p:cNvPr id="86" name="Group 191"/>
            <p:cNvGrpSpPr>
              <a:grpSpLocks/>
            </p:cNvGrpSpPr>
            <p:nvPr/>
          </p:nvGrpSpPr>
          <p:grpSpPr bwMode="auto">
            <a:xfrm>
              <a:off x="6424801" y="6257420"/>
              <a:ext cx="784525" cy="507236"/>
              <a:chOff x="6424801" y="5321716"/>
              <a:chExt cx="784525" cy="507236"/>
            </a:xfrm>
          </p:grpSpPr>
          <p:grpSp>
            <p:nvGrpSpPr>
              <p:cNvPr id="87" name="Group 99"/>
              <p:cNvGrpSpPr>
                <a:grpSpLocks/>
              </p:cNvGrpSpPr>
              <p:nvPr/>
            </p:nvGrpSpPr>
            <p:grpSpPr bwMode="auto">
              <a:xfrm rot="5400000">
                <a:off x="6693429" y="5487883"/>
                <a:ext cx="223646" cy="336234"/>
                <a:chOff x="6280150" y="1319213"/>
                <a:chExt cx="255588" cy="376238"/>
              </a:xfrm>
            </p:grpSpPr>
            <p:sp>
              <p:nvSpPr>
                <p:cNvPr id="93" name="Rectangle 330"/>
                <p:cNvSpPr>
                  <a:spLocks noChangeArrowheads="1"/>
                </p:cNvSpPr>
                <p:nvPr/>
              </p:nvSpPr>
              <p:spPr bwMode="auto">
                <a:xfrm rot="10800000">
                  <a:off x="6407944" y="1319213"/>
                  <a:ext cx="127794" cy="376238"/>
                </a:xfrm>
                <a:prstGeom prst="rect">
                  <a:avLst/>
                </a:prstGeom>
                <a:solidFill>
                  <a:srgbClr val="99CCFF"/>
                </a:solidFill>
                <a:ln w="12700">
                  <a:solidFill>
                    <a:srgbClr val="000000"/>
                  </a:solidFill>
                  <a:miter lim="800000"/>
                  <a:headEnd/>
                  <a:tailEnd/>
                </a:ln>
              </p:spPr>
              <p:txBody>
                <a:bodyPr rot="10800000" wrap="none" anchor="ctr"/>
                <a:lstStyle/>
                <a:p>
                  <a:pPr algn="ctr"/>
                  <a:endParaRPr lang="en-US" sz="2800" b="1">
                    <a:latin typeface="Calibri" pitchFamily="34" charset="0"/>
                  </a:endParaRPr>
                </a:p>
              </p:txBody>
            </p:sp>
            <p:sp>
              <p:nvSpPr>
                <p:cNvPr id="94" name="Rectangle 331"/>
                <p:cNvSpPr>
                  <a:spLocks noChangeArrowheads="1"/>
                </p:cNvSpPr>
                <p:nvPr/>
              </p:nvSpPr>
              <p:spPr bwMode="auto">
                <a:xfrm rot="10800000">
                  <a:off x="6280150" y="1444626"/>
                  <a:ext cx="127794" cy="125413"/>
                </a:xfrm>
                <a:prstGeom prst="rect">
                  <a:avLst/>
                </a:prstGeom>
                <a:solidFill>
                  <a:srgbClr val="99CCFF"/>
                </a:solidFill>
                <a:ln w="12700">
                  <a:solidFill>
                    <a:srgbClr val="000000"/>
                  </a:solidFill>
                  <a:miter lim="800000"/>
                  <a:headEnd/>
                  <a:tailEnd/>
                </a:ln>
              </p:spPr>
              <p:txBody>
                <a:bodyPr rot="10800000" wrap="none" anchor="ctr"/>
                <a:lstStyle/>
                <a:p>
                  <a:pPr algn="ctr"/>
                  <a:endParaRPr lang="en-US" sz="2800" b="1">
                    <a:latin typeface="Calibri" pitchFamily="34" charset="0"/>
                  </a:endParaRPr>
                </a:p>
              </p:txBody>
            </p:sp>
          </p:grpSp>
          <p:sp>
            <p:nvSpPr>
              <p:cNvPr id="88" name="Block Arc 44"/>
              <p:cNvSpPr>
                <a:spLocks/>
              </p:cNvSpPr>
              <p:nvPr/>
            </p:nvSpPr>
            <p:spPr bwMode="auto">
              <a:xfrm rot="-5400000">
                <a:off x="6425595" y="5320922"/>
                <a:ext cx="441325" cy="442913"/>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99CCFF"/>
              </a:solidFill>
              <a:ln w="12700" cap="flat" cmpd="sng" algn="ctr">
                <a:solidFill>
                  <a:srgbClr val="000000"/>
                </a:solidFill>
                <a:prstDash val="solid"/>
                <a:round/>
                <a:headEnd type="none" w="lg" len="med"/>
                <a:tailEnd type="none" w="lg" len="med"/>
              </a:ln>
            </p:spPr>
            <p:txBody>
              <a:bodyPr anchor="ctr">
                <a:spAutoFit/>
              </a:bodyPr>
              <a:lstStyle/>
              <a:p>
                <a:endParaRPr lang="en-US"/>
              </a:p>
            </p:txBody>
          </p:sp>
          <p:grpSp>
            <p:nvGrpSpPr>
              <p:cNvPr id="89" name="Group 106"/>
              <p:cNvGrpSpPr>
                <a:grpSpLocks/>
              </p:cNvGrpSpPr>
              <p:nvPr/>
            </p:nvGrpSpPr>
            <p:grpSpPr bwMode="auto">
              <a:xfrm rot="-5400000">
                <a:off x="6951357" y="5570983"/>
                <a:ext cx="246063" cy="269875"/>
                <a:chOff x="6346031" y="891382"/>
                <a:chExt cx="246063" cy="269875"/>
              </a:xfrm>
            </p:grpSpPr>
            <p:sp>
              <p:nvSpPr>
                <p:cNvPr id="90" name="Oval 55"/>
                <p:cNvSpPr>
                  <a:spLocks noChangeArrowheads="1"/>
                </p:cNvSpPr>
                <p:nvPr/>
              </p:nvSpPr>
              <p:spPr bwMode="auto">
                <a:xfrm rot="5400000">
                  <a:off x="6334125" y="903288"/>
                  <a:ext cx="269875" cy="246063"/>
                </a:xfrm>
                <a:prstGeom prst="ellipse">
                  <a:avLst/>
                </a:prstGeom>
                <a:solidFill>
                  <a:srgbClr val="FFFFFF"/>
                </a:solidFill>
                <a:ln w="9525">
                  <a:solidFill>
                    <a:srgbClr val="000000"/>
                  </a:solidFill>
                  <a:round/>
                  <a:headEnd/>
                  <a:tailEnd/>
                </a:ln>
              </p:spPr>
              <p:txBody>
                <a:bodyPr vert="eaVert" wrap="none" anchor="ctr"/>
                <a:lstStyle/>
                <a:p>
                  <a:endParaRPr lang="en-US" sz="2800" b="1">
                    <a:latin typeface="Calibri" pitchFamily="34" charset="0"/>
                  </a:endParaRPr>
                </a:p>
              </p:txBody>
            </p:sp>
            <p:sp>
              <p:nvSpPr>
                <p:cNvPr id="91" name="Line 58"/>
                <p:cNvSpPr>
                  <a:spLocks noChangeShapeType="1"/>
                </p:cNvSpPr>
                <p:nvPr/>
              </p:nvSpPr>
              <p:spPr bwMode="auto">
                <a:xfrm rot="5400000" flipH="1">
                  <a:off x="6469063" y="866775"/>
                  <a:ext cx="3175" cy="23495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92" name="Line 59"/>
                <p:cNvSpPr>
                  <a:spLocks noChangeShapeType="1"/>
                </p:cNvSpPr>
                <p:nvPr/>
              </p:nvSpPr>
              <p:spPr bwMode="auto">
                <a:xfrm rot="5400000" flipH="1">
                  <a:off x="6467475" y="957263"/>
                  <a:ext cx="3175" cy="236538"/>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grpSp>
        </p:grpSp>
      </p:grpSp>
      <p:sp>
        <p:nvSpPr>
          <p:cNvPr id="95" name="Rectangle 94"/>
          <p:cNvSpPr>
            <a:spLocks noChangeArrowheads="1"/>
          </p:cNvSpPr>
          <p:nvPr/>
        </p:nvSpPr>
        <p:spPr bwMode="auto">
          <a:xfrm>
            <a:off x="2711450" y="2587625"/>
            <a:ext cx="31750" cy="2727325"/>
          </a:xfrm>
          <a:prstGeom prst="rect">
            <a:avLst/>
          </a:prstGeom>
          <a:solidFill>
            <a:srgbClr val="FFFFFF"/>
          </a:solidFill>
          <a:ln w="6350" algn="ctr">
            <a:no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sp>
        <p:nvSpPr>
          <p:cNvPr id="96" name="Rectangle 95"/>
          <p:cNvSpPr>
            <a:spLocks noChangeArrowheads="1"/>
          </p:cNvSpPr>
          <p:nvPr/>
        </p:nvSpPr>
        <p:spPr bwMode="auto">
          <a:xfrm>
            <a:off x="1951038" y="2546350"/>
            <a:ext cx="31750" cy="508000"/>
          </a:xfrm>
          <a:prstGeom prst="rect">
            <a:avLst/>
          </a:prstGeom>
          <a:solidFill>
            <a:srgbClr val="FFFFFF"/>
          </a:solidFill>
          <a:ln w="6350" algn="ctr">
            <a:noFill/>
            <a:miter lim="800000"/>
            <a:headEnd/>
            <a:tailEnd/>
          </a:ln>
        </p:spPr>
        <p:txBody>
          <a:bodyPr anchor="ctr"/>
          <a:lstStyle/>
          <a:p>
            <a:pPr algn="ctr" fontAlgn="auto">
              <a:spcBef>
                <a:spcPts val="0"/>
              </a:spcBef>
              <a:spcAft>
                <a:spcPts val="0"/>
              </a:spcAft>
              <a:defRPr/>
            </a:pPr>
            <a:endParaRPr lang="en-US" sz="2800" b="1">
              <a:solidFill>
                <a:schemeClr val="lt1"/>
              </a:solidFill>
              <a:latin typeface="+mn-lt"/>
            </a:endParaRPr>
          </a:p>
        </p:txBody>
      </p:sp>
      <p:grpSp>
        <p:nvGrpSpPr>
          <p:cNvPr id="97" name="Group 329"/>
          <p:cNvGrpSpPr>
            <a:grpSpLocks/>
          </p:cNvGrpSpPr>
          <p:nvPr/>
        </p:nvGrpSpPr>
        <p:grpSpPr bwMode="auto">
          <a:xfrm rot="10800000">
            <a:off x="2268538" y="2335213"/>
            <a:ext cx="109537" cy="260350"/>
            <a:chOff x="1440" y="3168"/>
            <a:chExt cx="192" cy="288"/>
          </a:xfrm>
        </p:grpSpPr>
        <p:sp>
          <p:nvSpPr>
            <p:cNvPr id="98" name="Rectangle 330"/>
            <p:cNvSpPr>
              <a:spLocks noChangeArrowheads="1"/>
            </p:cNvSpPr>
            <p:nvPr/>
          </p:nvSpPr>
          <p:spPr bwMode="auto">
            <a:xfrm>
              <a:off x="1440" y="3168"/>
              <a:ext cx="96" cy="288"/>
            </a:xfrm>
            <a:prstGeom prst="rect">
              <a:avLst/>
            </a:prstGeom>
            <a:solidFill>
              <a:srgbClr val="FFFFFF"/>
            </a:solidFill>
            <a:ln w="12700">
              <a:solidFill>
                <a:srgbClr val="000000"/>
              </a:solidFill>
              <a:miter lim="800000"/>
              <a:headEnd/>
              <a:tailEnd/>
            </a:ln>
          </p:spPr>
          <p:txBody>
            <a:bodyPr rot="10800000" wrap="none" anchor="ctr"/>
            <a:lstStyle/>
            <a:p>
              <a:pPr algn="ctr"/>
              <a:endParaRPr lang="en-US" sz="2800" b="1">
                <a:latin typeface="Calibri" pitchFamily="34" charset="0"/>
              </a:endParaRPr>
            </a:p>
          </p:txBody>
        </p:sp>
        <p:sp>
          <p:nvSpPr>
            <p:cNvPr id="99" name="Rectangle 331"/>
            <p:cNvSpPr>
              <a:spLocks noChangeArrowheads="1"/>
            </p:cNvSpPr>
            <p:nvPr/>
          </p:nvSpPr>
          <p:spPr bwMode="auto">
            <a:xfrm>
              <a:off x="1536" y="3264"/>
              <a:ext cx="96" cy="96"/>
            </a:xfrm>
            <a:prstGeom prst="rect">
              <a:avLst/>
            </a:prstGeom>
            <a:solidFill>
              <a:srgbClr val="FFFFFF"/>
            </a:solidFill>
            <a:ln w="12700">
              <a:solidFill>
                <a:srgbClr val="000000"/>
              </a:solidFill>
              <a:miter lim="800000"/>
              <a:headEnd/>
              <a:tailEnd/>
            </a:ln>
          </p:spPr>
          <p:txBody>
            <a:bodyPr rot="10800000" wrap="none" anchor="ctr"/>
            <a:lstStyle/>
            <a:p>
              <a:pPr algn="ctr"/>
              <a:endParaRPr lang="en-US" sz="2800" b="1">
                <a:latin typeface="Calibri" pitchFamily="34" charset="0"/>
              </a:endParaRPr>
            </a:p>
          </p:txBody>
        </p:sp>
      </p:grpSp>
      <p:sp>
        <p:nvSpPr>
          <p:cNvPr id="100" name="Block Arc 44"/>
          <p:cNvSpPr>
            <a:spLocks/>
          </p:cNvSpPr>
          <p:nvPr/>
        </p:nvSpPr>
        <p:spPr bwMode="auto">
          <a:xfrm>
            <a:off x="1943100" y="2432050"/>
            <a:ext cx="188913" cy="3063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2769 w 685800"/>
              <a:gd name="T12" fmla="*/ 344129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FFFFFF"/>
          </a:solidFill>
          <a:ln w="12700" cap="flat" cmpd="sng" algn="ctr">
            <a:solidFill>
              <a:srgbClr val="000000"/>
            </a:solidFill>
            <a:prstDash val="solid"/>
            <a:round/>
            <a:headEnd type="none" w="lg" len="med"/>
            <a:tailEnd type="none" w="lg" len="med"/>
          </a:ln>
        </p:spPr>
        <p:txBody>
          <a:bodyPr anchor="ctr">
            <a:spAutoFit/>
          </a:bodyPr>
          <a:lstStyle/>
          <a:p>
            <a:endParaRPr lang="en-US"/>
          </a:p>
        </p:txBody>
      </p:sp>
      <mc:AlternateContent xmlns:mc="http://schemas.openxmlformats.org/markup-compatibility/2006">
        <mc:Choice xmlns:a14="http://schemas.microsoft.com/office/drawing/2010/main" xmlns="" Requires="a14">
          <p:sp>
            <p:nvSpPr>
              <p:cNvPr id="3" name="TextBox 2"/>
              <p:cNvSpPr txBox="1"/>
              <p:nvPr/>
            </p:nvSpPr>
            <p:spPr>
              <a:xfrm>
                <a:off x="4343400" y="1600200"/>
                <a:ext cx="3022366" cy="6905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a:rPr>
                          </m:ctrlPr>
                        </m:sSubPr>
                        <m:e>
                          <m:r>
                            <a:rPr lang="en-US" b="0" i="1" smtClean="0">
                              <a:latin typeface="Cambria Math"/>
                            </a:rPr>
                            <m:t>𝑉</m:t>
                          </m:r>
                        </m:e>
                        <m:sub>
                          <m:r>
                            <a:rPr lang="en-US" b="0" i="1" smtClean="0">
                              <a:latin typeface="Cambria Math"/>
                            </a:rPr>
                            <m:t>𝐹𝑖𝑙𝑡𝑟𝑎𝑡𝑖𝑜𝑛</m:t>
                          </m:r>
                        </m:sub>
                      </m:sSub>
                      <m:r>
                        <a:rPr lang="en-US" b="0" i="1" smtClean="0">
                          <a:latin typeface="Cambria Math"/>
                        </a:rPr>
                        <m:t>=</m:t>
                      </m:r>
                      <m:f>
                        <m:fPr>
                          <m:ctrlPr>
                            <a:rPr lang="en-US" b="0" i="1" smtClean="0">
                              <a:latin typeface="Cambria Math"/>
                            </a:rPr>
                          </m:ctrlPr>
                        </m:fPr>
                        <m:num>
                          <m:sSub>
                            <m:sSubPr>
                              <m:ctrlPr>
                                <a:rPr lang="en-US" b="0" i="1" smtClean="0">
                                  <a:latin typeface="Cambria Math"/>
                                </a:rPr>
                              </m:ctrlPr>
                            </m:sSubPr>
                            <m:e>
                              <m:r>
                                <a:rPr lang="en-US" b="0" i="1" smtClean="0">
                                  <a:latin typeface="Cambria Math"/>
                                </a:rPr>
                                <m:t>𝑄</m:t>
                              </m:r>
                            </m:e>
                            <m:sub>
                              <m:r>
                                <a:rPr lang="en-US" b="0" i="1" smtClean="0">
                                  <a:latin typeface="Cambria Math"/>
                                </a:rPr>
                                <m:t>𝐹𝑖𝑙𝑡𝑟𝑎𝑡𝑖𝑜𝑛</m:t>
                              </m:r>
                            </m:sub>
                          </m:sSub>
                        </m:num>
                        <m:den>
                          <m:sSub>
                            <m:sSubPr>
                              <m:ctrlPr>
                                <a:rPr lang="en-US" b="0" i="1" smtClean="0">
                                  <a:latin typeface="Cambria Math"/>
                                </a:rPr>
                              </m:ctrlPr>
                            </m:sSubPr>
                            <m:e>
                              <m:r>
                                <a:rPr lang="en-US" b="0" i="1" smtClean="0">
                                  <a:latin typeface="Cambria Math"/>
                                </a:rPr>
                                <m:t>𝑁</m:t>
                              </m:r>
                            </m:e>
                            <m:sub>
                              <m:r>
                                <a:rPr lang="en-US" b="0" i="1" smtClean="0">
                                  <a:latin typeface="Cambria Math"/>
                                </a:rPr>
                                <m:t>𝐿𝑎𝑦𝑒𝑟</m:t>
                              </m:r>
                            </m:sub>
                          </m:sSub>
                          <m:r>
                            <a:rPr lang="en-US" b="0" i="1" smtClean="0">
                              <a:latin typeface="Cambria Math"/>
                            </a:rPr>
                            <m:t>∗</m:t>
                          </m:r>
                          <m:sSub>
                            <m:sSubPr>
                              <m:ctrlPr>
                                <a:rPr lang="en-US" b="0" i="1" smtClean="0">
                                  <a:latin typeface="Cambria Math"/>
                                </a:rPr>
                              </m:ctrlPr>
                            </m:sSubPr>
                            <m:e>
                              <m:r>
                                <a:rPr lang="en-US" b="0" i="1" smtClean="0">
                                  <a:latin typeface="Cambria Math"/>
                                </a:rPr>
                                <m:t>𝐴</m:t>
                              </m:r>
                            </m:e>
                            <m:sub>
                              <m:r>
                                <a:rPr lang="en-US" b="0" i="1" smtClean="0">
                                  <a:latin typeface="Cambria Math"/>
                                </a:rPr>
                                <m:t>𝐿𝑎𝑦𝑒𝑟</m:t>
                              </m:r>
                            </m:sub>
                          </m:sSub>
                        </m:den>
                      </m:f>
                    </m:oMath>
                  </m:oMathPara>
                </a14:m>
                <a:endParaRPr lang="en-US" dirty="0"/>
              </a:p>
            </p:txBody>
          </p:sp>
        </mc:Choice>
        <mc:Fallback>
          <p:sp>
            <p:nvSpPr>
              <p:cNvPr id="3" name="TextBox 2"/>
              <p:cNvSpPr txBox="1">
                <a:spLocks noRot="1" noChangeAspect="1" noMove="1" noResize="1" noEditPoints="1" noAdjustHandles="1" noChangeArrowheads="1" noChangeShapeType="1" noTextEdit="1"/>
              </p:cNvSpPr>
              <p:nvPr/>
            </p:nvSpPr>
            <p:spPr>
              <a:xfrm>
                <a:off x="4343400" y="1600200"/>
                <a:ext cx="3022366" cy="690510"/>
              </a:xfrm>
              <a:prstGeom prst="rect">
                <a:avLst/>
              </a:prstGeom>
              <a:blipFill rotWithShape="1">
                <a:blip r:embed="rId2" cstate="print"/>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xmlns="" Requires="a14">
          <p:sp>
            <p:nvSpPr>
              <p:cNvPr id="4" name="TextBox 3"/>
              <p:cNvSpPr txBox="1"/>
              <p:nvPr/>
            </p:nvSpPr>
            <p:spPr>
              <a:xfrm>
                <a:off x="4438379" y="5399939"/>
                <a:ext cx="3391441" cy="39126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a:rPr>
                          </m:ctrlPr>
                        </m:sSubPr>
                        <m:e>
                          <m:r>
                            <a:rPr lang="en-US" b="0" i="1" smtClean="0">
                              <a:latin typeface="Cambria Math"/>
                            </a:rPr>
                            <m:t>𝑉</m:t>
                          </m:r>
                        </m:e>
                        <m:sub>
                          <m:r>
                            <a:rPr lang="en-US" b="0" i="1" smtClean="0">
                              <a:latin typeface="Cambria Math"/>
                            </a:rPr>
                            <m:t>𝐵𝑎𝑐𝑘𝑤𝑎𝑠h</m:t>
                          </m:r>
                        </m:sub>
                      </m:sSub>
                      <m:r>
                        <a:rPr lang="en-US" b="0" i="1" smtClean="0">
                          <a:latin typeface="Cambria Math"/>
                        </a:rPr>
                        <m:t>= </m:t>
                      </m:r>
                      <m:sSub>
                        <m:sSubPr>
                          <m:ctrlPr>
                            <a:rPr lang="en-US" b="0" i="1" smtClean="0">
                              <a:latin typeface="Cambria Math"/>
                            </a:rPr>
                          </m:ctrlPr>
                        </m:sSubPr>
                        <m:e>
                          <m:r>
                            <a:rPr lang="en-US" b="0" i="1" smtClean="0">
                              <a:latin typeface="Cambria Math"/>
                            </a:rPr>
                            <m:t>𝑁</m:t>
                          </m:r>
                        </m:e>
                        <m:sub>
                          <m:r>
                            <a:rPr lang="en-US" b="0" i="1" smtClean="0">
                              <a:latin typeface="Cambria Math"/>
                            </a:rPr>
                            <m:t>𝐿𝑎𝑦𝑒𝑟</m:t>
                          </m:r>
                        </m:sub>
                      </m:sSub>
                      <m:r>
                        <a:rPr lang="en-US" b="0" i="1" smtClean="0">
                          <a:latin typeface="Cambria Math"/>
                        </a:rPr>
                        <m:t>∗</m:t>
                      </m:r>
                      <m:sSub>
                        <m:sSubPr>
                          <m:ctrlPr>
                            <a:rPr lang="en-US" b="0" i="1" smtClean="0">
                              <a:latin typeface="Cambria Math"/>
                            </a:rPr>
                          </m:ctrlPr>
                        </m:sSubPr>
                        <m:e>
                          <m:r>
                            <a:rPr lang="en-US" b="0" i="1" smtClean="0">
                              <a:latin typeface="Cambria Math"/>
                            </a:rPr>
                            <m:t>𝑉</m:t>
                          </m:r>
                        </m:e>
                        <m:sub>
                          <m:r>
                            <a:rPr lang="en-US" b="0" i="1" smtClean="0">
                              <a:latin typeface="Cambria Math"/>
                            </a:rPr>
                            <m:t>𝐹𝑖𝑙𝑡𝑟𝑎𝑡𝑖𝑜𝑛</m:t>
                          </m:r>
                        </m:sub>
                      </m:sSub>
                    </m:oMath>
                  </m:oMathPara>
                </a14:m>
                <a:endParaRPr lang="en-US" dirty="0"/>
              </a:p>
            </p:txBody>
          </p:sp>
        </mc:Choice>
        <mc:Fallback>
          <p:sp>
            <p:nvSpPr>
              <p:cNvPr id="4" name="TextBox 3"/>
              <p:cNvSpPr txBox="1">
                <a:spLocks noRot="1" noChangeAspect="1" noMove="1" noResize="1" noEditPoints="1" noAdjustHandles="1" noChangeArrowheads="1" noChangeShapeType="1" noTextEdit="1"/>
              </p:cNvSpPr>
              <p:nvPr/>
            </p:nvSpPr>
            <p:spPr>
              <a:xfrm>
                <a:off x="4438379" y="5399939"/>
                <a:ext cx="3391441" cy="391261"/>
              </a:xfrm>
              <a:prstGeom prst="rect">
                <a:avLst/>
              </a:prstGeom>
              <a:blipFill rotWithShape="1">
                <a:blip r:embed="rId3" cstate="print"/>
                <a:stretch>
                  <a:fillRect b="-6250"/>
                </a:stretch>
              </a:blipFill>
            </p:spPr>
            <p:txBody>
              <a:bodyPr/>
              <a:lstStyle/>
              <a:p>
                <a:r>
                  <a:rPr lang="en-US">
                    <a:noFill/>
                  </a:rPr>
                  <a:t> </a:t>
                </a:r>
              </a:p>
            </p:txBody>
          </p:sp>
        </mc:Fallback>
      </mc:AlternateContent>
      <p:sp>
        <p:nvSpPr>
          <p:cNvPr id="23552" name="TextBox 23551"/>
          <p:cNvSpPr txBox="1"/>
          <p:nvPr/>
        </p:nvSpPr>
        <p:spPr>
          <a:xfrm>
            <a:off x="3352800" y="2438400"/>
            <a:ext cx="5562600" cy="707886"/>
          </a:xfrm>
          <a:prstGeom prst="rect">
            <a:avLst/>
          </a:prstGeom>
          <a:noFill/>
        </p:spPr>
        <p:txBody>
          <a:bodyPr wrap="square" rtlCol="0">
            <a:spAutoFit/>
          </a:bodyPr>
          <a:lstStyle/>
          <a:p>
            <a:r>
              <a:rPr lang="en-US" sz="2000" dirty="0" smtClean="0">
                <a:latin typeface="+mn-lt"/>
              </a:rPr>
              <a:t>Decreasing the amount of layers from 6 </a:t>
            </a:r>
            <a:r>
              <a:rPr lang="en-US" sz="2000" dirty="0" smtClean="0">
                <a:latin typeface="+mn-lt"/>
                <a:sym typeface="Wingdings" pitchFamily="2" charset="2"/>
              </a:rPr>
              <a:t> 4 will result in an increase in the normal filtration velocity</a:t>
            </a:r>
            <a:endParaRPr lang="en-US" sz="2000" dirty="0">
              <a:latin typeface="+mn-lt"/>
            </a:endParaRPr>
          </a:p>
        </p:txBody>
      </p:sp>
      <mc:AlternateContent xmlns:mc="http://schemas.openxmlformats.org/markup-compatibility/2006">
        <mc:Choice xmlns:a14="http://schemas.microsoft.com/office/drawing/2010/main" xmlns="" Requires="a14">
          <p:sp>
            <p:nvSpPr>
              <p:cNvPr id="23555" name="TextBox 23554"/>
              <p:cNvSpPr txBox="1"/>
              <p:nvPr/>
            </p:nvSpPr>
            <p:spPr>
              <a:xfrm>
                <a:off x="4529238" y="3352800"/>
                <a:ext cx="2575385" cy="369332"/>
              </a:xfrm>
              <a:prstGeom prst="rect">
                <a:avLst/>
              </a:prstGeom>
              <a:noFill/>
            </p:spPr>
            <p:txBody>
              <a:bodyPr wrap="none" rtlCol="0">
                <a:spAutoFit/>
              </a:bodyPr>
              <a:lstStyle/>
              <a:p>
                <a14:m>
                  <m:oMath xmlns:m="http://schemas.openxmlformats.org/officeDocument/2006/math">
                    <m:r>
                      <a:rPr lang="en-US" b="0" i="1" smtClean="0">
                        <a:latin typeface="Cambria Math"/>
                      </a:rPr>
                      <m:t>1.83</m:t>
                    </m:r>
                    <m:f>
                      <m:fPr>
                        <m:type m:val="skw"/>
                        <m:ctrlPr>
                          <a:rPr lang="en-US" b="0" i="1" smtClean="0">
                            <a:latin typeface="Cambria Math"/>
                          </a:rPr>
                        </m:ctrlPr>
                      </m:fPr>
                      <m:num>
                        <m:r>
                          <a:rPr lang="en-US" b="0" i="1" smtClean="0">
                            <a:latin typeface="Cambria Math"/>
                          </a:rPr>
                          <m:t>𝑚𝑚</m:t>
                        </m:r>
                      </m:num>
                      <m:den>
                        <m:r>
                          <a:rPr lang="en-US" b="0" i="1" smtClean="0">
                            <a:latin typeface="Cambria Math"/>
                          </a:rPr>
                          <m:t>𝑠</m:t>
                        </m:r>
                      </m:den>
                    </m:f>
                    <m:r>
                      <a:rPr lang="en-US" b="0" i="1" smtClean="0">
                        <a:latin typeface="Cambria Math"/>
                        <a:ea typeface="Cambria Math"/>
                      </a:rPr>
                      <m:t>→2.75</m:t>
                    </m:r>
                    <m:f>
                      <m:fPr>
                        <m:type m:val="skw"/>
                        <m:ctrlPr>
                          <a:rPr lang="en-US" b="0" i="1" smtClean="0">
                            <a:latin typeface="Cambria Math"/>
                            <a:ea typeface="Cambria Math"/>
                          </a:rPr>
                        </m:ctrlPr>
                      </m:fPr>
                      <m:num>
                        <m:r>
                          <a:rPr lang="en-US" b="0" i="1" smtClean="0">
                            <a:latin typeface="Cambria Math"/>
                            <a:ea typeface="Cambria Math"/>
                          </a:rPr>
                          <m:t>𝑚𝑚</m:t>
                        </m:r>
                      </m:num>
                      <m:den>
                        <m:r>
                          <a:rPr lang="en-US" b="0" i="1" smtClean="0">
                            <a:latin typeface="Cambria Math"/>
                            <a:ea typeface="Cambria Math"/>
                          </a:rPr>
                          <m:t>𝑠</m:t>
                        </m:r>
                      </m:den>
                    </m:f>
                  </m:oMath>
                </a14:m>
                <a:r>
                  <a:rPr lang="en-US" dirty="0" smtClean="0"/>
                  <a:t> </a:t>
                </a:r>
                <a:endParaRPr lang="en-US" dirty="0"/>
              </a:p>
            </p:txBody>
          </p:sp>
        </mc:Choice>
        <mc:Fallback>
          <p:sp>
            <p:nvSpPr>
              <p:cNvPr id="23555" name="TextBox 23554"/>
              <p:cNvSpPr txBox="1">
                <a:spLocks noRot="1" noChangeAspect="1" noMove="1" noResize="1" noEditPoints="1" noAdjustHandles="1" noChangeArrowheads="1" noChangeShapeType="1" noTextEdit="1"/>
              </p:cNvSpPr>
              <p:nvPr/>
            </p:nvSpPr>
            <p:spPr>
              <a:xfrm>
                <a:off x="4529238" y="3352800"/>
                <a:ext cx="2575385" cy="369332"/>
              </a:xfrm>
              <a:prstGeom prst="rect">
                <a:avLst/>
              </a:prstGeom>
              <a:blipFill rotWithShape="1">
                <a:blip r:embed="rId4" cstate="print"/>
                <a:stretch>
                  <a:fillRect t="-114754" r="-15877" b="-177049"/>
                </a:stretch>
              </a:blipFill>
            </p:spPr>
            <p:txBody>
              <a:bodyPr/>
              <a:lstStyle/>
              <a:p>
                <a:r>
                  <a:rPr lang="en-US">
                    <a:noFill/>
                  </a:rPr>
                  <a:t> </a:t>
                </a:r>
              </a:p>
            </p:txBody>
          </p:sp>
        </mc:Fallback>
      </mc:AlternateContent>
      <p:sp>
        <p:nvSpPr>
          <p:cNvPr id="23556" name="TextBox 23555"/>
          <p:cNvSpPr txBox="1"/>
          <p:nvPr/>
        </p:nvSpPr>
        <p:spPr>
          <a:xfrm>
            <a:off x="3200400" y="3886200"/>
            <a:ext cx="5791200" cy="1323439"/>
          </a:xfrm>
          <a:prstGeom prst="rect">
            <a:avLst/>
          </a:prstGeom>
          <a:noFill/>
        </p:spPr>
        <p:txBody>
          <a:bodyPr wrap="square" rtlCol="0">
            <a:spAutoFit/>
          </a:bodyPr>
          <a:lstStyle/>
          <a:p>
            <a:r>
              <a:rPr lang="en-US" sz="2000" dirty="0" smtClean="0">
                <a:latin typeface="+mn-lt"/>
              </a:rPr>
              <a:t>Increasing filtration velocity = Increases scouring!  Meaning poor performance because high turbidity water is FORCED through layers, and contaminants cannot be easily trapped/filtered out.</a:t>
            </a:r>
          </a:p>
        </p:txBody>
      </p:sp>
      <mc:AlternateContent xmlns:mc="http://schemas.openxmlformats.org/markup-compatibility/2006">
        <mc:Choice xmlns:a14="http://schemas.microsoft.com/office/drawing/2010/main" xmlns="" Requires="a14">
          <p:sp>
            <p:nvSpPr>
              <p:cNvPr id="23557" name="TextBox 23556"/>
              <p:cNvSpPr txBox="1"/>
              <p:nvPr/>
            </p:nvSpPr>
            <p:spPr>
              <a:xfrm>
                <a:off x="3276600" y="6019800"/>
                <a:ext cx="5638800" cy="671722"/>
              </a:xfrm>
              <a:prstGeom prst="rect">
                <a:avLst/>
              </a:prstGeom>
              <a:noFill/>
            </p:spPr>
            <p:txBody>
              <a:bodyPr wrap="square" rtlCol="0">
                <a:spAutoFit/>
              </a:bodyPr>
              <a:lstStyle/>
              <a:p>
                <a:r>
                  <a:rPr lang="en-US" dirty="0" smtClean="0">
                    <a:latin typeface="+mn-lt"/>
                  </a:rPr>
                  <a:t>Because </a:t>
                </a:r>
                <a14:m>
                  <m:oMath xmlns:m="http://schemas.openxmlformats.org/officeDocument/2006/math">
                    <m:sSub>
                      <m:sSubPr>
                        <m:ctrlPr>
                          <a:rPr lang="en-US" i="1" smtClean="0">
                            <a:latin typeface="Cambria Math"/>
                          </a:rPr>
                        </m:ctrlPr>
                      </m:sSubPr>
                      <m:e>
                        <m:r>
                          <a:rPr lang="en-US" b="0" i="1" smtClean="0">
                            <a:latin typeface="Cambria Math"/>
                          </a:rPr>
                          <m:t>𝑄</m:t>
                        </m:r>
                      </m:e>
                      <m:sub>
                        <m:r>
                          <a:rPr lang="en-US" b="0" i="1" smtClean="0">
                            <a:latin typeface="Cambria Math"/>
                          </a:rPr>
                          <m:t>𝐹𝑖𝑙𝑡𝑟𝑎𝑡𝑖𝑜𝑛</m:t>
                        </m:r>
                      </m:sub>
                    </m:sSub>
                  </m:oMath>
                </a14:m>
                <a:r>
                  <a:rPr lang="en-US" dirty="0" smtClean="0">
                    <a:latin typeface="+mn-lt"/>
                  </a:rPr>
                  <a:t> and </a:t>
                </a:r>
                <a14:m>
                  <m:oMath xmlns:m="http://schemas.openxmlformats.org/officeDocument/2006/math">
                    <m:sSub>
                      <m:sSubPr>
                        <m:ctrlPr>
                          <a:rPr lang="en-US" i="1" smtClean="0">
                            <a:latin typeface="Cambria Math"/>
                          </a:rPr>
                        </m:ctrlPr>
                      </m:sSubPr>
                      <m:e>
                        <m:r>
                          <a:rPr lang="en-US" b="0" i="1" smtClean="0">
                            <a:latin typeface="Cambria Math"/>
                          </a:rPr>
                          <m:t>𝐴</m:t>
                        </m:r>
                      </m:e>
                      <m:sub>
                        <m:r>
                          <a:rPr lang="en-US" b="0" i="1" smtClean="0">
                            <a:latin typeface="Cambria Math"/>
                          </a:rPr>
                          <m:t>𝐿𝑎𝑦𝑒𝑟</m:t>
                        </m:r>
                      </m:sub>
                    </m:sSub>
                  </m:oMath>
                </a14:m>
                <a:r>
                  <a:rPr lang="en-US" dirty="0" smtClean="0">
                    <a:latin typeface="+mn-lt"/>
                  </a:rPr>
                  <a:t> are constants, </a:t>
                </a:r>
                <a14:m>
                  <m:oMath xmlns:m="http://schemas.openxmlformats.org/officeDocument/2006/math">
                    <m:sSub>
                      <m:sSubPr>
                        <m:ctrlPr>
                          <a:rPr lang="en-US" i="1" smtClean="0">
                            <a:latin typeface="Cambria Math"/>
                          </a:rPr>
                        </m:ctrlPr>
                      </m:sSubPr>
                      <m:e>
                        <m:r>
                          <a:rPr lang="en-US" b="0" i="1" smtClean="0">
                            <a:latin typeface="Cambria Math"/>
                          </a:rPr>
                          <m:t>𝑉</m:t>
                        </m:r>
                      </m:e>
                      <m:sub>
                        <m:r>
                          <a:rPr lang="en-US" b="0" i="1" smtClean="0">
                            <a:latin typeface="Cambria Math"/>
                          </a:rPr>
                          <m:t>𝐵𝑎𝑐𝑘𝑤𝑎𝑠h</m:t>
                        </m:r>
                      </m:sub>
                    </m:sSub>
                  </m:oMath>
                </a14:m>
                <a:r>
                  <a:rPr lang="en-US" dirty="0" smtClean="0">
                    <a:latin typeface="+mn-lt"/>
                  </a:rPr>
                  <a:t> will remain the same as it was before, </a:t>
                </a:r>
                <a14:m>
                  <m:oMath xmlns:m="http://schemas.openxmlformats.org/officeDocument/2006/math">
                    <m:r>
                      <a:rPr lang="en-US" b="0" i="1" smtClean="0">
                        <a:latin typeface="Cambria Math"/>
                      </a:rPr>
                      <m:t>11 </m:t>
                    </m:r>
                    <m:f>
                      <m:fPr>
                        <m:type m:val="skw"/>
                        <m:ctrlPr>
                          <a:rPr lang="en-US" b="0" i="1" smtClean="0">
                            <a:latin typeface="Cambria Math"/>
                          </a:rPr>
                        </m:ctrlPr>
                      </m:fPr>
                      <m:num>
                        <m:r>
                          <a:rPr lang="en-US" b="0" i="1" smtClean="0">
                            <a:latin typeface="Cambria Math"/>
                          </a:rPr>
                          <m:t>𝑚𝑚</m:t>
                        </m:r>
                      </m:num>
                      <m:den>
                        <m:r>
                          <a:rPr lang="en-US" b="0" i="1" smtClean="0">
                            <a:latin typeface="Cambria Math"/>
                          </a:rPr>
                          <m:t>𝑠</m:t>
                        </m:r>
                      </m:den>
                    </m:f>
                  </m:oMath>
                </a14:m>
                <a:endParaRPr lang="en-US" dirty="0">
                  <a:latin typeface="+mn-lt"/>
                </a:endParaRPr>
              </a:p>
            </p:txBody>
          </p:sp>
        </mc:Choice>
        <mc:Fallback>
          <p:sp>
            <p:nvSpPr>
              <p:cNvPr id="23557" name="TextBox 23556"/>
              <p:cNvSpPr txBox="1">
                <a:spLocks noRot="1" noChangeAspect="1" noMove="1" noResize="1" noEditPoints="1" noAdjustHandles="1" noChangeArrowheads="1" noChangeShapeType="1" noTextEdit="1"/>
              </p:cNvSpPr>
              <p:nvPr/>
            </p:nvSpPr>
            <p:spPr>
              <a:xfrm>
                <a:off x="3276600" y="6019800"/>
                <a:ext cx="5638800" cy="671722"/>
              </a:xfrm>
              <a:prstGeom prst="rect">
                <a:avLst/>
              </a:prstGeom>
              <a:blipFill rotWithShape="1">
                <a:blip r:embed="rId5" cstate="print"/>
                <a:stretch>
                  <a:fillRect l="-973" t="-20000" b="-96364"/>
                </a:stretch>
              </a:blipFill>
            </p:spPr>
            <p:txBody>
              <a:bodyPr/>
              <a:lstStyle/>
              <a:p>
                <a:r>
                  <a:rPr lang="en-US">
                    <a:noFill/>
                  </a:rPr>
                  <a:t> </a:t>
                </a:r>
              </a:p>
            </p:txBody>
          </p:sp>
        </mc:Fallback>
      </mc:AlternateContent>
    </p:spTree>
    <p:extLst>
      <p:ext uri="{BB962C8B-B14F-4D97-AF65-F5344CB8AC3E}">
        <p14:creationId xmlns:p14="http://schemas.microsoft.com/office/powerpoint/2010/main" xmlns="" val="372851381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idx="4294967295"/>
          </p:nvPr>
        </p:nvSpPr>
        <p:spPr>
          <a:xfrm>
            <a:off x="2514600" y="228600"/>
            <a:ext cx="6400800" cy="1143000"/>
          </a:xfrm>
        </p:spPr>
        <p:txBody>
          <a:bodyPr/>
          <a:lstStyle/>
          <a:p>
            <a:pPr eaLnBrk="1" hangingPunct="1"/>
            <a:r>
              <a:rPr lang="en-US" sz="4000" dirty="0" smtClean="0"/>
              <a:t/>
            </a:r>
            <a:br>
              <a:rPr lang="en-US" sz="4000" dirty="0" smtClean="0"/>
            </a:br>
            <a:r>
              <a:rPr lang="en-US" sz="4000" dirty="0" smtClean="0"/>
              <a:t>Experiments:</a:t>
            </a:r>
            <a:br>
              <a:rPr lang="en-US" sz="4000" dirty="0" smtClean="0"/>
            </a:br>
            <a:r>
              <a:rPr lang="en-US" sz="4000" dirty="0" smtClean="0"/>
              <a:t>4-Layer Tests Results</a:t>
            </a:r>
            <a:br>
              <a:rPr lang="en-US" sz="4000" dirty="0" smtClean="0"/>
            </a:br>
            <a:endParaRPr lang="en-US" sz="3200" dirty="0" smtClean="0"/>
          </a:p>
        </p:txBody>
      </p:sp>
      <p:pic>
        <p:nvPicPr>
          <p:cNvPr id="76801" name="Picture 1" descr="\\bridge\EnvProcesses\jk743\Desktop\SRSF_FinalReport\SRSFPics\4Layer_Turbidity.bmp"/>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0629" y="1529596"/>
            <a:ext cx="4116572" cy="322273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AutoShape 2" descr="https://mail-attachment.googleusercontent.com/attachment/u/0/?ui=2&amp;ik=a2890a6b90&amp;view=att&amp;th=1373de960ad03380&amp;attid=0.2&amp;disp=inline&amp;realattid=f_h23sfnky2&amp;safe=1&amp;zw&amp;saduie=AG9B_P9J8wq9IOk3n1Z5qiV2LH9B&amp;sadet=1336781106142&amp;sads=SAyIHOm_Pj6rfoBOrAPsDlGYyM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3971" name="Picture 3" descr="\\bridge\EnvProcesses\jk743\Downloads\Layer4_Turbidity2.bmp"/>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95800" y="3051379"/>
            <a:ext cx="4394845" cy="3401904"/>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4495800" y="1524000"/>
            <a:ext cx="4495800" cy="1631216"/>
          </a:xfrm>
          <a:prstGeom prst="rect">
            <a:avLst/>
          </a:prstGeom>
          <a:noFill/>
        </p:spPr>
        <p:txBody>
          <a:bodyPr wrap="square" rtlCol="0">
            <a:spAutoFit/>
          </a:bodyPr>
          <a:lstStyle/>
          <a:p>
            <a:r>
              <a:rPr lang="en-US" sz="2000" dirty="0" smtClean="0">
                <a:latin typeface="+mn-lt"/>
              </a:rPr>
              <a:t>Ran filter at 10 NTU until it began to “overflow” in inlet box, meaning that the tests would all have the same amount of </a:t>
            </a:r>
            <a:r>
              <a:rPr lang="en-US" sz="2000" dirty="0" err="1" smtClean="0">
                <a:latin typeface="+mn-lt"/>
              </a:rPr>
              <a:t>headloss</a:t>
            </a:r>
            <a:r>
              <a:rPr lang="en-US" sz="2000" dirty="0" smtClean="0">
                <a:latin typeface="+mn-lt"/>
              </a:rPr>
              <a:t> buildup and thus could be comparable</a:t>
            </a:r>
            <a:endParaRPr lang="en-US" sz="2000" dirty="0">
              <a:latin typeface="+mn-lt"/>
            </a:endParaRPr>
          </a:p>
        </p:txBody>
      </p:sp>
      <p:sp>
        <p:nvSpPr>
          <p:cNvPr id="5" name="TextBox 4"/>
          <p:cNvSpPr txBox="1"/>
          <p:nvPr/>
        </p:nvSpPr>
        <p:spPr>
          <a:xfrm>
            <a:off x="304800" y="4724400"/>
            <a:ext cx="4035425" cy="1631216"/>
          </a:xfrm>
          <a:prstGeom prst="rect">
            <a:avLst/>
          </a:prstGeom>
          <a:noFill/>
        </p:spPr>
        <p:txBody>
          <a:bodyPr wrap="square" rtlCol="0">
            <a:spAutoFit/>
          </a:bodyPr>
          <a:lstStyle/>
          <a:p>
            <a:r>
              <a:rPr lang="en-US" sz="2000" dirty="0" smtClean="0">
                <a:latin typeface="+mn-lt"/>
              </a:rPr>
              <a:t>Inconsistencies in the 4-layer head accumulation (how long to overflow)</a:t>
            </a:r>
          </a:p>
          <a:p>
            <a:r>
              <a:rPr lang="en-US" sz="2000" dirty="0">
                <a:latin typeface="+mn-lt"/>
              </a:rPr>
              <a:t>	</a:t>
            </a:r>
            <a:r>
              <a:rPr lang="en-US" sz="2000" dirty="0" smtClean="0">
                <a:latin typeface="+mn-lt"/>
              </a:rPr>
              <a:t>First run = 5.5 hours</a:t>
            </a:r>
          </a:p>
          <a:p>
            <a:r>
              <a:rPr lang="en-US" sz="2000" dirty="0" smtClean="0">
                <a:latin typeface="+mn-lt"/>
              </a:rPr>
              <a:t>	Second run = 8 hours</a:t>
            </a:r>
          </a:p>
          <a:p>
            <a:r>
              <a:rPr lang="en-US" sz="2000" dirty="0" smtClean="0">
                <a:latin typeface="+mn-lt"/>
              </a:rPr>
              <a:t>	Third run =  9.5 hours</a:t>
            </a:r>
          </a:p>
        </p:txBody>
      </p:sp>
      <p:sp>
        <p:nvSpPr>
          <p:cNvPr id="6" name="TextBox 5"/>
          <p:cNvSpPr txBox="1"/>
          <p:nvPr/>
        </p:nvSpPr>
        <p:spPr>
          <a:xfrm>
            <a:off x="225387" y="6400800"/>
            <a:ext cx="8831520" cy="400110"/>
          </a:xfrm>
          <a:prstGeom prst="rect">
            <a:avLst/>
          </a:prstGeom>
          <a:noFill/>
        </p:spPr>
        <p:txBody>
          <a:bodyPr wrap="none" rtlCol="0">
            <a:spAutoFit/>
          </a:bodyPr>
          <a:lstStyle/>
          <a:p>
            <a:r>
              <a:rPr lang="en-US" sz="2000" dirty="0" smtClean="0">
                <a:latin typeface="+mn-lt"/>
              </a:rPr>
              <a:t>Obviously the filter is never truly “cleaned” by using the </a:t>
            </a:r>
            <a:r>
              <a:rPr lang="en-US" sz="2000" u="sng" dirty="0" smtClean="0">
                <a:latin typeface="+mn-lt"/>
              </a:rPr>
              <a:t>known</a:t>
            </a:r>
            <a:r>
              <a:rPr lang="en-US" sz="2000" dirty="0" smtClean="0">
                <a:latin typeface="+mn-lt"/>
              </a:rPr>
              <a:t> best B.W. cycle time</a:t>
            </a:r>
            <a:endParaRPr lang="en-US" sz="2000" dirty="0">
              <a:latin typeface="+mn-lt"/>
            </a:endParaRPr>
          </a:p>
        </p:txBody>
      </p:sp>
    </p:spTree>
    <p:extLst>
      <p:ext uri="{BB962C8B-B14F-4D97-AF65-F5344CB8AC3E}">
        <p14:creationId xmlns:p14="http://schemas.microsoft.com/office/powerpoint/2010/main" xmlns="" val="3862685664"/>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idx="4294967295"/>
          </p:nvPr>
        </p:nvSpPr>
        <p:spPr>
          <a:xfrm>
            <a:off x="2514600" y="228600"/>
            <a:ext cx="6400800" cy="1143000"/>
          </a:xfrm>
        </p:spPr>
        <p:txBody>
          <a:bodyPr/>
          <a:lstStyle/>
          <a:p>
            <a:pPr eaLnBrk="1" hangingPunct="1"/>
            <a:r>
              <a:rPr lang="en-US" sz="4000" dirty="0" smtClean="0"/>
              <a:t/>
            </a:r>
            <a:br>
              <a:rPr lang="en-US" sz="4000" dirty="0" smtClean="0"/>
            </a:br>
            <a:r>
              <a:rPr lang="en-US" sz="4000" dirty="0" smtClean="0"/>
              <a:t>Experiments:</a:t>
            </a:r>
            <a:br>
              <a:rPr lang="en-US" sz="4000" dirty="0" smtClean="0"/>
            </a:br>
            <a:r>
              <a:rPr lang="en-US" sz="4000" dirty="0" smtClean="0"/>
              <a:t>4-Layer Tests Results</a:t>
            </a:r>
            <a:br>
              <a:rPr lang="en-US" sz="4000" dirty="0" smtClean="0"/>
            </a:br>
            <a:endParaRPr lang="en-US" sz="3200" dirty="0" smtClean="0"/>
          </a:p>
        </p:txBody>
      </p:sp>
      <p:pic>
        <p:nvPicPr>
          <p:cNvPr id="76801" name="Picture 1" descr="\\bridge\EnvProcesses\jk743\Desktop\SRSF_FinalReport\SRSFPics\4Layer_Turbidity.bmp"/>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0629" y="1529596"/>
            <a:ext cx="4116572" cy="322273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AutoShape 2" descr="https://mail-attachment.googleusercontent.com/attachment/u/0/?ui=2&amp;ik=a2890a6b90&amp;view=att&amp;th=1373de960ad03380&amp;attid=0.2&amp;disp=inline&amp;realattid=f_h23sfnky2&amp;safe=1&amp;zw&amp;saduie=AG9B_P9J8wq9IOk3n1Z5qiV2LH9B&amp;sadet=1336781106142&amp;sads=SAyIHOm_Pj6rfoBOrAPsDlGYyM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3971" name="Picture 3" descr="\\bridge\EnvProcesses\jk743\Downloads\Layer4_Turbidity2.bmp"/>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95800" y="3227496"/>
            <a:ext cx="4394845" cy="3401904"/>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4495800" y="1676400"/>
            <a:ext cx="4495800" cy="1569660"/>
          </a:xfrm>
          <a:prstGeom prst="rect">
            <a:avLst/>
          </a:prstGeom>
          <a:noFill/>
        </p:spPr>
        <p:txBody>
          <a:bodyPr wrap="square" rtlCol="0">
            <a:spAutoFit/>
          </a:bodyPr>
          <a:lstStyle/>
          <a:p>
            <a:r>
              <a:rPr lang="en-US" sz="2400" i="1" u="sng" dirty="0" smtClean="0">
                <a:latin typeface="+mn-lt"/>
              </a:rPr>
              <a:t>LOOK AT THE EFFLUENT</a:t>
            </a:r>
          </a:p>
          <a:p>
            <a:r>
              <a:rPr lang="en-US" sz="2400" dirty="0" smtClean="0">
                <a:latin typeface="+mn-lt"/>
              </a:rPr>
              <a:t>In no test does it ever get below 0.5NTU, and most of the time it is over 1NTU: </a:t>
            </a:r>
            <a:r>
              <a:rPr lang="en-US" sz="2400" u="sng" dirty="0" smtClean="0">
                <a:latin typeface="+mn-lt"/>
              </a:rPr>
              <a:t>Bad News</a:t>
            </a:r>
            <a:r>
              <a:rPr lang="en-US" sz="2400" dirty="0" smtClean="0">
                <a:latin typeface="+mn-lt"/>
              </a:rPr>
              <a:t>.</a:t>
            </a:r>
            <a:endParaRPr lang="en-US" sz="2400" dirty="0">
              <a:latin typeface="+mn-lt"/>
            </a:endParaRPr>
          </a:p>
        </p:txBody>
      </p:sp>
      <p:sp>
        <p:nvSpPr>
          <p:cNvPr id="5" name="TextBox 4"/>
          <p:cNvSpPr txBox="1"/>
          <p:nvPr/>
        </p:nvSpPr>
        <p:spPr>
          <a:xfrm>
            <a:off x="304800" y="4724400"/>
            <a:ext cx="4035425" cy="2246769"/>
          </a:xfrm>
          <a:prstGeom prst="rect">
            <a:avLst/>
          </a:prstGeom>
          <a:noFill/>
        </p:spPr>
        <p:txBody>
          <a:bodyPr wrap="square" rtlCol="0">
            <a:spAutoFit/>
          </a:bodyPr>
          <a:lstStyle/>
          <a:p>
            <a:r>
              <a:rPr lang="en-US" sz="2000" dirty="0" smtClean="0">
                <a:latin typeface="+mn-lt"/>
              </a:rPr>
              <a:t>Effluent NTU starts to climb almost immediately during filtration, very steeply and doesn’t seem to ever really “stop”, unlike previous tests that show effluent dropping after B.W. rinse cycle is over and staying down </a:t>
            </a:r>
          </a:p>
        </p:txBody>
      </p:sp>
    </p:spTree>
    <p:extLst>
      <p:ext uri="{BB962C8B-B14F-4D97-AF65-F5344CB8AC3E}">
        <p14:creationId xmlns:p14="http://schemas.microsoft.com/office/powerpoint/2010/main" xmlns="" val="797878902"/>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idx="4294967295"/>
          </p:nvPr>
        </p:nvSpPr>
        <p:spPr>
          <a:xfrm>
            <a:off x="2514600" y="228600"/>
            <a:ext cx="6400800" cy="1143000"/>
          </a:xfrm>
        </p:spPr>
        <p:txBody>
          <a:bodyPr/>
          <a:lstStyle/>
          <a:p>
            <a:pPr eaLnBrk="1" hangingPunct="1"/>
            <a:r>
              <a:rPr lang="en-US" sz="4000" dirty="0" smtClean="0"/>
              <a:t/>
            </a:r>
            <a:br>
              <a:rPr lang="en-US" sz="4000" dirty="0" smtClean="0"/>
            </a:br>
            <a:r>
              <a:rPr lang="en-US" sz="4000" dirty="0" smtClean="0"/>
              <a:t>Experiments:</a:t>
            </a:r>
            <a:br>
              <a:rPr lang="en-US" sz="4000" dirty="0" smtClean="0"/>
            </a:br>
            <a:r>
              <a:rPr lang="en-US" sz="4000" dirty="0" smtClean="0"/>
              <a:t>4-Layer Tests Results</a:t>
            </a:r>
            <a:br>
              <a:rPr lang="en-US" sz="4000" dirty="0" smtClean="0"/>
            </a:br>
            <a:endParaRPr lang="en-US" sz="3200" dirty="0" smtClean="0"/>
          </a:p>
        </p:txBody>
      </p:sp>
      <p:sp>
        <p:nvSpPr>
          <p:cNvPr id="2" name="TextBox 1"/>
          <p:cNvSpPr txBox="1"/>
          <p:nvPr/>
        </p:nvSpPr>
        <p:spPr>
          <a:xfrm>
            <a:off x="5638800" y="1752600"/>
            <a:ext cx="3124200" cy="4801314"/>
          </a:xfrm>
          <a:prstGeom prst="rect">
            <a:avLst/>
          </a:prstGeom>
          <a:noFill/>
        </p:spPr>
        <p:txBody>
          <a:bodyPr wrap="square" rtlCol="0">
            <a:spAutoFit/>
          </a:bodyPr>
          <a:lstStyle/>
          <a:p>
            <a:r>
              <a:rPr lang="en-US" dirty="0" smtClean="0"/>
              <a:t>Flow in the sensors is fairly linear, which is how it was in other experiments, but then during backwash layers 3 and 5 have a huge change in flow reading</a:t>
            </a:r>
          </a:p>
          <a:p>
            <a:endParaRPr lang="en-US" dirty="0"/>
          </a:p>
          <a:p>
            <a:r>
              <a:rPr lang="en-US" dirty="0" smtClean="0"/>
              <a:t>Usually each sensor has a similar “dip” during backwash, a change of around 10cm.</a:t>
            </a:r>
          </a:p>
          <a:p>
            <a:r>
              <a:rPr lang="en-US" dirty="0" smtClean="0"/>
              <a:t> </a:t>
            </a:r>
          </a:p>
          <a:p>
            <a:r>
              <a:rPr lang="en-US" dirty="0" smtClean="0"/>
              <a:t>Layers 3 &amp; 5 are balancing the overall flow in the system during backwash, dropping 15cm compared to layers 4 &amp; 6 which only drop 5cm</a:t>
            </a:r>
          </a:p>
        </p:txBody>
      </p:sp>
      <p:sp>
        <p:nvSpPr>
          <p:cNvPr id="3" name="AutoShape 2" descr="https://mail-attachment.googleusercontent.com/attachment/u/0/?ui=2&amp;ik=a2890a6b90&amp;view=att&amp;th=1373de960ad03380&amp;attid=0.2&amp;disp=inline&amp;realattid=f_h23sfnky2&amp;safe=1&amp;zw&amp;saduie=AG9B_P9J8wq9IOk3n1Z5qiV2LH9B&amp;sadet=1336781106142&amp;sads=SAyIHOm_Pj6rfoBOrAPsDlGYyM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ttps://mail-attachment.googleusercontent.com/attachment/u/0/?ui=2&amp;ik=a2890a6b90&amp;view=att&amp;th=1373de960ad03380&amp;attid=0.2&amp;disp=inline&amp;realattid=f_h23sfnky2&amp;safe=1&amp;zw&amp;saduie=AG9B_P9J8wq9IOk3n1Z5qiV2LH9B&amp;sadet=1336781106142&amp;sads=SAyIHOm_Pj6rfoBOrAPsDlGYyM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2949" name="Picture 5" descr="\\bridge\EnvProcesses\jk743\Downloads\Layer4_Sensor2.bmp"/>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7975" y="1828801"/>
            <a:ext cx="5294999" cy="42672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62685664"/>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idx="4294967295"/>
          </p:nvPr>
        </p:nvSpPr>
        <p:spPr>
          <a:xfrm>
            <a:off x="2514600" y="228600"/>
            <a:ext cx="6400800" cy="1143000"/>
          </a:xfrm>
        </p:spPr>
        <p:txBody>
          <a:bodyPr/>
          <a:lstStyle/>
          <a:p>
            <a:pPr eaLnBrk="1" hangingPunct="1"/>
            <a:r>
              <a:rPr lang="en-US" sz="4000" dirty="0" smtClean="0"/>
              <a:t/>
            </a:r>
            <a:br>
              <a:rPr lang="en-US" sz="4000" dirty="0" smtClean="0"/>
            </a:br>
            <a:r>
              <a:rPr lang="en-US" sz="4000" dirty="0" smtClean="0"/>
              <a:t>Experiments:</a:t>
            </a:r>
            <a:br>
              <a:rPr lang="en-US" sz="4000" dirty="0" smtClean="0"/>
            </a:br>
            <a:r>
              <a:rPr lang="en-US" sz="4000" dirty="0" smtClean="0"/>
              <a:t>4-Layer Tests vs. 6 Layer</a:t>
            </a:r>
            <a:br>
              <a:rPr lang="en-US" sz="4000" dirty="0" smtClean="0"/>
            </a:br>
            <a:endParaRPr lang="en-US" sz="3200" dirty="0" smtClean="0"/>
          </a:p>
        </p:txBody>
      </p:sp>
      <p:pic>
        <p:nvPicPr>
          <p:cNvPr id="10" name="Picture 2" descr="http://laist.com/attachments/laist_emma/jesus.jpg"/>
          <p:cNvPicPr>
            <a:picLocks noChangeAspect="1" noChangeArrowheads="1"/>
          </p:cNvPicPr>
          <p:nvPr/>
        </p:nvPicPr>
        <p:blipFill>
          <a:blip r:embed="rId2" cstate="print"/>
          <a:srcRect/>
          <a:stretch>
            <a:fillRect/>
          </a:stretch>
        </p:blipFill>
        <p:spPr bwMode="auto">
          <a:xfrm>
            <a:off x="4648200" y="1905000"/>
            <a:ext cx="4191000" cy="4191001"/>
          </a:xfrm>
          <a:prstGeom prst="rect">
            <a:avLst/>
          </a:prstGeom>
          <a:noFill/>
        </p:spPr>
      </p:pic>
      <p:sp>
        <p:nvSpPr>
          <p:cNvPr id="11" name="Oval Callout 10"/>
          <p:cNvSpPr/>
          <p:nvPr/>
        </p:nvSpPr>
        <p:spPr bwMode="auto">
          <a:xfrm>
            <a:off x="5867400" y="2819400"/>
            <a:ext cx="1676400" cy="914400"/>
          </a:xfrm>
          <a:prstGeom prst="wedgeEllipseCallout">
            <a:avLst/>
          </a:prstGeom>
          <a:solidFill>
            <a:schemeClr val="bg2">
              <a:alpha val="59000"/>
            </a:schemeClr>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2" name="TextBox 11"/>
          <p:cNvSpPr txBox="1"/>
          <p:nvPr/>
        </p:nvSpPr>
        <p:spPr>
          <a:xfrm>
            <a:off x="6019800" y="2971800"/>
            <a:ext cx="1676400" cy="584775"/>
          </a:xfrm>
          <a:prstGeom prst="rect">
            <a:avLst/>
          </a:prstGeom>
          <a:noFill/>
        </p:spPr>
        <p:txBody>
          <a:bodyPr wrap="square" rtlCol="0">
            <a:spAutoFit/>
          </a:bodyPr>
          <a:lstStyle/>
          <a:p>
            <a:r>
              <a:rPr lang="en-US" sz="1600" dirty="0" smtClean="0"/>
              <a:t>Even I couldn’t save this</a:t>
            </a:r>
            <a:endParaRPr lang="en-US" sz="1600" dirty="0"/>
          </a:p>
        </p:txBody>
      </p:sp>
      <p:sp>
        <p:nvSpPr>
          <p:cNvPr id="3" name="TextBox 2"/>
          <p:cNvSpPr txBox="1"/>
          <p:nvPr/>
        </p:nvSpPr>
        <p:spPr>
          <a:xfrm>
            <a:off x="152400" y="1600200"/>
            <a:ext cx="4191000" cy="4693593"/>
          </a:xfrm>
          <a:prstGeom prst="rect">
            <a:avLst/>
          </a:prstGeom>
          <a:noFill/>
        </p:spPr>
        <p:txBody>
          <a:bodyPr wrap="square" rtlCol="0">
            <a:spAutoFit/>
          </a:bodyPr>
          <a:lstStyle/>
          <a:p>
            <a:r>
              <a:rPr lang="en-US" sz="3600" i="1" u="sng" dirty="0" smtClean="0">
                <a:latin typeface="+mn-lt"/>
              </a:rPr>
              <a:t>Horrible idea!</a:t>
            </a:r>
          </a:p>
          <a:p>
            <a:endParaRPr lang="en-US" sz="1100" i="1" u="sng" dirty="0" smtClean="0">
              <a:latin typeface="+mn-lt"/>
            </a:endParaRPr>
          </a:p>
          <a:p>
            <a:r>
              <a:rPr lang="en-US" dirty="0" smtClean="0">
                <a:latin typeface="+mn-lt"/>
              </a:rPr>
              <a:t>Everything that makes a SRSF good and wonderful was destroyed by the 4-layer filter!</a:t>
            </a:r>
          </a:p>
          <a:p>
            <a:pPr marL="742950" lvl="1" indent="-285750">
              <a:buFont typeface="Wingdings" pitchFamily="2" charset="2"/>
              <a:buChar char="Ø"/>
            </a:pPr>
            <a:r>
              <a:rPr lang="en-US" dirty="0" smtClean="0">
                <a:latin typeface="+mn-lt"/>
              </a:rPr>
              <a:t>The filter built head much, much, quicker = faster to failure</a:t>
            </a:r>
          </a:p>
          <a:p>
            <a:pPr marL="742950" lvl="1" indent="-285750">
              <a:buFont typeface="Wingdings" pitchFamily="2" charset="2"/>
              <a:buChar char="Ø"/>
            </a:pPr>
            <a:r>
              <a:rPr lang="en-US" dirty="0" smtClean="0">
                <a:latin typeface="+mn-lt"/>
              </a:rPr>
              <a:t>Effluent never stayed &lt;1NTU for long periods of time</a:t>
            </a:r>
          </a:p>
          <a:p>
            <a:pPr marL="742950" lvl="1" indent="-285750">
              <a:buFont typeface="Wingdings" pitchFamily="2" charset="2"/>
              <a:buChar char="Ø"/>
            </a:pPr>
            <a:r>
              <a:rPr lang="en-US" i="1" dirty="0" smtClean="0">
                <a:latin typeface="+mn-lt"/>
              </a:rPr>
              <a:t>NEVER</a:t>
            </a:r>
            <a:r>
              <a:rPr lang="en-US" dirty="0" smtClean="0">
                <a:latin typeface="+mn-lt"/>
              </a:rPr>
              <a:t> reached US H2O standards!</a:t>
            </a:r>
          </a:p>
          <a:p>
            <a:pPr marL="742950" lvl="1" indent="-285750">
              <a:buFont typeface="Wingdings" pitchFamily="2" charset="2"/>
              <a:buChar char="Ø"/>
            </a:pPr>
            <a:r>
              <a:rPr lang="en-US" dirty="0" smtClean="0">
                <a:latin typeface="+mn-lt"/>
              </a:rPr>
              <a:t>High filter velocities = More scour</a:t>
            </a:r>
          </a:p>
          <a:p>
            <a:pPr marL="742950" lvl="1" indent="-285750">
              <a:buFont typeface="Wingdings" pitchFamily="2" charset="2"/>
              <a:buChar char="Ø"/>
            </a:pPr>
            <a:r>
              <a:rPr lang="en-US" dirty="0" smtClean="0">
                <a:latin typeface="+mn-lt"/>
              </a:rPr>
              <a:t>Uneven flow through outlets during backwash</a:t>
            </a:r>
          </a:p>
          <a:p>
            <a:pPr marL="742950" lvl="1" indent="-285750">
              <a:buFont typeface="Wingdings" pitchFamily="2" charset="2"/>
              <a:buChar char="Ø"/>
            </a:pPr>
            <a:r>
              <a:rPr lang="en-US" dirty="0" smtClean="0">
                <a:latin typeface="+mn-lt"/>
              </a:rPr>
              <a:t>What’s the point of a filter that doesn’t filter?</a:t>
            </a:r>
          </a:p>
          <a:p>
            <a:endParaRPr lang="en-US" dirty="0"/>
          </a:p>
        </p:txBody>
      </p:sp>
    </p:spTree>
    <p:extLst>
      <p:ext uri="{BB962C8B-B14F-4D97-AF65-F5344CB8AC3E}">
        <p14:creationId xmlns:p14="http://schemas.microsoft.com/office/powerpoint/2010/main" xmlns="" val="3862685664"/>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xmlns="" val="0"/>
              </a:ext>
            </a:extLst>
          </a:blip>
          <a:srcRect r="6104"/>
          <a:stretch/>
        </p:blipFill>
        <p:spPr>
          <a:xfrm>
            <a:off x="4191000" y="1545983"/>
            <a:ext cx="4824789" cy="3483217"/>
          </a:xfrm>
          <a:prstGeom prst="rect">
            <a:avLst/>
          </a:prstGeom>
        </p:spPr>
      </p:pic>
      <p:sp>
        <p:nvSpPr>
          <p:cNvPr id="24578" name="Title 1"/>
          <p:cNvSpPr>
            <a:spLocks noGrp="1"/>
          </p:cNvSpPr>
          <p:nvPr>
            <p:ph type="title" idx="4294967295"/>
          </p:nvPr>
        </p:nvSpPr>
        <p:spPr>
          <a:xfrm>
            <a:off x="2438400" y="152400"/>
            <a:ext cx="6586075" cy="1143000"/>
          </a:xfrm>
        </p:spPr>
        <p:txBody>
          <a:bodyPr/>
          <a:lstStyle/>
          <a:p>
            <a:pPr eaLnBrk="1" hangingPunct="1"/>
            <a:r>
              <a:rPr lang="en-US" sz="4000" dirty="0" smtClean="0"/>
              <a:t/>
            </a:r>
            <a:br>
              <a:rPr lang="en-US" sz="4000" dirty="0" smtClean="0"/>
            </a:br>
            <a:r>
              <a:rPr lang="en-US" sz="4000" dirty="0" smtClean="0"/>
              <a:t>Future Work for Summer/Fall Semesters</a:t>
            </a:r>
            <a:br>
              <a:rPr lang="en-US" sz="4000" dirty="0" smtClean="0"/>
            </a:br>
            <a:endParaRPr lang="en-US" sz="3200" dirty="0" smtClean="0"/>
          </a:p>
        </p:txBody>
      </p:sp>
      <p:sp>
        <p:nvSpPr>
          <p:cNvPr id="24579" name="Content Placeholder 2"/>
          <p:cNvSpPr>
            <a:spLocks noGrp="1"/>
          </p:cNvSpPr>
          <p:nvPr>
            <p:ph idx="4294967295"/>
          </p:nvPr>
        </p:nvSpPr>
        <p:spPr>
          <a:xfrm>
            <a:off x="276447" y="1524000"/>
            <a:ext cx="4191000" cy="5105400"/>
          </a:xfrm>
        </p:spPr>
        <p:txBody>
          <a:bodyPr/>
          <a:lstStyle/>
          <a:p>
            <a:pPr marL="0" indent="0" eaLnBrk="1" hangingPunct="1">
              <a:buNone/>
            </a:pPr>
            <a:r>
              <a:rPr lang="en-US" sz="2400" b="1" dirty="0" smtClean="0"/>
              <a:t>Create an UTD Particulate Matter Removal Curve</a:t>
            </a:r>
          </a:p>
          <a:p>
            <a:pPr lvl="1" eaLnBrk="1" hangingPunct="1"/>
            <a:r>
              <a:rPr lang="en-US" sz="2400" dirty="0" smtClean="0"/>
              <a:t>Figure to the right created by Fall 2011</a:t>
            </a:r>
          </a:p>
          <a:p>
            <a:pPr lvl="1" eaLnBrk="1" hangingPunct="1"/>
            <a:r>
              <a:rPr lang="en-US" sz="2400" dirty="0" smtClean="0">
                <a:ea typeface="ＭＳ Ｐゴシック" charset="-128"/>
              </a:rPr>
              <a:t>Using new total B.W. time, show how much turbidity is handled by system</a:t>
            </a:r>
          </a:p>
          <a:p>
            <a:pPr marL="457200" lvl="1" indent="0" eaLnBrk="1" hangingPunct="1">
              <a:buNone/>
            </a:pPr>
            <a:endParaRPr lang="en-US" sz="1400" dirty="0" smtClean="0">
              <a:ea typeface="ＭＳ Ｐゴシック" charset="-128"/>
            </a:endParaRPr>
          </a:p>
          <a:p>
            <a:pPr marL="0" indent="0" eaLnBrk="1" hangingPunct="1">
              <a:buNone/>
            </a:pPr>
            <a:r>
              <a:rPr lang="en-US" sz="2400" b="1" dirty="0" err="1" smtClean="0"/>
              <a:t>Headloss</a:t>
            </a:r>
            <a:r>
              <a:rPr lang="en-US" sz="2400" b="1" dirty="0" smtClean="0"/>
              <a:t> buildup</a:t>
            </a:r>
          </a:p>
          <a:p>
            <a:pPr lvl="1" eaLnBrk="1" hangingPunct="1"/>
            <a:r>
              <a:rPr lang="en-US" sz="2400" dirty="0" smtClean="0">
                <a:ea typeface="ＭＳ Ｐゴシック" charset="-128"/>
              </a:rPr>
              <a:t>Graph </a:t>
            </a:r>
            <a:r>
              <a:rPr lang="en-US" sz="2400" dirty="0" err="1" smtClean="0">
                <a:ea typeface="ＭＳ Ｐゴシック" charset="-128"/>
              </a:rPr>
              <a:t>headloss</a:t>
            </a:r>
            <a:r>
              <a:rPr lang="en-US" sz="2400" dirty="0" smtClean="0">
                <a:ea typeface="ＭＳ Ｐゴシック" charset="-128"/>
              </a:rPr>
              <a:t> in the filter system as a function of influent turbidity and velocity</a:t>
            </a:r>
          </a:p>
          <a:p>
            <a:pPr marL="457200" lvl="1" indent="0" eaLnBrk="1" hangingPunct="1">
              <a:buNone/>
            </a:pPr>
            <a:endParaRPr lang="en-US" sz="3500" dirty="0" smtClean="0">
              <a:ea typeface="ＭＳ Ｐゴシック" charset="-128"/>
            </a:endParaRPr>
          </a:p>
          <a:p>
            <a:pPr eaLnBrk="1" hangingPunct="1">
              <a:buFont typeface="Wingdings" pitchFamily="2" charset="2"/>
              <a:buNone/>
            </a:pPr>
            <a:endParaRPr lang="en-US" b="1" dirty="0" smtClean="0"/>
          </a:p>
          <a:p>
            <a:pPr lvl="1" eaLnBrk="1" hangingPunct="1">
              <a:buFont typeface="Arial" charset="0"/>
              <a:buChar char="•"/>
            </a:pPr>
            <a:endParaRPr lang="en-US" sz="2400" b="1" dirty="0" smtClean="0">
              <a:ea typeface="ＭＳ Ｐゴシック" charset="-128"/>
            </a:endParaRPr>
          </a:p>
          <a:p>
            <a:pPr eaLnBrk="1" hangingPunct="1">
              <a:buFont typeface="Wingdings" pitchFamily="2" charset="2"/>
              <a:buNone/>
            </a:pPr>
            <a:endParaRPr lang="en-US" dirty="0" smtClean="0"/>
          </a:p>
        </p:txBody>
      </p:sp>
      <p:sp>
        <p:nvSpPr>
          <p:cNvPr id="2" name="AutoShape 6" descr="https://docs.google.com/viewer?attid=0.2&amp;pid=gmail&amp;thid=136c9125e0a9efd8&amp;url=https%3A%2F%2Fmail.google.com%2Fmail%2Fu%2F0%2F%3Fui%3D2%26ik%3Da2890a6b90%26view%3Datt%26th%3D136c9125e0a9efd8%26attid%3D0.2%26disp%3Dsafe%26realattid%3Df_h17denz22%26zw&amp;docid=2c5dc40d5519ff26fa68bd959dba6591%7C7aa45210359098e05ce36ad4267a40ce&amp;a=bi&amp;pagenumber=3&amp;w=845"/>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TextBox 3"/>
          <p:cNvSpPr txBox="1"/>
          <p:nvPr/>
        </p:nvSpPr>
        <p:spPr>
          <a:xfrm>
            <a:off x="4495800" y="5364540"/>
            <a:ext cx="4519989" cy="1569660"/>
          </a:xfrm>
          <a:prstGeom prst="rect">
            <a:avLst/>
          </a:prstGeom>
          <a:noFill/>
        </p:spPr>
        <p:txBody>
          <a:bodyPr wrap="square" rtlCol="0">
            <a:spAutoFit/>
          </a:bodyPr>
          <a:lstStyle/>
          <a:p>
            <a:pPr marL="285750" indent="-285750">
              <a:buFont typeface="Wingdings" pitchFamily="2" charset="2"/>
              <a:buChar char="Ø"/>
            </a:pPr>
            <a:r>
              <a:rPr lang="en-US" sz="2400" dirty="0" smtClean="0">
                <a:latin typeface="+mn-lt"/>
              </a:rPr>
              <a:t>This will then allow theoretical </a:t>
            </a:r>
            <a:r>
              <a:rPr lang="en-US" sz="2400" dirty="0" err="1" smtClean="0">
                <a:latin typeface="+mn-lt"/>
              </a:rPr>
              <a:t>headloss</a:t>
            </a:r>
            <a:r>
              <a:rPr lang="en-US" sz="2400" dirty="0" smtClean="0">
                <a:latin typeface="+mn-lt"/>
              </a:rPr>
              <a:t> in a system to be evaluated from known values (like the Tamara filter!)</a:t>
            </a:r>
            <a:endParaRPr lang="en-US" sz="2400" dirty="0">
              <a:latin typeface="+mn-lt"/>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Content Placeholder 2"/>
          <p:cNvSpPr>
            <a:spLocks noGrp="1"/>
          </p:cNvSpPr>
          <p:nvPr>
            <p:ph idx="4294967295"/>
          </p:nvPr>
        </p:nvSpPr>
        <p:spPr>
          <a:xfrm>
            <a:off x="304800" y="1524000"/>
            <a:ext cx="4419600" cy="5105400"/>
          </a:xfrm>
        </p:spPr>
        <p:txBody>
          <a:bodyPr/>
          <a:lstStyle/>
          <a:p>
            <a:pPr marL="0" indent="0" eaLnBrk="1" hangingPunct="1">
              <a:buNone/>
            </a:pPr>
            <a:r>
              <a:rPr lang="en-US" sz="2800" b="1" dirty="0" smtClean="0"/>
              <a:t>Start using pressure sensors</a:t>
            </a:r>
          </a:p>
          <a:p>
            <a:pPr lvl="1" eaLnBrk="1" hangingPunct="1"/>
            <a:r>
              <a:rPr lang="en-US" sz="2400" dirty="0" smtClean="0">
                <a:ea typeface="ＭＳ Ｐゴシック" charset="-128"/>
              </a:rPr>
              <a:t>Able to determine how much particulate matter in the filter bed during tests</a:t>
            </a:r>
          </a:p>
          <a:p>
            <a:pPr lvl="1" eaLnBrk="1" hangingPunct="1"/>
            <a:r>
              <a:rPr lang="en-US" sz="2400" dirty="0" smtClean="0">
                <a:ea typeface="ＭＳ Ｐゴシック" charset="-128"/>
              </a:rPr>
              <a:t>Two pressure sensors- one at the base of the filter bed and one at the top</a:t>
            </a:r>
          </a:p>
          <a:p>
            <a:pPr lvl="1" eaLnBrk="1" hangingPunct="1"/>
            <a:r>
              <a:rPr lang="en-US" sz="2400" dirty="0" smtClean="0">
                <a:ea typeface="ＭＳ Ｐゴシック" charset="-128"/>
              </a:rPr>
              <a:t>Find out what “clean”-filter bed pressure is, then can make sure the filter is actually cleaned (it takes longer for particles at base of filter to fluidize upwards)</a:t>
            </a:r>
            <a:endParaRPr lang="en-US" sz="3500" dirty="0" smtClean="0">
              <a:ea typeface="ＭＳ Ｐゴシック" charset="-128"/>
            </a:endParaRPr>
          </a:p>
          <a:p>
            <a:pPr eaLnBrk="1" hangingPunct="1">
              <a:buFont typeface="Wingdings" pitchFamily="2" charset="2"/>
              <a:buNone/>
            </a:pPr>
            <a:endParaRPr lang="en-US" b="1" dirty="0" smtClean="0"/>
          </a:p>
          <a:p>
            <a:pPr lvl="1" eaLnBrk="1" hangingPunct="1">
              <a:buFont typeface="Arial" charset="0"/>
              <a:buChar char="•"/>
            </a:pPr>
            <a:endParaRPr lang="en-US" sz="2400" b="1" dirty="0" smtClean="0">
              <a:ea typeface="ＭＳ Ｐゴシック" charset="-128"/>
            </a:endParaRPr>
          </a:p>
          <a:p>
            <a:pPr eaLnBrk="1" hangingPunct="1">
              <a:buFont typeface="Wingdings" pitchFamily="2" charset="2"/>
              <a:buNone/>
            </a:pPr>
            <a:endParaRPr lang="en-US" dirty="0" smtClean="0"/>
          </a:p>
        </p:txBody>
      </p:sp>
      <p:pic>
        <p:nvPicPr>
          <p:cNvPr id="5" name="Picture 3"/>
          <p:cNvPicPr>
            <a:picLocks noChangeAspect="1" noChangeArrowheads="1"/>
          </p:cNvPicPr>
          <p:nvPr/>
        </p:nvPicPr>
        <p:blipFill>
          <a:blip r:embed="rId2" cstate="print"/>
          <a:srcRect/>
          <a:stretch>
            <a:fillRect/>
          </a:stretch>
        </p:blipFill>
        <p:spPr bwMode="auto">
          <a:xfrm>
            <a:off x="5791200" y="1524000"/>
            <a:ext cx="2209800" cy="5285190"/>
          </a:xfrm>
          <a:prstGeom prst="rect">
            <a:avLst/>
          </a:prstGeom>
          <a:noFill/>
          <a:ln w="9525">
            <a:noFill/>
            <a:miter lim="800000"/>
            <a:headEnd/>
            <a:tailEnd/>
          </a:ln>
        </p:spPr>
      </p:pic>
      <p:sp>
        <p:nvSpPr>
          <p:cNvPr id="6" name="Explosion 1 5"/>
          <p:cNvSpPr/>
          <p:nvPr/>
        </p:nvSpPr>
        <p:spPr bwMode="auto">
          <a:xfrm>
            <a:off x="6705600" y="4191000"/>
            <a:ext cx="304800" cy="304800"/>
          </a:xfrm>
          <a:prstGeom prst="irregularSeal1">
            <a:avLst/>
          </a:prstGeom>
          <a:solidFill>
            <a:srgbClr val="FF3300"/>
          </a:solidFill>
          <a:ln w="12700" cap="flat" cmpd="sng" algn="ctr">
            <a:solidFill>
              <a:srgbClr val="FF3300"/>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7" name="Explosion 1 6"/>
          <p:cNvSpPr/>
          <p:nvPr/>
        </p:nvSpPr>
        <p:spPr bwMode="auto">
          <a:xfrm>
            <a:off x="6705600" y="6553200"/>
            <a:ext cx="304800" cy="304800"/>
          </a:xfrm>
          <a:prstGeom prst="irregularSeal1">
            <a:avLst/>
          </a:prstGeom>
          <a:solidFill>
            <a:srgbClr val="FF3300"/>
          </a:solidFill>
          <a:ln w="12700" cap="flat" cmpd="sng" algn="ctr">
            <a:solidFill>
              <a:srgbClr val="FF3300"/>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entury Gothic" pitchFamily="34" charset="0"/>
              <a:cs typeface="Arial" charset="0"/>
            </a:endParaRPr>
          </a:p>
        </p:txBody>
      </p:sp>
      <p:sp>
        <p:nvSpPr>
          <p:cNvPr id="8" name="Title 1"/>
          <p:cNvSpPr txBox="1">
            <a:spLocks/>
          </p:cNvSpPr>
          <p:nvPr/>
        </p:nvSpPr>
        <p:spPr bwMode="auto">
          <a:xfrm>
            <a:off x="2514600" y="-152400"/>
            <a:ext cx="6400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chemeClr val="tx2"/>
                </a:solidFill>
                <a:latin typeface="+mj-lt"/>
                <a:ea typeface="ＭＳ Ｐゴシック" charset="-128"/>
                <a:cs typeface="+mj-cs"/>
              </a:defRPr>
            </a:lvl1pPr>
            <a:lvl2pPr algn="ctr" rtl="0" eaLnBrk="0" fontAlgn="base" hangingPunct="0">
              <a:spcBef>
                <a:spcPct val="0"/>
              </a:spcBef>
              <a:spcAft>
                <a:spcPct val="0"/>
              </a:spcAft>
              <a:defRPr sz="4400" b="1">
                <a:solidFill>
                  <a:schemeClr val="tx2"/>
                </a:solidFill>
                <a:latin typeface="Calibri" pitchFamily="-108" charset="0"/>
                <a:ea typeface="ＭＳ Ｐゴシック" charset="-128"/>
              </a:defRPr>
            </a:lvl2pPr>
            <a:lvl3pPr algn="ctr" rtl="0" eaLnBrk="0" fontAlgn="base" hangingPunct="0">
              <a:spcBef>
                <a:spcPct val="0"/>
              </a:spcBef>
              <a:spcAft>
                <a:spcPct val="0"/>
              </a:spcAft>
              <a:defRPr sz="4400" b="1">
                <a:solidFill>
                  <a:schemeClr val="tx2"/>
                </a:solidFill>
                <a:latin typeface="Calibri" pitchFamily="-108" charset="0"/>
                <a:ea typeface="ＭＳ Ｐゴシック" charset="-128"/>
              </a:defRPr>
            </a:lvl3pPr>
            <a:lvl4pPr algn="ctr" rtl="0" eaLnBrk="0" fontAlgn="base" hangingPunct="0">
              <a:spcBef>
                <a:spcPct val="0"/>
              </a:spcBef>
              <a:spcAft>
                <a:spcPct val="0"/>
              </a:spcAft>
              <a:defRPr sz="4400" b="1">
                <a:solidFill>
                  <a:schemeClr val="tx2"/>
                </a:solidFill>
                <a:latin typeface="Calibri" pitchFamily="-108" charset="0"/>
                <a:ea typeface="ＭＳ Ｐゴシック" charset="-128"/>
              </a:defRPr>
            </a:lvl4pPr>
            <a:lvl5pPr algn="ctr" rtl="0" eaLnBrk="0" fontAlgn="base" hangingPunct="0">
              <a:spcBef>
                <a:spcPct val="0"/>
              </a:spcBef>
              <a:spcAft>
                <a:spcPct val="0"/>
              </a:spcAft>
              <a:defRPr sz="4400" b="1">
                <a:solidFill>
                  <a:schemeClr val="tx2"/>
                </a:solidFill>
                <a:latin typeface="Calibri" pitchFamily="-108" charset="0"/>
                <a:ea typeface="ＭＳ Ｐゴシック" charset="-128"/>
              </a:defRPr>
            </a:lvl5pPr>
            <a:lvl6pPr marL="457200" algn="ctr" rtl="0" fontAlgn="base">
              <a:spcBef>
                <a:spcPct val="0"/>
              </a:spcBef>
              <a:spcAft>
                <a:spcPct val="0"/>
              </a:spcAft>
              <a:defRPr sz="4400" b="1">
                <a:solidFill>
                  <a:schemeClr val="tx2"/>
                </a:solidFill>
                <a:latin typeface="Calibri" pitchFamily="-108" charset="0"/>
              </a:defRPr>
            </a:lvl6pPr>
            <a:lvl7pPr marL="914400" algn="ctr" rtl="0" fontAlgn="base">
              <a:spcBef>
                <a:spcPct val="0"/>
              </a:spcBef>
              <a:spcAft>
                <a:spcPct val="0"/>
              </a:spcAft>
              <a:defRPr sz="4400" b="1">
                <a:solidFill>
                  <a:schemeClr val="tx2"/>
                </a:solidFill>
                <a:latin typeface="Calibri" pitchFamily="-108" charset="0"/>
              </a:defRPr>
            </a:lvl7pPr>
            <a:lvl8pPr marL="1371600" algn="ctr" rtl="0" fontAlgn="base">
              <a:spcBef>
                <a:spcPct val="0"/>
              </a:spcBef>
              <a:spcAft>
                <a:spcPct val="0"/>
              </a:spcAft>
              <a:defRPr sz="4400" b="1">
                <a:solidFill>
                  <a:schemeClr val="tx2"/>
                </a:solidFill>
                <a:latin typeface="Calibri" pitchFamily="-108" charset="0"/>
              </a:defRPr>
            </a:lvl8pPr>
            <a:lvl9pPr marL="1828800" algn="ctr" rtl="0" fontAlgn="base">
              <a:spcBef>
                <a:spcPct val="0"/>
              </a:spcBef>
              <a:spcAft>
                <a:spcPct val="0"/>
              </a:spcAft>
              <a:defRPr sz="4400" b="1">
                <a:solidFill>
                  <a:schemeClr val="tx2"/>
                </a:solidFill>
                <a:latin typeface="Calibri" pitchFamily="-108" charset="0"/>
              </a:defRPr>
            </a:lvl9pPr>
          </a:lstStyle>
          <a:p>
            <a:pPr eaLnBrk="1" hangingPunct="1"/>
            <a:r>
              <a:rPr lang="en-US" sz="4000" dirty="0" smtClean="0"/>
              <a:t/>
            </a:r>
            <a:br>
              <a:rPr lang="en-US" sz="4000" dirty="0" smtClean="0"/>
            </a:br>
            <a:r>
              <a:rPr lang="en-US" sz="4000" dirty="0" smtClean="0"/>
              <a:t>Future Work for Summer/Fall Semesters</a:t>
            </a:r>
            <a:endParaRPr lang="en-US" sz="3200" dirty="0" smtClean="0"/>
          </a:p>
        </p:txBody>
      </p:sp>
    </p:spTree>
    <p:extLst>
      <p:ext uri="{BB962C8B-B14F-4D97-AF65-F5344CB8AC3E}">
        <p14:creationId xmlns:p14="http://schemas.microsoft.com/office/powerpoint/2010/main" xmlns="" val="103881362"/>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http://cornellsun.com/files/images/Pg-13-science-scientist-by%20EW.jpg"/>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backgroundRemoval t="86" b="100000" l="1622" r="99099"/>
                    </a14:imgEffect>
                  </a14:imgLayer>
                </a14:imgProps>
              </a:ext>
              <a:ext uri="{28A0092B-C50C-407E-A947-70E740481C1C}">
                <a14:useLocalDpi xmlns:a14="http://schemas.microsoft.com/office/drawing/2010/main" xmlns="" val="0"/>
              </a:ext>
            </a:extLst>
          </a:blip>
          <a:srcRect/>
          <a:stretch>
            <a:fillRect/>
          </a:stretch>
        </p:blipFill>
        <p:spPr bwMode="auto">
          <a:xfrm flipH="1">
            <a:off x="719247" y="1686183"/>
            <a:ext cx="2423365" cy="5095617"/>
          </a:xfrm>
          <a:prstGeom prst="rect">
            <a:avLst/>
          </a:prstGeom>
          <a:noFill/>
          <a:extLst>
            <a:ext uri="{909E8E84-426E-40DD-AFC4-6F175D3DCCD1}">
              <a14:hiddenFill xmlns:a14="http://schemas.microsoft.com/office/drawing/2010/main" xmlns="">
                <a:solidFill>
                  <a:srgbClr val="FFFFFF"/>
                </a:solidFill>
              </a14:hiddenFill>
            </a:ext>
          </a:extLst>
        </p:spPr>
      </p:pic>
      <p:sp>
        <p:nvSpPr>
          <p:cNvPr id="24579" name="Content Placeholder 2"/>
          <p:cNvSpPr>
            <a:spLocks noGrp="1"/>
          </p:cNvSpPr>
          <p:nvPr>
            <p:ph idx="4294967295"/>
          </p:nvPr>
        </p:nvSpPr>
        <p:spPr>
          <a:xfrm>
            <a:off x="3624725" y="1676400"/>
            <a:ext cx="5334000" cy="4801285"/>
          </a:xfrm>
        </p:spPr>
        <p:txBody>
          <a:bodyPr/>
          <a:lstStyle/>
          <a:p>
            <a:pPr marL="0" indent="0" eaLnBrk="1" hangingPunct="1">
              <a:buNone/>
            </a:pPr>
            <a:r>
              <a:rPr lang="en-US" sz="3500" b="1" dirty="0" smtClean="0"/>
              <a:t>With graphs </a:t>
            </a:r>
            <a:r>
              <a:rPr lang="en-US" sz="3500" b="1" dirty="0" smtClean="0"/>
              <a:t>of pressure vs. time</a:t>
            </a:r>
            <a:endParaRPr lang="en-US" sz="2800" b="1" dirty="0" smtClean="0"/>
          </a:p>
          <a:p>
            <a:pPr lvl="1" eaLnBrk="1" hangingPunct="1"/>
            <a:r>
              <a:rPr lang="en-US" sz="2400" dirty="0" smtClean="0">
                <a:ea typeface="ＭＳ Ｐゴシック" charset="-128"/>
              </a:rPr>
              <a:t>How particulate matter builds up in the filter bed over time</a:t>
            </a:r>
          </a:p>
          <a:p>
            <a:pPr lvl="1" eaLnBrk="1" hangingPunct="1"/>
            <a:r>
              <a:rPr lang="en-US" sz="2400" dirty="0" smtClean="0">
                <a:ea typeface="ＭＳ Ｐゴシック" charset="-128"/>
              </a:rPr>
              <a:t>How much particulate matter is removed after different backwash </a:t>
            </a:r>
            <a:r>
              <a:rPr lang="en-US" sz="2400" dirty="0" smtClean="0">
                <a:ea typeface="ＭＳ Ｐゴシック" charset="-128"/>
              </a:rPr>
              <a:t>cycles</a:t>
            </a:r>
          </a:p>
          <a:p>
            <a:pPr lvl="1" eaLnBrk="1" hangingPunct="1"/>
            <a:r>
              <a:rPr lang="en-US" sz="2400" dirty="0" smtClean="0">
                <a:ea typeface="ＭＳ Ｐゴシック" charset="-128"/>
              </a:rPr>
              <a:t>Compare results with previous methods of effluent turbidity/wasted water observations</a:t>
            </a:r>
            <a:endParaRPr lang="en-US" dirty="0" smtClean="0"/>
          </a:p>
          <a:p>
            <a:pPr lvl="1" eaLnBrk="1" hangingPunct="1">
              <a:buFont typeface="Arial" charset="0"/>
              <a:buChar char="•"/>
            </a:pPr>
            <a:endParaRPr lang="en-US" sz="2400" b="1" dirty="0" smtClean="0">
              <a:ea typeface="ＭＳ Ｐゴシック" charset="-128"/>
            </a:endParaRPr>
          </a:p>
          <a:p>
            <a:pPr eaLnBrk="1" hangingPunct="1">
              <a:buFont typeface="Wingdings" pitchFamily="2" charset="2"/>
              <a:buNone/>
            </a:pPr>
            <a:endParaRPr lang="en-US" dirty="0" smtClean="0"/>
          </a:p>
        </p:txBody>
      </p:sp>
      <p:sp>
        <p:nvSpPr>
          <p:cNvPr id="6" name="Title 1"/>
          <p:cNvSpPr txBox="1">
            <a:spLocks/>
          </p:cNvSpPr>
          <p:nvPr/>
        </p:nvSpPr>
        <p:spPr bwMode="auto">
          <a:xfrm>
            <a:off x="2557925" y="160338"/>
            <a:ext cx="6400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chemeClr val="tx2"/>
                </a:solidFill>
                <a:latin typeface="+mj-lt"/>
                <a:ea typeface="ＭＳ Ｐゴシック" charset="-128"/>
                <a:cs typeface="+mj-cs"/>
              </a:defRPr>
            </a:lvl1pPr>
            <a:lvl2pPr algn="ctr" rtl="0" eaLnBrk="0" fontAlgn="base" hangingPunct="0">
              <a:spcBef>
                <a:spcPct val="0"/>
              </a:spcBef>
              <a:spcAft>
                <a:spcPct val="0"/>
              </a:spcAft>
              <a:defRPr sz="4400" b="1">
                <a:solidFill>
                  <a:schemeClr val="tx2"/>
                </a:solidFill>
                <a:latin typeface="Calibri" pitchFamily="-108" charset="0"/>
                <a:ea typeface="ＭＳ Ｐゴシック" charset="-128"/>
              </a:defRPr>
            </a:lvl2pPr>
            <a:lvl3pPr algn="ctr" rtl="0" eaLnBrk="0" fontAlgn="base" hangingPunct="0">
              <a:spcBef>
                <a:spcPct val="0"/>
              </a:spcBef>
              <a:spcAft>
                <a:spcPct val="0"/>
              </a:spcAft>
              <a:defRPr sz="4400" b="1">
                <a:solidFill>
                  <a:schemeClr val="tx2"/>
                </a:solidFill>
                <a:latin typeface="Calibri" pitchFamily="-108" charset="0"/>
                <a:ea typeface="ＭＳ Ｐゴシック" charset="-128"/>
              </a:defRPr>
            </a:lvl3pPr>
            <a:lvl4pPr algn="ctr" rtl="0" eaLnBrk="0" fontAlgn="base" hangingPunct="0">
              <a:spcBef>
                <a:spcPct val="0"/>
              </a:spcBef>
              <a:spcAft>
                <a:spcPct val="0"/>
              </a:spcAft>
              <a:defRPr sz="4400" b="1">
                <a:solidFill>
                  <a:schemeClr val="tx2"/>
                </a:solidFill>
                <a:latin typeface="Calibri" pitchFamily="-108" charset="0"/>
                <a:ea typeface="ＭＳ Ｐゴシック" charset="-128"/>
              </a:defRPr>
            </a:lvl4pPr>
            <a:lvl5pPr algn="ctr" rtl="0" eaLnBrk="0" fontAlgn="base" hangingPunct="0">
              <a:spcBef>
                <a:spcPct val="0"/>
              </a:spcBef>
              <a:spcAft>
                <a:spcPct val="0"/>
              </a:spcAft>
              <a:defRPr sz="4400" b="1">
                <a:solidFill>
                  <a:schemeClr val="tx2"/>
                </a:solidFill>
                <a:latin typeface="Calibri" pitchFamily="-108" charset="0"/>
                <a:ea typeface="ＭＳ Ｐゴシック" charset="-128"/>
              </a:defRPr>
            </a:lvl5pPr>
            <a:lvl6pPr marL="457200" algn="ctr" rtl="0" fontAlgn="base">
              <a:spcBef>
                <a:spcPct val="0"/>
              </a:spcBef>
              <a:spcAft>
                <a:spcPct val="0"/>
              </a:spcAft>
              <a:defRPr sz="4400" b="1">
                <a:solidFill>
                  <a:schemeClr val="tx2"/>
                </a:solidFill>
                <a:latin typeface="Calibri" pitchFamily="-108" charset="0"/>
              </a:defRPr>
            </a:lvl6pPr>
            <a:lvl7pPr marL="914400" algn="ctr" rtl="0" fontAlgn="base">
              <a:spcBef>
                <a:spcPct val="0"/>
              </a:spcBef>
              <a:spcAft>
                <a:spcPct val="0"/>
              </a:spcAft>
              <a:defRPr sz="4400" b="1">
                <a:solidFill>
                  <a:schemeClr val="tx2"/>
                </a:solidFill>
                <a:latin typeface="Calibri" pitchFamily="-108" charset="0"/>
              </a:defRPr>
            </a:lvl7pPr>
            <a:lvl8pPr marL="1371600" algn="ctr" rtl="0" fontAlgn="base">
              <a:spcBef>
                <a:spcPct val="0"/>
              </a:spcBef>
              <a:spcAft>
                <a:spcPct val="0"/>
              </a:spcAft>
              <a:defRPr sz="4400" b="1">
                <a:solidFill>
                  <a:schemeClr val="tx2"/>
                </a:solidFill>
                <a:latin typeface="Calibri" pitchFamily="-108" charset="0"/>
              </a:defRPr>
            </a:lvl8pPr>
            <a:lvl9pPr marL="1828800" algn="ctr" rtl="0" fontAlgn="base">
              <a:spcBef>
                <a:spcPct val="0"/>
              </a:spcBef>
              <a:spcAft>
                <a:spcPct val="0"/>
              </a:spcAft>
              <a:defRPr sz="4400" b="1">
                <a:solidFill>
                  <a:schemeClr val="tx2"/>
                </a:solidFill>
                <a:latin typeface="Calibri" pitchFamily="-108" charset="0"/>
              </a:defRPr>
            </a:lvl9pPr>
          </a:lstStyle>
          <a:p>
            <a:pPr eaLnBrk="1" hangingPunct="1"/>
            <a:r>
              <a:rPr lang="en-US" sz="4000" dirty="0" smtClean="0"/>
              <a:t/>
            </a:r>
            <a:br>
              <a:rPr lang="en-US" sz="4000" dirty="0" smtClean="0"/>
            </a:br>
            <a:r>
              <a:rPr lang="en-US" sz="4000" dirty="0" smtClean="0"/>
              <a:t>Future Work for Summer/Fall Semesters</a:t>
            </a:r>
            <a:br>
              <a:rPr lang="en-US" sz="4000" dirty="0" smtClean="0"/>
            </a:br>
            <a:endParaRPr lang="en-US" sz="3200" dirty="0" smtClean="0"/>
          </a:p>
        </p:txBody>
      </p:sp>
      <p:sp>
        <p:nvSpPr>
          <p:cNvPr id="5" name="Cloud Callout 4"/>
          <p:cNvSpPr/>
          <p:nvPr/>
        </p:nvSpPr>
        <p:spPr>
          <a:xfrm>
            <a:off x="1936244" y="952500"/>
            <a:ext cx="2102355" cy="1104900"/>
          </a:xfrm>
          <a:prstGeom prst="cloudCallou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1981199" y="1181784"/>
            <a:ext cx="2057400" cy="646331"/>
          </a:xfrm>
          <a:prstGeom prst="rect">
            <a:avLst/>
          </a:prstGeom>
          <a:noFill/>
        </p:spPr>
        <p:txBody>
          <a:bodyPr wrap="square" rtlCol="0">
            <a:spAutoFit/>
          </a:bodyPr>
          <a:lstStyle/>
          <a:p>
            <a:pPr algn="ctr"/>
            <a:r>
              <a:rPr lang="en-US" dirty="0" smtClean="0">
                <a:latin typeface="+mn-lt"/>
              </a:rPr>
              <a:t>Man, this water is so dirty.  </a:t>
            </a:r>
            <a:endParaRPr lang="en-US" dirty="0">
              <a:latin typeface="+mn-lt"/>
            </a:endParaRPr>
          </a:p>
        </p:txBody>
      </p:sp>
    </p:spTree>
    <p:extLst>
      <p:ext uri="{BB962C8B-B14F-4D97-AF65-F5344CB8AC3E}">
        <p14:creationId xmlns:p14="http://schemas.microsoft.com/office/powerpoint/2010/main" xmlns="" val="3240474315"/>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idx="4294967295"/>
          </p:nvPr>
        </p:nvSpPr>
        <p:spPr>
          <a:xfrm>
            <a:off x="2590800" y="228600"/>
            <a:ext cx="6324600" cy="1143000"/>
          </a:xfrm>
        </p:spPr>
        <p:txBody>
          <a:bodyPr/>
          <a:lstStyle/>
          <a:p>
            <a:pPr eaLnBrk="1" hangingPunct="1"/>
            <a:r>
              <a:rPr lang="en-US" dirty="0" smtClean="0"/>
              <a:t>?</a:t>
            </a:r>
            <a:r>
              <a:rPr lang="en-US" dirty="0" err="1" smtClean="0"/>
              <a:t>uestions</a:t>
            </a:r>
            <a:endParaRPr lang="en-US" sz="3600" dirty="0" smtClean="0"/>
          </a:p>
        </p:txBody>
      </p:sp>
      <p:pic>
        <p:nvPicPr>
          <p:cNvPr id="25605" name="Picture 5" descr="http://3.bp.blogspot.com/_zKBbtj9rWrU/TUUzXavjRbI/AAAAAAAAGTs/LcBIPBryrhw/s1600/Far+Side+God+game+show.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19400" y="1600200"/>
            <a:ext cx="3333750" cy="5191126"/>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idx="4294967295"/>
          </p:nvPr>
        </p:nvSpPr>
        <p:spPr>
          <a:xfrm>
            <a:off x="2590800" y="228600"/>
            <a:ext cx="4876800" cy="1143000"/>
          </a:xfrm>
        </p:spPr>
        <p:txBody>
          <a:bodyPr/>
          <a:lstStyle/>
          <a:p>
            <a:pPr eaLnBrk="1" hangingPunct="1"/>
            <a:r>
              <a:rPr lang="en-US" dirty="0" smtClean="0"/>
              <a:t>The Plan</a:t>
            </a:r>
            <a:endParaRPr lang="en-US" sz="3600" dirty="0" smtClean="0"/>
          </a:p>
        </p:txBody>
      </p:sp>
      <p:sp>
        <p:nvSpPr>
          <p:cNvPr id="4099" name="Content Placeholder 2"/>
          <p:cNvSpPr>
            <a:spLocks noGrp="1"/>
          </p:cNvSpPr>
          <p:nvPr>
            <p:ph idx="4294967295"/>
          </p:nvPr>
        </p:nvSpPr>
        <p:spPr>
          <a:xfrm>
            <a:off x="457200" y="1646238"/>
            <a:ext cx="8077200" cy="4525962"/>
          </a:xfrm>
        </p:spPr>
        <p:txBody>
          <a:bodyPr/>
          <a:lstStyle/>
          <a:p>
            <a:pPr eaLnBrk="1" hangingPunct="1">
              <a:buClr>
                <a:schemeClr val="tx2"/>
              </a:buClr>
            </a:pPr>
            <a:r>
              <a:rPr lang="en-US" dirty="0" smtClean="0"/>
              <a:t>Introduction</a:t>
            </a:r>
          </a:p>
          <a:p>
            <a:pPr lvl="1" eaLnBrk="1" hangingPunct="1">
              <a:buClr>
                <a:schemeClr val="tx2"/>
              </a:buClr>
            </a:pPr>
            <a:r>
              <a:rPr lang="en-US" dirty="0" smtClean="0">
                <a:ea typeface="ＭＳ Ｐゴシック" charset="-128"/>
              </a:rPr>
              <a:t>Quick review of SRSF</a:t>
            </a:r>
          </a:p>
          <a:p>
            <a:pPr lvl="1" eaLnBrk="1" hangingPunct="1">
              <a:buClr>
                <a:schemeClr val="tx2"/>
              </a:buClr>
            </a:pPr>
            <a:r>
              <a:rPr lang="en-US" dirty="0" smtClean="0">
                <a:ea typeface="ＭＳ Ｐゴシック" charset="-128"/>
              </a:rPr>
              <a:t>What we “learned” last time</a:t>
            </a:r>
          </a:p>
          <a:p>
            <a:pPr eaLnBrk="1" hangingPunct="1">
              <a:buClr>
                <a:schemeClr val="tx2"/>
              </a:buClr>
            </a:pPr>
            <a:r>
              <a:rPr lang="en-US" dirty="0" smtClean="0"/>
              <a:t>Experiments</a:t>
            </a:r>
          </a:p>
          <a:p>
            <a:pPr lvl="1" eaLnBrk="1" hangingPunct="1">
              <a:buClr>
                <a:schemeClr val="tx2"/>
              </a:buClr>
            </a:pPr>
            <a:r>
              <a:rPr lang="en-US" dirty="0" smtClean="0">
                <a:ea typeface="ＭＳ Ｐゴシック" charset="-128"/>
              </a:rPr>
              <a:t>500 NTU cycle results</a:t>
            </a:r>
          </a:p>
          <a:p>
            <a:pPr lvl="1" eaLnBrk="1" hangingPunct="1">
              <a:buClr>
                <a:schemeClr val="tx2"/>
              </a:buClr>
            </a:pPr>
            <a:r>
              <a:rPr lang="en-US" dirty="0" smtClean="0">
                <a:ea typeface="ＭＳ Ｐゴシック" charset="-128"/>
              </a:rPr>
              <a:t>4-layer vs. 6-layer</a:t>
            </a:r>
          </a:p>
          <a:p>
            <a:pPr lvl="2" eaLnBrk="1" hangingPunct="1">
              <a:buClr>
                <a:schemeClr val="tx2"/>
              </a:buClr>
            </a:pPr>
            <a:r>
              <a:rPr lang="en-US" dirty="0" smtClean="0">
                <a:ea typeface="ＭＳ Ｐゴシック" charset="-128"/>
              </a:rPr>
              <a:t>Is it better?</a:t>
            </a:r>
          </a:p>
          <a:p>
            <a:pPr eaLnBrk="1" hangingPunct="1">
              <a:buClr>
                <a:schemeClr val="tx2"/>
              </a:buClr>
            </a:pPr>
            <a:r>
              <a:rPr lang="en-US" dirty="0" smtClean="0"/>
              <a:t>Future work</a:t>
            </a:r>
            <a:endParaRPr lang="en-US" sz="4800" dirty="0" smtClean="0"/>
          </a:p>
        </p:txBody>
      </p:sp>
      <p:sp>
        <p:nvSpPr>
          <p:cNvPr id="4100" name="AutoShape 7" descr="9k="/>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4101" name="AutoShape 9" descr="9k="/>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pic>
        <p:nvPicPr>
          <p:cNvPr id="4104" name="Picture 8" descr="http://newideas.ae/wp-content/uploads/2011/11/calvin-and-hobbes-creative-process.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86400" y="1676400"/>
            <a:ext cx="3360464" cy="43434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Rectangle 2"/>
          <p:cNvSpPr txBox="1">
            <a:spLocks noChangeArrowheads="1"/>
          </p:cNvSpPr>
          <p:nvPr/>
        </p:nvSpPr>
        <p:spPr bwMode="auto">
          <a:xfrm>
            <a:off x="2590800" y="228600"/>
            <a:ext cx="6324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chemeClr val="tx2"/>
                </a:solidFill>
                <a:latin typeface="+mj-lt"/>
                <a:ea typeface="ＭＳ Ｐゴシック" charset="-128"/>
                <a:cs typeface="+mj-cs"/>
              </a:defRPr>
            </a:lvl1pPr>
            <a:lvl2pPr algn="ctr" rtl="0" eaLnBrk="0" fontAlgn="base" hangingPunct="0">
              <a:spcBef>
                <a:spcPct val="0"/>
              </a:spcBef>
              <a:spcAft>
                <a:spcPct val="0"/>
              </a:spcAft>
              <a:defRPr sz="4400" b="1">
                <a:solidFill>
                  <a:schemeClr val="tx2"/>
                </a:solidFill>
                <a:latin typeface="Calibri" pitchFamily="-108" charset="0"/>
                <a:ea typeface="ＭＳ Ｐゴシック" charset="-128"/>
              </a:defRPr>
            </a:lvl2pPr>
            <a:lvl3pPr algn="ctr" rtl="0" eaLnBrk="0" fontAlgn="base" hangingPunct="0">
              <a:spcBef>
                <a:spcPct val="0"/>
              </a:spcBef>
              <a:spcAft>
                <a:spcPct val="0"/>
              </a:spcAft>
              <a:defRPr sz="4400" b="1">
                <a:solidFill>
                  <a:schemeClr val="tx2"/>
                </a:solidFill>
                <a:latin typeface="Calibri" pitchFamily="-108" charset="0"/>
                <a:ea typeface="ＭＳ Ｐゴシック" charset="-128"/>
              </a:defRPr>
            </a:lvl3pPr>
            <a:lvl4pPr algn="ctr" rtl="0" eaLnBrk="0" fontAlgn="base" hangingPunct="0">
              <a:spcBef>
                <a:spcPct val="0"/>
              </a:spcBef>
              <a:spcAft>
                <a:spcPct val="0"/>
              </a:spcAft>
              <a:defRPr sz="4400" b="1">
                <a:solidFill>
                  <a:schemeClr val="tx2"/>
                </a:solidFill>
                <a:latin typeface="Calibri" pitchFamily="-108" charset="0"/>
                <a:ea typeface="ＭＳ Ｐゴシック" charset="-128"/>
              </a:defRPr>
            </a:lvl4pPr>
            <a:lvl5pPr algn="ctr" rtl="0" eaLnBrk="0" fontAlgn="base" hangingPunct="0">
              <a:spcBef>
                <a:spcPct val="0"/>
              </a:spcBef>
              <a:spcAft>
                <a:spcPct val="0"/>
              </a:spcAft>
              <a:defRPr sz="4400" b="1">
                <a:solidFill>
                  <a:schemeClr val="tx2"/>
                </a:solidFill>
                <a:latin typeface="Calibri" pitchFamily="-108" charset="0"/>
                <a:ea typeface="ＭＳ Ｐゴシック" charset="-128"/>
              </a:defRPr>
            </a:lvl5pPr>
            <a:lvl6pPr marL="457200" algn="ctr" rtl="0" fontAlgn="base">
              <a:spcBef>
                <a:spcPct val="0"/>
              </a:spcBef>
              <a:spcAft>
                <a:spcPct val="0"/>
              </a:spcAft>
              <a:defRPr sz="4400" b="1">
                <a:solidFill>
                  <a:schemeClr val="tx2"/>
                </a:solidFill>
                <a:latin typeface="Calibri" pitchFamily="-108" charset="0"/>
              </a:defRPr>
            </a:lvl6pPr>
            <a:lvl7pPr marL="914400" algn="ctr" rtl="0" fontAlgn="base">
              <a:spcBef>
                <a:spcPct val="0"/>
              </a:spcBef>
              <a:spcAft>
                <a:spcPct val="0"/>
              </a:spcAft>
              <a:defRPr sz="4400" b="1">
                <a:solidFill>
                  <a:schemeClr val="tx2"/>
                </a:solidFill>
                <a:latin typeface="Calibri" pitchFamily="-108" charset="0"/>
              </a:defRPr>
            </a:lvl7pPr>
            <a:lvl8pPr marL="1371600" algn="ctr" rtl="0" fontAlgn="base">
              <a:spcBef>
                <a:spcPct val="0"/>
              </a:spcBef>
              <a:spcAft>
                <a:spcPct val="0"/>
              </a:spcAft>
              <a:defRPr sz="4400" b="1">
                <a:solidFill>
                  <a:schemeClr val="tx2"/>
                </a:solidFill>
                <a:latin typeface="Calibri" pitchFamily="-108" charset="0"/>
              </a:defRPr>
            </a:lvl8pPr>
            <a:lvl9pPr marL="1828800" algn="ctr" rtl="0" fontAlgn="base">
              <a:spcBef>
                <a:spcPct val="0"/>
              </a:spcBef>
              <a:spcAft>
                <a:spcPct val="0"/>
              </a:spcAft>
              <a:defRPr sz="4400" b="1">
                <a:solidFill>
                  <a:schemeClr val="tx2"/>
                </a:solidFill>
                <a:latin typeface="Calibri" pitchFamily="-108" charset="0"/>
              </a:defRPr>
            </a:lvl9pPr>
          </a:lstStyle>
          <a:p>
            <a:pPr eaLnBrk="1" hangingPunct="1"/>
            <a:r>
              <a:rPr lang="en-US" sz="3600" dirty="0" smtClean="0"/>
              <a:t>Introduction:</a:t>
            </a:r>
            <a:br>
              <a:rPr lang="en-US" sz="3600" dirty="0" smtClean="0"/>
            </a:br>
            <a:r>
              <a:rPr lang="en-US" sz="3600" dirty="0" smtClean="0"/>
              <a:t>Review of SRSF &amp; Hydraulics</a:t>
            </a:r>
          </a:p>
        </p:txBody>
      </p:sp>
      <p:cxnSp>
        <p:nvCxnSpPr>
          <p:cNvPr id="373" name="Straight Connector 372"/>
          <p:cNvCxnSpPr/>
          <p:nvPr/>
        </p:nvCxnSpPr>
        <p:spPr>
          <a:xfrm rot="5400000">
            <a:off x="3810000" y="2362200"/>
            <a:ext cx="381000" cy="228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74" name="TextBox 40"/>
          <p:cNvSpPr txBox="1">
            <a:spLocks noChangeArrowheads="1"/>
          </p:cNvSpPr>
          <p:nvPr/>
        </p:nvSpPr>
        <p:spPr bwMode="auto">
          <a:xfrm>
            <a:off x="4038600" y="1720850"/>
            <a:ext cx="685800" cy="641350"/>
          </a:xfrm>
          <a:prstGeom prst="rect">
            <a:avLst/>
          </a:prstGeom>
          <a:noFill/>
          <a:ln w="9525">
            <a:noFill/>
            <a:miter lim="800000"/>
            <a:headEnd/>
            <a:tailEnd/>
          </a:ln>
        </p:spPr>
        <p:txBody>
          <a:bodyPr>
            <a:spAutoFit/>
          </a:bodyPr>
          <a:lstStyle/>
          <a:p>
            <a:pPr algn="ctr"/>
            <a:r>
              <a:rPr lang="en-US" dirty="0">
                <a:latin typeface="Calibri" pitchFamily="34" charset="0"/>
                <a:ea typeface="ＭＳ Ｐゴシック" pitchFamily="-108" charset="-128"/>
              </a:rPr>
              <a:t>Air Trap</a:t>
            </a:r>
          </a:p>
        </p:txBody>
      </p:sp>
      <p:cxnSp>
        <p:nvCxnSpPr>
          <p:cNvPr id="375" name="Straight Connector 374"/>
          <p:cNvCxnSpPr/>
          <p:nvPr/>
        </p:nvCxnSpPr>
        <p:spPr>
          <a:xfrm rot="5400000">
            <a:off x="3886200" y="3200400"/>
            <a:ext cx="3048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76" name="TextBox 40"/>
          <p:cNvSpPr txBox="1">
            <a:spLocks noChangeArrowheads="1"/>
          </p:cNvSpPr>
          <p:nvPr/>
        </p:nvSpPr>
        <p:spPr bwMode="auto">
          <a:xfrm>
            <a:off x="3962400" y="2757488"/>
            <a:ext cx="990600" cy="366712"/>
          </a:xfrm>
          <a:prstGeom prst="rect">
            <a:avLst/>
          </a:prstGeom>
          <a:noFill/>
          <a:ln w="9525">
            <a:noFill/>
            <a:miter lim="800000"/>
            <a:headEnd/>
            <a:tailEnd/>
          </a:ln>
        </p:spPr>
        <p:txBody>
          <a:bodyPr>
            <a:spAutoFit/>
          </a:bodyPr>
          <a:lstStyle/>
          <a:p>
            <a:r>
              <a:rPr lang="en-US" dirty="0">
                <a:latin typeface="Calibri" pitchFamily="34" charset="0"/>
                <a:ea typeface="ＭＳ Ｐゴシック" pitchFamily="-108" charset="-128"/>
                <a:cs typeface="Calibri" pitchFamily="34" charset="0"/>
              </a:rPr>
              <a:t>No Flow</a:t>
            </a:r>
          </a:p>
        </p:txBody>
      </p:sp>
      <p:sp>
        <p:nvSpPr>
          <p:cNvPr id="377" name="TextBox 40"/>
          <p:cNvSpPr txBox="1">
            <a:spLocks noChangeArrowheads="1"/>
          </p:cNvSpPr>
          <p:nvPr/>
        </p:nvSpPr>
        <p:spPr bwMode="auto">
          <a:xfrm>
            <a:off x="1447800" y="1492250"/>
            <a:ext cx="990600" cy="641350"/>
          </a:xfrm>
          <a:prstGeom prst="rect">
            <a:avLst/>
          </a:prstGeom>
          <a:noFill/>
          <a:ln w="9525">
            <a:noFill/>
            <a:miter lim="800000"/>
            <a:headEnd/>
            <a:tailEnd/>
          </a:ln>
        </p:spPr>
        <p:txBody>
          <a:bodyPr>
            <a:spAutoFit/>
          </a:bodyPr>
          <a:lstStyle/>
          <a:p>
            <a:r>
              <a:rPr lang="en-US" dirty="0">
                <a:latin typeface="Calibri" pitchFamily="34" charset="0"/>
                <a:ea typeface="ＭＳ Ｐゴシック" pitchFamily="-108" charset="-128"/>
              </a:rPr>
              <a:t>Flow Exit</a:t>
            </a:r>
          </a:p>
        </p:txBody>
      </p:sp>
      <p:grpSp>
        <p:nvGrpSpPr>
          <p:cNvPr id="378" name="Group 236"/>
          <p:cNvGrpSpPr>
            <a:grpSpLocks/>
          </p:cNvGrpSpPr>
          <p:nvPr/>
        </p:nvGrpSpPr>
        <p:grpSpPr bwMode="auto">
          <a:xfrm>
            <a:off x="446087" y="1524000"/>
            <a:ext cx="3636963" cy="4496594"/>
            <a:chOff x="-144" y="912"/>
            <a:chExt cx="2640" cy="3264"/>
          </a:xfrm>
        </p:grpSpPr>
        <p:sp>
          <p:nvSpPr>
            <p:cNvPr id="379" name="Rectangle 32"/>
            <p:cNvSpPr/>
            <p:nvPr/>
          </p:nvSpPr>
          <p:spPr>
            <a:xfrm>
              <a:off x="2176" y="2340"/>
              <a:ext cx="320" cy="1824"/>
            </a:xfrm>
            <a:prstGeom prst="rect">
              <a:avLst/>
            </a:prstGeom>
            <a:solidFill>
              <a:srgbClr val="B4B0EA"/>
            </a:solidFill>
            <a:ln>
              <a:solidFill>
                <a:srgbClr val="B4B0E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0" name="Rectangle 169"/>
            <p:cNvSpPr>
              <a:spLocks noChangeArrowheads="1"/>
            </p:cNvSpPr>
            <p:nvPr/>
          </p:nvSpPr>
          <p:spPr bwMode="auto">
            <a:xfrm flipV="1">
              <a:off x="456" y="2736"/>
              <a:ext cx="833" cy="39"/>
            </a:xfrm>
            <a:prstGeom prst="rect">
              <a:avLst/>
            </a:prstGeom>
            <a:solidFill>
              <a:srgbClr val="FFFF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a:solidFill>
                  <a:schemeClr val="lt1"/>
                </a:solidFill>
                <a:latin typeface="+mn-lt"/>
              </a:endParaRPr>
            </a:p>
          </p:txBody>
        </p:sp>
        <p:sp>
          <p:nvSpPr>
            <p:cNvPr id="381" name="Rectangle 169"/>
            <p:cNvSpPr>
              <a:spLocks noChangeArrowheads="1"/>
            </p:cNvSpPr>
            <p:nvPr/>
          </p:nvSpPr>
          <p:spPr bwMode="auto">
            <a:xfrm flipV="1">
              <a:off x="776" y="3411"/>
              <a:ext cx="521" cy="39"/>
            </a:xfrm>
            <a:prstGeom prst="rect">
              <a:avLst/>
            </a:prstGeom>
            <a:solidFill>
              <a:srgbClr val="FFFF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a:solidFill>
                  <a:schemeClr val="lt1"/>
                </a:solidFill>
                <a:latin typeface="+mn-lt"/>
              </a:endParaRPr>
            </a:p>
          </p:txBody>
        </p:sp>
        <p:sp>
          <p:nvSpPr>
            <p:cNvPr id="382" name="Rectangle 11"/>
            <p:cNvSpPr>
              <a:spLocks noChangeArrowheads="1"/>
            </p:cNvSpPr>
            <p:nvPr/>
          </p:nvSpPr>
          <p:spPr bwMode="auto">
            <a:xfrm flipH="1">
              <a:off x="835" y="1583"/>
              <a:ext cx="39" cy="1308"/>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383" name="Rectangle 11"/>
            <p:cNvSpPr>
              <a:spLocks noChangeArrowheads="1"/>
            </p:cNvSpPr>
            <p:nvPr/>
          </p:nvSpPr>
          <p:spPr bwMode="auto">
            <a:xfrm flipH="1">
              <a:off x="194" y="1595"/>
              <a:ext cx="40" cy="1537"/>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384" name="Rectangle 11"/>
            <p:cNvSpPr>
              <a:spLocks noChangeArrowheads="1"/>
            </p:cNvSpPr>
            <p:nvPr/>
          </p:nvSpPr>
          <p:spPr bwMode="auto">
            <a:xfrm flipH="1">
              <a:off x="57" y="1586"/>
              <a:ext cx="38" cy="2004"/>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385" name="Rectangle 32"/>
            <p:cNvSpPr/>
            <p:nvPr/>
          </p:nvSpPr>
          <p:spPr>
            <a:xfrm>
              <a:off x="1296" y="1229"/>
              <a:ext cx="795" cy="1497"/>
            </a:xfrm>
            <a:prstGeom prst="rect">
              <a:avLst/>
            </a:prstGeom>
            <a:solidFill>
              <a:srgbClr val="B4B0EA"/>
            </a:solidFill>
            <a:ln>
              <a:solidFill>
                <a:srgbClr val="B4B0E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6" name="Rectangle 32"/>
            <p:cNvSpPr/>
            <p:nvPr/>
          </p:nvSpPr>
          <p:spPr>
            <a:xfrm>
              <a:off x="456" y="1427"/>
              <a:ext cx="520" cy="149"/>
            </a:xfrm>
            <a:prstGeom prst="rect">
              <a:avLst/>
            </a:prstGeom>
            <a:solidFill>
              <a:srgbClr val="B4B0EA"/>
            </a:solidFill>
            <a:ln>
              <a:solidFill>
                <a:srgbClr val="B4B0E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7" name="Rectangle 150"/>
            <p:cNvSpPr>
              <a:spLocks noChangeArrowheads="1"/>
            </p:cNvSpPr>
            <p:nvPr/>
          </p:nvSpPr>
          <p:spPr bwMode="auto">
            <a:xfrm>
              <a:off x="1298" y="2736"/>
              <a:ext cx="795" cy="1428"/>
            </a:xfrm>
            <a:prstGeom prst="rect">
              <a:avLst/>
            </a:prstGeom>
            <a:solidFill>
              <a:srgbClr val="DDD9C3"/>
            </a:solidFill>
            <a:ln>
              <a:noFill/>
            </a:ln>
            <a:extLst/>
          </p:spPr>
          <p:txBody>
            <a:bodyPr anchor="ctr"/>
            <a:lstStyle/>
            <a:p>
              <a:pPr algn="ctr" fontAlgn="auto">
                <a:spcBef>
                  <a:spcPts val="0"/>
                </a:spcBef>
                <a:spcAft>
                  <a:spcPts val="0"/>
                </a:spcAft>
                <a:defRPr/>
              </a:pPr>
              <a:endParaRPr lang="en-US">
                <a:solidFill>
                  <a:schemeClr val="lt1"/>
                </a:solidFill>
                <a:latin typeface="+mn-lt"/>
              </a:endParaRPr>
            </a:p>
          </p:txBody>
        </p:sp>
        <p:sp>
          <p:nvSpPr>
            <p:cNvPr id="388" name="Rectangle 11"/>
            <p:cNvSpPr>
              <a:spLocks noChangeArrowheads="1"/>
            </p:cNvSpPr>
            <p:nvPr/>
          </p:nvSpPr>
          <p:spPr bwMode="auto">
            <a:xfrm flipH="1">
              <a:off x="-94" y="1595"/>
              <a:ext cx="38" cy="2449"/>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389" name="Line 53"/>
            <p:cNvSpPr>
              <a:spLocks noChangeShapeType="1"/>
            </p:cNvSpPr>
            <p:nvPr/>
          </p:nvSpPr>
          <p:spPr bwMode="auto">
            <a:xfrm>
              <a:off x="2273" y="1173"/>
              <a:ext cx="0" cy="145"/>
            </a:xfrm>
            <a:prstGeom prst="line">
              <a:avLst/>
            </a:prstGeom>
            <a:noFill/>
            <a:ln w="9525">
              <a:solidFill>
                <a:srgbClr val="000000"/>
              </a:solidFill>
              <a:round/>
              <a:headEnd/>
              <a:tailEnd/>
            </a:ln>
          </p:spPr>
          <p:txBody>
            <a:bodyPr/>
            <a:lstStyle/>
            <a:p>
              <a:endParaRPr lang="en-US"/>
            </a:p>
          </p:txBody>
        </p:sp>
        <p:sp>
          <p:nvSpPr>
            <p:cNvPr id="390" name="Line 54"/>
            <p:cNvSpPr>
              <a:spLocks noChangeShapeType="1"/>
            </p:cNvSpPr>
            <p:nvPr/>
          </p:nvSpPr>
          <p:spPr bwMode="auto">
            <a:xfrm>
              <a:off x="2326" y="1173"/>
              <a:ext cx="0" cy="145"/>
            </a:xfrm>
            <a:prstGeom prst="line">
              <a:avLst/>
            </a:prstGeom>
            <a:noFill/>
            <a:ln w="9525">
              <a:solidFill>
                <a:srgbClr val="000000"/>
              </a:solidFill>
              <a:round/>
              <a:headEnd/>
              <a:tailEnd/>
            </a:ln>
          </p:spPr>
          <p:txBody>
            <a:bodyPr/>
            <a:lstStyle/>
            <a:p>
              <a:endParaRPr lang="en-US"/>
            </a:p>
          </p:txBody>
        </p:sp>
        <p:sp>
          <p:nvSpPr>
            <p:cNvPr id="391" name="Line 56"/>
            <p:cNvSpPr>
              <a:spLocks noChangeShapeType="1"/>
            </p:cNvSpPr>
            <p:nvPr/>
          </p:nvSpPr>
          <p:spPr bwMode="auto">
            <a:xfrm>
              <a:off x="2283" y="912"/>
              <a:ext cx="0" cy="145"/>
            </a:xfrm>
            <a:prstGeom prst="line">
              <a:avLst/>
            </a:prstGeom>
            <a:noFill/>
            <a:ln w="9525">
              <a:solidFill>
                <a:srgbClr val="000000"/>
              </a:solidFill>
              <a:round/>
              <a:headEnd/>
              <a:tailEnd/>
            </a:ln>
          </p:spPr>
          <p:txBody>
            <a:bodyPr/>
            <a:lstStyle/>
            <a:p>
              <a:endParaRPr lang="en-US"/>
            </a:p>
          </p:txBody>
        </p:sp>
        <p:sp>
          <p:nvSpPr>
            <p:cNvPr id="392" name="Line 57"/>
            <p:cNvSpPr>
              <a:spLocks noChangeShapeType="1"/>
            </p:cNvSpPr>
            <p:nvPr/>
          </p:nvSpPr>
          <p:spPr bwMode="auto">
            <a:xfrm>
              <a:off x="2336" y="912"/>
              <a:ext cx="0" cy="145"/>
            </a:xfrm>
            <a:prstGeom prst="line">
              <a:avLst/>
            </a:prstGeom>
            <a:noFill/>
            <a:ln w="9525">
              <a:solidFill>
                <a:srgbClr val="000000"/>
              </a:solidFill>
              <a:round/>
              <a:headEnd/>
              <a:tailEnd/>
            </a:ln>
          </p:spPr>
          <p:txBody>
            <a:bodyPr/>
            <a:lstStyle/>
            <a:p>
              <a:endParaRPr lang="en-US"/>
            </a:p>
          </p:txBody>
        </p:sp>
        <p:sp>
          <p:nvSpPr>
            <p:cNvPr id="393" name="Oval 55"/>
            <p:cNvSpPr>
              <a:spLocks noChangeArrowheads="1"/>
            </p:cNvSpPr>
            <p:nvPr/>
          </p:nvSpPr>
          <p:spPr bwMode="auto">
            <a:xfrm rot="5400000">
              <a:off x="2214" y="1040"/>
              <a:ext cx="170" cy="155"/>
            </a:xfrm>
            <a:prstGeom prst="ellipse">
              <a:avLst/>
            </a:prstGeom>
            <a:solidFill>
              <a:srgbClr val="FFFFFF"/>
            </a:solidFill>
            <a:ln w="9525">
              <a:solidFill>
                <a:srgbClr val="000000"/>
              </a:solidFill>
              <a:round/>
              <a:headEnd/>
              <a:tailEnd/>
            </a:ln>
          </p:spPr>
          <p:txBody>
            <a:bodyPr rot="10800000" vert="eaVert" wrap="none" anchor="ctr"/>
            <a:lstStyle/>
            <a:p>
              <a:endParaRPr lang="en-US">
                <a:latin typeface="Calibri" pitchFamily="34" charset="0"/>
              </a:endParaRPr>
            </a:p>
          </p:txBody>
        </p:sp>
        <p:sp>
          <p:nvSpPr>
            <p:cNvPr id="394" name="Line 58"/>
            <p:cNvSpPr>
              <a:spLocks noChangeShapeType="1"/>
            </p:cNvSpPr>
            <p:nvPr/>
          </p:nvSpPr>
          <p:spPr bwMode="auto">
            <a:xfrm rot="5400000" flipH="1">
              <a:off x="2299" y="1017"/>
              <a:ext cx="2" cy="148"/>
            </a:xfrm>
            <a:prstGeom prst="line">
              <a:avLst/>
            </a:prstGeom>
            <a:noFill/>
            <a:ln w="9525">
              <a:solidFill>
                <a:srgbClr val="000000"/>
              </a:solidFill>
              <a:round/>
              <a:headEnd/>
              <a:tailEnd/>
            </a:ln>
          </p:spPr>
          <p:txBody>
            <a:bodyPr/>
            <a:lstStyle/>
            <a:p>
              <a:endParaRPr lang="en-US"/>
            </a:p>
          </p:txBody>
        </p:sp>
        <p:sp>
          <p:nvSpPr>
            <p:cNvPr id="395" name="Line 59"/>
            <p:cNvSpPr>
              <a:spLocks noChangeShapeType="1"/>
            </p:cNvSpPr>
            <p:nvPr/>
          </p:nvSpPr>
          <p:spPr bwMode="auto">
            <a:xfrm rot="5400000" flipH="1">
              <a:off x="2298" y="1074"/>
              <a:ext cx="2" cy="149"/>
            </a:xfrm>
            <a:prstGeom prst="line">
              <a:avLst/>
            </a:prstGeom>
            <a:noFill/>
            <a:ln w="9525">
              <a:solidFill>
                <a:srgbClr val="000000"/>
              </a:solidFill>
              <a:round/>
              <a:headEnd/>
              <a:tailEnd/>
            </a:ln>
          </p:spPr>
          <p:txBody>
            <a:bodyPr/>
            <a:lstStyle/>
            <a:p>
              <a:endParaRPr lang="en-US"/>
            </a:p>
          </p:txBody>
        </p:sp>
        <p:sp>
          <p:nvSpPr>
            <p:cNvPr id="396" name="Can 78"/>
            <p:cNvSpPr>
              <a:spLocks noChangeArrowheads="1"/>
            </p:cNvSpPr>
            <p:nvPr/>
          </p:nvSpPr>
          <p:spPr bwMode="auto">
            <a:xfrm rot="5400000">
              <a:off x="1659" y="2580"/>
              <a:ext cx="47" cy="772"/>
            </a:xfrm>
            <a:prstGeom prst="can">
              <a:avLst>
                <a:gd name="adj" fmla="val 40584"/>
              </a:avLst>
            </a:prstGeom>
            <a:solidFill>
              <a:srgbClr val="336699"/>
            </a:solidFill>
            <a:ln w="25400" algn="ctr">
              <a:solidFill>
                <a:srgbClr val="000000"/>
              </a:solidFill>
              <a:round/>
              <a:headEnd/>
              <a:tailEnd/>
            </a:ln>
          </p:spPr>
          <p:txBody>
            <a:bodyPr anchor="ctr"/>
            <a:lstStyle/>
            <a:p>
              <a:pPr algn="ctr" fontAlgn="auto">
                <a:spcBef>
                  <a:spcPts val="0"/>
                </a:spcBef>
                <a:spcAft>
                  <a:spcPts val="0"/>
                </a:spcAft>
                <a:defRPr/>
              </a:pPr>
              <a:endParaRPr lang="en-US" kern="0">
                <a:solidFill>
                  <a:srgbClr val="FFFFFF"/>
                </a:solidFill>
                <a:latin typeface="Arial"/>
              </a:endParaRPr>
            </a:p>
          </p:txBody>
        </p:sp>
        <p:sp>
          <p:nvSpPr>
            <p:cNvPr id="397" name="Rectangle 32"/>
            <p:cNvSpPr/>
            <p:nvPr/>
          </p:nvSpPr>
          <p:spPr>
            <a:xfrm>
              <a:off x="-144" y="1229"/>
              <a:ext cx="600" cy="347"/>
            </a:xfrm>
            <a:prstGeom prst="rect">
              <a:avLst/>
            </a:prstGeom>
            <a:solidFill>
              <a:srgbClr val="B4B0EA"/>
            </a:solidFill>
            <a:ln>
              <a:solidFill>
                <a:srgbClr val="B4B0E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98" name="Straight Connector 4"/>
            <p:cNvCxnSpPr>
              <a:cxnSpLocks noChangeShapeType="1"/>
            </p:cNvCxnSpPr>
            <p:nvPr/>
          </p:nvCxnSpPr>
          <p:spPr bwMode="auto">
            <a:xfrm>
              <a:off x="-144" y="962"/>
              <a:ext cx="0" cy="624"/>
            </a:xfrm>
            <a:prstGeom prst="line">
              <a:avLst/>
            </a:prstGeom>
            <a:noFill/>
            <a:ln w="28575" algn="ctr">
              <a:solidFill>
                <a:srgbClr val="000000"/>
              </a:solidFill>
              <a:round/>
              <a:headEnd/>
              <a:tailEnd/>
            </a:ln>
          </p:spPr>
        </p:cxnSp>
        <p:cxnSp>
          <p:nvCxnSpPr>
            <p:cNvPr id="399" name="Straight Connector 6"/>
            <p:cNvCxnSpPr>
              <a:cxnSpLocks noChangeShapeType="1"/>
            </p:cNvCxnSpPr>
            <p:nvPr/>
          </p:nvCxnSpPr>
          <p:spPr bwMode="auto">
            <a:xfrm>
              <a:off x="456" y="962"/>
              <a:ext cx="0" cy="624"/>
            </a:xfrm>
            <a:prstGeom prst="line">
              <a:avLst/>
            </a:prstGeom>
            <a:noFill/>
            <a:ln w="28575" algn="ctr">
              <a:solidFill>
                <a:srgbClr val="000000"/>
              </a:solidFill>
              <a:round/>
              <a:headEnd/>
              <a:tailEnd/>
            </a:ln>
          </p:spPr>
        </p:cxnSp>
        <p:cxnSp>
          <p:nvCxnSpPr>
            <p:cNvPr id="400" name="Straight Connector 8"/>
            <p:cNvCxnSpPr>
              <a:cxnSpLocks noChangeShapeType="1"/>
            </p:cNvCxnSpPr>
            <p:nvPr/>
          </p:nvCxnSpPr>
          <p:spPr bwMode="auto">
            <a:xfrm>
              <a:off x="-144" y="1586"/>
              <a:ext cx="1120" cy="0"/>
            </a:xfrm>
            <a:prstGeom prst="line">
              <a:avLst/>
            </a:prstGeom>
            <a:noFill/>
            <a:ln w="28575" algn="ctr">
              <a:solidFill>
                <a:srgbClr val="000000"/>
              </a:solidFill>
              <a:round/>
              <a:headEnd/>
              <a:tailEnd/>
            </a:ln>
          </p:spPr>
        </p:cxnSp>
        <p:sp>
          <p:nvSpPr>
            <p:cNvPr id="401" name="Rectangle 9"/>
            <p:cNvSpPr>
              <a:spLocks noChangeArrowheads="1"/>
            </p:cNvSpPr>
            <p:nvPr/>
          </p:nvSpPr>
          <p:spPr bwMode="auto">
            <a:xfrm>
              <a:off x="-116" y="1547"/>
              <a:ext cx="86" cy="56"/>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02" name="Rectangle 14"/>
            <p:cNvSpPr>
              <a:spLocks noChangeArrowheads="1"/>
            </p:cNvSpPr>
            <p:nvPr/>
          </p:nvSpPr>
          <p:spPr bwMode="auto">
            <a:xfrm>
              <a:off x="28" y="1547"/>
              <a:ext cx="86" cy="56"/>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03" name="Rectangle 17"/>
            <p:cNvSpPr>
              <a:spLocks noChangeArrowheads="1"/>
            </p:cNvSpPr>
            <p:nvPr/>
          </p:nvSpPr>
          <p:spPr bwMode="auto">
            <a:xfrm>
              <a:off x="169" y="1547"/>
              <a:ext cx="86" cy="56"/>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cxnSp>
          <p:nvCxnSpPr>
            <p:cNvPr id="404" name="Straight Connector 6"/>
            <p:cNvCxnSpPr>
              <a:cxnSpLocks noChangeShapeType="1"/>
            </p:cNvCxnSpPr>
            <p:nvPr/>
          </p:nvCxnSpPr>
          <p:spPr bwMode="auto">
            <a:xfrm>
              <a:off x="976" y="1467"/>
              <a:ext cx="0" cy="119"/>
            </a:xfrm>
            <a:prstGeom prst="line">
              <a:avLst/>
            </a:prstGeom>
            <a:noFill/>
            <a:ln w="28575" algn="ctr">
              <a:solidFill>
                <a:srgbClr val="000000"/>
              </a:solidFill>
              <a:round/>
              <a:headEnd/>
              <a:tailEnd/>
            </a:ln>
          </p:spPr>
        </p:cxnSp>
        <p:sp>
          <p:nvSpPr>
            <p:cNvPr id="405" name="Rectangle 155"/>
            <p:cNvSpPr>
              <a:spLocks noChangeArrowheads="1"/>
            </p:cNvSpPr>
            <p:nvPr/>
          </p:nvSpPr>
          <p:spPr bwMode="auto">
            <a:xfrm>
              <a:off x="2283" y="1507"/>
              <a:ext cx="47" cy="2575"/>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06" name="Rectangle 152"/>
            <p:cNvSpPr>
              <a:spLocks noChangeArrowheads="1"/>
            </p:cNvSpPr>
            <p:nvPr/>
          </p:nvSpPr>
          <p:spPr bwMode="auto">
            <a:xfrm>
              <a:off x="1901" y="1507"/>
              <a:ext cx="44" cy="833"/>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07" name="Rectangle 13"/>
            <p:cNvSpPr>
              <a:spLocks noChangeArrowheads="1"/>
            </p:cNvSpPr>
            <p:nvPr/>
          </p:nvSpPr>
          <p:spPr bwMode="auto">
            <a:xfrm>
              <a:off x="57" y="1262"/>
              <a:ext cx="38" cy="285"/>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08" name="Rectangle 16"/>
            <p:cNvSpPr>
              <a:spLocks noChangeArrowheads="1"/>
            </p:cNvSpPr>
            <p:nvPr/>
          </p:nvSpPr>
          <p:spPr bwMode="auto">
            <a:xfrm>
              <a:off x="199" y="1255"/>
              <a:ext cx="39" cy="292"/>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09" name="Rectangle 19"/>
            <p:cNvSpPr>
              <a:spLocks noChangeArrowheads="1"/>
            </p:cNvSpPr>
            <p:nvPr/>
          </p:nvSpPr>
          <p:spPr bwMode="auto">
            <a:xfrm>
              <a:off x="342" y="1264"/>
              <a:ext cx="39" cy="284"/>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cxnSp>
          <p:nvCxnSpPr>
            <p:cNvPr id="410" name="Straight Connector 4"/>
            <p:cNvCxnSpPr>
              <a:cxnSpLocks noChangeShapeType="1"/>
            </p:cNvCxnSpPr>
            <p:nvPr/>
          </p:nvCxnSpPr>
          <p:spPr bwMode="auto">
            <a:xfrm>
              <a:off x="1296" y="1031"/>
              <a:ext cx="0" cy="3133"/>
            </a:xfrm>
            <a:prstGeom prst="line">
              <a:avLst/>
            </a:prstGeom>
            <a:noFill/>
            <a:ln w="28575" algn="ctr">
              <a:solidFill>
                <a:srgbClr val="000000"/>
              </a:solidFill>
              <a:round/>
              <a:headEnd/>
              <a:tailEnd/>
            </a:ln>
          </p:spPr>
        </p:cxnSp>
        <p:sp>
          <p:nvSpPr>
            <p:cNvPr id="411" name="Can 78"/>
            <p:cNvSpPr>
              <a:spLocks noChangeArrowheads="1"/>
            </p:cNvSpPr>
            <p:nvPr/>
          </p:nvSpPr>
          <p:spPr bwMode="auto">
            <a:xfrm rot="5400000">
              <a:off x="1659" y="3041"/>
              <a:ext cx="46" cy="772"/>
            </a:xfrm>
            <a:prstGeom prst="can">
              <a:avLst>
                <a:gd name="adj" fmla="val 41466"/>
              </a:avLst>
            </a:prstGeom>
            <a:solidFill>
              <a:srgbClr val="336699"/>
            </a:solidFill>
            <a:ln w="25400" algn="ctr">
              <a:solidFill>
                <a:srgbClr val="000000"/>
              </a:solidFill>
              <a:round/>
              <a:headEnd/>
              <a:tailEnd/>
            </a:ln>
          </p:spPr>
          <p:txBody>
            <a:bodyPr anchor="ctr"/>
            <a:lstStyle/>
            <a:p>
              <a:pPr algn="ctr" fontAlgn="auto">
                <a:spcBef>
                  <a:spcPts val="0"/>
                </a:spcBef>
                <a:spcAft>
                  <a:spcPts val="0"/>
                </a:spcAft>
                <a:defRPr/>
              </a:pPr>
              <a:endParaRPr lang="en-US" kern="0">
                <a:solidFill>
                  <a:srgbClr val="FFFFFF"/>
                </a:solidFill>
                <a:latin typeface="Arial"/>
              </a:endParaRPr>
            </a:p>
          </p:txBody>
        </p:sp>
        <p:sp>
          <p:nvSpPr>
            <p:cNvPr id="412" name="Can 78"/>
            <p:cNvSpPr>
              <a:spLocks noChangeArrowheads="1"/>
            </p:cNvSpPr>
            <p:nvPr/>
          </p:nvSpPr>
          <p:spPr bwMode="auto">
            <a:xfrm rot="5400000">
              <a:off x="1659" y="3294"/>
              <a:ext cx="46" cy="772"/>
            </a:xfrm>
            <a:prstGeom prst="can">
              <a:avLst>
                <a:gd name="adj" fmla="val 41466"/>
              </a:avLst>
            </a:prstGeom>
            <a:solidFill>
              <a:srgbClr val="336699"/>
            </a:solidFill>
            <a:ln w="25400" algn="ctr">
              <a:solidFill>
                <a:srgbClr val="000000"/>
              </a:solidFill>
              <a:round/>
              <a:headEnd/>
              <a:tailEnd/>
            </a:ln>
          </p:spPr>
          <p:txBody>
            <a:bodyPr anchor="ctr"/>
            <a:lstStyle/>
            <a:p>
              <a:pPr algn="ctr" fontAlgn="auto">
                <a:spcBef>
                  <a:spcPts val="0"/>
                </a:spcBef>
                <a:spcAft>
                  <a:spcPts val="0"/>
                </a:spcAft>
                <a:defRPr/>
              </a:pPr>
              <a:endParaRPr lang="en-US" kern="0">
                <a:solidFill>
                  <a:srgbClr val="FFFFFF"/>
                </a:solidFill>
                <a:latin typeface="Arial"/>
              </a:endParaRPr>
            </a:p>
          </p:txBody>
        </p:sp>
        <p:sp>
          <p:nvSpPr>
            <p:cNvPr id="413" name="Can 78"/>
            <p:cNvSpPr>
              <a:spLocks noChangeArrowheads="1"/>
            </p:cNvSpPr>
            <p:nvPr/>
          </p:nvSpPr>
          <p:spPr bwMode="auto">
            <a:xfrm rot="5400000">
              <a:off x="1659" y="3755"/>
              <a:ext cx="47" cy="772"/>
            </a:xfrm>
            <a:prstGeom prst="can">
              <a:avLst>
                <a:gd name="adj" fmla="val 40584"/>
              </a:avLst>
            </a:prstGeom>
            <a:solidFill>
              <a:srgbClr val="336699"/>
            </a:solidFill>
            <a:ln w="25400" algn="ctr">
              <a:solidFill>
                <a:srgbClr val="000000"/>
              </a:solidFill>
              <a:round/>
              <a:headEnd/>
              <a:tailEnd/>
            </a:ln>
          </p:spPr>
          <p:txBody>
            <a:bodyPr anchor="ctr"/>
            <a:lstStyle/>
            <a:p>
              <a:pPr algn="ctr" fontAlgn="auto">
                <a:spcBef>
                  <a:spcPts val="0"/>
                </a:spcBef>
                <a:spcAft>
                  <a:spcPts val="0"/>
                </a:spcAft>
                <a:defRPr/>
              </a:pPr>
              <a:endParaRPr lang="en-US" kern="0">
                <a:solidFill>
                  <a:srgbClr val="FFFFFF"/>
                </a:solidFill>
                <a:latin typeface="Arial"/>
              </a:endParaRPr>
            </a:p>
          </p:txBody>
        </p:sp>
        <p:cxnSp>
          <p:nvCxnSpPr>
            <p:cNvPr id="414" name="Straight Connector 4"/>
            <p:cNvCxnSpPr>
              <a:cxnSpLocks noChangeShapeType="1"/>
            </p:cNvCxnSpPr>
            <p:nvPr/>
          </p:nvCxnSpPr>
          <p:spPr bwMode="auto">
            <a:xfrm>
              <a:off x="2096" y="1031"/>
              <a:ext cx="0" cy="3133"/>
            </a:xfrm>
            <a:prstGeom prst="line">
              <a:avLst/>
            </a:prstGeom>
            <a:noFill/>
            <a:ln w="28575" algn="ctr">
              <a:solidFill>
                <a:srgbClr val="000000"/>
              </a:solidFill>
              <a:round/>
              <a:headEnd/>
              <a:tailEnd/>
            </a:ln>
          </p:spPr>
        </p:cxnSp>
        <p:sp>
          <p:nvSpPr>
            <p:cNvPr id="415" name="Rectangle 154"/>
            <p:cNvSpPr/>
            <p:nvPr/>
          </p:nvSpPr>
          <p:spPr>
            <a:xfrm>
              <a:off x="2103" y="1293"/>
              <a:ext cx="53" cy="256"/>
            </a:xfrm>
            <a:prstGeom prst="rect">
              <a:avLst/>
            </a:prstGeom>
            <a:solidFill>
              <a:schemeClr val="bg1"/>
            </a:solidFill>
            <a:ln w="6350">
              <a:solidFill>
                <a:schemeClr val="tx1"/>
              </a:solidFill>
            </a:ln>
            <a:scene3d>
              <a:camera prst="orthographicFront">
                <a:rot lat="0" lon="0" rev="54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                   </a:t>
              </a:r>
            </a:p>
          </p:txBody>
        </p:sp>
        <p:grpSp>
          <p:nvGrpSpPr>
            <p:cNvPr id="416" name="Group 329"/>
            <p:cNvGrpSpPr>
              <a:grpSpLocks/>
            </p:cNvGrpSpPr>
            <p:nvPr/>
          </p:nvGrpSpPr>
          <p:grpSpPr bwMode="auto">
            <a:xfrm rot="10800000">
              <a:off x="2180" y="1302"/>
              <a:ext cx="161" cy="237"/>
              <a:chOff x="1440" y="3168"/>
              <a:chExt cx="192" cy="288"/>
            </a:xfrm>
          </p:grpSpPr>
          <p:sp>
            <p:nvSpPr>
              <p:cNvPr id="459" name="Rectangle 330"/>
              <p:cNvSpPr>
                <a:spLocks noChangeArrowheads="1"/>
              </p:cNvSpPr>
              <p:nvPr/>
            </p:nvSpPr>
            <p:spPr bwMode="auto">
              <a:xfrm>
                <a:off x="1440" y="3168"/>
                <a:ext cx="96" cy="288"/>
              </a:xfrm>
              <a:prstGeom prst="rect">
                <a:avLst/>
              </a:prstGeom>
              <a:solidFill>
                <a:srgbClr val="FFFFFF"/>
              </a:solidFill>
              <a:ln w="12700">
                <a:solidFill>
                  <a:srgbClr val="000000"/>
                </a:solidFill>
                <a:miter lim="800000"/>
                <a:headEnd/>
                <a:tailEnd/>
              </a:ln>
            </p:spPr>
            <p:txBody>
              <a:bodyPr rot="10800000" wrap="none" anchor="ctr"/>
              <a:lstStyle/>
              <a:p>
                <a:pPr algn="ctr"/>
                <a:endParaRPr lang="en-US">
                  <a:latin typeface="Calibri" pitchFamily="34" charset="0"/>
                </a:endParaRPr>
              </a:p>
            </p:txBody>
          </p:sp>
          <p:sp>
            <p:nvSpPr>
              <p:cNvPr id="460" name="Rectangle 331"/>
              <p:cNvSpPr>
                <a:spLocks noChangeArrowheads="1"/>
              </p:cNvSpPr>
              <p:nvPr/>
            </p:nvSpPr>
            <p:spPr bwMode="auto">
              <a:xfrm>
                <a:off x="1536" y="3264"/>
                <a:ext cx="96" cy="96"/>
              </a:xfrm>
              <a:prstGeom prst="rect">
                <a:avLst/>
              </a:prstGeom>
              <a:solidFill>
                <a:srgbClr val="FFFFFF"/>
              </a:solidFill>
              <a:ln w="12700">
                <a:solidFill>
                  <a:srgbClr val="000000"/>
                </a:solidFill>
                <a:miter lim="800000"/>
                <a:headEnd/>
                <a:tailEnd/>
              </a:ln>
            </p:spPr>
            <p:txBody>
              <a:bodyPr rot="10800000" wrap="none" anchor="ctr"/>
              <a:lstStyle/>
              <a:p>
                <a:pPr algn="ctr"/>
                <a:endParaRPr lang="en-US">
                  <a:latin typeface="Calibri" pitchFamily="34" charset="0"/>
                </a:endParaRPr>
              </a:p>
            </p:txBody>
          </p:sp>
        </p:grpSp>
        <p:sp>
          <p:nvSpPr>
            <p:cNvPr id="417" name="Block Arc 44"/>
            <p:cNvSpPr>
              <a:spLocks/>
            </p:cNvSpPr>
            <p:nvPr/>
          </p:nvSpPr>
          <p:spPr bwMode="auto">
            <a:xfrm>
              <a:off x="1888" y="1386"/>
              <a:ext cx="278" cy="279"/>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2768 w 685800"/>
                <a:gd name="T12" fmla="*/ 344129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FFFF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418" name="Can 78"/>
            <p:cNvSpPr>
              <a:spLocks noChangeArrowheads="1"/>
            </p:cNvSpPr>
            <p:nvPr/>
          </p:nvSpPr>
          <p:spPr bwMode="auto">
            <a:xfrm rot="5400000">
              <a:off x="1659" y="2367"/>
              <a:ext cx="46" cy="772"/>
            </a:xfrm>
            <a:prstGeom prst="can">
              <a:avLst>
                <a:gd name="adj" fmla="val 40584"/>
              </a:avLst>
            </a:prstGeom>
            <a:solidFill>
              <a:srgbClr val="336699"/>
            </a:solidFill>
            <a:ln w="25400" algn="ctr">
              <a:solidFill>
                <a:srgbClr val="000000"/>
              </a:solidFill>
              <a:round/>
              <a:headEnd/>
              <a:tailEnd/>
            </a:ln>
          </p:spPr>
          <p:txBody>
            <a:bodyPr anchor="ctr"/>
            <a:lstStyle/>
            <a:p>
              <a:pPr algn="ctr" fontAlgn="auto">
                <a:spcBef>
                  <a:spcPts val="0"/>
                </a:spcBef>
                <a:spcAft>
                  <a:spcPts val="0"/>
                </a:spcAft>
                <a:defRPr/>
              </a:pPr>
              <a:endParaRPr lang="en-US" kern="0">
                <a:solidFill>
                  <a:srgbClr val="FFFFFF"/>
                </a:solidFill>
                <a:latin typeface="Arial"/>
              </a:endParaRPr>
            </a:p>
          </p:txBody>
        </p:sp>
        <p:sp>
          <p:nvSpPr>
            <p:cNvPr id="419" name="Can 78"/>
            <p:cNvSpPr>
              <a:spLocks noChangeArrowheads="1"/>
            </p:cNvSpPr>
            <p:nvPr/>
          </p:nvSpPr>
          <p:spPr bwMode="auto">
            <a:xfrm rot="5400000">
              <a:off x="1659" y="2803"/>
              <a:ext cx="46" cy="772"/>
            </a:xfrm>
            <a:prstGeom prst="can">
              <a:avLst>
                <a:gd name="adj" fmla="val 41466"/>
              </a:avLst>
            </a:prstGeom>
            <a:solidFill>
              <a:srgbClr val="336699"/>
            </a:solidFill>
            <a:ln w="25400" algn="ctr">
              <a:solidFill>
                <a:srgbClr val="000000"/>
              </a:solidFill>
              <a:round/>
              <a:headEnd/>
              <a:tailEnd/>
            </a:ln>
          </p:spPr>
          <p:txBody>
            <a:bodyPr anchor="ctr"/>
            <a:lstStyle/>
            <a:p>
              <a:pPr algn="ctr" fontAlgn="auto">
                <a:spcBef>
                  <a:spcPts val="0"/>
                </a:spcBef>
                <a:spcAft>
                  <a:spcPts val="0"/>
                </a:spcAft>
                <a:defRPr/>
              </a:pPr>
              <a:endParaRPr lang="en-US" kern="0">
                <a:solidFill>
                  <a:srgbClr val="FFFFFF"/>
                </a:solidFill>
                <a:latin typeface="Arial"/>
              </a:endParaRPr>
            </a:p>
          </p:txBody>
        </p:sp>
        <p:sp>
          <p:nvSpPr>
            <p:cNvPr id="420" name="Can 78"/>
            <p:cNvSpPr>
              <a:spLocks noChangeArrowheads="1"/>
            </p:cNvSpPr>
            <p:nvPr/>
          </p:nvSpPr>
          <p:spPr bwMode="auto">
            <a:xfrm rot="5400000">
              <a:off x="1659" y="3516"/>
              <a:ext cx="47" cy="772"/>
            </a:xfrm>
            <a:prstGeom prst="can">
              <a:avLst>
                <a:gd name="adj" fmla="val 40584"/>
              </a:avLst>
            </a:prstGeom>
            <a:solidFill>
              <a:srgbClr val="336699"/>
            </a:solidFill>
            <a:ln w="25400" algn="ctr">
              <a:solidFill>
                <a:srgbClr val="000000"/>
              </a:solidFill>
              <a:round/>
              <a:headEnd/>
              <a:tailEnd/>
            </a:ln>
          </p:spPr>
          <p:txBody>
            <a:bodyPr anchor="ctr"/>
            <a:lstStyle/>
            <a:p>
              <a:pPr algn="ctr" fontAlgn="auto">
                <a:spcBef>
                  <a:spcPts val="0"/>
                </a:spcBef>
                <a:spcAft>
                  <a:spcPts val="0"/>
                </a:spcAft>
                <a:defRPr/>
              </a:pPr>
              <a:endParaRPr lang="en-US" kern="0">
                <a:solidFill>
                  <a:srgbClr val="FFFFFF"/>
                </a:solidFill>
                <a:latin typeface="Arial"/>
              </a:endParaRPr>
            </a:p>
          </p:txBody>
        </p:sp>
        <p:sp>
          <p:nvSpPr>
            <p:cNvPr id="421" name="Rectangle 169"/>
            <p:cNvSpPr>
              <a:spLocks noChangeArrowheads="1"/>
            </p:cNvSpPr>
            <p:nvPr/>
          </p:nvSpPr>
          <p:spPr bwMode="auto">
            <a:xfrm flipV="1">
              <a:off x="13" y="4124"/>
              <a:ext cx="1284" cy="40"/>
            </a:xfrm>
            <a:prstGeom prst="rect">
              <a:avLst/>
            </a:prstGeom>
            <a:solidFill>
              <a:srgbClr val="FFFF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a:solidFill>
                  <a:schemeClr val="lt1"/>
                </a:solidFill>
                <a:latin typeface="+mn-lt"/>
              </a:endParaRPr>
            </a:p>
          </p:txBody>
        </p:sp>
        <p:sp>
          <p:nvSpPr>
            <p:cNvPr id="422" name="Block Arc 44"/>
            <p:cNvSpPr>
              <a:spLocks/>
            </p:cNvSpPr>
            <p:nvPr/>
          </p:nvSpPr>
          <p:spPr bwMode="auto">
            <a:xfrm rot="-5400000">
              <a:off x="-108" y="3897"/>
              <a:ext cx="276" cy="281"/>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2839 w 685800"/>
                <a:gd name="T12" fmla="*/ 344120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FFFF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423" name="Rectangle 169"/>
            <p:cNvSpPr>
              <a:spLocks noChangeArrowheads="1"/>
            </p:cNvSpPr>
            <p:nvPr/>
          </p:nvSpPr>
          <p:spPr bwMode="auto">
            <a:xfrm flipV="1">
              <a:off x="176" y="3662"/>
              <a:ext cx="1113" cy="39"/>
            </a:xfrm>
            <a:prstGeom prst="rect">
              <a:avLst/>
            </a:prstGeom>
            <a:solidFill>
              <a:srgbClr val="FFFF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a:solidFill>
                  <a:schemeClr val="lt1"/>
                </a:solidFill>
                <a:latin typeface="+mn-lt"/>
              </a:endParaRPr>
            </a:p>
          </p:txBody>
        </p:sp>
        <p:sp>
          <p:nvSpPr>
            <p:cNvPr id="424" name="Block Arc 44"/>
            <p:cNvSpPr>
              <a:spLocks/>
            </p:cNvSpPr>
            <p:nvPr/>
          </p:nvSpPr>
          <p:spPr bwMode="auto">
            <a:xfrm rot="-5400000">
              <a:off x="43" y="3434"/>
              <a:ext cx="276" cy="282"/>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2839 w 685800"/>
                <a:gd name="T12" fmla="*/ 342900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FFFF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425" name="Rectangle 169"/>
            <p:cNvSpPr>
              <a:spLocks noChangeArrowheads="1"/>
            </p:cNvSpPr>
            <p:nvPr/>
          </p:nvSpPr>
          <p:spPr bwMode="auto">
            <a:xfrm flipV="1">
              <a:off x="296" y="3173"/>
              <a:ext cx="993" cy="39"/>
            </a:xfrm>
            <a:prstGeom prst="rect">
              <a:avLst/>
            </a:prstGeom>
            <a:solidFill>
              <a:srgbClr val="FFFF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a:solidFill>
                  <a:schemeClr val="lt1"/>
                </a:solidFill>
                <a:latin typeface="+mn-lt"/>
              </a:endParaRPr>
            </a:p>
          </p:txBody>
        </p:sp>
        <p:sp>
          <p:nvSpPr>
            <p:cNvPr id="426" name="Block Arc 44"/>
            <p:cNvSpPr>
              <a:spLocks/>
            </p:cNvSpPr>
            <p:nvPr/>
          </p:nvSpPr>
          <p:spPr bwMode="auto">
            <a:xfrm rot="-5400000">
              <a:off x="186" y="2952"/>
              <a:ext cx="276" cy="281"/>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2839 w 685800"/>
                <a:gd name="T12" fmla="*/ 344120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FFFFFF"/>
            </a:solidFill>
            <a:ln w="12700" cap="flat" cmpd="sng" algn="ctr">
              <a:solidFill>
                <a:srgbClr val="000000"/>
              </a:solidFill>
              <a:prstDash val="solid"/>
              <a:round/>
              <a:headEnd type="none" w="lg" len="med"/>
              <a:tailEnd type="none" w="lg" len="med"/>
            </a:ln>
          </p:spPr>
          <p:txBody>
            <a:bodyPr anchor="ctr">
              <a:spAutoFit/>
            </a:bodyPr>
            <a:lstStyle/>
            <a:p>
              <a:endParaRPr lang="en-US"/>
            </a:p>
          </p:txBody>
        </p:sp>
        <p:cxnSp>
          <p:nvCxnSpPr>
            <p:cNvPr id="427" name="Straight Connector 6"/>
            <p:cNvCxnSpPr>
              <a:cxnSpLocks noChangeShapeType="1"/>
            </p:cNvCxnSpPr>
            <p:nvPr/>
          </p:nvCxnSpPr>
          <p:spPr bwMode="auto">
            <a:xfrm>
              <a:off x="2176" y="2221"/>
              <a:ext cx="0" cy="1943"/>
            </a:xfrm>
            <a:prstGeom prst="line">
              <a:avLst/>
            </a:prstGeom>
            <a:noFill/>
            <a:ln w="28575" algn="ctr">
              <a:solidFill>
                <a:srgbClr val="000000"/>
              </a:solidFill>
              <a:round/>
              <a:headEnd/>
              <a:tailEnd/>
            </a:ln>
          </p:spPr>
        </p:cxnSp>
        <p:cxnSp>
          <p:nvCxnSpPr>
            <p:cNvPr id="428" name="Straight Connector 6"/>
            <p:cNvCxnSpPr>
              <a:cxnSpLocks noChangeShapeType="1"/>
            </p:cNvCxnSpPr>
            <p:nvPr/>
          </p:nvCxnSpPr>
          <p:spPr bwMode="auto">
            <a:xfrm>
              <a:off x="2496" y="2340"/>
              <a:ext cx="0" cy="1824"/>
            </a:xfrm>
            <a:prstGeom prst="line">
              <a:avLst/>
            </a:prstGeom>
            <a:noFill/>
            <a:ln w="28575" algn="ctr">
              <a:solidFill>
                <a:srgbClr val="000000"/>
              </a:solidFill>
              <a:round/>
              <a:headEnd/>
              <a:tailEnd/>
            </a:ln>
          </p:spPr>
        </p:cxnSp>
        <p:cxnSp>
          <p:nvCxnSpPr>
            <p:cNvPr id="429" name="Straight Connector 6"/>
            <p:cNvCxnSpPr>
              <a:cxnSpLocks noChangeShapeType="1"/>
            </p:cNvCxnSpPr>
            <p:nvPr/>
          </p:nvCxnSpPr>
          <p:spPr bwMode="auto">
            <a:xfrm>
              <a:off x="2176" y="4164"/>
              <a:ext cx="320" cy="0"/>
            </a:xfrm>
            <a:prstGeom prst="line">
              <a:avLst/>
            </a:prstGeom>
            <a:noFill/>
            <a:ln w="28575" algn="ctr">
              <a:solidFill>
                <a:srgbClr val="000000"/>
              </a:solidFill>
              <a:round/>
              <a:headEnd/>
              <a:tailEnd/>
            </a:ln>
          </p:spPr>
        </p:cxnSp>
        <p:sp>
          <p:nvSpPr>
            <p:cNvPr id="430" name="Rectangle 11"/>
            <p:cNvSpPr>
              <a:spLocks noChangeArrowheads="1"/>
            </p:cNvSpPr>
            <p:nvPr/>
          </p:nvSpPr>
          <p:spPr bwMode="auto">
            <a:xfrm flipH="1">
              <a:off x="337" y="1586"/>
              <a:ext cx="39" cy="1071"/>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31" name="Rectangle 20"/>
            <p:cNvSpPr>
              <a:spLocks noChangeArrowheads="1"/>
            </p:cNvSpPr>
            <p:nvPr/>
          </p:nvSpPr>
          <p:spPr bwMode="auto">
            <a:xfrm>
              <a:off x="313" y="1547"/>
              <a:ext cx="85" cy="56"/>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32" name="Block Arc 44"/>
            <p:cNvSpPr>
              <a:spLocks/>
            </p:cNvSpPr>
            <p:nvPr/>
          </p:nvSpPr>
          <p:spPr bwMode="auto">
            <a:xfrm rot="-5400000">
              <a:off x="326" y="2510"/>
              <a:ext cx="276" cy="281"/>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2839 w 685800"/>
                <a:gd name="T12" fmla="*/ 344120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FFFF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433" name="Rectangle 169"/>
            <p:cNvSpPr>
              <a:spLocks noChangeArrowheads="1"/>
            </p:cNvSpPr>
            <p:nvPr/>
          </p:nvSpPr>
          <p:spPr bwMode="auto">
            <a:xfrm flipV="1">
              <a:off x="637" y="3886"/>
              <a:ext cx="652" cy="39"/>
            </a:xfrm>
            <a:prstGeom prst="rect">
              <a:avLst/>
            </a:prstGeom>
            <a:solidFill>
              <a:srgbClr val="FFFF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a:solidFill>
                  <a:schemeClr val="lt1"/>
                </a:solidFill>
                <a:latin typeface="+mn-lt"/>
              </a:endParaRPr>
            </a:p>
          </p:txBody>
        </p:sp>
        <p:sp>
          <p:nvSpPr>
            <p:cNvPr id="434" name="Rectangle 11"/>
            <p:cNvSpPr>
              <a:spLocks noChangeArrowheads="1"/>
            </p:cNvSpPr>
            <p:nvPr/>
          </p:nvSpPr>
          <p:spPr bwMode="auto">
            <a:xfrm flipH="1">
              <a:off x="696" y="1586"/>
              <a:ext cx="40" cy="1745"/>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35" name="Rectangle 11"/>
            <p:cNvSpPr>
              <a:spLocks noChangeArrowheads="1"/>
            </p:cNvSpPr>
            <p:nvPr/>
          </p:nvSpPr>
          <p:spPr bwMode="auto">
            <a:xfrm flipH="1">
              <a:off x="538" y="1594"/>
              <a:ext cx="39" cy="2276"/>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36" name="Block Arc 44"/>
            <p:cNvSpPr>
              <a:spLocks/>
            </p:cNvSpPr>
            <p:nvPr/>
          </p:nvSpPr>
          <p:spPr bwMode="auto">
            <a:xfrm rot="-5400000">
              <a:off x="680" y="3185"/>
              <a:ext cx="276" cy="282"/>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2839 w 685800"/>
                <a:gd name="T12" fmla="*/ 342900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FFFF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437" name="Rectangle 169"/>
            <p:cNvSpPr>
              <a:spLocks noChangeArrowheads="1"/>
            </p:cNvSpPr>
            <p:nvPr/>
          </p:nvSpPr>
          <p:spPr bwMode="auto">
            <a:xfrm flipV="1">
              <a:off x="897" y="2954"/>
              <a:ext cx="400" cy="39"/>
            </a:xfrm>
            <a:prstGeom prst="rect">
              <a:avLst/>
            </a:prstGeom>
            <a:solidFill>
              <a:srgbClr val="FFFF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a:solidFill>
                  <a:schemeClr val="lt1"/>
                </a:solidFill>
                <a:latin typeface="+mn-lt"/>
              </a:endParaRPr>
            </a:p>
          </p:txBody>
        </p:sp>
        <p:sp>
          <p:nvSpPr>
            <p:cNvPr id="438" name="Block Arc 44"/>
            <p:cNvSpPr>
              <a:spLocks/>
            </p:cNvSpPr>
            <p:nvPr/>
          </p:nvSpPr>
          <p:spPr bwMode="auto">
            <a:xfrm rot="-5400000">
              <a:off x="833" y="2733"/>
              <a:ext cx="276" cy="282"/>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2839 w 685800"/>
                <a:gd name="T12" fmla="*/ 342900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FFFF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439" name="Freeform 209"/>
            <p:cNvSpPr>
              <a:spLocks/>
            </p:cNvSpPr>
            <p:nvPr/>
          </p:nvSpPr>
          <p:spPr bwMode="auto">
            <a:xfrm>
              <a:off x="971" y="1437"/>
              <a:ext cx="120" cy="40"/>
            </a:xfrm>
            <a:custGeom>
              <a:avLst/>
              <a:gdLst>
                <a:gd name="T0" fmla="*/ 0 w 168"/>
                <a:gd name="T1" fmla="*/ 12 h 84"/>
                <a:gd name="T2" fmla="*/ 90 w 168"/>
                <a:gd name="T3" fmla="*/ 12 h 84"/>
                <a:gd name="T4" fmla="*/ 168 w 168"/>
                <a:gd name="T5" fmla="*/ 84 h 84"/>
                <a:gd name="T6" fmla="*/ 0 60000 65536"/>
                <a:gd name="T7" fmla="*/ 0 60000 65536"/>
                <a:gd name="T8" fmla="*/ 0 60000 65536"/>
                <a:gd name="T9" fmla="*/ 0 w 168"/>
                <a:gd name="T10" fmla="*/ 0 h 84"/>
                <a:gd name="T11" fmla="*/ 168 w 168"/>
                <a:gd name="T12" fmla="*/ 84 h 84"/>
              </a:gdLst>
              <a:ahLst/>
              <a:cxnLst>
                <a:cxn ang="T6">
                  <a:pos x="T0" y="T1"/>
                </a:cxn>
                <a:cxn ang="T7">
                  <a:pos x="T2" y="T3"/>
                </a:cxn>
                <a:cxn ang="T8">
                  <a:pos x="T4" y="T5"/>
                </a:cxn>
              </a:cxnLst>
              <a:rect l="T9" t="T10" r="T11" b="T12"/>
              <a:pathLst>
                <a:path w="168" h="84">
                  <a:moveTo>
                    <a:pt x="0" y="12"/>
                  </a:moveTo>
                  <a:cubicBezTo>
                    <a:pt x="31" y="6"/>
                    <a:pt x="62" y="0"/>
                    <a:pt x="90" y="12"/>
                  </a:cubicBezTo>
                  <a:cubicBezTo>
                    <a:pt x="118" y="24"/>
                    <a:pt x="143" y="54"/>
                    <a:pt x="168" y="84"/>
                  </a:cubicBezTo>
                </a:path>
              </a:pathLst>
            </a:custGeom>
            <a:noFill/>
            <a:ln w="76200" cmpd="sng">
              <a:solidFill>
                <a:srgbClr val="B4B0EA"/>
              </a:solidFill>
              <a:round/>
              <a:headEnd/>
              <a:tailEnd/>
            </a:ln>
          </p:spPr>
          <p:txBody>
            <a:bodyPr/>
            <a:lstStyle/>
            <a:p>
              <a:endParaRPr lang="en-US"/>
            </a:p>
          </p:txBody>
        </p:sp>
        <p:sp>
          <p:nvSpPr>
            <p:cNvPr id="440" name="Block Arc 44"/>
            <p:cNvSpPr>
              <a:spLocks/>
            </p:cNvSpPr>
            <p:nvPr/>
          </p:nvSpPr>
          <p:spPr bwMode="auto">
            <a:xfrm rot="-5400000">
              <a:off x="517" y="3667"/>
              <a:ext cx="276" cy="281"/>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2839 w 685800"/>
                <a:gd name="T12" fmla="*/ 344120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FFFF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441" name="Rectangle 14"/>
            <p:cNvSpPr>
              <a:spLocks noChangeArrowheads="1"/>
            </p:cNvSpPr>
            <p:nvPr/>
          </p:nvSpPr>
          <p:spPr bwMode="auto">
            <a:xfrm>
              <a:off x="516" y="1546"/>
              <a:ext cx="90" cy="58"/>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42" name="Rectangle 17"/>
            <p:cNvSpPr>
              <a:spLocks noChangeArrowheads="1"/>
            </p:cNvSpPr>
            <p:nvPr/>
          </p:nvSpPr>
          <p:spPr bwMode="auto">
            <a:xfrm>
              <a:off x="666" y="1546"/>
              <a:ext cx="90" cy="58"/>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43" name="Rectangle 20"/>
            <p:cNvSpPr>
              <a:spLocks noChangeArrowheads="1"/>
            </p:cNvSpPr>
            <p:nvPr/>
          </p:nvSpPr>
          <p:spPr bwMode="auto">
            <a:xfrm>
              <a:off x="815" y="1546"/>
              <a:ext cx="90" cy="58"/>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44" name="Line 214"/>
            <p:cNvSpPr>
              <a:spLocks noChangeShapeType="1"/>
            </p:cNvSpPr>
            <p:nvPr/>
          </p:nvSpPr>
          <p:spPr bwMode="auto">
            <a:xfrm>
              <a:off x="-90" y="2108"/>
              <a:ext cx="0" cy="240"/>
            </a:xfrm>
            <a:prstGeom prst="line">
              <a:avLst/>
            </a:prstGeom>
            <a:noFill/>
            <a:ln w="57150">
              <a:solidFill>
                <a:srgbClr val="333399"/>
              </a:solidFill>
              <a:round/>
              <a:headEnd/>
              <a:tailEnd type="triangle" w="med" len="med"/>
            </a:ln>
          </p:spPr>
          <p:txBody>
            <a:bodyPr/>
            <a:lstStyle/>
            <a:p>
              <a:endParaRPr lang="en-US"/>
            </a:p>
          </p:txBody>
        </p:sp>
        <p:sp>
          <p:nvSpPr>
            <p:cNvPr id="445" name="Line 215"/>
            <p:cNvSpPr>
              <a:spLocks noChangeShapeType="1"/>
            </p:cNvSpPr>
            <p:nvPr/>
          </p:nvSpPr>
          <p:spPr bwMode="auto">
            <a:xfrm>
              <a:off x="64" y="2104"/>
              <a:ext cx="0" cy="240"/>
            </a:xfrm>
            <a:prstGeom prst="line">
              <a:avLst/>
            </a:prstGeom>
            <a:noFill/>
            <a:ln w="57150">
              <a:solidFill>
                <a:srgbClr val="333399"/>
              </a:solidFill>
              <a:round/>
              <a:headEnd/>
              <a:tailEnd type="triangle" w="med" len="med"/>
            </a:ln>
          </p:spPr>
          <p:txBody>
            <a:bodyPr/>
            <a:lstStyle/>
            <a:p>
              <a:endParaRPr lang="en-US"/>
            </a:p>
          </p:txBody>
        </p:sp>
        <p:sp>
          <p:nvSpPr>
            <p:cNvPr id="446" name="Line 216"/>
            <p:cNvSpPr>
              <a:spLocks noChangeShapeType="1"/>
            </p:cNvSpPr>
            <p:nvPr/>
          </p:nvSpPr>
          <p:spPr bwMode="auto">
            <a:xfrm>
              <a:off x="206" y="2112"/>
              <a:ext cx="0" cy="240"/>
            </a:xfrm>
            <a:prstGeom prst="line">
              <a:avLst/>
            </a:prstGeom>
            <a:noFill/>
            <a:ln w="57150">
              <a:solidFill>
                <a:srgbClr val="333399"/>
              </a:solidFill>
              <a:round/>
              <a:headEnd/>
              <a:tailEnd type="triangle" w="med" len="med"/>
            </a:ln>
          </p:spPr>
          <p:txBody>
            <a:bodyPr/>
            <a:lstStyle/>
            <a:p>
              <a:endParaRPr lang="en-US"/>
            </a:p>
          </p:txBody>
        </p:sp>
        <p:sp>
          <p:nvSpPr>
            <p:cNvPr id="447" name="Line 217"/>
            <p:cNvSpPr>
              <a:spLocks noChangeShapeType="1"/>
            </p:cNvSpPr>
            <p:nvPr/>
          </p:nvSpPr>
          <p:spPr bwMode="auto">
            <a:xfrm>
              <a:off x="345" y="2112"/>
              <a:ext cx="0" cy="240"/>
            </a:xfrm>
            <a:prstGeom prst="line">
              <a:avLst/>
            </a:prstGeom>
            <a:noFill/>
            <a:ln w="57150">
              <a:solidFill>
                <a:srgbClr val="333399"/>
              </a:solidFill>
              <a:round/>
              <a:headEnd/>
              <a:tailEnd type="triangle" w="med" len="med"/>
            </a:ln>
          </p:spPr>
          <p:txBody>
            <a:bodyPr/>
            <a:lstStyle/>
            <a:p>
              <a:endParaRPr lang="en-US"/>
            </a:p>
          </p:txBody>
        </p:sp>
        <p:sp>
          <p:nvSpPr>
            <p:cNvPr id="448" name="Line 218"/>
            <p:cNvSpPr>
              <a:spLocks noChangeShapeType="1"/>
            </p:cNvSpPr>
            <p:nvPr/>
          </p:nvSpPr>
          <p:spPr bwMode="auto">
            <a:xfrm flipV="1">
              <a:off x="542" y="2103"/>
              <a:ext cx="9" cy="240"/>
            </a:xfrm>
            <a:prstGeom prst="line">
              <a:avLst/>
            </a:prstGeom>
            <a:noFill/>
            <a:ln w="57150">
              <a:solidFill>
                <a:srgbClr val="333399"/>
              </a:solidFill>
              <a:round/>
              <a:headEnd/>
              <a:tailEnd type="triangle" w="med" len="med"/>
            </a:ln>
          </p:spPr>
          <p:txBody>
            <a:bodyPr/>
            <a:lstStyle/>
            <a:p>
              <a:endParaRPr lang="en-US"/>
            </a:p>
          </p:txBody>
        </p:sp>
        <p:sp>
          <p:nvSpPr>
            <p:cNvPr id="449" name="Line 219"/>
            <p:cNvSpPr>
              <a:spLocks noChangeShapeType="1"/>
            </p:cNvSpPr>
            <p:nvPr/>
          </p:nvSpPr>
          <p:spPr bwMode="auto">
            <a:xfrm flipV="1">
              <a:off x="705" y="2107"/>
              <a:ext cx="9" cy="240"/>
            </a:xfrm>
            <a:prstGeom prst="line">
              <a:avLst/>
            </a:prstGeom>
            <a:noFill/>
            <a:ln w="57150">
              <a:solidFill>
                <a:srgbClr val="333399"/>
              </a:solidFill>
              <a:round/>
              <a:headEnd/>
              <a:tailEnd type="triangle" w="med" len="med"/>
            </a:ln>
          </p:spPr>
          <p:txBody>
            <a:bodyPr/>
            <a:lstStyle/>
            <a:p>
              <a:endParaRPr lang="en-US"/>
            </a:p>
          </p:txBody>
        </p:sp>
        <p:sp>
          <p:nvSpPr>
            <p:cNvPr id="450" name="Line 220"/>
            <p:cNvSpPr>
              <a:spLocks noChangeShapeType="1"/>
            </p:cNvSpPr>
            <p:nvPr/>
          </p:nvSpPr>
          <p:spPr bwMode="auto">
            <a:xfrm flipV="1">
              <a:off x="859" y="2112"/>
              <a:ext cx="9" cy="240"/>
            </a:xfrm>
            <a:prstGeom prst="line">
              <a:avLst/>
            </a:prstGeom>
            <a:noFill/>
            <a:ln w="57150">
              <a:solidFill>
                <a:srgbClr val="333399"/>
              </a:solidFill>
              <a:round/>
              <a:headEnd/>
              <a:tailEnd type="triangle" w="med" len="med"/>
            </a:ln>
          </p:spPr>
          <p:txBody>
            <a:bodyPr/>
            <a:lstStyle/>
            <a:p>
              <a:endParaRPr lang="en-US"/>
            </a:p>
          </p:txBody>
        </p:sp>
        <p:sp>
          <p:nvSpPr>
            <p:cNvPr id="451" name="Line 221"/>
            <p:cNvSpPr>
              <a:spLocks noChangeShapeType="1"/>
            </p:cNvSpPr>
            <p:nvPr/>
          </p:nvSpPr>
          <p:spPr bwMode="auto">
            <a:xfrm>
              <a:off x="-48" y="960"/>
              <a:ext cx="144" cy="192"/>
            </a:xfrm>
            <a:prstGeom prst="line">
              <a:avLst/>
            </a:prstGeom>
            <a:noFill/>
            <a:ln w="57150">
              <a:solidFill>
                <a:srgbClr val="333399"/>
              </a:solidFill>
              <a:round/>
              <a:headEnd/>
              <a:tailEnd type="triangle" w="med" len="med"/>
            </a:ln>
          </p:spPr>
          <p:txBody>
            <a:bodyPr/>
            <a:lstStyle/>
            <a:p>
              <a:endParaRPr lang="en-US"/>
            </a:p>
          </p:txBody>
        </p:sp>
        <p:sp>
          <p:nvSpPr>
            <p:cNvPr id="452" name="Line 222"/>
            <p:cNvSpPr>
              <a:spLocks noChangeShapeType="1"/>
            </p:cNvSpPr>
            <p:nvPr/>
          </p:nvSpPr>
          <p:spPr bwMode="auto">
            <a:xfrm>
              <a:off x="1104" y="1488"/>
              <a:ext cx="144" cy="192"/>
            </a:xfrm>
            <a:prstGeom prst="line">
              <a:avLst/>
            </a:prstGeom>
            <a:noFill/>
            <a:ln w="57150">
              <a:solidFill>
                <a:srgbClr val="333399"/>
              </a:solidFill>
              <a:round/>
              <a:headEnd/>
              <a:tailEnd type="triangle" w="med" len="med"/>
            </a:ln>
          </p:spPr>
          <p:txBody>
            <a:bodyPr/>
            <a:lstStyle/>
            <a:p>
              <a:endParaRPr lang="en-US"/>
            </a:p>
          </p:txBody>
        </p:sp>
        <p:sp>
          <p:nvSpPr>
            <p:cNvPr id="453" name="Down Arrow 67"/>
            <p:cNvSpPr>
              <a:spLocks noChangeArrowheads="1"/>
            </p:cNvSpPr>
            <p:nvPr/>
          </p:nvSpPr>
          <p:spPr bwMode="auto">
            <a:xfrm rot="10800000">
              <a:off x="1634" y="3017"/>
              <a:ext cx="129" cy="116"/>
            </a:xfrm>
            <a:prstGeom prst="downArrow">
              <a:avLst>
                <a:gd name="adj1" fmla="val 50000"/>
                <a:gd name="adj2" fmla="val 50000"/>
              </a:avLst>
            </a:prstGeom>
            <a:solidFill>
              <a:schemeClr val="tx2">
                <a:lumMod val="60000"/>
                <a:lumOff val="40000"/>
              </a:schemeClr>
            </a:solidFill>
            <a:ln w="25400" algn="ctr">
              <a:solidFill>
                <a:srgbClr val="89A4A7"/>
              </a:solidFill>
              <a:miter lim="800000"/>
              <a:headEnd/>
              <a:tailEnd/>
            </a:ln>
          </p:spPr>
          <p:txBody>
            <a:bodyPr rot="10800000" anchor="ctr"/>
            <a:lstStyle/>
            <a:p>
              <a:pPr algn="ctr" fontAlgn="auto">
                <a:spcBef>
                  <a:spcPts val="0"/>
                </a:spcBef>
                <a:spcAft>
                  <a:spcPts val="0"/>
                </a:spcAft>
                <a:defRPr/>
              </a:pPr>
              <a:endParaRPr lang="en-US" kern="0">
                <a:solidFill>
                  <a:srgbClr val="FFFFFF"/>
                </a:solidFill>
                <a:latin typeface="Arial"/>
              </a:endParaRPr>
            </a:p>
          </p:txBody>
        </p:sp>
        <p:sp>
          <p:nvSpPr>
            <p:cNvPr id="454" name="Down Arrow 67"/>
            <p:cNvSpPr>
              <a:spLocks noChangeArrowheads="1"/>
            </p:cNvSpPr>
            <p:nvPr/>
          </p:nvSpPr>
          <p:spPr bwMode="auto">
            <a:xfrm rot="10800000">
              <a:off x="1632" y="3483"/>
              <a:ext cx="129" cy="115"/>
            </a:xfrm>
            <a:prstGeom prst="downArrow">
              <a:avLst>
                <a:gd name="adj1" fmla="val 50000"/>
                <a:gd name="adj2" fmla="val 50000"/>
              </a:avLst>
            </a:prstGeom>
            <a:solidFill>
              <a:schemeClr val="tx2">
                <a:lumMod val="60000"/>
                <a:lumOff val="40000"/>
              </a:schemeClr>
            </a:solidFill>
            <a:ln w="25400" algn="ctr">
              <a:solidFill>
                <a:srgbClr val="89A4A7"/>
              </a:solidFill>
              <a:miter lim="800000"/>
              <a:headEnd/>
              <a:tailEnd/>
            </a:ln>
          </p:spPr>
          <p:txBody>
            <a:bodyPr rot="10800000" anchor="ctr"/>
            <a:lstStyle/>
            <a:p>
              <a:pPr algn="ctr" fontAlgn="auto">
                <a:spcBef>
                  <a:spcPts val="0"/>
                </a:spcBef>
                <a:spcAft>
                  <a:spcPts val="0"/>
                </a:spcAft>
                <a:defRPr/>
              </a:pPr>
              <a:endParaRPr lang="en-US" kern="0">
                <a:solidFill>
                  <a:srgbClr val="FFFFFF"/>
                </a:solidFill>
                <a:latin typeface="Arial"/>
              </a:endParaRPr>
            </a:p>
          </p:txBody>
        </p:sp>
        <p:sp>
          <p:nvSpPr>
            <p:cNvPr id="455" name="Down Arrow 67"/>
            <p:cNvSpPr>
              <a:spLocks noChangeArrowheads="1"/>
            </p:cNvSpPr>
            <p:nvPr/>
          </p:nvSpPr>
          <p:spPr bwMode="auto">
            <a:xfrm rot="10800000">
              <a:off x="1632" y="3963"/>
              <a:ext cx="129" cy="119"/>
            </a:xfrm>
            <a:prstGeom prst="downArrow">
              <a:avLst>
                <a:gd name="adj1" fmla="val 50000"/>
                <a:gd name="adj2" fmla="val 50000"/>
              </a:avLst>
            </a:prstGeom>
            <a:solidFill>
              <a:schemeClr val="tx2">
                <a:lumMod val="60000"/>
                <a:lumOff val="40000"/>
              </a:schemeClr>
            </a:solidFill>
            <a:ln w="25400" algn="ctr">
              <a:solidFill>
                <a:srgbClr val="89A4A7"/>
              </a:solidFill>
              <a:miter lim="800000"/>
              <a:headEnd/>
              <a:tailEnd/>
            </a:ln>
          </p:spPr>
          <p:txBody>
            <a:bodyPr rot="10800000" anchor="ctr"/>
            <a:lstStyle/>
            <a:p>
              <a:pPr algn="ctr" fontAlgn="auto">
                <a:spcBef>
                  <a:spcPts val="0"/>
                </a:spcBef>
                <a:spcAft>
                  <a:spcPts val="0"/>
                </a:spcAft>
                <a:defRPr/>
              </a:pPr>
              <a:endParaRPr lang="en-US" kern="0">
                <a:solidFill>
                  <a:srgbClr val="FFFFFF"/>
                </a:solidFill>
                <a:latin typeface="Arial"/>
              </a:endParaRPr>
            </a:p>
          </p:txBody>
        </p:sp>
        <p:sp>
          <p:nvSpPr>
            <p:cNvPr id="456" name="Down Arrow 67"/>
            <p:cNvSpPr>
              <a:spLocks noChangeArrowheads="1"/>
            </p:cNvSpPr>
            <p:nvPr/>
          </p:nvSpPr>
          <p:spPr bwMode="auto">
            <a:xfrm>
              <a:off x="1634" y="2801"/>
              <a:ext cx="129" cy="118"/>
            </a:xfrm>
            <a:prstGeom prst="downArrow">
              <a:avLst>
                <a:gd name="adj1" fmla="val 50000"/>
                <a:gd name="adj2" fmla="val 50000"/>
              </a:avLst>
            </a:prstGeom>
            <a:solidFill>
              <a:srgbClr val="558ED5"/>
            </a:solidFill>
            <a:ln w="25400" algn="ctr">
              <a:solidFill>
                <a:srgbClr val="89A4A7"/>
              </a:solidFill>
              <a:miter lim="800000"/>
              <a:headEnd/>
              <a:tailEnd/>
            </a:ln>
          </p:spPr>
          <p:txBody>
            <a:bodyPr anchor="ctr"/>
            <a:lstStyle/>
            <a:p>
              <a:pPr algn="ctr" fontAlgn="auto">
                <a:spcBef>
                  <a:spcPts val="0"/>
                </a:spcBef>
                <a:spcAft>
                  <a:spcPts val="0"/>
                </a:spcAft>
                <a:defRPr/>
              </a:pPr>
              <a:endParaRPr lang="en-US" kern="0">
                <a:solidFill>
                  <a:srgbClr val="FFFFFF"/>
                </a:solidFill>
                <a:latin typeface="Arial"/>
              </a:endParaRPr>
            </a:p>
          </p:txBody>
        </p:sp>
        <p:sp>
          <p:nvSpPr>
            <p:cNvPr id="457" name="Down Arrow 67"/>
            <p:cNvSpPr>
              <a:spLocks noChangeArrowheads="1"/>
            </p:cNvSpPr>
            <p:nvPr/>
          </p:nvSpPr>
          <p:spPr bwMode="auto">
            <a:xfrm>
              <a:off x="1629" y="3255"/>
              <a:ext cx="129" cy="116"/>
            </a:xfrm>
            <a:prstGeom prst="downArrow">
              <a:avLst>
                <a:gd name="adj1" fmla="val 50000"/>
                <a:gd name="adj2" fmla="val 50000"/>
              </a:avLst>
            </a:prstGeom>
            <a:solidFill>
              <a:srgbClr val="558ED5"/>
            </a:solidFill>
            <a:ln w="25400" algn="ctr">
              <a:solidFill>
                <a:srgbClr val="89A4A7"/>
              </a:solidFill>
              <a:miter lim="800000"/>
              <a:headEnd/>
              <a:tailEnd/>
            </a:ln>
          </p:spPr>
          <p:txBody>
            <a:bodyPr anchor="ctr"/>
            <a:lstStyle/>
            <a:p>
              <a:pPr algn="ctr" fontAlgn="auto">
                <a:spcBef>
                  <a:spcPts val="0"/>
                </a:spcBef>
                <a:spcAft>
                  <a:spcPts val="0"/>
                </a:spcAft>
                <a:defRPr/>
              </a:pPr>
              <a:endParaRPr lang="en-US" kern="0">
                <a:solidFill>
                  <a:srgbClr val="FFFFFF"/>
                </a:solidFill>
                <a:latin typeface="Arial"/>
              </a:endParaRPr>
            </a:p>
          </p:txBody>
        </p:sp>
        <p:sp>
          <p:nvSpPr>
            <p:cNvPr id="458" name="Down Arrow 67"/>
            <p:cNvSpPr>
              <a:spLocks noChangeArrowheads="1"/>
            </p:cNvSpPr>
            <p:nvPr/>
          </p:nvSpPr>
          <p:spPr bwMode="auto">
            <a:xfrm>
              <a:off x="1633" y="3735"/>
              <a:ext cx="129" cy="116"/>
            </a:xfrm>
            <a:prstGeom prst="downArrow">
              <a:avLst>
                <a:gd name="adj1" fmla="val 50000"/>
                <a:gd name="adj2" fmla="val 50000"/>
              </a:avLst>
            </a:prstGeom>
            <a:solidFill>
              <a:srgbClr val="558ED5"/>
            </a:solidFill>
            <a:ln w="25400" algn="ctr">
              <a:solidFill>
                <a:srgbClr val="89A4A7"/>
              </a:solidFill>
              <a:miter lim="800000"/>
              <a:headEnd/>
              <a:tailEnd/>
            </a:ln>
          </p:spPr>
          <p:txBody>
            <a:bodyPr anchor="ctr"/>
            <a:lstStyle/>
            <a:p>
              <a:pPr algn="ctr" fontAlgn="auto">
                <a:spcBef>
                  <a:spcPts val="0"/>
                </a:spcBef>
                <a:spcAft>
                  <a:spcPts val="0"/>
                </a:spcAft>
                <a:defRPr/>
              </a:pPr>
              <a:endParaRPr lang="en-US" kern="0">
                <a:solidFill>
                  <a:srgbClr val="FFFFFF"/>
                </a:solidFill>
                <a:latin typeface="Arial"/>
              </a:endParaRPr>
            </a:p>
          </p:txBody>
        </p:sp>
      </p:grpSp>
      <p:sp>
        <p:nvSpPr>
          <p:cNvPr id="461" name="Line 237"/>
          <p:cNvSpPr>
            <a:spLocks noChangeShapeType="1"/>
          </p:cNvSpPr>
          <p:nvPr/>
        </p:nvSpPr>
        <p:spPr bwMode="auto">
          <a:xfrm flipH="1" flipV="1">
            <a:off x="1981200" y="1981200"/>
            <a:ext cx="152400" cy="228600"/>
          </a:xfrm>
          <a:prstGeom prst="line">
            <a:avLst/>
          </a:prstGeom>
          <a:noFill/>
          <a:ln w="9525">
            <a:solidFill>
              <a:schemeClr val="tx1"/>
            </a:solidFill>
            <a:round/>
            <a:headEnd/>
            <a:tailEnd/>
          </a:ln>
        </p:spPr>
        <p:txBody>
          <a:bodyPr/>
          <a:lstStyle/>
          <a:p>
            <a:endParaRPr lang="en-US"/>
          </a:p>
        </p:txBody>
      </p:sp>
      <p:sp>
        <p:nvSpPr>
          <p:cNvPr id="462" name="Text Box 407"/>
          <p:cNvSpPr txBox="1">
            <a:spLocks noChangeArrowheads="1"/>
          </p:cNvSpPr>
          <p:nvPr/>
        </p:nvSpPr>
        <p:spPr bwMode="auto">
          <a:xfrm>
            <a:off x="1143000" y="6186487"/>
            <a:ext cx="2362200" cy="366713"/>
          </a:xfrm>
          <a:prstGeom prst="rect">
            <a:avLst/>
          </a:prstGeom>
          <a:noFill/>
          <a:ln w="9525">
            <a:noFill/>
            <a:miter lim="800000"/>
            <a:headEnd/>
            <a:tailEnd/>
          </a:ln>
        </p:spPr>
        <p:txBody>
          <a:bodyPr>
            <a:spAutoFit/>
          </a:bodyPr>
          <a:lstStyle/>
          <a:p>
            <a:pPr algn="ctr" eaLnBrk="0" hangingPunct="0">
              <a:spcBef>
                <a:spcPct val="50000"/>
              </a:spcBef>
            </a:pPr>
            <a:r>
              <a:rPr lang="en-US" b="1" dirty="0">
                <a:latin typeface="Arial" pitchFamily="34" charset="0"/>
                <a:cs typeface="Arial" pitchFamily="34" charset="0"/>
              </a:rPr>
              <a:t>Filtration cycle</a:t>
            </a:r>
          </a:p>
        </p:txBody>
      </p:sp>
      <p:sp>
        <p:nvSpPr>
          <p:cNvPr id="463" name="Text Box 408"/>
          <p:cNvSpPr txBox="1">
            <a:spLocks noChangeArrowheads="1"/>
          </p:cNvSpPr>
          <p:nvPr/>
        </p:nvSpPr>
        <p:spPr bwMode="auto">
          <a:xfrm>
            <a:off x="5638800" y="6186488"/>
            <a:ext cx="2209800" cy="366712"/>
          </a:xfrm>
          <a:prstGeom prst="rect">
            <a:avLst/>
          </a:prstGeom>
          <a:noFill/>
          <a:ln w="9525">
            <a:noFill/>
            <a:miter lim="800000"/>
            <a:headEnd/>
            <a:tailEnd/>
          </a:ln>
        </p:spPr>
        <p:txBody>
          <a:bodyPr>
            <a:spAutoFit/>
          </a:bodyPr>
          <a:lstStyle/>
          <a:p>
            <a:pPr algn="ctr" eaLnBrk="0" hangingPunct="0">
              <a:spcBef>
                <a:spcPct val="50000"/>
              </a:spcBef>
            </a:pPr>
            <a:r>
              <a:rPr lang="en-US" b="1" dirty="0"/>
              <a:t>Backwash cycle</a:t>
            </a:r>
          </a:p>
        </p:txBody>
      </p:sp>
      <p:grpSp>
        <p:nvGrpSpPr>
          <p:cNvPr id="464" name="Group 415"/>
          <p:cNvGrpSpPr>
            <a:grpSpLocks/>
          </p:cNvGrpSpPr>
          <p:nvPr/>
        </p:nvGrpSpPr>
        <p:grpSpPr bwMode="auto">
          <a:xfrm>
            <a:off x="4964115" y="1536699"/>
            <a:ext cx="4179888" cy="4483101"/>
            <a:chOff x="3127" y="1112"/>
            <a:chExt cx="2633" cy="2824"/>
          </a:xfrm>
        </p:grpSpPr>
        <p:sp>
          <p:nvSpPr>
            <p:cNvPr id="465" name="Rectangle 169"/>
            <p:cNvSpPr>
              <a:spLocks noChangeArrowheads="1"/>
            </p:cNvSpPr>
            <p:nvPr/>
          </p:nvSpPr>
          <p:spPr bwMode="auto">
            <a:xfrm flipV="1">
              <a:off x="3638" y="2712"/>
              <a:ext cx="710" cy="34"/>
            </a:xfrm>
            <a:prstGeom prst="rect">
              <a:avLst/>
            </a:prstGeom>
            <a:solidFill>
              <a:srgbClr val="FFFF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a:solidFill>
                  <a:schemeClr val="lt1"/>
                </a:solidFill>
                <a:latin typeface="+mn-lt"/>
              </a:endParaRPr>
            </a:p>
          </p:txBody>
        </p:sp>
        <p:sp>
          <p:nvSpPr>
            <p:cNvPr id="466" name="Rectangle 169"/>
            <p:cNvSpPr>
              <a:spLocks noChangeArrowheads="1"/>
            </p:cNvSpPr>
            <p:nvPr/>
          </p:nvSpPr>
          <p:spPr bwMode="auto">
            <a:xfrm flipV="1">
              <a:off x="3911" y="3286"/>
              <a:ext cx="443" cy="33"/>
            </a:xfrm>
            <a:prstGeom prst="rect">
              <a:avLst/>
            </a:prstGeom>
            <a:solidFill>
              <a:srgbClr val="FFFF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a:solidFill>
                  <a:schemeClr val="lt1"/>
                </a:solidFill>
                <a:latin typeface="+mn-lt"/>
              </a:endParaRPr>
            </a:p>
          </p:txBody>
        </p:sp>
        <p:sp>
          <p:nvSpPr>
            <p:cNvPr id="467" name="Rectangle 466"/>
            <p:cNvSpPr>
              <a:spLocks noChangeArrowheads="1"/>
            </p:cNvSpPr>
            <p:nvPr/>
          </p:nvSpPr>
          <p:spPr bwMode="auto">
            <a:xfrm flipH="1">
              <a:off x="3961" y="1732"/>
              <a:ext cx="34" cy="1112"/>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68" name="Rectangle 11"/>
            <p:cNvSpPr>
              <a:spLocks noChangeArrowheads="1"/>
            </p:cNvSpPr>
            <p:nvPr/>
          </p:nvSpPr>
          <p:spPr bwMode="auto">
            <a:xfrm flipH="1">
              <a:off x="3415" y="1743"/>
              <a:ext cx="34" cy="1307"/>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69" name="Rectangle 11"/>
            <p:cNvSpPr>
              <a:spLocks noChangeArrowheads="1"/>
            </p:cNvSpPr>
            <p:nvPr/>
          </p:nvSpPr>
          <p:spPr bwMode="auto">
            <a:xfrm flipH="1">
              <a:off x="3297" y="1735"/>
              <a:ext cx="34" cy="1704"/>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70" name="Rectangle 32"/>
            <p:cNvSpPr/>
            <p:nvPr/>
          </p:nvSpPr>
          <p:spPr>
            <a:xfrm>
              <a:off x="4354" y="2304"/>
              <a:ext cx="678" cy="400"/>
            </a:xfrm>
            <a:prstGeom prst="rect">
              <a:avLst/>
            </a:prstGeom>
            <a:solidFill>
              <a:srgbClr val="B4B0EA"/>
            </a:solidFill>
            <a:ln>
              <a:solidFill>
                <a:srgbClr val="B4B0E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71" name="Rectangle 32"/>
            <p:cNvSpPr/>
            <p:nvPr/>
          </p:nvSpPr>
          <p:spPr>
            <a:xfrm>
              <a:off x="3638" y="1652"/>
              <a:ext cx="443" cy="74"/>
            </a:xfrm>
            <a:prstGeom prst="rect">
              <a:avLst/>
            </a:prstGeom>
            <a:solidFill>
              <a:srgbClr val="B4B0EA"/>
            </a:solidFill>
            <a:ln>
              <a:solidFill>
                <a:srgbClr val="B4B0E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72" name="Rectangle 471"/>
            <p:cNvSpPr>
              <a:spLocks noChangeArrowheads="1"/>
            </p:cNvSpPr>
            <p:nvPr/>
          </p:nvSpPr>
          <p:spPr bwMode="auto">
            <a:xfrm>
              <a:off x="4356" y="2549"/>
              <a:ext cx="677" cy="1377"/>
            </a:xfrm>
            <a:prstGeom prst="rect">
              <a:avLst/>
            </a:prstGeom>
            <a:solidFill>
              <a:srgbClr val="DDD9C3"/>
            </a:solidFill>
            <a:ln>
              <a:noFill/>
            </a:ln>
            <a:extLst/>
          </p:spPr>
          <p:txBody>
            <a:bodyPr anchor="ctr"/>
            <a:lstStyle/>
            <a:p>
              <a:pPr algn="ctr" fontAlgn="auto">
                <a:spcBef>
                  <a:spcPts val="0"/>
                </a:spcBef>
                <a:spcAft>
                  <a:spcPts val="0"/>
                </a:spcAft>
                <a:defRPr/>
              </a:pPr>
              <a:endParaRPr lang="en-US">
                <a:solidFill>
                  <a:schemeClr val="lt1"/>
                </a:solidFill>
                <a:latin typeface="+mn-lt"/>
              </a:endParaRPr>
            </a:p>
          </p:txBody>
        </p:sp>
        <p:sp>
          <p:nvSpPr>
            <p:cNvPr id="473" name="Rectangle 11"/>
            <p:cNvSpPr>
              <a:spLocks noChangeArrowheads="1"/>
            </p:cNvSpPr>
            <p:nvPr/>
          </p:nvSpPr>
          <p:spPr bwMode="auto">
            <a:xfrm flipH="1">
              <a:off x="3169" y="1742"/>
              <a:ext cx="33" cy="2083"/>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74" name="Line 53"/>
            <p:cNvSpPr>
              <a:spLocks noChangeShapeType="1"/>
            </p:cNvSpPr>
            <p:nvPr/>
          </p:nvSpPr>
          <p:spPr bwMode="auto">
            <a:xfrm>
              <a:off x="5187" y="1384"/>
              <a:ext cx="0" cy="123"/>
            </a:xfrm>
            <a:prstGeom prst="line">
              <a:avLst/>
            </a:prstGeom>
            <a:noFill/>
            <a:ln w="9525">
              <a:solidFill>
                <a:srgbClr val="000000"/>
              </a:solidFill>
              <a:round/>
              <a:headEnd/>
              <a:tailEnd/>
            </a:ln>
          </p:spPr>
          <p:txBody>
            <a:bodyPr/>
            <a:lstStyle/>
            <a:p>
              <a:endParaRPr lang="en-US"/>
            </a:p>
          </p:txBody>
        </p:sp>
        <p:sp>
          <p:nvSpPr>
            <p:cNvPr id="475" name="Line 54"/>
            <p:cNvSpPr>
              <a:spLocks noChangeShapeType="1"/>
            </p:cNvSpPr>
            <p:nvPr/>
          </p:nvSpPr>
          <p:spPr bwMode="auto">
            <a:xfrm>
              <a:off x="5232" y="1384"/>
              <a:ext cx="0" cy="123"/>
            </a:xfrm>
            <a:prstGeom prst="line">
              <a:avLst/>
            </a:prstGeom>
            <a:noFill/>
            <a:ln w="9525">
              <a:solidFill>
                <a:srgbClr val="000000"/>
              </a:solidFill>
              <a:round/>
              <a:headEnd/>
              <a:tailEnd/>
            </a:ln>
          </p:spPr>
          <p:txBody>
            <a:bodyPr/>
            <a:lstStyle/>
            <a:p>
              <a:endParaRPr lang="en-US"/>
            </a:p>
          </p:txBody>
        </p:sp>
        <p:sp>
          <p:nvSpPr>
            <p:cNvPr id="476" name="Line 56"/>
            <p:cNvSpPr>
              <a:spLocks noChangeShapeType="1"/>
            </p:cNvSpPr>
            <p:nvPr/>
          </p:nvSpPr>
          <p:spPr bwMode="auto">
            <a:xfrm>
              <a:off x="5195" y="1162"/>
              <a:ext cx="0" cy="123"/>
            </a:xfrm>
            <a:prstGeom prst="line">
              <a:avLst/>
            </a:prstGeom>
            <a:noFill/>
            <a:ln w="9525">
              <a:solidFill>
                <a:srgbClr val="000000"/>
              </a:solidFill>
              <a:round/>
              <a:headEnd/>
              <a:tailEnd/>
            </a:ln>
          </p:spPr>
          <p:txBody>
            <a:bodyPr/>
            <a:lstStyle/>
            <a:p>
              <a:endParaRPr lang="en-US"/>
            </a:p>
          </p:txBody>
        </p:sp>
        <p:sp>
          <p:nvSpPr>
            <p:cNvPr id="477" name="Line 57"/>
            <p:cNvSpPr>
              <a:spLocks noChangeShapeType="1"/>
            </p:cNvSpPr>
            <p:nvPr/>
          </p:nvSpPr>
          <p:spPr bwMode="auto">
            <a:xfrm>
              <a:off x="5240" y="1162"/>
              <a:ext cx="0" cy="123"/>
            </a:xfrm>
            <a:prstGeom prst="line">
              <a:avLst/>
            </a:prstGeom>
            <a:noFill/>
            <a:ln w="9525">
              <a:solidFill>
                <a:srgbClr val="000000"/>
              </a:solidFill>
              <a:round/>
              <a:headEnd/>
              <a:tailEnd/>
            </a:ln>
          </p:spPr>
          <p:txBody>
            <a:bodyPr/>
            <a:lstStyle/>
            <a:p>
              <a:endParaRPr lang="en-US"/>
            </a:p>
          </p:txBody>
        </p:sp>
        <p:sp>
          <p:nvSpPr>
            <p:cNvPr id="478" name="Oval 55"/>
            <p:cNvSpPr>
              <a:spLocks noChangeArrowheads="1"/>
            </p:cNvSpPr>
            <p:nvPr/>
          </p:nvSpPr>
          <p:spPr bwMode="auto">
            <a:xfrm rot="5400000">
              <a:off x="5136" y="1271"/>
              <a:ext cx="144" cy="132"/>
            </a:xfrm>
            <a:prstGeom prst="ellipse">
              <a:avLst/>
            </a:prstGeom>
            <a:solidFill>
              <a:srgbClr val="FFFFFF"/>
            </a:solidFill>
            <a:ln w="9525">
              <a:solidFill>
                <a:srgbClr val="000000"/>
              </a:solidFill>
              <a:round/>
              <a:headEnd/>
              <a:tailEnd/>
            </a:ln>
          </p:spPr>
          <p:txBody>
            <a:bodyPr rot="10800000" vert="eaVert" wrap="none" anchor="ctr"/>
            <a:lstStyle/>
            <a:p>
              <a:endParaRPr lang="en-US">
                <a:latin typeface="Calibri" pitchFamily="34" charset="0"/>
              </a:endParaRPr>
            </a:p>
          </p:txBody>
        </p:sp>
        <p:sp>
          <p:nvSpPr>
            <p:cNvPr id="479" name="Line 58"/>
            <p:cNvSpPr>
              <a:spLocks noChangeShapeType="1"/>
            </p:cNvSpPr>
            <p:nvPr/>
          </p:nvSpPr>
          <p:spPr bwMode="auto">
            <a:xfrm rot="5400000" flipH="1">
              <a:off x="5209" y="1251"/>
              <a:ext cx="2" cy="126"/>
            </a:xfrm>
            <a:prstGeom prst="line">
              <a:avLst/>
            </a:prstGeom>
            <a:noFill/>
            <a:ln w="9525">
              <a:solidFill>
                <a:srgbClr val="000000"/>
              </a:solidFill>
              <a:round/>
              <a:headEnd/>
              <a:tailEnd/>
            </a:ln>
          </p:spPr>
          <p:txBody>
            <a:bodyPr/>
            <a:lstStyle/>
            <a:p>
              <a:endParaRPr lang="en-US"/>
            </a:p>
          </p:txBody>
        </p:sp>
        <p:sp>
          <p:nvSpPr>
            <p:cNvPr id="480" name="Line 59"/>
            <p:cNvSpPr>
              <a:spLocks noChangeShapeType="1"/>
            </p:cNvSpPr>
            <p:nvPr/>
          </p:nvSpPr>
          <p:spPr bwMode="auto">
            <a:xfrm rot="5400000" flipH="1">
              <a:off x="5208" y="1300"/>
              <a:ext cx="1" cy="127"/>
            </a:xfrm>
            <a:prstGeom prst="line">
              <a:avLst/>
            </a:prstGeom>
            <a:noFill/>
            <a:ln w="9525">
              <a:solidFill>
                <a:srgbClr val="000000"/>
              </a:solidFill>
              <a:round/>
              <a:headEnd/>
              <a:tailEnd/>
            </a:ln>
          </p:spPr>
          <p:txBody>
            <a:bodyPr/>
            <a:lstStyle/>
            <a:p>
              <a:endParaRPr lang="en-US"/>
            </a:p>
          </p:txBody>
        </p:sp>
        <p:sp>
          <p:nvSpPr>
            <p:cNvPr id="481" name="Can 78"/>
            <p:cNvSpPr>
              <a:spLocks noChangeArrowheads="1"/>
            </p:cNvSpPr>
            <p:nvPr/>
          </p:nvSpPr>
          <p:spPr bwMode="auto">
            <a:xfrm rot="5400000">
              <a:off x="4664" y="2578"/>
              <a:ext cx="40" cy="659"/>
            </a:xfrm>
            <a:prstGeom prst="can">
              <a:avLst>
                <a:gd name="adj" fmla="val 40654"/>
              </a:avLst>
            </a:prstGeom>
            <a:solidFill>
              <a:srgbClr val="336699"/>
            </a:solidFill>
            <a:ln w="25400" algn="ctr">
              <a:solidFill>
                <a:srgbClr val="000000"/>
              </a:solidFill>
              <a:round/>
              <a:headEnd/>
              <a:tailEnd/>
            </a:ln>
          </p:spPr>
          <p:txBody>
            <a:bodyPr anchor="ctr"/>
            <a:lstStyle/>
            <a:p>
              <a:pPr algn="ctr" fontAlgn="auto">
                <a:spcBef>
                  <a:spcPts val="0"/>
                </a:spcBef>
                <a:spcAft>
                  <a:spcPts val="0"/>
                </a:spcAft>
                <a:defRPr/>
              </a:pPr>
              <a:endParaRPr lang="en-US" kern="0">
                <a:solidFill>
                  <a:srgbClr val="FFFFFF"/>
                </a:solidFill>
                <a:latin typeface="Arial"/>
              </a:endParaRPr>
            </a:p>
          </p:txBody>
        </p:sp>
        <p:sp>
          <p:nvSpPr>
            <p:cNvPr id="482" name="Rectangle 32"/>
            <p:cNvSpPr/>
            <p:nvPr/>
          </p:nvSpPr>
          <p:spPr>
            <a:xfrm>
              <a:off x="3127" y="1611"/>
              <a:ext cx="511" cy="115"/>
            </a:xfrm>
            <a:prstGeom prst="rect">
              <a:avLst/>
            </a:prstGeom>
            <a:solidFill>
              <a:srgbClr val="B4B0EA"/>
            </a:solidFill>
            <a:ln>
              <a:solidFill>
                <a:srgbClr val="B4B0E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483" name="Straight Connector 6"/>
            <p:cNvCxnSpPr>
              <a:cxnSpLocks noChangeShapeType="1"/>
            </p:cNvCxnSpPr>
            <p:nvPr/>
          </p:nvCxnSpPr>
          <p:spPr bwMode="auto">
            <a:xfrm>
              <a:off x="3638" y="1204"/>
              <a:ext cx="0" cy="531"/>
            </a:xfrm>
            <a:prstGeom prst="line">
              <a:avLst/>
            </a:prstGeom>
            <a:noFill/>
            <a:ln w="28575" algn="ctr">
              <a:solidFill>
                <a:srgbClr val="000000"/>
              </a:solidFill>
              <a:round/>
              <a:headEnd/>
              <a:tailEnd/>
            </a:ln>
          </p:spPr>
        </p:cxnSp>
        <p:cxnSp>
          <p:nvCxnSpPr>
            <p:cNvPr id="484" name="Straight Connector 8"/>
            <p:cNvCxnSpPr>
              <a:cxnSpLocks noChangeShapeType="1"/>
            </p:cNvCxnSpPr>
            <p:nvPr/>
          </p:nvCxnSpPr>
          <p:spPr bwMode="auto">
            <a:xfrm>
              <a:off x="3127" y="1735"/>
              <a:ext cx="954" cy="0"/>
            </a:xfrm>
            <a:prstGeom prst="line">
              <a:avLst/>
            </a:prstGeom>
            <a:noFill/>
            <a:ln w="28575" algn="ctr">
              <a:solidFill>
                <a:srgbClr val="000000"/>
              </a:solidFill>
              <a:round/>
              <a:headEnd/>
              <a:tailEnd/>
            </a:ln>
          </p:spPr>
        </p:cxnSp>
        <p:sp>
          <p:nvSpPr>
            <p:cNvPr id="485" name="Rectangle 484"/>
            <p:cNvSpPr>
              <a:spLocks noChangeArrowheads="1"/>
            </p:cNvSpPr>
            <p:nvPr/>
          </p:nvSpPr>
          <p:spPr bwMode="auto">
            <a:xfrm>
              <a:off x="3151" y="1702"/>
              <a:ext cx="73" cy="48"/>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86" name="Rectangle 485"/>
            <p:cNvSpPr>
              <a:spLocks noChangeArrowheads="1"/>
            </p:cNvSpPr>
            <p:nvPr/>
          </p:nvSpPr>
          <p:spPr bwMode="auto">
            <a:xfrm>
              <a:off x="3274" y="1702"/>
              <a:ext cx="73" cy="48"/>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87" name="Rectangle 486"/>
            <p:cNvSpPr>
              <a:spLocks noChangeArrowheads="1"/>
            </p:cNvSpPr>
            <p:nvPr/>
          </p:nvSpPr>
          <p:spPr bwMode="auto">
            <a:xfrm>
              <a:off x="3395" y="1702"/>
              <a:ext cx="73" cy="48"/>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cxnSp>
          <p:nvCxnSpPr>
            <p:cNvPr id="488" name="Straight Connector 6"/>
            <p:cNvCxnSpPr>
              <a:cxnSpLocks noChangeShapeType="1"/>
            </p:cNvCxnSpPr>
            <p:nvPr/>
          </p:nvCxnSpPr>
          <p:spPr bwMode="auto">
            <a:xfrm>
              <a:off x="4081" y="1634"/>
              <a:ext cx="0" cy="101"/>
            </a:xfrm>
            <a:prstGeom prst="line">
              <a:avLst/>
            </a:prstGeom>
            <a:noFill/>
            <a:ln w="28575" algn="ctr">
              <a:solidFill>
                <a:srgbClr val="000000"/>
              </a:solidFill>
              <a:round/>
              <a:headEnd/>
              <a:tailEnd/>
            </a:ln>
          </p:spPr>
        </p:cxnSp>
        <p:sp>
          <p:nvSpPr>
            <p:cNvPr id="489" name="Rectangle 488"/>
            <p:cNvSpPr>
              <a:spLocks noChangeArrowheads="1"/>
            </p:cNvSpPr>
            <p:nvPr/>
          </p:nvSpPr>
          <p:spPr bwMode="auto">
            <a:xfrm>
              <a:off x="4870" y="1668"/>
              <a:ext cx="37" cy="708"/>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90" name="Rectangle 489"/>
            <p:cNvSpPr>
              <a:spLocks noChangeArrowheads="1"/>
            </p:cNvSpPr>
            <p:nvPr/>
          </p:nvSpPr>
          <p:spPr bwMode="auto">
            <a:xfrm>
              <a:off x="3297" y="1459"/>
              <a:ext cx="34" cy="243"/>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91" name="Rectangle 16"/>
            <p:cNvSpPr>
              <a:spLocks noChangeArrowheads="1"/>
            </p:cNvSpPr>
            <p:nvPr/>
          </p:nvSpPr>
          <p:spPr bwMode="auto">
            <a:xfrm>
              <a:off x="3419" y="1454"/>
              <a:ext cx="34" cy="248"/>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492" name="Rectangle 491"/>
            <p:cNvSpPr>
              <a:spLocks noChangeArrowheads="1"/>
            </p:cNvSpPr>
            <p:nvPr/>
          </p:nvSpPr>
          <p:spPr bwMode="auto">
            <a:xfrm>
              <a:off x="3541" y="1461"/>
              <a:ext cx="33" cy="241"/>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cxnSp>
          <p:nvCxnSpPr>
            <p:cNvPr id="493" name="Straight Connector 4"/>
            <p:cNvCxnSpPr>
              <a:cxnSpLocks noChangeShapeType="1"/>
            </p:cNvCxnSpPr>
            <p:nvPr/>
          </p:nvCxnSpPr>
          <p:spPr bwMode="auto">
            <a:xfrm>
              <a:off x="4354" y="1263"/>
              <a:ext cx="0" cy="2663"/>
            </a:xfrm>
            <a:prstGeom prst="line">
              <a:avLst/>
            </a:prstGeom>
            <a:noFill/>
            <a:ln w="28575" algn="ctr">
              <a:solidFill>
                <a:srgbClr val="000000"/>
              </a:solidFill>
              <a:round/>
              <a:headEnd/>
              <a:tailEnd/>
            </a:ln>
          </p:spPr>
        </p:cxnSp>
        <p:sp>
          <p:nvSpPr>
            <p:cNvPr id="494" name="Can 78"/>
            <p:cNvSpPr>
              <a:spLocks noChangeArrowheads="1"/>
            </p:cNvSpPr>
            <p:nvPr/>
          </p:nvSpPr>
          <p:spPr bwMode="auto">
            <a:xfrm rot="5400000">
              <a:off x="4664" y="2970"/>
              <a:ext cx="39" cy="659"/>
            </a:xfrm>
            <a:prstGeom prst="can">
              <a:avLst>
                <a:gd name="adj" fmla="val 41696"/>
              </a:avLst>
            </a:prstGeom>
            <a:solidFill>
              <a:srgbClr val="336699"/>
            </a:solidFill>
            <a:ln w="25400" algn="ctr">
              <a:solidFill>
                <a:srgbClr val="000000"/>
              </a:solidFill>
              <a:round/>
              <a:headEnd/>
              <a:tailEnd/>
            </a:ln>
          </p:spPr>
          <p:txBody>
            <a:bodyPr anchor="ctr"/>
            <a:lstStyle/>
            <a:p>
              <a:pPr algn="ctr" fontAlgn="auto">
                <a:spcBef>
                  <a:spcPts val="0"/>
                </a:spcBef>
                <a:spcAft>
                  <a:spcPts val="0"/>
                </a:spcAft>
                <a:defRPr/>
              </a:pPr>
              <a:endParaRPr lang="en-US" kern="0">
                <a:solidFill>
                  <a:srgbClr val="FFFFFF"/>
                </a:solidFill>
                <a:latin typeface="Arial"/>
              </a:endParaRPr>
            </a:p>
          </p:txBody>
        </p:sp>
        <p:sp>
          <p:nvSpPr>
            <p:cNvPr id="495" name="Can 78"/>
            <p:cNvSpPr>
              <a:spLocks noChangeArrowheads="1"/>
            </p:cNvSpPr>
            <p:nvPr/>
          </p:nvSpPr>
          <p:spPr bwMode="auto">
            <a:xfrm rot="5400000">
              <a:off x="4664" y="3185"/>
              <a:ext cx="39" cy="659"/>
            </a:xfrm>
            <a:prstGeom prst="can">
              <a:avLst>
                <a:gd name="adj" fmla="val 41696"/>
              </a:avLst>
            </a:prstGeom>
            <a:solidFill>
              <a:srgbClr val="336699"/>
            </a:solidFill>
            <a:ln w="25400" algn="ctr">
              <a:solidFill>
                <a:srgbClr val="000000"/>
              </a:solidFill>
              <a:round/>
              <a:headEnd/>
              <a:tailEnd/>
            </a:ln>
          </p:spPr>
          <p:txBody>
            <a:bodyPr anchor="ctr"/>
            <a:lstStyle/>
            <a:p>
              <a:pPr algn="ctr" fontAlgn="auto">
                <a:spcBef>
                  <a:spcPts val="0"/>
                </a:spcBef>
                <a:spcAft>
                  <a:spcPts val="0"/>
                </a:spcAft>
                <a:defRPr/>
              </a:pPr>
              <a:endParaRPr lang="en-US" kern="0">
                <a:solidFill>
                  <a:srgbClr val="FFFFFF"/>
                </a:solidFill>
                <a:latin typeface="Arial"/>
              </a:endParaRPr>
            </a:p>
          </p:txBody>
        </p:sp>
        <p:sp>
          <p:nvSpPr>
            <p:cNvPr id="496" name="Can 78"/>
            <p:cNvSpPr>
              <a:spLocks noChangeArrowheads="1"/>
            </p:cNvSpPr>
            <p:nvPr/>
          </p:nvSpPr>
          <p:spPr bwMode="auto">
            <a:xfrm rot="5400000">
              <a:off x="4664" y="3576"/>
              <a:ext cx="40" cy="659"/>
            </a:xfrm>
            <a:prstGeom prst="can">
              <a:avLst>
                <a:gd name="adj" fmla="val 40654"/>
              </a:avLst>
            </a:prstGeom>
            <a:solidFill>
              <a:srgbClr val="336699"/>
            </a:solidFill>
            <a:ln w="25400" algn="ctr">
              <a:solidFill>
                <a:srgbClr val="000000"/>
              </a:solidFill>
              <a:round/>
              <a:headEnd/>
              <a:tailEnd/>
            </a:ln>
          </p:spPr>
          <p:txBody>
            <a:bodyPr anchor="ctr"/>
            <a:lstStyle/>
            <a:p>
              <a:pPr algn="ctr" fontAlgn="auto">
                <a:spcBef>
                  <a:spcPts val="0"/>
                </a:spcBef>
                <a:spcAft>
                  <a:spcPts val="0"/>
                </a:spcAft>
                <a:defRPr/>
              </a:pPr>
              <a:endParaRPr lang="en-US" kern="0">
                <a:solidFill>
                  <a:srgbClr val="FFFFFF"/>
                </a:solidFill>
                <a:latin typeface="Arial"/>
              </a:endParaRPr>
            </a:p>
          </p:txBody>
        </p:sp>
        <p:cxnSp>
          <p:nvCxnSpPr>
            <p:cNvPr id="497" name="Straight Connector 4"/>
            <p:cNvCxnSpPr>
              <a:cxnSpLocks noChangeShapeType="1"/>
            </p:cNvCxnSpPr>
            <p:nvPr/>
          </p:nvCxnSpPr>
          <p:spPr bwMode="auto">
            <a:xfrm>
              <a:off x="5036" y="1263"/>
              <a:ext cx="0" cy="2663"/>
            </a:xfrm>
            <a:prstGeom prst="line">
              <a:avLst/>
            </a:prstGeom>
            <a:noFill/>
            <a:ln w="28575" algn="ctr">
              <a:solidFill>
                <a:srgbClr val="000000"/>
              </a:solidFill>
              <a:round/>
              <a:headEnd/>
              <a:tailEnd/>
            </a:ln>
          </p:spPr>
        </p:cxnSp>
        <p:sp>
          <p:nvSpPr>
            <p:cNvPr id="498" name="Rectangle 497"/>
            <p:cNvSpPr/>
            <p:nvPr/>
          </p:nvSpPr>
          <p:spPr>
            <a:xfrm>
              <a:off x="5042" y="1486"/>
              <a:ext cx="45" cy="217"/>
            </a:xfrm>
            <a:prstGeom prst="rect">
              <a:avLst/>
            </a:prstGeom>
            <a:solidFill>
              <a:schemeClr val="bg1"/>
            </a:solidFill>
            <a:ln w="6350">
              <a:solidFill>
                <a:schemeClr val="tx1"/>
              </a:solidFill>
            </a:ln>
            <a:scene3d>
              <a:camera prst="orthographicFront">
                <a:rot lat="0" lon="0" rev="54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                   </a:t>
              </a:r>
            </a:p>
          </p:txBody>
        </p:sp>
        <p:sp>
          <p:nvSpPr>
            <p:cNvPr id="499" name="Block Arc 44"/>
            <p:cNvSpPr>
              <a:spLocks/>
            </p:cNvSpPr>
            <p:nvPr/>
          </p:nvSpPr>
          <p:spPr bwMode="auto">
            <a:xfrm>
              <a:off x="4859" y="1565"/>
              <a:ext cx="236" cy="237"/>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4524 w 685800"/>
                <a:gd name="T12" fmla="*/ 344347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FFFF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500" name="Can 78"/>
            <p:cNvSpPr>
              <a:spLocks noChangeArrowheads="1"/>
            </p:cNvSpPr>
            <p:nvPr/>
          </p:nvSpPr>
          <p:spPr bwMode="auto">
            <a:xfrm rot="5400000">
              <a:off x="4664" y="2396"/>
              <a:ext cx="40" cy="659"/>
            </a:xfrm>
            <a:prstGeom prst="can">
              <a:avLst>
                <a:gd name="adj" fmla="val 40654"/>
              </a:avLst>
            </a:prstGeom>
            <a:solidFill>
              <a:srgbClr val="336699"/>
            </a:solidFill>
            <a:ln w="25400" algn="ctr">
              <a:solidFill>
                <a:srgbClr val="000000"/>
              </a:solidFill>
              <a:round/>
              <a:headEnd/>
              <a:tailEnd/>
            </a:ln>
          </p:spPr>
          <p:txBody>
            <a:bodyPr anchor="ctr"/>
            <a:lstStyle/>
            <a:p>
              <a:pPr algn="ctr" fontAlgn="auto">
                <a:spcBef>
                  <a:spcPts val="0"/>
                </a:spcBef>
                <a:spcAft>
                  <a:spcPts val="0"/>
                </a:spcAft>
                <a:defRPr/>
              </a:pPr>
              <a:endParaRPr lang="en-US" kern="0">
                <a:solidFill>
                  <a:srgbClr val="FFFFFF"/>
                </a:solidFill>
                <a:latin typeface="Arial"/>
              </a:endParaRPr>
            </a:p>
          </p:txBody>
        </p:sp>
        <p:sp>
          <p:nvSpPr>
            <p:cNvPr id="501" name="Can 78"/>
            <p:cNvSpPr>
              <a:spLocks noChangeArrowheads="1"/>
            </p:cNvSpPr>
            <p:nvPr/>
          </p:nvSpPr>
          <p:spPr bwMode="auto">
            <a:xfrm rot="5400000">
              <a:off x="4664" y="2768"/>
              <a:ext cx="39" cy="659"/>
            </a:xfrm>
            <a:prstGeom prst="can">
              <a:avLst>
                <a:gd name="adj" fmla="val 41696"/>
              </a:avLst>
            </a:prstGeom>
            <a:solidFill>
              <a:srgbClr val="336699"/>
            </a:solidFill>
            <a:ln w="25400" algn="ctr">
              <a:solidFill>
                <a:srgbClr val="000000"/>
              </a:solidFill>
              <a:round/>
              <a:headEnd/>
              <a:tailEnd/>
            </a:ln>
          </p:spPr>
          <p:txBody>
            <a:bodyPr anchor="ctr"/>
            <a:lstStyle/>
            <a:p>
              <a:pPr algn="ctr" fontAlgn="auto">
                <a:spcBef>
                  <a:spcPts val="0"/>
                </a:spcBef>
                <a:spcAft>
                  <a:spcPts val="0"/>
                </a:spcAft>
                <a:defRPr/>
              </a:pPr>
              <a:endParaRPr lang="en-US" kern="0">
                <a:solidFill>
                  <a:srgbClr val="FFFFFF"/>
                </a:solidFill>
                <a:latin typeface="Arial"/>
              </a:endParaRPr>
            </a:p>
          </p:txBody>
        </p:sp>
        <p:sp>
          <p:nvSpPr>
            <p:cNvPr id="502" name="Can 78"/>
            <p:cNvSpPr>
              <a:spLocks noChangeArrowheads="1"/>
            </p:cNvSpPr>
            <p:nvPr/>
          </p:nvSpPr>
          <p:spPr bwMode="auto">
            <a:xfrm rot="5400000">
              <a:off x="4664" y="3374"/>
              <a:ext cx="40" cy="659"/>
            </a:xfrm>
            <a:prstGeom prst="can">
              <a:avLst>
                <a:gd name="adj" fmla="val 40654"/>
              </a:avLst>
            </a:prstGeom>
            <a:solidFill>
              <a:srgbClr val="336699"/>
            </a:solidFill>
            <a:ln w="25400" algn="ctr">
              <a:solidFill>
                <a:srgbClr val="000000"/>
              </a:solidFill>
              <a:round/>
              <a:headEnd/>
              <a:tailEnd/>
            </a:ln>
          </p:spPr>
          <p:txBody>
            <a:bodyPr anchor="ctr"/>
            <a:lstStyle/>
            <a:p>
              <a:pPr algn="ctr" fontAlgn="auto">
                <a:spcBef>
                  <a:spcPts val="0"/>
                </a:spcBef>
                <a:spcAft>
                  <a:spcPts val="0"/>
                </a:spcAft>
                <a:defRPr/>
              </a:pPr>
              <a:endParaRPr lang="en-US" kern="0">
                <a:solidFill>
                  <a:srgbClr val="FFFFFF"/>
                </a:solidFill>
                <a:latin typeface="Arial"/>
              </a:endParaRPr>
            </a:p>
          </p:txBody>
        </p:sp>
        <p:sp>
          <p:nvSpPr>
            <p:cNvPr id="503" name="Rectangle 169"/>
            <p:cNvSpPr>
              <a:spLocks noChangeArrowheads="1"/>
            </p:cNvSpPr>
            <p:nvPr/>
          </p:nvSpPr>
          <p:spPr bwMode="auto">
            <a:xfrm flipV="1">
              <a:off x="3261" y="3892"/>
              <a:ext cx="1093" cy="34"/>
            </a:xfrm>
            <a:prstGeom prst="rect">
              <a:avLst/>
            </a:prstGeom>
            <a:solidFill>
              <a:srgbClr val="FFFF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a:solidFill>
                  <a:schemeClr val="lt1"/>
                </a:solidFill>
                <a:latin typeface="+mn-lt"/>
              </a:endParaRPr>
            </a:p>
          </p:txBody>
        </p:sp>
        <p:sp>
          <p:nvSpPr>
            <p:cNvPr id="504" name="Block Arc 44"/>
            <p:cNvSpPr>
              <a:spLocks/>
            </p:cNvSpPr>
            <p:nvPr/>
          </p:nvSpPr>
          <p:spPr bwMode="auto">
            <a:xfrm rot="16200000">
              <a:off x="3157" y="3699"/>
              <a:ext cx="235" cy="240"/>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14 w 685800"/>
                <a:gd name="T12" fmla="*/ 342900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FFFF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505" name="Rectangle 169"/>
            <p:cNvSpPr>
              <a:spLocks noChangeArrowheads="1"/>
            </p:cNvSpPr>
            <p:nvPr/>
          </p:nvSpPr>
          <p:spPr bwMode="auto">
            <a:xfrm flipV="1">
              <a:off x="3400" y="3499"/>
              <a:ext cx="948" cy="33"/>
            </a:xfrm>
            <a:prstGeom prst="rect">
              <a:avLst/>
            </a:prstGeom>
            <a:solidFill>
              <a:srgbClr val="FFFF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a:solidFill>
                  <a:schemeClr val="lt1"/>
                </a:solidFill>
                <a:latin typeface="+mn-lt"/>
              </a:endParaRPr>
            </a:p>
          </p:txBody>
        </p:sp>
        <p:sp>
          <p:nvSpPr>
            <p:cNvPr id="506" name="Block Arc 44"/>
            <p:cNvSpPr>
              <a:spLocks/>
            </p:cNvSpPr>
            <p:nvPr/>
          </p:nvSpPr>
          <p:spPr bwMode="auto">
            <a:xfrm rot="16200000">
              <a:off x="3286" y="3306"/>
              <a:ext cx="235" cy="240"/>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14 w 685800"/>
                <a:gd name="T12" fmla="*/ 342900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FFFF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507" name="Rectangle 169"/>
            <p:cNvSpPr>
              <a:spLocks noChangeArrowheads="1"/>
            </p:cNvSpPr>
            <p:nvPr/>
          </p:nvSpPr>
          <p:spPr bwMode="auto">
            <a:xfrm flipV="1">
              <a:off x="3502" y="3084"/>
              <a:ext cx="846" cy="33"/>
            </a:xfrm>
            <a:prstGeom prst="rect">
              <a:avLst/>
            </a:prstGeom>
            <a:solidFill>
              <a:srgbClr val="FFFF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a:solidFill>
                  <a:schemeClr val="lt1"/>
                </a:solidFill>
                <a:latin typeface="+mn-lt"/>
              </a:endParaRPr>
            </a:p>
          </p:txBody>
        </p:sp>
        <p:sp>
          <p:nvSpPr>
            <p:cNvPr id="508" name="Block Arc 44"/>
            <p:cNvSpPr>
              <a:spLocks/>
            </p:cNvSpPr>
            <p:nvPr/>
          </p:nvSpPr>
          <p:spPr bwMode="auto">
            <a:xfrm rot="16200000">
              <a:off x="3408" y="2896"/>
              <a:ext cx="235" cy="239"/>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14 w 685800"/>
                <a:gd name="T12" fmla="*/ 344335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FFFF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509" name="Rectangle 32"/>
            <p:cNvSpPr/>
            <p:nvPr/>
          </p:nvSpPr>
          <p:spPr>
            <a:xfrm>
              <a:off x="5104" y="2345"/>
              <a:ext cx="273" cy="1581"/>
            </a:xfrm>
            <a:prstGeom prst="rect">
              <a:avLst/>
            </a:prstGeom>
            <a:solidFill>
              <a:srgbClr val="B4B0EA"/>
            </a:solidFill>
            <a:ln>
              <a:solidFill>
                <a:srgbClr val="B4B0E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510" name="Straight Connector 6"/>
            <p:cNvCxnSpPr>
              <a:cxnSpLocks noChangeShapeType="1"/>
            </p:cNvCxnSpPr>
            <p:nvPr/>
          </p:nvCxnSpPr>
          <p:spPr bwMode="auto">
            <a:xfrm>
              <a:off x="5104" y="2274"/>
              <a:ext cx="0" cy="1652"/>
            </a:xfrm>
            <a:prstGeom prst="line">
              <a:avLst/>
            </a:prstGeom>
            <a:noFill/>
            <a:ln w="28575" algn="ctr">
              <a:solidFill>
                <a:srgbClr val="000000"/>
              </a:solidFill>
              <a:round/>
              <a:headEnd/>
              <a:tailEnd/>
            </a:ln>
          </p:spPr>
        </p:cxnSp>
        <p:cxnSp>
          <p:nvCxnSpPr>
            <p:cNvPr id="511" name="Straight Connector 6"/>
            <p:cNvCxnSpPr>
              <a:cxnSpLocks noChangeShapeType="1"/>
            </p:cNvCxnSpPr>
            <p:nvPr/>
          </p:nvCxnSpPr>
          <p:spPr bwMode="auto">
            <a:xfrm>
              <a:off x="5377" y="2376"/>
              <a:ext cx="0" cy="1550"/>
            </a:xfrm>
            <a:prstGeom prst="line">
              <a:avLst/>
            </a:prstGeom>
            <a:noFill/>
            <a:ln w="28575" algn="ctr">
              <a:solidFill>
                <a:srgbClr val="000000"/>
              </a:solidFill>
              <a:round/>
              <a:headEnd/>
              <a:tailEnd/>
            </a:ln>
          </p:spPr>
        </p:cxnSp>
        <p:cxnSp>
          <p:nvCxnSpPr>
            <p:cNvPr id="512" name="Straight Connector 6"/>
            <p:cNvCxnSpPr>
              <a:cxnSpLocks noChangeShapeType="1"/>
            </p:cNvCxnSpPr>
            <p:nvPr/>
          </p:nvCxnSpPr>
          <p:spPr bwMode="auto">
            <a:xfrm>
              <a:off x="5104" y="3926"/>
              <a:ext cx="273" cy="0"/>
            </a:xfrm>
            <a:prstGeom prst="line">
              <a:avLst/>
            </a:prstGeom>
            <a:noFill/>
            <a:ln w="28575" algn="ctr">
              <a:solidFill>
                <a:srgbClr val="000000"/>
              </a:solidFill>
              <a:round/>
              <a:headEnd/>
              <a:tailEnd/>
            </a:ln>
          </p:spPr>
        </p:cxnSp>
        <p:sp>
          <p:nvSpPr>
            <p:cNvPr id="513" name="Rectangle 11"/>
            <p:cNvSpPr>
              <a:spLocks noChangeArrowheads="1"/>
            </p:cNvSpPr>
            <p:nvPr/>
          </p:nvSpPr>
          <p:spPr bwMode="auto">
            <a:xfrm flipH="1">
              <a:off x="3537" y="1735"/>
              <a:ext cx="33" cy="910"/>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514" name="Rectangle 513"/>
            <p:cNvSpPr>
              <a:spLocks noChangeArrowheads="1"/>
            </p:cNvSpPr>
            <p:nvPr/>
          </p:nvSpPr>
          <p:spPr bwMode="auto">
            <a:xfrm>
              <a:off x="3517" y="1702"/>
              <a:ext cx="73" cy="48"/>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515" name="Block Arc 44"/>
            <p:cNvSpPr>
              <a:spLocks/>
            </p:cNvSpPr>
            <p:nvPr/>
          </p:nvSpPr>
          <p:spPr bwMode="auto">
            <a:xfrm rot="16200000">
              <a:off x="3528" y="2520"/>
              <a:ext cx="234" cy="239"/>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1692 w 685800"/>
                <a:gd name="T12" fmla="*/ 344335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FFFF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516" name="Rectangle 169"/>
            <p:cNvSpPr>
              <a:spLocks noChangeArrowheads="1"/>
            </p:cNvSpPr>
            <p:nvPr/>
          </p:nvSpPr>
          <p:spPr bwMode="auto">
            <a:xfrm flipV="1">
              <a:off x="3793" y="3690"/>
              <a:ext cx="555" cy="33"/>
            </a:xfrm>
            <a:prstGeom prst="rect">
              <a:avLst/>
            </a:prstGeom>
            <a:solidFill>
              <a:srgbClr val="FFFF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a:solidFill>
                  <a:schemeClr val="lt1"/>
                </a:solidFill>
                <a:latin typeface="+mn-lt"/>
              </a:endParaRPr>
            </a:p>
          </p:txBody>
        </p:sp>
        <p:sp>
          <p:nvSpPr>
            <p:cNvPr id="517" name="Rectangle 11"/>
            <p:cNvSpPr>
              <a:spLocks noChangeArrowheads="1"/>
            </p:cNvSpPr>
            <p:nvPr/>
          </p:nvSpPr>
          <p:spPr bwMode="auto">
            <a:xfrm flipH="1">
              <a:off x="3843" y="1735"/>
              <a:ext cx="34" cy="1483"/>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518" name="Rectangle 11"/>
            <p:cNvSpPr>
              <a:spLocks noChangeArrowheads="1"/>
            </p:cNvSpPr>
            <p:nvPr/>
          </p:nvSpPr>
          <p:spPr bwMode="auto">
            <a:xfrm flipH="1">
              <a:off x="3708" y="1742"/>
              <a:ext cx="33" cy="1934"/>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519" name="Block Arc 44"/>
            <p:cNvSpPr>
              <a:spLocks/>
            </p:cNvSpPr>
            <p:nvPr/>
          </p:nvSpPr>
          <p:spPr bwMode="auto">
            <a:xfrm rot="16200000">
              <a:off x="3829" y="3094"/>
              <a:ext cx="235" cy="240"/>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14 w 685800"/>
                <a:gd name="T12" fmla="*/ 342900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FFFF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520" name="Rectangle 169"/>
            <p:cNvSpPr>
              <a:spLocks noChangeArrowheads="1"/>
            </p:cNvSpPr>
            <p:nvPr/>
          </p:nvSpPr>
          <p:spPr bwMode="auto">
            <a:xfrm flipV="1">
              <a:off x="4013" y="2897"/>
              <a:ext cx="341" cy="34"/>
            </a:xfrm>
            <a:prstGeom prst="rect">
              <a:avLst/>
            </a:prstGeom>
            <a:solidFill>
              <a:srgbClr val="FFFFFF"/>
            </a:solidFill>
            <a:ln w="12700" algn="ctr">
              <a:solidFill>
                <a:srgbClr val="000000"/>
              </a:solidFill>
              <a:miter lim="800000"/>
              <a:headEnd/>
              <a:tailEnd/>
            </a:ln>
          </p:spPr>
          <p:txBody>
            <a:bodyPr rot="10800000" anchor="ctr"/>
            <a:lstStyle/>
            <a:p>
              <a:pPr algn="ctr" fontAlgn="auto">
                <a:spcBef>
                  <a:spcPts val="0"/>
                </a:spcBef>
                <a:spcAft>
                  <a:spcPts val="0"/>
                </a:spcAft>
                <a:defRPr/>
              </a:pPr>
              <a:endParaRPr lang="en-US">
                <a:solidFill>
                  <a:schemeClr val="lt1"/>
                </a:solidFill>
                <a:latin typeface="+mn-lt"/>
              </a:endParaRPr>
            </a:p>
          </p:txBody>
        </p:sp>
        <p:sp>
          <p:nvSpPr>
            <p:cNvPr id="521" name="Block Arc 44"/>
            <p:cNvSpPr>
              <a:spLocks/>
            </p:cNvSpPr>
            <p:nvPr/>
          </p:nvSpPr>
          <p:spPr bwMode="auto">
            <a:xfrm rot="16200000">
              <a:off x="3959" y="2710"/>
              <a:ext cx="235" cy="240"/>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14 w 685800"/>
                <a:gd name="T12" fmla="*/ 342900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FFFF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522" name="Block Arc 44"/>
            <p:cNvSpPr>
              <a:spLocks/>
            </p:cNvSpPr>
            <p:nvPr/>
          </p:nvSpPr>
          <p:spPr bwMode="auto">
            <a:xfrm rot="16200000">
              <a:off x="3690" y="3504"/>
              <a:ext cx="235" cy="239"/>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14 w 685800"/>
                <a:gd name="T12" fmla="*/ 344335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FFFFFF"/>
            </a:solidFill>
            <a:ln w="12700" cap="flat" cmpd="sng" algn="ctr">
              <a:solidFill>
                <a:srgbClr val="000000"/>
              </a:solidFill>
              <a:prstDash val="solid"/>
              <a:round/>
              <a:headEnd type="none" w="lg" len="med"/>
              <a:tailEnd type="none" w="lg" len="med"/>
            </a:ln>
          </p:spPr>
          <p:txBody>
            <a:bodyPr anchor="ctr">
              <a:spAutoFit/>
            </a:bodyPr>
            <a:lstStyle/>
            <a:p>
              <a:endParaRPr lang="en-US"/>
            </a:p>
          </p:txBody>
        </p:sp>
        <p:sp>
          <p:nvSpPr>
            <p:cNvPr id="523" name="Rectangle 14"/>
            <p:cNvSpPr>
              <a:spLocks noChangeArrowheads="1"/>
            </p:cNvSpPr>
            <p:nvPr/>
          </p:nvSpPr>
          <p:spPr bwMode="auto">
            <a:xfrm>
              <a:off x="3689" y="1701"/>
              <a:ext cx="77" cy="48"/>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524" name="Rectangle 17"/>
            <p:cNvSpPr>
              <a:spLocks noChangeArrowheads="1"/>
            </p:cNvSpPr>
            <p:nvPr/>
          </p:nvSpPr>
          <p:spPr bwMode="auto">
            <a:xfrm>
              <a:off x="3817" y="1701"/>
              <a:ext cx="77" cy="48"/>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525" name="Rectangle 20"/>
            <p:cNvSpPr>
              <a:spLocks noChangeArrowheads="1"/>
            </p:cNvSpPr>
            <p:nvPr/>
          </p:nvSpPr>
          <p:spPr bwMode="auto">
            <a:xfrm>
              <a:off x="3944" y="1701"/>
              <a:ext cx="77" cy="48"/>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526" name="Line 383"/>
            <p:cNvSpPr>
              <a:spLocks noChangeShapeType="1"/>
            </p:cNvSpPr>
            <p:nvPr/>
          </p:nvSpPr>
          <p:spPr bwMode="auto">
            <a:xfrm>
              <a:off x="3173" y="2178"/>
              <a:ext cx="0" cy="204"/>
            </a:xfrm>
            <a:prstGeom prst="line">
              <a:avLst/>
            </a:prstGeom>
            <a:noFill/>
            <a:ln w="57150">
              <a:solidFill>
                <a:srgbClr val="333399"/>
              </a:solidFill>
              <a:round/>
              <a:headEnd/>
              <a:tailEnd type="triangle" w="med" len="med"/>
            </a:ln>
          </p:spPr>
          <p:txBody>
            <a:bodyPr/>
            <a:lstStyle/>
            <a:p>
              <a:endParaRPr lang="en-US"/>
            </a:p>
          </p:txBody>
        </p:sp>
        <p:sp>
          <p:nvSpPr>
            <p:cNvPr id="527" name="Line 384"/>
            <p:cNvSpPr>
              <a:spLocks noChangeShapeType="1"/>
            </p:cNvSpPr>
            <p:nvPr/>
          </p:nvSpPr>
          <p:spPr bwMode="auto">
            <a:xfrm>
              <a:off x="3209" y="1203"/>
              <a:ext cx="123" cy="163"/>
            </a:xfrm>
            <a:prstGeom prst="line">
              <a:avLst/>
            </a:prstGeom>
            <a:noFill/>
            <a:ln w="57150">
              <a:solidFill>
                <a:srgbClr val="333399"/>
              </a:solidFill>
              <a:round/>
              <a:headEnd/>
              <a:tailEnd type="triangle" w="med" len="med"/>
            </a:ln>
          </p:spPr>
          <p:txBody>
            <a:bodyPr/>
            <a:lstStyle/>
            <a:p>
              <a:endParaRPr lang="en-US"/>
            </a:p>
          </p:txBody>
        </p:sp>
        <p:sp>
          <p:nvSpPr>
            <p:cNvPr id="528" name="Line 385"/>
            <p:cNvSpPr>
              <a:spLocks noChangeShapeType="1"/>
            </p:cNvSpPr>
            <p:nvPr/>
          </p:nvSpPr>
          <p:spPr bwMode="auto">
            <a:xfrm flipH="1" flipV="1">
              <a:off x="4886" y="2386"/>
              <a:ext cx="10" cy="206"/>
            </a:xfrm>
            <a:prstGeom prst="line">
              <a:avLst/>
            </a:prstGeom>
            <a:noFill/>
            <a:ln w="57150">
              <a:solidFill>
                <a:srgbClr val="333399"/>
              </a:solidFill>
              <a:round/>
              <a:headEnd/>
              <a:tailEnd type="triangle" w="med" len="med"/>
            </a:ln>
          </p:spPr>
          <p:txBody>
            <a:bodyPr/>
            <a:lstStyle/>
            <a:p>
              <a:endParaRPr lang="en-US"/>
            </a:p>
          </p:txBody>
        </p:sp>
        <p:sp>
          <p:nvSpPr>
            <p:cNvPr id="529" name="Freeform 386"/>
            <p:cNvSpPr>
              <a:spLocks/>
            </p:cNvSpPr>
            <p:nvPr/>
          </p:nvSpPr>
          <p:spPr bwMode="auto">
            <a:xfrm>
              <a:off x="5377" y="2352"/>
              <a:ext cx="102" cy="34"/>
            </a:xfrm>
            <a:custGeom>
              <a:avLst/>
              <a:gdLst>
                <a:gd name="T0" fmla="*/ 0 w 168"/>
                <a:gd name="T1" fmla="*/ 12 h 84"/>
                <a:gd name="T2" fmla="*/ 90 w 168"/>
                <a:gd name="T3" fmla="*/ 12 h 84"/>
                <a:gd name="T4" fmla="*/ 168 w 168"/>
                <a:gd name="T5" fmla="*/ 84 h 84"/>
                <a:gd name="T6" fmla="*/ 0 60000 65536"/>
                <a:gd name="T7" fmla="*/ 0 60000 65536"/>
                <a:gd name="T8" fmla="*/ 0 60000 65536"/>
                <a:gd name="T9" fmla="*/ 0 w 168"/>
                <a:gd name="T10" fmla="*/ 0 h 84"/>
                <a:gd name="T11" fmla="*/ 168 w 168"/>
                <a:gd name="T12" fmla="*/ 84 h 84"/>
              </a:gdLst>
              <a:ahLst/>
              <a:cxnLst>
                <a:cxn ang="T6">
                  <a:pos x="T0" y="T1"/>
                </a:cxn>
                <a:cxn ang="T7">
                  <a:pos x="T2" y="T3"/>
                </a:cxn>
                <a:cxn ang="T8">
                  <a:pos x="T4" y="T5"/>
                </a:cxn>
              </a:cxnLst>
              <a:rect l="T9" t="T10" r="T11" b="T12"/>
              <a:pathLst>
                <a:path w="168" h="84">
                  <a:moveTo>
                    <a:pt x="0" y="12"/>
                  </a:moveTo>
                  <a:cubicBezTo>
                    <a:pt x="31" y="6"/>
                    <a:pt x="62" y="0"/>
                    <a:pt x="90" y="12"/>
                  </a:cubicBezTo>
                  <a:cubicBezTo>
                    <a:pt x="118" y="24"/>
                    <a:pt x="143" y="54"/>
                    <a:pt x="168" y="84"/>
                  </a:cubicBezTo>
                </a:path>
              </a:pathLst>
            </a:custGeom>
            <a:noFill/>
            <a:ln w="76200" cmpd="sng">
              <a:solidFill>
                <a:srgbClr val="B4B0EA"/>
              </a:solidFill>
              <a:round/>
              <a:headEnd/>
              <a:tailEnd/>
            </a:ln>
          </p:spPr>
          <p:txBody>
            <a:bodyPr/>
            <a:lstStyle/>
            <a:p>
              <a:endParaRPr lang="en-US"/>
            </a:p>
          </p:txBody>
        </p:sp>
        <p:sp>
          <p:nvSpPr>
            <p:cNvPr id="530" name="Line 387"/>
            <p:cNvSpPr>
              <a:spLocks noChangeShapeType="1"/>
            </p:cNvSpPr>
            <p:nvPr/>
          </p:nvSpPr>
          <p:spPr bwMode="auto">
            <a:xfrm>
              <a:off x="5488" y="2395"/>
              <a:ext cx="123" cy="163"/>
            </a:xfrm>
            <a:prstGeom prst="line">
              <a:avLst/>
            </a:prstGeom>
            <a:noFill/>
            <a:ln w="57150">
              <a:solidFill>
                <a:srgbClr val="333399"/>
              </a:solidFill>
              <a:round/>
              <a:headEnd/>
              <a:tailEnd type="triangle" w="med" len="med"/>
            </a:ln>
          </p:spPr>
          <p:txBody>
            <a:bodyPr/>
            <a:lstStyle/>
            <a:p>
              <a:endParaRPr lang="en-US"/>
            </a:p>
          </p:txBody>
        </p:sp>
        <p:sp>
          <p:nvSpPr>
            <p:cNvPr id="531" name="Line 388"/>
            <p:cNvSpPr>
              <a:spLocks noChangeShapeType="1"/>
            </p:cNvSpPr>
            <p:nvPr/>
          </p:nvSpPr>
          <p:spPr bwMode="auto">
            <a:xfrm flipV="1">
              <a:off x="5295" y="3610"/>
              <a:ext cx="0" cy="204"/>
            </a:xfrm>
            <a:prstGeom prst="line">
              <a:avLst/>
            </a:prstGeom>
            <a:noFill/>
            <a:ln w="57150">
              <a:solidFill>
                <a:srgbClr val="333399"/>
              </a:solidFill>
              <a:round/>
              <a:headEnd/>
              <a:tailEnd type="triangle" w="med" len="med"/>
            </a:ln>
          </p:spPr>
          <p:txBody>
            <a:bodyPr/>
            <a:lstStyle/>
            <a:p>
              <a:endParaRPr lang="en-US"/>
            </a:p>
          </p:txBody>
        </p:sp>
        <p:cxnSp>
          <p:nvCxnSpPr>
            <p:cNvPr id="532" name="Straight Connector 4"/>
            <p:cNvCxnSpPr>
              <a:cxnSpLocks noChangeShapeType="1"/>
            </p:cNvCxnSpPr>
            <p:nvPr/>
          </p:nvCxnSpPr>
          <p:spPr bwMode="auto">
            <a:xfrm>
              <a:off x="3127" y="1204"/>
              <a:ext cx="0" cy="531"/>
            </a:xfrm>
            <a:prstGeom prst="line">
              <a:avLst/>
            </a:prstGeom>
            <a:noFill/>
            <a:ln w="28575" algn="ctr">
              <a:solidFill>
                <a:srgbClr val="000000"/>
              </a:solidFill>
              <a:round/>
              <a:headEnd/>
              <a:tailEnd/>
            </a:ln>
          </p:spPr>
        </p:cxnSp>
        <p:sp>
          <p:nvSpPr>
            <p:cNvPr id="533" name="Down Arrow 532"/>
            <p:cNvSpPr>
              <a:spLocks noChangeArrowheads="1"/>
            </p:cNvSpPr>
            <p:nvPr/>
          </p:nvSpPr>
          <p:spPr bwMode="auto">
            <a:xfrm rot="10800000">
              <a:off x="4653" y="2950"/>
              <a:ext cx="110" cy="100"/>
            </a:xfrm>
            <a:prstGeom prst="downArrow">
              <a:avLst>
                <a:gd name="adj1" fmla="val 50000"/>
                <a:gd name="adj2" fmla="val 50000"/>
              </a:avLst>
            </a:prstGeom>
            <a:solidFill>
              <a:schemeClr val="tx2">
                <a:lumMod val="60000"/>
                <a:lumOff val="40000"/>
              </a:schemeClr>
            </a:solidFill>
            <a:ln w="25400" algn="ctr">
              <a:solidFill>
                <a:srgbClr val="89A4A7"/>
              </a:solidFill>
              <a:miter lim="800000"/>
              <a:headEnd/>
              <a:tailEnd/>
            </a:ln>
          </p:spPr>
          <p:txBody>
            <a:bodyPr rot="10800000" anchor="ctr"/>
            <a:lstStyle/>
            <a:p>
              <a:pPr algn="ctr" fontAlgn="auto">
                <a:spcBef>
                  <a:spcPts val="0"/>
                </a:spcBef>
                <a:spcAft>
                  <a:spcPts val="0"/>
                </a:spcAft>
                <a:defRPr/>
              </a:pPr>
              <a:endParaRPr lang="en-US" kern="0">
                <a:solidFill>
                  <a:srgbClr val="FFFFFF"/>
                </a:solidFill>
                <a:latin typeface="Arial"/>
              </a:endParaRPr>
            </a:p>
          </p:txBody>
        </p:sp>
        <p:sp>
          <p:nvSpPr>
            <p:cNvPr id="534" name="Down Arrow 67"/>
            <p:cNvSpPr>
              <a:spLocks noChangeArrowheads="1"/>
            </p:cNvSpPr>
            <p:nvPr/>
          </p:nvSpPr>
          <p:spPr bwMode="auto">
            <a:xfrm rot="10800000">
              <a:off x="4651" y="3347"/>
              <a:ext cx="110" cy="99"/>
            </a:xfrm>
            <a:prstGeom prst="downArrow">
              <a:avLst>
                <a:gd name="adj1" fmla="val 50000"/>
                <a:gd name="adj2" fmla="val 50000"/>
              </a:avLst>
            </a:prstGeom>
            <a:solidFill>
              <a:schemeClr val="tx2">
                <a:lumMod val="60000"/>
                <a:lumOff val="40000"/>
              </a:schemeClr>
            </a:solidFill>
            <a:ln w="25400" algn="ctr">
              <a:solidFill>
                <a:srgbClr val="89A4A7"/>
              </a:solidFill>
              <a:miter lim="800000"/>
              <a:headEnd/>
              <a:tailEnd/>
            </a:ln>
          </p:spPr>
          <p:txBody>
            <a:bodyPr rot="10800000" anchor="ctr"/>
            <a:lstStyle/>
            <a:p>
              <a:pPr algn="ctr" fontAlgn="auto">
                <a:spcBef>
                  <a:spcPts val="0"/>
                </a:spcBef>
                <a:spcAft>
                  <a:spcPts val="0"/>
                </a:spcAft>
                <a:defRPr/>
              </a:pPr>
              <a:endParaRPr lang="en-US" kern="0">
                <a:solidFill>
                  <a:srgbClr val="FFFFFF"/>
                </a:solidFill>
                <a:latin typeface="Arial"/>
              </a:endParaRPr>
            </a:p>
          </p:txBody>
        </p:sp>
        <p:sp>
          <p:nvSpPr>
            <p:cNvPr id="535" name="Down Arrow 67"/>
            <p:cNvSpPr>
              <a:spLocks noChangeArrowheads="1"/>
            </p:cNvSpPr>
            <p:nvPr/>
          </p:nvSpPr>
          <p:spPr bwMode="auto">
            <a:xfrm rot="10800000">
              <a:off x="4651" y="3755"/>
              <a:ext cx="110" cy="99"/>
            </a:xfrm>
            <a:prstGeom prst="downArrow">
              <a:avLst>
                <a:gd name="adj1" fmla="val 50000"/>
                <a:gd name="adj2" fmla="val 50000"/>
              </a:avLst>
            </a:prstGeom>
            <a:solidFill>
              <a:schemeClr val="tx2">
                <a:lumMod val="60000"/>
                <a:lumOff val="40000"/>
              </a:schemeClr>
            </a:solidFill>
            <a:ln w="25400" algn="ctr">
              <a:solidFill>
                <a:srgbClr val="89A4A7"/>
              </a:solidFill>
              <a:miter lim="800000"/>
              <a:headEnd/>
              <a:tailEnd/>
            </a:ln>
          </p:spPr>
          <p:txBody>
            <a:bodyPr rot="10800000" anchor="ctr"/>
            <a:lstStyle/>
            <a:p>
              <a:pPr algn="ctr" fontAlgn="auto">
                <a:spcBef>
                  <a:spcPts val="0"/>
                </a:spcBef>
                <a:spcAft>
                  <a:spcPts val="0"/>
                </a:spcAft>
                <a:defRPr/>
              </a:pPr>
              <a:endParaRPr lang="en-US" kern="0">
                <a:solidFill>
                  <a:srgbClr val="FFFFFF"/>
                </a:solidFill>
                <a:latin typeface="Arial"/>
              </a:endParaRPr>
            </a:p>
          </p:txBody>
        </p:sp>
        <p:sp>
          <p:nvSpPr>
            <p:cNvPr id="536" name="Down Arrow 67"/>
            <p:cNvSpPr>
              <a:spLocks noChangeArrowheads="1"/>
            </p:cNvSpPr>
            <p:nvPr/>
          </p:nvSpPr>
          <p:spPr bwMode="auto">
            <a:xfrm rot="10800000">
              <a:off x="4653" y="2767"/>
              <a:ext cx="110" cy="100"/>
            </a:xfrm>
            <a:prstGeom prst="downArrow">
              <a:avLst>
                <a:gd name="adj1" fmla="val 50000"/>
                <a:gd name="adj2" fmla="val 50000"/>
              </a:avLst>
            </a:prstGeom>
            <a:solidFill>
              <a:schemeClr val="tx2">
                <a:lumMod val="60000"/>
                <a:lumOff val="40000"/>
              </a:schemeClr>
            </a:solidFill>
            <a:ln w="25400" algn="ctr">
              <a:solidFill>
                <a:srgbClr val="89A4A7"/>
              </a:solidFill>
              <a:miter lim="800000"/>
              <a:headEnd/>
              <a:tailEnd/>
            </a:ln>
          </p:spPr>
          <p:txBody>
            <a:bodyPr rot="10800000" anchor="ctr"/>
            <a:lstStyle/>
            <a:p>
              <a:pPr algn="ctr" fontAlgn="auto">
                <a:spcBef>
                  <a:spcPts val="0"/>
                </a:spcBef>
                <a:spcAft>
                  <a:spcPts val="0"/>
                </a:spcAft>
                <a:defRPr/>
              </a:pPr>
              <a:endParaRPr lang="en-US" kern="0">
                <a:solidFill>
                  <a:srgbClr val="FFFFFF"/>
                </a:solidFill>
                <a:latin typeface="Arial"/>
              </a:endParaRPr>
            </a:p>
          </p:txBody>
        </p:sp>
        <p:sp>
          <p:nvSpPr>
            <p:cNvPr id="537" name="Down Arrow 67"/>
            <p:cNvSpPr>
              <a:spLocks noChangeArrowheads="1"/>
            </p:cNvSpPr>
            <p:nvPr/>
          </p:nvSpPr>
          <p:spPr bwMode="auto">
            <a:xfrm rot="10800000">
              <a:off x="4649" y="3153"/>
              <a:ext cx="110" cy="100"/>
            </a:xfrm>
            <a:prstGeom prst="downArrow">
              <a:avLst>
                <a:gd name="adj1" fmla="val 50000"/>
                <a:gd name="adj2" fmla="val 50000"/>
              </a:avLst>
            </a:prstGeom>
            <a:solidFill>
              <a:schemeClr val="tx2">
                <a:lumMod val="60000"/>
                <a:lumOff val="40000"/>
              </a:schemeClr>
            </a:solidFill>
            <a:ln w="25400" algn="ctr">
              <a:solidFill>
                <a:srgbClr val="89A4A7"/>
              </a:solidFill>
              <a:miter lim="800000"/>
              <a:headEnd/>
              <a:tailEnd/>
            </a:ln>
          </p:spPr>
          <p:txBody>
            <a:bodyPr rot="10800000" anchor="ctr"/>
            <a:lstStyle/>
            <a:p>
              <a:pPr algn="ctr" fontAlgn="auto">
                <a:spcBef>
                  <a:spcPts val="0"/>
                </a:spcBef>
                <a:spcAft>
                  <a:spcPts val="0"/>
                </a:spcAft>
                <a:defRPr/>
              </a:pPr>
              <a:endParaRPr lang="en-US" kern="0">
                <a:solidFill>
                  <a:srgbClr val="FFFFFF"/>
                </a:solidFill>
                <a:latin typeface="Arial"/>
              </a:endParaRPr>
            </a:p>
          </p:txBody>
        </p:sp>
        <p:sp>
          <p:nvSpPr>
            <p:cNvPr id="538" name="Down Arrow 67"/>
            <p:cNvSpPr>
              <a:spLocks noChangeArrowheads="1"/>
            </p:cNvSpPr>
            <p:nvPr/>
          </p:nvSpPr>
          <p:spPr bwMode="auto">
            <a:xfrm rot="10800000">
              <a:off x="4652" y="3560"/>
              <a:ext cx="110" cy="100"/>
            </a:xfrm>
            <a:prstGeom prst="downArrow">
              <a:avLst>
                <a:gd name="adj1" fmla="val 50000"/>
                <a:gd name="adj2" fmla="val 50000"/>
              </a:avLst>
            </a:prstGeom>
            <a:solidFill>
              <a:schemeClr val="tx2">
                <a:lumMod val="60000"/>
                <a:lumOff val="40000"/>
              </a:schemeClr>
            </a:solidFill>
            <a:ln w="25400" algn="ctr">
              <a:solidFill>
                <a:srgbClr val="89A4A7"/>
              </a:solidFill>
              <a:miter lim="800000"/>
              <a:headEnd/>
              <a:tailEnd/>
            </a:ln>
          </p:spPr>
          <p:txBody>
            <a:bodyPr rot="10800000" anchor="ctr"/>
            <a:lstStyle/>
            <a:p>
              <a:pPr algn="ctr" fontAlgn="auto">
                <a:spcBef>
                  <a:spcPts val="0"/>
                </a:spcBef>
                <a:spcAft>
                  <a:spcPts val="0"/>
                </a:spcAft>
                <a:defRPr/>
              </a:pPr>
              <a:endParaRPr lang="en-US" kern="0">
                <a:solidFill>
                  <a:srgbClr val="FFFFFF"/>
                </a:solidFill>
                <a:latin typeface="Arial"/>
              </a:endParaRPr>
            </a:p>
          </p:txBody>
        </p:sp>
        <p:sp>
          <p:nvSpPr>
            <p:cNvPr id="539" name="Rectangle 538"/>
            <p:cNvSpPr>
              <a:spLocks noChangeArrowheads="1"/>
            </p:cNvSpPr>
            <p:nvPr/>
          </p:nvSpPr>
          <p:spPr bwMode="auto">
            <a:xfrm>
              <a:off x="5182" y="1668"/>
              <a:ext cx="52" cy="2160"/>
            </a:xfrm>
            <a:prstGeom prst="rect">
              <a:avLst/>
            </a:prstGeom>
            <a:solidFill>
              <a:srgbClr val="FFFFFF"/>
            </a:solidFill>
            <a:ln w="6350" algn="ctr">
              <a:solidFill>
                <a:srgbClr val="000000"/>
              </a:solid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grpSp>
          <p:nvGrpSpPr>
            <p:cNvPr id="540" name="Group 329"/>
            <p:cNvGrpSpPr>
              <a:grpSpLocks/>
            </p:cNvGrpSpPr>
            <p:nvPr/>
          </p:nvGrpSpPr>
          <p:grpSpPr bwMode="auto">
            <a:xfrm rot="10800000">
              <a:off x="5107" y="1493"/>
              <a:ext cx="138" cy="202"/>
              <a:chOff x="1440" y="3168"/>
              <a:chExt cx="192" cy="288"/>
            </a:xfrm>
          </p:grpSpPr>
          <p:sp>
            <p:nvSpPr>
              <p:cNvPr id="548" name="Rectangle 330"/>
              <p:cNvSpPr>
                <a:spLocks noChangeArrowheads="1"/>
              </p:cNvSpPr>
              <p:nvPr/>
            </p:nvSpPr>
            <p:spPr bwMode="auto">
              <a:xfrm>
                <a:off x="1440" y="3168"/>
                <a:ext cx="96" cy="288"/>
              </a:xfrm>
              <a:prstGeom prst="rect">
                <a:avLst/>
              </a:prstGeom>
              <a:solidFill>
                <a:srgbClr val="FFFFFF"/>
              </a:solidFill>
              <a:ln w="12700">
                <a:solidFill>
                  <a:srgbClr val="000000"/>
                </a:solidFill>
                <a:miter lim="800000"/>
                <a:headEnd/>
                <a:tailEnd/>
              </a:ln>
            </p:spPr>
            <p:txBody>
              <a:bodyPr rot="10800000" wrap="none" anchor="ctr"/>
              <a:lstStyle/>
              <a:p>
                <a:pPr algn="ctr"/>
                <a:endParaRPr lang="en-US">
                  <a:latin typeface="Calibri" pitchFamily="34" charset="0"/>
                </a:endParaRPr>
              </a:p>
            </p:txBody>
          </p:sp>
          <p:sp>
            <p:nvSpPr>
              <p:cNvPr id="549" name="Rectangle 331"/>
              <p:cNvSpPr>
                <a:spLocks noChangeArrowheads="1"/>
              </p:cNvSpPr>
              <p:nvPr/>
            </p:nvSpPr>
            <p:spPr bwMode="auto">
              <a:xfrm>
                <a:off x="1536" y="3264"/>
                <a:ext cx="96" cy="96"/>
              </a:xfrm>
              <a:prstGeom prst="rect">
                <a:avLst/>
              </a:prstGeom>
              <a:solidFill>
                <a:srgbClr val="FFFFFF"/>
              </a:solidFill>
              <a:ln w="12700">
                <a:solidFill>
                  <a:srgbClr val="000000"/>
                </a:solidFill>
                <a:miter lim="800000"/>
                <a:headEnd/>
                <a:tailEnd/>
              </a:ln>
            </p:spPr>
            <p:txBody>
              <a:bodyPr rot="10800000" wrap="none" anchor="ctr"/>
              <a:lstStyle/>
              <a:p>
                <a:pPr algn="ctr"/>
                <a:endParaRPr lang="en-US">
                  <a:latin typeface="Calibri" pitchFamily="34" charset="0"/>
                </a:endParaRPr>
              </a:p>
            </p:txBody>
          </p:sp>
        </p:grpSp>
        <p:sp>
          <p:nvSpPr>
            <p:cNvPr id="541" name="Line 405"/>
            <p:cNvSpPr>
              <a:spLocks noChangeShapeType="1"/>
            </p:cNvSpPr>
            <p:nvPr/>
          </p:nvSpPr>
          <p:spPr bwMode="auto">
            <a:xfrm flipV="1">
              <a:off x="5295" y="2957"/>
              <a:ext cx="0" cy="204"/>
            </a:xfrm>
            <a:prstGeom prst="line">
              <a:avLst/>
            </a:prstGeom>
            <a:noFill/>
            <a:ln w="57150">
              <a:solidFill>
                <a:srgbClr val="333399"/>
              </a:solidFill>
              <a:round/>
              <a:headEnd/>
              <a:tailEnd type="triangle" w="med" len="med"/>
            </a:ln>
          </p:spPr>
          <p:txBody>
            <a:bodyPr/>
            <a:lstStyle/>
            <a:p>
              <a:endParaRPr lang="en-US"/>
            </a:p>
          </p:txBody>
        </p:sp>
        <p:cxnSp>
          <p:nvCxnSpPr>
            <p:cNvPr id="542" name="Straight Connector 57"/>
            <p:cNvCxnSpPr>
              <a:cxnSpLocks noChangeShapeType="1"/>
            </p:cNvCxnSpPr>
            <p:nvPr/>
          </p:nvCxnSpPr>
          <p:spPr bwMode="auto">
            <a:xfrm flipH="1">
              <a:off x="3895" y="1366"/>
              <a:ext cx="88" cy="226"/>
            </a:xfrm>
            <a:prstGeom prst="line">
              <a:avLst/>
            </a:prstGeom>
            <a:noFill/>
            <a:ln w="9525">
              <a:solidFill>
                <a:schemeClr val="tx1"/>
              </a:solidFill>
              <a:round/>
              <a:headEnd/>
              <a:tailEnd/>
            </a:ln>
          </p:spPr>
        </p:cxnSp>
        <p:sp>
          <p:nvSpPr>
            <p:cNvPr id="543" name="TextBox 40"/>
            <p:cNvSpPr txBox="1">
              <a:spLocks noChangeArrowheads="1"/>
            </p:cNvSpPr>
            <p:nvPr/>
          </p:nvSpPr>
          <p:spPr bwMode="auto">
            <a:xfrm>
              <a:off x="3744" y="1112"/>
              <a:ext cx="664" cy="232"/>
            </a:xfrm>
            <a:prstGeom prst="rect">
              <a:avLst/>
            </a:prstGeom>
            <a:noFill/>
            <a:ln w="9525">
              <a:noFill/>
              <a:miter lim="800000"/>
              <a:headEnd/>
              <a:tailEnd/>
            </a:ln>
          </p:spPr>
          <p:txBody>
            <a:bodyPr>
              <a:spAutoFit/>
            </a:bodyPr>
            <a:lstStyle/>
            <a:p>
              <a:r>
                <a:rPr lang="en-US" dirty="0">
                  <a:latin typeface="Calibri" pitchFamily="34" charset="0"/>
                  <a:ea typeface="ＭＳ Ｐゴシック" pitchFamily="-108" charset="-128"/>
                </a:rPr>
                <a:t>No Flow</a:t>
              </a:r>
            </a:p>
          </p:txBody>
        </p:sp>
        <p:cxnSp>
          <p:nvCxnSpPr>
            <p:cNvPr id="544" name="Straight Connector 55"/>
            <p:cNvCxnSpPr>
              <a:cxnSpLocks noChangeShapeType="1"/>
            </p:cNvCxnSpPr>
            <p:nvPr/>
          </p:nvCxnSpPr>
          <p:spPr bwMode="auto">
            <a:xfrm flipH="1">
              <a:off x="5367" y="1824"/>
              <a:ext cx="105" cy="369"/>
            </a:xfrm>
            <a:prstGeom prst="line">
              <a:avLst/>
            </a:prstGeom>
            <a:noFill/>
            <a:ln w="9525">
              <a:solidFill>
                <a:schemeClr val="tx1"/>
              </a:solidFill>
              <a:round/>
              <a:headEnd/>
              <a:tailEnd/>
            </a:ln>
          </p:spPr>
        </p:cxnSp>
        <p:sp>
          <p:nvSpPr>
            <p:cNvPr id="545" name="TextBox 40"/>
            <p:cNvSpPr txBox="1">
              <a:spLocks noChangeArrowheads="1"/>
            </p:cNvSpPr>
            <p:nvPr/>
          </p:nvSpPr>
          <p:spPr bwMode="auto">
            <a:xfrm>
              <a:off x="5314" y="1420"/>
              <a:ext cx="446" cy="404"/>
            </a:xfrm>
            <a:prstGeom prst="rect">
              <a:avLst/>
            </a:prstGeom>
            <a:noFill/>
            <a:ln w="9525">
              <a:noFill/>
              <a:miter lim="800000"/>
              <a:headEnd/>
              <a:tailEnd/>
            </a:ln>
          </p:spPr>
          <p:txBody>
            <a:bodyPr>
              <a:spAutoFit/>
            </a:bodyPr>
            <a:lstStyle/>
            <a:p>
              <a:pPr algn="ctr"/>
              <a:r>
                <a:rPr lang="en-US">
                  <a:latin typeface="Calibri" pitchFamily="34" charset="0"/>
                  <a:ea typeface="ＭＳ Ｐゴシック" pitchFamily="-108" charset="-128"/>
                </a:rPr>
                <a:t>Flow Exit</a:t>
              </a:r>
            </a:p>
          </p:txBody>
        </p:sp>
        <p:cxnSp>
          <p:nvCxnSpPr>
            <p:cNvPr id="546" name="Straight Connector 53"/>
            <p:cNvCxnSpPr>
              <a:cxnSpLocks noChangeShapeType="1"/>
            </p:cNvCxnSpPr>
            <p:nvPr/>
          </p:nvCxnSpPr>
          <p:spPr bwMode="auto">
            <a:xfrm flipH="1">
              <a:off x="4704" y="1632"/>
              <a:ext cx="96" cy="192"/>
            </a:xfrm>
            <a:prstGeom prst="line">
              <a:avLst/>
            </a:prstGeom>
            <a:noFill/>
            <a:ln w="9525">
              <a:solidFill>
                <a:schemeClr val="tx1"/>
              </a:solidFill>
              <a:round/>
              <a:headEnd/>
              <a:tailEnd/>
            </a:ln>
          </p:spPr>
        </p:cxnSp>
        <p:sp>
          <p:nvSpPr>
            <p:cNvPr id="547" name="TextBox 40"/>
            <p:cNvSpPr txBox="1">
              <a:spLocks noChangeArrowheads="1"/>
            </p:cNvSpPr>
            <p:nvPr/>
          </p:nvSpPr>
          <p:spPr bwMode="auto">
            <a:xfrm>
              <a:off x="4272" y="1804"/>
              <a:ext cx="664" cy="366"/>
            </a:xfrm>
            <a:prstGeom prst="rect">
              <a:avLst/>
            </a:prstGeom>
            <a:noFill/>
            <a:ln w="9525">
              <a:noFill/>
              <a:miter lim="800000"/>
              <a:headEnd/>
              <a:tailEnd/>
            </a:ln>
          </p:spPr>
          <p:txBody>
            <a:bodyPr>
              <a:spAutoFit/>
            </a:bodyPr>
            <a:lstStyle/>
            <a:p>
              <a:pPr algn="ctr"/>
              <a:r>
                <a:rPr lang="en-US" sz="1600" dirty="0">
                  <a:latin typeface="Calibri" pitchFamily="34" charset="0"/>
                  <a:ea typeface="ＭＳ Ｐゴシック" pitchFamily="-108" charset="-128"/>
                </a:rPr>
                <a:t>Siphon Flow</a:t>
              </a:r>
            </a:p>
          </p:txBody>
        </p:sp>
      </p:grpSp>
    </p:spTree>
    <p:extLst>
      <p:ext uri="{BB962C8B-B14F-4D97-AF65-F5344CB8AC3E}">
        <p14:creationId xmlns:p14="http://schemas.microsoft.com/office/powerpoint/2010/main" xmlns="" val="2122845747"/>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7" name="Object 1"/>
          <p:cNvGraphicFramePr>
            <a:graphicFrameLocks noChangeAspect="1"/>
          </p:cNvGraphicFramePr>
          <p:nvPr/>
        </p:nvGraphicFramePr>
        <p:xfrm>
          <a:off x="304800" y="1981200"/>
          <a:ext cx="5094288" cy="4864100"/>
        </p:xfrm>
        <a:graphic>
          <a:graphicData uri="http://schemas.openxmlformats.org/presentationml/2006/ole">
            <p:oleObj spid="_x0000_s21558" name="Mathcad" r:id="rId3" imgW="4219575" imgH="4029075" progId="Mathcad">
              <p:link updateAutomatic="1"/>
            </p:oleObj>
          </a:graphicData>
        </a:graphic>
      </p:graphicFrame>
      <p:sp>
        <p:nvSpPr>
          <p:cNvPr id="5" name="Content Placeholder 2"/>
          <p:cNvSpPr txBox="1">
            <a:spLocks/>
          </p:cNvSpPr>
          <p:nvPr/>
        </p:nvSpPr>
        <p:spPr bwMode="auto">
          <a:xfrm>
            <a:off x="381000" y="1600200"/>
            <a:ext cx="3429000" cy="762000"/>
          </a:xfrm>
          <a:prstGeom prst="rect">
            <a:avLst/>
          </a:prstGeom>
          <a:noFill/>
          <a:ln w="9525">
            <a:noFill/>
            <a:miter lim="800000"/>
            <a:headEnd/>
            <a:tailEnd/>
          </a:ln>
        </p:spPr>
        <p:txBody>
          <a:bodyPr/>
          <a:lstStyle/>
          <a:p>
            <a:pPr marL="342900" indent="-342900">
              <a:spcBef>
                <a:spcPct val="20000"/>
              </a:spcBef>
              <a:buFont typeface="Wingdings" pitchFamily="2" charset="2"/>
              <a:buChar char="Ø"/>
              <a:defRPr/>
            </a:pPr>
            <a:r>
              <a:rPr lang="en-US" sz="3500" b="1" kern="0" dirty="0">
                <a:latin typeface="+mn-lt"/>
              </a:rPr>
              <a:t> </a:t>
            </a:r>
            <a:r>
              <a:rPr lang="en-US" sz="2800" b="1" kern="0" dirty="0">
                <a:latin typeface="+mn-lt"/>
              </a:rPr>
              <a:t>Water Level Log</a:t>
            </a:r>
            <a:endParaRPr lang="en-US" sz="2800" b="1" kern="0" dirty="0">
              <a:latin typeface="+mn-lt"/>
              <a:ea typeface="ＭＳ Ｐゴシック" pitchFamily="-108" charset="-128"/>
            </a:endParaRPr>
          </a:p>
          <a:p>
            <a:pPr marL="742950" lvl="1" indent="-285750">
              <a:spcBef>
                <a:spcPct val="20000"/>
              </a:spcBef>
              <a:buFont typeface="Wingdings" pitchFamily="2" charset="2"/>
              <a:buChar char="Ø"/>
              <a:defRPr/>
            </a:pPr>
            <a:endParaRPr lang="en-US" sz="2700" b="1" kern="0" dirty="0">
              <a:latin typeface="+mn-lt"/>
              <a:ea typeface="ＭＳ Ｐゴシック" pitchFamily="-108" charset="-128"/>
            </a:endParaRPr>
          </a:p>
          <a:p>
            <a:pPr marL="742950" lvl="1" indent="-285750">
              <a:spcBef>
                <a:spcPct val="20000"/>
              </a:spcBef>
              <a:buFont typeface="Wingdings" pitchFamily="2" charset="2"/>
              <a:buChar char="Ø"/>
              <a:defRPr/>
            </a:pPr>
            <a:endParaRPr lang="en-US" sz="2700" b="1" kern="0" dirty="0">
              <a:latin typeface="+mn-lt"/>
            </a:endParaRPr>
          </a:p>
          <a:p>
            <a:pPr marL="742950" lvl="1" indent="-285750">
              <a:spcBef>
                <a:spcPct val="20000"/>
              </a:spcBef>
              <a:buFont typeface="Wingdings" pitchFamily="2" charset="2"/>
              <a:buChar char="Ø"/>
              <a:defRPr/>
            </a:pPr>
            <a:endParaRPr lang="en-US" sz="3100" kern="0" dirty="0">
              <a:latin typeface="+mn-lt"/>
            </a:endParaRPr>
          </a:p>
          <a:p>
            <a:pPr marL="742950" lvl="1" indent="-285750">
              <a:spcBef>
                <a:spcPct val="20000"/>
              </a:spcBef>
              <a:buFont typeface="Wingdings" pitchFamily="2" charset="2"/>
              <a:buChar char="Ø"/>
              <a:defRPr/>
            </a:pPr>
            <a:endParaRPr lang="en-US" sz="3500" kern="0" dirty="0">
              <a:latin typeface="+mn-lt"/>
            </a:endParaRPr>
          </a:p>
          <a:p>
            <a:pPr marL="342900" indent="-342900">
              <a:spcBef>
                <a:spcPct val="20000"/>
              </a:spcBef>
              <a:buFont typeface="Wingdings" pitchFamily="2" charset="2"/>
              <a:buNone/>
              <a:defRPr/>
            </a:pPr>
            <a:endParaRPr lang="en-US" sz="3200" b="1" kern="0" dirty="0">
              <a:latin typeface="+mn-lt"/>
            </a:endParaRPr>
          </a:p>
          <a:p>
            <a:pPr marL="742950" lvl="1" indent="-285750">
              <a:spcBef>
                <a:spcPct val="20000"/>
              </a:spcBef>
              <a:buFont typeface="Arial" charset="0"/>
              <a:buChar char="•"/>
              <a:defRPr/>
            </a:pPr>
            <a:endParaRPr lang="en-US" sz="2400" b="1" kern="0" dirty="0">
              <a:latin typeface="+mn-lt"/>
            </a:endParaRPr>
          </a:p>
          <a:p>
            <a:pPr marL="342900" indent="-342900">
              <a:spcBef>
                <a:spcPct val="20000"/>
              </a:spcBef>
              <a:buFont typeface="Wingdings" pitchFamily="2" charset="2"/>
              <a:buNone/>
              <a:defRPr/>
            </a:pPr>
            <a:endParaRPr lang="en-US" sz="3200" kern="0" dirty="0">
              <a:latin typeface="+mn-lt"/>
            </a:endParaRPr>
          </a:p>
        </p:txBody>
      </p:sp>
      <p:sp>
        <p:nvSpPr>
          <p:cNvPr id="6" name="Content Placeholder 2"/>
          <p:cNvSpPr txBox="1">
            <a:spLocks/>
          </p:cNvSpPr>
          <p:nvPr/>
        </p:nvSpPr>
        <p:spPr bwMode="auto">
          <a:xfrm>
            <a:off x="5257800" y="1524000"/>
            <a:ext cx="3429000" cy="4572000"/>
          </a:xfrm>
          <a:prstGeom prst="rect">
            <a:avLst/>
          </a:prstGeom>
          <a:noFill/>
          <a:ln w="9525">
            <a:noFill/>
            <a:miter lim="800000"/>
            <a:headEnd/>
            <a:tailEnd/>
          </a:ln>
        </p:spPr>
        <p:txBody>
          <a:bodyPr/>
          <a:lstStyle/>
          <a:p>
            <a:pPr marL="342900" indent="-342900">
              <a:spcBef>
                <a:spcPct val="20000"/>
              </a:spcBef>
              <a:buFont typeface="Wingdings" pitchFamily="2" charset="2"/>
              <a:buChar char="Ø"/>
              <a:defRPr/>
            </a:pPr>
            <a:r>
              <a:rPr lang="en-US" sz="3500" b="1" kern="0" dirty="0">
                <a:latin typeface="+mn-lt"/>
              </a:rPr>
              <a:t> Important Time Variables</a:t>
            </a:r>
          </a:p>
          <a:p>
            <a:pPr marL="742950" lvl="1" indent="-285750">
              <a:spcBef>
                <a:spcPct val="20000"/>
              </a:spcBef>
              <a:buFont typeface="Wingdings" pitchFamily="2" charset="2"/>
              <a:buChar char="Ø"/>
              <a:defRPr/>
            </a:pPr>
            <a:r>
              <a:rPr lang="en-US" sz="2700" b="1" kern="0" dirty="0">
                <a:latin typeface="+mn-lt"/>
              </a:rPr>
              <a:t>Fall</a:t>
            </a:r>
          </a:p>
          <a:p>
            <a:pPr marL="742950" lvl="1" indent="-285750">
              <a:spcBef>
                <a:spcPct val="20000"/>
              </a:spcBef>
              <a:buFont typeface="Wingdings" pitchFamily="2" charset="2"/>
              <a:buChar char="Ø"/>
              <a:defRPr/>
            </a:pPr>
            <a:r>
              <a:rPr lang="en-US" sz="2700" b="1" kern="0" dirty="0">
                <a:latin typeface="+mn-lt"/>
              </a:rPr>
              <a:t>Flush</a:t>
            </a:r>
          </a:p>
          <a:p>
            <a:pPr marL="742950" lvl="1" indent="-285750">
              <a:spcBef>
                <a:spcPct val="20000"/>
              </a:spcBef>
              <a:buFont typeface="Wingdings" pitchFamily="2" charset="2"/>
              <a:buChar char="Ø"/>
              <a:defRPr/>
            </a:pPr>
            <a:r>
              <a:rPr lang="en-US" sz="2700" b="1" kern="0" dirty="0">
                <a:latin typeface="+mn-lt"/>
              </a:rPr>
              <a:t>Rise</a:t>
            </a:r>
          </a:p>
          <a:p>
            <a:pPr marL="742950" lvl="1" indent="-285750">
              <a:spcBef>
                <a:spcPct val="20000"/>
              </a:spcBef>
              <a:buFont typeface="Wingdings" pitchFamily="2" charset="2"/>
              <a:buChar char="Ø"/>
              <a:defRPr/>
            </a:pPr>
            <a:r>
              <a:rPr lang="en-US" sz="2700" b="1" kern="0" dirty="0">
                <a:latin typeface="+mn-lt"/>
              </a:rPr>
              <a:t>Rinse</a:t>
            </a:r>
          </a:p>
          <a:p>
            <a:pPr marL="742950" lvl="1" indent="-285750">
              <a:spcBef>
                <a:spcPct val="20000"/>
              </a:spcBef>
              <a:buFont typeface="Wingdings" pitchFamily="2" charset="2"/>
              <a:buChar char="Ø"/>
              <a:defRPr/>
            </a:pPr>
            <a:endParaRPr lang="en-US" sz="2700" b="1" kern="0" dirty="0">
              <a:latin typeface="+mn-lt"/>
            </a:endParaRPr>
          </a:p>
          <a:p>
            <a:pPr marL="742950" lvl="1" indent="-285750">
              <a:spcBef>
                <a:spcPct val="20000"/>
              </a:spcBef>
              <a:buFont typeface="Wingdings" pitchFamily="2" charset="2"/>
              <a:buChar char="Ø"/>
              <a:defRPr/>
            </a:pPr>
            <a:endParaRPr lang="en-US" sz="2700" b="1" kern="0" dirty="0">
              <a:latin typeface="+mn-lt"/>
            </a:endParaRPr>
          </a:p>
          <a:p>
            <a:pPr marL="742950" lvl="1" indent="-285750">
              <a:spcBef>
                <a:spcPct val="20000"/>
              </a:spcBef>
              <a:buFont typeface="Wingdings" pitchFamily="2" charset="2"/>
              <a:buChar char="Ø"/>
              <a:defRPr/>
            </a:pPr>
            <a:endParaRPr lang="en-US" sz="2700" b="1" kern="0" dirty="0">
              <a:latin typeface="+mn-lt"/>
            </a:endParaRPr>
          </a:p>
          <a:p>
            <a:pPr marL="742950" lvl="1" indent="-285750">
              <a:spcBef>
                <a:spcPct val="20000"/>
              </a:spcBef>
              <a:buFont typeface="Wingdings" pitchFamily="2" charset="2"/>
              <a:buChar char="Ø"/>
              <a:defRPr/>
            </a:pPr>
            <a:endParaRPr lang="en-US" sz="3100" kern="0" dirty="0">
              <a:latin typeface="+mn-lt"/>
            </a:endParaRPr>
          </a:p>
          <a:p>
            <a:pPr marL="742950" lvl="1" indent="-285750">
              <a:spcBef>
                <a:spcPct val="20000"/>
              </a:spcBef>
              <a:buFont typeface="Wingdings" pitchFamily="2" charset="2"/>
              <a:buChar char="Ø"/>
              <a:defRPr/>
            </a:pPr>
            <a:endParaRPr lang="en-US" sz="3500" kern="0" dirty="0">
              <a:latin typeface="+mn-lt"/>
            </a:endParaRPr>
          </a:p>
          <a:p>
            <a:pPr marL="342900" indent="-342900">
              <a:spcBef>
                <a:spcPct val="20000"/>
              </a:spcBef>
              <a:buFont typeface="Wingdings" pitchFamily="2" charset="2"/>
              <a:buNone/>
              <a:defRPr/>
            </a:pPr>
            <a:endParaRPr lang="en-US" sz="3200" b="1" kern="0" dirty="0">
              <a:latin typeface="+mn-lt"/>
            </a:endParaRPr>
          </a:p>
          <a:p>
            <a:pPr marL="742950" lvl="1" indent="-285750">
              <a:spcBef>
                <a:spcPct val="20000"/>
              </a:spcBef>
              <a:buFont typeface="Arial" charset="0"/>
              <a:buChar char="•"/>
              <a:defRPr/>
            </a:pPr>
            <a:endParaRPr lang="en-US" sz="2400" b="1" kern="0" dirty="0">
              <a:latin typeface="+mn-lt"/>
            </a:endParaRPr>
          </a:p>
          <a:p>
            <a:pPr marL="342900" indent="-342900">
              <a:spcBef>
                <a:spcPct val="20000"/>
              </a:spcBef>
              <a:buFont typeface="Wingdings" pitchFamily="2" charset="2"/>
              <a:buNone/>
              <a:defRPr/>
            </a:pPr>
            <a:endParaRPr lang="en-US" sz="3200" kern="0" dirty="0">
              <a:latin typeface="+mn-lt"/>
            </a:endParaRPr>
          </a:p>
        </p:txBody>
      </p:sp>
      <p:sp>
        <p:nvSpPr>
          <p:cNvPr id="7" name="Left Brace 6"/>
          <p:cNvSpPr/>
          <p:nvPr/>
        </p:nvSpPr>
        <p:spPr>
          <a:xfrm rot="10800000">
            <a:off x="6934200" y="2743200"/>
            <a:ext cx="384175" cy="1447800"/>
          </a:xfrm>
          <a:prstGeom prst="leftBrace">
            <a:avLst/>
          </a:prstGeom>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sp>
        <p:nvSpPr>
          <p:cNvPr id="3079" name="TextBox 7"/>
          <p:cNvSpPr txBox="1">
            <a:spLocks noChangeArrowheads="1"/>
          </p:cNvSpPr>
          <p:nvPr/>
        </p:nvSpPr>
        <p:spPr bwMode="auto">
          <a:xfrm>
            <a:off x="7265988" y="3276600"/>
            <a:ext cx="18605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defRPr/>
            </a:pPr>
            <a:r>
              <a:rPr lang="en-US" sz="2000" b="1" kern="0" dirty="0" smtClean="0">
                <a:latin typeface="+mn-lt"/>
              </a:rPr>
              <a:t>Backwash Cycle</a:t>
            </a:r>
          </a:p>
        </p:txBody>
      </p:sp>
      <p:sp>
        <p:nvSpPr>
          <p:cNvPr id="9" name="Right Brace 8"/>
          <p:cNvSpPr/>
          <p:nvPr/>
        </p:nvSpPr>
        <p:spPr>
          <a:xfrm>
            <a:off x="6934200" y="4343400"/>
            <a:ext cx="304800" cy="228600"/>
          </a:xfrm>
          <a:prstGeom prst="rightBrace">
            <a:avLst/>
          </a:prstGeom>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sp>
        <p:nvSpPr>
          <p:cNvPr id="3081" name="TextBox 9"/>
          <p:cNvSpPr txBox="1">
            <a:spLocks noChangeArrowheads="1"/>
          </p:cNvSpPr>
          <p:nvPr/>
        </p:nvSpPr>
        <p:spPr bwMode="auto">
          <a:xfrm>
            <a:off x="7280275" y="4267200"/>
            <a:ext cx="1774825"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defRPr/>
            </a:pPr>
            <a:r>
              <a:rPr lang="en-US" sz="2000" b="1" kern="0" dirty="0" smtClean="0">
                <a:latin typeface="+mn-lt"/>
              </a:rPr>
              <a:t>Filtration Cycle</a:t>
            </a:r>
          </a:p>
        </p:txBody>
      </p:sp>
      <p:sp>
        <p:nvSpPr>
          <p:cNvPr id="3082" name="TextBox 10"/>
          <p:cNvSpPr txBox="1">
            <a:spLocks noChangeArrowheads="1"/>
          </p:cNvSpPr>
          <p:nvPr/>
        </p:nvSpPr>
        <p:spPr bwMode="auto">
          <a:xfrm>
            <a:off x="5943600" y="5029200"/>
            <a:ext cx="3124200" cy="1184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defRPr/>
            </a:pPr>
            <a:r>
              <a:rPr lang="en-US" sz="3500" b="1" kern="0" dirty="0" smtClean="0">
                <a:latin typeface="+mn-lt"/>
              </a:rPr>
              <a:t>Rinse</a:t>
            </a:r>
            <a:r>
              <a:rPr lang="en-US" dirty="0" smtClean="0"/>
              <a:t> </a:t>
            </a:r>
            <a:r>
              <a:rPr lang="en-US" sz="3500" b="1" kern="0" dirty="0" smtClean="0">
                <a:latin typeface="+mn-lt"/>
              </a:rPr>
              <a:t>Time</a:t>
            </a:r>
            <a:r>
              <a:rPr lang="en-US" dirty="0" smtClean="0"/>
              <a:t> = Time for 90% particulate removal (</a:t>
            </a:r>
            <a:r>
              <a:rPr lang="en-US" dirty="0" err="1" smtClean="0"/>
              <a:t>pC</a:t>
            </a:r>
            <a:r>
              <a:rPr lang="en-US" dirty="0" smtClean="0"/>
              <a:t>* = 1)</a:t>
            </a:r>
            <a:endParaRPr lang="en-US" sz="1600" dirty="0" smtClean="0"/>
          </a:p>
        </p:txBody>
      </p:sp>
      <p:sp>
        <p:nvSpPr>
          <p:cNvPr id="11" name="Rectangle 2"/>
          <p:cNvSpPr txBox="1">
            <a:spLocks noChangeArrowheads="1"/>
          </p:cNvSpPr>
          <p:nvPr/>
        </p:nvSpPr>
        <p:spPr bwMode="auto">
          <a:xfrm>
            <a:off x="2590800" y="228600"/>
            <a:ext cx="6324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chemeClr val="tx2"/>
                </a:solidFill>
                <a:latin typeface="+mj-lt"/>
                <a:ea typeface="ＭＳ Ｐゴシック" charset="-128"/>
                <a:cs typeface="+mj-cs"/>
              </a:defRPr>
            </a:lvl1pPr>
            <a:lvl2pPr algn="ctr" rtl="0" eaLnBrk="0" fontAlgn="base" hangingPunct="0">
              <a:spcBef>
                <a:spcPct val="0"/>
              </a:spcBef>
              <a:spcAft>
                <a:spcPct val="0"/>
              </a:spcAft>
              <a:defRPr sz="4400" b="1">
                <a:solidFill>
                  <a:schemeClr val="tx2"/>
                </a:solidFill>
                <a:latin typeface="Calibri" pitchFamily="-108" charset="0"/>
                <a:ea typeface="ＭＳ Ｐゴシック" charset="-128"/>
              </a:defRPr>
            </a:lvl2pPr>
            <a:lvl3pPr algn="ctr" rtl="0" eaLnBrk="0" fontAlgn="base" hangingPunct="0">
              <a:spcBef>
                <a:spcPct val="0"/>
              </a:spcBef>
              <a:spcAft>
                <a:spcPct val="0"/>
              </a:spcAft>
              <a:defRPr sz="4400" b="1">
                <a:solidFill>
                  <a:schemeClr val="tx2"/>
                </a:solidFill>
                <a:latin typeface="Calibri" pitchFamily="-108" charset="0"/>
                <a:ea typeface="ＭＳ Ｐゴシック" charset="-128"/>
              </a:defRPr>
            </a:lvl3pPr>
            <a:lvl4pPr algn="ctr" rtl="0" eaLnBrk="0" fontAlgn="base" hangingPunct="0">
              <a:spcBef>
                <a:spcPct val="0"/>
              </a:spcBef>
              <a:spcAft>
                <a:spcPct val="0"/>
              </a:spcAft>
              <a:defRPr sz="4400" b="1">
                <a:solidFill>
                  <a:schemeClr val="tx2"/>
                </a:solidFill>
                <a:latin typeface="Calibri" pitchFamily="-108" charset="0"/>
                <a:ea typeface="ＭＳ Ｐゴシック" charset="-128"/>
              </a:defRPr>
            </a:lvl4pPr>
            <a:lvl5pPr algn="ctr" rtl="0" eaLnBrk="0" fontAlgn="base" hangingPunct="0">
              <a:spcBef>
                <a:spcPct val="0"/>
              </a:spcBef>
              <a:spcAft>
                <a:spcPct val="0"/>
              </a:spcAft>
              <a:defRPr sz="4400" b="1">
                <a:solidFill>
                  <a:schemeClr val="tx2"/>
                </a:solidFill>
                <a:latin typeface="Calibri" pitchFamily="-108" charset="0"/>
                <a:ea typeface="ＭＳ Ｐゴシック" charset="-128"/>
              </a:defRPr>
            </a:lvl5pPr>
            <a:lvl6pPr marL="457200" algn="ctr" rtl="0" fontAlgn="base">
              <a:spcBef>
                <a:spcPct val="0"/>
              </a:spcBef>
              <a:spcAft>
                <a:spcPct val="0"/>
              </a:spcAft>
              <a:defRPr sz="4400" b="1">
                <a:solidFill>
                  <a:schemeClr val="tx2"/>
                </a:solidFill>
                <a:latin typeface="Calibri" pitchFamily="-108" charset="0"/>
              </a:defRPr>
            </a:lvl6pPr>
            <a:lvl7pPr marL="914400" algn="ctr" rtl="0" fontAlgn="base">
              <a:spcBef>
                <a:spcPct val="0"/>
              </a:spcBef>
              <a:spcAft>
                <a:spcPct val="0"/>
              </a:spcAft>
              <a:defRPr sz="4400" b="1">
                <a:solidFill>
                  <a:schemeClr val="tx2"/>
                </a:solidFill>
                <a:latin typeface="Calibri" pitchFamily="-108" charset="0"/>
              </a:defRPr>
            </a:lvl7pPr>
            <a:lvl8pPr marL="1371600" algn="ctr" rtl="0" fontAlgn="base">
              <a:spcBef>
                <a:spcPct val="0"/>
              </a:spcBef>
              <a:spcAft>
                <a:spcPct val="0"/>
              </a:spcAft>
              <a:defRPr sz="4400" b="1">
                <a:solidFill>
                  <a:schemeClr val="tx2"/>
                </a:solidFill>
                <a:latin typeface="Calibri" pitchFamily="-108" charset="0"/>
              </a:defRPr>
            </a:lvl8pPr>
            <a:lvl9pPr marL="1828800" algn="ctr" rtl="0" fontAlgn="base">
              <a:spcBef>
                <a:spcPct val="0"/>
              </a:spcBef>
              <a:spcAft>
                <a:spcPct val="0"/>
              </a:spcAft>
              <a:defRPr sz="4400" b="1">
                <a:solidFill>
                  <a:schemeClr val="tx2"/>
                </a:solidFill>
                <a:latin typeface="Calibri" pitchFamily="-108" charset="0"/>
              </a:defRPr>
            </a:lvl9pPr>
          </a:lstStyle>
          <a:p>
            <a:pPr eaLnBrk="1" hangingPunct="1"/>
            <a:r>
              <a:rPr lang="en-US" sz="3600" dirty="0" smtClean="0"/>
              <a:t>Introduction:</a:t>
            </a:r>
            <a:br>
              <a:rPr lang="en-US" sz="3600" dirty="0" smtClean="0"/>
            </a:br>
            <a:r>
              <a:rPr lang="en-US" sz="3600" dirty="0" smtClean="0"/>
              <a:t>Review of SRSF Variables</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4294967295"/>
          </p:nvPr>
        </p:nvSpPr>
        <p:spPr>
          <a:xfrm>
            <a:off x="152400" y="1524000"/>
            <a:ext cx="5486400" cy="3962400"/>
          </a:xfrm>
        </p:spPr>
        <p:txBody>
          <a:bodyPr/>
          <a:lstStyle/>
          <a:p>
            <a:pPr marL="0" indent="0" eaLnBrk="1" hangingPunct="1">
              <a:buNone/>
              <a:defRPr/>
            </a:pPr>
            <a:r>
              <a:rPr lang="en-US" sz="2400" b="1" dirty="0" smtClean="0"/>
              <a:t>Long tests (5+ hours) are hard to run “flawlessly” due to random errors</a:t>
            </a:r>
          </a:p>
          <a:p>
            <a:pPr lvl="1" eaLnBrk="1" hangingPunct="1">
              <a:defRPr/>
            </a:pPr>
            <a:r>
              <a:rPr lang="en-US" sz="2000" dirty="0" smtClean="0"/>
              <a:t>Bubbles </a:t>
            </a:r>
          </a:p>
          <a:p>
            <a:pPr lvl="1" eaLnBrk="1" hangingPunct="1">
              <a:defRPr/>
            </a:pPr>
            <a:r>
              <a:rPr lang="en-US" sz="2000" dirty="0" smtClean="0"/>
              <a:t>Server Failure</a:t>
            </a:r>
          </a:p>
          <a:p>
            <a:pPr lvl="1" eaLnBrk="1" hangingPunct="1">
              <a:defRPr/>
            </a:pPr>
            <a:r>
              <a:rPr lang="en-US" sz="2000" dirty="0" smtClean="0"/>
              <a:t>Reservoir Failure</a:t>
            </a:r>
          </a:p>
          <a:p>
            <a:pPr lvl="1" eaLnBrk="1" hangingPunct="1">
              <a:defRPr/>
            </a:pPr>
            <a:r>
              <a:rPr lang="en-US" sz="2000" dirty="0" smtClean="0"/>
              <a:t>Human Failure</a:t>
            </a:r>
          </a:p>
          <a:p>
            <a:pPr marL="0" indent="0" eaLnBrk="1" hangingPunct="1">
              <a:buNone/>
              <a:defRPr/>
            </a:pPr>
            <a:r>
              <a:rPr lang="en-US" sz="2400" b="1" dirty="0"/>
              <a:t>500 NTU High Load Tests = </a:t>
            </a:r>
            <a:r>
              <a:rPr lang="en-US" sz="2400" b="1" dirty="0" smtClean="0"/>
              <a:t>AWESOME</a:t>
            </a:r>
          </a:p>
          <a:p>
            <a:pPr lvl="1" eaLnBrk="1" hangingPunct="1">
              <a:defRPr/>
            </a:pPr>
            <a:r>
              <a:rPr lang="en-US" sz="2000" dirty="0" smtClean="0"/>
              <a:t>Shortens </a:t>
            </a:r>
            <a:r>
              <a:rPr lang="en-US" sz="2000" dirty="0"/>
              <a:t>on-site </a:t>
            </a:r>
            <a:r>
              <a:rPr lang="en-US" sz="2000" dirty="0" smtClean="0"/>
              <a:t>time</a:t>
            </a:r>
          </a:p>
          <a:p>
            <a:pPr lvl="1" eaLnBrk="1" hangingPunct="1">
              <a:defRPr/>
            </a:pPr>
            <a:r>
              <a:rPr lang="en-US" sz="2000" dirty="0"/>
              <a:t>Allows multiple tests to be run per day</a:t>
            </a:r>
          </a:p>
          <a:p>
            <a:pPr lvl="1" eaLnBrk="1" hangingPunct="1">
              <a:defRPr/>
            </a:pPr>
            <a:r>
              <a:rPr lang="en-US" sz="2000" dirty="0"/>
              <a:t>Errors can be spotted quickly and </a:t>
            </a:r>
            <a:r>
              <a:rPr lang="en-US" sz="2000" dirty="0" smtClean="0"/>
              <a:t>fixed</a:t>
            </a:r>
            <a:endParaRPr lang="en-US" b="1" dirty="0" smtClean="0"/>
          </a:p>
          <a:p>
            <a:pPr lvl="1" eaLnBrk="1" hangingPunct="1">
              <a:buFont typeface="Arial" charset="0"/>
              <a:buChar char="•"/>
              <a:defRPr/>
            </a:pPr>
            <a:endParaRPr lang="en-US" sz="2400" b="1" dirty="0" smtClean="0">
              <a:ea typeface="ＭＳ Ｐゴシック" charset="-128"/>
            </a:endParaRPr>
          </a:p>
          <a:p>
            <a:pPr eaLnBrk="1" hangingPunct="1">
              <a:buFont typeface="Wingdings" pitchFamily="2" charset="2"/>
              <a:buNone/>
              <a:defRPr/>
            </a:pPr>
            <a:endParaRPr lang="en-US" dirty="0" smtClean="0"/>
          </a:p>
        </p:txBody>
      </p:sp>
      <p:sp>
        <p:nvSpPr>
          <p:cNvPr id="7" name="Rectangle 2"/>
          <p:cNvSpPr txBox="1">
            <a:spLocks noChangeArrowheads="1"/>
          </p:cNvSpPr>
          <p:nvPr/>
        </p:nvSpPr>
        <p:spPr bwMode="auto">
          <a:xfrm>
            <a:off x="2590800" y="228600"/>
            <a:ext cx="6324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chemeClr val="tx2"/>
                </a:solidFill>
                <a:latin typeface="+mj-lt"/>
                <a:ea typeface="ＭＳ Ｐゴシック" charset="-128"/>
                <a:cs typeface="+mj-cs"/>
              </a:defRPr>
            </a:lvl1pPr>
            <a:lvl2pPr algn="ctr" rtl="0" eaLnBrk="0" fontAlgn="base" hangingPunct="0">
              <a:spcBef>
                <a:spcPct val="0"/>
              </a:spcBef>
              <a:spcAft>
                <a:spcPct val="0"/>
              </a:spcAft>
              <a:defRPr sz="4400" b="1">
                <a:solidFill>
                  <a:schemeClr val="tx2"/>
                </a:solidFill>
                <a:latin typeface="Calibri" pitchFamily="-108" charset="0"/>
                <a:ea typeface="ＭＳ Ｐゴシック" charset="-128"/>
              </a:defRPr>
            </a:lvl2pPr>
            <a:lvl3pPr algn="ctr" rtl="0" eaLnBrk="0" fontAlgn="base" hangingPunct="0">
              <a:spcBef>
                <a:spcPct val="0"/>
              </a:spcBef>
              <a:spcAft>
                <a:spcPct val="0"/>
              </a:spcAft>
              <a:defRPr sz="4400" b="1">
                <a:solidFill>
                  <a:schemeClr val="tx2"/>
                </a:solidFill>
                <a:latin typeface="Calibri" pitchFamily="-108" charset="0"/>
                <a:ea typeface="ＭＳ Ｐゴシック" charset="-128"/>
              </a:defRPr>
            </a:lvl3pPr>
            <a:lvl4pPr algn="ctr" rtl="0" eaLnBrk="0" fontAlgn="base" hangingPunct="0">
              <a:spcBef>
                <a:spcPct val="0"/>
              </a:spcBef>
              <a:spcAft>
                <a:spcPct val="0"/>
              </a:spcAft>
              <a:defRPr sz="4400" b="1">
                <a:solidFill>
                  <a:schemeClr val="tx2"/>
                </a:solidFill>
                <a:latin typeface="Calibri" pitchFamily="-108" charset="0"/>
                <a:ea typeface="ＭＳ Ｐゴシック" charset="-128"/>
              </a:defRPr>
            </a:lvl4pPr>
            <a:lvl5pPr algn="ctr" rtl="0" eaLnBrk="0" fontAlgn="base" hangingPunct="0">
              <a:spcBef>
                <a:spcPct val="0"/>
              </a:spcBef>
              <a:spcAft>
                <a:spcPct val="0"/>
              </a:spcAft>
              <a:defRPr sz="4400" b="1">
                <a:solidFill>
                  <a:schemeClr val="tx2"/>
                </a:solidFill>
                <a:latin typeface="Calibri" pitchFamily="-108" charset="0"/>
                <a:ea typeface="ＭＳ Ｐゴシック" charset="-128"/>
              </a:defRPr>
            </a:lvl5pPr>
            <a:lvl6pPr marL="457200" algn="ctr" rtl="0" fontAlgn="base">
              <a:spcBef>
                <a:spcPct val="0"/>
              </a:spcBef>
              <a:spcAft>
                <a:spcPct val="0"/>
              </a:spcAft>
              <a:defRPr sz="4400" b="1">
                <a:solidFill>
                  <a:schemeClr val="tx2"/>
                </a:solidFill>
                <a:latin typeface="Calibri" pitchFamily="-108" charset="0"/>
              </a:defRPr>
            </a:lvl6pPr>
            <a:lvl7pPr marL="914400" algn="ctr" rtl="0" fontAlgn="base">
              <a:spcBef>
                <a:spcPct val="0"/>
              </a:spcBef>
              <a:spcAft>
                <a:spcPct val="0"/>
              </a:spcAft>
              <a:defRPr sz="4400" b="1">
                <a:solidFill>
                  <a:schemeClr val="tx2"/>
                </a:solidFill>
                <a:latin typeface="Calibri" pitchFamily="-108" charset="0"/>
              </a:defRPr>
            </a:lvl7pPr>
            <a:lvl8pPr marL="1371600" algn="ctr" rtl="0" fontAlgn="base">
              <a:spcBef>
                <a:spcPct val="0"/>
              </a:spcBef>
              <a:spcAft>
                <a:spcPct val="0"/>
              </a:spcAft>
              <a:defRPr sz="4400" b="1">
                <a:solidFill>
                  <a:schemeClr val="tx2"/>
                </a:solidFill>
                <a:latin typeface="Calibri" pitchFamily="-108" charset="0"/>
              </a:defRPr>
            </a:lvl8pPr>
            <a:lvl9pPr marL="1828800" algn="ctr" rtl="0" fontAlgn="base">
              <a:spcBef>
                <a:spcPct val="0"/>
              </a:spcBef>
              <a:spcAft>
                <a:spcPct val="0"/>
              </a:spcAft>
              <a:defRPr sz="4400" b="1">
                <a:solidFill>
                  <a:schemeClr val="tx2"/>
                </a:solidFill>
                <a:latin typeface="Calibri" pitchFamily="-108" charset="0"/>
              </a:defRPr>
            </a:lvl9pPr>
          </a:lstStyle>
          <a:p>
            <a:pPr eaLnBrk="1" hangingPunct="1"/>
            <a:r>
              <a:rPr lang="en-US" sz="3600" dirty="0" smtClean="0"/>
              <a:t>Introduction:</a:t>
            </a:r>
            <a:br>
              <a:rPr lang="en-US" sz="3600" dirty="0" smtClean="0"/>
            </a:br>
            <a:r>
              <a:rPr lang="en-US" sz="3600" dirty="0" smtClean="0"/>
              <a:t>What we “learned” last time</a:t>
            </a:r>
          </a:p>
        </p:txBody>
      </p:sp>
      <p:pic>
        <p:nvPicPr>
          <p:cNvPr id="8200" name="Picture 8" descr="http://4.bp.blogspot.com/_Iqem_qOclwk/TNzyv6i5AhI/AAAAAAAAC34/ReErdafsPNE/s1600/calvin-and-hobbes-on-ignorance.gif"/>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865" t="5080"/>
          <a:stretch/>
        </p:blipFill>
        <p:spPr bwMode="auto">
          <a:xfrm>
            <a:off x="5105400" y="1775637"/>
            <a:ext cx="3962400" cy="4347499"/>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152400" y="5393330"/>
            <a:ext cx="5105400" cy="1200329"/>
          </a:xfrm>
          <a:prstGeom prst="rect">
            <a:avLst/>
          </a:prstGeom>
          <a:noFill/>
        </p:spPr>
        <p:txBody>
          <a:bodyPr wrap="square" rtlCol="0">
            <a:spAutoFit/>
          </a:bodyPr>
          <a:lstStyle/>
          <a:p>
            <a:pPr marL="0" lvl="1"/>
            <a:r>
              <a:rPr lang="en-US" sz="2400" b="1" dirty="0" smtClean="0">
                <a:latin typeface="+mn-lt"/>
              </a:rPr>
              <a:t>The best backwash flush time is between 2 minutes to 4 minutes, with a total </a:t>
            </a:r>
            <a:r>
              <a:rPr lang="en-US" sz="2400" b="1" smtClean="0">
                <a:latin typeface="+mn-lt"/>
              </a:rPr>
              <a:t>backwash cycle &lt;6 </a:t>
            </a:r>
            <a:r>
              <a:rPr lang="en-US" sz="2400" b="1" dirty="0" smtClean="0">
                <a:latin typeface="+mn-lt"/>
              </a:rPr>
              <a:t>minutes</a:t>
            </a:r>
            <a:endParaRPr lang="en-US" sz="2400" dirty="0" smtClean="0">
              <a:latin typeface="+mn-lt"/>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495800" y="4343400"/>
            <a:ext cx="4343400" cy="2400657"/>
          </a:xfrm>
          <a:prstGeom prst="rect">
            <a:avLst/>
          </a:prstGeom>
          <a:noFill/>
        </p:spPr>
        <p:txBody>
          <a:bodyPr>
            <a:spAutoFit/>
          </a:bodyPr>
          <a:lstStyle/>
          <a:p>
            <a:pPr>
              <a:defRPr/>
            </a:pPr>
            <a:r>
              <a:rPr lang="en-US" sz="3200" b="1" u="sng" dirty="0">
                <a:latin typeface="+mj-lt"/>
              </a:rPr>
              <a:t>BUT:</a:t>
            </a:r>
          </a:p>
          <a:p>
            <a:pPr>
              <a:defRPr/>
            </a:pPr>
            <a:r>
              <a:rPr lang="en-US" sz="2000" dirty="0" smtClean="0">
                <a:latin typeface="+mj-lt"/>
              </a:rPr>
              <a:t>Consistently had 4-8cm of head buildup immediately entering filtration after backwash ended</a:t>
            </a:r>
          </a:p>
          <a:p>
            <a:pPr>
              <a:defRPr/>
            </a:pPr>
            <a:r>
              <a:rPr lang="en-US" sz="2000" dirty="0" smtClean="0">
                <a:latin typeface="+mj-lt"/>
              </a:rPr>
              <a:t>Meaning there is a higher chance of the filter overflowing sooner!</a:t>
            </a:r>
          </a:p>
          <a:p>
            <a:pPr>
              <a:defRPr/>
            </a:pPr>
            <a:endParaRPr lang="en-US" dirty="0">
              <a:latin typeface="+mj-lt"/>
            </a:endParaRPr>
          </a:p>
        </p:txBody>
      </p:sp>
      <p:graphicFrame>
        <p:nvGraphicFramePr>
          <p:cNvPr id="13" name="Chart 12"/>
          <p:cNvGraphicFramePr>
            <a:graphicFrameLocks/>
          </p:cNvGraphicFramePr>
          <p:nvPr>
            <p:extLst>
              <p:ext uri="{D42A27DB-BD31-4B8C-83A1-F6EECF244321}">
                <p14:modId xmlns:p14="http://schemas.microsoft.com/office/powerpoint/2010/main" xmlns="" val="892459629"/>
              </p:ext>
            </p:extLst>
          </p:nvPr>
        </p:nvGraphicFramePr>
        <p:xfrm>
          <a:off x="4177559" y="1651590"/>
          <a:ext cx="4876800" cy="2768009"/>
        </p:xfrm>
        <a:graphic>
          <a:graphicData uri="http://schemas.openxmlformats.org/drawingml/2006/chart">
            <c:chart xmlns:c="http://schemas.openxmlformats.org/drawingml/2006/chart" xmlns:r="http://schemas.openxmlformats.org/officeDocument/2006/relationships" r:id="rId2"/>
          </a:graphicData>
        </a:graphic>
      </p:graphicFrame>
      <p:sp>
        <p:nvSpPr>
          <p:cNvPr id="15" name="Title 1"/>
          <p:cNvSpPr txBox="1">
            <a:spLocks/>
          </p:cNvSpPr>
          <p:nvPr/>
        </p:nvSpPr>
        <p:spPr bwMode="auto">
          <a:xfrm>
            <a:off x="2514600" y="228600"/>
            <a:ext cx="6400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chemeClr val="tx2"/>
                </a:solidFill>
                <a:latin typeface="+mj-lt"/>
                <a:ea typeface="ＭＳ Ｐゴシック" charset="-128"/>
                <a:cs typeface="+mj-cs"/>
              </a:defRPr>
            </a:lvl1pPr>
            <a:lvl2pPr algn="ctr" rtl="0" eaLnBrk="0" fontAlgn="base" hangingPunct="0">
              <a:spcBef>
                <a:spcPct val="0"/>
              </a:spcBef>
              <a:spcAft>
                <a:spcPct val="0"/>
              </a:spcAft>
              <a:defRPr sz="4400" b="1">
                <a:solidFill>
                  <a:schemeClr val="tx2"/>
                </a:solidFill>
                <a:latin typeface="Calibri" pitchFamily="-108" charset="0"/>
                <a:ea typeface="ＭＳ Ｐゴシック" charset="-128"/>
              </a:defRPr>
            </a:lvl2pPr>
            <a:lvl3pPr algn="ctr" rtl="0" eaLnBrk="0" fontAlgn="base" hangingPunct="0">
              <a:spcBef>
                <a:spcPct val="0"/>
              </a:spcBef>
              <a:spcAft>
                <a:spcPct val="0"/>
              </a:spcAft>
              <a:defRPr sz="4400" b="1">
                <a:solidFill>
                  <a:schemeClr val="tx2"/>
                </a:solidFill>
                <a:latin typeface="Calibri" pitchFamily="-108" charset="0"/>
                <a:ea typeface="ＭＳ Ｐゴシック" charset="-128"/>
              </a:defRPr>
            </a:lvl3pPr>
            <a:lvl4pPr algn="ctr" rtl="0" eaLnBrk="0" fontAlgn="base" hangingPunct="0">
              <a:spcBef>
                <a:spcPct val="0"/>
              </a:spcBef>
              <a:spcAft>
                <a:spcPct val="0"/>
              </a:spcAft>
              <a:defRPr sz="4400" b="1">
                <a:solidFill>
                  <a:schemeClr val="tx2"/>
                </a:solidFill>
                <a:latin typeface="Calibri" pitchFamily="-108" charset="0"/>
                <a:ea typeface="ＭＳ Ｐゴシック" charset="-128"/>
              </a:defRPr>
            </a:lvl4pPr>
            <a:lvl5pPr algn="ctr" rtl="0" eaLnBrk="0" fontAlgn="base" hangingPunct="0">
              <a:spcBef>
                <a:spcPct val="0"/>
              </a:spcBef>
              <a:spcAft>
                <a:spcPct val="0"/>
              </a:spcAft>
              <a:defRPr sz="4400" b="1">
                <a:solidFill>
                  <a:schemeClr val="tx2"/>
                </a:solidFill>
                <a:latin typeface="Calibri" pitchFamily="-108" charset="0"/>
                <a:ea typeface="ＭＳ Ｐゴシック" charset="-128"/>
              </a:defRPr>
            </a:lvl5pPr>
            <a:lvl6pPr marL="457200" algn="ctr" rtl="0" fontAlgn="base">
              <a:spcBef>
                <a:spcPct val="0"/>
              </a:spcBef>
              <a:spcAft>
                <a:spcPct val="0"/>
              </a:spcAft>
              <a:defRPr sz="4400" b="1">
                <a:solidFill>
                  <a:schemeClr val="tx2"/>
                </a:solidFill>
                <a:latin typeface="Calibri" pitchFamily="-108" charset="0"/>
              </a:defRPr>
            </a:lvl6pPr>
            <a:lvl7pPr marL="914400" algn="ctr" rtl="0" fontAlgn="base">
              <a:spcBef>
                <a:spcPct val="0"/>
              </a:spcBef>
              <a:spcAft>
                <a:spcPct val="0"/>
              </a:spcAft>
              <a:defRPr sz="4400" b="1">
                <a:solidFill>
                  <a:schemeClr val="tx2"/>
                </a:solidFill>
                <a:latin typeface="Calibri" pitchFamily="-108" charset="0"/>
              </a:defRPr>
            </a:lvl7pPr>
            <a:lvl8pPr marL="1371600" algn="ctr" rtl="0" fontAlgn="base">
              <a:spcBef>
                <a:spcPct val="0"/>
              </a:spcBef>
              <a:spcAft>
                <a:spcPct val="0"/>
              </a:spcAft>
              <a:defRPr sz="4400" b="1">
                <a:solidFill>
                  <a:schemeClr val="tx2"/>
                </a:solidFill>
                <a:latin typeface="Calibri" pitchFamily="-108" charset="0"/>
              </a:defRPr>
            </a:lvl8pPr>
            <a:lvl9pPr marL="1828800" algn="ctr" rtl="0" fontAlgn="base">
              <a:spcBef>
                <a:spcPct val="0"/>
              </a:spcBef>
              <a:spcAft>
                <a:spcPct val="0"/>
              </a:spcAft>
              <a:defRPr sz="4400" b="1">
                <a:solidFill>
                  <a:schemeClr val="tx2"/>
                </a:solidFill>
                <a:latin typeface="Calibri" pitchFamily="-108" charset="0"/>
              </a:defRPr>
            </a:lvl9pPr>
          </a:lstStyle>
          <a:p>
            <a:pPr eaLnBrk="1" hangingPunct="1"/>
            <a:r>
              <a:rPr lang="en-US" sz="4000" dirty="0" smtClean="0"/>
              <a:t/>
            </a:r>
            <a:br>
              <a:rPr lang="en-US" sz="4000" dirty="0" smtClean="0"/>
            </a:br>
            <a:r>
              <a:rPr lang="en-US" sz="4000" dirty="0" smtClean="0"/>
              <a:t>Experiments:</a:t>
            </a:r>
            <a:br>
              <a:rPr lang="en-US" sz="4000" dirty="0" smtClean="0"/>
            </a:br>
            <a:r>
              <a:rPr lang="en-US" sz="4000" dirty="0" smtClean="0"/>
              <a:t>500 NTU Cycle Results</a:t>
            </a:r>
            <a:br>
              <a:rPr lang="en-US" sz="4000" dirty="0" smtClean="0"/>
            </a:br>
            <a:endParaRPr lang="en-US" sz="3200" dirty="0" smtClean="0"/>
          </a:p>
        </p:txBody>
      </p:sp>
      <p:sp>
        <p:nvSpPr>
          <p:cNvPr id="4" name="TextBox 3"/>
          <p:cNvSpPr txBox="1"/>
          <p:nvPr/>
        </p:nvSpPr>
        <p:spPr>
          <a:xfrm>
            <a:off x="228600" y="2819400"/>
            <a:ext cx="4114800" cy="1015663"/>
          </a:xfrm>
          <a:prstGeom prst="rect">
            <a:avLst/>
          </a:prstGeom>
          <a:noFill/>
        </p:spPr>
        <p:txBody>
          <a:bodyPr wrap="square" rtlCol="0">
            <a:spAutoFit/>
          </a:bodyPr>
          <a:lstStyle/>
          <a:p>
            <a:r>
              <a:rPr lang="en-US" sz="2000" dirty="0" smtClean="0">
                <a:latin typeface="+mj-lt"/>
              </a:rPr>
              <a:t>From the data it seems like a 2-minute flush time is the best because it has the lowest wasted height </a:t>
            </a:r>
            <a:endParaRPr lang="en-US" sz="2000" dirty="0">
              <a:latin typeface="+mj-lt"/>
            </a:endParaRPr>
          </a:p>
        </p:txBody>
      </p:sp>
      <mc:AlternateContent xmlns:mc="http://schemas.openxmlformats.org/markup-compatibility/2006">
        <mc:Choice xmlns:a14="http://schemas.microsoft.com/office/drawing/2010/main" xmlns="" Requires="a14">
          <p:sp>
            <p:nvSpPr>
              <p:cNvPr id="6" name="TextBox 5"/>
              <p:cNvSpPr txBox="1"/>
              <p:nvPr/>
            </p:nvSpPr>
            <p:spPr>
              <a:xfrm>
                <a:off x="152400" y="1828800"/>
                <a:ext cx="3963136" cy="68999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a:rPr>
                          </m:ctrlPr>
                        </m:sSubPr>
                        <m:e>
                          <m:r>
                            <a:rPr lang="en-US" b="0" i="1" smtClean="0">
                              <a:latin typeface="Cambria Math"/>
                            </a:rPr>
                            <m:t>𝐻</m:t>
                          </m:r>
                        </m:e>
                        <m:sub>
                          <m:r>
                            <a:rPr lang="en-US" b="0" i="1" smtClean="0">
                              <a:latin typeface="Cambria Math"/>
                            </a:rPr>
                            <m:t>𝑊𝑎𝑠𝑡𝑒𝑑</m:t>
                          </m:r>
                        </m:sub>
                      </m:sSub>
                      <m:r>
                        <a:rPr lang="en-US" b="0" i="1" smtClean="0">
                          <a:latin typeface="Cambria Math"/>
                        </a:rPr>
                        <m:t>=</m:t>
                      </m:r>
                      <m:f>
                        <m:fPr>
                          <m:ctrlPr>
                            <a:rPr lang="en-US" b="0" i="1" smtClean="0">
                              <a:latin typeface="Cambria Math"/>
                            </a:rPr>
                          </m:ctrlPr>
                        </m:fPr>
                        <m:num>
                          <m:sSub>
                            <m:sSubPr>
                              <m:ctrlPr>
                                <a:rPr lang="en-US" b="0" i="1" smtClean="0">
                                  <a:latin typeface="Cambria Math"/>
                                </a:rPr>
                              </m:ctrlPr>
                            </m:sSubPr>
                            <m:e>
                              <m:r>
                                <a:rPr lang="en-US" b="0" i="1" smtClean="0">
                                  <a:latin typeface="Cambria Math"/>
                                </a:rPr>
                                <m:t>𝑄</m:t>
                              </m:r>
                            </m:e>
                            <m:sub>
                              <m:r>
                                <a:rPr lang="en-US" b="0" i="1" smtClean="0">
                                  <a:latin typeface="Cambria Math"/>
                                </a:rPr>
                                <m:t>𝐹𝑖𝑙𝑡𝑟𝑎𝑡𝑖𝑜𝑛</m:t>
                              </m:r>
                            </m:sub>
                          </m:sSub>
                          <m:r>
                            <a:rPr lang="en-US" b="0" i="1" smtClean="0">
                              <a:latin typeface="Cambria Math"/>
                            </a:rPr>
                            <m:t>∗</m:t>
                          </m:r>
                          <m:sSub>
                            <m:sSubPr>
                              <m:ctrlPr>
                                <a:rPr lang="en-US" b="0" i="1" smtClean="0">
                                  <a:latin typeface="Cambria Math"/>
                                </a:rPr>
                              </m:ctrlPr>
                            </m:sSubPr>
                            <m:e>
                              <m:r>
                                <a:rPr lang="en-US" b="0" i="1" smtClean="0">
                                  <a:latin typeface="Cambria Math"/>
                                </a:rPr>
                                <m:t>𝑇</m:t>
                              </m:r>
                            </m:e>
                            <m:sub>
                              <m:r>
                                <a:rPr lang="en-US" b="0" i="1" smtClean="0">
                                  <a:latin typeface="Cambria Math"/>
                                </a:rPr>
                                <m:t>𝐵𝑎𝑐𝑘𝑤𝑎𝑠h𝑇𝑜𝑡𝑎𝑙</m:t>
                              </m:r>
                            </m:sub>
                          </m:sSub>
                        </m:num>
                        <m:den>
                          <m:sSub>
                            <m:sSubPr>
                              <m:ctrlPr>
                                <a:rPr lang="en-US" b="0" i="1" smtClean="0">
                                  <a:latin typeface="Cambria Math"/>
                                </a:rPr>
                              </m:ctrlPr>
                            </m:sSubPr>
                            <m:e>
                              <m:r>
                                <a:rPr lang="en-US" b="0" i="1" smtClean="0">
                                  <a:latin typeface="Cambria Math"/>
                                </a:rPr>
                                <m:t>𝐴</m:t>
                              </m:r>
                            </m:e>
                            <m:sub>
                              <m:r>
                                <a:rPr lang="en-US" b="0" i="1" smtClean="0">
                                  <a:latin typeface="Cambria Math"/>
                                </a:rPr>
                                <m:t>𝑃𝑖𝑝𝑒</m:t>
                              </m:r>
                            </m:sub>
                          </m:sSub>
                        </m:den>
                      </m:f>
                    </m:oMath>
                  </m:oMathPara>
                </a14:m>
                <a:endParaRPr lang="en-US" dirty="0"/>
              </a:p>
            </p:txBody>
          </p:sp>
        </mc:Choice>
        <mc:Fallback>
          <p:sp>
            <p:nvSpPr>
              <p:cNvPr id="6" name="TextBox 5"/>
              <p:cNvSpPr txBox="1">
                <a:spLocks noRot="1" noChangeAspect="1" noMove="1" noResize="1" noEditPoints="1" noAdjustHandles="1" noChangeArrowheads="1" noChangeShapeType="1" noTextEdit="1"/>
              </p:cNvSpPr>
              <p:nvPr/>
            </p:nvSpPr>
            <p:spPr>
              <a:xfrm>
                <a:off x="152400" y="1828800"/>
                <a:ext cx="3963136" cy="689997"/>
              </a:xfrm>
              <a:prstGeom prst="rect">
                <a:avLst/>
              </a:prstGeom>
              <a:blipFill rotWithShape="1">
                <a:blip r:embed="rId3" cstate="print"/>
                <a:stretch>
                  <a:fillRect/>
                </a:stretch>
              </a:blipFill>
            </p:spPr>
            <p:txBody>
              <a:bodyPr/>
              <a:lstStyle/>
              <a:p>
                <a:r>
                  <a:rPr lang="en-US">
                    <a:noFill/>
                  </a:rPr>
                  <a:t> </a:t>
                </a:r>
              </a:p>
            </p:txBody>
          </p:sp>
        </mc:Fallback>
      </mc:AlternateContent>
      <p:graphicFrame>
        <p:nvGraphicFramePr>
          <p:cNvPr id="19" name="Chart 18"/>
          <p:cNvGraphicFramePr>
            <a:graphicFrameLocks/>
          </p:cNvGraphicFramePr>
          <p:nvPr>
            <p:extLst>
              <p:ext uri="{D42A27DB-BD31-4B8C-83A1-F6EECF244321}">
                <p14:modId xmlns:p14="http://schemas.microsoft.com/office/powerpoint/2010/main" xmlns="" val="1948497435"/>
              </p:ext>
            </p:extLst>
          </p:nvPr>
        </p:nvGraphicFramePr>
        <p:xfrm>
          <a:off x="132906" y="4038600"/>
          <a:ext cx="4210493" cy="2514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xmlns="" val="3892204120"/>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idx="4294967295"/>
          </p:nvPr>
        </p:nvSpPr>
        <p:spPr>
          <a:xfrm>
            <a:off x="2514600" y="228600"/>
            <a:ext cx="6400800" cy="1143000"/>
          </a:xfrm>
        </p:spPr>
        <p:txBody>
          <a:bodyPr/>
          <a:lstStyle/>
          <a:p>
            <a:pPr eaLnBrk="1" hangingPunct="1"/>
            <a:r>
              <a:rPr lang="en-US" sz="4000" dirty="0" smtClean="0"/>
              <a:t/>
            </a:r>
            <a:br>
              <a:rPr lang="en-US" sz="4000" dirty="0" smtClean="0"/>
            </a:br>
            <a:r>
              <a:rPr lang="en-US" sz="4000" dirty="0" smtClean="0"/>
              <a:t>Experiments:</a:t>
            </a:r>
            <a:br>
              <a:rPr lang="en-US" sz="4000" dirty="0" smtClean="0"/>
            </a:br>
            <a:r>
              <a:rPr lang="en-US" sz="4000" dirty="0" smtClean="0"/>
              <a:t>500 NTU Cycle Results</a:t>
            </a:r>
            <a:br>
              <a:rPr lang="en-US" sz="4000" dirty="0" smtClean="0"/>
            </a:br>
            <a:endParaRPr lang="en-US" sz="3200" dirty="0" smtClean="0"/>
          </a:p>
        </p:txBody>
      </p:sp>
      <p:graphicFrame>
        <p:nvGraphicFramePr>
          <p:cNvPr id="10" name="Chart 9"/>
          <p:cNvGraphicFramePr>
            <a:graphicFrameLocks/>
          </p:cNvGraphicFramePr>
          <p:nvPr>
            <p:extLst>
              <p:ext uri="{D42A27DB-BD31-4B8C-83A1-F6EECF244321}">
                <p14:modId xmlns:p14="http://schemas.microsoft.com/office/powerpoint/2010/main" xmlns="" val="2278689945"/>
              </p:ext>
            </p:extLst>
          </p:nvPr>
        </p:nvGraphicFramePr>
        <p:xfrm>
          <a:off x="533400" y="1676400"/>
          <a:ext cx="80772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685801" y="6248400"/>
            <a:ext cx="7619999" cy="369332"/>
          </a:xfrm>
          <a:prstGeom prst="rect">
            <a:avLst/>
          </a:prstGeom>
          <a:noFill/>
        </p:spPr>
        <p:txBody>
          <a:bodyPr wrap="square" rtlCol="0">
            <a:spAutoFit/>
          </a:bodyPr>
          <a:lstStyle/>
          <a:p>
            <a:r>
              <a:rPr lang="en-US" dirty="0" smtClean="0">
                <a:latin typeface="+mn-lt"/>
              </a:rPr>
              <a:t>Graph of how much water is wasted during each section of the backwash cycle.  </a:t>
            </a:r>
            <a:endParaRPr lang="en-US" dirty="0">
              <a:latin typeface="+mn-lt"/>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idx="4294967295"/>
          </p:nvPr>
        </p:nvSpPr>
        <p:spPr>
          <a:xfrm>
            <a:off x="2514600" y="228600"/>
            <a:ext cx="6400800" cy="1143000"/>
          </a:xfrm>
        </p:spPr>
        <p:txBody>
          <a:bodyPr/>
          <a:lstStyle/>
          <a:p>
            <a:pPr eaLnBrk="1" hangingPunct="1"/>
            <a:r>
              <a:rPr lang="en-US" sz="4000" dirty="0" smtClean="0"/>
              <a:t/>
            </a:r>
            <a:br>
              <a:rPr lang="en-US" sz="4000" dirty="0" smtClean="0"/>
            </a:br>
            <a:r>
              <a:rPr lang="en-US" sz="4000" dirty="0" smtClean="0"/>
              <a:t>Experiments:</a:t>
            </a:r>
            <a:br>
              <a:rPr lang="en-US" sz="4000" dirty="0" smtClean="0"/>
            </a:br>
            <a:r>
              <a:rPr lang="en-US" sz="4000" dirty="0" smtClean="0"/>
              <a:t>500 NTU Cycle Results</a:t>
            </a:r>
            <a:br>
              <a:rPr lang="en-US" sz="4000" dirty="0" smtClean="0"/>
            </a:br>
            <a:endParaRPr lang="en-US" sz="3200" dirty="0" smtClean="0"/>
          </a:p>
        </p:txBody>
      </p:sp>
      <p:sp>
        <p:nvSpPr>
          <p:cNvPr id="3" name="TextBox 2"/>
          <p:cNvSpPr txBox="1"/>
          <p:nvPr/>
        </p:nvSpPr>
        <p:spPr>
          <a:xfrm>
            <a:off x="304800" y="1447800"/>
            <a:ext cx="8610600" cy="2308324"/>
          </a:xfrm>
          <a:prstGeom prst="rect">
            <a:avLst/>
          </a:prstGeom>
          <a:noFill/>
        </p:spPr>
        <p:txBody>
          <a:bodyPr wrap="square" rtlCol="0">
            <a:spAutoFit/>
          </a:bodyPr>
          <a:lstStyle/>
          <a:p>
            <a:pPr algn="ctr"/>
            <a:r>
              <a:rPr lang="en-US" dirty="0">
                <a:latin typeface="+mn-lt"/>
              </a:rPr>
              <a:t>F</a:t>
            </a:r>
            <a:r>
              <a:rPr lang="en-US" dirty="0" smtClean="0">
                <a:latin typeface="+mn-lt"/>
              </a:rPr>
              <a:t>lush times of 2, 3, and 4 minutes all have a similar height of wasted water getting to 90% NTU removal (i.e. if influent = 23NTU, the time it takes for effluent to become = 2.3NTU).</a:t>
            </a:r>
          </a:p>
          <a:p>
            <a:pPr algn="ctr"/>
            <a:endParaRPr lang="en-US" dirty="0">
              <a:latin typeface="+mn-lt"/>
            </a:endParaRPr>
          </a:p>
          <a:p>
            <a:pPr algn="ctr"/>
            <a:r>
              <a:rPr lang="en-US" dirty="0" smtClean="0">
                <a:latin typeface="+mn-lt"/>
              </a:rPr>
              <a:t>Results indicate 3 minutes is the best flush time.</a:t>
            </a:r>
          </a:p>
          <a:p>
            <a:pPr algn="ctr"/>
            <a:r>
              <a:rPr lang="en-US" dirty="0" smtClean="0">
                <a:latin typeface="+mn-lt"/>
              </a:rPr>
              <a:t>Even though it wastes more water than 4 minutes, it is minimal and a shorter total backwash (over a minute shorter) outweighs the &lt;1m saved by using the longer flush.</a:t>
            </a:r>
          </a:p>
          <a:p>
            <a:endParaRPr lang="en-US" dirty="0" smtClean="0"/>
          </a:p>
          <a:p>
            <a:endParaRPr lang="en-US" dirty="0"/>
          </a:p>
        </p:txBody>
      </p:sp>
      <p:graphicFrame>
        <p:nvGraphicFramePr>
          <p:cNvPr id="8" name="Chart 7"/>
          <p:cNvGraphicFramePr>
            <a:graphicFrameLocks/>
          </p:cNvGraphicFramePr>
          <p:nvPr>
            <p:extLst>
              <p:ext uri="{D42A27DB-BD31-4B8C-83A1-F6EECF244321}">
                <p14:modId xmlns:p14="http://schemas.microsoft.com/office/powerpoint/2010/main" xmlns="" val="4153453161"/>
              </p:ext>
            </p:extLst>
          </p:nvPr>
        </p:nvGraphicFramePr>
        <p:xfrm>
          <a:off x="838199" y="3141623"/>
          <a:ext cx="7543801" cy="36897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2958895237"/>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idx="4294967295"/>
          </p:nvPr>
        </p:nvSpPr>
        <p:spPr>
          <a:xfrm>
            <a:off x="2514600" y="228600"/>
            <a:ext cx="6400800" cy="1143000"/>
          </a:xfrm>
        </p:spPr>
        <p:txBody>
          <a:bodyPr/>
          <a:lstStyle/>
          <a:p>
            <a:pPr eaLnBrk="1" hangingPunct="1"/>
            <a:r>
              <a:rPr lang="en-US" sz="4000" dirty="0" smtClean="0"/>
              <a:t/>
            </a:r>
            <a:br>
              <a:rPr lang="en-US" sz="4000" dirty="0" smtClean="0"/>
            </a:br>
            <a:r>
              <a:rPr lang="en-US" sz="4000" dirty="0" smtClean="0"/>
              <a:t>Experiments:</a:t>
            </a:r>
            <a:br>
              <a:rPr lang="en-US" sz="4000" dirty="0" smtClean="0"/>
            </a:br>
            <a:r>
              <a:rPr lang="en-US" sz="4000" dirty="0" smtClean="0"/>
              <a:t>4-Layer Introduction</a:t>
            </a:r>
            <a:br>
              <a:rPr lang="en-US" sz="4000" dirty="0" smtClean="0"/>
            </a:br>
            <a:endParaRPr lang="en-US" sz="3200" dirty="0" smtClean="0"/>
          </a:p>
        </p:txBody>
      </p:sp>
      <p:pic>
        <p:nvPicPr>
          <p:cNvPr id="5" name="Picture 2" descr="http://distilleryimage7.instagram.com/282dafcc214d11e19896123138142014_6.jpg"/>
          <p:cNvPicPr>
            <a:picLocks noChangeAspect="1" noChangeArrowheads="1"/>
          </p:cNvPicPr>
          <p:nvPr/>
        </p:nvPicPr>
        <p:blipFill>
          <a:blip r:embed="rId2" cstate="print"/>
          <a:srcRect/>
          <a:stretch>
            <a:fillRect/>
          </a:stretch>
        </p:blipFill>
        <p:spPr bwMode="auto">
          <a:xfrm>
            <a:off x="304800" y="1849821"/>
            <a:ext cx="4572000" cy="4398579"/>
          </a:xfrm>
          <a:prstGeom prst="rect">
            <a:avLst/>
          </a:prstGeom>
          <a:noFill/>
        </p:spPr>
      </p:pic>
      <p:cxnSp>
        <p:nvCxnSpPr>
          <p:cNvPr id="6" name="Straight Arrow Connector 5"/>
          <p:cNvCxnSpPr/>
          <p:nvPr/>
        </p:nvCxnSpPr>
        <p:spPr bwMode="auto">
          <a:xfrm flipH="1" flipV="1">
            <a:off x="2598684" y="4355068"/>
            <a:ext cx="1143000" cy="533400"/>
          </a:xfrm>
          <a:prstGeom prst="straightConnector1">
            <a:avLst/>
          </a:prstGeom>
          <a:solidFill>
            <a:schemeClr val="accent1"/>
          </a:solidFill>
          <a:ln w="38100" cap="flat" cmpd="sng" algn="ctr">
            <a:solidFill>
              <a:srgbClr val="261300"/>
            </a:solidFill>
            <a:prstDash val="solid"/>
            <a:round/>
            <a:headEnd type="none" w="lg" len="med"/>
            <a:tailEnd type="arrow"/>
          </a:ln>
          <a:effectLst/>
        </p:spPr>
      </p:cxnSp>
      <p:cxnSp>
        <p:nvCxnSpPr>
          <p:cNvPr id="7" name="Straight Arrow Connector 6"/>
          <p:cNvCxnSpPr/>
          <p:nvPr/>
        </p:nvCxnSpPr>
        <p:spPr bwMode="auto">
          <a:xfrm flipH="1" flipV="1">
            <a:off x="2674884" y="4038600"/>
            <a:ext cx="1066800" cy="457200"/>
          </a:xfrm>
          <a:prstGeom prst="straightConnector1">
            <a:avLst/>
          </a:prstGeom>
          <a:solidFill>
            <a:schemeClr val="accent1"/>
          </a:solidFill>
          <a:ln w="38100" cap="flat" cmpd="sng" algn="ctr">
            <a:solidFill>
              <a:srgbClr val="261300"/>
            </a:solidFill>
            <a:prstDash val="solid"/>
            <a:round/>
            <a:headEnd type="none" w="lg" len="med"/>
            <a:tailEnd type="arrow"/>
          </a:ln>
          <a:effectLst/>
        </p:spPr>
      </p:cxnSp>
      <p:sp>
        <p:nvSpPr>
          <p:cNvPr id="9" name="TextBox 8"/>
          <p:cNvSpPr txBox="1"/>
          <p:nvPr/>
        </p:nvSpPr>
        <p:spPr>
          <a:xfrm>
            <a:off x="3657600" y="4431268"/>
            <a:ext cx="1135117" cy="369332"/>
          </a:xfrm>
          <a:prstGeom prst="rect">
            <a:avLst/>
          </a:prstGeom>
          <a:noFill/>
        </p:spPr>
        <p:txBody>
          <a:bodyPr wrap="square" rtlCol="0">
            <a:spAutoFit/>
          </a:bodyPr>
          <a:lstStyle/>
          <a:p>
            <a:r>
              <a:rPr lang="en-US" dirty="0" smtClean="0">
                <a:solidFill>
                  <a:srgbClr val="261300"/>
                </a:solidFill>
              </a:rPr>
              <a:t>6 layers?</a:t>
            </a:r>
            <a:endParaRPr lang="en-US" dirty="0">
              <a:solidFill>
                <a:srgbClr val="261300"/>
              </a:solidFill>
            </a:endParaRPr>
          </a:p>
        </p:txBody>
      </p:sp>
      <p:sp>
        <p:nvSpPr>
          <p:cNvPr id="10" name="TextBox 9"/>
          <p:cNvSpPr txBox="1"/>
          <p:nvPr/>
        </p:nvSpPr>
        <p:spPr>
          <a:xfrm>
            <a:off x="3429000" y="4953000"/>
            <a:ext cx="1439917" cy="369332"/>
          </a:xfrm>
          <a:prstGeom prst="rect">
            <a:avLst/>
          </a:prstGeom>
          <a:noFill/>
        </p:spPr>
        <p:txBody>
          <a:bodyPr wrap="square" rtlCol="0">
            <a:spAutoFit/>
          </a:bodyPr>
          <a:lstStyle/>
          <a:p>
            <a:r>
              <a:rPr lang="en-US" dirty="0" smtClean="0">
                <a:solidFill>
                  <a:srgbClr val="261300"/>
                </a:solidFill>
              </a:rPr>
              <a:t>Or 4 layers?</a:t>
            </a:r>
            <a:endParaRPr lang="en-US" dirty="0">
              <a:solidFill>
                <a:srgbClr val="261300"/>
              </a:solidFill>
            </a:endParaRPr>
          </a:p>
        </p:txBody>
      </p:sp>
      <p:sp>
        <p:nvSpPr>
          <p:cNvPr id="2" name="TextBox 1"/>
          <p:cNvSpPr txBox="1"/>
          <p:nvPr/>
        </p:nvSpPr>
        <p:spPr>
          <a:xfrm>
            <a:off x="5170967" y="1612612"/>
            <a:ext cx="3785191" cy="1200329"/>
          </a:xfrm>
          <a:prstGeom prst="rect">
            <a:avLst/>
          </a:prstGeom>
          <a:noFill/>
        </p:spPr>
        <p:txBody>
          <a:bodyPr wrap="square" rtlCol="0">
            <a:spAutoFit/>
          </a:bodyPr>
          <a:lstStyle/>
          <a:p>
            <a:r>
              <a:rPr lang="en-US" sz="3600" b="1" dirty="0" smtClean="0">
                <a:latin typeface="+mn-lt"/>
              </a:rPr>
              <a:t>Why do we even want to try?</a:t>
            </a:r>
          </a:p>
        </p:txBody>
      </p:sp>
      <p:sp>
        <p:nvSpPr>
          <p:cNvPr id="4" name="Rectangle 3"/>
          <p:cNvSpPr/>
          <p:nvPr/>
        </p:nvSpPr>
        <p:spPr>
          <a:xfrm>
            <a:off x="4876800" y="2971800"/>
            <a:ext cx="4343400" cy="3970318"/>
          </a:xfrm>
          <a:prstGeom prst="rect">
            <a:avLst/>
          </a:prstGeom>
        </p:spPr>
        <p:txBody>
          <a:bodyPr wrap="square">
            <a:spAutoFit/>
          </a:bodyPr>
          <a:lstStyle/>
          <a:p>
            <a:pPr eaLnBrk="1" hangingPunct="1"/>
            <a:r>
              <a:rPr lang="en-US" sz="2800" b="1" dirty="0" smtClean="0"/>
              <a:t> </a:t>
            </a:r>
            <a:r>
              <a:rPr lang="en-US" sz="2800" b="1" dirty="0" smtClean="0">
                <a:latin typeface="+mn-lt"/>
              </a:rPr>
              <a:t>4 layers at 20 cm (80cm) vs.  6 layers at 20 cm (120cm)</a:t>
            </a:r>
          </a:p>
          <a:p>
            <a:pPr eaLnBrk="1" hangingPunct="1"/>
            <a:endParaRPr lang="en-US" sz="2800" b="1" dirty="0" smtClean="0">
              <a:latin typeface="+mn-lt"/>
            </a:endParaRPr>
          </a:p>
          <a:p>
            <a:pPr marL="914400" lvl="1" indent="-457200" eaLnBrk="1" hangingPunct="1">
              <a:buFont typeface="Wingdings" pitchFamily="2" charset="2"/>
              <a:buChar char="Ø"/>
            </a:pPr>
            <a:r>
              <a:rPr lang="en-US" sz="2400" dirty="0">
                <a:latin typeface="+mn-lt"/>
              </a:rPr>
              <a:t>“A 80 cm filter bed would be </a:t>
            </a:r>
            <a:r>
              <a:rPr lang="en-US" sz="2400" dirty="0" err="1">
                <a:latin typeface="+mn-lt"/>
              </a:rPr>
              <a:t>soooo</a:t>
            </a:r>
            <a:r>
              <a:rPr lang="en-US" sz="2400" dirty="0">
                <a:latin typeface="+mn-lt"/>
              </a:rPr>
              <a:t> attractive.” –Monroe 2012</a:t>
            </a:r>
          </a:p>
          <a:p>
            <a:pPr marL="914400" lvl="1" indent="-457200" eaLnBrk="1" hangingPunct="1">
              <a:buFont typeface="Wingdings" pitchFamily="2" charset="2"/>
              <a:buChar char="Ø"/>
            </a:pPr>
            <a:r>
              <a:rPr lang="en-US" sz="2400" dirty="0">
                <a:latin typeface="+mn-lt"/>
              </a:rPr>
              <a:t>$</a:t>
            </a:r>
            <a:r>
              <a:rPr lang="en-US" sz="2400" dirty="0" err="1">
                <a:latin typeface="+mn-lt"/>
              </a:rPr>
              <a:t>ave</a:t>
            </a:r>
            <a:r>
              <a:rPr lang="en-US" sz="2400" dirty="0">
                <a:latin typeface="+mn-lt"/>
              </a:rPr>
              <a:t>$ $</a:t>
            </a:r>
            <a:r>
              <a:rPr lang="en-US" sz="2400" dirty="0" smtClean="0">
                <a:latin typeface="+mn-lt"/>
              </a:rPr>
              <a:t>and</a:t>
            </a:r>
          </a:p>
          <a:p>
            <a:pPr marL="914400" lvl="1" indent="-457200" eaLnBrk="1" hangingPunct="1">
              <a:buFont typeface="Wingdings" pitchFamily="2" charset="2"/>
              <a:buChar char="Ø"/>
            </a:pPr>
            <a:r>
              <a:rPr lang="en-US" sz="2400" dirty="0" smtClean="0">
                <a:latin typeface="+mn-lt"/>
              </a:rPr>
              <a:t>It would be silly for us to assume our first setup was the best.</a:t>
            </a:r>
            <a:endParaRPr lang="en-US" sz="2400" dirty="0">
              <a:latin typeface="+mn-lt"/>
            </a:endParaRPr>
          </a:p>
        </p:txBody>
      </p:sp>
    </p:spTree>
    <p:extLst>
      <p:ext uri="{BB962C8B-B14F-4D97-AF65-F5344CB8AC3E}">
        <p14:creationId xmlns:p14="http://schemas.microsoft.com/office/powerpoint/2010/main" xmlns="" val="3672696265"/>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AguaClara">
  <a:themeElements>
    <a:clrScheme name="">
      <a:dk1>
        <a:srgbClr val="000000"/>
      </a:dk1>
      <a:lt1>
        <a:srgbClr val="FFFFFF"/>
      </a:lt1>
      <a:dk2>
        <a:srgbClr val="00005A"/>
      </a:dk2>
      <a:lt2>
        <a:srgbClr val="FFFFFF"/>
      </a:lt2>
      <a:accent1>
        <a:srgbClr val="0300BE"/>
      </a:accent1>
      <a:accent2>
        <a:srgbClr val="FBA305"/>
      </a:accent2>
      <a:accent3>
        <a:srgbClr val="FFFFFF"/>
      </a:accent3>
      <a:accent4>
        <a:srgbClr val="000000"/>
      </a:accent4>
      <a:accent5>
        <a:srgbClr val="AAAADB"/>
      </a:accent5>
      <a:accent6>
        <a:srgbClr val="E39304"/>
      </a:accent6>
      <a:hlink>
        <a:srgbClr val="678EFD"/>
      </a:hlink>
      <a:folHlink>
        <a:srgbClr val="AC0000"/>
      </a:folHlink>
    </a:clrScheme>
    <a:fontScheme name="1_AguaClara">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AguaCla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guaClara">
  <a:themeElements>
    <a:clrScheme name="">
      <a:dk1>
        <a:srgbClr val="000000"/>
      </a:dk1>
      <a:lt1>
        <a:srgbClr val="FFFFFF"/>
      </a:lt1>
      <a:dk2>
        <a:srgbClr val="00005A"/>
      </a:dk2>
      <a:lt2>
        <a:srgbClr val="FFFFFF"/>
      </a:lt2>
      <a:accent1>
        <a:srgbClr val="0300BE"/>
      </a:accent1>
      <a:accent2>
        <a:srgbClr val="FBA305"/>
      </a:accent2>
      <a:accent3>
        <a:srgbClr val="FFFFFF"/>
      </a:accent3>
      <a:accent4>
        <a:srgbClr val="000000"/>
      </a:accent4>
      <a:accent5>
        <a:srgbClr val="AAAADB"/>
      </a:accent5>
      <a:accent6>
        <a:srgbClr val="E39304"/>
      </a:accent6>
      <a:hlink>
        <a:srgbClr val="678EFD"/>
      </a:hlink>
      <a:folHlink>
        <a:srgbClr val="AC0000"/>
      </a:folHlink>
    </a:clrScheme>
    <a:fontScheme name="AguaClara">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AguaCla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guaCla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guaClara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AguaClara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AguaClara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1467</TotalTime>
  <Words>1062</Words>
  <Application>Microsoft Office PowerPoint</Application>
  <PresentationFormat>On-screen Show (4:3)</PresentationFormat>
  <Paragraphs>159</Paragraphs>
  <Slides>19</Slides>
  <Notes>1</Notes>
  <HiddenSlides>0</HiddenSlides>
  <MMClips>0</MMClips>
  <ScaleCrop>false</ScaleCrop>
  <HeadingPairs>
    <vt:vector size="6" baseType="variant">
      <vt:variant>
        <vt:lpstr>Theme</vt:lpstr>
      </vt:variant>
      <vt:variant>
        <vt:i4>2</vt:i4>
      </vt:variant>
      <vt:variant>
        <vt:lpstr>Links</vt:lpstr>
      </vt:variant>
      <vt:variant>
        <vt:i4>1</vt:i4>
      </vt:variant>
      <vt:variant>
        <vt:lpstr>Slide Titles</vt:lpstr>
      </vt:variant>
      <vt:variant>
        <vt:i4>19</vt:i4>
      </vt:variant>
    </vt:vector>
  </HeadingPairs>
  <TitlesOfParts>
    <vt:vector size="22" baseType="lpstr">
      <vt:lpstr>1_AguaClara</vt:lpstr>
      <vt:lpstr>AguaClara</vt:lpstr>
      <vt:lpstr>\\bridge\EnvProcesses\3_Pilot-scale Results\Spring 2012 Continous Tests\MathCAD Analysis\7_Trial 7 3-28-2012.xmcd\Selection 51 2691 494 3114</vt:lpstr>
      <vt:lpstr>Stacked Rapid Sand Filtration Pilot Scale Final Presentation, Spring 2012</vt:lpstr>
      <vt:lpstr>The Plan</vt:lpstr>
      <vt:lpstr>Slide 3</vt:lpstr>
      <vt:lpstr>Slide 4</vt:lpstr>
      <vt:lpstr>Slide 5</vt:lpstr>
      <vt:lpstr>Slide 6</vt:lpstr>
      <vt:lpstr> Experiments: 500 NTU Cycle Results </vt:lpstr>
      <vt:lpstr> Experiments: 500 NTU Cycle Results </vt:lpstr>
      <vt:lpstr> Experiments: 4-Layer Introduction </vt:lpstr>
      <vt:lpstr> Experiments: 4-Layer Tests </vt:lpstr>
      <vt:lpstr>Experiments: 4-Layer Tests; Our concerns and speculations </vt:lpstr>
      <vt:lpstr> Experiments: 4-Layer Tests Results </vt:lpstr>
      <vt:lpstr> Experiments: 4-Layer Tests Results </vt:lpstr>
      <vt:lpstr> Experiments: 4-Layer Tests Results </vt:lpstr>
      <vt:lpstr> Experiments: 4-Layer Tests vs. 6 Layer </vt:lpstr>
      <vt:lpstr> Future Work for Summer/Fall Semesters </vt:lpstr>
      <vt:lpstr>Slide 17</vt:lpstr>
      <vt:lpstr>Slide 18</vt:lpstr>
      <vt:lpstr>?uestions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aguaclara</dc:creator>
  <cp:lastModifiedBy>aguaclara</cp:lastModifiedBy>
  <cp:revision>113</cp:revision>
  <dcterms:created xsi:type="dcterms:W3CDTF">2011-09-30T15:49:58Z</dcterms:created>
  <dcterms:modified xsi:type="dcterms:W3CDTF">2012-05-12T18:47:32Z</dcterms:modified>
</cp:coreProperties>
</file>