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475" r:id="rId2"/>
    <p:sldId id="477" r:id="rId3"/>
    <p:sldId id="479" r:id="rId4"/>
    <p:sldId id="480" r:id="rId5"/>
    <p:sldId id="481" r:id="rId6"/>
    <p:sldId id="482" r:id="rId7"/>
    <p:sldId id="486" r:id="rId8"/>
    <p:sldId id="487" r:id="rId9"/>
    <p:sldId id="488" r:id="rId10"/>
    <p:sldId id="490" r:id="rId11"/>
    <p:sldId id="491" r:id="rId12"/>
    <p:sldId id="492" r:id="rId13"/>
    <p:sldId id="493" r:id="rId14"/>
    <p:sldId id="498" r:id="rId15"/>
    <p:sldId id="496" r:id="rId16"/>
    <p:sldId id="484" r:id="rId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1" autoAdjust="0"/>
    <p:restoredTop sz="74731" autoAdjust="0"/>
  </p:normalViewPr>
  <p:slideViewPr>
    <p:cSldViewPr>
      <p:cViewPr>
        <p:scale>
          <a:sx n="60" d="100"/>
          <a:sy n="60" d="100"/>
        </p:scale>
        <p:origin x="-168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we all know that, Stacked Rapid</a:t>
            </a:r>
            <a:r>
              <a:rPr lang="en-US" baseline="0" dirty="0" smtClean="0"/>
              <a:t> Sand Filtration technique is invented by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, it requires less water to backwash, as well as a smaller footprint to achieve the same level of filtration. </a:t>
            </a:r>
          </a:p>
          <a:p>
            <a:r>
              <a:rPr lang="en-US" baseline="0" dirty="0" smtClean="0"/>
              <a:t>For our bench scale team, our goal is to try to understand the hydraulic characteristics of the filter.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Blue: fine sand</a:t>
            </a:r>
          </a:p>
          <a:p>
            <a:r>
              <a:rPr lang="en-US" dirty="0" smtClean="0"/>
              <a:t>Red: coarser</a:t>
            </a:r>
            <a:r>
              <a:rPr lang="en-US" baseline="0" dirty="0" smtClean="0"/>
              <a:t> sand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Two 2.5cm</a:t>
            </a:r>
            <a:r>
              <a:rPr lang="en-US" baseline="0" dirty="0" smtClean="0"/>
              <a:t> diameter liter columns with full process control for chemical feed, backwash, and turbidity measurements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Fine sand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depth filtration test used the modified apparatus whose incoming pipe was inserted about 2 cm deep into the sand layer.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experiment ran 24 hours with clean water, and another 24 hours with 20 NTU raw water and alum as coagulant.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713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6552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54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file:///C:\Documents%20and%20Settings\aguaclara\Desktop\Spring%202012%20Self-healing%20Test\Data%20Analysis\8_Trial%208%203-1-2012.xmcd\Selection%2035%20550%20519%20960" TargetMode="Externa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\\bridge\AguaClaraFiles\aguaclara\AguaClara%20Team%20Folders\Stacked%20Filtration\Results%20and%20Analysis\Fall%202011%20Self-healing%20Test\Data%20Analysis\1_Trial%201%2012-2-2011.xmcd\Selection%2035%201051%20517%201392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ocuments%20and%20Settings\aguaclara\Desktop\Spring%202012%20Self-healing%20Test\Data%20Analysis\8_Trial%208%203-1-2012.xmcd\Selection%2035%20550%20519%20960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438400" y="4395716"/>
            <a:ext cx="6477000" cy="2159794"/>
          </a:xfrm>
          <a:ln>
            <a:noFill/>
          </a:ln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Huifei Wu</a:t>
            </a:r>
          </a:p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Weiling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Xu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Danhong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Luo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447800" y="1066800"/>
            <a:ext cx="7543800" cy="1470025"/>
          </a:xfrm>
        </p:spPr>
        <p:txBody>
          <a:bodyPr/>
          <a:lstStyle/>
          <a:p>
            <a:pPr algn="r"/>
            <a:r>
              <a:rPr lang="en-US" sz="4400" dirty="0"/>
              <a:t>Stacked Rapid Sand </a:t>
            </a:r>
            <a:r>
              <a:rPr lang="en-US" sz="4400" dirty="0" smtClean="0"/>
              <a:t>Filtration </a:t>
            </a:r>
            <a:br>
              <a:rPr lang="en-US" sz="4400" dirty="0" smtClean="0"/>
            </a:br>
            <a:r>
              <a:rPr lang="en-US" sz="4400" dirty="0" smtClean="0"/>
              <a:t> Bench Scale</a:t>
            </a:r>
            <a:endParaRPr lang="en-US" sz="44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Self-healing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</a:p>
          <a:p>
            <a:pPr marL="914400" lvl="1" indent="-514350">
              <a:buFont typeface="+mj-lt"/>
              <a:buAutoNum type="arabicPeriod" startAt="4"/>
            </a:pPr>
            <a:r>
              <a:rPr lang="en-US" dirty="0"/>
              <a:t>Perturbation </a:t>
            </a:r>
            <a:r>
              <a:rPr lang="en-US" dirty="0" smtClean="0"/>
              <a:t>Test: Flow rate and head loss Correspond to each other.</a:t>
            </a:r>
            <a:endParaRPr lang="en-US" dirty="0"/>
          </a:p>
        </p:txBody>
      </p:sp>
      <p:pic>
        <p:nvPicPr>
          <p:cNvPr id="6146" name="Picture 2" descr="E:\CU\CEE 5052\Research Report v3.2\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508" y="3352800"/>
            <a:ext cx="4365668" cy="322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CU\CEE 5052\Research Report v3.2\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5176" y="3086362"/>
            <a:ext cx="4344537" cy="375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7519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filtration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sz="2800" dirty="0" smtClean="0"/>
              <a:t>Eliminate the surface  removal effect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dirty="0" smtClean="0"/>
              <a:t>Apparatus </a:t>
            </a:r>
          </a:p>
          <a:p>
            <a:r>
              <a:rPr lang="en-US" sz="2800" dirty="0"/>
              <a:t>Incoming pipe was inserted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about </a:t>
            </a:r>
            <a:r>
              <a:rPr lang="en-US" sz="2800" dirty="0"/>
              <a:t>2 cm deep into the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sand </a:t>
            </a:r>
            <a:r>
              <a:rPr lang="en-US" sz="2800" dirty="0"/>
              <a:t>layer.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000250"/>
            <a:ext cx="2257425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7315200" y="4419600"/>
            <a:ext cx="914400" cy="1219200"/>
          </a:xfrm>
          <a:prstGeom prst="ellipse">
            <a:avLst/>
          </a:prstGeom>
          <a:noFill/>
          <a:ln w="57150">
            <a:solidFill>
              <a:srgbClr val="FF0000"/>
            </a:solidFill>
            <a:headEnd type="none" w="lg" len="med"/>
            <a:tailEnd type="none" w="lg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702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048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Result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199" y="2057400"/>
            <a:ext cx="5449397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57517403"/>
              </p:ext>
            </p:extLst>
          </p:nvPr>
        </p:nvGraphicFramePr>
        <p:xfrm>
          <a:off x="1600199" y="2057400"/>
          <a:ext cx="5393312" cy="4567550"/>
        </p:xfrm>
        <a:graphic>
          <a:graphicData uri="http://schemas.openxmlformats.org/presentationml/2006/ole">
            <p:oleObj spid="_x0000_s3102" name="Mathcad" r:id="rId5" imgW="4610100" imgH="3905250" progId="Mathcad">
              <p:link updateAutomatic="1"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64723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filtration study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819400"/>
            <a:ext cx="5105400" cy="3849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65051" y="1600199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Result: Flow distribution </a:t>
            </a:r>
            <a:endParaRPr 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0" y="2905125"/>
            <a:ext cx="4883150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57200" y="2209800"/>
            <a:ext cx="160307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Before:</a:t>
            </a:r>
            <a:endParaRPr lang="en-US" b="1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6800" y="22214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After: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797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filtration study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0"/>
            <a:ext cx="5994399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Result: </a:t>
            </a:r>
            <a:r>
              <a:rPr lang="en-US" dirty="0" smtClean="0"/>
              <a:t>Head loss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895600"/>
            <a:ext cx="4109060" cy="33226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2209800"/>
            <a:ext cx="160307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Before:</a:t>
            </a:r>
            <a:endParaRPr lang="en-US" b="1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5800" y="2209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After: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3279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 </a:t>
            </a:r>
            <a:r>
              <a:rPr lang="en-US" dirty="0" err="1"/>
              <a:t>flocculator</a:t>
            </a:r>
            <a:r>
              <a:rPr lang="en-US" dirty="0"/>
              <a:t> and "variable energy dissipation element" to </a:t>
            </a:r>
            <a:r>
              <a:rPr lang="en-US" dirty="0" smtClean="0"/>
              <a:t>bench-scale </a:t>
            </a:r>
            <a:r>
              <a:rPr lang="en-US" dirty="0"/>
              <a:t>system. 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Study </a:t>
            </a:r>
            <a:r>
              <a:rPr lang="en-US" dirty="0"/>
              <a:t>how flocculation performance affects </a:t>
            </a:r>
            <a:r>
              <a:rPr lang="en-US" dirty="0" smtClean="0"/>
              <a:t>filters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F</a:t>
            </a:r>
            <a:r>
              <a:rPr lang="en-US" dirty="0" smtClean="0"/>
              <a:t>igure </a:t>
            </a:r>
            <a:r>
              <a:rPr lang="en-US" dirty="0"/>
              <a:t>out why the Tamara SRSF works so well.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581" y="2819400"/>
            <a:ext cx="8058943" cy="3759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3830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oy with ques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571501"/>
            <a:ext cx="2398509" cy="503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3368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23219" y="1580677"/>
            <a:ext cx="6609096" cy="489632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dirty="0" smtClean="0"/>
              <a:t>Goal</a:t>
            </a:r>
          </a:p>
          <a:p>
            <a:pPr lvl="1">
              <a:lnSpc>
                <a:spcPct val="90000"/>
              </a:lnSpc>
            </a:pPr>
            <a:r>
              <a:rPr lang="en-US" sz="2800" dirty="0" smtClean="0"/>
              <a:t>Understand the hydraulic characteristics</a:t>
            </a:r>
          </a:p>
          <a:p>
            <a:pPr lvl="1">
              <a:lnSpc>
                <a:spcPct val="90000"/>
              </a:lnSpc>
            </a:pPr>
            <a:r>
              <a:rPr lang="en-US" sz="2800" dirty="0" smtClean="0"/>
              <a:t>Test our hypothesis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dirty="0" smtClean="0"/>
              <a:t>Uneven sand gradation: lead to coarser and finer layers of the filter; take time for sand to correct itself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dirty="0" smtClean="0"/>
              <a:t>If there is surface removal exist in the system, it </a:t>
            </a:r>
            <a:r>
              <a:rPr lang="en-US" sz="2400" dirty="0" smtClean="0"/>
              <a:t>dominates </a:t>
            </a:r>
            <a:r>
              <a:rPr lang="en-US" sz="2400" dirty="0" smtClean="0"/>
              <a:t>the </a:t>
            </a:r>
            <a:r>
              <a:rPr lang="en-US" sz="2400" dirty="0" smtClean="0"/>
              <a:t>filtration process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dirty="0" smtClean="0"/>
              <a:t>Different energy dissipation </a:t>
            </a:r>
            <a:r>
              <a:rPr lang="en-US" sz="2400" dirty="0" smtClean="0"/>
              <a:t>rate </a:t>
            </a:r>
            <a:r>
              <a:rPr lang="en-US" sz="2400" dirty="0" smtClean="0"/>
              <a:t>will affect the filter </a:t>
            </a:r>
            <a:r>
              <a:rPr lang="en-US" sz="2400" dirty="0" smtClean="0"/>
              <a:t>performance</a:t>
            </a:r>
            <a:endParaRPr lang="en-US" sz="24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36"/>
          <p:cNvGrpSpPr>
            <a:grpSpLocks/>
          </p:cNvGrpSpPr>
          <p:nvPr/>
        </p:nvGrpSpPr>
        <p:grpSpPr bwMode="auto">
          <a:xfrm>
            <a:off x="6546533" y="2168008"/>
            <a:ext cx="2255005" cy="3106690"/>
            <a:chOff x="-144" y="912"/>
            <a:chExt cx="2640" cy="3264"/>
          </a:xfrm>
        </p:grpSpPr>
        <p:sp>
          <p:nvSpPr>
            <p:cNvPr id="7" name="Rectangle 32"/>
            <p:cNvSpPr/>
            <p:nvPr/>
          </p:nvSpPr>
          <p:spPr>
            <a:xfrm>
              <a:off x="2176" y="2340"/>
              <a:ext cx="320" cy="1824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69"/>
            <p:cNvSpPr>
              <a:spLocks noChangeArrowheads="1"/>
            </p:cNvSpPr>
            <p:nvPr/>
          </p:nvSpPr>
          <p:spPr bwMode="auto">
            <a:xfrm flipV="1">
              <a:off x="456" y="2736"/>
              <a:ext cx="83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" name="Rectangle 169"/>
            <p:cNvSpPr>
              <a:spLocks noChangeArrowheads="1"/>
            </p:cNvSpPr>
            <p:nvPr/>
          </p:nvSpPr>
          <p:spPr bwMode="auto">
            <a:xfrm flipV="1">
              <a:off x="776" y="3411"/>
              <a:ext cx="521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flipH="1">
              <a:off x="835" y="1583"/>
              <a:ext cx="39" cy="130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 flipH="1">
              <a:off x="194" y="1595"/>
              <a:ext cx="40" cy="1537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flipH="1">
              <a:off x="57" y="1586"/>
              <a:ext cx="38" cy="200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5" name="Rectangle 32"/>
            <p:cNvSpPr/>
            <p:nvPr/>
          </p:nvSpPr>
          <p:spPr>
            <a:xfrm>
              <a:off x="1296" y="1229"/>
              <a:ext cx="795" cy="1497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Rectangle 32"/>
            <p:cNvSpPr/>
            <p:nvPr/>
          </p:nvSpPr>
          <p:spPr>
            <a:xfrm>
              <a:off x="456" y="1427"/>
              <a:ext cx="520" cy="149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150"/>
            <p:cNvSpPr>
              <a:spLocks noChangeArrowheads="1"/>
            </p:cNvSpPr>
            <p:nvPr/>
          </p:nvSpPr>
          <p:spPr bwMode="auto">
            <a:xfrm>
              <a:off x="1298" y="2736"/>
              <a:ext cx="795" cy="1428"/>
            </a:xfrm>
            <a:prstGeom prst="rect">
              <a:avLst/>
            </a:prstGeom>
            <a:solidFill>
              <a:srgbClr val="DDD9C3"/>
            </a:solidFill>
            <a:ln>
              <a:noFill/>
            </a:ln>
            <a:ex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 flipH="1">
              <a:off x="-94" y="1595"/>
              <a:ext cx="38" cy="244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9" name="Line 53"/>
            <p:cNvSpPr>
              <a:spLocks noChangeShapeType="1"/>
            </p:cNvSpPr>
            <p:nvPr/>
          </p:nvSpPr>
          <p:spPr bwMode="auto">
            <a:xfrm>
              <a:off x="2273" y="1173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54"/>
            <p:cNvSpPr>
              <a:spLocks noChangeShapeType="1"/>
            </p:cNvSpPr>
            <p:nvPr/>
          </p:nvSpPr>
          <p:spPr bwMode="auto">
            <a:xfrm>
              <a:off x="2326" y="1173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56"/>
            <p:cNvSpPr>
              <a:spLocks noChangeShapeType="1"/>
            </p:cNvSpPr>
            <p:nvPr/>
          </p:nvSpPr>
          <p:spPr bwMode="auto">
            <a:xfrm>
              <a:off x="2283" y="912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57"/>
            <p:cNvSpPr>
              <a:spLocks noChangeShapeType="1"/>
            </p:cNvSpPr>
            <p:nvPr/>
          </p:nvSpPr>
          <p:spPr bwMode="auto">
            <a:xfrm>
              <a:off x="2336" y="912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Oval 55"/>
            <p:cNvSpPr>
              <a:spLocks noChangeArrowheads="1"/>
            </p:cNvSpPr>
            <p:nvPr/>
          </p:nvSpPr>
          <p:spPr bwMode="auto">
            <a:xfrm rot="5400000">
              <a:off x="2214" y="1040"/>
              <a:ext cx="170" cy="1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4" name="Line 58"/>
            <p:cNvSpPr>
              <a:spLocks noChangeShapeType="1"/>
            </p:cNvSpPr>
            <p:nvPr/>
          </p:nvSpPr>
          <p:spPr bwMode="auto">
            <a:xfrm rot="5400000" flipH="1">
              <a:off x="2299" y="1017"/>
              <a:ext cx="2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59"/>
            <p:cNvSpPr>
              <a:spLocks noChangeShapeType="1"/>
            </p:cNvSpPr>
            <p:nvPr/>
          </p:nvSpPr>
          <p:spPr bwMode="auto">
            <a:xfrm rot="5400000" flipH="1">
              <a:off x="2298" y="1074"/>
              <a:ext cx="2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Can 78"/>
            <p:cNvSpPr>
              <a:spLocks noChangeArrowheads="1"/>
            </p:cNvSpPr>
            <p:nvPr/>
          </p:nvSpPr>
          <p:spPr bwMode="auto">
            <a:xfrm rot="5400000">
              <a:off x="1659" y="2580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7" name="Rectangle 32"/>
            <p:cNvSpPr/>
            <p:nvPr/>
          </p:nvSpPr>
          <p:spPr>
            <a:xfrm>
              <a:off x="-144" y="1229"/>
              <a:ext cx="600" cy="347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28" name="Straight Connector 4"/>
            <p:cNvCxnSpPr>
              <a:cxnSpLocks noChangeShapeType="1"/>
            </p:cNvCxnSpPr>
            <p:nvPr/>
          </p:nvCxnSpPr>
          <p:spPr bwMode="auto">
            <a:xfrm>
              <a:off x="-144" y="962"/>
              <a:ext cx="0" cy="6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9" name="Straight Connector 6"/>
            <p:cNvCxnSpPr>
              <a:cxnSpLocks noChangeShapeType="1"/>
            </p:cNvCxnSpPr>
            <p:nvPr/>
          </p:nvCxnSpPr>
          <p:spPr bwMode="auto">
            <a:xfrm>
              <a:off x="456" y="962"/>
              <a:ext cx="0" cy="6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0" name="Straight Connector 8"/>
            <p:cNvCxnSpPr>
              <a:cxnSpLocks noChangeShapeType="1"/>
            </p:cNvCxnSpPr>
            <p:nvPr/>
          </p:nvCxnSpPr>
          <p:spPr bwMode="auto">
            <a:xfrm>
              <a:off x="-144" y="1586"/>
              <a:ext cx="112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-116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2" name="Rectangle 14"/>
            <p:cNvSpPr>
              <a:spLocks noChangeArrowheads="1"/>
            </p:cNvSpPr>
            <p:nvPr/>
          </p:nvSpPr>
          <p:spPr bwMode="auto">
            <a:xfrm>
              <a:off x="28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3" name="Rectangle 17"/>
            <p:cNvSpPr>
              <a:spLocks noChangeArrowheads="1"/>
            </p:cNvSpPr>
            <p:nvPr/>
          </p:nvSpPr>
          <p:spPr bwMode="auto">
            <a:xfrm>
              <a:off x="169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34" name="Straight Connector 6"/>
            <p:cNvCxnSpPr>
              <a:cxnSpLocks noChangeShapeType="1"/>
            </p:cNvCxnSpPr>
            <p:nvPr/>
          </p:nvCxnSpPr>
          <p:spPr bwMode="auto">
            <a:xfrm>
              <a:off x="976" y="1467"/>
              <a:ext cx="0" cy="119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5" name="Rectangle 155"/>
            <p:cNvSpPr>
              <a:spLocks noChangeArrowheads="1"/>
            </p:cNvSpPr>
            <p:nvPr/>
          </p:nvSpPr>
          <p:spPr bwMode="auto">
            <a:xfrm>
              <a:off x="2283" y="1507"/>
              <a:ext cx="47" cy="257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" name="Rectangle 152"/>
            <p:cNvSpPr>
              <a:spLocks noChangeArrowheads="1"/>
            </p:cNvSpPr>
            <p:nvPr/>
          </p:nvSpPr>
          <p:spPr bwMode="auto">
            <a:xfrm>
              <a:off x="1901" y="1507"/>
              <a:ext cx="44" cy="83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" name="Rectangle 13"/>
            <p:cNvSpPr>
              <a:spLocks noChangeArrowheads="1"/>
            </p:cNvSpPr>
            <p:nvPr/>
          </p:nvSpPr>
          <p:spPr bwMode="auto">
            <a:xfrm>
              <a:off x="57" y="1262"/>
              <a:ext cx="38" cy="28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8" name="Rectangle 16"/>
            <p:cNvSpPr>
              <a:spLocks noChangeArrowheads="1"/>
            </p:cNvSpPr>
            <p:nvPr/>
          </p:nvSpPr>
          <p:spPr bwMode="auto">
            <a:xfrm>
              <a:off x="199" y="1255"/>
              <a:ext cx="39" cy="292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9" name="Rectangle 19"/>
            <p:cNvSpPr>
              <a:spLocks noChangeArrowheads="1"/>
            </p:cNvSpPr>
            <p:nvPr/>
          </p:nvSpPr>
          <p:spPr bwMode="auto">
            <a:xfrm>
              <a:off x="342" y="1264"/>
              <a:ext cx="39" cy="28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40" name="Straight Connector 4"/>
            <p:cNvCxnSpPr>
              <a:cxnSpLocks noChangeShapeType="1"/>
            </p:cNvCxnSpPr>
            <p:nvPr/>
          </p:nvCxnSpPr>
          <p:spPr bwMode="auto">
            <a:xfrm>
              <a:off x="1296" y="1031"/>
              <a:ext cx="0" cy="313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1" name="Can 78"/>
            <p:cNvSpPr>
              <a:spLocks noChangeArrowheads="1"/>
            </p:cNvSpPr>
            <p:nvPr/>
          </p:nvSpPr>
          <p:spPr bwMode="auto">
            <a:xfrm rot="5400000">
              <a:off x="1659" y="3041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" name="Can 78"/>
            <p:cNvSpPr>
              <a:spLocks noChangeArrowheads="1"/>
            </p:cNvSpPr>
            <p:nvPr/>
          </p:nvSpPr>
          <p:spPr bwMode="auto">
            <a:xfrm rot="5400000">
              <a:off x="1659" y="3294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3" name="Can 78"/>
            <p:cNvSpPr>
              <a:spLocks noChangeArrowheads="1"/>
            </p:cNvSpPr>
            <p:nvPr/>
          </p:nvSpPr>
          <p:spPr bwMode="auto">
            <a:xfrm rot="5400000">
              <a:off x="1659" y="3755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44" name="Straight Connector 4"/>
            <p:cNvCxnSpPr>
              <a:cxnSpLocks noChangeShapeType="1"/>
            </p:cNvCxnSpPr>
            <p:nvPr/>
          </p:nvCxnSpPr>
          <p:spPr bwMode="auto">
            <a:xfrm>
              <a:off x="2096" y="1031"/>
              <a:ext cx="0" cy="313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5" name="Rectangle 154"/>
            <p:cNvSpPr/>
            <p:nvPr/>
          </p:nvSpPr>
          <p:spPr>
            <a:xfrm>
              <a:off x="2103" y="1293"/>
              <a:ext cx="53" cy="25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                  </a:t>
              </a:r>
            </a:p>
          </p:txBody>
        </p:sp>
        <p:grpSp>
          <p:nvGrpSpPr>
            <p:cNvPr id="46" name="Group 329"/>
            <p:cNvGrpSpPr>
              <a:grpSpLocks/>
            </p:cNvGrpSpPr>
            <p:nvPr/>
          </p:nvGrpSpPr>
          <p:grpSpPr bwMode="auto">
            <a:xfrm rot="10800000">
              <a:off x="2180" y="1302"/>
              <a:ext cx="161" cy="237"/>
              <a:chOff x="1440" y="3168"/>
              <a:chExt cx="192" cy="288"/>
            </a:xfrm>
          </p:grpSpPr>
          <p:sp>
            <p:nvSpPr>
              <p:cNvPr id="89" name="Rectangle 330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96" cy="28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90" name="Rectangle 331"/>
              <p:cNvSpPr>
                <a:spLocks noChangeArrowheads="1"/>
              </p:cNvSpPr>
              <p:nvPr/>
            </p:nvSpPr>
            <p:spPr bwMode="auto">
              <a:xfrm>
                <a:off x="1536" y="3264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47" name="Block Arc 44"/>
            <p:cNvSpPr>
              <a:spLocks/>
            </p:cNvSpPr>
            <p:nvPr/>
          </p:nvSpPr>
          <p:spPr bwMode="auto">
            <a:xfrm>
              <a:off x="1888" y="1386"/>
              <a:ext cx="278" cy="279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768 w 685800"/>
                <a:gd name="T12" fmla="*/ 344129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8" name="Can 78"/>
            <p:cNvSpPr>
              <a:spLocks noChangeArrowheads="1"/>
            </p:cNvSpPr>
            <p:nvPr/>
          </p:nvSpPr>
          <p:spPr bwMode="auto">
            <a:xfrm rot="5400000">
              <a:off x="1659" y="2367"/>
              <a:ext cx="46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9" name="Can 78"/>
            <p:cNvSpPr>
              <a:spLocks noChangeArrowheads="1"/>
            </p:cNvSpPr>
            <p:nvPr/>
          </p:nvSpPr>
          <p:spPr bwMode="auto">
            <a:xfrm rot="5400000">
              <a:off x="1659" y="2803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0" name="Can 78"/>
            <p:cNvSpPr>
              <a:spLocks noChangeArrowheads="1"/>
            </p:cNvSpPr>
            <p:nvPr/>
          </p:nvSpPr>
          <p:spPr bwMode="auto">
            <a:xfrm rot="5400000">
              <a:off x="1659" y="3516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1" name="Rectangle 169"/>
            <p:cNvSpPr>
              <a:spLocks noChangeArrowheads="1"/>
            </p:cNvSpPr>
            <p:nvPr/>
          </p:nvSpPr>
          <p:spPr bwMode="auto">
            <a:xfrm flipV="1">
              <a:off x="13" y="4124"/>
              <a:ext cx="1284" cy="40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2" name="Block Arc 44"/>
            <p:cNvSpPr>
              <a:spLocks/>
            </p:cNvSpPr>
            <p:nvPr/>
          </p:nvSpPr>
          <p:spPr bwMode="auto">
            <a:xfrm rot="-5400000">
              <a:off x="-108" y="3897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3" name="Rectangle 169"/>
            <p:cNvSpPr>
              <a:spLocks noChangeArrowheads="1"/>
            </p:cNvSpPr>
            <p:nvPr/>
          </p:nvSpPr>
          <p:spPr bwMode="auto">
            <a:xfrm flipV="1">
              <a:off x="176" y="3662"/>
              <a:ext cx="111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4" name="Block Arc 44"/>
            <p:cNvSpPr>
              <a:spLocks/>
            </p:cNvSpPr>
            <p:nvPr/>
          </p:nvSpPr>
          <p:spPr bwMode="auto">
            <a:xfrm rot="-5400000">
              <a:off x="43" y="3434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5" name="Rectangle 169"/>
            <p:cNvSpPr>
              <a:spLocks noChangeArrowheads="1"/>
            </p:cNvSpPr>
            <p:nvPr/>
          </p:nvSpPr>
          <p:spPr bwMode="auto">
            <a:xfrm flipV="1">
              <a:off x="296" y="3173"/>
              <a:ext cx="99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6" name="Block Arc 44"/>
            <p:cNvSpPr>
              <a:spLocks/>
            </p:cNvSpPr>
            <p:nvPr/>
          </p:nvSpPr>
          <p:spPr bwMode="auto">
            <a:xfrm rot="-5400000">
              <a:off x="186" y="2952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cxnSp>
          <p:nvCxnSpPr>
            <p:cNvPr id="57" name="Straight Connector 6"/>
            <p:cNvCxnSpPr>
              <a:cxnSpLocks noChangeShapeType="1"/>
            </p:cNvCxnSpPr>
            <p:nvPr/>
          </p:nvCxnSpPr>
          <p:spPr bwMode="auto">
            <a:xfrm>
              <a:off x="2176" y="2221"/>
              <a:ext cx="0" cy="194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8" name="Straight Connector 6"/>
            <p:cNvCxnSpPr>
              <a:cxnSpLocks noChangeShapeType="1"/>
            </p:cNvCxnSpPr>
            <p:nvPr/>
          </p:nvCxnSpPr>
          <p:spPr bwMode="auto">
            <a:xfrm>
              <a:off x="2496" y="2340"/>
              <a:ext cx="0" cy="18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9" name="Straight Connector 6"/>
            <p:cNvCxnSpPr>
              <a:cxnSpLocks noChangeShapeType="1"/>
            </p:cNvCxnSpPr>
            <p:nvPr/>
          </p:nvCxnSpPr>
          <p:spPr bwMode="auto">
            <a:xfrm>
              <a:off x="2176" y="4164"/>
              <a:ext cx="32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0" name="Rectangle 11"/>
            <p:cNvSpPr>
              <a:spLocks noChangeArrowheads="1"/>
            </p:cNvSpPr>
            <p:nvPr/>
          </p:nvSpPr>
          <p:spPr bwMode="auto">
            <a:xfrm flipH="1">
              <a:off x="337" y="1586"/>
              <a:ext cx="39" cy="1071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1" name="Rectangle 20"/>
            <p:cNvSpPr>
              <a:spLocks noChangeArrowheads="1"/>
            </p:cNvSpPr>
            <p:nvPr/>
          </p:nvSpPr>
          <p:spPr bwMode="auto">
            <a:xfrm>
              <a:off x="313" y="1547"/>
              <a:ext cx="85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" name="Block Arc 44"/>
            <p:cNvSpPr>
              <a:spLocks/>
            </p:cNvSpPr>
            <p:nvPr/>
          </p:nvSpPr>
          <p:spPr bwMode="auto">
            <a:xfrm rot="-5400000">
              <a:off x="326" y="2510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3" name="Rectangle 169"/>
            <p:cNvSpPr>
              <a:spLocks noChangeArrowheads="1"/>
            </p:cNvSpPr>
            <p:nvPr/>
          </p:nvSpPr>
          <p:spPr bwMode="auto">
            <a:xfrm flipV="1">
              <a:off x="637" y="3886"/>
              <a:ext cx="652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4" name="Rectangle 11"/>
            <p:cNvSpPr>
              <a:spLocks noChangeArrowheads="1"/>
            </p:cNvSpPr>
            <p:nvPr/>
          </p:nvSpPr>
          <p:spPr bwMode="auto">
            <a:xfrm flipH="1">
              <a:off x="696" y="1586"/>
              <a:ext cx="40" cy="174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5" name="Rectangle 11"/>
            <p:cNvSpPr>
              <a:spLocks noChangeArrowheads="1"/>
            </p:cNvSpPr>
            <p:nvPr/>
          </p:nvSpPr>
          <p:spPr bwMode="auto">
            <a:xfrm flipH="1">
              <a:off x="538" y="1594"/>
              <a:ext cx="39" cy="227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6" name="Block Arc 44"/>
            <p:cNvSpPr>
              <a:spLocks/>
            </p:cNvSpPr>
            <p:nvPr/>
          </p:nvSpPr>
          <p:spPr bwMode="auto">
            <a:xfrm rot="-5400000">
              <a:off x="680" y="3185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7" name="Rectangle 169"/>
            <p:cNvSpPr>
              <a:spLocks noChangeArrowheads="1"/>
            </p:cNvSpPr>
            <p:nvPr/>
          </p:nvSpPr>
          <p:spPr bwMode="auto">
            <a:xfrm flipV="1">
              <a:off x="897" y="2954"/>
              <a:ext cx="400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8" name="Block Arc 44"/>
            <p:cNvSpPr>
              <a:spLocks/>
            </p:cNvSpPr>
            <p:nvPr/>
          </p:nvSpPr>
          <p:spPr bwMode="auto">
            <a:xfrm rot="-5400000">
              <a:off x="833" y="2733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9" name="Freeform 209"/>
            <p:cNvSpPr>
              <a:spLocks/>
            </p:cNvSpPr>
            <p:nvPr/>
          </p:nvSpPr>
          <p:spPr bwMode="auto">
            <a:xfrm>
              <a:off x="971" y="1437"/>
              <a:ext cx="120" cy="40"/>
            </a:xfrm>
            <a:custGeom>
              <a:avLst/>
              <a:gdLst>
                <a:gd name="T0" fmla="*/ 0 w 168"/>
                <a:gd name="T1" fmla="*/ 12 h 84"/>
                <a:gd name="T2" fmla="*/ 90 w 168"/>
                <a:gd name="T3" fmla="*/ 12 h 84"/>
                <a:gd name="T4" fmla="*/ 168 w 168"/>
                <a:gd name="T5" fmla="*/ 84 h 84"/>
                <a:gd name="T6" fmla="*/ 0 60000 65536"/>
                <a:gd name="T7" fmla="*/ 0 60000 65536"/>
                <a:gd name="T8" fmla="*/ 0 60000 65536"/>
                <a:gd name="T9" fmla="*/ 0 w 168"/>
                <a:gd name="T10" fmla="*/ 0 h 84"/>
                <a:gd name="T11" fmla="*/ 168 w 168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84">
                  <a:moveTo>
                    <a:pt x="0" y="12"/>
                  </a:moveTo>
                  <a:cubicBezTo>
                    <a:pt x="31" y="6"/>
                    <a:pt x="62" y="0"/>
                    <a:pt x="90" y="12"/>
                  </a:cubicBezTo>
                  <a:cubicBezTo>
                    <a:pt x="118" y="24"/>
                    <a:pt x="143" y="54"/>
                    <a:pt x="168" y="84"/>
                  </a:cubicBezTo>
                </a:path>
              </a:pathLst>
            </a:custGeom>
            <a:noFill/>
            <a:ln w="76200" cmpd="sng">
              <a:solidFill>
                <a:srgbClr val="B4B0EA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Block Arc 44"/>
            <p:cNvSpPr>
              <a:spLocks/>
            </p:cNvSpPr>
            <p:nvPr/>
          </p:nvSpPr>
          <p:spPr bwMode="auto">
            <a:xfrm rot="-5400000">
              <a:off x="517" y="3667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" name="Rectangle 14"/>
            <p:cNvSpPr>
              <a:spLocks noChangeArrowheads="1"/>
            </p:cNvSpPr>
            <p:nvPr/>
          </p:nvSpPr>
          <p:spPr bwMode="auto">
            <a:xfrm>
              <a:off x="516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2" name="Rectangle 17"/>
            <p:cNvSpPr>
              <a:spLocks noChangeArrowheads="1"/>
            </p:cNvSpPr>
            <p:nvPr/>
          </p:nvSpPr>
          <p:spPr bwMode="auto">
            <a:xfrm>
              <a:off x="666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3" name="Rectangle 20"/>
            <p:cNvSpPr>
              <a:spLocks noChangeArrowheads="1"/>
            </p:cNvSpPr>
            <p:nvPr/>
          </p:nvSpPr>
          <p:spPr bwMode="auto">
            <a:xfrm>
              <a:off x="815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4" name="Line 214"/>
            <p:cNvSpPr>
              <a:spLocks noChangeShapeType="1"/>
            </p:cNvSpPr>
            <p:nvPr/>
          </p:nvSpPr>
          <p:spPr bwMode="auto">
            <a:xfrm>
              <a:off x="-90" y="2108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215"/>
            <p:cNvSpPr>
              <a:spLocks noChangeShapeType="1"/>
            </p:cNvSpPr>
            <p:nvPr/>
          </p:nvSpPr>
          <p:spPr bwMode="auto">
            <a:xfrm>
              <a:off x="64" y="2104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216"/>
            <p:cNvSpPr>
              <a:spLocks noChangeShapeType="1"/>
            </p:cNvSpPr>
            <p:nvPr/>
          </p:nvSpPr>
          <p:spPr bwMode="auto">
            <a:xfrm>
              <a:off x="206" y="2112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217"/>
            <p:cNvSpPr>
              <a:spLocks noChangeShapeType="1"/>
            </p:cNvSpPr>
            <p:nvPr/>
          </p:nvSpPr>
          <p:spPr bwMode="auto">
            <a:xfrm>
              <a:off x="345" y="2112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18"/>
            <p:cNvSpPr>
              <a:spLocks noChangeShapeType="1"/>
            </p:cNvSpPr>
            <p:nvPr/>
          </p:nvSpPr>
          <p:spPr bwMode="auto">
            <a:xfrm flipV="1">
              <a:off x="542" y="2103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219"/>
            <p:cNvSpPr>
              <a:spLocks noChangeShapeType="1"/>
            </p:cNvSpPr>
            <p:nvPr/>
          </p:nvSpPr>
          <p:spPr bwMode="auto">
            <a:xfrm flipV="1">
              <a:off x="705" y="2107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220"/>
            <p:cNvSpPr>
              <a:spLocks noChangeShapeType="1"/>
            </p:cNvSpPr>
            <p:nvPr/>
          </p:nvSpPr>
          <p:spPr bwMode="auto">
            <a:xfrm flipV="1">
              <a:off x="859" y="2112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221"/>
            <p:cNvSpPr>
              <a:spLocks noChangeShapeType="1"/>
            </p:cNvSpPr>
            <p:nvPr/>
          </p:nvSpPr>
          <p:spPr bwMode="auto">
            <a:xfrm>
              <a:off x="-48" y="960"/>
              <a:ext cx="144" cy="192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Line 222"/>
            <p:cNvSpPr>
              <a:spLocks noChangeShapeType="1"/>
            </p:cNvSpPr>
            <p:nvPr/>
          </p:nvSpPr>
          <p:spPr bwMode="auto">
            <a:xfrm>
              <a:off x="1104" y="1488"/>
              <a:ext cx="144" cy="192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Down Arrow 67"/>
            <p:cNvSpPr>
              <a:spLocks noChangeArrowheads="1"/>
            </p:cNvSpPr>
            <p:nvPr/>
          </p:nvSpPr>
          <p:spPr bwMode="auto">
            <a:xfrm rot="10800000">
              <a:off x="1634" y="3017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4" name="Down Arrow 67"/>
            <p:cNvSpPr>
              <a:spLocks noChangeArrowheads="1"/>
            </p:cNvSpPr>
            <p:nvPr/>
          </p:nvSpPr>
          <p:spPr bwMode="auto">
            <a:xfrm rot="10800000">
              <a:off x="1632" y="3483"/>
              <a:ext cx="129" cy="115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5" name="Down Arrow 67"/>
            <p:cNvSpPr>
              <a:spLocks noChangeArrowheads="1"/>
            </p:cNvSpPr>
            <p:nvPr/>
          </p:nvSpPr>
          <p:spPr bwMode="auto">
            <a:xfrm rot="10800000">
              <a:off x="1632" y="3963"/>
              <a:ext cx="129" cy="11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6" name="Down Arrow 67"/>
            <p:cNvSpPr>
              <a:spLocks noChangeArrowheads="1"/>
            </p:cNvSpPr>
            <p:nvPr/>
          </p:nvSpPr>
          <p:spPr bwMode="auto">
            <a:xfrm>
              <a:off x="1634" y="2801"/>
              <a:ext cx="129" cy="11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7" name="Down Arrow 67"/>
            <p:cNvSpPr>
              <a:spLocks noChangeArrowheads="1"/>
            </p:cNvSpPr>
            <p:nvPr/>
          </p:nvSpPr>
          <p:spPr bwMode="auto">
            <a:xfrm>
              <a:off x="1629" y="3255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8" name="Down Arrow 67"/>
            <p:cNvSpPr>
              <a:spLocks noChangeArrowheads="1"/>
            </p:cNvSpPr>
            <p:nvPr/>
          </p:nvSpPr>
          <p:spPr bwMode="auto">
            <a:xfrm>
              <a:off x="1633" y="3735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Past Work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/>
              <a:t>Flow is distributed unevenly, filter 2 in which we loaded the fine grain receives most of the flow.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67303784"/>
              </p:ext>
            </p:extLst>
          </p:nvPr>
        </p:nvGraphicFramePr>
        <p:xfrm>
          <a:off x="1828800" y="2971800"/>
          <a:ext cx="5257800" cy="3719833"/>
        </p:xfrm>
        <a:graphic>
          <a:graphicData uri="http://schemas.openxmlformats.org/presentationml/2006/ole">
            <p:oleObj spid="_x0000_s1138" name="Mathcad" r:id="rId6" imgW="4591050" imgH="3248025" progId="Mathcad">
              <p:link updateAutomatic="1"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858478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pic>
        <p:nvPicPr>
          <p:cNvPr id="1026" name="Picture 2" descr="E:\CU\CEE 5052\Teach in\full scale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07913"/>
            <a:ext cx="8229600" cy="413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97072" y="6172200"/>
            <a:ext cx="2520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n-lt"/>
              </a:rPr>
              <a:t>Filtration Mode</a:t>
            </a:r>
            <a:endParaRPr lang="en-US" sz="2800" dirty="0">
              <a:latin typeface="+mn-lt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219200" y="3124200"/>
            <a:ext cx="0" cy="12954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409825" y="3124200"/>
            <a:ext cx="0" cy="12954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1228725" y="4419600"/>
            <a:ext cx="0" cy="10668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228725" y="4419600"/>
            <a:ext cx="1743075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2971800" y="2133600"/>
            <a:ext cx="0" cy="2286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2971800" y="2133600"/>
            <a:ext cx="9906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81450" y="2133600"/>
            <a:ext cx="0" cy="36576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3981450" y="5791200"/>
            <a:ext cx="66675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4648200" y="1914525"/>
            <a:ext cx="4953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5130092" y="5924550"/>
            <a:ext cx="3175708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flipV="1">
            <a:off x="8334375" y="4191000"/>
            <a:ext cx="0" cy="17526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8334375" y="4191000"/>
            <a:ext cx="428625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36" name="Flowchart: Summing Junction 35"/>
          <p:cNvSpPr/>
          <p:nvPr/>
        </p:nvSpPr>
        <p:spPr bwMode="auto">
          <a:xfrm>
            <a:off x="1066800" y="3419475"/>
            <a:ext cx="304800" cy="304800"/>
          </a:xfrm>
          <a:prstGeom prst="flowChartSummingJunction">
            <a:avLst/>
          </a:prstGeom>
          <a:solidFill>
            <a:srgbClr val="92D050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8" name="Flowchart: Summing Junction 37"/>
          <p:cNvSpPr/>
          <p:nvPr/>
        </p:nvSpPr>
        <p:spPr bwMode="auto">
          <a:xfrm>
            <a:off x="2257425" y="3419475"/>
            <a:ext cx="304800" cy="304800"/>
          </a:xfrm>
          <a:prstGeom prst="flowChartSummingJunction">
            <a:avLst/>
          </a:prstGeom>
          <a:solidFill>
            <a:srgbClr val="92D050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0" name="Flowchart: Summing Junction 39"/>
          <p:cNvSpPr/>
          <p:nvPr/>
        </p:nvSpPr>
        <p:spPr bwMode="auto">
          <a:xfrm>
            <a:off x="1076325" y="4889205"/>
            <a:ext cx="304800" cy="304800"/>
          </a:xfrm>
          <a:prstGeom prst="flowChartSummingJunction">
            <a:avLst/>
          </a:prstGeom>
          <a:solidFill>
            <a:srgbClr val="92D050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 flipV="1">
            <a:off x="3733800" y="2133600"/>
            <a:ext cx="2438400" cy="1273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153150" y="2146336"/>
            <a:ext cx="0" cy="36576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6153150" y="5803936"/>
            <a:ext cx="66675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 flipV="1">
            <a:off x="6819900" y="1917736"/>
            <a:ext cx="0" cy="388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>
            <a:off x="6819900" y="1927261"/>
            <a:ext cx="4953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>
            <a:off x="7315200" y="1927261"/>
            <a:ext cx="0" cy="386393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7315200" y="5754429"/>
            <a:ext cx="884717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V="1">
            <a:off x="8199917" y="4012905"/>
            <a:ext cx="0" cy="17526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6" name="Straight Arrow Connector 55"/>
          <p:cNvCxnSpPr/>
          <p:nvPr/>
        </p:nvCxnSpPr>
        <p:spPr bwMode="auto">
          <a:xfrm>
            <a:off x="8199917" y="4012905"/>
            <a:ext cx="428625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5143500" y="1914525"/>
            <a:ext cx="0" cy="402907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648200" y="1905000"/>
            <a:ext cx="0" cy="388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3404271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pic>
        <p:nvPicPr>
          <p:cNvPr id="1026" name="Picture 2" descr="E:\CU\CEE 5052\Teach in\full scal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95338"/>
            <a:ext cx="8229600" cy="413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76600" y="6096000"/>
            <a:ext cx="26709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n-lt"/>
              </a:rPr>
              <a:t>Backwash Mode</a:t>
            </a:r>
            <a:endParaRPr lang="en-US" sz="2800" dirty="0">
              <a:latin typeface="+mn-lt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962400" y="2209800"/>
            <a:ext cx="0" cy="388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 flipV="1">
            <a:off x="6172200" y="2209800"/>
            <a:ext cx="0" cy="388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2971800" y="2209800"/>
            <a:ext cx="32004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991134" y="2209800"/>
            <a:ext cx="0" cy="22098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762000" y="4420737"/>
            <a:ext cx="2209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800923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Self-healing </a:t>
            </a:r>
            <a:r>
              <a:rPr lang="en-US" dirty="0" smtClean="0"/>
              <a:t>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4525963"/>
          </a:xfrm>
        </p:spPr>
        <p:txBody>
          <a:bodyPr/>
          <a:lstStyle/>
          <a:p>
            <a:r>
              <a:rPr lang="en-US" dirty="0" smtClean="0"/>
              <a:t>Objective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Verify the flow conditions (flow distribution, head loss etc.) in the two columns</a:t>
            </a:r>
          </a:p>
          <a:p>
            <a:pPr lvl="1">
              <a:buFont typeface="Courier New" pitchFamily="49" charset="0"/>
              <a:buChar char="o"/>
            </a:pPr>
            <a:endParaRPr lang="en-US" dirty="0" smtClean="0"/>
          </a:p>
          <a:p>
            <a:r>
              <a:rPr lang="en-US" dirty="0" smtClean="0"/>
              <a:t>Methods</a:t>
            </a:r>
          </a:p>
          <a:p>
            <a:pPr lvl="2">
              <a:buFont typeface="Wingdings" pitchFamily="2" charset="2"/>
              <a:buChar char="§"/>
            </a:pPr>
            <a:r>
              <a:rPr lang="en-US" sz="2600" dirty="0" smtClean="0"/>
              <a:t>Equal Sand Tests</a:t>
            </a:r>
          </a:p>
          <a:p>
            <a:pPr lvl="3">
              <a:buFont typeface="Arial" pitchFamily="34" charset="0"/>
              <a:buChar char="•"/>
            </a:pPr>
            <a:r>
              <a:rPr lang="en-US" sz="2400" dirty="0" smtClean="0"/>
              <a:t>Perturbation Test</a:t>
            </a:r>
          </a:p>
          <a:p>
            <a:pPr lvl="1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76400"/>
            <a:ext cx="30575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5780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Self-healing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Even </a:t>
            </a:r>
            <a:r>
              <a:rPr lang="en-US" dirty="0"/>
              <a:t>flow distribution is </a:t>
            </a:r>
            <a:r>
              <a:rPr lang="en-US" dirty="0" smtClean="0"/>
              <a:t>hard </a:t>
            </a:r>
            <a:r>
              <a:rPr lang="en-US" dirty="0"/>
              <a:t>to do if </a:t>
            </a:r>
            <a:r>
              <a:rPr lang="en-US" dirty="0" smtClean="0"/>
              <a:t>just </a:t>
            </a:r>
            <a:r>
              <a:rPr lang="en-US" dirty="0"/>
              <a:t>let the sand bed </a:t>
            </a:r>
            <a:r>
              <a:rPr lang="en-US" dirty="0" smtClean="0"/>
              <a:t>to control.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676620" y="3249304"/>
            <a:ext cx="4876800" cy="3450184"/>
            <a:chOff x="228600" y="3249304"/>
            <a:chExt cx="4876800" cy="3450184"/>
          </a:xfrm>
        </p:grpSpPr>
        <p:pic>
          <p:nvPicPr>
            <p:cNvPr id="3074" name="Picture 2" descr="E:\CU\CEE 5052\Research Report v3.2\3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249304"/>
              <a:ext cx="4876800" cy="3450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057400" y="5606534"/>
              <a:ext cx="14646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+mn-lt"/>
                </a:rPr>
                <a:t>Clean water</a:t>
              </a:r>
              <a:endParaRPr lang="en-US" b="1" dirty="0">
                <a:latin typeface="+mn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701641" y="3135599"/>
            <a:ext cx="4887256" cy="3722401"/>
            <a:chOff x="3200400" y="2867317"/>
            <a:chExt cx="5181600" cy="3854917"/>
          </a:xfrm>
        </p:grpSpPr>
        <p:pic>
          <p:nvPicPr>
            <p:cNvPr id="3076" name="Picture 4" descr="E:\CU\CEE 5052\Research Report v3.2\1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2867317"/>
              <a:ext cx="5181600" cy="3854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019995" y="5631976"/>
              <a:ext cx="1337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+mn-lt"/>
                </a:rPr>
                <a:t>Clay + Alum</a:t>
              </a:r>
              <a:endParaRPr lang="en-US" b="1" dirty="0">
                <a:latin typeface="+mn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008856" y="3135599"/>
            <a:ext cx="4580041" cy="3529013"/>
            <a:chOff x="4317008" y="3091206"/>
            <a:chExt cx="4681537" cy="3529013"/>
          </a:xfrm>
        </p:grpSpPr>
        <p:pic>
          <p:nvPicPr>
            <p:cNvPr id="3077" name="Picture 5" descr="E:\CU\CEE 5052\Research Report v3.2\2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7008" y="3091206"/>
              <a:ext cx="4681537" cy="3529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412159" y="5606534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+mn-lt"/>
                </a:rPr>
                <a:t>Clay</a:t>
              </a:r>
              <a:endParaRPr lang="en-US" b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30336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Self-healing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</a:p>
          <a:p>
            <a:pPr marL="914400" lvl="1" indent="-514350">
              <a:buFont typeface="+mj-lt"/>
              <a:buAutoNum type="arabicPeriod" startAt="2"/>
            </a:pPr>
            <a:r>
              <a:rPr lang="en-US" dirty="0" smtClean="0"/>
              <a:t>Surface removal dominated.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75867583"/>
              </p:ext>
            </p:extLst>
          </p:nvPr>
        </p:nvGraphicFramePr>
        <p:xfrm>
          <a:off x="1981200" y="2762198"/>
          <a:ext cx="4800600" cy="4066114"/>
        </p:xfrm>
        <a:graphic>
          <a:graphicData uri="http://schemas.openxmlformats.org/presentationml/2006/ole">
            <p:oleObj spid="_x0000_s2082" name="Mathcad" r:id="rId3" imgW="4610100" imgH="3905250" progId="Mathcad">
              <p:link updateAutomatic="1"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87735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Self-healing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</a:p>
          <a:p>
            <a:pPr marL="914400" lvl="1" indent="-514350">
              <a:buFont typeface="+mj-lt"/>
              <a:buAutoNum type="arabicPeriod" startAt="3"/>
            </a:pPr>
            <a:r>
              <a:rPr lang="en-US" dirty="0" smtClean="0"/>
              <a:t>Head loss display increasing trend.</a:t>
            </a:r>
            <a:endParaRPr lang="en-US" dirty="0"/>
          </a:p>
        </p:txBody>
      </p:sp>
      <p:pic>
        <p:nvPicPr>
          <p:cNvPr id="5122" name="Picture 2" descr="E:\CU\CEE 5052\Research Report v3.2\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61099"/>
            <a:ext cx="8167047" cy="409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3145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2997</TotalTime>
  <Words>403</Words>
  <Application>Microsoft Office PowerPoint</Application>
  <PresentationFormat>On-screen Show (4:3)</PresentationFormat>
  <Paragraphs>83</Paragraphs>
  <Slides>16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1_AguaClara the road</vt:lpstr>
      <vt:lpstr>\\bridge\AguaClaraFiles\aguaclara\AguaClara Team Folders\Stacked Filtration\Results and Analysis\Fall 2011 Self-healing Test\Data Analysis\1_Trial 1 12-2-2011.xmcd\Selection 35 1051 517 1392</vt:lpstr>
      <vt:lpstr>C:\Documents and Settings\aguaclara\Desktop\Spring 2012 Self-healing Test\Data Analysis\8_Trial 8 3-1-2012.xmcd\Selection 35 550 519 960</vt:lpstr>
      <vt:lpstr>C:\Documents and Settings\aguaclara\Desktop\Spring 2012 Self-healing Test\Data Analysis\8_Trial 8 3-1-2012.xmcd\Selection 35 550 519 960</vt:lpstr>
      <vt:lpstr>Stacked Rapid Sand Filtration   Bench Scale</vt:lpstr>
      <vt:lpstr>Introduction</vt:lpstr>
      <vt:lpstr>Introduction</vt:lpstr>
      <vt:lpstr>Experimental setup</vt:lpstr>
      <vt:lpstr>Experimental setup</vt:lpstr>
      <vt:lpstr>Self-healing study</vt:lpstr>
      <vt:lpstr>Self-healing study</vt:lpstr>
      <vt:lpstr>Self-healing study</vt:lpstr>
      <vt:lpstr>Self-healing study</vt:lpstr>
      <vt:lpstr>Self-healing study</vt:lpstr>
      <vt:lpstr>Depth filtration study</vt:lpstr>
      <vt:lpstr>Result</vt:lpstr>
      <vt:lpstr>Depth filtration study</vt:lpstr>
      <vt:lpstr>Depth filtration study</vt:lpstr>
      <vt:lpstr>Future work</vt:lpstr>
      <vt:lpstr>Thank you!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Weiling</cp:lastModifiedBy>
  <cp:revision>396</cp:revision>
  <dcterms:created xsi:type="dcterms:W3CDTF">2008-08-26T14:48:34Z</dcterms:created>
  <dcterms:modified xsi:type="dcterms:W3CDTF">2012-04-10T05:44:09Z</dcterms:modified>
</cp:coreProperties>
</file>