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26"/>
  </p:notesMasterIdLst>
  <p:sldIdLst>
    <p:sldId id="257" r:id="rId3"/>
    <p:sldId id="286" r:id="rId4"/>
    <p:sldId id="287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73" r:id="rId15"/>
    <p:sldId id="274" r:id="rId16"/>
    <p:sldId id="275" r:id="rId17"/>
    <p:sldId id="283" r:id="rId18"/>
    <p:sldId id="278" r:id="rId19"/>
    <p:sldId id="279" r:id="rId20"/>
    <p:sldId id="280" r:id="rId21"/>
    <p:sldId id="281" r:id="rId22"/>
    <p:sldId id="282" r:id="rId23"/>
    <p:sldId id="289" r:id="rId24"/>
    <p:sldId id="288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B8C3E11-D659-4DE8-9A32-DF2590686FD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742E35-6656-431A-95A0-71320E9AD82E}" type="slidenum">
              <a:rPr lang="en-US"/>
              <a:pPr/>
              <a:t>4</a:t>
            </a:fld>
            <a:endParaRPr lang="en-US"/>
          </a:p>
        </p:txBody>
      </p:sp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758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8F5B735-1C73-46D5-9C6F-D3D7DFB72889}" type="slidenum">
              <a:rPr lang="en-US" sz="1200"/>
              <a:pPr algn="r"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DE83C2-5D31-4FD7-9D9E-5FE7F73C9EAF}" type="slidenum">
              <a:rPr lang="en-US"/>
              <a:pPr/>
              <a:t>19</a:t>
            </a:fld>
            <a:endParaRPr lang="en-US"/>
          </a:p>
        </p:txBody>
      </p:sp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50180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1158E48C-934F-49A0-BAB7-1642A24BAEAE}" type="slidenum">
              <a:rPr lang="en-US" sz="1200">
                <a:latin typeface="Calibri" pitchFamily="34" charset="0"/>
              </a:rPr>
              <a:pPr algn="r" eaLnBrk="1" hangingPunct="1"/>
              <a:t>19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A7A000-6481-4494-AA13-B3A429955E67}" type="slidenum">
              <a:rPr lang="en-US"/>
              <a:pPr/>
              <a:t>20</a:t>
            </a:fld>
            <a:endParaRPr lang="en-US"/>
          </a:p>
        </p:txBody>
      </p:sp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5222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8A33751E-E77C-4491-ABD4-1D90101C1C9F}" type="slidenum">
              <a:rPr lang="en-US" sz="1200">
                <a:latin typeface="Calibri" pitchFamily="34" charset="0"/>
              </a:rPr>
              <a:pPr algn="r" eaLnBrk="1" hangingPunct="1"/>
              <a:t>20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846687-A5E7-49F9-AEF5-928FBF8AB5AF}" type="slidenum">
              <a:rPr lang="en-US"/>
              <a:pPr/>
              <a:t>21</a:t>
            </a:fld>
            <a:endParaRPr lang="en-US"/>
          </a:p>
        </p:txBody>
      </p:sp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5427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0849DEE-980D-41F0-8945-CAA7E3533E4D}" type="slidenum">
              <a:rPr lang="en-US" sz="1200">
                <a:latin typeface="Calibri" pitchFamily="34" charset="0"/>
              </a:rPr>
              <a:pPr algn="r" eaLnBrk="1" hangingPunct="1"/>
              <a:t>21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1D0A1-0D83-4566-B91F-C7CB2BF94271}" type="slidenum">
              <a:rPr lang="en-US"/>
              <a:pPr/>
              <a:t>23</a:t>
            </a:fld>
            <a:endParaRPr lang="en-US"/>
          </a:p>
        </p:txBody>
      </p:sp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F7EAC38-A6EA-4446-A168-5C6BB6C769FB}" type="slidenum">
              <a:rPr lang="en-US" sz="1200"/>
              <a:pPr algn="r" eaLnBrk="1" hangingPunct="1"/>
              <a:t>23</a:t>
            </a:fld>
            <a:endParaRPr lang="en-US" sz="1200"/>
          </a:p>
        </p:txBody>
      </p:sp>
      <p:sp>
        <p:nvSpPr>
          <p:cNvPr id="6451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64517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230BA1A8-D2EB-4BBB-830C-32B5D0BD5E54}" type="slidenum">
              <a:rPr lang="en-US" sz="1200">
                <a:latin typeface="Calibri" pitchFamily="34" charset="0"/>
              </a:rPr>
              <a:pPr algn="r" eaLnBrk="1" hangingPunct="1"/>
              <a:t>23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92A50B-2B60-49F3-9399-4A8142D82CFC}" type="slidenum">
              <a:rPr lang="en-US"/>
              <a:pPr/>
              <a:t>6</a:t>
            </a:fld>
            <a:endParaRPr lang="en-US"/>
          </a:p>
        </p:txBody>
      </p:sp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E4484B59-E998-4204-ABD7-EBDA2AA0A718}" type="slidenum">
              <a:rPr lang="en-US" sz="1200"/>
              <a:pPr algn="r" eaLnBrk="1" hangingPunct="1"/>
              <a:t>6</a:t>
            </a:fld>
            <a:endParaRPr lang="en-US" sz="1200"/>
          </a:p>
        </p:txBody>
      </p:sp>
      <p:sp>
        <p:nvSpPr>
          <p:cNvPr id="7065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60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066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98205AB-DEA8-4C1F-91B4-763668427981}" type="slidenum">
              <a:rPr lang="en-US" sz="1200">
                <a:latin typeface="Calibri" pitchFamily="34" charset="0"/>
              </a:rPr>
              <a:pPr algn="r" eaLnBrk="1" hangingPunct="1"/>
              <a:t>6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0E2F16-4A9B-4EE5-A48C-327A7C4C0E62}" type="slidenum">
              <a:rPr lang="en-US"/>
              <a:pPr/>
              <a:t>8</a:t>
            </a:fld>
            <a:endParaRPr lang="en-US"/>
          </a:p>
        </p:txBody>
      </p:sp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E1C5FD2-97B2-4E02-9254-9DB01DB84F41}" type="slidenum">
              <a:rPr lang="en-US" sz="1200"/>
              <a:pPr algn="r" eaLnBrk="1" hangingPunct="1"/>
              <a:t>8</a:t>
            </a:fld>
            <a:endParaRPr lang="en-US" sz="1200"/>
          </a:p>
        </p:txBody>
      </p:sp>
      <p:sp>
        <p:nvSpPr>
          <p:cNvPr id="7373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373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0C826751-C8EC-4F49-8B69-F2CD01F4912C}" type="slidenum">
              <a:rPr lang="en-US" sz="1200">
                <a:latin typeface="Calibri" pitchFamily="34" charset="0"/>
              </a:rPr>
              <a:pPr algn="r" eaLnBrk="1" hangingPunct="1"/>
              <a:t>8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BB871B-555A-4225-9AD8-382411E6A3C6}" type="slidenum">
              <a:rPr lang="en-US"/>
              <a:pPr/>
              <a:t>10</a:t>
            </a:fld>
            <a:endParaRPr lang="en-US"/>
          </a:p>
        </p:txBody>
      </p:sp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4AF10170-033E-4123-8FD9-347CF2E4F4ED}" type="slidenum">
              <a:rPr lang="en-US" sz="1200"/>
              <a:pPr algn="r" eaLnBrk="1" hangingPunct="1"/>
              <a:t>10</a:t>
            </a:fld>
            <a:endParaRPr lang="en-US" sz="1200"/>
          </a:p>
        </p:txBody>
      </p:sp>
      <p:sp>
        <p:nvSpPr>
          <p:cNvPr id="7680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4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680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2A13EEFC-2B72-4317-B07E-90B9F77D65D2}" type="slidenum">
              <a:rPr lang="en-US" sz="1200">
                <a:latin typeface="Calibri" pitchFamily="34" charset="0"/>
              </a:rPr>
              <a:pPr algn="r" eaLnBrk="1" hangingPunct="1"/>
              <a:t>10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09A4DF-0BFB-4EAB-9D06-0EBB07689476}" type="slidenum">
              <a:rPr lang="en-US"/>
              <a:pPr/>
              <a:t>12</a:t>
            </a:fld>
            <a:endParaRPr lang="en-US"/>
          </a:p>
        </p:txBody>
      </p:sp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2942547C-1FD0-47D7-BCB2-EE586D62247C}" type="slidenum">
              <a:rPr lang="en-US" sz="1200"/>
              <a:pPr algn="r" eaLnBrk="1" hangingPunct="1"/>
              <a:t>12</a:t>
            </a:fld>
            <a:endParaRPr lang="en-US" sz="1200"/>
          </a:p>
        </p:txBody>
      </p:sp>
      <p:sp>
        <p:nvSpPr>
          <p:cNvPr id="7987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9877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0949746F-6809-4F69-92A6-2CB9E07FE5C2}" type="slidenum">
              <a:rPr lang="en-US" sz="1200">
                <a:latin typeface="Calibri" pitchFamily="34" charset="0"/>
              </a:rPr>
              <a:pPr algn="r" eaLnBrk="1" hangingPunct="1"/>
              <a:t>12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462F12-177C-4539-9F30-67C2654F083E}" type="slidenum">
              <a:rPr lang="en-US"/>
              <a:pPr/>
              <a:t>13</a:t>
            </a:fld>
            <a:endParaRPr lang="en-US"/>
          </a:p>
        </p:txBody>
      </p:sp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3789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076B6F56-0EAB-42A2-9132-71F88B8D86C2}" type="slidenum">
              <a:rPr lang="en-US" sz="1200">
                <a:latin typeface="Calibri" pitchFamily="34" charset="0"/>
              </a:rPr>
              <a:pPr algn="r" eaLnBrk="1" hangingPunct="1"/>
              <a:t>13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8C36DC-E478-465F-A66E-35287710F6ED}" type="slidenum">
              <a:rPr lang="en-US"/>
              <a:pPr/>
              <a:t>15</a:t>
            </a:fld>
            <a:endParaRPr lang="en-US"/>
          </a:p>
        </p:txBody>
      </p:sp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4096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700512E0-CDBA-4201-9EDC-B028710F3F84}" type="slidenum">
              <a:rPr lang="en-US" sz="1200">
                <a:latin typeface="Calibri" pitchFamily="34" charset="0"/>
              </a:rPr>
              <a:pPr algn="r" eaLnBrk="1" hangingPunct="1"/>
              <a:t>15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8D887C-93B6-4F32-B8C1-B93B12F65546}" type="slidenum">
              <a:rPr lang="en-US"/>
              <a:pPr/>
              <a:t>16</a:t>
            </a:fld>
            <a:endParaRPr lang="en-US"/>
          </a:p>
        </p:txBody>
      </p:sp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5632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1B46CD58-53E1-40A1-9BD6-E9B43D17BBFC}" type="slidenum">
              <a:rPr lang="en-US" sz="1200">
                <a:latin typeface="Calibri" pitchFamily="34" charset="0"/>
              </a:rPr>
              <a:pPr algn="r" eaLnBrk="1" hangingPunct="1"/>
              <a:t>16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8B6D44-3E70-448C-8399-D549EF01136E}" type="slidenum">
              <a:rPr lang="en-US"/>
              <a:pPr/>
              <a:t>18</a:t>
            </a:fld>
            <a:endParaRPr lang="en-US"/>
          </a:p>
        </p:txBody>
      </p:sp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4813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88F2655E-BDF3-468B-BF8D-B10CE4D5B050}" type="slidenum">
              <a:rPr lang="en-US" sz="1200">
                <a:latin typeface="Calibri" pitchFamily="34" charset="0"/>
              </a:rPr>
              <a:pPr algn="r" eaLnBrk="1" hangingPunct="1"/>
              <a:t>18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73C18-38F1-46DA-8A25-32B62390D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2157F-70A3-407C-A82D-7AF37FF82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65F5B-55F2-41A6-BEB9-3BFC2BB76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136C-299A-43CD-9CCA-26C577072C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46DBA-EAF1-43A4-9773-43B4306823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E248B-3C7D-4B68-9773-FF40FA458A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C84DA-610F-4DE6-A251-59014CA3A9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476E2-CDAD-41C1-BE4C-7FF9C1E80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8DA38-8076-4E03-AEF0-F400087AA5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C852B-6300-4B7E-812A-79D93A94E7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0F709-329D-4453-B68F-53AADF21D1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174" name="Picture 12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81800" y="624840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12291" name="Picture 1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</a:defRPr>
            </a:lvl1pPr>
          </a:lstStyle>
          <a:p>
            <a:pPr>
              <a:defRPr/>
            </a:pPr>
            <a:fld id="{F71AC0E2-942D-442E-BD47-652CC0058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1371600" y="1273175"/>
            <a:ext cx="7772400" cy="1470025"/>
          </a:xfrm>
          <a:ln/>
        </p:spPr>
        <p:txBody>
          <a:bodyPr/>
          <a:lstStyle/>
          <a:p>
            <a:pPr algn="r"/>
            <a:r>
              <a:rPr lang="en-US" sz="4800"/>
              <a:t>Project Teams</a:t>
            </a:r>
            <a:br>
              <a:rPr lang="en-US" sz="4800"/>
            </a:br>
            <a:r>
              <a:rPr lang="en-US" sz="4800"/>
              <a:t>Spring 2012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4800"/>
              <a:t>Floc-Sed Optimization</a:t>
            </a:r>
            <a:endParaRPr lang="en-US" sz="4000"/>
          </a:p>
        </p:txBody>
      </p:sp>
      <p:sp>
        <p:nvSpPr>
          <p:cNvPr id="75779" name="Content Placeholder 3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4648200" cy="4953000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/>
              <a:t>Systems optimization of the AguaClara plant design using a bench scale plant</a:t>
            </a:r>
          </a:p>
          <a:p>
            <a:pPr>
              <a:buClr>
                <a:schemeClr val="tx2"/>
              </a:buClr>
            </a:pPr>
            <a:r>
              <a:rPr lang="en-US"/>
              <a:t>Should have a detailed knowledge of AguaClara plant design</a:t>
            </a:r>
          </a:p>
          <a:p>
            <a:pPr>
              <a:buClr>
                <a:schemeClr val="tx2"/>
              </a:buClr>
            </a:pPr>
            <a:r>
              <a:rPr lang="en-US"/>
              <a:t>Lab Experiments, Data Analysis, Research!</a:t>
            </a:r>
            <a:endParaRPr lang="en-US" sz="2800"/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endParaRPr lang="en-US"/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3" cstate="print"/>
          <a:srcRect t="20689" r="14224"/>
          <a:stretch>
            <a:fillRect/>
          </a:stretch>
        </p:blipFill>
        <p:spPr bwMode="auto">
          <a:xfrm>
            <a:off x="5002213" y="1676400"/>
            <a:ext cx="406558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endParaRPr lang="en-US"/>
          </a:p>
        </p:txBody>
      </p:sp>
      <p:pic>
        <p:nvPicPr>
          <p:cNvPr id="7782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638" y="-9525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 rot="-1710583">
            <a:off x="6629400" y="2362200"/>
            <a:ext cx="1600200" cy="129540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5400"/>
              <a:t>Stock Tank Mixing</a:t>
            </a:r>
            <a:endParaRPr lang="en-US"/>
          </a:p>
        </p:txBody>
      </p:sp>
      <p:sp>
        <p:nvSpPr>
          <p:cNvPr id="78851" name="Content Placeholder 3"/>
          <p:cNvSpPr>
            <a:spLocks noGrp="1"/>
          </p:cNvSpPr>
          <p:nvPr>
            <p:ph idx="4294967295"/>
          </p:nvPr>
        </p:nvSpPr>
        <p:spPr>
          <a:xfrm>
            <a:off x="304800" y="1600200"/>
            <a:ext cx="5791200" cy="4525963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/>
              <a:t>Provide a mechanical advantage to operators as they try to create a homogeneous stock tank</a:t>
            </a:r>
          </a:p>
          <a:p>
            <a:pPr>
              <a:buClr>
                <a:schemeClr val="tx2"/>
              </a:buClr>
            </a:pPr>
            <a:r>
              <a:rPr lang="en-US"/>
              <a:t>Provide a way for operators to check for uniform concentration</a:t>
            </a:r>
          </a:p>
          <a:p>
            <a:pPr>
              <a:buClr>
                <a:schemeClr val="tx2"/>
              </a:buClr>
            </a:pPr>
            <a:r>
              <a:rPr lang="en-US"/>
              <a:t>Fabrication,</a:t>
            </a:r>
            <a:br>
              <a:rPr lang="en-US"/>
            </a:br>
            <a:r>
              <a:rPr lang="en-US"/>
              <a:t>creativity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endParaRPr lang="en-US"/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endParaRPr lang="en-US"/>
          </a:p>
        </p:txBody>
      </p:sp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4800600"/>
            <a:ext cx="2438400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7100" y="1600200"/>
            <a:ext cx="31369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5400"/>
              <a:t>Mickey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sz="2800"/>
              <a:t>2</a:t>
            </a:r>
            <a:r>
              <a:rPr lang="en-US" sz="2800" baseline="30000"/>
              <a:t>nd</a:t>
            </a:r>
            <a:r>
              <a:rPr lang="en-US" sz="2800"/>
              <a:t>-year MS in Environmental Engineering</a:t>
            </a:r>
          </a:p>
          <a:p>
            <a:pPr>
              <a:buClr>
                <a:schemeClr val="tx2"/>
              </a:buClr>
            </a:pPr>
            <a:r>
              <a:rPr lang="en-US" sz="2800"/>
              <a:t>CEE 4530 TA and AguaClara research assistant</a:t>
            </a:r>
          </a:p>
          <a:p>
            <a:pPr>
              <a:buClr>
                <a:schemeClr val="tx2"/>
              </a:buClr>
            </a:pPr>
            <a:r>
              <a:rPr lang="en-US" sz="2800"/>
              <a:t>“Moving up in the world” from years of municipal solid waste composting and smaller water projects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endParaRPr lang="en-US" sz="2800"/>
          </a:p>
        </p:txBody>
      </p:sp>
      <p:pic>
        <p:nvPicPr>
          <p:cNvPr id="36869" name="Picture 5" descr="14352_179087822037_715567037_3506791_7409536_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4114800"/>
            <a:ext cx="2971800" cy="2228850"/>
          </a:xfrm>
          <a:prstGeom prst="rect">
            <a:avLst/>
          </a:prstGeom>
          <a:noFill/>
        </p:spPr>
      </p:pic>
      <p:pic>
        <p:nvPicPr>
          <p:cNvPr id="3687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3962400"/>
            <a:ext cx="17907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7" descr="S402738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4267200"/>
            <a:ext cx="2590800" cy="19431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endParaRPr lang="en-US"/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638" y="-9525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 rot="-23898208">
            <a:off x="225425" y="655638"/>
            <a:ext cx="2743200" cy="1725612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 idx="4294967295"/>
          </p:nvPr>
        </p:nvSpPr>
        <p:spPr>
          <a:xfrm>
            <a:off x="2743200" y="228600"/>
            <a:ext cx="6172200" cy="1143000"/>
          </a:xfrm>
        </p:spPr>
        <p:txBody>
          <a:bodyPr/>
          <a:lstStyle/>
          <a:p>
            <a:r>
              <a:rPr lang="en-US"/>
              <a:t>Stacked Filter:  </a:t>
            </a:r>
            <a:br>
              <a:rPr lang="en-US"/>
            </a:br>
            <a:r>
              <a:rPr lang="en-US"/>
              <a:t>Bench and Pilot Scale</a:t>
            </a:r>
            <a:endParaRPr lang="en-US" sz="360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sz="2800" i="1"/>
              <a:t>Pilot-scale research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Operational experiments with filter and backwash cycles 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Layer flow distribution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Four-layer system tests</a:t>
            </a:r>
          </a:p>
          <a:p>
            <a:pPr lvl="1">
              <a:buClr>
                <a:schemeClr val="tx2"/>
              </a:buClr>
            </a:pPr>
            <a:endParaRPr lang="en-US" sz="1200"/>
          </a:p>
          <a:p>
            <a:pPr>
              <a:buClr>
                <a:schemeClr val="tx2"/>
              </a:buClr>
            </a:pPr>
            <a:r>
              <a:rPr lang="en-US" sz="2800" i="1"/>
              <a:t>Bench-scale research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Sand media specs: size / gradation requirements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PACl/filter interaction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Filter bed capacity</a:t>
            </a:r>
          </a:p>
          <a:p>
            <a:pPr lvl="1">
              <a:buClr>
                <a:schemeClr val="tx2"/>
              </a:buClr>
            </a:pPr>
            <a:endParaRPr lang="en-US" sz="2400"/>
          </a:p>
        </p:txBody>
      </p:sp>
      <p:pic>
        <p:nvPicPr>
          <p:cNvPr id="39941" name="Picture 4" descr="DSCN189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752600"/>
            <a:ext cx="2895600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4343400"/>
            <a:ext cx="4343400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 idx="4294967295"/>
          </p:nvPr>
        </p:nvSpPr>
        <p:spPr>
          <a:xfrm>
            <a:off x="2743200" y="228600"/>
            <a:ext cx="6172200" cy="1143000"/>
          </a:xfrm>
        </p:spPr>
        <p:txBody>
          <a:bodyPr/>
          <a:lstStyle/>
          <a:p>
            <a:r>
              <a:rPr lang="en-US"/>
              <a:t>Stacked Filter:  </a:t>
            </a:r>
            <a:br>
              <a:rPr lang="en-US"/>
            </a:br>
            <a:r>
              <a:rPr lang="en-US"/>
              <a:t>Full-scale / Fabrication</a:t>
            </a:r>
            <a:endParaRPr lang="en-US" sz="360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sz="2800" i="1"/>
              <a:t>Fabrication tasks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Inlet and outlet manifold assembly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Sourcing slotted pipe and sand for future filters</a:t>
            </a:r>
          </a:p>
          <a:p>
            <a:pPr lvl="1">
              <a:buClr>
                <a:schemeClr val="tx2"/>
              </a:buClr>
            </a:pPr>
            <a:endParaRPr lang="en-US" sz="800"/>
          </a:p>
          <a:p>
            <a:pPr>
              <a:buClr>
                <a:schemeClr val="tx2"/>
              </a:buClr>
            </a:pPr>
            <a:r>
              <a:rPr lang="en-US" sz="2800" i="1"/>
              <a:t>Design issues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Modifying design for a low-flow filter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Coordinate with the Design Team and APP in Honduras</a:t>
            </a:r>
          </a:p>
          <a:p>
            <a:pPr lvl="1">
              <a:buClr>
                <a:schemeClr val="tx2"/>
              </a:buClr>
              <a:buFont typeface="Wingdings" pitchFamily="2" charset="2"/>
              <a:buNone/>
            </a:pPr>
            <a:endParaRPr lang="en-US" sz="2400"/>
          </a:p>
        </p:txBody>
      </p:sp>
      <p:pic>
        <p:nvPicPr>
          <p:cNvPr id="55303" name="Picture 7" descr="Honduras%2525202012%2525201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4724400"/>
            <a:ext cx="1428750" cy="1905000"/>
          </a:xfrm>
          <a:prstGeom prst="rect">
            <a:avLst/>
          </a:prstGeom>
          <a:noFill/>
        </p:spPr>
      </p:pic>
      <p:pic>
        <p:nvPicPr>
          <p:cNvPr id="55305" name="Picture 9" descr="100_07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4724400"/>
            <a:ext cx="2514600" cy="1885950"/>
          </a:xfrm>
          <a:prstGeom prst="rect">
            <a:avLst/>
          </a:prstGeom>
          <a:noFill/>
        </p:spPr>
      </p:pic>
      <p:pic>
        <p:nvPicPr>
          <p:cNvPr id="55307" name="Picture 11" descr="100_08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4724400"/>
            <a:ext cx="2514600" cy="188595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endParaRPr lang="en-US"/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638" y="-9525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 rot="-23898208">
            <a:off x="3352800" y="2438400"/>
            <a:ext cx="2300288" cy="2259013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4800"/>
              <a:t>Floc Recycle / Venturi</a:t>
            </a:r>
            <a:endParaRPr lang="en-US" sz="400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sz="2800" i="1"/>
              <a:t>Floc recycle</a:t>
            </a:r>
            <a:r>
              <a:rPr lang="en-US" sz="2800"/>
              <a:t> for AguaClara plants???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Recycle flocs from the floc blanket to the flocculator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Reduce the required size of the flocculator</a:t>
            </a:r>
          </a:p>
          <a:p>
            <a:pPr lvl="1">
              <a:buClr>
                <a:schemeClr val="tx2"/>
              </a:buClr>
            </a:pPr>
            <a:endParaRPr lang="en-US" sz="1000"/>
          </a:p>
          <a:p>
            <a:pPr>
              <a:buClr>
                <a:schemeClr val="tx2"/>
              </a:buClr>
            </a:pPr>
            <a:r>
              <a:rPr lang="en-US" sz="2800"/>
              <a:t>This will require </a:t>
            </a:r>
            <a:r>
              <a:rPr lang="en-US" sz="2800" i="1"/>
              <a:t>fabricating a Venturi system</a:t>
            </a:r>
            <a:r>
              <a:rPr lang="en-US" sz="2800"/>
              <a:t> to transport flocs back to the flocculator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endParaRPr lang="en-US"/>
          </a:p>
        </p:txBody>
      </p:sp>
      <p:pic>
        <p:nvPicPr>
          <p:cNvPr id="47109" name="Picture 5" descr="ventur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4267200"/>
            <a:ext cx="3429000" cy="2359025"/>
          </a:xfrm>
          <a:prstGeom prst="rect">
            <a:avLst/>
          </a:prstGeom>
          <a:noFill/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378325"/>
            <a:ext cx="388620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113" name="AutoShape 9"/>
          <p:cNvSpPr>
            <a:spLocks noChangeArrowheads="1"/>
          </p:cNvSpPr>
          <p:nvPr/>
        </p:nvSpPr>
        <p:spPr bwMode="auto">
          <a:xfrm flipH="1" flipV="1">
            <a:off x="1371600" y="5486400"/>
            <a:ext cx="1981200" cy="990600"/>
          </a:xfrm>
          <a:custGeom>
            <a:avLst/>
            <a:gdLst>
              <a:gd name="G0" fmla="+- 0 0 0"/>
              <a:gd name="G1" fmla="+- -11705036 0 0"/>
              <a:gd name="G2" fmla="+- 0 0 -11705036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701 0 0"/>
              <a:gd name="G9" fmla="+- 0 0 -11705036"/>
              <a:gd name="G10" fmla="+- 7701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7701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7701 0"/>
              <a:gd name="G29" fmla="sin 7701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05036"/>
              <a:gd name="G36" fmla="sin G34 -11705036"/>
              <a:gd name="G37" fmla="+/ -11705036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701 G39"/>
              <a:gd name="G43" fmla="sin 770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931 w 21600"/>
              <a:gd name="T5" fmla="*/ 0 h 21600"/>
              <a:gd name="T6" fmla="*/ 1551 w 21600"/>
              <a:gd name="T7" fmla="*/ 10574 h 21600"/>
              <a:gd name="T8" fmla="*/ 10893 w 21600"/>
              <a:gd name="T9" fmla="*/ 3099 h 21600"/>
              <a:gd name="T10" fmla="*/ 24300 w 21600"/>
              <a:gd name="T11" fmla="*/ 10800 h 21600"/>
              <a:gd name="T12" fmla="*/ 20051 w 21600"/>
              <a:gd name="T13" fmla="*/ 15050 h 21600"/>
              <a:gd name="T14" fmla="*/ 15801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501" y="10800"/>
                </a:moveTo>
                <a:cubicBezTo>
                  <a:pt x="18501" y="6546"/>
                  <a:pt x="15053" y="3099"/>
                  <a:pt x="10800" y="3099"/>
                </a:cubicBezTo>
                <a:cubicBezTo>
                  <a:pt x="6619" y="3098"/>
                  <a:pt x="3203" y="6433"/>
                  <a:pt x="3101" y="10612"/>
                </a:cubicBezTo>
                <a:lnTo>
                  <a:pt x="3" y="10537"/>
                </a:lnTo>
                <a:cubicBezTo>
                  <a:pt x="145" y="4676"/>
                  <a:pt x="4937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20051" y="15050"/>
                </a:lnTo>
                <a:lnTo>
                  <a:pt x="15801" y="10800"/>
                </a:lnTo>
                <a:lnTo>
                  <a:pt x="18501" y="1080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 flipV="1">
            <a:off x="1524000" y="4724400"/>
            <a:ext cx="3581400" cy="914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 flipV="1">
            <a:off x="1752600" y="5105400"/>
            <a:ext cx="3352800" cy="533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1981200" y="5881688"/>
            <a:ext cx="91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Flocs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5400"/>
              <a:t>Demo Plant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sz="2800" i="1"/>
              <a:t>Objective:</a:t>
            </a:r>
            <a:r>
              <a:rPr lang="en-US" sz="2800"/>
              <a:t>  bring AguaClara demo plant up to date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Chemical dosing system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Sed tank / floc blanket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Stacked rapid sand filter</a:t>
            </a:r>
          </a:p>
          <a:p>
            <a:pPr lvl="1">
              <a:buClr>
                <a:schemeClr val="tx2"/>
              </a:buClr>
            </a:pPr>
            <a:endParaRPr lang="en-US" sz="1200"/>
          </a:p>
          <a:p>
            <a:pPr>
              <a:buClr>
                <a:schemeClr val="tx2"/>
              </a:buClr>
            </a:pPr>
            <a:r>
              <a:rPr lang="en-US" sz="2800"/>
              <a:t>Important </a:t>
            </a:r>
            <a:r>
              <a:rPr lang="en-US" sz="2800" i="1"/>
              <a:t>educational benefits </a:t>
            </a:r>
            <a:r>
              <a:rPr lang="en-US" sz="2800"/>
              <a:t>of the demo plant</a:t>
            </a:r>
            <a:endParaRPr lang="en-US" sz="2800" i="1"/>
          </a:p>
          <a:p>
            <a:pPr lvl="1">
              <a:buClr>
                <a:schemeClr val="tx2"/>
              </a:buClr>
            </a:pPr>
            <a:r>
              <a:rPr lang="en-US" sz="2400"/>
              <a:t>Operator training in Honduras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Public presentations and conferences in the USA</a:t>
            </a:r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endParaRPr lang="en-US"/>
          </a:p>
        </p:txBody>
      </p:sp>
      <p:pic>
        <p:nvPicPr>
          <p:cNvPr id="49159" name="Picture 7" descr="PICT11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752600"/>
            <a:ext cx="2971800" cy="2228850"/>
          </a:xfrm>
          <a:prstGeom prst="rect">
            <a:avLst/>
          </a:prstGeom>
          <a:noFill/>
        </p:spPr>
      </p:pic>
      <p:pic>
        <p:nvPicPr>
          <p:cNvPr id="49161" name="Picture 9" descr="Demo%20Plant%200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4286250"/>
            <a:ext cx="2819400" cy="211455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 idx="4294967295"/>
          </p:nvPr>
        </p:nvSpPr>
        <p:spPr>
          <a:xfrm>
            <a:off x="2667000" y="228600"/>
            <a:ext cx="5867400" cy="1143000"/>
          </a:xfrm>
        </p:spPr>
        <p:txBody>
          <a:bodyPr/>
          <a:lstStyle/>
          <a:p>
            <a:r>
              <a:rPr lang="en-US" sz="5400"/>
              <a:t>Design Team</a:t>
            </a:r>
            <a:endParaRPr lang="en-US"/>
          </a:p>
        </p:txBody>
      </p:sp>
      <p:sp>
        <p:nvSpPr>
          <p:cNvPr id="61443" name="Content Placeholder 3"/>
          <p:cNvSpPr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latin typeface="Calibri" pitchFamily="34" charset="0"/>
              <a:ea typeface="ＭＳ Ｐゴシック" charset="-128"/>
            </a:endParaRPr>
          </a:p>
        </p:txBody>
      </p:sp>
      <p:pic>
        <p:nvPicPr>
          <p:cNvPr id="61444" name="Picture 6"/>
          <p:cNvPicPr>
            <a:picLocks noChangeAspect="1" noChangeArrowheads="1"/>
          </p:cNvPicPr>
          <p:nvPr/>
        </p:nvPicPr>
        <p:blipFill>
          <a:blip r:embed="rId2" cstate="print"/>
          <a:srcRect l="10953" t="18286" r="26190" b="19238"/>
          <a:stretch>
            <a:fillRect/>
          </a:stretch>
        </p:blipFill>
        <p:spPr bwMode="auto">
          <a:xfrm>
            <a:off x="1066800" y="2209800"/>
            <a:ext cx="686911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TextBox 6"/>
          <p:cNvSpPr txBox="1">
            <a:spLocks noChangeArrowheads="1"/>
          </p:cNvSpPr>
          <p:nvPr/>
        </p:nvSpPr>
        <p:spPr bwMode="auto">
          <a:xfrm>
            <a:off x="228600" y="1676400"/>
            <a:ext cx="8610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ea typeface="ＭＳ Ｐゴシック" charset="-128"/>
              </a:rPr>
              <a:t>Helpful (but not necessary) skills: Mathcad, AutoCAD, CEE 4540, Spanish fluency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5400"/>
              <a:t>Foam Filtration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sz="2800" i="1"/>
              <a:t>Polyurethane foam</a:t>
            </a:r>
            <a:r>
              <a:rPr lang="en-US" sz="2800"/>
              <a:t> for water treatment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Has been shown to be effective for depth removal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Multi-stage filtration can produce potable water</a:t>
            </a:r>
          </a:p>
          <a:p>
            <a:pPr lvl="1">
              <a:buClr>
                <a:schemeClr val="tx2"/>
              </a:buClr>
            </a:pPr>
            <a:endParaRPr lang="en-US" sz="1200"/>
          </a:p>
          <a:p>
            <a:pPr>
              <a:buClr>
                <a:schemeClr val="tx2"/>
              </a:buClr>
            </a:pPr>
            <a:r>
              <a:rPr lang="en-US" sz="2800" i="1"/>
              <a:t>Current focus:</a:t>
            </a:r>
            <a:r>
              <a:rPr lang="en-US" sz="2800"/>
              <a:t>  POU treatment unit for emergency engineering / disaster relief</a:t>
            </a:r>
          </a:p>
        </p:txBody>
      </p:sp>
      <p:pic>
        <p:nvPicPr>
          <p:cNvPr id="51204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4343400"/>
            <a:ext cx="180181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4343400"/>
            <a:ext cx="35814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4000"/>
              <a:t>Ram Pump and </a:t>
            </a:r>
            <a:br>
              <a:rPr lang="en-US" sz="4000"/>
            </a:br>
            <a:r>
              <a:rPr lang="en-US" sz="4000"/>
              <a:t>Hydraulic Test Facility</a:t>
            </a:r>
            <a:endParaRPr lang="en-US" sz="320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sz="2800" i="1"/>
              <a:t>Ram pump:  </a:t>
            </a:r>
            <a:r>
              <a:rPr lang="en-US" sz="2800"/>
              <a:t>use a lot of flow to pump a little</a:t>
            </a:r>
            <a:endParaRPr lang="en-US" sz="2800" i="1"/>
          </a:p>
          <a:p>
            <a:pPr lvl="1">
              <a:buClr>
                <a:schemeClr val="tx2"/>
              </a:buClr>
            </a:pPr>
            <a:r>
              <a:rPr lang="en-US" sz="2400"/>
              <a:t>Application – pump treated water for plant service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Semester goal – fabrication and testing</a:t>
            </a:r>
          </a:p>
          <a:p>
            <a:pPr lvl="1">
              <a:buClr>
                <a:schemeClr val="tx2"/>
              </a:buClr>
            </a:pPr>
            <a:endParaRPr lang="en-US" sz="1200"/>
          </a:p>
          <a:p>
            <a:pPr>
              <a:buClr>
                <a:schemeClr val="tx2"/>
              </a:buClr>
            </a:pPr>
            <a:r>
              <a:rPr lang="en-US" sz="2800"/>
              <a:t>This team will employ a </a:t>
            </a:r>
            <a:r>
              <a:rPr lang="en-US" sz="2800" i="1"/>
              <a:t>hydraulic test facility</a:t>
            </a:r>
          </a:p>
          <a:p>
            <a:pPr lvl="1">
              <a:buClr>
                <a:schemeClr val="tx2"/>
              </a:buClr>
            </a:pPr>
            <a:r>
              <a:rPr lang="en-US" sz="2400"/>
              <a:t>System for high-flow tests outside the AguaClara labs</a:t>
            </a:r>
          </a:p>
        </p:txBody>
      </p:sp>
      <p:pic>
        <p:nvPicPr>
          <p:cNvPr id="53252" name="Picture 5" descr="Ram Pump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8275" y="3648075"/>
            <a:ext cx="343852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11" descr="pump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9263" y="1752600"/>
            <a:ext cx="2624137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/>
              <a:t>Web Browser UI for ADT</a:t>
            </a: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144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&quot;No&quot; Symbol 4"/>
          <p:cNvSpPr/>
          <p:nvPr/>
        </p:nvSpPr>
        <p:spPr>
          <a:xfrm>
            <a:off x="1371600" y="1905000"/>
            <a:ext cx="6324600" cy="4953000"/>
          </a:xfrm>
          <a:prstGeom prst="noSmoking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/>
              <a:t>UI is user interface</a:t>
            </a:r>
          </a:p>
          <a:p>
            <a:pPr>
              <a:buClr>
                <a:schemeClr val="tx2"/>
              </a:buClr>
            </a:pPr>
            <a:r>
              <a:rPr lang="en-US"/>
              <a:t>Eliminate need to download software to submit design request</a:t>
            </a:r>
          </a:p>
          <a:p>
            <a:pPr>
              <a:buClr>
                <a:schemeClr val="tx2"/>
              </a:buClr>
            </a:pPr>
            <a:r>
              <a:rPr lang="en-US"/>
              <a:t>Switch to a web browser</a:t>
            </a:r>
          </a:p>
          <a:p>
            <a:pPr>
              <a:buClr>
                <a:schemeClr val="tx2"/>
              </a:buClr>
            </a:pPr>
            <a:r>
              <a:rPr lang="en-US"/>
              <a:t>Increase visibility of AguaClara design tool</a:t>
            </a:r>
          </a:p>
          <a:p>
            <a:pPr>
              <a:buClr>
                <a:schemeClr val="tx2"/>
              </a:buClr>
            </a:pPr>
            <a:r>
              <a:rPr lang="en-US"/>
              <a:t>Develop interface for design of individual components</a:t>
            </a:r>
          </a:p>
          <a:p>
            <a:pPr>
              <a:buClr>
                <a:schemeClr val="tx2"/>
              </a:buClr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4800"/>
              <a:t>Public Relations</a:t>
            </a:r>
            <a:endParaRPr lang="en-US" sz="4000"/>
          </a:p>
        </p:txBody>
      </p:sp>
      <p:sp>
        <p:nvSpPr>
          <p:cNvPr id="63491" name="Content Placeholder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  <a:buFont typeface="Wingdings" pitchFamily="2" charset="2"/>
              <a:buNone/>
            </a:pPr>
            <a:r>
              <a:rPr lang="en-US"/>
              <a:t>Possible activities include:</a:t>
            </a:r>
          </a:p>
          <a:p>
            <a:pPr>
              <a:buClr>
                <a:schemeClr val="tx2"/>
              </a:buClr>
            </a:pPr>
            <a:r>
              <a:rPr lang="en-US"/>
              <a:t>Making presentations to administrators &amp; potential students;</a:t>
            </a:r>
          </a:p>
          <a:p>
            <a:pPr>
              <a:buClr>
                <a:schemeClr val="tx2"/>
              </a:buClr>
            </a:pPr>
            <a:r>
              <a:rPr lang="en-US"/>
              <a:t>Representing AguaClara at conferences and campus events; </a:t>
            </a:r>
          </a:p>
          <a:p>
            <a:pPr>
              <a:buClr>
                <a:schemeClr val="tx2"/>
              </a:buClr>
            </a:pPr>
            <a:r>
              <a:rPr lang="en-US"/>
              <a:t>Poster/brochure/website design;</a:t>
            </a:r>
          </a:p>
          <a:p>
            <a:pPr>
              <a:buClr>
                <a:schemeClr val="tx2"/>
              </a:buClr>
            </a:pPr>
            <a:r>
              <a:rPr lang="en-US"/>
              <a:t>Need to be willing to work outside of designated class time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04800" y="4114800"/>
            <a:ext cx="25146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Calculations</a:t>
            </a:r>
          </a:p>
        </p:txBody>
      </p:sp>
      <p:sp>
        <p:nvSpPr>
          <p:cNvPr id="4" name="Oval 3"/>
          <p:cNvSpPr/>
          <p:nvPr/>
        </p:nvSpPr>
        <p:spPr>
          <a:xfrm>
            <a:off x="2286000" y="5403850"/>
            <a:ext cx="2743200" cy="1371600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Mathcad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Drawing Files</a:t>
            </a:r>
          </a:p>
        </p:txBody>
      </p:sp>
      <p:sp>
        <p:nvSpPr>
          <p:cNvPr id="5" name="Oval 4"/>
          <p:cNvSpPr/>
          <p:nvPr/>
        </p:nvSpPr>
        <p:spPr>
          <a:xfrm>
            <a:off x="3429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User Inputs</a:t>
            </a:r>
          </a:p>
        </p:txBody>
      </p:sp>
      <p:sp>
        <p:nvSpPr>
          <p:cNvPr id="6" name="Oval 5"/>
          <p:cNvSpPr/>
          <p:nvPr/>
        </p:nvSpPr>
        <p:spPr>
          <a:xfrm>
            <a:off x="3048000" y="2057400"/>
            <a:ext cx="3086100" cy="1905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LabVIEW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391400" y="1524000"/>
            <a:ext cx="1562100" cy="11430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Plant</a:t>
            </a:r>
          </a:p>
          <a:p>
            <a:pPr algn="ctr">
              <a:defRPr/>
            </a:pP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</a:p>
        </p:txBody>
      </p:sp>
      <p:sp>
        <p:nvSpPr>
          <p:cNvPr id="8" name="Oval 7"/>
          <p:cNvSpPr/>
          <p:nvPr/>
        </p:nvSpPr>
        <p:spPr>
          <a:xfrm>
            <a:off x="6705600" y="3733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</a:p>
        </p:txBody>
      </p:sp>
      <p:sp>
        <p:nvSpPr>
          <p:cNvPr id="9" name="Oval 8"/>
          <p:cNvSpPr/>
          <p:nvPr/>
        </p:nvSpPr>
        <p:spPr>
          <a:xfrm>
            <a:off x="5410200" y="5257800"/>
            <a:ext cx="2362200" cy="1371600"/>
          </a:xfrm>
          <a:prstGeom prst="ellipse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</a:p>
        </p:txBody>
      </p:sp>
      <p:cxnSp>
        <p:nvCxnSpPr>
          <p:cNvPr id="10" name="Straight Arrow Connector 9"/>
          <p:cNvCxnSpPr>
            <a:stCxn id="5" idx="5"/>
            <a:endCxn id="6" idx="2"/>
          </p:cNvCxnSpPr>
          <p:nvPr/>
        </p:nvCxnSpPr>
        <p:spPr>
          <a:xfrm>
            <a:off x="1676400" y="2500313"/>
            <a:ext cx="1371600" cy="509587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3"/>
            <a:endCxn id="3" idx="7"/>
          </p:cNvCxnSpPr>
          <p:nvPr/>
        </p:nvCxnSpPr>
        <p:spPr>
          <a:xfrm flipH="1">
            <a:off x="2451100" y="3683000"/>
            <a:ext cx="1049338" cy="63341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" idx="5"/>
            <a:endCxn id="4" idx="1"/>
          </p:cNvCxnSpPr>
          <p:nvPr/>
        </p:nvCxnSpPr>
        <p:spPr>
          <a:xfrm>
            <a:off x="2451100" y="5284788"/>
            <a:ext cx="236538" cy="319087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0"/>
            <a:endCxn id="6" idx="4"/>
          </p:cNvCxnSpPr>
          <p:nvPr/>
        </p:nvCxnSpPr>
        <p:spPr>
          <a:xfrm flipV="1">
            <a:off x="3657600" y="3962400"/>
            <a:ext cx="933450" cy="1441450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5"/>
            <a:endCxn id="9" idx="0"/>
          </p:cNvCxnSpPr>
          <p:nvPr/>
        </p:nvCxnSpPr>
        <p:spPr>
          <a:xfrm>
            <a:off x="5681663" y="3683000"/>
            <a:ext cx="909637" cy="1574800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5410200" y="3762375"/>
            <a:ext cx="860425" cy="1522413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096000" y="3276600"/>
            <a:ext cx="1066800" cy="623888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943600" y="3394075"/>
            <a:ext cx="963613" cy="625475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7" idx="2"/>
          </p:cNvCxnSpPr>
          <p:nvPr/>
        </p:nvCxnSpPr>
        <p:spPr>
          <a:xfrm flipV="1">
            <a:off x="6019800" y="2095500"/>
            <a:ext cx="1371600" cy="571500"/>
          </a:xfrm>
          <a:prstGeom prst="straightConnector1">
            <a:avLst/>
          </a:prstGeom>
          <a:ln w="952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 txBox="1">
            <a:spLocks/>
          </p:cNvSpPr>
          <p:nvPr/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n-US" sz="44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Automated Design Tool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 idx="4294967295"/>
          </p:nvPr>
        </p:nvSpPr>
        <p:spPr>
          <a:xfrm>
            <a:off x="2438400" y="228600"/>
            <a:ext cx="6477000" cy="1143000"/>
          </a:xfrm>
        </p:spPr>
        <p:txBody>
          <a:bodyPr/>
          <a:lstStyle/>
          <a:p>
            <a:r>
              <a:rPr lang="en-US" sz="5400"/>
              <a:t>Karen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Research Team Leader</a:t>
            </a:r>
          </a:p>
          <a:p>
            <a:pPr>
              <a:defRPr/>
            </a:pPr>
            <a:r>
              <a:rPr lang="en-US" dirty="0">
                <a:latin typeface="+mn-lt"/>
                <a:ea typeface="+mn-ea"/>
                <a:cs typeface="+mn-cs"/>
              </a:rPr>
              <a:t>3</a:t>
            </a:r>
            <a:r>
              <a:rPr lang="en-US" baseline="30000" dirty="0">
                <a:latin typeface="+mn-lt"/>
                <a:ea typeface="+mn-ea"/>
                <a:cs typeface="+mn-cs"/>
              </a:rPr>
              <a:t>rd</a:t>
            </a:r>
            <a:r>
              <a:rPr lang="en-US" dirty="0">
                <a:latin typeface="+mn-lt"/>
                <a:ea typeface="+mn-ea"/>
                <a:cs typeface="+mn-cs"/>
              </a:rPr>
              <a:t> year PhD student</a:t>
            </a:r>
          </a:p>
          <a:p>
            <a:pPr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Goalie for Cornell Women’s</a:t>
            </a:r>
            <a:br>
              <a:rPr lang="en-US" sz="2800" dirty="0">
                <a:latin typeface="+mn-lt"/>
                <a:ea typeface="+mn-ea"/>
                <a:cs typeface="+mn-cs"/>
              </a:rPr>
            </a:br>
            <a:r>
              <a:rPr lang="en-US" sz="2800" dirty="0">
                <a:latin typeface="+mn-lt"/>
                <a:ea typeface="+mn-ea"/>
                <a:cs typeface="+mn-cs"/>
              </a:rPr>
              <a:t> Water polo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6564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810000"/>
            <a:ext cx="4352925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2" descr="M:\Karen\maya.jpg"/>
          <p:cNvPicPr>
            <a:picLocks noChangeAspect="1" noChangeArrowheads="1"/>
          </p:cNvPicPr>
          <p:nvPr/>
        </p:nvPicPr>
        <p:blipFill>
          <a:blip r:embed="rId4" cstate="print"/>
          <a:srcRect l="19771" t="11864" r="11029" b="8063"/>
          <a:stretch>
            <a:fillRect/>
          </a:stretch>
        </p:blipFill>
        <p:spPr bwMode="auto">
          <a:xfrm>
            <a:off x="5638800" y="1905000"/>
            <a:ext cx="2971800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endParaRPr lang="en-US"/>
          </a:p>
        </p:txBody>
      </p:sp>
      <p:pic>
        <p:nvPicPr>
          <p:cNvPr id="6861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 rot="-3527103">
            <a:off x="5981700" y="3314700"/>
            <a:ext cx="914400" cy="114300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vert="eaVert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/>
              <a:t>Linear Chemical </a:t>
            </a:r>
            <a:br>
              <a:rPr lang="en-US"/>
            </a:br>
            <a:r>
              <a:rPr lang="en-US"/>
              <a:t>Dose Controller</a:t>
            </a:r>
            <a:endParaRPr lang="en-US" sz="3600"/>
          </a:p>
        </p:txBody>
      </p:sp>
      <p:sp>
        <p:nvSpPr>
          <p:cNvPr id="69635" name="Content Placeholder 3"/>
          <p:cNvSpPr>
            <a:spLocks noGrp="1"/>
          </p:cNvSpPr>
          <p:nvPr>
            <p:ph idx="4294967295"/>
          </p:nvPr>
        </p:nvSpPr>
        <p:spPr>
          <a:xfrm>
            <a:off x="228600" y="1828800"/>
            <a:ext cx="5105400" cy="4525963"/>
          </a:xfrm>
        </p:spPr>
        <p:txBody>
          <a:bodyPr/>
          <a:lstStyle/>
          <a:p>
            <a:r>
              <a:rPr lang="en-US" sz="2800"/>
              <a:t>Perform select experiments to finish a journal article</a:t>
            </a:r>
          </a:p>
          <a:p>
            <a:r>
              <a:rPr lang="en-US" sz="2800"/>
              <a:t>Existing design – adapt to triple doser configuration</a:t>
            </a:r>
          </a:p>
          <a:p>
            <a:r>
              <a:rPr lang="en-US" sz="2800"/>
              <a:t>Fabrication &amp; Documentation: </a:t>
            </a:r>
          </a:p>
          <a:p>
            <a:pPr lvl="1"/>
            <a:r>
              <a:rPr lang="en-US" sz="2400"/>
              <a:t>parts, assembly, calibration, and maintenance</a:t>
            </a:r>
          </a:p>
        </p:txBody>
      </p:sp>
      <p:pic>
        <p:nvPicPr>
          <p:cNvPr id="69636" name="Picture 4" descr="M:\Karen\Spr 12 Challenges\TripleCD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209800"/>
            <a:ext cx="396240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endParaRPr lang="en-US"/>
          </a:p>
        </p:txBody>
      </p:sp>
      <p:pic>
        <p:nvPicPr>
          <p:cNvPr id="7168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638" y="-9525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3200400" y="2209800"/>
            <a:ext cx="2514600" cy="2514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 idx="4294967295"/>
          </p:nvPr>
        </p:nvSpPr>
        <p:spPr>
          <a:xfrm>
            <a:off x="3048000" y="228600"/>
            <a:ext cx="5867400" cy="1143000"/>
          </a:xfrm>
        </p:spPr>
        <p:txBody>
          <a:bodyPr/>
          <a:lstStyle/>
          <a:p>
            <a:r>
              <a:rPr lang="en-US" sz="4800"/>
              <a:t>Low-flow Flocculator</a:t>
            </a:r>
            <a:endParaRPr lang="en-US" sz="4000"/>
          </a:p>
        </p:txBody>
      </p:sp>
      <p:sp>
        <p:nvSpPr>
          <p:cNvPr id="72707" name="Content Placeholder 3"/>
          <p:cNvSpPr>
            <a:spLocks noGrp="1"/>
          </p:cNvSpPr>
          <p:nvPr>
            <p:ph idx="4294967295"/>
          </p:nvPr>
        </p:nvSpPr>
        <p:spPr>
          <a:xfrm>
            <a:off x="4648200" y="1752600"/>
            <a:ext cx="4267200" cy="4525963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/>
              <a:t>Design and build a low flow pipe flocculator with a series of obstacles to prompt mixing</a:t>
            </a:r>
          </a:p>
          <a:p>
            <a:pPr>
              <a:buClr>
                <a:schemeClr val="tx2"/>
              </a:buClr>
            </a:pPr>
            <a:r>
              <a:rPr lang="en-US"/>
              <a:t>Fabrication, fluid mechanics</a:t>
            </a:r>
          </a:p>
          <a:p>
            <a:pPr>
              <a:buClr>
                <a:schemeClr val="tx2"/>
              </a:buClr>
            </a:pPr>
            <a:endParaRPr lang="en-US" sz="2800"/>
          </a:p>
          <a:p>
            <a:pPr>
              <a:buClr>
                <a:schemeClr val="tx2"/>
              </a:buClr>
              <a:buFont typeface="Wingdings" pitchFamily="2" charset="2"/>
              <a:buNone/>
            </a:pPr>
            <a:endParaRPr lang="en-US"/>
          </a:p>
        </p:txBody>
      </p:sp>
      <p:grpSp>
        <p:nvGrpSpPr>
          <p:cNvPr id="72708" name="Group 38"/>
          <p:cNvGrpSpPr>
            <a:grpSpLocks/>
          </p:cNvGrpSpPr>
          <p:nvPr/>
        </p:nvGrpSpPr>
        <p:grpSpPr bwMode="auto">
          <a:xfrm>
            <a:off x="838200" y="1524000"/>
            <a:ext cx="2849563" cy="5181600"/>
            <a:chOff x="5379720" y="1676400"/>
            <a:chExt cx="2849880" cy="5181600"/>
          </a:xfrm>
        </p:grpSpPr>
        <p:sp>
          <p:nvSpPr>
            <p:cNvPr id="8" name="Circular Arrow 7"/>
            <p:cNvSpPr/>
            <p:nvPr/>
          </p:nvSpPr>
          <p:spPr bwMode="auto">
            <a:xfrm>
              <a:off x="6248180" y="1676400"/>
              <a:ext cx="838293" cy="1143000"/>
            </a:xfrm>
            <a:prstGeom prst="circularArrow">
              <a:avLst>
                <a:gd name="adj1" fmla="val 27261"/>
                <a:gd name="adj2" fmla="val 1979403"/>
                <a:gd name="adj3" fmla="val 20168699"/>
                <a:gd name="adj4" fmla="val 10800000"/>
                <a:gd name="adj5" fmla="val 18075"/>
              </a:avLst>
            </a:prstGeom>
            <a:solidFill>
              <a:schemeClr val="accent1">
                <a:alpha val="4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2710" name="Can 3"/>
            <p:cNvSpPr>
              <a:spLocks noChangeArrowheads="1"/>
            </p:cNvSpPr>
            <p:nvPr/>
          </p:nvSpPr>
          <p:spPr bwMode="auto">
            <a:xfrm>
              <a:off x="6324600" y="2133600"/>
              <a:ext cx="228600" cy="4267200"/>
            </a:xfrm>
            <a:prstGeom prst="can">
              <a:avLst>
                <a:gd name="adj" fmla="val 24975"/>
              </a:avLst>
            </a:prstGeom>
            <a:solidFill>
              <a:schemeClr val="accent1">
                <a:alpha val="34117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1" name="Can 4"/>
            <p:cNvSpPr>
              <a:spLocks noChangeArrowheads="1"/>
            </p:cNvSpPr>
            <p:nvPr/>
          </p:nvSpPr>
          <p:spPr bwMode="auto">
            <a:xfrm>
              <a:off x="6858000" y="2133600"/>
              <a:ext cx="228600" cy="4267200"/>
            </a:xfrm>
            <a:prstGeom prst="can">
              <a:avLst>
                <a:gd name="adj" fmla="val 24975"/>
              </a:avLst>
            </a:prstGeom>
            <a:solidFill>
              <a:schemeClr val="accent1">
                <a:alpha val="34117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2" name="Can 5"/>
            <p:cNvSpPr>
              <a:spLocks noChangeArrowheads="1"/>
            </p:cNvSpPr>
            <p:nvPr/>
          </p:nvSpPr>
          <p:spPr bwMode="auto">
            <a:xfrm>
              <a:off x="7391400" y="2133600"/>
              <a:ext cx="228600" cy="4267200"/>
            </a:xfrm>
            <a:prstGeom prst="can">
              <a:avLst>
                <a:gd name="adj" fmla="val 24975"/>
              </a:avLst>
            </a:prstGeom>
            <a:solidFill>
              <a:schemeClr val="accent1">
                <a:alpha val="34117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3" name="Can 6"/>
            <p:cNvSpPr>
              <a:spLocks noChangeArrowheads="1"/>
            </p:cNvSpPr>
            <p:nvPr/>
          </p:nvSpPr>
          <p:spPr bwMode="auto">
            <a:xfrm>
              <a:off x="7924800" y="2133600"/>
              <a:ext cx="228600" cy="4267200"/>
            </a:xfrm>
            <a:prstGeom prst="can">
              <a:avLst>
                <a:gd name="adj" fmla="val 24975"/>
              </a:avLst>
            </a:prstGeom>
            <a:solidFill>
              <a:schemeClr val="accent1">
                <a:alpha val="34117"/>
              </a:scheme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Circular Arrow 8"/>
            <p:cNvSpPr/>
            <p:nvPr/>
          </p:nvSpPr>
          <p:spPr bwMode="auto">
            <a:xfrm>
              <a:off x="7391307" y="1676400"/>
              <a:ext cx="838293" cy="1143000"/>
            </a:xfrm>
            <a:prstGeom prst="circularArrow">
              <a:avLst>
                <a:gd name="adj1" fmla="val 27261"/>
                <a:gd name="adj2" fmla="val 1979403"/>
                <a:gd name="adj3" fmla="val 20168699"/>
                <a:gd name="adj4" fmla="val 10800000"/>
                <a:gd name="adj5" fmla="val 18075"/>
              </a:avLst>
            </a:prstGeom>
            <a:solidFill>
              <a:schemeClr val="accent1">
                <a:alpha val="4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Circular Arrow 9"/>
            <p:cNvSpPr/>
            <p:nvPr/>
          </p:nvSpPr>
          <p:spPr bwMode="auto">
            <a:xfrm flipV="1">
              <a:off x="6781639" y="5715000"/>
              <a:ext cx="838293" cy="1143000"/>
            </a:xfrm>
            <a:prstGeom prst="circularArrow">
              <a:avLst>
                <a:gd name="adj1" fmla="val 27261"/>
                <a:gd name="adj2" fmla="val 1979403"/>
                <a:gd name="adj3" fmla="val 20168699"/>
                <a:gd name="adj4" fmla="val 10800000"/>
                <a:gd name="adj5" fmla="val 18075"/>
              </a:avLst>
            </a:prstGeom>
            <a:solidFill>
              <a:schemeClr val="accent1">
                <a:alpha val="49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2716" name="Down Arrow 10"/>
            <p:cNvSpPr>
              <a:spLocks noChangeArrowheads="1"/>
            </p:cNvSpPr>
            <p:nvPr/>
          </p:nvSpPr>
          <p:spPr bwMode="auto">
            <a:xfrm flipV="1">
              <a:off x="6400800" y="4800600"/>
              <a:ext cx="152400" cy="4572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7" name="Down Arrow 12"/>
            <p:cNvSpPr>
              <a:spLocks noChangeArrowheads="1"/>
            </p:cNvSpPr>
            <p:nvPr/>
          </p:nvSpPr>
          <p:spPr bwMode="auto">
            <a:xfrm flipV="1">
              <a:off x="7467600" y="4800600"/>
              <a:ext cx="152400" cy="4572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8" name="Down Arrow 13"/>
            <p:cNvSpPr>
              <a:spLocks noChangeArrowheads="1"/>
            </p:cNvSpPr>
            <p:nvPr/>
          </p:nvSpPr>
          <p:spPr bwMode="auto">
            <a:xfrm>
              <a:off x="6934200" y="3581400"/>
              <a:ext cx="152400" cy="4572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9" name="Down Arrow 14"/>
            <p:cNvSpPr>
              <a:spLocks noChangeArrowheads="1"/>
            </p:cNvSpPr>
            <p:nvPr/>
          </p:nvSpPr>
          <p:spPr bwMode="auto">
            <a:xfrm>
              <a:off x="8001000" y="3581400"/>
              <a:ext cx="152400" cy="4572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72720" name="Straight Connector 16"/>
            <p:cNvCxnSpPr>
              <a:cxnSpLocks noChangeShapeType="1"/>
            </p:cNvCxnSpPr>
            <p:nvPr/>
          </p:nvCxnSpPr>
          <p:spPr bwMode="auto">
            <a:xfrm rot="5400000">
              <a:off x="3200400" y="4191000"/>
              <a:ext cx="4572000" cy="1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8" name="Oval 17"/>
            <p:cNvSpPr/>
            <p:nvPr/>
          </p:nvSpPr>
          <p:spPr bwMode="auto">
            <a:xfrm>
              <a:off x="5379720" y="2133600"/>
              <a:ext cx="182583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5379720" y="2362200"/>
              <a:ext cx="182583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5379720" y="2590800"/>
              <a:ext cx="182583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5379720" y="2819400"/>
              <a:ext cx="182583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5379720" y="3048000"/>
              <a:ext cx="182583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5379720" y="3276600"/>
              <a:ext cx="182583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5379720" y="3505200"/>
              <a:ext cx="182583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5409886" y="37338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5409886" y="39624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5409886" y="41910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5409886" y="44196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28"/>
            <p:cNvSpPr/>
            <p:nvPr/>
          </p:nvSpPr>
          <p:spPr bwMode="auto">
            <a:xfrm>
              <a:off x="5409886" y="46482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Oval 29"/>
            <p:cNvSpPr/>
            <p:nvPr/>
          </p:nvSpPr>
          <p:spPr bwMode="auto">
            <a:xfrm>
              <a:off x="5409886" y="48768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Oval 30"/>
            <p:cNvSpPr/>
            <p:nvPr/>
          </p:nvSpPr>
          <p:spPr bwMode="auto">
            <a:xfrm>
              <a:off x="5409886" y="51054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Oval 31"/>
            <p:cNvSpPr/>
            <p:nvPr/>
          </p:nvSpPr>
          <p:spPr bwMode="auto">
            <a:xfrm>
              <a:off x="5409886" y="54102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5409886" y="56388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5409886" y="58674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5409886" y="60960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5409886" y="6324600"/>
              <a:ext cx="182582" cy="76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endParaRPr lang="en-US"/>
          </a:p>
        </p:txBody>
      </p:sp>
      <p:pic>
        <p:nvPicPr>
          <p:cNvPr id="7475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638" y="-9525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 rot="1791790">
            <a:off x="1600200" y="1600200"/>
            <a:ext cx="3886200" cy="251460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">
  <a:themeElements>
    <a:clrScheme name="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FFFFFF"/>
      </a:accent3>
      <a:accent4>
        <a:srgbClr val="000000"/>
      </a:accent4>
      <a:accent5>
        <a:srgbClr val="AAAADB"/>
      </a:accent5>
      <a:accent6>
        <a:srgbClr val="E39304"/>
      </a:accent6>
      <a:hlink>
        <a:srgbClr val="678EFD"/>
      </a:hlink>
      <a:folHlink>
        <a:srgbClr val="AC0000"/>
      </a:folHlink>
    </a:clrScheme>
    <a:fontScheme name="AguaClar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guaCla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guaClara">
  <a:themeElements>
    <a:clrScheme name="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FFFFFF"/>
      </a:accent3>
      <a:accent4>
        <a:srgbClr val="000000"/>
      </a:accent4>
      <a:accent5>
        <a:srgbClr val="AAAADB"/>
      </a:accent5>
      <a:accent6>
        <a:srgbClr val="E39304"/>
      </a:accent6>
      <a:hlink>
        <a:srgbClr val="678EFD"/>
      </a:hlink>
      <a:folHlink>
        <a:srgbClr val="AC0000"/>
      </a:folHlink>
    </a:clrScheme>
    <a:fontScheme name="1_AguaClar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AguaCla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</TotalTime>
  <Words>525</Words>
  <Application>Microsoft Office PowerPoint</Application>
  <PresentationFormat>On-screen Show (4:3)</PresentationFormat>
  <Paragraphs>128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Wingdings</vt:lpstr>
      <vt:lpstr>ＭＳ Ｐゴシック</vt:lpstr>
      <vt:lpstr>Times New Roman</vt:lpstr>
      <vt:lpstr>AguaClara</vt:lpstr>
      <vt:lpstr>1_AguaClara</vt:lpstr>
      <vt:lpstr>Project Teams Spring 2012</vt:lpstr>
      <vt:lpstr>Design Team</vt:lpstr>
      <vt:lpstr>Slide 3</vt:lpstr>
      <vt:lpstr>Karen</vt:lpstr>
      <vt:lpstr>Slide 5</vt:lpstr>
      <vt:lpstr>Linear Chemical  Dose Controller</vt:lpstr>
      <vt:lpstr>Slide 7</vt:lpstr>
      <vt:lpstr>Low-flow Flocculator</vt:lpstr>
      <vt:lpstr>Slide 9</vt:lpstr>
      <vt:lpstr>Floc-Sed Optimization</vt:lpstr>
      <vt:lpstr>Slide 11</vt:lpstr>
      <vt:lpstr>Stock Tank Mixing</vt:lpstr>
      <vt:lpstr>Mickey</vt:lpstr>
      <vt:lpstr>Slide 14</vt:lpstr>
      <vt:lpstr>Stacked Filter:   Bench and Pilot Scale</vt:lpstr>
      <vt:lpstr>Stacked Filter:   Full-scale / Fabrication</vt:lpstr>
      <vt:lpstr>Slide 17</vt:lpstr>
      <vt:lpstr>Floc Recycle / Venturi</vt:lpstr>
      <vt:lpstr>Demo Plant</vt:lpstr>
      <vt:lpstr>Foam Filtration</vt:lpstr>
      <vt:lpstr>Ram Pump and  Hydraulic Test Facility</vt:lpstr>
      <vt:lpstr>Web Browser UI for ADT</vt:lpstr>
      <vt:lpstr>Public Relations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</dc:creator>
  <cp:lastModifiedBy>Julia Morris</cp:lastModifiedBy>
  <cp:revision>53</cp:revision>
  <cp:lastPrinted>1601-01-01T00:00:00Z</cp:lastPrinted>
  <dcterms:created xsi:type="dcterms:W3CDTF">1601-01-01T00:00:00Z</dcterms:created>
  <dcterms:modified xsi:type="dcterms:W3CDTF">2012-01-26T21:52:38Z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