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7.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8.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0.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1.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0" r:id="rId2"/>
    <p:sldMasterId id="2147483804" r:id="rId3"/>
    <p:sldMasterId id="2147483820" r:id="rId4"/>
    <p:sldMasterId id="2147483837" r:id="rId5"/>
    <p:sldMasterId id="2147483852" r:id="rId6"/>
    <p:sldMasterId id="2147483867" r:id="rId7"/>
    <p:sldMasterId id="2147483879" r:id="rId8"/>
    <p:sldMasterId id="2147483891" r:id="rId9"/>
    <p:sldMasterId id="2147483903" r:id="rId10"/>
    <p:sldMasterId id="2147483915" r:id="rId11"/>
    <p:sldMasterId id="2147483922" r:id="rId12"/>
  </p:sldMasterIdLst>
  <p:notesMasterIdLst>
    <p:notesMasterId r:id="rId85"/>
  </p:notesMasterIdLst>
  <p:handoutMasterIdLst>
    <p:handoutMasterId r:id="rId86"/>
  </p:handoutMasterIdLst>
  <p:sldIdLst>
    <p:sldId id="256" r:id="rId13"/>
    <p:sldId id="267" r:id="rId14"/>
    <p:sldId id="264" r:id="rId15"/>
    <p:sldId id="265" r:id="rId16"/>
    <p:sldId id="266" r:id="rId17"/>
    <p:sldId id="268" r:id="rId18"/>
    <p:sldId id="272" r:id="rId19"/>
    <p:sldId id="273" r:id="rId20"/>
    <p:sldId id="274" r:id="rId21"/>
    <p:sldId id="281" r:id="rId22"/>
    <p:sldId id="276" r:id="rId23"/>
    <p:sldId id="277" r:id="rId24"/>
    <p:sldId id="275" r:id="rId25"/>
    <p:sldId id="278" r:id="rId26"/>
    <p:sldId id="282" r:id="rId27"/>
    <p:sldId id="279" r:id="rId28"/>
    <p:sldId id="280" r:id="rId29"/>
    <p:sldId id="283" r:id="rId30"/>
    <p:sldId id="286" r:id="rId31"/>
    <p:sldId id="284" r:id="rId32"/>
    <p:sldId id="287" r:id="rId33"/>
    <p:sldId id="288" r:id="rId34"/>
    <p:sldId id="285" r:id="rId35"/>
    <p:sldId id="292" r:id="rId36"/>
    <p:sldId id="294" r:id="rId37"/>
    <p:sldId id="293" r:id="rId38"/>
    <p:sldId id="295" r:id="rId39"/>
    <p:sldId id="297" r:id="rId40"/>
    <p:sldId id="298" r:id="rId41"/>
    <p:sldId id="299" r:id="rId42"/>
    <p:sldId id="289" r:id="rId43"/>
    <p:sldId id="290" r:id="rId44"/>
    <p:sldId id="291" r:id="rId45"/>
    <p:sldId id="300" r:id="rId46"/>
    <p:sldId id="301" r:id="rId47"/>
    <p:sldId id="302" r:id="rId48"/>
    <p:sldId id="303" r:id="rId49"/>
    <p:sldId id="304" r:id="rId50"/>
    <p:sldId id="305" r:id="rId51"/>
    <p:sldId id="306" r:id="rId52"/>
    <p:sldId id="307" r:id="rId53"/>
    <p:sldId id="311" r:id="rId54"/>
    <p:sldId id="312" r:id="rId55"/>
    <p:sldId id="313" r:id="rId56"/>
    <p:sldId id="315" r:id="rId57"/>
    <p:sldId id="314" r:id="rId58"/>
    <p:sldId id="308" r:id="rId59"/>
    <p:sldId id="310" r:id="rId60"/>
    <p:sldId id="316" r:id="rId61"/>
    <p:sldId id="317" r:id="rId62"/>
    <p:sldId id="319" r:id="rId63"/>
    <p:sldId id="318" r:id="rId64"/>
    <p:sldId id="320" r:id="rId65"/>
    <p:sldId id="321" r:id="rId66"/>
    <p:sldId id="323" r:id="rId67"/>
    <p:sldId id="326" r:id="rId68"/>
    <p:sldId id="325" r:id="rId69"/>
    <p:sldId id="327" r:id="rId70"/>
    <p:sldId id="330" r:id="rId71"/>
    <p:sldId id="328" r:id="rId72"/>
    <p:sldId id="331" r:id="rId73"/>
    <p:sldId id="336" r:id="rId74"/>
    <p:sldId id="337" r:id="rId75"/>
    <p:sldId id="334" r:id="rId76"/>
    <p:sldId id="332" r:id="rId77"/>
    <p:sldId id="343" r:id="rId78"/>
    <p:sldId id="333" r:id="rId79"/>
    <p:sldId id="340" r:id="rId80"/>
    <p:sldId id="344" r:id="rId81"/>
    <p:sldId id="338" r:id="rId82"/>
    <p:sldId id="342" r:id="rId83"/>
    <p:sldId id="339" r:id="rId8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936" y="5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73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theme" Target="theme/theme1.xml"/><Relationship Id="rId16" Type="http://schemas.openxmlformats.org/officeDocument/2006/relationships/slide" Target="slides/slide4.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slideMaster" Target="slideMasters/slideMaster5.xml"/><Relationship Id="rId90" Type="http://schemas.openxmlformats.org/officeDocument/2006/relationships/tableStyles" Target="tableStyles.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presProps" Target="presProps.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pPr>
              <a:defRPr/>
            </a:pPr>
            <a:fld id="{0780ACA3-09CA-4B19-B167-8BE0D0F68A3E}" type="datetimeFigureOut">
              <a:rPr lang="en-US"/>
              <a:pPr>
                <a:defRPr/>
              </a:pPr>
              <a:t>11/9/2012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pPr>
              <a:defRPr/>
            </a:pPr>
            <a:fld id="{43EE530F-FC38-48E6-AFFE-5CC3DC1F681B}" type="slidenum">
              <a:rPr lang="en-US"/>
              <a:pPr>
                <a:defRPr/>
              </a:pPr>
              <a:t>‹#›</a:t>
            </a:fld>
            <a:endParaRPr lang="en-US"/>
          </a:p>
        </p:txBody>
      </p:sp>
    </p:spTree>
    <p:extLst>
      <p:ext uri="{BB962C8B-B14F-4D97-AF65-F5344CB8AC3E}">
        <p14:creationId xmlns:p14="http://schemas.microsoft.com/office/powerpoint/2010/main" val="1511011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F9E2B56-E27D-45D5-B653-6B2D2CAACE4C}" type="datetimeFigureOut">
              <a:rPr lang="en-US"/>
              <a:pPr>
                <a:defRPr/>
              </a:pPr>
              <a:t>11/9/2012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43A5997-867D-4622-AC2C-06C96FF79548}" type="slidenum">
              <a:rPr lang="en-US"/>
              <a:pPr>
                <a:defRPr/>
              </a:pPr>
              <a:t>‹#›</a:t>
            </a:fld>
            <a:endParaRPr lang="en-US"/>
          </a:p>
        </p:txBody>
      </p:sp>
    </p:spTree>
    <p:extLst>
      <p:ext uri="{BB962C8B-B14F-4D97-AF65-F5344CB8AC3E}">
        <p14:creationId xmlns:p14="http://schemas.microsoft.com/office/powerpoint/2010/main" val="36317005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Resource available to MAE students</a:t>
            </a:r>
            <a:r>
              <a:rPr lang="en-US" baseline="0" dirty="0" smtClean="0"/>
              <a:t> for advanced FEA and CFD</a:t>
            </a:r>
            <a:endParaRPr lang="en-US" dirty="0"/>
          </a:p>
        </p:txBody>
      </p:sp>
      <p:sp>
        <p:nvSpPr>
          <p:cNvPr id="4" name="Slide Number Placeholder 3"/>
          <p:cNvSpPr>
            <a:spLocks noGrp="1"/>
          </p:cNvSpPr>
          <p:nvPr>
            <p:ph type="sldNum" sz="quarter" idx="10"/>
          </p:nvPr>
        </p:nvSpPr>
        <p:spPr/>
        <p:txBody>
          <a:bodyPr/>
          <a:lstStyle/>
          <a:p>
            <a:pPr>
              <a:defRPr/>
            </a:pPr>
            <a:fld id="{043A5997-867D-4622-AC2C-06C96FF79548}" type="slidenum">
              <a:rPr lang="en-US" smtClean="0"/>
              <a:pPr>
                <a:defRPr/>
              </a:pPr>
              <a:t>38</a:t>
            </a:fld>
            <a:endParaRPr lang="en-US"/>
          </a:p>
        </p:txBody>
      </p:sp>
    </p:spTree>
    <p:extLst>
      <p:ext uri="{BB962C8B-B14F-4D97-AF65-F5344CB8AC3E}">
        <p14:creationId xmlns:p14="http://schemas.microsoft.com/office/powerpoint/2010/main" val="175738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b="1" u="sng" dirty="0"/>
              <a:t>Overall Portfolio Advantages and Focus</a:t>
            </a:r>
            <a:endParaRPr lang="en-US" dirty="0"/>
          </a:p>
          <a:p>
            <a:r>
              <a:rPr lang="en-US" dirty="0"/>
              <a:t> </a:t>
            </a:r>
          </a:p>
          <a:p>
            <a:r>
              <a:rPr lang="en-US" b="1" dirty="0"/>
              <a:t>Predictability</a:t>
            </a:r>
            <a:r>
              <a:rPr lang="en-US" dirty="0"/>
              <a:t> is paramount:</a:t>
            </a:r>
          </a:p>
          <a:p>
            <a:pPr marL="171176" indent="-171176">
              <a:buFont typeface="Arial" pitchFamily="34" charset="0"/>
              <a:buChar char="•"/>
            </a:pPr>
            <a:r>
              <a:rPr lang="en-US" dirty="0"/>
              <a:t>We provide robust and fast contact capabilities.  A carefully selected set of default settings and advanced convergence tools such as contact stabilization ensure the convergence of most of the models, even the most complex ones. Contact capabilities are applicable for structural, thermal and multi-disciplinary contact applications</a:t>
            </a:r>
          </a:p>
          <a:p>
            <a:pPr marL="171176" indent="-171176">
              <a:buFont typeface="Arial" pitchFamily="34" charset="0"/>
              <a:buChar char="•"/>
            </a:pPr>
            <a:r>
              <a:rPr lang="en-US" dirty="0"/>
              <a:t>In order to minimize the assumptions made on the material behavior, we offer a comprehensive library of nonlinear materials covering all needs from basic linear isotropic materials, bilinear plasticity to advanced rubber models or complex damage modeling. This includes also models for failure analysis of composites materials.</a:t>
            </a:r>
          </a:p>
          <a:p>
            <a:r>
              <a:rPr lang="en-US" b="1" dirty="0"/>
              <a:t>Performance</a:t>
            </a:r>
            <a:r>
              <a:rPr lang="en-US" dirty="0"/>
              <a:t> is required to solve more variations of always larger models.</a:t>
            </a:r>
          </a:p>
          <a:p>
            <a:pPr marL="171176" indent="-171176">
              <a:buFont typeface="Arial" pitchFamily="34" charset="0"/>
              <a:buChar char="•"/>
            </a:pPr>
            <a:r>
              <a:rPr lang="en-US" dirty="0"/>
              <a:t>We provide fast solutions for all disciplines by implementing distributed parallel computing techniques as well as taking advantage from GPU boards. All these techniques are part of our cross-physics HPC offering</a:t>
            </a:r>
          </a:p>
          <a:p>
            <a:pPr marL="171176" indent="-171176">
              <a:buFont typeface="Arial" pitchFamily="34" charset="0"/>
              <a:buChar char="•"/>
            </a:pPr>
            <a:r>
              <a:rPr lang="en-US" dirty="0"/>
              <a:t>Additional advanced techniques like component mode synthesis (CMS), </a:t>
            </a:r>
            <a:r>
              <a:rPr lang="en-US" dirty="0" err="1"/>
              <a:t>submodeling</a:t>
            </a:r>
            <a:r>
              <a:rPr lang="en-US" dirty="0"/>
              <a:t> techniques as well as proprietary acceleration techniques are also available to handle large models efficiently.</a:t>
            </a:r>
          </a:p>
          <a:p>
            <a:r>
              <a:rPr lang="en-US" b="1" dirty="0"/>
              <a:t>Productivity</a:t>
            </a:r>
            <a:r>
              <a:rPr lang="en-US" dirty="0"/>
              <a:t> is key to deliver faster solutions to the market.</a:t>
            </a:r>
          </a:p>
          <a:p>
            <a:pPr marL="171176" indent="-171176">
              <a:buFont typeface="Arial" pitchFamily="34" charset="0"/>
              <a:buChar char="•"/>
            </a:pPr>
            <a:r>
              <a:rPr lang="en-US" dirty="0"/>
              <a:t>We provide a highly productive user environment. The mechanical simulation interface based on the ANSYS Workbench platform enables users to model all applications, from very simple to very complex. The interface can take days out of a computer-aided engineering process by eliminating manual file transfer, and result-translation and reanalysis time.</a:t>
            </a:r>
          </a:p>
          <a:p>
            <a:pPr marL="171176" indent="-171176">
              <a:buFont typeface="Arial" pitchFamily="34" charset="0"/>
              <a:buChar char="•"/>
            </a:pPr>
            <a:r>
              <a:rPr lang="en-US" dirty="0"/>
              <a:t>The parametric capabilities provided by the Workbench environment allow users to create a single simulation model and perform automated variations of the design for physical parameters such as materials or boundary conditions as well as for geometric parameters such as CAD dimensions.</a:t>
            </a:r>
          </a:p>
          <a:p>
            <a:r>
              <a:rPr lang="en-US" b="1" dirty="0"/>
              <a:t> </a:t>
            </a:r>
            <a:endParaRPr lang="en-US" dirty="0"/>
          </a:p>
          <a:p>
            <a:r>
              <a:rPr lang="en-US" b="1" u="sng" dirty="0"/>
              <a:t>Specific Capability</a:t>
            </a:r>
            <a:r>
              <a:rPr lang="en-US" dirty="0"/>
              <a:t> </a:t>
            </a:r>
            <a:r>
              <a:rPr lang="en-US" b="1" u="sng" dirty="0"/>
              <a:t>Advantages</a:t>
            </a:r>
            <a:endParaRPr lang="en-US" dirty="0"/>
          </a:p>
          <a:p>
            <a:pPr marL="171176" indent="-171176">
              <a:buFont typeface="Arial" pitchFamily="34" charset="0"/>
              <a:buChar char="•"/>
            </a:pPr>
            <a:r>
              <a:rPr lang="en-US" dirty="0"/>
              <a:t>Advanced and specialized models are also available for composites structures modeling, Analysis of rotating machines (</a:t>
            </a:r>
            <a:r>
              <a:rPr lang="en-US" dirty="0" err="1"/>
              <a:t>rotordynamics</a:t>
            </a:r>
            <a:r>
              <a:rPr lang="en-US" dirty="0"/>
              <a:t>), Mechanism analysis mixing rigid and flexible bodies,       Linear and nonlinear buckling, Cyclic Symmetry models, Fracture Mechanics</a:t>
            </a:r>
          </a:p>
          <a:p>
            <a:pPr marL="171176" indent="-171176">
              <a:buFont typeface="Arial" pitchFamily="34" charset="0"/>
              <a:buChar char="•"/>
            </a:pPr>
            <a:r>
              <a:rPr lang="en-US" dirty="0"/>
              <a:t>ANSYS structural mechanics solutions offer a range of products that help users meet current requirements and plan for a seamless upgrade path for future needs</a:t>
            </a:r>
          </a:p>
          <a:p>
            <a:pPr marL="171176" indent="-171176">
              <a:buFont typeface="Arial" pitchFamily="34" charset="0"/>
              <a:buChar char="•"/>
            </a:pPr>
            <a:r>
              <a:rPr lang="en-US" dirty="0"/>
              <a:t>Customization through user-defined elements and user materials provides the flexibility to extend the capabilities of ANSYS structural mechanics solutions for a wide range of applications. Advanced users can also benefit from ANSYS Parametric Design Language (APDL) provides a rich set of scripting capabilities to perform entire simulations from pre-processing to post-processing, automate processes or access advanced features and solver settings</a:t>
            </a:r>
          </a:p>
        </p:txBody>
      </p:sp>
      <p:sp>
        <p:nvSpPr>
          <p:cNvPr id="4" name="Slide Number Placeholder 3"/>
          <p:cNvSpPr>
            <a:spLocks noGrp="1"/>
          </p:cNvSpPr>
          <p:nvPr>
            <p:ph type="sldNum" sz="quarter" idx="10"/>
          </p:nvPr>
        </p:nvSpPr>
        <p:spPr/>
        <p:txBody>
          <a:bodyPr/>
          <a:lstStyle/>
          <a:p>
            <a:pPr>
              <a:defRPr/>
            </a:pPr>
            <a:fld id="{82947423-93B3-4176-BB12-136E8994AFAB}" type="slidenum">
              <a:rPr lang="en-US" smtClean="0">
                <a:solidFill>
                  <a:prstClr val="black"/>
                </a:solidFill>
              </a:rPr>
              <a:pPr>
                <a:defRPr/>
              </a:pPr>
              <a:t>42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b="1" u="sng" dirty="0"/>
              <a:t>Overall Portfolio Advantages and Focus</a:t>
            </a:r>
            <a:endParaRPr lang="en-US" dirty="0"/>
          </a:p>
          <a:p>
            <a:r>
              <a:rPr lang="en-US" dirty="0"/>
              <a:t> </a:t>
            </a:r>
          </a:p>
          <a:p>
            <a:r>
              <a:rPr lang="en-US" b="1" dirty="0"/>
              <a:t>Predictability</a:t>
            </a:r>
            <a:r>
              <a:rPr lang="en-US" dirty="0"/>
              <a:t> is paramount:</a:t>
            </a:r>
          </a:p>
          <a:p>
            <a:pPr marL="171176" indent="-171176">
              <a:buFont typeface="Arial" pitchFamily="34" charset="0"/>
              <a:buChar char="•"/>
            </a:pPr>
            <a:r>
              <a:rPr lang="en-US" dirty="0"/>
              <a:t>We provide robust and fast contact capabilities.  A carefully selected set of default settings and advanced convergence tools such as contact stabilization ensure the convergence of most of the models, even the most complex ones. Contact capabilities are applicable for structural, thermal and multi-disciplinary contact applications</a:t>
            </a:r>
          </a:p>
          <a:p>
            <a:pPr marL="171176" indent="-171176">
              <a:buFont typeface="Arial" pitchFamily="34" charset="0"/>
              <a:buChar char="•"/>
            </a:pPr>
            <a:r>
              <a:rPr lang="en-US" dirty="0"/>
              <a:t>In order to minimize the assumptions made on the material behavior, we offer a comprehensive library of nonlinear materials covering all needs from basic linear isotropic materials, bilinear plasticity to advanced rubber models or complex damage modeling. This includes also models for failure analysis of composites materials.</a:t>
            </a:r>
          </a:p>
          <a:p>
            <a:r>
              <a:rPr lang="en-US" b="1" dirty="0"/>
              <a:t>Performance</a:t>
            </a:r>
            <a:r>
              <a:rPr lang="en-US" dirty="0"/>
              <a:t> is required to solve more variations of always larger models.</a:t>
            </a:r>
          </a:p>
          <a:p>
            <a:pPr marL="171176" indent="-171176">
              <a:buFont typeface="Arial" pitchFamily="34" charset="0"/>
              <a:buChar char="•"/>
            </a:pPr>
            <a:r>
              <a:rPr lang="en-US" dirty="0"/>
              <a:t>We provide fast solutions for all disciplines by implementing distributed parallel computing techniques as well as taking advantage from GPU boards. All these techniques are part of our cross-physics HPC offering</a:t>
            </a:r>
          </a:p>
          <a:p>
            <a:pPr marL="171176" indent="-171176">
              <a:buFont typeface="Arial" pitchFamily="34" charset="0"/>
              <a:buChar char="•"/>
            </a:pPr>
            <a:r>
              <a:rPr lang="en-US" dirty="0"/>
              <a:t>Additional advanced techniques like component mode synthesis (CMS), </a:t>
            </a:r>
            <a:r>
              <a:rPr lang="en-US" dirty="0" err="1"/>
              <a:t>submodeling</a:t>
            </a:r>
            <a:r>
              <a:rPr lang="en-US" dirty="0"/>
              <a:t> techniques as well as proprietary acceleration techniques are also available to handle large models efficiently.</a:t>
            </a:r>
          </a:p>
          <a:p>
            <a:r>
              <a:rPr lang="en-US" b="1" dirty="0"/>
              <a:t>Productivity</a:t>
            </a:r>
            <a:r>
              <a:rPr lang="en-US" dirty="0"/>
              <a:t> is key to deliver faster solutions to the market.</a:t>
            </a:r>
          </a:p>
          <a:p>
            <a:pPr marL="171176" indent="-171176">
              <a:buFont typeface="Arial" pitchFamily="34" charset="0"/>
              <a:buChar char="•"/>
            </a:pPr>
            <a:r>
              <a:rPr lang="en-US" dirty="0"/>
              <a:t>We provide a highly productive user environment. The mechanical simulation interface based on the ANSYS Workbench platform enables users to model all applications, from very simple to very complex. The interface can take days out of a computer-aided engineering process by eliminating manual file transfer, and result-translation and reanalysis time.</a:t>
            </a:r>
          </a:p>
          <a:p>
            <a:pPr marL="171176" indent="-171176">
              <a:buFont typeface="Arial" pitchFamily="34" charset="0"/>
              <a:buChar char="•"/>
            </a:pPr>
            <a:r>
              <a:rPr lang="en-US" dirty="0"/>
              <a:t>The parametric capabilities provided by the Workbench environment allow users to create a single simulation model and perform automated variations of the design for physical parameters such as materials or boundary conditions as well as for geometric parameters such as CAD dimensions.</a:t>
            </a:r>
          </a:p>
          <a:p>
            <a:r>
              <a:rPr lang="en-US" b="1" dirty="0"/>
              <a:t> </a:t>
            </a:r>
            <a:endParaRPr lang="en-US" dirty="0"/>
          </a:p>
          <a:p>
            <a:r>
              <a:rPr lang="en-US" b="1" u="sng" dirty="0"/>
              <a:t>Specific Capability</a:t>
            </a:r>
            <a:r>
              <a:rPr lang="en-US" dirty="0"/>
              <a:t> </a:t>
            </a:r>
            <a:r>
              <a:rPr lang="en-US" b="1" u="sng" dirty="0"/>
              <a:t>Advantages</a:t>
            </a:r>
            <a:endParaRPr lang="en-US" dirty="0"/>
          </a:p>
          <a:p>
            <a:pPr marL="171176" indent="-171176">
              <a:buFont typeface="Arial" pitchFamily="34" charset="0"/>
              <a:buChar char="•"/>
            </a:pPr>
            <a:r>
              <a:rPr lang="en-US" dirty="0"/>
              <a:t>Advanced and specialized models are also available for composites structures modeling, Analysis of rotating machines (</a:t>
            </a:r>
            <a:r>
              <a:rPr lang="en-US" dirty="0" err="1"/>
              <a:t>rotordynamics</a:t>
            </a:r>
            <a:r>
              <a:rPr lang="en-US" dirty="0"/>
              <a:t>), Mechanism analysis mixing rigid and flexible bodies,       Linear and nonlinear buckling, Cyclic Symmetry models, Fracture Mechanics</a:t>
            </a:r>
          </a:p>
          <a:p>
            <a:pPr marL="171176" indent="-171176">
              <a:buFont typeface="Arial" pitchFamily="34" charset="0"/>
              <a:buChar char="•"/>
            </a:pPr>
            <a:r>
              <a:rPr lang="en-US" dirty="0"/>
              <a:t>ANSYS structural mechanics solutions offer a range of products that help users meet current requirements and plan for a seamless upgrade path for future needs</a:t>
            </a:r>
          </a:p>
          <a:p>
            <a:pPr marL="171176" indent="-171176">
              <a:buFont typeface="Arial" pitchFamily="34" charset="0"/>
              <a:buChar char="•"/>
            </a:pPr>
            <a:r>
              <a:rPr lang="en-US" dirty="0"/>
              <a:t>Customization through user-defined elements and user materials provides the flexibility to extend the capabilities of ANSYS structural mechanics solutions for a wide range of applications. Advanced users can also benefit from ANSYS Parametric Design Language (APDL) provides a rich set of scripting capabilities to perform entire simulations from pre-processing to post-processing, automate processes or access advanced features and solver settings</a:t>
            </a:r>
          </a:p>
        </p:txBody>
      </p:sp>
      <p:sp>
        <p:nvSpPr>
          <p:cNvPr id="4" name="Slide Number Placeholder 3"/>
          <p:cNvSpPr>
            <a:spLocks noGrp="1"/>
          </p:cNvSpPr>
          <p:nvPr>
            <p:ph type="sldNum" sz="quarter" idx="10"/>
          </p:nvPr>
        </p:nvSpPr>
        <p:spPr/>
        <p:txBody>
          <a:bodyPr/>
          <a:lstStyle/>
          <a:p>
            <a:pPr>
              <a:defRPr/>
            </a:pPr>
            <a:fld id="{82947423-93B3-4176-BB12-136E8994AFAB}" type="slidenum">
              <a:rPr lang="en-US" smtClean="0">
                <a:solidFill>
                  <a:prstClr val="black"/>
                </a:solidFill>
              </a:rPr>
              <a:pPr>
                <a:defRPr/>
              </a:pPr>
              <a:t>55</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701041" y="4415790"/>
            <a:ext cx="5608319" cy="2385668"/>
          </a:xfrm>
          <a:prstGeom prst="rect">
            <a:avLst/>
          </a:prstGeom>
        </p:spPr>
        <p:txBody>
          <a:bodyPr lIns="93162" tIns="93162" rIns="93162" bIns="93162" anchor="t" anchorCtr="0">
            <a:spAutoFit/>
          </a:bodyPr>
          <a:lstStyle/>
          <a:p>
            <a:pPr lvl="0" rtl="0">
              <a:buClr>
                <a:srgbClr val="000000"/>
              </a:buClr>
              <a:buSzPct val="100000"/>
              <a:buFont typeface="Arial"/>
              <a:buNone/>
            </a:pPr>
            <a:r>
              <a:rPr lang="en"/>
              <a:t>MAE 3272 is a Junior level course - taken in the spring.</a:t>
            </a:r>
          </a:p>
          <a:p>
            <a:pPr lvl="0" rtl="0">
              <a:buClr>
                <a:srgbClr val="000000"/>
              </a:buClr>
              <a:buSzPct val="100000"/>
              <a:buFont typeface="Arial"/>
              <a:buNone/>
            </a:pPr>
            <a:r>
              <a:rPr lang="en"/>
              <a:t>It emphasizes the intersection between theory, simulation and experiment.</a:t>
            </a:r>
          </a:p>
          <a:p>
            <a:pPr lvl="0" rtl="0">
              <a:buClr>
                <a:srgbClr val="000000"/>
              </a:buClr>
              <a:buSzPct val="100000"/>
              <a:buFont typeface="Arial"/>
              <a:buNone/>
            </a:pPr>
            <a:r>
              <a:rPr lang="en"/>
              <a:t>The Crank Arm Experiment is the final experiment in the class, a culmination of experiment, theory and simulation- we utilize ANSYS to identify locations of uniform stress / stress concentrations on a bike crank.  Then we glue 2 strain rosettes to these locations.  We perform an initial static loading test (using a strain measuring device - 100Ib load).  Next we perform a dynamic test - in which we attach the crank arm to an actual bike, wire it in and ride the bike while gathering data using Labview.  We measure 6 gauges, bicycle pedal angular position and the angular rotation of the bicycle pedal (both relative and absolute).</a:t>
            </a:r>
          </a:p>
          <a:p>
            <a:endParaRPr lang="e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43A5997-867D-4622-AC2C-06C96FF79548}" type="slidenum">
              <a:rPr lang="en-US" smtClean="0"/>
              <a:pPr>
                <a:defRPr/>
              </a:pPr>
              <a:t>64</a:t>
            </a:fld>
            <a:endParaRPr lang="en-US"/>
          </a:p>
        </p:txBody>
      </p:sp>
    </p:spTree>
    <p:extLst>
      <p:ext uri="{BB962C8B-B14F-4D97-AF65-F5344CB8AC3E}">
        <p14:creationId xmlns:p14="http://schemas.microsoft.com/office/powerpoint/2010/main" val="2186243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Courtesy Jason Hsieh</a:t>
            </a:r>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solidFill>
                  <a:prstClr val="black"/>
                </a:solidFill>
              </a:rPr>
              <a:pPr/>
              <a:t>65</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solidFill>
                  <a:prstClr val="black"/>
                </a:solidFill>
              </a:rPr>
              <a:pPr/>
              <a:t>67</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Create shell element</a:t>
            </a:r>
            <a:r>
              <a:rPr lang="en-US" baseline="0" dirty="0" smtClean="0"/>
              <a:t> 181,  model thin to thick element with 4 nodes and 6 degrees of freedom: xyz translation, xyz rotation</a:t>
            </a:r>
          </a:p>
          <a:p>
            <a:r>
              <a:rPr lang="en-US" baseline="0" dirty="0" smtClean="0"/>
              <a:t>Shell element stiffness is not included in the solution, only stress and strain are evaluated. </a:t>
            </a:r>
            <a:endParaRPr lang="en-US" dirty="0" smtClean="0"/>
          </a:p>
          <a:p>
            <a:r>
              <a:rPr lang="en-US" dirty="0" smtClean="0"/>
              <a:t>Sean</a:t>
            </a:r>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pPr/>
              <a:t>70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656E57D-D67B-43A7-9DA5-488BE1CC3433}" type="slidenum">
              <a:rPr lang="en-US" smtClean="0"/>
              <a:pPr/>
              <a:t>72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5.emf"/></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5.xml"/><Relationship Id="rId4" Type="http://schemas.openxmlformats.org/officeDocument/2006/relationships/image" Target="../media/image5.emf"/></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6.xml"/><Relationship Id="rId4" Type="http://schemas.openxmlformats.org/officeDocument/2006/relationships/image" Target="../media/image5.emf"/></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1A17EF-088D-4C94-9B57-F5F0234FA1CF}" type="datetimeFigureOut">
              <a:rPr lang="en-US"/>
              <a:pPr>
                <a:defRPr/>
              </a:pPr>
              <a:t>11/9/2012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909773-CE26-49F4-BDF8-15A25626982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03EFDF-0D31-4F5C-A891-38AAF4ACF2D0}" type="datetimeFigureOut">
              <a:rPr lang="en-US"/>
              <a:pPr>
                <a:defRPr/>
              </a:pPr>
              <a:t>11/9/2012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4802F1-D9DC-4DB2-8277-3BE3567A281A}"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5E1919-068A-46BE-9441-4EA4F959D806}" type="datetimeFigureOut">
              <a:rPr lang="en-US">
                <a:solidFill>
                  <a:prstClr val="black">
                    <a:tint val="75000"/>
                  </a:prstClr>
                </a:solidFill>
              </a:rPr>
              <a:pPr>
                <a:defRPr/>
              </a:pPr>
              <a:t>11/9/2012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033CEDE-EBAE-417C-B93D-A3AD000DC2F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0000587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68E331-AD49-4CE4-9792-FF3561236FFC}"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FD71A4D-175C-42D9-BDB8-93FD0B3DB0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485999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4381DE-63BA-4909-8563-F8DCE42369AE}"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6CD1F0B-1135-455E-9317-1807A9BAD66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72736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03EFDF-0D31-4F5C-A891-38AAF4ACF2D0}"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A4802F1-D9DC-4DB2-8277-3BE3567A28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085335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CD0F0A-4EA0-41A4-88B8-AEA3A2767C4D}"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BA4E62-F4DC-4E81-ABA2-307484B80A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950136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33631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26583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88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883817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11/9/2012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3013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CD0F0A-4EA0-41A4-88B8-AEA3A2767C4D}" type="datetimeFigureOut">
              <a:rPr lang="en-US"/>
              <a:pPr>
                <a:defRPr/>
              </a:pPr>
              <a:t>11/9/2012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BA4E62-F4DC-4E81-ABA2-307484B80A02}"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11/9/2012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01753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11/9/2012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1037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73053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1673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808065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09918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33574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789994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97051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81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sp>
        <p:nvSpPr>
          <p:cNvPr id="555016" name="Rectangle 8"/>
          <p:cNvSpPr>
            <a:spLocks noGrp="1" noChangeArrowheads="1"/>
          </p:cNvSpPr>
          <p:nvPr>
            <p:ph type="ctrTitle" sz="quarter" hasCustomPrompt="1"/>
          </p:nvPr>
        </p:nvSpPr>
        <p:spPr>
          <a:xfrm>
            <a:off x="3852863" y="1066800"/>
            <a:ext cx="5291138" cy="553998"/>
          </a:xfrm>
        </p:spPr>
        <p:txBody>
          <a:bodyPr wrap="square" anchor="b" anchorCtr="0">
            <a:spAutoFit/>
          </a:bodyPr>
          <a:lstStyle>
            <a:lvl1pPr>
              <a:defRPr sz="4000" b="0">
                <a:solidFill>
                  <a:schemeClr val="tx1"/>
                </a:solidFill>
                <a:latin typeface="+mn-lt"/>
              </a:defRPr>
            </a:lvl1pPr>
          </a:lstStyle>
          <a:p>
            <a:r>
              <a:rPr lang="en-US" dirty="0" smtClean="0"/>
              <a:t>Title Here</a:t>
            </a:r>
            <a:endParaRPr lang="en-US" dirty="0"/>
          </a:p>
        </p:txBody>
      </p:sp>
      <p:sp>
        <p:nvSpPr>
          <p:cNvPr id="555017" name="Rectangle 9"/>
          <p:cNvSpPr>
            <a:spLocks noGrp="1" noChangeArrowheads="1"/>
          </p:cNvSpPr>
          <p:nvPr>
            <p:ph type="subTitle" sz="quarter" idx="1"/>
          </p:nvPr>
        </p:nvSpPr>
        <p:spPr>
          <a:xfrm>
            <a:off x="3847123" y="5249985"/>
            <a:ext cx="4740275" cy="292388"/>
          </a:xfrm>
        </p:spPr>
        <p:txBody>
          <a:bodyPr>
            <a:spAutoFit/>
          </a:bodyPr>
          <a:lstStyle>
            <a:lvl1pPr marL="0" indent="0">
              <a:spcBef>
                <a:spcPct val="25000"/>
              </a:spcBef>
              <a:buFontTx/>
              <a:buNone/>
              <a:defRPr sz="2000">
                <a:solidFill>
                  <a:schemeClr val="tx1"/>
                </a:solidFill>
              </a:defRPr>
            </a:lvl1pPr>
          </a:lstStyle>
          <a:p>
            <a:r>
              <a:rPr lang="en-US" dirty="0" smtClean="0"/>
              <a:t>Click to edit Master subtitle style</a:t>
            </a:r>
            <a:endParaRPr lang="en-US"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41643605"/>
      </p:ext>
    </p:extLst>
  </p:cSld>
  <p:clrMapOvr>
    <a:masterClrMapping/>
  </p:clrMapOvr>
  <p:transition>
    <p:wipe dir="r"/>
  </p:transition>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11/9/2012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828627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11/9/2012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43341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11/9/2012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23450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31046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512208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08072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3869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29549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285899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4046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 t="-4" r="86995" b="88000"/>
          <a:stretch/>
        </p:blipFill>
        <p:spPr bwMode="auto">
          <a:xfrm>
            <a:off x="0" y="476254"/>
            <a:ext cx="1188720" cy="380999"/>
          </a:xfrm>
          <a:prstGeom prst="rect">
            <a:avLst/>
          </a:prstGeom>
          <a:noFill/>
          <a:ln w="9525">
            <a:noFill/>
            <a:miter lim="800000"/>
            <a:headEnd/>
            <a:tailEnd/>
          </a:ln>
        </p:spPr>
      </p:pic>
      <p:sp>
        <p:nvSpPr>
          <p:cNvPr id="2"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pic>
        <p:nvPicPr>
          <p:cNvPr id="6"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307874149"/>
      </p:ext>
    </p:extLst>
  </p:cSld>
  <p:clrMapOvr>
    <a:masterClrMapping/>
  </p:clrMapOvr>
  <p:transition>
    <p:wipe dir="r"/>
  </p:transition>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445046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11/9/2012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923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11/9/2012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68131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11/9/2012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79156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51989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3747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00695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142213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474"/>
          </a:xfrm>
          <a:prstGeom prst="rect">
            <a:avLst/>
          </a:prstGeom>
          <a:noFill/>
          <a:ln>
            <a:noFill/>
          </a:ln>
        </p:spPr>
        <p:txBody>
          <a:bodyPr lIns="91425" tIns="91425" rIns="91425" bIns="91425" anchor="b" anchorCtr="0"/>
          <a:lstStyle>
            <a:lvl1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1pPr>
            <a:lvl2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2pPr>
            <a:lvl3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9" name="Shape 9"/>
          <p:cNvSpPr txBox="1">
            <a:spLocks noGrp="1"/>
          </p:cNvSpPr>
          <p:nvPr>
            <p:ph type="subTitle" idx="1"/>
          </p:nvPr>
        </p:nvSpPr>
        <p:spPr>
          <a:xfrm>
            <a:off x="685800" y="3786737"/>
            <a:ext cx="7772400" cy="1046317"/>
          </a:xfrm>
          <a:prstGeom prst="rect">
            <a:avLst/>
          </a:prstGeom>
          <a:noFill/>
          <a:ln>
            <a:noFill/>
          </a:ln>
        </p:spPr>
        <p:txBody>
          <a:bodyPr lIns="91425" tIns="91425" rIns="91425" bIns="91425" anchor="t" anchorCtr="0"/>
          <a:lstStyle>
            <a:lvl1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1pPr>
            <a:lvl2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2pPr>
            <a:lvl3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3pPr>
            <a:lvl4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4pPr>
            <a:lvl5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5pPr>
            <a:lvl6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6pPr>
            <a:lvl7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7pPr>
            <a:lvl8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8pPr>
            <a:lvl9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9pPr>
          </a:lstStyle>
          <a:p>
            <a:endParaRPr/>
          </a:p>
        </p:txBody>
      </p:sp>
    </p:spTree>
    <p:extLst>
      <p:ext uri="{BB962C8B-B14F-4D97-AF65-F5344CB8AC3E}">
        <p14:creationId xmlns:p14="http://schemas.microsoft.com/office/powerpoint/2010/main" val="5530025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1230964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Section Divider">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 y="0"/>
            <a:ext cx="9142413" cy="6858000"/>
          </a:xfrm>
          <a:prstGeom prst="rect">
            <a:avLst/>
          </a:prstGeom>
          <a:noFill/>
          <a:ln w="9525">
            <a:noFill/>
            <a:miter lim="800000"/>
            <a:headEnd/>
            <a:tailEnd/>
          </a:ln>
        </p:spPr>
      </p:pic>
      <p:pic>
        <p:nvPicPr>
          <p:cNvPr id="7"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792374621"/>
      </p:ext>
    </p:extLst>
  </p:cSld>
  <p:clrMapOvr>
    <a:masterClrMapping/>
  </p:clrMapOvr>
  <p:transition>
    <p:wipe dir="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5" name="Shape 15"/>
          <p:cNvSpPr txBox="1">
            <a:spLocks noGrp="1"/>
          </p:cNvSpPr>
          <p:nvPr>
            <p:ph type="body" idx="1"/>
          </p:nvPr>
        </p:nvSpPr>
        <p:spPr>
          <a:xfrm>
            <a:off x="457200"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16" name="Shape 16"/>
          <p:cNvSpPr txBox="1">
            <a:spLocks noGrp="1"/>
          </p:cNvSpPr>
          <p:nvPr>
            <p:ph type="body" idx="2"/>
          </p:nvPr>
        </p:nvSpPr>
        <p:spPr>
          <a:xfrm>
            <a:off x="4692273"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201139947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76832395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8"/>
            <a:ext cx="8229600" cy="692693"/>
          </a:xfrm>
          <a:prstGeom prst="rect">
            <a:avLst/>
          </a:prstGeom>
          <a:noFill/>
          <a:ln>
            <a:noFill/>
          </a:ln>
        </p:spPr>
        <p:txBody>
          <a:bodyPr lIns="91425" tIns="91425" rIns="91425" bIns="91425" anchor="t" anchorCtr="0"/>
          <a:lstStyle>
            <a:lvl1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1pPr>
            <a:lvl2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2pPr>
            <a:lvl3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3pPr>
            <a:lvl4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4pPr>
            <a:lvl5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5pPr>
            <a:lvl6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6pPr>
            <a:lvl7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7pPr>
            <a:lvl8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8pPr>
            <a:lvl9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9pPr>
          </a:lstStyle>
          <a:p>
            <a:endParaRPr/>
          </a:p>
        </p:txBody>
      </p:sp>
    </p:spTree>
    <p:extLst>
      <p:ext uri="{BB962C8B-B14F-4D97-AF65-F5344CB8AC3E}">
        <p14:creationId xmlns:p14="http://schemas.microsoft.com/office/powerpoint/2010/main" val="21935087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1702760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1A17EF-088D-4C94-9B57-F5F0234FA1CF}"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D909773-CE26-49F4-BDF8-15A25626982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2370377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0" y="1447800"/>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267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CC7DE4D-5F6A-43B0-B4AD-9657E5228B79}"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0D9D8CF-FD2B-4413-87A1-57882C2D07B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6999361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6AD32BA-5704-4E21-BCDF-37C9DB2C91E2}"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58723C2-125F-434E-8F09-B94B221E469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35694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A5FCC13-D85E-403E-9E2E-A54F7E8D0DD8}"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3CACD75-2B1B-4EA2-A7A8-C8E6CDB573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5723976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3EC201-C52A-4D21-869C-2804F8B6B79D}" type="datetimeFigureOut">
              <a:rPr lang="en-US">
                <a:solidFill>
                  <a:prstClr val="black">
                    <a:tint val="75000"/>
                  </a:prstClr>
                </a:solidFill>
              </a:rPr>
              <a:pPr>
                <a:defRPr/>
              </a:pPr>
              <a:t>11/9/2012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D70D30F0-AF18-43A4-BE76-E9E24F8BDE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6228906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7A5B590-1019-4E48-AC04-B8F75BB951F8}" type="datetimeFigureOut">
              <a:rPr lang="en-US">
                <a:solidFill>
                  <a:prstClr val="black">
                    <a:tint val="75000"/>
                  </a:prstClr>
                </a:solidFill>
              </a:rPr>
              <a:pPr>
                <a:defRPr/>
              </a:pPr>
              <a:t>11/9/2012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D83F9F8-2040-4D5C-965C-AED669DC00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10271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Section Divider">
    <p:spTree>
      <p:nvGrpSpPr>
        <p:cNvPr id="1" name=""/>
        <p:cNvGrpSpPr/>
        <p:nvPr/>
      </p:nvGrpSpPr>
      <p:grpSpPr>
        <a:xfrm>
          <a:off x="0" y="0"/>
          <a:ext cx="0" cy="0"/>
          <a:chOff x="0" y="0"/>
          <a:chExt cx="0" cy="0"/>
        </a:xfrm>
      </p:grpSpPr>
      <p:pic>
        <p:nvPicPr>
          <p:cNvPr id="5" name="Picture 29"/>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187089389"/>
      </p:ext>
    </p:extLst>
  </p:cSld>
  <p:clrMapOvr>
    <a:masterClrMapping/>
  </p:clrMapOvr>
  <p:transition>
    <p:wipe dir="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5E1919-068A-46BE-9441-4EA4F959D806}" type="datetimeFigureOut">
              <a:rPr lang="en-US">
                <a:solidFill>
                  <a:prstClr val="black">
                    <a:tint val="75000"/>
                  </a:prstClr>
                </a:solidFill>
              </a:rPr>
              <a:pPr>
                <a:defRPr/>
              </a:pPr>
              <a:t>11/9/2012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033CEDE-EBAE-417C-B93D-A3AD000DC2F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6021627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68E331-AD49-4CE4-9792-FF3561236FFC}"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FD71A4D-175C-42D9-BDB8-93FD0B3DB0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9353193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4381DE-63BA-4909-8563-F8DCE42369AE}"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6CD1F0B-1135-455E-9317-1807A9BAD66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7443199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03EFDF-0D31-4F5C-A891-38AAF4ACF2D0}"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A4802F1-D9DC-4DB2-8277-3BE3567A28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4947203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CD0F0A-4EA0-41A4-88B8-AEA3A2767C4D}"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BA4E62-F4DC-4E81-ABA2-307484B80A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14333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Section Divider">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l="1255" t="9901" r="2736" b="1011"/>
          <a:stretch>
            <a:fillRect/>
          </a:stretch>
        </p:blipFill>
        <p:spPr bwMode="auto">
          <a:xfrm>
            <a:off x="0" y="4"/>
            <a:ext cx="9144000" cy="6856413"/>
          </a:xfrm>
          <a:prstGeom prst="rect">
            <a:avLst/>
          </a:prstGeom>
          <a:noFill/>
          <a:ln w="9525">
            <a:noFill/>
            <a:miter lim="800000"/>
            <a:headEnd/>
            <a:tailEnd/>
          </a:ln>
        </p:spPr>
      </p:pic>
      <p:pic>
        <p:nvPicPr>
          <p:cNvPr id="6"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274602781"/>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10" name="Rectangle 9"/>
          <p:cNvSpPr/>
          <p:nvPr/>
        </p:nvSpPr>
        <p:spPr bwMode="auto">
          <a:xfrm>
            <a:off x="1109135" y="2743203"/>
            <a:ext cx="2529417" cy="1862667"/>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a:lnSpc>
                <a:spcPct val="90000"/>
              </a:lnSpc>
              <a:spcBef>
                <a:spcPct val="50000"/>
              </a:spcBef>
            </a:pPr>
            <a:r>
              <a:rPr lang="en-US" dirty="0" smtClean="0">
                <a:solidFill>
                  <a:srgbClr val="939598">
                    <a:lumMod val="75000"/>
                  </a:srgbClr>
                </a:solidFill>
              </a:rPr>
              <a:t>Insert</a:t>
            </a:r>
            <a:br>
              <a:rPr lang="en-US" dirty="0" smtClean="0">
                <a:solidFill>
                  <a:srgbClr val="939598">
                    <a:lumMod val="75000"/>
                  </a:srgbClr>
                </a:solidFill>
              </a:rPr>
            </a:br>
            <a:r>
              <a:rPr lang="en-US" dirty="0" smtClean="0">
                <a:solidFill>
                  <a:srgbClr val="939598">
                    <a:lumMod val="75000"/>
                  </a:srgbClr>
                </a:solidFill>
              </a:rPr>
              <a:t>image</a:t>
            </a:r>
            <a:br>
              <a:rPr lang="en-US" dirty="0" smtClean="0">
                <a:solidFill>
                  <a:srgbClr val="939598">
                    <a:lumMod val="75000"/>
                  </a:srgbClr>
                </a:solidFill>
              </a:rPr>
            </a:br>
            <a:r>
              <a:rPr lang="en-US" dirty="0" smtClean="0">
                <a:solidFill>
                  <a:srgbClr val="939598">
                    <a:lumMod val="75000"/>
                  </a:srgbClr>
                </a:solidFill>
              </a:rPr>
              <a:t>here</a:t>
            </a:r>
          </a:p>
        </p:txBody>
      </p:sp>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smtClean="0"/>
            </a:lvl1pPr>
            <a:lvl2pPr>
              <a:defRPr lang="en-US" dirty="0" smtClean="0"/>
            </a:lvl2p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p:txBody>
      </p:sp>
      <p:sp>
        <p:nvSpPr>
          <p:cNvPr id="9"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849335208"/>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sp>
        <p:nvSpPr>
          <p:cNvPr id="9"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107427"/>
      </p:ext>
    </p:extLst>
  </p:cSld>
  <p:clrMapOvr>
    <a:masterClrMapping/>
  </p:clrMapOvr>
  <p:transition>
    <p:wipe dir="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2"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p:txBody>
      </p:sp>
      <p:sp>
        <p:nvSpPr>
          <p:cNvPr id="20" name="Rectangle 19"/>
          <p:cNvSpPr/>
          <p:nvPr/>
        </p:nvSpPr>
        <p:spPr bwMode="auto">
          <a:xfrm>
            <a:off x="-1" y="2757489"/>
            <a:ext cx="3638551" cy="253418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
        <p:nvSpPr>
          <p:cNvPr id="21" name="Rectangle 20"/>
          <p:cNvSpPr/>
          <p:nvPr/>
        </p:nvSpPr>
        <p:spPr bwMode="auto">
          <a:xfrm>
            <a:off x="3638553" y="4267204"/>
            <a:ext cx="2438399" cy="182518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Tree>
    <p:extLst>
      <p:ext uri="{BB962C8B-B14F-4D97-AF65-F5344CB8AC3E}">
        <p14:creationId xmlns:p14="http://schemas.microsoft.com/office/powerpoint/2010/main" val="382669623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0" y="1447800"/>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267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CC7DE4D-5F6A-43B0-B4AD-9657E5228B79}" type="datetimeFigureOut">
              <a:rPr lang="en-US"/>
              <a:pPr>
                <a:defRPr/>
              </a:pPr>
              <a:t>11/9/2012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D9D8CF-FD2B-4413-87A1-57882C2D07B7}"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sp>
        <p:nvSpPr>
          <p:cNvPr id="10"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942955098"/>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Rectangle 6"/>
          <p:cNvSpPr/>
          <p:nvPr/>
        </p:nvSpPr>
        <p:spPr bwMode="auto">
          <a:xfrm>
            <a:off x="1921935" y="4800603"/>
            <a:ext cx="7222711" cy="1430867"/>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 name="Rectangle 3"/>
          <p:cNvSpPr/>
          <p:nvPr/>
        </p:nvSpPr>
        <p:spPr bwMode="auto">
          <a:xfrm>
            <a:off x="6172203" y="5888828"/>
            <a:ext cx="2971798" cy="967589"/>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pic>
        <p:nvPicPr>
          <p:cNvPr id="10"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45372539"/>
      </p:ext>
    </p:extLst>
  </p:cSld>
  <p:clrMapOvr>
    <a:masterClrMapping/>
  </p:clrMapOvr>
  <p:transition>
    <p:wipe dir="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p:nvSpPr>
        <p:spPr bwMode="auto">
          <a:xfrm>
            <a:off x="6174464" y="5181542"/>
            <a:ext cx="2969536" cy="974814"/>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6" name="Rectangle 5"/>
          <p:cNvSpPr/>
          <p:nvPr/>
        </p:nvSpPr>
        <p:spPr bwMode="auto">
          <a:xfrm>
            <a:off x="5126288" y="5181542"/>
            <a:ext cx="1058334" cy="974814"/>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
        <p:nvSpPr>
          <p:cNvPr id="7" name="Content Placeholder 2"/>
          <p:cNvSpPr>
            <a:spLocks noGrp="1"/>
          </p:cNvSpPr>
          <p:nvPr>
            <p:ph idx="1"/>
          </p:nvPr>
        </p:nvSpPr>
        <p:spPr>
          <a:xfrm>
            <a:off x="3327400" y="1603375"/>
            <a:ext cx="5265738" cy="323955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pic>
        <p:nvPicPr>
          <p:cNvPr id="8"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9"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213542211"/>
      </p:ext>
    </p:extLst>
  </p:cSld>
  <p:clrMapOvr>
    <a:masterClrMapping/>
  </p:clrMapOvr>
  <p:transition>
    <p:wipe dir="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Content Placeholder 2"/>
          <p:cNvSpPr txBox="1">
            <a:spLocks/>
          </p:cNvSpPr>
          <p:nvPr/>
        </p:nvSpPr>
        <p:spPr>
          <a:xfrm>
            <a:off x="6174464" y="5181542"/>
            <a:ext cx="2969536" cy="974814"/>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a:lnSpc>
                <a:spcPct val="95000"/>
              </a:lnSpc>
              <a:spcBef>
                <a:spcPts val="1200"/>
              </a:spcBef>
              <a:buClr>
                <a:srgbClr val="FFDD00"/>
              </a:buClr>
              <a:defRPr/>
            </a:pPr>
            <a:r>
              <a:rPr lang="en-US" kern="0" dirty="0" smtClean="0">
                <a:solidFill>
                  <a:prstClr val="white"/>
                </a:solidFill>
                <a:latin typeface="Arial Narrow" pitchFamily="34" charset="0"/>
              </a:rPr>
              <a:t>Click to edit Master text styles</a:t>
            </a:r>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ext Placeholder 4"/>
          <p:cNvSpPr>
            <a:spLocks noGrp="1"/>
          </p:cNvSpPr>
          <p:nvPr>
            <p:ph type="body" sz="quarter" idx="10"/>
          </p:nvPr>
        </p:nvSpPr>
        <p:spPr>
          <a:xfrm>
            <a:off x="2057400" y="1752600"/>
            <a:ext cx="5486400" cy="32004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52718141"/>
      </p:ext>
    </p:extLst>
  </p:cSld>
  <p:clrMapOvr>
    <a:masterClrMapping/>
  </p:clrMapOvr>
  <p:transition>
    <p:wipe dir="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Content Placeholder 2"/>
          <p:cNvSpPr txBox="1">
            <a:spLocks/>
          </p:cNvSpPr>
          <p:nvPr/>
        </p:nvSpPr>
        <p:spPr>
          <a:xfrm>
            <a:off x="6174464" y="5181542"/>
            <a:ext cx="2969536" cy="974814"/>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a:lnSpc>
                <a:spcPct val="95000"/>
              </a:lnSpc>
              <a:spcBef>
                <a:spcPts val="1200"/>
              </a:spcBef>
              <a:buClr>
                <a:srgbClr val="FFDD00"/>
              </a:buClr>
              <a:defRPr/>
            </a:pPr>
            <a:r>
              <a:rPr lang="en-US" kern="0" dirty="0" smtClean="0">
                <a:solidFill>
                  <a:prstClr val="white"/>
                </a:solidFill>
                <a:latin typeface="Arial Narrow" pitchFamily="34" charset="0"/>
              </a:rPr>
              <a:t>Click to edit Master text styles</a:t>
            </a:r>
          </a:p>
        </p:txBody>
      </p:sp>
      <p:sp>
        <p:nvSpPr>
          <p:cNvPr id="7" name="Content Placeholder 2"/>
          <p:cNvSpPr>
            <a:spLocks noGrp="1"/>
          </p:cNvSpPr>
          <p:nvPr>
            <p:ph idx="1"/>
          </p:nvPr>
        </p:nvSpPr>
        <p:spPr>
          <a:xfrm>
            <a:off x="1600199" y="5390002"/>
            <a:ext cx="7554915" cy="1071758"/>
          </a:xfrm>
        </p:spPr>
        <p:txBody>
          <a:bodyPr/>
          <a:lstStyle>
            <a:lvl1pPr marL="457200" indent="-457200">
              <a:buFontTx/>
              <a:buBlip>
                <a:blip r:embed="rId2"/>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pic>
        <p:nvPicPr>
          <p:cNvPr id="5" name="Picture 13"/>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92849235"/>
      </p:ext>
    </p:extLst>
  </p:cSld>
  <p:clrMapOvr>
    <a:masterClrMapping/>
  </p:clrMapOvr>
  <p:transition>
    <p:wipe dir="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Subhead">
    <p:spTree>
      <p:nvGrpSpPr>
        <p:cNvPr id="1" name=""/>
        <p:cNvGrpSpPr/>
        <p:nvPr/>
      </p:nvGrpSpPr>
      <p:grpSpPr>
        <a:xfrm>
          <a:off x="0" y="0"/>
          <a:ext cx="0" cy="0"/>
          <a:chOff x="0" y="0"/>
          <a:chExt cx="0" cy="0"/>
        </a:xfrm>
      </p:grpSpPr>
      <p:sp>
        <p:nvSpPr>
          <p:cNvPr id="5" name="Text Placeholder 2"/>
          <p:cNvSpPr>
            <a:spLocks noGrp="1"/>
          </p:cNvSpPr>
          <p:nvPr>
            <p:ph type="body" idx="11"/>
          </p:nvPr>
        </p:nvSpPr>
        <p:spPr>
          <a:xfrm>
            <a:off x="590550" y="1585913"/>
            <a:ext cx="8002588" cy="639762"/>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Text Placeholder 4"/>
          <p:cNvSpPr>
            <a:spLocks noGrp="1"/>
          </p:cNvSpPr>
          <p:nvPr>
            <p:ph type="body" sz="quarter" idx="10"/>
          </p:nvPr>
        </p:nvSpPr>
        <p:spPr>
          <a:xfrm>
            <a:off x="609600" y="2209800"/>
            <a:ext cx="8001000" cy="40386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78478539"/>
      </p:ext>
    </p:extLst>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603375"/>
            <a:ext cx="3813048" cy="457358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603375"/>
            <a:ext cx="3813048" cy="457358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88006519"/>
      </p:ext>
    </p:extLst>
  </p:cSld>
  <p:clrMapOvr>
    <a:masterClrMapping/>
  </p:clrMapOvr>
  <p:transition>
    <p:wipe dir="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590550" y="1585914"/>
            <a:ext cx="3886200" cy="471487"/>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Content Placeholder 3"/>
          <p:cNvSpPr>
            <a:spLocks noGrp="1"/>
          </p:cNvSpPr>
          <p:nvPr>
            <p:ph sz="half" idx="2"/>
          </p:nvPr>
        </p:nvSpPr>
        <p:spPr>
          <a:xfrm>
            <a:off x="590550" y="2221996"/>
            <a:ext cx="3886200" cy="3954971"/>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6" name="Text Placeholder 4"/>
          <p:cNvSpPr>
            <a:spLocks noGrp="1"/>
          </p:cNvSpPr>
          <p:nvPr>
            <p:ph type="body" sz="quarter" idx="3"/>
          </p:nvPr>
        </p:nvSpPr>
        <p:spPr>
          <a:xfrm>
            <a:off x="4706938" y="1585914"/>
            <a:ext cx="3886200" cy="471487"/>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Content Placeholder 5"/>
          <p:cNvSpPr>
            <a:spLocks noGrp="1"/>
          </p:cNvSpPr>
          <p:nvPr>
            <p:ph sz="quarter" idx="4"/>
          </p:nvPr>
        </p:nvSpPr>
        <p:spPr>
          <a:xfrm>
            <a:off x="4706938" y="2221996"/>
            <a:ext cx="3886200" cy="3954971"/>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8"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715143526"/>
      </p:ext>
    </p:extLst>
  </p:cSld>
  <p:clrMapOvr>
    <a:masterClrMapping/>
  </p:clrMapOvr>
  <p:transition>
    <p:wipe dir="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4"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549189452"/>
      </p:ext>
    </p:extLst>
  </p:cSld>
  <p:clrMapOvr>
    <a:masterClrMapping/>
  </p:clrMapOvr>
  <p:transition>
    <p:wipe dir="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pic>
        <p:nvPicPr>
          <p:cNvPr id="4"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676477742"/>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6AD32BA-5704-4E21-BCDF-37C9DB2C91E2}" type="datetimeFigureOut">
              <a:rPr lang="en-US"/>
              <a:pPr>
                <a:defRPr/>
              </a:pPr>
              <a:t>11/9/2012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8723C2-125F-434E-8F09-B94B221E469F}"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8" name="Text Placeholder 4"/>
          <p:cNvSpPr>
            <a:spLocks noGrp="1"/>
          </p:cNvSpPr>
          <p:nvPr>
            <p:ph type="body" sz="quarter" idx="13"/>
          </p:nvPr>
        </p:nvSpPr>
        <p:spPr>
          <a:xfrm>
            <a:off x="1809750" y="1600200"/>
            <a:ext cx="6800850" cy="43434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2187399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ullet then Bullet">
    <p:spTree>
      <p:nvGrpSpPr>
        <p:cNvPr id="1" name=""/>
        <p:cNvGrpSpPr/>
        <p:nvPr/>
      </p:nvGrpSpPr>
      <p:grpSpPr>
        <a:xfrm>
          <a:off x="0" y="0"/>
          <a:ext cx="0" cy="0"/>
          <a:chOff x="0" y="0"/>
          <a:chExt cx="0" cy="0"/>
        </a:xfrm>
      </p:grpSpPr>
      <p:sp>
        <p:nvSpPr>
          <p:cNvPr id="4" name="Text Placeholder 4"/>
          <p:cNvSpPr>
            <a:spLocks noGrp="1"/>
          </p:cNvSpPr>
          <p:nvPr>
            <p:ph type="body" sz="quarter" idx="11"/>
          </p:nvPr>
        </p:nvSpPr>
        <p:spPr>
          <a:xfrm>
            <a:off x="457200" y="1447800"/>
            <a:ext cx="8305800" cy="48768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60732178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7" name="Rectangle 6"/>
          <p:cNvSpPr/>
          <p:nvPr/>
        </p:nvSpPr>
        <p:spPr bwMode="auto">
          <a:xfrm>
            <a:off x="1921935" y="4800603"/>
            <a:ext cx="7222711" cy="1430867"/>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 name="Rectangle 3"/>
          <p:cNvSpPr/>
          <p:nvPr/>
        </p:nvSpPr>
        <p:spPr bwMode="auto">
          <a:xfrm>
            <a:off x="6172203" y="5888828"/>
            <a:ext cx="2971798" cy="967589"/>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pic>
        <p:nvPicPr>
          <p:cNvPr id="10"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Content Placeholder 2"/>
          <p:cNvSpPr>
            <a:spLocks noGrp="1"/>
          </p:cNvSpPr>
          <p:nvPr>
            <p:ph idx="10"/>
          </p:nvPr>
        </p:nvSpPr>
        <p:spPr>
          <a:xfrm>
            <a:off x="2133602" y="4876800"/>
            <a:ext cx="6972299" cy="1219200"/>
          </a:xfrm>
          <a:noFill/>
        </p:spPr>
        <p:txBody>
          <a:bodyPr lIns="182880" tIns="182880"/>
          <a:lstStyle>
            <a:lvl1pPr marL="0" indent="0">
              <a:lnSpc>
                <a:spcPct val="100000"/>
              </a:lnSpc>
              <a:spcBef>
                <a:spcPts val="0"/>
              </a:spcBef>
              <a:buNone/>
              <a:defRPr sz="1400" b="1" i="1">
                <a:solidFill>
                  <a:sysClr val="windowText" lastClr="000000"/>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8" name="Content Placeholder 2"/>
          <p:cNvSpPr>
            <a:spLocks noGrp="1"/>
          </p:cNvSpPr>
          <p:nvPr>
            <p:ph idx="11"/>
          </p:nvPr>
        </p:nvSpPr>
        <p:spPr>
          <a:xfrm>
            <a:off x="6248401" y="5943600"/>
            <a:ext cx="2905125" cy="838200"/>
          </a:xfrm>
          <a:noFill/>
        </p:spPr>
        <p:txBody>
          <a:bodyPr lIns="274320" tIns="91440"/>
          <a:lstStyle>
            <a:lvl1pPr marL="0" indent="0">
              <a:lnSpc>
                <a:spcPct val="100000"/>
              </a:lnSpc>
              <a:spcBef>
                <a:spcPts val="600"/>
              </a:spcBef>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1" name="Rectangle 6"/>
          <p:cNvSpPr>
            <a:spLocks noGrp="1" noChangeArrowheads="1"/>
          </p:cNvSpPr>
          <p:nvPr>
            <p:ph type="title"/>
          </p:nvPr>
        </p:nvSpPr>
        <p:spPr>
          <a:xfrm>
            <a:off x="1341439" y="457200"/>
            <a:ext cx="6507163" cy="779462"/>
          </a:xfrm>
        </p:spPr>
        <p:txBody>
          <a:bodyPr/>
          <a:lstStyle>
            <a:lvl1pPr>
              <a:defRPr/>
            </a:lvl1pPr>
          </a:lstStyle>
          <a:p>
            <a:r>
              <a:rPr lang="en-US" dirty="0" smtClean="0">
                <a:latin typeface="+mj-lt"/>
              </a:rPr>
              <a:t>Click to edit Master title style</a:t>
            </a:r>
            <a:endParaRPr lang="en-US" dirty="0">
              <a:latin typeface="+mj-lt"/>
            </a:endParaRPr>
          </a:p>
        </p:txBody>
      </p:sp>
    </p:spTree>
    <p:extLst>
      <p:ext uri="{BB962C8B-B14F-4D97-AF65-F5344CB8AC3E}">
        <p14:creationId xmlns:p14="http://schemas.microsoft.com/office/powerpoint/2010/main" val="3189363180"/>
      </p:ext>
    </p:extLst>
  </p:cSld>
  <p:clrMapOvr>
    <a:masterClrMapping/>
  </p:clrMapOvr>
  <p:transition>
    <p:wipe dir="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09800" y="304800"/>
            <a:ext cx="6934200" cy="715962"/>
          </a:xfrm>
        </p:spPr>
        <p:txBody>
          <a:bodyPr/>
          <a:lstStyle>
            <a:lvl1pPr marL="0" indent="0" algn="l">
              <a:buFont typeface="Arial" pitchFamily="34" charset="0"/>
              <a:buNone/>
              <a:defRPr b="1" baseline="0"/>
            </a:lvl1pPr>
          </a:lstStyle>
          <a:p>
            <a:r>
              <a:rPr lang="en-US" dirty="0" smtClean="0"/>
              <a:t>Click to edit title</a:t>
            </a:r>
            <a:endParaRPr lang="en-US" dirty="0"/>
          </a:p>
        </p:txBody>
      </p:sp>
      <p:sp>
        <p:nvSpPr>
          <p:cNvPr id="3" name="Date Placeholder 2"/>
          <p:cNvSpPr>
            <a:spLocks noGrp="1"/>
          </p:cNvSpPr>
          <p:nvPr>
            <p:ph type="dt" sz="half" idx="10"/>
          </p:nvPr>
        </p:nvSpPr>
        <p:spPr>
          <a:xfrm>
            <a:off x="457200" y="6356354"/>
            <a:ext cx="2133600" cy="365125"/>
          </a:xfrm>
          <a:prstGeom prst="rect">
            <a:avLst/>
          </a:prstGeom>
        </p:spPr>
        <p:txBody>
          <a:bodyPr/>
          <a:lstStyle/>
          <a:p>
            <a:pPr fontAlgn="auto">
              <a:spcBef>
                <a:spcPts val="0"/>
              </a:spcBef>
              <a:spcAft>
                <a:spcPts val="0"/>
              </a:spcAft>
            </a:pPr>
            <a:fld id="{892FF0C9-E3F0-43D5-B817-4C3A739EF4BB}" type="datetimeFigureOut">
              <a:rPr lang="en-US" smtClean="0">
                <a:solidFill>
                  <a:prstClr val="black"/>
                </a:solidFill>
                <a:latin typeface="Calibri"/>
              </a:rPr>
              <a:pPr fontAlgn="auto">
                <a:spcBef>
                  <a:spcPts val="0"/>
                </a:spcBef>
                <a:spcAft>
                  <a:spcPts val="0"/>
                </a:spcAft>
              </a:pPr>
              <a:t>11/9/2012</a:t>
            </a:fld>
            <a:endParaRPr lang="en-US">
              <a:solidFill>
                <a:prstClr val="black"/>
              </a:solidFill>
              <a:latin typeface="Calibri"/>
            </a:endParaRPr>
          </a:p>
        </p:txBody>
      </p:sp>
      <p:sp>
        <p:nvSpPr>
          <p:cNvPr id="4" name="Footer Placeholder 3"/>
          <p:cNvSpPr>
            <a:spLocks noGrp="1"/>
          </p:cNvSpPr>
          <p:nvPr>
            <p:ph type="ftr" sz="quarter" idx="11"/>
          </p:nvPr>
        </p:nvSpPr>
        <p:spPr>
          <a:xfrm>
            <a:off x="3124200" y="6356354"/>
            <a:ext cx="2895600" cy="365125"/>
          </a:xfrm>
          <a:prstGeom prst="rect">
            <a:avLst/>
          </a:prstGeom>
        </p:spPr>
        <p:txBody>
          <a:bodyPr/>
          <a:lstStyle/>
          <a:p>
            <a:pPr fontAlgn="auto">
              <a:spcBef>
                <a:spcPts val="0"/>
              </a:spcBef>
              <a:spcAft>
                <a:spcPts val="0"/>
              </a:spcAft>
            </a:pPr>
            <a:endParaRPr lang="en-US">
              <a:solidFill>
                <a:prstClr val="black"/>
              </a:solidFill>
              <a:latin typeface="Calibri"/>
            </a:endParaRPr>
          </a:p>
        </p:txBody>
      </p:sp>
      <p:sp>
        <p:nvSpPr>
          <p:cNvPr id="5" name="Slide Number Placeholder 4"/>
          <p:cNvSpPr>
            <a:spLocks noGrp="1"/>
          </p:cNvSpPr>
          <p:nvPr>
            <p:ph type="sldNum" sz="quarter" idx="12"/>
          </p:nvPr>
        </p:nvSpPr>
        <p:spPr>
          <a:xfrm>
            <a:off x="6553200" y="6356354"/>
            <a:ext cx="2133600" cy="365125"/>
          </a:xfrm>
          <a:prstGeom prst="rect">
            <a:avLst/>
          </a:prstGeom>
        </p:spPr>
        <p:txBody>
          <a:bodyPr/>
          <a:lstStyle/>
          <a:p>
            <a:pPr fontAlgn="auto">
              <a:spcBef>
                <a:spcPts val="0"/>
              </a:spcBef>
              <a:spcAft>
                <a:spcPts val="0"/>
              </a:spcAft>
            </a:pPr>
            <a:fld id="{33A8AA2A-CCFF-4F3F-A23C-CE506DE38911}" type="slidenum">
              <a:rPr lang="en-US" smtClean="0">
                <a:solidFill>
                  <a:prstClr val="black"/>
                </a:solidFill>
                <a:latin typeface="Calibri"/>
              </a:rPr>
              <a:pPr fontAlgn="auto">
                <a:spcBef>
                  <a:spcPts val="0"/>
                </a:spcBef>
                <a:spcAft>
                  <a:spcPts val="0"/>
                </a:spcAft>
              </a:pPr>
              <a:t>‹#›</a:t>
            </a:fld>
            <a:endParaRPr lang="en-US">
              <a:solidFill>
                <a:prstClr val="black"/>
              </a:solidFill>
              <a:latin typeface="Calibri"/>
            </a:endParaRPr>
          </a:p>
        </p:txBody>
      </p:sp>
      <p:pic>
        <p:nvPicPr>
          <p:cNvPr id="7" name="Picture 6" descr="Logo shadow PPT.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31" y="152400"/>
            <a:ext cx="2394856" cy="1143000"/>
          </a:xfrm>
          <a:prstGeom prst="rect">
            <a:avLst/>
          </a:prstGeom>
        </p:spPr>
      </p:pic>
      <p:sp>
        <p:nvSpPr>
          <p:cNvPr id="10" name="Text Placeholder 9"/>
          <p:cNvSpPr>
            <a:spLocks noGrp="1"/>
          </p:cNvSpPr>
          <p:nvPr>
            <p:ph type="body" sz="quarter" idx="13" hasCustomPrompt="1"/>
          </p:nvPr>
        </p:nvSpPr>
        <p:spPr>
          <a:xfrm>
            <a:off x="2209800" y="990600"/>
            <a:ext cx="6934200" cy="685800"/>
          </a:xfrm>
        </p:spPr>
        <p:txBody>
          <a:bodyPr/>
          <a:lstStyle>
            <a:lvl1pPr marL="0" indent="0">
              <a:buNone/>
              <a:defRPr>
                <a:solidFill>
                  <a:srgbClr val="0070C0"/>
                </a:solidFill>
              </a:defRPr>
            </a:lvl1pPr>
          </a:lstStyle>
          <a:p>
            <a:pPr lvl="0"/>
            <a:r>
              <a:rPr lang="en-US" dirty="0" smtClean="0"/>
              <a:t>Click to edit sub-title</a:t>
            </a:r>
          </a:p>
        </p:txBody>
      </p:sp>
      <p:pic>
        <p:nvPicPr>
          <p:cNvPr id="8" name="Picture 13"/>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896265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802369"/>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dirty="0"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dirty="0" smtClean="0"/>
              <a:t>Click to edit Master subtitle style</a:t>
            </a:r>
            <a:endParaRPr lang="en-US" dirty="0"/>
          </a:p>
        </p:txBody>
      </p:sp>
    </p:spTree>
    <p:extLst>
      <p:ext uri="{BB962C8B-B14F-4D97-AF65-F5344CB8AC3E}">
        <p14:creationId xmlns:p14="http://schemas.microsoft.com/office/powerpoint/2010/main" val="644643073"/>
      </p:ext>
    </p:extLst>
  </p:cSld>
  <p:clrMapOvr>
    <a:masterClrMapping/>
  </p:clrMapOvr>
  <p:transition>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893120723"/>
      </p:ext>
    </p:extLst>
  </p:cSld>
  <p:clrMapOvr>
    <a:masterClrMapping/>
  </p:clrMapOvr>
  <p:transition>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504711731"/>
      </p:ext>
    </p:extLst>
  </p:cSld>
  <p:clrMapOvr>
    <a:masterClrMapping/>
  </p:clrMapOvr>
  <p:transition>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a:p>
            <a:pPr lvl="2"/>
            <a:endParaRPr lang="en-US" dirty="0" smtClean="0"/>
          </a:p>
          <a:p>
            <a:pPr lvl="4"/>
            <a:endParaRPr lang="en-US" dirty="0" smtClean="0"/>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360974827"/>
      </p:ext>
    </p:extLst>
  </p:cSld>
  <p:clrMapOvr>
    <a:masterClrMapping/>
  </p:clrMapOvr>
  <p:transition>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78996111"/>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A5FCC13-D85E-403E-9E2E-A54F7E8D0DD8}" type="datetimeFigureOut">
              <a:rPr lang="en-US"/>
              <a:pPr>
                <a:defRPr/>
              </a:pPr>
              <a:t>11/9/2012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CACD75-2B1B-4EA2-A7A8-C8E6CDB573CC}"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691458040"/>
      </p:ext>
    </p:extLst>
  </p:cSld>
  <p:clrMapOvr>
    <a:masterClrMapping/>
  </p:clrMapOvr>
  <p:transition>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571386600"/>
      </p:ext>
    </p:extLst>
  </p:cSld>
  <p:clrMapOvr>
    <a:masterClrMapping/>
  </p:clrMapOvr>
  <p:transition>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51653836"/>
      </p:ext>
    </p:extLst>
  </p:cSld>
  <p:clrMapOvr>
    <a:masterClrMapping/>
  </p:clrMapOvr>
  <p:transition>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757746701"/>
      </p:ext>
    </p:extLst>
  </p:cSld>
  <p:clrMapOvr>
    <a:masterClrMapping/>
  </p:clrMapOvr>
  <p:transition>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486259348"/>
      </p:ext>
    </p:extLst>
  </p:cSld>
  <p:clrMapOvr>
    <a:masterClrMapping/>
  </p:clrMapOvr>
  <p:transition>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97968345"/>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1651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35255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3400" y="13525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3400" y="37528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45063115"/>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5358328"/>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497699"/>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2484439" y="4"/>
            <a:ext cx="6480175" cy="7651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95288" y="1125538"/>
            <a:ext cx="4100512" cy="4970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2" y="1125538"/>
            <a:ext cx="4100513" cy="4970462"/>
          </a:xfrm>
        </p:spPr>
        <p:txBody>
          <a:bodyPr/>
          <a:lstStyle/>
          <a:p>
            <a:endParaRPr lang="en-US"/>
          </a:p>
        </p:txBody>
      </p:sp>
      <p:sp>
        <p:nvSpPr>
          <p:cNvPr id="5" name="Slide Number Placeholder 4"/>
          <p:cNvSpPr>
            <a:spLocks noGrp="1"/>
          </p:cNvSpPr>
          <p:nvPr>
            <p:ph type="sldNum" sz="quarter" idx="10"/>
          </p:nvPr>
        </p:nvSpPr>
        <p:spPr>
          <a:xfrm>
            <a:off x="8532815" y="6597650"/>
            <a:ext cx="611187" cy="260350"/>
          </a:xfrm>
          <a:prstGeom prst="rect">
            <a:avLst/>
          </a:prstGeom>
        </p:spPr>
        <p:txBody>
          <a:bodyPr/>
          <a:lstStyle>
            <a:lvl1pPr>
              <a:defRPr/>
            </a:lvl1pPr>
          </a:lstStyle>
          <a:p>
            <a:pPr fontAlgn="auto">
              <a:spcBef>
                <a:spcPts val="0"/>
              </a:spcBef>
              <a:spcAft>
                <a:spcPts val="0"/>
              </a:spcAft>
            </a:pPr>
            <a:fld id="{B36D135F-4432-4A0E-8EDB-7162C9BE2606}" type="slidenum">
              <a:rPr lang="fr-FR">
                <a:solidFill>
                  <a:prstClr val="black"/>
                </a:solidFill>
                <a:latin typeface="Calibri"/>
              </a:rPr>
              <a:pPr fontAlgn="auto">
                <a:spcBef>
                  <a:spcPts val="0"/>
                </a:spcBef>
                <a:spcAft>
                  <a:spcPts val="0"/>
                </a:spcAft>
              </a:pPr>
              <a:t>‹#›</a:t>
            </a:fld>
            <a:endParaRPr lang="fr-FR">
              <a:solidFill>
                <a:prstClr val="black"/>
              </a:solidFill>
              <a:latin typeface="Calibri"/>
            </a:endParaRPr>
          </a:p>
        </p:txBody>
      </p:sp>
    </p:spTree>
    <p:extLst>
      <p:ext uri="{BB962C8B-B14F-4D97-AF65-F5344CB8AC3E}">
        <p14:creationId xmlns:p14="http://schemas.microsoft.com/office/powerpoint/2010/main" val="40908884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3EC201-C52A-4D21-869C-2804F8B6B79D}" type="datetimeFigureOut">
              <a:rPr lang="en-US"/>
              <a:pPr>
                <a:defRPr/>
              </a:pPr>
              <a:t>11/9/2012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70D30F0-AF18-43A4-BE76-E9E24F8BDE1A}"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dirty="0"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dirty="0" smtClean="0"/>
              <a:t>Click to edit Master subtitle style</a:t>
            </a:r>
            <a:endParaRPr lang="en-US" dirty="0"/>
          </a:p>
        </p:txBody>
      </p:sp>
    </p:spTree>
    <p:extLst>
      <p:ext uri="{BB962C8B-B14F-4D97-AF65-F5344CB8AC3E}">
        <p14:creationId xmlns:p14="http://schemas.microsoft.com/office/powerpoint/2010/main" val="1199463089"/>
      </p:ext>
    </p:extLst>
  </p:cSld>
  <p:clrMapOvr>
    <a:masterClrMapping/>
  </p:clrMapOvr>
  <p:transition>
    <p:wipe dir="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530690809"/>
      </p:ext>
    </p:extLst>
  </p:cSld>
  <p:clrMapOvr>
    <a:masterClrMapping/>
  </p:clrMapOvr>
  <p:transition>
    <p:wipe dir="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97197481"/>
      </p:ext>
    </p:extLst>
  </p:cSld>
  <p:clrMapOvr>
    <a:masterClrMapping/>
  </p:clrMapOvr>
  <p:transition>
    <p:wipe dir="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a:p>
            <a:pPr lvl="2"/>
            <a:endParaRPr lang="en-US" dirty="0" smtClean="0"/>
          </a:p>
          <a:p>
            <a:pPr lvl="4"/>
            <a:endParaRPr lang="en-US" dirty="0" smtClean="0"/>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112828234"/>
      </p:ext>
    </p:extLst>
  </p:cSld>
  <p:clrMapOvr>
    <a:masterClrMapping/>
  </p:clrMapOvr>
  <p:transition>
    <p:wipe dir="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77558892"/>
      </p:ext>
    </p:extLst>
  </p:cSld>
  <p:clrMapOvr>
    <a:masterClrMapping/>
  </p:clrMapOvr>
  <p:transition>
    <p:wipe dir="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948183430"/>
      </p:ext>
    </p:extLst>
  </p:cSld>
  <p:clrMapOvr>
    <a:masterClrMapping/>
  </p:clrMapOvr>
  <p:transition>
    <p:wipe dir="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630221563"/>
      </p:ext>
    </p:extLst>
  </p:cSld>
  <p:clrMapOvr>
    <a:masterClrMapping/>
  </p:clrMapOvr>
  <p:transition>
    <p:wipe dir="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779581386"/>
      </p:ext>
    </p:extLst>
  </p:cSld>
  <p:clrMapOvr>
    <a:masterClrMapping/>
  </p:clrMapOvr>
  <p:transition>
    <p:wipe dir="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32193193"/>
      </p:ext>
    </p:extLst>
  </p:cSld>
  <p:clrMapOvr>
    <a:masterClrMapping/>
  </p:clrMapOvr>
  <p:transition>
    <p:wipe dir="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16263254"/>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7A5B590-1019-4E48-AC04-B8F75BB951F8}" type="datetimeFigureOut">
              <a:rPr lang="en-US"/>
              <a:pPr>
                <a:defRPr/>
              </a:pPr>
              <a:t>11/9/2012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D83F9F8-2040-4D5C-965C-AED669DC00DE}"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41548961"/>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1651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35255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3400" y="13525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3400" y="37528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29654448"/>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56292065"/>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136734"/>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2484439" y="4"/>
            <a:ext cx="6480175" cy="7651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95288" y="1125538"/>
            <a:ext cx="4100512" cy="4970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2" y="1125538"/>
            <a:ext cx="4100513" cy="4970462"/>
          </a:xfrm>
        </p:spPr>
        <p:txBody>
          <a:bodyPr/>
          <a:lstStyle/>
          <a:p>
            <a:endParaRPr lang="en-US"/>
          </a:p>
        </p:txBody>
      </p:sp>
      <p:sp>
        <p:nvSpPr>
          <p:cNvPr id="5" name="Slide Number Placeholder 4"/>
          <p:cNvSpPr>
            <a:spLocks noGrp="1"/>
          </p:cNvSpPr>
          <p:nvPr>
            <p:ph type="sldNum" sz="quarter" idx="10"/>
          </p:nvPr>
        </p:nvSpPr>
        <p:spPr>
          <a:xfrm>
            <a:off x="8532815" y="6597650"/>
            <a:ext cx="611187" cy="260350"/>
          </a:xfrm>
          <a:prstGeom prst="rect">
            <a:avLst/>
          </a:prstGeom>
        </p:spPr>
        <p:txBody>
          <a:bodyPr/>
          <a:lstStyle>
            <a:lvl1pPr>
              <a:defRPr/>
            </a:lvl1pPr>
          </a:lstStyle>
          <a:p>
            <a:pPr fontAlgn="auto">
              <a:spcBef>
                <a:spcPts val="0"/>
              </a:spcBef>
              <a:spcAft>
                <a:spcPts val="0"/>
              </a:spcAft>
            </a:pPr>
            <a:fld id="{B36D135F-4432-4A0E-8EDB-7162C9BE2606}" type="slidenum">
              <a:rPr lang="fr-FR">
                <a:solidFill>
                  <a:prstClr val="black"/>
                </a:solidFill>
                <a:latin typeface="Calibri"/>
              </a:rPr>
              <a:pPr fontAlgn="auto">
                <a:spcBef>
                  <a:spcPts val="0"/>
                </a:spcBef>
                <a:spcAft>
                  <a:spcPts val="0"/>
                </a:spcAft>
              </a:pPr>
              <a:t>‹#›</a:t>
            </a:fld>
            <a:endParaRPr lang="fr-FR">
              <a:solidFill>
                <a:prstClr val="black"/>
              </a:solidFill>
              <a:latin typeface="Calibri"/>
            </a:endParaRPr>
          </a:p>
        </p:txBody>
      </p:sp>
    </p:spTree>
    <p:extLst>
      <p:ext uri="{BB962C8B-B14F-4D97-AF65-F5344CB8AC3E}">
        <p14:creationId xmlns:p14="http://schemas.microsoft.com/office/powerpoint/2010/main" val="124535864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74506465"/>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2984258447"/>
      </p:ext>
    </p:extLst>
  </p:cSld>
  <p:clrMapOvr>
    <a:masterClrMapping/>
  </p:clrMapOvr>
  <p:transition>
    <p:wipe dir="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607177947"/>
      </p:ext>
    </p:extLst>
  </p:cSld>
  <p:clrMapOvr>
    <a:masterClrMapping/>
  </p:clrMapOvr>
  <p:transition>
    <p:wipe dir="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907811541"/>
      </p:ext>
    </p:extLst>
  </p:cSld>
  <p:clrMapOvr>
    <a:masterClrMapping/>
  </p:clrMapOvr>
  <p:transition>
    <p:wipe dir="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147505868"/>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5E1919-068A-46BE-9441-4EA4F959D806}" type="datetimeFigureOut">
              <a:rPr lang="en-US"/>
              <a:pPr>
                <a:defRPr/>
              </a:pPr>
              <a:t>11/9/2012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033CEDE-EBAE-417C-B93D-A3AD000DC2FB}"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323167695"/>
      </p:ext>
    </p:extLst>
  </p:cSld>
  <p:clrMapOvr>
    <a:masterClrMapping/>
  </p:clrMapOvr>
  <p:transition>
    <p:wipe dir="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329322240"/>
      </p:ext>
    </p:extLst>
  </p:cSld>
  <p:clrMapOvr>
    <a:masterClrMapping/>
  </p:clrMapOvr>
  <p:transition>
    <p:wipe dir="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925158223"/>
      </p:ext>
    </p:extLst>
  </p:cSld>
  <p:clrMapOvr>
    <a:masterClrMapping/>
  </p:clrMapOvr>
  <p:transition>
    <p:wipe dir="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628054391"/>
      </p:ext>
    </p:extLst>
  </p:cSld>
  <p:clrMapOvr>
    <a:masterClrMapping/>
  </p:clrMapOvr>
  <p:transition>
    <p:wipe dir="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218434856"/>
      </p:ext>
    </p:extLst>
  </p:cSld>
  <p:clrMapOvr>
    <a:masterClrMapping/>
  </p:clrMapOvr>
  <p:transition>
    <p:wipe dir="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146061585"/>
      </p:ext>
    </p:extLst>
  </p:cSld>
  <p:clrMapOvr>
    <a:masterClrMapping/>
  </p:clrMapOvr>
  <p:transition>
    <p:wipe dir="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32905399"/>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83816053"/>
      </p:ext>
    </p:extLst>
  </p:cSld>
  <p:clrMapOvr>
    <a:masterClrMapping/>
  </p:clrMapOvr>
  <p:transition spd="med">
    <p:fade/>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9485548"/>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859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68E331-AD49-4CE4-9792-FF3561236FFC}" type="datetimeFigureOut">
              <a:rPr lang="en-US"/>
              <a:pPr>
                <a:defRPr/>
              </a:pPr>
              <a:t>11/9/2012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FD71A4D-175C-42D9-BDB8-93FD0B3DB054}"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3223157680"/>
      </p:ext>
    </p:extLst>
  </p:cSld>
  <p:clrMapOvr>
    <a:masterClrMapping/>
  </p:clrMapOvr>
  <p:transition>
    <p:wipe dir="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107074707"/>
      </p:ext>
    </p:extLst>
  </p:cSld>
  <p:clrMapOvr>
    <a:masterClrMapping/>
  </p:clrMapOvr>
  <p:transition>
    <p:wipe dir="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473986956"/>
      </p:ext>
    </p:extLst>
  </p:cSld>
  <p:clrMapOvr>
    <a:masterClrMapping/>
  </p:clrMapOvr>
  <p:transition>
    <p:wipe dir="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512488442"/>
      </p:ext>
    </p:extLst>
  </p:cSld>
  <p:clrMapOvr>
    <a:masterClrMapping/>
  </p:clrMapOvr>
  <p:transition>
    <p:wipe dir="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172070432"/>
      </p:ext>
    </p:extLst>
  </p:cSld>
  <p:clrMapOvr>
    <a:masterClrMapping/>
  </p:clrMapOvr>
  <p:transition>
    <p:wipe dir="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76652781"/>
      </p:ext>
    </p:extLst>
  </p:cSld>
  <p:clrMapOvr>
    <a:masterClrMapping/>
  </p:clrMapOvr>
  <p:transition>
    <p:wipe dir="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677829432"/>
      </p:ext>
    </p:extLst>
  </p:cSld>
  <p:clrMapOvr>
    <a:masterClrMapping/>
  </p:clrMapOvr>
  <p:transition>
    <p:wipe dir="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3104914457"/>
      </p:ext>
    </p:extLst>
  </p:cSld>
  <p:clrMapOvr>
    <a:masterClrMapping/>
  </p:clrMapOvr>
  <p:transition>
    <p:wipe dir="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732317689"/>
      </p:ext>
    </p:extLst>
  </p:cSld>
  <p:clrMapOvr>
    <a:masterClrMapping/>
  </p:clrMapOvr>
  <p:transition>
    <p:wipe dir="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15162526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4381DE-63BA-4909-8563-F8DCE42369AE}" type="datetimeFigureOut">
              <a:rPr lang="en-US"/>
              <a:pPr>
                <a:defRPr/>
              </a:pPr>
              <a:t>11/9/2012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6CD1F0B-1135-455E-9317-1807A9BAD66E}"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21621089"/>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85995120"/>
      </p:ext>
    </p:extLst>
  </p:cSld>
  <p:clrMapOvr>
    <a:masterClrMapping/>
  </p:clrMapOvr>
  <p:transition spd="med">
    <p:fade/>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89253107"/>
      </p:ext>
    </p:extLst>
  </p:cSld>
  <p:clrMapOvr>
    <a:masterClrMapping/>
  </p:clrMapOvr>
  <p:transition spd="med">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7053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1A17EF-088D-4C94-9B57-F5F0234FA1CF}"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D909773-CE26-49F4-BDF8-15A25626982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570663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0" y="1447800"/>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267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CC7DE4D-5F6A-43B0-B4AD-9657E5228B79}"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0D9D8CF-FD2B-4413-87A1-57882C2D07B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3454971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6AD32BA-5704-4E21-BCDF-37C9DB2C91E2}"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58723C2-125F-434E-8F09-B94B221E469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702425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A5FCC13-D85E-403E-9E2E-A54F7E8D0DD8}"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3CACD75-2B1B-4EA2-A7A8-C8E6CDB573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72013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3EC201-C52A-4D21-869C-2804F8B6B79D}" type="datetimeFigureOut">
              <a:rPr lang="en-US">
                <a:solidFill>
                  <a:prstClr val="black">
                    <a:tint val="75000"/>
                  </a:prstClr>
                </a:solidFill>
              </a:rPr>
              <a:pPr>
                <a:defRPr/>
              </a:pPr>
              <a:t>11/9/2012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D70D30F0-AF18-43A4-BE76-E9E24F8BDE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918786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7A5B590-1019-4E48-AC04-B8F75BB951F8}" type="datetimeFigureOut">
              <a:rPr lang="en-US">
                <a:solidFill>
                  <a:prstClr val="black">
                    <a:tint val="75000"/>
                  </a:prstClr>
                </a:solidFill>
              </a:rPr>
              <a:pPr>
                <a:defRPr/>
              </a:pPr>
              <a:t>11/9/2012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D83F9F8-2040-4D5C-965C-AED669DC00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41358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10.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40.xml"/><Relationship Id="rId7" Type="http://schemas.openxmlformats.org/officeDocument/2006/relationships/theme" Target="../theme/theme11.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5" Type="http://schemas.openxmlformats.org/officeDocument/2006/relationships/slideLayout" Target="../slideLayouts/slideLayout142.xml"/><Relationship Id="rId4" Type="http://schemas.openxmlformats.org/officeDocument/2006/relationships/slideLayout" Target="../slideLayouts/slideLayout14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2.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2.emf"/><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5.emf"/><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2.emf"/><Relationship Id="rId2" Type="http://schemas.openxmlformats.org/officeDocument/2006/relationships/slideLayout" Target="../slideLayouts/slideLayout36.xml"/><Relationship Id="rId16"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image" Target="../media/image2.emf"/><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theme" Target="../theme/theme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19" Type="http://schemas.openxmlformats.org/officeDocument/2006/relationships/image" Target="../media/image5.emf"/><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image" Target="../media/image5.emf"/><Relationship Id="rId2" Type="http://schemas.openxmlformats.org/officeDocument/2006/relationships/slideLayout" Target="../slideLayouts/slideLayout67.xml"/><Relationship Id="rId16" Type="http://schemas.openxmlformats.org/officeDocument/2006/relationships/image" Target="../media/image2.emf"/><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theme" Target="../theme/theme5.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image" Target="../media/image5.emf"/><Relationship Id="rId2" Type="http://schemas.openxmlformats.org/officeDocument/2006/relationships/slideLayout" Target="../slideLayouts/slideLayout81.xml"/><Relationship Id="rId16" Type="http://schemas.openxmlformats.org/officeDocument/2006/relationships/image" Target="../media/image2.emf"/><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theme" Target="../theme/theme6.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image" Target="../media/image1.jpeg"/><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7.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8.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9.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FB46DA7-2FA2-4A14-B6B0-47A46057B593}" type="datetimeFigureOut">
              <a:rPr lang="en-US"/>
              <a:pPr>
                <a:defRPr/>
              </a:pPr>
              <a:t>11/9/2012</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B98E57A-22DF-4DC3-BE32-9D5C9258884F}" type="slidenum">
              <a:rPr lang="en-US"/>
              <a:pPr>
                <a:defRPr/>
              </a:pPr>
              <a:t>‹#›</a:t>
            </a:fld>
            <a:endParaRPr lang="en-US"/>
          </a:p>
        </p:txBody>
      </p:sp>
      <p:pic>
        <p:nvPicPr>
          <p:cNvPr id="1031" name="Picture 7" descr="cu_logo_sml_150_ppt.jpg                                        000B7307&#10;MPF28 Panther                  BD8AC844:"/>
          <p:cNvPicPr>
            <a:picLocks noChangeAspect="1" noChangeArrowheads="1"/>
          </p:cNvPicPr>
          <p:nvPr userDrawn="1"/>
        </p:nvPicPr>
        <p:blipFill>
          <a:blip r:embed="rId13" cstate="print"/>
          <a:srcRect/>
          <a:stretch>
            <a:fillRect/>
          </a:stretch>
        </p:blipFill>
        <p:spPr bwMode="auto">
          <a:xfrm>
            <a:off x="-1588" y="5876929"/>
            <a:ext cx="9145588" cy="9810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9" r:id="rId1"/>
    <p:sldLayoutId id="214748377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000">
          <a:solidFill>
            <a:schemeClr val="tx1"/>
          </a:solidFill>
          <a:latin typeface="Arial" charset="0"/>
        </a:defRPr>
      </a:lvl2pPr>
      <a:lvl3pPr algn="ctr" rtl="0" eaLnBrk="0" fontAlgn="base" hangingPunct="0">
        <a:spcBef>
          <a:spcPct val="0"/>
        </a:spcBef>
        <a:spcAft>
          <a:spcPct val="0"/>
        </a:spcAft>
        <a:defRPr sz="4000">
          <a:solidFill>
            <a:schemeClr val="tx1"/>
          </a:solidFill>
          <a:latin typeface="Arial" charset="0"/>
        </a:defRPr>
      </a:lvl3pPr>
      <a:lvl4pPr algn="ctr" rtl="0" eaLnBrk="0" fontAlgn="base" hangingPunct="0">
        <a:spcBef>
          <a:spcPct val="0"/>
        </a:spcBef>
        <a:spcAft>
          <a:spcPct val="0"/>
        </a:spcAft>
        <a:defRPr sz="4000">
          <a:solidFill>
            <a:schemeClr val="tx1"/>
          </a:solidFill>
          <a:latin typeface="Arial" charset="0"/>
        </a:defRPr>
      </a:lvl4pPr>
      <a:lvl5pPr algn="ctr" rtl="0" eaLnBrk="0" fontAlgn="base" hangingPunct="0">
        <a:spcBef>
          <a:spcPct val="0"/>
        </a:spcBef>
        <a:spcAft>
          <a:spcPct val="0"/>
        </a:spcAft>
        <a:defRPr sz="40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11/9/2012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34433625"/>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1pPr>
            <a:lvl2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2pPr>
            <a:lvl3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marL="342900" indent="-342900" algn="l" rtl="0">
              <a:spcBef>
                <a:spcPts val="600"/>
              </a:spcBef>
              <a:buClr>
                <a:schemeClr val="dk1"/>
              </a:buClr>
              <a:buSzPct val="166666"/>
              <a:buFont typeface="Arial"/>
              <a:buChar char="•"/>
              <a:defRPr sz="3000" b="0" i="0" u="none" strike="noStrike" cap="none" baseline="0">
                <a:solidFill>
                  <a:schemeClr val="dk1"/>
                </a:solidFill>
                <a:latin typeface="Arial"/>
                <a:ea typeface="Arial"/>
                <a:cs typeface="Arial"/>
                <a:sym typeface="Arial"/>
              </a:defRPr>
            </a:lvl1pPr>
            <a:lvl2pPr marL="742950" indent="-285750"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marL="1143000" indent="-228600"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marL="16002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4pPr>
            <a:lvl5pPr marL="20574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marL="25146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marL="29718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7pPr>
            <a:lvl8pPr marL="34290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marL="38862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427871914"/>
      </p:ext>
    </p:extLst>
  </p:cSld>
  <p:clrMap bg1="lt1" tx1="dk1" bg2="dk2" tx2="lt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FB46DA7-2FA2-4A14-B6B0-47A46057B593}"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B98E57A-22DF-4DC3-BE32-9D5C9258884F}" type="slidenum">
              <a:rPr lang="en-US">
                <a:solidFill>
                  <a:prstClr val="black">
                    <a:tint val="75000"/>
                  </a:prstClr>
                </a:solidFill>
              </a:rPr>
              <a:pPr>
                <a:defRPr/>
              </a:pPr>
              <a:t>‹#›</a:t>
            </a:fld>
            <a:endParaRPr lang="en-US">
              <a:solidFill>
                <a:prstClr val="black">
                  <a:tint val="75000"/>
                </a:prstClr>
              </a:solidFill>
            </a:endParaRPr>
          </a:p>
        </p:txBody>
      </p:sp>
      <p:pic>
        <p:nvPicPr>
          <p:cNvPr id="1031" name="Picture 7" descr="cu_logo_sml_150_ppt.jpg                                        000B7307&#10;MPF28 Panther                  BD8AC844:"/>
          <p:cNvPicPr>
            <a:picLocks noChangeAspect="1" noChangeArrowheads="1"/>
          </p:cNvPicPr>
          <p:nvPr userDrawn="1"/>
        </p:nvPicPr>
        <p:blipFill>
          <a:blip r:embed="rId13" cstate="print"/>
          <a:srcRect/>
          <a:stretch>
            <a:fillRect/>
          </a:stretch>
        </p:blipFill>
        <p:spPr bwMode="auto">
          <a:xfrm>
            <a:off x="-1588" y="5876925"/>
            <a:ext cx="9145588" cy="981075"/>
          </a:xfrm>
          <a:prstGeom prst="rect">
            <a:avLst/>
          </a:prstGeom>
          <a:noFill/>
          <a:ln w="9525">
            <a:noFill/>
            <a:miter lim="800000"/>
            <a:headEnd/>
            <a:tailEnd/>
          </a:ln>
        </p:spPr>
      </p:pic>
    </p:spTree>
    <p:extLst>
      <p:ext uri="{BB962C8B-B14F-4D97-AF65-F5344CB8AC3E}">
        <p14:creationId xmlns:p14="http://schemas.microsoft.com/office/powerpoint/2010/main" val="4139937943"/>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Lst>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000">
          <a:solidFill>
            <a:schemeClr val="tx1"/>
          </a:solidFill>
          <a:latin typeface="Arial" charset="0"/>
        </a:defRPr>
      </a:lvl2pPr>
      <a:lvl3pPr algn="ctr" rtl="0" eaLnBrk="0" fontAlgn="base" hangingPunct="0">
        <a:spcBef>
          <a:spcPct val="0"/>
        </a:spcBef>
        <a:spcAft>
          <a:spcPct val="0"/>
        </a:spcAft>
        <a:defRPr sz="4000">
          <a:solidFill>
            <a:schemeClr val="tx1"/>
          </a:solidFill>
          <a:latin typeface="Arial" charset="0"/>
        </a:defRPr>
      </a:lvl3pPr>
      <a:lvl4pPr algn="ctr" rtl="0" eaLnBrk="0" fontAlgn="base" hangingPunct="0">
        <a:spcBef>
          <a:spcPct val="0"/>
        </a:spcBef>
        <a:spcAft>
          <a:spcPct val="0"/>
        </a:spcAft>
        <a:defRPr sz="4000">
          <a:solidFill>
            <a:schemeClr val="tx1"/>
          </a:solidFill>
          <a:latin typeface="Arial" charset="0"/>
        </a:defRPr>
      </a:lvl4pPr>
      <a:lvl5pPr algn="ctr" rtl="0" eaLnBrk="0" fontAlgn="base" hangingPunct="0">
        <a:spcBef>
          <a:spcPct val="0"/>
        </a:spcBef>
        <a:spcAft>
          <a:spcPct val="0"/>
        </a:spcAft>
        <a:defRPr sz="40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fontAlgn="auto">
              <a:spcBef>
                <a:spcPts val="0"/>
              </a:spcBef>
              <a:spcAft>
                <a:spcPts val="0"/>
              </a:spcAft>
              <a:buFont typeface="Arial" pitchFamily="34" charset="0"/>
              <a:buNone/>
            </a:pPr>
            <a:endParaRPr lang="en-US" dirty="0">
              <a:solidFill>
                <a:prstClr val="white"/>
              </a:solidFill>
            </a:endParaRPr>
          </a:p>
        </p:txBody>
      </p:sp>
      <p:sp>
        <p:nvSpPr>
          <p:cNvPr id="553986" name="Rectangle 2"/>
          <p:cNvSpPr>
            <a:spLocks noGrp="1" noChangeArrowheads="1"/>
          </p:cNvSpPr>
          <p:nvPr>
            <p:ph type="title"/>
          </p:nvPr>
        </p:nvSpPr>
        <p:spPr bwMode="auto">
          <a:xfrm>
            <a:off x="2066925" y="505619"/>
            <a:ext cx="6507163" cy="77946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553987" name="Rectangle 3"/>
          <p:cNvSpPr>
            <a:spLocks noGrp="1" noChangeArrowheads="1"/>
          </p:cNvSpPr>
          <p:nvPr>
            <p:ph type="body" idx="1"/>
          </p:nvPr>
        </p:nvSpPr>
        <p:spPr bwMode="auto">
          <a:xfrm>
            <a:off x="1789113" y="1603378"/>
            <a:ext cx="6804026" cy="8540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a:p>
            <a:pPr lvl="2">
              <a:buClrTx/>
            </a:pPr>
            <a:r>
              <a:rPr lang="en-US" dirty="0" smtClean="0"/>
              <a:t>Third Level</a:t>
            </a:r>
          </a:p>
          <a:p>
            <a:pPr lvl="3">
              <a:buClrTx/>
            </a:pPr>
            <a:r>
              <a:rPr lang="en-US" dirty="0" smtClean="0"/>
              <a:t>Fourth Level</a:t>
            </a:r>
          </a:p>
        </p:txBody>
      </p:sp>
      <p:sp>
        <p:nvSpPr>
          <p:cNvPr id="553996" name="Text Box 12"/>
          <p:cNvSpPr txBox="1">
            <a:spLocks noChangeArrowheads="1"/>
          </p:cNvSpPr>
          <p:nvPr/>
        </p:nvSpPr>
        <p:spPr bwMode="auto">
          <a:xfrm>
            <a:off x="590552" y="6557963"/>
            <a:ext cx="1480069"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pPr>
            <a:r>
              <a:rPr lang="en-US" sz="1000" dirty="0" smtClean="0">
                <a:solidFill>
                  <a:prstClr val="black"/>
                </a:solidFill>
                <a:latin typeface="Calibri"/>
                <a:cs typeface="Arial" charset="0"/>
              </a:rPr>
              <a:t>© 2011 ANSYS, Inc.</a:t>
            </a:r>
            <a:endParaRPr lang="en-US" sz="1000" dirty="0">
              <a:solidFill>
                <a:prstClr val="black"/>
              </a:solidFill>
              <a:latin typeface="Calibri"/>
            </a:endParaRPr>
          </a:p>
        </p:txBody>
      </p:sp>
      <p:sp>
        <p:nvSpPr>
          <p:cNvPr id="553997" name="Text Box 13"/>
          <p:cNvSpPr txBox="1">
            <a:spLocks noChangeArrowheads="1"/>
          </p:cNvSpPr>
          <p:nvPr/>
        </p:nvSpPr>
        <p:spPr bwMode="auto">
          <a:xfrm>
            <a:off x="2070618" y="6557962"/>
            <a:ext cx="4134142"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pPr>
            <a:fld id="{F4674F3A-4F60-4857-91A6-E62E4CF56F4B}" type="datetime4">
              <a:rPr lang="en-US" sz="1000">
                <a:solidFill>
                  <a:prstClr val="black"/>
                </a:solidFill>
                <a:latin typeface="Calibri"/>
              </a:rPr>
              <a:pPr eaLnBrk="0" fontAlgn="auto" hangingPunct="0">
                <a:spcAft>
                  <a:spcPts val="0"/>
                </a:spcAft>
              </a:pPr>
              <a:t>November 9,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3"/>
            <a:ext cx="2794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lnSpc>
                <a:spcPct val="100000"/>
              </a:lnSpc>
              <a:spcBef>
                <a:spcPct val="0"/>
              </a:spcBef>
              <a:defRPr sz="1000">
                <a:solidFill>
                  <a:schemeClr val="tx2"/>
                </a:solidFill>
              </a:defRPr>
            </a:lvl1pPr>
          </a:lstStyle>
          <a:p>
            <a:pPr algn="l">
              <a:defRPr/>
            </a:pPr>
            <a:fld id="{2C78AFB4-C6FC-46C2-866E-1D035D18C516}" type="slidenum">
              <a:rPr lang="en-US" smtClean="0">
                <a:solidFill>
                  <a:prstClr val="black"/>
                </a:solidFill>
              </a:rPr>
              <a:pPr algn="l">
                <a:defRPr/>
              </a:pPr>
              <a:t>‹#›</a:t>
            </a:fld>
            <a:endParaRPr lang="en-US" dirty="0">
              <a:solidFill>
                <a:prstClr val="black"/>
              </a:solidFill>
            </a:endParaRPr>
          </a:p>
        </p:txBody>
      </p:sp>
      <p:pic>
        <p:nvPicPr>
          <p:cNvPr id="8" name="Picture 29"/>
          <p:cNvPicPr>
            <a:picLocks noChangeAspect="1" noChangeArrowheads="1"/>
          </p:cNvPicPr>
          <p:nvPr/>
        </p:nvPicPr>
        <p:blipFill>
          <a:blip r:embed="rId25"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785173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Arial Narrow" pitchFamily="34" charset="0"/>
          <a:ea typeface="+mj-ea"/>
          <a:cs typeface="+mj-cs"/>
        </a:defRPr>
      </a:lvl1pPr>
      <a:lvl2pPr algn="l" rtl="0" eaLnBrk="1" fontAlgn="base" hangingPunct="1">
        <a:lnSpc>
          <a:spcPct val="90000"/>
        </a:lnSpc>
        <a:spcBef>
          <a:spcPct val="0"/>
        </a:spcBef>
        <a:spcAft>
          <a:spcPct val="0"/>
        </a:spcAft>
        <a:defRPr sz="3200" b="1">
          <a:solidFill>
            <a:schemeClr val="tx2"/>
          </a:solidFill>
          <a:latin typeface="Arial" charset="0"/>
        </a:defRPr>
      </a:lvl2pPr>
      <a:lvl3pPr algn="l" rtl="0" eaLnBrk="1" fontAlgn="base" hangingPunct="1">
        <a:lnSpc>
          <a:spcPct val="90000"/>
        </a:lnSpc>
        <a:spcBef>
          <a:spcPct val="0"/>
        </a:spcBef>
        <a:spcAft>
          <a:spcPct val="0"/>
        </a:spcAft>
        <a:defRPr sz="3200" b="1">
          <a:solidFill>
            <a:schemeClr val="tx2"/>
          </a:solidFill>
          <a:latin typeface="Arial" charset="0"/>
        </a:defRPr>
      </a:lvl3pPr>
      <a:lvl4pPr algn="l" rtl="0" eaLnBrk="1" fontAlgn="base" hangingPunct="1">
        <a:lnSpc>
          <a:spcPct val="90000"/>
        </a:lnSpc>
        <a:spcBef>
          <a:spcPct val="0"/>
        </a:spcBef>
        <a:spcAft>
          <a:spcPct val="0"/>
        </a:spcAft>
        <a:defRPr sz="3200" b="1">
          <a:solidFill>
            <a:schemeClr val="tx2"/>
          </a:solidFill>
          <a:latin typeface="Arial" charset="0"/>
        </a:defRPr>
      </a:lvl4pPr>
      <a:lvl5pPr algn="l" rtl="0" eaLnBrk="1" fontAlgn="base" hangingPunct="1">
        <a:lnSpc>
          <a:spcPct val="90000"/>
        </a:lnSpc>
        <a:spcBef>
          <a:spcPct val="0"/>
        </a:spcBef>
        <a:spcAft>
          <a:spcPct val="0"/>
        </a:spcAft>
        <a:defRPr sz="3200" b="1">
          <a:solidFill>
            <a:schemeClr val="tx2"/>
          </a:solidFill>
          <a:latin typeface="Arial"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buFontTx/>
        <a:buNone/>
        <a:defRPr sz="1800" b="1">
          <a:solidFill>
            <a:schemeClr val="tx1"/>
          </a:solidFill>
          <a:latin typeface="Arial Narrow" pitchFamily="34" charset="0"/>
          <a:ea typeface="+mn-ea"/>
          <a:cs typeface="+mn-cs"/>
        </a:defRPr>
      </a:lvl1pPr>
      <a:lvl2pPr marL="630238" indent="-342900" algn="l" rtl="0" eaLnBrk="1" fontAlgn="base" hangingPunct="1">
        <a:lnSpc>
          <a:spcPct val="95000"/>
        </a:lnSpc>
        <a:spcBef>
          <a:spcPct val="25000"/>
        </a:spcBef>
        <a:spcAft>
          <a:spcPct val="0"/>
        </a:spcAft>
        <a:buClr>
          <a:schemeClr val="accent1"/>
        </a:buClr>
        <a:buFont typeface="Wingdings" pitchFamily="2" charset="2"/>
        <a:buChar char="l"/>
        <a:defRPr sz="2000">
          <a:solidFill>
            <a:schemeClr val="tx1"/>
          </a:solidFill>
          <a:latin typeface="Arial Narrow" pitchFamily="34" charset="0"/>
        </a:defRPr>
      </a:lvl2pPr>
      <a:lvl3pPr marL="1028700" indent="-228600" algn="l" rtl="0" eaLnBrk="1" fontAlgn="base" hangingPunct="1">
        <a:lnSpc>
          <a:spcPct val="95000"/>
        </a:lnSpc>
        <a:spcBef>
          <a:spcPct val="25000"/>
        </a:spcBef>
        <a:spcAft>
          <a:spcPct val="0"/>
        </a:spcAft>
        <a:buClrTx/>
        <a:buChar char="•"/>
        <a:defRPr>
          <a:solidFill>
            <a:schemeClr val="tx1"/>
          </a:solidFill>
          <a:latin typeface="Arial Narrow" pitchFamily="34" charset="0"/>
        </a:defRPr>
      </a:lvl3pPr>
      <a:lvl4pPr marL="1428750" indent="-285750" algn="l" rtl="0" eaLnBrk="1" fontAlgn="base" hangingPunct="1">
        <a:lnSpc>
          <a:spcPct val="95000"/>
        </a:lnSpc>
        <a:spcBef>
          <a:spcPct val="25000"/>
        </a:spcBef>
        <a:spcAft>
          <a:spcPct val="0"/>
        </a:spcAft>
        <a:buClr>
          <a:schemeClr val="accent1"/>
        </a:buClr>
        <a:buChar char="–"/>
        <a:defRPr>
          <a:solidFill>
            <a:schemeClr val="tx1"/>
          </a:solidFill>
          <a:latin typeface="Arial Narrow" pitchFamily="34" charset="0"/>
        </a:defRPr>
      </a:lvl4pPr>
      <a:lvl5pPr marL="1771650" indent="-228600" algn="l" rtl="0" eaLnBrk="1" fontAlgn="base" hangingPunct="1">
        <a:lnSpc>
          <a:spcPct val="95000"/>
        </a:lnSpc>
        <a:spcBef>
          <a:spcPct val="25000"/>
        </a:spcBef>
        <a:spcAft>
          <a:spcPct val="0"/>
        </a:spcAft>
        <a:buClr>
          <a:schemeClr val="accent1"/>
        </a:buClr>
        <a:buChar char="•"/>
        <a:defRPr sz="1600">
          <a:solidFill>
            <a:schemeClr val="tx2"/>
          </a:solidFill>
          <a:latin typeface="Arial Narrow"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7"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8"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176131960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8"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9"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321381249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553997" name="Text Box 13"/>
          <p:cNvSpPr txBox="1">
            <a:spLocks noChangeArrowheads="1"/>
          </p:cNvSpPr>
          <p:nvPr/>
        </p:nvSpPr>
        <p:spPr bwMode="auto">
          <a:xfrm>
            <a:off x="2070102" y="6557967"/>
            <a:ext cx="1008063"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fld id="{F4674F3A-4F60-4857-91A6-E62E4CF56F4B}" type="datetime4">
              <a:rPr lang="en-US" sz="1000">
                <a:solidFill>
                  <a:prstClr val="black"/>
                </a:solidFill>
                <a:latin typeface="Calibri"/>
              </a:rPr>
              <a:pPr eaLnBrk="0" fontAlgn="auto" hangingPunct="0">
                <a:spcBef>
                  <a:spcPts val="0"/>
                </a:spcBef>
                <a:spcAft>
                  <a:spcPts val="0"/>
                </a:spcAft>
                <a:defRPr/>
              </a:pPr>
              <a:t>November 9,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6"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7"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253933152"/>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553997" name="Text Box 13"/>
          <p:cNvSpPr txBox="1">
            <a:spLocks noChangeArrowheads="1"/>
          </p:cNvSpPr>
          <p:nvPr/>
        </p:nvSpPr>
        <p:spPr bwMode="auto">
          <a:xfrm>
            <a:off x="2070102" y="6557967"/>
            <a:ext cx="1008063"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fld id="{F4674F3A-4F60-4857-91A6-E62E4CF56F4B}" type="datetime4">
              <a:rPr lang="en-US" sz="1000">
                <a:solidFill>
                  <a:prstClr val="black"/>
                </a:solidFill>
                <a:latin typeface="Calibri"/>
              </a:rPr>
              <a:pPr eaLnBrk="0" fontAlgn="auto" hangingPunct="0">
                <a:spcBef>
                  <a:spcPts val="0"/>
                </a:spcBef>
                <a:spcAft>
                  <a:spcPts val="0"/>
                </a:spcAft>
                <a:defRPr/>
              </a:pPr>
              <a:t>November 9,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6"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7"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135088073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FB46DA7-2FA2-4A14-B6B0-47A46057B593}"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B98E57A-22DF-4DC3-BE32-9D5C9258884F}" type="slidenum">
              <a:rPr lang="en-US">
                <a:solidFill>
                  <a:prstClr val="black">
                    <a:tint val="75000"/>
                  </a:prstClr>
                </a:solidFill>
              </a:rPr>
              <a:pPr>
                <a:defRPr/>
              </a:pPr>
              <a:t>‹#›</a:t>
            </a:fld>
            <a:endParaRPr lang="en-US">
              <a:solidFill>
                <a:prstClr val="black">
                  <a:tint val="75000"/>
                </a:prstClr>
              </a:solidFill>
            </a:endParaRPr>
          </a:p>
        </p:txBody>
      </p:sp>
      <p:pic>
        <p:nvPicPr>
          <p:cNvPr id="1031" name="Picture 7" descr="cu_logo_sml_150_ppt.jpg                                        000B7307&#10;MPF28 Panther                  BD8AC844:"/>
          <p:cNvPicPr>
            <a:picLocks noChangeAspect="1" noChangeArrowheads="1"/>
          </p:cNvPicPr>
          <p:nvPr userDrawn="1"/>
        </p:nvPicPr>
        <p:blipFill>
          <a:blip r:embed="rId13" cstate="print"/>
          <a:srcRect/>
          <a:stretch>
            <a:fillRect/>
          </a:stretch>
        </p:blipFill>
        <p:spPr bwMode="auto">
          <a:xfrm>
            <a:off x="-1588" y="5876925"/>
            <a:ext cx="9145588" cy="981075"/>
          </a:xfrm>
          <a:prstGeom prst="rect">
            <a:avLst/>
          </a:prstGeom>
          <a:noFill/>
          <a:ln w="9525">
            <a:noFill/>
            <a:miter lim="800000"/>
            <a:headEnd/>
            <a:tailEnd/>
          </a:ln>
        </p:spPr>
      </p:pic>
    </p:spTree>
    <p:extLst>
      <p:ext uri="{BB962C8B-B14F-4D97-AF65-F5344CB8AC3E}">
        <p14:creationId xmlns:p14="http://schemas.microsoft.com/office/powerpoint/2010/main" val="4155836267"/>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000">
          <a:solidFill>
            <a:schemeClr val="tx1"/>
          </a:solidFill>
          <a:latin typeface="Arial" charset="0"/>
        </a:defRPr>
      </a:lvl2pPr>
      <a:lvl3pPr algn="ctr" rtl="0" eaLnBrk="0" fontAlgn="base" hangingPunct="0">
        <a:spcBef>
          <a:spcPct val="0"/>
        </a:spcBef>
        <a:spcAft>
          <a:spcPct val="0"/>
        </a:spcAft>
        <a:defRPr sz="4000">
          <a:solidFill>
            <a:schemeClr val="tx1"/>
          </a:solidFill>
          <a:latin typeface="Arial" charset="0"/>
        </a:defRPr>
      </a:lvl3pPr>
      <a:lvl4pPr algn="ctr" rtl="0" eaLnBrk="0" fontAlgn="base" hangingPunct="0">
        <a:spcBef>
          <a:spcPct val="0"/>
        </a:spcBef>
        <a:spcAft>
          <a:spcPct val="0"/>
        </a:spcAft>
        <a:defRPr sz="4000">
          <a:solidFill>
            <a:schemeClr val="tx1"/>
          </a:solidFill>
          <a:latin typeface="Arial" charset="0"/>
        </a:defRPr>
      </a:lvl4pPr>
      <a:lvl5pPr algn="ctr" rtl="0" eaLnBrk="0" fontAlgn="base" hangingPunct="0">
        <a:spcBef>
          <a:spcPct val="0"/>
        </a:spcBef>
        <a:spcAft>
          <a:spcPct val="0"/>
        </a:spcAft>
        <a:defRPr sz="40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11/9/2012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002432"/>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11/9/2012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198511"/>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bhaskaran@cornell.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tags" Target="../tags/tag3.xml"/><Relationship Id="rId7" Type="http://schemas.openxmlformats.org/officeDocument/2006/relationships/notesSlide" Target="../notesSlides/notesSlide2.xml"/><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tags" Target="../tags/tag2.xml"/><Relationship Id="rId16" Type="http://schemas.openxmlformats.org/officeDocument/2006/relationships/image" Target="../media/image38.png"/><Relationship Id="rId1" Type="http://schemas.openxmlformats.org/officeDocument/2006/relationships/tags" Target="../tags/tag1.xml"/><Relationship Id="rId6" Type="http://schemas.openxmlformats.org/officeDocument/2006/relationships/slideLayout" Target="../slideLayouts/slideLayout31.xml"/><Relationship Id="rId11" Type="http://schemas.openxmlformats.org/officeDocument/2006/relationships/image" Target="../media/image33.png"/><Relationship Id="rId5" Type="http://schemas.openxmlformats.org/officeDocument/2006/relationships/tags" Target="../tags/tag5.xm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tags" Target="../tags/tag4.xml"/><Relationship Id="rId9" Type="http://schemas.microsoft.com/office/2007/relationships/hdphoto" Target="../media/hdphoto1.wdp"/><Relationship Id="rId14" Type="http://schemas.openxmlformats.org/officeDocument/2006/relationships/image" Target="../media/image36.png"/></Relationships>
</file>

<file path=ppt/slides/_rels/slide4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43.xml"/><Relationship Id="rId7" Type="http://schemas.openxmlformats.org/officeDocument/2006/relationships/image" Target="../media/image45.png"/><Relationship Id="rId2" Type="http://schemas.openxmlformats.org/officeDocument/2006/relationships/video" Target="file:///G:\suti\Conference\MIT%20Technology%20Day\Presentations\Draft%20Presentations\08_1130-1200%20Automotive\Presentation\car1-body-mode3.avi" TargetMode="External"/><Relationship Id="rId1" Type="http://schemas.openxmlformats.org/officeDocument/2006/relationships/video" Target="file:///G:\suti\Conference\MIT%20Technology%20Day\Presentations\Draft%20Presentations\08_1130-1200%20Automotive\Presentation\lh-door-mode2.avi" TargetMode="Externa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s>
</file>

<file path=ppt/slides/_rels/slide4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6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91.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 Id="rId9" Type="http://schemas.openxmlformats.org/officeDocument/2006/relationships/image" Target="../media/image61.png"/></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image" Target="../media/image62.jpeg"/><Relationship Id="rId1" Type="http://schemas.openxmlformats.org/officeDocument/2006/relationships/slideLayout" Target="../slideLayouts/slideLayout77.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confluence.cornell.edu/display/SIMULATION/Files"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tags" Target="../tags/tag8.xml"/><Relationship Id="rId7" Type="http://schemas.openxmlformats.org/officeDocument/2006/relationships/notesSlide" Target="../notesSlides/notesSlide3.xml"/><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tags" Target="../tags/tag7.xml"/><Relationship Id="rId16" Type="http://schemas.openxmlformats.org/officeDocument/2006/relationships/image" Target="../media/image38.png"/><Relationship Id="rId1" Type="http://schemas.openxmlformats.org/officeDocument/2006/relationships/tags" Target="../tags/tag6.xml"/><Relationship Id="rId6" Type="http://schemas.openxmlformats.org/officeDocument/2006/relationships/slideLayout" Target="../slideLayouts/slideLayout31.xml"/><Relationship Id="rId11" Type="http://schemas.openxmlformats.org/officeDocument/2006/relationships/image" Target="../media/image33.png"/><Relationship Id="rId5" Type="http://schemas.openxmlformats.org/officeDocument/2006/relationships/tags" Target="../tags/tag10.xm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tags" Target="../tags/tag9.xml"/><Relationship Id="rId9" Type="http://schemas.microsoft.com/office/2007/relationships/hdphoto" Target="../media/hdphoto1.wdp"/><Relationship Id="rId14" Type="http://schemas.openxmlformats.org/officeDocument/2006/relationships/image" Target="../media/image3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5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5.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5.xml"/></Relationships>
</file>

<file path=ppt/slides/_rels/slide5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0.png"/><Relationship Id="rId1" Type="http://schemas.openxmlformats.org/officeDocument/2006/relationships/slideLayout" Target="../slideLayouts/slideLayout95.xml"/></Relationships>
</file>

<file path=ppt/slides/_rels/slide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9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139.xml"/><Relationship Id="rId4" Type="http://schemas.openxmlformats.org/officeDocument/2006/relationships/image" Target="../media/image74.png"/></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xml"/><Relationship Id="rId1" Type="http://schemas.openxmlformats.org/officeDocument/2006/relationships/slideLayout" Target="../slideLayouts/slideLayout128.xml"/><Relationship Id="rId5" Type="http://schemas.openxmlformats.org/officeDocument/2006/relationships/image" Target="../media/image77.jpeg"/><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xml"/><Relationship Id="rId1" Type="http://schemas.openxmlformats.org/officeDocument/2006/relationships/slideLayout" Target="../slideLayouts/slideLayout106.xml"/><Relationship Id="rId4" Type="http://schemas.openxmlformats.org/officeDocument/2006/relationships/image" Target="../media/image79.jpeg"/></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95.xml"/><Relationship Id="rId4" Type="http://schemas.openxmlformats.org/officeDocument/2006/relationships/image" Target="../media/image82.png"/></Relationships>
</file>

<file path=ppt/slides/_rels/slide6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xml"/><Relationship Id="rId1" Type="http://schemas.openxmlformats.org/officeDocument/2006/relationships/slideLayout" Target="../slideLayouts/slideLayout11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8.xml"/><Relationship Id="rId1" Type="http://schemas.openxmlformats.org/officeDocument/2006/relationships/slideLayout" Target="../slideLayouts/slideLayout117.xml"/><Relationship Id="rId4" Type="http://schemas.openxmlformats.org/officeDocument/2006/relationships/image" Target="../media/image84.jpeg"/></Relationships>
</file>

<file path=ppt/slides/_rels/slide7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95.xml"/></Relationships>
</file>

<file path=ppt/slides/_rels/slide7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xml"/><Relationship Id="rId1" Type="http://schemas.openxmlformats.org/officeDocument/2006/relationships/slideLayout" Target="../slideLayouts/slideLayout121.xml"/><Relationship Id="rId4" Type="http://schemas.openxmlformats.org/officeDocument/2006/relationships/image" Target="../media/image88.jpe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5800" y="1671191"/>
            <a:ext cx="7772400" cy="1077218"/>
          </a:xfrm>
        </p:spPr>
        <p:txBody>
          <a:bodyPr>
            <a:spAutoFit/>
          </a:bodyPr>
          <a:lstStyle/>
          <a:p>
            <a:pPr eaLnBrk="1" hangingPunct="1"/>
            <a:r>
              <a:rPr lang="en-US" sz="3600" dirty="0" smtClean="0"/>
              <a:t>MAE 4700/5700: ANSYS Section</a:t>
            </a:r>
            <a:br>
              <a:rPr lang="en-US" sz="3600" dirty="0" smtClean="0"/>
            </a:br>
            <a:r>
              <a:rPr lang="en-US" sz="2800" dirty="0" smtClean="0"/>
              <a:t>Fridays 1:25-2:15 pm</a:t>
            </a:r>
          </a:p>
        </p:txBody>
      </p:sp>
      <p:sp>
        <p:nvSpPr>
          <p:cNvPr id="3" name="Subtitle 2"/>
          <p:cNvSpPr>
            <a:spLocks noGrp="1"/>
          </p:cNvSpPr>
          <p:nvPr>
            <p:ph type="subTitle" idx="1"/>
          </p:nvPr>
        </p:nvSpPr>
        <p:spPr>
          <a:xfrm>
            <a:off x="1371600" y="3657600"/>
            <a:ext cx="6400800" cy="1981200"/>
          </a:xfrm>
        </p:spPr>
        <p:txBody>
          <a:bodyPr rtlCol="0">
            <a:normAutofit/>
          </a:bodyPr>
          <a:lstStyle/>
          <a:p>
            <a:pPr eaLnBrk="1" fontAlgn="auto" hangingPunct="1">
              <a:spcAft>
                <a:spcPts val="0"/>
              </a:spcAft>
              <a:buFont typeface="Arial" pitchFamily="34" charset="0"/>
              <a:buNone/>
              <a:defRPr/>
            </a:pPr>
            <a:r>
              <a:rPr lang="en-US" dirty="0" smtClean="0">
                <a:solidFill>
                  <a:schemeClr val="tx1">
                    <a:lumMod val="85000"/>
                    <a:lumOff val="15000"/>
                  </a:schemeClr>
                </a:solidFill>
              </a:rPr>
              <a:t>Rajesh Bhaskaran</a:t>
            </a:r>
          </a:p>
          <a:p>
            <a:pPr eaLnBrk="1" fontAlgn="auto" hangingPunct="1">
              <a:spcAft>
                <a:spcPts val="0"/>
              </a:spcAft>
              <a:buFont typeface="Arial" pitchFamily="34" charset="0"/>
              <a:buNone/>
              <a:defRPr/>
            </a:pPr>
            <a:r>
              <a:rPr lang="en-US" sz="2800" dirty="0" smtClean="0">
                <a:solidFill>
                  <a:schemeClr val="tx1">
                    <a:lumMod val="85000"/>
                    <a:lumOff val="15000"/>
                  </a:schemeClr>
                </a:solidFill>
              </a:rPr>
              <a:t>Cornell University</a:t>
            </a:r>
          </a:p>
        </p:txBody>
      </p:sp>
      <p:pic>
        <p:nvPicPr>
          <p:cNvPr id="4" name="Picture 3" descr="cornell_campus_image.png"/>
          <p:cNvPicPr>
            <a:picLocks noChangeAspect="1"/>
          </p:cNvPicPr>
          <p:nvPr/>
        </p:nvPicPr>
        <p:blipFill>
          <a:blip r:embed="rId2" cstate="print"/>
          <a:srcRect/>
          <a:stretch>
            <a:fillRect/>
          </a:stretch>
        </p:blipFill>
        <p:spPr bwMode="auto">
          <a:xfrm>
            <a:off x="8130963" y="5872298"/>
            <a:ext cx="1013038" cy="985705"/>
          </a:xfrm>
          <a:prstGeom prst="rect">
            <a:avLst/>
          </a:prstGeom>
          <a:noFill/>
          <a:ln w="9525">
            <a:noFill/>
            <a:miter lim="800000"/>
            <a:headEnd/>
            <a:tailEnd/>
          </a:ln>
        </p:spPr>
      </p:pic>
    </p:spTree>
  </p:cSld>
  <p:clrMapOvr>
    <a:masterClrMapping/>
  </p:clrMapOvr>
  <p:transition advTm="285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 </a:t>
            </a:r>
            <a:r>
              <a:rPr lang="en-US" dirty="0"/>
              <a:t>Degrees of </a:t>
            </a:r>
            <a:r>
              <a:rPr lang="en-US" dirty="0" smtClean="0"/>
              <a:t>Freedom</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Consider 2-element mesh</a:t>
            </a:r>
            <a:endParaRPr lang="en-US" dirty="0"/>
          </a:p>
        </p:txBody>
      </p:sp>
      <p:grpSp>
        <p:nvGrpSpPr>
          <p:cNvPr id="16" name="Group 15"/>
          <p:cNvGrpSpPr/>
          <p:nvPr/>
        </p:nvGrpSpPr>
        <p:grpSpPr>
          <a:xfrm>
            <a:off x="1916978" y="2876033"/>
            <a:ext cx="4174027" cy="1015641"/>
            <a:chOff x="1513908" y="3367889"/>
            <a:chExt cx="4174027" cy="1015641"/>
          </a:xfrm>
        </p:grpSpPr>
        <p:cxnSp>
          <p:nvCxnSpPr>
            <p:cNvPr id="6" name="Straight Connector 5"/>
            <p:cNvCxnSpPr/>
            <p:nvPr/>
          </p:nvCxnSpPr>
          <p:spPr>
            <a:xfrm>
              <a:off x="1810693" y="3422210"/>
              <a:ext cx="1837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648547" y="3422210"/>
              <a:ext cx="183785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749582"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587436"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425290"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1513908" y="3489054"/>
                  <a:ext cx="1378674"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513908" y="3489054"/>
                  <a:ext cx="1378674" cy="894476"/>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284867" y="3418748"/>
                  <a:ext cx="403068" cy="8979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3</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3</m:t>
                                </m:r>
                              </m:sub>
                            </m:sSub>
                          </m:sub>
                        </m:sSub>
                      </m:oMath>
                    </m:oMathPara>
                  </a14:m>
                  <a:endParaRPr 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284867" y="3418748"/>
                  <a:ext cx="403068" cy="897938"/>
                </a:xfrm>
                <a:prstGeom prst="rect">
                  <a:avLst/>
                </a:prstGeom>
                <a:blipFill rotWithShape="1">
                  <a:blip r:embed="rId3"/>
                  <a:stretch>
                    <a:fillRect l="-3030" r="-4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447013" y="3422210"/>
                  <a:ext cx="403068"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2</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2</m:t>
                                </m:r>
                              </m:sub>
                            </m:sSub>
                          </m:sub>
                        </m:sSub>
                      </m:oMath>
                    </m:oMathPara>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447013" y="3422210"/>
                  <a:ext cx="403068" cy="894476"/>
                </a:xfrm>
                <a:prstGeom prst="rect">
                  <a:avLst/>
                </a:prstGeom>
                <a:blipFill rotWithShape="1">
                  <a:blip r:embed="rId4"/>
                  <a:stretch>
                    <a:fillRect l="-4545" r="-39394"/>
                  </a:stretch>
                </a:blipFill>
              </p:spPr>
              <p:txBody>
                <a:bodyPr/>
                <a:lstStyle/>
                <a:p>
                  <a:r>
                    <a:rPr lang="en-US">
                      <a:noFill/>
                    </a:rPr>
                    <a:t> </a:t>
                  </a:r>
                </a:p>
              </p:txBody>
            </p:sp>
          </mc:Fallback>
        </mc:AlternateContent>
      </p:grpSp>
      <p:cxnSp>
        <p:nvCxnSpPr>
          <p:cNvPr id="20" name="Straight Arrow Connector 19"/>
          <p:cNvCxnSpPr>
            <a:endCxn id="12" idx="0"/>
          </p:cNvCxnSpPr>
          <p:nvPr/>
        </p:nvCxnSpPr>
        <p:spPr>
          <a:xfrm>
            <a:off x="5889469" y="2371725"/>
            <a:ext cx="0" cy="5043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16977" y="4210054"/>
            <a:ext cx="4174027" cy="830997"/>
          </a:xfrm>
          <a:prstGeom prst="rect">
            <a:avLst/>
          </a:prstGeom>
          <a:noFill/>
        </p:spPr>
        <p:txBody>
          <a:bodyPr wrap="square" rtlCol="0">
            <a:spAutoFit/>
          </a:bodyPr>
          <a:lstStyle/>
          <a:p>
            <a:r>
              <a:rPr lang="en-US" sz="2400" dirty="0" smtClean="0">
                <a:solidFill>
                  <a:srgbClr val="00B050"/>
                </a:solidFill>
              </a:rPr>
              <a:t>Reaction force at node 1</a:t>
            </a:r>
            <a:br>
              <a:rPr lang="en-US" sz="2400" dirty="0" smtClean="0">
                <a:solidFill>
                  <a:srgbClr val="00B050"/>
                </a:solidFill>
              </a:rPr>
            </a:br>
            <a:r>
              <a:rPr lang="en-US" sz="2400" dirty="0">
                <a:solidFill>
                  <a:srgbClr val="00B050"/>
                </a:solidFill>
              </a:rPr>
              <a:t>R</a:t>
            </a:r>
            <a:r>
              <a:rPr lang="en-US" sz="2400" dirty="0" smtClean="0">
                <a:solidFill>
                  <a:srgbClr val="00B050"/>
                </a:solidFill>
              </a:rPr>
              <a:t>eaction moment at node 1</a:t>
            </a:r>
            <a:endParaRPr lang="en-US" sz="2400" dirty="0">
              <a:solidFill>
                <a:srgbClr val="00B050"/>
              </a:solidFill>
            </a:endParaRPr>
          </a:p>
        </p:txBody>
      </p:sp>
    </p:spTree>
    <p:extLst>
      <p:ext uri="{BB962C8B-B14F-4D97-AF65-F5344CB8AC3E}">
        <p14:creationId xmlns:p14="http://schemas.microsoft.com/office/powerpoint/2010/main" val="2450527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#2</a:t>
            </a:r>
          </a:p>
          <a:p>
            <a:pPr algn="ctr"/>
            <a:r>
              <a:rPr lang="en-US" sz="3600" dirty="0" smtClean="0">
                <a:solidFill>
                  <a:schemeClr val="tx2"/>
                </a:solidFill>
              </a:rPr>
              <a:t>9/7/2012</a:t>
            </a:r>
            <a:endParaRPr lang="en-US" sz="3600" dirty="0">
              <a:solidFill>
                <a:schemeClr val="tx2"/>
              </a:solidFill>
            </a:endParaRPr>
          </a:p>
        </p:txBody>
      </p:sp>
    </p:spTree>
    <p:extLst>
      <p:ext uri="{BB962C8B-B14F-4D97-AF65-F5344CB8AC3E}">
        <p14:creationId xmlns:p14="http://schemas.microsoft.com/office/powerpoint/2010/main" val="31330218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a:t>
            </a:r>
            <a:endParaRPr lang="en-US" dirty="0"/>
          </a:p>
        </p:txBody>
      </p:sp>
      <p:sp>
        <p:nvSpPr>
          <p:cNvPr id="3" name="Content Placeholder 2"/>
          <p:cNvSpPr>
            <a:spLocks noGrp="1"/>
          </p:cNvSpPr>
          <p:nvPr>
            <p:ph idx="1"/>
          </p:nvPr>
        </p:nvSpPr>
        <p:spPr>
          <a:xfrm>
            <a:off x="457200" y="1600205"/>
            <a:ext cx="8229600" cy="2038349"/>
          </a:xfrm>
        </p:spPr>
        <p:txBody>
          <a:bodyPr>
            <a:normAutofit fontScale="92500" lnSpcReduction="20000"/>
          </a:bodyPr>
          <a:lstStyle/>
          <a:p>
            <a:r>
              <a:rPr lang="en-US" dirty="0" smtClean="0"/>
              <a:t>First ANSYS exercise</a:t>
            </a:r>
          </a:p>
          <a:p>
            <a:pPr lvl="1"/>
            <a:r>
              <a:rPr lang="en-US" dirty="0" smtClean="0"/>
              <a:t>Can do trusses but need to use scripting (advanced functionality)</a:t>
            </a:r>
          </a:p>
          <a:p>
            <a:pPr lvl="1"/>
            <a:r>
              <a:rPr lang="en-US" dirty="0" smtClean="0"/>
              <a:t>Pin-jointed trusses rarely occur in practice </a:t>
            </a:r>
          </a:p>
          <a:p>
            <a:r>
              <a:rPr lang="en-US" dirty="0" smtClean="0"/>
              <a:t>ANSYS beam problem will appear in HW3</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710" y="3781429"/>
            <a:ext cx="5614219" cy="1990857"/>
          </a:xfrm>
          <a:prstGeom prst="rect">
            <a:avLst/>
          </a:prstGeom>
        </p:spPr>
      </p:pic>
    </p:spTree>
    <p:extLst>
      <p:ext uri="{BB962C8B-B14F-4D97-AF65-F5344CB8AC3E}">
        <p14:creationId xmlns:p14="http://schemas.microsoft.com/office/powerpoint/2010/main" val="363610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 </a:t>
            </a:r>
            <a:r>
              <a:rPr lang="en-US" dirty="0"/>
              <a:t>Degrees of </a:t>
            </a:r>
            <a:r>
              <a:rPr lang="en-US" dirty="0" smtClean="0"/>
              <a:t>Freedom</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Consider 2-element mesh</a:t>
            </a:r>
            <a:endParaRPr lang="en-US" dirty="0"/>
          </a:p>
        </p:txBody>
      </p:sp>
      <p:grpSp>
        <p:nvGrpSpPr>
          <p:cNvPr id="16" name="Group 15"/>
          <p:cNvGrpSpPr/>
          <p:nvPr/>
        </p:nvGrpSpPr>
        <p:grpSpPr>
          <a:xfrm>
            <a:off x="1916978" y="2876033"/>
            <a:ext cx="4174027" cy="1015641"/>
            <a:chOff x="1513908" y="3367889"/>
            <a:chExt cx="4174027" cy="1015641"/>
          </a:xfrm>
        </p:grpSpPr>
        <p:cxnSp>
          <p:nvCxnSpPr>
            <p:cNvPr id="6" name="Straight Connector 5"/>
            <p:cNvCxnSpPr/>
            <p:nvPr/>
          </p:nvCxnSpPr>
          <p:spPr>
            <a:xfrm>
              <a:off x="1810693" y="3422210"/>
              <a:ext cx="1837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648547" y="3422210"/>
              <a:ext cx="183785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749582"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587436"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425290"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1513908" y="3489054"/>
                  <a:ext cx="1378674"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513908" y="3489054"/>
                  <a:ext cx="1378674" cy="894476"/>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284867" y="3418748"/>
                  <a:ext cx="403068" cy="8979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3</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3</m:t>
                                </m:r>
                              </m:sub>
                            </m:sSub>
                          </m:sub>
                        </m:sSub>
                      </m:oMath>
                    </m:oMathPara>
                  </a14:m>
                  <a:endParaRPr 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284867" y="3418748"/>
                  <a:ext cx="403068" cy="897938"/>
                </a:xfrm>
                <a:prstGeom prst="rect">
                  <a:avLst/>
                </a:prstGeom>
                <a:blipFill rotWithShape="1">
                  <a:blip r:embed="rId3"/>
                  <a:stretch>
                    <a:fillRect l="-3030" r="-4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447013" y="3422210"/>
                  <a:ext cx="403068"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2</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2</m:t>
                                </m:r>
                              </m:sub>
                            </m:sSub>
                          </m:sub>
                        </m:sSub>
                      </m:oMath>
                    </m:oMathPara>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447013" y="3422210"/>
                  <a:ext cx="403068" cy="894476"/>
                </a:xfrm>
                <a:prstGeom prst="rect">
                  <a:avLst/>
                </a:prstGeom>
                <a:blipFill rotWithShape="1">
                  <a:blip r:embed="rId4"/>
                  <a:stretch>
                    <a:fillRect l="-4545" r="-39394"/>
                  </a:stretch>
                </a:blipFill>
              </p:spPr>
              <p:txBody>
                <a:bodyPr/>
                <a:lstStyle/>
                <a:p>
                  <a:r>
                    <a:rPr lang="en-US">
                      <a:noFill/>
                    </a:rPr>
                    <a:t> </a:t>
                  </a:r>
                </a:p>
              </p:txBody>
            </p:sp>
          </mc:Fallback>
        </mc:AlternateContent>
      </p:grpSp>
      <p:cxnSp>
        <p:nvCxnSpPr>
          <p:cNvPr id="20" name="Straight Arrow Connector 19"/>
          <p:cNvCxnSpPr>
            <a:endCxn id="12" idx="0"/>
          </p:cNvCxnSpPr>
          <p:nvPr/>
        </p:nvCxnSpPr>
        <p:spPr>
          <a:xfrm>
            <a:off x="5889469" y="2371725"/>
            <a:ext cx="0" cy="5043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16977" y="4210054"/>
            <a:ext cx="4174027" cy="830997"/>
          </a:xfrm>
          <a:prstGeom prst="rect">
            <a:avLst/>
          </a:prstGeom>
          <a:noFill/>
        </p:spPr>
        <p:txBody>
          <a:bodyPr wrap="square" rtlCol="0">
            <a:spAutoFit/>
          </a:bodyPr>
          <a:lstStyle/>
          <a:p>
            <a:r>
              <a:rPr lang="en-US" sz="2400" dirty="0" smtClean="0">
                <a:solidFill>
                  <a:srgbClr val="00B050"/>
                </a:solidFill>
              </a:rPr>
              <a:t>Reaction force at node 1</a:t>
            </a:r>
            <a:br>
              <a:rPr lang="en-US" sz="2400" dirty="0" smtClean="0">
                <a:solidFill>
                  <a:srgbClr val="00B050"/>
                </a:solidFill>
              </a:rPr>
            </a:br>
            <a:r>
              <a:rPr lang="en-US" sz="2400" dirty="0">
                <a:solidFill>
                  <a:srgbClr val="00B050"/>
                </a:solidFill>
              </a:rPr>
              <a:t>R</a:t>
            </a:r>
            <a:r>
              <a:rPr lang="en-US" sz="2400" dirty="0" smtClean="0">
                <a:solidFill>
                  <a:srgbClr val="00B050"/>
                </a:solidFill>
              </a:rPr>
              <a:t>eaction moment at node 1</a:t>
            </a:r>
            <a:endParaRPr lang="en-US" sz="2400" dirty="0">
              <a:solidFill>
                <a:srgbClr val="00B050"/>
              </a:solidFill>
            </a:endParaRPr>
          </a:p>
        </p:txBody>
      </p:sp>
    </p:spTree>
    <p:extLst>
      <p:ext uri="{BB962C8B-B14F-4D97-AF65-F5344CB8AC3E}">
        <p14:creationId xmlns:p14="http://schemas.microsoft.com/office/powerpoint/2010/main" val="733094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a:t>
            </a:r>
            <a:br>
              <a:rPr lang="en-US" dirty="0" smtClean="0"/>
            </a:br>
            <a:r>
              <a:rPr lang="en-US" dirty="0" err="1"/>
              <a:t>Beam</a:t>
            </a:r>
            <a:r>
              <a:rPr lang="en-US" dirty="0"/>
              <a:t> element stiffness matrix</a:t>
            </a:r>
            <a:br>
              <a:rPr lang="en-US"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88924"/>
            <a:ext cx="9144000" cy="18400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529" y="1830677"/>
            <a:ext cx="2339543" cy="701101"/>
          </a:xfrm>
          <a:prstGeom prst="rect">
            <a:avLst/>
          </a:prstGeom>
        </p:spPr>
      </p:pic>
      <p:cxnSp>
        <p:nvCxnSpPr>
          <p:cNvPr id="9" name="Straight Arrow Connector 8"/>
          <p:cNvCxnSpPr/>
          <p:nvPr/>
        </p:nvCxnSpPr>
        <p:spPr>
          <a:xfrm flipH="1">
            <a:off x="771526" y="2371729"/>
            <a:ext cx="1095375" cy="90487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870" y="4714834"/>
            <a:ext cx="1432684" cy="1028789"/>
          </a:xfrm>
          <a:prstGeom prst="rect">
            <a:avLst/>
          </a:prstGeom>
        </p:spPr>
      </p:pic>
      <p:cxnSp>
        <p:nvCxnSpPr>
          <p:cNvPr id="17" name="Straight Arrow Connector 16"/>
          <p:cNvCxnSpPr/>
          <p:nvPr/>
        </p:nvCxnSpPr>
        <p:spPr>
          <a:xfrm flipH="1" flipV="1">
            <a:off x="952500" y="3438530"/>
            <a:ext cx="366712" cy="198119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933952" y="1581057"/>
            <a:ext cx="3514725" cy="923330"/>
          </a:xfrm>
          <a:prstGeom prst="rect">
            <a:avLst/>
          </a:prstGeom>
          <a:noFill/>
        </p:spPr>
        <p:txBody>
          <a:bodyPr wrap="square" rtlCol="0">
            <a:spAutoFit/>
          </a:bodyPr>
          <a:lstStyle/>
          <a:p>
            <a:r>
              <a:rPr lang="en-US" i="1" dirty="0" err="1" smtClean="0">
                <a:solidFill>
                  <a:srgbClr val="00B0F0"/>
                </a:solidFill>
              </a:rPr>
              <a:t>K</a:t>
            </a:r>
            <a:r>
              <a:rPr lang="en-US" i="1" baseline="30000" dirty="0" err="1" smtClean="0">
                <a:solidFill>
                  <a:srgbClr val="00B0F0"/>
                </a:solidFill>
              </a:rPr>
              <a:t>e</a:t>
            </a:r>
            <a:r>
              <a:rPr lang="en-US" dirty="0" smtClean="0">
                <a:solidFill>
                  <a:srgbClr val="00B0F0"/>
                </a:solidFill>
              </a:rPr>
              <a:t> : see page 24 of </a:t>
            </a:r>
            <a:br>
              <a:rPr lang="en-US" dirty="0" smtClean="0">
                <a:solidFill>
                  <a:srgbClr val="00B0F0"/>
                </a:solidFill>
              </a:rPr>
            </a:br>
            <a:r>
              <a:rPr lang="en-US" i="1" dirty="0" smtClean="0">
                <a:solidFill>
                  <a:srgbClr val="00B0F0"/>
                </a:solidFill>
              </a:rPr>
              <a:t>Lecture </a:t>
            </a:r>
            <a:r>
              <a:rPr lang="en-US" i="1" dirty="0">
                <a:solidFill>
                  <a:srgbClr val="00B0F0"/>
                </a:solidFill>
              </a:rPr>
              <a:t>4: Finite element formulation of beam problems</a:t>
            </a:r>
          </a:p>
        </p:txBody>
      </p:sp>
      <p:sp>
        <p:nvSpPr>
          <p:cNvPr id="23" name="TextBox 22"/>
          <p:cNvSpPr txBox="1"/>
          <p:nvPr/>
        </p:nvSpPr>
        <p:spPr>
          <a:xfrm>
            <a:off x="5010150" y="4582894"/>
            <a:ext cx="3076576" cy="646331"/>
          </a:xfrm>
          <a:prstGeom prst="rect">
            <a:avLst/>
          </a:prstGeom>
          <a:noFill/>
        </p:spPr>
        <p:txBody>
          <a:bodyPr wrap="square" rtlCol="0">
            <a:spAutoFit/>
          </a:bodyPr>
          <a:lstStyle/>
          <a:p>
            <a:r>
              <a:rPr lang="en-US" dirty="0" smtClean="0">
                <a:solidFill>
                  <a:srgbClr val="00B0F0"/>
                </a:solidFill>
              </a:rPr>
              <a:t>Poisson ratio doesn’t appear in </a:t>
            </a:r>
            <a:r>
              <a:rPr lang="en-US" i="1" dirty="0" err="1">
                <a:solidFill>
                  <a:srgbClr val="00B0F0"/>
                </a:solidFill>
              </a:rPr>
              <a:t>K</a:t>
            </a:r>
            <a:r>
              <a:rPr lang="en-US" i="1" baseline="30000" dirty="0" err="1">
                <a:solidFill>
                  <a:srgbClr val="00B0F0"/>
                </a:solidFill>
              </a:rPr>
              <a:t>e</a:t>
            </a:r>
            <a:r>
              <a:rPr lang="en-US" i="1" dirty="0" smtClean="0">
                <a:solidFill>
                  <a:srgbClr val="00B0F0"/>
                </a:solidFill>
              </a:rPr>
              <a:t> </a:t>
            </a:r>
            <a:endParaRPr lang="en-US" i="1" dirty="0">
              <a:solidFill>
                <a:srgbClr val="00B0F0"/>
              </a:solidFill>
            </a:endParaRPr>
          </a:p>
        </p:txBody>
      </p:sp>
    </p:spTree>
    <p:extLst>
      <p:ext uri="{BB962C8B-B14F-4D97-AF65-F5344CB8AC3E}">
        <p14:creationId xmlns:p14="http://schemas.microsoft.com/office/powerpoint/2010/main" val="2585470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Solve Step</a:t>
            </a:r>
            <a:br>
              <a:rPr lang="en-US" smtClean="0"/>
            </a:br>
            <a:r>
              <a:rPr lang="en-US" smtClean="0"/>
              <a:t>Beam </a:t>
            </a:r>
            <a:r>
              <a:rPr lang="en-US" dirty="0" smtClean="0"/>
              <a:t>Lecture, Page 43</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1821" y="1600200"/>
            <a:ext cx="7740361" cy="4267200"/>
          </a:xfrm>
        </p:spPr>
      </p:pic>
    </p:spTree>
    <p:extLst>
      <p:ext uri="{BB962C8B-B14F-4D97-AF65-F5344CB8AC3E}">
        <p14:creationId xmlns:p14="http://schemas.microsoft.com/office/powerpoint/2010/main" val="3233970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Bending Moment </a:t>
            </a:r>
            <a:r>
              <a:rPr lang="en-US" dirty="0"/>
              <a:t>and </a:t>
            </a:r>
            <a:r>
              <a:rPr lang="en-US" dirty="0" smtClean="0"/>
              <a:t>Shear Force</a:t>
            </a:r>
            <a:endParaRPr lang="en-US" dirty="0"/>
          </a:p>
        </p:txBody>
      </p:sp>
      <p:sp>
        <p:nvSpPr>
          <p:cNvPr id="3" name="Content Placeholder 2"/>
          <p:cNvSpPr>
            <a:spLocks noGrp="1"/>
          </p:cNvSpPr>
          <p:nvPr>
            <p:ph idx="1"/>
          </p:nvPr>
        </p:nvSpPr>
        <p:spPr/>
        <p:txBody>
          <a:bodyPr/>
          <a:lstStyle/>
          <a:p>
            <a:r>
              <a:rPr lang="en-US" dirty="0" smtClean="0"/>
              <a:t>General FEM Procedure (see next slide):</a:t>
            </a:r>
          </a:p>
          <a:p>
            <a:pPr marL="971550" lvl="1" indent="-514350">
              <a:buFont typeface="+mj-lt"/>
              <a:buAutoNum type="arabicPeriod"/>
            </a:pPr>
            <a:r>
              <a:rPr lang="en-US" dirty="0" smtClean="0"/>
              <a:t>Calculate unknown degrees of freedom</a:t>
            </a:r>
          </a:p>
          <a:p>
            <a:pPr marL="971550" lvl="1" indent="-514350">
              <a:buFont typeface="+mj-lt"/>
              <a:buAutoNum type="arabicPeriod"/>
            </a:pPr>
            <a:r>
              <a:rPr lang="en-US" dirty="0" smtClean="0"/>
              <a:t>Calculate reactions at known degrees of freedom (for instance, at fixed nodes)</a:t>
            </a:r>
          </a:p>
          <a:p>
            <a:r>
              <a:rPr lang="en-US" dirty="0" smtClean="0"/>
              <a:t>ANSYS then uses reactions to calculate bending moment and shear force:</a:t>
            </a:r>
          </a:p>
          <a:p>
            <a:pPr lvl="1"/>
            <a:r>
              <a:rPr lang="en-US" dirty="0" smtClean="0"/>
              <a:t> More accurate than differentiating displacement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1293" y="4467178"/>
            <a:ext cx="1592718" cy="1143099"/>
          </a:xfrm>
          <a:prstGeom prst="rect">
            <a:avLst/>
          </a:prstGeom>
        </p:spPr>
      </p:pic>
      <p:cxnSp>
        <p:nvCxnSpPr>
          <p:cNvPr id="5" name="Straight Arrow Connector 4"/>
          <p:cNvCxnSpPr/>
          <p:nvPr/>
        </p:nvCxnSpPr>
        <p:spPr>
          <a:xfrm flipV="1">
            <a:off x="3533775" y="5219700"/>
            <a:ext cx="3537516" cy="1905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637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 </a:t>
            </a:r>
            <a:r>
              <a:rPr lang="en-US" smtClean="0"/>
              <a:t>of Reactions</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1219" y="1562100"/>
            <a:ext cx="5858633" cy="4267200"/>
          </a:xfrm>
        </p:spPr>
      </p:pic>
      <p:sp>
        <p:nvSpPr>
          <p:cNvPr id="7" name="TextBox 6"/>
          <p:cNvSpPr txBox="1"/>
          <p:nvPr/>
        </p:nvSpPr>
        <p:spPr>
          <a:xfrm>
            <a:off x="6124577" y="2071208"/>
            <a:ext cx="2867025" cy="646331"/>
          </a:xfrm>
          <a:prstGeom prst="rect">
            <a:avLst/>
          </a:prstGeom>
          <a:noFill/>
        </p:spPr>
        <p:txBody>
          <a:bodyPr wrap="square" rtlCol="0">
            <a:spAutoFit/>
          </a:bodyPr>
          <a:lstStyle/>
          <a:p>
            <a:r>
              <a:rPr lang="en-US" i="1" dirty="0" smtClean="0">
                <a:solidFill>
                  <a:srgbClr val="00B0F0"/>
                </a:solidFill>
              </a:rPr>
              <a:t>See Lecture 2: Direct approach, page 32</a:t>
            </a:r>
            <a:endParaRPr lang="en-US" i="1" dirty="0">
              <a:solidFill>
                <a:srgbClr val="00B0F0"/>
              </a:solidFill>
            </a:endParaRPr>
          </a:p>
        </p:txBody>
      </p:sp>
    </p:spTree>
    <p:extLst>
      <p:ext uri="{BB962C8B-B14F-4D97-AF65-F5344CB8AC3E}">
        <p14:creationId xmlns:p14="http://schemas.microsoft.com/office/powerpoint/2010/main" val="12384057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Tips</a:t>
            </a:r>
            <a:endParaRPr lang="en-US" dirty="0"/>
          </a:p>
        </p:txBody>
      </p:sp>
      <p:sp>
        <p:nvSpPr>
          <p:cNvPr id="3" name="Content Placeholder 2"/>
          <p:cNvSpPr>
            <a:spLocks noGrp="1"/>
          </p:cNvSpPr>
          <p:nvPr>
            <p:ph idx="1"/>
          </p:nvPr>
        </p:nvSpPr>
        <p:spPr>
          <a:xfrm>
            <a:off x="457200" y="1600201"/>
            <a:ext cx="8229600" cy="4190999"/>
          </a:xfrm>
        </p:spPr>
        <p:txBody>
          <a:bodyPr>
            <a:normAutofit/>
          </a:bodyPr>
          <a:lstStyle/>
          <a:p>
            <a:r>
              <a:rPr lang="en-US" dirty="0" smtClean="0"/>
              <a:t>Model the geometry using four lines</a:t>
            </a:r>
          </a:p>
          <a:p>
            <a:r>
              <a:rPr lang="en-US" dirty="0" smtClean="0"/>
              <a:t>Apply distributed load using </a:t>
            </a:r>
            <a:r>
              <a:rPr lang="en-US" i="1" dirty="0" smtClean="0"/>
              <a:t>Line Pressure</a:t>
            </a:r>
          </a:p>
          <a:p>
            <a:r>
              <a:rPr lang="en-US" i="1" dirty="0" smtClean="0"/>
              <a:t>Simply Supported </a:t>
            </a:r>
            <a:r>
              <a:rPr lang="en-US" dirty="0" smtClean="0"/>
              <a:t>boundary condition </a:t>
            </a:r>
            <a:r>
              <a:rPr lang="en-US" i="1" dirty="0" smtClean="0"/>
              <a:t>sets </a:t>
            </a:r>
            <a:r>
              <a:rPr lang="en-US" i="1" dirty="0" err="1" smtClean="0"/>
              <a:t>u</a:t>
            </a:r>
            <a:r>
              <a:rPr lang="en-US" i="1" baseline="-25000" dirty="0" err="1" smtClean="0"/>
              <a:t>x</a:t>
            </a:r>
            <a:r>
              <a:rPr lang="en-US" i="1" dirty="0"/>
              <a:t> </a:t>
            </a:r>
            <a:r>
              <a:rPr lang="en-US" dirty="0" smtClean="0"/>
              <a:t>and</a:t>
            </a:r>
            <a:r>
              <a:rPr lang="en-US" i="1" dirty="0" smtClean="0"/>
              <a:t> </a:t>
            </a:r>
            <a:r>
              <a:rPr lang="en-US" i="1" dirty="0" err="1" smtClean="0"/>
              <a:t>u</a:t>
            </a:r>
            <a:r>
              <a:rPr lang="en-US" i="1" baseline="-25000" dirty="0" err="1" smtClean="0"/>
              <a:t>y</a:t>
            </a:r>
            <a:r>
              <a:rPr lang="en-US" i="1" dirty="0" smtClean="0"/>
              <a:t> </a:t>
            </a:r>
            <a:r>
              <a:rPr lang="en-US" dirty="0" smtClean="0"/>
              <a:t>to zero but leaves </a:t>
            </a:r>
            <a:r>
              <a:rPr lang="el-GR" i="1" dirty="0" smtClean="0"/>
              <a:t>θ</a:t>
            </a:r>
            <a:r>
              <a:rPr lang="en-US" i="1" baseline="-25000" dirty="0" smtClean="0"/>
              <a:t>z</a:t>
            </a:r>
            <a:r>
              <a:rPr lang="en-US" dirty="0" smtClean="0"/>
              <a:t> free</a:t>
            </a:r>
          </a:p>
          <a:p>
            <a:r>
              <a:rPr lang="en-US" i="1" dirty="0" smtClean="0"/>
              <a:t>Frictionless support </a:t>
            </a:r>
            <a:r>
              <a:rPr lang="en-US" dirty="0" smtClean="0"/>
              <a:t>in this case </a:t>
            </a:r>
            <a:r>
              <a:rPr lang="en-US" dirty="0"/>
              <a:t>will </a:t>
            </a:r>
            <a:r>
              <a:rPr lang="en-US" dirty="0" smtClean="0"/>
              <a:t>set </a:t>
            </a:r>
            <a:r>
              <a:rPr lang="en-US" i="1" dirty="0" err="1" smtClean="0"/>
              <a:t>u</a:t>
            </a:r>
            <a:r>
              <a:rPr lang="en-US" i="1" baseline="-25000" dirty="0" err="1" smtClean="0"/>
              <a:t>y</a:t>
            </a:r>
            <a:r>
              <a:rPr lang="en-US" i="1" dirty="0" smtClean="0"/>
              <a:t> </a:t>
            </a:r>
            <a:r>
              <a:rPr lang="en-US" dirty="0"/>
              <a:t>to zero but leaves </a:t>
            </a:r>
            <a:r>
              <a:rPr lang="en-US" i="1" dirty="0" err="1"/>
              <a:t>u</a:t>
            </a:r>
            <a:r>
              <a:rPr lang="en-US" i="1" baseline="-25000" dirty="0" err="1"/>
              <a:t>x</a:t>
            </a:r>
            <a:r>
              <a:rPr lang="en-US" i="1" dirty="0"/>
              <a:t> </a:t>
            </a:r>
            <a:r>
              <a:rPr lang="en-US" dirty="0" smtClean="0"/>
              <a:t>and</a:t>
            </a:r>
            <a:r>
              <a:rPr lang="en-US" i="1" dirty="0" smtClean="0"/>
              <a:t> </a:t>
            </a:r>
            <a:r>
              <a:rPr lang="el-GR" i="1" dirty="0" smtClean="0"/>
              <a:t>θ</a:t>
            </a:r>
            <a:r>
              <a:rPr lang="en-US" i="1" baseline="-25000" dirty="0"/>
              <a:t>z</a:t>
            </a:r>
            <a:r>
              <a:rPr lang="en-US" dirty="0"/>
              <a:t> </a:t>
            </a:r>
            <a:r>
              <a:rPr lang="en-US" dirty="0" smtClean="0"/>
              <a:t>free</a:t>
            </a:r>
            <a:endParaRPr lang="en-US" dirty="0"/>
          </a:p>
        </p:txBody>
      </p:sp>
    </p:spTree>
    <p:extLst>
      <p:ext uri="{BB962C8B-B14F-4D97-AF65-F5344CB8AC3E}">
        <p14:creationId xmlns:p14="http://schemas.microsoft.com/office/powerpoint/2010/main" val="2016720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Tips</a:t>
            </a:r>
            <a:endParaRPr lang="en-US" dirty="0"/>
          </a:p>
        </p:txBody>
      </p:sp>
      <p:sp>
        <p:nvSpPr>
          <p:cNvPr id="3" name="Content Placeholder 2"/>
          <p:cNvSpPr>
            <a:spLocks noGrp="1"/>
          </p:cNvSpPr>
          <p:nvPr>
            <p:ph idx="1"/>
          </p:nvPr>
        </p:nvSpPr>
        <p:spPr>
          <a:xfrm>
            <a:off x="457200" y="1600201"/>
            <a:ext cx="8229600" cy="2466974"/>
          </a:xfrm>
        </p:spPr>
        <p:txBody>
          <a:bodyPr>
            <a:normAutofit fontScale="92500" lnSpcReduction="20000"/>
          </a:bodyPr>
          <a:lstStyle/>
          <a:p>
            <a:r>
              <a:rPr lang="en-US" dirty="0" smtClean="0"/>
              <a:t>You have </a:t>
            </a:r>
            <a:r>
              <a:rPr lang="en-US" dirty="0"/>
              <a:t>to add a BC by fixing the rotations about x and y axes as in the </a:t>
            </a:r>
            <a:r>
              <a:rPr lang="en-US" dirty="0" smtClean="0"/>
              <a:t>snapshot below. </a:t>
            </a:r>
            <a:r>
              <a:rPr lang="en-US" dirty="0"/>
              <a:t>Otherwise you might get a solver pivot error. This is because ANSYS is using a 3D beam element with these additional rotations as </a:t>
            </a:r>
            <a:r>
              <a:rPr lang="en-US" dirty="0" err="1"/>
              <a:t>dof's</a:t>
            </a:r>
            <a:r>
              <a:rPr lang="en-US" dirty="0"/>
              <a:t>.</a:t>
            </a:r>
          </a:p>
        </p:txBody>
      </p:sp>
      <p:pic>
        <p:nvPicPr>
          <p:cNvPr id="4" name="Picture 3" descr="C:\Users\rb88\Desktop\beam_hw_BCs.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4963" y="4395791"/>
            <a:ext cx="5934075" cy="1381125"/>
          </a:xfrm>
          <a:prstGeom prst="rect">
            <a:avLst/>
          </a:prstGeom>
          <a:noFill/>
          <a:ln>
            <a:noFill/>
          </a:ln>
        </p:spPr>
      </p:pic>
    </p:spTree>
    <p:extLst>
      <p:ext uri="{BB962C8B-B14F-4D97-AF65-F5344CB8AC3E}">
        <p14:creationId xmlns:p14="http://schemas.microsoft.com/office/powerpoint/2010/main" val="4208529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dirty="0" smtClean="0"/>
              <a:t>Co-ordinates</a:t>
            </a:r>
          </a:p>
        </p:txBody>
      </p:sp>
      <p:sp>
        <p:nvSpPr>
          <p:cNvPr id="3075" name="Rectangle 3"/>
          <p:cNvSpPr>
            <a:spLocks noGrp="1" noChangeArrowheads="1"/>
          </p:cNvSpPr>
          <p:nvPr>
            <p:ph type="body" idx="1"/>
          </p:nvPr>
        </p:nvSpPr>
        <p:spPr/>
        <p:txBody>
          <a:bodyPr>
            <a:normAutofit fontScale="92500"/>
          </a:bodyPr>
          <a:lstStyle/>
          <a:p>
            <a:pPr eaLnBrk="1" hangingPunct="1"/>
            <a:r>
              <a:rPr lang="en-US" dirty="0" smtClean="0"/>
              <a:t>Dr. Rajesh </a:t>
            </a:r>
            <a:r>
              <a:rPr lang="en-US" dirty="0" err="1" smtClean="0"/>
              <a:t>Bhaskaran</a:t>
            </a:r>
            <a:r>
              <a:rPr lang="en-US" dirty="0" smtClean="0"/>
              <a:t/>
            </a:r>
            <a:br>
              <a:rPr lang="en-US" dirty="0" smtClean="0"/>
            </a:br>
            <a:r>
              <a:rPr lang="en-US" dirty="0" smtClean="0"/>
              <a:t>Swanson Director of Engineering Simulation</a:t>
            </a:r>
            <a:br>
              <a:rPr lang="en-US" dirty="0" smtClean="0"/>
            </a:br>
            <a:r>
              <a:rPr lang="en-US" dirty="0" smtClean="0"/>
              <a:t>Mechanical &amp; Aerospace Engineering</a:t>
            </a:r>
          </a:p>
          <a:p>
            <a:pPr eaLnBrk="1" hangingPunct="1"/>
            <a:r>
              <a:rPr lang="en-US" dirty="0" smtClean="0"/>
              <a:t>E-mail: </a:t>
            </a:r>
            <a:r>
              <a:rPr lang="en-US" dirty="0" smtClean="0">
                <a:hlinkClick r:id="rId2"/>
              </a:rPr>
              <a:t>bhaskaran@cornell.edu</a:t>
            </a:r>
            <a:r>
              <a:rPr lang="en-US" dirty="0" smtClean="0"/>
              <a:t>	</a:t>
            </a:r>
          </a:p>
          <a:p>
            <a:pPr eaLnBrk="1" hangingPunct="1"/>
            <a:r>
              <a:rPr lang="en-US" dirty="0" smtClean="0"/>
              <a:t>Office: 102 Rhodes Hall</a:t>
            </a:r>
          </a:p>
          <a:p>
            <a:pPr eaLnBrk="1" hangingPunct="1"/>
            <a:r>
              <a:rPr lang="en-US" dirty="0" smtClean="0"/>
              <a:t>Office hours in the Swanson Lab (163 Rhodes)</a:t>
            </a:r>
          </a:p>
          <a:p>
            <a:pPr lvl="1" eaLnBrk="1" hangingPunct="1"/>
            <a:r>
              <a:rPr lang="en-US" dirty="0" smtClean="0"/>
              <a:t>TBA</a:t>
            </a:r>
          </a:p>
        </p:txBody>
      </p:sp>
    </p:spTree>
    <p:extLst>
      <p:ext uri="{BB962C8B-B14F-4D97-AF65-F5344CB8AC3E}">
        <p14:creationId xmlns:p14="http://schemas.microsoft.com/office/powerpoint/2010/main" val="3602959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#4</a:t>
            </a:r>
          </a:p>
          <a:p>
            <a:pPr algn="ctr"/>
            <a:r>
              <a:rPr lang="en-US" sz="3600" dirty="0" smtClean="0">
                <a:solidFill>
                  <a:schemeClr val="tx2"/>
                </a:solidFill>
              </a:rPr>
              <a:t>9/21/2012</a:t>
            </a:r>
            <a:endParaRPr lang="en-US" sz="3600" dirty="0">
              <a:solidFill>
                <a:schemeClr val="tx2"/>
              </a:solidFill>
            </a:endParaRPr>
          </a:p>
        </p:txBody>
      </p:sp>
    </p:spTree>
    <p:extLst>
      <p:ext uri="{BB962C8B-B14F-4D97-AF65-F5344CB8AC3E}">
        <p14:creationId xmlns:p14="http://schemas.microsoft.com/office/powerpoint/2010/main" val="23942221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Comments</a:t>
            </a:r>
            <a:endParaRPr lang="en-US" dirty="0"/>
          </a:p>
        </p:txBody>
      </p:sp>
      <p:sp>
        <p:nvSpPr>
          <p:cNvPr id="3" name="Content Placeholder 2"/>
          <p:cNvSpPr>
            <a:spLocks noGrp="1"/>
          </p:cNvSpPr>
          <p:nvPr>
            <p:ph idx="1"/>
          </p:nvPr>
        </p:nvSpPr>
        <p:spPr>
          <a:xfrm>
            <a:off x="457200" y="1600201"/>
            <a:ext cx="8229600" cy="2466974"/>
          </a:xfrm>
        </p:spPr>
        <p:txBody>
          <a:bodyPr>
            <a:normAutofit fontScale="92500"/>
          </a:bodyPr>
          <a:lstStyle/>
          <a:p>
            <a:r>
              <a:rPr lang="en-US" dirty="0" smtClean="0"/>
              <a:t>Need additional BC for beam problem (#2)</a:t>
            </a:r>
            <a:endParaRPr lang="en-US" dirty="0"/>
          </a:p>
          <a:p>
            <a:pPr lvl="1"/>
            <a:r>
              <a:rPr lang="en-US" dirty="0" smtClean="0"/>
              <a:t> Fix </a:t>
            </a:r>
            <a:r>
              <a:rPr lang="en-US" dirty="0"/>
              <a:t>the rotations about x and y axes </a:t>
            </a:r>
            <a:endParaRPr lang="en-US" dirty="0" smtClean="0"/>
          </a:p>
          <a:p>
            <a:r>
              <a:rPr lang="en-US" dirty="0" smtClean="0"/>
              <a:t>Otherwise might </a:t>
            </a:r>
            <a:r>
              <a:rPr lang="en-US" dirty="0"/>
              <a:t>get a solver pivot </a:t>
            </a:r>
            <a:r>
              <a:rPr lang="en-US" dirty="0" smtClean="0"/>
              <a:t>error </a:t>
            </a:r>
          </a:p>
          <a:p>
            <a:pPr lvl="1"/>
            <a:r>
              <a:rPr lang="en-US" dirty="0" smtClean="0"/>
              <a:t>ANSYS </a:t>
            </a:r>
            <a:r>
              <a:rPr lang="en-US" dirty="0"/>
              <a:t>is using a 3D beam element </a:t>
            </a:r>
            <a:r>
              <a:rPr lang="en-US" dirty="0" smtClean="0"/>
              <a:t>formulation with </a:t>
            </a:r>
            <a:r>
              <a:rPr lang="en-US" dirty="0"/>
              <a:t>these additional rotations as </a:t>
            </a:r>
            <a:r>
              <a:rPr lang="en-US" dirty="0" err="1"/>
              <a:t>dof's</a:t>
            </a:r>
            <a:r>
              <a:rPr lang="en-US" dirty="0"/>
              <a:t>.</a:t>
            </a:r>
          </a:p>
        </p:txBody>
      </p:sp>
      <p:pic>
        <p:nvPicPr>
          <p:cNvPr id="4" name="Picture 3" descr="C:\Users\rb88\Desktop\beam_hw_BCs.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3026" y="4105279"/>
            <a:ext cx="6196012" cy="1671637"/>
          </a:xfrm>
          <a:prstGeom prst="rect">
            <a:avLst/>
          </a:prstGeom>
          <a:noFill/>
          <a:ln>
            <a:noFill/>
          </a:ln>
        </p:spPr>
      </p:pic>
      <p:cxnSp>
        <p:nvCxnSpPr>
          <p:cNvPr id="6" name="Straight Arrow Connector 5"/>
          <p:cNvCxnSpPr/>
          <p:nvPr/>
        </p:nvCxnSpPr>
        <p:spPr>
          <a:xfrm flipV="1">
            <a:off x="762000" y="4467229"/>
            <a:ext cx="581026" cy="82867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7448552" y="5088732"/>
            <a:ext cx="1047749" cy="41433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85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 Comments	</a:t>
            </a:r>
            <a:endParaRPr lang="en-US" dirty="0"/>
          </a:p>
        </p:txBody>
      </p:sp>
      <p:sp>
        <p:nvSpPr>
          <p:cNvPr id="3" name="Content Placeholder 2"/>
          <p:cNvSpPr>
            <a:spLocks noGrp="1"/>
          </p:cNvSpPr>
          <p:nvPr>
            <p:ph idx="1"/>
          </p:nvPr>
        </p:nvSpPr>
        <p:spPr/>
        <p:txBody>
          <a:bodyPr/>
          <a:lstStyle/>
          <a:p>
            <a:r>
              <a:rPr lang="en-US" dirty="0" smtClean="0"/>
              <a:t>Degrees of freedom in ANSYS’ beam element </a:t>
            </a:r>
            <a:endParaRPr lang="en-US" dirty="0"/>
          </a:p>
        </p:txBody>
      </p:sp>
      <mc:AlternateContent xmlns:mc="http://schemas.openxmlformats.org/markup-compatibility/2006" xmlns:a14="http://schemas.microsoft.com/office/drawing/2010/main">
        <mc:Choice Requires="a14">
          <p:sp>
            <p:nvSpPr>
              <p:cNvPr id="6" name="TextBox 5"/>
              <p:cNvSpPr txBox="1"/>
              <p:nvPr/>
            </p:nvSpPr>
            <p:spPr>
              <a:xfrm>
                <a:off x="2006220" y="2996569"/>
                <a:ext cx="1036053" cy="2505173"/>
              </a:xfrm>
              <a:prstGeom prst="rect">
                <a:avLst/>
              </a:prstGeom>
              <a:noFill/>
              <a:ln w="28575">
                <a:noFill/>
              </a:ln>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400" i="1" smtClean="0">
                              <a:latin typeface="Cambria Math"/>
                            </a:rPr>
                          </m:ctrlPr>
                        </m:dPr>
                        <m:e>
                          <m:eqArr>
                            <m:eqArrPr>
                              <m:ctrlPr>
                                <a:rPr lang="en-US" sz="2400" i="1" smtClean="0">
                                  <a:latin typeface="Cambria Math"/>
                                </a:rPr>
                              </m:ctrlPr>
                            </m:eqArrPr>
                            <m:e>
                              <m:sSub>
                                <m:sSubPr>
                                  <m:ctrlPr>
                                    <a:rPr lang="en-US" sz="2400" i="1" smtClean="0">
                                      <a:latin typeface="Cambria Math"/>
                                    </a:rPr>
                                  </m:ctrlPr>
                                </m:sSubPr>
                                <m:e>
                                  <m:r>
                                    <a:rPr lang="en-US" sz="2400" b="0" i="1" smtClean="0">
                                      <a:latin typeface="Cambria Math"/>
                                    </a:rPr>
                                    <m:t>𝑢</m:t>
                                  </m:r>
                                </m:e>
                                <m:sub>
                                  <m:r>
                                    <a:rPr lang="en-US" sz="2400" b="0" i="1" smtClean="0">
                                      <a:latin typeface="Cambria Math"/>
                                    </a:rPr>
                                    <m:t>𝑥</m:t>
                                  </m:r>
                                </m:sub>
                              </m:sSub>
                            </m:e>
                            <m:e>
                              <m:sSub>
                                <m:sSubPr>
                                  <m:ctrlPr>
                                    <a:rPr lang="en-US" sz="2400" i="1">
                                      <a:latin typeface="Cambria Math"/>
                                    </a:rPr>
                                  </m:ctrlPr>
                                </m:sSubPr>
                                <m:e>
                                  <m:r>
                                    <a:rPr lang="en-US" sz="2400" i="1">
                                      <a:latin typeface="Cambria Math"/>
                                    </a:rPr>
                                    <m:t>𝑢</m:t>
                                  </m:r>
                                </m:e>
                                <m:sub>
                                  <m:r>
                                    <a:rPr lang="en-US" sz="2400" b="0" i="1" smtClean="0">
                                      <a:latin typeface="Cambria Math"/>
                                    </a:rPr>
                                    <m:t>𝑦</m:t>
                                  </m:r>
                                </m:sub>
                              </m:sSub>
                            </m:e>
                            <m:e>
                              <m:sSub>
                                <m:sSubPr>
                                  <m:ctrlPr>
                                    <a:rPr lang="en-US" sz="2400" i="1">
                                      <a:latin typeface="Cambria Math"/>
                                    </a:rPr>
                                  </m:ctrlPr>
                                </m:sSubPr>
                                <m:e>
                                  <m:r>
                                    <a:rPr lang="en-US" sz="2400" i="1">
                                      <a:latin typeface="Cambria Math"/>
                                    </a:rPr>
                                    <m:t>𝑢</m:t>
                                  </m:r>
                                </m:e>
                                <m:sub>
                                  <m:r>
                                    <a:rPr lang="en-US" sz="2400" b="0" i="1" smtClean="0">
                                      <a:latin typeface="Cambria Math"/>
                                    </a:rPr>
                                    <m:t>𝑧</m:t>
                                  </m:r>
                                </m:sub>
                              </m:sSub>
                            </m:e>
                            <m:e>
                              <m:sSub>
                                <m:sSubPr>
                                  <m:ctrlPr>
                                    <a:rPr lang="en-US" sz="2400" i="1">
                                      <a:latin typeface="Cambria Math"/>
                                    </a:rPr>
                                  </m:ctrlPr>
                                </m:sSubPr>
                                <m:e>
                                  <m:r>
                                    <a:rPr lang="en-US" sz="2400" i="1" smtClean="0">
                                      <a:latin typeface="Cambria Math"/>
                                      <a:ea typeface="Cambria Math"/>
                                    </a:rPr>
                                    <m:t>𝜃</m:t>
                                  </m:r>
                                </m:e>
                                <m:sub>
                                  <m:r>
                                    <a:rPr lang="en-US" sz="2400" i="1">
                                      <a:latin typeface="Cambria Math"/>
                                    </a:rPr>
                                    <m:t>𝑥</m:t>
                                  </m:r>
                                </m:sub>
                              </m:sSub>
                            </m:e>
                            <m:e>
                              <m:sSub>
                                <m:sSubPr>
                                  <m:ctrlPr>
                                    <a:rPr lang="en-US" sz="2400" i="1">
                                      <a:latin typeface="Cambria Math"/>
                                    </a:rPr>
                                  </m:ctrlPr>
                                </m:sSubPr>
                                <m:e>
                                  <m:r>
                                    <a:rPr lang="en-US" sz="2400" i="1">
                                      <a:latin typeface="Cambria Math"/>
                                      <a:ea typeface="Cambria Math"/>
                                    </a:rPr>
                                    <m:t>𝜃</m:t>
                                  </m:r>
                                </m:e>
                                <m:sub>
                                  <m:r>
                                    <a:rPr lang="en-US" sz="2400" b="0" i="1" smtClean="0">
                                      <a:latin typeface="Cambria Math"/>
                                    </a:rPr>
                                    <m:t>𝑦</m:t>
                                  </m:r>
                                </m:sub>
                              </m:sSub>
                            </m:e>
                            <m:e>
                              <m:sSub>
                                <m:sSubPr>
                                  <m:ctrlPr>
                                    <a:rPr lang="en-US" sz="2400" i="1">
                                      <a:latin typeface="Cambria Math"/>
                                    </a:rPr>
                                  </m:ctrlPr>
                                </m:sSubPr>
                                <m:e>
                                  <m:r>
                                    <a:rPr lang="en-US" sz="2400" i="1">
                                      <a:latin typeface="Cambria Math"/>
                                      <a:ea typeface="Cambria Math"/>
                                    </a:rPr>
                                    <m:t>𝜃</m:t>
                                  </m:r>
                                </m:e>
                                <m:sub>
                                  <m:r>
                                    <a:rPr lang="en-US" sz="2400" b="0" i="1" smtClean="0">
                                      <a:latin typeface="Cambria Math"/>
                                    </a:rPr>
                                    <m:t>𝑧</m:t>
                                  </m:r>
                                </m:sub>
                              </m:sSub>
                            </m:e>
                          </m:eqArr>
                        </m:e>
                      </m:d>
                    </m:oMath>
                  </m:oMathPara>
                </a14:m>
                <a:endParaRPr lang="en-US" sz="2400" dirty="0" smtClean="0"/>
              </a:p>
              <a:p>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2006219" y="2996565"/>
                <a:ext cx="1028230" cy="2505173"/>
              </a:xfrm>
              <a:prstGeom prst="rect">
                <a:avLst/>
              </a:prstGeom>
              <a:blipFill rotWithShape="1">
                <a:blip r:embed="rId2"/>
                <a:stretch>
                  <a:fillRect/>
                </a:stretch>
              </a:blipFill>
              <a:ln w="28575">
                <a:noFill/>
              </a:ln>
            </p:spPr>
            <p:txBody>
              <a:bodyPr/>
              <a:lstStyle/>
              <a:p>
                <a:r>
                  <a:rPr lang="en-US">
                    <a:noFill/>
                  </a:rPr>
                  <a:t> </a:t>
                </a:r>
              </a:p>
            </p:txBody>
          </p:sp>
        </mc:Fallback>
      </mc:AlternateContent>
      <p:grpSp>
        <p:nvGrpSpPr>
          <p:cNvPr id="19" name="Group 18"/>
          <p:cNvGrpSpPr/>
          <p:nvPr/>
        </p:nvGrpSpPr>
        <p:grpSpPr>
          <a:xfrm>
            <a:off x="2395276" y="3817622"/>
            <a:ext cx="254000" cy="186688"/>
            <a:chOff x="2451100" y="2952752"/>
            <a:chExt cx="254000" cy="186688"/>
          </a:xfrm>
        </p:grpSpPr>
        <p:cxnSp>
          <p:nvCxnSpPr>
            <p:cNvPr id="9" name="Straight Connector 8"/>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368157" y="4156710"/>
            <a:ext cx="254000" cy="186688"/>
            <a:chOff x="2451100" y="2952752"/>
            <a:chExt cx="254000" cy="186688"/>
          </a:xfrm>
        </p:grpSpPr>
        <p:cxnSp>
          <p:nvCxnSpPr>
            <p:cNvPr id="22" name="Straight Connector 21"/>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2377197" y="4535172"/>
            <a:ext cx="254000" cy="186688"/>
            <a:chOff x="2451100" y="2952752"/>
            <a:chExt cx="254000" cy="186688"/>
          </a:xfrm>
        </p:grpSpPr>
        <p:cxnSp>
          <p:nvCxnSpPr>
            <p:cNvPr id="25" name="Straight Connector 24"/>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7" name="Straight Arrow Connector 26"/>
          <p:cNvCxnSpPr/>
          <p:nvPr/>
        </p:nvCxnSpPr>
        <p:spPr>
          <a:xfrm flipH="1" flipV="1">
            <a:off x="2649276" y="3915777"/>
            <a:ext cx="1047749" cy="41433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2649277" y="4343403"/>
            <a:ext cx="1047748" cy="28511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2631197" y="4249151"/>
            <a:ext cx="1065828" cy="9424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802380" y="3832456"/>
            <a:ext cx="2194560" cy="1200329"/>
          </a:xfrm>
          <a:prstGeom prst="rect">
            <a:avLst/>
          </a:prstGeom>
          <a:noFill/>
        </p:spPr>
        <p:txBody>
          <a:bodyPr wrap="square" rtlCol="0">
            <a:spAutoFit/>
          </a:bodyPr>
          <a:lstStyle/>
          <a:p>
            <a:r>
              <a:rPr lang="en-US" dirty="0" smtClean="0">
                <a:solidFill>
                  <a:srgbClr val="00B0F0"/>
                </a:solidFill>
              </a:rPr>
              <a:t>Additional constraint ensures that these DOF’s are identically zero</a:t>
            </a:r>
            <a:endParaRPr lang="en-US" dirty="0">
              <a:solidFill>
                <a:srgbClr val="00B0F0"/>
              </a:solidFill>
            </a:endParaRPr>
          </a:p>
        </p:txBody>
      </p:sp>
      <p:sp>
        <p:nvSpPr>
          <p:cNvPr id="35" name="TextBox 34"/>
          <p:cNvSpPr txBox="1"/>
          <p:nvPr/>
        </p:nvSpPr>
        <p:spPr>
          <a:xfrm>
            <a:off x="6370320" y="3885794"/>
            <a:ext cx="2194560" cy="1200329"/>
          </a:xfrm>
          <a:prstGeom prst="rect">
            <a:avLst/>
          </a:prstGeom>
          <a:noFill/>
        </p:spPr>
        <p:txBody>
          <a:bodyPr wrap="square" rtlCol="0">
            <a:spAutoFit/>
          </a:bodyPr>
          <a:lstStyle/>
          <a:p>
            <a:r>
              <a:rPr lang="en-US" dirty="0" smtClean="0">
                <a:solidFill>
                  <a:srgbClr val="00B0F0"/>
                </a:solidFill>
              </a:rPr>
              <a:t>Otherwise might get rigid body motion (structure flying off)</a:t>
            </a:r>
            <a:endParaRPr lang="en-US" dirty="0">
              <a:solidFill>
                <a:srgbClr val="00B0F0"/>
              </a:solidFill>
            </a:endParaRPr>
          </a:p>
        </p:txBody>
      </p:sp>
    </p:spTree>
    <p:extLst>
      <p:ext uri="{BB962C8B-B14F-4D97-AF65-F5344CB8AC3E}">
        <p14:creationId xmlns:p14="http://schemas.microsoft.com/office/powerpoint/2010/main" val="239578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Comments</a:t>
            </a:r>
            <a:endParaRPr lang="en-US" dirty="0"/>
          </a:p>
        </p:txBody>
      </p:sp>
      <p:sp>
        <p:nvSpPr>
          <p:cNvPr id="3" name="Content Placeholder 2"/>
          <p:cNvSpPr>
            <a:spLocks noGrp="1"/>
          </p:cNvSpPr>
          <p:nvPr>
            <p:ph idx="1"/>
          </p:nvPr>
        </p:nvSpPr>
        <p:spPr/>
        <p:txBody>
          <a:bodyPr>
            <a:normAutofit fontScale="92500"/>
          </a:bodyPr>
          <a:lstStyle/>
          <a:p>
            <a:r>
              <a:rPr lang="en-US" dirty="0"/>
              <a:t>Y</a:t>
            </a:r>
            <a:r>
              <a:rPr lang="en-US" dirty="0" smtClean="0"/>
              <a:t>ou generally apply loads to geometry</a:t>
            </a:r>
          </a:p>
          <a:p>
            <a:pPr lvl="1"/>
            <a:r>
              <a:rPr lang="en-US" dirty="0" smtClean="0"/>
              <a:t>Transferred to nodes and elements during </a:t>
            </a:r>
            <a:r>
              <a:rPr lang="en-US" i="1" dirty="0" smtClean="0"/>
              <a:t>Solve</a:t>
            </a:r>
          </a:p>
          <a:p>
            <a:r>
              <a:rPr lang="en-US" dirty="0" smtClean="0"/>
              <a:t>Saving files</a:t>
            </a:r>
          </a:p>
          <a:p>
            <a:pPr lvl="1"/>
            <a:r>
              <a:rPr lang="en-US" i="1" dirty="0" smtClean="0"/>
              <a:t>File &gt; Save</a:t>
            </a:r>
            <a:r>
              <a:rPr lang="en-US" i="1" dirty="0"/>
              <a:t/>
            </a:r>
            <a:br>
              <a:rPr lang="en-US" i="1" dirty="0"/>
            </a:br>
            <a:r>
              <a:rPr lang="en-US" dirty="0" smtClean="0"/>
              <a:t>You need </a:t>
            </a:r>
            <a:r>
              <a:rPr lang="en-US" b="1" dirty="0" smtClean="0"/>
              <a:t>both</a:t>
            </a:r>
            <a:r>
              <a:rPr lang="en-US" dirty="0" smtClean="0"/>
              <a:t> </a:t>
            </a:r>
            <a:r>
              <a:rPr lang="en-US" i="1" dirty="0" err="1" smtClean="0"/>
              <a:t>frame.wbpj</a:t>
            </a:r>
            <a:r>
              <a:rPr lang="en-US" dirty="0" smtClean="0"/>
              <a:t> file and </a:t>
            </a:r>
            <a:r>
              <a:rPr lang="en-US" i="1" dirty="0" err="1" smtClean="0"/>
              <a:t>frame_files</a:t>
            </a:r>
            <a:r>
              <a:rPr lang="en-US" dirty="0" smtClean="0"/>
              <a:t> folder to restore project</a:t>
            </a:r>
          </a:p>
          <a:p>
            <a:pPr lvl="1"/>
            <a:r>
              <a:rPr lang="en-US" i="1" dirty="0" smtClean="0"/>
              <a:t>File &gt; Archive</a:t>
            </a:r>
            <a:r>
              <a:rPr lang="en-US" i="1" dirty="0"/>
              <a:t/>
            </a:r>
            <a:br>
              <a:rPr lang="en-US" i="1" dirty="0"/>
            </a:br>
            <a:r>
              <a:rPr lang="en-US" dirty="0" smtClean="0"/>
              <a:t>ANSYS saves entire project in one file </a:t>
            </a:r>
            <a:r>
              <a:rPr lang="en-US" i="1" dirty="0" err="1" smtClean="0"/>
              <a:t>frame.wbpz</a:t>
            </a:r>
            <a:endParaRPr lang="en-US" i="1" dirty="0" smtClean="0"/>
          </a:p>
        </p:txBody>
      </p:sp>
    </p:spTree>
    <p:extLst>
      <p:ext uri="{BB962C8B-B14F-4D97-AF65-F5344CB8AC3E}">
        <p14:creationId xmlns:p14="http://schemas.microsoft.com/office/powerpoint/2010/main" val="3506426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#5</a:t>
            </a:r>
          </a:p>
          <a:p>
            <a:pPr algn="ctr"/>
            <a:r>
              <a:rPr lang="en-US" sz="3600" dirty="0" smtClean="0">
                <a:solidFill>
                  <a:schemeClr val="tx2"/>
                </a:solidFill>
              </a:rPr>
              <a:t>9/28/2012</a:t>
            </a:r>
            <a:endParaRPr lang="en-US" sz="3600" dirty="0">
              <a:solidFill>
                <a:schemeClr val="tx2"/>
              </a:solidFill>
            </a:endParaRPr>
          </a:p>
        </p:txBody>
      </p:sp>
    </p:spTree>
    <p:extLst>
      <p:ext uri="{BB962C8B-B14F-4D97-AF65-F5344CB8AC3E}">
        <p14:creationId xmlns:p14="http://schemas.microsoft.com/office/powerpoint/2010/main" val="7813133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Office Hours</a:t>
            </a:r>
            <a:endParaRPr lang="en-US" dirty="0"/>
          </a:p>
        </p:txBody>
      </p:sp>
      <p:sp>
        <p:nvSpPr>
          <p:cNvPr id="3" name="Content Placeholder 2"/>
          <p:cNvSpPr>
            <a:spLocks noGrp="1"/>
          </p:cNvSpPr>
          <p:nvPr>
            <p:ph idx="1"/>
          </p:nvPr>
        </p:nvSpPr>
        <p:spPr/>
        <p:txBody>
          <a:bodyPr/>
          <a:lstStyle/>
          <a:p>
            <a:pPr eaLnBrk="1" hangingPunct="1"/>
            <a:r>
              <a:rPr lang="en-US" dirty="0" smtClean="0"/>
              <a:t>My office </a:t>
            </a:r>
            <a:r>
              <a:rPr lang="en-US" dirty="0"/>
              <a:t>hours (held in Swanson Lab, 163 Rhodes):</a:t>
            </a:r>
          </a:p>
          <a:p>
            <a:pPr lvl="1" eaLnBrk="1" hangingPunct="1"/>
            <a:r>
              <a:rPr lang="en-US" dirty="0"/>
              <a:t>M 3:30-4:30 </a:t>
            </a:r>
            <a:r>
              <a:rPr lang="en-US" dirty="0" smtClean="0"/>
              <a:t>pm</a:t>
            </a:r>
          </a:p>
          <a:p>
            <a:pPr lvl="1" eaLnBrk="1" hangingPunct="1"/>
            <a:r>
              <a:rPr lang="en-US" dirty="0" smtClean="0"/>
              <a:t>R </a:t>
            </a:r>
            <a:r>
              <a:rPr lang="en-US" dirty="0"/>
              <a:t>3:30-4:30 </a:t>
            </a:r>
            <a:r>
              <a:rPr lang="en-US" dirty="0" smtClean="0"/>
              <a:t>pm</a:t>
            </a:r>
          </a:p>
          <a:p>
            <a:pPr lvl="1" eaLnBrk="1" hangingPunct="1"/>
            <a:r>
              <a:rPr lang="en-US" dirty="0" smtClean="0"/>
              <a:t>F </a:t>
            </a:r>
            <a:r>
              <a:rPr lang="en-US" dirty="0"/>
              <a:t>2:30-3:30 pm</a:t>
            </a:r>
          </a:p>
          <a:p>
            <a:r>
              <a:rPr lang="en-US" dirty="0" smtClean="0"/>
              <a:t>Please come during these times for help with ANSYS modeling</a:t>
            </a:r>
            <a:endParaRPr lang="en-US" dirty="0"/>
          </a:p>
        </p:txBody>
      </p:sp>
    </p:spTree>
    <p:extLst>
      <p:ext uri="{BB962C8B-B14F-4D97-AF65-F5344CB8AC3E}">
        <p14:creationId xmlns:p14="http://schemas.microsoft.com/office/powerpoint/2010/main" val="1543670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Axisymmetric Heat Flow (HW4, #3)</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9820" y="2440303"/>
            <a:ext cx="4434840" cy="3326131"/>
          </a:xfrm>
          <a:prstGeom prst="rect">
            <a:avLst/>
          </a:prstGeom>
        </p:spPr>
      </p:pic>
      <p:sp>
        <p:nvSpPr>
          <p:cNvPr id="5" name="TextBox 4"/>
          <p:cNvSpPr txBox="1"/>
          <p:nvPr/>
        </p:nvSpPr>
        <p:spPr>
          <a:xfrm>
            <a:off x="2705100" y="1661281"/>
            <a:ext cx="3611880" cy="646331"/>
          </a:xfrm>
          <a:prstGeom prst="rect">
            <a:avLst/>
          </a:prstGeom>
          <a:noFill/>
        </p:spPr>
        <p:txBody>
          <a:bodyPr wrap="square" rtlCol="0">
            <a:spAutoFit/>
          </a:bodyPr>
          <a:lstStyle/>
          <a:p>
            <a:pPr algn="ctr"/>
            <a:r>
              <a:rPr lang="en-US" dirty="0" smtClean="0">
                <a:solidFill>
                  <a:srgbClr val="00B0F0"/>
                </a:solidFill>
              </a:rPr>
              <a:t>Comparison of ANSYS Result with Exact Solution</a:t>
            </a:r>
            <a:endParaRPr lang="en-US" dirty="0">
              <a:solidFill>
                <a:srgbClr val="00B0F0"/>
              </a:solidFill>
            </a:endParaRPr>
          </a:p>
        </p:txBody>
      </p:sp>
    </p:spTree>
    <p:extLst>
      <p:ext uri="{BB962C8B-B14F-4D97-AF65-F5344CB8AC3E}">
        <p14:creationId xmlns:p14="http://schemas.microsoft.com/office/powerpoint/2010/main" val="18066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Axisymmetric Heat Flow (HW4, #3)</a:t>
            </a:r>
            <a:endParaRPr lang="en-US" dirty="0"/>
          </a:p>
        </p:txBody>
      </p:sp>
      <p:sp>
        <p:nvSpPr>
          <p:cNvPr id="3" name="Content Placeholder 2"/>
          <p:cNvSpPr>
            <a:spLocks noGrp="1"/>
          </p:cNvSpPr>
          <p:nvPr>
            <p:ph idx="1"/>
          </p:nvPr>
        </p:nvSpPr>
        <p:spPr>
          <a:xfrm>
            <a:off x="457200" y="1600201"/>
            <a:ext cx="5463540" cy="4267200"/>
          </a:xfrm>
        </p:spPr>
        <p:txBody>
          <a:bodyPr>
            <a:normAutofit lnSpcReduction="10000"/>
          </a:bodyPr>
          <a:lstStyle/>
          <a:p>
            <a:r>
              <a:rPr lang="en-US" dirty="0" smtClean="0"/>
              <a:t>Element type used: </a:t>
            </a:r>
            <a:endParaRPr lang="en-US" dirty="0"/>
          </a:p>
          <a:p>
            <a:pPr lvl="1"/>
            <a:r>
              <a:rPr lang="en-US" dirty="0" smtClean="0"/>
              <a:t>Look under </a:t>
            </a:r>
            <a:r>
              <a:rPr lang="en-US" i="1" dirty="0" smtClean="0"/>
              <a:t>Solution</a:t>
            </a:r>
            <a:r>
              <a:rPr lang="en-US" dirty="0" smtClean="0"/>
              <a:t> &gt; </a:t>
            </a:r>
            <a:r>
              <a:rPr lang="en-US" i="1" dirty="0" smtClean="0"/>
              <a:t>Solution Information</a:t>
            </a:r>
          </a:p>
          <a:p>
            <a:pPr lvl="2"/>
            <a:r>
              <a:rPr lang="en-US" i="1" dirty="0" smtClean="0"/>
              <a:t>PLANE55</a:t>
            </a:r>
            <a:endParaRPr lang="en-US" i="1" dirty="0"/>
          </a:p>
          <a:p>
            <a:pPr lvl="1"/>
            <a:r>
              <a:rPr lang="en-US" dirty="0" smtClean="0"/>
              <a:t>Help page for </a:t>
            </a:r>
            <a:r>
              <a:rPr lang="en-US" i="1" dirty="0" smtClean="0"/>
              <a:t>PLANE55</a:t>
            </a:r>
          </a:p>
          <a:p>
            <a:pPr lvl="2"/>
            <a:r>
              <a:rPr lang="en-US" dirty="0" smtClean="0"/>
              <a:t>2D Conduction</a:t>
            </a:r>
          </a:p>
          <a:p>
            <a:pPr lvl="2"/>
            <a:r>
              <a:rPr lang="en-US" dirty="0" smtClean="0"/>
              <a:t>Plane or Axisymmetric</a:t>
            </a:r>
          </a:p>
          <a:p>
            <a:pPr lvl="2"/>
            <a:r>
              <a:rPr lang="en-US" dirty="0" smtClean="0"/>
              <a:t>Relevant material properties: KXX, KYY (=K in our case)</a:t>
            </a:r>
          </a:p>
          <a:p>
            <a:pPr marL="914400" lvl="2" indent="0">
              <a:buNone/>
            </a:pPr>
            <a:r>
              <a:rPr lang="en-US" i="1" dirty="0" smtClean="0"/>
              <a:t>	</a:t>
            </a:r>
          </a:p>
        </p:txBody>
      </p:sp>
      <p:pic>
        <p:nvPicPr>
          <p:cNvPr id="1026" name="Picture 2" descr="C:\Users\rb88\Documents\home\mae470\fall2012\plane5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3939" y="2262509"/>
            <a:ext cx="3040063" cy="15541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1240" y="1694882"/>
            <a:ext cx="2308860" cy="369332"/>
          </a:xfrm>
          <a:prstGeom prst="rect">
            <a:avLst/>
          </a:prstGeom>
          <a:noFill/>
        </p:spPr>
        <p:txBody>
          <a:bodyPr wrap="square" rtlCol="0">
            <a:spAutoFit/>
          </a:bodyPr>
          <a:lstStyle/>
          <a:p>
            <a:pPr algn="ctr"/>
            <a:r>
              <a:rPr lang="en-US" dirty="0" smtClean="0">
                <a:solidFill>
                  <a:srgbClr val="00B0F0"/>
                </a:solidFill>
              </a:rPr>
              <a:t>4 Nodes/Element</a:t>
            </a:r>
            <a:endParaRPr lang="en-US" dirty="0">
              <a:solidFill>
                <a:srgbClr val="00B0F0"/>
              </a:solidFill>
            </a:endParaRPr>
          </a:p>
        </p:txBody>
      </p:sp>
      <p:sp>
        <p:nvSpPr>
          <p:cNvPr id="6" name="TextBox 5"/>
          <p:cNvSpPr txBox="1"/>
          <p:nvPr/>
        </p:nvSpPr>
        <p:spPr>
          <a:xfrm>
            <a:off x="6042660" y="4598106"/>
            <a:ext cx="2308860" cy="646331"/>
          </a:xfrm>
          <a:prstGeom prst="rect">
            <a:avLst/>
          </a:prstGeom>
          <a:noFill/>
        </p:spPr>
        <p:txBody>
          <a:bodyPr wrap="square" rtlCol="0">
            <a:spAutoFit/>
          </a:bodyPr>
          <a:lstStyle/>
          <a:p>
            <a:pPr algn="ctr"/>
            <a:r>
              <a:rPr lang="it-IT" dirty="0">
                <a:solidFill>
                  <a:srgbClr val="00B0F0"/>
                </a:solidFill>
              </a:rPr>
              <a:t>Single d.o.f. per node: Temperature</a:t>
            </a:r>
            <a:endParaRPr lang="en-US" dirty="0">
              <a:solidFill>
                <a:srgbClr val="00B0F0"/>
              </a:solidFill>
            </a:endParaRPr>
          </a:p>
        </p:txBody>
      </p:sp>
      <p:cxnSp>
        <p:nvCxnSpPr>
          <p:cNvPr id="7" name="Straight Arrow Connector 6"/>
          <p:cNvCxnSpPr/>
          <p:nvPr/>
        </p:nvCxnSpPr>
        <p:spPr>
          <a:xfrm flipV="1">
            <a:off x="7029608" y="3575686"/>
            <a:ext cx="775336" cy="10986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38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Axisymmetric Heat Flow (HW4, #3)</a:t>
            </a:r>
          </a:p>
        </p:txBody>
      </p:sp>
      <p:sp>
        <p:nvSpPr>
          <p:cNvPr id="3" name="Content Placeholder 2"/>
          <p:cNvSpPr>
            <a:spLocks noGrp="1"/>
          </p:cNvSpPr>
          <p:nvPr>
            <p:ph idx="1"/>
          </p:nvPr>
        </p:nvSpPr>
        <p:spPr>
          <a:xfrm>
            <a:off x="457200" y="1600201"/>
            <a:ext cx="5101746" cy="4267200"/>
          </a:xfrm>
        </p:spPr>
        <p:txBody>
          <a:bodyPr>
            <a:normAutofit/>
          </a:bodyPr>
          <a:lstStyle/>
          <a:p>
            <a:pPr marL="342900" lvl="1" indent="-342900">
              <a:buFont typeface="Arial" charset="0"/>
              <a:buChar char="•"/>
            </a:pPr>
            <a:r>
              <a:rPr lang="en-US" dirty="0"/>
              <a:t>Help page for </a:t>
            </a:r>
            <a:r>
              <a:rPr lang="en-US" i="1" dirty="0" smtClean="0"/>
              <a:t>PLANE55</a:t>
            </a:r>
          </a:p>
          <a:p>
            <a:pPr marL="742950" lvl="2" indent="-342900"/>
            <a:r>
              <a:rPr lang="en-US" dirty="0" smtClean="0"/>
              <a:t>Switch to go between plane </a:t>
            </a:r>
            <a:r>
              <a:rPr lang="en-US" dirty="0"/>
              <a:t>and axisymmetric: </a:t>
            </a:r>
            <a:r>
              <a:rPr lang="en-US" i="1" dirty="0"/>
              <a:t>KEYOPT(3)</a:t>
            </a:r>
            <a:endParaRPr lang="en-US" i="1" dirty="0" smtClean="0"/>
          </a:p>
          <a:p>
            <a:pPr marL="742950" lvl="2" indent="-342900"/>
            <a:r>
              <a:rPr lang="en-US" i="1" dirty="0" smtClean="0"/>
              <a:t>PLANE55 Assumptions </a:t>
            </a:r>
            <a:r>
              <a:rPr lang="en-US" i="1" dirty="0"/>
              <a:t>and </a:t>
            </a:r>
            <a:r>
              <a:rPr lang="en-US" i="1" dirty="0" smtClean="0"/>
              <a:t>Restrictions</a:t>
            </a:r>
          </a:p>
          <a:p>
            <a:pPr lvl="2"/>
            <a:r>
              <a:rPr lang="en-US" dirty="0"/>
              <a:t>E</a:t>
            </a:r>
            <a:r>
              <a:rPr lang="en-US" dirty="0" smtClean="0"/>
              <a:t>lement </a:t>
            </a:r>
            <a:r>
              <a:rPr lang="en-US" dirty="0"/>
              <a:t>must lie in an X-Y </a:t>
            </a:r>
            <a:r>
              <a:rPr lang="en-US" dirty="0" smtClean="0"/>
              <a:t>plane</a:t>
            </a:r>
          </a:p>
          <a:p>
            <a:pPr lvl="2"/>
            <a:r>
              <a:rPr lang="en-US" dirty="0" smtClean="0"/>
              <a:t>Y-axis </a:t>
            </a:r>
            <a:r>
              <a:rPr lang="en-US" dirty="0"/>
              <a:t>must be the axis of symmetry for axisymmetric </a:t>
            </a:r>
            <a:r>
              <a:rPr lang="en-US" dirty="0" smtClean="0"/>
              <a:t>analyses</a:t>
            </a:r>
          </a:p>
        </p:txBody>
      </p:sp>
      <p:pic>
        <p:nvPicPr>
          <p:cNvPr id="2050"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8946" y="2924375"/>
            <a:ext cx="3474718" cy="75196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b88\Documents\home\mae470\fall2012\shape_func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433" y="3559439"/>
            <a:ext cx="3577744" cy="11434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814060" y="1637166"/>
            <a:ext cx="2308860" cy="1200329"/>
          </a:xfrm>
          <a:prstGeom prst="rect">
            <a:avLst/>
          </a:prstGeom>
          <a:noFill/>
        </p:spPr>
        <p:txBody>
          <a:bodyPr wrap="square" rtlCol="0">
            <a:spAutoFit/>
          </a:bodyPr>
          <a:lstStyle/>
          <a:p>
            <a:pPr algn="ctr"/>
            <a:r>
              <a:rPr lang="en-US" dirty="0" smtClean="0">
                <a:solidFill>
                  <a:srgbClr val="00B0F0"/>
                </a:solidFill>
              </a:rPr>
              <a:t>Shape Function (follow link to Mechanical APDL Theory Reference)</a:t>
            </a:r>
            <a:endParaRPr lang="en-US" dirty="0">
              <a:solidFill>
                <a:srgbClr val="00B0F0"/>
              </a:solidFill>
            </a:endParaRPr>
          </a:p>
        </p:txBody>
      </p:sp>
      <p:pic>
        <p:nvPicPr>
          <p:cNvPr id="2053" name="Picture 5" descr="C:\Users\rb88\Documents\home\mae470\fall2012\shape_func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4062" y="5273044"/>
            <a:ext cx="2614613" cy="4794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971222" y="4815354"/>
            <a:ext cx="2308860" cy="369332"/>
          </a:xfrm>
          <a:prstGeom prst="rect">
            <a:avLst/>
          </a:prstGeom>
          <a:noFill/>
        </p:spPr>
        <p:txBody>
          <a:bodyPr wrap="square" rtlCol="0">
            <a:spAutoFit/>
          </a:bodyPr>
          <a:lstStyle/>
          <a:p>
            <a:pPr algn="ctr"/>
            <a:r>
              <a:rPr lang="en-US" dirty="0" smtClean="0">
                <a:solidFill>
                  <a:srgbClr val="00B0F0"/>
                </a:solidFill>
              </a:rPr>
              <a:t>Lecture 6. page 7</a:t>
            </a:r>
            <a:endParaRPr lang="en-US" dirty="0">
              <a:solidFill>
                <a:srgbClr val="00B0F0"/>
              </a:solidFill>
            </a:endParaRPr>
          </a:p>
        </p:txBody>
      </p:sp>
    </p:spTree>
    <p:extLst>
      <p:ext uri="{BB962C8B-B14F-4D97-AF65-F5344CB8AC3E}">
        <p14:creationId xmlns:p14="http://schemas.microsoft.com/office/powerpoint/2010/main" val="273605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P spid="6"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Axisymmetric Heat Flow (HW4, #3)</a:t>
            </a:r>
          </a:p>
        </p:txBody>
      </p:sp>
      <p:sp>
        <p:nvSpPr>
          <p:cNvPr id="3" name="Content Placeholder 2"/>
          <p:cNvSpPr>
            <a:spLocks noGrp="1"/>
          </p:cNvSpPr>
          <p:nvPr>
            <p:ph idx="1"/>
          </p:nvPr>
        </p:nvSpPr>
        <p:spPr/>
        <p:txBody>
          <a:bodyPr/>
          <a:lstStyle/>
          <a:p>
            <a:pPr marL="342900" lvl="1" indent="-342900">
              <a:buFont typeface="Arial" charset="0"/>
              <a:buChar char="•"/>
            </a:pPr>
            <a:r>
              <a:rPr lang="en-US" dirty="0"/>
              <a:t>Help page for PLANE55</a:t>
            </a:r>
          </a:p>
          <a:p>
            <a:pPr marL="742950" lvl="2" indent="-342900"/>
            <a:r>
              <a:rPr lang="en-US" dirty="0"/>
              <a:t>A similar element with </a:t>
            </a:r>
            <a:r>
              <a:rPr lang="en-US" dirty="0" err="1"/>
              <a:t>midside</a:t>
            </a:r>
            <a:r>
              <a:rPr lang="en-US" dirty="0"/>
              <a:t> node capability is PLANE77</a:t>
            </a:r>
          </a:p>
          <a:p>
            <a:pPr marL="342900" lvl="1" indent="-342900">
              <a:buFont typeface="Arial" charset="0"/>
              <a:buChar char="•"/>
            </a:pPr>
            <a:endParaRPr lang="en-US" dirty="0"/>
          </a:p>
        </p:txBody>
      </p:sp>
      <p:pic>
        <p:nvPicPr>
          <p:cNvPr id="4"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93" y="3548640"/>
            <a:ext cx="3474718" cy="7519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rb88\Documents\home\mae470\fall2012\shape_func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767" y="4153226"/>
            <a:ext cx="3577744" cy="11434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82980" y="3050416"/>
            <a:ext cx="2308860" cy="369332"/>
          </a:xfrm>
          <a:prstGeom prst="rect">
            <a:avLst/>
          </a:prstGeom>
          <a:noFill/>
        </p:spPr>
        <p:txBody>
          <a:bodyPr wrap="square" rtlCol="0">
            <a:spAutoFit/>
          </a:bodyPr>
          <a:lstStyle/>
          <a:p>
            <a:pPr algn="ctr"/>
            <a:r>
              <a:rPr lang="en-US" dirty="0" smtClean="0">
                <a:solidFill>
                  <a:srgbClr val="00B0F0"/>
                </a:solidFill>
              </a:rPr>
              <a:t>PLANE55</a:t>
            </a:r>
            <a:endParaRPr lang="en-US" dirty="0">
              <a:solidFill>
                <a:srgbClr val="00B0F0"/>
              </a:solidFill>
            </a:endParaRPr>
          </a:p>
        </p:txBody>
      </p:sp>
      <p:pic>
        <p:nvPicPr>
          <p:cNvPr id="7"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0253" y="3599697"/>
            <a:ext cx="3474718" cy="7519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425440" y="3060452"/>
            <a:ext cx="2308860" cy="369332"/>
          </a:xfrm>
          <a:prstGeom prst="rect">
            <a:avLst/>
          </a:prstGeom>
          <a:noFill/>
        </p:spPr>
        <p:txBody>
          <a:bodyPr wrap="square" rtlCol="0">
            <a:spAutoFit/>
          </a:bodyPr>
          <a:lstStyle/>
          <a:p>
            <a:pPr algn="ctr"/>
            <a:r>
              <a:rPr lang="en-US" dirty="0" smtClean="0">
                <a:solidFill>
                  <a:srgbClr val="00B0F0"/>
                </a:solidFill>
              </a:rPr>
              <a:t>PLANE77</a:t>
            </a:r>
            <a:endParaRPr lang="en-US" dirty="0">
              <a:solidFill>
                <a:srgbClr val="00B0F0"/>
              </a:solidFill>
            </a:endParaRPr>
          </a:p>
        </p:txBody>
      </p:sp>
      <p:pic>
        <p:nvPicPr>
          <p:cNvPr id="3074" name="Picture 2" descr="C:\Users\rb88\Documents\home\mae470\fall2012\shape_func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0271" y="4091940"/>
            <a:ext cx="4542111" cy="1684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97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471 Rhodes Temporary Account</a:t>
            </a:r>
          </a:p>
        </p:txBody>
      </p:sp>
      <p:sp>
        <p:nvSpPr>
          <p:cNvPr id="27651" name="Rectangle 3"/>
          <p:cNvSpPr>
            <a:spLocks noGrp="1" noChangeArrowheads="1"/>
          </p:cNvSpPr>
          <p:nvPr>
            <p:ph type="body" idx="1"/>
          </p:nvPr>
        </p:nvSpPr>
        <p:spPr/>
        <p:txBody>
          <a:bodyPr/>
          <a:lstStyle/>
          <a:p>
            <a:pPr eaLnBrk="1" hangingPunct="1"/>
            <a:r>
              <a:rPr lang="en-US" smtClean="0"/>
              <a:t>username: </a:t>
            </a:r>
            <a:r>
              <a:rPr lang="en-US" smtClean="0">
                <a:solidFill>
                  <a:srgbClr val="FF0066"/>
                </a:solidFill>
              </a:rPr>
              <a:t>monday</a:t>
            </a:r>
            <a:r>
              <a:rPr lang="en-US" smtClean="0"/>
              <a:t> </a:t>
            </a:r>
            <a:br>
              <a:rPr lang="en-US" smtClean="0"/>
            </a:br>
            <a:r>
              <a:rPr lang="en-US" smtClean="0"/>
              <a:t>password: </a:t>
            </a:r>
            <a:r>
              <a:rPr lang="en-US" smtClean="0">
                <a:solidFill>
                  <a:srgbClr val="FF0066"/>
                </a:solidFill>
              </a:rPr>
              <a:t>0ri3Temp</a:t>
            </a:r>
            <a:r>
              <a:rPr lang="en-US" smtClean="0"/>
              <a:t> </a:t>
            </a:r>
            <a:br>
              <a:rPr lang="en-US" smtClean="0"/>
            </a:br>
            <a:r>
              <a:rPr lang="en-US" smtClean="0"/>
              <a:t>(zero - r - i - three - capital T - e - m - p) </a:t>
            </a:r>
            <a:br>
              <a:rPr lang="en-US" smtClean="0"/>
            </a:br>
            <a:endParaRPr lang="en-US" smtClean="0"/>
          </a:p>
          <a:p>
            <a:pPr eaLnBrk="1" hangingPunct="1">
              <a:buFontTx/>
              <a:buNone/>
            </a:pPr>
            <a:r>
              <a:rPr lang="en-US" smtClean="0"/>
              <a:t/>
            </a:r>
            <a:br>
              <a:rPr lang="en-US" smtClean="0"/>
            </a:br>
            <a:endParaRPr lang="en-US" smtClean="0"/>
          </a:p>
        </p:txBody>
      </p:sp>
    </p:spTree>
    <p:extLst>
      <p:ext uri="{BB962C8B-B14F-4D97-AF65-F5344CB8AC3E}">
        <p14:creationId xmlns:p14="http://schemas.microsoft.com/office/powerpoint/2010/main" val="1733923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Takeaway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Need to dig into the element manual to understand key things such as</a:t>
            </a:r>
          </a:p>
          <a:p>
            <a:pPr lvl="1"/>
            <a:r>
              <a:rPr lang="en-US" dirty="0"/>
              <a:t>G</a:t>
            </a:r>
            <a:r>
              <a:rPr lang="en-US" dirty="0" smtClean="0"/>
              <a:t>overning equations </a:t>
            </a:r>
          </a:p>
          <a:p>
            <a:pPr lvl="1"/>
            <a:r>
              <a:rPr lang="en-US" dirty="0" smtClean="0"/>
              <a:t>Assumptions and restrictions</a:t>
            </a:r>
          </a:p>
          <a:p>
            <a:pPr lvl="1"/>
            <a:r>
              <a:rPr lang="en-US" dirty="0"/>
              <a:t>E</a:t>
            </a:r>
            <a:r>
              <a:rPr lang="en-US" dirty="0" smtClean="0"/>
              <a:t>lement formulation</a:t>
            </a:r>
          </a:p>
          <a:p>
            <a:pPr lvl="2"/>
            <a:r>
              <a:rPr lang="en-US" dirty="0" smtClean="0"/>
              <a:t>Number of nodes/element</a:t>
            </a:r>
          </a:p>
          <a:p>
            <a:pPr lvl="2"/>
            <a:r>
              <a:rPr lang="en-US" dirty="0" smtClean="0"/>
              <a:t>Degrees of freedom at each node</a:t>
            </a:r>
          </a:p>
          <a:p>
            <a:pPr lvl="2"/>
            <a:r>
              <a:rPr lang="en-US" dirty="0" smtClean="0"/>
              <a:t>Shape functions etc.</a:t>
            </a:r>
          </a:p>
          <a:p>
            <a:r>
              <a:rPr lang="en-US" dirty="0" smtClean="0"/>
              <a:t>INCLUDE SUCH INFORMATION IN YOUR PROJECT PRESENTATION/REPORT</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0903" y="3677602"/>
            <a:ext cx="1145858" cy="1145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441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r>
              <a:rPr lang="en-US" smtClean="0"/>
              <a:t>Mapped Meshing</a:t>
            </a:r>
          </a:p>
        </p:txBody>
      </p:sp>
      <p:sp>
        <p:nvSpPr>
          <p:cNvPr id="2051" name="Content Placeholder 2"/>
          <p:cNvSpPr>
            <a:spLocks noGrp="1"/>
          </p:cNvSpPr>
          <p:nvPr>
            <p:ph idx="1"/>
          </p:nvPr>
        </p:nvSpPr>
        <p:spPr/>
        <p:txBody>
          <a:bodyPr>
            <a:normAutofit fontScale="92500" lnSpcReduction="10000"/>
          </a:bodyPr>
          <a:lstStyle/>
          <a:p>
            <a:r>
              <a:rPr lang="en-US" dirty="0" smtClean="0"/>
              <a:t>Valid in 2D and 3D</a:t>
            </a:r>
          </a:p>
          <a:p>
            <a:r>
              <a:rPr lang="en-US" dirty="0" smtClean="0"/>
              <a:t>Generates regular meshes that generally lead to increased accuracy</a:t>
            </a:r>
          </a:p>
          <a:p>
            <a:r>
              <a:rPr lang="en-US" dirty="0" smtClean="0"/>
              <a:t>Can be used only in “regular” regions </a:t>
            </a:r>
          </a:p>
          <a:p>
            <a:r>
              <a:rPr lang="en-US" dirty="0" smtClean="0"/>
              <a:t>For 2D, works on areas with 3 or 4 sides</a:t>
            </a:r>
          </a:p>
          <a:p>
            <a:pPr lvl="1"/>
            <a:r>
              <a:rPr lang="en-US" dirty="0" smtClean="0"/>
              <a:t>4 sides: Opposite sides have equal number of divisions</a:t>
            </a:r>
          </a:p>
          <a:p>
            <a:pPr lvl="1"/>
            <a:r>
              <a:rPr lang="en-US" dirty="0" smtClean="0"/>
              <a:t>3 sides: All sides must have an equal, even number of divisions </a:t>
            </a:r>
          </a:p>
        </p:txBody>
      </p:sp>
    </p:spTree>
    <p:extLst>
      <p:ext uri="{BB962C8B-B14F-4D97-AF65-F5344CB8AC3E}">
        <p14:creationId xmlns:p14="http://schemas.microsoft.com/office/powerpoint/2010/main" val="40789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bldLvl="2"/>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smtClean="0"/>
              <a:t>Mapped Meshing</a:t>
            </a:r>
          </a:p>
        </p:txBody>
      </p:sp>
      <p:sp>
        <p:nvSpPr>
          <p:cNvPr id="3075" name="Content Placeholder 2"/>
          <p:cNvSpPr>
            <a:spLocks noGrp="1"/>
          </p:cNvSpPr>
          <p:nvPr>
            <p:ph idx="1"/>
          </p:nvPr>
        </p:nvSpPr>
        <p:spPr/>
        <p:txBody>
          <a:bodyPr/>
          <a:lstStyle/>
          <a:p>
            <a:r>
              <a:rPr lang="en-US" sz="1600" dirty="0" smtClean="0"/>
              <a:t>Example from “The finite element method and applications in engineering using ANSYS” by </a:t>
            </a:r>
            <a:r>
              <a:rPr lang="en-US" sz="1600" dirty="0" err="1" smtClean="0"/>
              <a:t>Madenci</a:t>
            </a:r>
            <a:r>
              <a:rPr lang="en-US" sz="1600" dirty="0" smtClean="0"/>
              <a:t> &amp; </a:t>
            </a:r>
            <a:r>
              <a:rPr lang="en-US" sz="1600" dirty="0" err="1" smtClean="0"/>
              <a:t>Guven</a:t>
            </a:r>
            <a:endParaRPr lang="en-US" sz="1600" dirty="0" smtClean="0"/>
          </a:p>
          <a:p>
            <a:endParaRPr lang="en-US" dirty="0" smtClean="0"/>
          </a:p>
        </p:txBody>
      </p:sp>
      <p:pic>
        <p:nvPicPr>
          <p:cNvPr id="3076" name="Picture 3" descr="mapped_mesh_eg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913" y="4117975"/>
            <a:ext cx="28067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4" descr="mapped_mesh_eg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43252" y="2200275"/>
            <a:ext cx="2524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5" descr="mapped_mesh_eg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54127" y="4141788"/>
            <a:ext cx="286861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Box 6"/>
          <p:cNvSpPr txBox="1">
            <a:spLocks noChangeArrowheads="1"/>
          </p:cNvSpPr>
          <p:nvPr/>
        </p:nvSpPr>
        <p:spPr bwMode="auto">
          <a:xfrm>
            <a:off x="1622427" y="3679825"/>
            <a:ext cx="18907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bg1"/>
                </a:solidFill>
                <a:latin typeface="Arial" charset="0"/>
              </a:defRPr>
            </a:lvl1pPr>
            <a:lvl2pPr marL="742950" indent="-285750" eaLnBrk="0" hangingPunct="0">
              <a:defRPr sz="2000">
                <a:solidFill>
                  <a:schemeClr val="bg1"/>
                </a:solidFill>
                <a:latin typeface="Arial" charset="0"/>
              </a:defRPr>
            </a:lvl2pPr>
            <a:lvl3pPr marL="1143000" indent="-228600" eaLnBrk="0" hangingPunct="0">
              <a:defRPr sz="2000">
                <a:solidFill>
                  <a:schemeClr val="bg1"/>
                </a:solidFill>
                <a:latin typeface="Arial" charset="0"/>
              </a:defRPr>
            </a:lvl3pPr>
            <a:lvl4pPr marL="1600200" indent="-228600" eaLnBrk="0" hangingPunct="0">
              <a:defRPr sz="2000">
                <a:solidFill>
                  <a:schemeClr val="bg1"/>
                </a:solidFill>
                <a:latin typeface="Arial" charset="0"/>
              </a:defRPr>
            </a:lvl4pPr>
            <a:lvl5pPr marL="2057400" indent="-228600" eaLnBrk="0" hangingPunct="0">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buFontTx/>
              <a:buNone/>
            </a:pPr>
            <a:r>
              <a:rPr lang="en-US"/>
              <a:t>Free mesh</a:t>
            </a:r>
          </a:p>
        </p:txBody>
      </p:sp>
      <p:sp>
        <p:nvSpPr>
          <p:cNvPr id="3080" name="TextBox 7"/>
          <p:cNvSpPr txBox="1">
            <a:spLocks noChangeArrowheads="1"/>
          </p:cNvSpPr>
          <p:nvPr/>
        </p:nvSpPr>
        <p:spPr bwMode="auto">
          <a:xfrm>
            <a:off x="5753102" y="3657600"/>
            <a:ext cx="1889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bg1"/>
                </a:solidFill>
                <a:latin typeface="Arial" charset="0"/>
              </a:defRPr>
            </a:lvl1pPr>
            <a:lvl2pPr marL="742950" indent="-285750" eaLnBrk="0" hangingPunct="0">
              <a:defRPr sz="2000">
                <a:solidFill>
                  <a:schemeClr val="bg1"/>
                </a:solidFill>
                <a:latin typeface="Arial" charset="0"/>
              </a:defRPr>
            </a:lvl2pPr>
            <a:lvl3pPr marL="1143000" indent="-228600" eaLnBrk="0" hangingPunct="0">
              <a:defRPr sz="2000">
                <a:solidFill>
                  <a:schemeClr val="bg1"/>
                </a:solidFill>
                <a:latin typeface="Arial" charset="0"/>
              </a:defRPr>
            </a:lvl3pPr>
            <a:lvl4pPr marL="1600200" indent="-228600" eaLnBrk="0" hangingPunct="0">
              <a:defRPr sz="2000">
                <a:solidFill>
                  <a:schemeClr val="bg1"/>
                </a:solidFill>
                <a:latin typeface="Arial" charset="0"/>
              </a:defRPr>
            </a:lvl4pPr>
            <a:lvl5pPr marL="2057400" indent="-228600" eaLnBrk="0" hangingPunct="0">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buFontTx/>
              <a:buNone/>
            </a:pPr>
            <a:r>
              <a:rPr lang="en-US"/>
              <a:t>Mapped mesh</a:t>
            </a:r>
          </a:p>
        </p:txBody>
      </p:sp>
      <p:sp>
        <p:nvSpPr>
          <p:cNvPr id="9" name="TextBox 8"/>
          <p:cNvSpPr txBox="1"/>
          <p:nvPr/>
        </p:nvSpPr>
        <p:spPr>
          <a:xfrm>
            <a:off x="1971675" y="3672959"/>
            <a:ext cx="1433512" cy="369332"/>
          </a:xfrm>
          <a:prstGeom prst="rect">
            <a:avLst/>
          </a:prstGeom>
          <a:noFill/>
        </p:spPr>
        <p:txBody>
          <a:bodyPr wrap="square" rtlCol="0">
            <a:spAutoFit/>
          </a:bodyPr>
          <a:lstStyle/>
          <a:p>
            <a:r>
              <a:rPr lang="en-US" dirty="0" smtClean="0">
                <a:solidFill>
                  <a:srgbClr val="00B0F0"/>
                </a:solidFill>
              </a:rPr>
              <a:t>Free Mesh</a:t>
            </a:r>
            <a:endParaRPr lang="en-US" dirty="0">
              <a:solidFill>
                <a:srgbClr val="00B0F0"/>
              </a:solidFill>
            </a:endParaRPr>
          </a:p>
        </p:txBody>
      </p:sp>
      <p:sp>
        <p:nvSpPr>
          <p:cNvPr id="10" name="TextBox 9"/>
          <p:cNvSpPr txBox="1"/>
          <p:nvPr/>
        </p:nvSpPr>
        <p:spPr>
          <a:xfrm>
            <a:off x="6082508" y="3640693"/>
            <a:ext cx="1735613" cy="369332"/>
          </a:xfrm>
          <a:prstGeom prst="rect">
            <a:avLst/>
          </a:prstGeom>
          <a:noFill/>
        </p:spPr>
        <p:txBody>
          <a:bodyPr wrap="square" rtlCol="0">
            <a:spAutoFit/>
          </a:bodyPr>
          <a:lstStyle/>
          <a:p>
            <a:r>
              <a:rPr lang="en-US" dirty="0" smtClean="0">
                <a:solidFill>
                  <a:srgbClr val="00B0F0"/>
                </a:solidFill>
              </a:rPr>
              <a:t>Mapped Mesh</a:t>
            </a:r>
            <a:endParaRPr lang="en-US" dirty="0">
              <a:solidFill>
                <a:srgbClr val="00B0F0"/>
              </a:solidFill>
            </a:endParaRPr>
          </a:p>
        </p:txBody>
      </p:sp>
    </p:spTree>
    <p:extLst>
      <p:ext uri="{BB962C8B-B14F-4D97-AF65-F5344CB8AC3E}">
        <p14:creationId xmlns:p14="http://schemas.microsoft.com/office/powerpoint/2010/main" val="383386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Mapped Meshing</a:t>
            </a:r>
          </a:p>
        </p:txBody>
      </p:sp>
      <p:sp>
        <p:nvSpPr>
          <p:cNvPr id="4099" name="Content Placeholder 2"/>
          <p:cNvSpPr>
            <a:spLocks noGrp="1"/>
          </p:cNvSpPr>
          <p:nvPr>
            <p:ph idx="1"/>
          </p:nvPr>
        </p:nvSpPr>
        <p:spPr/>
        <p:txBody>
          <a:bodyPr/>
          <a:lstStyle/>
          <a:p>
            <a:r>
              <a:rPr lang="en-US" smtClean="0"/>
              <a:t>Why the “mapped” in name?</a:t>
            </a:r>
          </a:p>
          <a:p>
            <a:pPr lvl="1"/>
            <a:r>
              <a:rPr lang="en-US" smtClean="0"/>
              <a:t>A four-sided area with equal number of divisions on the opposite edges can be mapped to a regular mesh on a square</a:t>
            </a:r>
          </a:p>
        </p:txBody>
      </p:sp>
    </p:spTree>
    <p:extLst>
      <p:ext uri="{BB962C8B-B14F-4D97-AF65-F5344CB8AC3E}">
        <p14:creationId xmlns:p14="http://schemas.microsoft.com/office/powerpoint/2010/main" val="8906153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HW</a:t>
            </a:r>
            <a:endParaRPr lang="en-US" dirty="0"/>
          </a:p>
        </p:txBody>
      </p:sp>
      <p:pic>
        <p:nvPicPr>
          <p:cNvPr id="1026" name="Picture 2" descr="C:\Users\rb88\Documents\home\mae470\fall2012\plat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9260" y="1569340"/>
            <a:ext cx="6282746" cy="410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8919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 with a Hole</a:t>
            </a:r>
            <a:endParaRPr lang="en-US" dirty="0"/>
          </a:p>
        </p:txBody>
      </p:sp>
      <p:sp>
        <p:nvSpPr>
          <p:cNvPr id="3" name="Content Placeholder 2"/>
          <p:cNvSpPr>
            <a:spLocks noGrp="1"/>
          </p:cNvSpPr>
          <p:nvPr>
            <p:ph idx="1"/>
          </p:nvPr>
        </p:nvSpPr>
        <p:spPr/>
        <p:txBody>
          <a:bodyPr/>
          <a:lstStyle/>
          <a:p>
            <a:r>
              <a:rPr lang="en-US" dirty="0" smtClean="0"/>
              <a:t>Degrees of freedom per node: </a:t>
            </a:r>
            <a:r>
              <a:rPr lang="en-US" dirty="0" err="1" smtClean="0"/>
              <a:t>ux</a:t>
            </a:r>
            <a:r>
              <a:rPr lang="en-US" dirty="0" smtClean="0"/>
              <a:t>, </a:t>
            </a:r>
            <a:r>
              <a:rPr lang="en-US" dirty="0" err="1" smtClean="0"/>
              <a:t>uy</a:t>
            </a:r>
            <a:endParaRPr lang="en-US" dirty="0" smtClean="0"/>
          </a:p>
          <a:p>
            <a:r>
              <a:rPr lang="en-US" dirty="0" smtClean="0"/>
              <a:t>Element formulation:</a:t>
            </a:r>
          </a:p>
          <a:p>
            <a:pPr lvl="1"/>
            <a:r>
              <a:rPr lang="en-US" dirty="0" smtClean="0"/>
              <a:t>Derived from weak form of elasticity equation</a:t>
            </a:r>
          </a:p>
          <a:p>
            <a:pPr lvl="2"/>
            <a:r>
              <a:rPr lang="en-US" dirty="0" smtClean="0"/>
              <a:t>Solves the elasticity equation</a:t>
            </a:r>
            <a:endParaRPr lang="en-US" dirty="0"/>
          </a:p>
        </p:txBody>
      </p:sp>
    </p:spTree>
    <p:extLst>
      <p:ext uri="{BB962C8B-B14F-4D97-AF65-F5344CB8AC3E}">
        <p14:creationId xmlns:p14="http://schemas.microsoft.com/office/powerpoint/2010/main" val="224032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#6</a:t>
            </a:r>
          </a:p>
          <a:p>
            <a:pPr algn="ctr"/>
            <a:r>
              <a:rPr lang="en-US" sz="3600" dirty="0" smtClean="0">
                <a:solidFill>
                  <a:schemeClr val="tx2"/>
                </a:solidFill>
              </a:rPr>
              <a:t>10/5/2012</a:t>
            </a:r>
            <a:endParaRPr lang="en-US" sz="3600" dirty="0">
              <a:solidFill>
                <a:schemeClr val="tx2"/>
              </a:solidFill>
            </a:endParaRPr>
          </a:p>
        </p:txBody>
      </p:sp>
    </p:spTree>
    <p:extLst>
      <p:ext uri="{BB962C8B-B14F-4D97-AF65-F5344CB8AC3E}">
        <p14:creationId xmlns:p14="http://schemas.microsoft.com/office/powerpoint/2010/main" val="26593835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Office Hours (Reminder)</a:t>
            </a:r>
            <a:endParaRPr lang="en-US" dirty="0"/>
          </a:p>
        </p:txBody>
      </p:sp>
      <p:sp>
        <p:nvSpPr>
          <p:cNvPr id="3" name="Content Placeholder 2"/>
          <p:cNvSpPr>
            <a:spLocks noGrp="1"/>
          </p:cNvSpPr>
          <p:nvPr>
            <p:ph idx="1"/>
          </p:nvPr>
        </p:nvSpPr>
        <p:spPr/>
        <p:txBody>
          <a:bodyPr/>
          <a:lstStyle/>
          <a:p>
            <a:pPr eaLnBrk="1" hangingPunct="1"/>
            <a:r>
              <a:rPr lang="en-US" dirty="0" smtClean="0"/>
              <a:t>My office </a:t>
            </a:r>
            <a:r>
              <a:rPr lang="en-US" dirty="0"/>
              <a:t>hours (held in Swanson Lab, 163 Rhodes):</a:t>
            </a:r>
          </a:p>
          <a:p>
            <a:pPr lvl="1" eaLnBrk="1" hangingPunct="1"/>
            <a:r>
              <a:rPr lang="en-US" dirty="0"/>
              <a:t>M 3:30-4:30 </a:t>
            </a:r>
            <a:r>
              <a:rPr lang="en-US" dirty="0" smtClean="0"/>
              <a:t>pm</a:t>
            </a:r>
          </a:p>
          <a:p>
            <a:pPr lvl="1" eaLnBrk="1" hangingPunct="1"/>
            <a:r>
              <a:rPr lang="en-US" dirty="0" smtClean="0"/>
              <a:t>R </a:t>
            </a:r>
            <a:r>
              <a:rPr lang="en-US" dirty="0"/>
              <a:t>3:30-4:30 </a:t>
            </a:r>
            <a:r>
              <a:rPr lang="en-US" dirty="0" smtClean="0"/>
              <a:t>pm</a:t>
            </a:r>
          </a:p>
          <a:p>
            <a:pPr lvl="1" eaLnBrk="1" hangingPunct="1"/>
            <a:r>
              <a:rPr lang="en-US" dirty="0" smtClean="0"/>
              <a:t>F </a:t>
            </a:r>
            <a:r>
              <a:rPr lang="en-US" dirty="0"/>
              <a:t>2:30-3:30 pm</a:t>
            </a:r>
          </a:p>
          <a:p>
            <a:r>
              <a:rPr lang="en-US" dirty="0" smtClean="0"/>
              <a:t>Please come during these times for help with ANSYS modeling</a:t>
            </a:r>
            <a:endParaRPr lang="en-US" dirty="0"/>
          </a:p>
        </p:txBody>
      </p:sp>
    </p:spTree>
    <p:extLst>
      <p:ext uri="{BB962C8B-B14F-4D97-AF65-F5344CB8AC3E}">
        <p14:creationId xmlns:p14="http://schemas.microsoft.com/office/powerpoint/2010/main" val="20897467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Swanson Lab (163 Rhodes)</a:t>
            </a:r>
          </a:p>
        </p:txBody>
      </p:sp>
      <p:sp>
        <p:nvSpPr>
          <p:cNvPr id="14339" name="Content Placeholder 2"/>
          <p:cNvSpPr>
            <a:spLocks noGrp="1"/>
          </p:cNvSpPr>
          <p:nvPr>
            <p:ph idx="1"/>
          </p:nvPr>
        </p:nvSpPr>
        <p:spPr/>
        <p:txBody>
          <a:bodyPr>
            <a:normAutofit fontScale="92500" lnSpcReduction="20000"/>
          </a:bodyPr>
          <a:lstStyle/>
          <a:p>
            <a:pPr eaLnBrk="1" hangingPunct="1"/>
            <a:r>
              <a:rPr lang="en-US" dirty="0" smtClean="0"/>
              <a:t>16 Dell T5500 workstations </a:t>
            </a:r>
            <a:endParaRPr lang="en-US" dirty="0"/>
          </a:p>
          <a:p>
            <a:pPr lvl="1" eaLnBrk="1" hangingPunct="1"/>
            <a:r>
              <a:rPr lang="en-US" dirty="0"/>
              <a:t>2 quad-core Intel Xeon 2.26GHz </a:t>
            </a:r>
            <a:r>
              <a:rPr lang="en-US" dirty="0" smtClean="0"/>
              <a:t>processors</a:t>
            </a:r>
          </a:p>
          <a:p>
            <a:pPr lvl="1" eaLnBrk="1" hangingPunct="1"/>
            <a:r>
              <a:rPr lang="en-US" dirty="0" smtClean="0"/>
              <a:t>30 </a:t>
            </a:r>
            <a:r>
              <a:rPr lang="en-US" dirty="0"/>
              <a:t>GB of </a:t>
            </a:r>
            <a:r>
              <a:rPr lang="en-US" dirty="0" smtClean="0"/>
              <a:t>RAM</a:t>
            </a:r>
          </a:p>
          <a:p>
            <a:pPr lvl="1" eaLnBrk="1" hangingPunct="1"/>
            <a:r>
              <a:rPr lang="en-US" dirty="0" smtClean="0"/>
              <a:t>Extensive software suite</a:t>
            </a:r>
          </a:p>
          <a:p>
            <a:pPr lvl="2" eaLnBrk="1" hangingPunct="1"/>
            <a:r>
              <a:rPr lang="en-US" dirty="0" smtClean="0"/>
              <a:t>ANSYS including FLUENT</a:t>
            </a:r>
          </a:p>
          <a:p>
            <a:pPr lvl="2" eaLnBrk="1" hangingPunct="1"/>
            <a:r>
              <a:rPr lang="en-US" dirty="0" smtClean="0"/>
              <a:t>MATLAB</a:t>
            </a:r>
          </a:p>
          <a:p>
            <a:pPr lvl="2" eaLnBrk="1" hangingPunct="1"/>
            <a:r>
              <a:rPr lang="en-US" dirty="0" smtClean="0"/>
              <a:t>CAD software: </a:t>
            </a:r>
            <a:r>
              <a:rPr lang="en-US" dirty="0" err="1" smtClean="0"/>
              <a:t>Solidworks</a:t>
            </a:r>
            <a:r>
              <a:rPr lang="en-US" dirty="0" smtClean="0"/>
              <a:t>, </a:t>
            </a:r>
            <a:r>
              <a:rPr lang="en-US" dirty="0" err="1" smtClean="0"/>
              <a:t>Creo</a:t>
            </a:r>
            <a:r>
              <a:rPr lang="en-US" dirty="0" smtClean="0"/>
              <a:t>/</a:t>
            </a:r>
            <a:r>
              <a:rPr lang="en-US" dirty="0" err="1" smtClean="0"/>
              <a:t>ProE</a:t>
            </a:r>
            <a:endParaRPr lang="en-US" dirty="0" smtClean="0"/>
          </a:p>
          <a:p>
            <a:pPr eaLnBrk="1" hangingPunct="1"/>
            <a:r>
              <a:rPr lang="en-US" dirty="0" smtClean="0"/>
              <a:t>Suitable for large finite-element models </a:t>
            </a:r>
            <a:br>
              <a:rPr lang="en-US" dirty="0" smtClean="0"/>
            </a:br>
            <a:r>
              <a:rPr lang="en-US" dirty="0" smtClean="0"/>
              <a:t>(&gt; ~</a:t>
            </a:r>
            <a:r>
              <a:rPr lang="en-US" dirty="0"/>
              <a:t>200k elements</a:t>
            </a:r>
            <a:r>
              <a:rPr lang="en-US" dirty="0" smtClean="0"/>
              <a:t>)</a:t>
            </a:r>
          </a:p>
          <a:p>
            <a:pPr eaLnBrk="1" hangingPunct="1"/>
            <a:r>
              <a:rPr lang="en-US" dirty="0" smtClean="0"/>
              <a:t>Contact me if you have access problems</a:t>
            </a:r>
          </a:p>
          <a:p>
            <a:pPr eaLnBrk="1" hangingPunct="1"/>
            <a:endParaRPr lang="en-US" dirty="0" smtClean="0"/>
          </a:p>
        </p:txBody>
      </p:sp>
    </p:spTree>
    <p:extLst>
      <p:ext uri="{BB962C8B-B14F-4D97-AF65-F5344CB8AC3E}">
        <p14:creationId xmlns:p14="http://schemas.microsoft.com/office/powerpoint/2010/main" val="12413910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3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33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3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3"/>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t>Novice vs. expert framework</a:t>
            </a:r>
          </a:p>
          <a:p>
            <a:pPr lvl="1"/>
            <a:r>
              <a:rPr lang="en-US" dirty="0" smtClean="0"/>
              <a:t>Incremental build-up of FEA model</a:t>
            </a:r>
          </a:p>
          <a:p>
            <a:r>
              <a:rPr lang="en-US" dirty="0" smtClean="0"/>
              <a:t>Meshes for HW 6</a:t>
            </a:r>
          </a:p>
          <a:p>
            <a:r>
              <a:rPr lang="en-US" dirty="0" smtClean="0"/>
              <a:t>Plate with a hole in ANSYS (continuation)</a:t>
            </a:r>
          </a:p>
          <a:p>
            <a:pPr lvl="1"/>
            <a:endParaRPr lang="en-US" dirty="0"/>
          </a:p>
        </p:txBody>
      </p:sp>
    </p:spTree>
    <p:extLst>
      <p:ext uri="{BB962C8B-B14F-4D97-AF65-F5344CB8AC3E}">
        <p14:creationId xmlns:p14="http://schemas.microsoft.com/office/powerpoint/2010/main" val="837928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471 Rhodes Temporary Account #2</a:t>
            </a:r>
          </a:p>
        </p:txBody>
      </p:sp>
      <p:sp>
        <p:nvSpPr>
          <p:cNvPr id="28675" name="Rectangle 3"/>
          <p:cNvSpPr>
            <a:spLocks noGrp="1" noChangeArrowheads="1"/>
          </p:cNvSpPr>
          <p:nvPr>
            <p:ph type="body" idx="1"/>
          </p:nvPr>
        </p:nvSpPr>
        <p:spPr/>
        <p:txBody>
          <a:bodyPr/>
          <a:lstStyle/>
          <a:p>
            <a:pPr eaLnBrk="1" hangingPunct="1"/>
            <a:r>
              <a:rPr lang="en-US" smtClean="0"/>
              <a:t>username: </a:t>
            </a:r>
            <a:r>
              <a:rPr lang="en-US" smtClean="0">
                <a:solidFill>
                  <a:srgbClr val="FF0066"/>
                </a:solidFill>
              </a:rPr>
              <a:t>tuesday</a:t>
            </a:r>
            <a:r>
              <a:rPr lang="en-US" smtClean="0"/>
              <a:t> </a:t>
            </a:r>
            <a:br>
              <a:rPr lang="en-US" smtClean="0"/>
            </a:br>
            <a:r>
              <a:rPr lang="en-US" smtClean="0"/>
              <a:t>password: </a:t>
            </a:r>
            <a:r>
              <a:rPr lang="en-US" smtClean="0">
                <a:solidFill>
                  <a:srgbClr val="FF0066"/>
                </a:solidFill>
              </a:rPr>
              <a:t>0ri3Tues</a:t>
            </a:r>
            <a:r>
              <a:rPr lang="en-US" smtClean="0"/>
              <a:t> </a:t>
            </a:r>
            <a:br>
              <a:rPr lang="en-US" smtClean="0"/>
            </a:br>
            <a:r>
              <a:rPr lang="en-US" smtClean="0"/>
              <a:t>(zero - r - i - three - capital T - u - e - s) </a:t>
            </a:r>
            <a:br>
              <a:rPr lang="en-US" smtClean="0"/>
            </a:br>
            <a:endParaRPr lang="en-US" smtClean="0"/>
          </a:p>
        </p:txBody>
      </p:sp>
    </p:spTree>
    <p:extLst>
      <p:ext uri="{BB962C8B-B14F-4D97-AF65-F5344CB8AC3E}">
        <p14:creationId xmlns:p14="http://schemas.microsoft.com/office/powerpoint/2010/main" val="79029063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Ideas: Verification Manual</a:t>
            </a:r>
            <a:endParaRPr lang="en-US" dirty="0"/>
          </a:p>
        </p:txBody>
      </p:sp>
      <p:sp>
        <p:nvSpPr>
          <p:cNvPr id="3" name="Content Placeholder 2"/>
          <p:cNvSpPr>
            <a:spLocks noGrp="1"/>
          </p:cNvSpPr>
          <p:nvPr>
            <p:ph idx="1"/>
          </p:nvPr>
        </p:nvSpPr>
        <p:spPr/>
        <p:txBody>
          <a:bodyPr/>
          <a:lstStyle/>
          <a:p>
            <a:r>
              <a:rPr lang="en-US" dirty="0" smtClean="0"/>
              <a:t>Search for “verification manual” in ANSYS help </a:t>
            </a:r>
          </a:p>
          <a:p>
            <a:pPr lvl="1"/>
            <a:r>
              <a:rPr lang="en-US" dirty="0" smtClean="0"/>
              <a:t>Look through list of verification problems</a:t>
            </a:r>
          </a:p>
          <a:p>
            <a:pPr lvl="1"/>
            <a:r>
              <a:rPr lang="en-US" dirty="0" smtClean="0"/>
              <a:t>Example:</a:t>
            </a:r>
          </a:p>
          <a:p>
            <a:pPr lvl="2"/>
            <a:r>
              <a:rPr lang="en-US" dirty="0" smtClean="0"/>
              <a:t> </a:t>
            </a:r>
            <a:r>
              <a:rPr lang="en-US" i="1" dirty="0" smtClean="0"/>
              <a:t>VM14  </a:t>
            </a:r>
            <a:r>
              <a:rPr lang="en-US" i="1" dirty="0"/>
              <a:t>Large Deflection Eccentric Compression of a Column</a:t>
            </a:r>
            <a:endParaRPr lang="en-US" i="1" dirty="0" smtClean="0"/>
          </a:p>
          <a:p>
            <a:pPr lvl="1"/>
            <a:r>
              <a:rPr lang="en-US" dirty="0" smtClean="0"/>
              <a:t>Can also sort by element number</a:t>
            </a:r>
          </a:p>
          <a:p>
            <a:pPr lvl="2"/>
            <a:r>
              <a:rPr lang="en-US" dirty="0" smtClean="0"/>
              <a:t>Choose </a:t>
            </a:r>
            <a:r>
              <a:rPr lang="en-US" i="1" dirty="0" smtClean="0"/>
              <a:t>Index </a:t>
            </a:r>
            <a:r>
              <a:rPr lang="en-US" i="1" dirty="0"/>
              <a:t>by Element Number </a:t>
            </a:r>
          </a:p>
          <a:p>
            <a:pPr lvl="2"/>
            <a:endParaRPr lang="en-US" dirty="0"/>
          </a:p>
        </p:txBody>
      </p:sp>
    </p:spTree>
    <p:extLst>
      <p:ext uri="{BB962C8B-B14F-4D97-AF65-F5344CB8AC3E}">
        <p14:creationId xmlns:p14="http://schemas.microsoft.com/office/powerpoint/2010/main" val="1231987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Ideas: Slides from ANSYS Tech Days</a:t>
            </a:r>
            <a:endParaRPr lang="en-US" dirty="0"/>
          </a:p>
        </p:txBody>
      </p:sp>
      <p:sp>
        <p:nvSpPr>
          <p:cNvPr id="3" name="Content Placeholder 2"/>
          <p:cNvSpPr>
            <a:spLocks noGrp="1"/>
          </p:cNvSpPr>
          <p:nvPr>
            <p:ph idx="1"/>
          </p:nvPr>
        </p:nvSpPr>
        <p:spPr/>
        <p:txBody>
          <a:bodyPr>
            <a:normAutofit fontScale="92500"/>
          </a:bodyPr>
          <a:lstStyle/>
          <a:p>
            <a:r>
              <a:rPr lang="en-US" dirty="0" smtClean="0"/>
              <a:t>ANSYS Tech Days was held on campus in March 2012</a:t>
            </a:r>
          </a:p>
          <a:p>
            <a:pPr lvl="1"/>
            <a:r>
              <a:rPr lang="en-US" dirty="0" smtClean="0"/>
              <a:t>Several presentations from ANSYS engineers on industrial applications</a:t>
            </a:r>
          </a:p>
          <a:p>
            <a:pPr lvl="1"/>
            <a:r>
              <a:rPr lang="en-US" dirty="0" smtClean="0"/>
              <a:t>These slides have been sent to you via </a:t>
            </a:r>
            <a:r>
              <a:rPr lang="en-US" dirty="0" err="1" smtClean="0"/>
              <a:t>dropbox</a:t>
            </a:r>
            <a:endParaRPr lang="en-US" dirty="0" smtClean="0"/>
          </a:p>
          <a:p>
            <a:r>
              <a:rPr lang="en-US" b="1" dirty="0" smtClean="0">
                <a:solidFill>
                  <a:srgbClr val="FF0000"/>
                </a:solidFill>
              </a:rPr>
              <a:t>Stay away from fluid flow applications </a:t>
            </a:r>
          </a:p>
          <a:p>
            <a:pPr lvl="2"/>
            <a:r>
              <a:rPr lang="en-US" dirty="0" smtClean="0"/>
              <a:t>Uses finite-volume solver (FLUENT or CFX), not finite-element solver</a:t>
            </a:r>
          </a:p>
          <a:p>
            <a:pPr lvl="2"/>
            <a:r>
              <a:rPr lang="en-US" dirty="0" smtClean="0"/>
              <a:t>Not appropriate for MAE 4700/5700</a:t>
            </a:r>
          </a:p>
          <a:p>
            <a:pPr lvl="3"/>
            <a:endParaRPr lang="en-US" dirty="0"/>
          </a:p>
        </p:txBody>
      </p:sp>
    </p:spTree>
    <p:extLst>
      <p:ext uri="{BB962C8B-B14F-4D97-AF65-F5344CB8AC3E}">
        <p14:creationId xmlns:p14="http://schemas.microsoft.com/office/powerpoint/2010/main" val="41323738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structural.gif"/>
          <p:cNvPicPr>
            <a:picLocks noChangeAspect="1"/>
          </p:cNvPicPr>
          <p:nvPr>
            <p:custDataLst>
              <p:tags r:id="rId2"/>
            </p:custDataLst>
          </p:nvPr>
        </p:nvPicPr>
        <p:blipFill rotWithShape="1">
          <a:blip r:embed="rId8" cstate="print">
            <a:extLst>
              <a:ext uri="{BEBA8EAE-BF5A-486C-A8C5-ECC9F3942E4B}">
                <a14:imgProps xmlns:a14="http://schemas.microsoft.com/office/drawing/2010/main">
                  <a14:imgLayer r:embed="rId9">
                    <a14:imgEffect>
                      <a14:backgroundRemoval t="0" b="100000" l="0" r="100000">
                        <a14:foregroundMark x1="34021" y1="37642" x2="34021" y2="37642"/>
                        <a14:foregroundMark x1="53166" y1="47619" x2="53166" y2="47619"/>
                        <a14:foregroundMark x1="63181" y1="42630" x2="63181" y2="42630"/>
                        <a14:foregroundMark x1="70839" y1="31973" x2="70839" y2="31973"/>
                        <a14:foregroundMark x1="70398" y1="58277" x2="70398" y2="58277"/>
                        <a14:foregroundMark x1="65243" y1="75964" x2="65243" y2="75964"/>
                        <a14:foregroundMark x1="38733" y1="73243" x2="38733" y2="73243"/>
                        <a14:backgroundMark x1="17084" y1="39456" x2="17084" y2="39456"/>
                        <a14:backgroundMark x1="22680" y1="54649" x2="22680" y2="54649"/>
                        <a14:backgroundMark x1="28866" y1="75737" x2="28866" y2="75737"/>
                        <a14:backgroundMark x1="42710" y1="81633" x2="42710" y2="81633"/>
                        <a14:backgroundMark x1="60383" y1="80045" x2="60383" y2="80045"/>
                        <a14:backgroundMark x1="77909" y1="61905" x2="77909" y2="61905"/>
                        <a14:backgroundMark x1="41973" y1="13379" x2="41973" y2="13379"/>
                        <a14:backgroundMark x1="32990" y1="22902" x2="32990" y2="22902"/>
                        <a14:backgroundMark x1="17820" y1="56236" x2="17820" y2="56236"/>
                        <a14:backgroundMark x1="24448" y1="77324" x2="24448" y2="77324"/>
                        <a14:backgroundMark x1="35346" y1="88889" x2="35346" y2="88889"/>
                        <a14:backgroundMark x1="45214" y1="79365" x2="45214" y2="79365"/>
                        <a14:backgroundMark x1="53019" y1="85941" x2="53019" y2="85941"/>
                      </a14:backgroundRemoval>
                    </a14:imgEffect>
                  </a14:imgLayer>
                </a14:imgProps>
              </a:ext>
            </a:extLst>
          </a:blip>
          <a:srcRect l="19191" r="23238" b="12909"/>
          <a:stretch/>
        </p:blipFill>
        <p:spPr>
          <a:xfrm>
            <a:off x="7593247" y="175652"/>
            <a:ext cx="1213385" cy="1034587"/>
          </a:xfrm>
          <a:prstGeom prst="rect">
            <a:avLst/>
          </a:prstGeom>
          <a:ln>
            <a:noFill/>
          </a:ln>
          <a:effectLst>
            <a:outerShdw blurRad="190500" algn="tl" rotWithShape="0">
              <a:srgbClr val="000000">
                <a:alpha val="70000"/>
              </a:srgbClr>
            </a:outerShdw>
            <a:reflection blurRad="50800" stA="20000" endPos="55000" dir="5400000" sy="-100000" algn="bl" rotWithShape="0"/>
          </a:effectLst>
        </p:spPr>
      </p:pic>
      <p:sp>
        <p:nvSpPr>
          <p:cNvPr id="5" name="Title 4"/>
          <p:cNvSpPr>
            <a:spLocks noGrp="1"/>
          </p:cNvSpPr>
          <p:nvPr>
            <p:ph type="title"/>
            <p:custDataLst>
              <p:tags r:id="rId3"/>
            </p:custDataLst>
          </p:nvPr>
        </p:nvSpPr>
        <p:spPr/>
        <p:txBody>
          <a:bodyPr/>
          <a:lstStyle/>
          <a:p>
            <a:r>
              <a:rPr lang="en-US" dirty="0"/>
              <a:t>ANSYS in Structural Mechanics</a:t>
            </a:r>
            <a:br>
              <a:rPr lang="en-US" dirty="0"/>
            </a:br>
            <a:endParaRPr lang="en-US" dirty="0"/>
          </a:p>
        </p:txBody>
      </p:sp>
      <p:sp>
        <p:nvSpPr>
          <p:cNvPr id="6" name="Text Placeholder 5"/>
          <p:cNvSpPr>
            <a:spLocks noGrp="1"/>
          </p:cNvSpPr>
          <p:nvPr>
            <p:ph type="body" sz="quarter" idx="11"/>
            <p:custDataLst>
              <p:tags r:id="rId4"/>
            </p:custDataLst>
          </p:nvPr>
        </p:nvSpPr>
        <p:spPr>
          <a:xfrm>
            <a:off x="159840" y="1005269"/>
            <a:ext cx="4031160" cy="5577555"/>
          </a:xfrm>
        </p:spPr>
        <p:txBody>
          <a:bodyPr/>
          <a:lstStyle/>
          <a:p>
            <a:pPr>
              <a:lnSpc>
                <a:spcPct val="250000"/>
              </a:lnSpc>
            </a:pPr>
            <a:r>
              <a:rPr lang="en-US" sz="2000" dirty="0" smtClean="0">
                <a:latin typeface="+mn-lt"/>
              </a:rPr>
              <a:t>Nonlinear Analysis</a:t>
            </a:r>
          </a:p>
          <a:p>
            <a:pPr>
              <a:lnSpc>
                <a:spcPct val="250000"/>
              </a:lnSpc>
            </a:pPr>
            <a:r>
              <a:rPr lang="en-US" sz="2000" dirty="0" smtClean="0">
                <a:latin typeface="+mn-lt"/>
              </a:rPr>
              <a:t>Fracture Mechanics</a:t>
            </a:r>
          </a:p>
          <a:p>
            <a:pPr>
              <a:lnSpc>
                <a:spcPct val="250000"/>
              </a:lnSpc>
            </a:pPr>
            <a:r>
              <a:rPr lang="en-US" sz="2000" dirty="0" smtClean="0">
                <a:latin typeface="+mn-lt"/>
              </a:rPr>
              <a:t>Linear Static</a:t>
            </a:r>
          </a:p>
          <a:p>
            <a:pPr>
              <a:lnSpc>
                <a:spcPct val="250000"/>
              </a:lnSpc>
            </a:pPr>
            <a:r>
              <a:rPr lang="en-US" sz="2000" dirty="0" smtClean="0">
                <a:latin typeface="+mn-lt"/>
              </a:rPr>
              <a:t>Instabilities</a:t>
            </a:r>
          </a:p>
          <a:p>
            <a:pPr>
              <a:lnSpc>
                <a:spcPct val="250000"/>
              </a:lnSpc>
            </a:pPr>
            <a:r>
              <a:rPr lang="en-US" sz="2000" dirty="0" smtClean="0">
                <a:latin typeface="+mn-lt"/>
              </a:rPr>
              <a:t>Acoustics</a:t>
            </a:r>
          </a:p>
          <a:p>
            <a:pPr>
              <a:lnSpc>
                <a:spcPct val="250000"/>
              </a:lnSpc>
            </a:pPr>
            <a:r>
              <a:rPr lang="en-US" sz="2000" dirty="0" smtClean="0">
                <a:latin typeface="+mn-lt"/>
              </a:rPr>
              <a:t>Contact</a:t>
            </a:r>
          </a:p>
        </p:txBody>
      </p:sp>
      <p:sp>
        <p:nvSpPr>
          <p:cNvPr id="2" name="Rectangle 1"/>
          <p:cNvSpPr/>
          <p:nvPr>
            <p:custDataLst>
              <p:tags r:id="rId5"/>
            </p:custDataLst>
          </p:nvPr>
        </p:nvSpPr>
        <p:spPr>
          <a:xfrm>
            <a:off x="4724400" y="1539423"/>
            <a:ext cx="4242484" cy="4708981"/>
          </a:xfrm>
          <a:prstGeom prst="rect">
            <a:avLst/>
          </a:prstGeom>
        </p:spPr>
        <p:txBody>
          <a:bodyPr wrap="square">
            <a:spAutoFit/>
          </a:bodyPr>
          <a:lstStyle/>
          <a:p>
            <a:pPr algn="r" fontAlgn="auto">
              <a:lnSpc>
                <a:spcPct val="250000"/>
              </a:lnSpc>
              <a:spcBef>
                <a:spcPts val="0"/>
              </a:spcBef>
              <a:spcAft>
                <a:spcPts val="0"/>
              </a:spcAft>
            </a:pPr>
            <a:r>
              <a:rPr lang="en-US" sz="2000" b="1" dirty="0" smtClean="0">
                <a:solidFill>
                  <a:prstClr val="black"/>
                </a:solidFill>
                <a:latin typeface="Calibri"/>
              </a:rPr>
              <a:t>Explicit</a:t>
            </a:r>
          </a:p>
          <a:p>
            <a:pPr algn="r" fontAlgn="auto">
              <a:lnSpc>
                <a:spcPct val="250000"/>
              </a:lnSpc>
              <a:spcBef>
                <a:spcPts val="0"/>
              </a:spcBef>
              <a:spcAft>
                <a:spcPts val="0"/>
              </a:spcAft>
            </a:pPr>
            <a:r>
              <a:rPr lang="en-US" sz="2000" b="1" dirty="0" smtClean="0">
                <a:solidFill>
                  <a:prstClr val="black"/>
                </a:solidFill>
                <a:latin typeface="Calibri"/>
              </a:rPr>
              <a:t>Dynamics – Modal</a:t>
            </a:r>
          </a:p>
          <a:p>
            <a:pPr algn="r" fontAlgn="auto">
              <a:lnSpc>
                <a:spcPct val="250000"/>
              </a:lnSpc>
              <a:spcBef>
                <a:spcPts val="0"/>
              </a:spcBef>
              <a:spcAft>
                <a:spcPts val="0"/>
              </a:spcAft>
            </a:pPr>
            <a:r>
              <a:rPr lang="en-US" sz="2000" b="1" dirty="0" smtClean="0">
                <a:solidFill>
                  <a:prstClr val="black"/>
                </a:solidFill>
                <a:latin typeface="Calibri"/>
              </a:rPr>
              <a:t>Dynamics – Spectral</a:t>
            </a:r>
          </a:p>
          <a:p>
            <a:pPr algn="r" fontAlgn="auto">
              <a:lnSpc>
                <a:spcPct val="250000"/>
              </a:lnSpc>
              <a:spcBef>
                <a:spcPts val="0"/>
              </a:spcBef>
              <a:spcAft>
                <a:spcPts val="0"/>
              </a:spcAft>
            </a:pPr>
            <a:r>
              <a:rPr lang="en-US" sz="2000" b="1" dirty="0" smtClean="0">
                <a:solidFill>
                  <a:prstClr val="black"/>
                </a:solidFill>
                <a:latin typeface="Calibri"/>
              </a:rPr>
              <a:t>Dynamics – Harmonic</a:t>
            </a:r>
          </a:p>
          <a:p>
            <a:pPr algn="r" fontAlgn="auto">
              <a:lnSpc>
                <a:spcPct val="250000"/>
              </a:lnSpc>
              <a:spcBef>
                <a:spcPts val="0"/>
              </a:spcBef>
              <a:spcAft>
                <a:spcPts val="0"/>
              </a:spcAft>
            </a:pPr>
            <a:r>
              <a:rPr lang="en-US" sz="2000" b="1" dirty="0" smtClean="0">
                <a:solidFill>
                  <a:prstClr val="black"/>
                </a:solidFill>
                <a:latin typeface="Calibri"/>
              </a:rPr>
              <a:t>Dynamics – Transient</a:t>
            </a:r>
          </a:p>
          <a:p>
            <a:pPr algn="r" fontAlgn="auto">
              <a:lnSpc>
                <a:spcPct val="250000"/>
              </a:lnSpc>
              <a:spcBef>
                <a:spcPts val="0"/>
              </a:spcBef>
              <a:spcAft>
                <a:spcPts val="0"/>
              </a:spcAft>
            </a:pPr>
            <a:r>
              <a:rPr lang="en-US" sz="2000" b="1" dirty="0" smtClean="0">
                <a:solidFill>
                  <a:prstClr val="black"/>
                </a:solidFill>
                <a:latin typeface="Calibri"/>
              </a:rPr>
              <a:t>Rigid/Flexible Mechanisms</a:t>
            </a:r>
            <a:endParaRPr lang="en-US" sz="2000" b="1" dirty="0">
              <a:solidFill>
                <a:prstClr val="black"/>
              </a:solidFill>
              <a:latin typeface="Calibri"/>
            </a:endParaRPr>
          </a:p>
        </p:txBody>
      </p:sp>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04259" y="2014697"/>
            <a:ext cx="3657600" cy="30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04259" y="2032953"/>
            <a:ext cx="365760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04259" y="2102803"/>
            <a:ext cx="36576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1084" y="2044859"/>
            <a:ext cx="3663950"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142" y="2102803"/>
            <a:ext cx="377983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b="5373"/>
          <a:stretch/>
        </p:blipFill>
        <p:spPr bwMode="auto">
          <a:xfrm>
            <a:off x="2501084" y="2106874"/>
            <a:ext cx="3663950" cy="282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438402" y="2057400"/>
            <a:ext cx="3789319" cy="2926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7768438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25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125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nodeType="afterEffect">
                                  <p:stCondLst>
                                    <p:cond delay="1250"/>
                                  </p:stCondLst>
                                  <p:childTnLst>
                                    <p:set>
                                      <p:cBhvr>
                                        <p:cTn id="12" dur="1" fill="hold">
                                          <p:stCondLst>
                                            <p:cond delay="0"/>
                                          </p:stCondLst>
                                        </p:cTn>
                                        <p:tgtEl>
                                          <p:spTgt spid="1030"/>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nodeType="afterEffect">
                                  <p:stCondLst>
                                    <p:cond delay="1250"/>
                                  </p:stCondLst>
                                  <p:childTnLst>
                                    <p:set>
                                      <p:cBhvr>
                                        <p:cTn id="15" dur="1" fill="hold">
                                          <p:stCondLst>
                                            <p:cond delay="0"/>
                                          </p:stCondLst>
                                        </p:cTn>
                                        <p:tgtEl>
                                          <p:spTgt spid="1031"/>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nodeType="afterEffect">
                                  <p:stCondLst>
                                    <p:cond delay="1250"/>
                                  </p:stCondLst>
                                  <p:childTnLst>
                                    <p:set>
                                      <p:cBhvr>
                                        <p:cTn id="18" dur="1" fill="hold">
                                          <p:stCondLst>
                                            <p:cond delay="0"/>
                                          </p:stCondLst>
                                        </p:cTn>
                                        <p:tgtEl>
                                          <p:spTgt spid="1032"/>
                                        </p:tgtEl>
                                        <p:attrNameLst>
                                          <p:attrName>style.visibility</p:attrName>
                                        </p:attrNameLst>
                                      </p:cBhvr>
                                      <p:to>
                                        <p:strVal val="visible"/>
                                      </p:to>
                                    </p:set>
                                  </p:childTnLst>
                                </p:cTn>
                              </p:par>
                            </p:childTnLst>
                          </p:cTn>
                        </p:par>
                        <p:par>
                          <p:cTn id="19" fill="hold">
                            <p:stCondLst>
                              <p:cond delay="6250"/>
                            </p:stCondLst>
                            <p:childTnLst>
                              <p:par>
                                <p:cTn id="20" presetID="1" presetClass="entr" presetSubtype="0" fill="hold" nodeType="afterEffect">
                                  <p:stCondLst>
                                    <p:cond delay="1250"/>
                                  </p:stCondLst>
                                  <p:childTnLst>
                                    <p:set>
                                      <p:cBhvr>
                                        <p:cTn id="21" dur="1" fill="hold">
                                          <p:stCondLst>
                                            <p:cond delay="0"/>
                                          </p:stCondLst>
                                        </p:cTn>
                                        <p:tgtEl>
                                          <p:spTgt spid="1033"/>
                                        </p:tgtEl>
                                        <p:attrNameLst>
                                          <p:attrName>style.visibility</p:attrName>
                                        </p:attrNameLst>
                                      </p:cBhvr>
                                      <p:to>
                                        <p:strVal val="visible"/>
                                      </p:to>
                                    </p:set>
                                  </p:childTnLst>
                                </p:cTn>
                              </p:par>
                            </p:childTnLst>
                          </p:cTn>
                        </p:par>
                        <p:par>
                          <p:cTn id="22" fill="hold">
                            <p:stCondLst>
                              <p:cond delay="7500"/>
                            </p:stCondLst>
                            <p:childTnLst>
                              <p:par>
                                <p:cTn id="23" presetID="1" presetClass="entr" presetSubtype="0" fill="hold" nodeType="afterEffect">
                                  <p:stCondLst>
                                    <p:cond delay="1250"/>
                                  </p:stCondLst>
                                  <p:childTnLst>
                                    <p:set>
                                      <p:cBhvr>
                                        <p:cTn id="24" dur="1" fill="hold">
                                          <p:stCondLst>
                                            <p:cond delay="0"/>
                                          </p:stCondLst>
                                        </p:cTn>
                                        <p:tgtEl>
                                          <p:spTgt spid="1035"/>
                                        </p:tgtEl>
                                        <p:attrNameLst>
                                          <p:attrName>style.visibility</p:attrName>
                                        </p:attrNameLst>
                                      </p:cBhvr>
                                      <p:to>
                                        <p:strVal val="visible"/>
                                      </p:to>
                                    </p:set>
                                  </p:childTnLst>
                                </p:cTn>
                              </p:par>
                            </p:childTnLst>
                          </p:cTn>
                        </p:par>
                        <p:par>
                          <p:cTn id="25" fill="hold">
                            <p:stCondLst>
                              <p:cond delay="8750"/>
                            </p:stCondLst>
                            <p:childTnLst>
                              <p:par>
                                <p:cTn id="26" presetID="1" presetClass="entr" presetSubtype="0" fill="hold" nodeType="afterEffect">
                                  <p:stCondLst>
                                    <p:cond delay="1250"/>
                                  </p:stCondLst>
                                  <p:childTnLst>
                                    <p:set>
                                      <p:cBhvr>
                                        <p:cTn id="27" dur="1" fill="hold">
                                          <p:stCondLst>
                                            <p:cond delay="0"/>
                                          </p:stCondLst>
                                        </p:cTn>
                                        <p:tgtEl>
                                          <p:spTgt spid="1036"/>
                                        </p:tgtEl>
                                        <p:attrNameLst>
                                          <p:attrName>style.visibility</p:attrName>
                                        </p:attrNameLst>
                                      </p:cBhvr>
                                      <p:to>
                                        <p:strVal val="visible"/>
                                      </p:to>
                                    </p:set>
                                  </p:childTnLst>
                                </p:cTn>
                              </p:par>
                            </p:childTnLst>
                          </p:cTn>
                        </p:par>
                        <p:par>
                          <p:cTn id="28" fill="hold">
                            <p:stCondLst>
                              <p:cond delay="10000"/>
                            </p:stCondLst>
                            <p:childTnLst>
                              <p:par>
                                <p:cTn id="29" presetID="1" presetClass="entr" presetSubtype="0" fill="hold" nodeType="afterEffect">
                                  <p:stCondLst>
                                    <p:cond delay="1250"/>
                                  </p:stCondLst>
                                  <p:childTnLst>
                                    <p:set>
                                      <p:cBhvr>
                                        <p:cTn id="30" dur="1" fill="hold">
                                          <p:stCondLst>
                                            <p:cond delay="0"/>
                                          </p:stCondLst>
                                        </p:cTn>
                                        <p:tgtEl>
                                          <p:spTgt spid="1037"/>
                                        </p:tgtEl>
                                        <p:attrNameLst>
                                          <p:attrName>style.visibility</p:attrName>
                                        </p:attrNameLst>
                                      </p:cBhvr>
                                      <p:to>
                                        <p:strVal val="visible"/>
                                      </p:to>
                                    </p:set>
                                  </p:childTnLst>
                                </p:cTn>
                              </p:par>
                            </p:childTnLst>
                          </p:cTn>
                        </p:par>
                        <p:par>
                          <p:cTn id="31" fill="hold">
                            <p:stCondLst>
                              <p:cond delay="11250"/>
                            </p:stCondLst>
                            <p:childTnLst>
                              <p:par>
                                <p:cTn id="32" presetID="1" presetClass="entr" presetSubtype="0" fill="hold" nodeType="afterEffect">
                                  <p:stCondLst>
                                    <p:cond delay="1250"/>
                                  </p:stCondLst>
                                  <p:childTnLst>
                                    <p:set>
                                      <p:cBhvr>
                                        <p:cTn id="33"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par>
              <p:cTn id="34"/>
            </p:par>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76243" y="433348"/>
            <a:ext cx="7126287" cy="633452"/>
          </a:xfrm>
        </p:spPr>
        <p:txBody>
          <a:bodyPr/>
          <a:lstStyle/>
          <a:p>
            <a:r>
              <a:rPr lang="en-US" dirty="0" smtClean="0"/>
              <a:t>BIW &amp; Component Modeling</a:t>
            </a:r>
            <a:br>
              <a:rPr lang="en-US" dirty="0" smtClean="0"/>
            </a:br>
            <a:r>
              <a:rPr lang="en-US" sz="2400" dirty="0" smtClean="0"/>
              <a:t>Comprehensive Structural capability</a:t>
            </a:r>
            <a:endParaRPr lang="en-US" dirty="0"/>
          </a:p>
        </p:txBody>
      </p:sp>
      <p:pic>
        <p:nvPicPr>
          <p:cNvPr id="5" name="Picture 32" descr="SUV_modal"/>
          <p:cNvPicPr>
            <a:picLocks noChangeAspect="1" noChangeArrowheads="1"/>
          </p:cNvPicPr>
          <p:nvPr/>
        </p:nvPicPr>
        <p:blipFill>
          <a:blip r:embed="rId4" cstate="print"/>
          <a:srcRect/>
          <a:stretch>
            <a:fillRect/>
          </a:stretch>
        </p:blipFill>
        <p:spPr bwMode="auto">
          <a:xfrm>
            <a:off x="609600" y="1339850"/>
            <a:ext cx="3124200" cy="2393950"/>
          </a:xfrm>
          <a:prstGeom prst="rect">
            <a:avLst/>
          </a:prstGeom>
          <a:noFill/>
          <a:ln w="12700">
            <a:solidFill>
              <a:srgbClr val="000000"/>
            </a:solidFill>
            <a:miter lim="800000"/>
            <a:headEnd/>
            <a:tailEnd/>
          </a:ln>
        </p:spPr>
      </p:pic>
      <p:pic>
        <p:nvPicPr>
          <p:cNvPr id="6" name="Picture 4"/>
          <p:cNvPicPr>
            <a:picLocks noChangeAspect="1" noChangeArrowheads="1"/>
          </p:cNvPicPr>
          <p:nvPr/>
        </p:nvPicPr>
        <p:blipFill>
          <a:blip r:embed="rId5" cstate="print">
            <a:clrChange>
              <a:clrFrom>
                <a:srgbClr val="000000"/>
              </a:clrFrom>
              <a:clrTo>
                <a:srgbClr val="000000">
                  <a:alpha val="0"/>
                </a:srgbClr>
              </a:clrTo>
            </a:clrChange>
          </a:blip>
          <a:srcRect l="4710" t="18207" r="5447" b="8417"/>
          <a:stretch>
            <a:fillRect/>
          </a:stretch>
        </p:blipFill>
        <p:spPr bwMode="invGray">
          <a:xfrm>
            <a:off x="457200" y="4538662"/>
            <a:ext cx="2667000" cy="1866900"/>
          </a:xfrm>
          <a:prstGeom prst="rect">
            <a:avLst/>
          </a:prstGeom>
          <a:noFill/>
          <a:ln w="12700">
            <a:noFill/>
            <a:miter lim="800000"/>
            <a:headEnd type="none" w="sm" len="sm"/>
            <a:tailEnd type="none" w="sm" len="sm"/>
          </a:ln>
        </p:spPr>
      </p:pic>
      <p:pic>
        <p:nvPicPr>
          <p:cNvPr id="7" name="Picture 5"/>
          <p:cNvPicPr>
            <a:picLocks noChangeAspect="1" noChangeArrowheads="1"/>
          </p:cNvPicPr>
          <p:nvPr/>
        </p:nvPicPr>
        <p:blipFill>
          <a:blip r:embed="rId6" cstate="print">
            <a:clrChange>
              <a:clrFrom>
                <a:srgbClr val="000000"/>
              </a:clrFrom>
              <a:clrTo>
                <a:srgbClr val="000000">
                  <a:alpha val="0"/>
                </a:srgbClr>
              </a:clrTo>
            </a:clrChange>
          </a:blip>
          <a:srcRect l="5153" t="19580" r="26433" b="14084"/>
          <a:stretch>
            <a:fillRect/>
          </a:stretch>
        </p:blipFill>
        <p:spPr bwMode="invGray">
          <a:xfrm>
            <a:off x="3124200" y="4419600"/>
            <a:ext cx="2209800" cy="1836738"/>
          </a:xfrm>
          <a:prstGeom prst="rect">
            <a:avLst/>
          </a:prstGeom>
          <a:noFill/>
          <a:ln w="12700">
            <a:noFill/>
            <a:miter lim="800000"/>
            <a:headEnd type="none" w="sm" len="sm"/>
            <a:tailEnd type="none" w="sm" len="sm"/>
          </a:ln>
        </p:spPr>
      </p:pic>
      <p:sp>
        <p:nvSpPr>
          <p:cNvPr id="8" name="Text Box 6"/>
          <p:cNvSpPr txBox="1">
            <a:spLocks noChangeArrowheads="1"/>
          </p:cNvSpPr>
          <p:nvPr/>
        </p:nvSpPr>
        <p:spPr bwMode="auto">
          <a:xfrm>
            <a:off x="152400" y="3835401"/>
            <a:ext cx="4419600" cy="584775"/>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Efficient Mid surfacing, Automatic Contact Detection</a:t>
            </a:r>
          </a:p>
        </p:txBody>
      </p:sp>
      <p:sp>
        <p:nvSpPr>
          <p:cNvPr id="9" name="Text Box 6"/>
          <p:cNvSpPr txBox="1">
            <a:spLocks noChangeArrowheads="1"/>
          </p:cNvSpPr>
          <p:nvPr/>
        </p:nvSpPr>
        <p:spPr bwMode="auto">
          <a:xfrm>
            <a:off x="4953000" y="3776662"/>
            <a:ext cx="39624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Non linear analysis of Door Assembly</a:t>
            </a:r>
          </a:p>
        </p:txBody>
      </p:sp>
      <p:sp>
        <p:nvSpPr>
          <p:cNvPr id="10" name="Text Box 6"/>
          <p:cNvSpPr txBox="1">
            <a:spLocks noChangeArrowheads="1"/>
          </p:cNvSpPr>
          <p:nvPr/>
        </p:nvSpPr>
        <p:spPr bwMode="auto">
          <a:xfrm>
            <a:off x="762000" y="6443662"/>
            <a:ext cx="28194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Spot Welds</a:t>
            </a:r>
          </a:p>
        </p:txBody>
      </p:sp>
      <p:pic>
        <p:nvPicPr>
          <p:cNvPr id="11" name="lh-door-mode2.avi">
            <a:hlinkClick r:id="" action="ppaction://media"/>
          </p:cNvPr>
          <p:cNvPicPr>
            <a:picLocks noRot="1" noChangeAspect="1"/>
          </p:cNvPicPr>
          <p:nvPr>
            <a:videoFile r:link="rId1"/>
          </p:nvPr>
        </p:nvPicPr>
        <p:blipFill>
          <a:blip r:embed="rId7" cstate="print"/>
          <a:srcRect/>
          <a:stretch>
            <a:fillRect/>
          </a:stretch>
        </p:blipFill>
        <p:spPr bwMode="auto">
          <a:xfrm>
            <a:off x="5181600" y="1341441"/>
            <a:ext cx="3352800" cy="2392363"/>
          </a:xfrm>
          <a:prstGeom prst="rect">
            <a:avLst/>
          </a:prstGeom>
          <a:noFill/>
          <a:ln w="9525">
            <a:noFill/>
            <a:miter lim="800000"/>
            <a:headEnd/>
            <a:tailEnd/>
          </a:ln>
        </p:spPr>
      </p:pic>
      <p:pic>
        <p:nvPicPr>
          <p:cNvPr id="12" name="car1-body-mode3.avi">
            <a:hlinkClick r:id="" action="ppaction://media"/>
          </p:cNvPr>
          <p:cNvPicPr>
            <a:picLocks noRot="1" noChangeAspect="1"/>
          </p:cNvPicPr>
          <p:nvPr>
            <a:videoFile r:link="rId2"/>
          </p:nvPr>
        </p:nvPicPr>
        <p:blipFill>
          <a:blip r:embed="rId8" cstate="print"/>
          <a:srcRect/>
          <a:stretch>
            <a:fillRect/>
          </a:stretch>
        </p:blipFill>
        <p:spPr bwMode="auto">
          <a:xfrm>
            <a:off x="5486400" y="4191000"/>
            <a:ext cx="3043238" cy="2209800"/>
          </a:xfrm>
          <a:prstGeom prst="rect">
            <a:avLst/>
          </a:prstGeom>
          <a:noFill/>
          <a:ln w="9525">
            <a:noFill/>
            <a:miter lim="800000"/>
            <a:headEnd/>
            <a:tailEnd/>
          </a:ln>
        </p:spPr>
      </p:pic>
      <p:sp>
        <p:nvSpPr>
          <p:cNvPr id="13" name="Text Box 6"/>
          <p:cNvSpPr txBox="1">
            <a:spLocks noChangeArrowheads="1"/>
          </p:cNvSpPr>
          <p:nvPr/>
        </p:nvSpPr>
        <p:spPr bwMode="auto">
          <a:xfrm>
            <a:off x="5181600" y="6443662"/>
            <a:ext cx="38862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Dynamic Structural analysis</a:t>
            </a:r>
          </a:p>
        </p:txBody>
      </p:sp>
    </p:spTree>
    <p:extLst>
      <p:ext uri="{BB962C8B-B14F-4D97-AF65-F5344CB8AC3E}">
        <p14:creationId xmlns:p14="http://schemas.microsoft.com/office/powerpoint/2010/main" val="398797099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000" fill="hold"/>
                                        <p:tgtEl>
                                          <p:spTgt spid="11"/>
                                        </p:tgtEl>
                                      </p:cBhvr>
                                    </p:cmd>
                                  </p:childTnLst>
                                </p:cTn>
                              </p:par>
                              <p:par>
                                <p:cTn id="7" presetID="1" presetClass="mediacall" presetSubtype="0" fill="hold" nodeType="withEffect">
                                  <p:stCondLst>
                                    <p:cond delay="0"/>
                                  </p:stCondLst>
                                  <p:childTnLst>
                                    <p:cmd type="call" cmd="playFrom(0.0)">
                                      <p:cBhvr>
                                        <p:cTn id="8" dur="9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11"/>
                                        </p:tgtEl>
                                      </p:cBhvr>
                                    </p:cmd>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2"/>
                                        </p:tgtEl>
                                      </p:cBhvr>
                                    </p:cmd>
                                  </p:childTnLst>
                                </p:cTn>
                              </p:par>
                            </p:childTnLst>
                          </p:cTn>
                        </p:par>
                      </p:childTnLst>
                    </p:cTn>
                  </p:par>
                </p:childTnLst>
              </p:cTn>
              <p:nextCondLst>
                <p:cond evt="onClick" delay="0">
                  <p:tgtEl>
                    <p:spTgt spid="12"/>
                  </p:tgtEl>
                </p:cond>
              </p:nextCondLst>
            </p:seq>
            <p:video>
              <p:cMediaNode>
                <p:cTn id="19" fill="hold" display="0">
                  <p:stCondLst>
                    <p:cond delay="indefinite"/>
                  </p:stCondLst>
                  <p:endCondLst>
                    <p:cond evt="onNext" delay="0">
                      <p:tgtEl>
                        <p:sldTgt/>
                      </p:tgtEl>
                    </p:cond>
                    <p:cond evt="onPrev" delay="0">
                      <p:tgtEl>
                        <p:sldTgt/>
                      </p:tgtEl>
                    </p:cond>
                  </p:endCondLst>
                </p:cTn>
                <p:tgtEl>
                  <p:spTgt spid="11"/>
                </p:tgtEl>
              </p:cMediaNode>
            </p:video>
            <p:video>
              <p:cMediaNode>
                <p:cTn id="20"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p:cNvSpPr>
            <a:spLocks noGrp="1"/>
          </p:cNvSpPr>
          <p:nvPr>
            <p:ph type="title"/>
          </p:nvPr>
        </p:nvSpPr>
        <p:spPr/>
        <p:txBody>
          <a:bodyPr/>
          <a:lstStyle/>
          <a:p>
            <a:r>
              <a:rPr lang="en-US" dirty="0" smtClean="0"/>
              <a:t>Brakes Examples</a:t>
            </a:r>
            <a:endParaRPr lang="en-IN" dirty="0" smtClean="0"/>
          </a:p>
        </p:txBody>
      </p:sp>
      <p:pic>
        <p:nvPicPr>
          <p:cNvPr id="11" name="Picture 5"/>
          <p:cNvPicPr>
            <a:picLocks noChangeAspect="1" noChangeArrowheads="1"/>
          </p:cNvPicPr>
          <p:nvPr/>
        </p:nvPicPr>
        <p:blipFill>
          <a:blip r:embed="rId2" cstate="print"/>
          <a:srcRect/>
          <a:stretch>
            <a:fillRect/>
          </a:stretch>
        </p:blipFill>
        <p:spPr bwMode="auto">
          <a:xfrm>
            <a:off x="288927" y="1773238"/>
            <a:ext cx="2474913" cy="2366962"/>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2" name="Picture 6"/>
          <p:cNvPicPr>
            <a:picLocks noChangeAspect="1" noChangeArrowheads="1"/>
          </p:cNvPicPr>
          <p:nvPr/>
        </p:nvPicPr>
        <p:blipFill>
          <a:blip r:embed="rId3" cstate="print"/>
          <a:srcRect/>
          <a:stretch>
            <a:fillRect/>
          </a:stretch>
        </p:blipFill>
        <p:spPr bwMode="auto">
          <a:xfrm>
            <a:off x="250827" y="4321179"/>
            <a:ext cx="2520950" cy="2132013"/>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4" name="Picture 13"/>
          <p:cNvPicPr>
            <a:picLocks noChangeAspect="1" noChangeArrowheads="1"/>
          </p:cNvPicPr>
          <p:nvPr/>
        </p:nvPicPr>
        <p:blipFill>
          <a:blip r:embed="rId4" cstate="print"/>
          <a:srcRect/>
          <a:stretch>
            <a:fillRect/>
          </a:stretch>
        </p:blipFill>
        <p:spPr bwMode="auto">
          <a:xfrm>
            <a:off x="6096000" y="1981200"/>
            <a:ext cx="2736850" cy="201930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5" name="図 5" descr="zu1.bmp"/>
          <p:cNvPicPr>
            <a:picLocks noChangeAspect="1"/>
          </p:cNvPicPr>
          <p:nvPr/>
        </p:nvPicPr>
        <p:blipFill>
          <a:blip r:embed="rId5" cstate="print"/>
          <a:srcRect l="26111" t="14759" r="17451" b="34144"/>
          <a:stretch>
            <a:fillRect/>
          </a:stretch>
        </p:blipFill>
        <p:spPr bwMode="auto">
          <a:xfrm>
            <a:off x="6019800" y="4267200"/>
            <a:ext cx="2808288" cy="205105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6" name="Picture 4"/>
          <p:cNvPicPr>
            <a:picLocks noChangeAspect="1" noChangeArrowheads="1"/>
          </p:cNvPicPr>
          <p:nvPr/>
        </p:nvPicPr>
        <p:blipFill>
          <a:blip r:embed="rId6" cstate="print"/>
          <a:srcRect l="39375" t="44800" r="32669" b="19484"/>
          <a:stretch>
            <a:fillRect/>
          </a:stretch>
        </p:blipFill>
        <p:spPr bwMode="auto">
          <a:xfrm>
            <a:off x="3886200" y="1676400"/>
            <a:ext cx="1981200" cy="1685110"/>
          </a:xfrm>
          <a:prstGeom prst="rect">
            <a:avLst/>
          </a:prstGeom>
          <a:noFill/>
          <a:ln w="28575">
            <a:noFill/>
            <a:miter lim="800000"/>
            <a:headEnd/>
            <a:tailEnd/>
          </a:ln>
          <a:effectLst>
            <a:outerShdw blurRad="63500" sx="102000" sy="102000" algn="ctr" rotWithShape="0">
              <a:prstClr val="black">
                <a:alpha val="40000"/>
              </a:prstClr>
            </a:outerShdw>
          </a:effectLst>
        </p:spPr>
      </p:pic>
      <p:pic>
        <p:nvPicPr>
          <p:cNvPr id="18" name="Picture 4" descr="temp1"/>
          <p:cNvPicPr>
            <a:picLocks noChangeAspect="1" noChangeArrowheads="1"/>
          </p:cNvPicPr>
          <p:nvPr/>
        </p:nvPicPr>
        <p:blipFill>
          <a:blip r:embed="rId7" cstate="print"/>
          <a:srcRect/>
          <a:stretch>
            <a:fillRect/>
          </a:stretch>
        </p:blipFill>
        <p:spPr bwMode="auto">
          <a:xfrm>
            <a:off x="3886200" y="3429004"/>
            <a:ext cx="1981200" cy="1582343"/>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9" name="Picture 8" descr="temp1"/>
          <p:cNvPicPr>
            <a:picLocks noChangeAspect="1" noChangeArrowheads="1"/>
          </p:cNvPicPr>
          <p:nvPr/>
        </p:nvPicPr>
        <p:blipFill>
          <a:blip r:embed="rId8" cstate="print"/>
          <a:srcRect/>
          <a:stretch>
            <a:fillRect/>
          </a:stretch>
        </p:blipFill>
        <p:spPr bwMode="auto">
          <a:xfrm>
            <a:off x="3810000" y="5105404"/>
            <a:ext cx="2133600" cy="1603375"/>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45066" name="TextBox 1"/>
          <p:cNvSpPr txBox="1">
            <a:spLocks noChangeArrowheads="1"/>
          </p:cNvSpPr>
          <p:nvPr/>
        </p:nvSpPr>
        <p:spPr bwMode="auto">
          <a:xfrm>
            <a:off x="-3174" y="1235075"/>
            <a:ext cx="3065391" cy="369332"/>
          </a:xfrm>
          <a:prstGeom prst="rect">
            <a:avLst/>
          </a:prstGeom>
          <a:noFill/>
          <a:ln w="9525">
            <a:noFill/>
            <a:miter lim="800000"/>
            <a:headEnd/>
            <a:tailEnd/>
          </a:ln>
        </p:spPr>
        <p:txBody>
          <a:bodyPr wrap="none">
            <a:spAutoFit/>
          </a:bodyPr>
          <a:lstStyle/>
          <a:p>
            <a:pPr fontAlgn="auto">
              <a:spcBef>
                <a:spcPts val="0"/>
              </a:spcBef>
              <a:spcAft>
                <a:spcPts val="0"/>
              </a:spcAft>
            </a:pPr>
            <a:r>
              <a:rPr lang="en-US" b="1">
                <a:solidFill>
                  <a:prstClr val="black"/>
                </a:solidFill>
                <a:latin typeface="Calibri"/>
              </a:rPr>
              <a:t>Estimation of Unstable Modes</a:t>
            </a:r>
            <a:endParaRPr lang="en-IN" b="1">
              <a:solidFill>
                <a:prstClr val="black"/>
              </a:solidFill>
              <a:latin typeface="Calibri"/>
            </a:endParaRPr>
          </a:p>
        </p:txBody>
      </p:sp>
      <p:sp>
        <p:nvSpPr>
          <p:cNvPr id="45067" name="TextBox 2"/>
          <p:cNvSpPr txBox="1">
            <a:spLocks noChangeArrowheads="1"/>
          </p:cNvSpPr>
          <p:nvPr/>
        </p:nvSpPr>
        <p:spPr bwMode="auto">
          <a:xfrm>
            <a:off x="4876802" y="1219200"/>
            <a:ext cx="2294411" cy="369332"/>
          </a:xfrm>
          <a:prstGeom prst="rect">
            <a:avLst/>
          </a:prstGeom>
          <a:noFill/>
          <a:ln w="9525">
            <a:noFill/>
            <a:miter lim="800000"/>
            <a:headEnd/>
            <a:tailEnd/>
          </a:ln>
        </p:spPr>
        <p:txBody>
          <a:bodyPr wrap="none">
            <a:spAutoFit/>
          </a:bodyPr>
          <a:lstStyle/>
          <a:p>
            <a:pPr fontAlgn="auto">
              <a:spcBef>
                <a:spcPts val="0"/>
              </a:spcBef>
              <a:spcAft>
                <a:spcPts val="0"/>
              </a:spcAft>
            </a:pPr>
            <a:r>
              <a:rPr lang="en-IN" b="1" dirty="0">
                <a:solidFill>
                  <a:prstClr val="black"/>
                </a:solidFill>
                <a:latin typeface="Calibri"/>
              </a:rPr>
              <a:t>Thermal management</a:t>
            </a:r>
          </a:p>
        </p:txBody>
      </p:sp>
    </p:spTree>
    <p:extLst>
      <p:ext uri="{BB962C8B-B14F-4D97-AF65-F5344CB8AC3E}">
        <p14:creationId xmlns:p14="http://schemas.microsoft.com/office/powerpoint/2010/main" val="4038389632"/>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dirty="0" smtClean="0"/>
              <a:t>Application Area</a:t>
            </a:r>
            <a:br>
              <a:rPr lang="en-US" dirty="0" smtClean="0"/>
            </a:br>
            <a:r>
              <a:rPr lang="en-US" dirty="0" smtClean="0"/>
              <a:t>- </a:t>
            </a:r>
            <a:r>
              <a:rPr lang="en-US" dirty="0" err="1" smtClean="0"/>
              <a:t>Orthopaedics</a:t>
            </a:r>
            <a:endParaRPr lang="en-US" dirty="0" smtClean="0"/>
          </a:p>
        </p:txBody>
      </p:sp>
      <p:sp>
        <p:nvSpPr>
          <p:cNvPr id="17411" name="Rectangle 3"/>
          <p:cNvSpPr>
            <a:spLocks noGrp="1" noChangeArrowheads="1"/>
          </p:cNvSpPr>
          <p:nvPr>
            <p:ph type="body" idx="1"/>
          </p:nvPr>
        </p:nvSpPr>
        <p:spPr>
          <a:xfrm>
            <a:off x="230188" y="1266825"/>
            <a:ext cx="5058092" cy="2865438"/>
          </a:xfrm>
        </p:spPr>
        <p:txBody>
          <a:bodyPr/>
          <a:lstStyle/>
          <a:p>
            <a:pPr eaLnBrk="1" hangingPunct="1">
              <a:lnSpc>
                <a:spcPct val="90000"/>
              </a:lnSpc>
            </a:pPr>
            <a:r>
              <a:rPr lang="en-US" sz="2000" dirty="0" smtClean="0"/>
              <a:t>Prosthetics</a:t>
            </a:r>
          </a:p>
          <a:p>
            <a:pPr lvl="1" eaLnBrk="1" hangingPunct="1">
              <a:lnSpc>
                <a:spcPct val="90000"/>
              </a:lnSpc>
            </a:pPr>
            <a:r>
              <a:rPr lang="en-US" sz="1800" dirty="0" smtClean="0"/>
              <a:t>Hip, spine, knee, elbow, shoulder, wrist</a:t>
            </a:r>
          </a:p>
          <a:p>
            <a:pPr lvl="1" eaLnBrk="1" hangingPunct="1">
              <a:lnSpc>
                <a:spcPct val="90000"/>
              </a:lnSpc>
            </a:pPr>
            <a:r>
              <a:rPr lang="en-US" sz="1800" dirty="0" smtClean="0"/>
              <a:t>Cement injection</a:t>
            </a:r>
          </a:p>
          <a:p>
            <a:pPr eaLnBrk="1" hangingPunct="1">
              <a:lnSpc>
                <a:spcPct val="80000"/>
              </a:lnSpc>
            </a:pPr>
            <a:r>
              <a:rPr lang="en-US" sz="2000" dirty="0" smtClean="0"/>
              <a:t>Soft tissues</a:t>
            </a:r>
          </a:p>
          <a:p>
            <a:pPr lvl="1" eaLnBrk="1" hangingPunct="1">
              <a:lnSpc>
                <a:spcPct val="80000"/>
              </a:lnSpc>
            </a:pPr>
            <a:r>
              <a:rPr lang="en-US" sz="1800" dirty="0" smtClean="0"/>
              <a:t>Maxillofacial (re)modeling</a:t>
            </a:r>
          </a:p>
          <a:p>
            <a:pPr lvl="1" eaLnBrk="1" hangingPunct="1">
              <a:lnSpc>
                <a:spcPct val="80000"/>
              </a:lnSpc>
            </a:pPr>
            <a:r>
              <a:rPr lang="en-US" sz="1800" dirty="0" smtClean="0"/>
              <a:t>Advanced prostheses (arms, legs)</a:t>
            </a:r>
          </a:p>
          <a:p>
            <a:pPr lvl="1" eaLnBrk="1" hangingPunct="1">
              <a:lnSpc>
                <a:spcPct val="80000"/>
              </a:lnSpc>
            </a:pPr>
            <a:r>
              <a:rPr lang="en-US" sz="1800" dirty="0" smtClean="0"/>
              <a:t>Tumor withdrawal (electromagnetic)</a:t>
            </a:r>
          </a:p>
          <a:p>
            <a:pPr eaLnBrk="1" hangingPunct="1">
              <a:lnSpc>
                <a:spcPct val="80000"/>
              </a:lnSpc>
            </a:pPr>
            <a:r>
              <a:rPr lang="en-US" sz="2000" dirty="0" smtClean="0"/>
              <a:t>Surgical planning</a:t>
            </a:r>
          </a:p>
        </p:txBody>
      </p:sp>
      <p:pic>
        <p:nvPicPr>
          <p:cNvPr id="17412" name="Picture 18" descr="conformation_matching_skin"/>
          <p:cNvPicPr>
            <a:picLocks noChangeAspect="1" noChangeArrowheads="1"/>
          </p:cNvPicPr>
          <p:nvPr/>
        </p:nvPicPr>
        <p:blipFill>
          <a:blip r:embed="rId2" cstate="print">
            <a:clrChange>
              <a:clrFrom>
                <a:srgbClr val="FFFFFF"/>
              </a:clrFrom>
              <a:clrTo>
                <a:srgbClr val="FFFFFF">
                  <a:alpha val="0"/>
                </a:srgbClr>
              </a:clrTo>
            </a:clrChange>
          </a:blip>
          <a:srcRect l="4790" t="2411" r="2480" b="3937"/>
          <a:stretch>
            <a:fillRect/>
          </a:stretch>
        </p:blipFill>
        <p:spPr bwMode="auto">
          <a:xfrm>
            <a:off x="5578475" y="1243013"/>
            <a:ext cx="2921000" cy="1992312"/>
          </a:xfrm>
          <a:prstGeom prst="rect">
            <a:avLst/>
          </a:prstGeom>
          <a:noFill/>
          <a:ln w="9525">
            <a:noFill/>
            <a:miter lim="800000"/>
            <a:headEnd/>
            <a:tailEnd/>
          </a:ln>
        </p:spPr>
      </p:pic>
      <p:sp>
        <p:nvSpPr>
          <p:cNvPr id="17413" name="Text Box 19"/>
          <p:cNvSpPr txBox="1">
            <a:spLocks noChangeArrowheads="1"/>
          </p:cNvSpPr>
          <p:nvPr/>
        </p:nvSpPr>
        <p:spPr bwMode="auto">
          <a:xfrm>
            <a:off x="4975225" y="3197225"/>
            <a:ext cx="4129088" cy="463550"/>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000">
                <a:solidFill>
                  <a:prstClr val="black"/>
                </a:solidFill>
                <a:latin typeface="Calibri"/>
              </a:rPr>
              <a:t>Maxillofacial surgery modeling by TIMC-IMAG</a:t>
            </a:r>
            <a:endParaRPr lang="en-US" sz="1000" baseline="30000">
              <a:solidFill>
                <a:prstClr val="black"/>
              </a:solidFill>
              <a:latin typeface="Calibri"/>
            </a:endParaRPr>
          </a:p>
        </p:txBody>
      </p:sp>
      <p:sp>
        <p:nvSpPr>
          <p:cNvPr id="17414" name="Text Box 9"/>
          <p:cNvSpPr txBox="1">
            <a:spLocks noChangeArrowheads="1"/>
          </p:cNvSpPr>
          <p:nvPr/>
        </p:nvSpPr>
        <p:spPr bwMode="auto">
          <a:xfrm>
            <a:off x="5622926" y="3371850"/>
            <a:ext cx="3063875" cy="452438"/>
          </a:xfrm>
          <a:prstGeom prst="rect">
            <a:avLst/>
          </a:prstGeom>
          <a:noFill/>
          <a:ln w="9525" algn="ctr">
            <a:noFill/>
            <a:miter lim="800000"/>
            <a:headEnd/>
            <a:tailEnd/>
          </a:ln>
        </p:spPr>
        <p:txBody>
          <a:bodyPr lIns="137160" tIns="155448" rIns="137160" bIns="155448">
            <a:spAutoFit/>
          </a:bodyPr>
          <a:lstStyle/>
          <a:p>
            <a:pPr fontAlgn="auto">
              <a:spcBef>
                <a:spcPct val="50000"/>
              </a:spcBef>
              <a:spcAft>
                <a:spcPts val="0"/>
              </a:spcAft>
            </a:pPr>
            <a:r>
              <a:rPr lang="en-US" sz="900">
                <a:solidFill>
                  <a:prstClr val="black"/>
                </a:solidFill>
                <a:latin typeface="Calibri"/>
              </a:rPr>
              <a:t>(courtesy of TIMC-IMAG Laboratory, CNRS/UJF)</a:t>
            </a:r>
          </a:p>
        </p:txBody>
      </p:sp>
      <p:pic>
        <p:nvPicPr>
          <p:cNvPr id="9" name="Picture 4" descr="fémur_maillé"/>
          <p:cNvPicPr>
            <a:picLocks noChangeAspect="1" noChangeArrowheads="1"/>
          </p:cNvPicPr>
          <p:nvPr/>
        </p:nvPicPr>
        <p:blipFill>
          <a:blip r:embed="rId3" cstate="print"/>
          <a:srcRect/>
          <a:stretch>
            <a:fillRect/>
          </a:stretch>
        </p:blipFill>
        <p:spPr bwMode="auto">
          <a:xfrm>
            <a:off x="841377" y="4059238"/>
            <a:ext cx="2157413" cy="1916112"/>
          </a:xfrm>
          <a:prstGeom prst="rect">
            <a:avLst/>
          </a:prstGeom>
          <a:noFill/>
          <a:ln w="9525">
            <a:noFill/>
            <a:miter lim="800000"/>
            <a:headEnd/>
            <a:tailEnd/>
          </a:ln>
        </p:spPr>
      </p:pic>
      <p:pic>
        <p:nvPicPr>
          <p:cNvPr id="10" name="Picture 5" descr="PostImage677"/>
          <p:cNvPicPr>
            <a:picLocks noChangeAspect="1" noChangeArrowheads="1"/>
          </p:cNvPicPr>
          <p:nvPr/>
        </p:nvPicPr>
        <p:blipFill>
          <a:blip r:embed="rId4" cstate="print"/>
          <a:srcRect/>
          <a:stretch>
            <a:fillRect/>
          </a:stretch>
        </p:blipFill>
        <p:spPr bwMode="auto">
          <a:xfrm>
            <a:off x="3400426" y="4056067"/>
            <a:ext cx="2339975" cy="1920875"/>
          </a:xfrm>
          <a:prstGeom prst="rect">
            <a:avLst/>
          </a:prstGeom>
          <a:noFill/>
          <a:ln w="9525">
            <a:noFill/>
            <a:miter lim="800000"/>
            <a:headEnd/>
            <a:tailEnd/>
          </a:ln>
        </p:spPr>
      </p:pic>
      <p:sp>
        <p:nvSpPr>
          <p:cNvPr id="11" name="Text Box 6"/>
          <p:cNvSpPr txBox="1">
            <a:spLocks noChangeArrowheads="1"/>
          </p:cNvSpPr>
          <p:nvPr/>
        </p:nvSpPr>
        <p:spPr bwMode="auto">
          <a:xfrm>
            <a:off x="763588" y="5919792"/>
            <a:ext cx="2316162" cy="5286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Femur mesh</a:t>
            </a:r>
          </a:p>
        </p:txBody>
      </p:sp>
      <p:sp>
        <p:nvSpPr>
          <p:cNvPr id="12" name="Text Box 7"/>
          <p:cNvSpPr txBox="1">
            <a:spLocks noChangeArrowheads="1"/>
          </p:cNvSpPr>
          <p:nvPr/>
        </p:nvSpPr>
        <p:spPr bwMode="auto">
          <a:xfrm>
            <a:off x="3411538" y="5919792"/>
            <a:ext cx="2316162" cy="5286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Interpolated Ym</a:t>
            </a:r>
          </a:p>
        </p:txBody>
      </p:sp>
      <p:pic>
        <p:nvPicPr>
          <p:cNvPr id="13" name="Picture 8" descr="prothese3"/>
          <p:cNvPicPr>
            <a:picLocks noChangeAspect="1" noChangeArrowheads="1"/>
          </p:cNvPicPr>
          <p:nvPr/>
        </p:nvPicPr>
        <p:blipFill>
          <a:blip r:embed="rId5" cstate="print"/>
          <a:srcRect/>
          <a:stretch>
            <a:fillRect/>
          </a:stretch>
        </p:blipFill>
        <p:spPr bwMode="auto">
          <a:xfrm>
            <a:off x="6170615" y="4014792"/>
            <a:ext cx="2293937" cy="2003425"/>
          </a:xfrm>
          <a:prstGeom prst="rect">
            <a:avLst/>
          </a:prstGeom>
          <a:noFill/>
          <a:ln w="9525">
            <a:noFill/>
            <a:miter lim="800000"/>
            <a:headEnd/>
            <a:tailEnd/>
          </a:ln>
        </p:spPr>
      </p:pic>
      <p:sp>
        <p:nvSpPr>
          <p:cNvPr id="14" name="Text Box 9"/>
          <p:cNvSpPr txBox="1">
            <a:spLocks noChangeArrowheads="1"/>
          </p:cNvSpPr>
          <p:nvPr/>
        </p:nvSpPr>
        <p:spPr bwMode="auto">
          <a:xfrm>
            <a:off x="6065838" y="5919792"/>
            <a:ext cx="2598737" cy="7445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Parametric model - 2 rotation parameters of the prosthesis</a:t>
            </a:r>
          </a:p>
        </p:txBody>
      </p:sp>
      <p:pic>
        <p:nvPicPr>
          <p:cNvPr id="15" name="Picture 3" descr="StaticFigure0036"/>
          <p:cNvPicPr>
            <a:picLocks noChangeAspect="1" noChangeArrowheads="1"/>
          </p:cNvPicPr>
          <p:nvPr/>
        </p:nvPicPr>
        <p:blipFill>
          <a:blip r:embed="rId6" cstate="print"/>
          <a:srcRect/>
          <a:stretch>
            <a:fillRect/>
          </a:stretch>
        </p:blipFill>
        <p:spPr bwMode="auto">
          <a:xfrm>
            <a:off x="2292350" y="4106863"/>
            <a:ext cx="2279650" cy="1828800"/>
          </a:xfrm>
          <a:prstGeom prst="rect">
            <a:avLst/>
          </a:prstGeom>
          <a:noFill/>
          <a:ln w="9525">
            <a:noFill/>
            <a:miter lim="800000"/>
            <a:headEnd/>
            <a:tailEnd/>
          </a:ln>
        </p:spPr>
      </p:pic>
      <p:pic>
        <p:nvPicPr>
          <p:cNvPr id="16" name="Picture 4" descr="StaticFigure0037"/>
          <p:cNvPicPr>
            <a:picLocks noChangeAspect="1" noChangeArrowheads="1"/>
          </p:cNvPicPr>
          <p:nvPr/>
        </p:nvPicPr>
        <p:blipFill>
          <a:blip r:embed="rId7" cstate="print"/>
          <a:srcRect/>
          <a:stretch>
            <a:fillRect/>
          </a:stretch>
        </p:blipFill>
        <p:spPr bwMode="auto">
          <a:xfrm>
            <a:off x="6865938" y="4106863"/>
            <a:ext cx="2278062" cy="1828800"/>
          </a:xfrm>
          <a:prstGeom prst="rect">
            <a:avLst/>
          </a:prstGeom>
          <a:noFill/>
          <a:ln w="9525">
            <a:noFill/>
            <a:miter lim="800000"/>
            <a:headEnd/>
            <a:tailEnd/>
          </a:ln>
        </p:spPr>
      </p:pic>
      <p:pic>
        <p:nvPicPr>
          <p:cNvPr id="17" name="Picture 5" descr="StaticFigure0038"/>
          <p:cNvPicPr>
            <a:picLocks noChangeAspect="1" noChangeArrowheads="1"/>
          </p:cNvPicPr>
          <p:nvPr/>
        </p:nvPicPr>
        <p:blipFill>
          <a:blip r:embed="rId8" cstate="print"/>
          <a:srcRect/>
          <a:stretch>
            <a:fillRect/>
          </a:stretch>
        </p:blipFill>
        <p:spPr bwMode="auto">
          <a:xfrm>
            <a:off x="4578350" y="4106863"/>
            <a:ext cx="2279650" cy="1828800"/>
          </a:xfrm>
          <a:prstGeom prst="rect">
            <a:avLst/>
          </a:prstGeom>
          <a:noFill/>
          <a:ln w="9525">
            <a:noFill/>
            <a:miter lim="800000"/>
            <a:headEnd/>
            <a:tailEnd/>
          </a:ln>
        </p:spPr>
      </p:pic>
      <p:pic>
        <p:nvPicPr>
          <p:cNvPr id="18" name="Picture 6" descr="StaticFigure0039"/>
          <p:cNvPicPr>
            <a:picLocks noChangeAspect="1" noChangeArrowheads="1"/>
          </p:cNvPicPr>
          <p:nvPr/>
        </p:nvPicPr>
        <p:blipFill>
          <a:blip r:embed="rId9" cstate="print"/>
          <a:srcRect/>
          <a:stretch>
            <a:fillRect/>
          </a:stretch>
        </p:blipFill>
        <p:spPr bwMode="auto">
          <a:xfrm>
            <a:off x="6350" y="4106863"/>
            <a:ext cx="2279650" cy="1828800"/>
          </a:xfrm>
          <a:prstGeom prst="rect">
            <a:avLst/>
          </a:prstGeom>
          <a:noFill/>
          <a:ln w="9525">
            <a:noFill/>
            <a:miter lim="800000"/>
            <a:headEnd/>
            <a:tailEnd/>
          </a:ln>
        </p:spPr>
      </p:pic>
      <p:sp>
        <p:nvSpPr>
          <p:cNvPr id="19" name="Text Box 7"/>
          <p:cNvSpPr txBox="1">
            <a:spLocks noChangeArrowheads="1"/>
          </p:cNvSpPr>
          <p:nvPr/>
        </p:nvSpPr>
        <p:spPr bwMode="auto">
          <a:xfrm>
            <a:off x="4356100" y="5988054"/>
            <a:ext cx="5011738" cy="485775"/>
          </a:xfrm>
          <a:prstGeom prst="rect">
            <a:avLst/>
          </a:prstGeom>
          <a:noFill/>
          <a:ln w="9525" algn="ctr">
            <a:noFill/>
            <a:miter lim="800000"/>
            <a:headEnd/>
            <a:tailEnd/>
          </a:ln>
        </p:spPr>
        <p:txBody>
          <a:bodyPr lIns="137160" tIns="155448" rIns="137160" bIns="155448">
            <a:spAutoFit/>
          </a:bodyPr>
          <a:lstStyle/>
          <a:p>
            <a:pPr lvl="1" algn="ctr" fontAlgn="auto">
              <a:lnSpc>
                <a:spcPct val="80000"/>
              </a:lnSpc>
              <a:spcBef>
                <a:spcPct val="20000"/>
              </a:spcBef>
              <a:spcAft>
                <a:spcPts val="0"/>
              </a:spcAft>
              <a:buClr>
                <a:srgbClr val="000000"/>
              </a:buClr>
              <a:buFont typeface="Times New Roman" pitchFamily="18" charset="0"/>
              <a:buNone/>
            </a:pPr>
            <a:r>
              <a:rPr lang="en-US" sz="1400">
                <a:solidFill>
                  <a:prstClr val="black"/>
                </a:solidFill>
                <a:latin typeface="Calibri"/>
              </a:rPr>
              <a:t>Trabecular tensile and compressive strain</a:t>
            </a:r>
          </a:p>
        </p:txBody>
      </p:sp>
      <p:sp>
        <p:nvSpPr>
          <p:cNvPr id="20" name="Text Box 8"/>
          <p:cNvSpPr txBox="1">
            <a:spLocks noChangeArrowheads="1"/>
          </p:cNvSpPr>
          <p:nvPr/>
        </p:nvSpPr>
        <p:spPr bwMode="auto">
          <a:xfrm>
            <a:off x="249238" y="5916617"/>
            <a:ext cx="1801812" cy="530225"/>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Sliding distance</a:t>
            </a:r>
          </a:p>
        </p:txBody>
      </p:sp>
      <p:sp>
        <p:nvSpPr>
          <p:cNvPr id="21" name="Text Box 9"/>
          <p:cNvSpPr txBox="1">
            <a:spLocks noChangeArrowheads="1"/>
          </p:cNvSpPr>
          <p:nvPr/>
        </p:nvSpPr>
        <p:spPr bwMode="auto">
          <a:xfrm>
            <a:off x="2603500" y="5943600"/>
            <a:ext cx="1677988" cy="744538"/>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Von Mises stress in the prosthesis</a:t>
            </a:r>
          </a:p>
        </p:txBody>
      </p:sp>
    </p:spTree>
    <p:extLst>
      <p:ext uri="{BB962C8B-B14F-4D97-AF65-F5344CB8AC3E}">
        <p14:creationId xmlns:p14="http://schemas.microsoft.com/office/powerpoint/2010/main" val="36102459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par>
                          <p:cTn id="20" fill="hold">
                            <p:stCondLst>
                              <p:cond delay="0"/>
                            </p:stCondLst>
                            <p:childTnLst>
                              <p:par>
                                <p:cTn id="21" presetID="1" presetClass="exit" presetSubtype="0" fill="hold" nodeType="after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par>
                          <p:cTn id="23" fill="hold">
                            <p:stCondLst>
                              <p:cond delay="0"/>
                            </p:stCondLst>
                            <p:childTnLst>
                              <p:par>
                                <p:cTn id="24" presetID="1" presetClass="exit" presetSubtype="0" fill="hold" nodeType="after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par>
                          <p:cTn id="26" fill="hold">
                            <p:stCondLst>
                              <p:cond delay="0"/>
                            </p:stCondLst>
                            <p:childTnLst>
                              <p:par>
                                <p:cTn id="27" presetID="1" presetClass="exit" presetSubtype="0" fill="hold" nodeType="after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hidden"/>
                                      </p:to>
                                    </p:set>
                                  </p:childTnLst>
                                </p:cTn>
                              </p:par>
                            </p:childTnLst>
                          </p:cTn>
                        </p:par>
                        <p:par>
                          <p:cTn id="32" fill="hold">
                            <p:stCondLst>
                              <p:cond delay="0"/>
                            </p:stCondLst>
                            <p:childTnLst>
                              <p:par>
                                <p:cTn id="33" presetID="1" presetClass="exit"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hidden"/>
                                      </p:to>
                                    </p:set>
                                  </p:childTnLst>
                                </p:cTn>
                              </p:par>
                            </p:childTnLst>
                          </p:cTn>
                        </p:par>
                        <p:par>
                          <p:cTn id="35" fill="hold">
                            <p:stCondLst>
                              <p:cond delay="0"/>
                            </p:stCondLst>
                            <p:childTnLst>
                              <p:par>
                                <p:cTn id="36" presetID="1" presetClass="exit" presetSubtype="0" fill="hold" grpId="0" nodeType="afterEffect">
                                  <p:stCondLst>
                                    <p:cond delay="0"/>
                                  </p:stCondLst>
                                  <p:childTnLst>
                                    <p:set>
                                      <p:cBhvr>
                                        <p:cTn id="37"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9" grpId="0"/>
      <p:bldP spid="20" grpId="0"/>
      <p:bldP spid="2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6" descr="RESULTS_topological_mass-transfer"/>
          <p:cNvPicPr>
            <a:picLocks noChangeArrowheads="1"/>
          </p:cNvPicPr>
          <p:nvPr/>
        </p:nvPicPr>
        <p:blipFill>
          <a:blip r:embed="rId2" cstate="print"/>
          <a:srcRect/>
          <a:stretch>
            <a:fillRect/>
          </a:stretch>
        </p:blipFill>
        <p:spPr bwMode="auto">
          <a:xfrm>
            <a:off x="6815138" y="4103688"/>
            <a:ext cx="2286000" cy="1828800"/>
          </a:xfrm>
          <a:prstGeom prst="rect">
            <a:avLst/>
          </a:prstGeom>
          <a:noFill/>
          <a:ln w="3175">
            <a:solidFill>
              <a:schemeClr val="tx1"/>
            </a:solidFill>
            <a:miter lim="800000"/>
            <a:headEnd/>
            <a:tailEnd/>
          </a:ln>
        </p:spPr>
      </p:pic>
      <p:pic>
        <p:nvPicPr>
          <p:cNvPr id="18435" name="Picture 17" descr="topological_velocity-contours"/>
          <p:cNvPicPr>
            <a:picLocks noChangeArrowheads="1"/>
          </p:cNvPicPr>
          <p:nvPr/>
        </p:nvPicPr>
        <p:blipFill>
          <a:blip r:embed="rId3" cstate="print"/>
          <a:srcRect/>
          <a:stretch>
            <a:fillRect/>
          </a:stretch>
        </p:blipFill>
        <p:spPr bwMode="auto">
          <a:xfrm>
            <a:off x="4468813" y="4102100"/>
            <a:ext cx="2286000" cy="1828800"/>
          </a:xfrm>
          <a:prstGeom prst="rect">
            <a:avLst/>
          </a:prstGeom>
          <a:noFill/>
          <a:ln w="3175">
            <a:solidFill>
              <a:srgbClr val="000000"/>
            </a:solidFill>
            <a:miter lim="800000"/>
            <a:headEnd/>
            <a:tailEnd/>
          </a:ln>
        </p:spPr>
      </p:pic>
      <p:sp>
        <p:nvSpPr>
          <p:cNvPr id="18436" name="Rectangle 2"/>
          <p:cNvSpPr>
            <a:spLocks noGrp="1" noChangeArrowheads="1"/>
          </p:cNvSpPr>
          <p:nvPr>
            <p:ph type="title"/>
          </p:nvPr>
        </p:nvSpPr>
        <p:spPr/>
        <p:txBody>
          <a:bodyPr/>
          <a:lstStyle/>
          <a:p>
            <a:pPr eaLnBrk="1" hangingPunct="1"/>
            <a:r>
              <a:rPr lang="en-US" dirty="0" smtClean="0"/>
              <a:t>Application Area</a:t>
            </a:r>
            <a:br>
              <a:rPr lang="en-US" dirty="0" smtClean="0"/>
            </a:br>
            <a:r>
              <a:rPr lang="en-US" dirty="0" smtClean="0"/>
              <a:t>- Cardiovascular</a:t>
            </a:r>
          </a:p>
        </p:txBody>
      </p:sp>
      <p:sp>
        <p:nvSpPr>
          <p:cNvPr id="18437" name="Rectangle 3"/>
          <p:cNvSpPr>
            <a:spLocks noGrp="1" noChangeArrowheads="1"/>
          </p:cNvSpPr>
          <p:nvPr>
            <p:ph type="body" idx="1"/>
          </p:nvPr>
        </p:nvSpPr>
        <p:spPr>
          <a:xfrm>
            <a:off x="230188" y="1573212"/>
            <a:ext cx="4718050" cy="5208588"/>
          </a:xfrm>
        </p:spPr>
        <p:txBody>
          <a:bodyPr/>
          <a:lstStyle/>
          <a:p>
            <a:pPr eaLnBrk="1" hangingPunct="1">
              <a:lnSpc>
                <a:spcPct val="90000"/>
              </a:lnSpc>
            </a:pPr>
            <a:r>
              <a:rPr lang="en-US" sz="2400" dirty="0" smtClean="0"/>
              <a:t>Stents, heart valves, catheters, </a:t>
            </a:r>
            <a:r>
              <a:rPr lang="en-US" sz="2400" dirty="0" err="1" smtClean="0"/>
              <a:t>transcutaneous</a:t>
            </a:r>
            <a:r>
              <a:rPr lang="en-US" sz="2400" dirty="0" smtClean="0"/>
              <a:t> treatments, blood pumps, oxygenators, artificial hearts</a:t>
            </a:r>
          </a:p>
          <a:p>
            <a:pPr eaLnBrk="1" hangingPunct="1">
              <a:lnSpc>
                <a:spcPct val="90000"/>
              </a:lnSpc>
            </a:pPr>
            <a:r>
              <a:rPr lang="en-US" sz="2400" dirty="0" smtClean="0"/>
              <a:t>Design, testing (mechanical testing, in-vivo testing)</a:t>
            </a:r>
          </a:p>
        </p:txBody>
      </p:sp>
      <p:pic>
        <p:nvPicPr>
          <p:cNvPr id="18438" name="Picture 5" descr="plot-3-30d"/>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85442" y="3733804"/>
            <a:ext cx="1965352" cy="1579989"/>
          </a:xfrm>
          <a:prstGeom prst="rect">
            <a:avLst/>
          </a:prstGeom>
          <a:noFill/>
          <a:ln w="9525">
            <a:noFill/>
            <a:miter lim="800000"/>
            <a:headEnd/>
            <a:tailEnd/>
          </a:ln>
        </p:spPr>
      </p:pic>
      <p:sp>
        <p:nvSpPr>
          <p:cNvPr id="18439" name="Text Box 6"/>
          <p:cNvSpPr txBox="1">
            <a:spLocks noChangeArrowheads="1"/>
          </p:cNvSpPr>
          <p:nvPr/>
        </p:nvSpPr>
        <p:spPr bwMode="auto">
          <a:xfrm>
            <a:off x="341076" y="5336371"/>
            <a:ext cx="1649412" cy="369332"/>
          </a:xfrm>
          <a:prstGeom prst="rect">
            <a:avLst/>
          </a:prstGeom>
          <a:noFill/>
          <a:ln w="9525">
            <a:noFill/>
            <a:miter lim="800000"/>
            <a:headEnd/>
            <a:tailEnd/>
          </a:ln>
        </p:spPr>
        <p:txBody>
          <a:bodyPr>
            <a:spAutoFit/>
          </a:bodyPr>
          <a:lstStyle/>
          <a:p>
            <a:pPr algn="r" fontAlgn="auto">
              <a:spcBef>
                <a:spcPts val="0"/>
              </a:spcBef>
              <a:spcAft>
                <a:spcPts val="0"/>
              </a:spcAft>
            </a:pPr>
            <a:r>
              <a:rPr lang="en-US" sz="900" dirty="0">
                <a:solidFill>
                  <a:prstClr val="black"/>
                </a:solidFill>
                <a:latin typeface="Calibri"/>
              </a:rPr>
              <a:t>Drug eluting stent, species distribution in the artery wall</a:t>
            </a:r>
          </a:p>
        </p:txBody>
      </p:sp>
      <p:grpSp>
        <p:nvGrpSpPr>
          <p:cNvPr id="2" name="Group 17"/>
          <p:cNvGrpSpPr>
            <a:grpSpLocks/>
          </p:cNvGrpSpPr>
          <p:nvPr/>
        </p:nvGrpSpPr>
        <p:grpSpPr bwMode="auto">
          <a:xfrm>
            <a:off x="5030788" y="1293817"/>
            <a:ext cx="3517900" cy="2636837"/>
            <a:chOff x="5045075" y="1219697"/>
            <a:chExt cx="3517900" cy="2636341"/>
          </a:xfrm>
        </p:grpSpPr>
        <p:pic>
          <p:nvPicPr>
            <p:cNvPr id="18442" name="Picture 7" descr="EnsionPumpOxygenator"/>
            <p:cNvPicPr>
              <a:picLocks noChangeAspect="1" noChangeArrowheads="1"/>
            </p:cNvPicPr>
            <p:nvPr/>
          </p:nvPicPr>
          <p:blipFill>
            <a:blip r:embed="rId5" cstate="print"/>
            <a:srcRect/>
            <a:stretch>
              <a:fillRect/>
            </a:stretch>
          </p:blipFill>
          <p:spPr bwMode="auto">
            <a:xfrm>
              <a:off x="5045075" y="1330093"/>
              <a:ext cx="3351925" cy="2525945"/>
            </a:xfrm>
            <a:prstGeom prst="rect">
              <a:avLst/>
            </a:prstGeom>
            <a:noFill/>
            <a:ln w="9525">
              <a:noFill/>
              <a:miter lim="800000"/>
              <a:headEnd/>
              <a:tailEnd/>
            </a:ln>
          </p:spPr>
        </p:pic>
        <p:sp>
          <p:nvSpPr>
            <p:cNvPr id="18443" name="Text Box 8"/>
            <p:cNvSpPr txBox="1">
              <a:spLocks noChangeArrowheads="1"/>
            </p:cNvSpPr>
            <p:nvPr/>
          </p:nvSpPr>
          <p:spPr bwMode="auto">
            <a:xfrm>
              <a:off x="7587870" y="3126912"/>
              <a:ext cx="975105" cy="677132"/>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pump</a:t>
              </a:r>
            </a:p>
            <a:p>
              <a:pPr algn="ctr" fontAlgn="auto">
                <a:spcBef>
                  <a:spcPts val="0"/>
                </a:spcBef>
                <a:spcAft>
                  <a:spcPts val="0"/>
                </a:spcAft>
              </a:pPr>
              <a:r>
                <a:rPr lang="en-US" sz="1200">
                  <a:solidFill>
                    <a:prstClr val="black"/>
                  </a:solidFill>
                  <a:latin typeface="Calibri"/>
                </a:rPr>
                <a:t>section</a:t>
              </a:r>
            </a:p>
          </p:txBody>
        </p:sp>
        <p:sp>
          <p:nvSpPr>
            <p:cNvPr id="18444" name="Text Box 9"/>
            <p:cNvSpPr txBox="1">
              <a:spLocks noChangeArrowheads="1"/>
            </p:cNvSpPr>
            <p:nvPr/>
          </p:nvSpPr>
          <p:spPr bwMode="auto">
            <a:xfrm>
              <a:off x="7244920" y="1219697"/>
              <a:ext cx="1269452" cy="683178"/>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white"/>
                  </a:solidFill>
                  <a:latin typeface="Calibri"/>
                </a:rPr>
                <a:t>oxygenation</a:t>
              </a:r>
            </a:p>
            <a:p>
              <a:pPr algn="ctr" fontAlgn="auto">
                <a:spcBef>
                  <a:spcPts val="0"/>
                </a:spcBef>
                <a:spcAft>
                  <a:spcPts val="0"/>
                </a:spcAft>
              </a:pPr>
              <a:r>
                <a:rPr lang="en-US" sz="1200">
                  <a:solidFill>
                    <a:prstClr val="white"/>
                  </a:solidFill>
                  <a:latin typeface="Calibri"/>
                </a:rPr>
                <a:t>section inlet</a:t>
              </a:r>
            </a:p>
          </p:txBody>
        </p:sp>
        <p:sp>
          <p:nvSpPr>
            <p:cNvPr id="18445" name="Line 10"/>
            <p:cNvSpPr>
              <a:spLocks noChangeShapeType="1"/>
            </p:cNvSpPr>
            <p:nvPr/>
          </p:nvSpPr>
          <p:spPr bwMode="auto">
            <a:xfrm flipH="1" flipV="1">
              <a:off x="7306490" y="3285312"/>
              <a:ext cx="370851" cy="227323"/>
            </a:xfrm>
            <a:prstGeom prst="line">
              <a:avLst/>
            </a:prstGeom>
            <a:noFill/>
            <a:ln w="9525">
              <a:solidFill>
                <a:schemeClr val="tx1"/>
              </a:solidFill>
              <a:round/>
              <a:headEnd/>
              <a:tailEnd type="triangle" w="med" len="me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6" name="Line 11"/>
            <p:cNvSpPr>
              <a:spLocks noChangeShapeType="1"/>
            </p:cNvSpPr>
            <p:nvPr/>
          </p:nvSpPr>
          <p:spPr bwMode="auto">
            <a:xfrm flipV="1">
              <a:off x="5946269" y="1964904"/>
              <a:ext cx="577024" cy="48367"/>
            </a:xfrm>
            <a:prstGeom prst="line">
              <a:avLst/>
            </a:prstGeom>
            <a:noFill/>
            <a:ln w="63500">
              <a:solidFill>
                <a:srgbClr val="FF0000"/>
              </a:solidFill>
              <a:round/>
              <a:headEnd/>
              <a:tailEnd type="triangle" w="med" len="me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7" name="Line 12"/>
            <p:cNvSpPr>
              <a:spLocks noChangeShapeType="1"/>
            </p:cNvSpPr>
            <p:nvPr/>
          </p:nvSpPr>
          <p:spPr bwMode="auto">
            <a:xfrm flipV="1">
              <a:off x="5851612" y="2348210"/>
              <a:ext cx="577024" cy="48367"/>
            </a:xfrm>
            <a:prstGeom prst="line">
              <a:avLst/>
            </a:prstGeom>
            <a:noFill/>
            <a:ln w="63500">
              <a:solidFill>
                <a:srgbClr val="FF0000"/>
              </a:solidFill>
              <a:round/>
              <a:headEnd type="triangle" w="med" len="med"/>
              <a:tailEn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8" name="Text Box 13"/>
            <p:cNvSpPr txBox="1">
              <a:spLocks noChangeArrowheads="1"/>
            </p:cNvSpPr>
            <p:nvPr/>
          </p:nvSpPr>
          <p:spPr bwMode="auto">
            <a:xfrm>
              <a:off x="5290148" y="1720653"/>
              <a:ext cx="807833" cy="683135"/>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blood inlet</a:t>
              </a:r>
            </a:p>
          </p:txBody>
        </p:sp>
        <p:sp>
          <p:nvSpPr>
            <p:cNvPr id="18449" name="Text Box 14"/>
            <p:cNvSpPr txBox="1">
              <a:spLocks noChangeArrowheads="1"/>
            </p:cNvSpPr>
            <p:nvPr/>
          </p:nvSpPr>
          <p:spPr bwMode="auto">
            <a:xfrm>
              <a:off x="5257731" y="2103958"/>
              <a:ext cx="723549" cy="683135"/>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blood outlet</a:t>
              </a:r>
            </a:p>
          </p:txBody>
        </p:sp>
      </p:grpSp>
      <p:sp>
        <p:nvSpPr>
          <p:cNvPr id="18441" name="Text Box 15"/>
          <p:cNvSpPr txBox="1">
            <a:spLocks noChangeArrowheads="1"/>
          </p:cNvSpPr>
          <p:nvPr/>
        </p:nvSpPr>
        <p:spPr bwMode="auto">
          <a:xfrm>
            <a:off x="6200775" y="6030913"/>
            <a:ext cx="2887663" cy="468312"/>
          </a:xfrm>
          <a:prstGeom prst="rect">
            <a:avLst/>
          </a:prstGeom>
          <a:noFill/>
          <a:ln w="9525" algn="ctr">
            <a:noFill/>
            <a:miter lim="800000"/>
            <a:headEnd/>
            <a:tailEnd/>
          </a:ln>
        </p:spPr>
        <p:txBody>
          <a:bodyPr lIns="137160" tIns="155448" rIns="137160" bIns="155448">
            <a:spAutoFit/>
          </a:bodyPr>
          <a:lstStyle/>
          <a:p>
            <a:pPr marL="800100" lvl="1" indent="-342900" fontAlgn="auto">
              <a:spcBef>
                <a:spcPts val="0"/>
              </a:spcBef>
              <a:spcAft>
                <a:spcPts val="0"/>
              </a:spcAft>
            </a:pPr>
            <a:r>
              <a:rPr lang="en-US" sz="1000">
                <a:solidFill>
                  <a:prstClr val="black"/>
                </a:solidFill>
                <a:latin typeface="Calibri"/>
              </a:rPr>
              <a:t>* Fill et al., ASAIO Journal (2008).</a:t>
            </a:r>
          </a:p>
        </p:txBody>
      </p:sp>
      <p:pic>
        <p:nvPicPr>
          <p:cNvPr id="18" name="Picture 2"/>
          <p:cNvPicPr>
            <a:picLocks noChangeAspect="1" noChangeArrowheads="1"/>
          </p:cNvPicPr>
          <p:nvPr/>
        </p:nvPicPr>
        <p:blipFill>
          <a:blip r:embed="rId6" cstate="print"/>
          <a:srcRect/>
          <a:stretch>
            <a:fillRect/>
          </a:stretch>
        </p:blipFill>
        <p:spPr bwMode="auto">
          <a:xfrm>
            <a:off x="2188183" y="5321386"/>
            <a:ext cx="2062285" cy="842806"/>
          </a:xfrm>
          <a:prstGeom prst="rect">
            <a:avLst/>
          </a:prstGeom>
          <a:noFill/>
          <a:ln w="9525">
            <a:noFill/>
            <a:miter lim="800000"/>
            <a:headEnd/>
            <a:tailEnd/>
          </a:ln>
          <a:effectLst/>
        </p:spPr>
      </p:pic>
      <p:pic>
        <p:nvPicPr>
          <p:cNvPr id="19" name="Picture 3"/>
          <p:cNvPicPr>
            <a:picLocks noChangeAspect="1" noChangeArrowheads="1"/>
          </p:cNvPicPr>
          <p:nvPr/>
        </p:nvPicPr>
        <p:blipFill>
          <a:blip r:embed="rId7" cstate="print"/>
          <a:srcRect/>
          <a:stretch>
            <a:fillRect/>
          </a:stretch>
        </p:blipFill>
        <p:spPr bwMode="auto">
          <a:xfrm>
            <a:off x="2188183" y="4450851"/>
            <a:ext cx="2062285" cy="823972"/>
          </a:xfrm>
          <a:prstGeom prst="rect">
            <a:avLst/>
          </a:prstGeom>
          <a:noFill/>
          <a:ln w="9525">
            <a:noFill/>
            <a:miter lim="800000"/>
            <a:headEnd/>
            <a:tailEnd/>
          </a:ln>
          <a:effectLst/>
        </p:spPr>
      </p:pic>
      <p:sp>
        <p:nvSpPr>
          <p:cNvPr id="20" name="TextBox 19"/>
          <p:cNvSpPr txBox="1"/>
          <p:nvPr/>
        </p:nvSpPr>
        <p:spPr>
          <a:xfrm>
            <a:off x="2044067" y="6222123"/>
            <a:ext cx="2350512" cy="369332"/>
          </a:xfrm>
          <a:prstGeom prst="rect">
            <a:avLst/>
          </a:prstGeom>
          <a:noFill/>
        </p:spPr>
        <p:txBody>
          <a:bodyPr wrap="square" rtlCol="0">
            <a:spAutoFit/>
          </a:bodyPr>
          <a:lstStyle/>
          <a:p>
            <a:pPr algn="ctr" fontAlgn="auto">
              <a:spcBef>
                <a:spcPts val="0"/>
              </a:spcBef>
              <a:spcAft>
                <a:spcPts val="0"/>
              </a:spcAft>
            </a:pPr>
            <a:r>
              <a:rPr lang="en-US" sz="900" dirty="0" smtClean="0">
                <a:solidFill>
                  <a:prstClr val="black"/>
                </a:solidFill>
                <a:latin typeface="Calibri"/>
              </a:rPr>
              <a:t>Arterial/Plaque Stresses for Calcified (top) and Cellular (lower) Plaque </a:t>
            </a:r>
            <a:endParaRPr lang="en-US" sz="900" dirty="0">
              <a:solidFill>
                <a:prstClr val="black"/>
              </a:solidFill>
              <a:latin typeface="Calibri"/>
            </a:endParaRPr>
          </a:p>
        </p:txBody>
      </p:sp>
    </p:spTree>
    <p:extLst>
      <p:ext uri="{BB962C8B-B14F-4D97-AF65-F5344CB8AC3E}">
        <p14:creationId xmlns:p14="http://schemas.microsoft.com/office/powerpoint/2010/main" val="2505862568"/>
      </p:ext>
    </p:extLst>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 Wind Turbine Blade Design</a:t>
            </a:r>
            <a:endParaRPr lang="en-US" dirty="0"/>
          </a:p>
        </p:txBody>
      </p:sp>
      <p:sp>
        <p:nvSpPr>
          <p:cNvPr id="3" name="Content Placeholder 2"/>
          <p:cNvSpPr>
            <a:spLocks noGrp="1"/>
          </p:cNvSpPr>
          <p:nvPr>
            <p:ph idx="1"/>
          </p:nvPr>
        </p:nvSpPr>
        <p:spPr/>
        <p:txBody>
          <a:bodyPr/>
          <a:lstStyle/>
          <a:p>
            <a:r>
              <a:rPr lang="en-US" dirty="0" smtClean="0"/>
              <a:t>Incomplete introductory tutorial on this on </a:t>
            </a:r>
            <a:r>
              <a:rPr lang="en-US" dirty="0" err="1" smtClean="0"/>
              <a:t>SimCafe</a:t>
            </a:r>
            <a:endParaRPr lang="en-US" dirty="0" smtClean="0"/>
          </a:p>
          <a:p>
            <a:r>
              <a:rPr lang="en-US" dirty="0" smtClean="0"/>
              <a:t>Several advanced FEA and ANSYS concepts</a:t>
            </a:r>
          </a:p>
          <a:p>
            <a:pPr lvl="1"/>
            <a:r>
              <a:rPr lang="en-US" dirty="0" smtClean="0"/>
              <a:t>Shell elements</a:t>
            </a:r>
          </a:p>
          <a:p>
            <a:pPr lvl="1"/>
            <a:r>
              <a:rPr lang="en-US" dirty="0" smtClean="0"/>
              <a:t>Advanced meshing </a:t>
            </a:r>
          </a:p>
          <a:p>
            <a:pPr lvl="1"/>
            <a:r>
              <a:rPr lang="en-US" dirty="0" smtClean="0"/>
              <a:t>Scripting</a:t>
            </a:r>
          </a:p>
          <a:p>
            <a:pPr lvl="1"/>
            <a:r>
              <a:rPr lang="en-US" dirty="0" smtClean="0"/>
              <a:t>Design optimization</a:t>
            </a:r>
          </a:p>
          <a:p>
            <a:pPr lvl="1"/>
            <a:endParaRPr lang="en-US" dirty="0"/>
          </a:p>
        </p:txBody>
      </p:sp>
    </p:spTree>
    <p:extLst>
      <p:ext uri="{BB962C8B-B14F-4D97-AF65-F5344CB8AC3E}">
        <p14:creationId xmlns:p14="http://schemas.microsoft.com/office/powerpoint/2010/main" val="914819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solidFill>
                  <a:srgbClr val="FF0000"/>
                </a:solidFill>
              </a:rPr>
              <a:t>Novice vs. expert framework</a:t>
            </a:r>
          </a:p>
          <a:p>
            <a:pPr lvl="1"/>
            <a:r>
              <a:rPr lang="en-US" dirty="0" smtClean="0"/>
              <a:t>Incremental build-up of FEA model</a:t>
            </a:r>
          </a:p>
          <a:p>
            <a:r>
              <a:rPr lang="en-US" dirty="0" smtClean="0"/>
              <a:t>Meshes for HW 6</a:t>
            </a:r>
          </a:p>
          <a:p>
            <a:r>
              <a:rPr lang="en-US" dirty="0" smtClean="0"/>
              <a:t>Plate with a hole in ANSYS (continuation)</a:t>
            </a:r>
          </a:p>
          <a:p>
            <a:pPr lvl="1"/>
            <a:endParaRPr lang="en-US" dirty="0"/>
          </a:p>
        </p:txBody>
      </p:sp>
      <p:cxnSp>
        <p:nvCxnSpPr>
          <p:cNvPr id="5" name="Straight Arrow Connector 4"/>
          <p:cNvCxnSpPr/>
          <p:nvPr/>
        </p:nvCxnSpPr>
        <p:spPr>
          <a:xfrm flipH="1">
            <a:off x="5882640" y="3802380"/>
            <a:ext cx="1158240" cy="76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98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Novice vs. Expert Framework</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214" y="1592580"/>
            <a:ext cx="2377952" cy="403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427177" y="1538446"/>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706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Computer Labs with ANSYS</a:t>
            </a:r>
          </a:p>
        </p:txBody>
      </p:sp>
      <p:sp>
        <p:nvSpPr>
          <p:cNvPr id="14339" name="Content Placeholder 2"/>
          <p:cNvSpPr>
            <a:spLocks noGrp="1"/>
          </p:cNvSpPr>
          <p:nvPr>
            <p:ph idx="1"/>
          </p:nvPr>
        </p:nvSpPr>
        <p:spPr/>
        <p:txBody>
          <a:bodyPr>
            <a:normAutofit fontScale="92500" lnSpcReduction="10000"/>
          </a:bodyPr>
          <a:lstStyle/>
          <a:p>
            <a:pPr eaLnBrk="1" hangingPunct="1"/>
            <a:r>
              <a:rPr lang="en-US" dirty="0"/>
              <a:t>CIT </a:t>
            </a:r>
            <a:r>
              <a:rPr lang="en-US" dirty="0" smtClean="0"/>
              <a:t>public labs </a:t>
            </a:r>
          </a:p>
          <a:p>
            <a:pPr lvl="1" eaLnBrk="1" hangingPunct="1"/>
            <a:r>
              <a:rPr lang="en-US" dirty="0" smtClean="0"/>
              <a:t>B7 Upson</a:t>
            </a:r>
          </a:p>
          <a:p>
            <a:pPr lvl="1" eaLnBrk="1" hangingPunct="1"/>
            <a:r>
              <a:rPr lang="en-US" dirty="0" smtClean="0"/>
              <a:t>318 Phillips</a:t>
            </a:r>
          </a:p>
          <a:p>
            <a:pPr lvl="1" eaLnBrk="1" hangingPunct="1"/>
            <a:r>
              <a:rPr lang="en-US" dirty="0" smtClean="0"/>
              <a:t>ACCEL </a:t>
            </a:r>
            <a:r>
              <a:rPr lang="en-US" dirty="0"/>
              <a:t>lab in Carpenter </a:t>
            </a:r>
            <a:r>
              <a:rPr lang="en-US" dirty="0" smtClean="0"/>
              <a:t>Hall</a:t>
            </a:r>
          </a:p>
          <a:p>
            <a:pPr eaLnBrk="1" hangingPunct="1"/>
            <a:r>
              <a:rPr lang="en-US" dirty="0" smtClean="0"/>
              <a:t>471 Rhodes </a:t>
            </a:r>
          </a:p>
          <a:p>
            <a:pPr eaLnBrk="1" hangingPunct="1"/>
            <a:r>
              <a:rPr lang="en-US" dirty="0" smtClean="0"/>
              <a:t>Swanson Lab (163 Rhodes)</a:t>
            </a:r>
          </a:p>
          <a:p>
            <a:pPr lvl="1" eaLnBrk="1" hangingPunct="1"/>
            <a:r>
              <a:rPr lang="en-US" dirty="0" smtClean="0"/>
              <a:t>16 workstations </a:t>
            </a:r>
          </a:p>
          <a:p>
            <a:pPr lvl="1" eaLnBrk="1" hangingPunct="1"/>
            <a:r>
              <a:rPr lang="en-US" dirty="0" smtClean="0"/>
              <a:t>2 quad-core processors</a:t>
            </a:r>
          </a:p>
          <a:p>
            <a:pPr lvl="1" eaLnBrk="1" hangingPunct="1"/>
            <a:r>
              <a:rPr lang="en-US" dirty="0" smtClean="0"/>
              <a:t>30 GB of RAM</a:t>
            </a:r>
          </a:p>
          <a:p>
            <a:pPr eaLnBrk="1" hangingPunct="1"/>
            <a:endParaRPr lang="en-US" dirty="0" smtClean="0"/>
          </a:p>
        </p:txBody>
      </p:sp>
    </p:spTree>
    <p:extLst>
      <p:ext uri="{BB962C8B-B14F-4D97-AF65-F5344CB8AC3E}">
        <p14:creationId xmlns:p14="http://schemas.microsoft.com/office/powerpoint/2010/main" val="36964005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3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33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33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Cover in Project Report and Presentation?</a:t>
            </a:r>
            <a:endParaRPr lang="en-US"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8688" y="1566708"/>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6441971" y="1590996"/>
            <a:ext cx="2435383" cy="1107996"/>
          </a:xfrm>
          <a:prstGeom prst="rect">
            <a:avLst/>
          </a:prstGeom>
          <a:solidFill>
            <a:schemeClr val="accent1"/>
          </a:solidFill>
        </p:spPr>
        <p:txBody>
          <a:bodyPr wrap="square" rtlCol="0">
            <a:spAutoFit/>
          </a:bodyPr>
          <a:lstStyle/>
          <a:p>
            <a:r>
              <a:rPr lang="en-US" sz="2200" dirty="0" smtClean="0">
                <a:solidFill>
                  <a:schemeClr val="bg2"/>
                </a:solidFill>
              </a:rPr>
              <a:t>Cover all items in the “expert” framework</a:t>
            </a:r>
            <a:endParaRPr lang="en-US" sz="2200" dirty="0">
              <a:solidFill>
                <a:schemeClr val="bg2"/>
              </a:solidFill>
            </a:endParaRPr>
          </a:p>
        </p:txBody>
      </p:sp>
      <p:cxnSp>
        <p:nvCxnSpPr>
          <p:cNvPr id="35" name="Straight Arrow Connector 34"/>
          <p:cNvCxnSpPr>
            <a:stCxn id="34" idx="1"/>
          </p:cNvCxnSpPr>
          <p:nvPr/>
        </p:nvCxnSpPr>
        <p:spPr>
          <a:xfrm flipH="1">
            <a:off x="5433059" y="2144994"/>
            <a:ext cx="100891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441972" y="2993076"/>
            <a:ext cx="2435383" cy="1446550"/>
          </a:xfrm>
          <a:prstGeom prst="rect">
            <a:avLst/>
          </a:prstGeom>
          <a:solidFill>
            <a:schemeClr val="accent1"/>
          </a:solidFill>
        </p:spPr>
        <p:txBody>
          <a:bodyPr wrap="square" rtlCol="0">
            <a:spAutoFit/>
          </a:bodyPr>
          <a:lstStyle/>
          <a:p>
            <a:r>
              <a:rPr lang="en-US" sz="2200" dirty="0" smtClean="0">
                <a:solidFill>
                  <a:schemeClr val="bg2"/>
                </a:solidFill>
              </a:rPr>
              <a:t>In the process, you will come across as an FEA expert!</a:t>
            </a:r>
            <a:endParaRPr lang="en-US" sz="2200" dirty="0">
              <a:solidFill>
                <a:schemeClr val="bg2"/>
              </a:solidFill>
            </a:endParaRPr>
          </a:p>
        </p:txBody>
      </p:sp>
      <p:sp>
        <p:nvSpPr>
          <p:cNvPr id="39" name="TextBox 38"/>
          <p:cNvSpPr txBox="1"/>
          <p:nvPr/>
        </p:nvSpPr>
        <p:spPr>
          <a:xfrm>
            <a:off x="6441972" y="4725912"/>
            <a:ext cx="2435383" cy="1107996"/>
          </a:xfrm>
          <a:prstGeom prst="rect">
            <a:avLst/>
          </a:prstGeom>
          <a:solidFill>
            <a:schemeClr val="accent1"/>
          </a:solidFill>
        </p:spPr>
        <p:txBody>
          <a:bodyPr wrap="square" rtlCol="0">
            <a:spAutoFit/>
          </a:bodyPr>
          <a:lstStyle/>
          <a:p>
            <a:r>
              <a:rPr lang="en-US" sz="2200" dirty="0" smtClean="0">
                <a:solidFill>
                  <a:schemeClr val="bg2"/>
                </a:solidFill>
              </a:rPr>
              <a:t>More discussion in the coming weeks</a:t>
            </a:r>
            <a:endParaRPr lang="en-US" sz="2200" dirty="0">
              <a:solidFill>
                <a:schemeClr val="bg2"/>
              </a:solidFill>
            </a:endParaRPr>
          </a:p>
        </p:txBody>
      </p:sp>
    </p:spTree>
    <p:extLst>
      <p:ext uri="{BB962C8B-B14F-4D97-AF65-F5344CB8AC3E}">
        <p14:creationId xmlns:p14="http://schemas.microsoft.com/office/powerpoint/2010/main" val="310689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8" grpId="0" animBg="1"/>
      <p:bldP spid="3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Build-Up of FEA Model</a:t>
            </a:r>
            <a:endParaRPr lang="en-US" dirty="0"/>
          </a:p>
        </p:txBody>
      </p:sp>
      <p:cxnSp>
        <p:nvCxnSpPr>
          <p:cNvPr id="7" name="Straight Arrow Connector 6"/>
          <p:cNvCxnSpPr/>
          <p:nvPr/>
        </p:nvCxnSpPr>
        <p:spPr>
          <a:xfrm>
            <a:off x="2316480" y="4975860"/>
            <a:ext cx="4518660" cy="762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316480" y="1691640"/>
            <a:ext cx="0" cy="326898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37894" y="5073253"/>
            <a:ext cx="1735613" cy="461665"/>
          </a:xfrm>
          <a:prstGeom prst="rect">
            <a:avLst/>
          </a:prstGeom>
          <a:noFill/>
        </p:spPr>
        <p:txBody>
          <a:bodyPr wrap="square" rtlCol="0">
            <a:spAutoFit/>
          </a:bodyPr>
          <a:lstStyle/>
          <a:p>
            <a:r>
              <a:rPr lang="en-US" sz="2400" dirty="0" smtClean="0">
                <a:solidFill>
                  <a:srgbClr val="00B0F0"/>
                </a:solidFill>
              </a:rPr>
              <a:t>Geometry</a:t>
            </a:r>
            <a:endParaRPr lang="en-US" sz="2400" dirty="0">
              <a:solidFill>
                <a:srgbClr val="00B0F0"/>
              </a:solidFill>
            </a:endParaRPr>
          </a:p>
        </p:txBody>
      </p:sp>
      <p:sp>
        <p:nvSpPr>
          <p:cNvPr id="11" name="TextBox 10"/>
          <p:cNvSpPr txBox="1"/>
          <p:nvPr/>
        </p:nvSpPr>
        <p:spPr>
          <a:xfrm>
            <a:off x="1075294" y="1636633"/>
            <a:ext cx="1241185" cy="461665"/>
          </a:xfrm>
          <a:prstGeom prst="rect">
            <a:avLst/>
          </a:prstGeom>
          <a:noFill/>
        </p:spPr>
        <p:txBody>
          <a:bodyPr wrap="square" rtlCol="0">
            <a:spAutoFit/>
          </a:bodyPr>
          <a:lstStyle/>
          <a:p>
            <a:r>
              <a:rPr lang="en-US" sz="2400" dirty="0" smtClean="0">
                <a:solidFill>
                  <a:srgbClr val="00B0F0"/>
                </a:solidFill>
              </a:rPr>
              <a:t>Physics</a:t>
            </a:r>
            <a:endParaRPr lang="en-US" sz="2400" dirty="0">
              <a:solidFill>
                <a:srgbClr val="00B0F0"/>
              </a:solidFill>
            </a:endParaRPr>
          </a:p>
        </p:txBody>
      </p:sp>
      <p:sp>
        <p:nvSpPr>
          <p:cNvPr id="12" name="TextBox 11"/>
          <p:cNvSpPr txBox="1"/>
          <p:nvPr/>
        </p:nvSpPr>
        <p:spPr>
          <a:xfrm>
            <a:off x="2614535" y="4983480"/>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3" name="Rectangle 12"/>
          <p:cNvSpPr/>
          <p:nvPr/>
        </p:nvSpPr>
        <p:spPr>
          <a:xfrm>
            <a:off x="5407166" y="4983480"/>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sp>
        <p:nvSpPr>
          <p:cNvPr id="14" name="TextBox 13"/>
          <p:cNvSpPr txBox="1"/>
          <p:nvPr/>
        </p:nvSpPr>
        <p:spPr>
          <a:xfrm>
            <a:off x="1372731" y="4327058"/>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5" name="Rectangle 14"/>
          <p:cNvSpPr/>
          <p:nvPr/>
        </p:nvSpPr>
        <p:spPr>
          <a:xfrm>
            <a:off x="1117640" y="2287548"/>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cxnSp>
        <p:nvCxnSpPr>
          <p:cNvPr id="17" name="Straight Connector 16"/>
          <p:cNvCxnSpPr/>
          <p:nvPr/>
        </p:nvCxnSpPr>
        <p:spPr>
          <a:xfrm>
            <a:off x="3009900" y="4899660"/>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54752" y="4889063"/>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01127" y="4511724"/>
            <a:ext cx="2059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201127" y="2472214"/>
            <a:ext cx="205996"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614535" y="2098298"/>
            <a:ext cx="1719048"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sp>
        <p:nvSpPr>
          <p:cNvPr id="29" name="TextBox 28"/>
          <p:cNvSpPr txBox="1"/>
          <p:nvPr/>
        </p:nvSpPr>
        <p:spPr>
          <a:xfrm>
            <a:off x="5315726" y="4093963"/>
            <a:ext cx="1719048" cy="769441"/>
          </a:xfrm>
          <a:prstGeom prst="rect">
            <a:avLst/>
          </a:prstGeom>
          <a:solidFill>
            <a:schemeClr val="accent1"/>
          </a:solidFill>
        </p:spPr>
        <p:txBody>
          <a:bodyPr wrap="square" rtlCol="0">
            <a:spAutoFit/>
          </a:bodyPr>
          <a:lstStyle/>
          <a:p>
            <a:r>
              <a:rPr lang="en-US" sz="2200" dirty="0" smtClean="0">
                <a:solidFill>
                  <a:schemeClr val="bg2"/>
                </a:solidFill>
              </a:rPr>
              <a:t> Not Acceptable</a:t>
            </a:r>
            <a:endParaRPr lang="en-US" sz="2200" dirty="0">
              <a:solidFill>
                <a:schemeClr val="bg2"/>
              </a:solidFill>
            </a:endParaRPr>
          </a:p>
        </p:txBody>
      </p:sp>
      <p:sp>
        <p:nvSpPr>
          <p:cNvPr id="30" name="TextBox 29"/>
          <p:cNvSpPr txBox="1"/>
          <p:nvPr/>
        </p:nvSpPr>
        <p:spPr>
          <a:xfrm>
            <a:off x="5407165" y="2072104"/>
            <a:ext cx="1627609"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grpSp>
        <p:nvGrpSpPr>
          <p:cNvPr id="57" name="Group 56"/>
          <p:cNvGrpSpPr/>
          <p:nvPr/>
        </p:nvGrpSpPr>
        <p:grpSpPr>
          <a:xfrm>
            <a:off x="2735580" y="2472214"/>
            <a:ext cx="2580146" cy="2039510"/>
            <a:chOff x="2735580" y="2472214"/>
            <a:chExt cx="2580146" cy="2039510"/>
          </a:xfrm>
        </p:grpSpPr>
        <p:cxnSp>
          <p:nvCxnSpPr>
            <p:cNvPr id="46" name="Straight Connector 45"/>
            <p:cNvCxnSpPr/>
            <p:nvPr/>
          </p:nvCxnSpPr>
          <p:spPr>
            <a:xfrm>
              <a:off x="3817620" y="305562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2735580" y="2472214"/>
              <a:ext cx="2580146" cy="2039510"/>
              <a:chOff x="2735580" y="2472214"/>
              <a:chExt cx="2580146" cy="2039510"/>
            </a:xfrm>
          </p:grpSpPr>
          <p:cxnSp>
            <p:nvCxnSpPr>
              <p:cNvPr id="36" name="Straight Connector 35"/>
              <p:cNvCxnSpPr/>
              <p:nvPr/>
            </p:nvCxnSpPr>
            <p:spPr>
              <a:xfrm flipV="1">
                <a:off x="2735580" y="3627120"/>
                <a:ext cx="0" cy="884604"/>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735580" y="363474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3817620" y="3055620"/>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4899660" y="2472214"/>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899660" y="2472214"/>
                <a:ext cx="416066"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85346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t>Novice vs. expert framework</a:t>
            </a:r>
          </a:p>
          <a:p>
            <a:pPr lvl="1"/>
            <a:r>
              <a:rPr lang="en-US" dirty="0" smtClean="0"/>
              <a:t>Incremental build-up of FEA model</a:t>
            </a:r>
          </a:p>
          <a:p>
            <a:r>
              <a:rPr lang="en-US" dirty="0" smtClean="0">
                <a:solidFill>
                  <a:srgbClr val="FF0000"/>
                </a:solidFill>
              </a:rPr>
              <a:t>Meshes for HW 6</a:t>
            </a:r>
          </a:p>
          <a:p>
            <a:r>
              <a:rPr lang="en-US" dirty="0" smtClean="0"/>
              <a:t>Plate with a hole in ANSYS (continuation)</a:t>
            </a:r>
          </a:p>
          <a:p>
            <a:pPr lvl="1"/>
            <a:endParaRPr lang="en-US" dirty="0"/>
          </a:p>
        </p:txBody>
      </p:sp>
      <p:cxnSp>
        <p:nvCxnSpPr>
          <p:cNvPr id="5" name="Straight Arrow Connector 4"/>
          <p:cNvCxnSpPr/>
          <p:nvPr/>
        </p:nvCxnSpPr>
        <p:spPr>
          <a:xfrm flipH="1">
            <a:off x="5387340" y="4732020"/>
            <a:ext cx="1158240" cy="76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51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Meshes for HW6</a:t>
            </a:r>
            <a:endParaRPr lang="en-US" dirty="0"/>
          </a:p>
        </p:txBody>
      </p:sp>
      <p:sp>
        <p:nvSpPr>
          <p:cNvPr id="3" name="Content Placeholder 2"/>
          <p:cNvSpPr>
            <a:spLocks noGrp="1"/>
          </p:cNvSpPr>
          <p:nvPr>
            <p:ph idx="1"/>
          </p:nvPr>
        </p:nvSpPr>
        <p:spPr/>
        <p:txBody>
          <a:bodyPr/>
          <a:lstStyle/>
          <a:p>
            <a:r>
              <a:rPr lang="en-US" dirty="0"/>
              <a:t>HW6, problem 4, Convection heat transfer</a:t>
            </a:r>
            <a:r>
              <a:rPr lang="en-US" dirty="0" smtClean="0"/>
              <a:t>:</a:t>
            </a:r>
          </a:p>
          <a:p>
            <a:pPr lvl="1"/>
            <a:r>
              <a:rPr lang="en-US" dirty="0" smtClean="0"/>
              <a:t>Download from </a:t>
            </a:r>
          </a:p>
          <a:p>
            <a:pPr lvl="2"/>
            <a:r>
              <a:rPr lang="en-US" i="1" dirty="0">
                <a:hlinkClick r:id="rId2"/>
              </a:rPr>
              <a:t>https://</a:t>
            </a:r>
            <a:r>
              <a:rPr lang="en-US" i="1" dirty="0" smtClean="0">
                <a:hlinkClick r:id="rId2"/>
              </a:rPr>
              <a:t>confluence.cornell.edu/display/SIMULATION/Files</a:t>
            </a:r>
            <a:endParaRPr lang="en-US" i="1" dirty="0" smtClean="0"/>
          </a:p>
          <a:p>
            <a:r>
              <a:rPr lang="en-US" dirty="0"/>
              <a:t>HW6, </a:t>
            </a:r>
            <a:r>
              <a:rPr lang="en-US" dirty="0" smtClean="0"/>
              <a:t>problem 6: To </a:t>
            </a:r>
            <a:r>
              <a:rPr lang="en-US" smtClean="0"/>
              <a:t>be posted</a:t>
            </a:r>
            <a:endParaRPr lang="en-US" i="1" dirty="0"/>
          </a:p>
        </p:txBody>
      </p:sp>
    </p:spTree>
    <p:extLst>
      <p:ext uri="{BB962C8B-B14F-4D97-AF65-F5344CB8AC3E}">
        <p14:creationId xmlns:p14="http://schemas.microsoft.com/office/powerpoint/2010/main" val="6628411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#7</a:t>
            </a:r>
          </a:p>
          <a:p>
            <a:pPr algn="ctr"/>
            <a:r>
              <a:rPr lang="en-US" sz="3600" dirty="0" smtClean="0">
                <a:solidFill>
                  <a:schemeClr val="tx2"/>
                </a:solidFill>
              </a:rPr>
              <a:t>10/12/2012</a:t>
            </a:r>
            <a:endParaRPr lang="en-US" sz="3600" dirty="0">
              <a:solidFill>
                <a:schemeClr val="tx2"/>
              </a:solidFill>
            </a:endParaRPr>
          </a:p>
        </p:txBody>
      </p:sp>
    </p:spTree>
    <p:extLst>
      <p:ext uri="{BB962C8B-B14F-4D97-AF65-F5344CB8AC3E}">
        <p14:creationId xmlns:p14="http://schemas.microsoft.com/office/powerpoint/2010/main" val="18119282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structural.gif"/>
          <p:cNvPicPr>
            <a:picLocks noChangeAspect="1"/>
          </p:cNvPicPr>
          <p:nvPr>
            <p:custDataLst>
              <p:tags r:id="rId2"/>
            </p:custDataLst>
          </p:nvPr>
        </p:nvPicPr>
        <p:blipFill rotWithShape="1">
          <a:blip r:embed="rId8" cstate="print">
            <a:extLst>
              <a:ext uri="{BEBA8EAE-BF5A-486C-A8C5-ECC9F3942E4B}">
                <a14:imgProps xmlns:a14="http://schemas.microsoft.com/office/drawing/2010/main">
                  <a14:imgLayer r:embed="rId9">
                    <a14:imgEffect>
                      <a14:backgroundRemoval t="0" b="100000" l="0" r="100000">
                        <a14:foregroundMark x1="34021" y1="37642" x2="34021" y2="37642"/>
                        <a14:foregroundMark x1="53166" y1="47619" x2="53166" y2="47619"/>
                        <a14:foregroundMark x1="63181" y1="42630" x2="63181" y2="42630"/>
                        <a14:foregroundMark x1="70839" y1="31973" x2="70839" y2="31973"/>
                        <a14:foregroundMark x1="70398" y1="58277" x2="70398" y2="58277"/>
                        <a14:foregroundMark x1="65243" y1="75964" x2="65243" y2="75964"/>
                        <a14:foregroundMark x1="38733" y1="73243" x2="38733" y2="73243"/>
                        <a14:backgroundMark x1="17084" y1="39456" x2="17084" y2="39456"/>
                        <a14:backgroundMark x1="22680" y1="54649" x2="22680" y2="54649"/>
                        <a14:backgroundMark x1="28866" y1="75737" x2="28866" y2="75737"/>
                        <a14:backgroundMark x1="42710" y1="81633" x2="42710" y2="81633"/>
                        <a14:backgroundMark x1="60383" y1="80045" x2="60383" y2="80045"/>
                        <a14:backgroundMark x1="77909" y1="61905" x2="77909" y2="61905"/>
                        <a14:backgroundMark x1="41973" y1="13379" x2="41973" y2="13379"/>
                        <a14:backgroundMark x1="32990" y1="22902" x2="32990" y2="22902"/>
                        <a14:backgroundMark x1="17820" y1="56236" x2="17820" y2="56236"/>
                        <a14:backgroundMark x1="24448" y1="77324" x2="24448" y2="77324"/>
                        <a14:backgroundMark x1="35346" y1="88889" x2="35346" y2="88889"/>
                        <a14:backgroundMark x1="45214" y1="79365" x2="45214" y2="79365"/>
                        <a14:backgroundMark x1="53019" y1="85941" x2="53019" y2="85941"/>
                      </a14:backgroundRemoval>
                    </a14:imgEffect>
                  </a14:imgLayer>
                </a14:imgProps>
              </a:ext>
            </a:extLst>
          </a:blip>
          <a:srcRect l="19191" r="23238" b="12909"/>
          <a:stretch/>
        </p:blipFill>
        <p:spPr>
          <a:xfrm>
            <a:off x="7593247" y="175652"/>
            <a:ext cx="1213385" cy="1034587"/>
          </a:xfrm>
          <a:prstGeom prst="rect">
            <a:avLst/>
          </a:prstGeom>
          <a:ln>
            <a:noFill/>
          </a:ln>
          <a:effectLst>
            <a:outerShdw blurRad="190500" algn="tl" rotWithShape="0">
              <a:srgbClr val="000000">
                <a:alpha val="70000"/>
              </a:srgbClr>
            </a:outerShdw>
            <a:reflection blurRad="50800" stA="20000" endPos="55000" dir="5400000" sy="-100000" algn="bl" rotWithShape="0"/>
          </a:effectLst>
        </p:spPr>
      </p:pic>
      <p:sp>
        <p:nvSpPr>
          <p:cNvPr id="5" name="Title 4"/>
          <p:cNvSpPr>
            <a:spLocks noGrp="1"/>
          </p:cNvSpPr>
          <p:nvPr>
            <p:ph type="title"/>
            <p:custDataLst>
              <p:tags r:id="rId3"/>
            </p:custDataLst>
          </p:nvPr>
        </p:nvSpPr>
        <p:spPr/>
        <p:txBody>
          <a:bodyPr/>
          <a:lstStyle/>
          <a:p>
            <a:r>
              <a:rPr lang="en-US" dirty="0"/>
              <a:t>ANSYS in Structural Mechanics</a:t>
            </a:r>
            <a:br>
              <a:rPr lang="en-US" dirty="0"/>
            </a:br>
            <a:endParaRPr lang="en-US" dirty="0"/>
          </a:p>
        </p:txBody>
      </p:sp>
      <p:sp>
        <p:nvSpPr>
          <p:cNvPr id="6" name="Text Placeholder 5"/>
          <p:cNvSpPr>
            <a:spLocks noGrp="1"/>
          </p:cNvSpPr>
          <p:nvPr>
            <p:ph type="body" sz="quarter" idx="11"/>
            <p:custDataLst>
              <p:tags r:id="rId4"/>
            </p:custDataLst>
          </p:nvPr>
        </p:nvSpPr>
        <p:spPr>
          <a:xfrm>
            <a:off x="159840" y="1005269"/>
            <a:ext cx="4031160" cy="5577555"/>
          </a:xfrm>
        </p:spPr>
        <p:txBody>
          <a:bodyPr/>
          <a:lstStyle/>
          <a:p>
            <a:pPr>
              <a:lnSpc>
                <a:spcPct val="250000"/>
              </a:lnSpc>
            </a:pPr>
            <a:r>
              <a:rPr lang="en-US" sz="2000" dirty="0" smtClean="0">
                <a:latin typeface="+mn-lt"/>
              </a:rPr>
              <a:t>Nonlinear Analysis</a:t>
            </a:r>
          </a:p>
          <a:p>
            <a:pPr>
              <a:lnSpc>
                <a:spcPct val="250000"/>
              </a:lnSpc>
            </a:pPr>
            <a:r>
              <a:rPr lang="en-US" sz="2000" dirty="0" smtClean="0">
                <a:latin typeface="+mn-lt"/>
              </a:rPr>
              <a:t>Fracture Mechanics</a:t>
            </a:r>
          </a:p>
          <a:p>
            <a:pPr>
              <a:lnSpc>
                <a:spcPct val="250000"/>
              </a:lnSpc>
            </a:pPr>
            <a:r>
              <a:rPr lang="en-US" sz="2000" dirty="0" smtClean="0">
                <a:latin typeface="+mn-lt"/>
              </a:rPr>
              <a:t>Linear Static</a:t>
            </a:r>
          </a:p>
          <a:p>
            <a:pPr>
              <a:lnSpc>
                <a:spcPct val="250000"/>
              </a:lnSpc>
            </a:pPr>
            <a:r>
              <a:rPr lang="en-US" sz="2000" dirty="0" smtClean="0">
                <a:latin typeface="+mn-lt"/>
              </a:rPr>
              <a:t>Instabilities</a:t>
            </a:r>
          </a:p>
          <a:p>
            <a:pPr>
              <a:lnSpc>
                <a:spcPct val="250000"/>
              </a:lnSpc>
            </a:pPr>
            <a:r>
              <a:rPr lang="en-US" sz="2000" dirty="0" smtClean="0">
                <a:latin typeface="+mn-lt"/>
              </a:rPr>
              <a:t>Acoustics</a:t>
            </a:r>
          </a:p>
          <a:p>
            <a:pPr>
              <a:lnSpc>
                <a:spcPct val="250000"/>
              </a:lnSpc>
            </a:pPr>
            <a:r>
              <a:rPr lang="en-US" sz="2000" dirty="0" smtClean="0">
                <a:latin typeface="+mn-lt"/>
              </a:rPr>
              <a:t>Contact</a:t>
            </a:r>
          </a:p>
        </p:txBody>
      </p:sp>
      <p:sp>
        <p:nvSpPr>
          <p:cNvPr id="2" name="Rectangle 1"/>
          <p:cNvSpPr/>
          <p:nvPr>
            <p:custDataLst>
              <p:tags r:id="rId5"/>
            </p:custDataLst>
          </p:nvPr>
        </p:nvSpPr>
        <p:spPr>
          <a:xfrm>
            <a:off x="4724400" y="1539423"/>
            <a:ext cx="4242484" cy="4708981"/>
          </a:xfrm>
          <a:prstGeom prst="rect">
            <a:avLst/>
          </a:prstGeom>
        </p:spPr>
        <p:txBody>
          <a:bodyPr wrap="square">
            <a:spAutoFit/>
          </a:bodyPr>
          <a:lstStyle/>
          <a:p>
            <a:pPr algn="r" fontAlgn="auto">
              <a:lnSpc>
                <a:spcPct val="250000"/>
              </a:lnSpc>
              <a:spcBef>
                <a:spcPts val="0"/>
              </a:spcBef>
              <a:spcAft>
                <a:spcPts val="0"/>
              </a:spcAft>
            </a:pPr>
            <a:r>
              <a:rPr lang="en-US" sz="2000" b="1" dirty="0" smtClean="0">
                <a:solidFill>
                  <a:prstClr val="black"/>
                </a:solidFill>
                <a:latin typeface="Calibri"/>
              </a:rPr>
              <a:t>Explicit</a:t>
            </a:r>
          </a:p>
          <a:p>
            <a:pPr algn="r" fontAlgn="auto">
              <a:lnSpc>
                <a:spcPct val="250000"/>
              </a:lnSpc>
              <a:spcBef>
                <a:spcPts val="0"/>
              </a:spcBef>
              <a:spcAft>
                <a:spcPts val="0"/>
              </a:spcAft>
            </a:pPr>
            <a:r>
              <a:rPr lang="en-US" sz="2000" b="1" dirty="0" smtClean="0">
                <a:solidFill>
                  <a:prstClr val="black"/>
                </a:solidFill>
                <a:latin typeface="Calibri"/>
              </a:rPr>
              <a:t>Dynamics – Modal</a:t>
            </a:r>
          </a:p>
          <a:p>
            <a:pPr algn="r" fontAlgn="auto">
              <a:lnSpc>
                <a:spcPct val="250000"/>
              </a:lnSpc>
              <a:spcBef>
                <a:spcPts val="0"/>
              </a:spcBef>
              <a:spcAft>
                <a:spcPts val="0"/>
              </a:spcAft>
            </a:pPr>
            <a:r>
              <a:rPr lang="en-US" sz="2000" b="1" dirty="0" smtClean="0">
                <a:solidFill>
                  <a:prstClr val="black"/>
                </a:solidFill>
                <a:latin typeface="Calibri"/>
              </a:rPr>
              <a:t>Dynamics – Spectral</a:t>
            </a:r>
          </a:p>
          <a:p>
            <a:pPr algn="r" fontAlgn="auto">
              <a:lnSpc>
                <a:spcPct val="250000"/>
              </a:lnSpc>
              <a:spcBef>
                <a:spcPts val="0"/>
              </a:spcBef>
              <a:spcAft>
                <a:spcPts val="0"/>
              </a:spcAft>
            </a:pPr>
            <a:r>
              <a:rPr lang="en-US" sz="2000" b="1" dirty="0" smtClean="0">
                <a:solidFill>
                  <a:prstClr val="black"/>
                </a:solidFill>
                <a:latin typeface="Calibri"/>
              </a:rPr>
              <a:t>Dynamics – Harmonic</a:t>
            </a:r>
          </a:p>
          <a:p>
            <a:pPr algn="r" fontAlgn="auto">
              <a:lnSpc>
                <a:spcPct val="250000"/>
              </a:lnSpc>
              <a:spcBef>
                <a:spcPts val="0"/>
              </a:spcBef>
              <a:spcAft>
                <a:spcPts val="0"/>
              </a:spcAft>
            </a:pPr>
            <a:r>
              <a:rPr lang="en-US" sz="2000" b="1" dirty="0" smtClean="0">
                <a:solidFill>
                  <a:prstClr val="black"/>
                </a:solidFill>
                <a:latin typeface="Calibri"/>
              </a:rPr>
              <a:t>Dynamics – Transient</a:t>
            </a:r>
          </a:p>
          <a:p>
            <a:pPr algn="r" fontAlgn="auto">
              <a:lnSpc>
                <a:spcPct val="250000"/>
              </a:lnSpc>
              <a:spcBef>
                <a:spcPts val="0"/>
              </a:spcBef>
              <a:spcAft>
                <a:spcPts val="0"/>
              </a:spcAft>
            </a:pPr>
            <a:r>
              <a:rPr lang="en-US" sz="2000" b="1" dirty="0" smtClean="0">
                <a:solidFill>
                  <a:prstClr val="black"/>
                </a:solidFill>
                <a:latin typeface="Calibri"/>
              </a:rPr>
              <a:t>Rigid/Flexible Mechanisms</a:t>
            </a:r>
            <a:endParaRPr lang="en-US" sz="2000" b="1" dirty="0">
              <a:solidFill>
                <a:prstClr val="black"/>
              </a:solidFill>
              <a:latin typeface="Calibri"/>
            </a:endParaRPr>
          </a:p>
        </p:txBody>
      </p:sp>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04259" y="2014697"/>
            <a:ext cx="3657600" cy="30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04259" y="2032953"/>
            <a:ext cx="365760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04259" y="2102803"/>
            <a:ext cx="36576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1084" y="2044859"/>
            <a:ext cx="3663950"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142" y="2102803"/>
            <a:ext cx="377983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b="5373"/>
          <a:stretch/>
        </p:blipFill>
        <p:spPr bwMode="auto">
          <a:xfrm>
            <a:off x="2501084" y="2106874"/>
            <a:ext cx="3663950" cy="282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438402" y="2057400"/>
            <a:ext cx="3789319" cy="2926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2744924" y="1351002"/>
            <a:ext cx="2435383" cy="1446550"/>
          </a:xfrm>
          <a:prstGeom prst="rect">
            <a:avLst/>
          </a:prstGeom>
          <a:solidFill>
            <a:srgbClr val="4F81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srgbClr val="EEECE1"/>
                </a:solidFill>
                <a:effectLst/>
                <a:uLnTx/>
                <a:uFillTx/>
              </a:rPr>
              <a:t>OK for project but should</a:t>
            </a:r>
            <a:r>
              <a:rPr kumimoji="0" lang="en-US" sz="2200" b="0" i="0" u="none" strike="noStrike" kern="0" cap="none" spc="0" normalizeH="0" noProof="0" dirty="0" smtClean="0">
                <a:ln>
                  <a:noFill/>
                </a:ln>
                <a:solidFill>
                  <a:srgbClr val="EEECE1"/>
                </a:solidFill>
                <a:effectLst/>
                <a:uLnTx/>
                <a:uFillTx/>
              </a:rPr>
              <a:t> go well beyond the cases covered in class</a:t>
            </a:r>
            <a:endParaRPr kumimoji="0" lang="en-US" sz="2200" b="0" i="0" u="none" strike="noStrike" kern="0" cap="none" spc="0" normalizeH="0" baseline="0" noProof="0" dirty="0">
              <a:ln>
                <a:noFill/>
              </a:ln>
              <a:solidFill>
                <a:srgbClr val="EEECE1"/>
              </a:solidFill>
              <a:effectLst/>
              <a:uLnTx/>
              <a:uFillTx/>
            </a:endParaRPr>
          </a:p>
        </p:txBody>
      </p:sp>
      <p:cxnSp>
        <p:nvCxnSpPr>
          <p:cNvPr id="20" name="Straight Arrow Connector 19"/>
          <p:cNvCxnSpPr>
            <a:stCxn id="19" idx="1"/>
          </p:cNvCxnSpPr>
          <p:nvPr/>
        </p:nvCxnSpPr>
        <p:spPr>
          <a:xfrm flipH="1">
            <a:off x="1493520" y="2074277"/>
            <a:ext cx="1251404" cy="1217563"/>
          </a:xfrm>
          <a:prstGeom prst="straightConnector1">
            <a:avLst/>
          </a:prstGeom>
          <a:noFill/>
          <a:ln w="38100" cap="flat" cmpd="sng" algn="ctr">
            <a:solidFill>
              <a:srgbClr val="4F81BD">
                <a:shade val="95000"/>
                <a:satMod val="105000"/>
              </a:srgbClr>
            </a:solidFill>
            <a:prstDash val="solid"/>
            <a:tailEnd type="arrow"/>
          </a:ln>
          <a:effectLst/>
        </p:spPr>
      </p:cxnSp>
    </p:spTree>
    <p:custDataLst>
      <p:tags r:id="rId1"/>
    </p:custDataLst>
    <p:extLst>
      <p:ext uri="{BB962C8B-B14F-4D97-AF65-F5344CB8AC3E}">
        <p14:creationId xmlns:p14="http://schemas.microsoft.com/office/powerpoint/2010/main" val="3173162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25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125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nodeType="afterEffect">
                                  <p:stCondLst>
                                    <p:cond delay="1250"/>
                                  </p:stCondLst>
                                  <p:childTnLst>
                                    <p:set>
                                      <p:cBhvr>
                                        <p:cTn id="12" dur="1" fill="hold">
                                          <p:stCondLst>
                                            <p:cond delay="0"/>
                                          </p:stCondLst>
                                        </p:cTn>
                                        <p:tgtEl>
                                          <p:spTgt spid="1030"/>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nodeType="afterEffect">
                                  <p:stCondLst>
                                    <p:cond delay="1250"/>
                                  </p:stCondLst>
                                  <p:childTnLst>
                                    <p:set>
                                      <p:cBhvr>
                                        <p:cTn id="15" dur="1" fill="hold">
                                          <p:stCondLst>
                                            <p:cond delay="0"/>
                                          </p:stCondLst>
                                        </p:cTn>
                                        <p:tgtEl>
                                          <p:spTgt spid="1031"/>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nodeType="afterEffect">
                                  <p:stCondLst>
                                    <p:cond delay="1250"/>
                                  </p:stCondLst>
                                  <p:childTnLst>
                                    <p:set>
                                      <p:cBhvr>
                                        <p:cTn id="18" dur="1" fill="hold">
                                          <p:stCondLst>
                                            <p:cond delay="0"/>
                                          </p:stCondLst>
                                        </p:cTn>
                                        <p:tgtEl>
                                          <p:spTgt spid="1032"/>
                                        </p:tgtEl>
                                        <p:attrNameLst>
                                          <p:attrName>style.visibility</p:attrName>
                                        </p:attrNameLst>
                                      </p:cBhvr>
                                      <p:to>
                                        <p:strVal val="visible"/>
                                      </p:to>
                                    </p:set>
                                  </p:childTnLst>
                                </p:cTn>
                              </p:par>
                            </p:childTnLst>
                          </p:cTn>
                        </p:par>
                        <p:par>
                          <p:cTn id="19" fill="hold">
                            <p:stCondLst>
                              <p:cond delay="6250"/>
                            </p:stCondLst>
                            <p:childTnLst>
                              <p:par>
                                <p:cTn id="20" presetID="1" presetClass="entr" presetSubtype="0" fill="hold" nodeType="afterEffect">
                                  <p:stCondLst>
                                    <p:cond delay="1250"/>
                                  </p:stCondLst>
                                  <p:childTnLst>
                                    <p:set>
                                      <p:cBhvr>
                                        <p:cTn id="21" dur="1" fill="hold">
                                          <p:stCondLst>
                                            <p:cond delay="0"/>
                                          </p:stCondLst>
                                        </p:cTn>
                                        <p:tgtEl>
                                          <p:spTgt spid="1033"/>
                                        </p:tgtEl>
                                        <p:attrNameLst>
                                          <p:attrName>style.visibility</p:attrName>
                                        </p:attrNameLst>
                                      </p:cBhvr>
                                      <p:to>
                                        <p:strVal val="visible"/>
                                      </p:to>
                                    </p:set>
                                  </p:childTnLst>
                                </p:cTn>
                              </p:par>
                            </p:childTnLst>
                          </p:cTn>
                        </p:par>
                        <p:par>
                          <p:cTn id="22" fill="hold">
                            <p:stCondLst>
                              <p:cond delay="7500"/>
                            </p:stCondLst>
                            <p:childTnLst>
                              <p:par>
                                <p:cTn id="23" presetID="1" presetClass="entr" presetSubtype="0" fill="hold" nodeType="afterEffect">
                                  <p:stCondLst>
                                    <p:cond delay="1250"/>
                                  </p:stCondLst>
                                  <p:childTnLst>
                                    <p:set>
                                      <p:cBhvr>
                                        <p:cTn id="24" dur="1" fill="hold">
                                          <p:stCondLst>
                                            <p:cond delay="0"/>
                                          </p:stCondLst>
                                        </p:cTn>
                                        <p:tgtEl>
                                          <p:spTgt spid="1035"/>
                                        </p:tgtEl>
                                        <p:attrNameLst>
                                          <p:attrName>style.visibility</p:attrName>
                                        </p:attrNameLst>
                                      </p:cBhvr>
                                      <p:to>
                                        <p:strVal val="visible"/>
                                      </p:to>
                                    </p:set>
                                  </p:childTnLst>
                                </p:cTn>
                              </p:par>
                            </p:childTnLst>
                          </p:cTn>
                        </p:par>
                        <p:par>
                          <p:cTn id="25" fill="hold">
                            <p:stCondLst>
                              <p:cond delay="8750"/>
                            </p:stCondLst>
                            <p:childTnLst>
                              <p:par>
                                <p:cTn id="26" presetID="1" presetClass="entr" presetSubtype="0" fill="hold" nodeType="afterEffect">
                                  <p:stCondLst>
                                    <p:cond delay="1250"/>
                                  </p:stCondLst>
                                  <p:childTnLst>
                                    <p:set>
                                      <p:cBhvr>
                                        <p:cTn id="27" dur="1" fill="hold">
                                          <p:stCondLst>
                                            <p:cond delay="0"/>
                                          </p:stCondLst>
                                        </p:cTn>
                                        <p:tgtEl>
                                          <p:spTgt spid="1036"/>
                                        </p:tgtEl>
                                        <p:attrNameLst>
                                          <p:attrName>style.visibility</p:attrName>
                                        </p:attrNameLst>
                                      </p:cBhvr>
                                      <p:to>
                                        <p:strVal val="visible"/>
                                      </p:to>
                                    </p:set>
                                  </p:childTnLst>
                                </p:cTn>
                              </p:par>
                            </p:childTnLst>
                          </p:cTn>
                        </p:par>
                        <p:par>
                          <p:cTn id="28" fill="hold">
                            <p:stCondLst>
                              <p:cond delay="10000"/>
                            </p:stCondLst>
                            <p:childTnLst>
                              <p:par>
                                <p:cTn id="29" presetID="1" presetClass="entr" presetSubtype="0" fill="hold" nodeType="afterEffect">
                                  <p:stCondLst>
                                    <p:cond delay="1250"/>
                                  </p:stCondLst>
                                  <p:childTnLst>
                                    <p:set>
                                      <p:cBhvr>
                                        <p:cTn id="30" dur="1" fill="hold">
                                          <p:stCondLst>
                                            <p:cond delay="0"/>
                                          </p:stCondLst>
                                        </p:cTn>
                                        <p:tgtEl>
                                          <p:spTgt spid="1037"/>
                                        </p:tgtEl>
                                        <p:attrNameLst>
                                          <p:attrName>style.visibility</p:attrName>
                                        </p:attrNameLst>
                                      </p:cBhvr>
                                      <p:to>
                                        <p:strVal val="visible"/>
                                      </p:to>
                                    </p:set>
                                  </p:childTnLst>
                                </p:cTn>
                              </p:par>
                            </p:childTnLst>
                          </p:cTn>
                        </p:par>
                        <p:par>
                          <p:cTn id="31" fill="hold">
                            <p:stCondLst>
                              <p:cond delay="11250"/>
                            </p:stCondLst>
                            <p:childTnLst>
                              <p:par>
                                <p:cTn id="32" presetID="1" presetClass="entr" presetSubtype="0" fill="hold" nodeType="afterEffect">
                                  <p:stCondLst>
                                    <p:cond delay="1250"/>
                                  </p:stCondLst>
                                  <p:childTnLst>
                                    <p:set>
                                      <p:cBhvr>
                                        <p:cTn id="33" dur="1" fill="hold">
                                          <p:stCondLst>
                                            <p:cond delay="0"/>
                                          </p:stCondLst>
                                        </p:cTn>
                                        <p:tgtEl>
                                          <p:spTgt spid="102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par>
              <p:cTn id="40"/>
            </p:par>
          </p:childTnLst>
        </p:cTn>
      </p:par>
    </p:tnLst>
    <p:bldLst>
      <p:bldP spid="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Build-Up of FEA Model</a:t>
            </a:r>
            <a:endParaRPr lang="en-US" dirty="0"/>
          </a:p>
        </p:txBody>
      </p:sp>
      <p:cxnSp>
        <p:nvCxnSpPr>
          <p:cNvPr id="7" name="Straight Arrow Connector 6"/>
          <p:cNvCxnSpPr/>
          <p:nvPr/>
        </p:nvCxnSpPr>
        <p:spPr>
          <a:xfrm>
            <a:off x="2316480" y="4975860"/>
            <a:ext cx="4518660" cy="762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316480" y="1691640"/>
            <a:ext cx="0" cy="326898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37894" y="5073253"/>
            <a:ext cx="1735613" cy="461665"/>
          </a:xfrm>
          <a:prstGeom prst="rect">
            <a:avLst/>
          </a:prstGeom>
          <a:noFill/>
        </p:spPr>
        <p:txBody>
          <a:bodyPr wrap="square" rtlCol="0">
            <a:spAutoFit/>
          </a:bodyPr>
          <a:lstStyle/>
          <a:p>
            <a:r>
              <a:rPr lang="en-US" sz="2400" dirty="0" smtClean="0">
                <a:solidFill>
                  <a:srgbClr val="00B0F0"/>
                </a:solidFill>
              </a:rPr>
              <a:t>Geometry</a:t>
            </a:r>
            <a:endParaRPr lang="en-US" sz="2400" dirty="0">
              <a:solidFill>
                <a:srgbClr val="00B0F0"/>
              </a:solidFill>
            </a:endParaRPr>
          </a:p>
        </p:txBody>
      </p:sp>
      <p:sp>
        <p:nvSpPr>
          <p:cNvPr id="11" name="TextBox 10"/>
          <p:cNvSpPr txBox="1"/>
          <p:nvPr/>
        </p:nvSpPr>
        <p:spPr>
          <a:xfrm>
            <a:off x="828524" y="1400413"/>
            <a:ext cx="1475601" cy="830997"/>
          </a:xfrm>
          <a:prstGeom prst="rect">
            <a:avLst/>
          </a:prstGeom>
          <a:noFill/>
        </p:spPr>
        <p:txBody>
          <a:bodyPr wrap="square" rtlCol="0">
            <a:spAutoFit/>
          </a:bodyPr>
          <a:lstStyle/>
          <a:p>
            <a:r>
              <a:rPr lang="en-US" sz="2400" dirty="0" smtClean="0">
                <a:solidFill>
                  <a:srgbClr val="00B0F0"/>
                </a:solidFill>
              </a:rPr>
              <a:t>Physics/</a:t>
            </a:r>
          </a:p>
          <a:p>
            <a:r>
              <a:rPr lang="en-US" sz="2400" dirty="0" err="1" smtClean="0">
                <a:solidFill>
                  <a:srgbClr val="00B0F0"/>
                </a:solidFill>
              </a:rPr>
              <a:t>Numerics</a:t>
            </a:r>
            <a:endParaRPr lang="en-US" sz="2400" dirty="0">
              <a:solidFill>
                <a:srgbClr val="00B0F0"/>
              </a:solidFill>
            </a:endParaRPr>
          </a:p>
        </p:txBody>
      </p:sp>
      <p:sp>
        <p:nvSpPr>
          <p:cNvPr id="12" name="TextBox 11"/>
          <p:cNvSpPr txBox="1"/>
          <p:nvPr/>
        </p:nvSpPr>
        <p:spPr>
          <a:xfrm>
            <a:off x="2614535" y="4983480"/>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3" name="Rectangle 12"/>
          <p:cNvSpPr/>
          <p:nvPr/>
        </p:nvSpPr>
        <p:spPr>
          <a:xfrm>
            <a:off x="5407166" y="4983480"/>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sp>
        <p:nvSpPr>
          <p:cNvPr id="14" name="TextBox 13"/>
          <p:cNvSpPr txBox="1"/>
          <p:nvPr/>
        </p:nvSpPr>
        <p:spPr>
          <a:xfrm>
            <a:off x="1372731" y="4327058"/>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5" name="Rectangle 14"/>
          <p:cNvSpPr/>
          <p:nvPr/>
        </p:nvSpPr>
        <p:spPr>
          <a:xfrm>
            <a:off x="1117640" y="2287548"/>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cxnSp>
        <p:nvCxnSpPr>
          <p:cNvPr id="17" name="Straight Connector 16"/>
          <p:cNvCxnSpPr/>
          <p:nvPr/>
        </p:nvCxnSpPr>
        <p:spPr>
          <a:xfrm>
            <a:off x="3009900" y="4899660"/>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54752" y="4889063"/>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01127" y="4511724"/>
            <a:ext cx="2059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201127" y="2472214"/>
            <a:ext cx="205996"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614535" y="2098298"/>
            <a:ext cx="1719048"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sp>
        <p:nvSpPr>
          <p:cNvPr id="29" name="TextBox 28"/>
          <p:cNvSpPr txBox="1"/>
          <p:nvPr/>
        </p:nvSpPr>
        <p:spPr>
          <a:xfrm>
            <a:off x="5315726" y="4093963"/>
            <a:ext cx="1719048" cy="769441"/>
          </a:xfrm>
          <a:prstGeom prst="rect">
            <a:avLst/>
          </a:prstGeom>
          <a:solidFill>
            <a:schemeClr val="accent1"/>
          </a:solidFill>
        </p:spPr>
        <p:txBody>
          <a:bodyPr wrap="square" rtlCol="0">
            <a:spAutoFit/>
          </a:bodyPr>
          <a:lstStyle/>
          <a:p>
            <a:r>
              <a:rPr lang="en-US" sz="2200" dirty="0" smtClean="0">
                <a:solidFill>
                  <a:schemeClr val="bg2"/>
                </a:solidFill>
              </a:rPr>
              <a:t> Not Acceptable</a:t>
            </a:r>
            <a:endParaRPr lang="en-US" sz="2200" dirty="0">
              <a:solidFill>
                <a:schemeClr val="bg2"/>
              </a:solidFill>
            </a:endParaRPr>
          </a:p>
        </p:txBody>
      </p:sp>
      <p:sp>
        <p:nvSpPr>
          <p:cNvPr id="30" name="TextBox 29"/>
          <p:cNvSpPr txBox="1"/>
          <p:nvPr/>
        </p:nvSpPr>
        <p:spPr>
          <a:xfrm>
            <a:off x="5407165" y="2072104"/>
            <a:ext cx="1627609"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grpSp>
        <p:nvGrpSpPr>
          <p:cNvPr id="57" name="Group 56"/>
          <p:cNvGrpSpPr/>
          <p:nvPr/>
        </p:nvGrpSpPr>
        <p:grpSpPr>
          <a:xfrm>
            <a:off x="2735580" y="2472214"/>
            <a:ext cx="2580146" cy="2039510"/>
            <a:chOff x="2735580" y="2472214"/>
            <a:chExt cx="2580146" cy="2039510"/>
          </a:xfrm>
        </p:grpSpPr>
        <p:cxnSp>
          <p:nvCxnSpPr>
            <p:cNvPr id="46" name="Straight Connector 45"/>
            <p:cNvCxnSpPr/>
            <p:nvPr/>
          </p:nvCxnSpPr>
          <p:spPr>
            <a:xfrm>
              <a:off x="3817620" y="305562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2735580" y="2472214"/>
              <a:ext cx="2580146" cy="2039510"/>
              <a:chOff x="2735580" y="2472214"/>
              <a:chExt cx="2580146" cy="2039510"/>
            </a:xfrm>
          </p:grpSpPr>
          <p:cxnSp>
            <p:nvCxnSpPr>
              <p:cNvPr id="36" name="Straight Connector 35"/>
              <p:cNvCxnSpPr/>
              <p:nvPr/>
            </p:nvCxnSpPr>
            <p:spPr>
              <a:xfrm flipV="1">
                <a:off x="2735580" y="3627120"/>
                <a:ext cx="0" cy="884604"/>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735580" y="363474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3817620" y="3055620"/>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4899660" y="2472214"/>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899660" y="2472214"/>
                <a:ext cx="416066"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7462207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Cover in Project Report and Presentation?</a:t>
            </a:r>
            <a:endParaRPr lang="en-US"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8688" y="1566708"/>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6441971" y="1590996"/>
            <a:ext cx="2435383" cy="1107996"/>
          </a:xfrm>
          <a:prstGeom prst="rect">
            <a:avLst/>
          </a:prstGeom>
          <a:solidFill>
            <a:schemeClr val="accent1"/>
          </a:solidFill>
        </p:spPr>
        <p:txBody>
          <a:bodyPr wrap="square" rtlCol="0">
            <a:spAutoFit/>
          </a:bodyPr>
          <a:lstStyle/>
          <a:p>
            <a:r>
              <a:rPr lang="en-US" sz="2200" dirty="0" smtClean="0">
                <a:solidFill>
                  <a:schemeClr val="bg2"/>
                </a:solidFill>
              </a:rPr>
              <a:t>Cover all items in the “expert” framework</a:t>
            </a:r>
            <a:endParaRPr lang="en-US" sz="2200" dirty="0">
              <a:solidFill>
                <a:schemeClr val="bg2"/>
              </a:solidFill>
            </a:endParaRPr>
          </a:p>
        </p:txBody>
      </p:sp>
      <p:cxnSp>
        <p:nvCxnSpPr>
          <p:cNvPr id="35" name="Straight Arrow Connector 34"/>
          <p:cNvCxnSpPr>
            <a:stCxn id="34" idx="1"/>
          </p:cNvCxnSpPr>
          <p:nvPr/>
        </p:nvCxnSpPr>
        <p:spPr>
          <a:xfrm flipH="1">
            <a:off x="5433059" y="2144994"/>
            <a:ext cx="100891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441972" y="2993076"/>
            <a:ext cx="2435383" cy="1446550"/>
          </a:xfrm>
          <a:prstGeom prst="rect">
            <a:avLst/>
          </a:prstGeom>
          <a:solidFill>
            <a:schemeClr val="accent1"/>
          </a:solidFill>
        </p:spPr>
        <p:txBody>
          <a:bodyPr wrap="square" rtlCol="0">
            <a:spAutoFit/>
          </a:bodyPr>
          <a:lstStyle/>
          <a:p>
            <a:r>
              <a:rPr lang="en-US" sz="2200" dirty="0" smtClean="0">
                <a:solidFill>
                  <a:schemeClr val="bg2"/>
                </a:solidFill>
              </a:rPr>
              <a:t>In the process, you will come across as an FEA expert!</a:t>
            </a:r>
            <a:endParaRPr lang="en-US" sz="2200" dirty="0">
              <a:solidFill>
                <a:schemeClr val="bg2"/>
              </a:solidFill>
            </a:endParaRPr>
          </a:p>
        </p:txBody>
      </p:sp>
      <p:sp>
        <p:nvSpPr>
          <p:cNvPr id="39" name="TextBox 38"/>
          <p:cNvSpPr txBox="1"/>
          <p:nvPr/>
        </p:nvSpPr>
        <p:spPr>
          <a:xfrm>
            <a:off x="6441972" y="4725912"/>
            <a:ext cx="2435383" cy="1107996"/>
          </a:xfrm>
          <a:prstGeom prst="rect">
            <a:avLst/>
          </a:prstGeom>
          <a:solidFill>
            <a:schemeClr val="accent1"/>
          </a:solidFill>
        </p:spPr>
        <p:txBody>
          <a:bodyPr wrap="square" rtlCol="0">
            <a:spAutoFit/>
          </a:bodyPr>
          <a:lstStyle/>
          <a:p>
            <a:r>
              <a:rPr lang="en-US" sz="2200" dirty="0" smtClean="0">
                <a:solidFill>
                  <a:schemeClr val="bg2"/>
                </a:solidFill>
              </a:rPr>
              <a:t>More discussion in the coming weeks</a:t>
            </a:r>
            <a:endParaRPr lang="en-US" sz="2200" dirty="0">
              <a:solidFill>
                <a:schemeClr val="bg2"/>
              </a:solidFill>
            </a:endParaRPr>
          </a:p>
        </p:txBody>
      </p:sp>
    </p:spTree>
    <p:extLst>
      <p:ext uri="{BB962C8B-B14F-4D97-AF65-F5344CB8AC3E}">
        <p14:creationId xmlns:p14="http://schemas.microsoft.com/office/powerpoint/2010/main" val="154511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8" grpId="0" animBg="1"/>
      <p:bldP spid="3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HW</a:t>
            </a:r>
            <a:endParaRPr lang="en-US" dirty="0"/>
          </a:p>
        </p:txBody>
      </p:sp>
      <p:pic>
        <p:nvPicPr>
          <p:cNvPr id="1026" name="Picture 2" descr="C:\Users\rb88\Documents\home\mae470\fall2012\plat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9260" y="1569340"/>
            <a:ext cx="6282746" cy="410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992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C:\Users\rb88\Documents\home\mae470\fall2012\plat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835" y="207645"/>
            <a:ext cx="5276850" cy="592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868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ANSYS Software</a:t>
            </a:r>
            <a:endParaRPr lang="en-US" dirty="0"/>
          </a:p>
        </p:txBody>
      </p:sp>
      <p:sp>
        <p:nvSpPr>
          <p:cNvPr id="3" name="Content Placeholder 2"/>
          <p:cNvSpPr>
            <a:spLocks noGrp="1"/>
          </p:cNvSpPr>
          <p:nvPr>
            <p:ph idx="1"/>
          </p:nvPr>
        </p:nvSpPr>
        <p:spPr/>
        <p:txBody>
          <a:bodyPr>
            <a:normAutofit fontScale="92500" lnSpcReduction="20000"/>
          </a:bodyPr>
          <a:lstStyle/>
          <a:p>
            <a:r>
              <a:rPr lang="en-US" dirty="0"/>
              <a:t>Leading </a:t>
            </a:r>
            <a:r>
              <a:rPr lang="en-US" dirty="0" smtClean="0"/>
              <a:t>commercial FEA software</a:t>
            </a:r>
          </a:p>
          <a:p>
            <a:r>
              <a:rPr lang="en-US" dirty="0" smtClean="0"/>
              <a:t>Founded by Cornell alum Dr. John Swanson in 1970</a:t>
            </a:r>
          </a:p>
          <a:p>
            <a:r>
              <a:rPr lang="en-US" dirty="0" smtClean="0"/>
              <a:t>Can solve structural, thermal, flow and electro-magnetic problems</a:t>
            </a:r>
          </a:p>
          <a:p>
            <a:r>
              <a:rPr lang="en-US" dirty="0" smtClean="0"/>
              <a:t>Student version available for $25/year</a:t>
            </a:r>
          </a:p>
          <a:p>
            <a:pPr lvl="1"/>
            <a:r>
              <a:rPr lang="en-US" dirty="0" smtClean="0"/>
              <a:t>Instructions to be provided by e-mail</a:t>
            </a:r>
          </a:p>
          <a:p>
            <a:pPr lvl="1"/>
            <a:r>
              <a:rPr lang="en-US" dirty="0" smtClean="0"/>
              <a:t> Version 13 </a:t>
            </a:r>
          </a:p>
          <a:p>
            <a:pPr lvl="2"/>
            <a:r>
              <a:rPr lang="en-US" dirty="0" smtClean="0"/>
              <a:t>Labs are using Version 14. V14 files cannot be read into V13.</a:t>
            </a:r>
            <a:endParaRPr lang="en-US" dirty="0"/>
          </a:p>
        </p:txBody>
      </p:sp>
    </p:spTree>
    <p:extLst>
      <p:ext uri="{BB962C8B-B14F-4D97-AF65-F5344CB8AC3E}">
        <p14:creationId xmlns:p14="http://schemas.microsoft.com/office/powerpoint/2010/main" val="333577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Plate with a Hole in Tension</a:t>
            </a:r>
          </a:p>
        </p:txBody>
      </p:sp>
      <p:sp>
        <p:nvSpPr>
          <p:cNvPr id="3" name="Content Placeholder 2"/>
          <p:cNvSpPr>
            <a:spLocks noGrp="1"/>
          </p:cNvSpPr>
          <p:nvPr>
            <p:ph idx="1"/>
          </p:nvPr>
        </p:nvSpPr>
        <p:spPr>
          <a:xfrm>
            <a:off x="467719" y="3977641"/>
            <a:ext cx="4569101" cy="1783079"/>
          </a:xfrm>
        </p:spPr>
        <p:txBody>
          <a:bodyPr>
            <a:normAutofit fontScale="85000" lnSpcReduction="10000"/>
          </a:bodyPr>
          <a:lstStyle/>
          <a:p>
            <a:r>
              <a:rPr lang="en-US" dirty="0" smtClean="0"/>
              <a:t>Boundary value problem</a:t>
            </a:r>
            <a:endParaRPr lang="en-US" dirty="0" smtClean="0">
              <a:solidFill>
                <a:srgbClr val="00B050"/>
              </a:solidFill>
            </a:endParaRPr>
          </a:p>
          <a:p>
            <a:pPr lvl="1"/>
            <a:r>
              <a:rPr lang="en-US" dirty="0" smtClean="0"/>
              <a:t>Governing equation</a:t>
            </a:r>
          </a:p>
          <a:p>
            <a:pPr lvl="1"/>
            <a:r>
              <a:rPr lang="en-US" dirty="0" smtClean="0"/>
              <a:t>Domain</a:t>
            </a:r>
          </a:p>
          <a:p>
            <a:pPr lvl="1"/>
            <a:r>
              <a:rPr lang="en-US" dirty="0" smtClean="0"/>
              <a:t>Boundary conditions</a:t>
            </a:r>
          </a:p>
        </p:txBody>
      </p:sp>
      <p:pic>
        <p:nvPicPr>
          <p:cNvPr id="5" name="Picture 2" descr="C:\Users\rb88\Documents\home\mae470\fall2012\plate.png"/>
          <p:cNvPicPr>
            <a:picLocks noChangeAspect="1" noChangeArrowheads="1"/>
          </p:cNvPicPr>
          <p:nvPr/>
        </p:nvPicPr>
        <p:blipFill rotWithShape="1">
          <a:blip r:embed="rId2">
            <a:extLst>
              <a:ext uri="{28A0092B-C50C-407E-A947-70E740481C1C}">
                <a14:useLocalDpi xmlns:a14="http://schemas.microsoft.com/office/drawing/2010/main" val="0"/>
              </a:ext>
            </a:extLst>
          </a:blip>
          <a:srcRect l="23410" t="7244" r="20436" b="50645"/>
          <a:stretch/>
        </p:blipFill>
        <p:spPr bwMode="auto">
          <a:xfrm>
            <a:off x="986790" y="1653540"/>
            <a:ext cx="3528060" cy="172974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3476" y="1653540"/>
            <a:ext cx="3869065" cy="28879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a:off x="6858000" y="2095500"/>
            <a:ext cx="1539240" cy="92964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59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Modal Analysis</a:t>
            </a:r>
            <a:endParaRPr lang="en-US" dirty="0"/>
          </a:p>
        </p:txBody>
      </p:sp>
      <mc:AlternateContent xmlns:mc="http://schemas.openxmlformats.org/markup-compatibility/2006" xmlns:a14="http://schemas.microsoft.com/office/drawing/2010/main">
        <mc:Choice Requires="a14">
          <p:graphicFrame>
            <p:nvGraphicFramePr>
              <p:cNvPr id="4" name="Content Placeholder 3"/>
              <p:cNvGraphicFramePr>
                <a:graphicFrameLocks/>
              </p:cNvGraphicFramePr>
              <p:nvPr>
                <p:extLst>
                  <p:ext uri="{D42A27DB-BD31-4B8C-83A1-F6EECF244321}">
                    <p14:modId xmlns:p14="http://schemas.microsoft.com/office/powerpoint/2010/main" val="3597785364"/>
                  </p:ext>
                </p:extLst>
              </p:nvPr>
            </p:nvGraphicFramePr>
            <p:xfrm>
              <a:off x="1245776" y="1549632"/>
              <a:ext cx="7140128" cy="2373087"/>
            </p:xfrm>
            <a:graphic>
              <a:graphicData uri="http://schemas.openxmlformats.org/drawingml/2006/table">
                <a:tbl>
                  <a:tblPr firstRow="1" firstCol="1" bandRow="1">
                    <a:tableStyleId>{5C22544A-7EE6-4342-B048-85BDC9FD1C3A}</a:tableStyleId>
                  </a:tblPr>
                  <a:tblGrid>
                    <a:gridCol w="2179383"/>
                    <a:gridCol w="2179383"/>
                    <a:gridCol w="2781362"/>
                  </a:tblGrid>
                  <a:tr h="744682">
                    <a:tc>
                      <a:txBody>
                        <a:bodyPr/>
                        <a:lstStyle/>
                        <a:p>
                          <a:pPr marL="0" marR="0">
                            <a:spcBef>
                              <a:spcPts val="0"/>
                            </a:spcBef>
                            <a:spcAft>
                              <a:spcPts val="0"/>
                            </a:spcAft>
                          </a:pPr>
                          <a:r>
                            <a:rPr lang="en-US" sz="1800" dirty="0">
                              <a:effectLst/>
                            </a:rPr>
                            <a:t>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rPr>
                            <a:t>Spring-mass system</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latin typeface="+mn-lt"/>
                              <a:ea typeface="+mn-ea"/>
                            </a:rPr>
                            <a:t>FEA</a:t>
                          </a:r>
                          <a:endParaRPr lang="en-US" sz="1800" dirty="0">
                            <a:effectLst/>
                            <a:latin typeface="Times New Roman"/>
                            <a:ea typeface="Times New Roman"/>
                          </a:endParaRPr>
                        </a:p>
                      </a:txBody>
                      <a:tcPr marL="68580" marR="68580" marT="0" marB="0"/>
                    </a:tc>
                  </a:tr>
                  <a:tr h="446809">
                    <a:tc>
                      <a:txBody>
                        <a:bodyPr/>
                        <a:lstStyle/>
                        <a:p>
                          <a:pPr marL="0" marR="0">
                            <a:spcBef>
                              <a:spcPts val="0"/>
                            </a:spcBef>
                            <a:spcAft>
                              <a:spcPts val="0"/>
                            </a:spcAft>
                          </a:pPr>
                          <a:r>
                            <a:rPr lang="en-US" sz="1800" dirty="0" smtClean="0">
                              <a:effectLst/>
                            </a:rPr>
                            <a:t>Static</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m:t>
                                </m:r>
                                <m:r>
                                  <a:rPr lang="en-US" sz="1800" b="0" i="1" smtClean="0">
                                    <a:effectLst/>
                                    <a:latin typeface="Cambria Math"/>
                                    <a:ea typeface="Times New Roman"/>
                                  </a:rPr>
                                  <m:t>𝑓</m:t>
                                </m:r>
                              </m:oMath>
                            </m:oMathPara>
                          </a14:m>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oMath>
                            </m:oMathPara>
                          </a14:m>
                          <a:endParaRPr lang="en-US" sz="1800" dirty="0">
                            <a:effectLst/>
                            <a:latin typeface="Times New Roman"/>
                            <a:ea typeface="Times New Roman"/>
                          </a:endParaRPr>
                        </a:p>
                      </a:txBody>
                      <a:tcPr marL="68580" marR="68580" marT="0" marB="0"/>
                    </a:tc>
                  </a:tr>
                  <a:tr h="297873">
                    <a:tc>
                      <a:txBody>
                        <a:bodyPr/>
                        <a:lstStyle/>
                        <a:p>
                          <a:pPr marL="0" marR="0">
                            <a:spcBef>
                              <a:spcPts val="0"/>
                            </a:spcBef>
                            <a:spcAft>
                              <a:spcPts val="0"/>
                            </a:spcAft>
                          </a:pPr>
                          <a:r>
                            <a:rPr lang="en-US" sz="1800" dirty="0" smtClean="0">
                              <a:effectLst/>
                            </a:rPr>
                            <a:t>Forced</a:t>
                          </a:r>
                          <a:r>
                            <a:rPr lang="en-US" sz="1800" baseline="0" dirty="0" smtClean="0">
                              <a:effectLst/>
                            </a:rPr>
                            <a:t> vibration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𝑚</m:t>
                                </m:r>
                                <m:acc>
                                  <m:accPr>
                                    <m:chr m:val="̈"/>
                                    <m:ctrlPr>
                                      <a:rPr lang="en-US" sz="1800" b="0" i="1" smtClean="0">
                                        <a:effectLst/>
                                        <a:latin typeface="Cambria Math"/>
                                      </a:rPr>
                                    </m:ctrlPr>
                                  </m:accPr>
                                  <m:e>
                                    <m:r>
                                      <a:rPr lang="en-US" sz="1800" b="0" i="1" smtClean="0">
                                        <a:effectLst/>
                                        <a:latin typeface="Cambria Math"/>
                                      </a:rPr>
                                      <m:t>𝑑</m:t>
                                    </m:r>
                                  </m:e>
                                </m:acc>
                                <m:r>
                                  <a:rPr lang="en-US" sz="1800" b="0" i="1" smtClean="0">
                                    <a:effectLst/>
                                    <a:latin typeface="Cambria Math"/>
                                    <a:ea typeface="Times New Roman"/>
                                  </a:rPr>
                                  <m:t>+</m:t>
                                </m:r>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r>
                                  <a:rPr lang="en-US" sz="1800" b="0" i="1" smtClean="0">
                                    <a:effectLst/>
                                    <a:latin typeface="Cambria Math"/>
                                    <a:ea typeface="Times New Roman"/>
                                  </a:rPr>
                                  <m:t>𝑡</m:t>
                                </m:r>
                                <m:r>
                                  <a:rPr lang="en-US" sz="1800" b="0" i="1" smtClean="0">
                                    <a:effectLst/>
                                    <a:latin typeface="Cambria Math"/>
                                    <a:ea typeface="Times New Roman"/>
                                  </a:rPr>
                                  <m:t>)</m:t>
                                </m:r>
                              </m:oMath>
                            </m:oMathPara>
                          </a14:m>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m:t>
                                </m:r>
                                <m:r>
                                  <a:rPr lang="en-US" sz="1800" b="0" i="1" smtClean="0">
                                    <a:effectLst/>
                                    <a:latin typeface="Cambria Math"/>
                                    <a:ea typeface="Times New Roman"/>
                                  </a:rPr>
                                  <m:t>𝑀</m:t>
                                </m:r>
                                <m:r>
                                  <a:rPr lang="en-US" sz="1800" b="0" i="1" smtClean="0">
                                    <a:effectLst/>
                                    <a:latin typeface="Cambria Math"/>
                                    <a:ea typeface="Times New Roman"/>
                                  </a:rPr>
                                  <m:t>]</m:t>
                                </m:r>
                                <m:d>
                                  <m:dPr>
                                    <m:begChr m:val="{"/>
                                    <m:endChr m:val="}"/>
                                    <m:ctrlPr>
                                      <a:rPr lang="en-US" sz="1800" b="0" i="1" smtClean="0">
                                        <a:effectLst/>
                                        <a:latin typeface="Cambria Math"/>
                                      </a:rPr>
                                    </m:ctrlPr>
                                  </m:dPr>
                                  <m:e>
                                    <m:acc>
                                      <m:accPr>
                                        <m:chr m:val="̈"/>
                                        <m:ctrlPr>
                                          <a:rPr lang="en-US" sz="1800" b="0" i="1" smtClean="0">
                                            <a:effectLst/>
                                            <a:latin typeface="Cambria Math"/>
                                          </a:rPr>
                                        </m:ctrlPr>
                                      </m:accPr>
                                      <m:e>
                                        <m:r>
                                          <a:rPr lang="en-US" sz="1800" b="0" i="1" smtClean="0">
                                            <a:effectLst/>
                                            <a:latin typeface="Cambria Math"/>
                                          </a:rPr>
                                          <m:t>𝑑</m:t>
                                        </m:r>
                                      </m:e>
                                    </m:acc>
                                  </m:e>
                                </m:d>
                                <m:r>
                                  <a:rPr lang="en-US" sz="1800" b="0" i="1" smtClean="0">
                                    <a:effectLst/>
                                    <a:latin typeface="Cambria Math"/>
                                  </a:rPr>
                                  <m:t> </m:t>
                                </m:r>
                                <m:r>
                                  <a:rPr lang="en-US" sz="1800" b="0" i="1" smtClean="0">
                                    <a:effectLst/>
                                    <a:latin typeface="Cambria Math"/>
                                    <a:ea typeface="Times New Roman"/>
                                  </a:rPr>
                                  <m:t>+</m:t>
                                </m:r>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oMath>
                            </m:oMathPara>
                          </a14:m>
                          <a:endParaRPr lang="en-US" sz="1800" dirty="0">
                            <a:effectLst/>
                            <a:latin typeface="Times New Roman"/>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a:ea typeface="Times New Roman"/>
                          </a:endParaRPr>
                        </a:p>
                      </a:txBody>
                      <a:tcPr marL="68580" marR="68580" marT="0" marB="0"/>
                    </a:tc>
                  </a:tr>
                  <a:tr h="595745">
                    <a:tc>
                      <a:txBody>
                        <a:bodyPr/>
                        <a:lstStyle/>
                        <a:p>
                          <a:pPr marL="0" marR="0">
                            <a:spcBef>
                              <a:spcPts val="0"/>
                            </a:spcBef>
                            <a:spcAft>
                              <a:spcPts val="0"/>
                            </a:spcAft>
                          </a:pPr>
                          <a:r>
                            <a:rPr lang="en-US" sz="1800" dirty="0" smtClean="0">
                              <a:effectLst/>
                            </a:rPr>
                            <a:t>Free vibration (Modal analysis)</a:t>
                          </a:r>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𝑚</m:t>
                                </m:r>
                                <m:acc>
                                  <m:accPr>
                                    <m:chr m:val="̈"/>
                                    <m:ctrlPr>
                                      <a:rPr lang="en-US" sz="1800" b="0" i="1" smtClean="0">
                                        <a:effectLst/>
                                        <a:latin typeface="Cambria Math"/>
                                      </a:rPr>
                                    </m:ctrlPr>
                                  </m:accPr>
                                  <m:e>
                                    <m:r>
                                      <a:rPr lang="en-US" sz="1800" b="0" i="1" smtClean="0">
                                        <a:effectLst/>
                                        <a:latin typeface="Cambria Math"/>
                                      </a:rPr>
                                      <m:t>𝑑</m:t>
                                    </m:r>
                                  </m:e>
                                </m:acc>
                                <m:r>
                                  <a:rPr lang="en-US" sz="1800" b="0" i="1" smtClean="0">
                                    <a:effectLst/>
                                    <a:latin typeface="Cambria Math"/>
                                    <a:ea typeface="Times New Roman"/>
                                  </a:rPr>
                                  <m:t>+</m:t>
                                </m:r>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=0</m:t>
                                </m:r>
                              </m:oMath>
                            </m:oMathPara>
                          </a14:m>
                          <a:endParaRPr lang="en-US" sz="1800" dirty="0">
                            <a:effectLst/>
                            <a:latin typeface="Times New Roman"/>
                            <a:ea typeface="Times New Roman"/>
                          </a:endParaRPr>
                        </a:p>
                        <a:p>
                          <a:pPr marL="0" marR="0">
                            <a:spcBef>
                              <a:spcPts val="0"/>
                            </a:spcBef>
                            <a:spcAft>
                              <a:spcPts val="0"/>
                            </a:spcAft>
                          </a:pPr>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m:t>
                                </m:r>
                                <m:r>
                                  <a:rPr lang="en-US" sz="1800" b="0" i="1" smtClean="0">
                                    <a:effectLst/>
                                    <a:latin typeface="Cambria Math"/>
                                    <a:ea typeface="Times New Roman"/>
                                  </a:rPr>
                                  <m:t>𝑀</m:t>
                                </m:r>
                                <m:r>
                                  <a:rPr lang="en-US" sz="1800" b="0" i="1" smtClean="0">
                                    <a:effectLst/>
                                    <a:latin typeface="Cambria Math"/>
                                    <a:ea typeface="Times New Roman"/>
                                  </a:rPr>
                                  <m:t>]</m:t>
                                </m:r>
                                <m:d>
                                  <m:dPr>
                                    <m:begChr m:val="{"/>
                                    <m:endChr m:val="}"/>
                                    <m:ctrlPr>
                                      <a:rPr lang="en-US" sz="1800" b="0" i="1" smtClean="0">
                                        <a:effectLst/>
                                        <a:latin typeface="Cambria Math"/>
                                      </a:rPr>
                                    </m:ctrlPr>
                                  </m:dPr>
                                  <m:e>
                                    <m:acc>
                                      <m:accPr>
                                        <m:chr m:val="̈"/>
                                        <m:ctrlPr>
                                          <a:rPr lang="en-US" sz="1800" b="0" i="1" smtClean="0">
                                            <a:effectLst/>
                                            <a:latin typeface="Cambria Math"/>
                                          </a:rPr>
                                        </m:ctrlPr>
                                      </m:accPr>
                                      <m:e>
                                        <m:r>
                                          <a:rPr lang="en-US" sz="1800" b="0" i="1" smtClean="0">
                                            <a:effectLst/>
                                            <a:latin typeface="Cambria Math"/>
                                          </a:rPr>
                                          <m:t>𝑑</m:t>
                                        </m:r>
                                      </m:e>
                                    </m:acc>
                                  </m:e>
                                </m:d>
                                <m:r>
                                  <a:rPr lang="en-US" sz="1800" b="0" i="1" smtClean="0">
                                    <a:effectLst/>
                                    <a:latin typeface="Cambria Math"/>
                                  </a:rPr>
                                  <m:t> </m:t>
                                </m:r>
                                <m:r>
                                  <a:rPr lang="en-US" sz="1800" b="0" i="1" smtClean="0">
                                    <a:effectLst/>
                                    <a:latin typeface="Cambria Math"/>
                                    <a:ea typeface="Times New Roman"/>
                                  </a:rPr>
                                  <m:t>+</m:t>
                                </m:r>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=0</m:t>
                                </m:r>
                              </m:oMath>
                            </m:oMathPara>
                          </a14:m>
                          <a:endParaRPr lang="en-US" sz="1800" dirty="0">
                            <a:effectLst/>
                            <a:latin typeface="Times New Roman"/>
                            <a:ea typeface="Times New Roman"/>
                          </a:endParaRPr>
                        </a:p>
                      </a:txBody>
                      <a:tcPr marL="68580" marR="68580" marT="0" marB="0"/>
                    </a:tc>
                  </a:tr>
                </a:tbl>
              </a:graphicData>
            </a:graphic>
          </p:graphicFrame>
        </mc:Choice>
        <mc:Fallback xmlns="">
          <p:graphicFrame>
            <p:nvGraphicFramePr>
              <p:cNvPr id="4" name="Content Placeholder 3"/>
              <p:cNvGraphicFramePr>
                <a:graphicFrameLocks/>
              </p:cNvGraphicFramePr>
              <p:nvPr>
                <p:extLst>
                  <p:ext uri="{D42A27DB-BD31-4B8C-83A1-F6EECF244321}">
                    <p14:modId xmlns:p14="http://schemas.microsoft.com/office/powerpoint/2010/main" val="3597785364"/>
                  </p:ext>
                </p:extLst>
              </p:nvPr>
            </p:nvGraphicFramePr>
            <p:xfrm>
              <a:off x="1245776" y="1549632"/>
              <a:ext cx="7140128" cy="2373087"/>
            </p:xfrm>
            <a:graphic>
              <a:graphicData uri="http://schemas.openxmlformats.org/drawingml/2006/table">
                <a:tbl>
                  <a:tblPr firstRow="1" firstCol="1" bandRow="1">
                    <a:tableStyleId>{5C22544A-7EE6-4342-B048-85BDC9FD1C3A}</a:tableStyleId>
                  </a:tblPr>
                  <a:tblGrid>
                    <a:gridCol w="2179383"/>
                    <a:gridCol w="2179383"/>
                    <a:gridCol w="2781362"/>
                  </a:tblGrid>
                  <a:tr h="744682">
                    <a:tc>
                      <a:txBody>
                        <a:bodyPr/>
                        <a:lstStyle/>
                        <a:p>
                          <a:pPr marL="0" marR="0">
                            <a:spcBef>
                              <a:spcPts val="0"/>
                            </a:spcBef>
                            <a:spcAft>
                              <a:spcPts val="0"/>
                            </a:spcAft>
                          </a:pPr>
                          <a:r>
                            <a:rPr lang="en-US" sz="1800" dirty="0">
                              <a:effectLst/>
                            </a:rPr>
                            <a:t>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rPr>
                            <a:t>Spring-mass system</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latin typeface="+mn-lt"/>
                              <a:ea typeface="+mn-ea"/>
                            </a:rPr>
                            <a:t>FEA</a:t>
                          </a:r>
                          <a:endParaRPr lang="en-US" sz="1800" dirty="0">
                            <a:effectLst/>
                            <a:latin typeface="Times New Roman"/>
                            <a:ea typeface="Times New Roman"/>
                          </a:endParaRPr>
                        </a:p>
                      </a:txBody>
                      <a:tcPr marL="68580" marR="68580" marT="0" marB="0"/>
                    </a:tc>
                  </a:tr>
                  <a:tr h="446809">
                    <a:tc>
                      <a:txBody>
                        <a:bodyPr/>
                        <a:lstStyle/>
                        <a:p>
                          <a:pPr marL="0" marR="0">
                            <a:spcBef>
                              <a:spcPts val="0"/>
                            </a:spcBef>
                            <a:spcAft>
                              <a:spcPts val="0"/>
                            </a:spcAft>
                          </a:pPr>
                          <a:r>
                            <a:rPr lang="en-US" sz="1800" dirty="0" smtClean="0">
                              <a:effectLst/>
                            </a:rPr>
                            <a:t>Static</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183562" r="-128011" b="-287671"/>
                          </a:stretch>
                        </a:blipFill>
                      </a:tcPr>
                    </a:tc>
                    <a:tc>
                      <a:txBody>
                        <a:bodyPr/>
                        <a:lstStyle/>
                        <a:p>
                          <a:endParaRPr lang="en-US"/>
                        </a:p>
                      </a:txBody>
                      <a:tcPr marL="68580" marR="68580" marT="0" marB="0">
                        <a:blipFill rotWithShape="1">
                          <a:blip r:embed="rId2"/>
                          <a:stretch>
                            <a:fillRect l="-156455" t="-183562" b="-287671"/>
                          </a:stretch>
                        </a:blipFill>
                      </a:tcPr>
                    </a:tc>
                  </a:tr>
                  <a:tr h="585851">
                    <a:tc>
                      <a:txBody>
                        <a:bodyPr/>
                        <a:lstStyle/>
                        <a:p>
                          <a:pPr marL="0" marR="0">
                            <a:spcBef>
                              <a:spcPts val="0"/>
                            </a:spcBef>
                            <a:spcAft>
                              <a:spcPts val="0"/>
                            </a:spcAft>
                          </a:pPr>
                          <a:r>
                            <a:rPr lang="en-US" sz="1800" dirty="0" smtClean="0">
                              <a:effectLst/>
                            </a:rPr>
                            <a:t>Forced</a:t>
                          </a:r>
                          <a:r>
                            <a:rPr lang="en-US" sz="1800" baseline="0" dirty="0" smtClean="0">
                              <a:effectLst/>
                            </a:rPr>
                            <a:t> vibration </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215625" r="-128011" b="-118750"/>
                          </a:stretch>
                        </a:blipFill>
                      </a:tcPr>
                    </a:tc>
                    <a:tc>
                      <a:txBody>
                        <a:bodyPr/>
                        <a:lstStyle/>
                        <a:p>
                          <a:endParaRPr lang="en-US"/>
                        </a:p>
                      </a:txBody>
                      <a:tcPr marL="68580" marR="68580" marT="0" marB="0">
                        <a:blipFill rotWithShape="1">
                          <a:blip r:embed="rId2"/>
                          <a:stretch>
                            <a:fillRect l="-156455" t="-215625" b="-118750"/>
                          </a:stretch>
                        </a:blipFill>
                      </a:tcPr>
                    </a:tc>
                  </a:tr>
                  <a:tr h="595745">
                    <a:tc>
                      <a:txBody>
                        <a:bodyPr/>
                        <a:lstStyle/>
                        <a:p>
                          <a:pPr marL="0" marR="0">
                            <a:spcBef>
                              <a:spcPts val="0"/>
                            </a:spcBef>
                            <a:spcAft>
                              <a:spcPts val="0"/>
                            </a:spcAft>
                          </a:pPr>
                          <a:r>
                            <a:rPr lang="en-US" sz="1800" dirty="0" smtClean="0">
                              <a:effectLst/>
                            </a:rPr>
                            <a:t>Free vibration (Modal analysis)</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309184" r="-128011" b="-16327"/>
                          </a:stretch>
                        </a:blipFill>
                      </a:tcPr>
                    </a:tc>
                    <a:tc>
                      <a:txBody>
                        <a:bodyPr/>
                        <a:lstStyle/>
                        <a:p>
                          <a:endParaRPr lang="en-US"/>
                        </a:p>
                      </a:txBody>
                      <a:tcPr marL="68580" marR="68580" marT="0" marB="0">
                        <a:blipFill rotWithShape="1">
                          <a:blip r:embed="rId2"/>
                          <a:stretch>
                            <a:fillRect l="-156455" t="-309184" b="-16327"/>
                          </a:stretch>
                        </a:blipFill>
                      </a:tcPr>
                    </a:tc>
                  </a:tr>
                </a:tbl>
              </a:graphicData>
            </a:graphic>
          </p:graphicFrame>
        </mc:Fallback>
      </mc:AlternateContent>
      <p:sp>
        <p:nvSpPr>
          <p:cNvPr id="5" name="TextBox 4"/>
          <p:cNvSpPr txBox="1"/>
          <p:nvPr/>
        </p:nvSpPr>
        <p:spPr>
          <a:xfrm>
            <a:off x="1211580" y="4175881"/>
            <a:ext cx="7208520" cy="1969770"/>
          </a:xfrm>
          <a:prstGeom prst="rect">
            <a:avLst/>
          </a:prstGeom>
          <a:noFill/>
        </p:spPr>
        <p:txBody>
          <a:bodyPr wrap="square" rtlCol="0">
            <a:spAutoFit/>
          </a:bodyPr>
          <a:lstStyle/>
          <a:p>
            <a:r>
              <a:rPr lang="en-US" sz="2400" dirty="0" smtClean="0">
                <a:solidFill>
                  <a:srgbClr val="00B0F0"/>
                </a:solidFill>
              </a:rPr>
              <a:t>Modal Analysis</a:t>
            </a:r>
          </a:p>
          <a:p>
            <a:pPr marL="800100" lvl="1" indent="-342900">
              <a:buFont typeface="Arial" pitchFamily="34" charset="0"/>
              <a:buChar char="•"/>
            </a:pPr>
            <a:r>
              <a:rPr lang="en-US" sz="2000" dirty="0" smtClean="0">
                <a:solidFill>
                  <a:srgbClr val="00B0F0"/>
                </a:solidFill>
              </a:rPr>
              <a:t>No forces are applied, only displacement constraints</a:t>
            </a:r>
          </a:p>
          <a:p>
            <a:pPr marL="800100" lvl="1" indent="-342900">
              <a:buFont typeface="Arial" pitchFamily="34" charset="0"/>
              <a:buChar char="•"/>
            </a:pPr>
            <a:r>
              <a:rPr lang="en-US" sz="2000" dirty="0" smtClean="0">
                <a:solidFill>
                  <a:srgbClr val="00B0F0"/>
                </a:solidFill>
              </a:rPr>
              <a:t>Eigenvalue problem</a:t>
            </a:r>
          </a:p>
          <a:p>
            <a:pPr marL="800100" lvl="1" indent="-342900">
              <a:buFont typeface="Arial" pitchFamily="34" charset="0"/>
              <a:buChar char="•"/>
            </a:pPr>
            <a:r>
              <a:rPr lang="en-US" sz="2000" dirty="0" err="1" smtClean="0">
                <a:solidFill>
                  <a:srgbClr val="00B0F0"/>
                </a:solidFill>
              </a:rPr>
              <a:t>Eigenmodes</a:t>
            </a:r>
            <a:r>
              <a:rPr lang="en-US" sz="2000" dirty="0" smtClean="0">
                <a:solidFill>
                  <a:srgbClr val="00B0F0"/>
                </a:solidFill>
              </a:rPr>
              <a:t> are undetermined to a constant</a:t>
            </a:r>
          </a:p>
          <a:p>
            <a:pPr marL="800100" lvl="1" indent="-342900">
              <a:buFont typeface="Arial" pitchFamily="34" charset="0"/>
              <a:buChar char="•"/>
            </a:pPr>
            <a:r>
              <a:rPr lang="en-US" sz="2000" dirty="0" smtClean="0">
                <a:solidFill>
                  <a:srgbClr val="00B0F0"/>
                </a:solidFill>
              </a:rPr>
              <a:t>Material density is needed to form mass matrix</a:t>
            </a:r>
          </a:p>
          <a:p>
            <a:pPr algn="ctr"/>
            <a:r>
              <a:rPr lang="en-US" dirty="0">
                <a:solidFill>
                  <a:srgbClr val="00B0F0"/>
                </a:solidFill>
              </a:rPr>
              <a:t>	</a:t>
            </a:r>
          </a:p>
        </p:txBody>
      </p:sp>
    </p:spTree>
    <p:extLst>
      <p:ext uri="{BB962C8B-B14F-4D97-AF65-F5344CB8AC3E}">
        <p14:creationId xmlns:p14="http://schemas.microsoft.com/office/powerpoint/2010/main" val="131381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4" y="2628903"/>
            <a:ext cx="5705475" cy="1200329"/>
          </a:xfrm>
          <a:prstGeom prst="rect">
            <a:avLst/>
          </a:prstGeom>
          <a:noFill/>
        </p:spPr>
        <p:txBody>
          <a:bodyPr wrap="square" rtlCol="0">
            <a:spAutoFit/>
          </a:bodyPr>
          <a:lstStyle/>
          <a:p>
            <a:pPr algn="ctr"/>
            <a:r>
              <a:rPr lang="en-US" sz="3600" dirty="0" smtClean="0">
                <a:solidFill>
                  <a:schemeClr val="tx2"/>
                </a:solidFill>
              </a:rPr>
              <a:t>SECTION MEETING #10</a:t>
            </a:r>
          </a:p>
          <a:p>
            <a:pPr algn="ctr"/>
            <a:r>
              <a:rPr lang="en-US" sz="3600" dirty="0" smtClean="0">
                <a:solidFill>
                  <a:schemeClr val="tx2"/>
                </a:solidFill>
              </a:rPr>
              <a:t>11/02/2012</a:t>
            </a:r>
            <a:endParaRPr lang="en-US" sz="3600" dirty="0">
              <a:solidFill>
                <a:schemeClr val="tx2"/>
              </a:solidFill>
            </a:endParaRPr>
          </a:p>
        </p:txBody>
      </p:sp>
    </p:spTree>
    <p:extLst>
      <p:ext uri="{BB962C8B-B14F-4D97-AF65-F5344CB8AC3E}">
        <p14:creationId xmlns:p14="http://schemas.microsoft.com/office/powerpoint/2010/main" val="20261812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457200" y="274637"/>
            <a:ext cx="8229600" cy="1143000"/>
          </a:xfrm>
          <a:prstGeom prst="rect">
            <a:avLst/>
          </a:prstGeom>
        </p:spPr>
        <p:txBody>
          <a:bodyPr lIns="91425" tIns="91425" rIns="91425" bIns="91425" anchor="b" anchorCtr="0">
            <a:spAutoFit/>
          </a:bodyPr>
          <a:lstStyle/>
          <a:p>
            <a:pPr algn="ctr">
              <a:buNone/>
            </a:pPr>
            <a:r>
              <a:rPr lang="en">
                <a:solidFill>
                  <a:srgbClr val="000000"/>
                </a:solidFill>
              </a:rPr>
              <a:t>Crank Arm Experiment</a:t>
            </a:r>
          </a:p>
        </p:txBody>
      </p:sp>
      <p:sp>
        <p:nvSpPr>
          <p:cNvPr id="45" name="Shape 45"/>
          <p:cNvSpPr txBox="1"/>
          <p:nvPr/>
        </p:nvSpPr>
        <p:spPr>
          <a:xfrm>
            <a:off x="457200" y="1417637"/>
            <a:ext cx="8205900" cy="1350900"/>
          </a:xfrm>
          <a:prstGeom prst="rect">
            <a:avLst/>
          </a:prstGeom>
        </p:spPr>
        <p:txBody>
          <a:bodyPr lIns="91425" tIns="91425" rIns="91425" bIns="91425" anchor="ctr" anchorCtr="0">
            <a:spAutoFit/>
          </a:bodyPr>
          <a:lstStyle/>
          <a:p>
            <a:pPr fontAlgn="auto">
              <a:spcBef>
                <a:spcPts val="0"/>
              </a:spcBef>
              <a:spcAft>
                <a:spcPts val="0"/>
              </a:spcAft>
            </a:pPr>
            <a:r>
              <a:rPr lang="en" sz="3000" kern="0">
                <a:solidFill>
                  <a:srgbClr val="000000"/>
                </a:solidFill>
                <a:latin typeface="Arial"/>
                <a:cs typeface="Arial"/>
                <a:sym typeface="Arial"/>
                <a:rtl val="0"/>
              </a:rPr>
              <a:t>MAE 3272: Mechanical Properties and Performance Laboratory</a:t>
            </a:r>
          </a:p>
        </p:txBody>
      </p:sp>
      <p:sp>
        <p:nvSpPr>
          <p:cNvPr id="46" name="Shape 46"/>
          <p:cNvSpPr/>
          <p:nvPr/>
        </p:nvSpPr>
        <p:spPr>
          <a:xfrm>
            <a:off x="457200" y="2988730"/>
            <a:ext cx="4162169" cy="3122615"/>
          </a:xfrm>
          <a:prstGeom prst="rect">
            <a:avLst/>
          </a:prstGeom>
          <a:blipFill>
            <a:blip r:embed="rId3"/>
            <a:stretch>
              <a:fillRect/>
            </a:stretch>
          </a:blipFill>
        </p:spPr>
      </p:sp>
      <p:sp>
        <p:nvSpPr>
          <p:cNvPr id="47" name="Shape 47"/>
          <p:cNvSpPr/>
          <p:nvPr/>
        </p:nvSpPr>
        <p:spPr>
          <a:xfrm>
            <a:off x="4848225" y="4184175"/>
            <a:ext cx="3838575" cy="2562225"/>
          </a:xfrm>
          <a:prstGeom prst="rect">
            <a:avLst/>
          </a:prstGeom>
          <a:blipFill>
            <a:blip r:embed="rId4"/>
            <a:stretch>
              <a:fillRect/>
            </a:stretch>
          </a:blipFill>
        </p:spPr>
      </p:sp>
      <p:sp>
        <p:nvSpPr>
          <p:cNvPr id="2" name="TextBox 1"/>
          <p:cNvSpPr txBox="1"/>
          <p:nvPr/>
        </p:nvSpPr>
        <p:spPr>
          <a:xfrm>
            <a:off x="5745480" y="2887980"/>
            <a:ext cx="3032760" cy="461665"/>
          </a:xfrm>
          <a:prstGeom prst="rect">
            <a:avLst/>
          </a:prstGeom>
          <a:noFill/>
        </p:spPr>
        <p:txBody>
          <a:bodyPr wrap="square" rtlCol="0">
            <a:spAutoFit/>
          </a:bodyPr>
          <a:lstStyle/>
          <a:p>
            <a:r>
              <a:rPr lang="en-US" sz="2400" dirty="0" smtClean="0">
                <a:solidFill>
                  <a:schemeClr val="accent1"/>
                </a:solidFill>
              </a:rPr>
              <a:t>Courtesy: </a:t>
            </a:r>
            <a:r>
              <a:rPr lang="en-US" sz="2400" dirty="0" err="1" smtClean="0">
                <a:solidFill>
                  <a:schemeClr val="accent1"/>
                </a:solidFill>
              </a:rPr>
              <a:t>Rei</a:t>
            </a:r>
            <a:r>
              <a:rPr lang="en-US" sz="2400" dirty="0" smtClean="0">
                <a:solidFill>
                  <a:schemeClr val="accent1"/>
                </a:solidFill>
              </a:rPr>
              <a:t> Suzuki</a:t>
            </a:r>
            <a:endParaRPr lang="en-US" sz="2400" dirty="0">
              <a:solidFill>
                <a:schemeClr val="accent1"/>
              </a:solidFill>
            </a:endParaRPr>
          </a:p>
        </p:txBody>
      </p:sp>
    </p:spTree>
    <p:extLst>
      <p:ext uri="{BB962C8B-B14F-4D97-AF65-F5344CB8AC3E}">
        <p14:creationId xmlns:p14="http://schemas.microsoft.com/office/powerpoint/2010/main" val="2669758438"/>
      </p:ext>
    </p:extLst>
  </p:cSld>
  <p:clrMapOvr>
    <a:masterClrMapping/>
  </p:clrMapOvr>
  <p:transition spd="slow">
    <p:c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ANSYS Model</a:t>
            </a:r>
            <a:endParaRPr lang="en-US" sz="4000" b="1"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64</a:t>
            </a:fld>
            <a:endParaRPr lang="en-US">
              <a:solidFill>
                <a:prstClr val="black">
                  <a:tint val="75000"/>
                </a:prstClr>
              </a:solidFill>
            </a:endParaRPr>
          </a:p>
        </p:txBody>
      </p:sp>
      <p:pic>
        <p:nvPicPr>
          <p:cNvPr id="5" name="Picture 4" descr="setup.JPG"/>
          <p:cNvPicPr>
            <a:picLocks noChangeAspect="1"/>
          </p:cNvPicPr>
          <p:nvPr/>
        </p:nvPicPr>
        <p:blipFill>
          <a:blip r:embed="rId3" cstate="print"/>
          <a:stretch>
            <a:fillRect/>
          </a:stretch>
        </p:blipFill>
        <p:spPr>
          <a:xfrm>
            <a:off x="4648200" y="3733800"/>
            <a:ext cx="3962400" cy="2243831"/>
          </a:xfrm>
          <a:prstGeom prst="rect">
            <a:avLst/>
          </a:prstGeom>
        </p:spPr>
      </p:pic>
      <p:sp>
        <p:nvSpPr>
          <p:cNvPr id="6" name="Shape 69"/>
          <p:cNvSpPr/>
          <p:nvPr/>
        </p:nvSpPr>
        <p:spPr>
          <a:xfrm>
            <a:off x="609600" y="2971800"/>
            <a:ext cx="3581400" cy="3189655"/>
          </a:xfrm>
          <a:prstGeom prst="rect">
            <a:avLst/>
          </a:prstGeom>
          <a:blipFill>
            <a:blip r:embed="rId4" cstate="print"/>
            <a:stretch>
              <a:fillRect/>
            </a:stretch>
          </a:blipFill>
        </p:spPr>
      </p:sp>
      <p:sp>
        <p:nvSpPr>
          <p:cNvPr id="10" name="Content Placeholder 9"/>
          <p:cNvSpPr>
            <a:spLocks noGrp="1"/>
          </p:cNvSpPr>
          <p:nvPr>
            <p:ph idx="1"/>
          </p:nvPr>
        </p:nvSpPr>
        <p:spPr/>
        <p:txBody>
          <a:bodyPr/>
          <a:lstStyle/>
          <a:p>
            <a:r>
              <a:rPr lang="en-US" sz="2000" dirty="0" smtClean="0">
                <a:latin typeface="Times New Roman" pitchFamily="18" charset="0"/>
                <a:cs typeface="Times New Roman" pitchFamily="18" charset="0"/>
              </a:rPr>
              <a:t>Static test</a:t>
            </a:r>
          </a:p>
          <a:p>
            <a:r>
              <a:rPr lang="en-US" sz="2000" dirty="0" smtClean="0">
                <a:latin typeface="Times New Roman" pitchFamily="18" charset="0"/>
                <a:cs typeface="Times New Roman" pitchFamily="18" charset="0"/>
              </a:rPr>
              <a:t>Boundary conditions</a:t>
            </a:r>
          </a:p>
          <a:p>
            <a:endParaRPr lang="en-US" dirty="0"/>
          </a:p>
        </p:txBody>
      </p:sp>
      <p:pic>
        <p:nvPicPr>
          <p:cNvPr id="11" name="Content Placeholder 7" descr="c2.JPG"/>
          <p:cNvPicPr>
            <a:picLocks noChangeAspect="1"/>
          </p:cNvPicPr>
          <p:nvPr/>
        </p:nvPicPr>
        <p:blipFill>
          <a:blip r:embed="rId5" cstate="print"/>
          <a:stretch>
            <a:fillRect/>
          </a:stretch>
        </p:blipFill>
        <p:spPr>
          <a:xfrm>
            <a:off x="4572000" y="1828800"/>
            <a:ext cx="3962400" cy="1679504"/>
          </a:xfrm>
          <a:prstGeom prst="rect">
            <a:avLst/>
          </a:prstGeom>
        </p:spPr>
      </p:pic>
      <p:sp>
        <p:nvSpPr>
          <p:cNvPr id="8" name="TextBox 7"/>
          <p:cNvSpPr txBox="1"/>
          <p:nvPr/>
        </p:nvSpPr>
        <p:spPr>
          <a:xfrm>
            <a:off x="4564380" y="6161455"/>
            <a:ext cx="3505200" cy="461665"/>
          </a:xfrm>
          <a:prstGeom prst="rect">
            <a:avLst/>
          </a:prstGeom>
          <a:noFill/>
        </p:spPr>
        <p:txBody>
          <a:bodyPr wrap="square" rtlCol="0">
            <a:spAutoFit/>
          </a:bodyPr>
          <a:lstStyle/>
          <a:p>
            <a:r>
              <a:rPr lang="en-US" sz="2400" dirty="0" smtClean="0">
                <a:solidFill>
                  <a:schemeClr val="accent1"/>
                </a:solidFill>
              </a:rPr>
              <a:t>Courtesy: Jason Hsieh</a:t>
            </a:r>
            <a:endParaRPr lang="en-US" sz="2400" dirty="0">
              <a:solidFill>
                <a:schemeClr val="accent1"/>
              </a:solidFill>
            </a:endParaRPr>
          </a:p>
        </p:txBody>
      </p:sp>
    </p:spTree>
    <p:extLst>
      <p:ext uri="{BB962C8B-B14F-4D97-AF65-F5344CB8AC3E}">
        <p14:creationId xmlns:p14="http://schemas.microsoft.com/office/powerpoint/2010/main" val="21861534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Results &amp; Validation</a:t>
            </a:r>
            <a:endParaRPr lang="en-US" sz="4000" dirty="0"/>
          </a:p>
        </p:txBody>
      </p:sp>
      <p:sp>
        <p:nvSpPr>
          <p:cNvPr id="3" name="Content Placeholder 2"/>
          <p:cNvSpPr>
            <a:spLocks noGrp="1"/>
          </p:cNvSpPr>
          <p:nvPr>
            <p:ph idx="1"/>
          </p:nvPr>
        </p:nvSpPr>
        <p:spPr/>
        <p:txBody>
          <a:bodyPr/>
          <a:lstStyle/>
          <a:p>
            <a:r>
              <a:rPr lang="en-US" sz="2000" dirty="0" smtClean="0">
                <a:latin typeface="Times New Roman" pitchFamily="18" charset="0"/>
                <a:cs typeface="Times New Roman" pitchFamily="18" charset="0"/>
              </a:rPr>
              <a:t>Treat the bike crank like a beam with rectangular cross section: </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Stress at a point is compared: </a:t>
            </a:r>
          </a:p>
          <a:p>
            <a:endParaRPr lang="en-US" dirty="0"/>
          </a:p>
        </p:txBody>
      </p:sp>
      <p:pic>
        <p:nvPicPr>
          <p:cNvPr id="4"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95400" y="2743200"/>
            <a:ext cx="2102069" cy="1219200"/>
          </a:xfrm>
          <a:prstGeom prst="rect">
            <a:avLst/>
          </a:prstGeom>
          <a:noFill/>
        </p:spPr>
      </p:pic>
      <p:sp>
        <p:nvSpPr>
          <p:cNvPr id="6" name="TextBox 5"/>
          <p:cNvSpPr txBox="1"/>
          <p:nvPr/>
        </p:nvSpPr>
        <p:spPr>
          <a:xfrm>
            <a:off x="4876800" y="2133600"/>
            <a:ext cx="2971800" cy="461665"/>
          </a:xfrm>
          <a:prstGeom prst="rect">
            <a:avLst/>
          </a:prstGeom>
          <a:noFill/>
        </p:spPr>
        <p:txBody>
          <a:bodyPr wrap="square" rtlCol="0">
            <a:spAutoFit/>
          </a:bodyPr>
          <a:lstStyle/>
          <a:p>
            <a:pPr fontAlgn="auto">
              <a:spcBef>
                <a:spcPts val="0"/>
              </a:spcBef>
              <a:spcAft>
                <a:spcPts val="0"/>
              </a:spcAft>
            </a:pPr>
            <a:r>
              <a:rPr lang="en-US" sz="2400" dirty="0" smtClean="0">
                <a:solidFill>
                  <a:prstClr val="black"/>
                </a:solidFill>
                <a:latin typeface="Times New Roman" pitchFamily="18" charset="0"/>
                <a:cs typeface="Times New Roman" pitchFamily="18" charset="0"/>
              </a:rPr>
              <a:t>ANSYS simulation</a:t>
            </a:r>
            <a:endParaRPr lang="en-US" sz="2400" dirty="0">
              <a:solidFill>
                <a:prstClr val="black"/>
              </a:solidFill>
              <a:latin typeface="Times New Roman" pitchFamily="18" charset="0"/>
              <a:cs typeface="Times New Roman" pitchFamily="18" charset="0"/>
            </a:endParaRPr>
          </a:p>
        </p:txBody>
      </p:sp>
      <p:pic>
        <p:nvPicPr>
          <p:cNvPr id="7" name="Picture 6" descr="stress probe.JPG"/>
          <p:cNvPicPr>
            <a:picLocks noChangeAspect="1"/>
          </p:cNvPicPr>
          <p:nvPr/>
        </p:nvPicPr>
        <p:blipFill>
          <a:blip r:embed="rId4" cstate="print"/>
          <a:stretch>
            <a:fillRect/>
          </a:stretch>
        </p:blipFill>
        <p:spPr>
          <a:xfrm>
            <a:off x="4267200" y="2667000"/>
            <a:ext cx="4088073" cy="1600200"/>
          </a:xfrm>
          <a:prstGeom prst="rect">
            <a:avLst/>
          </a:prstGeom>
        </p:spPr>
      </p:pic>
      <p:sp>
        <p:nvSpPr>
          <p:cNvPr id="8" name="TextBox 7"/>
          <p:cNvSpPr txBox="1"/>
          <p:nvPr/>
        </p:nvSpPr>
        <p:spPr>
          <a:xfrm>
            <a:off x="1447800" y="2133600"/>
            <a:ext cx="2514600" cy="461665"/>
          </a:xfrm>
          <a:prstGeom prst="rect">
            <a:avLst/>
          </a:prstGeom>
          <a:noFill/>
        </p:spPr>
        <p:txBody>
          <a:bodyPr wrap="square" rtlCol="0">
            <a:spAutoFit/>
          </a:bodyPr>
          <a:lstStyle/>
          <a:p>
            <a:pPr fontAlgn="auto">
              <a:spcBef>
                <a:spcPts val="0"/>
              </a:spcBef>
              <a:spcAft>
                <a:spcPts val="0"/>
              </a:spcAft>
            </a:pPr>
            <a:r>
              <a:rPr lang="en-US" sz="2400" dirty="0" smtClean="0">
                <a:solidFill>
                  <a:prstClr val="black"/>
                </a:solidFill>
                <a:latin typeface="Times New Roman" pitchFamily="18" charset="0"/>
                <a:cs typeface="Times New Roman" pitchFamily="18" charset="0"/>
              </a:rPr>
              <a:t>Beam Theory</a:t>
            </a:r>
            <a:endParaRPr lang="en-US" sz="2400" dirty="0">
              <a:solidFill>
                <a:prstClr val="black"/>
              </a:solidFill>
              <a:latin typeface="Times New Roman" pitchFamily="18" charset="0"/>
              <a:cs typeface="Times New Roman" pitchFamily="18" charset="0"/>
            </a:endParaRPr>
          </a:p>
        </p:txBody>
      </p:sp>
      <p:sp>
        <p:nvSpPr>
          <p:cNvPr id="11" name="Slide Number Placeholder 10"/>
          <p:cNvSpPr>
            <a:spLocks noGrp="1"/>
          </p:cNvSpPr>
          <p:nvPr>
            <p:ph type="sldNum" sz="quarter" idx="12"/>
          </p:nvPr>
        </p:nvSpPr>
        <p:spPr/>
        <p:txBody>
          <a:bodyPr/>
          <a:lstStyle/>
          <a:p>
            <a:fld id="{0C07BEFE-95A2-4D36-B31E-2CBC216C87EB}" type="slidenum">
              <a:rPr lang="en-US" smtClean="0">
                <a:solidFill>
                  <a:prstClr val="black">
                    <a:tint val="75000"/>
                  </a:prstClr>
                </a:solidFill>
              </a:rPr>
              <a:pPr/>
              <a:t>65</a:t>
            </a:fld>
            <a:endParaRPr lang="en-US">
              <a:solidFill>
                <a:prstClr val="black">
                  <a:tint val="75000"/>
                </a:prstClr>
              </a:solidFill>
            </a:endParaRPr>
          </a:p>
        </p:txBody>
      </p:sp>
      <p:graphicFrame>
        <p:nvGraphicFramePr>
          <p:cNvPr id="12" name="Table 11"/>
          <p:cNvGraphicFramePr>
            <a:graphicFrameLocks noGrp="1"/>
          </p:cNvGraphicFramePr>
          <p:nvPr/>
        </p:nvGraphicFramePr>
        <p:xfrm>
          <a:off x="1371600" y="5069840"/>
          <a:ext cx="6705600" cy="1121664"/>
        </p:xfrm>
        <a:graphic>
          <a:graphicData uri="http://schemas.openxmlformats.org/drawingml/2006/table">
            <a:tbl>
              <a:tblPr/>
              <a:tblGrid>
                <a:gridCol w="2235200"/>
                <a:gridCol w="2235200"/>
                <a:gridCol w="2235200"/>
              </a:tblGrid>
              <a:tr h="466852">
                <a:tc>
                  <a:txBody>
                    <a:bodyPr/>
                    <a:lstStyle/>
                    <a:p>
                      <a:pPr marL="0" marR="0" algn="ctr">
                        <a:lnSpc>
                          <a:spcPct val="115000"/>
                        </a:lnSpc>
                        <a:spcBef>
                          <a:spcPts val="0"/>
                        </a:spcBef>
                        <a:spcAft>
                          <a:spcPts val="0"/>
                        </a:spcAft>
                      </a:pPr>
                      <a:endParaRPr lang="en-US" sz="1600" dirty="0">
                        <a:latin typeface="Times New Roman"/>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Beam </a:t>
                      </a:r>
                      <a:r>
                        <a:rPr lang="en-US" sz="1600" dirty="0">
                          <a:latin typeface="Times New Roman"/>
                          <a:ea typeface="新細明體"/>
                          <a:cs typeface="Arial"/>
                        </a:rPr>
                        <a:t>Theory</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ANSYS </a:t>
                      </a:r>
                      <a:r>
                        <a:rPr lang="en-US" sz="1600" dirty="0">
                          <a:latin typeface="Times New Roman"/>
                          <a:ea typeface="新細明體"/>
                          <a:cs typeface="Arial"/>
                        </a:rPr>
                        <a:t>simulation</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6852">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Sigma </a:t>
                      </a:r>
                      <a:r>
                        <a:rPr lang="en-US" sz="1600" dirty="0">
                          <a:latin typeface="Times New Roman"/>
                          <a:ea typeface="新細明體"/>
                          <a:cs typeface="Arial"/>
                        </a:rPr>
                        <a:t>xx</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t>
                      </a:r>
                      <a:r>
                        <a:rPr lang="en-US" sz="1600" dirty="0">
                          <a:latin typeface="Times New Roman"/>
                          <a:ea typeface="新細明體"/>
                          <a:cs typeface="Arial"/>
                        </a:rPr>
                        <a:t>12279 psi</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t>
                      </a:r>
                      <a:r>
                        <a:rPr lang="en-US" sz="1600" dirty="0">
                          <a:latin typeface="Times New Roman"/>
                          <a:ea typeface="新細明體"/>
                          <a:cs typeface="Arial"/>
                        </a:rPr>
                        <a:t>12399 psi</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45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78026547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SOLID186 Element Type</a:t>
            </a:r>
            <a:endParaRPr lang="en-US" dirty="0"/>
          </a:p>
        </p:txBody>
      </p:sp>
      <p:pic>
        <p:nvPicPr>
          <p:cNvPr id="2050" name="Picture 2" descr="C:\Users\rb88\Documents\home\mae470\fall2012\crank\solid18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735" y="1519572"/>
            <a:ext cx="4006957" cy="25628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b88\Documents\home\mae470\fall2012\crank\solid186_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9340" y="1519572"/>
            <a:ext cx="3757961" cy="339597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rb88\Documents\home\mae470\fall2012\crank\k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1220" y="4158146"/>
            <a:ext cx="2533333" cy="169638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19735" y="4552856"/>
            <a:ext cx="1909816" cy="646331"/>
          </a:xfrm>
          <a:prstGeom prst="rect">
            <a:avLst/>
          </a:prstGeom>
          <a:noFill/>
        </p:spPr>
        <p:txBody>
          <a:bodyPr wrap="square" rtlCol="0">
            <a:spAutoFit/>
          </a:bodyPr>
          <a:lstStyle/>
          <a:p>
            <a:r>
              <a:rPr lang="en-US" i="1" dirty="0" smtClean="0">
                <a:solidFill>
                  <a:srgbClr val="00B0F0"/>
                </a:solidFill>
              </a:rPr>
              <a:t>Lecture 16: 2D Linear Elasticity</a:t>
            </a:r>
            <a:endParaRPr lang="en-US" i="1" dirty="0">
              <a:solidFill>
                <a:srgbClr val="00B0F0"/>
              </a:solidFill>
            </a:endParaRPr>
          </a:p>
        </p:txBody>
      </p:sp>
      <p:cxnSp>
        <p:nvCxnSpPr>
          <p:cNvPr id="10" name="Straight Arrow Connector 9"/>
          <p:cNvCxnSpPr/>
          <p:nvPr/>
        </p:nvCxnSpPr>
        <p:spPr>
          <a:xfrm flipH="1">
            <a:off x="2827020" y="3617612"/>
            <a:ext cx="2369292" cy="672448"/>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606041" y="4625340"/>
            <a:ext cx="2814342" cy="17526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521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Mesh convergence</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r>
              <a:rPr lang="en-US" sz="2000" dirty="0" smtClean="0">
                <a:latin typeface="Times New Roman" pitchFamily="18" charset="0"/>
                <a:cs typeface="Times New Roman" pitchFamily="18" charset="0"/>
              </a:rPr>
              <a:t>Mesh Convergence</a:t>
            </a:r>
          </a:p>
          <a:p>
            <a:r>
              <a:rPr lang="en-US" sz="2000" dirty="0" smtClean="0">
                <a:latin typeface="Times New Roman" pitchFamily="18" charset="0"/>
                <a:cs typeface="Times New Roman" pitchFamily="18" charset="0"/>
              </a:rPr>
              <a:t>Young’s Modulus = 1 x 10^7 psi</a:t>
            </a:r>
          </a:p>
          <a:p>
            <a:endParaRPr lang="en-US" dirty="0"/>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67</a:t>
            </a:fld>
            <a:endParaRPr lang="en-US">
              <a:solidFill>
                <a:prstClr val="black">
                  <a:tint val="75000"/>
                </a:prstClr>
              </a:solidFill>
            </a:endParaRPr>
          </a:p>
        </p:txBody>
      </p:sp>
      <p:pic>
        <p:nvPicPr>
          <p:cNvPr id="8" name="Picture 7" descr="stress probe.JPG"/>
          <p:cNvPicPr>
            <a:picLocks noChangeAspect="1"/>
          </p:cNvPicPr>
          <p:nvPr/>
        </p:nvPicPr>
        <p:blipFill>
          <a:blip r:embed="rId3" cstate="print"/>
          <a:stretch>
            <a:fillRect/>
          </a:stretch>
        </p:blipFill>
        <p:spPr>
          <a:xfrm>
            <a:off x="1905000" y="1524000"/>
            <a:ext cx="5653774" cy="2213064"/>
          </a:xfrm>
          <a:prstGeom prst="rect">
            <a:avLst/>
          </a:prstGeom>
        </p:spPr>
      </p:pic>
      <p:graphicFrame>
        <p:nvGraphicFramePr>
          <p:cNvPr id="10" name="Table 9"/>
          <p:cNvGraphicFramePr>
            <a:graphicFrameLocks noGrp="1"/>
          </p:cNvGraphicFramePr>
          <p:nvPr/>
        </p:nvGraphicFramePr>
        <p:xfrm>
          <a:off x="1066800" y="4876800"/>
          <a:ext cx="7467600" cy="1447800"/>
        </p:xfrm>
        <a:graphic>
          <a:graphicData uri="http://schemas.openxmlformats.org/drawingml/2006/table">
            <a:tbl>
              <a:tblPr/>
              <a:tblGrid>
                <a:gridCol w="1493364"/>
                <a:gridCol w="1493364"/>
                <a:gridCol w="1493364"/>
                <a:gridCol w="1493364"/>
                <a:gridCol w="1494144"/>
              </a:tblGrid>
              <a:tr h="579120">
                <a:tc>
                  <a:txBody>
                    <a:bodyPr/>
                    <a:lstStyle/>
                    <a:p>
                      <a:pPr marL="0" marR="0" algn="ctr">
                        <a:lnSpc>
                          <a:spcPct val="115000"/>
                        </a:lnSpc>
                        <a:spcBef>
                          <a:spcPts val="0"/>
                        </a:spcBef>
                        <a:spcAft>
                          <a:spcPts val="0"/>
                        </a:spcAft>
                      </a:pPr>
                      <a:endParaRPr lang="en-US" sz="1600" dirty="0">
                        <a:latin typeface="Times New Roman"/>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ANSYS (0.05 inch mesh)</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ANSYS (0.075 inch mesh)</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ANSYS (0.1 inch mesh)</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Beam Bending Theory</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560">
                <a:tc>
                  <a:txBody>
                    <a:bodyPr/>
                    <a:lstStyle/>
                    <a:p>
                      <a:pPr marL="0" marR="0" algn="ctr">
                        <a:lnSpc>
                          <a:spcPct val="115000"/>
                        </a:lnSpc>
                        <a:spcBef>
                          <a:spcPts val="0"/>
                        </a:spcBef>
                        <a:spcAft>
                          <a:spcPts val="0"/>
                        </a:spcAft>
                      </a:pPr>
                      <a:r>
                        <a:rPr lang="en-US" sz="1600">
                          <a:latin typeface="Times New Roman"/>
                          <a:ea typeface="新細明體"/>
                          <a:cs typeface="Arial"/>
                        </a:rPr>
                        <a:t>Sigma xx (psi)</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-12396</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-12392</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-12279</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115000"/>
                        </a:lnSpc>
                        <a:spcBef>
                          <a:spcPts val="0"/>
                        </a:spcBef>
                        <a:spcAft>
                          <a:spcPts val="0"/>
                        </a:spcAft>
                      </a:pPr>
                      <a:r>
                        <a:rPr lang="en-US" sz="1600" dirty="0">
                          <a:latin typeface="Times New Roman"/>
                          <a:ea typeface="新細明體"/>
                          <a:cs typeface="Arial"/>
                        </a:rPr>
                        <a:t>Strain xx (micro-strain)</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-1239.4</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-1239</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-1227.9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354688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4" y="2628903"/>
            <a:ext cx="5705475" cy="1200329"/>
          </a:xfrm>
          <a:prstGeom prst="rect">
            <a:avLst/>
          </a:prstGeom>
          <a:noFill/>
        </p:spPr>
        <p:txBody>
          <a:bodyPr wrap="square" rtlCol="0">
            <a:spAutoFit/>
          </a:bodyPr>
          <a:lstStyle/>
          <a:p>
            <a:pPr algn="ctr"/>
            <a:r>
              <a:rPr lang="en-US" sz="3600" dirty="0" smtClean="0">
                <a:solidFill>
                  <a:srgbClr val="1F497D"/>
                </a:solidFill>
              </a:rPr>
              <a:t>SECTION MEETING #11</a:t>
            </a:r>
          </a:p>
          <a:p>
            <a:pPr algn="ctr"/>
            <a:r>
              <a:rPr lang="en-US" sz="3600" dirty="0" smtClean="0">
                <a:solidFill>
                  <a:srgbClr val="1F497D"/>
                </a:solidFill>
              </a:rPr>
              <a:t>11/09/2012</a:t>
            </a:r>
            <a:endParaRPr lang="en-US" sz="3600" dirty="0">
              <a:solidFill>
                <a:srgbClr val="1F497D"/>
              </a:solidFill>
            </a:endParaRPr>
          </a:p>
        </p:txBody>
      </p:sp>
    </p:spTree>
    <p:extLst>
      <p:ext uri="{BB962C8B-B14F-4D97-AF65-F5344CB8AC3E}">
        <p14:creationId xmlns:p14="http://schemas.microsoft.com/office/powerpoint/2010/main" val="35353955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Two ANSYS summer internships available</a:t>
            </a:r>
          </a:p>
          <a:p>
            <a:pPr lvl="1"/>
            <a:r>
              <a:rPr lang="en-US" dirty="0" smtClean="0"/>
              <a:t>Incorporate ANSYS repository of industry problems into the </a:t>
            </a:r>
            <a:r>
              <a:rPr lang="en-US" dirty="0" err="1" smtClean="0"/>
              <a:t>SimCafe</a:t>
            </a:r>
            <a:r>
              <a:rPr lang="en-US" dirty="0" smtClean="0"/>
              <a:t> wiki</a:t>
            </a:r>
          </a:p>
          <a:p>
            <a:pPr lvl="1"/>
            <a:r>
              <a:rPr lang="en-US" dirty="0" smtClean="0"/>
              <a:t>Will be mentored by ANSYS experts from the “Tech Functions” group</a:t>
            </a:r>
          </a:p>
          <a:p>
            <a:pPr lvl="1"/>
            <a:r>
              <a:rPr lang="en-US" dirty="0" smtClean="0"/>
              <a:t>Location: Lebanon, NH</a:t>
            </a:r>
          </a:p>
          <a:p>
            <a:pPr lvl="2"/>
            <a:r>
              <a:rPr lang="en-US" dirty="0" smtClean="0"/>
              <a:t>Can also work remotely part of the time</a:t>
            </a:r>
          </a:p>
          <a:p>
            <a:pPr lvl="1"/>
            <a:r>
              <a:rPr lang="en-US" dirty="0" smtClean="0"/>
              <a:t>On return to Cornell, function as “simulation consultant”</a:t>
            </a:r>
          </a:p>
          <a:p>
            <a:pPr lvl="1"/>
            <a:r>
              <a:rPr lang="en-US" dirty="0"/>
              <a:t>Compensation: </a:t>
            </a:r>
            <a:r>
              <a:rPr lang="en-US" dirty="0" smtClean="0"/>
              <a:t>TBD</a:t>
            </a:r>
          </a:p>
          <a:p>
            <a:pPr lvl="1"/>
            <a:r>
              <a:rPr lang="en-US" dirty="0" smtClean="0"/>
              <a:t>Send me your resume if interested</a:t>
            </a:r>
            <a:endParaRPr lang="en-US" dirty="0"/>
          </a:p>
        </p:txBody>
      </p:sp>
    </p:spTree>
    <p:extLst>
      <p:ext uri="{BB962C8B-B14F-4D97-AF65-F5344CB8AC3E}">
        <p14:creationId xmlns:p14="http://schemas.microsoft.com/office/powerpoint/2010/main" val="100250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Friday Sections</a:t>
            </a:r>
            <a:endParaRPr lang="en-US" dirty="0"/>
          </a:p>
        </p:txBody>
      </p:sp>
      <p:sp>
        <p:nvSpPr>
          <p:cNvPr id="3" name="Content Placeholder 2"/>
          <p:cNvSpPr>
            <a:spLocks noGrp="1"/>
          </p:cNvSpPr>
          <p:nvPr>
            <p:ph idx="1"/>
          </p:nvPr>
        </p:nvSpPr>
        <p:spPr/>
        <p:txBody>
          <a:bodyPr>
            <a:normAutofit lnSpcReduction="10000"/>
          </a:bodyPr>
          <a:lstStyle/>
          <a:p>
            <a:r>
              <a:rPr lang="en-US" dirty="0" smtClean="0"/>
              <a:t>Purpose: </a:t>
            </a:r>
          </a:p>
          <a:p>
            <a:pPr lvl="1"/>
            <a:r>
              <a:rPr lang="en-US" dirty="0" smtClean="0"/>
              <a:t>Learn to </a:t>
            </a:r>
            <a:r>
              <a:rPr lang="en-US" i="1" dirty="0" smtClean="0"/>
              <a:t>apply</a:t>
            </a:r>
            <a:r>
              <a:rPr lang="en-US" dirty="0" smtClean="0"/>
              <a:t> FEA to engineering problems using ANSYS</a:t>
            </a:r>
          </a:p>
          <a:p>
            <a:pPr lvl="1"/>
            <a:r>
              <a:rPr lang="en-US" dirty="0" smtClean="0"/>
              <a:t>Prepare for project</a:t>
            </a:r>
          </a:p>
          <a:p>
            <a:r>
              <a:rPr lang="en-US" dirty="0" smtClean="0"/>
              <a:t>Plan:</a:t>
            </a:r>
          </a:p>
          <a:p>
            <a:pPr lvl="1"/>
            <a:r>
              <a:rPr lang="en-US" dirty="0"/>
              <a:t>I</a:t>
            </a:r>
            <a:r>
              <a:rPr lang="en-US" dirty="0" smtClean="0"/>
              <a:t>nitially solve some HW problems using ANSYS</a:t>
            </a:r>
          </a:p>
          <a:p>
            <a:pPr lvl="2"/>
            <a:r>
              <a:rPr lang="en-US" dirty="0" smtClean="0"/>
              <a:t>Compare MATLAB and ANSYS solutions</a:t>
            </a:r>
          </a:p>
          <a:p>
            <a:pPr lvl="1"/>
            <a:r>
              <a:rPr lang="en-US" dirty="0" smtClean="0"/>
              <a:t>Move on to more complex problems.</a:t>
            </a:r>
            <a:endParaRPr lang="en-US" dirty="0"/>
          </a:p>
        </p:txBody>
      </p:sp>
    </p:spTree>
    <p:extLst>
      <p:ext uri="{BB962C8B-B14F-4D97-AF65-F5344CB8AC3E}">
        <p14:creationId xmlns:p14="http://schemas.microsoft.com/office/powerpoint/2010/main" val="117346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Strain Gauge Modeling</a:t>
            </a:r>
            <a:endParaRPr lang="en-US" sz="4000" dirty="0"/>
          </a:p>
        </p:txBody>
      </p:sp>
      <p:sp>
        <p:nvSpPr>
          <p:cNvPr id="3" name="Content Placeholder 2"/>
          <p:cNvSpPr>
            <a:spLocks noGrp="1"/>
          </p:cNvSpPr>
          <p:nvPr>
            <p:ph idx="1"/>
          </p:nvPr>
        </p:nvSpPr>
        <p:spPr>
          <a:xfrm>
            <a:off x="457200" y="1447801"/>
            <a:ext cx="8229600" cy="2438399"/>
          </a:xfrm>
        </p:spPr>
        <p:txBody>
          <a:bodyPr>
            <a:normAutofit/>
          </a:bodyPr>
          <a:lstStyle/>
          <a:p>
            <a:r>
              <a:rPr lang="en-US" sz="2200" dirty="0" smtClean="0">
                <a:latin typeface="Times New Roman" pitchFamily="18" charset="0"/>
                <a:cs typeface="Times New Roman" pitchFamily="18" charset="0"/>
              </a:rPr>
              <a:t>Need to extract average strain over a strain gauge Create a single shell element to model a strain gauge</a:t>
            </a:r>
          </a:p>
          <a:p>
            <a:pPr lvl="1"/>
            <a:r>
              <a:rPr lang="en-US" sz="1900" dirty="0" smtClean="0">
                <a:latin typeface="Times New Roman" pitchFamily="18" charset="0"/>
                <a:cs typeface="Times New Roman" pitchFamily="18" charset="0"/>
              </a:rPr>
              <a:t>Bond shell to the surface using “bonded contact”</a:t>
            </a:r>
            <a:endParaRPr lang="en-US" sz="1900" dirty="0">
              <a:latin typeface="Times New Roman" pitchFamily="18" charset="0"/>
              <a:cs typeface="Times New Roman" pitchFamily="18" charset="0"/>
            </a:endParaRPr>
          </a:p>
          <a:p>
            <a:pPr lvl="1"/>
            <a:r>
              <a:rPr lang="en-US" sz="1900" dirty="0" smtClean="0">
                <a:latin typeface="Times New Roman" pitchFamily="18" charset="0"/>
                <a:cs typeface="Times New Roman" pitchFamily="18" charset="0"/>
              </a:rPr>
              <a:t>Element type assigned through script (“APDL command”)</a:t>
            </a:r>
          </a:p>
          <a:p>
            <a:pPr lvl="2"/>
            <a:r>
              <a:rPr lang="en-US" sz="1500" dirty="0" smtClean="0">
                <a:solidFill>
                  <a:schemeClr val="tx2"/>
                </a:solidFill>
                <a:latin typeface="Times New Roman" pitchFamily="18" charset="0"/>
                <a:cs typeface="Times New Roman" pitchFamily="18" charset="0"/>
              </a:rPr>
              <a:t>et, </a:t>
            </a:r>
            <a:r>
              <a:rPr lang="en-US" sz="1500" dirty="0" err="1" smtClean="0">
                <a:solidFill>
                  <a:schemeClr val="tx2"/>
                </a:solidFill>
                <a:latin typeface="Times New Roman" pitchFamily="18" charset="0"/>
                <a:cs typeface="Times New Roman" pitchFamily="18" charset="0"/>
              </a:rPr>
              <a:t>matid</a:t>
            </a:r>
            <a:r>
              <a:rPr lang="en-US" sz="1500" dirty="0" smtClean="0">
                <a:solidFill>
                  <a:schemeClr val="tx2"/>
                </a:solidFill>
                <a:latin typeface="Times New Roman" pitchFamily="18" charset="0"/>
                <a:cs typeface="Times New Roman" pitchFamily="18" charset="0"/>
              </a:rPr>
              <a:t>, 181</a:t>
            </a:r>
          </a:p>
          <a:p>
            <a:pPr lvl="2"/>
            <a:r>
              <a:rPr lang="en-US" sz="1500" dirty="0" err="1" smtClean="0">
                <a:solidFill>
                  <a:schemeClr val="tx2"/>
                </a:solidFill>
                <a:latin typeface="Times New Roman" pitchFamily="18" charset="0"/>
                <a:cs typeface="Times New Roman" pitchFamily="18" charset="0"/>
              </a:rPr>
              <a:t>keyopt</a:t>
            </a:r>
            <a:r>
              <a:rPr lang="en-US" sz="1500" dirty="0" smtClean="0">
                <a:solidFill>
                  <a:schemeClr val="tx2"/>
                </a:solidFill>
                <a:latin typeface="Times New Roman" pitchFamily="18" charset="0"/>
                <a:cs typeface="Times New Roman" pitchFamily="18" charset="0"/>
              </a:rPr>
              <a:t>, matid,1,2</a:t>
            </a:r>
          </a:p>
          <a:p>
            <a:r>
              <a:rPr lang="en-US" sz="2200" dirty="0" smtClean="0">
                <a:latin typeface="Times New Roman" pitchFamily="18" charset="0"/>
                <a:cs typeface="Times New Roman" pitchFamily="18" charset="0"/>
              </a:rPr>
              <a:t> Strains are evaluated using the local element coordinate system</a:t>
            </a:r>
          </a:p>
          <a:p>
            <a:endParaRPr lang="en-US" dirty="0"/>
          </a:p>
        </p:txBody>
      </p:sp>
      <p:pic>
        <p:nvPicPr>
          <p:cNvPr id="4" name="Picture 3" descr="surface.JPG"/>
          <p:cNvPicPr>
            <a:picLocks noChangeAspect="1"/>
          </p:cNvPicPr>
          <p:nvPr/>
        </p:nvPicPr>
        <p:blipFill>
          <a:blip r:embed="rId3" cstate="print"/>
          <a:stretch>
            <a:fillRect/>
          </a:stretch>
        </p:blipFill>
        <p:spPr>
          <a:xfrm>
            <a:off x="609600" y="3962400"/>
            <a:ext cx="3810000" cy="2744492"/>
          </a:xfrm>
          <a:prstGeom prst="rect">
            <a:avLst/>
          </a:prstGeom>
        </p:spPr>
      </p:pic>
      <p:pic>
        <p:nvPicPr>
          <p:cNvPr id="5" name="Picture 4" descr="triad.JPG"/>
          <p:cNvPicPr>
            <a:picLocks noChangeAspect="1"/>
          </p:cNvPicPr>
          <p:nvPr/>
        </p:nvPicPr>
        <p:blipFill>
          <a:blip r:embed="rId4" cstate="print"/>
          <a:stretch>
            <a:fillRect/>
          </a:stretch>
        </p:blipFill>
        <p:spPr>
          <a:xfrm>
            <a:off x="5181599" y="3889501"/>
            <a:ext cx="3636451" cy="2774334"/>
          </a:xfrm>
          <a:prstGeom prst="rect">
            <a:avLst/>
          </a:prstGeom>
        </p:spPr>
      </p:pic>
      <p:sp>
        <p:nvSpPr>
          <p:cNvPr id="6" name="Slide Number Placeholder 5"/>
          <p:cNvSpPr>
            <a:spLocks noGrp="1"/>
          </p:cNvSpPr>
          <p:nvPr>
            <p:ph type="sldNum" sz="quarter" idx="12"/>
          </p:nvPr>
        </p:nvSpPr>
        <p:spPr/>
        <p:txBody>
          <a:bodyPr/>
          <a:lstStyle/>
          <a:p>
            <a:fld id="{0C07BEFE-95A2-4D36-B31E-2CBC216C87EB}" type="slidenum">
              <a:rPr lang="en-US" smtClean="0"/>
              <a:pPr/>
              <a:t>70</a:t>
            </a:fld>
            <a:endParaRPr lang="en-US"/>
          </a:p>
        </p:txBody>
      </p:sp>
    </p:spTree>
    <p:extLst>
      <p:ext uri="{BB962C8B-B14F-4D97-AF65-F5344CB8AC3E}">
        <p14:creationId xmlns:p14="http://schemas.microsoft.com/office/powerpoint/2010/main" val="300439073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SHELL181 Element Type</a:t>
            </a:r>
            <a:endParaRPr lang="en-US" dirty="0"/>
          </a:p>
        </p:txBody>
      </p:sp>
      <p:pic>
        <p:nvPicPr>
          <p:cNvPr id="1026" name="Picture 2" descr="C:\Users\rb88\Documents\home\mae470\fall2012\crank\shell1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895" y="1630362"/>
            <a:ext cx="3912395" cy="323119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rb88\Documents\home\mae470\fall2012\crank\shell181_2.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54931" y="1687718"/>
            <a:ext cx="4824533" cy="2320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92256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Comparison to experiment and theory</a:t>
            </a:r>
            <a:endParaRPr lang="en-US" dirty="0"/>
          </a:p>
        </p:txBody>
      </p:sp>
      <p:pic>
        <p:nvPicPr>
          <p:cNvPr id="4" name="Picture 3" descr="gauge.jpg"/>
          <p:cNvPicPr/>
          <p:nvPr/>
        </p:nvPicPr>
        <p:blipFill>
          <a:blip r:embed="rId3" cstate="print"/>
          <a:stretch>
            <a:fillRect/>
          </a:stretch>
        </p:blipFill>
        <p:spPr>
          <a:xfrm>
            <a:off x="685800" y="1676400"/>
            <a:ext cx="3352800" cy="1905000"/>
          </a:xfrm>
          <a:prstGeom prst="rect">
            <a:avLst/>
          </a:prstGeom>
        </p:spPr>
      </p:pic>
      <p:sp>
        <p:nvSpPr>
          <p:cNvPr id="7" name="TextBox 6"/>
          <p:cNvSpPr txBox="1"/>
          <p:nvPr/>
        </p:nvSpPr>
        <p:spPr>
          <a:xfrm>
            <a:off x="2590800" y="6248400"/>
            <a:ext cx="48006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Strains are reported in micro-strains</a:t>
            </a:r>
            <a:endParaRPr lang="en-US" b="1" dirty="0">
              <a:latin typeface="Times New Roman" pitchFamily="18" charset="0"/>
              <a:cs typeface="Times New Roman" pitchFamily="18" charset="0"/>
            </a:endParaRPr>
          </a:p>
        </p:txBody>
      </p:sp>
      <p:sp>
        <p:nvSpPr>
          <p:cNvPr id="8" name="Slide Number Placeholder 7"/>
          <p:cNvSpPr>
            <a:spLocks noGrp="1"/>
          </p:cNvSpPr>
          <p:nvPr>
            <p:ph type="sldNum" sz="quarter" idx="12"/>
          </p:nvPr>
        </p:nvSpPr>
        <p:spPr/>
        <p:txBody>
          <a:bodyPr/>
          <a:lstStyle/>
          <a:p>
            <a:fld id="{0C07BEFE-95A2-4D36-B31E-2CBC216C87EB}" type="slidenum">
              <a:rPr lang="en-US" smtClean="0"/>
              <a:pPr/>
              <a:t>72</a:t>
            </a:fld>
            <a:endParaRPr lang="en-US"/>
          </a:p>
        </p:txBody>
      </p:sp>
      <p:graphicFrame>
        <p:nvGraphicFramePr>
          <p:cNvPr id="9" name="Table 8"/>
          <p:cNvGraphicFramePr>
            <a:graphicFrameLocks noGrp="1"/>
          </p:cNvGraphicFramePr>
          <p:nvPr/>
        </p:nvGraphicFramePr>
        <p:xfrm>
          <a:off x="609600" y="3810000"/>
          <a:ext cx="8153400" cy="2325624"/>
        </p:xfrm>
        <a:graphic>
          <a:graphicData uri="http://schemas.openxmlformats.org/drawingml/2006/table">
            <a:tbl>
              <a:tblPr/>
              <a:tblGrid>
                <a:gridCol w="1673934"/>
                <a:gridCol w="1592195"/>
                <a:gridCol w="1712247"/>
                <a:gridCol w="1762484"/>
                <a:gridCol w="1412540"/>
              </a:tblGrid>
              <a:tr h="853440">
                <a:tc>
                  <a:txBody>
                    <a:bodyPr/>
                    <a:lstStyle/>
                    <a:p>
                      <a:pPr marL="0" marR="0" algn="ctr">
                        <a:lnSpc>
                          <a:spcPct val="115000"/>
                        </a:lnSpc>
                        <a:spcBef>
                          <a:spcPts val="0"/>
                        </a:spcBef>
                        <a:spcAft>
                          <a:spcPts val="0"/>
                        </a:spcAft>
                      </a:pPr>
                      <a:r>
                        <a:rPr lang="en-US" sz="1400" dirty="0">
                          <a:latin typeface="Times New Roman"/>
                          <a:ea typeface="新細明體"/>
                          <a:cs typeface="Arial"/>
                        </a:rPr>
                        <a:t>Strain gauge</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Beam theory </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ANSYS </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Experimental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 difference between </a:t>
                      </a:r>
                      <a:r>
                        <a:rPr lang="en-US" sz="1400" dirty="0">
                          <a:latin typeface="Times New Roman"/>
                          <a:ea typeface="新細明體"/>
                          <a:cs typeface="Arial"/>
                        </a:rPr>
                        <a:t>ANSYS and experiment</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Right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-6</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-10 ± 4</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40</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Center</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a:latin typeface="Times New Roman"/>
                          <a:ea typeface="新細明體"/>
                          <a:cs typeface="Arial"/>
                        </a:rPr>
                        <a:t>317</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a:latin typeface="Times New Roman"/>
                          <a:ea typeface="新細明體"/>
                          <a:cs typeface="Arial"/>
                        </a:rPr>
                        <a:t>311</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a:latin typeface="Times New Roman"/>
                          <a:ea typeface="新細明體"/>
                          <a:cs typeface="Arial"/>
                        </a:rPr>
                        <a:t>351 ± 6</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smtClean="0">
                          <a:latin typeface="Times New Roman"/>
                          <a:ea typeface="新細明體"/>
                          <a:cs typeface="Arial"/>
                        </a:rPr>
                        <a:t>11</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Left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172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206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274.5 ± 4.</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25</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tabLst>
                          <a:tab pos="973455" algn="ctr"/>
                          <a:tab pos="1947545" algn="r"/>
                        </a:tabLst>
                      </a:pPr>
                      <a:r>
                        <a:rPr lang="en-US" sz="1400">
                          <a:latin typeface="Times New Roman"/>
                          <a:ea typeface="新細明體"/>
                          <a:cs typeface="Arial"/>
                        </a:rPr>
                        <a:t>Rosette 2 Right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-29</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-42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-47.75 ± 4</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12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2 Center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7.75 ± 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22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2 Left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15</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30</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35.5 ± 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15</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 name="Picture 9" descr="stress.JPG"/>
          <p:cNvPicPr>
            <a:picLocks noChangeAspect="1"/>
          </p:cNvPicPr>
          <p:nvPr/>
        </p:nvPicPr>
        <p:blipFill>
          <a:blip r:embed="rId4" cstate="print"/>
          <a:stretch>
            <a:fillRect/>
          </a:stretch>
        </p:blipFill>
        <p:spPr>
          <a:xfrm>
            <a:off x="4267200" y="1676400"/>
            <a:ext cx="4342576" cy="1981200"/>
          </a:xfrm>
          <a:prstGeom prst="rect">
            <a:avLst/>
          </a:prstGeom>
        </p:spPr>
      </p:pic>
    </p:spTree>
    <p:extLst>
      <p:ext uri="{BB962C8B-B14F-4D97-AF65-F5344CB8AC3E}">
        <p14:creationId xmlns:p14="http://schemas.microsoft.com/office/powerpoint/2010/main" val="31314047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ANSYS Exercise 1 </a:t>
            </a:r>
            <a:br>
              <a:rPr lang="en-US" dirty="0" smtClean="0"/>
            </a:br>
            <a:r>
              <a:rPr lang="en-US" dirty="0" smtClean="0"/>
              <a:t>Cantilever </a:t>
            </a:r>
            <a:r>
              <a:rPr lang="en-US" dirty="0"/>
              <a:t>Beam</a:t>
            </a:r>
          </a:p>
        </p:txBody>
      </p:sp>
      <p:sp>
        <p:nvSpPr>
          <p:cNvPr id="3" name="Content Placeholder 2"/>
          <p:cNvSpPr>
            <a:spLocks noGrp="1"/>
          </p:cNvSpPr>
          <p:nvPr>
            <p:ph idx="1"/>
          </p:nvPr>
        </p:nvSpPr>
        <p:spPr>
          <a:xfrm>
            <a:off x="457200" y="3947311"/>
            <a:ext cx="8514784" cy="1920090"/>
          </a:xfrm>
        </p:spPr>
        <p:txBody>
          <a:bodyPr/>
          <a:lstStyle/>
          <a:p>
            <a:r>
              <a:rPr lang="en-US" dirty="0" smtClean="0"/>
              <a:t>Truss elements are available in ANSYS</a:t>
            </a:r>
          </a:p>
          <a:p>
            <a:pPr lvl="1"/>
            <a:r>
              <a:rPr lang="en-US" dirty="0" smtClean="0"/>
              <a:t>Need to use scripting (advanced feature)</a:t>
            </a:r>
          </a:p>
          <a:p>
            <a:pPr lvl="1"/>
            <a:r>
              <a:rPr lang="en-US" dirty="0" smtClean="0"/>
              <a:t>Not used widely in practice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751" y="1557908"/>
            <a:ext cx="3333750" cy="225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73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ANSYS Exercise 1</a:t>
            </a:r>
            <a:br>
              <a:rPr lang="en-US" dirty="0"/>
            </a:br>
            <a:r>
              <a:rPr lang="en-US" dirty="0" smtClean="0"/>
              <a:t>Cantilever Beam</a:t>
            </a:r>
            <a:endParaRPr lang="en-US" dirty="0"/>
          </a:p>
        </p:txBody>
      </p:sp>
      <p:sp>
        <p:nvSpPr>
          <p:cNvPr id="3" name="Content Placeholder 2"/>
          <p:cNvSpPr>
            <a:spLocks noGrp="1"/>
          </p:cNvSpPr>
          <p:nvPr>
            <p:ph idx="1"/>
          </p:nvPr>
        </p:nvSpPr>
        <p:spPr/>
        <p:txBody>
          <a:bodyPr/>
          <a:lstStyle/>
          <a:p>
            <a:r>
              <a:rPr lang="en-US" dirty="0" smtClean="0"/>
              <a:t>Beams will appear in HW3</a:t>
            </a:r>
          </a:p>
          <a:p>
            <a:r>
              <a:rPr lang="en-US" dirty="0" smtClean="0"/>
              <a:t>One problem will be on ANSYS solution of cantilever beam</a:t>
            </a:r>
          </a:p>
          <a:p>
            <a:pPr lvl="1"/>
            <a:r>
              <a:rPr lang="en-US" dirty="0" smtClean="0"/>
              <a:t>Save work from this section for submission with HW3</a:t>
            </a:r>
          </a:p>
          <a:p>
            <a:endParaRPr lang="en-US" dirty="0"/>
          </a:p>
        </p:txBody>
      </p:sp>
    </p:spTree>
    <p:extLst>
      <p:ext uri="{BB962C8B-B14F-4D97-AF65-F5344CB8AC3E}">
        <p14:creationId xmlns:p14="http://schemas.microsoft.com/office/powerpoint/2010/main" val="10904104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dH5zkteYuQFwop4VZhTTK9"/>
</p:tagLst>
</file>

<file path=ppt/tags/tag10.xml><?xml version="1.0" encoding="utf-8"?>
<p:tagLst xmlns:a="http://schemas.openxmlformats.org/drawingml/2006/main" xmlns:r="http://schemas.openxmlformats.org/officeDocument/2006/relationships" xmlns:p="http://schemas.openxmlformats.org/presentationml/2006/main">
  <p:tag name="DVSHAPEID" val="pXNPFXSzLl2B03MHbF9lyf"/>
</p:tagLst>
</file>

<file path=ppt/tags/tag2.xml><?xml version="1.0" encoding="utf-8"?>
<p:tagLst xmlns:a="http://schemas.openxmlformats.org/drawingml/2006/main" xmlns:r="http://schemas.openxmlformats.org/officeDocument/2006/relationships" xmlns:p="http://schemas.openxmlformats.org/presentationml/2006/main">
  <p:tag name="DVSHAPEID" val="PANItOy5MsYxkW9hUfYxEE"/>
</p:tagLst>
</file>

<file path=ppt/tags/tag3.xml><?xml version="1.0" encoding="utf-8"?>
<p:tagLst xmlns:a="http://schemas.openxmlformats.org/drawingml/2006/main" xmlns:r="http://schemas.openxmlformats.org/officeDocument/2006/relationships" xmlns:p="http://schemas.openxmlformats.org/presentationml/2006/main">
  <p:tag name="DVSHAPEID" val="wR1swARH54tozsdA282eWB"/>
</p:tagLst>
</file>

<file path=ppt/tags/tag4.xml><?xml version="1.0" encoding="utf-8"?>
<p:tagLst xmlns:a="http://schemas.openxmlformats.org/drawingml/2006/main" xmlns:r="http://schemas.openxmlformats.org/officeDocument/2006/relationships" xmlns:p="http://schemas.openxmlformats.org/presentationml/2006/main">
  <p:tag name="DVSHAPEID" val="GvoU01olJmeb4VG0iYd4mT"/>
</p:tagLst>
</file>

<file path=ppt/tags/tag5.xml><?xml version="1.0" encoding="utf-8"?>
<p:tagLst xmlns:a="http://schemas.openxmlformats.org/drawingml/2006/main" xmlns:r="http://schemas.openxmlformats.org/officeDocument/2006/relationships" xmlns:p="http://schemas.openxmlformats.org/presentationml/2006/main">
  <p:tag name="DVSHAPEID" val="pXNPFXSzLl2B03MHbF9lyf"/>
</p:tagLst>
</file>

<file path=ppt/tags/tag6.xml><?xml version="1.0" encoding="utf-8"?>
<p:tagLst xmlns:a="http://schemas.openxmlformats.org/drawingml/2006/main" xmlns:r="http://schemas.openxmlformats.org/officeDocument/2006/relationships" xmlns:p="http://schemas.openxmlformats.org/presentationml/2006/main">
  <p:tag name="DVSECTIONID" val="dH5zkteYuQFwop4VZhTTK9"/>
</p:tagLst>
</file>

<file path=ppt/tags/tag7.xml><?xml version="1.0" encoding="utf-8"?>
<p:tagLst xmlns:a="http://schemas.openxmlformats.org/drawingml/2006/main" xmlns:r="http://schemas.openxmlformats.org/officeDocument/2006/relationships" xmlns:p="http://schemas.openxmlformats.org/presentationml/2006/main">
  <p:tag name="DVSHAPEID" val="PANItOy5MsYxkW9hUfYxEE"/>
</p:tagLst>
</file>

<file path=ppt/tags/tag8.xml><?xml version="1.0" encoding="utf-8"?>
<p:tagLst xmlns:a="http://schemas.openxmlformats.org/drawingml/2006/main" xmlns:r="http://schemas.openxmlformats.org/officeDocument/2006/relationships" xmlns:p="http://schemas.openxmlformats.org/presentationml/2006/main">
  <p:tag name="DVSHAPEID" val="wR1swARH54tozsdA282eWB"/>
</p:tagLst>
</file>

<file path=ppt/tags/tag9.xml><?xml version="1.0" encoding="utf-8"?>
<p:tagLst xmlns:a="http://schemas.openxmlformats.org/drawingml/2006/main" xmlns:r="http://schemas.openxmlformats.org/officeDocument/2006/relationships" xmlns:p="http://schemas.openxmlformats.org/presentationml/2006/main">
  <p:tag name="DVSHAPEID" val="GvoU01olJmeb4VG0iYd4m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5_Offic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mpany Overview3">
  <a:themeElements>
    <a:clrScheme name="Custom 1">
      <a:dk1>
        <a:sysClr val="windowText" lastClr="000000"/>
      </a:dk1>
      <a:lt1>
        <a:sysClr val="window" lastClr="FFFFFF"/>
      </a:lt1>
      <a:dk2>
        <a:srgbClr val="FFDD00"/>
      </a:dk2>
      <a:lt2>
        <a:srgbClr val="0079C1"/>
      </a:lt2>
      <a:accent1>
        <a:srgbClr val="00B085"/>
      </a:accent1>
      <a:accent2>
        <a:srgbClr val="7AC143"/>
      </a:accent2>
      <a:accent3>
        <a:srgbClr val="008C99"/>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12700" cap="sq" algn="ctr">
          <a:noFill/>
          <a:miter lim="800000"/>
          <a:headEnd/>
          <a:tailEnd/>
        </a:ln>
        <a:effectLst/>
      </a:spPr>
      <a:bodyPr wrap="none" anchor="ctr"/>
      <a:lstStyle>
        <a:defPP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dirty="0" err="1" smtClean="0">
            <a:latin typeface="Arial Narrow" pitchFamily="34" charset="0"/>
          </a:defRPr>
        </a:defPPr>
      </a:lstStyle>
    </a:txDef>
  </a:objectDefaults>
  <a:extraClrSchemeLst/>
</a:theme>
</file>

<file path=ppt/theme/theme3.xml><?xml version="1.0" encoding="utf-8"?>
<a:theme xmlns:a="http://schemas.openxmlformats.org/drawingml/2006/main" name="1_Company Overview3">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4.xml><?xml version="1.0" encoding="utf-8"?>
<a:theme xmlns:a="http://schemas.openxmlformats.org/drawingml/2006/main" name="2_Company Overview3">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5.xml><?xml version="1.0" encoding="utf-8"?>
<a:theme xmlns:a="http://schemas.openxmlformats.org/drawingml/2006/main" name="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6.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13387</TotalTime>
  <Words>2424</Words>
  <Application>Microsoft Office PowerPoint</Application>
  <PresentationFormat>On-screen Show (4:3)</PresentationFormat>
  <Paragraphs>530</Paragraphs>
  <Slides>72</Slides>
  <Notes>9</Notes>
  <HiddenSlides>3</HiddenSlides>
  <MMClips>2</MMClips>
  <ScaleCrop>false</ScaleCrop>
  <HeadingPairs>
    <vt:vector size="4" baseType="variant">
      <vt:variant>
        <vt:lpstr>Theme</vt:lpstr>
      </vt:variant>
      <vt:variant>
        <vt:i4>12</vt:i4>
      </vt:variant>
      <vt:variant>
        <vt:lpstr>Slide Titles</vt:lpstr>
      </vt:variant>
      <vt:variant>
        <vt:i4>72</vt:i4>
      </vt:variant>
    </vt:vector>
  </HeadingPairs>
  <TitlesOfParts>
    <vt:vector size="84" baseType="lpstr">
      <vt:lpstr>Office Theme</vt:lpstr>
      <vt:lpstr>Company Overview3</vt:lpstr>
      <vt:lpstr>1_Company Overview3</vt:lpstr>
      <vt:lpstr>2_Company Overview3</vt:lpstr>
      <vt:lpstr>ANSYS-2011-powerpoint-template</vt:lpstr>
      <vt:lpstr>1_ANSYS-2011-powerpoint-template</vt:lpstr>
      <vt:lpstr>1_Office Theme</vt:lpstr>
      <vt:lpstr>2_Office Theme</vt:lpstr>
      <vt:lpstr>3_Office Theme</vt:lpstr>
      <vt:lpstr>4_Office Theme</vt:lpstr>
      <vt:lpstr>5_Office Theme</vt:lpstr>
      <vt:lpstr>6_Office Theme</vt:lpstr>
      <vt:lpstr>MAE 4700/5700: ANSYS Section Fridays 1:25-2:15 pm</vt:lpstr>
      <vt:lpstr>Co-ordinates</vt:lpstr>
      <vt:lpstr>471 Rhodes Temporary Account</vt:lpstr>
      <vt:lpstr>471 Rhodes Temporary Account #2</vt:lpstr>
      <vt:lpstr>Computer Labs with ANSYS</vt:lpstr>
      <vt:lpstr>ANSYS Software</vt:lpstr>
      <vt:lpstr>Friday Sections</vt:lpstr>
      <vt:lpstr>ANSYS Exercise 1  Cantilever Beam</vt:lpstr>
      <vt:lpstr>ANSYS Exercise 1 Cantilever Beam</vt:lpstr>
      <vt:lpstr>Cantilever Beam: Degrees of Freedom </vt:lpstr>
      <vt:lpstr>PowerPoint Presentation</vt:lpstr>
      <vt:lpstr>Cantilever Beam</vt:lpstr>
      <vt:lpstr>Cantilever Beam: Degrees of Freedom </vt:lpstr>
      <vt:lpstr>Cantilever Beam Beam element stiffness matrix </vt:lpstr>
      <vt:lpstr>Solve Step Beam Lecture, Page 43</vt:lpstr>
      <vt:lpstr>Bending Moment and Shear Force</vt:lpstr>
      <vt:lpstr>Calculation of Reactions</vt:lpstr>
      <vt:lpstr>HW3 Tips</vt:lpstr>
      <vt:lpstr>HW3 Tips</vt:lpstr>
      <vt:lpstr>PowerPoint Presentation</vt:lpstr>
      <vt:lpstr>HW3 Comments</vt:lpstr>
      <vt:lpstr>HW Comments </vt:lpstr>
      <vt:lpstr>HW3 Comments</vt:lpstr>
      <vt:lpstr>PowerPoint Presentation</vt:lpstr>
      <vt:lpstr>Updated Office Hours</vt:lpstr>
      <vt:lpstr>Axisymmetric Heat Flow (HW4, #3)</vt:lpstr>
      <vt:lpstr>Axisymmetric Heat Flow (HW4, #3)</vt:lpstr>
      <vt:lpstr>Axisymmetric Heat Flow (HW4, #3)</vt:lpstr>
      <vt:lpstr>Axisymmetric Heat Flow (HW4, #3)</vt:lpstr>
      <vt:lpstr>Important Takeaway</vt:lpstr>
      <vt:lpstr>Mapped Meshing</vt:lpstr>
      <vt:lpstr>Mapped Meshing</vt:lpstr>
      <vt:lpstr>Mapped Meshing</vt:lpstr>
      <vt:lpstr>Upcoming HW</vt:lpstr>
      <vt:lpstr>Plate with a Hole</vt:lpstr>
      <vt:lpstr>PowerPoint Presentation</vt:lpstr>
      <vt:lpstr>Updated Office Hours (Reminder)</vt:lpstr>
      <vt:lpstr>Swanson Lab (163 Rhodes)</vt:lpstr>
      <vt:lpstr>Plan for Today</vt:lpstr>
      <vt:lpstr>Project Ideas: Verification Manual</vt:lpstr>
      <vt:lpstr>Project Ideas: Slides from ANSYS Tech Days</vt:lpstr>
      <vt:lpstr>ANSYS in Structural Mechanics </vt:lpstr>
      <vt:lpstr>BIW &amp; Component Modeling Comprehensive Structural capability</vt:lpstr>
      <vt:lpstr>Brakes Examples</vt:lpstr>
      <vt:lpstr>Application Area - Orthopaedics</vt:lpstr>
      <vt:lpstr>Application Area - Cardiovascular</vt:lpstr>
      <vt:lpstr>Project Idea: Wind Turbine Blade Design</vt:lpstr>
      <vt:lpstr>Plan for Today</vt:lpstr>
      <vt:lpstr>Novice vs. Expert Framework</vt:lpstr>
      <vt:lpstr>What to Cover in Project Report and Presentation?</vt:lpstr>
      <vt:lpstr>Incremental Build-Up of FEA Model</vt:lpstr>
      <vt:lpstr>Plan for Today</vt:lpstr>
      <vt:lpstr>Meshes for HW6</vt:lpstr>
      <vt:lpstr>PowerPoint Presentation</vt:lpstr>
      <vt:lpstr>ANSYS in Structural Mechanics </vt:lpstr>
      <vt:lpstr>Incremental Build-Up of FEA Model</vt:lpstr>
      <vt:lpstr>What to Cover in Project Report and Presentation?</vt:lpstr>
      <vt:lpstr>Upcoming HW</vt:lpstr>
      <vt:lpstr>PowerPoint Presentation</vt:lpstr>
      <vt:lpstr>Plate with a Hole in Tension</vt:lpstr>
      <vt:lpstr>Modal Analysis</vt:lpstr>
      <vt:lpstr>PowerPoint Presentation</vt:lpstr>
      <vt:lpstr>Crank Arm Experiment</vt:lpstr>
      <vt:lpstr>ANSYS Model</vt:lpstr>
      <vt:lpstr>Results &amp; Validation</vt:lpstr>
      <vt:lpstr>SOLID186 Element Type</vt:lpstr>
      <vt:lpstr>Mesh convergence</vt:lpstr>
      <vt:lpstr>PowerPoint Presentation</vt:lpstr>
      <vt:lpstr>Announcement</vt:lpstr>
      <vt:lpstr>Strain Gauge Modeling</vt:lpstr>
      <vt:lpstr>SHELL181 Element Type</vt:lpstr>
      <vt:lpstr>Comparison to experiment and theory</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rb88</cp:lastModifiedBy>
  <cp:revision>419</cp:revision>
  <dcterms:created xsi:type="dcterms:W3CDTF">2010-06-15T18:33:50Z</dcterms:created>
  <dcterms:modified xsi:type="dcterms:W3CDTF">2012-11-09T18:15:07Z</dcterms:modified>
</cp:coreProperties>
</file>