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4.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5.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6.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7.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8.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9.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10.xml" ContentType="application/vnd.openxmlformats-officedocument.theme+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80" r:id="rId2"/>
    <p:sldMasterId id="2147483804" r:id="rId3"/>
    <p:sldMasterId id="2147483820" r:id="rId4"/>
    <p:sldMasterId id="2147483837" r:id="rId5"/>
    <p:sldMasterId id="2147483852" r:id="rId6"/>
    <p:sldMasterId id="2147483867" r:id="rId7"/>
    <p:sldMasterId id="2147483879" r:id="rId8"/>
    <p:sldMasterId id="2147483891" r:id="rId9"/>
    <p:sldMasterId id="2147483903" r:id="rId10"/>
    <p:sldMasterId id="2147483915" r:id="rId11"/>
  </p:sldMasterIdLst>
  <p:notesMasterIdLst>
    <p:notesMasterId r:id="rId84"/>
  </p:notesMasterIdLst>
  <p:handoutMasterIdLst>
    <p:handoutMasterId r:id="rId85"/>
  </p:handoutMasterIdLst>
  <p:sldIdLst>
    <p:sldId id="256" r:id="rId12"/>
    <p:sldId id="267" r:id="rId13"/>
    <p:sldId id="264" r:id="rId14"/>
    <p:sldId id="265" r:id="rId15"/>
    <p:sldId id="266" r:id="rId16"/>
    <p:sldId id="268" r:id="rId17"/>
    <p:sldId id="272" r:id="rId18"/>
    <p:sldId id="273" r:id="rId19"/>
    <p:sldId id="274" r:id="rId20"/>
    <p:sldId id="281" r:id="rId21"/>
    <p:sldId id="276" r:id="rId22"/>
    <p:sldId id="277" r:id="rId23"/>
    <p:sldId id="275" r:id="rId24"/>
    <p:sldId id="278" r:id="rId25"/>
    <p:sldId id="282" r:id="rId26"/>
    <p:sldId id="279" r:id="rId27"/>
    <p:sldId id="280" r:id="rId28"/>
    <p:sldId id="283" r:id="rId29"/>
    <p:sldId id="286" r:id="rId30"/>
    <p:sldId id="284" r:id="rId31"/>
    <p:sldId id="287" r:id="rId32"/>
    <p:sldId id="288" r:id="rId33"/>
    <p:sldId id="285" r:id="rId34"/>
    <p:sldId id="292" r:id="rId35"/>
    <p:sldId id="294" r:id="rId36"/>
    <p:sldId id="293" r:id="rId37"/>
    <p:sldId id="295" r:id="rId38"/>
    <p:sldId id="297" r:id="rId39"/>
    <p:sldId id="298" r:id="rId40"/>
    <p:sldId id="299" r:id="rId41"/>
    <p:sldId id="289" r:id="rId42"/>
    <p:sldId id="290" r:id="rId43"/>
    <p:sldId id="291" r:id="rId44"/>
    <p:sldId id="300" r:id="rId45"/>
    <p:sldId id="301" r:id="rId46"/>
    <p:sldId id="302" r:id="rId47"/>
    <p:sldId id="303" r:id="rId48"/>
    <p:sldId id="304" r:id="rId49"/>
    <p:sldId id="305" r:id="rId50"/>
    <p:sldId id="306" r:id="rId51"/>
    <p:sldId id="307" r:id="rId52"/>
    <p:sldId id="311" r:id="rId53"/>
    <p:sldId id="312" r:id="rId54"/>
    <p:sldId id="313" r:id="rId55"/>
    <p:sldId id="315" r:id="rId56"/>
    <p:sldId id="314" r:id="rId57"/>
    <p:sldId id="308" r:id="rId58"/>
    <p:sldId id="310" r:id="rId59"/>
    <p:sldId id="316" r:id="rId60"/>
    <p:sldId id="317" r:id="rId61"/>
    <p:sldId id="319" r:id="rId62"/>
    <p:sldId id="318" r:id="rId63"/>
    <p:sldId id="320" r:id="rId64"/>
    <p:sldId id="321" r:id="rId65"/>
    <p:sldId id="323" r:id="rId66"/>
    <p:sldId id="326" r:id="rId67"/>
    <p:sldId id="325" r:id="rId68"/>
    <p:sldId id="327" r:id="rId69"/>
    <p:sldId id="330" r:id="rId70"/>
    <p:sldId id="328" r:id="rId71"/>
    <p:sldId id="331" r:id="rId72"/>
    <p:sldId id="336" r:id="rId73"/>
    <p:sldId id="337" r:id="rId74"/>
    <p:sldId id="334" r:id="rId75"/>
    <p:sldId id="332" r:id="rId76"/>
    <p:sldId id="343" r:id="rId77"/>
    <p:sldId id="333" r:id="rId78"/>
    <p:sldId id="340" r:id="rId79"/>
    <p:sldId id="338" r:id="rId80"/>
    <p:sldId id="342" r:id="rId81"/>
    <p:sldId id="339" r:id="rId82"/>
    <p:sldId id="341" r:id="rId83"/>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389" y="58"/>
      </p:cViewPr>
      <p:guideLst>
        <p:guide orient="horz" pos="2160"/>
        <p:guide pos="2880"/>
      </p:guideLst>
    </p:cSldViewPr>
  </p:slideViewPr>
  <p:notesTextViewPr>
    <p:cViewPr>
      <p:scale>
        <a:sx n="100" d="100"/>
        <a:sy n="100" d="100"/>
      </p:scale>
      <p:origin x="0" y="0"/>
    </p:cViewPr>
  </p:notesTextViewPr>
  <p:sorterViewPr>
    <p:cViewPr>
      <p:scale>
        <a:sx n="80" d="100"/>
        <a:sy n="80" d="100"/>
      </p:scale>
      <p:origin x="0" y="732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84" Type="http://schemas.openxmlformats.org/officeDocument/2006/relationships/notesMaster" Target="notesMasters/notesMaster1.xml"/><Relationship Id="rId89" Type="http://schemas.openxmlformats.org/officeDocument/2006/relationships/tableStyles" Target="tableStyles.xml"/><Relationship Id="rId16" Type="http://schemas.openxmlformats.org/officeDocument/2006/relationships/slide" Target="slides/slide5.xml"/><Relationship Id="rId11" Type="http://schemas.openxmlformats.org/officeDocument/2006/relationships/slideMaster" Target="slideMasters/slideMaster11.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slide" Target="slides/slide47.xml"/><Relationship Id="rId74" Type="http://schemas.openxmlformats.org/officeDocument/2006/relationships/slide" Target="slides/slide63.xml"/><Relationship Id="rId79" Type="http://schemas.openxmlformats.org/officeDocument/2006/relationships/slide" Target="slides/slide68.xml"/><Relationship Id="rId5" Type="http://schemas.openxmlformats.org/officeDocument/2006/relationships/slideMaster" Target="slideMasters/slideMaster5.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slide" Target="slides/slide66.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80" Type="http://schemas.openxmlformats.org/officeDocument/2006/relationships/slide" Target="slides/slide69.xml"/><Relationship Id="rId85"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openxmlformats.org/officeDocument/2006/relationships/slide" Target="slides/slide7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slide" Target="slides/slide67.xml"/><Relationship Id="rId81" Type="http://schemas.openxmlformats.org/officeDocument/2006/relationships/slide" Target="slides/slide70.xml"/><Relationship Id="rId86"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7" Type="http://schemas.openxmlformats.org/officeDocument/2006/relationships/slideMaster" Target="slideMasters/slideMaster7.xml"/><Relationship Id="rId71" Type="http://schemas.openxmlformats.org/officeDocument/2006/relationships/slide" Target="slides/slide60.xml"/><Relationship Id="rId2" Type="http://schemas.openxmlformats.org/officeDocument/2006/relationships/slideMaster" Target="slideMasters/slideMaster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 Id="rId87" Type="http://schemas.openxmlformats.org/officeDocument/2006/relationships/viewProps" Target="viewProps.xml"/><Relationship Id="rId61" Type="http://schemas.openxmlformats.org/officeDocument/2006/relationships/slide" Target="slides/slide50.xml"/><Relationship Id="rId82" Type="http://schemas.openxmlformats.org/officeDocument/2006/relationships/slide" Target="slides/slide71.xml"/><Relationship Id="rId1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pPr>
              <a:defRPr/>
            </a:pPr>
            <a:fld id="{0780ACA3-09CA-4B19-B167-8BE0D0F68A3E}" type="datetimeFigureOut">
              <a:rPr lang="en-US"/>
              <a:pPr>
                <a:defRPr/>
              </a:pPr>
              <a:t>11/9/2012</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pPr>
              <a:defRPr/>
            </a:pPr>
            <a:fld id="{43EE530F-FC38-48E6-AFFE-5CC3DC1F681B}" type="slidenum">
              <a:rPr lang="en-US"/>
              <a:pPr>
                <a:defRPr/>
              </a:pPr>
              <a:t>‹#›</a:t>
            </a:fld>
            <a:endParaRPr lang="en-US"/>
          </a:p>
        </p:txBody>
      </p:sp>
    </p:spTree>
    <p:extLst>
      <p:ext uri="{BB962C8B-B14F-4D97-AF65-F5344CB8AC3E}">
        <p14:creationId xmlns:p14="http://schemas.microsoft.com/office/powerpoint/2010/main" val="15110112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7F9E2B56-E27D-45D5-B653-6B2D2CAACE4C}" type="datetimeFigureOut">
              <a:rPr lang="en-US"/>
              <a:pPr>
                <a:defRPr/>
              </a:pPr>
              <a:t>11/9/2012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043A5997-867D-4622-AC2C-06C96FF79548}" type="slidenum">
              <a:rPr lang="en-US"/>
              <a:pPr>
                <a:defRPr/>
              </a:pPr>
              <a:t>‹#›</a:t>
            </a:fld>
            <a:endParaRPr lang="en-US"/>
          </a:p>
        </p:txBody>
      </p:sp>
    </p:spTree>
    <p:extLst>
      <p:ext uri="{BB962C8B-B14F-4D97-AF65-F5344CB8AC3E}">
        <p14:creationId xmlns:p14="http://schemas.microsoft.com/office/powerpoint/2010/main" val="36317005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smtClean="0"/>
              <a:t>Resource available to MAE students</a:t>
            </a:r>
            <a:r>
              <a:rPr lang="en-US" baseline="0" dirty="0" smtClean="0"/>
              <a:t> for advanced FEA and CFD</a:t>
            </a:r>
            <a:endParaRPr lang="en-US" dirty="0"/>
          </a:p>
        </p:txBody>
      </p:sp>
      <p:sp>
        <p:nvSpPr>
          <p:cNvPr id="4" name="Slide Number Placeholder 3"/>
          <p:cNvSpPr>
            <a:spLocks noGrp="1"/>
          </p:cNvSpPr>
          <p:nvPr>
            <p:ph type="sldNum" sz="quarter" idx="10"/>
          </p:nvPr>
        </p:nvSpPr>
        <p:spPr/>
        <p:txBody>
          <a:bodyPr/>
          <a:lstStyle/>
          <a:p>
            <a:pPr>
              <a:defRPr/>
            </a:pPr>
            <a:fld id="{043A5997-867D-4622-AC2C-06C96FF79548}" type="slidenum">
              <a:rPr lang="en-US" smtClean="0"/>
              <a:pPr>
                <a:defRPr/>
              </a:pPr>
              <a:t>38</a:t>
            </a:fld>
            <a:endParaRPr lang="en-US"/>
          </a:p>
        </p:txBody>
      </p:sp>
    </p:spTree>
    <p:extLst>
      <p:ext uri="{BB962C8B-B14F-4D97-AF65-F5344CB8AC3E}">
        <p14:creationId xmlns:p14="http://schemas.microsoft.com/office/powerpoint/2010/main" val="1757389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r>
              <a:rPr lang="en-US" b="1" u="sng" dirty="0"/>
              <a:t>Overall Portfolio Advantages and Focus</a:t>
            </a:r>
            <a:endParaRPr lang="en-US" dirty="0"/>
          </a:p>
          <a:p>
            <a:r>
              <a:rPr lang="en-US" dirty="0"/>
              <a:t> </a:t>
            </a:r>
          </a:p>
          <a:p>
            <a:r>
              <a:rPr lang="en-US" b="1" dirty="0"/>
              <a:t>Predictability</a:t>
            </a:r>
            <a:r>
              <a:rPr lang="en-US" dirty="0"/>
              <a:t> is paramount:</a:t>
            </a:r>
          </a:p>
          <a:p>
            <a:pPr marL="171176" indent="-171176">
              <a:buFont typeface="Arial" pitchFamily="34" charset="0"/>
              <a:buChar char="•"/>
            </a:pPr>
            <a:r>
              <a:rPr lang="en-US" dirty="0"/>
              <a:t>We provide robust and fast contact capabilities.  A carefully selected set of default settings and advanced convergence tools such as contact stabilization ensure the convergence of most of the models, even the most complex ones. Contact capabilities are applicable for structural, thermal and multi-disciplinary contact applications</a:t>
            </a:r>
          </a:p>
          <a:p>
            <a:pPr marL="171176" indent="-171176">
              <a:buFont typeface="Arial" pitchFamily="34" charset="0"/>
              <a:buChar char="•"/>
            </a:pPr>
            <a:r>
              <a:rPr lang="en-US" dirty="0"/>
              <a:t>In order to minimize the assumptions made on the material behavior, we offer a comprehensive library of nonlinear materials covering all needs from basic linear isotropic materials, bilinear plasticity to advanced rubber models or complex damage modeling. This includes also models for failure analysis of composites materials.</a:t>
            </a:r>
          </a:p>
          <a:p>
            <a:r>
              <a:rPr lang="en-US" b="1" dirty="0"/>
              <a:t>Performance</a:t>
            </a:r>
            <a:r>
              <a:rPr lang="en-US" dirty="0"/>
              <a:t> is required to solve more variations of always larger models.</a:t>
            </a:r>
          </a:p>
          <a:p>
            <a:pPr marL="171176" indent="-171176">
              <a:buFont typeface="Arial" pitchFamily="34" charset="0"/>
              <a:buChar char="•"/>
            </a:pPr>
            <a:r>
              <a:rPr lang="en-US" dirty="0"/>
              <a:t>We provide fast solutions for all disciplines by implementing distributed parallel computing techniques as well as taking advantage from GPU boards. All these techniques are part of our cross-physics HPC offering</a:t>
            </a:r>
          </a:p>
          <a:p>
            <a:pPr marL="171176" indent="-171176">
              <a:buFont typeface="Arial" pitchFamily="34" charset="0"/>
              <a:buChar char="•"/>
            </a:pPr>
            <a:r>
              <a:rPr lang="en-US" dirty="0"/>
              <a:t>Additional advanced techniques like component mode synthesis (CMS), </a:t>
            </a:r>
            <a:r>
              <a:rPr lang="en-US" dirty="0" err="1"/>
              <a:t>submodeling</a:t>
            </a:r>
            <a:r>
              <a:rPr lang="en-US" dirty="0"/>
              <a:t> techniques as well as proprietary acceleration techniques are also available to handle large models efficiently.</a:t>
            </a:r>
          </a:p>
          <a:p>
            <a:r>
              <a:rPr lang="en-US" b="1" dirty="0"/>
              <a:t>Productivity</a:t>
            </a:r>
            <a:r>
              <a:rPr lang="en-US" dirty="0"/>
              <a:t> is key to deliver faster solutions to the market.</a:t>
            </a:r>
          </a:p>
          <a:p>
            <a:pPr marL="171176" indent="-171176">
              <a:buFont typeface="Arial" pitchFamily="34" charset="0"/>
              <a:buChar char="•"/>
            </a:pPr>
            <a:r>
              <a:rPr lang="en-US" dirty="0"/>
              <a:t>We provide a highly productive user environment. The mechanical simulation interface based on the ANSYS Workbench platform enables users to model all applications, from very simple to very complex. The interface can take days out of a computer-aided engineering process by eliminating manual file transfer, and result-translation and reanalysis time.</a:t>
            </a:r>
          </a:p>
          <a:p>
            <a:pPr marL="171176" indent="-171176">
              <a:buFont typeface="Arial" pitchFamily="34" charset="0"/>
              <a:buChar char="•"/>
            </a:pPr>
            <a:r>
              <a:rPr lang="en-US" dirty="0"/>
              <a:t>The parametric capabilities provided by the Workbench environment allow users to create a single simulation model and perform automated variations of the design for physical parameters such as materials or boundary conditions as well as for geometric parameters such as CAD dimensions.</a:t>
            </a:r>
          </a:p>
          <a:p>
            <a:r>
              <a:rPr lang="en-US" b="1" dirty="0"/>
              <a:t> </a:t>
            </a:r>
            <a:endParaRPr lang="en-US" dirty="0"/>
          </a:p>
          <a:p>
            <a:r>
              <a:rPr lang="en-US" b="1" u="sng" dirty="0"/>
              <a:t>Specific Capability</a:t>
            </a:r>
            <a:r>
              <a:rPr lang="en-US" dirty="0"/>
              <a:t> </a:t>
            </a:r>
            <a:r>
              <a:rPr lang="en-US" b="1" u="sng" dirty="0"/>
              <a:t>Advantages</a:t>
            </a:r>
            <a:endParaRPr lang="en-US" dirty="0"/>
          </a:p>
          <a:p>
            <a:pPr marL="171176" indent="-171176">
              <a:buFont typeface="Arial" pitchFamily="34" charset="0"/>
              <a:buChar char="•"/>
            </a:pPr>
            <a:r>
              <a:rPr lang="en-US" dirty="0"/>
              <a:t>Advanced and specialized models are also available for composites structures modeling, Analysis of rotating machines (</a:t>
            </a:r>
            <a:r>
              <a:rPr lang="en-US" dirty="0" err="1"/>
              <a:t>rotordynamics</a:t>
            </a:r>
            <a:r>
              <a:rPr lang="en-US" dirty="0"/>
              <a:t>), Mechanism analysis mixing rigid and flexible bodies,       Linear and nonlinear buckling, Cyclic Symmetry models, Fracture Mechanics</a:t>
            </a:r>
          </a:p>
          <a:p>
            <a:pPr marL="171176" indent="-171176">
              <a:buFont typeface="Arial" pitchFamily="34" charset="0"/>
              <a:buChar char="•"/>
            </a:pPr>
            <a:r>
              <a:rPr lang="en-US" dirty="0"/>
              <a:t>ANSYS structural mechanics solutions offer a range of products that help users meet current requirements and plan for a seamless upgrade path for future needs</a:t>
            </a:r>
          </a:p>
          <a:p>
            <a:pPr marL="171176" indent="-171176">
              <a:buFont typeface="Arial" pitchFamily="34" charset="0"/>
              <a:buChar char="•"/>
            </a:pPr>
            <a:r>
              <a:rPr lang="en-US" dirty="0"/>
              <a:t>Customization through user-defined elements and user materials provides the flexibility to extend the capabilities of ANSYS structural mechanics solutions for a wide range of applications. Advanced users can also benefit from ANSYS Parametric Design Language (APDL) provides a rich set of scripting capabilities to perform entire simulations from pre-processing to post-processing, automate processes or access advanced features and solver settings</a:t>
            </a:r>
          </a:p>
        </p:txBody>
      </p:sp>
      <p:sp>
        <p:nvSpPr>
          <p:cNvPr id="4" name="Slide Number Placeholder 3"/>
          <p:cNvSpPr>
            <a:spLocks noGrp="1"/>
          </p:cNvSpPr>
          <p:nvPr>
            <p:ph type="sldNum" sz="quarter" idx="10"/>
          </p:nvPr>
        </p:nvSpPr>
        <p:spPr/>
        <p:txBody>
          <a:bodyPr/>
          <a:lstStyle/>
          <a:p>
            <a:pPr>
              <a:defRPr/>
            </a:pPr>
            <a:fld id="{82947423-93B3-4176-BB12-136E8994AFAB}" type="slidenum">
              <a:rPr lang="en-US" smtClean="0">
                <a:solidFill>
                  <a:prstClr val="black"/>
                </a:solidFill>
              </a:rPr>
              <a:pPr>
                <a:defRPr/>
              </a:pPr>
              <a:t>42</a:t>
            </a:fld>
            <a:endParaRPr lang="en-US" dirty="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r>
              <a:rPr lang="en-US" b="1" u="sng" dirty="0"/>
              <a:t>Overall Portfolio Advantages and Focus</a:t>
            </a:r>
            <a:endParaRPr lang="en-US" dirty="0"/>
          </a:p>
          <a:p>
            <a:r>
              <a:rPr lang="en-US" dirty="0"/>
              <a:t> </a:t>
            </a:r>
          </a:p>
          <a:p>
            <a:r>
              <a:rPr lang="en-US" b="1" dirty="0"/>
              <a:t>Predictability</a:t>
            </a:r>
            <a:r>
              <a:rPr lang="en-US" dirty="0"/>
              <a:t> is paramount:</a:t>
            </a:r>
          </a:p>
          <a:p>
            <a:pPr marL="171176" indent="-171176">
              <a:buFont typeface="Arial" pitchFamily="34" charset="0"/>
              <a:buChar char="•"/>
            </a:pPr>
            <a:r>
              <a:rPr lang="en-US" dirty="0"/>
              <a:t>We provide robust and fast contact capabilities.  A carefully selected set of default settings and advanced convergence tools such as contact stabilization ensure the convergence of most of the models, even the most complex ones. Contact capabilities are applicable for structural, thermal and multi-disciplinary contact applications</a:t>
            </a:r>
          </a:p>
          <a:p>
            <a:pPr marL="171176" indent="-171176">
              <a:buFont typeface="Arial" pitchFamily="34" charset="0"/>
              <a:buChar char="•"/>
            </a:pPr>
            <a:r>
              <a:rPr lang="en-US" dirty="0"/>
              <a:t>In order to minimize the assumptions made on the material behavior, we offer a comprehensive library of nonlinear materials covering all needs from basic linear isotropic materials, bilinear plasticity to advanced rubber models or complex damage modeling. This includes also models for failure analysis of composites materials.</a:t>
            </a:r>
          </a:p>
          <a:p>
            <a:r>
              <a:rPr lang="en-US" b="1" dirty="0"/>
              <a:t>Performance</a:t>
            </a:r>
            <a:r>
              <a:rPr lang="en-US" dirty="0"/>
              <a:t> is required to solve more variations of always larger models.</a:t>
            </a:r>
          </a:p>
          <a:p>
            <a:pPr marL="171176" indent="-171176">
              <a:buFont typeface="Arial" pitchFamily="34" charset="0"/>
              <a:buChar char="•"/>
            </a:pPr>
            <a:r>
              <a:rPr lang="en-US" dirty="0"/>
              <a:t>We provide fast solutions for all disciplines by implementing distributed parallel computing techniques as well as taking advantage from GPU boards. All these techniques are part of our cross-physics HPC offering</a:t>
            </a:r>
          </a:p>
          <a:p>
            <a:pPr marL="171176" indent="-171176">
              <a:buFont typeface="Arial" pitchFamily="34" charset="0"/>
              <a:buChar char="•"/>
            </a:pPr>
            <a:r>
              <a:rPr lang="en-US" dirty="0"/>
              <a:t>Additional advanced techniques like component mode synthesis (CMS), </a:t>
            </a:r>
            <a:r>
              <a:rPr lang="en-US" dirty="0" err="1"/>
              <a:t>submodeling</a:t>
            </a:r>
            <a:r>
              <a:rPr lang="en-US" dirty="0"/>
              <a:t> techniques as well as proprietary acceleration techniques are also available to handle large models efficiently.</a:t>
            </a:r>
          </a:p>
          <a:p>
            <a:r>
              <a:rPr lang="en-US" b="1" dirty="0"/>
              <a:t>Productivity</a:t>
            </a:r>
            <a:r>
              <a:rPr lang="en-US" dirty="0"/>
              <a:t> is key to deliver faster solutions to the market.</a:t>
            </a:r>
          </a:p>
          <a:p>
            <a:pPr marL="171176" indent="-171176">
              <a:buFont typeface="Arial" pitchFamily="34" charset="0"/>
              <a:buChar char="•"/>
            </a:pPr>
            <a:r>
              <a:rPr lang="en-US" dirty="0"/>
              <a:t>We provide a highly productive user environment. The mechanical simulation interface based on the ANSYS Workbench platform enables users to model all applications, from very simple to very complex. The interface can take days out of a computer-aided engineering process by eliminating manual file transfer, and result-translation and reanalysis time.</a:t>
            </a:r>
          </a:p>
          <a:p>
            <a:pPr marL="171176" indent="-171176">
              <a:buFont typeface="Arial" pitchFamily="34" charset="0"/>
              <a:buChar char="•"/>
            </a:pPr>
            <a:r>
              <a:rPr lang="en-US" dirty="0"/>
              <a:t>The parametric capabilities provided by the Workbench environment allow users to create a single simulation model and perform automated variations of the design for physical parameters such as materials or boundary conditions as well as for geometric parameters such as CAD dimensions.</a:t>
            </a:r>
          </a:p>
          <a:p>
            <a:r>
              <a:rPr lang="en-US" b="1" dirty="0"/>
              <a:t> </a:t>
            </a:r>
            <a:endParaRPr lang="en-US" dirty="0"/>
          </a:p>
          <a:p>
            <a:r>
              <a:rPr lang="en-US" b="1" u="sng" dirty="0"/>
              <a:t>Specific Capability</a:t>
            </a:r>
            <a:r>
              <a:rPr lang="en-US" dirty="0"/>
              <a:t> </a:t>
            </a:r>
            <a:r>
              <a:rPr lang="en-US" b="1" u="sng" dirty="0"/>
              <a:t>Advantages</a:t>
            </a:r>
            <a:endParaRPr lang="en-US" dirty="0"/>
          </a:p>
          <a:p>
            <a:pPr marL="171176" indent="-171176">
              <a:buFont typeface="Arial" pitchFamily="34" charset="0"/>
              <a:buChar char="•"/>
            </a:pPr>
            <a:r>
              <a:rPr lang="en-US" dirty="0"/>
              <a:t>Advanced and specialized models are also available for composites structures modeling, Analysis of rotating machines (</a:t>
            </a:r>
            <a:r>
              <a:rPr lang="en-US" dirty="0" err="1"/>
              <a:t>rotordynamics</a:t>
            </a:r>
            <a:r>
              <a:rPr lang="en-US" dirty="0"/>
              <a:t>), Mechanism analysis mixing rigid and flexible bodies,       Linear and nonlinear buckling, Cyclic Symmetry models, Fracture Mechanics</a:t>
            </a:r>
          </a:p>
          <a:p>
            <a:pPr marL="171176" indent="-171176">
              <a:buFont typeface="Arial" pitchFamily="34" charset="0"/>
              <a:buChar char="•"/>
            </a:pPr>
            <a:r>
              <a:rPr lang="en-US" dirty="0"/>
              <a:t>ANSYS structural mechanics solutions offer a range of products that help users meet current requirements and plan for a seamless upgrade path for future needs</a:t>
            </a:r>
          </a:p>
          <a:p>
            <a:pPr marL="171176" indent="-171176">
              <a:buFont typeface="Arial" pitchFamily="34" charset="0"/>
              <a:buChar char="•"/>
            </a:pPr>
            <a:r>
              <a:rPr lang="en-US" dirty="0"/>
              <a:t>Customization through user-defined elements and user materials provides the flexibility to extend the capabilities of ANSYS structural mechanics solutions for a wide range of applications. Advanced users can also benefit from ANSYS Parametric Design Language (APDL) provides a rich set of scripting capabilities to perform entire simulations from pre-processing to post-processing, automate processes or access advanced features and solver settings</a:t>
            </a:r>
          </a:p>
        </p:txBody>
      </p:sp>
      <p:sp>
        <p:nvSpPr>
          <p:cNvPr id="4" name="Slide Number Placeholder 3"/>
          <p:cNvSpPr>
            <a:spLocks noGrp="1"/>
          </p:cNvSpPr>
          <p:nvPr>
            <p:ph type="sldNum" sz="quarter" idx="10"/>
          </p:nvPr>
        </p:nvSpPr>
        <p:spPr/>
        <p:txBody>
          <a:bodyPr/>
          <a:lstStyle/>
          <a:p>
            <a:pPr>
              <a:defRPr/>
            </a:pPr>
            <a:fld id="{82947423-93B3-4176-BB12-136E8994AFAB}" type="slidenum">
              <a:rPr lang="en-US" smtClean="0">
                <a:solidFill>
                  <a:prstClr val="black"/>
                </a:solidFill>
              </a:rPr>
              <a:pPr>
                <a:defRPr/>
              </a:pPr>
              <a:t>55</a:t>
            </a:fld>
            <a:endParaRPr lang="en-US" dirty="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Shape 49"/>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 name="Shape 50"/>
          <p:cNvSpPr txBox="1">
            <a:spLocks noGrp="1"/>
          </p:cNvSpPr>
          <p:nvPr>
            <p:ph type="body" idx="1"/>
          </p:nvPr>
        </p:nvSpPr>
        <p:spPr>
          <a:xfrm>
            <a:off x="701041" y="4415790"/>
            <a:ext cx="5608319" cy="2385668"/>
          </a:xfrm>
          <a:prstGeom prst="rect">
            <a:avLst/>
          </a:prstGeom>
        </p:spPr>
        <p:txBody>
          <a:bodyPr lIns="93162" tIns="93162" rIns="93162" bIns="93162" anchor="t" anchorCtr="0">
            <a:spAutoFit/>
          </a:bodyPr>
          <a:lstStyle/>
          <a:p>
            <a:pPr lvl="0" rtl="0">
              <a:buClr>
                <a:srgbClr val="000000"/>
              </a:buClr>
              <a:buSzPct val="100000"/>
              <a:buFont typeface="Arial"/>
              <a:buNone/>
            </a:pPr>
            <a:r>
              <a:rPr lang="en"/>
              <a:t>MAE 3272 is a Junior level course - taken in the spring.</a:t>
            </a:r>
          </a:p>
          <a:p>
            <a:pPr lvl="0" rtl="0">
              <a:buClr>
                <a:srgbClr val="000000"/>
              </a:buClr>
              <a:buSzPct val="100000"/>
              <a:buFont typeface="Arial"/>
              <a:buNone/>
            </a:pPr>
            <a:r>
              <a:rPr lang="en"/>
              <a:t>It emphasizes the intersection between theory, simulation and experiment.</a:t>
            </a:r>
          </a:p>
          <a:p>
            <a:pPr lvl="0" rtl="0">
              <a:buClr>
                <a:srgbClr val="000000"/>
              </a:buClr>
              <a:buSzPct val="100000"/>
              <a:buFont typeface="Arial"/>
              <a:buNone/>
            </a:pPr>
            <a:r>
              <a:rPr lang="en"/>
              <a:t>The Crank Arm Experiment is the final experiment in the class, a culmination of experiment, theory and simulation- we utilize ANSYS to identify locations of uniform stress / stress concentrations on a bike crank.  Then we glue 2 strain rosettes to these locations.  We perform an initial static loading test (using a strain measuring device - 100Ib load).  Next we perform a dynamic test - in which we attach the crank arm to an actual bike, wire it in and ride the bike while gathering data using Labview.  We measure 6 gauges, bicycle pedal angular position and the angular rotation of the bicycle pedal (both relative and absolute).</a:t>
            </a:r>
          </a:p>
          <a:p>
            <a:endParaRPr lang="e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43A5997-867D-4622-AC2C-06C96FF79548}" type="slidenum">
              <a:rPr lang="en-US" smtClean="0"/>
              <a:pPr>
                <a:defRPr/>
              </a:pPr>
              <a:t>64</a:t>
            </a:fld>
            <a:endParaRPr lang="en-US"/>
          </a:p>
        </p:txBody>
      </p:sp>
    </p:spTree>
    <p:extLst>
      <p:ext uri="{BB962C8B-B14F-4D97-AF65-F5344CB8AC3E}">
        <p14:creationId xmlns:p14="http://schemas.microsoft.com/office/powerpoint/2010/main" val="2186243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Courtesy Jason Hsieh</a:t>
            </a:r>
            <a:endParaRPr lang="en-US" dirty="0"/>
          </a:p>
        </p:txBody>
      </p:sp>
      <p:sp>
        <p:nvSpPr>
          <p:cNvPr id="4" name="Slide Number Placeholder 3"/>
          <p:cNvSpPr>
            <a:spLocks noGrp="1"/>
          </p:cNvSpPr>
          <p:nvPr>
            <p:ph type="sldNum" sz="quarter" idx="10"/>
          </p:nvPr>
        </p:nvSpPr>
        <p:spPr/>
        <p:txBody>
          <a:bodyPr/>
          <a:lstStyle/>
          <a:p>
            <a:fld id="{3656E57D-D67B-43A7-9DA5-488BE1CC3433}" type="slidenum">
              <a:rPr lang="en-US" smtClean="0">
                <a:solidFill>
                  <a:prstClr val="black"/>
                </a:solidFill>
              </a:rPr>
              <a:pPr/>
              <a:t>65</a:t>
            </a:fld>
            <a:endParaRPr 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656E57D-D67B-43A7-9DA5-488BE1CC3433}" type="slidenum">
              <a:rPr lang="en-US" smtClean="0">
                <a:solidFill>
                  <a:prstClr val="black"/>
                </a:solidFill>
              </a:rPr>
              <a:pPr/>
              <a:t>67</a:t>
            </a:fld>
            <a:endParaRPr 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Create shell element</a:t>
            </a:r>
            <a:r>
              <a:rPr lang="en-US" baseline="0" dirty="0" smtClean="0"/>
              <a:t> 181,  model thin to thick element with 4 nodes and 6 degrees of freedom: xyz translation, xyz rotation</a:t>
            </a:r>
          </a:p>
          <a:p>
            <a:r>
              <a:rPr lang="en-US" baseline="0" dirty="0" smtClean="0"/>
              <a:t>Shell element stiffness is not included in the solution, only stress and strain are evaluated. </a:t>
            </a:r>
            <a:endParaRPr lang="en-US" dirty="0" smtClean="0"/>
          </a:p>
          <a:p>
            <a:r>
              <a:rPr lang="en-US" dirty="0" smtClean="0"/>
              <a:t>Sean</a:t>
            </a:r>
            <a:endParaRPr lang="en-US" dirty="0"/>
          </a:p>
        </p:txBody>
      </p:sp>
      <p:sp>
        <p:nvSpPr>
          <p:cNvPr id="4" name="Slide Number Placeholder 3"/>
          <p:cNvSpPr>
            <a:spLocks noGrp="1"/>
          </p:cNvSpPr>
          <p:nvPr>
            <p:ph type="sldNum" sz="quarter" idx="10"/>
          </p:nvPr>
        </p:nvSpPr>
        <p:spPr/>
        <p:txBody>
          <a:bodyPr/>
          <a:lstStyle/>
          <a:p>
            <a:fld id="{3656E57D-D67B-43A7-9DA5-488BE1CC3433}" type="slidenum">
              <a:rPr lang="en-US" smtClean="0"/>
              <a:pPr/>
              <a:t>69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3656E57D-D67B-43A7-9DA5-488BE1CC3433}" type="slidenum">
              <a:rPr lang="en-US" smtClean="0"/>
              <a:pPr/>
              <a:t>71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4.xml"/><Relationship Id="rId4" Type="http://schemas.openxmlformats.org/officeDocument/2006/relationships/image" Target="../media/image5.emf"/></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5.xml"/><Relationship Id="rId4" Type="http://schemas.openxmlformats.org/officeDocument/2006/relationships/image" Target="../media/image5.emf"/></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6.xml"/><Relationship Id="rId4" Type="http://schemas.openxmlformats.org/officeDocument/2006/relationships/image" Target="../media/image5.emf"/></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31A17EF-088D-4C94-9B57-F5F0234FA1CF}" type="datetimeFigureOut">
              <a:rPr lang="en-US"/>
              <a:pPr>
                <a:defRPr/>
              </a:pPr>
              <a:t>11/9/2012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D909773-CE26-49F4-BDF8-15A25626982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D03EFDF-0D31-4F5C-A891-38AAF4ACF2D0}" type="datetimeFigureOut">
              <a:rPr lang="en-US"/>
              <a:pPr>
                <a:defRPr/>
              </a:pPr>
              <a:t>11/9/2012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A4802F1-D9DC-4DB2-8277-3BE3567A281A}" type="slidenum">
              <a:rPr lang="en-US"/>
              <a:pPr>
                <a:defRPr/>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15E1919-068A-46BE-9441-4EA4F959D806}" type="datetimeFigureOut">
              <a:rPr lang="en-US">
                <a:solidFill>
                  <a:prstClr val="black">
                    <a:tint val="75000"/>
                  </a:prstClr>
                </a:solidFill>
              </a:rPr>
              <a:pPr>
                <a:defRPr/>
              </a:pPr>
              <a:t>11/9/2012</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C033CEDE-EBAE-417C-B93D-A3AD000DC2F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20000587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C68E331-AD49-4CE4-9792-FF3561236FFC}" type="datetimeFigureOut">
              <a:rPr lang="en-US">
                <a:solidFill>
                  <a:prstClr val="black">
                    <a:tint val="75000"/>
                  </a:prstClr>
                </a:solidFill>
              </a:rPr>
              <a:pPr>
                <a:defRPr/>
              </a:pPr>
              <a:t>11/9/2012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FD71A4D-175C-42D9-BDB8-93FD0B3DB05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74859996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34381DE-63BA-4909-8563-F8DCE42369AE}" type="datetimeFigureOut">
              <a:rPr lang="en-US">
                <a:solidFill>
                  <a:prstClr val="black">
                    <a:tint val="75000"/>
                  </a:prstClr>
                </a:solidFill>
              </a:rPr>
              <a:pPr>
                <a:defRPr/>
              </a:pPr>
              <a:t>11/9/2012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66CD1F0B-1135-455E-9317-1807A9BAD66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1727363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D03EFDF-0D31-4F5C-A891-38AAF4ACF2D0}" type="datetimeFigureOut">
              <a:rPr lang="en-US">
                <a:solidFill>
                  <a:prstClr val="black">
                    <a:tint val="75000"/>
                  </a:prstClr>
                </a:solidFill>
              </a:rPr>
              <a:pPr>
                <a:def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BA4802F1-D9DC-4DB2-8277-3BE3567A281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00853353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1CD0F0A-4EA0-41A4-88B8-AEA3A2767C4D}" type="datetimeFigureOut">
              <a:rPr lang="en-US">
                <a:solidFill>
                  <a:prstClr val="black">
                    <a:tint val="75000"/>
                  </a:prstClr>
                </a:solidFill>
              </a:rPr>
              <a:pPr>
                <a:def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EBA4E62-F4DC-4E81-ABA2-307484B80A0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39501362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94EC163-C84A-40BD-9322-A0740FEDDD4C}"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336315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E3725B-A48A-47D2-B39F-4056E5F07B84}"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5265837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F3B3C92-9163-4680-8D17-9662322B5177}"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888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DBA6B34-8750-42CD-8E79-CCC6E0B24E96}" type="datetime1">
              <a:rPr lang="en-US" smtClean="0">
                <a:solidFill>
                  <a:prstClr val="black">
                    <a:tint val="75000"/>
                  </a:prstClr>
                </a:solidFill>
              </a:rPr>
              <a:pPr/>
              <a:t>11/9/2012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883817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BAECDD9-1526-46E9-9178-846197B13540}" type="datetime1">
              <a:rPr lang="en-US" smtClean="0">
                <a:solidFill>
                  <a:prstClr val="black">
                    <a:tint val="75000"/>
                  </a:prstClr>
                </a:solidFill>
              </a:rPr>
              <a:pPr/>
              <a:t>11/9/2012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3013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1CD0F0A-4EA0-41A4-88B8-AEA3A2767C4D}" type="datetimeFigureOut">
              <a:rPr lang="en-US"/>
              <a:pPr>
                <a:defRPr/>
              </a:pPr>
              <a:t>11/9/2012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EBA4E62-F4DC-4E81-ABA2-307484B80A02}" type="slidenum">
              <a:rPr lang="en-US"/>
              <a:pPr>
                <a:defRPr/>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B9E122-02F9-4FA1-A0D2-5A09CDA184D2}" type="datetime1">
              <a:rPr lang="en-US" smtClean="0">
                <a:solidFill>
                  <a:prstClr val="black">
                    <a:tint val="75000"/>
                  </a:prstClr>
                </a:solidFill>
              </a:rPr>
              <a:pPr/>
              <a:t>11/9/2012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017539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1A551-E199-4264-9F39-1364003716C1}" type="datetime1">
              <a:rPr lang="en-US" smtClean="0">
                <a:solidFill>
                  <a:prstClr val="black">
                    <a:tint val="75000"/>
                  </a:prstClr>
                </a:solidFill>
              </a:rPr>
              <a:pPr/>
              <a:t>11/9/2012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103788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09747B-24C7-4980-9E3C-5B6251EF4CDA}" type="datetime1">
              <a:rPr lang="en-US" smtClean="0">
                <a:solidFill>
                  <a:prstClr val="black">
                    <a:tint val="75000"/>
                  </a:prstClr>
                </a:solidFill>
              </a:rPr>
              <a:pPr/>
              <a:t>11/9/2012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730538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971637-B94A-4300-9814-A78610707D92}" type="datetime1">
              <a:rPr lang="en-US" smtClean="0">
                <a:solidFill>
                  <a:prstClr val="black">
                    <a:tint val="75000"/>
                  </a:prstClr>
                </a:solidFill>
              </a:rPr>
              <a:pPr/>
              <a:t>11/9/2012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516730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20E4D5-A0B4-4E10-A153-EC8A5604505F}"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808065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7C2F0F-D1EE-4FE9-AAAD-42E2D956F778}"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099180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94EC163-C84A-40BD-9322-A0740FEDDD4C}"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533574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E3725B-A48A-47D2-B39F-4056E5F07B84}"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789994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F3B3C92-9163-4680-8D17-9662322B5177}"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970519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DBA6B34-8750-42CD-8E79-CCC6E0B24E96}" type="datetime1">
              <a:rPr lang="en-US" smtClean="0">
                <a:solidFill>
                  <a:prstClr val="black">
                    <a:tint val="75000"/>
                  </a:prstClr>
                </a:solidFill>
              </a:rPr>
              <a:pPr/>
              <a:t>11/9/2012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5813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Presentation_Title">
    <p:spTree>
      <p:nvGrpSpPr>
        <p:cNvPr id="1" name=""/>
        <p:cNvGrpSpPr/>
        <p:nvPr/>
      </p:nvGrpSpPr>
      <p:grpSpPr>
        <a:xfrm>
          <a:off x="0" y="0"/>
          <a:ext cx="0" cy="0"/>
          <a:chOff x="0" y="0"/>
          <a:chExt cx="0" cy="0"/>
        </a:xfrm>
      </p:grpSpPr>
      <p:sp>
        <p:nvSpPr>
          <p:cNvPr id="555016" name="Rectangle 8"/>
          <p:cNvSpPr>
            <a:spLocks noGrp="1" noChangeArrowheads="1"/>
          </p:cNvSpPr>
          <p:nvPr>
            <p:ph type="ctrTitle" sz="quarter" hasCustomPrompt="1"/>
          </p:nvPr>
        </p:nvSpPr>
        <p:spPr>
          <a:xfrm>
            <a:off x="3852863" y="1066800"/>
            <a:ext cx="5291138" cy="553998"/>
          </a:xfrm>
        </p:spPr>
        <p:txBody>
          <a:bodyPr wrap="square" anchor="b" anchorCtr="0">
            <a:spAutoFit/>
          </a:bodyPr>
          <a:lstStyle>
            <a:lvl1pPr>
              <a:defRPr sz="4000" b="0">
                <a:solidFill>
                  <a:schemeClr val="tx1"/>
                </a:solidFill>
                <a:latin typeface="+mn-lt"/>
              </a:defRPr>
            </a:lvl1pPr>
          </a:lstStyle>
          <a:p>
            <a:r>
              <a:rPr lang="en-US" dirty="0" smtClean="0"/>
              <a:t>Title Here</a:t>
            </a:r>
            <a:endParaRPr lang="en-US" dirty="0"/>
          </a:p>
        </p:txBody>
      </p:sp>
      <p:sp>
        <p:nvSpPr>
          <p:cNvPr id="555017" name="Rectangle 9"/>
          <p:cNvSpPr>
            <a:spLocks noGrp="1" noChangeArrowheads="1"/>
          </p:cNvSpPr>
          <p:nvPr>
            <p:ph type="subTitle" sz="quarter" idx="1"/>
          </p:nvPr>
        </p:nvSpPr>
        <p:spPr>
          <a:xfrm>
            <a:off x="3847123" y="5249985"/>
            <a:ext cx="4740275" cy="292388"/>
          </a:xfrm>
        </p:spPr>
        <p:txBody>
          <a:bodyPr>
            <a:spAutoFit/>
          </a:bodyPr>
          <a:lstStyle>
            <a:lvl1pPr marL="0" indent="0">
              <a:spcBef>
                <a:spcPct val="25000"/>
              </a:spcBef>
              <a:buFontTx/>
              <a:buNone/>
              <a:defRPr sz="2000">
                <a:solidFill>
                  <a:schemeClr val="tx1"/>
                </a:solidFill>
              </a:defRPr>
            </a:lvl1pPr>
          </a:lstStyle>
          <a:p>
            <a:r>
              <a:rPr lang="en-US" dirty="0" smtClean="0"/>
              <a:t>Click to edit Master subtitle style</a:t>
            </a:r>
            <a:endParaRPr lang="en-US" dirty="0"/>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541643605"/>
      </p:ext>
    </p:extLst>
  </p:cSld>
  <p:clrMapOvr>
    <a:masterClrMapping/>
  </p:clrMapOvr>
  <p:transition>
    <p:wipe dir="r"/>
  </p:transition>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BAECDD9-1526-46E9-9178-846197B13540}" type="datetime1">
              <a:rPr lang="en-US" smtClean="0">
                <a:solidFill>
                  <a:prstClr val="black">
                    <a:tint val="75000"/>
                  </a:prstClr>
                </a:solidFill>
              </a:rPr>
              <a:pPr/>
              <a:t>11/9/2012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828627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B9E122-02F9-4FA1-A0D2-5A09CDA184D2}" type="datetime1">
              <a:rPr lang="en-US" smtClean="0">
                <a:solidFill>
                  <a:prstClr val="black">
                    <a:tint val="75000"/>
                  </a:prstClr>
                </a:solidFill>
              </a:rPr>
              <a:pPr/>
              <a:t>11/9/2012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433418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1A551-E199-4264-9F39-1364003716C1}" type="datetime1">
              <a:rPr lang="en-US" smtClean="0">
                <a:solidFill>
                  <a:prstClr val="black">
                    <a:tint val="75000"/>
                  </a:prstClr>
                </a:solidFill>
              </a:rPr>
              <a:pPr/>
              <a:t>11/9/2012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923450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09747B-24C7-4980-9E3C-5B6251EF4CDA}" type="datetime1">
              <a:rPr lang="en-US" smtClean="0">
                <a:solidFill>
                  <a:prstClr val="black">
                    <a:tint val="75000"/>
                  </a:prstClr>
                </a:solidFill>
              </a:rPr>
              <a:pPr/>
              <a:t>11/9/2012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31046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971637-B94A-4300-9814-A78610707D92}" type="datetime1">
              <a:rPr lang="en-US" smtClean="0">
                <a:solidFill>
                  <a:prstClr val="black">
                    <a:tint val="75000"/>
                  </a:prstClr>
                </a:solidFill>
              </a:rPr>
              <a:pPr/>
              <a:t>11/9/2012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512208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20E4D5-A0B4-4E10-A153-EC8A5604505F}"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080722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7C2F0F-D1EE-4FE9-AAAD-42E2D956F778}"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38692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94EC163-C84A-40BD-9322-A0740FEDDD4C}"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295491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E3725B-A48A-47D2-B39F-4056E5F07B84}"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285899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F3B3C92-9163-4680-8D17-9662322B5177}"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40462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6148" name="Picture 4"/>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1" t="-4" r="86995" b="88000"/>
          <a:stretch/>
        </p:blipFill>
        <p:spPr bwMode="auto">
          <a:xfrm>
            <a:off x="0" y="476254"/>
            <a:ext cx="1188720" cy="380999"/>
          </a:xfrm>
          <a:prstGeom prst="rect">
            <a:avLst/>
          </a:prstGeom>
          <a:noFill/>
          <a:ln w="9525">
            <a:noFill/>
            <a:miter lim="800000"/>
            <a:headEnd/>
            <a:tailEnd/>
          </a:ln>
        </p:spPr>
      </p:pic>
      <p:sp>
        <p:nvSpPr>
          <p:cNvPr id="2" name="Title 1"/>
          <p:cNvSpPr>
            <a:spLocks noGrp="1"/>
          </p:cNvSpPr>
          <p:nvPr>
            <p:ph type="title"/>
          </p:nvPr>
        </p:nvSpPr>
        <p:spPr>
          <a:xfrm>
            <a:off x="2079626" y="1436325"/>
            <a:ext cx="6670267" cy="1464446"/>
          </a:xfrm>
        </p:spPr>
        <p:txBody>
          <a:bodyPr anchor="b" anchorCtr="0"/>
          <a:lstStyle>
            <a:lvl1pPr algn="l">
              <a:defRPr sz="5400" b="0" cap="none">
                <a:solidFill>
                  <a:schemeClr val="bg1"/>
                </a:solidFill>
              </a:defRPr>
            </a:lvl1pPr>
          </a:lstStyle>
          <a:p>
            <a:r>
              <a:rPr lang="en-US" smtClean="0"/>
              <a:t>Click to edit Master title style</a:t>
            </a:r>
            <a:endParaRPr lang="en-US" dirty="0"/>
          </a:p>
        </p:txBody>
      </p:sp>
      <p:pic>
        <p:nvPicPr>
          <p:cNvPr id="6" name="Picture 2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 y="477146"/>
            <a:ext cx="1185863" cy="375342"/>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Tree>
    <p:extLst>
      <p:ext uri="{BB962C8B-B14F-4D97-AF65-F5344CB8AC3E}">
        <p14:creationId xmlns:p14="http://schemas.microsoft.com/office/powerpoint/2010/main" val="1307874149"/>
      </p:ext>
    </p:extLst>
  </p:cSld>
  <p:clrMapOvr>
    <a:masterClrMapping/>
  </p:clrMapOvr>
  <p:transition>
    <p:wipe dir="r"/>
  </p:transition>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DBA6B34-8750-42CD-8E79-CCC6E0B24E96}" type="datetime1">
              <a:rPr lang="en-US" smtClean="0">
                <a:solidFill>
                  <a:prstClr val="black">
                    <a:tint val="75000"/>
                  </a:prstClr>
                </a:solidFill>
              </a:rPr>
              <a:pPr/>
              <a:t>11/9/2012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445046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BAECDD9-1526-46E9-9178-846197B13540}" type="datetime1">
              <a:rPr lang="en-US" smtClean="0">
                <a:solidFill>
                  <a:prstClr val="black">
                    <a:tint val="75000"/>
                  </a:prstClr>
                </a:solidFill>
              </a:rPr>
              <a:pPr/>
              <a:t>11/9/2012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19231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B9E122-02F9-4FA1-A0D2-5A09CDA184D2}" type="datetime1">
              <a:rPr lang="en-US" smtClean="0">
                <a:solidFill>
                  <a:prstClr val="black">
                    <a:tint val="75000"/>
                  </a:prstClr>
                </a:solidFill>
              </a:rPr>
              <a:pPr/>
              <a:t>11/9/2012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68131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1A551-E199-4264-9F39-1364003716C1}" type="datetime1">
              <a:rPr lang="en-US" smtClean="0">
                <a:solidFill>
                  <a:prstClr val="black">
                    <a:tint val="75000"/>
                  </a:prstClr>
                </a:solidFill>
              </a:rPr>
              <a:pPr/>
              <a:t>11/9/2012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791561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09747B-24C7-4980-9E3C-5B6251EF4CDA}" type="datetime1">
              <a:rPr lang="en-US" smtClean="0">
                <a:solidFill>
                  <a:prstClr val="black">
                    <a:tint val="75000"/>
                  </a:prstClr>
                </a:solidFill>
              </a:rPr>
              <a:pPr/>
              <a:t>11/9/2012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519898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971637-B94A-4300-9814-A78610707D92}" type="datetime1">
              <a:rPr lang="en-US" smtClean="0">
                <a:solidFill>
                  <a:prstClr val="black">
                    <a:tint val="75000"/>
                  </a:prstClr>
                </a:solidFill>
              </a:rPr>
              <a:pPr/>
              <a:t>11/9/2012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337474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20E4D5-A0B4-4E10-A153-EC8A5604505F}"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006951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7C2F0F-D1EE-4FE9-AAAD-42E2D956F778}" type="datetime1">
              <a:rPr lang="en-US" smtClean="0">
                <a:solidFill>
                  <a:prstClr val="black">
                    <a:tint val="75000"/>
                  </a:prstClr>
                </a:solidFill>
              </a: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07BEFE-95A2-4D36-B31E-2CBC216C87E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142213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7"/>
        <p:cNvGrpSpPr/>
        <p:nvPr/>
      </p:nvGrpSpPr>
      <p:grpSpPr>
        <a:xfrm>
          <a:off x="0" y="0"/>
          <a:ext cx="0" cy="0"/>
          <a:chOff x="0" y="0"/>
          <a:chExt cx="0" cy="0"/>
        </a:xfrm>
      </p:grpSpPr>
      <p:sp>
        <p:nvSpPr>
          <p:cNvPr id="8" name="Shape 8"/>
          <p:cNvSpPr txBox="1">
            <a:spLocks noGrp="1"/>
          </p:cNvSpPr>
          <p:nvPr>
            <p:ph type="ctrTitle"/>
          </p:nvPr>
        </p:nvSpPr>
        <p:spPr>
          <a:xfrm>
            <a:off x="685800" y="2111123"/>
            <a:ext cx="7772400" cy="1546474"/>
          </a:xfrm>
          <a:prstGeom prst="rect">
            <a:avLst/>
          </a:prstGeom>
          <a:noFill/>
          <a:ln>
            <a:noFill/>
          </a:ln>
        </p:spPr>
        <p:txBody>
          <a:bodyPr lIns="91425" tIns="91425" rIns="91425" bIns="91425" anchor="b" anchorCtr="0"/>
          <a:lstStyle>
            <a:lvl1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1pPr>
            <a:lvl2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2pPr>
            <a:lvl3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3pPr>
            <a:lvl4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4pPr>
            <a:lvl5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5pPr>
            <a:lvl6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6pPr>
            <a:lvl7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7pPr>
            <a:lvl8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8pPr>
            <a:lvl9pPr marL="0" indent="304800"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9pPr>
          </a:lstStyle>
          <a:p>
            <a:endParaRPr/>
          </a:p>
        </p:txBody>
      </p:sp>
      <p:sp>
        <p:nvSpPr>
          <p:cNvPr id="9" name="Shape 9"/>
          <p:cNvSpPr txBox="1">
            <a:spLocks noGrp="1"/>
          </p:cNvSpPr>
          <p:nvPr>
            <p:ph type="subTitle" idx="1"/>
          </p:nvPr>
        </p:nvSpPr>
        <p:spPr>
          <a:xfrm>
            <a:off x="685800" y="3786737"/>
            <a:ext cx="7772400" cy="1046317"/>
          </a:xfrm>
          <a:prstGeom prst="rect">
            <a:avLst/>
          </a:prstGeom>
          <a:noFill/>
          <a:ln>
            <a:noFill/>
          </a:ln>
        </p:spPr>
        <p:txBody>
          <a:bodyPr lIns="91425" tIns="91425" rIns="91425" bIns="91425" anchor="t" anchorCtr="0"/>
          <a:lstStyle>
            <a:lvl1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1pPr>
            <a:lvl2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2pPr>
            <a:lvl3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3pPr>
            <a:lvl4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4pPr>
            <a:lvl5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5pPr>
            <a:lvl6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6pPr>
            <a:lvl7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7pPr>
            <a:lvl8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8pPr>
            <a:lvl9pPr marL="0" indent="190500"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9pPr>
          </a:lstStyle>
          <a:p>
            <a:endParaRPr/>
          </a:p>
        </p:txBody>
      </p:sp>
    </p:spTree>
    <p:extLst>
      <p:ext uri="{BB962C8B-B14F-4D97-AF65-F5344CB8AC3E}">
        <p14:creationId xmlns:p14="http://schemas.microsoft.com/office/powerpoint/2010/main" val="55300259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tx" type="tx">
  <p:cSld name="tx">
    <p:spTree>
      <p:nvGrpSpPr>
        <p:cNvPr id="1" name="Shape 10"/>
        <p:cNvGrpSpPr/>
        <p:nvPr/>
      </p:nvGrpSpPr>
      <p:grpSpPr>
        <a:xfrm>
          <a:off x="0" y="0"/>
          <a:ext cx="0" cy="0"/>
          <a:chOff x="0" y="0"/>
          <a:chExt cx="0" cy="0"/>
        </a:xfrm>
      </p:grpSpPr>
      <p:sp>
        <p:nvSpPr>
          <p:cNvPr id="11" name="Shape 11"/>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
        <p:nvSpPr>
          <p:cNvPr id="12" name="Shape 12"/>
          <p:cNvSpPr txBox="1">
            <a:spLocks noGrp="1"/>
          </p:cNvSpPr>
          <p:nvPr>
            <p:ph type="body" idx="1"/>
          </p:nvPr>
        </p:nvSpPr>
        <p:spPr>
          <a:xfrm>
            <a:off x="457200" y="1600200"/>
            <a:ext cx="8229600" cy="4967574"/>
          </a:xfrm>
          <a:prstGeom prst="rect">
            <a:avLst/>
          </a:prstGeom>
          <a:noFill/>
          <a:ln>
            <a:noFill/>
          </a:ln>
        </p:spPr>
        <p:txBody>
          <a:bodyPr lIns="91425" tIns="91425" rIns="91425" bIns="91425" anchor="t" anchorCtr="0"/>
          <a:lstStyle>
            <a:lvl1pPr rtl="0">
              <a:defRPr/>
            </a:lvl1pPr>
            <a:lvl2pPr marL="742950" indent="-285750" rtl="0">
              <a:defRPr/>
            </a:lvl2pPr>
            <a:lvl3pPr marL="1143000" indent="-228600" rtl="0">
              <a:defRPr/>
            </a:lvl3pPr>
            <a:lvl4pPr marL="1600200" indent="-228600" rtl="0">
              <a:defRPr/>
            </a:lvl4pPr>
            <a:lvl5pPr rtl="0">
              <a:defRPr sz="1800"/>
            </a:lvl5pPr>
            <a:lvl6pPr rtl="0">
              <a:defRPr sz="1800"/>
            </a:lvl6pPr>
            <a:lvl7pPr rtl="0">
              <a:defRPr sz="1800"/>
            </a:lvl7pPr>
            <a:lvl8pPr rtl="0">
              <a:defRPr sz="1800"/>
            </a:lvl8pPr>
            <a:lvl9pPr rtl="0">
              <a:defRPr sz="1800"/>
            </a:lvl9pPr>
          </a:lstStyle>
          <a:p>
            <a:endParaRPr/>
          </a:p>
        </p:txBody>
      </p:sp>
    </p:spTree>
    <p:extLst>
      <p:ext uri="{BB962C8B-B14F-4D97-AF65-F5344CB8AC3E}">
        <p14:creationId xmlns:p14="http://schemas.microsoft.com/office/powerpoint/2010/main" val="1230964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Section Divider">
    <p:spTree>
      <p:nvGrpSpPr>
        <p:cNvPr id="1" name=""/>
        <p:cNvGrpSpPr/>
        <p:nvPr/>
      </p:nvGrpSpPr>
      <p:grpSpPr>
        <a:xfrm>
          <a:off x="0" y="0"/>
          <a:ext cx="0" cy="0"/>
          <a:chOff x="0" y="0"/>
          <a:chExt cx="0" cy="0"/>
        </a:xfrm>
      </p:grpSpPr>
      <p:pic>
        <p:nvPicPr>
          <p:cNvPr id="7173" name="Picture 5"/>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 y="0"/>
            <a:ext cx="9142413" cy="6858000"/>
          </a:xfrm>
          <a:prstGeom prst="rect">
            <a:avLst/>
          </a:prstGeom>
          <a:noFill/>
          <a:ln w="9525">
            <a:noFill/>
            <a:miter lim="800000"/>
            <a:headEnd/>
            <a:tailEnd/>
          </a:ln>
        </p:spPr>
      </p:pic>
      <p:pic>
        <p:nvPicPr>
          <p:cNvPr id="7" name="Picture 2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 y="477146"/>
            <a:ext cx="1185863" cy="375342"/>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9" name="Title 1"/>
          <p:cNvSpPr>
            <a:spLocks noGrp="1"/>
          </p:cNvSpPr>
          <p:nvPr>
            <p:ph type="title"/>
          </p:nvPr>
        </p:nvSpPr>
        <p:spPr>
          <a:xfrm>
            <a:off x="2079626" y="1436325"/>
            <a:ext cx="6670267" cy="1464446"/>
          </a:xfrm>
        </p:spPr>
        <p:txBody>
          <a:bodyPr anchor="b" anchorCtr="0"/>
          <a:lstStyle>
            <a:lvl1pPr algn="l">
              <a:defRPr sz="5400" b="0" cap="none">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2792374621"/>
      </p:ext>
    </p:extLst>
  </p:cSld>
  <p:clrMapOvr>
    <a:masterClrMapping/>
  </p:clrMapOvr>
  <p:transition>
    <p:wipe dir="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twoColTx" type="twoColTx">
  <p:cSld name="twoColTx">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
        <p:nvSpPr>
          <p:cNvPr id="15" name="Shape 15"/>
          <p:cNvSpPr txBox="1">
            <a:spLocks noGrp="1"/>
          </p:cNvSpPr>
          <p:nvPr>
            <p:ph type="body" idx="1"/>
          </p:nvPr>
        </p:nvSpPr>
        <p:spPr>
          <a:xfrm>
            <a:off x="457200" y="1600200"/>
            <a:ext cx="3994525" cy="4967574"/>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sz="1800"/>
            </a:lvl5pPr>
            <a:lvl6pPr rtl="0">
              <a:defRPr sz="1800"/>
            </a:lvl6pPr>
            <a:lvl7pPr rtl="0">
              <a:defRPr sz="1800"/>
            </a:lvl7pPr>
            <a:lvl8pPr rtl="0">
              <a:defRPr sz="1800"/>
            </a:lvl8pPr>
            <a:lvl9pPr rtl="0">
              <a:defRPr sz="1800"/>
            </a:lvl9pPr>
          </a:lstStyle>
          <a:p>
            <a:endParaRPr/>
          </a:p>
        </p:txBody>
      </p:sp>
      <p:sp>
        <p:nvSpPr>
          <p:cNvPr id="16" name="Shape 16"/>
          <p:cNvSpPr txBox="1">
            <a:spLocks noGrp="1"/>
          </p:cNvSpPr>
          <p:nvPr>
            <p:ph type="body" idx="2"/>
          </p:nvPr>
        </p:nvSpPr>
        <p:spPr>
          <a:xfrm>
            <a:off x="4692273" y="1600200"/>
            <a:ext cx="3994525" cy="4967574"/>
          </a:xfrm>
          <a:prstGeom prst="rect">
            <a:avLst/>
          </a:prstGeom>
          <a:noFill/>
          <a:ln>
            <a:noFill/>
          </a:ln>
        </p:spPr>
        <p:txBody>
          <a:bodyPr lIns="91425" tIns="91425" rIns="91425" bIns="91425" anchor="t" anchorCtr="0"/>
          <a:lstStyle>
            <a:lvl1pPr rtl="0">
              <a:defRPr/>
            </a:lvl1pPr>
            <a:lvl2pPr rtl="0">
              <a:defRPr/>
            </a:lvl2pPr>
            <a:lvl3pPr rtl="0">
              <a:defRPr/>
            </a:lvl3pPr>
            <a:lvl4pPr rtl="0">
              <a:defRPr/>
            </a:lvl4pPr>
            <a:lvl5pPr rtl="0">
              <a:defRPr sz="1800"/>
            </a:lvl5pPr>
            <a:lvl6pPr rtl="0">
              <a:defRPr sz="1800"/>
            </a:lvl6pPr>
            <a:lvl7pPr rtl="0">
              <a:defRPr sz="1800"/>
            </a:lvl7pPr>
            <a:lvl8pPr rtl="0">
              <a:defRPr sz="1800"/>
            </a:lvl8pPr>
            <a:lvl9pPr rtl="0">
              <a:defRPr sz="1800"/>
            </a:lvl9pPr>
          </a:lstStyle>
          <a:p>
            <a:endParaRPr/>
          </a:p>
        </p:txBody>
      </p:sp>
    </p:spTree>
    <p:extLst>
      <p:ext uri="{BB962C8B-B14F-4D97-AF65-F5344CB8AC3E}">
        <p14:creationId xmlns:p14="http://schemas.microsoft.com/office/powerpoint/2010/main" val="201139947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titleOnly" type="titleOnly">
  <p:cSld name="titleOnly">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76832395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CAPTION_ONLY">
  <p:cSld name="CAPTION_ONLY">
    <p:spTree>
      <p:nvGrpSpPr>
        <p:cNvPr id="1" name="Shape 19"/>
        <p:cNvGrpSpPr/>
        <p:nvPr/>
      </p:nvGrpSpPr>
      <p:grpSpPr>
        <a:xfrm>
          <a:off x="0" y="0"/>
          <a:ext cx="0" cy="0"/>
          <a:chOff x="0" y="0"/>
          <a:chExt cx="0" cy="0"/>
        </a:xfrm>
      </p:grpSpPr>
      <p:sp>
        <p:nvSpPr>
          <p:cNvPr id="20" name="Shape 20"/>
          <p:cNvSpPr txBox="1">
            <a:spLocks noGrp="1"/>
          </p:cNvSpPr>
          <p:nvPr>
            <p:ph type="body" idx="1"/>
          </p:nvPr>
        </p:nvSpPr>
        <p:spPr>
          <a:xfrm>
            <a:off x="457200" y="5875078"/>
            <a:ext cx="8229600" cy="692693"/>
          </a:xfrm>
          <a:prstGeom prst="rect">
            <a:avLst/>
          </a:prstGeom>
          <a:noFill/>
          <a:ln>
            <a:noFill/>
          </a:ln>
        </p:spPr>
        <p:txBody>
          <a:bodyPr lIns="91425" tIns="91425" rIns="91425" bIns="91425" anchor="t" anchorCtr="0"/>
          <a:lstStyle>
            <a:lvl1pPr marL="285750" indent="-285750" algn="ctr" rtl="0">
              <a:lnSpc>
                <a:spcPct val="100000"/>
              </a:lnSpc>
              <a:spcBef>
                <a:spcPts val="360"/>
              </a:spcBef>
              <a:spcAft>
                <a:spcPts val="0"/>
              </a:spcAft>
              <a:buClr>
                <a:schemeClr val="dk1"/>
              </a:buClr>
              <a:buSzPct val="166666"/>
              <a:buFont typeface="Arial"/>
              <a:buChar char="•"/>
              <a:defRPr sz="1800">
                <a:solidFill>
                  <a:schemeClr val="dk1"/>
                </a:solidFill>
              </a:defRPr>
            </a:lvl1pPr>
            <a:lvl2pPr marL="285750" indent="-285750" algn="ctr" rtl="0">
              <a:lnSpc>
                <a:spcPct val="100000"/>
              </a:lnSpc>
              <a:spcBef>
                <a:spcPts val="360"/>
              </a:spcBef>
              <a:spcAft>
                <a:spcPts val="0"/>
              </a:spcAft>
              <a:buClr>
                <a:schemeClr val="dk1"/>
              </a:buClr>
              <a:buSzPct val="100000"/>
              <a:buFont typeface="Courier New"/>
              <a:buChar char="o"/>
              <a:defRPr sz="1800">
                <a:solidFill>
                  <a:schemeClr val="dk1"/>
                </a:solidFill>
              </a:defRPr>
            </a:lvl2pPr>
            <a:lvl3pPr marL="285750" indent="-285750" algn="ctr" rtl="0">
              <a:lnSpc>
                <a:spcPct val="100000"/>
              </a:lnSpc>
              <a:spcBef>
                <a:spcPts val="360"/>
              </a:spcBef>
              <a:spcAft>
                <a:spcPts val="0"/>
              </a:spcAft>
              <a:buClr>
                <a:schemeClr val="dk1"/>
              </a:buClr>
              <a:buSzPct val="100000"/>
              <a:buFont typeface="Wingdings"/>
              <a:buChar char="§"/>
              <a:defRPr sz="1800">
                <a:solidFill>
                  <a:schemeClr val="dk1"/>
                </a:solidFill>
              </a:defRPr>
            </a:lvl3pPr>
            <a:lvl4pPr marL="285750" indent="-285750" algn="ctr" rtl="0">
              <a:lnSpc>
                <a:spcPct val="100000"/>
              </a:lnSpc>
              <a:spcBef>
                <a:spcPts val="360"/>
              </a:spcBef>
              <a:spcAft>
                <a:spcPts val="0"/>
              </a:spcAft>
              <a:buClr>
                <a:schemeClr val="dk1"/>
              </a:buClr>
              <a:buSzPct val="166666"/>
              <a:buFont typeface="Arial"/>
              <a:buChar char="•"/>
              <a:defRPr sz="1800">
                <a:solidFill>
                  <a:schemeClr val="dk1"/>
                </a:solidFill>
              </a:defRPr>
            </a:lvl4pPr>
            <a:lvl5pPr marL="285750" indent="-285750" algn="ctr" rtl="0">
              <a:lnSpc>
                <a:spcPct val="100000"/>
              </a:lnSpc>
              <a:spcBef>
                <a:spcPts val="360"/>
              </a:spcBef>
              <a:spcAft>
                <a:spcPts val="0"/>
              </a:spcAft>
              <a:buClr>
                <a:schemeClr val="dk1"/>
              </a:buClr>
              <a:buSzPct val="100000"/>
              <a:buFont typeface="Courier New"/>
              <a:buChar char="o"/>
              <a:defRPr sz="1800">
                <a:solidFill>
                  <a:schemeClr val="dk1"/>
                </a:solidFill>
              </a:defRPr>
            </a:lvl5pPr>
            <a:lvl6pPr marL="285750" indent="-285750" algn="ctr" rtl="0">
              <a:lnSpc>
                <a:spcPct val="100000"/>
              </a:lnSpc>
              <a:spcBef>
                <a:spcPts val="360"/>
              </a:spcBef>
              <a:spcAft>
                <a:spcPts val="0"/>
              </a:spcAft>
              <a:buClr>
                <a:schemeClr val="dk1"/>
              </a:buClr>
              <a:buSzPct val="100000"/>
              <a:buFont typeface="Wingdings"/>
              <a:buChar char="§"/>
              <a:defRPr sz="1800">
                <a:solidFill>
                  <a:schemeClr val="dk1"/>
                </a:solidFill>
              </a:defRPr>
            </a:lvl6pPr>
            <a:lvl7pPr marL="285750" indent="-285750" algn="ctr" rtl="0">
              <a:lnSpc>
                <a:spcPct val="100000"/>
              </a:lnSpc>
              <a:spcBef>
                <a:spcPts val="360"/>
              </a:spcBef>
              <a:spcAft>
                <a:spcPts val="0"/>
              </a:spcAft>
              <a:buClr>
                <a:schemeClr val="dk1"/>
              </a:buClr>
              <a:buSzPct val="166666"/>
              <a:buFont typeface="Arial"/>
              <a:buChar char="•"/>
              <a:defRPr sz="1800">
                <a:solidFill>
                  <a:schemeClr val="dk1"/>
                </a:solidFill>
              </a:defRPr>
            </a:lvl7pPr>
            <a:lvl8pPr marL="285750" indent="-285750" algn="ctr" rtl="0">
              <a:lnSpc>
                <a:spcPct val="100000"/>
              </a:lnSpc>
              <a:spcBef>
                <a:spcPts val="360"/>
              </a:spcBef>
              <a:spcAft>
                <a:spcPts val="0"/>
              </a:spcAft>
              <a:buClr>
                <a:schemeClr val="dk1"/>
              </a:buClr>
              <a:buSzPct val="100000"/>
              <a:buFont typeface="Courier New"/>
              <a:buChar char="o"/>
              <a:defRPr sz="1800">
                <a:solidFill>
                  <a:schemeClr val="dk1"/>
                </a:solidFill>
              </a:defRPr>
            </a:lvl8pPr>
            <a:lvl9pPr marL="285750" indent="-285750" algn="ctr" rtl="0">
              <a:lnSpc>
                <a:spcPct val="100000"/>
              </a:lnSpc>
              <a:spcBef>
                <a:spcPts val="360"/>
              </a:spcBef>
              <a:spcAft>
                <a:spcPts val="0"/>
              </a:spcAft>
              <a:buClr>
                <a:schemeClr val="dk1"/>
              </a:buClr>
              <a:buSzPct val="100000"/>
              <a:buFont typeface="Wingdings"/>
              <a:buChar char="§"/>
              <a:defRPr sz="1800">
                <a:solidFill>
                  <a:schemeClr val="dk1"/>
                </a:solidFill>
              </a:defRPr>
            </a:lvl9pPr>
          </a:lstStyle>
          <a:p>
            <a:endParaRPr/>
          </a:p>
        </p:txBody>
      </p:sp>
    </p:spTree>
    <p:extLst>
      <p:ext uri="{BB962C8B-B14F-4D97-AF65-F5344CB8AC3E}">
        <p14:creationId xmlns:p14="http://schemas.microsoft.com/office/powerpoint/2010/main" val="219350877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Tree>
    <p:extLst>
      <p:ext uri="{BB962C8B-B14F-4D97-AF65-F5344CB8AC3E}">
        <p14:creationId xmlns:p14="http://schemas.microsoft.com/office/powerpoint/2010/main" val="1702760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_Section Divider">
    <p:spTree>
      <p:nvGrpSpPr>
        <p:cNvPr id="1" name=""/>
        <p:cNvGrpSpPr/>
        <p:nvPr/>
      </p:nvGrpSpPr>
      <p:grpSpPr>
        <a:xfrm>
          <a:off x="0" y="0"/>
          <a:ext cx="0" cy="0"/>
          <a:chOff x="0" y="0"/>
          <a:chExt cx="0" cy="0"/>
        </a:xfrm>
      </p:grpSpPr>
      <p:pic>
        <p:nvPicPr>
          <p:cNvPr id="5" name="Picture 29"/>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 y="477146"/>
            <a:ext cx="1185863" cy="375342"/>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 name="Title 1"/>
          <p:cNvSpPr>
            <a:spLocks noGrp="1"/>
          </p:cNvSpPr>
          <p:nvPr>
            <p:ph type="title"/>
          </p:nvPr>
        </p:nvSpPr>
        <p:spPr>
          <a:xfrm>
            <a:off x="2079626" y="1436325"/>
            <a:ext cx="6670267" cy="1464446"/>
          </a:xfrm>
        </p:spPr>
        <p:txBody>
          <a:bodyPr anchor="b" anchorCtr="0"/>
          <a:lstStyle>
            <a:lvl1pPr algn="l">
              <a:defRPr sz="5400" b="0" cap="none">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3187089389"/>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3_Section Divider">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cstate="screen">
            <a:extLst>
              <a:ext uri="{28A0092B-C50C-407E-A947-70E740481C1C}">
                <a14:useLocalDpi xmlns:a14="http://schemas.microsoft.com/office/drawing/2010/main"/>
              </a:ext>
            </a:extLst>
          </a:blip>
          <a:srcRect l="1255" t="9901" r="2736" b="1011"/>
          <a:stretch>
            <a:fillRect/>
          </a:stretch>
        </p:blipFill>
        <p:spPr bwMode="auto">
          <a:xfrm>
            <a:off x="0" y="4"/>
            <a:ext cx="9144000" cy="6856413"/>
          </a:xfrm>
          <a:prstGeom prst="rect">
            <a:avLst/>
          </a:prstGeom>
          <a:noFill/>
          <a:ln w="9525">
            <a:noFill/>
            <a:miter lim="800000"/>
            <a:headEnd/>
            <a:tailEnd/>
          </a:ln>
        </p:spPr>
      </p:pic>
      <p:pic>
        <p:nvPicPr>
          <p:cNvPr id="6" name="Picture 2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 y="477146"/>
            <a:ext cx="1185863" cy="375342"/>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 name="Title 1"/>
          <p:cNvSpPr>
            <a:spLocks noGrp="1"/>
          </p:cNvSpPr>
          <p:nvPr>
            <p:ph type="title"/>
          </p:nvPr>
        </p:nvSpPr>
        <p:spPr>
          <a:xfrm>
            <a:off x="2079626" y="1436325"/>
            <a:ext cx="6670267" cy="1464446"/>
          </a:xfrm>
        </p:spPr>
        <p:txBody>
          <a:bodyPr anchor="b" anchorCtr="0"/>
          <a:lstStyle>
            <a:lvl1pPr algn="l">
              <a:defRPr sz="5400" b="0" cap="none">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2274602781"/>
      </p:ext>
    </p:extLst>
  </p:cSld>
  <p:clrMapOvr>
    <a:masterClrMapping/>
  </p:clrMapOvr>
  <p:transition>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Rectangle 10"/>
          <p:cNvSpPr/>
          <p:nvPr/>
        </p:nvSpPr>
        <p:spPr bwMode="auto">
          <a:xfrm>
            <a:off x="3638550" y="2743200"/>
            <a:ext cx="5505450" cy="1862668"/>
          </a:xfrm>
          <a:prstGeom prst="rect">
            <a:avLst/>
          </a:prstGeom>
          <a:solidFill>
            <a:schemeClr val="accent6"/>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12" name="Rectangle 11"/>
          <p:cNvSpPr/>
          <p:nvPr/>
        </p:nvSpPr>
        <p:spPr bwMode="auto">
          <a:xfrm>
            <a:off x="6076950" y="4267200"/>
            <a:ext cx="3067050" cy="1024468"/>
          </a:xfrm>
          <a:prstGeom prst="rect">
            <a:avLst/>
          </a:prstGeom>
          <a:solidFill>
            <a:schemeClr val="accent6">
              <a:lumMod val="50000"/>
            </a:schemeClr>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43" name="Content Placeholder 2"/>
          <p:cNvSpPr>
            <a:spLocks noGrp="1"/>
          </p:cNvSpPr>
          <p:nvPr>
            <p:ph idx="10"/>
          </p:nvPr>
        </p:nvSpPr>
        <p:spPr>
          <a:xfrm>
            <a:off x="3638550" y="2743200"/>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pic>
        <p:nvPicPr>
          <p:cNvPr id="3085" name="Picture 1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10" name="Rectangle 9"/>
          <p:cNvSpPr/>
          <p:nvPr/>
        </p:nvSpPr>
        <p:spPr bwMode="auto">
          <a:xfrm>
            <a:off x="1109135" y="2743203"/>
            <a:ext cx="2529417" cy="1862667"/>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wrap="square" rtlCol="0" anchor="ctr"/>
          <a:lstStyle/>
          <a:p>
            <a:pPr algn="ctr">
              <a:lnSpc>
                <a:spcPct val="90000"/>
              </a:lnSpc>
              <a:spcBef>
                <a:spcPct val="50000"/>
              </a:spcBef>
            </a:pPr>
            <a:r>
              <a:rPr lang="en-US" dirty="0" smtClean="0">
                <a:solidFill>
                  <a:srgbClr val="939598">
                    <a:lumMod val="75000"/>
                  </a:srgbClr>
                </a:solidFill>
              </a:rPr>
              <a:t>Insert</a:t>
            </a:r>
            <a:br>
              <a:rPr lang="en-US" dirty="0" smtClean="0">
                <a:solidFill>
                  <a:srgbClr val="939598">
                    <a:lumMod val="75000"/>
                  </a:srgbClr>
                </a:solidFill>
              </a:rPr>
            </a:br>
            <a:r>
              <a:rPr lang="en-US" dirty="0" smtClean="0">
                <a:solidFill>
                  <a:srgbClr val="939598">
                    <a:lumMod val="75000"/>
                  </a:srgbClr>
                </a:solidFill>
              </a:rPr>
              <a:t>image</a:t>
            </a:r>
            <a:br>
              <a:rPr lang="en-US" dirty="0" smtClean="0">
                <a:solidFill>
                  <a:srgbClr val="939598">
                    <a:lumMod val="75000"/>
                  </a:srgbClr>
                </a:solidFill>
              </a:rPr>
            </a:br>
            <a:r>
              <a:rPr lang="en-US" dirty="0" smtClean="0">
                <a:solidFill>
                  <a:srgbClr val="939598">
                    <a:lumMod val="75000"/>
                  </a:srgbClr>
                </a:solidFill>
              </a:rPr>
              <a:t>here</a:t>
            </a:r>
          </a:p>
        </p:txBody>
      </p:sp>
      <p:sp>
        <p:nvSpPr>
          <p:cNvPr id="3" name="Content Placeholder 2"/>
          <p:cNvSpPr>
            <a:spLocks noGrp="1"/>
          </p:cNvSpPr>
          <p:nvPr>
            <p:ph idx="1"/>
          </p:nvPr>
        </p:nvSpPr>
        <p:spPr>
          <a:xfrm>
            <a:off x="1648884" y="1603378"/>
            <a:ext cx="7495116" cy="854075"/>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dirty="0" smtClean="0"/>
            </a:lvl1pPr>
            <a:lvl2pPr>
              <a:defRPr lang="en-US" dirty="0" smtClean="0"/>
            </a:lvl2pPr>
          </a:lstStyle>
          <a:p>
            <a:pPr marL="457200" lvl="0" indent="-457200">
              <a:buFontTx/>
              <a:buNone/>
            </a:pPr>
            <a:r>
              <a:rPr lang="en-US" dirty="0" smtClean="0"/>
              <a:t>Click to edit Master text styles</a:t>
            </a:r>
          </a:p>
          <a:p>
            <a:pPr marL="742950" lvl="1" indent="-285750">
              <a:spcBef>
                <a:spcPts val="0"/>
              </a:spcBef>
              <a:buClrTx/>
              <a:buFont typeface="Arial Narrow" pitchFamily="34" charset="0"/>
              <a:buChar char="–"/>
            </a:pPr>
            <a:r>
              <a:rPr lang="en-US" dirty="0" smtClean="0"/>
              <a:t>Second level</a:t>
            </a:r>
          </a:p>
        </p:txBody>
      </p:sp>
      <p:sp>
        <p:nvSpPr>
          <p:cNvPr id="9" name="Content Placeholder 2"/>
          <p:cNvSpPr>
            <a:spLocks noGrp="1"/>
          </p:cNvSpPr>
          <p:nvPr>
            <p:ph idx="11"/>
          </p:nvPr>
        </p:nvSpPr>
        <p:spPr>
          <a:xfrm>
            <a:off x="6076950" y="4267200"/>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3849335208"/>
      </p:ext>
    </p:extLst>
  </p:cSld>
  <p:clrMapOvr>
    <a:masterClrMapping/>
  </p:clrMapOvr>
  <p:transition>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1" name="Rectangle 10"/>
          <p:cNvSpPr/>
          <p:nvPr/>
        </p:nvSpPr>
        <p:spPr bwMode="auto">
          <a:xfrm>
            <a:off x="3638550" y="2743200"/>
            <a:ext cx="5505450" cy="1862668"/>
          </a:xfrm>
          <a:prstGeom prst="rect">
            <a:avLst/>
          </a:prstGeom>
          <a:solidFill>
            <a:schemeClr val="accent6"/>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12" name="Rectangle 11"/>
          <p:cNvSpPr/>
          <p:nvPr/>
        </p:nvSpPr>
        <p:spPr bwMode="auto">
          <a:xfrm>
            <a:off x="6076950" y="4267200"/>
            <a:ext cx="3067050" cy="1024468"/>
          </a:xfrm>
          <a:prstGeom prst="rect">
            <a:avLst/>
          </a:prstGeom>
          <a:solidFill>
            <a:schemeClr val="accent6">
              <a:lumMod val="50000"/>
            </a:schemeClr>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43" name="Content Placeholder 2"/>
          <p:cNvSpPr>
            <a:spLocks noGrp="1"/>
          </p:cNvSpPr>
          <p:nvPr>
            <p:ph idx="10"/>
          </p:nvPr>
        </p:nvSpPr>
        <p:spPr>
          <a:xfrm>
            <a:off x="3638550" y="2743200"/>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pic>
        <p:nvPicPr>
          <p:cNvPr id="3085" name="Picture 1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3" name="Content Placeholder 2"/>
          <p:cNvSpPr>
            <a:spLocks noGrp="1"/>
          </p:cNvSpPr>
          <p:nvPr>
            <p:ph idx="1"/>
          </p:nvPr>
        </p:nvSpPr>
        <p:spPr>
          <a:xfrm>
            <a:off x="1648884" y="1603378"/>
            <a:ext cx="7495116" cy="854075"/>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smtClean="0"/>
            </a:lvl1pPr>
            <a:lvl2pPr>
              <a:defRPr lang="en-US" smtClean="0"/>
            </a:lvl2pPr>
          </a:lstStyle>
          <a:p>
            <a:pPr marL="457200" lvl="0" indent="-457200">
              <a:buFontTx/>
              <a:buNone/>
            </a:pPr>
            <a:r>
              <a:rPr lang="en-US" smtClean="0"/>
              <a:t>Click to edit Master text styles</a:t>
            </a:r>
          </a:p>
          <a:p>
            <a:pPr marL="742950" lvl="1" indent="-285750">
              <a:spcBef>
                <a:spcPts val="0"/>
              </a:spcBef>
              <a:buClrTx/>
              <a:buFont typeface="Arial Narrow" pitchFamily="34" charset="0"/>
              <a:buChar char="–"/>
            </a:pPr>
            <a:r>
              <a:rPr lang="en-US" smtClean="0"/>
              <a:t>Second level</a:t>
            </a:r>
          </a:p>
        </p:txBody>
      </p:sp>
      <p:sp>
        <p:nvSpPr>
          <p:cNvPr id="9" name="Content Placeholder 2"/>
          <p:cNvSpPr>
            <a:spLocks noGrp="1"/>
          </p:cNvSpPr>
          <p:nvPr>
            <p:ph idx="11"/>
          </p:nvPr>
        </p:nvSpPr>
        <p:spPr>
          <a:xfrm>
            <a:off x="6076950" y="4267200"/>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0"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2014107427"/>
      </p:ext>
    </p:extLst>
  </p:cSld>
  <p:clrMapOvr>
    <a:masterClrMapping/>
  </p:clrMapOvr>
  <p:transition>
    <p:wipe dir="r"/>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11" name="Rectangle 10"/>
          <p:cNvSpPr/>
          <p:nvPr/>
        </p:nvSpPr>
        <p:spPr bwMode="auto">
          <a:xfrm>
            <a:off x="3638550" y="2743200"/>
            <a:ext cx="5505450" cy="1862668"/>
          </a:xfrm>
          <a:prstGeom prst="rect">
            <a:avLst/>
          </a:prstGeom>
          <a:solidFill>
            <a:schemeClr val="accent6"/>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12" name="Rectangle 11"/>
          <p:cNvSpPr/>
          <p:nvPr/>
        </p:nvSpPr>
        <p:spPr bwMode="auto">
          <a:xfrm>
            <a:off x="6076950" y="4267200"/>
            <a:ext cx="3067050" cy="1024468"/>
          </a:xfrm>
          <a:prstGeom prst="rect">
            <a:avLst/>
          </a:prstGeom>
          <a:solidFill>
            <a:schemeClr val="accent6">
              <a:lumMod val="50000"/>
            </a:schemeClr>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13" name="Content Placeholder 2"/>
          <p:cNvSpPr>
            <a:spLocks noGrp="1"/>
          </p:cNvSpPr>
          <p:nvPr>
            <p:ph idx="10"/>
          </p:nvPr>
        </p:nvSpPr>
        <p:spPr>
          <a:xfrm>
            <a:off x="3638550" y="2743200"/>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267200"/>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pic>
        <p:nvPicPr>
          <p:cNvPr id="3085" name="Picture 1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2"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1648884" y="1603378"/>
            <a:ext cx="7495116" cy="854075"/>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smtClean="0"/>
            </a:lvl1pPr>
            <a:lvl2pPr>
              <a:defRPr lang="en-US" smtClean="0"/>
            </a:lvl2pPr>
          </a:lstStyle>
          <a:p>
            <a:pPr marL="457200" lvl="0" indent="-457200">
              <a:buFontTx/>
              <a:buNone/>
            </a:pPr>
            <a:r>
              <a:rPr lang="en-US" dirty="0" smtClean="0"/>
              <a:t>Click to edit Master text styles</a:t>
            </a:r>
          </a:p>
          <a:p>
            <a:pPr marL="742950" lvl="1" indent="-285750">
              <a:spcBef>
                <a:spcPts val="0"/>
              </a:spcBef>
              <a:buClrTx/>
              <a:buFont typeface="Arial Narrow" pitchFamily="34" charset="0"/>
              <a:buChar char="–"/>
            </a:pPr>
            <a:r>
              <a:rPr lang="en-US" dirty="0" smtClean="0"/>
              <a:t>Second level</a:t>
            </a:r>
          </a:p>
        </p:txBody>
      </p:sp>
      <p:sp>
        <p:nvSpPr>
          <p:cNvPr id="20" name="Rectangle 19"/>
          <p:cNvSpPr/>
          <p:nvPr/>
        </p:nvSpPr>
        <p:spPr bwMode="auto">
          <a:xfrm>
            <a:off x="-1" y="2757489"/>
            <a:ext cx="3638551" cy="253418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wrap="square" rtlCol="0" anchor="ctr"/>
          <a:lstStyle/>
          <a:p>
            <a:pPr algn="ctr" fontAlgn="auto">
              <a:spcBef>
                <a:spcPts val="0"/>
              </a:spcBef>
              <a:spcAft>
                <a:spcPts val="0"/>
              </a:spcAft>
            </a:pPr>
            <a:r>
              <a:rPr lang="en-US" dirty="0" smtClean="0">
                <a:solidFill>
                  <a:srgbClr val="939598">
                    <a:lumMod val="75000"/>
                  </a:srgbClr>
                </a:solidFill>
                <a:latin typeface="Calibri"/>
              </a:rPr>
              <a:t>Insert</a:t>
            </a:r>
            <a:br>
              <a:rPr lang="en-US" dirty="0" smtClean="0">
                <a:solidFill>
                  <a:srgbClr val="939598">
                    <a:lumMod val="75000"/>
                  </a:srgbClr>
                </a:solidFill>
                <a:latin typeface="Calibri"/>
              </a:rPr>
            </a:br>
            <a:r>
              <a:rPr lang="en-US" dirty="0" smtClean="0">
                <a:solidFill>
                  <a:srgbClr val="939598">
                    <a:lumMod val="75000"/>
                  </a:srgbClr>
                </a:solidFill>
                <a:latin typeface="Calibri"/>
              </a:rPr>
              <a:t>image</a:t>
            </a:r>
            <a:br>
              <a:rPr lang="en-US" dirty="0" smtClean="0">
                <a:solidFill>
                  <a:srgbClr val="939598">
                    <a:lumMod val="75000"/>
                  </a:srgbClr>
                </a:solidFill>
                <a:latin typeface="Calibri"/>
              </a:rPr>
            </a:br>
            <a:r>
              <a:rPr lang="en-US" dirty="0" smtClean="0">
                <a:solidFill>
                  <a:srgbClr val="939598">
                    <a:lumMod val="75000"/>
                  </a:srgbClr>
                </a:solidFill>
                <a:latin typeface="Calibri"/>
              </a:rPr>
              <a:t>here</a:t>
            </a:r>
          </a:p>
        </p:txBody>
      </p:sp>
      <p:sp>
        <p:nvSpPr>
          <p:cNvPr id="21" name="Rectangle 20"/>
          <p:cNvSpPr/>
          <p:nvPr/>
        </p:nvSpPr>
        <p:spPr bwMode="auto">
          <a:xfrm>
            <a:off x="3638553" y="4267204"/>
            <a:ext cx="2438399" cy="182518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wrap="square" rtlCol="0" anchor="ctr"/>
          <a:lstStyle/>
          <a:p>
            <a:pPr algn="ctr" fontAlgn="auto">
              <a:spcBef>
                <a:spcPts val="0"/>
              </a:spcBef>
              <a:spcAft>
                <a:spcPts val="0"/>
              </a:spcAft>
            </a:pPr>
            <a:r>
              <a:rPr lang="en-US" dirty="0" smtClean="0">
                <a:solidFill>
                  <a:srgbClr val="939598">
                    <a:lumMod val="75000"/>
                  </a:srgbClr>
                </a:solidFill>
                <a:latin typeface="Calibri"/>
              </a:rPr>
              <a:t>Insert</a:t>
            </a:r>
            <a:br>
              <a:rPr lang="en-US" dirty="0" smtClean="0">
                <a:solidFill>
                  <a:srgbClr val="939598">
                    <a:lumMod val="75000"/>
                  </a:srgbClr>
                </a:solidFill>
                <a:latin typeface="Calibri"/>
              </a:rPr>
            </a:br>
            <a:r>
              <a:rPr lang="en-US" dirty="0" smtClean="0">
                <a:solidFill>
                  <a:srgbClr val="939598">
                    <a:lumMod val="75000"/>
                  </a:srgbClr>
                </a:solidFill>
                <a:latin typeface="Calibri"/>
              </a:rPr>
              <a:t>image</a:t>
            </a:r>
            <a:br>
              <a:rPr lang="en-US" dirty="0" smtClean="0">
                <a:solidFill>
                  <a:srgbClr val="939598">
                    <a:lumMod val="75000"/>
                  </a:srgbClr>
                </a:solidFill>
                <a:latin typeface="Calibri"/>
              </a:rPr>
            </a:br>
            <a:r>
              <a:rPr lang="en-US" dirty="0" smtClean="0">
                <a:solidFill>
                  <a:srgbClr val="939598">
                    <a:lumMod val="75000"/>
                  </a:srgbClr>
                </a:solidFill>
                <a:latin typeface="Calibri"/>
              </a:rPr>
              <a:t>here</a:t>
            </a:r>
          </a:p>
        </p:txBody>
      </p:sp>
    </p:spTree>
    <p:extLst>
      <p:ext uri="{BB962C8B-B14F-4D97-AF65-F5344CB8AC3E}">
        <p14:creationId xmlns:p14="http://schemas.microsoft.com/office/powerpoint/2010/main" val="3826696239"/>
      </p:ext>
    </p:extLst>
  </p:cSld>
  <p:clrMapOvr>
    <a:masterClrMapping/>
  </p:clrMapOvr>
  <p:transition>
    <p:wipe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0" y="1447800"/>
            <a:ext cx="91440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1"/>
            <a:ext cx="8229600" cy="4267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1CC7DE4D-5F6A-43B0-B4AD-9657E5228B79}" type="datetimeFigureOut">
              <a:rPr lang="en-US"/>
              <a:pPr>
                <a:defRPr/>
              </a:pPr>
              <a:t>11/9/2012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0D9D8CF-FD2B-4413-87A1-57882C2D07B7}"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1" name="Rectangle 10"/>
          <p:cNvSpPr/>
          <p:nvPr/>
        </p:nvSpPr>
        <p:spPr bwMode="auto">
          <a:xfrm>
            <a:off x="3638550" y="2743200"/>
            <a:ext cx="5505450" cy="1862668"/>
          </a:xfrm>
          <a:prstGeom prst="rect">
            <a:avLst/>
          </a:prstGeom>
          <a:solidFill>
            <a:schemeClr val="accent6"/>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12" name="Rectangle 11"/>
          <p:cNvSpPr/>
          <p:nvPr/>
        </p:nvSpPr>
        <p:spPr bwMode="auto">
          <a:xfrm>
            <a:off x="6076950" y="4267200"/>
            <a:ext cx="3067050" cy="1024468"/>
          </a:xfrm>
          <a:prstGeom prst="rect">
            <a:avLst/>
          </a:prstGeom>
          <a:solidFill>
            <a:schemeClr val="accent6">
              <a:lumMod val="50000"/>
            </a:schemeClr>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13" name="Content Placeholder 2"/>
          <p:cNvSpPr>
            <a:spLocks noGrp="1"/>
          </p:cNvSpPr>
          <p:nvPr>
            <p:ph idx="10"/>
          </p:nvPr>
        </p:nvSpPr>
        <p:spPr>
          <a:xfrm>
            <a:off x="3638550" y="2743200"/>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267200"/>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pic>
        <p:nvPicPr>
          <p:cNvPr id="3085" name="Picture 1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3" name="Content Placeholder 2"/>
          <p:cNvSpPr>
            <a:spLocks noGrp="1"/>
          </p:cNvSpPr>
          <p:nvPr>
            <p:ph idx="1"/>
          </p:nvPr>
        </p:nvSpPr>
        <p:spPr>
          <a:xfrm>
            <a:off x="1648884" y="1603378"/>
            <a:ext cx="7495116" cy="854075"/>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smtClean="0"/>
            </a:lvl1pPr>
            <a:lvl2pPr>
              <a:defRPr lang="en-US" smtClean="0"/>
            </a:lvl2pPr>
          </a:lstStyle>
          <a:p>
            <a:pPr marL="457200" lvl="0" indent="-457200">
              <a:buFontTx/>
              <a:buNone/>
            </a:pPr>
            <a:r>
              <a:rPr lang="en-US" smtClean="0"/>
              <a:t>Click to edit Master text styles</a:t>
            </a:r>
          </a:p>
          <a:p>
            <a:pPr marL="742950" lvl="1" indent="-285750">
              <a:spcBef>
                <a:spcPts val="0"/>
              </a:spcBef>
              <a:buClrTx/>
              <a:buFont typeface="Arial Narrow" pitchFamily="34" charset="0"/>
              <a:buChar char="–"/>
            </a:pPr>
            <a:r>
              <a:rPr lang="en-US" smtClean="0"/>
              <a:t>Second level</a:t>
            </a:r>
          </a:p>
        </p:txBody>
      </p:sp>
      <p:sp>
        <p:nvSpPr>
          <p:cNvPr id="10"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1942955098"/>
      </p:ext>
    </p:extLst>
  </p:cSld>
  <p:clrMapOvr>
    <a:masterClrMapping/>
  </p:clrMapOvr>
  <p:transition>
    <p:wipe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7" name="Rectangle 6"/>
          <p:cNvSpPr/>
          <p:nvPr/>
        </p:nvSpPr>
        <p:spPr bwMode="auto">
          <a:xfrm>
            <a:off x="1921935" y="4800603"/>
            <a:ext cx="7222711" cy="1430867"/>
          </a:xfrm>
          <a:prstGeom prst="rect">
            <a:avLst/>
          </a:prstGeom>
          <a:solidFill>
            <a:schemeClr val="accent6"/>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4" name="Rectangle 3"/>
          <p:cNvSpPr/>
          <p:nvPr/>
        </p:nvSpPr>
        <p:spPr bwMode="auto">
          <a:xfrm>
            <a:off x="6172203" y="5888828"/>
            <a:ext cx="2971798" cy="967589"/>
          </a:xfrm>
          <a:prstGeom prst="rect">
            <a:avLst/>
          </a:prstGeom>
          <a:solidFill>
            <a:schemeClr val="accent6">
              <a:lumMod val="50000"/>
            </a:schemeClr>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pic>
        <p:nvPicPr>
          <p:cNvPr id="10"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6"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3645372539"/>
      </p:ext>
    </p:extLst>
  </p:cSld>
  <p:clrMapOvr>
    <a:masterClrMapping/>
  </p:clrMapOvr>
  <p:transition>
    <p:wipe dir="r"/>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p:cNvSpPr/>
          <p:nvPr/>
        </p:nvSpPr>
        <p:spPr bwMode="auto">
          <a:xfrm>
            <a:off x="6174464" y="5181542"/>
            <a:ext cx="2969536" cy="974814"/>
          </a:xfrm>
          <a:prstGeom prst="rect">
            <a:avLst/>
          </a:prstGeom>
          <a:solidFill>
            <a:schemeClr val="accent6">
              <a:lumMod val="50000"/>
            </a:schemeClr>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6" name="Rectangle 5"/>
          <p:cNvSpPr/>
          <p:nvPr/>
        </p:nvSpPr>
        <p:spPr bwMode="auto">
          <a:xfrm>
            <a:off x="5126288" y="5181542"/>
            <a:ext cx="1058334" cy="974814"/>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wrap="square" rtlCol="0" anchor="ctr"/>
          <a:lstStyle/>
          <a:p>
            <a:pPr algn="ctr" fontAlgn="auto">
              <a:spcBef>
                <a:spcPts val="0"/>
              </a:spcBef>
              <a:spcAft>
                <a:spcPts val="0"/>
              </a:spcAft>
            </a:pPr>
            <a:r>
              <a:rPr lang="en-US" dirty="0" smtClean="0">
                <a:solidFill>
                  <a:srgbClr val="939598">
                    <a:lumMod val="75000"/>
                  </a:srgbClr>
                </a:solidFill>
                <a:latin typeface="Calibri"/>
              </a:rPr>
              <a:t>Insert</a:t>
            </a:r>
            <a:br>
              <a:rPr lang="en-US" dirty="0" smtClean="0">
                <a:solidFill>
                  <a:srgbClr val="939598">
                    <a:lumMod val="75000"/>
                  </a:srgbClr>
                </a:solidFill>
                <a:latin typeface="Calibri"/>
              </a:rPr>
            </a:br>
            <a:r>
              <a:rPr lang="en-US" dirty="0" smtClean="0">
                <a:solidFill>
                  <a:srgbClr val="939598">
                    <a:lumMod val="75000"/>
                  </a:srgbClr>
                </a:solidFill>
                <a:latin typeface="Calibri"/>
              </a:rPr>
              <a:t>image</a:t>
            </a:r>
            <a:br>
              <a:rPr lang="en-US" dirty="0" smtClean="0">
                <a:solidFill>
                  <a:srgbClr val="939598">
                    <a:lumMod val="75000"/>
                  </a:srgbClr>
                </a:solidFill>
                <a:latin typeface="Calibri"/>
              </a:rPr>
            </a:br>
            <a:r>
              <a:rPr lang="en-US" dirty="0" smtClean="0">
                <a:solidFill>
                  <a:srgbClr val="939598">
                    <a:lumMod val="75000"/>
                  </a:srgbClr>
                </a:solidFill>
                <a:latin typeface="Calibri"/>
              </a:rPr>
              <a:t>here</a:t>
            </a:r>
          </a:p>
        </p:txBody>
      </p:sp>
      <p:sp>
        <p:nvSpPr>
          <p:cNvPr id="7" name="Content Placeholder 2"/>
          <p:cNvSpPr>
            <a:spLocks noGrp="1"/>
          </p:cNvSpPr>
          <p:nvPr>
            <p:ph idx="1"/>
          </p:nvPr>
        </p:nvSpPr>
        <p:spPr>
          <a:xfrm>
            <a:off x="3327400" y="1603375"/>
            <a:ext cx="5265738" cy="3239558"/>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smtClean="0"/>
            </a:lvl1pPr>
            <a:lvl2pPr>
              <a:defRPr lang="en-US" smtClean="0"/>
            </a:lvl2pPr>
          </a:lstStyle>
          <a:p>
            <a:pPr marL="457200" lvl="0" indent="-457200">
              <a:buFontTx/>
              <a:buNone/>
            </a:pPr>
            <a:r>
              <a:rPr lang="en-US" smtClean="0"/>
              <a:t>Click to edit Master text styles</a:t>
            </a:r>
          </a:p>
          <a:p>
            <a:pPr marL="742950" lvl="1" indent="-285750">
              <a:spcBef>
                <a:spcPts val="0"/>
              </a:spcBef>
              <a:buClrTx/>
              <a:buFont typeface="Arial Narrow" pitchFamily="34" charset="0"/>
              <a:buChar char="–"/>
            </a:pPr>
            <a:r>
              <a:rPr lang="en-US" smtClean="0"/>
              <a:t>Second level</a:t>
            </a:r>
          </a:p>
        </p:txBody>
      </p:sp>
      <p:pic>
        <p:nvPicPr>
          <p:cNvPr id="8"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9"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2213542211"/>
      </p:ext>
    </p:extLst>
  </p:cSld>
  <p:clrMapOvr>
    <a:masterClrMapping/>
  </p:clrMapOvr>
  <p:transition>
    <p:wipe dir="r"/>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Content Placeholder 2"/>
          <p:cNvSpPr txBox="1">
            <a:spLocks/>
          </p:cNvSpPr>
          <p:nvPr/>
        </p:nvSpPr>
        <p:spPr>
          <a:xfrm>
            <a:off x="6174464" y="5181542"/>
            <a:ext cx="2969536" cy="974814"/>
          </a:xfrm>
          <a:prstGeom prst="rect">
            <a:avLst/>
          </a:prstGeo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a:lnSpc>
                <a:spcPct val="95000"/>
              </a:lnSpc>
              <a:spcBef>
                <a:spcPts val="1200"/>
              </a:spcBef>
              <a:buClr>
                <a:srgbClr val="FFDD00"/>
              </a:buClr>
              <a:defRPr/>
            </a:pPr>
            <a:r>
              <a:rPr lang="en-US" kern="0" dirty="0" smtClean="0">
                <a:solidFill>
                  <a:prstClr val="white"/>
                </a:solidFill>
                <a:latin typeface="Arial Narrow" pitchFamily="34" charset="0"/>
              </a:rPr>
              <a:t>Click to edit Master text styles</a:t>
            </a:r>
          </a:p>
        </p:txBody>
      </p:sp>
      <p:pic>
        <p:nvPicPr>
          <p:cNvPr id="5"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6" name="Text Placeholder 4"/>
          <p:cNvSpPr>
            <a:spLocks noGrp="1"/>
          </p:cNvSpPr>
          <p:nvPr>
            <p:ph type="body" sz="quarter" idx="10"/>
          </p:nvPr>
        </p:nvSpPr>
        <p:spPr>
          <a:xfrm>
            <a:off x="2057400" y="1752600"/>
            <a:ext cx="5486400" cy="3200400"/>
          </a:xfrm>
        </p:spPr>
        <p:txBody>
          <a:bodyPr/>
          <a:lstStyle>
            <a:lvl2pPr marL="630238" indent="-342900">
              <a:buClrTx/>
              <a:buFont typeface="Arial" pitchFamily="34" charset="0"/>
              <a:buChar char="•"/>
              <a:defRPr/>
            </a:lvl2pPr>
            <a:lvl3pPr marL="1028700" indent="-228600">
              <a:buFont typeface="Arial Narrow" pitchFamily="34" charset="0"/>
              <a:buChar char="–"/>
              <a:defRPr/>
            </a:lvl3pPr>
            <a:lvl4pPr marL="1428750" indent="-285750">
              <a:buClrTx/>
              <a:buFont typeface="Arial" pitchFamily="34" charset="0"/>
              <a:buChar char="•"/>
              <a:defRPr/>
            </a:lvl4pPr>
            <a:lvl5pPr marL="1771650" indent="-228600">
              <a:buClrTx/>
              <a:buFont typeface="Arial Narrow" pitchFamily="34" charset="0"/>
              <a:buChar cha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152718141"/>
      </p:ext>
    </p:extLst>
  </p:cSld>
  <p:clrMapOvr>
    <a:masterClrMapping/>
  </p:clrMapOvr>
  <p:transition>
    <p:wipe dir="r"/>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4" name="Content Placeholder 2"/>
          <p:cNvSpPr txBox="1">
            <a:spLocks/>
          </p:cNvSpPr>
          <p:nvPr/>
        </p:nvSpPr>
        <p:spPr>
          <a:xfrm>
            <a:off x="6174464" y="5181542"/>
            <a:ext cx="2969536" cy="974814"/>
          </a:xfrm>
          <a:prstGeom prst="rect">
            <a:avLst/>
          </a:prstGeo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a:lnSpc>
                <a:spcPct val="95000"/>
              </a:lnSpc>
              <a:spcBef>
                <a:spcPts val="1200"/>
              </a:spcBef>
              <a:buClr>
                <a:srgbClr val="FFDD00"/>
              </a:buClr>
              <a:defRPr/>
            </a:pPr>
            <a:r>
              <a:rPr lang="en-US" kern="0" dirty="0" smtClean="0">
                <a:solidFill>
                  <a:prstClr val="white"/>
                </a:solidFill>
                <a:latin typeface="Arial Narrow" pitchFamily="34" charset="0"/>
              </a:rPr>
              <a:t>Click to edit Master text styles</a:t>
            </a:r>
          </a:p>
        </p:txBody>
      </p:sp>
      <p:sp>
        <p:nvSpPr>
          <p:cNvPr id="7" name="Content Placeholder 2"/>
          <p:cNvSpPr>
            <a:spLocks noGrp="1"/>
          </p:cNvSpPr>
          <p:nvPr>
            <p:ph idx="1"/>
          </p:nvPr>
        </p:nvSpPr>
        <p:spPr>
          <a:xfrm>
            <a:off x="1600199" y="5390002"/>
            <a:ext cx="7554915" cy="1071758"/>
          </a:xfrm>
        </p:spPr>
        <p:txBody>
          <a:bodyPr/>
          <a:lstStyle>
            <a:lvl1pPr marL="457200" indent="-457200">
              <a:buFontTx/>
              <a:buBlip>
                <a:blip r:embed="rId2"/>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pic>
        <p:nvPicPr>
          <p:cNvPr id="5" name="Picture 13"/>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6"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1692849235"/>
      </p:ext>
    </p:extLst>
  </p:cSld>
  <p:clrMapOvr>
    <a:masterClrMapping/>
  </p:clrMapOvr>
  <p:transition>
    <p:wipe dir="r"/>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Subhead">
    <p:spTree>
      <p:nvGrpSpPr>
        <p:cNvPr id="1" name=""/>
        <p:cNvGrpSpPr/>
        <p:nvPr/>
      </p:nvGrpSpPr>
      <p:grpSpPr>
        <a:xfrm>
          <a:off x="0" y="0"/>
          <a:ext cx="0" cy="0"/>
          <a:chOff x="0" y="0"/>
          <a:chExt cx="0" cy="0"/>
        </a:xfrm>
      </p:grpSpPr>
      <p:sp>
        <p:nvSpPr>
          <p:cNvPr id="5" name="Text Placeholder 2"/>
          <p:cNvSpPr>
            <a:spLocks noGrp="1"/>
          </p:cNvSpPr>
          <p:nvPr>
            <p:ph type="body" idx="11"/>
          </p:nvPr>
        </p:nvSpPr>
        <p:spPr>
          <a:xfrm>
            <a:off x="590550" y="1585913"/>
            <a:ext cx="8002588" cy="639762"/>
          </a:xfrm>
        </p:spPr>
        <p:txBody>
          <a:bodyPr anchor="t" anchorCtr="0"/>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Text Placeholder 4"/>
          <p:cNvSpPr>
            <a:spLocks noGrp="1"/>
          </p:cNvSpPr>
          <p:nvPr>
            <p:ph type="body" sz="quarter" idx="10"/>
          </p:nvPr>
        </p:nvSpPr>
        <p:spPr>
          <a:xfrm>
            <a:off x="609600" y="2209800"/>
            <a:ext cx="8001000" cy="4038600"/>
          </a:xfrm>
        </p:spPr>
        <p:txBody>
          <a:bodyPr/>
          <a:lstStyle>
            <a:lvl2pPr marL="630238" indent="-342900">
              <a:buClrTx/>
              <a:buFont typeface="Arial" pitchFamily="34" charset="0"/>
              <a:buChar char="•"/>
              <a:defRPr/>
            </a:lvl2pPr>
            <a:lvl3pPr marL="1028700" indent="-228600">
              <a:buFont typeface="Arial Narrow" pitchFamily="34" charset="0"/>
              <a:buChar char="–"/>
              <a:defRPr/>
            </a:lvl3pPr>
            <a:lvl4pPr marL="1428750" indent="-285750">
              <a:buClrTx/>
              <a:buFont typeface="Arial" pitchFamily="34" charset="0"/>
              <a:buChar char="•"/>
              <a:defRPr/>
            </a:lvl4pPr>
            <a:lvl5pPr marL="1771650" indent="-228600">
              <a:buClrTx/>
              <a:buFont typeface="Arial Narrow" pitchFamily="34" charset="0"/>
              <a:buChar cha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378478539"/>
      </p:ext>
    </p:extLst>
  </p:cSld>
  <p:clrMapOvr>
    <a:masterClrMapping/>
  </p:clrMapOvr>
  <p:transition>
    <p:wipe dir="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550" y="1603375"/>
            <a:ext cx="3813048" cy="4573588"/>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smtClean="0"/>
            </a:lvl1pPr>
            <a:lvl2pPr>
              <a:defRPr lang="en-US" smtClean="0"/>
            </a:lvl2pPr>
            <a:lvl3pPr>
              <a:defRPr lang="en-US" smtClean="0">
                <a:solidFill>
                  <a:schemeClr val="tx1"/>
                </a:solidFill>
              </a:defRPr>
            </a:lvl3pPr>
            <a:lvl4pPr>
              <a:defRPr lang="en-US" smtClean="0">
                <a:solidFill>
                  <a:schemeClr val="tx1"/>
                </a:solidFill>
              </a:defRPr>
            </a:lvl4pPr>
            <a:lvl5pPr>
              <a:defRPr lang="en-US" dirty="0"/>
            </a:lvl5pPr>
          </a:lstStyle>
          <a:p>
            <a:pPr marL="457200" lvl="0" indent="-457200">
              <a:buFontTx/>
              <a:buNone/>
            </a:pPr>
            <a:r>
              <a:rPr lang="en-US" smtClean="0"/>
              <a:t>Click to edit Master text styles</a:t>
            </a:r>
          </a:p>
          <a:p>
            <a:pPr marL="742950" lvl="1" indent="-285750">
              <a:spcBef>
                <a:spcPts val="0"/>
              </a:spcBef>
              <a:buClrTx/>
              <a:buFont typeface="Arial Narrow" pitchFamily="34" charset="0"/>
              <a:buChar char="–"/>
            </a:pPr>
            <a:r>
              <a:rPr lang="en-US" smtClean="0"/>
              <a:t>Second level</a:t>
            </a:r>
          </a:p>
          <a:p>
            <a:pPr lvl="2">
              <a:buClrTx/>
            </a:pPr>
            <a:r>
              <a:rPr lang="en-US" smtClean="0"/>
              <a:t>Third level</a:t>
            </a:r>
          </a:p>
          <a:p>
            <a:pPr lvl="3">
              <a:buClrTx/>
            </a:pPr>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80090" y="1603375"/>
            <a:ext cx="3813048" cy="4573588"/>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smtClean="0"/>
            </a:lvl1pPr>
            <a:lvl2pPr>
              <a:defRPr lang="en-US" smtClean="0"/>
            </a:lvl2pPr>
            <a:lvl3pPr>
              <a:defRPr lang="en-US" smtClean="0">
                <a:solidFill>
                  <a:schemeClr val="tx1"/>
                </a:solidFill>
              </a:defRPr>
            </a:lvl3pPr>
            <a:lvl4pPr>
              <a:defRPr lang="en-US" smtClean="0">
                <a:solidFill>
                  <a:schemeClr val="tx1"/>
                </a:solidFill>
              </a:defRPr>
            </a:lvl4pPr>
            <a:lvl5pPr>
              <a:defRPr lang="en-US" dirty="0"/>
            </a:lvl5pPr>
          </a:lstStyle>
          <a:p>
            <a:pPr marL="457200" lvl="0" indent="-457200">
              <a:buFontTx/>
              <a:buNone/>
            </a:pPr>
            <a:r>
              <a:rPr lang="en-US" smtClean="0"/>
              <a:t>Click to edit Master text styles</a:t>
            </a:r>
          </a:p>
          <a:p>
            <a:pPr marL="742950" lvl="1" indent="-285750">
              <a:spcBef>
                <a:spcPts val="0"/>
              </a:spcBef>
              <a:buClrTx/>
              <a:buFont typeface="Arial Narrow" pitchFamily="34" charset="0"/>
              <a:buChar char="–"/>
            </a:pPr>
            <a:r>
              <a:rPr lang="en-US" smtClean="0"/>
              <a:t>Second level</a:t>
            </a:r>
          </a:p>
          <a:p>
            <a:pPr lvl="2">
              <a:buClrTx/>
            </a:pPr>
            <a:r>
              <a:rPr lang="en-US" smtClean="0"/>
              <a:t>Third level</a:t>
            </a:r>
          </a:p>
          <a:p>
            <a:pPr lvl="3">
              <a:buClrTx/>
            </a:pPr>
            <a:r>
              <a:rPr lang="en-US" smtClean="0"/>
              <a:t>Fourth level</a:t>
            </a:r>
          </a:p>
          <a:p>
            <a:pPr lvl="4"/>
            <a:r>
              <a:rPr lang="en-US" smtClean="0"/>
              <a:t>Fifth level</a:t>
            </a:r>
            <a:endParaRPr lang="en-US" dirty="0"/>
          </a:p>
        </p:txBody>
      </p:sp>
      <p:pic>
        <p:nvPicPr>
          <p:cNvPr id="5"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6"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1688006519"/>
      </p:ext>
    </p:extLst>
  </p:cSld>
  <p:clrMapOvr>
    <a:masterClrMapping/>
  </p:clrMapOvr>
  <p:transition>
    <p:wipe dir="r"/>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Text Placeholder 2"/>
          <p:cNvSpPr>
            <a:spLocks noGrp="1"/>
          </p:cNvSpPr>
          <p:nvPr>
            <p:ph type="body" idx="1"/>
          </p:nvPr>
        </p:nvSpPr>
        <p:spPr>
          <a:xfrm>
            <a:off x="590550" y="1585914"/>
            <a:ext cx="3886200" cy="471487"/>
          </a:xfrm>
        </p:spPr>
        <p:txBody>
          <a:bodyPr anchor="t" anchorCtr="0"/>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Content Placeholder 3"/>
          <p:cNvSpPr>
            <a:spLocks noGrp="1"/>
          </p:cNvSpPr>
          <p:nvPr>
            <p:ph sz="half" idx="2"/>
          </p:nvPr>
        </p:nvSpPr>
        <p:spPr>
          <a:xfrm>
            <a:off x="590550" y="2221996"/>
            <a:ext cx="3886200" cy="3954971"/>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smtClean="0"/>
            </a:lvl1pPr>
            <a:lvl2pPr>
              <a:defRPr lang="en-US" smtClean="0"/>
            </a:lvl2pPr>
            <a:lvl3pPr>
              <a:defRPr lang="en-US" smtClean="0">
                <a:solidFill>
                  <a:schemeClr val="tx1"/>
                </a:solidFill>
              </a:defRPr>
            </a:lvl3pPr>
            <a:lvl4pPr>
              <a:defRPr lang="en-US" smtClean="0">
                <a:solidFill>
                  <a:schemeClr val="tx1"/>
                </a:solidFill>
              </a:defRPr>
            </a:lvl4pPr>
            <a:lvl5pPr>
              <a:defRPr lang="en-US" dirty="0"/>
            </a:lvl5pPr>
          </a:lstStyle>
          <a:p>
            <a:pPr marL="457200" lvl="0" indent="-457200">
              <a:buFontTx/>
              <a:buNone/>
            </a:pPr>
            <a:r>
              <a:rPr lang="en-US" smtClean="0"/>
              <a:t>Click to edit Master text styles</a:t>
            </a:r>
          </a:p>
          <a:p>
            <a:pPr marL="742950" lvl="1" indent="-285750">
              <a:spcBef>
                <a:spcPts val="0"/>
              </a:spcBef>
              <a:buClrTx/>
              <a:buFont typeface="Arial Narrow" pitchFamily="34" charset="0"/>
              <a:buChar char="–"/>
            </a:pPr>
            <a:r>
              <a:rPr lang="en-US" smtClean="0"/>
              <a:t>Second level</a:t>
            </a:r>
          </a:p>
          <a:p>
            <a:pPr lvl="2">
              <a:buClrTx/>
            </a:pPr>
            <a:r>
              <a:rPr lang="en-US" smtClean="0"/>
              <a:t>Third level</a:t>
            </a:r>
          </a:p>
          <a:p>
            <a:pPr lvl="3">
              <a:buClrTx/>
            </a:pPr>
            <a:r>
              <a:rPr lang="en-US" smtClean="0"/>
              <a:t>Fourth level</a:t>
            </a:r>
          </a:p>
          <a:p>
            <a:pPr lvl="4"/>
            <a:r>
              <a:rPr lang="en-US" smtClean="0"/>
              <a:t>Fifth level</a:t>
            </a:r>
            <a:endParaRPr lang="en-US" dirty="0"/>
          </a:p>
        </p:txBody>
      </p:sp>
      <p:sp>
        <p:nvSpPr>
          <p:cNvPr id="6" name="Text Placeholder 4"/>
          <p:cNvSpPr>
            <a:spLocks noGrp="1"/>
          </p:cNvSpPr>
          <p:nvPr>
            <p:ph type="body" sz="quarter" idx="3"/>
          </p:nvPr>
        </p:nvSpPr>
        <p:spPr>
          <a:xfrm>
            <a:off x="4706938" y="1585914"/>
            <a:ext cx="3886200" cy="471487"/>
          </a:xfrm>
        </p:spPr>
        <p:txBody>
          <a:bodyPr anchor="t" anchorCtr="0"/>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Content Placeholder 5"/>
          <p:cNvSpPr>
            <a:spLocks noGrp="1"/>
          </p:cNvSpPr>
          <p:nvPr>
            <p:ph sz="quarter" idx="4"/>
          </p:nvPr>
        </p:nvSpPr>
        <p:spPr>
          <a:xfrm>
            <a:off x="4706938" y="2221996"/>
            <a:ext cx="3886200" cy="3954971"/>
          </a:xfrm>
          <a:noFill/>
          <a:ln w="9525">
            <a:noFill/>
            <a:miter lim="800000"/>
            <a:headEnd/>
            <a:tailEnd/>
          </a:ln>
          <a:effectLst/>
        </p:spPr>
        <p:txBody>
          <a:bodyPr vert="horz" wrap="square" lIns="0" tIns="0" rIns="0" bIns="0" numCol="1" anchor="t" anchorCtr="0" compatLnSpc="1">
            <a:prstTxWarp prst="textNoShape">
              <a:avLst/>
            </a:prstTxWarp>
          </a:bodyPr>
          <a:lstStyle>
            <a:lvl1pPr>
              <a:defRPr lang="en-US" smtClean="0"/>
            </a:lvl1pPr>
            <a:lvl2pPr>
              <a:defRPr lang="en-US" smtClean="0"/>
            </a:lvl2pPr>
            <a:lvl3pPr>
              <a:defRPr lang="en-US" smtClean="0">
                <a:solidFill>
                  <a:schemeClr val="tx1"/>
                </a:solidFill>
              </a:defRPr>
            </a:lvl3pPr>
            <a:lvl4pPr>
              <a:defRPr lang="en-US" smtClean="0">
                <a:solidFill>
                  <a:schemeClr val="tx1"/>
                </a:solidFill>
              </a:defRPr>
            </a:lvl4pPr>
            <a:lvl5pPr>
              <a:defRPr lang="en-US" dirty="0"/>
            </a:lvl5pPr>
          </a:lstStyle>
          <a:p>
            <a:pPr marL="457200" lvl="0" indent="-457200">
              <a:buFontTx/>
              <a:buNone/>
            </a:pPr>
            <a:r>
              <a:rPr lang="en-US" smtClean="0"/>
              <a:t>Click to edit Master text styles</a:t>
            </a:r>
          </a:p>
          <a:p>
            <a:pPr marL="742950" lvl="1" indent="-285750">
              <a:spcBef>
                <a:spcPts val="0"/>
              </a:spcBef>
              <a:buClrTx/>
              <a:buFont typeface="Arial Narrow" pitchFamily="34" charset="0"/>
              <a:buChar char="–"/>
            </a:pPr>
            <a:r>
              <a:rPr lang="en-US" smtClean="0"/>
              <a:t>Second level</a:t>
            </a:r>
          </a:p>
          <a:p>
            <a:pPr lvl="2">
              <a:buClrTx/>
            </a:pPr>
            <a:r>
              <a:rPr lang="en-US" smtClean="0"/>
              <a:t>Third level</a:t>
            </a:r>
          </a:p>
          <a:p>
            <a:pPr lvl="3">
              <a:buClrTx/>
            </a:pPr>
            <a:r>
              <a:rPr lang="en-US" smtClean="0"/>
              <a:t>Fourth level</a:t>
            </a:r>
          </a:p>
          <a:p>
            <a:pPr lvl="4"/>
            <a:r>
              <a:rPr lang="en-US" smtClean="0"/>
              <a:t>Fifth level</a:t>
            </a:r>
            <a:endParaRPr lang="en-US" dirty="0"/>
          </a:p>
        </p:txBody>
      </p:sp>
      <p:sp>
        <p:nvSpPr>
          <p:cNvPr id="8"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2715143526"/>
      </p:ext>
    </p:extLst>
  </p:cSld>
  <p:clrMapOvr>
    <a:masterClrMapping/>
  </p:clrMapOvr>
  <p:transition>
    <p:wipe dir="r"/>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3"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4"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549189452"/>
      </p:ext>
    </p:extLst>
  </p:cSld>
  <p:clrMapOvr>
    <a:masterClrMapping/>
  </p:clrMapOvr>
  <p:transition>
    <p:wipe dir="r"/>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pic>
        <p:nvPicPr>
          <p:cNvPr id="4"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Tree>
    <p:extLst>
      <p:ext uri="{BB962C8B-B14F-4D97-AF65-F5344CB8AC3E}">
        <p14:creationId xmlns:p14="http://schemas.microsoft.com/office/powerpoint/2010/main" val="1676477742"/>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6AD32BA-5704-4E21-BCDF-37C9DB2C91E2}" type="datetimeFigureOut">
              <a:rPr lang="en-US"/>
              <a:pPr>
                <a:defRPr/>
              </a:pPr>
              <a:t>11/9/2012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58723C2-125F-434E-8F09-B94B221E469F}"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7"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8" name="Text Placeholder 4"/>
          <p:cNvSpPr>
            <a:spLocks noGrp="1"/>
          </p:cNvSpPr>
          <p:nvPr>
            <p:ph type="body" sz="quarter" idx="13"/>
          </p:nvPr>
        </p:nvSpPr>
        <p:spPr>
          <a:xfrm>
            <a:off x="1809750" y="1600200"/>
            <a:ext cx="6800850" cy="4343400"/>
          </a:xfrm>
        </p:spPr>
        <p:txBody>
          <a:bodyPr/>
          <a:lstStyle>
            <a:lvl2pPr marL="630238" indent="-342900">
              <a:buClrTx/>
              <a:buFont typeface="Arial" pitchFamily="34" charset="0"/>
              <a:buChar char="•"/>
              <a:defRPr/>
            </a:lvl2pPr>
            <a:lvl3pPr marL="1028700" indent="-228600">
              <a:buFont typeface="Arial Narrow" pitchFamily="34" charset="0"/>
              <a:buChar char="–"/>
              <a:defRPr/>
            </a:lvl3pPr>
            <a:lvl4pPr marL="1428750" indent="-285750">
              <a:buClrTx/>
              <a:buFont typeface="Arial" pitchFamily="34" charset="0"/>
              <a:buChar char="•"/>
              <a:defRPr/>
            </a:lvl4pPr>
            <a:lvl5pPr marL="1771650" indent="-228600">
              <a:buClrTx/>
              <a:buFont typeface="Arial Narrow" pitchFamily="34" charset="0"/>
              <a:buChar cha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121873994"/>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Bullet then Bullet">
    <p:spTree>
      <p:nvGrpSpPr>
        <p:cNvPr id="1" name=""/>
        <p:cNvGrpSpPr/>
        <p:nvPr/>
      </p:nvGrpSpPr>
      <p:grpSpPr>
        <a:xfrm>
          <a:off x="0" y="0"/>
          <a:ext cx="0" cy="0"/>
          <a:chOff x="0" y="0"/>
          <a:chExt cx="0" cy="0"/>
        </a:xfrm>
      </p:grpSpPr>
      <p:sp>
        <p:nvSpPr>
          <p:cNvPr id="4" name="Text Placeholder 4"/>
          <p:cNvSpPr>
            <a:spLocks noGrp="1"/>
          </p:cNvSpPr>
          <p:nvPr>
            <p:ph type="body" sz="quarter" idx="11"/>
          </p:nvPr>
        </p:nvSpPr>
        <p:spPr>
          <a:xfrm>
            <a:off x="457200" y="1447800"/>
            <a:ext cx="8305800" cy="4876800"/>
          </a:xfrm>
        </p:spPr>
        <p:txBody>
          <a:bodyPr/>
          <a:lstStyle>
            <a:lvl2pPr marL="630238" indent="-342900">
              <a:buClrTx/>
              <a:buFont typeface="Arial" pitchFamily="34" charset="0"/>
              <a:buChar char="•"/>
              <a:defRPr/>
            </a:lvl2pPr>
            <a:lvl3pPr marL="1028700" indent="-228600">
              <a:buFont typeface="Arial Narrow" pitchFamily="34" charset="0"/>
              <a:buChar char="–"/>
              <a:defRPr/>
            </a:lvl3pPr>
            <a:lvl4pPr marL="1428750" indent="-285750">
              <a:buClrTx/>
              <a:buFont typeface="Arial" pitchFamily="34" charset="0"/>
              <a:buChar char="•"/>
              <a:defRPr/>
            </a:lvl4pPr>
            <a:lvl5pPr marL="1771650" indent="-228600">
              <a:buClrTx/>
              <a:buFont typeface="Arial Narrow" pitchFamily="34" charset="0"/>
              <a:buChar cha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1"/>
          <p:cNvSpPr>
            <a:spLocks noGrp="1"/>
          </p:cNvSpPr>
          <p:nvPr>
            <p:ph type="title"/>
          </p:nvPr>
        </p:nvSpPr>
        <p:spPr>
          <a:xfrm>
            <a:off x="1447802" y="457203"/>
            <a:ext cx="7126287" cy="830263"/>
          </a:xfrm>
        </p:spPr>
        <p:txBody>
          <a:bodyPr anchor="t"/>
          <a:lstStyle>
            <a:lvl1pPr>
              <a:defRPr>
                <a:latin typeface="+mj-lt"/>
              </a:defRPr>
            </a:lvl1pPr>
          </a:lstStyle>
          <a:p>
            <a:r>
              <a:rPr lang="en-US" dirty="0" smtClean="0"/>
              <a:t>Click to edit Master title style</a:t>
            </a:r>
            <a:endParaRPr lang="en-US" dirty="0"/>
          </a:p>
        </p:txBody>
      </p:sp>
      <p:pic>
        <p:nvPicPr>
          <p:cNvPr id="5"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Tree>
    <p:extLst>
      <p:ext uri="{BB962C8B-B14F-4D97-AF65-F5344CB8AC3E}">
        <p14:creationId xmlns:p14="http://schemas.microsoft.com/office/powerpoint/2010/main" val="1607321788"/>
      </p:ext>
    </p:extLst>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7" name="Rectangle 6"/>
          <p:cNvSpPr/>
          <p:nvPr/>
        </p:nvSpPr>
        <p:spPr bwMode="auto">
          <a:xfrm>
            <a:off x="1921935" y="4800603"/>
            <a:ext cx="7222711" cy="1430867"/>
          </a:xfrm>
          <a:prstGeom prst="rect">
            <a:avLst/>
          </a:prstGeom>
          <a:solidFill>
            <a:schemeClr val="accent6"/>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sp>
        <p:nvSpPr>
          <p:cNvPr id="4" name="Rectangle 3"/>
          <p:cNvSpPr/>
          <p:nvPr/>
        </p:nvSpPr>
        <p:spPr bwMode="auto">
          <a:xfrm>
            <a:off x="6172203" y="5888828"/>
            <a:ext cx="2971798" cy="967589"/>
          </a:xfrm>
          <a:prstGeom prst="rect">
            <a:avLst/>
          </a:prstGeom>
          <a:solidFill>
            <a:schemeClr val="accent6">
              <a:lumMod val="50000"/>
            </a:schemeClr>
          </a:solidFill>
          <a:ln w="12700" cap="sq" algn="ctr">
            <a:noFill/>
            <a:miter lim="800000"/>
            <a:headEnd/>
            <a:tailEnd/>
          </a:ln>
          <a:effectLst/>
        </p:spPr>
        <p:txBody>
          <a:bodyPr wrap="none" rtlCol="0" anchor="ctr"/>
          <a:lstStyle/>
          <a:p>
            <a:pPr algn="ctr" fontAlgn="auto">
              <a:spcBef>
                <a:spcPts val="0"/>
              </a:spcBef>
              <a:spcAft>
                <a:spcPts val="0"/>
              </a:spcAft>
            </a:pPr>
            <a:endParaRPr lang="en-US" b="1" dirty="0" smtClean="0">
              <a:solidFill>
                <a:prstClr val="white"/>
              </a:solidFill>
              <a:latin typeface="Calibri"/>
            </a:endParaRPr>
          </a:p>
        </p:txBody>
      </p:sp>
      <p:pic>
        <p:nvPicPr>
          <p:cNvPr id="10" name="Picture 13"/>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
        <p:nvSpPr>
          <p:cNvPr id="6" name="Content Placeholder 2"/>
          <p:cNvSpPr>
            <a:spLocks noGrp="1"/>
          </p:cNvSpPr>
          <p:nvPr>
            <p:ph idx="10"/>
          </p:nvPr>
        </p:nvSpPr>
        <p:spPr>
          <a:xfrm>
            <a:off x="2133602" y="4876800"/>
            <a:ext cx="6972299" cy="1219200"/>
          </a:xfrm>
          <a:noFill/>
        </p:spPr>
        <p:txBody>
          <a:bodyPr lIns="182880" tIns="182880"/>
          <a:lstStyle>
            <a:lvl1pPr marL="0" indent="0">
              <a:lnSpc>
                <a:spcPct val="100000"/>
              </a:lnSpc>
              <a:spcBef>
                <a:spcPts val="0"/>
              </a:spcBef>
              <a:buNone/>
              <a:defRPr sz="1400" b="1" i="1">
                <a:solidFill>
                  <a:sysClr val="windowText" lastClr="000000"/>
                </a:solidFill>
              </a:defRPr>
            </a:lvl1pPr>
            <a:lvl2pPr marL="0" indent="0">
              <a:spcBef>
                <a:spcPts val="0"/>
              </a:spcBef>
              <a:buFont typeface="Arial" pitchFamily="34" charset="0"/>
              <a:buNone/>
              <a:defRPr sz="1400" b="1">
                <a:solidFill>
                  <a:schemeClr val="tx1"/>
                </a:solidFill>
              </a:defRPr>
            </a:lvl2pPr>
          </a:lstStyle>
          <a:p>
            <a:pPr lvl="0"/>
            <a:r>
              <a:rPr lang="en-US" dirty="0" smtClean="0"/>
              <a:t>Click to edit Master text styles</a:t>
            </a:r>
          </a:p>
        </p:txBody>
      </p:sp>
      <p:sp>
        <p:nvSpPr>
          <p:cNvPr id="8" name="Content Placeholder 2"/>
          <p:cNvSpPr>
            <a:spLocks noGrp="1"/>
          </p:cNvSpPr>
          <p:nvPr>
            <p:ph idx="11"/>
          </p:nvPr>
        </p:nvSpPr>
        <p:spPr>
          <a:xfrm>
            <a:off x="6248401" y="5943600"/>
            <a:ext cx="2905125" cy="838200"/>
          </a:xfrm>
          <a:noFill/>
        </p:spPr>
        <p:txBody>
          <a:bodyPr lIns="274320" tIns="91440"/>
          <a:lstStyle>
            <a:lvl1pPr marL="0" indent="0">
              <a:lnSpc>
                <a:spcPct val="100000"/>
              </a:lnSpc>
              <a:spcBef>
                <a:spcPts val="600"/>
              </a:spcBef>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dirty="0" smtClean="0"/>
              <a:t>Click to edit Master text styles</a:t>
            </a:r>
          </a:p>
        </p:txBody>
      </p:sp>
      <p:sp>
        <p:nvSpPr>
          <p:cNvPr id="11" name="Rectangle 6"/>
          <p:cNvSpPr>
            <a:spLocks noGrp="1" noChangeArrowheads="1"/>
          </p:cNvSpPr>
          <p:nvPr>
            <p:ph type="title"/>
          </p:nvPr>
        </p:nvSpPr>
        <p:spPr>
          <a:xfrm>
            <a:off x="1341439" y="457200"/>
            <a:ext cx="6507163" cy="779462"/>
          </a:xfrm>
        </p:spPr>
        <p:txBody>
          <a:bodyPr/>
          <a:lstStyle>
            <a:lvl1pPr>
              <a:defRPr/>
            </a:lvl1pPr>
          </a:lstStyle>
          <a:p>
            <a:r>
              <a:rPr lang="en-US" dirty="0" smtClean="0">
                <a:latin typeface="+mj-lt"/>
              </a:rPr>
              <a:t>Click to edit Master title style</a:t>
            </a:r>
            <a:endParaRPr lang="en-US" dirty="0">
              <a:latin typeface="+mj-lt"/>
            </a:endParaRPr>
          </a:p>
        </p:txBody>
      </p:sp>
    </p:spTree>
    <p:extLst>
      <p:ext uri="{BB962C8B-B14F-4D97-AF65-F5344CB8AC3E}">
        <p14:creationId xmlns:p14="http://schemas.microsoft.com/office/powerpoint/2010/main" val="3189363180"/>
      </p:ext>
    </p:extLst>
  </p:cSld>
  <p:clrMapOvr>
    <a:masterClrMapping/>
  </p:clrMapOvr>
  <p:transition>
    <p:wipe dir="r"/>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09800" y="304800"/>
            <a:ext cx="6934200" cy="715962"/>
          </a:xfrm>
        </p:spPr>
        <p:txBody>
          <a:bodyPr/>
          <a:lstStyle>
            <a:lvl1pPr marL="0" indent="0" algn="l">
              <a:buFont typeface="Arial" pitchFamily="34" charset="0"/>
              <a:buNone/>
              <a:defRPr b="1" baseline="0"/>
            </a:lvl1pPr>
          </a:lstStyle>
          <a:p>
            <a:r>
              <a:rPr lang="en-US" dirty="0" smtClean="0"/>
              <a:t>Click to edit title</a:t>
            </a:r>
            <a:endParaRPr lang="en-US" dirty="0"/>
          </a:p>
        </p:txBody>
      </p:sp>
      <p:sp>
        <p:nvSpPr>
          <p:cNvPr id="3" name="Date Placeholder 2"/>
          <p:cNvSpPr>
            <a:spLocks noGrp="1"/>
          </p:cNvSpPr>
          <p:nvPr>
            <p:ph type="dt" sz="half" idx="10"/>
          </p:nvPr>
        </p:nvSpPr>
        <p:spPr>
          <a:xfrm>
            <a:off x="457200" y="6356354"/>
            <a:ext cx="2133600" cy="365125"/>
          </a:xfrm>
          <a:prstGeom prst="rect">
            <a:avLst/>
          </a:prstGeom>
        </p:spPr>
        <p:txBody>
          <a:bodyPr/>
          <a:lstStyle/>
          <a:p>
            <a:pPr fontAlgn="auto">
              <a:spcBef>
                <a:spcPts val="0"/>
              </a:spcBef>
              <a:spcAft>
                <a:spcPts val="0"/>
              </a:spcAft>
            </a:pPr>
            <a:fld id="{892FF0C9-E3F0-43D5-B817-4C3A739EF4BB}" type="datetimeFigureOut">
              <a:rPr lang="en-US" smtClean="0">
                <a:solidFill>
                  <a:prstClr val="black"/>
                </a:solidFill>
                <a:latin typeface="Calibri"/>
              </a:rPr>
              <a:pPr fontAlgn="auto">
                <a:spcBef>
                  <a:spcPts val="0"/>
                </a:spcBef>
                <a:spcAft>
                  <a:spcPts val="0"/>
                </a:spcAft>
              </a:pPr>
              <a:t>11/9/2012</a:t>
            </a:fld>
            <a:endParaRPr lang="en-US">
              <a:solidFill>
                <a:prstClr val="black"/>
              </a:solidFill>
              <a:latin typeface="Calibri"/>
            </a:endParaRPr>
          </a:p>
        </p:txBody>
      </p:sp>
      <p:sp>
        <p:nvSpPr>
          <p:cNvPr id="4" name="Footer Placeholder 3"/>
          <p:cNvSpPr>
            <a:spLocks noGrp="1"/>
          </p:cNvSpPr>
          <p:nvPr>
            <p:ph type="ftr" sz="quarter" idx="11"/>
          </p:nvPr>
        </p:nvSpPr>
        <p:spPr>
          <a:xfrm>
            <a:off x="3124200" y="6356354"/>
            <a:ext cx="2895600" cy="365125"/>
          </a:xfrm>
          <a:prstGeom prst="rect">
            <a:avLst/>
          </a:prstGeom>
        </p:spPr>
        <p:txBody>
          <a:bodyPr/>
          <a:lstStyle/>
          <a:p>
            <a:pPr fontAlgn="auto">
              <a:spcBef>
                <a:spcPts val="0"/>
              </a:spcBef>
              <a:spcAft>
                <a:spcPts val="0"/>
              </a:spcAft>
            </a:pPr>
            <a:endParaRPr lang="en-US">
              <a:solidFill>
                <a:prstClr val="black"/>
              </a:solidFill>
              <a:latin typeface="Calibri"/>
            </a:endParaRPr>
          </a:p>
        </p:txBody>
      </p:sp>
      <p:sp>
        <p:nvSpPr>
          <p:cNvPr id="5" name="Slide Number Placeholder 4"/>
          <p:cNvSpPr>
            <a:spLocks noGrp="1"/>
          </p:cNvSpPr>
          <p:nvPr>
            <p:ph type="sldNum" sz="quarter" idx="12"/>
          </p:nvPr>
        </p:nvSpPr>
        <p:spPr>
          <a:xfrm>
            <a:off x="6553200" y="6356354"/>
            <a:ext cx="2133600" cy="365125"/>
          </a:xfrm>
          <a:prstGeom prst="rect">
            <a:avLst/>
          </a:prstGeom>
        </p:spPr>
        <p:txBody>
          <a:bodyPr/>
          <a:lstStyle/>
          <a:p>
            <a:pPr fontAlgn="auto">
              <a:spcBef>
                <a:spcPts val="0"/>
              </a:spcBef>
              <a:spcAft>
                <a:spcPts val="0"/>
              </a:spcAft>
            </a:pPr>
            <a:fld id="{33A8AA2A-CCFF-4F3F-A23C-CE506DE38911}" type="slidenum">
              <a:rPr lang="en-US" smtClean="0">
                <a:solidFill>
                  <a:prstClr val="black"/>
                </a:solidFill>
                <a:latin typeface="Calibri"/>
              </a:rPr>
              <a:pPr fontAlgn="auto">
                <a:spcBef>
                  <a:spcPts val="0"/>
                </a:spcBef>
                <a:spcAft>
                  <a:spcPts val="0"/>
                </a:spcAft>
              </a:pPr>
              <a:t>‹#›</a:t>
            </a:fld>
            <a:endParaRPr lang="en-US">
              <a:solidFill>
                <a:prstClr val="black"/>
              </a:solidFill>
              <a:latin typeface="Calibri"/>
            </a:endParaRPr>
          </a:p>
        </p:txBody>
      </p:sp>
      <p:pic>
        <p:nvPicPr>
          <p:cNvPr id="7" name="Picture 6" descr="Logo shadow PPT.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931" y="152400"/>
            <a:ext cx="2394856" cy="1143000"/>
          </a:xfrm>
          <a:prstGeom prst="rect">
            <a:avLst/>
          </a:prstGeom>
        </p:spPr>
      </p:pic>
      <p:sp>
        <p:nvSpPr>
          <p:cNvPr id="10" name="Text Placeholder 9"/>
          <p:cNvSpPr>
            <a:spLocks noGrp="1"/>
          </p:cNvSpPr>
          <p:nvPr>
            <p:ph type="body" sz="quarter" idx="13" hasCustomPrompt="1"/>
          </p:nvPr>
        </p:nvSpPr>
        <p:spPr>
          <a:xfrm>
            <a:off x="2209800" y="990600"/>
            <a:ext cx="6934200" cy="685800"/>
          </a:xfrm>
        </p:spPr>
        <p:txBody>
          <a:bodyPr/>
          <a:lstStyle>
            <a:lvl1pPr marL="0" indent="0">
              <a:buNone/>
              <a:defRPr>
                <a:solidFill>
                  <a:srgbClr val="0070C0"/>
                </a:solidFill>
              </a:defRPr>
            </a:lvl1pPr>
          </a:lstStyle>
          <a:p>
            <a:pPr lvl="0"/>
            <a:r>
              <a:rPr lang="en-US" dirty="0" smtClean="0"/>
              <a:t>Click to edit sub-title</a:t>
            </a:r>
          </a:p>
        </p:txBody>
      </p:sp>
      <p:pic>
        <p:nvPicPr>
          <p:cNvPr id="8" name="Picture 13"/>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1809752" y="4"/>
            <a:ext cx="7334249" cy="58507"/>
          </a:xfrm>
          <a:prstGeom prst="rect">
            <a:avLst/>
          </a:prstGeom>
          <a:noFill/>
          <a:ln w="9525">
            <a:noFill/>
            <a:miter lim="800000"/>
            <a:headEnd/>
            <a:tailEnd/>
          </a:ln>
          <a:effectLst/>
        </p:spPr>
      </p:pic>
    </p:spTree>
    <p:extLst>
      <p:ext uri="{BB962C8B-B14F-4D97-AF65-F5344CB8AC3E}">
        <p14:creationId xmlns:p14="http://schemas.microsoft.com/office/powerpoint/2010/main" val="1896265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8802369"/>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Presentation_Title">
    <p:spTree>
      <p:nvGrpSpPr>
        <p:cNvPr id="1" name=""/>
        <p:cNvGrpSpPr/>
        <p:nvPr/>
      </p:nvGrpSpPr>
      <p:grpSpPr>
        <a:xfrm>
          <a:off x="0" y="0"/>
          <a:ext cx="0" cy="0"/>
          <a:chOff x="0" y="0"/>
          <a:chExt cx="0" cy="0"/>
        </a:xfrm>
      </p:grpSpPr>
      <p:pic>
        <p:nvPicPr>
          <p:cNvPr id="6" name="Picture 5" descr="Title slide bkg.jpg"/>
          <p:cNvPicPr>
            <a:picLocks noChangeAspect="1"/>
          </p:cNvPicPr>
          <p:nvPr userDrawn="1"/>
        </p:nvPicPr>
        <p:blipFill>
          <a:blip r:embed="rId2" cstate="print"/>
          <a:stretch>
            <a:fillRect/>
          </a:stretch>
        </p:blipFill>
        <p:spPr>
          <a:xfrm>
            <a:off x="0" y="0"/>
            <a:ext cx="9144000" cy="6858000"/>
          </a:xfrm>
          <a:prstGeom prst="rect">
            <a:avLst/>
          </a:prstGeom>
        </p:spPr>
      </p:pic>
      <p:pic>
        <p:nvPicPr>
          <p:cNvPr id="5" name="Picture 29"/>
          <p:cNvPicPr>
            <a:picLocks noChangeAspect="1" noChangeArrowheads="1"/>
          </p:cNvPicPr>
          <p:nvPr/>
        </p:nvPicPr>
        <p:blipFill>
          <a:blip r:embed="rId3"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55016" name="Rectangle 8"/>
          <p:cNvSpPr>
            <a:spLocks noGrp="1" noChangeArrowheads="1"/>
          </p:cNvSpPr>
          <p:nvPr>
            <p:ph type="ctrTitle" sz="quarter"/>
          </p:nvPr>
        </p:nvSpPr>
        <p:spPr>
          <a:xfrm>
            <a:off x="3657600" y="914400"/>
            <a:ext cx="5062538" cy="1107996"/>
          </a:xfrm>
        </p:spPr>
        <p:txBody>
          <a:bodyPr>
            <a:spAutoFit/>
          </a:bodyPr>
          <a:lstStyle>
            <a:lvl1pPr>
              <a:defRPr sz="4000" b="1">
                <a:solidFill>
                  <a:schemeClr val="tx1"/>
                </a:solidFill>
                <a:latin typeface="+mn-lt"/>
              </a:defRPr>
            </a:lvl1pPr>
          </a:lstStyle>
          <a:p>
            <a:r>
              <a:rPr lang="en-US" dirty="0" smtClean="0"/>
              <a:t>Click to edit Master title style</a:t>
            </a:r>
            <a:endParaRPr lang="en-US" dirty="0"/>
          </a:p>
        </p:txBody>
      </p:sp>
      <p:sp>
        <p:nvSpPr>
          <p:cNvPr id="555017" name="Rectangle 9"/>
          <p:cNvSpPr>
            <a:spLocks noGrp="1" noChangeArrowheads="1"/>
          </p:cNvSpPr>
          <p:nvPr>
            <p:ph type="subTitle" sz="quarter" idx="1"/>
          </p:nvPr>
        </p:nvSpPr>
        <p:spPr>
          <a:xfrm>
            <a:off x="3641726" y="5249985"/>
            <a:ext cx="5349875" cy="438582"/>
          </a:xfrm>
        </p:spPr>
        <p:txBody>
          <a:bodyPr>
            <a:spAutoFit/>
          </a:bodyPr>
          <a:lstStyle>
            <a:lvl1pPr marL="0" indent="0">
              <a:spcBef>
                <a:spcPct val="25000"/>
              </a:spcBef>
              <a:buFontTx/>
              <a:buNone/>
              <a:defRPr sz="3000">
                <a:solidFill>
                  <a:schemeClr val="tx1"/>
                </a:solidFill>
              </a:defRPr>
            </a:lvl1pPr>
          </a:lstStyle>
          <a:p>
            <a:r>
              <a:rPr lang="en-US" dirty="0" smtClean="0"/>
              <a:t>Click to edit Master subtitle style</a:t>
            </a:r>
            <a:endParaRPr lang="en-US" dirty="0"/>
          </a:p>
        </p:txBody>
      </p:sp>
    </p:spTree>
    <p:extLst>
      <p:ext uri="{BB962C8B-B14F-4D97-AF65-F5344CB8AC3E}">
        <p14:creationId xmlns:p14="http://schemas.microsoft.com/office/powerpoint/2010/main" val="644643073"/>
      </p:ext>
    </p:extLst>
  </p:cSld>
  <p:clrMapOvr>
    <a:masterClrMapping/>
  </p:clrMapOvr>
  <p:transition>
    <p:wipe dir="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447800" y="1752600"/>
            <a:ext cx="6096000" cy="3733800"/>
          </a:xfrm>
        </p:spPr>
        <p:txBody>
          <a:bodyPr/>
          <a:lstStyle>
            <a:lvl1pPr>
              <a:defRPr sz="2000" b="1">
                <a:latin typeface="Calibri" pitchFamily="34" charset="0"/>
                <a:cs typeface="Calibri" pitchFamily="34" charset="0"/>
              </a:defRPr>
            </a:lvl1pPr>
            <a:lvl2pPr marL="228600" indent="-228600">
              <a:buClrTx/>
              <a:buFont typeface="Arial" pitchFamily="34" charset="0"/>
              <a:buChar char="•"/>
              <a:defRPr b="1">
                <a:latin typeface="Calibri" pitchFamily="34" charset="0"/>
                <a:cs typeface="Calibri" pitchFamily="34" charset="0"/>
              </a:defRPr>
            </a:lvl2pPr>
            <a:lvl3pPr marL="457200" indent="-228600">
              <a:buFont typeface="Arial Narrow" pitchFamily="34" charset="0"/>
              <a:buChar char="–"/>
              <a:tabLst/>
              <a:defRPr b="1">
                <a:latin typeface="Calibri" pitchFamily="34" charset="0"/>
                <a:cs typeface="Calibri" pitchFamily="34" charset="0"/>
              </a:defRPr>
            </a:lvl3pPr>
            <a:lvl4pPr marL="685800" indent="-228600">
              <a:buClrTx/>
              <a:buFont typeface="Arial" pitchFamily="34" charset="0"/>
              <a:buChar char="•"/>
              <a:defRPr b="1">
                <a:latin typeface="Calibri" pitchFamily="34" charset="0"/>
                <a:cs typeface="Calibri" pitchFamily="34" charset="0"/>
              </a:defRPr>
            </a:lvl4pPr>
            <a:lvl5pPr marL="914400" indent="-228600">
              <a:buClrTx/>
              <a:buFont typeface="Arial Narrow" pitchFamily="34" charset="0"/>
              <a:buChar char="–"/>
              <a:defRPr b="1">
                <a:solidFill>
                  <a:schemeClr val="tx1"/>
                </a:solidFill>
                <a:latin typeface="Calibri" pitchFamily="34" charset="0"/>
                <a:cs typeface="Calibri" pitchFamily="34" charset="0"/>
              </a:defRPr>
            </a:lvl5pPr>
            <a:lvl6pPr>
              <a:buNone/>
              <a:defRPr/>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8"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893120723"/>
      </p:ext>
    </p:extLst>
  </p:cSld>
  <p:clrMapOvr>
    <a:masterClrMapping/>
  </p:clrMapOvr>
  <p:transition>
    <p:wipe dir="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dirty="0"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smtClean="0">
                <a:latin typeface="Calibri" pitchFamily="34" charset="0"/>
                <a:cs typeface="Calibri" pitchFamily="34" charset="0"/>
              </a:defRPr>
            </a:lvl1pPr>
            <a:lvl2pPr marL="228600" indent="-228600">
              <a:buClrTx/>
              <a:buFont typeface="Arial" pitchFamily="34" charset="0"/>
              <a:buChar char="•"/>
              <a:defRPr lang="en-US" sz="1800" smtClean="0">
                <a:latin typeface="Calibri" pitchFamily="34" charset="0"/>
                <a:cs typeface="Calibri" pitchFamily="34" charset="0"/>
              </a:defRPr>
            </a:lvl2pPr>
            <a:lvl3pPr>
              <a:defRPr/>
            </a:lvl3pPr>
            <a:lvl5pPr>
              <a:defRPr/>
            </a:lvl5pPr>
            <a:lvl6pPr>
              <a:defRPr/>
            </a:lvl6pPr>
          </a:lstStyle>
          <a:p>
            <a:pPr lvl="0"/>
            <a:r>
              <a:rPr lang="en-US" dirty="0" smtClean="0"/>
              <a:t>Click to edit Master text styles</a:t>
            </a:r>
          </a:p>
          <a:p>
            <a:pPr lvl="1"/>
            <a:r>
              <a:rPr lang="en-US" dirty="0" smtClean="0"/>
              <a:t>Second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dirty="0" smtClean="0"/>
              <a:t>Click to edit Master text styles</a:t>
            </a:r>
          </a:p>
        </p:txBody>
      </p:sp>
      <p:sp>
        <p:nvSpPr>
          <p:cNvPr id="10" name="Title 1"/>
          <p:cNvSpPr>
            <a:spLocks noGrp="1"/>
          </p:cNvSpPr>
          <p:nvPr>
            <p:ph type="title"/>
          </p:nvPr>
        </p:nvSpPr>
        <p:spPr>
          <a:xfrm>
            <a:off x="1447802" y="457201"/>
            <a:ext cx="7126287" cy="609600"/>
          </a:xfrm>
        </p:spPr>
        <p:txBody>
          <a:bodyPr/>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3504711731"/>
      </p:ext>
    </p:extLst>
  </p:cSld>
  <p:clrMapOvr>
    <a:masterClrMapping/>
  </p:clrMapOvr>
  <p:transition>
    <p:wipe dir="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10" name="Rectangle 9"/>
          <p:cNvSpPr/>
          <p:nvPr/>
        </p:nvSpPr>
        <p:spPr bwMode="auto">
          <a:xfrm>
            <a:off x="1109665" y="2937932"/>
            <a:ext cx="2528887" cy="1862138"/>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lnSpc>
                <a:spcPct val="90000"/>
              </a:lnSpc>
              <a:spcBef>
                <a:spcPct val="5000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dirty="0" smtClean="0">
                <a:latin typeface="Calibri" pitchFamily="34" charset="0"/>
                <a:cs typeface="Calibri" pitchFamily="34" charset="0"/>
              </a:defRPr>
            </a:lvl1pPr>
            <a:lvl2pPr marL="228600" indent="-228600">
              <a:buClrTx/>
              <a:buFont typeface="Arial" pitchFamily="34" charset="0"/>
              <a:buChar char="•"/>
              <a:defRPr lang="en-US" sz="1800" b="1" dirty="0" smtClean="0">
                <a:latin typeface="Calibri" pitchFamily="34" charset="0"/>
                <a:cs typeface="Calibri" pitchFamily="34" charset="0"/>
              </a:defRPr>
            </a:lvl2pPr>
          </a:lstStyle>
          <a:p>
            <a:pPr lvl="0"/>
            <a:r>
              <a:rPr lang="en-US" dirty="0" smtClean="0"/>
              <a:t>Click to edit Master text styles</a:t>
            </a:r>
          </a:p>
          <a:p>
            <a:pPr lvl="1"/>
            <a:r>
              <a:rPr lang="en-US" dirty="0" smtClean="0"/>
              <a:t>Second level</a:t>
            </a:r>
          </a:p>
          <a:p>
            <a:pPr lvl="2"/>
            <a:endParaRPr lang="en-US" dirty="0" smtClean="0"/>
          </a:p>
          <a:p>
            <a:pPr lvl="4"/>
            <a:endParaRPr lang="en-US" dirty="0" smtClean="0"/>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2" y="457201"/>
            <a:ext cx="7126287" cy="5334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360974827"/>
      </p:ext>
    </p:extLst>
  </p:cSld>
  <p:clrMapOvr>
    <a:masterClrMapping/>
  </p:clrMapOvr>
  <p:transition>
    <p:wipe dir="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6" name="Rectangle 5"/>
          <p:cNvSpPr/>
          <p:nvPr/>
        </p:nvSpPr>
        <p:spPr bwMode="auto">
          <a:xfrm>
            <a:off x="3638550" y="2974975"/>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98975"/>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9" name="Rectangle 8"/>
          <p:cNvSpPr/>
          <p:nvPr/>
        </p:nvSpPr>
        <p:spPr bwMode="auto">
          <a:xfrm>
            <a:off x="0" y="2989263"/>
            <a:ext cx="3638550" cy="253365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0" name="Rectangle 9"/>
          <p:cNvSpPr/>
          <p:nvPr/>
        </p:nvSpPr>
        <p:spPr bwMode="auto">
          <a:xfrm>
            <a:off x="3638550" y="4498979"/>
            <a:ext cx="2438400" cy="182562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3" name="Content Placeholder 2"/>
          <p:cNvSpPr>
            <a:spLocks noGrp="1"/>
          </p:cNvSpPr>
          <p:nvPr>
            <p:ph idx="10"/>
          </p:nvPr>
        </p:nvSpPr>
        <p:spPr>
          <a:xfrm>
            <a:off x="3638550" y="2974975"/>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498975"/>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2" name="Title 1"/>
          <p:cNvSpPr>
            <a:spLocks noGrp="1"/>
          </p:cNvSpPr>
          <p:nvPr>
            <p:ph type="title"/>
          </p:nvPr>
        </p:nvSpPr>
        <p:spPr>
          <a:xfrm>
            <a:off x="1447802" y="457205"/>
            <a:ext cx="7126287" cy="609599"/>
          </a:xfrm>
        </p:spPr>
        <p:txBody>
          <a:bodyPr/>
          <a:lstStyle>
            <a:lvl1pPr>
              <a:defRPr>
                <a:latin typeface="+mj-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smtClean="0">
                <a:latin typeface="Calibri" pitchFamily="34" charset="0"/>
                <a:cs typeface="Calibri" pitchFamily="34" charset="0"/>
              </a:defRPr>
            </a:lvl1pPr>
            <a:lvl2pPr marL="228600" indent="-228600">
              <a:buClrTx/>
              <a:buFont typeface="Arial" pitchFamily="34" charset="0"/>
              <a:buChar char="•"/>
              <a:defRPr lang="en-US" sz="1800" b="1" smtClean="0">
                <a:latin typeface="Calibri" pitchFamily="34" charset="0"/>
                <a:cs typeface="Calibri" pitchFamily="34" charset="0"/>
              </a:defRPr>
            </a:lvl2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78996111"/>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FA5FCC13-D85E-403E-9E2E-A54F7E8D0DD8}" type="datetimeFigureOut">
              <a:rPr lang="en-US"/>
              <a:pPr>
                <a:defRPr/>
              </a:pPr>
              <a:t>11/9/2012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3CACD75-2B1B-4EA2-A7A8-C8E6CDB573CC}"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p:cNvSpPr/>
          <p:nvPr/>
        </p:nvSpPr>
        <p:spPr bwMode="auto">
          <a:xfrm>
            <a:off x="1922465" y="4800600"/>
            <a:ext cx="7221537" cy="14303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4" name="Rectangle 3"/>
          <p:cNvSpPr/>
          <p:nvPr/>
        </p:nvSpPr>
        <p:spPr bwMode="auto">
          <a:xfrm>
            <a:off x="6172200" y="5888042"/>
            <a:ext cx="2971800" cy="968375"/>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691458040"/>
      </p:ext>
    </p:extLst>
  </p:cSld>
  <p:clrMapOvr>
    <a:masterClrMapping/>
  </p:clrMapOvr>
  <p:transition>
    <p:wipe dir="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cstate="print"/>
          <a:srcRect l="2" t="-5" r="86995" b="88000"/>
          <a:stretch>
            <a:fillRect/>
          </a:stretch>
        </p:blipFill>
        <p:spPr bwMode="auto">
          <a:xfrm>
            <a:off x="0" y="476250"/>
            <a:ext cx="1189038" cy="381000"/>
          </a:xfrm>
          <a:prstGeom prst="rect">
            <a:avLst/>
          </a:prstGeom>
          <a:noFill/>
          <a:ln w="9525">
            <a:noFill/>
            <a:miter lim="800000"/>
            <a:headEnd/>
            <a:tailEnd/>
          </a:ln>
        </p:spPr>
      </p:pic>
      <p:pic>
        <p:nvPicPr>
          <p:cNvPr id="4" name="Picture 29"/>
          <p:cNvPicPr>
            <a:picLocks noChangeAspect="1" noChangeArrowheads="1"/>
          </p:cNvPicPr>
          <p:nvPr/>
        </p:nvPicPr>
        <p:blipFill>
          <a:blip r:embed="rId3"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p:nvPicPr>
        <p:blipFill>
          <a:blip r:embed="rId4" cstate="print"/>
          <a:srcRect/>
          <a:stretch>
            <a:fillRect/>
          </a:stretch>
        </p:blipFill>
        <p:spPr bwMode="auto">
          <a:xfrm>
            <a:off x="1809750" y="0"/>
            <a:ext cx="7334250" cy="58738"/>
          </a:xfrm>
          <a:prstGeom prst="rect">
            <a:avLst/>
          </a:prstGeom>
          <a:noFill/>
          <a:ln w="9525">
            <a:noFill/>
            <a:miter lim="800000"/>
            <a:headEnd/>
            <a:tailEnd/>
          </a:ln>
        </p:spPr>
      </p:pic>
      <p:sp>
        <p:nvSpPr>
          <p:cNvPr id="2" name="Title 1"/>
          <p:cNvSpPr>
            <a:spLocks noGrp="1"/>
          </p:cNvSpPr>
          <p:nvPr>
            <p:ph type="title"/>
          </p:nvPr>
        </p:nvSpPr>
        <p:spPr>
          <a:xfrm>
            <a:off x="0" y="2209800"/>
            <a:ext cx="9144000" cy="685800"/>
          </a:xfrm>
        </p:spPr>
        <p:txBody>
          <a:bodyPr/>
          <a:lstStyle>
            <a:lvl1pPr algn="ctr">
              <a:defRPr sz="3600" b="1" cap="none">
                <a:solidFill>
                  <a:schemeClr val="tx1"/>
                </a:solidFill>
                <a:latin typeface="Calibri" pitchFamily="34" charset="0"/>
                <a:cs typeface="Calibr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571386600"/>
      </p:ext>
    </p:extLst>
  </p:cSld>
  <p:clrMapOvr>
    <a:masterClrMapping/>
  </p:clrMapOvr>
  <p:transition>
    <p:wipe dir="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7" name="Content Placeholder 2"/>
          <p:cNvSpPr>
            <a:spLocks noGrp="1"/>
          </p:cNvSpPr>
          <p:nvPr>
            <p:ph idx="1"/>
          </p:nvPr>
        </p:nvSpPr>
        <p:spPr>
          <a:xfrm>
            <a:off x="1600199" y="5390002"/>
            <a:ext cx="7554915" cy="1071758"/>
          </a:xfrm>
        </p:spPr>
        <p:txBody>
          <a:bodyPr/>
          <a:lstStyle>
            <a:lvl1pPr marL="457200" indent="-457200">
              <a:buFontTx/>
              <a:buBlip>
                <a:blip r:embed="rId3"/>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3651653836"/>
      </p:ext>
    </p:extLst>
  </p:cSld>
  <p:clrMapOvr>
    <a:masterClrMapping/>
  </p:clrMapOvr>
  <p:transition>
    <p:wipe dir="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Content Placeholder 2"/>
          <p:cNvSpPr>
            <a:spLocks noGrp="1"/>
          </p:cNvSpPr>
          <p:nvPr>
            <p:ph sz="half" idx="1"/>
          </p:nvPr>
        </p:nvSpPr>
        <p:spPr>
          <a:xfrm>
            <a:off x="59055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78009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757746701"/>
      </p:ext>
    </p:extLst>
  </p:cSld>
  <p:clrMapOvr>
    <a:masterClrMapping/>
  </p:clrMapOvr>
  <p:transition>
    <p:wipe dir="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1486259348"/>
      </p:ext>
    </p:extLst>
  </p:cSld>
  <p:clrMapOvr>
    <a:masterClrMapping/>
  </p:clrMapOvr>
  <p:transition>
    <p:wipe dir="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76238" y="1481138"/>
            <a:ext cx="8215312"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797968345"/>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74650" y="165100"/>
            <a:ext cx="7772400"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135255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3400" y="1352550"/>
            <a:ext cx="3810000" cy="2247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3400" y="3752850"/>
            <a:ext cx="3810000" cy="2247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45063115"/>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4650" y="207963"/>
            <a:ext cx="6838950" cy="863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5764" y="1604963"/>
            <a:ext cx="4030662"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68827" y="1604963"/>
            <a:ext cx="4032250"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85358328"/>
      </p:ext>
    </p:extLst>
  </p:cSld>
  <p:clrMapOvr>
    <a:masterClrMapping/>
  </p:clrMapOvr>
  <p:transition spd="slow">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5497699"/>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AndMedia">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2484439" y="4"/>
            <a:ext cx="6480175" cy="76517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95288" y="1125538"/>
            <a:ext cx="4100512" cy="49704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Media Placeholder 3"/>
          <p:cNvSpPr>
            <a:spLocks noGrp="1"/>
          </p:cNvSpPr>
          <p:nvPr>
            <p:ph type="media" sz="half" idx="2"/>
          </p:nvPr>
        </p:nvSpPr>
        <p:spPr>
          <a:xfrm>
            <a:off x="4648202" y="1125538"/>
            <a:ext cx="4100513" cy="4970462"/>
          </a:xfrm>
        </p:spPr>
        <p:txBody>
          <a:bodyPr/>
          <a:lstStyle/>
          <a:p>
            <a:endParaRPr lang="en-US"/>
          </a:p>
        </p:txBody>
      </p:sp>
      <p:sp>
        <p:nvSpPr>
          <p:cNvPr id="5" name="Slide Number Placeholder 4"/>
          <p:cNvSpPr>
            <a:spLocks noGrp="1"/>
          </p:cNvSpPr>
          <p:nvPr>
            <p:ph type="sldNum" sz="quarter" idx="10"/>
          </p:nvPr>
        </p:nvSpPr>
        <p:spPr>
          <a:xfrm>
            <a:off x="8532815" y="6597650"/>
            <a:ext cx="611187" cy="260350"/>
          </a:xfrm>
          <a:prstGeom prst="rect">
            <a:avLst/>
          </a:prstGeom>
        </p:spPr>
        <p:txBody>
          <a:bodyPr/>
          <a:lstStyle>
            <a:lvl1pPr>
              <a:defRPr/>
            </a:lvl1pPr>
          </a:lstStyle>
          <a:p>
            <a:pPr fontAlgn="auto">
              <a:spcBef>
                <a:spcPts val="0"/>
              </a:spcBef>
              <a:spcAft>
                <a:spcPts val="0"/>
              </a:spcAft>
            </a:pPr>
            <a:fld id="{B36D135F-4432-4A0E-8EDB-7162C9BE2606}" type="slidenum">
              <a:rPr lang="fr-FR">
                <a:solidFill>
                  <a:prstClr val="black"/>
                </a:solidFill>
                <a:latin typeface="Calibri"/>
              </a:rPr>
              <a:pPr fontAlgn="auto">
                <a:spcBef>
                  <a:spcPts val="0"/>
                </a:spcBef>
                <a:spcAft>
                  <a:spcPts val="0"/>
                </a:spcAft>
              </a:pPr>
              <a:t>‹#›</a:t>
            </a:fld>
            <a:endParaRPr lang="fr-FR">
              <a:solidFill>
                <a:prstClr val="black"/>
              </a:solidFill>
              <a:latin typeface="Calibri"/>
            </a:endParaRPr>
          </a:p>
        </p:txBody>
      </p:sp>
    </p:spTree>
    <p:extLst>
      <p:ext uri="{BB962C8B-B14F-4D97-AF65-F5344CB8AC3E}">
        <p14:creationId xmlns:p14="http://schemas.microsoft.com/office/powerpoint/2010/main" val="409088846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73EC201-C52A-4D21-869C-2804F8B6B79D}" type="datetimeFigureOut">
              <a:rPr lang="en-US"/>
              <a:pPr>
                <a:defRPr/>
              </a:pPr>
              <a:t>11/9/2012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70D30F0-AF18-43A4-BE76-E9E24F8BDE1A}"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Presentation_Title">
    <p:spTree>
      <p:nvGrpSpPr>
        <p:cNvPr id="1" name=""/>
        <p:cNvGrpSpPr/>
        <p:nvPr/>
      </p:nvGrpSpPr>
      <p:grpSpPr>
        <a:xfrm>
          <a:off x="0" y="0"/>
          <a:ext cx="0" cy="0"/>
          <a:chOff x="0" y="0"/>
          <a:chExt cx="0" cy="0"/>
        </a:xfrm>
      </p:grpSpPr>
      <p:pic>
        <p:nvPicPr>
          <p:cNvPr id="6" name="Picture 5" descr="Title slide bkg.jpg"/>
          <p:cNvPicPr>
            <a:picLocks noChangeAspect="1"/>
          </p:cNvPicPr>
          <p:nvPr userDrawn="1"/>
        </p:nvPicPr>
        <p:blipFill>
          <a:blip r:embed="rId2" cstate="print"/>
          <a:stretch>
            <a:fillRect/>
          </a:stretch>
        </p:blipFill>
        <p:spPr>
          <a:xfrm>
            <a:off x="0" y="0"/>
            <a:ext cx="9144000" cy="6858000"/>
          </a:xfrm>
          <a:prstGeom prst="rect">
            <a:avLst/>
          </a:prstGeom>
        </p:spPr>
      </p:pic>
      <p:pic>
        <p:nvPicPr>
          <p:cNvPr id="5" name="Picture 29"/>
          <p:cNvPicPr>
            <a:picLocks noChangeAspect="1" noChangeArrowheads="1"/>
          </p:cNvPicPr>
          <p:nvPr/>
        </p:nvPicPr>
        <p:blipFill>
          <a:blip r:embed="rId3"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55016" name="Rectangle 8"/>
          <p:cNvSpPr>
            <a:spLocks noGrp="1" noChangeArrowheads="1"/>
          </p:cNvSpPr>
          <p:nvPr>
            <p:ph type="ctrTitle" sz="quarter"/>
          </p:nvPr>
        </p:nvSpPr>
        <p:spPr>
          <a:xfrm>
            <a:off x="3657600" y="914400"/>
            <a:ext cx="5062538" cy="1107996"/>
          </a:xfrm>
        </p:spPr>
        <p:txBody>
          <a:bodyPr>
            <a:spAutoFit/>
          </a:bodyPr>
          <a:lstStyle>
            <a:lvl1pPr>
              <a:defRPr sz="4000" b="1">
                <a:solidFill>
                  <a:schemeClr val="tx1"/>
                </a:solidFill>
                <a:latin typeface="+mn-lt"/>
              </a:defRPr>
            </a:lvl1pPr>
          </a:lstStyle>
          <a:p>
            <a:r>
              <a:rPr lang="en-US" dirty="0" smtClean="0"/>
              <a:t>Click to edit Master title style</a:t>
            </a:r>
            <a:endParaRPr lang="en-US" dirty="0"/>
          </a:p>
        </p:txBody>
      </p:sp>
      <p:sp>
        <p:nvSpPr>
          <p:cNvPr id="555017" name="Rectangle 9"/>
          <p:cNvSpPr>
            <a:spLocks noGrp="1" noChangeArrowheads="1"/>
          </p:cNvSpPr>
          <p:nvPr>
            <p:ph type="subTitle" sz="quarter" idx="1"/>
          </p:nvPr>
        </p:nvSpPr>
        <p:spPr>
          <a:xfrm>
            <a:off x="3641726" y="5249985"/>
            <a:ext cx="5349875" cy="438582"/>
          </a:xfrm>
        </p:spPr>
        <p:txBody>
          <a:bodyPr>
            <a:spAutoFit/>
          </a:bodyPr>
          <a:lstStyle>
            <a:lvl1pPr marL="0" indent="0">
              <a:spcBef>
                <a:spcPct val="25000"/>
              </a:spcBef>
              <a:buFontTx/>
              <a:buNone/>
              <a:defRPr sz="3000">
                <a:solidFill>
                  <a:schemeClr val="tx1"/>
                </a:solidFill>
              </a:defRPr>
            </a:lvl1pPr>
          </a:lstStyle>
          <a:p>
            <a:r>
              <a:rPr lang="en-US" dirty="0" smtClean="0"/>
              <a:t>Click to edit Master subtitle style</a:t>
            </a:r>
            <a:endParaRPr lang="en-US" dirty="0"/>
          </a:p>
        </p:txBody>
      </p:sp>
    </p:spTree>
    <p:extLst>
      <p:ext uri="{BB962C8B-B14F-4D97-AF65-F5344CB8AC3E}">
        <p14:creationId xmlns:p14="http://schemas.microsoft.com/office/powerpoint/2010/main" val="1199463089"/>
      </p:ext>
    </p:extLst>
  </p:cSld>
  <p:clrMapOvr>
    <a:masterClrMapping/>
  </p:clrMapOvr>
  <p:transition>
    <p:wipe dir="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447800" y="1752600"/>
            <a:ext cx="6096000" cy="3733800"/>
          </a:xfrm>
        </p:spPr>
        <p:txBody>
          <a:bodyPr/>
          <a:lstStyle>
            <a:lvl1pPr>
              <a:defRPr sz="2000" b="1">
                <a:latin typeface="Calibri" pitchFamily="34" charset="0"/>
                <a:cs typeface="Calibri" pitchFamily="34" charset="0"/>
              </a:defRPr>
            </a:lvl1pPr>
            <a:lvl2pPr marL="228600" indent="-228600">
              <a:buClrTx/>
              <a:buFont typeface="Arial" pitchFamily="34" charset="0"/>
              <a:buChar char="•"/>
              <a:defRPr b="1">
                <a:latin typeface="Calibri" pitchFamily="34" charset="0"/>
                <a:cs typeface="Calibri" pitchFamily="34" charset="0"/>
              </a:defRPr>
            </a:lvl2pPr>
            <a:lvl3pPr marL="457200" indent="-228600">
              <a:buFont typeface="Arial Narrow" pitchFamily="34" charset="0"/>
              <a:buChar char="–"/>
              <a:tabLst/>
              <a:defRPr b="1">
                <a:latin typeface="Calibri" pitchFamily="34" charset="0"/>
                <a:cs typeface="Calibri" pitchFamily="34" charset="0"/>
              </a:defRPr>
            </a:lvl3pPr>
            <a:lvl4pPr marL="685800" indent="-228600">
              <a:buClrTx/>
              <a:buFont typeface="Arial" pitchFamily="34" charset="0"/>
              <a:buChar char="•"/>
              <a:defRPr b="1">
                <a:latin typeface="Calibri" pitchFamily="34" charset="0"/>
                <a:cs typeface="Calibri" pitchFamily="34" charset="0"/>
              </a:defRPr>
            </a:lvl4pPr>
            <a:lvl5pPr marL="914400" indent="-228600">
              <a:buClrTx/>
              <a:buFont typeface="Arial Narrow" pitchFamily="34" charset="0"/>
              <a:buChar char="–"/>
              <a:defRPr b="1">
                <a:solidFill>
                  <a:schemeClr val="tx1"/>
                </a:solidFill>
                <a:latin typeface="Calibri" pitchFamily="34" charset="0"/>
                <a:cs typeface="Calibri" pitchFamily="34" charset="0"/>
              </a:defRPr>
            </a:lvl5pPr>
            <a:lvl6pPr>
              <a:buNone/>
              <a:defRPr/>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8"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530690809"/>
      </p:ext>
    </p:extLst>
  </p:cSld>
  <p:clrMapOvr>
    <a:masterClrMapping/>
  </p:clrMapOvr>
  <p:transition>
    <p:wipe dir="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dirty="0"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smtClean="0">
                <a:latin typeface="Calibri" pitchFamily="34" charset="0"/>
                <a:cs typeface="Calibri" pitchFamily="34" charset="0"/>
              </a:defRPr>
            </a:lvl1pPr>
            <a:lvl2pPr marL="228600" indent="-228600">
              <a:buClrTx/>
              <a:buFont typeface="Arial" pitchFamily="34" charset="0"/>
              <a:buChar char="•"/>
              <a:defRPr lang="en-US" sz="1800" smtClean="0">
                <a:latin typeface="Calibri" pitchFamily="34" charset="0"/>
                <a:cs typeface="Calibri" pitchFamily="34" charset="0"/>
              </a:defRPr>
            </a:lvl2pPr>
            <a:lvl3pPr>
              <a:defRPr/>
            </a:lvl3pPr>
            <a:lvl5pPr>
              <a:defRPr/>
            </a:lvl5pPr>
            <a:lvl6pPr>
              <a:defRPr/>
            </a:lvl6pPr>
          </a:lstStyle>
          <a:p>
            <a:pPr lvl="0"/>
            <a:r>
              <a:rPr lang="en-US" dirty="0" smtClean="0"/>
              <a:t>Click to edit Master text styles</a:t>
            </a:r>
          </a:p>
          <a:p>
            <a:pPr lvl="1"/>
            <a:r>
              <a:rPr lang="en-US" dirty="0" smtClean="0"/>
              <a:t>Second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dirty="0" smtClean="0"/>
              <a:t>Click to edit Master text styles</a:t>
            </a:r>
          </a:p>
        </p:txBody>
      </p:sp>
      <p:sp>
        <p:nvSpPr>
          <p:cNvPr id="10" name="Title 1"/>
          <p:cNvSpPr>
            <a:spLocks noGrp="1"/>
          </p:cNvSpPr>
          <p:nvPr>
            <p:ph type="title"/>
          </p:nvPr>
        </p:nvSpPr>
        <p:spPr>
          <a:xfrm>
            <a:off x="1447802" y="457201"/>
            <a:ext cx="7126287" cy="609600"/>
          </a:xfrm>
        </p:spPr>
        <p:txBody>
          <a:bodyPr/>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1497197481"/>
      </p:ext>
    </p:extLst>
  </p:cSld>
  <p:clrMapOvr>
    <a:masterClrMapping/>
  </p:clrMapOvr>
  <p:transition>
    <p:wipe dir="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10" name="Rectangle 9"/>
          <p:cNvSpPr/>
          <p:nvPr/>
        </p:nvSpPr>
        <p:spPr bwMode="auto">
          <a:xfrm>
            <a:off x="1109665" y="2937932"/>
            <a:ext cx="2528887" cy="1862138"/>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lnSpc>
                <a:spcPct val="90000"/>
              </a:lnSpc>
              <a:spcBef>
                <a:spcPct val="5000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dirty="0" smtClean="0">
                <a:latin typeface="Calibri" pitchFamily="34" charset="0"/>
                <a:cs typeface="Calibri" pitchFamily="34" charset="0"/>
              </a:defRPr>
            </a:lvl1pPr>
            <a:lvl2pPr marL="228600" indent="-228600">
              <a:buClrTx/>
              <a:buFont typeface="Arial" pitchFamily="34" charset="0"/>
              <a:buChar char="•"/>
              <a:defRPr lang="en-US" sz="1800" b="1" dirty="0" smtClean="0">
                <a:latin typeface="Calibri" pitchFamily="34" charset="0"/>
                <a:cs typeface="Calibri" pitchFamily="34" charset="0"/>
              </a:defRPr>
            </a:lvl2pPr>
          </a:lstStyle>
          <a:p>
            <a:pPr lvl="0"/>
            <a:r>
              <a:rPr lang="en-US" dirty="0" smtClean="0"/>
              <a:t>Click to edit Master text styles</a:t>
            </a:r>
          </a:p>
          <a:p>
            <a:pPr lvl="1"/>
            <a:r>
              <a:rPr lang="en-US" dirty="0" smtClean="0"/>
              <a:t>Second level</a:t>
            </a:r>
          </a:p>
          <a:p>
            <a:pPr lvl="2"/>
            <a:endParaRPr lang="en-US" dirty="0" smtClean="0"/>
          </a:p>
          <a:p>
            <a:pPr lvl="4"/>
            <a:endParaRPr lang="en-US" dirty="0" smtClean="0"/>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2" y="457201"/>
            <a:ext cx="7126287" cy="5334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112828234"/>
      </p:ext>
    </p:extLst>
  </p:cSld>
  <p:clrMapOvr>
    <a:masterClrMapping/>
  </p:clrMapOvr>
  <p:transition>
    <p:wipe dir="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6" name="Rectangle 5"/>
          <p:cNvSpPr/>
          <p:nvPr/>
        </p:nvSpPr>
        <p:spPr bwMode="auto">
          <a:xfrm>
            <a:off x="3638550" y="2974975"/>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98975"/>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9" name="Rectangle 8"/>
          <p:cNvSpPr/>
          <p:nvPr/>
        </p:nvSpPr>
        <p:spPr bwMode="auto">
          <a:xfrm>
            <a:off x="0" y="2989263"/>
            <a:ext cx="3638550" cy="253365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0" name="Rectangle 9"/>
          <p:cNvSpPr/>
          <p:nvPr/>
        </p:nvSpPr>
        <p:spPr bwMode="auto">
          <a:xfrm>
            <a:off x="3638550" y="4498979"/>
            <a:ext cx="2438400" cy="182562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3" name="Content Placeholder 2"/>
          <p:cNvSpPr>
            <a:spLocks noGrp="1"/>
          </p:cNvSpPr>
          <p:nvPr>
            <p:ph idx="10"/>
          </p:nvPr>
        </p:nvSpPr>
        <p:spPr>
          <a:xfrm>
            <a:off x="3638550" y="2974975"/>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498975"/>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2" name="Title 1"/>
          <p:cNvSpPr>
            <a:spLocks noGrp="1"/>
          </p:cNvSpPr>
          <p:nvPr>
            <p:ph type="title"/>
          </p:nvPr>
        </p:nvSpPr>
        <p:spPr>
          <a:xfrm>
            <a:off x="1447802" y="457205"/>
            <a:ext cx="7126287" cy="609599"/>
          </a:xfrm>
        </p:spPr>
        <p:txBody>
          <a:bodyPr/>
          <a:lstStyle>
            <a:lvl1pPr>
              <a:defRPr>
                <a:latin typeface="+mj-lt"/>
              </a:defRPr>
            </a:lvl1pPr>
          </a:lstStyle>
          <a:p>
            <a:r>
              <a:rPr lang="en-US" dirty="0" smtClean="0"/>
              <a:t>Click to edit Master title style</a:t>
            </a:r>
            <a:endParaRPr lang="en-US" dirty="0"/>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smtClean="0">
                <a:latin typeface="Calibri" pitchFamily="34" charset="0"/>
                <a:cs typeface="Calibri" pitchFamily="34" charset="0"/>
              </a:defRPr>
            </a:lvl1pPr>
            <a:lvl2pPr marL="228600" indent="-228600">
              <a:buClrTx/>
              <a:buFont typeface="Arial" pitchFamily="34" charset="0"/>
              <a:buChar char="•"/>
              <a:defRPr lang="en-US" sz="1800" b="1" smtClean="0">
                <a:latin typeface="Calibri" pitchFamily="34" charset="0"/>
                <a:cs typeface="Calibri" pitchFamily="34" charset="0"/>
              </a:defRPr>
            </a:lvl2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77558892"/>
      </p:ext>
    </p:extLst>
  </p:cSld>
  <p:clrMapOvr>
    <a:masterClrMapping/>
  </p:clrMapOvr>
  <p:transition>
    <p:wipe dir="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p:cNvSpPr/>
          <p:nvPr/>
        </p:nvSpPr>
        <p:spPr bwMode="auto">
          <a:xfrm>
            <a:off x="1922465" y="4800600"/>
            <a:ext cx="7221537" cy="14303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4" name="Rectangle 3"/>
          <p:cNvSpPr/>
          <p:nvPr/>
        </p:nvSpPr>
        <p:spPr bwMode="auto">
          <a:xfrm>
            <a:off x="6172200" y="5888042"/>
            <a:ext cx="2971800" cy="968375"/>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948183430"/>
      </p:ext>
    </p:extLst>
  </p:cSld>
  <p:clrMapOvr>
    <a:masterClrMapping/>
  </p:clrMapOvr>
  <p:transition>
    <p:wipe dir="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cstate="print"/>
          <a:srcRect l="2" t="-5" r="86995" b="88000"/>
          <a:stretch>
            <a:fillRect/>
          </a:stretch>
        </p:blipFill>
        <p:spPr bwMode="auto">
          <a:xfrm>
            <a:off x="0" y="476250"/>
            <a:ext cx="1189038" cy="381000"/>
          </a:xfrm>
          <a:prstGeom prst="rect">
            <a:avLst/>
          </a:prstGeom>
          <a:noFill/>
          <a:ln w="9525">
            <a:noFill/>
            <a:miter lim="800000"/>
            <a:headEnd/>
            <a:tailEnd/>
          </a:ln>
        </p:spPr>
      </p:pic>
      <p:pic>
        <p:nvPicPr>
          <p:cNvPr id="4" name="Picture 29"/>
          <p:cNvPicPr>
            <a:picLocks noChangeAspect="1" noChangeArrowheads="1"/>
          </p:cNvPicPr>
          <p:nvPr/>
        </p:nvPicPr>
        <p:blipFill>
          <a:blip r:embed="rId3"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p:nvPicPr>
        <p:blipFill>
          <a:blip r:embed="rId4" cstate="print"/>
          <a:srcRect/>
          <a:stretch>
            <a:fillRect/>
          </a:stretch>
        </p:blipFill>
        <p:spPr bwMode="auto">
          <a:xfrm>
            <a:off x="1809750" y="0"/>
            <a:ext cx="7334250" cy="58738"/>
          </a:xfrm>
          <a:prstGeom prst="rect">
            <a:avLst/>
          </a:prstGeom>
          <a:noFill/>
          <a:ln w="9525">
            <a:noFill/>
            <a:miter lim="800000"/>
            <a:headEnd/>
            <a:tailEnd/>
          </a:ln>
        </p:spPr>
      </p:pic>
      <p:sp>
        <p:nvSpPr>
          <p:cNvPr id="2" name="Title 1"/>
          <p:cNvSpPr>
            <a:spLocks noGrp="1"/>
          </p:cNvSpPr>
          <p:nvPr>
            <p:ph type="title"/>
          </p:nvPr>
        </p:nvSpPr>
        <p:spPr>
          <a:xfrm>
            <a:off x="0" y="2209800"/>
            <a:ext cx="9144000" cy="685800"/>
          </a:xfrm>
        </p:spPr>
        <p:txBody>
          <a:bodyPr/>
          <a:lstStyle>
            <a:lvl1pPr algn="ctr">
              <a:defRPr sz="3600" b="1" cap="none">
                <a:solidFill>
                  <a:schemeClr val="tx1"/>
                </a:solidFill>
                <a:latin typeface="Calibri" pitchFamily="34" charset="0"/>
                <a:cs typeface="Calibr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630221563"/>
      </p:ext>
    </p:extLst>
  </p:cSld>
  <p:clrMapOvr>
    <a:masterClrMapping/>
  </p:clrMapOvr>
  <p:transition>
    <p:wipe dir="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7" name="Content Placeholder 2"/>
          <p:cNvSpPr>
            <a:spLocks noGrp="1"/>
          </p:cNvSpPr>
          <p:nvPr>
            <p:ph idx="1"/>
          </p:nvPr>
        </p:nvSpPr>
        <p:spPr>
          <a:xfrm>
            <a:off x="1600199" y="5390002"/>
            <a:ext cx="7554915" cy="1071758"/>
          </a:xfrm>
        </p:spPr>
        <p:txBody>
          <a:bodyPr/>
          <a:lstStyle>
            <a:lvl1pPr marL="457200" indent="-457200">
              <a:buFontTx/>
              <a:buBlip>
                <a:blip r:embed="rId3"/>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3779581386"/>
      </p:ext>
    </p:extLst>
  </p:cSld>
  <p:clrMapOvr>
    <a:masterClrMapping/>
  </p:clrMapOvr>
  <p:transition>
    <p:wipe dir="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Content Placeholder 2"/>
          <p:cNvSpPr>
            <a:spLocks noGrp="1"/>
          </p:cNvSpPr>
          <p:nvPr>
            <p:ph sz="half" idx="1"/>
          </p:nvPr>
        </p:nvSpPr>
        <p:spPr>
          <a:xfrm>
            <a:off x="59055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78009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dirty="0" smtClean="0"/>
              <a:t>Click to edit Master title style</a:t>
            </a:r>
            <a:endParaRPr lang="en-US" dirty="0"/>
          </a:p>
        </p:txBody>
      </p:sp>
    </p:spTree>
    <p:extLst>
      <p:ext uri="{BB962C8B-B14F-4D97-AF65-F5344CB8AC3E}">
        <p14:creationId xmlns:p14="http://schemas.microsoft.com/office/powerpoint/2010/main" val="4132193193"/>
      </p:ext>
    </p:extLst>
  </p:cSld>
  <p:clrMapOvr>
    <a:masterClrMapping/>
  </p:clrMapOvr>
  <p:transition>
    <p:wipe dir="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116263254"/>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7A5B590-1019-4E48-AC04-B8F75BB951F8}" type="datetimeFigureOut">
              <a:rPr lang="en-US"/>
              <a:pPr>
                <a:defRPr/>
              </a:pPr>
              <a:t>11/9/2012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D83F9F8-2040-4D5C-965C-AED669DC00DE}"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76238" y="1481138"/>
            <a:ext cx="8215312"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841548961"/>
      </p:ext>
    </p:extLst>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74650" y="165100"/>
            <a:ext cx="7772400"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1352550"/>
            <a:ext cx="38100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343400" y="1352550"/>
            <a:ext cx="3810000" cy="2247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343400" y="3752850"/>
            <a:ext cx="3810000" cy="2247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29654448"/>
      </p:ext>
    </p:extLst>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4650" y="207963"/>
            <a:ext cx="6838950" cy="863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5764" y="1604963"/>
            <a:ext cx="4030662"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68827" y="1604963"/>
            <a:ext cx="4032250"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56292065"/>
      </p:ext>
    </p:extLst>
  </p:cSld>
  <p:clrMapOvr>
    <a:masterClrMapping/>
  </p:clrMapOvr>
  <p:transition spd="slow">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0136734"/>
      </p:ext>
    </p:extLst>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type="txAndMedia">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2484439" y="4"/>
            <a:ext cx="6480175" cy="76517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95288" y="1125538"/>
            <a:ext cx="4100512" cy="49704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Media Placeholder 3"/>
          <p:cNvSpPr>
            <a:spLocks noGrp="1"/>
          </p:cNvSpPr>
          <p:nvPr>
            <p:ph type="media" sz="half" idx="2"/>
          </p:nvPr>
        </p:nvSpPr>
        <p:spPr>
          <a:xfrm>
            <a:off x="4648202" y="1125538"/>
            <a:ext cx="4100513" cy="4970462"/>
          </a:xfrm>
        </p:spPr>
        <p:txBody>
          <a:bodyPr/>
          <a:lstStyle/>
          <a:p>
            <a:endParaRPr lang="en-US"/>
          </a:p>
        </p:txBody>
      </p:sp>
      <p:sp>
        <p:nvSpPr>
          <p:cNvPr id="5" name="Slide Number Placeholder 4"/>
          <p:cNvSpPr>
            <a:spLocks noGrp="1"/>
          </p:cNvSpPr>
          <p:nvPr>
            <p:ph type="sldNum" sz="quarter" idx="10"/>
          </p:nvPr>
        </p:nvSpPr>
        <p:spPr>
          <a:xfrm>
            <a:off x="8532815" y="6597650"/>
            <a:ext cx="611187" cy="260350"/>
          </a:xfrm>
          <a:prstGeom prst="rect">
            <a:avLst/>
          </a:prstGeom>
        </p:spPr>
        <p:txBody>
          <a:bodyPr/>
          <a:lstStyle>
            <a:lvl1pPr>
              <a:defRPr/>
            </a:lvl1pPr>
          </a:lstStyle>
          <a:p>
            <a:pPr fontAlgn="auto">
              <a:spcBef>
                <a:spcPts val="0"/>
              </a:spcBef>
              <a:spcAft>
                <a:spcPts val="0"/>
              </a:spcAft>
            </a:pPr>
            <a:fld id="{B36D135F-4432-4A0E-8EDB-7162C9BE2606}" type="slidenum">
              <a:rPr lang="fr-FR">
                <a:solidFill>
                  <a:prstClr val="black"/>
                </a:solidFill>
                <a:latin typeface="Calibri"/>
              </a:rPr>
              <a:pPr fontAlgn="auto">
                <a:spcBef>
                  <a:spcPts val="0"/>
                </a:spcBef>
                <a:spcAft>
                  <a:spcPts val="0"/>
                </a:spcAft>
              </a:pPr>
              <a:t>‹#›</a:t>
            </a:fld>
            <a:endParaRPr lang="fr-FR">
              <a:solidFill>
                <a:prstClr val="black"/>
              </a:solidFill>
              <a:latin typeface="Calibri"/>
            </a:endParaRPr>
          </a:p>
        </p:txBody>
      </p:sp>
    </p:spTree>
    <p:extLst>
      <p:ext uri="{BB962C8B-B14F-4D97-AF65-F5344CB8AC3E}">
        <p14:creationId xmlns:p14="http://schemas.microsoft.com/office/powerpoint/2010/main" val="1245358641"/>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074506465"/>
      </p:ext>
    </p:extLst>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Presentation_Title">
    <p:spTree>
      <p:nvGrpSpPr>
        <p:cNvPr id="1" name=""/>
        <p:cNvGrpSpPr/>
        <p:nvPr/>
      </p:nvGrpSpPr>
      <p:grpSpPr>
        <a:xfrm>
          <a:off x="0" y="0"/>
          <a:ext cx="0" cy="0"/>
          <a:chOff x="0" y="0"/>
          <a:chExt cx="0" cy="0"/>
        </a:xfrm>
      </p:grpSpPr>
      <p:pic>
        <p:nvPicPr>
          <p:cNvPr id="6" name="Picture 5" descr="Title slide bkg.jpg"/>
          <p:cNvPicPr>
            <a:picLocks noChangeAspect="1"/>
          </p:cNvPicPr>
          <p:nvPr userDrawn="1"/>
        </p:nvPicPr>
        <p:blipFill>
          <a:blip r:embed="rId2" cstate="print"/>
          <a:stretch>
            <a:fillRect/>
          </a:stretch>
        </p:blipFill>
        <p:spPr>
          <a:xfrm>
            <a:off x="0" y="0"/>
            <a:ext cx="9144000" cy="6858000"/>
          </a:xfrm>
          <a:prstGeom prst="rect">
            <a:avLst/>
          </a:prstGeom>
        </p:spPr>
      </p:pic>
      <p:pic>
        <p:nvPicPr>
          <p:cNvPr id="5" name="Picture 29"/>
          <p:cNvPicPr>
            <a:picLocks noChangeAspect="1" noChangeArrowheads="1"/>
          </p:cNvPicPr>
          <p:nvPr/>
        </p:nvPicPr>
        <p:blipFill>
          <a:blip r:embed="rId3"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55016" name="Rectangle 8"/>
          <p:cNvSpPr>
            <a:spLocks noGrp="1" noChangeArrowheads="1"/>
          </p:cNvSpPr>
          <p:nvPr>
            <p:ph type="ctrTitle" sz="quarter"/>
          </p:nvPr>
        </p:nvSpPr>
        <p:spPr>
          <a:xfrm>
            <a:off x="3657600" y="914400"/>
            <a:ext cx="5062538" cy="1107996"/>
          </a:xfrm>
        </p:spPr>
        <p:txBody>
          <a:bodyPr>
            <a:spAutoFit/>
          </a:bodyPr>
          <a:lstStyle>
            <a:lvl1pPr>
              <a:defRPr sz="4000" b="1">
                <a:solidFill>
                  <a:schemeClr val="tx1"/>
                </a:solidFill>
                <a:latin typeface="+mn-lt"/>
              </a:defRPr>
            </a:lvl1pPr>
          </a:lstStyle>
          <a:p>
            <a:r>
              <a:rPr lang="en-US" smtClean="0"/>
              <a:t>Click to edit Master title style</a:t>
            </a:r>
            <a:endParaRPr lang="en-US" dirty="0"/>
          </a:p>
        </p:txBody>
      </p:sp>
      <p:sp>
        <p:nvSpPr>
          <p:cNvPr id="555017" name="Rectangle 9"/>
          <p:cNvSpPr>
            <a:spLocks noGrp="1" noChangeArrowheads="1"/>
          </p:cNvSpPr>
          <p:nvPr>
            <p:ph type="subTitle" sz="quarter" idx="1"/>
          </p:nvPr>
        </p:nvSpPr>
        <p:spPr>
          <a:xfrm>
            <a:off x="3641726" y="5249985"/>
            <a:ext cx="5349875" cy="438582"/>
          </a:xfrm>
        </p:spPr>
        <p:txBody>
          <a:bodyPr>
            <a:spAutoFit/>
          </a:bodyPr>
          <a:lstStyle>
            <a:lvl1pPr marL="0" indent="0">
              <a:spcBef>
                <a:spcPct val="25000"/>
              </a:spcBef>
              <a:buFontTx/>
              <a:buNone/>
              <a:defRPr sz="3000">
                <a:solidFill>
                  <a:schemeClr val="tx1"/>
                </a:solidFill>
              </a:defRPr>
            </a:lvl1pPr>
          </a:lstStyle>
          <a:p>
            <a:r>
              <a:rPr lang="en-US" smtClean="0"/>
              <a:t>Click to edit Master subtitle style</a:t>
            </a:r>
            <a:endParaRPr lang="en-US" dirty="0"/>
          </a:p>
        </p:txBody>
      </p:sp>
    </p:spTree>
    <p:extLst>
      <p:ext uri="{BB962C8B-B14F-4D97-AF65-F5344CB8AC3E}">
        <p14:creationId xmlns:p14="http://schemas.microsoft.com/office/powerpoint/2010/main" val="2984258447"/>
      </p:ext>
    </p:extLst>
  </p:cSld>
  <p:clrMapOvr>
    <a:masterClrMapping/>
  </p:clrMapOvr>
  <p:transition>
    <p:wipe dir="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447800" y="1752600"/>
            <a:ext cx="6096000" cy="3733800"/>
          </a:xfrm>
        </p:spPr>
        <p:txBody>
          <a:bodyPr/>
          <a:lstStyle>
            <a:lvl1pPr>
              <a:defRPr sz="2000" b="1">
                <a:latin typeface="Calibri" pitchFamily="34" charset="0"/>
                <a:cs typeface="Calibri" pitchFamily="34" charset="0"/>
              </a:defRPr>
            </a:lvl1pPr>
            <a:lvl2pPr marL="228600" indent="-228600">
              <a:buClrTx/>
              <a:buFont typeface="Arial" pitchFamily="34" charset="0"/>
              <a:buChar char="•"/>
              <a:defRPr b="1">
                <a:latin typeface="Calibri" pitchFamily="34" charset="0"/>
                <a:cs typeface="Calibri" pitchFamily="34" charset="0"/>
              </a:defRPr>
            </a:lvl2pPr>
            <a:lvl3pPr marL="457200" indent="-228600">
              <a:buFont typeface="Arial Narrow" pitchFamily="34" charset="0"/>
              <a:buChar char="–"/>
              <a:tabLst/>
              <a:defRPr b="1">
                <a:latin typeface="Calibri" pitchFamily="34" charset="0"/>
                <a:cs typeface="Calibri" pitchFamily="34" charset="0"/>
              </a:defRPr>
            </a:lvl3pPr>
            <a:lvl4pPr marL="685800" indent="-228600">
              <a:buClrTx/>
              <a:buFont typeface="Arial" pitchFamily="34" charset="0"/>
              <a:buChar char="•"/>
              <a:defRPr b="1">
                <a:latin typeface="Calibri" pitchFamily="34" charset="0"/>
                <a:cs typeface="Calibri" pitchFamily="34" charset="0"/>
              </a:defRPr>
            </a:lvl4pPr>
            <a:lvl5pPr marL="914400" indent="-228600">
              <a:buClrTx/>
              <a:buFont typeface="Arial Narrow" pitchFamily="34" charset="0"/>
              <a:buChar char="–"/>
              <a:defRPr b="1">
                <a:solidFill>
                  <a:schemeClr val="tx1"/>
                </a:solidFill>
                <a:latin typeface="Calibri" pitchFamily="34" charset="0"/>
                <a:cs typeface="Calibri" pitchFamily="34" charset="0"/>
              </a:defRPr>
            </a:lvl5pPr>
            <a:lvl6pPr>
              <a:buNone/>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8"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607177947"/>
      </p:ext>
    </p:extLst>
  </p:cSld>
  <p:clrMapOvr>
    <a:masterClrMapping/>
  </p:clrMapOvr>
  <p:transition>
    <p:wipe dir="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smtClean="0">
                <a:latin typeface="Calibri" pitchFamily="34" charset="0"/>
                <a:cs typeface="Calibri" pitchFamily="34" charset="0"/>
              </a:defRPr>
            </a:lvl1pPr>
            <a:lvl2pPr marL="228600" indent="-228600">
              <a:buClrTx/>
              <a:buFont typeface="Arial" pitchFamily="34" charset="0"/>
              <a:buChar char="•"/>
              <a:defRPr lang="en-US" sz="1800" smtClean="0">
                <a:latin typeface="Calibri" pitchFamily="34" charset="0"/>
                <a:cs typeface="Calibri" pitchFamily="34" charset="0"/>
              </a:defRPr>
            </a:lvl2pPr>
            <a:lvl3pPr>
              <a:defRPr/>
            </a:lvl3pPr>
            <a:lvl5pPr>
              <a:defRPr/>
            </a:lvl5pPr>
            <a:lvl6pPr>
              <a:defRPr/>
            </a:lvl6pPr>
          </a:lstStyle>
          <a:p>
            <a:pPr lvl="0"/>
            <a:r>
              <a:rPr lang="en-US" smtClean="0"/>
              <a:t>Click to edit Master text styles</a:t>
            </a:r>
          </a:p>
          <a:p>
            <a:pPr lvl="1"/>
            <a:r>
              <a:rPr lang="en-US" smtClean="0"/>
              <a:t>Second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0"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1907811541"/>
      </p:ext>
    </p:extLst>
  </p:cSld>
  <p:clrMapOvr>
    <a:masterClrMapping/>
  </p:clrMapOvr>
  <p:transition>
    <p:wipe dir="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10" name="Rectangle 9"/>
          <p:cNvSpPr/>
          <p:nvPr/>
        </p:nvSpPr>
        <p:spPr bwMode="auto">
          <a:xfrm>
            <a:off x="1109665" y="2937932"/>
            <a:ext cx="2528887" cy="1862138"/>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lnSpc>
                <a:spcPct val="90000"/>
              </a:lnSpc>
              <a:spcBef>
                <a:spcPct val="5000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dirty="0" smtClean="0">
                <a:latin typeface="Calibri" pitchFamily="34" charset="0"/>
                <a:cs typeface="Calibri" pitchFamily="34" charset="0"/>
              </a:defRPr>
            </a:lvl1pPr>
            <a:lvl2pPr marL="228600" indent="-228600">
              <a:buClrTx/>
              <a:buFont typeface="Arial" pitchFamily="34" charset="0"/>
              <a:buChar char="•"/>
              <a:defRPr lang="en-US" sz="1800" b="1" dirty="0" smtClean="0">
                <a:latin typeface="Calibri" pitchFamily="34" charset="0"/>
                <a:cs typeface="Calibri" pitchFamily="34" charset="0"/>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2" y="457201"/>
            <a:ext cx="7126287" cy="5334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4147505868"/>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15E1919-068A-46BE-9441-4EA4F959D806}" type="datetimeFigureOut">
              <a:rPr lang="en-US"/>
              <a:pPr>
                <a:defRPr/>
              </a:pPr>
              <a:t>11/9/2012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033CEDE-EBAE-417C-B93D-A3AD000DC2FB}" type="slidenum">
              <a:rPr lang="en-US"/>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6" name="Rectangle 5"/>
          <p:cNvSpPr/>
          <p:nvPr/>
        </p:nvSpPr>
        <p:spPr bwMode="auto">
          <a:xfrm>
            <a:off x="3638550" y="2974975"/>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98975"/>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9" name="Rectangle 8"/>
          <p:cNvSpPr/>
          <p:nvPr/>
        </p:nvSpPr>
        <p:spPr bwMode="auto">
          <a:xfrm>
            <a:off x="0" y="2989263"/>
            <a:ext cx="3638550" cy="253365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0" name="Rectangle 9"/>
          <p:cNvSpPr/>
          <p:nvPr/>
        </p:nvSpPr>
        <p:spPr bwMode="auto">
          <a:xfrm>
            <a:off x="3638550" y="4498979"/>
            <a:ext cx="2438400" cy="182562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3" name="Content Placeholder 2"/>
          <p:cNvSpPr>
            <a:spLocks noGrp="1"/>
          </p:cNvSpPr>
          <p:nvPr>
            <p:ph idx="10"/>
          </p:nvPr>
        </p:nvSpPr>
        <p:spPr>
          <a:xfrm>
            <a:off x="3638550" y="2974975"/>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498975"/>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2" name="Title 1"/>
          <p:cNvSpPr>
            <a:spLocks noGrp="1"/>
          </p:cNvSpPr>
          <p:nvPr>
            <p:ph type="title"/>
          </p:nvPr>
        </p:nvSpPr>
        <p:spPr>
          <a:xfrm>
            <a:off x="1447802" y="457205"/>
            <a:ext cx="7126287" cy="609599"/>
          </a:xfrm>
        </p:spPr>
        <p:txBody>
          <a:bodyPr/>
          <a:lstStyle>
            <a:lvl1pPr>
              <a:defRPr>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smtClean="0">
                <a:latin typeface="Calibri" pitchFamily="34" charset="0"/>
                <a:cs typeface="Calibri" pitchFamily="34" charset="0"/>
              </a:defRPr>
            </a:lvl1pPr>
            <a:lvl2pPr marL="228600" indent="-228600">
              <a:buClrTx/>
              <a:buFont typeface="Arial" pitchFamily="34" charset="0"/>
              <a:buChar char="•"/>
              <a:defRPr lang="en-US" sz="1800" b="1" smtClean="0">
                <a:latin typeface="Calibri" pitchFamily="34" charset="0"/>
                <a:cs typeface="Calibri" pitchFamily="34" charset="0"/>
              </a:defRPr>
            </a:lvl2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3323167695"/>
      </p:ext>
    </p:extLst>
  </p:cSld>
  <p:clrMapOvr>
    <a:masterClrMapping/>
  </p:clrMapOvr>
  <p:transition>
    <p:wipe dir="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p:cNvSpPr/>
          <p:nvPr/>
        </p:nvSpPr>
        <p:spPr bwMode="auto">
          <a:xfrm>
            <a:off x="1922465" y="4800600"/>
            <a:ext cx="7221537" cy="14303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4" name="Rectangle 3"/>
          <p:cNvSpPr/>
          <p:nvPr/>
        </p:nvSpPr>
        <p:spPr bwMode="auto">
          <a:xfrm>
            <a:off x="6172200" y="5888042"/>
            <a:ext cx="2971800" cy="968375"/>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329322240"/>
      </p:ext>
    </p:extLst>
  </p:cSld>
  <p:clrMapOvr>
    <a:masterClrMapping/>
  </p:clrMapOvr>
  <p:transition>
    <p:wipe dir="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cstate="print"/>
          <a:srcRect l="2" t="-5" r="86995" b="88000"/>
          <a:stretch>
            <a:fillRect/>
          </a:stretch>
        </p:blipFill>
        <p:spPr bwMode="auto">
          <a:xfrm>
            <a:off x="0" y="476250"/>
            <a:ext cx="1189038" cy="381000"/>
          </a:xfrm>
          <a:prstGeom prst="rect">
            <a:avLst/>
          </a:prstGeom>
          <a:noFill/>
          <a:ln w="9525">
            <a:noFill/>
            <a:miter lim="800000"/>
            <a:headEnd/>
            <a:tailEnd/>
          </a:ln>
        </p:spPr>
      </p:pic>
      <p:pic>
        <p:nvPicPr>
          <p:cNvPr id="4" name="Picture 29"/>
          <p:cNvPicPr>
            <a:picLocks noChangeAspect="1" noChangeArrowheads="1"/>
          </p:cNvPicPr>
          <p:nvPr/>
        </p:nvPicPr>
        <p:blipFill>
          <a:blip r:embed="rId3"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p:nvPicPr>
        <p:blipFill>
          <a:blip r:embed="rId4" cstate="print"/>
          <a:srcRect/>
          <a:stretch>
            <a:fillRect/>
          </a:stretch>
        </p:blipFill>
        <p:spPr bwMode="auto">
          <a:xfrm>
            <a:off x="1809750" y="0"/>
            <a:ext cx="7334250" cy="58738"/>
          </a:xfrm>
          <a:prstGeom prst="rect">
            <a:avLst/>
          </a:prstGeom>
          <a:noFill/>
          <a:ln w="9525">
            <a:noFill/>
            <a:miter lim="800000"/>
            <a:headEnd/>
            <a:tailEnd/>
          </a:ln>
        </p:spPr>
      </p:pic>
      <p:sp>
        <p:nvSpPr>
          <p:cNvPr id="2" name="Title 1"/>
          <p:cNvSpPr>
            <a:spLocks noGrp="1"/>
          </p:cNvSpPr>
          <p:nvPr>
            <p:ph type="title"/>
          </p:nvPr>
        </p:nvSpPr>
        <p:spPr>
          <a:xfrm>
            <a:off x="0" y="2209800"/>
            <a:ext cx="9144000" cy="685800"/>
          </a:xfrm>
        </p:spPr>
        <p:txBody>
          <a:bodyPr/>
          <a:lstStyle>
            <a:lvl1pPr algn="ctr">
              <a:defRPr sz="3600" b="1" cap="none">
                <a:solidFill>
                  <a:schemeClr val="tx1"/>
                </a:solidFill>
                <a:latin typeface="Calibri" pitchFamily="34" charset="0"/>
                <a:cs typeface="Calibr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2925158223"/>
      </p:ext>
    </p:extLst>
  </p:cSld>
  <p:clrMapOvr>
    <a:masterClrMapping/>
  </p:clrMapOvr>
  <p:transition>
    <p:wipe dir="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7" name="Content Placeholder 2"/>
          <p:cNvSpPr>
            <a:spLocks noGrp="1"/>
          </p:cNvSpPr>
          <p:nvPr>
            <p:ph idx="1"/>
          </p:nvPr>
        </p:nvSpPr>
        <p:spPr>
          <a:xfrm>
            <a:off x="1600199" y="5390002"/>
            <a:ext cx="7554915" cy="1071758"/>
          </a:xfrm>
        </p:spPr>
        <p:txBody>
          <a:bodyPr/>
          <a:lstStyle>
            <a:lvl1pPr marL="457200" indent="-457200">
              <a:buFontTx/>
              <a:buBlip>
                <a:blip r:embed="rId3"/>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628054391"/>
      </p:ext>
    </p:extLst>
  </p:cSld>
  <p:clrMapOvr>
    <a:masterClrMapping/>
  </p:clrMapOvr>
  <p:transition>
    <p:wipe dir="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Content Placeholder 2"/>
          <p:cNvSpPr>
            <a:spLocks noGrp="1"/>
          </p:cNvSpPr>
          <p:nvPr>
            <p:ph sz="half" idx="1"/>
          </p:nvPr>
        </p:nvSpPr>
        <p:spPr>
          <a:xfrm>
            <a:off x="59055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8009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4218434856"/>
      </p:ext>
    </p:extLst>
  </p:cSld>
  <p:clrMapOvr>
    <a:masterClrMapping/>
  </p:clrMapOvr>
  <p:transition>
    <p:wipe dir="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4146061585"/>
      </p:ext>
    </p:extLst>
  </p:cSld>
  <p:clrMapOvr>
    <a:masterClrMapping/>
  </p:clrMapOvr>
  <p:transition>
    <p:wipe dir="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32905399"/>
      </p:ext>
    </p:extLst>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76238" y="1481138"/>
            <a:ext cx="8215312" cy="47355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83816053"/>
      </p:ext>
    </p:extLst>
  </p:cSld>
  <p:clrMapOvr>
    <a:masterClrMapping/>
  </p:clrMapOvr>
  <p:transition spd="med">
    <p:fade/>
  </p:transition>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4650" y="207963"/>
            <a:ext cx="6838950" cy="863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5764" y="1604963"/>
            <a:ext cx="4030662"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68827" y="1604963"/>
            <a:ext cx="4032250"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9485548"/>
      </p:ext>
    </p:extLst>
  </p:cSld>
  <p:clrMapOvr>
    <a:masterClrMapping/>
  </p:clrMapOvr>
  <p:transition spd="med">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9859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C68E331-AD49-4CE4-9792-FF3561236FFC}" type="datetimeFigureOut">
              <a:rPr lang="en-US"/>
              <a:pPr>
                <a:defRPr/>
              </a:pPr>
              <a:t>11/9/2012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FD71A4D-175C-42D9-BDB8-93FD0B3DB054}" type="slidenum">
              <a:rPr lang="en-US"/>
              <a:pPr>
                <a:defRPr/>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Presentation_Title">
    <p:spTree>
      <p:nvGrpSpPr>
        <p:cNvPr id="1" name=""/>
        <p:cNvGrpSpPr/>
        <p:nvPr/>
      </p:nvGrpSpPr>
      <p:grpSpPr>
        <a:xfrm>
          <a:off x="0" y="0"/>
          <a:ext cx="0" cy="0"/>
          <a:chOff x="0" y="0"/>
          <a:chExt cx="0" cy="0"/>
        </a:xfrm>
      </p:grpSpPr>
      <p:pic>
        <p:nvPicPr>
          <p:cNvPr id="6" name="Picture 5" descr="Title slide bkg.jpg"/>
          <p:cNvPicPr>
            <a:picLocks noChangeAspect="1"/>
          </p:cNvPicPr>
          <p:nvPr userDrawn="1"/>
        </p:nvPicPr>
        <p:blipFill>
          <a:blip r:embed="rId2" cstate="print"/>
          <a:stretch>
            <a:fillRect/>
          </a:stretch>
        </p:blipFill>
        <p:spPr>
          <a:xfrm>
            <a:off x="0" y="0"/>
            <a:ext cx="9144000" cy="6858000"/>
          </a:xfrm>
          <a:prstGeom prst="rect">
            <a:avLst/>
          </a:prstGeom>
        </p:spPr>
      </p:pic>
      <p:pic>
        <p:nvPicPr>
          <p:cNvPr id="5" name="Picture 29"/>
          <p:cNvPicPr>
            <a:picLocks noChangeAspect="1" noChangeArrowheads="1"/>
          </p:cNvPicPr>
          <p:nvPr/>
        </p:nvPicPr>
        <p:blipFill>
          <a:blip r:embed="rId3"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55016" name="Rectangle 8"/>
          <p:cNvSpPr>
            <a:spLocks noGrp="1" noChangeArrowheads="1"/>
          </p:cNvSpPr>
          <p:nvPr>
            <p:ph type="ctrTitle" sz="quarter"/>
          </p:nvPr>
        </p:nvSpPr>
        <p:spPr>
          <a:xfrm>
            <a:off x="3657600" y="914400"/>
            <a:ext cx="5062538" cy="1107996"/>
          </a:xfrm>
        </p:spPr>
        <p:txBody>
          <a:bodyPr>
            <a:spAutoFit/>
          </a:bodyPr>
          <a:lstStyle>
            <a:lvl1pPr>
              <a:defRPr sz="4000" b="1">
                <a:solidFill>
                  <a:schemeClr val="tx1"/>
                </a:solidFill>
                <a:latin typeface="+mn-lt"/>
              </a:defRPr>
            </a:lvl1pPr>
          </a:lstStyle>
          <a:p>
            <a:r>
              <a:rPr lang="en-US" smtClean="0"/>
              <a:t>Click to edit Master title style</a:t>
            </a:r>
            <a:endParaRPr lang="en-US" dirty="0"/>
          </a:p>
        </p:txBody>
      </p:sp>
      <p:sp>
        <p:nvSpPr>
          <p:cNvPr id="555017" name="Rectangle 9"/>
          <p:cNvSpPr>
            <a:spLocks noGrp="1" noChangeArrowheads="1"/>
          </p:cNvSpPr>
          <p:nvPr>
            <p:ph type="subTitle" sz="quarter" idx="1"/>
          </p:nvPr>
        </p:nvSpPr>
        <p:spPr>
          <a:xfrm>
            <a:off x="3641726" y="5249985"/>
            <a:ext cx="5349875" cy="438582"/>
          </a:xfrm>
        </p:spPr>
        <p:txBody>
          <a:bodyPr>
            <a:spAutoFit/>
          </a:bodyPr>
          <a:lstStyle>
            <a:lvl1pPr marL="0" indent="0">
              <a:spcBef>
                <a:spcPct val="25000"/>
              </a:spcBef>
              <a:buFontTx/>
              <a:buNone/>
              <a:defRPr sz="3000">
                <a:solidFill>
                  <a:schemeClr val="tx1"/>
                </a:solidFill>
              </a:defRPr>
            </a:lvl1pPr>
          </a:lstStyle>
          <a:p>
            <a:r>
              <a:rPr lang="en-US" smtClean="0"/>
              <a:t>Click to edit Master subtitle style</a:t>
            </a:r>
            <a:endParaRPr lang="en-US" dirty="0"/>
          </a:p>
        </p:txBody>
      </p:sp>
    </p:spTree>
    <p:extLst>
      <p:ext uri="{BB962C8B-B14F-4D97-AF65-F5344CB8AC3E}">
        <p14:creationId xmlns:p14="http://schemas.microsoft.com/office/powerpoint/2010/main" val="3223157680"/>
      </p:ext>
    </p:extLst>
  </p:cSld>
  <p:clrMapOvr>
    <a:masterClrMapping/>
  </p:clrMapOvr>
  <p:transition>
    <p:wipe dir="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447800" y="1752600"/>
            <a:ext cx="6096000" cy="3733800"/>
          </a:xfrm>
        </p:spPr>
        <p:txBody>
          <a:bodyPr/>
          <a:lstStyle>
            <a:lvl1pPr>
              <a:defRPr sz="2000" b="1">
                <a:latin typeface="Calibri" pitchFamily="34" charset="0"/>
                <a:cs typeface="Calibri" pitchFamily="34" charset="0"/>
              </a:defRPr>
            </a:lvl1pPr>
            <a:lvl2pPr marL="228600" indent="-228600">
              <a:buClrTx/>
              <a:buFont typeface="Arial" pitchFamily="34" charset="0"/>
              <a:buChar char="•"/>
              <a:defRPr b="1">
                <a:latin typeface="Calibri" pitchFamily="34" charset="0"/>
                <a:cs typeface="Calibri" pitchFamily="34" charset="0"/>
              </a:defRPr>
            </a:lvl2pPr>
            <a:lvl3pPr marL="457200" indent="-228600">
              <a:buFont typeface="Arial Narrow" pitchFamily="34" charset="0"/>
              <a:buChar char="–"/>
              <a:tabLst/>
              <a:defRPr b="1">
                <a:latin typeface="Calibri" pitchFamily="34" charset="0"/>
                <a:cs typeface="Calibri" pitchFamily="34" charset="0"/>
              </a:defRPr>
            </a:lvl3pPr>
            <a:lvl4pPr marL="685800" indent="-228600">
              <a:buClrTx/>
              <a:buFont typeface="Arial" pitchFamily="34" charset="0"/>
              <a:buChar char="•"/>
              <a:defRPr b="1">
                <a:latin typeface="Calibri" pitchFamily="34" charset="0"/>
                <a:cs typeface="Calibri" pitchFamily="34" charset="0"/>
              </a:defRPr>
            </a:lvl4pPr>
            <a:lvl5pPr marL="914400" indent="-228600">
              <a:buClrTx/>
              <a:buFont typeface="Arial Narrow" pitchFamily="34" charset="0"/>
              <a:buChar char="–"/>
              <a:defRPr b="1">
                <a:solidFill>
                  <a:schemeClr val="tx1"/>
                </a:solidFill>
                <a:latin typeface="Calibri" pitchFamily="34" charset="0"/>
                <a:cs typeface="Calibri" pitchFamily="34" charset="0"/>
              </a:defRPr>
            </a:lvl5pPr>
            <a:lvl6pPr>
              <a:buNone/>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8"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107074707"/>
      </p:ext>
    </p:extLst>
  </p:cSld>
  <p:clrMapOvr>
    <a:masterClrMapping/>
  </p:clrMapOvr>
  <p:transition>
    <p:wipe dir="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smtClean="0">
                <a:latin typeface="Calibri" pitchFamily="34" charset="0"/>
                <a:cs typeface="Calibri" pitchFamily="34" charset="0"/>
              </a:defRPr>
            </a:lvl1pPr>
            <a:lvl2pPr marL="228600" indent="-228600">
              <a:buClrTx/>
              <a:buFont typeface="Arial" pitchFamily="34" charset="0"/>
              <a:buChar char="•"/>
              <a:defRPr lang="en-US" sz="1800" smtClean="0">
                <a:latin typeface="Calibri" pitchFamily="34" charset="0"/>
                <a:cs typeface="Calibri" pitchFamily="34" charset="0"/>
              </a:defRPr>
            </a:lvl2pPr>
            <a:lvl3pPr>
              <a:defRPr/>
            </a:lvl3pPr>
            <a:lvl5pPr>
              <a:defRPr/>
            </a:lvl5pPr>
            <a:lvl6pPr>
              <a:defRPr/>
            </a:lvl6pPr>
          </a:lstStyle>
          <a:p>
            <a:pPr lvl="0"/>
            <a:r>
              <a:rPr lang="en-US" smtClean="0"/>
              <a:t>Click to edit Master text styles</a:t>
            </a:r>
          </a:p>
          <a:p>
            <a:pPr lvl="1"/>
            <a:r>
              <a:rPr lang="en-US" smtClean="0"/>
              <a:t>Second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0"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1473986956"/>
      </p:ext>
    </p:extLst>
  </p:cSld>
  <p:clrMapOvr>
    <a:masterClrMapping/>
  </p:clrMapOvr>
  <p:transition>
    <p:wipe dir="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10" name="Rectangle 9"/>
          <p:cNvSpPr/>
          <p:nvPr/>
        </p:nvSpPr>
        <p:spPr bwMode="auto">
          <a:xfrm>
            <a:off x="1109665" y="2937932"/>
            <a:ext cx="2528887" cy="1862138"/>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lnSpc>
                <a:spcPct val="90000"/>
              </a:lnSpc>
              <a:spcBef>
                <a:spcPct val="5000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dirty="0" smtClean="0">
                <a:latin typeface="Calibri" pitchFamily="34" charset="0"/>
                <a:cs typeface="Calibri" pitchFamily="34" charset="0"/>
              </a:defRPr>
            </a:lvl1pPr>
            <a:lvl2pPr marL="228600" indent="-228600">
              <a:buClrTx/>
              <a:buFont typeface="Arial" pitchFamily="34" charset="0"/>
              <a:buChar char="•"/>
              <a:defRPr lang="en-US" sz="1800" b="1" dirty="0" smtClean="0">
                <a:latin typeface="Calibri" pitchFamily="34" charset="0"/>
                <a:cs typeface="Calibri" pitchFamily="34" charset="0"/>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2" y="457201"/>
            <a:ext cx="7126287" cy="5334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512488442"/>
      </p:ext>
    </p:extLst>
  </p:cSld>
  <p:clrMapOvr>
    <a:masterClrMapping/>
  </p:clrMapOvr>
  <p:transition>
    <p:wipe dir="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6" name="Rectangle 5"/>
          <p:cNvSpPr/>
          <p:nvPr/>
        </p:nvSpPr>
        <p:spPr bwMode="auto">
          <a:xfrm>
            <a:off x="3638550" y="2974975"/>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7" name="Rectangle 6"/>
          <p:cNvSpPr/>
          <p:nvPr/>
        </p:nvSpPr>
        <p:spPr bwMode="auto">
          <a:xfrm>
            <a:off x="6076950" y="4498975"/>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9" name="Rectangle 8"/>
          <p:cNvSpPr/>
          <p:nvPr/>
        </p:nvSpPr>
        <p:spPr bwMode="auto">
          <a:xfrm>
            <a:off x="0" y="2989263"/>
            <a:ext cx="3638550" cy="253365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0" name="Rectangle 9"/>
          <p:cNvSpPr/>
          <p:nvPr/>
        </p:nvSpPr>
        <p:spPr bwMode="auto">
          <a:xfrm>
            <a:off x="3638550" y="4498979"/>
            <a:ext cx="2438400" cy="182562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3" name="Content Placeholder 2"/>
          <p:cNvSpPr>
            <a:spLocks noGrp="1"/>
          </p:cNvSpPr>
          <p:nvPr>
            <p:ph idx="10"/>
          </p:nvPr>
        </p:nvSpPr>
        <p:spPr>
          <a:xfrm>
            <a:off x="3638550" y="2974975"/>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498975"/>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2" name="Title 1"/>
          <p:cNvSpPr>
            <a:spLocks noGrp="1"/>
          </p:cNvSpPr>
          <p:nvPr>
            <p:ph type="title"/>
          </p:nvPr>
        </p:nvSpPr>
        <p:spPr>
          <a:xfrm>
            <a:off x="1447802" y="457205"/>
            <a:ext cx="7126287" cy="609599"/>
          </a:xfrm>
        </p:spPr>
        <p:txBody>
          <a:bodyPr/>
          <a:lstStyle>
            <a:lvl1pPr>
              <a:defRPr>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smtClean="0">
                <a:latin typeface="Calibri" pitchFamily="34" charset="0"/>
                <a:cs typeface="Calibri" pitchFamily="34" charset="0"/>
              </a:defRPr>
            </a:lvl1pPr>
            <a:lvl2pPr marL="228600" indent="-228600">
              <a:buClrTx/>
              <a:buFont typeface="Arial" pitchFamily="34" charset="0"/>
              <a:buChar char="•"/>
              <a:defRPr lang="en-US" sz="1800" b="1" smtClean="0">
                <a:latin typeface="Calibri" pitchFamily="34" charset="0"/>
                <a:cs typeface="Calibri" pitchFamily="34" charset="0"/>
              </a:defRPr>
            </a:lvl2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2172070432"/>
      </p:ext>
    </p:extLst>
  </p:cSld>
  <p:clrMapOvr>
    <a:masterClrMapping/>
  </p:clrMapOvr>
  <p:transition>
    <p:wipe dir="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p:cNvSpPr/>
          <p:nvPr/>
        </p:nvSpPr>
        <p:spPr bwMode="auto">
          <a:xfrm>
            <a:off x="1922465" y="4800600"/>
            <a:ext cx="7221537" cy="14303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sp>
        <p:nvSpPr>
          <p:cNvPr id="4" name="Rectangle 3"/>
          <p:cNvSpPr/>
          <p:nvPr/>
        </p:nvSpPr>
        <p:spPr bwMode="auto">
          <a:xfrm>
            <a:off x="6172200" y="5888042"/>
            <a:ext cx="2971800" cy="968375"/>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prstClr val="white"/>
              </a:solidFill>
              <a:latin typeface="Calibri"/>
            </a:endParaRPr>
          </a:p>
        </p:txBody>
      </p:sp>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276652781"/>
      </p:ext>
    </p:extLst>
  </p:cSld>
  <p:clrMapOvr>
    <a:masterClrMapping/>
  </p:clrMapOvr>
  <p:transition>
    <p:wipe dir="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cstate="print"/>
          <a:srcRect l="2" t="-5" r="86995" b="88000"/>
          <a:stretch>
            <a:fillRect/>
          </a:stretch>
        </p:blipFill>
        <p:spPr bwMode="auto">
          <a:xfrm>
            <a:off x="0" y="476250"/>
            <a:ext cx="1189038" cy="381000"/>
          </a:xfrm>
          <a:prstGeom prst="rect">
            <a:avLst/>
          </a:prstGeom>
          <a:noFill/>
          <a:ln w="9525">
            <a:noFill/>
            <a:miter lim="800000"/>
            <a:headEnd/>
            <a:tailEnd/>
          </a:ln>
        </p:spPr>
      </p:pic>
      <p:pic>
        <p:nvPicPr>
          <p:cNvPr id="4" name="Picture 29"/>
          <p:cNvPicPr>
            <a:picLocks noChangeAspect="1" noChangeArrowheads="1"/>
          </p:cNvPicPr>
          <p:nvPr/>
        </p:nvPicPr>
        <p:blipFill>
          <a:blip r:embed="rId3"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p:nvPicPr>
        <p:blipFill>
          <a:blip r:embed="rId4" cstate="print"/>
          <a:srcRect/>
          <a:stretch>
            <a:fillRect/>
          </a:stretch>
        </p:blipFill>
        <p:spPr bwMode="auto">
          <a:xfrm>
            <a:off x="1809750" y="0"/>
            <a:ext cx="7334250" cy="58738"/>
          </a:xfrm>
          <a:prstGeom prst="rect">
            <a:avLst/>
          </a:prstGeom>
          <a:noFill/>
          <a:ln w="9525">
            <a:noFill/>
            <a:miter lim="800000"/>
            <a:headEnd/>
            <a:tailEnd/>
          </a:ln>
        </p:spPr>
      </p:pic>
      <p:sp>
        <p:nvSpPr>
          <p:cNvPr id="2" name="Title 1"/>
          <p:cNvSpPr>
            <a:spLocks noGrp="1"/>
          </p:cNvSpPr>
          <p:nvPr>
            <p:ph type="title"/>
          </p:nvPr>
        </p:nvSpPr>
        <p:spPr>
          <a:xfrm>
            <a:off x="0" y="2209800"/>
            <a:ext cx="9144000" cy="685800"/>
          </a:xfrm>
        </p:spPr>
        <p:txBody>
          <a:bodyPr/>
          <a:lstStyle>
            <a:lvl1pPr algn="ctr">
              <a:defRPr sz="3600" b="1" cap="none">
                <a:solidFill>
                  <a:schemeClr val="tx1"/>
                </a:solidFill>
                <a:latin typeface="Calibri" pitchFamily="34" charset="0"/>
                <a:cs typeface="Calibr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2677829432"/>
      </p:ext>
    </p:extLst>
  </p:cSld>
  <p:clrMapOvr>
    <a:masterClrMapping/>
  </p:clrMapOvr>
  <p:transition>
    <p:wipe dir="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7" name="Content Placeholder 2"/>
          <p:cNvSpPr>
            <a:spLocks noGrp="1"/>
          </p:cNvSpPr>
          <p:nvPr>
            <p:ph idx="1"/>
          </p:nvPr>
        </p:nvSpPr>
        <p:spPr>
          <a:xfrm>
            <a:off x="1600199" y="5390002"/>
            <a:ext cx="7554915" cy="1071758"/>
          </a:xfrm>
        </p:spPr>
        <p:txBody>
          <a:bodyPr/>
          <a:lstStyle>
            <a:lvl1pPr marL="457200" indent="-457200">
              <a:buFontTx/>
              <a:buBlip>
                <a:blip r:embed="rId3"/>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3104914457"/>
      </p:ext>
    </p:extLst>
  </p:cSld>
  <p:clrMapOvr>
    <a:masterClrMapping/>
  </p:clrMapOvr>
  <p:transition>
    <p:wipe dir="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Content Placeholder 2"/>
          <p:cNvSpPr>
            <a:spLocks noGrp="1"/>
          </p:cNvSpPr>
          <p:nvPr>
            <p:ph sz="half" idx="1"/>
          </p:nvPr>
        </p:nvSpPr>
        <p:spPr>
          <a:xfrm>
            <a:off x="59055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8009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732317689"/>
      </p:ext>
    </p:extLst>
  </p:cSld>
  <p:clrMapOvr>
    <a:masterClrMapping/>
  </p:clrMapOvr>
  <p:transition>
    <p:wipe dir="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Title 1"/>
          <p:cNvSpPr>
            <a:spLocks noGrp="1"/>
          </p:cNvSpPr>
          <p:nvPr>
            <p:ph type="title"/>
          </p:nvPr>
        </p:nvSpPr>
        <p:spPr>
          <a:xfrm>
            <a:off x="1447802" y="457201"/>
            <a:ext cx="7126287" cy="609600"/>
          </a:xfrm>
        </p:spPr>
        <p:txBody>
          <a:bodyPr/>
          <a:lstStyle>
            <a:lvl1pPr>
              <a:defRPr>
                <a:latin typeface="+mj-lt"/>
              </a:defRPr>
            </a:lvl1pPr>
          </a:lstStyle>
          <a:p>
            <a:r>
              <a:rPr lang="en-US" smtClean="0"/>
              <a:t>Click to edit Master title style</a:t>
            </a:r>
            <a:endParaRPr lang="en-US" dirty="0"/>
          </a:p>
        </p:txBody>
      </p:sp>
    </p:spTree>
    <p:extLst>
      <p:ext uri="{BB962C8B-B14F-4D97-AF65-F5344CB8AC3E}">
        <p14:creationId xmlns:p14="http://schemas.microsoft.com/office/powerpoint/2010/main" val="1151625262"/>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34381DE-63BA-4909-8563-F8DCE42369AE}" type="datetimeFigureOut">
              <a:rPr lang="en-US"/>
              <a:pPr>
                <a:defRPr/>
              </a:pPr>
              <a:t>11/9/2012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6CD1F0B-1135-455E-9317-1807A9BAD66E}" type="slidenum">
              <a:rPr lang="en-US"/>
              <a:pPr>
                <a:defRPr/>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121621089"/>
      </p:ext>
    </p:extLst>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76238" y="1481138"/>
            <a:ext cx="8215312" cy="473551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85995120"/>
      </p:ext>
    </p:extLst>
  </p:cSld>
  <p:clrMapOvr>
    <a:masterClrMapping/>
  </p:clrMapOvr>
  <p:transition spd="med">
    <p:fade/>
  </p:transition>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4650" y="207963"/>
            <a:ext cx="6838950" cy="863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5764" y="1604963"/>
            <a:ext cx="4030662"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68827" y="1604963"/>
            <a:ext cx="4032250" cy="4735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89253107"/>
      </p:ext>
    </p:extLst>
  </p:cSld>
  <p:clrMapOvr>
    <a:masterClrMapping/>
  </p:clrMapOvr>
  <p:transition spd="med">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67053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31A17EF-088D-4C94-9B57-F5F0234FA1CF}" type="datetimeFigureOut">
              <a:rPr lang="en-US">
                <a:solidFill>
                  <a:prstClr val="black">
                    <a:tint val="75000"/>
                  </a:prstClr>
                </a:solidFill>
              </a:rPr>
              <a:pPr>
                <a:def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D909773-CE26-49F4-BDF8-15A25626982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65706634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0" y="1447800"/>
            <a:ext cx="91440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1"/>
            <a:ext cx="8229600" cy="4267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1CC7DE4D-5F6A-43B0-B4AD-9657E5228B79}" type="datetimeFigureOut">
              <a:rPr lang="en-US">
                <a:solidFill>
                  <a:prstClr val="black">
                    <a:tint val="75000"/>
                  </a:prstClr>
                </a:solidFill>
              </a:rPr>
              <a:pPr>
                <a:defRPr/>
              </a:pPr>
              <a:t>11/9/2012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0D9D8CF-FD2B-4413-87A1-57882C2D07B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3454971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6AD32BA-5704-4E21-BCDF-37C9DB2C91E2}" type="datetimeFigureOut">
              <a:rPr lang="en-US">
                <a:solidFill>
                  <a:prstClr val="black">
                    <a:tint val="75000"/>
                  </a:prstClr>
                </a:solidFill>
              </a:rPr>
              <a:pPr>
                <a:defRPr/>
              </a:pPr>
              <a:t>11/9/2012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58723C2-125F-434E-8F09-B94B221E469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7024252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FA5FCC13-D85E-403E-9E2E-A54F7E8D0DD8}" type="datetimeFigureOut">
              <a:rPr lang="en-US">
                <a:solidFill>
                  <a:prstClr val="black">
                    <a:tint val="75000"/>
                  </a:prstClr>
                </a:solidFill>
              </a:rPr>
              <a:pPr>
                <a:defRPr/>
              </a:pPr>
              <a:t>11/9/2012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3CACD75-2B1B-4EA2-A7A8-C8E6CDB573C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5720133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73EC201-C52A-4D21-869C-2804F8B6B79D}" type="datetimeFigureOut">
              <a:rPr lang="en-US">
                <a:solidFill>
                  <a:prstClr val="black">
                    <a:tint val="75000"/>
                  </a:prstClr>
                </a:solidFill>
              </a:rPr>
              <a:pPr>
                <a:defRPr/>
              </a:pPr>
              <a:t>11/9/2012</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D70D30F0-AF18-43A4-BE76-E9E24F8BDE1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9187860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7A5B590-1019-4E48-AC04-B8F75BB951F8}" type="datetimeFigureOut">
              <a:rPr lang="en-US">
                <a:solidFill>
                  <a:prstClr val="black">
                    <a:tint val="75000"/>
                  </a:prstClr>
                </a:solidFill>
              </a:rPr>
              <a:pPr>
                <a:defRPr/>
              </a:pPr>
              <a:t>11/9/2012</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1D83F9F8-2040-4D5C-965C-AED669DC00D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41358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34.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theme" Target="../theme/theme10.xml"/><Relationship Id="rId2" Type="http://schemas.openxmlformats.org/officeDocument/2006/relationships/slideLayout" Target="../slideLayouts/slideLayout128.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0" Type="http://schemas.openxmlformats.org/officeDocument/2006/relationships/slideLayout" Target="../slideLayouts/slideLayout136.xml"/><Relationship Id="rId4" Type="http://schemas.openxmlformats.org/officeDocument/2006/relationships/slideLayout" Target="../slideLayouts/slideLayout130.xml"/><Relationship Id="rId9" Type="http://schemas.openxmlformats.org/officeDocument/2006/relationships/slideLayout" Target="../slideLayouts/slideLayout135.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140.xml"/><Relationship Id="rId7" Type="http://schemas.openxmlformats.org/officeDocument/2006/relationships/theme" Target="../theme/theme11.xml"/><Relationship Id="rId2" Type="http://schemas.openxmlformats.org/officeDocument/2006/relationships/slideLayout" Target="../slideLayouts/slideLayout139.xml"/><Relationship Id="rId1" Type="http://schemas.openxmlformats.org/officeDocument/2006/relationships/slideLayout" Target="../slideLayouts/slideLayout138.xml"/><Relationship Id="rId6" Type="http://schemas.openxmlformats.org/officeDocument/2006/relationships/slideLayout" Target="../slideLayouts/slideLayout143.xml"/><Relationship Id="rId5" Type="http://schemas.openxmlformats.org/officeDocument/2006/relationships/slideLayout" Target="../slideLayouts/slideLayout142.xml"/><Relationship Id="rId4" Type="http://schemas.openxmlformats.org/officeDocument/2006/relationships/slideLayout" Target="../slideLayouts/slideLayout1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image" Target="../media/image2.emf"/><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image" Target="../media/image5.emf"/><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image" Target="../media/image2.emf"/><Relationship Id="rId2" Type="http://schemas.openxmlformats.org/officeDocument/2006/relationships/slideLayout" Target="../slideLayouts/slideLayout36.xml"/><Relationship Id="rId16" Type="http://schemas.openxmlformats.org/officeDocument/2006/relationships/theme" Target="../theme/theme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18" Type="http://schemas.openxmlformats.org/officeDocument/2006/relationships/image" Target="../media/image2.emf"/><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theme" Target="../theme/theme4.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10" Type="http://schemas.openxmlformats.org/officeDocument/2006/relationships/slideLayout" Target="../slideLayouts/slideLayout59.xml"/><Relationship Id="rId19" Type="http://schemas.openxmlformats.org/officeDocument/2006/relationships/image" Target="../media/image5.emf"/><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slideLayout" Target="../slideLayouts/slideLayout78.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17" Type="http://schemas.openxmlformats.org/officeDocument/2006/relationships/image" Target="../media/image5.emf"/><Relationship Id="rId2" Type="http://schemas.openxmlformats.org/officeDocument/2006/relationships/slideLayout" Target="../slideLayouts/slideLayout67.xml"/><Relationship Id="rId16" Type="http://schemas.openxmlformats.org/officeDocument/2006/relationships/image" Target="../media/image2.emf"/><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5" Type="http://schemas.openxmlformats.org/officeDocument/2006/relationships/theme" Target="../theme/theme5.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slideLayout" Target="../slideLayouts/slideLayout7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slideLayout" Target="../slideLayouts/slideLayout92.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17" Type="http://schemas.openxmlformats.org/officeDocument/2006/relationships/image" Target="../media/image5.emf"/><Relationship Id="rId2" Type="http://schemas.openxmlformats.org/officeDocument/2006/relationships/slideLayout" Target="../slideLayouts/slideLayout81.xml"/><Relationship Id="rId16" Type="http://schemas.openxmlformats.org/officeDocument/2006/relationships/image" Target="../media/image2.emf"/><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5" Type="http://schemas.openxmlformats.org/officeDocument/2006/relationships/theme" Target="../theme/theme6.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image" Target="../media/image1.jpeg"/><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theme" Target="../theme/theme7.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2.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theme" Target="../theme/theme8.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3.xml"/><Relationship Id="rId3" Type="http://schemas.openxmlformats.org/officeDocument/2006/relationships/slideLayout" Target="../slideLayouts/slideLayout118.xml"/><Relationship Id="rId7" Type="http://schemas.openxmlformats.org/officeDocument/2006/relationships/slideLayout" Target="../slideLayouts/slideLayout122.xml"/><Relationship Id="rId12" Type="http://schemas.openxmlformats.org/officeDocument/2006/relationships/theme" Target="../theme/theme9.xml"/><Relationship Id="rId2" Type="http://schemas.openxmlformats.org/officeDocument/2006/relationships/slideLayout" Target="../slideLayouts/slideLayout117.xml"/><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5" Type="http://schemas.openxmlformats.org/officeDocument/2006/relationships/slideLayout" Target="../slideLayouts/slideLayout120.xml"/><Relationship Id="rId10" Type="http://schemas.openxmlformats.org/officeDocument/2006/relationships/slideLayout" Target="../slideLayouts/slideLayout125.xml"/><Relationship Id="rId4" Type="http://schemas.openxmlformats.org/officeDocument/2006/relationships/slideLayout" Target="../slideLayouts/slideLayout119.xml"/><Relationship Id="rId9" Type="http://schemas.openxmlformats.org/officeDocument/2006/relationships/slideLayout" Target="../slideLayouts/slideLayout1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4"/>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9FB46DA7-2FA2-4A14-B6B0-47A46057B593}" type="datetimeFigureOut">
              <a:rPr lang="en-US"/>
              <a:pPr>
                <a:defRPr/>
              </a:pPr>
              <a:t>11/9/2012</a:t>
            </a:fld>
            <a:endParaRPr lang="en-US"/>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6B98E57A-22DF-4DC3-BE32-9D5C9258884F}" type="slidenum">
              <a:rPr lang="en-US"/>
              <a:pPr>
                <a:defRPr/>
              </a:pPr>
              <a:t>‹#›</a:t>
            </a:fld>
            <a:endParaRPr lang="en-US"/>
          </a:p>
        </p:txBody>
      </p:sp>
      <p:pic>
        <p:nvPicPr>
          <p:cNvPr id="1031" name="Picture 7" descr="cu_logo_sml_150_ppt.jpg                                        000B7307&#10;MPF28 Panther                  BD8AC844:"/>
          <p:cNvPicPr>
            <a:picLocks noChangeAspect="1" noChangeArrowheads="1"/>
          </p:cNvPicPr>
          <p:nvPr userDrawn="1"/>
        </p:nvPicPr>
        <p:blipFill>
          <a:blip r:embed="rId13" cstate="print"/>
          <a:srcRect/>
          <a:stretch>
            <a:fillRect/>
          </a:stretch>
        </p:blipFill>
        <p:spPr bwMode="auto">
          <a:xfrm>
            <a:off x="-1588" y="5876929"/>
            <a:ext cx="9145588" cy="9810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69" r:id="rId1"/>
    <p:sldLayoutId id="214748377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ctr" rtl="0" eaLnBrk="0" fontAlgn="base" hangingPunct="0">
        <a:spcBef>
          <a:spcPct val="0"/>
        </a:spcBef>
        <a:spcAft>
          <a:spcPct val="0"/>
        </a:spcAft>
        <a:defRPr sz="4000" kern="1200">
          <a:solidFill>
            <a:schemeClr val="tx1"/>
          </a:solidFill>
          <a:latin typeface="+mj-lt"/>
          <a:ea typeface="+mj-ea"/>
          <a:cs typeface="+mj-cs"/>
        </a:defRPr>
      </a:lvl1pPr>
      <a:lvl2pPr algn="ctr" rtl="0" eaLnBrk="0" fontAlgn="base" hangingPunct="0">
        <a:spcBef>
          <a:spcPct val="0"/>
        </a:spcBef>
        <a:spcAft>
          <a:spcPct val="0"/>
        </a:spcAft>
        <a:defRPr sz="4000">
          <a:solidFill>
            <a:schemeClr val="tx1"/>
          </a:solidFill>
          <a:latin typeface="Arial" charset="0"/>
        </a:defRPr>
      </a:lvl2pPr>
      <a:lvl3pPr algn="ctr" rtl="0" eaLnBrk="0" fontAlgn="base" hangingPunct="0">
        <a:spcBef>
          <a:spcPct val="0"/>
        </a:spcBef>
        <a:spcAft>
          <a:spcPct val="0"/>
        </a:spcAft>
        <a:defRPr sz="4000">
          <a:solidFill>
            <a:schemeClr val="tx1"/>
          </a:solidFill>
          <a:latin typeface="Arial" charset="0"/>
        </a:defRPr>
      </a:lvl3pPr>
      <a:lvl4pPr algn="ctr" rtl="0" eaLnBrk="0" fontAlgn="base" hangingPunct="0">
        <a:spcBef>
          <a:spcPct val="0"/>
        </a:spcBef>
        <a:spcAft>
          <a:spcPct val="0"/>
        </a:spcAft>
        <a:defRPr sz="4000">
          <a:solidFill>
            <a:schemeClr val="tx1"/>
          </a:solidFill>
          <a:latin typeface="Arial" charset="0"/>
        </a:defRPr>
      </a:lvl4pPr>
      <a:lvl5pPr algn="ctr" rtl="0" eaLnBrk="0" fontAlgn="base" hangingPunct="0">
        <a:spcBef>
          <a:spcPct val="0"/>
        </a:spcBef>
        <a:spcAft>
          <a:spcPct val="0"/>
        </a:spcAft>
        <a:defRPr sz="40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EA4CB275-5248-4C4A-9252-F889FD0DB7A7}" type="datetime1">
              <a:rPr lang="en-US" smtClean="0">
                <a:solidFill>
                  <a:prstClr val="black">
                    <a:tint val="75000"/>
                  </a:prstClr>
                </a:solidFill>
                <a:latin typeface="Calibri"/>
              </a:rPr>
              <a:pPr fontAlgn="auto">
                <a:spcBef>
                  <a:spcPts val="0"/>
                </a:spcBef>
                <a:spcAft>
                  <a:spcPts val="0"/>
                </a:spcAft>
              </a:pPr>
              <a:t>11/9/2012</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0C07BEFE-95A2-4D36-B31E-2CBC216C87EB}" type="slidenum">
              <a:rPr lang="en-US" smtClean="0">
                <a:solidFill>
                  <a:prstClr val="black">
                    <a:tint val="75000"/>
                  </a:prstClr>
                </a:solidFill>
                <a:latin typeface="Calibri"/>
              </a:rPr>
              <a:pPr fontAlgn="auto">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934433625"/>
      </p:ext>
    </p:extLst>
  </p:cSld>
  <p:clrMap bg1="lt1" tx1="dk1" bg2="lt2" tx2="dk2" accent1="accent1" accent2="accent2" accent3="accent3" accent4="accent4" accent5="accent5" accent6="accent6" hlink="hlink" folHlink="folHlink"/>
  <p:sldLayoutIdLst>
    <p:sldLayoutId id="2147483904" r:id="rId1"/>
    <p:sldLayoutId id="2147483905" r:id="rId2"/>
    <p:sldLayoutId id="2147483906" r:id="rId3"/>
    <p:sldLayoutId id="2147483907" r:id="rId4"/>
    <p:sldLayoutId id="2147483908" r:id="rId5"/>
    <p:sldLayoutId id="2147483909" r:id="rId6"/>
    <p:sldLayoutId id="2147483910" r:id="rId7"/>
    <p:sldLayoutId id="2147483911" r:id="rId8"/>
    <p:sldLayoutId id="2147483912" r:id="rId9"/>
    <p:sldLayoutId id="2147483913" r:id="rId10"/>
    <p:sldLayoutId id="2147483914"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74637"/>
            <a:ext cx="8229600" cy="1143000"/>
          </a:xfrm>
          <a:prstGeom prst="rect">
            <a:avLst/>
          </a:prstGeom>
          <a:noFill/>
          <a:ln>
            <a:noFill/>
          </a:ln>
        </p:spPr>
        <p:txBody>
          <a:bodyPr lIns="91425" tIns="91425" rIns="91425" bIns="91425" anchor="b" anchorCtr="0"/>
          <a:lstStyle>
            <a:lvl1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1pPr>
            <a:lvl2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2pPr>
            <a:lvl3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3pPr>
            <a:lvl4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4pPr>
            <a:lvl5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5pPr>
            <a:lvl6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6pPr>
            <a:lvl7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7pPr>
            <a:lvl8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8pPr>
            <a:lvl9pPr marL="0" indent="228600"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9pPr>
          </a:lstStyle>
          <a:p>
            <a:endParaRPr/>
          </a:p>
        </p:txBody>
      </p:sp>
      <p:sp>
        <p:nvSpPr>
          <p:cNvPr id="6" name="Shape 6"/>
          <p:cNvSpPr txBox="1">
            <a:spLocks noGrp="1"/>
          </p:cNvSpPr>
          <p:nvPr>
            <p:ph type="body" idx="1"/>
          </p:nvPr>
        </p:nvSpPr>
        <p:spPr>
          <a:xfrm>
            <a:off x="457200" y="1600200"/>
            <a:ext cx="8229600" cy="4967574"/>
          </a:xfrm>
          <a:prstGeom prst="rect">
            <a:avLst/>
          </a:prstGeom>
          <a:noFill/>
          <a:ln>
            <a:noFill/>
          </a:ln>
        </p:spPr>
        <p:txBody>
          <a:bodyPr lIns="91425" tIns="91425" rIns="91425" bIns="91425" anchor="t" anchorCtr="0"/>
          <a:lstStyle>
            <a:lvl1pPr marL="342900" indent="-342900" algn="l" rtl="0">
              <a:spcBef>
                <a:spcPts val="600"/>
              </a:spcBef>
              <a:buClr>
                <a:schemeClr val="dk1"/>
              </a:buClr>
              <a:buSzPct val="166666"/>
              <a:buFont typeface="Arial"/>
              <a:buChar char="•"/>
              <a:defRPr sz="3000" b="0" i="0" u="none" strike="noStrike" cap="none" baseline="0">
                <a:solidFill>
                  <a:schemeClr val="dk1"/>
                </a:solidFill>
                <a:latin typeface="Arial"/>
                <a:ea typeface="Arial"/>
                <a:cs typeface="Arial"/>
                <a:sym typeface="Arial"/>
              </a:defRPr>
            </a:lvl1pPr>
            <a:lvl2pPr marL="742950" indent="-285750" algn="l" rtl="0">
              <a:spcBef>
                <a:spcPts val="480"/>
              </a:spcBef>
              <a:buClr>
                <a:schemeClr val="dk1"/>
              </a:buClr>
              <a:buSzPct val="100000"/>
              <a:buFont typeface="Courier New"/>
              <a:buChar char="o"/>
              <a:defRPr sz="2400" b="0" i="0" u="none" strike="noStrike" cap="none" baseline="0">
                <a:solidFill>
                  <a:schemeClr val="dk1"/>
                </a:solidFill>
                <a:latin typeface="Arial"/>
                <a:ea typeface="Arial"/>
                <a:cs typeface="Arial"/>
                <a:sym typeface="Arial"/>
              </a:defRPr>
            </a:lvl2pPr>
            <a:lvl3pPr marL="1143000" indent="-228600" algn="l" rtl="0">
              <a:spcBef>
                <a:spcPts val="480"/>
              </a:spcBef>
              <a:buClr>
                <a:schemeClr val="dk1"/>
              </a:buClr>
              <a:buSzPct val="100000"/>
              <a:buFont typeface="Wingdings"/>
              <a:buChar char="§"/>
              <a:defRPr sz="2400" b="0" i="0" u="none" strike="noStrike" cap="none" baseline="0">
                <a:solidFill>
                  <a:schemeClr val="dk1"/>
                </a:solidFill>
                <a:latin typeface="Arial"/>
                <a:ea typeface="Arial"/>
                <a:cs typeface="Arial"/>
                <a:sym typeface="Arial"/>
              </a:defRPr>
            </a:lvl3pPr>
            <a:lvl4pPr marL="1600200" indent="-228600" algn="l" rtl="0">
              <a:spcBef>
                <a:spcPts val="360"/>
              </a:spcBef>
              <a:buClr>
                <a:schemeClr val="dk1"/>
              </a:buClr>
              <a:buSzPct val="166666"/>
              <a:buFont typeface="Arial"/>
              <a:buChar char="•"/>
              <a:defRPr sz="1800" b="0" i="0" u="none" strike="noStrike" cap="none" baseline="0">
                <a:solidFill>
                  <a:schemeClr val="dk1"/>
                </a:solidFill>
                <a:latin typeface="Arial"/>
                <a:ea typeface="Arial"/>
                <a:cs typeface="Arial"/>
                <a:sym typeface="Arial"/>
              </a:defRPr>
            </a:lvl4pPr>
            <a:lvl5pPr marL="2057400" indent="-228600" algn="l" rtl="0">
              <a:spcBef>
                <a:spcPts val="360"/>
              </a:spcBef>
              <a:buClr>
                <a:schemeClr val="dk1"/>
              </a:buClr>
              <a:buSzPct val="100000"/>
              <a:buFont typeface="Courier New"/>
              <a:buChar char="o"/>
              <a:defRPr sz="1800" b="0" i="0" u="none" strike="noStrike" cap="none" baseline="0">
                <a:solidFill>
                  <a:schemeClr val="dk1"/>
                </a:solidFill>
                <a:latin typeface="Arial"/>
                <a:ea typeface="Arial"/>
                <a:cs typeface="Arial"/>
                <a:sym typeface="Arial"/>
              </a:defRPr>
            </a:lvl5pPr>
            <a:lvl6pPr marL="2514600" indent="-228600" algn="l" rtl="0">
              <a:spcBef>
                <a:spcPts val="360"/>
              </a:spcBef>
              <a:buClr>
                <a:schemeClr val="dk1"/>
              </a:buClr>
              <a:buSzPct val="100000"/>
              <a:buFont typeface="Wingdings"/>
              <a:buChar char="§"/>
              <a:defRPr sz="1800" b="0" i="0" u="none" strike="noStrike" cap="none" baseline="0">
                <a:solidFill>
                  <a:schemeClr val="dk1"/>
                </a:solidFill>
                <a:latin typeface="Arial"/>
                <a:ea typeface="Arial"/>
                <a:cs typeface="Arial"/>
                <a:sym typeface="Arial"/>
              </a:defRPr>
            </a:lvl6pPr>
            <a:lvl7pPr marL="2971800" indent="-228600" algn="l" rtl="0">
              <a:spcBef>
                <a:spcPts val="360"/>
              </a:spcBef>
              <a:buClr>
                <a:schemeClr val="dk1"/>
              </a:buClr>
              <a:buSzPct val="166666"/>
              <a:buFont typeface="Arial"/>
              <a:buChar char="•"/>
              <a:defRPr sz="1800" b="0" i="0" u="none" strike="noStrike" cap="none" baseline="0">
                <a:solidFill>
                  <a:schemeClr val="dk1"/>
                </a:solidFill>
                <a:latin typeface="Arial"/>
                <a:ea typeface="Arial"/>
                <a:cs typeface="Arial"/>
                <a:sym typeface="Arial"/>
              </a:defRPr>
            </a:lvl7pPr>
            <a:lvl8pPr marL="3429000" indent="-228600" algn="l" rtl="0">
              <a:spcBef>
                <a:spcPts val="360"/>
              </a:spcBef>
              <a:buClr>
                <a:schemeClr val="dk1"/>
              </a:buClr>
              <a:buSzPct val="100000"/>
              <a:buFont typeface="Courier New"/>
              <a:buChar char="o"/>
              <a:defRPr sz="1800" b="0" i="0" u="none" strike="noStrike" cap="none" baseline="0">
                <a:solidFill>
                  <a:schemeClr val="dk1"/>
                </a:solidFill>
                <a:latin typeface="Arial"/>
                <a:ea typeface="Arial"/>
                <a:cs typeface="Arial"/>
                <a:sym typeface="Arial"/>
              </a:defRPr>
            </a:lvl8pPr>
            <a:lvl9pPr marL="3886200" indent="-228600" algn="l" rtl="0">
              <a:spcBef>
                <a:spcPts val="360"/>
              </a:spcBef>
              <a:buClr>
                <a:schemeClr val="dk1"/>
              </a:buClr>
              <a:buSzPct val="100000"/>
              <a:buFont typeface="Wingdings"/>
              <a:buChar char="§"/>
              <a:defRPr sz="1800" b="0" i="0" u="none" strike="noStrike" cap="none" baseline="0">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427871914"/>
      </p:ext>
    </p:extLst>
  </p:cSld>
  <p:clrMap bg1="lt1" tx1="dk1" bg2="dk2" tx2="lt2" accent1="accent1" accent2="accent2" accent3="accent3" accent4="accent4" accent5="accent5" accent6="accent6" hlink="hlink" folHlink="folHlink"/>
  <p:sldLayoutIdLst>
    <p:sldLayoutId id="2147483916" r:id="rId1"/>
    <p:sldLayoutId id="2147483917" r:id="rId2"/>
    <p:sldLayoutId id="2147483918" r:id="rId3"/>
    <p:sldLayoutId id="2147483919" r:id="rId4"/>
    <p:sldLayoutId id="2147483920" r:id="rId5"/>
    <p:sldLayoutId id="2147483921" r:id="rId6"/>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userDrawn="1"/>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fontAlgn="auto">
              <a:spcBef>
                <a:spcPts val="0"/>
              </a:spcBef>
              <a:spcAft>
                <a:spcPts val="0"/>
              </a:spcAft>
              <a:buFont typeface="Arial" pitchFamily="34" charset="0"/>
              <a:buNone/>
            </a:pPr>
            <a:endParaRPr lang="en-US" dirty="0">
              <a:solidFill>
                <a:prstClr val="white"/>
              </a:solidFill>
            </a:endParaRPr>
          </a:p>
        </p:txBody>
      </p:sp>
      <p:sp>
        <p:nvSpPr>
          <p:cNvPr id="553986" name="Rectangle 2"/>
          <p:cNvSpPr>
            <a:spLocks noGrp="1" noChangeArrowheads="1"/>
          </p:cNvSpPr>
          <p:nvPr>
            <p:ph type="title"/>
          </p:nvPr>
        </p:nvSpPr>
        <p:spPr bwMode="auto">
          <a:xfrm>
            <a:off x="2066925" y="505619"/>
            <a:ext cx="6507163" cy="77946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553987" name="Rectangle 3"/>
          <p:cNvSpPr>
            <a:spLocks noGrp="1" noChangeArrowheads="1"/>
          </p:cNvSpPr>
          <p:nvPr>
            <p:ph type="body" idx="1"/>
          </p:nvPr>
        </p:nvSpPr>
        <p:spPr bwMode="auto">
          <a:xfrm>
            <a:off x="1789113" y="1603378"/>
            <a:ext cx="6804026" cy="8540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marL="457200" lvl="0" indent="-457200">
              <a:buFontTx/>
              <a:buNone/>
            </a:pPr>
            <a:r>
              <a:rPr lang="en-US" dirty="0" smtClean="0"/>
              <a:t>Click to edit Master text styles</a:t>
            </a:r>
          </a:p>
          <a:p>
            <a:pPr marL="742950" lvl="1" indent="-285750">
              <a:spcBef>
                <a:spcPts val="0"/>
              </a:spcBef>
              <a:buClrTx/>
              <a:buFont typeface="Arial Narrow" pitchFamily="34" charset="0"/>
              <a:buChar char="–"/>
            </a:pPr>
            <a:r>
              <a:rPr lang="en-US" dirty="0" smtClean="0"/>
              <a:t>Second level</a:t>
            </a:r>
          </a:p>
          <a:p>
            <a:pPr lvl="2">
              <a:buClrTx/>
            </a:pPr>
            <a:r>
              <a:rPr lang="en-US" dirty="0" smtClean="0"/>
              <a:t>Third Level</a:t>
            </a:r>
          </a:p>
          <a:p>
            <a:pPr lvl="3">
              <a:buClrTx/>
            </a:pPr>
            <a:r>
              <a:rPr lang="en-US" dirty="0" smtClean="0"/>
              <a:t>Fourth Level</a:t>
            </a:r>
          </a:p>
        </p:txBody>
      </p:sp>
      <p:sp>
        <p:nvSpPr>
          <p:cNvPr id="553996" name="Text Box 12"/>
          <p:cNvSpPr txBox="1">
            <a:spLocks noChangeArrowheads="1"/>
          </p:cNvSpPr>
          <p:nvPr/>
        </p:nvSpPr>
        <p:spPr bwMode="auto">
          <a:xfrm>
            <a:off x="590552" y="6557963"/>
            <a:ext cx="1480069" cy="153888"/>
          </a:xfrm>
          <a:prstGeom prst="rect">
            <a:avLst/>
          </a:prstGeom>
          <a:noFill/>
          <a:ln w="9525" algn="ctr">
            <a:noFill/>
            <a:miter lim="800000"/>
            <a:headEnd/>
            <a:tailEnd/>
          </a:ln>
          <a:effectLst/>
        </p:spPr>
        <p:txBody>
          <a:bodyPr wrap="square" lIns="0" tIns="0" rIns="0" bIns="0">
            <a:spAutoFit/>
          </a:bodyPr>
          <a:lstStyle/>
          <a:p>
            <a:pPr eaLnBrk="0" fontAlgn="auto" hangingPunct="0">
              <a:spcAft>
                <a:spcPts val="0"/>
              </a:spcAft>
            </a:pPr>
            <a:r>
              <a:rPr lang="en-US" sz="1000" dirty="0" smtClean="0">
                <a:solidFill>
                  <a:prstClr val="black"/>
                </a:solidFill>
                <a:latin typeface="Calibri"/>
                <a:cs typeface="Arial" charset="0"/>
              </a:rPr>
              <a:t>© 2011 ANSYS, Inc.</a:t>
            </a:r>
            <a:endParaRPr lang="en-US" sz="1000" dirty="0">
              <a:solidFill>
                <a:prstClr val="black"/>
              </a:solidFill>
              <a:latin typeface="Calibri"/>
            </a:endParaRPr>
          </a:p>
        </p:txBody>
      </p:sp>
      <p:sp>
        <p:nvSpPr>
          <p:cNvPr id="553997" name="Text Box 13"/>
          <p:cNvSpPr txBox="1">
            <a:spLocks noChangeArrowheads="1"/>
          </p:cNvSpPr>
          <p:nvPr/>
        </p:nvSpPr>
        <p:spPr bwMode="auto">
          <a:xfrm>
            <a:off x="2070618" y="6557962"/>
            <a:ext cx="4134142" cy="153888"/>
          </a:xfrm>
          <a:prstGeom prst="rect">
            <a:avLst/>
          </a:prstGeom>
          <a:noFill/>
          <a:ln w="9525" algn="ctr">
            <a:noFill/>
            <a:miter lim="800000"/>
            <a:headEnd/>
            <a:tailEnd/>
          </a:ln>
          <a:effectLst/>
        </p:spPr>
        <p:txBody>
          <a:bodyPr wrap="square" lIns="0" tIns="0" rIns="0" bIns="0">
            <a:spAutoFit/>
          </a:bodyPr>
          <a:lstStyle/>
          <a:p>
            <a:pPr eaLnBrk="0" fontAlgn="auto" hangingPunct="0">
              <a:spcAft>
                <a:spcPts val="0"/>
              </a:spcAft>
            </a:pPr>
            <a:fld id="{F4674F3A-4F60-4857-91A6-E62E4CF56F4B}" type="datetime4">
              <a:rPr lang="en-US" sz="1000">
                <a:solidFill>
                  <a:prstClr val="black"/>
                </a:solidFill>
                <a:latin typeface="Calibri"/>
              </a:rPr>
              <a:pPr eaLnBrk="0" fontAlgn="auto" hangingPunct="0">
                <a:spcAft>
                  <a:spcPts val="0"/>
                </a:spcAft>
              </a:pPr>
              <a:t>November 9, 2012</a:t>
            </a:fld>
            <a:endParaRPr lang="en-US" sz="1000" dirty="0">
              <a:solidFill>
                <a:prstClr val="black"/>
              </a:solidFill>
              <a:latin typeface="Calibri"/>
            </a:endParaRPr>
          </a:p>
        </p:txBody>
      </p:sp>
      <p:sp>
        <p:nvSpPr>
          <p:cNvPr id="7" name="Rectangle 5"/>
          <p:cNvSpPr txBox="1">
            <a:spLocks noChangeArrowheads="1"/>
          </p:cNvSpPr>
          <p:nvPr/>
        </p:nvSpPr>
        <p:spPr bwMode="auto">
          <a:xfrm>
            <a:off x="177800" y="6557963"/>
            <a:ext cx="279400" cy="153888"/>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eaLnBrk="0" hangingPunct="0">
              <a:lnSpc>
                <a:spcPct val="100000"/>
              </a:lnSpc>
              <a:spcBef>
                <a:spcPct val="0"/>
              </a:spcBef>
              <a:defRPr sz="1000">
                <a:solidFill>
                  <a:schemeClr val="tx2"/>
                </a:solidFill>
              </a:defRPr>
            </a:lvl1pPr>
          </a:lstStyle>
          <a:p>
            <a:pPr algn="l">
              <a:defRPr/>
            </a:pPr>
            <a:fld id="{2C78AFB4-C6FC-46C2-866E-1D035D18C516}" type="slidenum">
              <a:rPr lang="en-US" smtClean="0">
                <a:solidFill>
                  <a:prstClr val="black"/>
                </a:solidFill>
              </a:rPr>
              <a:pPr algn="l">
                <a:defRPr/>
              </a:pPr>
              <a:t>‹#›</a:t>
            </a:fld>
            <a:endParaRPr lang="en-US" dirty="0">
              <a:solidFill>
                <a:prstClr val="black"/>
              </a:solidFill>
            </a:endParaRPr>
          </a:p>
        </p:txBody>
      </p:sp>
      <p:pic>
        <p:nvPicPr>
          <p:cNvPr id="8" name="Picture 29"/>
          <p:cNvPicPr>
            <a:picLocks noChangeAspect="1" noChangeArrowheads="1"/>
          </p:cNvPicPr>
          <p:nvPr/>
        </p:nvPicPr>
        <p:blipFill>
          <a:blip r:embed="rId25" cstate="print">
            <a:extLst>
              <a:ext uri="{28A0092B-C50C-407E-A947-70E740481C1C}">
                <a14:useLocalDpi xmlns:a14="http://schemas.microsoft.com/office/drawing/2010/main"/>
              </a:ext>
            </a:extLst>
          </a:blip>
          <a:srcRect/>
          <a:stretch>
            <a:fillRect/>
          </a:stretch>
        </p:blipFill>
        <p:spPr bwMode="auto">
          <a:xfrm>
            <a:off x="2" y="477146"/>
            <a:ext cx="1185863" cy="375342"/>
          </a:xfrm>
          <a:prstGeom prst="rect">
            <a:avLst/>
          </a:prstGeom>
          <a:noFill/>
          <a:ln w="9525">
            <a:noFill/>
            <a:miter lim="800000"/>
            <a:headEnd/>
            <a:tailEnd/>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7785173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 id="2147483798" r:id="rId18"/>
    <p:sldLayoutId id="2147483799" r:id="rId19"/>
    <p:sldLayoutId id="2147483800" r:id="rId20"/>
    <p:sldLayoutId id="2147483801" r:id="rId21"/>
    <p:sldLayoutId id="2147483802" r:id="rId22"/>
    <p:sldLayoutId id="2147483803" r:id="rId23"/>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Arial Narrow" pitchFamily="34" charset="0"/>
          <a:ea typeface="+mj-ea"/>
          <a:cs typeface="+mj-cs"/>
        </a:defRPr>
      </a:lvl1pPr>
      <a:lvl2pPr algn="l" rtl="0" eaLnBrk="1" fontAlgn="base" hangingPunct="1">
        <a:lnSpc>
          <a:spcPct val="90000"/>
        </a:lnSpc>
        <a:spcBef>
          <a:spcPct val="0"/>
        </a:spcBef>
        <a:spcAft>
          <a:spcPct val="0"/>
        </a:spcAft>
        <a:defRPr sz="3200" b="1">
          <a:solidFill>
            <a:schemeClr val="tx2"/>
          </a:solidFill>
          <a:latin typeface="Arial" charset="0"/>
        </a:defRPr>
      </a:lvl2pPr>
      <a:lvl3pPr algn="l" rtl="0" eaLnBrk="1" fontAlgn="base" hangingPunct="1">
        <a:lnSpc>
          <a:spcPct val="90000"/>
        </a:lnSpc>
        <a:spcBef>
          <a:spcPct val="0"/>
        </a:spcBef>
        <a:spcAft>
          <a:spcPct val="0"/>
        </a:spcAft>
        <a:defRPr sz="3200" b="1">
          <a:solidFill>
            <a:schemeClr val="tx2"/>
          </a:solidFill>
          <a:latin typeface="Arial" charset="0"/>
        </a:defRPr>
      </a:lvl3pPr>
      <a:lvl4pPr algn="l" rtl="0" eaLnBrk="1" fontAlgn="base" hangingPunct="1">
        <a:lnSpc>
          <a:spcPct val="90000"/>
        </a:lnSpc>
        <a:spcBef>
          <a:spcPct val="0"/>
        </a:spcBef>
        <a:spcAft>
          <a:spcPct val="0"/>
        </a:spcAft>
        <a:defRPr sz="3200" b="1">
          <a:solidFill>
            <a:schemeClr val="tx2"/>
          </a:solidFill>
          <a:latin typeface="Arial" charset="0"/>
        </a:defRPr>
      </a:lvl4pPr>
      <a:lvl5pPr algn="l" rtl="0" eaLnBrk="1" fontAlgn="base" hangingPunct="1">
        <a:lnSpc>
          <a:spcPct val="90000"/>
        </a:lnSpc>
        <a:spcBef>
          <a:spcPct val="0"/>
        </a:spcBef>
        <a:spcAft>
          <a:spcPct val="0"/>
        </a:spcAft>
        <a:defRPr sz="3200" b="1">
          <a:solidFill>
            <a:schemeClr val="tx2"/>
          </a:solidFill>
          <a:latin typeface="Arial"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buFontTx/>
        <a:buNone/>
        <a:defRPr sz="1800" b="1">
          <a:solidFill>
            <a:schemeClr val="tx1"/>
          </a:solidFill>
          <a:latin typeface="Arial Narrow" pitchFamily="34" charset="0"/>
          <a:ea typeface="+mn-ea"/>
          <a:cs typeface="+mn-cs"/>
        </a:defRPr>
      </a:lvl1pPr>
      <a:lvl2pPr marL="630238" indent="-342900" algn="l" rtl="0" eaLnBrk="1" fontAlgn="base" hangingPunct="1">
        <a:lnSpc>
          <a:spcPct val="95000"/>
        </a:lnSpc>
        <a:spcBef>
          <a:spcPct val="25000"/>
        </a:spcBef>
        <a:spcAft>
          <a:spcPct val="0"/>
        </a:spcAft>
        <a:buClr>
          <a:schemeClr val="accent1"/>
        </a:buClr>
        <a:buFont typeface="Wingdings" pitchFamily="2" charset="2"/>
        <a:buChar char="l"/>
        <a:defRPr sz="2000">
          <a:solidFill>
            <a:schemeClr val="tx1"/>
          </a:solidFill>
          <a:latin typeface="Arial Narrow" pitchFamily="34" charset="0"/>
        </a:defRPr>
      </a:lvl2pPr>
      <a:lvl3pPr marL="1028700" indent="-228600" algn="l" rtl="0" eaLnBrk="1" fontAlgn="base" hangingPunct="1">
        <a:lnSpc>
          <a:spcPct val="95000"/>
        </a:lnSpc>
        <a:spcBef>
          <a:spcPct val="25000"/>
        </a:spcBef>
        <a:spcAft>
          <a:spcPct val="0"/>
        </a:spcAft>
        <a:buClrTx/>
        <a:buChar char="•"/>
        <a:defRPr>
          <a:solidFill>
            <a:schemeClr val="tx1"/>
          </a:solidFill>
          <a:latin typeface="Arial Narrow" pitchFamily="34" charset="0"/>
        </a:defRPr>
      </a:lvl3pPr>
      <a:lvl4pPr marL="1428750" indent="-285750" algn="l" rtl="0" eaLnBrk="1" fontAlgn="base" hangingPunct="1">
        <a:lnSpc>
          <a:spcPct val="95000"/>
        </a:lnSpc>
        <a:spcBef>
          <a:spcPct val="25000"/>
        </a:spcBef>
        <a:spcAft>
          <a:spcPct val="0"/>
        </a:spcAft>
        <a:buClr>
          <a:schemeClr val="accent1"/>
        </a:buClr>
        <a:buChar char="–"/>
        <a:defRPr>
          <a:solidFill>
            <a:schemeClr val="tx1"/>
          </a:solidFill>
          <a:latin typeface="Arial Narrow" pitchFamily="34" charset="0"/>
        </a:defRPr>
      </a:lvl4pPr>
      <a:lvl5pPr marL="1771650" indent="-228600" algn="l" rtl="0" eaLnBrk="1" fontAlgn="base" hangingPunct="1">
        <a:lnSpc>
          <a:spcPct val="95000"/>
        </a:lnSpc>
        <a:spcBef>
          <a:spcPct val="25000"/>
        </a:spcBef>
        <a:spcAft>
          <a:spcPct val="0"/>
        </a:spcAft>
        <a:buClr>
          <a:schemeClr val="accent1"/>
        </a:buClr>
        <a:buChar char="•"/>
        <a:defRPr sz="1600">
          <a:solidFill>
            <a:schemeClr val="tx2"/>
          </a:solidFill>
          <a:latin typeface="Arial Narrow"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fontAlgn="auto">
              <a:spcBef>
                <a:spcPts val="0"/>
              </a:spcBef>
              <a:spcAft>
                <a:spcPts val="0"/>
              </a:spcAft>
              <a:buFont typeface="Arial" pitchFamily="34" charset="0"/>
              <a:buNone/>
              <a:defRPr/>
            </a:pPr>
            <a:endParaRPr lang="en-US" dirty="0">
              <a:solidFill>
                <a:prstClr val="white"/>
              </a:solidFill>
            </a:endParaRPr>
          </a:p>
        </p:txBody>
      </p:sp>
      <p:sp>
        <p:nvSpPr>
          <p:cNvPr id="1027" name="Rectangle 2"/>
          <p:cNvSpPr>
            <a:spLocks noGrp="1" noChangeArrowheads="1"/>
          </p:cNvSpPr>
          <p:nvPr>
            <p:ph type="title"/>
          </p:nvPr>
        </p:nvSpPr>
        <p:spPr bwMode="auto">
          <a:xfrm>
            <a:off x="1447800" y="457200"/>
            <a:ext cx="7126288" cy="484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8" name="Rectangle 3"/>
          <p:cNvSpPr>
            <a:spLocks noGrp="1" noChangeArrowheads="1"/>
          </p:cNvSpPr>
          <p:nvPr>
            <p:ph type="body" idx="1"/>
          </p:nvPr>
        </p:nvSpPr>
        <p:spPr bwMode="auto">
          <a:xfrm>
            <a:off x="1447800" y="1752600"/>
            <a:ext cx="7162800" cy="3124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53996" name="Text Box 12"/>
          <p:cNvSpPr txBox="1">
            <a:spLocks noChangeArrowheads="1"/>
          </p:cNvSpPr>
          <p:nvPr/>
        </p:nvSpPr>
        <p:spPr bwMode="auto">
          <a:xfrm>
            <a:off x="590550" y="6557967"/>
            <a:ext cx="1479550" cy="153987"/>
          </a:xfrm>
          <a:prstGeom prst="rect">
            <a:avLst/>
          </a:prstGeom>
          <a:noFill/>
          <a:ln w="9525" algn="ctr">
            <a:noFill/>
            <a:miter lim="800000"/>
            <a:headEnd/>
            <a:tailEnd/>
          </a:ln>
          <a:effectLst/>
        </p:spPr>
        <p:txBody>
          <a:bodyPr lIns="0" tIns="0" rIns="0" bIns="0">
            <a:spAutoFit/>
          </a:bodyPr>
          <a:lstStyle/>
          <a:p>
            <a:pPr eaLnBrk="0" fontAlgn="auto" hangingPunct="0">
              <a:spcBef>
                <a:spcPts val="0"/>
              </a:spcBef>
              <a:spcAft>
                <a:spcPts val="0"/>
              </a:spcAft>
              <a:defRPr/>
            </a:pPr>
            <a:r>
              <a:rPr lang="en-US" sz="1000" dirty="0">
                <a:solidFill>
                  <a:prstClr val="black"/>
                </a:solidFill>
                <a:latin typeface="Calibri"/>
              </a:rPr>
              <a:t>© 2011 ANSYS, Inc.</a:t>
            </a:r>
          </a:p>
        </p:txBody>
      </p:sp>
      <p:sp>
        <p:nvSpPr>
          <p:cNvPr id="7" name="Rectangle 5"/>
          <p:cNvSpPr txBox="1">
            <a:spLocks noChangeArrowheads="1"/>
          </p:cNvSpPr>
          <p:nvPr/>
        </p:nvSpPr>
        <p:spPr bwMode="auto">
          <a:xfrm>
            <a:off x="177800" y="6557967"/>
            <a:ext cx="279400" cy="153987"/>
          </a:xfrm>
          <a:prstGeom prst="rect">
            <a:avLst/>
          </a:prstGeom>
          <a:noFill/>
          <a:ln w="9525">
            <a:noFill/>
            <a:miter lim="800000"/>
            <a:headEnd/>
            <a:tailEnd/>
          </a:ln>
          <a:effectLst/>
        </p:spPr>
        <p:txBody>
          <a:bodyPr lIns="0" tIns="0" rIns="0" bIns="0">
            <a:spAutoFit/>
          </a:bodyPr>
          <a:lstStyle>
            <a:lvl1pPr algn="r" eaLnBrk="0" hangingPunct="0">
              <a:lnSpc>
                <a:spcPct val="100000"/>
              </a:lnSpc>
              <a:spcBef>
                <a:spcPct val="0"/>
              </a:spcBef>
              <a:defRPr sz="1000">
                <a:solidFill>
                  <a:schemeClr val="tx2"/>
                </a:solidFill>
              </a:defRPr>
            </a:lvl1pPr>
          </a:lstStyle>
          <a:p>
            <a:pPr algn="l" fontAlgn="auto">
              <a:spcAft>
                <a:spcPts val="0"/>
              </a:spcAft>
              <a:defRPr/>
            </a:pPr>
            <a:fld id="{0EB639C4-AAB0-4043-B0CD-42F410298AB6}" type="slidenum">
              <a:rPr lang="en-US" smtClean="0">
                <a:solidFill>
                  <a:prstClr val="black"/>
                </a:solidFill>
                <a:latin typeface="Calibri"/>
              </a:rPr>
              <a:pPr algn="l" fontAlgn="auto">
                <a:spcAft>
                  <a:spcPts val="0"/>
                </a:spcAft>
                <a:defRPr/>
              </a:pPr>
              <a:t>‹#›</a:t>
            </a:fld>
            <a:endParaRPr lang="en-US" dirty="0">
              <a:solidFill>
                <a:prstClr val="black"/>
              </a:solidFill>
              <a:latin typeface="Calibri"/>
            </a:endParaRPr>
          </a:p>
        </p:txBody>
      </p:sp>
      <p:pic>
        <p:nvPicPr>
          <p:cNvPr id="8" name="Picture 29"/>
          <p:cNvPicPr>
            <a:picLocks noChangeAspect="1" noChangeArrowheads="1"/>
          </p:cNvPicPr>
          <p:nvPr/>
        </p:nvPicPr>
        <p:blipFill>
          <a:blip r:embed="rId17"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 name="Picture 13"/>
          <p:cNvPicPr>
            <a:picLocks noChangeAspect="1" noChangeArrowheads="1"/>
          </p:cNvPicPr>
          <p:nvPr/>
        </p:nvPicPr>
        <p:blipFill>
          <a:blip r:embed="rId18" cstate="print"/>
          <a:srcRect/>
          <a:stretch>
            <a:fillRect/>
          </a:stretch>
        </p:blipFill>
        <p:spPr bwMode="auto">
          <a:xfrm>
            <a:off x="1809750" y="0"/>
            <a:ext cx="7334250" cy="58738"/>
          </a:xfrm>
          <a:prstGeom prst="rect">
            <a:avLst/>
          </a:prstGeom>
          <a:noFill/>
          <a:ln w="9525">
            <a:noFill/>
            <a:miter lim="800000"/>
            <a:headEnd/>
            <a:tailEnd/>
          </a:ln>
        </p:spPr>
      </p:pic>
    </p:spTree>
    <p:extLst>
      <p:ext uri="{BB962C8B-B14F-4D97-AF65-F5344CB8AC3E}">
        <p14:creationId xmlns:p14="http://schemas.microsoft.com/office/powerpoint/2010/main" val="1761319604"/>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Calibri" pitchFamily="34" charset="0"/>
          <a:ea typeface="+mj-ea"/>
          <a:cs typeface="Calibri" pitchFamily="34" charset="0"/>
        </a:defRPr>
      </a:lvl1pPr>
      <a:lvl2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2pPr>
      <a:lvl3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3pPr>
      <a:lvl4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4pPr>
      <a:lvl5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defRPr sz="2000" b="1">
          <a:solidFill>
            <a:schemeClr val="tx1"/>
          </a:solidFill>
          <a:latin typeface="Calibri" pitchFamily="34" charset="0"/>
          <a:ea typeface="+mn-ea"/>
          <a:cs typeface="Calibri" pitchFamily="34" charset="0"/>
        </a:defRPr>
      </a:lvl1pPr>
      <a:lvl2pPr marL="228600" indent="-228600" algn="l" rtl="0" eaLnBrk="1" fontAlgn="base" hangingPunct="1">
        <a:lnSpc>
          <a:spcPct val="95000"/>
        </a:lnSpc>
        <a:spcBef>
          <a:spcPct val="25000"/>
        </a:spcBef>
        <a:spcAft>
          <a:spcPct val="0"/>
        </a:spcAft>
        <a:buClrTx/>
        <a:buSzPct val="120000"/>
        <a:buFont typeface="Arial" charset="0"/>
        <a:buChar char="•"/>
        <a:defRPr b="1">
          <a:solidFill>
            <a:schemeClr val="tx1"/>
          </a:solidFill>
          <a:latin typeface="Calibri" pitchFamily="34" charset="0"/>
          <a:cs typeface="Calibri" pitchFamily="34" charset="0"/>
        </a:defRPr>
      </a:lvl2pPr>
      <a:lvl3pPr marL="457200" indent="-228600" algn="l" rtl="0" eaLnBrk="1" fontAlgn="base" hangingPunct="1">
        <a:lnSpc>
          <a:spcPct val="95000"/>
        </a:lnSpc>
        <a:spcBef>
          <a:spcPct val="25000"/>
        </a:spcBef>
        <a:spcAft>
          <a:spcPct val="0"/>
        </a:spcAft>
        <a:buClrTx/>
        <a:buFont typeface="Calibri" pitchFamily="34" charset="0"/>
        <a:buChar char="–"/>
        <a:defRPr b="1">
          <a:solidFill>
            <a:schemeClr val="tx1"/>
          </a:solidFill>
          <a:latin typeface="Calibri" pitchFamily="34" charset="0"/>
          <a:cs typeface="Calibri" pitchFamily="34" charset="0"/>
        </a:defRPr>
      </a:lvl3pPr>
      <a:lvl4pPr marL="687388" indent="-225425" algn="l" rtl="0" eaLnBrk="1" fontAlgn="base" hangingPunct="1">
        <a:lnSpc>
          <a:spcPct val="95000"/>
        </a:lnSpc>
        <a:spcBef>
          <a:spcPct val="25000"/>
        </a:spcBef>
        <a:spcAft>
          <a:spcPct val="0"/>
        </a:spcAft>
        <a:buClrTx/>
        <a:buFont typeface="Arial" pitchFamily="34" charset="0"/>
        <a:buChar char="•"/>
        <a:defRPr b="1">
          <a:solidFill>
            <a:schemeClr val="tx1"/>
          </a:solidFill>
          <a:latin typeface="Calibri" pitchFamily="34" charset="0"/>
          <a:cs typeface="Calibri" pitchFamily="34" charset="0"/>
        </a:defRPr>
      </a:lvl4pPr>
      <a:lvl5pPr marL="914400" indent="-227013" algn="l" rtl="0" eaLnBrk="1" fontAlgn="base" hangingPunct="1">
        <a:lnSpc>
          <a:spcPct val="95000"/>
        </a:lnSpc>
        <a:spcBef>
          <a:spcPct val="25000"/>
        </a:spcBef>
        <a:spcAft>
          <a:spcPct val="0"/>
        </a:spcAft>
        <a:buClr>
          <a:schemeClr val="accent1"/>
        </a:buClr>
        <a:buFont typeface="Calibri" pitchFamily="34" charset="0"/>
        <a:buChar char="–"/>
        <a:defRPr sz="1600" b="1">
          <a:solidFill>
            <a:schemeClr val="tx1"/>
          </a:solidFill>
          <a:latin typeface="Calibri" pitchFamily="34" charset="0"/>
          <a:cs typeface="Calibri"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fontAlgn="auto">
              <a:spcBef>
                <a:spcPts val="0"/>
              </a:spcBef>
              <a:spcAft>
                <a:spcPts val="0"/>
              </a:spcAft>
              <a:buFont typeface="Arial" pitchFamily="34" charset="0"/>
              <a:buNone/>
              <a:defRPr/>
            </a:pPr>
            <a:endParaRPr lang="en-US" dirty="0">
              <a:solidFill>
                <a:prstClr val="white"/>
              </a:solidFill>
            </a:endParaRPr>
          </a:p>
        </p:txBody>
      </p:sp>
      <p:sp>
        <p:nvSpPr>
          <p:cNvPr id="1027" name="Rectangle 2"/>
          <p:cNvSpPr>
            <a:spLocks noGrp="1" noChangeArrowheads="1"/>
          </p:cNvSpPr>
          <p:nvPr>
            <p:ph type="title"/>
          </p:nvPr>
        </p:nvSpPr>
        <p:spPr bwMode="auto">
          <a:xfrm>
            <a:off x="1447800" y="457200"/>
            <a:ext cx="7126288" cy="484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8" name="Rectangle 3"/>
          <p:cNvSpPr>
            <a:spLocks noGrp="1" noChangeArrowheads="1"/>
          </p:cNvSpPr>
          <p:nvPr>
            <p:ph type="body" idx="1"/>
          </p:nvPr>
        </p:nvSpPr>
        <p:spPr bwMode="auto">
          <a:xfrm>
            <a:off x="1447800" y="1752600"/>
            <a:ext cx="7162800" cy="3124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53996" name="Text Box 12"/>
          <p:cNvSpPr txBox="1">
            <a:spLocks noChangeArrowheads="1"/>
          </p:cNvSpPr>
          <p:nvPr/>
        </p:nvSpPr>
        <p:spPr bwMode="auto">
          <a:xfrm>
            <a:off x="590550" y="6557967"/>
            <a:ext cx="1479550" cy="153987"/>
          </a:xfrm>
          <a:prstGeom prst="rect">
            <a:avLst/>
          </a:prstGeom>
          <a:noFill/>
          <a:ln w="9525" algn="ctr">
            <a:noFill/>
            <a:miter lim="800000"/>
            <a:headEnd/>
            <a:tailEnd/>
          </a:ln>
          <a:effectLst/>
        </p:spPr>
        <p:txBody>
          <a:bodyPr lIns="0" tIns="0" rIns="0" bIns="0">
            <a:spAutoFit/>
          </a:bodyPr>
          <a:lstStyle/>
          <a:p>
            <a:pPr eaLnBrk="0" fontAlgn="auto" hangingPunct="0">
              <a:spcBef>
                <a:spcPts val="0"/>
              </a:spcBef>
              <a:spcAft>
                <a:spcPts val="0"/>
              </a:spcAft>
              <a:defRPr/>
            </a:pPr>
            <a:r>
              <a:rPr lang="en-US" sz="1000" dirty="0">
                <a:solidFill>
                  <a:prstClr val="black"/>
                </a:solidFill>
                <a:latin typeface="Calibri"/>
              </a:rPr>
              <a:t>© 2011 ANSYS, Inc.</a:t>
            </a:r>
          </a:p>
        </p:txBody>
      </p:sp>
      <p:sp>
        <p:nvSpPr>
          <p:cNvPr id="7" name="Rectangle 5"/>
          <p:cNvSpPr txBox="1">
            <a:spLocks noChangeArrowheads="1"/>
          </p:cNvSpPr>
          <p:nvPr/>
        </p:nvSpPr>
        <p:spPr bwMode="auto">
          <a:xfrm>
            <a:off x="177800" y="6557967"/>
            <a:ext cx="279400" cy="153987"/>
          </a:xfrm>
          <a:prstGeom prst="rect">
            <a:avLst/>
          </a:prstGeom>
          <a:noFill/>
          <a:ln w="9525">
            <a:noFill/>
            <a:miter lim="800000"/>
            <a:headEnd/>
            <a:tailEnd/>
          </a:ln>
          <a:effectLst/>
        </p:spPr>
        <p:txBody>
          <a:bodyPr lIns="0" tIns="0" rIns="0" bIns="0">
            <a:spAutoFit/>
          </a:bodyPr>
          <a:lstStyle>
            <a:lvl1pPr algn="r" eaLnBrk="0" hangingPunct="0">
              <a:lnSpc>
                <a:spcPct val="100000"/>
              </a:lnSpc>
              <a:spcBef>
                <a:spcPct val="0"/>
              </a:spcBef>
              <a:defRPr sz="1000">
                <a:solidFill>
                  <a:schemeClr val="tx2"/>
                </a:solidFill>
              </a:defRPr>
            </a:lvl1pPr>
          </a:lstStyle>
          <a:p>
            <a:pPr algn="l" fontAlgn="auto">
              <a:spcAft>
                <a:spcPts val="0"/>
              </a:spcAft>
              <a:defRPr/>
            </a:pPr>
            <a:fld id="{0EB639C4-AAB0-4043-B0CD-42F410298AB6}" type="slidenum">
              <a:rPr lang="en-US" smtClean="0">
                <a:solidFill>
                  <a:prstClr val="black"/>
                </a:solidFill>
                <a:latin typeface="Calibri"/>
              </a:rPr>
              <a:pPr algn="l" fontAlgn="auto">
                <a:spcAft>
                  <a:spcPts val="0"/>
                </a:spcAft>
                <a:defRPr/>
              </a:pPr>
              <a:t>‹#›</a:t>
            </a:fld>
            <a:endParaRPr lang="en-US" dirty="0">
              <a:solidFill>
                <a:prstClr val="black"/>
              </a:solidFill>
              <a:latin typeface="Calibri"/>
            </a:endParaRPr>
          </a:p>
        </p:txBody>
      </p:sp>
      <p:pic>
        <p:nvPicPr>
          <p:cNvPr id="8" name="Picture 29"/>
          <p:cNvPicPr>
            <a:picLocks noChangeAspect="1" noChangeArrowheads="1"/>
          </p:cNvPicPr>
          <p:nvPr/>
        </p:nvPicPr>
        <p:blipFill>
          <a:blip r:embed="rId18"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 name="Picture 13"/>
          <p:cNvPicPr>
            <a:picLocks noChangeAspect="1" noChangeArrowheads="1"/>
          </p:cNvPicPr>
          <p:nvPr/>
        </p:nvPicPr>
        <p:blipFill>
          <a:blip r:embed="rId19" cstate="print"/>
          <a:srcRect/>
          <a:stretch>
            <a:fillRect/>
          </a:stretch>
        </p:blipFill>
        <p:spPr bwMode="auto">
          <a:xfrm>
            <a:off x="1809750" y="0"/>
            <a:ext cx="7334250" cy="58738"/>
          </a:xfrm>
          <a:prstGeom prst="rect">
            <a:avLst/>
          </a:prstGeom>
          <a:noFill/>
          <a:ln w="9525">
            <a:noFill/>
            <a:miter lim="800000"/>
            <a:headEnd/>
            <a:tailEnd/>
          </a:ln>
        </p:spPr>
      </p:pic>
    </p:spTree>
    <p:extLst>
      <p:ext uri="{BB962C8B-B14F-4D97-AF65-F5344CB8AC3E}">
        <p14:creationId xmlns:p14="http://schemas.microsoft.com/office/powerpoint/2010/main" val="3213812495"/>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2" r:id="rId12"/>
    <p:sldLayoutId id="2147483833" r:id="rId13"/>
    <p:sldLayoutId id="2147483834" r:id="rId14"/>
    <p:sldLayoutId id="2147483835" r:id="rId15"/>
    <p:sldLayoutId id="2147483836" r:id="rId16"/>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Calibri" pitchFamily="34" charset="0"/>
          <a:ea typeface="+mj-ea"/>
          <a:cs typeface="Calibri" pitchFamily="34" charset="0"/>
        </a:defRPr>
      </a:lvl1pPr>
      <a:lvl2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2pPr>
      <a:lvl3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3pPr>
      <a:lvl4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4pPr>
      <a:lvl5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defRPr sz="2000" b="1">
          <a:solidFill>
            <a:schemeClr val="tx1"/>
          </a:solidFill>
          <a:latin typeface="Calibri" pitchFamily="34" charset="0"/>
          <a:ea typeface="+mn-ea"/>
          <a:cs typeface="Calibri" pitchFamily="34" charset="0"/>
        </a:defRPr>
      </a:lvl1pPr>
      <a:lvl2pPr marL="228600" indent="-228600" algn="l" rtl="0" eaLnBrk="1" fontAlgn="base" hangingPunct="1">
        <a:lnSpc>
          <a:spcPct val="95000"/>
        </a:lnSpc>
        <a:spcBef>
          <a:spcPct val="25000"/>
        </a:spcBef>
        <a:spcAft>
          <a:spcPct val="0"/>
        </a:spcAft>
        <a:buClrTx/>
        <a:buSzPct val="120000"/>
        <a:buFont typeface="Arial" charset="0"/>
        <a:buChar char="•"/>
        <a:defRPr b="1">
          <a:solidFill>
            <a:schemeClr val="tx1"/>
          </a:solidFill>
          <a:latin typeface="Calibri" pitchFamily="34" charset="0"/>
          <a:cs typeface="Calibri" pitchFamily="34" charset="0"/>
        </a:defRPr>
      </a:lvl2pPr>
      <a:lvl3pPr marL="457200" indent="-228600" algn="l" rtl="0" eaLnBrk="1" fontAlgn="base" hangingPunct="1">
        <a:lnSpc>
          <a:spcPct val="95000"/>
        </a:lnSpc>
        <a:spcBef>
          <a:spcPct val="25000"/>
        </a:spcBef>
        <a:spcAft>
          <a:spcPct val="0"/>
        </a:spcAft>
        <a:buClrTx/>
        <a:buFont typeface="Calibri" pitchFamily="34" charset="0"/>
        <a:buChar char="–"/>
        <a:defRPr b="1">
          <a:solidFill>
            <a:schemeClr val="tx1"/>
          </a:solidFill>
          <a:latin typeface="Calibri" pitchFamily="34" charset="0"/>
          <a:cs typeface="Calibri" pitchFamily="34" charset="0"/>
        </a:defRPr>
      </a:lvl3pPr>
      <a:lvl4pPr marL="687388" indent="-225425" algn="l" rtl="0" eaLnBrk="1" fontAlgn="base" hangingPunct="1">
        <a:lnSpc>
          <a:spcPct val="95000"/>
        </a:lnSpc>
        <a:spcBef>
          <a:spcPct val="25000"/>
        </a:spcBef>
        <a:spcAft>
          <a:spcPct val="0"/>
        </a:spcAft>
        <a:buClrTx/>
        <a:buFont typeface="Arial" pitchFamily="34" charset="0"/>
        <a:buChar char="•"/>
        <a:defRPr b="1">
          <a:solidFill>
            <a:schemeClr val="tx1"/>
          </a:solidFill>
          <a:latin typeface="Calibri" pitchFamily="34" charset="0"/>
          <a:cs typeface="Calibri" pitchFamily="34" charset="0"/>
        </a:defRPr>
      </a:lvl4pPr>
      <a:lvl5pPr marL="914400" indent="-227013" algn="l" rtl="0" eaLnBrk="1" fontAlgn="base" hangingPunct="1">
        <a:lnSpc>
          <a:spcPct val="95000"/>
        </a:lnSpc>
        <a:spcBef>
          <a:spcPct val="25000"/>
        </a:spcBef>
        <a:spcAft>
          <a:spcPct val="0"/>
        </a:spcAft>
        <a:buClr>
          <a:schemeClr val="accent1"/>
        </a:buClr>
        <a:buFont typeface="Calibri" pitchFamily="34" charset="0"/>
        <a:buChar char="–"/>
        <a:defRPr sz="1600" b="1">
          <a:solidFill>
            <a:schemeClr val="tx1"/>
          </a:solidFill>
          <a:latin typeface="Calibri" pitchFamily="34" charset="0"/>
          <a:cs typeface="Calibri"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fontAlgn="auto">
              <a:spcBef>
                <a:spcPts val="0"/>
              </a:spcBef>
              <a:spcAft>
                <a:spcPts val="0"/>
              </a:spcAft>
              <a:buFont typeface="Arial" pitchFamily="34" charset="0"/>
              <a:buNone/>
              <a:defRPr/>
            </a:pPr>
            <a:endParaRPr lang="en-US" dirty="0">
              <a:solidFill>
                <a:prstClr val="white"/>
              </a:solidFill>
            </a:endParaRPr>
          </a:p>
        </p:txBody>
      </p:sp>
      <p:sp>
        <p:nvSpPr>
          <p:cNvPr id="1027" name="Rectangle 2"/>
          <p:cNvSpPr>
            <a:spLocks noGrp="1" noChangeArrowheads="1"/>
          </p:cNvSpPr>
          <p:nvPr>
            <p:ph type="title"/>
          </p:nvPr>
        </p:nvSpPr>
        <p:spPr bwMode="auto">
          <a:xfrm>
            <a:off x="1447800" y="457200"/>
            <a:ext cx="7126288" cy="484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title style</a:t>
            </a:r>
            <a:endParaRPr lang="en-US" dirty="0" smtClean="0"/>
          </a:p>
        </p:txBody>
      </p:sp>
      <p:sp>
        <p:nvSpPr>
          <p:cNvPr id="1028" name="Rectangle 3"/>
          <p:cNvSpPr>
            <a:spLocks noGrp="1" noChangeArrowheads="1"/>
          </p:cNvSpPr>
          <p:nvPr>
            <p:ph type="body" idx="1"/>
          </p:nvPr>
        </p:nvSpPr>
        <p:spPr bwMode="auto">
          <a:xfrm>
            <a:off x="1447800" y="1752600"/>
            <a:ext cx="7162800" cy="3124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53996" name="Text Box 12"/>
          <p:cNvSpPr txBox="1">
            <a:spLocks noChangeArrowheads="1"/>
          </p:cNvSpPr>
          <p:nvPr/>
        </p:nvSpPr>
        <p:spPr bwMode="auto">
          <a:xfrm>
            <a:off x="590550" y="6557967"/>
            <a:ext cx="1479550" cy="153987"/>
          </a:xfrm>
          <a:prstGeom prst="rect">
            <a:avLst/>
          </a:prstGeom>
          <a:noFill/>
          <a:ln w="9525" algn="ctr">
            <a:noFill/>
            <a:miter lim="800000"/>
            <a:headEnd/>
            <a:tailEnd/>
          </a:ln>
          <a:effectLst/>
        </p:spPr>
        <p:txBody>
          <a:bodyPr lIns="0" tIns="0" rIns="0" bIns="0">
            <a:spAutoFit/>
          </a:bodyPr>
          <a:lstStyle/>
          <a:p>
            <a:pPr eaLnBrk="0" fontAlgn="auto" hangingPunct="0">
              <a:spcBef>
                <a:spcPts val="0"/>
              </a:spcBef>
              <a:spcAft>
                <a:spcPts val="0"/>
              </a:spcAft>
              <a:defRPr/>
            </a:pPr>
            <a:r>
              <a:rPr lang="en-US" sz="1000" dirty="0">
                <a:solidFill>
                  <a:prstClr val="black"/>
                </a:solidFill>
                <a:latin typeface="Calibri"/>
              </a:rPr>
              <a:t>© 2011 ANSYS, Inc.</a:t>
            </a:r>
          </a:p>
        </p:txBody>
      </p:sp>
      <p:sp>
        <p:nvSpPr>
          <p:cNvPr id="553997" name="Text Box 13"/>
          <p:cNvSpPr txBox="1">
            <a:spLocks noChangeArrowheads="1"/>
          </p:cNvSpPr>
          <p:nvPr/>
        </p:nvSpPr>
        <p:spPr bwMode="auto">
          <a:xfrm>
            <a:off x="2070102" y="6557967"/>
            <a:ext cx="1008063" cy="153987"/>
          </a:xfrm>
          <a:prstGeom prst="rect">
            <a:avLst/>
          </a:prstGeom>
          <a:noFill/>
          <a:ln w="9525" algn="ctr">
            <a:noFill/>
            <a:miter lim="800000"/>
            <a:headEnd/>
            <a:tailEnd/>
          </a:ln>
          <a:effectLst/>
        </p:spPr>
        <p:txBody>
          <a:bodyPr lIns="0" tIns="0" rIns="0" bIns="0">
            <a:spAutoFit/>
          </a:bodyPr>
          <a:lstStyle/>
          <a:p>
            <a:pPr eaLnBrk="0" fontAlgn="auto" hangingPunct="0">
              <a:spcBef>
                <a:spcPts val="0"/>
              </a:spcBef>
              <a:spcAft>
                <a:spcPts val="0"/>
              </a:spcAft>
              <a:defRPr/>
            </a:pPr>
            <a:fld id="{F4674F3A-4F60-4857-91A6-E62E4CF56F4B}" type="datetime4">
              <a:rPr lang="en-US" sz="1000">
                <a:solidFill>
                  <a:prstClr val="black"/>
                </a:solidFill>
                <a:latin typeface="Calibri"/>
              </a:rPr>
              <a:pPr eaLnBrk="0" fontAlgn="auto" hangingPunct="0">
                <a:spcBef>
                  <a:spcPts val="0"/>
                </a:spcBef>
                <a:spcAft>
                  <a:spcPts val="0"/>
                </a:spcAft>
                <a:defRPr/>
              </a:pPr>
              <a:t>November 9, 2012</a:t>
            </a:fld>
            <a:endParaRPr lang="en-US" sz="1000" dirty="0">
              <a:solidFill>
                <a:prstClr val="black"/>
              </a:solidFill>
              <a:latin typeface="Calibri"/>
            </a:endParaRPr>
          </a:p>
        </p:txBody>
      </p:sp>
      <p:sp>
        <p:nvSpPr>
          <p:cNvPr id="7" name="Rectangle 5"/>
          <p:cNvSpPr txBox="1">
            <a:spLocks noChangeArrowheads="1"/>
          </p:cNvSpPr>
          <p:nvPr/>
        </p:nvSpPr>
        <p:spPr bwMode="auto">
          <a:xfrm>
            <a:off x="177800" y="6557967"/>
            <a:ext cx="279400" cy="153987"/>
          </a:xfrm>
          <a:prstGeom prst="rect">
            <a:avLst/>
          </a:prstGeom>
          <a:noFill/>
          <a:ln w="9525">
            <a:noFill/>
            <a:miter lim="800000"/>
            <a:headEnd/>
            <a:tailEnd/>
          </a:ln>
          <a:effectLst/>
        </p:spPr>
        <p:txBody>
          <a:bodyPr lIns="0" tIns="0" rIns="0" bIns="0">
            <a:spAutoFit/>
          </a:bodyPr>
          <a:lstStyle>
            <a:lvl1pPr algn="r" eaLnBrk="0" hangingPunct="0">
              <a:lnSpc>
                <a:spcPct val="100000"/>
              </a:lnSpc>
              <a:spcBef>
                <a:spcPct val="0"/>
              </a:spcBef>
              <a:defRPr sz="1000">
                <a:solidFill>
                  <a:schemeClr val="tx2"/>
                </a:solidFill>
              </a:defRPr>
            </a:lvl1pPr>
          </a:lstStyle>
          <a:p>
            <a:pPr algn="l" fontAlgn="auto">
              <a:spcAft>
                <a:spcPts val="0"/>
              </a:spcAft>
              <a:defRPr/>
            </a:pPr>
            <a:fld id="{0EB639C4-AAB0-4043-B0CD-42F410298AB6}" type="slidenum">
              <a:rPr lang="en-US" smtClean="0">
                <a:solidFill>
                  <a:prstClr val="black"/>
                </a:solidFill>
                <a:latin typeface="Calibri"/>
              </a:rPr>
              <a:pPr algn="l" fontAlgn="auto">
                <a:spcAft>
                  <a:spcPts val="0"/>
                </a:spcAft>
                <a:defRPr/>
              </a:pPr>
              <a:t>‹#›</a:t>
            </a:fld>
            <a:endParaRPr lang="en-US" dirty="0">
              <a:solidFill>
                <a:prstClr val="black"/>
              </a:solidFill>
              <a:latin typeface="Calibri"/>
            </a:endParaRPr>
          </a:p>
        </p:txBody>
      </p:sp>
      <p:pic>
        <p:nvPicPr>
          <p:cNvPr id="8" name="Picture 29"/>
          <p:cNvPicPr>
            <a:picLocks noChangeAspect="1" noChangeArrowheads="1"/>
          </p:cNvPicPr>
          <p:nvPr/>
        </p:nvPicPr>
        <p:blipFill>
          <a:blip r:embed="rId16"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 name="Picture 13"/>
          <p:cNvPicPr>
            <a:picLocks noChangeAspect="1" noChangeArrowheads="1"/>
          </p:cNvPicPr>
          <p:nvPr/>
        </p:nvPicPr>
        <p:blipFill>
          <a:blip r:embed="rId17" cstate="print"/>
          <a:srcRect/>
          <a:stretch>
            <a:fillRect/>
          </a:stretch>
        </p:blipFill>
        <p:spPr bwMode="auto">
          <a:xfrm>
            <a:off x="1809750" y="0"/>
            <a:ext cx="7334250" cy="58738"/>
          </a:xfrm>
          <a:prstGeom prst="rect">
            <a:avLst/>
          </a:prstGeom>
          <a:noFill/>
          <a:ln w="9525">
            <a:noFill/>
            <a:miter lim="800000"/>
            <a:headEnd/>
            <a:tailEnd/>
          </a:ln>
        </p:spPr>
      </p:pic>
    </p:spTree>
    <p:extLst>
      <p:ext uri="{BB962C8B-B14F-4D97-AF65-F5344CB8AC3E}">
        <p14:creationId xmlns:p14="http://schemas.microsoft.com/office/powerpoint/2010/main" val="253933152"/>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 id="2147483849" r:id="rId12"/>
    <p:sldLayoutId id="2147483850" r:id="rId13"/>
    <p:sldLayoutId id="2147483851" r:id="rId14"/>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Calibri" pitchFamily="34" charset="0"/>
          <a:ea typeface="+mj-ea"/>
          <a:cs typeface="Calibri" pitchFamily="34" charset="0"/>
        </a:defRPr>
      </a:lvl1pPr>
      <a:lvl2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2pPr>
      <a:lvl3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3pPr>
      <a:lvl4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4pPr>
      <a:lvl5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defRPr sz="2000" b="1">
          <a:solidFill>
            <a:schemeClr val="tx1"/>
          </a:solidFill>
          <a:latin typeface="Calibri" pitchFamily="34" charset="0"/>
          <a:ea typeface="+mn-ea"/>
          <a:cs typeface="Calibri" pitchFamily="34" charset="0"/>
        </a:defRPr>
      </a:lvl1pPr>
      <a:lvl2pPr marL="228600" indent="-228600" algn="l" rtl="0" eaLnBrk="1" fontAlgn="base" hangingPunct="1">
        <a:lnSpc>
          <a:spcPct val="95000"/>
        </a:lnSpc>
        <a:spcBef>
          <a:spcPct val="25000"/>
        </a:spcBef>
        <a:spcAft>
          <a:spcPct val="0"/>
        </a:spcAft>
        <a:buClrTx/>
        <a:buSzPct val="120000"/>
        <a:buFont typeface="Arial" charset="0"/>
        <a:buChar char="•"/>
        <a:defRPr b="1">
          <a:solidFill>
            <a:schemeClr val="tx1"/>
          </a:solidFill>
          <a:latin typeface="Calibri" pitchFamily="34" charset="0"/>
          <a:cs typeface="Calibri" pitchFamily="34" charset="0"/>
        </a:defRPr>
      </a:lvl2pPr>
      <a:lvl3pPr marL="457200" indent="-228600" algn="l" rtl="0" eaLnBrk="1" fontAlgn="base" hangingPunct="1">
        <a:lnSpc>
          <a:spcPct val="95000"/>
        </a:lnSpc>
        <a:spcBef>
          <a:spcPct val="25000"/>
        </a:spcBef>
        <a:spcAft>
          <a:spcPct val="0"/>
        </a:spcAft>
        <a:buClrTx/>
        <a:buFont typeface="Calibri" pitchFamily="34" charset="0"/>
        <a:buChar char="–"/>
        <a:defRPr b="1">
          <a:solidFill>
            <a:schemeClr val="tx1"/>
          </a:solidFill>
          <a:latin typeface="Calibri" pitchFamily="34" charset="0"/>
          <a:cs typeface="Calibri" pitchFamily="34" charset="0"/>
        </a:defRPr>
      </a:lvl3pPr>
      <a:lvl4pPr marL="687388" indent="-225425" algn="l" rtl="0" eaLnBrk="1" fontAlgn="base" hangingPunct="1">
        <a:lnSpc>
          <a:spcPct val="95000"/>
        </a:lnSpc>
        <a:spcBef>
          <a:spcPct val="25000"/>
        </a:spcBef>
        <a:spcAft>
          <a:spcPct val="0"/>
        </a:spcAft>
        <a:buClrTx/>
        <a:buFont typeface="Arial" pitchFamily="34" charset="0"/>
        <a:buChar char="•"/>
        <a:defRPr b="1">
          <a:solidFill>
            <a:schemeClr val="tx1"/>
          </a:solidFill>
          <a:latin typeface="Calibri" pitchFamily="34" charset="0"/>
          <a:cs typeface="Calibri" pitchFamily="34" charset="0"/>
        </a:defRPr>
      </a:lvl4pPr>
      <a:lvl5pPr marL="914400" indent="-227013" algn="l" rtl="0" eaLnBrk="1" fontAlgn="base" hangingPunct="1">
        <a:lnSpc>
          <a:spcPct val="95000"/>
        </a:lnSpc>
        <a:spcBef>
          <a:spcPct val="25000"/>
        </a:spcBef>
        <a:spcAft>
          <a:spcPct val="0"/>
        </a:spcAft>
        <a:buClr>
          <a:schemeClr val="accent1"/>
        </a:buClr>
        <a:buFont typeface="Calibri" pitchFamily="34" charset="0"/>
        <a:buChar char="–"/>
        <a:defRPr sz="1600" b="1">
          <a:solidFill>
            <a:schemeClr val="tx1"/>
          </a:solidFill>
          <a:latin typeface="Calibri" pitchFamily="34" charset="0"/>
          <a:cs typeface="Calibri"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fontAlgn="auto">
              <a:spcBef>
                <a:spcPts val="0"/>
              </a:spcBef>
              <a:spcAft>
                <a:spcPts val="0"/>
              </a:spcAft>
              <a:buFont typeface="Arial" pitchFamily="34" charset="0"/>
              <a:buNone/>
              <a:defRPr/>
            </a:pPr>
            <a:endParaRPr lang="en-US" dirty="0">
              <a:solidFill>
                <a:prstClr val="white"/>
              </a:solidFill>
            </a:endParaRPr>
          </a:p>
        </p:txBody>
      </p:sp>
      <p:sp>
        <p:nvSpPr>
          <p:cNvPr id="1027" name="Rectangle 2"/>
          <p:cNvSpPr>
            <a:spLocks noGrp="1" noChangeArrowheads="1"/>
          </p:cNvSpPr>
          <p:nvPr>
            <p:ph type="title"/>
          </p:nvPr>
        </p:nvSpPr>
        <p:spPr bwMode="auto">
          <a:xfrm>
            <a:off x="1447800" y="457200"/>
            <a:ext cx="7126288" cy="484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title style</a:t>
            </a:r>
            <a:endParaRPr lang="en-US" dirty="0" smtClean="0"/>
          </a:p>
        </p:txBody>
      </p:sp>
      <p:sp>
        <p:nvSpPr>
          <p:cNvPr id="1028" name="Rectangle 3"/>
          <p:cNvSpPr>
            <a:spLocks noGrp="1" noChangeArrowheads="1"/>
          </p:cNvSpPr>
          <p:nvPr>
            <p:ph type="body" idx="1"/>
          </p:nvPr>
        </p:nvSpPr>
        <p:spPr bwMode="auto">
          <a:xfrm>
            <a:off x="1447800" y="1752600"/>
            <a:ext cx="7162800" cy="3124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53996" name="Text Box 12"/>
          <p:cNvSpPr txBox="1">
            <a:spLocks noChangeArrowheads="1"/>
          </p:cNvSpPr>
          <p:nvPr/>
        </p:nvSpPr>
        <p:spPr bwMode="auto">
          <a:xfrm>
            <a:off x="590550" y="6557967"/>
            <a:ext cx="1479550" cy="153987"/>
          </a:xfrm>
          <a:prstGeom prst="rect">
            <a:avLst/>
          </a:prstGeom>
          <a:noFill/>
          <a:ln w="9525" algn="ctr">
            <a:noFill/>
            <a:miter lim="800000"/>
            <a:headEnd/>
            <a:tailEnd/>
          </a:ln>
          <a:effectLst/>
        </p:spPr>
        <p:txBody>
          <a:bodyPr lIns="0" tIns="0" rIns="0" bIns="0">
            <a:spAutoFit/>
          </a:bodyPr>
          <a:lstStyle/>
          <a:p>
            <a:pPr eaLnBrk="0" fontAlgn="auto" hangingPunct="0">
              <a:spcBef>
                <a:spcPts val="0"/>
              </a:spcBef>
              <a:spcAft>
                <a:spcPts val="0"/>
              </a:spcAft>
              <a:defRPr/>
            </a:pPr>
            <a:r>
              <a:rPr lang="en-US" sz="1000" dirty="0">
                <a:solidFill>
                  <a:prstClr val="black"/>
                </a:solidFill>
                <a:latin typeface="Calibri"/>
              </a:rPr>
              <a:t>© 2011 ANSYS, Inc.</a:t>
            </a:r>
          </a:p>
        </p:txBody>
      </p:sp>
      <p:sp>
        <p:nvSpPr>
          <p:cNvPr id="553997" name="Text Box 13"/>
          <p:cNvSpPr txBox="1">
            <a:spLocks noChangeArrowheads="1"/>
          </p:cNvSpPr>
          <p:nvPr/>
        </p:nvSpPr>
        <p:spPr bwMode="auto">
          <a:xfrm>
            <a:off x="2070102" y="6557967"/>
            <a:ext cx="1008063" cy="153987"/>
          </a:xfrm>
          <a:prstGeom prst="rect">
            <a:avLst/>
          </a:prstGeom>
          <a:noFill/>
          <a:ln w="9525" algn="ctr">
            <a:noFill/>
            <a:miter lim="800000"/>
            <a:headEnd/>
            <a:tailEnd/>
          </a:ln>
          <a:effectLst/>
        </p:spPr>
        <p:txBody>
          <a:bodyPr lIns="0" tIns="0" rIns="0" bIns="0">
            <a:spAutoFit/>
          </a:bodyPr>
          <a:lstStyle/>
          <a:p>
            <a:pPr eaLnBrk="0" fontAlgn="auto" hangingPunct="0">
              <a:spcBef>
                <a:spcPts val="0"/>
              </a:spcBef>
              <a:spcAft>
                <a:spcPts val="0"/>
              </a:spcAft>
              <a:defRPr/>
            </a:pPr>
            <a:fld id="{F4674F3A-4F60-4857-91A6-E62E4CF56F4B}" type="datetime4">
              <a:rPr lang="en-US" sz="1000">
                <a:solidFill>
                  <a:prstClr val="black"/>
                </a:solidFill>
                <a:latin typeface="Calibri"/>
              </a:rPr>
              <a:pPr eaLnBrk="0" fontAlgn="auto" hangingPunct="0">
                <a:spcBef>
                  <a:spcPts val="0"/>
                </a:spcBef>
                <a:spcAft>
                  <a:spcPts val="0"/>
                </a:spcAft>
                <a:defRPr/>
              </a:pPr>
              <a:t>November 9, 2012</a:t>
            </a:fld>
            <a:endParaRPr lang="en-US" sz="1000" dirty="0">
              <a:solidFill>
                <a:prstClr val="black"/>
              </a:solidFill>
              <a:latin typeface="Calibri"/>
            </a:endParaRPr>
          </a:p>
        </p:txBody>
      </p:sp>
      <p:sp>
        <p:nvSpPr>
          <p:cNvPr id="7" name="Rectangle 5"/>
          <p:cNvSpPr txBox="1">
            <a:spLocks noChangeArrowheads="1"/>
          </p:cNvSpPr>
          <p:nvPr/>
        </p:nvSpPr>
        <p:spPr bwMode="auto">
          <a:xfrm>
            <a:off x="177800" y="6557967"/>
            <a:ext cx="279400" cy="153987"/>
          </a:xfrm>
          <a:prstGeom prst="rect">
            <a:avLst/>
          </a:prstGeom>
          <a:noFill/>
          <a:ln w="9525">
            <a:noFill/>
            <a:miter lim="800000"/>
            <a:headEnd/>
            <a:tailEnd/>
          </a:ln>
          <a:effectLst/>
        </p:spPr>
        <p:txBody>
          <a:bodyPr lIns="0" tIns="0" rIns="0" bIns="0">
            <a:spAutoFit/>
          </a:bodyPr>
          <a:lstStyle>
            <a:lvl1pPr algn="r" eaLnBrk="0" hangingPunct="0">
              <a:lnSpc>
                <a:spcPct val="100000"/>
              </a:lnSpc>
              <a:spcBef>
                <a:spcPct val="0"/>
              </a:spcBef>
              <a:defRPr sz="1000">
                <a:solidFill>
                  <a:schemeClr val="tx2"/>
                </a:solidFill>
              </a:defRPr>
            </a:lvl1pPr>
          </a:lstStyle>
          <a:p>
            <a:pPr algn="l" fontAlgn="auto">
              <a:spcAft>
                <a:spcPts val="0"/>
              </a:spcAft>
              <a:defRPr/>
            </a:pPr>
            <a:fld id="{0EB639C4-AAB0-4043-B0CD-42F410298AB6}" type="slidenum">
              <a:rPr lang="en-US" smtClean="0">
                <a:solidFill>
                  <a:prstClr val="black"/>
                </a:solidFill>
                <a:latin typeface="Calibri"/>
              </a:rPr>
              <a:pPr algn="l" fontAlgn="auto">
                <a:spcAft>
                  <a:spcPts val="0"/>
                </a:spcAft>
                <a:defRPr/>
              </a:pPr>
              <a:t>‹#›</a:t>
            </a:fld>
            <a:endParaRPr lang="en-US" dirty="0">
              <a:solidFill>
                <a:prstClr val="black"/>
              </a:solidFill>
              <a:latin typeface="Calibri"/>
            </a:endParaRPr>
          </a:p>
        </p:txBody>
      </p:sp>
      <p:pic>
        <p:nvPicPr>
          <p:cNvPr id="8" name="Picture 29"/>
          <p:cNvPicPr>
            <a:picLocks noChangeAspect="1" noChangeArrowheads="1"/>
          </p:cNvPicPr>
          <p:nvPr/>
        </p:nvPicPr>
        <p:blipFill>
          <a:blip r:embed="rId16" cstate="print"/>
          <a:srcRect/>
          <a:stretch>
            <a:fillRect/>
          </a:stretch>
        </p:blipFill>
        <p:spPr bwMode="auto">
          <a:xfrm>
            <a:off x="2"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 name="Picture 13"/>
          <p:cNvPicPr>
            <a:picLocks noChangeAspect="1" noChangeArrowheads="1"/>
          </p:cNvPicPr>
          <p:nvPr/>
        </p:nvPicPr>
        <p:blipFill>
          <a:blip r:embed="rId17" cstate="print"/>
          <a:srcRect/>
          <a:stretch>
            <a:fillRect/>
          </a:stretch>
        </p:blipFill>
        <p:spPr bwMode="auto">
          <a:xfrm>
            <a:off x="1809750" y="0"/>
            <a:ext cx="7334250" cy="58738"/>
          </a:xfrm>
          <a:prstGeom prst="rect">
            <a:avLst/>
          </a:prstGeom>
          <a:noFill/>
          <a:ln w="9525">
            <a:noFill/>
            <a:miter lim="800000"/>
            <a:headEnd/>
            <a:tailEnd/>
          </a:ln>
        </p:spPr>
      </p:pic>
    </p:spTree>
    <p:extLst>
      <p:ext uri="{BB962C8B-B14F-4D97-AF65-F5344CB8AC3E}">
        <p14:creationId xmlns:p14="http://schemas.microsoft.com/office/powerpoint/2010/main" val="1350880739"/>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 id="2147483864" r:id="rId12"/>
    <p:sldLayoutId id="2147483865" r:id="rId13"/>
    <p:sldLayoutId id="2147483866" r:id="rId14"/>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Calibri" pitchFamily="34" charset="0"/>
          <a:ea typeface="+mj-ea"/>
          <a:cs typeface="Calibri" pitchFamily="34" charset="0"/>
        </a:defRPr>
      </a:lvl1pPr>
      <a:lvl2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2pPr>
      <a:lvl3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3pPr>
      <a:lvl4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4pPr>
      <a:lvl5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defRPr sz="2000" b="1">
          <a:solidFill>
            <a:schemeClr val="tx1"/>
          </a:solidFill>
          <a:latin typeface="Calibri" pitchFamily="34" charset="0"/>
          <a:ea typeface="+mn-ea"/>
          <a:cs typeface="Calibri" pitchFamily="34" charset="0"/>
        </a:defRPr>
      </a:lvl1pPr>
      <a:lvl2pPr marL="228600" indent="-228600" algn="l" rtl="0" eaLnBrk="1" fontAlgn="base" hangingPunct="1">
        <a:lnSpc>
          <a:spcPct val="95000"/>
        </a:lnSpc>
        <a:spcBef>
          <a:spcPct val="25000"/>
        </a:spcBef>
        <a:spcAft>
          <a:spcPct val="0"/>
        </a:spcAft>
        <a:buClrTx/>
        <a:buSzPct val="120000"/>
        <a:buFont typeface="Arial" charset="0"/>
        <a:buChar char="•"/>
        <a:defRPr b="1">
          <a:solidFill>
            <a:schemeClr val="tx1"/>
          </a:solidFill>
          <a:latin typeface="Calibri" pitchFamily="34" charset="0"/>
          <a:cs typeface="Calibri" pitchFamily="34" charset="0"/>
        </a:defRPr>
      </a:lvl2pPr>
      <a:lvl3pPr marL="457200" indent="-228600" algn="l" rtl="0" eaLnBrk="1" fontAlgn="base" hangingPunct="1">
        <a:lnSpc>
          <a:spcPct val="95000"/>
        </a:lnSpc>
        <a:spcBef>
          <a:spcPct val="25000"/>
        </a:spcBef>
        <a:spcAft>
          <a:spcPct val="0"/>
        </a:spcAft>
        <a:buClrTx/>
        <a:buFont typeface="Calibri" pitchFamily="34" charset="0"/>
        <a:buChar char="–"/>
        <a:defRPr b="1">
          <a:solidFill>
            <a:schemeClr val="tx1"/>
          </a:solidFill>
          <a:latin typeface="Calibri" pitchFamily="34" charset="0"/>
          <a:cs typeface="Calibri" pitchFamily="34" charset="0"/>
        </a:defRPr>
      </a:lvl3pPr>
      <a:lvl4pPr marL="687388" indent="-225425" algn="l" rtl="0" eaLnBrk="1" fontAlgn="base" hangingPunct="1">
        <a:lnSpc>
          <a:spcPct val="95000"/>
        </a:lnSpc>
        <a:spcBef>
          <a:spcPct val="25000"/>
        </a:spcBef>
        <a:spcAft>
          <a:spcPct val="0"/>
        </a:spcAft>
        <a:buClrTx/>
        <a:buFont typeface="Arial" pitchFamily="34" charset="0"/>
        <a:buChar char="•"/>
        <a:defRPr b="1">
          <a:solidFill>
            <a:schemeClr val="tx1"/>
          </a:solidFill>
          <a:latin typeface="Calibri" pitchFamily="34" charset="0"/>
          <a:cs typeface="Calibri" pitchFamily="34" charset="0"/>
        </a:defRPr>
      </a:lvl4pPr>
      <a:lvl5pPr marL="914400" indent="-227013" algn="l" rtl="0" eaLnBrk="1" fontAlgn="base" hangingPunct="1">
        <a:lnSpc>
          <a:spcPct val="95000"/>
        </a:lnSpc>
        <a:spcBef>
          <a:spcPct val="25000"/>
        </a:spcBef>
        <a:spcAft>
          <a:spcPct val="0"/>
        </a:spcAft>
        <a:buClr>
          <a:schemeClr val="accent1"/>
        </a:buClr>
        <a:buFont typeface="Calibri" pitchFamily="34" charset="0"/>
        <a:buChar char="–"/>
        <a:defRPr sz="1600" b="1">
          <a:solidFill>
            <a:schemeClr val="tx1"/>
          </a:solidFill>
          <a:latin typeface="Calibri" pitchFamily="34" charset="0"/>
          <a:cs typeface="Calibri"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9FB46DA7-2FA2-4A14-B6B0-47A46057B593}" type="datetimeFigureOut">
              <a:rPr lang="en-US">
                <a:solidFill>
                  <a:prstClr val="black">
                    <a:tint val="75000"/>
                  </a:prstClr>
                </a:solidFill>
              </a:rPr>
              <a:pPr>
                <a:defRPr/>
              </a:pPr>
              <a:t>11/9/2012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6B98E57A-22DF-4DC3-BE32-9D5C9258884F}" type="slidenum">
              <a:rPr lang="en-US">
                <a:solidFill>
                  <a:prstClr val="black">
                    <a:tint val="75000"/>
                  </a:prstClr>
                </a:solidFill>
              </a:rPr>
              <a:pPr>
                <a:defRPr/>
              </a:pPr>
              <a:t>‹#›</a:t>
            </a:fld>
            <a:endParaRPr lang="en-US">
              <a:solidFill>
                <a:prstClr val="black">
                  <a:tint val="75000"/>
                </a:prstClr>
              </a:solidFill>
            </a:endParaRPr>
          </a:p>
        </p:txBody>
      </p:sp>
      <p:pic>
        <p:nvPicPr>
          <p:cNvPr id="1031" name="Picture 7" descr="cu_logo_sml_150_ppt.jpg                                        000B7307&#10;MPF28 Panther                  BD8AC844:"/>
          <p:cNvPicPr>
            <a:picLocks noChangeAspect="1" noChangeArrowheads="1"/>
          </p:cNvPicPr>
          <p:nvPr userDrawn="1"/>
        </p:nvPicPr>
        <p:blipFill>
          <a:blip r:embed="rId13" cstate="print"/>
          <a:srcRect/>
          <a:stretch>
            <a:fillRect/>
          </a:stretch>
        </p:blipFill>
        <p:spPr bwMode="auto">
          <a:xfrm>
            <a:off x="-1588" y="5876925"/>
            <a:ext cx="9145588" cy="981075"/>
          </a:xfrm>
          <a:prstGeom prst="rect">
            <a:avLst/>
          </a:prstGeom>
          <a:noFill/>
          <a:ln w="9525">
            <a:noFill/>
            <a:miter lim="800000"/>
            <a:headEnd/>
            <a:tailEnd/>
          </a:ln>
        </p:spPr>
      </p:pic>
    </p:spTree>
    <p:extLst>
      <p:ext uri="{BB962C8B-B14F-4D97-AF65-F5344CB8AC3E}">
        <p14:creationId xmlns:p14="http://schemas.microsoft.com/office/powerpoint/2010/main" val="4155836267"/>
      </p:ext>
    </p:extLst>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Lst>
  <p:txStyles>
    <p:titleStyle>
      <a:lvl1pPr algn="ctr" rtl="0" eaLnBrk="0" fontAlgn="base" hangingPunct="0">
        <a:spcBef>
          <a:spcPct val="0"/>
        </a:spcBef>
        <a:spcAft>
          <a:spcPct val="0"/>
        </a:spcAft>
        <a:defRPr sz="4000" kern="1200">
          <a:solidFill>
            <a:schemeClr val="tx1"/>
          </a:solidFill>
          <a:latin typeface="+mj-lt"/>
          <a:ea typeface="+mj-ea"/>
          <a:cs typeface="+mj-cs"/>
        </a:defRPr>
      </a:lvl1pPr>
      <a:lvl2pPr algn="ctr" rtl="0" eaLnBrk="0" fontAlgn="base" hangingPunct="0">
        <a:spcBef>
          <a:spcPct val="0"/>
        </a:spcBef>
        <a:spcAft>
          <a:spcPct val="0"/>
        </a:spcAft>
        <a:defRPr sz="4000">
          <a:solidFill>
            <a:schemeClr val="tx1"/>
          </a:solidFill>
          <a:latin typeface="Arial" charset="0"/>
        </a:defRPr>
      </a:lvl2pPr>
      <a:lvl3pPr algn="ctr" rtl="0" eaLnBrk="0" fontAlgn="base" hangingPunct="0">
        <a:spcBef>
          <a:spcPct val="0"/>
        </a:spcBef>
        <a:spcAft>
          <a:spcPct val="0"/>
        </a:spcAft>
        <a:defRPr sz="4000">
          <a:solidFill>
            <a:schemeClr val="tx1"/>
          </a:solidFill>
          <a:latin typeface="Arial" charset="0"/>
        </a:defRPr>
      </a:lvl3pPr>
      <a:lvl4pPr algn="ctr" rtl="0" eaLnBrk="0" fontAlgn="base" hangingPunct="0">
        <a:spcBef>
          <a:spcPct val="0"/>
        </a:spcBef>
        <a:spcAft>
          <a:spcPct val="0"/>
        </a:spcAft>
        <a:defRPr sz="4000">
          <a:solidFill>
            <a:schemeClr val="tx1"/>
          </a:solidFill>
          <a:latin typeface="Arial" charset="0"/>
        </a:defRPr>
      </a:lvl4pPr>
      <a:lvl5pPr algn="ctr" rtl="0" eaLnBrk="0" fontAlgn="base" hangingPunct="0">
        <a:spcBef>
          <a:spcPct val="0"/>
        </a:spcBef>
        <a:spcAft>
          <a:spcPct val="0"/>
        </a:spcAft>
        <a:defRPr sz="40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EA4CB275-5248-4C4A-9252-F889FD0DB7A7}" type="datetime1">
              <a:rPr lang="en-US" smtClean="0">
                <a:solidFill>
                  <a:prstClr val="black">
                    <a:tint val="75000"/>
                  </a:prstClr>
                </a:solidFill>
                <a:latin typeface="Calibri"/>
              </a:rPr>
              <a:pPr fontAlgn="auto">
                <a:spcBef>
                  <a:spcPts val="0"/>
                </a:spcBef>
                <a:spcAft>
                  <a:spcPts val="0"/>
                </a:spcAft>
              </a:pPr>
              <a:t>11/9/2012</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0C07BEFE-95A2-4D36-B31E-2CBC216C87EB}" type="slidenum">
              <a:rPr lang="en-US" smtClean="0">
                <a:solidFill>
                  <a:prstClr val="black">
                    <a:tint val="75000"/>
                  </a:prstClr>
                </a:solidFill>
                <a:latin typeface="Calibri"/>
              </a:rPr>
              <a:pPr fontAlgn="auto">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9002432"/>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EA4CB275-5248-4C4A-9252-F889FD0DB7A7}" type="datetime1">
              <a:rPr lang="en-US" smtClean="0">
                <a:solidFill>
                  <a:prstClr val="black">
                    <a:tint val="75000"/>
                  </a:prstClr>
                </a:solidFill>
                <a:latin typeface="Calibri"/>
              </a:rPr>
              <a:pPr fontAlgn="auto">
                <a:spcBef>
                  <a:spcPts val="0"/>
                </a:spcBef>
                <a:spcAft>
                  <a:spcPts val="0"/>
                </a:spcAft>
              </a:pPr>
              <a:t>11/9/2012</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0C07BEFE-95A2-4D36-B31E-2CBC216C87EB}" type="slidenum">
              <a:rPr lang="en-US" smtClean="0">
                <a:solidFill>
                  <a:prstClr val="black">
                    <a:tint val="75000"/>
                  </a:prstClr>
                </a:solidFill>
                <a:latin typeface="Calibri"/>
              </a:rPr>
              <a:pPr fontAlgn="auto">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8198511"/>
      </p:ext>
    </p:extLst>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bhaskaran@cornell.edu"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5.png"/><Relationship Id="rId18" Type="http://schemas.openxmlformats.org/officeDocument/2006/relationships/image" Target="../media/image40.png"/><Relationship Id="rId3" Type="http://schemas.openxmlformats.org/officeDocument/2006/relationships/tags" Target="../tags/tag3.xml"/><Relationship Id="rId7" Type="http://schemas.openxmlformats.org/officeDocument/2006/relationships/notesSlide" Target="../notesSlides/notesSlide2.xml"/><Relationship Id="rId12" Type="http://schemas.openxmlformats.org/officeDocument/2006/relationships/image" Target="../media/image34.png"/><Relationship Id="rId17" Type="http://schemas.openxmlformats.org/officeDocument/2006/relationships/image" Target="../media/image39.png"/><Relationship Id="rId2" Type="http://schemas.openxmlformats.org/officeDocument/2006/relationships/tags" Target="../tags/tag2.xml"/><Relationship Id="rId16" Type="http://schemas.openxmlformats.org/officeDocument/2006/relationships/image" Target="../media/image38.png"/><Relationship Id="rId1" Type="http://schemas.openxmlformats.org/officeDocument/2006/relationships/tags" Target="../tags/tag1.xml"/><Relationship Id="rId6" Type="http://schemas.openxmlformats.org/officeDocument/2006/relationships/slideLayout" Target="../slideLayouts/slideLayout31.xml"/><Relationship Id="rId11" Type="http://schemas.openxmlformats.org/officeDocument/2006/relationships/image" Target="../media/image33.png"/><Relationship Id="rId5" Type="http://schemas.openxmlformats.org/officeDocument/2006/relationships/tags" Target="../tags/tag5.xml"/><Relationship Id="rId15" Type="http://schemas.openxmlformats.org/officeDocument/2006/relationships/image" Target="../media/image37.png"/><Relationship Id="rId10" Type="http://schemas.openxmlformats.org/officeDocument/2006/relationships/image" Target="../media/image32.png"/><Relationship Id="rId19" Type="http://schemas.openxmlformats.org/officeDocument/2006/relationships/image" Target="../media/image41.png"/><Relationship Id="rId4" Type="http://schemas.openxmlformats.org/officeDocument/2006/relationships/tags" Target="../tags/tag4.xml"/><Relationship Id="rId9" Type="http://schemas.microsoft.com/office/2007/relationships/hdphoto" Target="../media/hdphoto1.wdp"/><Relationship Id="rId14" Type="http://schemas.openxmlformats.org/officeDocument/2006/relationships/image" Target="../media/image36.png"/></Relationships>
</file>

<file path=ppt/slides/_rels/slide4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slideLayout" Target="../slideLayouts/slideLayout43.xml"/><Relationship Id="rId7" Type="http://schemas.openxmlformats.org/officeDocument/2006/relationships/image" Target="../media/image45.png"/><Relationship Id="rId2" Type="http://schemas.openxmlformats.org/officeDocument/2006/relationships/video" Target="file:///G:\suti\Conference\MIT%20Technology%20Day\Presentations\Draft%20Presentations\08_1130-1200%20Automotive\Presentation\car1-body-mode3.avi" TargetMode="External"/><Relationship Id="rId1" Type="http://schemas.openxmlformats.org/officeDocument/2006/relationships/video" Target="file:///G:\suti\Conference\MIT%20Technology%20Day\Presentations\Draft%20Presentations\08_1130-1200%20Automotive\Presentation\lh-door-mode2.avi" TargetMode="Externa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jpeg"/></Relationships>
</file>

<file path=ppt/slides/_rels/slide44.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65.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5.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jpeg"/><Relationship Id="rId1" Type="http://schemas.openxmlformats.org/officeDocument/2006/relationships/slideLayout" Target="../slideLayouts/slideLayout91.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56.png"/><Relationship Id="rId9" Type="http://schemas.openxmlformats.org/officeDocument/2006/relationships/image" Target="../media/image61.png"/></Relationships>
</file>

<file path=ppt/slides/_rels/slide46.xml.rels><?xml version="1.0" encoding="UTF-8" standalone="yes"?>
<Relationships xmlns="http://schemas.openxmlformats.org/package/2006/relationships"><Relationship Id="rId3" Type="http://schemas.openxmlformats.org/officeDocument/2006/relationships/image" Target="../media/image63.jpeg"/><Relationship Id="rId7" Type="http://schemas.openxmlformats.org/officeDocument/2006/relationships/image" Target="../media/image67.png"/><Relationship Id="rId2" Type="http://schemas.openxmlformats.org/officeDocument/2006/relationships/image" Target="../media/image62.jpeg"/><Relationship Id="rId1" Type="http://schemas.openxmlformats.org/officeDocument/2006/relationships/slideLayout" Target="../slideLayouts/slideLayout77.xml"/><Relationship Id="rId6" Type="http://schemas.openxmlformats.org/officeDocument/2006/relationships/image" Target="../media/image66.png"/><Relationship Id="rId5" Type="http://schemas.openxmlformats.org/officeDocument/2006/relationships/image" Target="../media/image65.jpeg"/><Relationship Id="rId4" Type="http://schemas.openxmlformats.org/officeDocument/2006/relationships/image" Target="../media/image6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s://confluence.cornell.edu/display/SIMULATION/Files"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5.png"/><Relationship Id="rId18" Type="http://schemas.openxmlformats.org/officeDocument/2006/relationships/image" Target="../media/image40.png"/><Relationship Id="rId3" Type="http://schemas.openxmlformats.org/officeDocument/2006/relationships/tags" Target="../tags/tag8.xml"/><Relationship Id="rId7" Type="http://schemas.openxmlformats.org/officeDocument/2006/relationships/notesSlide" Target="../notesSlides/notesSlide3.xml"/><Relationship Id="rId12" Type="http://schemas.openxmlformats.org/officeDocument/2006/relationships/image" Target="../media/image34.png"/><Relationship Id="rId17" Type="http://schemas.openxmlformats.org/officeDocument/2006/relationships/image" Target="../media/image39.png"/><Relationship Id="rId2" Type="http://schemas.openxmlformats.org/officeDocument/2006/relationships/tags" Target="../tags/tag7.xml"/><Relationship Id="rId16" Type="http://schemas.openxmlformats.org/officeDocument/2006/relationships/image" Target="../media/image38.png"/><Relationship Id="rId1" Type="http://schemas.openxmlformats.org/officeDocument/2006/relationships/tags" Target="../tags/tag6.xml"/><Relationship Id="rId6" Type="http://schemas.openxmlformats.org/officeDocument/2006/relationships/slideLayout" Target="../slideLayouts/slideLayout31.xml"/><Relationship Id="rId11" Type="http://schemas.openxmlformats.org/officeDocument/2006/relationships/image" Target="../media/image33.png"/><Relationship Id="rId5" Type="http://schemas.openxmlformats.org/officeDocument/2006/relationships/tags" Target="../tags/tag10.xml"/><Relationship Id="rId15" Type="http://schemas.openxmlformats.org/officeDocument/2006/relationships/image" Target="../media/image37.png"/><Relationship Id="rId10" Type="http://schemas.openxmlformats.org/officeDocument/2006/relationships/image" Target="../media/image32.png"/><Relationship Id="rId19" Type="http://schemas.openxmlformats.org/officeDocument/2006/relationships/image" Target="../media/image41.png"/><Relationship Id="rId4" Type="http://schemas.openxmlformats.org/officeDocument/2006/relationships/tags" Target="../tags/tag9.xml"/><Relationship Id="rId9" Type="http://schemas.microsoft.com/office/2007/relationships/hdphoto" Target="../media/hdphoto1.wdp"/><Relationship Id="rId14" Type="http://schemas.openxmlformats.org/officeDocument/2006/relationships/image" Target="../media/image36.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5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95.xml"/></Relationships>
</file>

<file path=ppt/slides/_rels/slide5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5.xml"/></Relationships>
</file>

<file path=ppt/slides/_rels/slide5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0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30.png"/><Relationship Id="rId1" Type="http://schemas.openxmlformats.org/officeDocument/2006/relationships/slideLayout" Target="../slideLayouts/slideLayout95.xml"/></Relationships>
</file>

<file path=ppt/slides/_rels/slide6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9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6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xml"/><Relationship Id="rId1" Type="http://schemas.openxmlformats.org/officeDocument/2006/relationships/slideLayout" Target="../slideLayouts/slideLayout139.xml"/><Relationship Id="rId4" Type="http://schemas.openxmlformats.org/officeDocument/2006/relationships/image" Target="../media/image74.png"/></Relationships>
</file>

<file path=ppt/slides/_rels/slide6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xml"/><Relationship Id="rId1" Type="http://schemas.openxmlformats.org/officeDocument/2006/relationships/slideLayout" Target="../slideLayouts/slideLayout128.xml"/><Relationship Id="rId5" Type="http://schemas.openxmlformats.org/officeDocument/2006/relationships/image" Target="../media/image77.jpeg"/><Relationship Id="rId4" Type="http://schemas.openxmlformats.org/officeDocument/2006/relationships/image" Target="../media/image76.png"/></Relationships>
</file>

<file path=ppt/slides/_rels/slide6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6.xml"/><Relationship Id="rId1" Type="http://schemas.openxmlformats.org/officeDocument/2006/relationships/slideLayout" Target="../slideLayouts/slideLayout106.xml"/><Relationship Id="rId4" Type="http://schemas.openxmlformats.org/officeDocument/2006/relationships/image" Target="../media/image79.jpeg"/></Relationships>
</file>

<file path=ppt/slides/_rels/slide6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95.xml"/><Relationship Id="rId4" Type="http://schemas.openxmlformats.org/officeDocument/2006/relationships/image" Target="../media/image82.png"/></Relationships>
</file>

<file path=ppt/slides/_rels/slide6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7.xml"/><Relationship Id="rId1" Type="http://schemas.openxmlformats.org/officeDocument/2006/relationships/slideLayout" Target="../slideLayouts/slideLayout11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6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8.xml"/><Relationship Id="rId1" Type="http://schemas.openxmlformats.org/officeDocument/2006/relationships/slideLayout" Target="../slideLayouts/slideLayout117.xml"/><Relationship Id="rId4" Type="http://schemas.openxmlformats.org/officeDocument/2006/relationships/image" Target="../media/image8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95.xml"/></Relationships>
</file>

<file path=ppt/slides/_rels/slide71.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9.xml"/><Relationship Id="rId1" Type="http://schemas.openxmlformats.org/officeDocument/2006/relationships/slideLayout" Target="../slideLayouts/slideLayout121.xml"/><Relationship Id="rId4" Type="http://schemas.openxmlformats.org/officeDocument/2006/relationships/image" Target="../media/image88.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685800" y="1671191"/>
            <a:ext cx="7772400" cy="1077218"/>
          </a:xfrm>
        </p:spPr>
        <p:txBody>
          <a:bodyPr>
            <a:spAutoFit/>
          </a:bodyPr>
          <a:lstStyle/>
          <a:p>
            <a:pPr eaLnBrk="1" hangingPunct="1"/>
            <a:r>
              <a:rPr lang="en-US" sz="3600" dirty="0" smtClean="0"/>
              <a:t>MAE 4700/5700: ANSYS Section</a:t>
            </a:r>
            <a:br>
              <a:rPr lang="en-US" sz="3600" dirty="0" smtClean="0"/>
            </a:br>
            <a:r>
              <a:rPr lang="en-US" sz="2800" dirty="0" smtClean="0"/>
              <a:t>Fridays 1:25-2:15 pm</a:t>
            </a:r>
          </a:p>
        </p:txBody>
      </p:sp>
      <p:sp>
        <p:nvSpPr>
          <p:cNvPr id="3" name="Subtitle 2"/>
          <p:cNvSpPr>
            <a:spLocks noGrp="1"/>
          </p:cNvSpPr>
          <p:nvPr>
            <p:ph type="subTitle" idx="1"/>
          </p:nvPr>
        </p:nvSpPr>
        <p:spPr>
          <a:xfrm>
            <a:off x="1371600" y="3657600"/>
            <a:ext cx="6400800" cy="1981200"/>
          </a:xfrm>
        </p:spPr>
        <p:txBody>
          <a:bodyPr rtlCol="0">
            <a:normAutofit/>
          </a:bodyPr>
          <a:lstStyle/>
          <a:p>
            <a:pPr eaLnBrk="1" fontAlgn="auto" hangingPunct="1">
              <a:spcAft>
                <a:spcPts val="0"/>
              </a:spcAft>
              <a:buFont typeface="Arial" pitchFamily="34" charset="0"/>
              <a:buNone/>
              <a:defRPr/>
            </a:pPr>
            <a:r>
              <a:rPr lang="en-US" dirty="0" smtClean="0">
                <a:solidFill>
                  <a:schemeClr val="tx1">
                    <a:lumMod val="85000"/>
                    <a:lumOff val="15000"/>
                  </a:schemeClr>
                </a:solidFill>
              </a:rPr>
              <a:t>Rajesh Bhaskaran</a:t>
            </a:r>
          </a:p>
          <a:p>
            <a:pPr eaLnBrk="1" fontAlgn="auto" hangingPunct="1">
              <a:spcAft>
                <a:spcPts val="0"/>
              </a:spcAft>
              <a:buFont typeface="Arial" pitchFamily="34" charset="0"/>
              <a:buNone/>
              <a:defRPr/>
            </a:pPr>
            <a:r>
              <a:rPr lang="en-US" sz="2800" dirty="0" smtClean="0">
                <a:solidFill>
                  <a:schemeClr val="tx1">
                    <a:lumMod val="85000"/>
                    <a:lumOff val="15000"/>
                  </a:schemeClr>
                </a:solidFill>
              </a:rPr>
              <a:t>Cornell University</a:t>
            </a:r>
          </a:p>
        </p:txBody>
      </p:sp>
      <p:pic>
        <p:nvPicPr>
          <p:cNvPr id="4" name="Picture 3" descr="cornell_campus_image.png"/>
          <p:cNvPicPr>
            <a:picLocks noChangeAspect="1"/>
          </p:cNvPicPr>
          <p:nvPr/>
        </p:nvPicPr>
        <p:blipFill>
          <a:blip r:embed="rId2" cstate="print"/>
          <a:srcRect/>
          <a:stretch>
            <a:fillRect/>
          </a:stretch>
        </p:blipFill>
        <p:spPr bwMode="auto">
          <a:xfrm>
            <a:off x="8130963" y="5872298"/>
            <a:ext cx="1013038" cy="985705"/>
          </a:xfrm>
          <a:prstGeom prst="rect">
            <a:avLst/>
          </a:prstGeom>
          <a:noFill/>
          <a:ln w="9525">
            <a:noFill/>
            <a:miter lim="800000"/>
            <a:headEnd/>
            <a:tailEnd/>
          </a:ln>
        </p:spPr>
      </p:pic>
    </p:spTree>
  </p:cSld>
  <p:clrMapOvr>
    <a:masterClrMapping/>
  </p:clrMapOvr>
  <p:transition advTm="285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Cantilever Beam: </a:t>
            </a:r>
            <a:r>
              <a:rPr lang="en-US" dirty="0"/>
              <a:t>Degrees of </a:t>
            </a:r>
            <a:r>
              <a:rPr lang="en-US" dirty="0" smtClean="0"/>
              <a:t>Freedom</a:t>
            </a:r>
            <a:r>
              <a:rPr lang="en-US" dirty="0"/>
              <a:t/>
            </a:r>
            <a:br>
              <a:rPr lang="en-US" dirty="0"/>
            </a:br>
            <a:endParaRPr lang="en-US" dirty="0"/>
          </a:p>
        </p:txBody>
      </p:sp>
      <p:sp>
        <p:nvSpPr>
          <p:cNvPr id="3" name="Content Placeholder 2"/>
          <p:cNvSpPr>
            <a:spLocks noGrp="1"/>
          </p:cNvSpPr>
          <p:nvPr>
            <p:ph idx="1"/>
          </p:nvPr>
        </p:nvSpPr>
        <p:spPr/>
        <p:txBody>
          <a:bodyPr/>
          <a:lstStyle/>
          <a:p>
            <a:r>
              <a:rPr lang="en-US" dirty="0" smtClean="0"/>
              <a:t>Consider 2-element mesh</a:t>
            </a:r>
            <a:endParaRPr lang="en-US" dirty="0"/>
          </a:p>
        </p:txBody>
      </p:sp>
      <p:grpSp>
        <p:nvGrpSpPr>
          <p:cNvPr id="16" name="Group 15"/>
          <p:cNvGrpSpPr/>
          <p:nvPr/>
        </p:nvGrpSpPr>
        <p:grpSpPr>
          <a:xfrm>
            <a:off x="1916978" y="2876033"/>
            <a:ext cx="4174027" cy="1015641"/>
            <a:chOff x="1513908" y="3367889"/>
            <a:chExt cx="4174027" cy="1015641"/>
          </a:xfrm>
        </p:grpSpPr>
        <p:cxnSp>
          <p:nvCxnSpPr>
            <p:cNvPr id="6" name="Straight Connector 5"/>
            <p:cNvCxnSpPr/>
            <p:nvPr/>
          </p:nvCxnSpPr>
          <p:spPr>
            <a:xfrm>
              <a:off x="1810693" y="3422210"/>
              <a:ext cx="183785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648547" y="3422210"/>
              <a:ext cx="1837854"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1749582" y="3367889"/>
              <a:ext cx="122222" cy="1086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587436" y="3367889"/>
              <a:ext cx="122222" cy="1086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425290" y="3367889"/>
              <a:ext cx="122222" cy="1086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TextBox 12"/>
                <p:cNvSpPr txBox="1"/>
                <p:nvPr/>
              </p:nvSpPr>
              <p:spPr>
                <a:xfrm>
                  <a:off x="1513908" y="3489054"/>
                  <a:ext cx="1378674" cy="89447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rPr>
                            </m:ctrlPr>
                          </m:sSubPr>
                          <m:e>
                            <m:r>
                              <a:rPr lang="en-US" sz="2400" b="0" i="1" smtClean="0">
                                <a:latin typeface="Cambria Math"/>
                              </a:rPr>
                              <m:t>𝑢</m:t>
                            </m:r>
                          </m:e>
                          <m:sub>
                            <m:sSub>
                              <m:sSubPr>
                                <m:ctrlPr>
                                  <a:rPr lang="en-US" sz="2400" i="1" smtClean="0">
                                    <a:latin typeface="Cambria Math"/>
                                  </a:rPr>
                                </m:ctrlPr>
                              </m:sSubPr>
                              <m:e>
                                <m:r>
                                  <a:rPr lang="en-US" sz="2400" b="0" i="1" smtClean="0">
                                    <a:latin typeface="Cambria Math"/>
                                  </a:rPr>
                                  <m:t>𝑦</m:t>
                                </m:r>
                              </m:e>
                              <m:sub>
                                <m:r>
                                  <a:rPr lang="en-US" sz="2400" b="0" i="1" smtClean="0">
                                    <a:latin typeface="Cambria Math"/>
                                  </a:rPr>
                                  <m:t>1</m:t>
                                </m:r>
                              </m:sub>
                            </m:sSub>
                          </m:sub>
                        </m:sSub>
                        <m:r>
                          <a:rPr lang="en-US" sz="2400" b="0" i="1" smtClean="0">
                            <a:solidFill>
                              <a:srgbClr val="00B050"/>
                            </a:solidFill>
                            <a:latin typeface="Cambria Math"/>
                          </a:rPr>
                          <m:t>=0</m:t>
                        </m:r>
                      </m:oMath>
                    </m:oMathPara>
                  </a14:m>
                  <a:endParaRPr lang="en-US" sz="2400" dirty="0" smtClean="0"/>
                </a:p>
                <a:p>
                  <a:pPr/>
                  <a14:m>
                    <m:oMathPara xmlns:m="http://schemas.openxmlformats.org/officeDocument/2006/math">
                      <m:oMathParaPr>
                        <m:jc m:val="centerGroup"/>
                      </m:oMathParaPr>
                      <m:oMath xmlns:m="http://schemas.openxmlformats.org/officeDocument/2006/math">
                        <m:sSub>
                          <m:sSubPr>
                            <m:ctrlPr>
                              <a:rPr lang="en-US" sz="2400" i="1">
                                <a:latin typeface="Cambria Math"/>
                              </a:rPr>
                            </m:ctrlPr>
                          </m:sSubPr>
                          <m:e>
                            <m:r>
                              <a:rPr lang="en-US" sz="2400" i="1" smtClean="0">
                                <a:latin typeface="Cambria Math"/>
                                <a:ea typeface="Cambria Math"/>
                              </a:rPr>
                              <m:t>𝜃</m:t>
                            </m:r>
                          </m:e>
                          <m:sub>
                            <m:sSub>
                              <m:sSubPr>
                                <m:ctrlPr>
                                  <a:rPr lang="en-US" sz="2400" i="1" smtClean="0">
                                    <a:latin typeface="Cambria Math"/>
                                  </a:rPr>
                                </m:ctrlPr>
                              </m:sSubPr>
                              <m:e>
                                <m:r>
                                  <a:rPr lang="en-US" sz="2400" b="0" i="1" smtClean="0">
                                    <a:latin typeface="Cambria Math"/>
                                  </a:rPr>
                                  <m:t>𝑧</m:t>
                                </m:r>
                              </m:e>
                              <m:sub>
                                <m:r>
                                  <a:rPr lang="en-US" sz="2400" b="0" i="1" smtClean="0">
                                    <a:latin typeface="Cambria Math"/>
                                  </a:rPr>
                                  <m:t>1</m:t>
                                </m:r>
                              </m:sub>
                            </m:sSub>
                          </m:sub>
                        </m:sSub>
                        <m:r>
                          <a:rPr lang="en-US" sz="2400" b="0" i="1" smtClean="0">
                            <a:solidFill>
                              <a:srgbClr val="00B050"/>
                            </a:solidFill>
                            <a:latin typeface="Cambria Math"/>
                          </a:rPr>
                          <m:t>=0</m:t>
                        </m:r>
                      </m:oMath>
                    </m:oMathPara>
                  </a14:m>
                  <a:endParaRPr lang="en-US" sz="2400" dirty="0"/>
                </a:p>
              </p:txBody>
            </p:sp>
          </mc:Choice>
          <mc:Fallback xmlns="">
            <p:sp>
              <p:nvSpPr>
                <p:cNvPr id="13" name="TextBox 12"/>
                <p:cNvSpPr txBox="1">
                  <a:spLocks noRot="1" noChangeAspect="1" noMove="1" noResize="1" noEditPoints="1" noAdjustHandles="1" noChangeArrowheads="1" noChangeShapeType="1" noTextEdit="1"/>
                </p:cNvSpPr>
                <p:nvPr/>
              </p:nvSpPr>
              <p:spPr>
                <a:xfrm>
                  <a:off x="1513908" y="3489054"/>
                  <a:ext cx="1378674" cy="894476"/>
                </a:xfrm>
                <a:prstGeom prst="rect">
                  <a:avLst/>
                </a:prstGeom>
                <a:blipFill rotWithShape="1">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5284867" y="3418748"/>
                  <a:ext cx="403068" cy="89793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rPr>
                            </m:ctrlPr>
                          </m:sSubPr>
                          <m:e>
                            <m:r>
                              <a:rPr lang="en-US" sz="2400" b="0" i="1" smtClean="0">
                                <a:latin typeface="Cambria Math"/>
                              </a:rPr>
                              <m:t>𝑢</m:t>
                            </m:r>
                          </m:e>
                          <m:sub>
                            <m:sSub>
                              <m:sSubPr>
                                <m:ctrlPr>
                                  <a:rPr lang="en-US" sz="2400" i="1" smtClean="0">
                                    <a:latin typeface="Cambria Math"/>
                                  </a:rPr>
                                </m:ctrlPr>
                              </m:sSubPr>
                              <m:e>
                                <m:r>
                                  <a:rPr lang="en-US" sz="2400" b="0" i="1" smtClean="0">
                                    <a:latin typeface="Cambria Math"/>
                                  </a:rPr>
                                  <m:t>𝑦</m:t>
                                </m:r>
                              </m:e>
                              <m:sub>
                                <m:r>
                                  <a:rPr lang="en-US" sz="2400" b="0" i="1" smtClean="0">
                                    <a:latin typeface="Cambria Math"/>
                                  </a:rPr>
                                  <m:t>3</m:t>
                                </m:r>
                              </m:sub>
                            </m:sSub>
                          </m:sub>
                        </m:sSub>
                      </m:oMath>
                    </m:oMathPara>
                  </a14:m>
                  <a:endParaRPr lang="en-US" sz="2400" dirty="0" smtClean="0"/>
                </a:p>
                <a:p>
                  <a:pPr/>
                  <a14:m>
                    <m:oMathPara xmlns:m="http://schemas.openxmlformats.org/officeDocument/2006/math">
                      <m:oMathParaPr>
                        <m:jc m:val="centerGroup"/>
                      </m:oMathParaPr>
                      <m:oMath xmlns:m="http://schemas.openxmlformats.org/officeDocument/2006/math">
                        <m:sSub>
                          <m:sSubPr>
                            <m:ctrlPr>
                              <a:rPr lang="en-US" sz="2400" i="1">
                                <a:latin typeface="Cambria Math"/>
                              </a:rPr>
                            </m:ctrlPr>
                          </m:sSubPr>
                          <m:e>
                            <m:r>
                              <a:rPr lang="en-US" sz="2400" i="1" smtClean="0">
                                <a:latin typeface="Cambria Math"/>
                                <a:ea typeface="Cambria Math"/>
                              </a:rPr>
                              <m:t>𝜃</m:t>
                            </m:r>
                          </m:e>
                          <m:sub>
                            <m:sSub>
                              <m:sSubPr>
                                <m:ctrlPr>
                                  <a:rPr lang="en-US" sz="2400" i="1" smtClean="0">
                                    <a:latin typeface="Cambria Math"/>
                                  </a:rPr>
                                </m:ctrlPr>
                              </m:sSubPr>
                              <m:e>
                                <m:r>
                                  <a:rPr lang="en-US" sz="2400" b="0" i="1" smtClean="0">
                                    <a:latin typeface="Cambria Math"/>
                                  </a:rPr>
                                  <m:t>𝑧</m:t>
                                </m:r>
                              </m:e>
                              <m:sub>
                                <m:r>
                                  <a:rPr lang="en-US" sz="2400" b="0" i="1" smtClean="0">
                                    <a:latin typeface="Cambria Math"/>
                                  </a:rPr>
                                  <m:t>3</m:t>
                                </m:r>
                              </m:sub>
                            </m:sSub>
                          </m:sub>
                        </m:sSub>
                      </m:oMath>
                    </m:oMathPara>
                  </a14:m>
                  <a:endParaRPr lang="en-US" sz="2400" dirty="0"/>
                </a:p>
              </p:txBody>
            </p:sp>
          </mc:Choice>
          <mc:Fallback xmlns="">
            <p:sp>
              <p:nvSpPr>
                <p:cNvPr id="14" name="TextBox 13"/>
                <p:cNvSpPr txBox="1">
                  <a:spLocks noRot="1" noChangeAspect="1" noMove="1" noResize="1" noEditPoints="1" noAdjustHandles="1" noChangeArrowheads="1" noChangeShapeType="1" noTextEdit="1"/>
                </p:cNvSpPr>
                <p:nvPr/>
              </p:nvSpPr>
              <p:spPr>
                <a:xfrm>
                  <a:off x="5284867" y="3418748"/>
                  <a:ext cx="403068" cy="897938"/>
                </a:xfrm>
                <a:prstGeom prst="rect">
                  <a:avLst/>
                </a:prstGeom>
                <a:blipFill rotWithShape="1">
                  <a:blip r:embed="rId3"/>
                  <a:stretch>
                    <a:fillRect l="-3030" r="-409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3447013" y="3422210"/>
                  <a:ext cx="403068" cy="89447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rPr>
                            </m:ctrlPr>
                          </m:sSubPr>
                          <m:e>
                            <m:r>
                              <a:rPr lang="en-US" sz="2400" b="0" i="1" smtClean="0">
                                <a:latin typeface="Cambria Math"/>
                              </a:rPr>
                              <m:t>𝑢</m:t>
                            </m:r>
                          </m:e>
                          <m:sub>
                            <m:sSub>
                              <m:sSubPr>
                                <m:ctrlPr>
                                  <a:rPr lang="en-US" sz="2400" i="1" smtClean="0">
                                    <a:latin typeface="Cambria Math"/>
                                  </a:rPr>
                                </m:ctrlPr>
                              </m:sSubPr>
                              <m:e>
                                <m:r>
                                  <a:rPr lang="en-US" sz="2400" b="0" i="1" smtClean="0">
                                    <a:latin typeface="Cambria Math"/>
                                  </a:rPr>
                                  <m:t>𝑦</m:t>
                                </m:r>
                              </m:e>
                              <m:sub>
                                <m:r>
                                  <a:rPr lang="en-US" sz="2400" b="0" i="1" smtClean="0">
                                    <a:latin typeface="Cambria Math"/>
                                  </a:rPr>
                                  <m:t>2</m:t>
                                </m:r>
                              </m:sub>
                            </m:sSub>
                          </m:sub>
                        </m:sSub>
                      </m:oMath>
                    </m:oMathPara>
                  </a14:m>
                  <a:endParaRPr lang="en-US" sz="2400" dirty="0" smtClean="0"/>
                </a:p>
                <a:p>
                  <a:pPr/>
                  <a14:m>
                    <m:oMathPara xmlns:m="http://schemas.openxmlformats.org/officeDocument/2006/math">
                      <m:oMathParaPr>
                        <m:jc m:val="centerGroup"/>
                      </m:oMathParaPr>
                      <m:oMath xmlns:m="http://schemas.openxmlformats.org/officeDocument/2006/math">
                        <m:sSub>
                          <m:sSubPr>
                            <m:ctrlPr>
                              <a:rPr lang="en-US" sz="2400" i="1">
                                <a:latin typeface="Cambria Math"/>
                              </a:rPr>
                            </m:ctrlPr>
                          </m:sSubPr>
                          <m:e>
                            <m:r>
                              <a:rPr lang="en-US" sz="2400" i="1" smtClean="0">
                                <a:latin typeface="Cambria Math"/>
                                <a:ea typeface="Cambria Math"/>
                              </a:rPr>
                              <m:t>𝜃</m:t>
                            </m:r>
                          </m:e>
                          <m:sub>
                            <m:sSub>
                              <m:sSubPr>
                                <m:ctrlPr>
                                  <a:rPr lang="en-US" sz="2400" i="1" smtClean="0">
                                    <a:latin typeface="Cambria Math"/>
                                  </a:rPr>
                                </m:ctrlPr>
                              </m:sSubPr>
                              <m:e>
                                <m:r>
                                  <a:rPr lang="en-US" sz="2400" b="0" i="1" smtClean="0">
                                    <a:latin typeface="Cambria Math"/>
                                  </a:rPr>
                                  <m:t>𝑧</m:t>
                                </m:r>
                              </m:e>
                              <m:sub>
                                <m:r>
                                  <a:rPr lang="en-US" sz="2400" b="0" i="1" smtClean="0">
                                    <a:latin typeface="Cambria Math"/>
                                  </a:rPr>
                                  <m:t>2</m:t>
                                </m:r>
                              </m:sub>
                            </m:sSub>
                          </m:sub>
                        </m:sSub>
                      </m:oMath>
                    </m:oMathPara>
                  </a14:m>
                  <a:endParaRPr lang="en-US" sz="2400" dirty="0"/>
                </a:p>
              </p:txBody>
            </p:sp>
          </mc:Choice>
          <mc:Fallback xmlns="">
            <p:sp>
              <p:nvSpPr>
                <p:cNvPr id="15" name="TextBox 14"/>
                <p:cNvSpPr txBox="1">
                  <a:spLocks noRot="1" noChangeAspect="1" noMove="1" noResize="1" noEditPoints="1" noAdjustHandles="1" noChangeArrowheads="1" noChangeShapeType="1" noTextEdit="1"/>
                </p:cNvSpPr>
                <p:nvPr/>
              </p:nvSpPr>
              <p:spPr>
                <a:xfrm>
                  <a:off x="3447013" y="3422210"/>
                  <a:ext cx="403068" cy="894476"/>
                </a:xfrm>
                <a:prstGeom prst="rect">
                  <a:avLst/>
                </a:prstGeom>
                <a:blipFill rotWithShape="1">
                  <a:blip r:embed="rId4"/>
                  <a:stretch>
                    <a:fillRect l="-4545" r="-39394"/>
                  </a:stretch>
                </a:blipFill>
              </p:spPr>
              <p:txBody>
                <a:bodyPr/>
                <a:lstStyle/>
                <a:p>
                  <a:r>
                    <a:rPr lang="en-US">
                      <a:noFill/>
                    </a:rPr>
                    <a:t> </a:t>
                  </a:r>
                </a:p>
              </p:txBody>
            </p:sp>
          </mc:Fallback>
        </mc:AlternateContent>
      </p:grpSp>
      <p:cxnSp>
        <p:nvCxnSpPr>
          <p:cNvPr id="20" name="Straight Arrow Connector 19"/>
          <p:cNvCxnSpPr>
            <a:endCxn id="12" idx="0"/>
          </p:cNvCxnSpPr>
          <p:nvPr/>
        </p:nvCxnSpPr>
        <p:spPr>
          <a:xfrm>
            <a:off x="5889469" y="2371725"/>
            <a:ext cx="0" cy="50430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916977" y="4210054"/>
            <a:ext cx="4174027" cy="830997"/>
          </a:xfrm>
          <a:prstGeom prst="rect">
            <a:avLst/>
          </a:prstGeom>
          <a:noFill/>
        </p:spPr>
        <p:txBody>
          <a:bodyPr wrap="square" rtlCol="0">
            <a:spAutoFit/>
          </a:bodyPr>
          <a:lstStyle/>
          <a:p>
            <a:r>
              <a:rPr lang="en-US" sz="2400" dirty="0" smtClean="0">
                <a:solidFill>
                  <a:srgbClr val="00B050"/>
                </a:solidFill>
              </a:rPr>
              <a:t>Reaction force at node 1</a:t>
            </a:r>
            <a:br>
              <a:rPr lang="en-US" sz="2400" dirty="0" smtClean="0">
                <a:solidFill>
                  <a:srgbClr val="00B050"/>
                </a:solidFill>
              </a:rPr>
            </a:br>
            <a:r>
              <a:rPr lang="en-US" sz="2400" dirty="0">
                <a:solidFill>
                  <a:srgbClr val="00B050"/>
                </a:solidFill>
              </a:rPr>
              <a:t>R</a:t>
            </a:r>
            <a:r>
              <a:rPr lang="en-US" sz="2400" dirty="0" smtClean="0">
                <a:solidFill>
                  <a:srgbClr val="00B050"/>
                </a:solidFill>
              </a:rPr>
              <a:t>eaction moment at node 1</a:t>
            </a:r>
            <a:endParaRPr lang="en-US" sz="2400" dirty="0">
              <a:solidFill>
                <a:srgbClr val="00B050"/>
              </a:solidFill>
            </a:endParaRPr>
          </a:p>
        </p:txBody>
      </p:sp>
    </p:spTree>
    <p:extLst>
      <p:ext uri="{BB962C8B-B14F-4D97-AF65-F5344CB8AC3E}">
        <p14:creationId xmlns:p14="http://schemas.microsoft.com/office/powerpoint/2010/main" val="24505275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57425" y="2628903"/>
            <a:ext cx="5295900" cy="1200329"/>
          </a:xfrm>
          <a:prstGeom prst="rect">
            <a:avLst/>
          </a:prstGeom>
          <a:noFill/>
        </p:spPr>
        <p:txBody>
          <a:bodyPr wrap="square" rtlCol="0">
            <a:spAutoFit/>
          </a:bodyPr>
          <a:lstStyle/>
          <a:p>
            <a:pPr algn="ctr"/>
            <a:r>
              <a:rPr lang="en-US" sz="3600" dirty="0" smtClean="0">
                <a:solidFill>
                  <a:schemeClr val="tx2"/>
                </a:solidFill>
              </a:rPr>
              <a:t>SECTION MEETING #2</a:t>
            </a:r>
          </a:p>
          <a:p>
            <a:pPr algn="ctr"/>
            <a:r>
              <a:rPr lang="en-US" sz="3600" dirty="0" smtClean="0">
                <a:solidFill>
                  <a:schemeClr val="tx2"/>
                </a:solidFill>
              </a:rPr>
              <a:t>9/7/2012</a:t>
            </a:r>
            <a:endParaRPr lang="en-US" sz="3600" dirty="0">
              <a:solidFill>
                <a:schemeClr val="tx2"/>
              </a:solidFill>
            </a:endParaRPr>
          </a:p>
        </p:txBody>
      </p:sp>
    </p:spTree>
    <p:extLst>
      <p:ext uri="{BB962C8B-B14F-4D97-AF65-F5344CB8AC3E}">
        <p14:creationId xmlns:p14="http://schemas.microsoft.com/office/powerpoint/2010/main" val="31330218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Cantilever Beam</a:t>
            </a:r>
            <a:endParaRPr lang="en-US" dirty="0"/>
          </a:p>
        </p:txBody>
      </p:sp>
      <p:sp>
        <p:nvSpPr>
          <p:cNvPr id="3" name="Content Placeholder 2"/>
          <p:cNvSpPr>
            <a:spLocks noGrp="1"/>
          </p:cNvSpPr>
          <p:nvPr>
            <p:ph idx="1"/>
          </p:nvPr>
        </p:nvSpPr>
        <p:spPr>
          <a:xfrm>
            <a:off x="457200" y="1600205"/>
            <a:ext cx="8229600" cy="2038349"/>
          </a:xfrm>
        </p:spPr>
        <p:txBody>
          <a:bodyPr>
            <a:normAutofit fontScale="92500" lnSpcReduction="20000"/>
          </a:bodyPr>
          <a:lstStyle/>
          <a:p>
            <a:r>
              <a:rPr lang="en-US" dirty="0" smtClean="0"/>
              <a:t>First ANSYS exercise</a:t>
            </a:r>
          </a:p>
          <a:p>
            <a:pPr lvl="1"/>
            <a:r>
              <a:rPr lang="en-US" dirty="0" smtClean="0"/>
              <a:t>Can do trusses but need to use scripting (advanced functionality)</a:t>
            </a:r>
          </a:p>
          <a:p>
            <a:pPr lvl="1"/>
            <a:r>
              <a:rPr lang="en-US" dirty="0" smtClean="0"/>
              <a:t>Pin-jointed trusses rarely occur in practice </a:t>
            </a:r>
          </a:p>
          <a:p>
            <a:r>
              <a:rPr lang="en-US" dirty="0" smtClean="0"/>
              <a:t>ANSYS beam problem will appear in HW3</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3710" y="3781429"/>
            <a:ext cx="5614219" cy="1990857"/>
          </a:xfrm>
          <a:prstGeom prst="rect">
            <a:avLst/>
          </a:prstGeom>
        </p:spPr>
      </p:pic>
    </p:spTree>
    <p:extLst>
      <p:ext uri="{BB962C8B-B14F-4D97-AF65-F5344CB8AC3E}">
        <p14:creationId xmlns:p14="http://schemas.microsoft.com/office/powerpoint/2010/main" val="3636105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Cantilever Beam: </a:t>
            </a:r>
            <a:r>
              <a:rPr lang="en-US" dirty="0"/>
              <a:t>Degrees of </a:t>
            </a:r>
            <a:r>
              <a:rPr lang="en-US" dirty="0" smtClean="0"/>
              <a:t>Freedom</a:t>
            </a:r>
            <a:r>
              <a:rPr lang="en-US" dirty="0"/>
              <a:t/>
            </a:r>
            <a:br>
              <a:rPr lang="en-US" dirty="0"/>
            </a:br>
            <a:endParaRPr lang="en-US" dirty="0"/>
          </a:p>
        </p:txBody>
      </p:sp>
      <p:sp>
        <p:nvSpPr>
          <p:cNvPr id="3" name="Content Placeholder 2"/>
          <p:cNvSpPr>
            <a:spLocks noGrp="1"/>
          </p:cNvSpPr>
          <p:nvPr>
            <p:ph idx="1"/>
          </p:nvPr>
        </p:nvSpPr>
        <p:spPr/>
        <p:txBody>
          <a:bodyPr/>
          <a:lstStyle/>
          <a:p>
            <a:r>
              <a:rPr lang="en-US" dirty="0" smtClean="0"/>
              <a:t>Consider 2-element mesh</a:t>
            </a:r>
            <a:endParaRPr lang="en-US" dirty="0"/>
          </a:p>
        </p:txBody>
      </p:sp>
      <p:grpSp>
        <p:nvGrpSpPr>
          <p:cNvPr id="16" name="Group 15"/>
          <p:cNvGrpSpPr/>
          <p:nvPr/>
        </p:nvGrpSpPr>
        <p:grpSpPr>
          <a:xfrm>
            <a:off x="1916978" y="2876033"/>
            <a:ext cx="4174027" cy="1015641"/>
            <a:chOff x="1513908" y="3367889"/>
            <a:chExt cx="4174027" cy="1015641"/>
          </a:xfrm>
        </p:grpSpPr>
        <p:cxnSp>
          <p:nvCxnSpPr>
            <p:cNvPr id="6" name="Straight Connector 5"/>
            <p:cNvCxnSpPr/>
            <p:nvPr/>
          </p:nvCxnSpPr>
          <p:spPr>
            <a:xfrm>
              <a:off x="1810693" y="3422210"/>
              <a:ext cx="183785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648547" y="3422210"/>
              <a:ext cx="1837854"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1749582" y="3367889"/>
              <a:ext cx="122222" cy="1086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587436" y="3367889"/>
              <a:ext cx="122222" cy="1086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425290" y="3367889"/>
              <a:ext cx="122222" cy="1086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3" name="TextBox 12"/>
                <p:cNvSpPr txBox="1"/>
                <p:nvPr/>
              </p:nvSpPr>
              <p:spPr>
                <a:xfrm>
                  <a:off x="1513908" y="3489054"/>
                  <a:ext cx="1378674" cy="89447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rPr>
                            </m:ctrlPr>
                          </m:sSubPr>
                          <m:e>
                            <m:r>
                              <a:rPr lang="en-US" sz="2400" b="0" i="1" smtClean="0">
                                <a:latin typeface="Cambria Math"/>
                              </a:rPr>
                              <m:t>𝑢</m:t>
                            </m:r>
                          </m:e>
                          <m:sub>
                            <m:sSub>
                              <m:sSubPr>
                                <m:ctrlPr>
                                  <a:rPr lang="en-US" sz="2400" i="1" smtClean="0">
                                    <a:latin typeface="Cambria Math"/>
                                  </a:rPr>
                                </m:ctrlPr>
                              </m:sSubPr>
                              <m:e>
                                <m:r>
                                  <a:rPr lang="en-US" sz="2400" b="0" i="1" smtClean="0">
                                    <a:latin typeface="Cambria Math"/>
                                  </a:rPr>
                                  <m:t>𝑦</m:t>
                                </m:r>
                              </m:e>
                              <m:sub>
                                <m:r>
                                  <a:rPr lang="en-US" sz="2400" b="0" i="1" smtClean="0">
                                    <a:latin typeface="Cambria Math"/>
                                  </a:rPr>
                                  <m:t>1</m:t>
                                </m:r>
                              </m:sub>
                            </m:sSub>
                          </m:sub>
                        </m:sSub>
                        <m:r>
                          <a:rPr lang="en-US" sz="2400" b="0" i="1" smtClean="0">
                            <a:solidFill>
                              <a:srgbClr val="00B050"/>
                            </a:solidFill>
                            <a:latin typeface="Cambria Math"/>
                          </a:rPr>
                          <m:t>=0</m:t>
                        </m:r>
                      </m:oMath>
                    </m:oMathPara>
                  </a14:m>
                  <a:endParaRPr lang="en-US" sz="2400" dirty="0" smtClean="0"/>
                </a:p>
                <a:p>
                  <a:pPr/>
                  <a14:m>
                    <m:oMathPara xmlns:m="http://schemas.openxmlformats.org/officeDocument/2006/math">
                      <m:oMathParaPr>
                        <m:jc m:val="centerGroup"/>
                      </m:oMathParaPr>
                      <m:oMath xmlns:m="http://schemas.openxmlformats.org/officeDocument/2006/math">
                        <m:sSub>
                          <m:sSubPr>
                            <m:ctrlPr>
                              <a:rPr lang="en-US" sz="2400" i="1">
                                <a:latin typeface="Cambria Math"/>
                              </a:rPr>
                            </m:ctrlPr>
                          </m:sSubPr>
                          <m:e>
                            <m:r>
                              <a:rPr lang="en-US" sz="2400" i="1" smtClean="0">
                                <a:latin typeface="Cambria Math"/>
                                <a:ea typeface="Cambria Math"/>
                              </a:rPr>
                              <m:t>𝜃</m:t>
                            </m:r>
                          </m:e>
                          <m:sub>
                            <m:sSub>
                              <m:sSubPr>
                                <m:ctrlPr>
                                  <a:rPr lang="en-US" sz="2400" i="1" smtClean="0">
                                    <a:latin typeface="Cambria Math"/>
                                  </a:rPr>
                                </m:ctrlPr>
                              </m:sSubPr>
                              <m:e>
                                <m:r>
                                  <a:rPr lang="en-US" sz="2400" b="0" i="1" smtClean="0">
                                    <a:latin typeface="Cambria Math"/>
                                  </a:rPr>
                                  <m:t>𝑧</m:t>
                                </m:r>
                              </m:e>
                              <m:sub>
                                <m:r>
                                  <a:rPr lang="en-US" sz="2400" b="0" i="1" smtClean="0">
                                    <a:latin typeface="Cambria Math"/>
                                  </a:rPr>
                                  <m:t>1</m:t>
                                </m:r>
                              </m:sub>
                            </m:sSub>
                          </m:sub>
                        </m:sSub>
                        <m:r>
                          <a:rPr lang="en-US" sz="2400" b="0" i="1" smtClean="0">
                            <a:solidFill>
                              <a:srgbClr val="00B050"/>
                            </a:solidFill>
                            <a:latin typeface="Cambria Math"/>
                          </a:rPr>
                          <m:t>=0</m:t>
                        </m:r>
                      </m:oMath>
                    </m:oMathPara>
                  </a14:m>
                  <a:endParaRPr lang="en-US" sz="2400" dirty="0"/>
                </a:p>
              </p:txBody>
            </p:sp>
          </mc:Choice>
          <mc:Fallback xmlns="">
            <p:sp>
              <p:nvSpPr>
                <p:cNvPr id="13" name="TextBox 12"/>
                <p:cNvSpPr txBox="1">
                  <a:spLocks noRot="1" noChangeAspect="1" noMove="1" noResize="1" noEditPoints="1" noAdjustHandles="1" noChangeArrowheads="1" noChangeShapeType="1" noTextEdit="1"/>
                </p:cNvSpPr>
                <p:nvPr/>
              </p:nvSpPr>
              <p:spPr>
                <a:xfrm>
                  <a:off x="1513908" y="3489054"/>
                  <a:ext cx="1378674" cy="894476"/>
                </a:xfrm>
                <a:prstGeom prst="rect">
                  <a:avLst/>
                </a:prstGeom>
                <a:blipFill rotWithShape="1">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5284867" y="3418748"/>
                  <a:ext cx="403068" cy="89793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rPr>
                            </m:ctrlPr>
                          </m:sSubPr>
                          <m:e>
                            <m:r>
                              <a:rPr lang="en-US" sz="2400" b="0" i="1" smtClean="0">
                                <a:latin typeface="Cambria Math"/>
                              </a:rPr>
                              <m:t>𝑢</m:t>
                            </m:r>
                          </m:e>
                          <m:sub>
                            <m:sSub>
                              <m:sSubPr>
                                <m:ctrlPr>
                                  <a:rPr lang="en-US" sz="2400" i="1" smtClean="0">
                                    <a:latin typeface="Cambria Math"/>
                                  </a:rPr>
                                </m:ctrlPr>
                              </m:sSubPr>
                              <m:e>
                                <m:r>
                                  <a:rPr lang="en-US" sz="2400" b="0" i="1" smtClean="0">
                                    <a:latin typeface="Cambria Math"/>
                                  </a:rPr>
                                  <m:t>𝑦</m:t>
                                </m:r>
                              </m:e>
                              <m:sub>
                                <m:r>
                                  <a:rPr lang="en-US" sz="2400" b="0" i="1" smtClean="0">
                                    <a:latin typeface="Cambria Math"/>
                                  </a:rPr>
                                  <m:t>3</m:t>
                                </m:r>
                              </m:sub>
                            </m:sSub>
                          </m:sub>
                        </m:sSub>
                      </m:oMath>
                    </m:oMathPara>
                  </a14:m>
                  <a:endParaRPr lang="en-US" sz="2400" dirty="0" smtClean="0"/>
                </a:p>
                <a:p>
                  <a:pPr/>
                  <a14:m>
                    <m:oMathPara xmlns:m="http://schemas.openxmlformats.org/officeDocument/2006/math">
                      <m:oMathParaPr>
                        <m:jc m:val="centerGroup"/>
                      </m:oMathParaPr>
                      <m:oMath xmlns:m="http://schemas.openxmlformats.org/officeDocument/2006/math">
                        <m:sSub>
                          <m:sSubPr>
                            <m:ctrlPr>
                              <a:rPr lang="en-US" sz="2400" i="1">
                                <a:latin typeface="Cambria Math"/>
                              </a:rPr>
                            </m:ctrlPr>
                          </m:sSubPr>
                          <m:e>
                            <m:r>
                              <a:rPr lang="en-US" sz="2400" i="1" smtClean="0">
                                <a:latin typeface="Cambria Math"/>
                                <a:ea typeface="Cambria Math"/>
                              </a:rPr>
                              <m:t>𝜃</m:t>
                            </m:r>
                          </m:e>
                          <m:sub>
                            <m:sSub>
                              <m:sSubPr>
                                <m:ctrlPr>
                                  <a:rPr lang="en-US" sz="2400" i="1" smtClean="0">
                                    <a:latin typeface="Cambria Math"/>
                                  </a:rPr>
                                </m:ctrlPr>
                              </m:sSubPr>
                              <m:e>
                                <m:r>
                                  <a:rPr lang="en-US" sz="2400" b="0" i="1" smtClean="0">
                                    <a:latin typeface="Cambria Math"/>
                                  </a:rPr>
                                  <m:t>𝑧</m:t>
                                </m:r>
                              </m:e>
                              <m:sub>
                                <m:r>
                                  <a:rPr lang="en-US" sz="2400" b="0" i="1" smtClean="0">
                                    <a:latin typeface="Cambria Math"/>
                                  </a:rPr>
                                  <m:t>3</m:t>
                                </m:r>
                              </m:sub>
                            </m:sSub>
                          </m:sub>
                        </m:sSub>
                      </m:oMath>
                    </m:oMathPara>
                  </a14:m>
                  <a:endParaRPr lang="en-US" sz="2400" dirty="0"/>
                </a:p>
              </p:txBody>
            </p:sp>
          </mc:Choice>
          <mc:Fallback xmlns="">
            <p:sp>
              <p:nvSpPr>
                <p:cNvPr id="14" name="TextBox 13"/>
                <p:cNvSpPr txBox="1">
                  <a:spLocks noRot="1" noChangeAspect="1" noMove="1" noResize="1" noEditPoints="1" noAdjustHandles="1" noChangeArrowheads="1" noChangeShapeType="1" noTextEdit="1"/>
                </p:cNvSpPr>
                <p:nvPr/>
              </p:nvSpPr>
              <p:spPr>
                <a:xfrm>
                  <a:off x="5284867" y="3418748"/>
                  <a:ext cx="403068" cy="897938"/>
                </a:xfrm>
                <a:prstGeom prst="rect">
                  <a:avLst/>
                </a:prstGeom>
                <a:blipFill rotWithShape="1">
                  <a:blip r:embed="rId3"/>
                  <a:stretch>
                    <a:fillRect l="-3030" r="-409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3447013" y="3422210"/>
                  <a:ext cx="403068" cy="89447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a:rPr>
                            </m:ctrlPr>
                          </m:sSubPr>
                          <m:e>
                            <m:r>
                              <a:rPr lang="en-US" sz="2400" b="0" i="1" smtClean="0">
                                <a:latin typeface="Cambria Math"/>
                              </a:rPr>
                              <m:t>𝑢</m:t>
                            </m:r>
                          </m:e>
                          <m:sub>
                            <m:sSub>
                              <m:sSubPr>
                                <m:ctrlPr>
                                  <a:rPr lang="en-US" sz="2400" i="1" smtClean="0">
                                    <a:latin typeface="Cambria Math"/>
                                  </a:rPr>
                                </m:ctrlPr>
                              </m:sSubPr>
                              <m:e>
                                <m:r>
                                  <a:rPr lang="en-US" sz="2400" b="0" i="1" smtClean="0">
                                    <a:latin typeface="Cambria Math"/>
                                  </a:rPr>
                                  <m:t>𝑦</m:t>
                                </m:r>
                              </m:e>
                              <m:sub>
                                <m:r>
                                  <a:rPr lang="en-US" sz="2400" b="0" i="1" smtClean="0">
                                    <a:latin typeface="Cambria Math"/>
                                  </a:rPr>
                                  <m:t>2</m:t>
                                </m:r>
                              </m:sub>
                            </m:sSub>
                          </m:sub>
                        </m:sSub>
                      </m:oMath>
                    </m:oMathPara>
                  </a14:m>
                  <a:endParaRPr lang="en-US" sz="2400" dirty="0" smtClean="0"/>
                </a:p>
                <a:p>
                  <a:pPr/>
                  <a14:m>
                    <m:oMathPara xmlns:m="http://schemas.openxmlformats.org/officeDocument/2006/math">
                      <m:oMathParaPr>
                        <m:jc m:val="centerGroup"/>
                      </m:oMathParaPr>
                      <m:oMath xmlns:m="http://schemas.openxmlformats.org/officeDocument/2006/math">
                        <m:sSub>
                          <m:sSubPr>
                            <m:ctrlPr>
                              <a:rPr lang="en-US" sz="2400" i="1">
                                <a:latin typeface="Cambria Math"/>
                              </a:rPr>
                            </m:ctrlPr>
                          </m:sSubPr>
                          <m:e>
                            <m:r>
                              <a:rPr lang="en-US" sz="2400" i="1" smtClean="0">
                                <a:latin typeface="Cambria Math"/>
                                <a:ea typeface="Cambria Math"/>
                              </a:rPr>
                              <m:t>𝜃</m:t>
                            </m:r>
                          </m:e>
                          <m:sub>
                            <m:sSub>
                              <m:sSubPr>
                                <m:ctrlPr>
                                  <a:rPr lang="en-US" sz="2400" i="1" smtClean="0">
                                    <a:latin typeface="Cambria Math"/>
                                  </a:rPr>
                                </m:ctrlPr>
                              </m:sSubPr>
                              <m:e>
                                <m:r>
                                  <a:rPr lang="en-US" sz="2400" b="0" i="1" smtClean="0">
                                    <a:latin typeface="Cambria Math"/>
                                  </a:rPr>
                                  <m:t>𝑧</m:t>
                                </m:r>
                              </m:e>
                              <m:sub>
                                <m:r>
                                  <a:rPr lang="en-US" sz="2400" b="0" i="1" smtClean="0">
                                    <a:latin typeface="Cambria Math"/>
                                  </a:rPr>
                                  <m:t>2</m:t>
                                </m:r>
                              </m:sub>
                            </m:sSub>
                          </m:sub>
                        </m:sSub>
                      </m:oMath>
                    </m:oMathPara>
                  </a14:m>
                  <a:endParaRPr lang="en-US" sz="2400" dirty="0"/>
                </a:p>
              </p:txBody>
            </p:sp>
          </mc:Choice>
          <mc:Fallback xmlns="">
            <p:sp>
              <p:nvSpPr>
                <p:cNvPr id="15" name="TextBox 14"/>
                <p:cNvSpPr txBox="1">
                  <a:spLocks noRot="1" noChangeAspect="1" noMove="1" noResize="1" noEditPoints="1" noAdjustHandles="1" noChangeArrowheads="1" noChangeShapeType="1" noTextEdit="1"/>
                </p:cNvSpPr>
                <p:nvPr/>
              </p:nvSpPr>
              <p:spPr>
                <a:xfrm>
                  <a:off x="3447013" y="3422210"/>
                  <a:ext cx="403068" cy="894476"/>
                </a:xfrm>
                <a:prstGeom prst="rect">
                  <a:avLst/>
                </a:prstGeom>
                <a:blipFill rotWithShape="1">
                  <a:blip r:embed="rId4"/>
                  <a:stretch>
                    <a:fillRect l="-4545" r="-39394"/>
                  </a:stretch>
                </a:blipFill>
              </p:spPr>
              <p:txBody>
                <a:bodyPr/>
                <a:lstStyle/>
                <a:p>
                  <a:r>
                    <a:rPr lang="en-US">
                      <a:noFill/>
                    </a:rPr>
                    <a:t> </a:t>
                  </a:r>
                </a:p>
              </p:txBody>
            </p:sp>
          </mc:Fallback>
        </mc:AlternateContent>
      </p:grpSp>
      <p:cxnSp>
        <p:nvCxnSpPr>
          <p:cNvPr id="20" name="Straight Arrow Connector 19"/>
          <p:cNvCxnSpPr>
            <a:endCxn id="12" idx="0"/>
          </p:cNvCxnSpPr>
          <p:nvPr/>
        </p:nvCxnSpPr>
        <p:spPr>
          <a:xfrm>
            <a:off x="5889469" y="2371725"/>
            <a:ext cx="0" cy="50430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916977" y="4210054"/>
            <a:ext cx="4174027" cy="830997"/>
          </a:xfrm>
          <a:prstGeom prst="rect">
            <a:avLst/>
          </a:prstGeom>
          <a:noFill/>
        </p:spPr>
        <p:txBody>
          <a:bodyPr wrap="square" rtlCol="0">
            <a:spAutoFit/>
          </a:bodyPr>
          <a:lstStyle/>
          <a:p>
            <a:r>
              <a:rPr lang="en-US" sz="2400" dirty="0" smtClean="0">
                <a:solidFill>
                  <a:srgbClr val="00B050"/>
                </a:solidFill>
              </a:rPr>
              <a:t>Reaction force at node 1</a:t>
            </a:r>
            <a:br>
              <a:rPr lang="en-US" sz="2400" dirty="0" smtClean="0">
                <a:solidFill>
                  <a:srgbClr val="00B050"/>
                </a:solidFill>
              </a:rPr>
            </a:br>
            <a:r>
              <a:rPr lang="en-US" sz="2400" dirty="0">
                <a:solidFill>
                  <a:srgbClr val="00B050"/>
                </a:solidFill>
              </a:rPr>
              <a:t>R</a:t>
            </a:r>
            <a:r>
              <a:rPr lang="en-US" sz="2400" dirty="0" smtClean="0">
                <a:solidFill>
                  <a:srgbClr val="00B050"/>
                </a:solidFill>
              </a:rPr>
              <a:t>eaction moment at node 1</a:t>
            </a:r>
            <a:endParaRPr lang="en-US" sz="2400" dirty="0">
              <a:solidFill>
                <a:srgbClr val="00B050"/>
              </a:solidFill>
            </a:endParaRPr>
          </a:p>
        </p:txBody>
      </p:sp>
    </p:spTree>
    <p:extLst>
      <p:ext uri="{BB962C8B-B14F-4D97-AF65-F5344CB8AC3E}">
        <p14:creationId xmlns:p14="http://schemas.microsoft.com/office/powerpoint/2010/main" val="7330944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Cantilever Beam</a:t>
            </a:r>
            <a:br>
              <a:rPr lang="en-US" dirty="0" smtClean="0"/>
            </a:br>
            <a:r>
              <a:rPr lang="en-US" dirty="0" err="1"/>
              <a:t>Beam</a:t>
            </a:r>
            <a:r>
              <a:rPr lang="en-US" dirty="0"/>
              <a:t> element stiffness matrix</a:t>
            </a:r>
            <a:br>
              <a:rPr lang="en-US" dirty="0"/>
            </a:b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88924"/>
            <a:ext cx="9144000" cy="18400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529" y="1830677"/>
            <a:ext cx="2339543" cy="701101"/>
          </a:xfrm>
          <a:prstGeom prst="rect">
            <a:avLst/>
          </a:prstGeom>
        </p:spPr>
      </p:pic>
      <p:cxnSp>
        <p:nvCxnSpPr>
          <p:cNvPr id="9" name="Straight Arrow Connector 8"/>
          <p:cNvCxnSpPr/>
          <p:nvPr/>
        </p:nvCxnSpPr>
        <p:spPr>
          <a:xfrm flipH="1">
            <a:off x="771526" y="2371729"/>
            <a:ext cx="1095375" cy="90487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2870" y="4714834"/>
            <a:ext cx="1432684" cy="1028789"/>
          </a:xfrm>
          <a:prstGeom prst="rect">
            <a:avLst/>
          </a:prstGeom>
        </p:spPr>
      </p:pic>
      <p:cxnSp>
        <p:nvCxnSpPr>
          <p:cNvPr id="17" name="Straight Arrow Connector 16"/>
          <p:cNvCxnSpPr/>
          <p:nvPr/>
        </p:nvCxnSpPr>
        <p:spPr>
          <a:xfrm flipH="1" flipV="1">
            <a:off x="952500" y="3438530"/>
            <a:ext cx="366712" cy="1981199"/>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933952" y="1581057"/>
            <a:ext cx="3514725" cy="923330"/>
          </a:xfrm>
          <a:prstGeom prst="rect">
            <a:avLst/>
          </a:prstGeom>
          <a:noFill/>
        </p:spPr>
        <p:txBody>
          <a:bodyPr wrap="square" rtlCol="0">
            <a:spAutoFit/>
          </a:bodyPr>
          <a:lstStyle/>
          <a:p>
            <a:r>
              <a:rPr lang="en-US" i="1" dirty="0" err="1" smtClean="0">
                <a:solidFill>
                  <a:srgbClr val="00B0F0"/>
                </a:solidFill>
              </a:rPr>
              <a:t>K</a:t>
            </a:r>
            <a:r>
              <a:rPr lang="en-US" i="1" baseline="30000" dirty="0" err="1" smtClean="0">
                <a:solidFill>
                  <a:srgbClr val="00B0F0"/>
                </a:solidFill>
              </a:rPr>
              <a:t>e</a:t>
            </a:r>
            <a:r>
              <a:rPr lang="en-US" dirty="0" smtClean="0">
                <a:solidFill>
                  <a:srgbClr val="00B0F0"/>
                </a:solidFill>
              </a:rPr>
              <a:t> : see page 24 of </a:t>
            </a:r>
            <a:br>
              <a:rPr lang="en-US" dirty="0" smtClean="0">
                <a:solidFill>
                  <a:srgbClr val="00B0F0"/>
                </a:solidFill>
              </a:rPr>
            </a:br>
            <a:r>
              <a:rPr lang="en-US" i="1" dirty="0" smtClean="0">
                <a:solidFill>
                  <a:srgbClr val="00B0F0"/>
                </a:solidFill>
              </a:rPr>
              <a:t>Lecture </a:t>
            </a:r>
            <a:r>
              <a:rPr lang="en-US" i="1" dirty="0">
                <a:solidFill>
                  <a:srgbClr val="00B0F0"/>
                </a:solidFill>
              </a:rPr>
              <a:t>4: Finite element formulation of beam problems</a:t>
            </a:r>
          </a:p>
        </p:txBody>
      </p:sp>
      <p:sp>
        <p:nvSpPr>
          <p:cNvPr id="23" name="TextBox 22"/>
          <p:cNvSpPr txBox="1"/>
          <p:nvPr/>
        </p:nvSpPr>
        <p:spPr>
          <a:xfrm>
            <a:off x="5010150" y="4582894"/>
            <a:ext cx="3076576" cy="646331"/>
          </a:xfrm>
          <a:prstGeom prst="rect">
            <a:avLst/>
          </a:prstGeom>
          <a:noFill/>
        </p:spPr>
        <p:txBody>
          <a:bodyPr wrap="square" rtlCol="0">
            <a:spAutoFit/>
          </a:bodyPr>
          <a:lstStyle/>
          <a:p>
            <a:r>
              <a:rPr lang="en-US" dirty="0" smtClean="0">
                <a:solidFill>
                  <a:srgbClr val="00B0F0"/>
                </a:solidFill>
              </a:rPr>
              <a:t>Poisson ratio doesn’t appear in </a:t>
            </a:r>
            <a:r>
              <a:rPr lang="en-US" i="1" dirty="0" err="1">
                <a:solidFill>
                  <a:srgbClr val="00B0F0"/>
                </a:solidFill>
              </a:rPr>
              <a:t>K</a:t>
            </a:r>
            <a:r>
              <a:rPr lang="en-US" i="1" baseline="30000" dirty="0" err="1">
                <a:solidFill>
                  <a:srgbClr val="00B0F0"/>
                </a:solidFill>
              </a:rPr>
              <a:t>e</a:t>
            </a:r>
            <a:r>
              <a:rPr lang="en-US" i="1" dirty="0" smtClean="0">
                <a:solidFill>
                  <a:srgbClr val="00B0F0"/>
                </a:solidFill>
              </a:rPr>
              <a:t> </a:t>
            </a:r>
            <a:endParaRPr lang="en-US" i="1" dirty="0">
              <a:solidFill>
                <a:srgbClr val="00B0F0"/>
              </a:solidFill>
            </a:endParaRPr>
          </a:p>
        </p:txBody>
      </p:sp>
    </p:spTree>
    <p:extLst>
      <p:ext uri="{BB962C8B-B14F-4D97-AF65-F5344CB8AC3E}">
        <p14:creationId xmlns:p14="http://schemas.microsoft.com/office/powerpoint/2010/main" val="25854707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Solve Step</a:t>
            </a:r>
            <a:br>
              <a:rPr lang="en-US" smtClean="0"/>
            </a:br>
            <a:r>
              <a:rPr lang="en-US" smtClean="0"/>
              <a:t>Beam </a:t>
            </a:r>
            <a:r>
              <a:rPr lang="en-US" dirty="0" smtClean="0"/>
              <a:t>Lecture, Page 43</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1821" y="1600200"/>
            <a:ext cx="7740361" cy="4267200"/>
          </a:xfrm>
        </p:spPr>
      </p:pic>
    </p:spTree>
    <p:extLst>
      <p:ext uri="{BB962C8B-B14F-4D97-AF65-F5344CB8AC3E}">
        <p14:creationId xmlns:p14="http://schemas.microsoft.com/office/powerpoint/2010/main" val="3233970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Bending Moment </a:t>
            </a:r>
            <a:r>
              <a:rPr lang="en-US" dirty="0"/>
              <a:t>and </a:t>
            </a:r>
            <a:r>
              <a:rPr lang="en-US" dirty="0" smtClean="0"/>
              <a:t>Shear Force</a:t>
            </a:r>
            <a:endParaRPr lang="en-US" dirty="0"/>
          </a:p>
        </p:txBody>
      </p:sp>
      <p:sp>
        <p:nvSpPr>
          <p:cNvPr id="3" name="Content Placeholder 2"/>
          <p:cNvSpPr>
            <a:spLocks noGrp="1"/>
          </p:cNvSpPr>
          <p:nvPr>
            <p:ph idx="1"/>
          </p:nvPr>
        </p:nvSpPr>
        <p:spPr/>
        <p:txBody>
          <a:bodyPr/>
          <a:lstStyle/>
          <a:p>
            <a:r>
              <a:rPr lang="en-US" dirty="0" smtClean="0"/>
              <a:t>General FEM Procedure (see next slide):</a:t>
            </a:r>
          </a:p>
          <a:p>
            <a:pPr marL="971550" lvl="1" indent="-514350">
              <a:buFont typeface="+mj-lt"/>
              <a:buAutoNum type="arabicPeriod"/>
            </a:pPr>
            <a:r>
              <a:rPr lang="en-US" dirty="0" smtClean="0"/>
              <a:t>Calculate unknown degrees of freedom</a:t>
            </a:r>
          </a:p>
          <a:p>
            <a:pPr marL="971550" lvl="1" indent="-514350">
              <a:buFont typeface="+mj-lt"/>
              <a:buAutoNum type="arabicPeriod"/>
            </a:pPr>
            <a:r>
              <a:rPr lang="en-US" dirty="0" smtClean="0"/>
              <a:t>Calculate reactions at known degrees of freedom (for instance, at fixed nodes)</a:t>
            </a:r>
          </a:p>
          <a:p>
            <a:r>
              <a:rPr lang="en-US" dirty="0" smtClean="0"/>
              <a:t>ANSYS then uses reactions to calculate bending moment and shear force:</a:t>
            </a:r>
          </a:p>
          <a:p>
            <a:pPr lvl="1"/>
            <a:r>
              <a:rPr lang="en-US" dirty="0" smtClean="0"/>
              <a:t> More accurate than differentiating displacement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1293" y="4467178"/>
            <a:ext cx="1592718" cy="1143099"/>
          </a:xfrm>
          <a:prstGeom prst="rect">
            <a:avLst/>
          </a:prstGeom>
        </p:spPr>
      </p:pic>
      <p:cxnSp>
        <p:nvCxnSpPr>
          <p:cNvPr id="5" name="Straight Arrow Connector 4"/>
          <p:cNvCxnSpPr/>
          <p:nvPr/>
        </p:nvCxnSpPr>
        <p:spPr>
          <a:xfrm flipV="1">
            <a:off x="3533775" y="5219700"/>
            <a:ext cx="3537516" cy="1905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36379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Calculation </a:t>
            </a:r>
            <a:r>
              <a:rPr lang="en-US" smtClean="0"/>
              <a:t>of Reactions</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1219" y="1562100"/>
            <a:ext cx="5858633" cy="4267200"/>
          </a:xfrm>
        </p:spPr>
      </p:pic>
      <p:sp>
        <p:nvSpPr>
          <p:cNvPr id="7" name="TextBox 6"/>
          <p:cNvSpPr txBox="1"/>
          <p:nvPr/>
        </p:nvSpPr>
        <p:spPr>
          <a:xfrm>
            <a:off x="6124577" y="2071208"/>
            <a:ext cx="2867025" cy="646331"/>
          </a:xfrm>
          <a:prstGeom prst="rect">
            <a:avLst/>
          </a:prstGeom>
          <a:noFill/>
        </p:spPr>
        <p:txBody>
          <a:bodyPr wrap="square" rtlCol="0">
            <a:spAutoFit/>
          </a:bodyPr>
          <a:lstStyle/>
          <a:p>
            <a:r>
              <a:rPr lang="en-US" i="1" dirty="0" smtClean="0">
                <a:solidFill>
                  <a:srgbClr val="00B0F0"/>
                </a:solidFill>
              </a:rPr>
              <a:t>See Lecture 2: Direct approach, page 32</a:t>
            </a:r>
            <a:endParaRPr lang="en-US" i="1" dirty="0">
              <a:solidFill>
                <a:srgbClr val="00B0F0"/>
              </a:solidFill>
            </a:endParaRPr>
          </a:p>
        </p:txBody>
      </p:sp>
    </p:spTree>
    <p:extLst>
      <p:ext uri="{BB962C8B-B14F-4D97-AF65-F5344CB8AC3E}">
        <p14:creationId xmlns:p14="http://schemas.microsoft.com/office/powerpoint/2010/main" val="12384057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HW3 Tips</a:t>
            </a:r>
            <a:endParaRPr lang="en-US" dirty="0"/>
          </a:p>
        </p:txBody>
      </p:sp>
      <p:sp>
        <p:nvSpPr>
          <p:cNvPr id="3" name="Content Placeholder 2"/>
          <p:cNvSpPr>
            <a:spLocks noGrp="1"/>
          </p:cNvSpPr>
          <p:nvPr>
            <p:ph idx="1"/>
          </p:nvPr>
        </p:nvSpPr>
        <p:spPr>
          <a:xfrm>
            <a:off x="457200" y="1600201"/>
            <a:ext cx="8229600" cy="4190999"/>
          </a:xfrm>
        </p:spPr>
        <p:txBody>
          <a:bodyPr>
            <a:normAutofit/>
          </a:bodyPr>
          <a:lstStyle/>
          <a:p>
            <a:r>
              <a:rPr lang="en-US" dirty="0" smtClean="0"/>
              <a:t>Model the geometry using four lines</a:t>
            </a:r>
          </a:p>
          <a:p>
            <a:r>
              <a:rPr lang="en-US" dirty="0" smtClean="0"/>
              <a:t>Apply distributed load using </a:t>
            </a:r>
            <a:r>
              <a:rPr lang="en-US" i="1" dirty="0" smtClean="0"/>
              <a:t>Line Pressure</a:t>
            </a:r>
          </a:p>
          <a:p>
            <a:r>
              <a:rPr lang="en-US" i="1" dirty="0" smtClean="0"/>
              <a:t>Simply Supported </a:t>
            </a:r>
            <a:r>
              <a:rPr lang="en-US" dirty="0" smtClean="0"/>
              <a:t>boundary condition </a:t>
            </a:r>
            <a:r>
              <a:rPr lang="en-US" i="1" dirty="0" smtClean="0"/>
              <a:t>sets </a:t>
            </a:r>
            <a:r>
              <a:rPr lang="en-US" i="1" dirty="0" err="1" smtClean="0"/>
              <a:t>u</a:t>
            </a:r>
            <a:r>
              <a:rPr lang="en-US" i="1" baseline="-25000" dirty="0" err="1" smtClean="0"/>
              <a:t>x</a:t>
            </a:r>
            <a:r>
              <a:rPr lang="en-US" i="1" dirty="0"/>
              <a:t> </a:t>
            </a:r>
            <a:r>
              <a:rPr lang="en-US" dirty="0" smtClean="0"/>
              <a:t>and</a:t>
            </a:r>
            <a:r>
              <a:rPr lang="en-US" i="1" dirty="0" smtClean="0"/>
              <a:t> </a:t>
            </a:r>
            <a:r>
              <a:rPr lang="en-US" i="1" dirty="0" err="1" smtClean="0"/>
              <a:t>u</a:t>
            </a:r>
            <a:r>
              <a:rPr lang="en-US" i="1" baseline="-25000" dirty="0" err="1" smtClean="0"/>
              <a:t>y</a:t>
            </a:r>
            <a:r>
              <a:rPr lang="en-US" i="1" dirty="0" smtClean="0"/>
              <a:t> </a:t>
            </a:r>
            <a:r>
              <a:rPr lang="en-US" dirty="0" smtClean="0"/>
              <a:t>to zero but leaves </a:t>
            </a:r>
            <a:r>
              <a:rPr lang="el-GR" i="1" dirty="0" smtClean="0"/>
              <a:t>θ</a:t>
            </a:r>
            <a:r>
              <a:rPr lang="en-US" i="1" baseline="-25000" dirty="0" smtClean="0"/>
              <a:t>z</a:t>
            </a:r>
            <a:r>
              <a:rPr lang="en-US" dirty="0" smtClean="0"/>
              <a:t> free</a:t>
            </a:r>
          </a:p>
          <a:p>
            <a:r>
              <a:rPr lang="en-US" i="1" dirty="0" smtClean="0"/>
              <a:t>Frictionless support </a:t>
            </a:r>
            <a:r>
              <a:rPr lang="en-US" dirty="0" smtClean="0"/>
              <a:t>in this case </a:t>
            </a:r>
            <a:r>
              <a:rPr lang="en-US" dirty="0"/>
              <a:t>will </a:t>
            </a:r>
            <a:r>
              <a:rPr lang="en-US" dirty="0" smtClean="0"/>
              <a:t>set </a:t>
            </a:r>
            <a:r>
              <a:rPr lang="en-US" i="1" dirty="0" err="1" smtClean="0"/>
              <a:t>u</a:t>
            </a:r>
            <a:r>
              <a:rPr lang="en-US" i="1" baseline="-25000" dirty="0" err="1" smtClean="0"/>
              <a:t>y</a:t>
            </a:r>
            <a:r>
              <a:rPr lang="en-US" i="1" dirty="0" smtClean="0"/>
              <a:t> </a:t>
            </a:r>
            <a:r>
              <a:rPr lang="en-US" dirty="0"/>
              <a:t>to zero but leaves </a:t>
            </a:r>
            <a:r>
              <a:rPr lang="en-US" i="1" dirty="0" err="1"/>
              <a:t>u</a:t>
            </a:r>
            <a:r>
              <a:rPr lang="en-US" i="1" baseline="-25000" dirty="0" err="1"/>
              <a:t>x</a:t>
            </a:r>
            <a:r>
              <a:rPr lang="en-US" i="1" dirty="0"/>
              <a:t> </a:t>
            </a:r>
            <a:r>
              <a:rPr lang="en-US" dirty="0" smtClean="0"/>
              <a:t>and</a:t>
            </a:r>
            <a:r>
              <a:rPr lang="en-US" i="1" dirty="0" smtClean="0"/>
              <a:t> </a:t>
            </a:r>
            <a:r>
              <a:rPr lang="el-GR" i="1" dirty="0" smtClean="0"/>
              <a:t>θ</a:t>
            </a:r>
            <a:r>
              <a:rPr lang="en-US" i="1" baseline="-25000" dirty="0"/>
              <a:t>z</a:t>
            </a:r>
            <a:r>
              <a:rPr lang="en-US" dirty="0"/>
              <a:t> </a:t>
            </a:r>
            <a:r>
              <a:rPr lang="en-US" dirty="0" smtClean="0"/>
              <a:t>free</a:t>
            </a:r>
            <a:endParaRPr lang="en-US" dirty="0"/>
          </a:p>
        </p:txBody>
      </p:sp>
    </p:spTree>
    <p:extLst>
      <p:ext uri="{BB962C8B-B14F-4D97-AF65-F5344CB8AC3E}">
        <p14:creationId xmlns:p14="http://schemas.microsoft.com/office/powerpoint/2010/main" val="20167204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HW3 Tips</a:t>
            </a:r>
            <a:endParaRPr lang="en-US" dirty="0"/>
          </a:p>
        </p:txBody>
      </p:sp>
      <p:sp>
        <p:nvSpPr>
          <p:cNvPr id="3" name="Content Placeholder 2"/>
          <p:cNvSpPr>
            <a:spLocks noGrp="1"/>
          </p:cNvSpPr>
          <p:nvPr>
            <p:ph idx="1"/>
          </p:nvPr>
        </p:nvSpPr>
        <p:spPr>
          <a:xfrm>
            <a:off x="457200" y="1600201"/>
            <a:ext cx="8229600" cy="2466974"/>
          </a:xfrm>
        </p:spPr>
        <p:txBody>
          <a:bodyPr>
            <a:normAutofit fontScale="92500" lnSpcReduction="20000"/>
          </a:bodyPr>
          <a:lstStyle/>
          <a:p>
            <a:r>
              <a:rPr lang="en-US" dirty="0" smtClean="0"/>
              <a:t>You have </a:t>
            </a:r>
            <a:r>
              <a:rPr lang="en-US" dirty="0"/>
              <a:t>to add a BC by fixing the rotations about x and y axes as in the </a:t>
            </a:r>
            <a:r>
              <a:rPr lang="en-US" dirty="0" smtClean="0"/>
              <a:t>snapshot below. </a:t>
            </a:r>
            <a:r>
              <a:rPr lang="en-US" dirty="0"/>
              <a:t>Otherwise you might get a solver pivot error. This is because ANSYS is using a 3D beam element with these additional rotations as </a:t>
            </a:r>
            <a:r>
              <a:rPr lang="en-US" dirty="0" err="1"/>
              <a:t>dof's</a:t>
            </a:r>
            <a:r>
              <a:rPr lang="en-US" dirty="0"/>
              <a:t>.</a:t>
            </a:r>
          </a:p>
        </p:txBody>
      </p:sp>
      <p:pic>
        <p:nvPicPr>
          <p:cNvPr id="4" name="Picture 3" descr="C:\Users\rb88\Desktop\beam_hw_BCs.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4963" y="4395791"/>
            <a:ext cx="5934075" cy="1381125"/>
          </a:xfrm>
          <a:prstGeom prst="rect">
            <a:avLst/>
          </a:prstGeom>
          <a:noFill/>
          <a:ln>
            <a:noFill/>
          </a:ln>
        </p:spPr>
      </p:pic>
    </p:spTree>
    <p:extLst>
      <p:ext uri="{BB962C8B-B14F-4D97-AF65-F5344CB8AC3E}">
        <p14:creationId xmlns:p14="http://schemas.microsoft.com/office/powerpoint/2010/main" val="42085299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dirty="0" smtClean="0"/>
              <a:t>Co-ordinates</a:t>
            </a:r>
          </a:p>
        </p:txBody>
      </p:sp>
      <p:sp>
        <p:nvSpPr>
          <p:cNvPr id="3075" name="Rectangle 3"/>
          <p:cNvSpPr>
            <a:spLocks noGrp="1" noChangeArrowheads="1"/>
          </p:cNvSpPr>
          <p:nvPr>
            <p:ph type="body" idx="1"/>
          </p:nvPr>
        </p:nvSpPr>
        <p:spPr/>
        <p:txBody>
          <a:bodyPr>
            <a:normAutofit fontScale="92500"/>
          </a:bodyPr>
          <a:lstStyle/>
          <a:p>
            <a:pPr eaLnBrk="1" hangingPunct="1"/>
            <a:r>
              <a:rPr lang="en-US" dirty="0" smtClean="0"/>
              <a:t>Dr. Rajesh </a:t>
            </a:r>
            <a:r>
              <a:rPr lang="en-US" dirty="0" err="1" smtClean="0"/>
              <a:t>Bhaskaran</a:t>
            </a:r>
            <a:r>
              <a:rPr lang="en-US" dirty="0" smtClean="0"/>
              <a:t/>
            </a:r>
            <a:br>
              <a:rPr lang="en-US" dirty="0" smtClean="0"/>
            </a:br>
            <a:r>
              <a:rPr lang="en-US" dirty="0" smtClean="0"/>
              <a:t>Swanson Director of Engineering Simulation</a:t>
            </a:r>
            <a:br>
              <a:rPr lang="en-US" dirty="0" smtClean="0"/>
            </a:br>
            <a:r>
              <a:rPr lang="en-US" dirty="0" smtClean="0"/>
              <a:t>Mechanical &amp; Aerospace Engineering</a:t>
            </a:r>
          </a:p>
          <a:p>
            <a:pPr eaLnBrk="1" hangingPunct="1"/>
            <a:r>
              <a:rPr lang="en-US" dirty="0" smtClean="0"/>
              <a:t>E-mail: </a:t>
            </a:r>
            <a:r>
              <a:rPr lang="en-US" dirty="0" smtClean="0">
                <a:hlinkClick r:id="rId2"/>
              </a:rPr>
              <a:t>bhaskaran@cornell.edu</a:t>
            </a:r>
            <a:r>
              <a:rPr lang="en-US" dirty="0" smtClean="0"/>
              <a:t>	</a:t>
            </a:r>
          </a:p>
          <a:p>
            <a:pPr eaLnBrk="1" hangingPunct="1"/>
            <a:r>
              <a:rPr lang="en-US" dirty="0" smtClean="0"/>
              <a:t>Office: 102 Rhodes Hall</a:t>
            </a:r>
          </a:p>
          <a:p>
            <a:pPr eaLnBrk="1" hangingPunct="1"/>
            <a:r>
              <a:rPr lang="en-US" dirty="0" smtClean="0"/>
              <a:t>Office hours in the Swanson Lab (163 Rhodes)</a:t>
            </a:r>
          </a:p>
          <a:p>
            <a:pPr lvl="1" eaLnBrk="1" hangingPunct="1"/>
            <a:r>
              <a:rPr lang="en-US" dirty="0" smtClean="0"/>
              <a:t>TBA</a:t>
            </a:r>
          </a:p>
        </p:txBody>
      </p:sp>
    </p:spTree>
    <p:extLst>
      <p:ext uri="{BB962C8B-B14F-4D97-AF65-F5344CB8AC3E}">
        <p14:creationId xmlns:p14="http://schemas.microsoft.com/office/powerpoint/2010/main" val="36029592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57425" y="2628903"/>
            <a:ext cx="5295900" cy="1200329"/>
          </a:xfrm>
          <a:prstGeom prst="rect">
            <a:avLst/>
          </a:prstGeom>
          <a:noFill/>
        </p:spPr>
        <p:txBody>
          <a:bodyPr wrap="square" rtlCol="0">
            <a:spAutoFit/>
          </a:bodyPr>
          <a:lstStyle/>
          <a:p>
            <a:pPr algn="ctr"/>
            <a:r>
              <a:rPr lang="en-US" sz="3600" dirty="0" smtClean="0">
                <a:solidFill>
                  <a:schemeClr val="tx2"/>
                </a:solidFill>
              </a:rPr>
              <a:t>SECTION MEETING #4</a:t>
            </a:r>
          </a:p>
          <a:p>
            <a:pPr algn="ctr"/>
            <a:r>
              <a:rPr lang="en-US" sz="3600" dirty="0" smtClean="0">
                <a:solidFill>
                  <a:schemeClr val="tx2"/>
                </a:solidFill>
              </a:rPr>
              <a:t>9/21/2012</a:t>
            </a:r>
            <a:endParaRPr lang="en-US" sz="3600" dirty="0">
              <a:solidFill>
                <a:schemeClr val="tx2"/>
              </a:solidFill>
            </a:endParaRPr>
          </a:p>
        </p:txBody>
      </p:sp>
    </p:spTree>
    <p:extLst>
      <p:ext uri="{BB962C8B-B14F-4D97-AF65-F5344CB8AC3E}">
        <p14:creationId xmlns:p14="http://schemas.microsoft.com/office/powerpoint/2010/main" val="23942221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HW3 Comments</a:t>
            </a:r>
            <a:endParaRPr lang="en-US" dirty="0"/>
          </a:p>
        </p:txBody>
      </p:sp>
      <p:sp>
        <p:nvSpPr>
          <p:cNvPr id="3" name="Content Placeholder 2"/>
          <p:cNvSpPr>
            <a:spLocks noGrp="1"/>
          </p:cNvSpPr>
          <p:nvPr>
            <p:ph idx="1"/>
          </p:nvPr>
        </p:nvSpPr>
        <p:spPr>
          <a:xfrm>
            <a:off x="457200" y="1600201"/>
            <a:ext cx="8229600" cy="2466974"/>
          </a:xfrm>
        </p:spPr>
        <p:txBody>
          <a:bodyPr>
            <a:normAutofit fontScale="92500"/>
          </a:bodyPr>
          <a:lstStyle/>
          <a:p>
            <a:r>
              <a:rPr lang="en-US" dirty="0" smtClean="0"/>
              <a:t>Need additional BC for beam problem (#2)</a:t>
            </a:r>
            <a:endParaRPr lang="en-US" dirty="0"/>
          </a:p>
          <a:p>
            <a:pPr lvl="1"/>
            <a:r>
              <a:rPr lang="en-US" dirty="0" smtClean="0"/>
              <a:t> Fix </a:t>
            </a:r>
            <a:r>
              <a:rPr lang="en-US" dirty="0"/>
              <a:t>the rotations about x and y axes </a:t>
            </a:r>
            <a:endParaRPr lang="en-US" dirty="0" smtClean="0"/>
          </a:p>
          <a:p>
            <a:r>
              <a:rPr lang="en-US" dirty="0" smtClean="0"/>
              <a:t>Otherwise might </a:t>
            </a:r>
            <a:r>
              <a:rPr lang="en-US" dirty="0"/>
              <a:t>get a solver pivot </a:t>
            </a:r>
            <a:r>
              <a:rPr lang="en-US" dirty="0" smtClean="0"/>
              <a:t>error </a:t>
            </a:r>
          </a:p>
          <a:p>
            <a:pPr lvl="1"/>
            <a:r>
              <a:rPr lang="en-US" dirty="0" smtClean="0"/>
              <a:t>ANSYS </a:t>
            </a:r>
            <a:r>
              <a:rPr lang="en-US" dirty="0"/>
              <a:t>is using a 3D beam element </a:t>
            </a:r>
            <a:r>
              <a:rPr lang="en-US" dirty="0" smtClean="0"/>
              <a:t>formulation with </a:t>
            </a:r>
            <a:r>
              <a:rPr lang="en-US" dirty="0"/>
              <a:t>these additional rotations as </a:t>
            </a:r>
            <a:r>
              <a:rPr lang="en-US" dirty="0" err="1"/>
              <a:t>dof's</a:t>
            </a:r>
            <a:r>
              <a:rPr lang="en-US" dirty="0"/>
              <a:t>.</a:t>
            </a:r>
          </a:p>
        </p:txBody>
      </p:sp>
      <p:pic>
        <p:nvPicPr>
          <p:cNvPr id="4" name="Picture 3" descr="C:\Users\rb88\Desktop\beam_hw_BCs.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43026" y="4105279"/>
            <a:ext cx="6196012" cy="1671637"/>
          </a:xfrm>
          <a:prstGeom prst="rect">
            <a:avLst/>
          </a:prstGeom>
          <a:noFill/>
          <a:ln>
            <a:noFill/>
          </a:ln>
        </p:spPr>
      </p:pic>
      <p:cxnSp>
        <p:nvCxnSpPr>
          <p:cNvPr id="6" name="Straight Arrow Connector 5"/>
          <p:cNvCxnSpPr/>
          <p:nvPr/>
        </p:nvCxnSpPr>
        <p:spPr>
          <a:xfrm flipV="1">
            <a:off x="762000" y="4467229"/>
            <a:ext cx="581026" cy="82867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flipV="1">
            <a:off x="7448552" y="5088732"/>
            <a:ext cx="1047749" cy="41433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9857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HW Comments	</a:t>
            </a:r>
            <a:endParaRPr lang="en-US" dirty="0"/>
          </a:p>
        </p:txBody>
      </p:sp>
      <p:sp>
        <p:nvSpPr>
          <p:cNvPr id="3" name="Content Placeholder 2"/>
          <p:cNvSpPr>
            <a:spLocks noGrp="1"/>
          </p:cNvSpPr>
          <p:nvPr>
            <p:ph idx="1"/>
          </p:nvPr>
        </p:nvSpPr>
        <p:spPr/>
        <p:txBody>
          <a:bodyPr/>
          <a:lstStyle/>
          <a:p>
            <a:r>
              <a:rPr lang="en-US" dirty="0" smtClean="0"/>
              <a:t>Degrees of freedom in ANSYS’ beam element </a:t>
            </a:r>
            <a:endParaRPr lang="en-US" dirty="0"/>
          </a:p>
        </p:txBody>
      </p:sp>
      <mc:AlternateContent xmlns:mc="http://schemas.openxmlformats.org/markup-compatibility/2006" xmlns:a14="http://schemas.microsoft.com/office/drawing/2010/main">
        <mc:Choice Requires="a14">
          <p:sp>
            <p:nvSpPr>
              <p:cNvPr id="6" name="TextBox 5"/>
              <p:cNvSpPr txBox="1"/>
              <p:nvPr/>
            </p:nvSpPr>
            <p:spPr>
              <a:xfrm>
                <a:off x="2006220" y="2996569"/>
                <a:ext cx="1036053" cy="2505173"/>
              </a:xfrm>
              <a:prstGeom prst="rect">
                <a:avLst/>
              </a:prstGeom>
              <a:noFill/>
              <a:ln w="28575">
                <a:noFill/>
              </a:ln>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sz="2400" i="1" smtClean="0">
                              <a:latin typeface="Cambria Math"/>
                            </a:rPr>
                          </m:ctrlPr>
                        </m:dPr>
                        <m:e>
                          <m:eqArr>
                            <m:eqArrPr>
                              <m:ctrlPr>
                                <a:rPr lang="en-US" sz="2400" i="1" smtClean="0">
                                  <a:latin typeface="Cambria Math"/>
                                </a:rPr>
                              </m:ctrlPr>
                            </m:eqArrPr>
                            <m:e>
                              <m:sSub>
                                <m:sSubPr>
                                  <m:ctrlPr>
                                    <a:rPr lang="en-US" sz="2400" i="1" smtClean="0">
                                      <a:latin typeface="Cambria Math"/>
                                    </a:rPr>
                                  </m:ctrlPr>
                                </m:sSubPr>
                                <m:e>
                                  <m:r>
                                    <a:rPr lang="en-US" sz="2400" b="0" i="1" smtClean="0">
                                      <a:latin typeface="Cambria Math"/>
                                    </a:rPr>
                                    <m:t>𝑢</m:t>
                                  </m:r>
                                </m:e>
                                <m:sub>
                                  <m:r>
                                    <a:rPr lang="en-US" sz="2400" b="0" i="1" smtClean="0">
                                      <a:latin typeface="Cambria Math"/>
                                    </a:rPr>
                                    <m:t>𝑥</m:t>
                                  </m:r>
                                </m:sub>
                              </m:sSub>
                            </m:e>
                            <m:e>
                              <m:sSub>
                                <m:sSubPr>
                                  <m:ctrlPr>
                                    <a:rPr lang="en-US" sz="2400" i="1">
                                      <a:latin typeface="Cambria Math"/>
                                    </a:rPr>
                                  </m:ctrlPr>
                                </m:sSubPr>
                                <m:e>
                                  <m:r>
                                    <a:rPr lang="en-US" sz="2400" i="1">
                                      <a:latin typeface="Cambria Math"/>
                                    </a:rPr>
                                    <m:t>𝑢</m:t>
                                  </m:r>
                                </m:e>
                                <m:sub>
                                  <m:r>
                                    <a:rPr lang="en-US" sz="2400" b="0" i="1" smtClean="0">
                                      <a:latin typeface="Cambria Math"/>
                                    </a:rPr>
                                    <m:t>𝑦</m:t>
                                  </m:r>
                                </m:sub>
                              </m:sSub>
                            </m:e>
                            <m:e>
                              <m:sSub>
                                <m:sSubPr>
                                  <m:ctrlPr>
                                    <a:rPr lang="en-US" sz="2400" i="1">
                                      <a:latin typeface="Cambria Math"/>
                                    </a:rPr>
                                  </m:ctrlPr>
                                </m:sSubPr>
                                <m:e>
                                  <m:r>
                                    <a:rPr lang="en-US" sz="2400" i="1">
                                      <a:latin typeface="Cambria Math"/>
                                    </a:rPr>
                                    <m:t>𝑢</m:t>
                                  </m:r>
                                </m:e>
                                <m:sub>
                                  <m:r>
                                    <a:rPr lang="en-US" sz="2400" b="0" i="1" smtClean="0">
                                      <a:latin typeface="Cambria Math"/>
                                    </a:rPr>
                                    <m:t>𝑧</m:t>
                                  </m:r>
                                </m:sub>
                              </m:sSub>
                            </m:e>
                            <m:e>
                              <m:sSub>
                                <m:sSubPr>
                                  <m:ctrlPr>
                                    <a:rPr lang="en-US" sz="2400" i="1">
                                      <a:latin typeface="Cambria Math"/>
                                    </a:rPr>
                                  </m:ctrlPr>
                                </m:sSubPr>
                                <m:e>
                                  <m:r>
                                    <a:rPr lang="en-US" sz="2400" i="1" smtClean="0">
                                      <a:latin typeface="Cambria Math"/>
                                      <a:ea typeface="Cambria Math"/>
                                    </a:rPr>
                                    <m:t>𝜃</m:t>
                                  </m:r>
                                </m:e>
                                <m:sub>
                                  <m:r>
                                    <a:rPr lang="en-US" sz="2400" i="1">
                                      <a:latin typeface="Cambria Math"/>
                                    </a:rPr>
                                    <m:t>𝑥</m:t>
                                  </m:r>
                                </m:sub>
                              </m:sSub>
                            </m:e>
                            <m:e>
                              <m:sSub>
                                <m:sSubPr>
                                  <m:ctrlPr>
                                    <a:rPr lang="en-US" sz="2400" i="1">
                                      <a:latin typeface="Cambria Math"/>
                                    </a:rPr>
                                  </m:ctrlPr>
                                </m:sSubPr>
                                <m:e>
                                  <m:r>
                                    <a:rPr lang="en-US" sz="2400" i="1">
                                      <a:latin typeface="Cambria Math"/>
                                      <a:ea typeface="Cambria Math"/>
                                    </a:rPr>
                                    <m:t>𝜃</m:t>
                                  </m:r>
                                </m:e>
                                <m:sub>
                                  <m:r>
                                    <a:rPr lang="en-US" sz="2400" b="0" i="1" smtClean="0">
                                      <a:latin typeface="Cambria Math"/>
                                    </a:rPr>
                                    <m:t>𝑦</m:t>
                                  </m:r>
                                </m:sub>
                              </m:sSub>
                            </m:e>
                            <m:e>
                              <m:sSub>
                                <m:sSubPr>
                                  <m:ctrlPr>
                                    <a:rPr lang="en-US" sz="2400" i="1">
                                      <a:latin typeface="Cambria Math"/>
                                    </a:rPr>
                                  </m:ctrlPr>
                                </m:sSubPr>
                                <m:e>
                                  <m:r>
                                    <a:rPr lang="en-US" sz="2400" i="1">
                                      <a:latin typeface="Cambria Math"/>
                                      <a:ea typeface="Cambria Math"/>
                                    </a:rPr>
                                    <m:t>𝜃</m:t>
                                  </m:r>
                                </m:e>
                                <m:sub>
                                  <m:r>
                                    <a:rPr lang="en-US" sz="2400" b="0" i="1" smtClean="0">
                                      <a:latin typeface="Cambria Math"/>
                                    </a:rPr>
                                    <m:t>𝑧</m:t>
                                  </m:r>
                                </m:sub>
                              </m:sSub>
                            </m:e>
                          </m:eqArr>
                        </m:e>
                      </m:d>
                    </m:oMath>
                  </m:oMathPara>
                </a14:m>
                <a:endParaRPr lang="en-US" sz="2400" dirty="0" smtClean="0"/>
              </a:p>
              <a:p>
                <a:endParaRPr lang="en-US" dirty="0"/>
              </a:p>
            </p:txBody>
          </p:sp>
        </mc:Choice>
        <mc:Fallback xmlns="">
          <p:sp>
            <p:nvSpPr>
              <p:cNvPr id="6" name="TextBox 5"/>
              <p:cNvSpPr txBox="1">
                <a:spLocks noRot="1" noChangeAspect="1" noMove="1" noResize="1" noEditPoints="1" noAdjustHandles="1" noChangeArrowheads="1" noChangeShapeType="1" noTextEdit="1"/>
              </p:cNvSpPr>
              <p:nvPr/>
            </p:nvSpPr>
            <p:spPr>
              <a:xfrm>
                <a:off x="2006219" y="2996565"/>
                <a:ext cx="1028230" cy="2505173"/>
              </a:xfrm>
              <a:prstGeom prst="rect">
                <a:avLst/>
              </a:prstGeom>
              <a:blipFill rotWithShape="1">
                <a:blip r:embed="rId2"/>
                <a:stretch>
                  <a:fillRect/>
                </a:stretch>
              </a:blipFill>
              <a:ln w="28575">
                <a:noFill/>
              </a:ln>
            </p:spPr>
            <p:txBody>
              <a:bodyPr/>
              <a:lstStyle/>
              <a:p>
                <a:r>
                  <a:rPr lang="en-US">
                    <a:noFill/>
                  </a:rPr>
                  <a:t> </a:t>
                </a:r>
              </a:p>
            </p:txBody>
          </p:sp>
        </mc:Fallback>
      </mc:AlternateContent>
      <p:grpSp>
        <p:nvGrpSpPr>
          <p:cNvPr id="19" name="Group 18"/>
          <p:cNvGrpSpPr/>
          <p:nvPr/>
        </p:nvGrpSpPr>
        <p:grpSpPr>
          <a:xfrm>
            <a:off x="2395276" y="3817622"/>
            <a:ext cx="254000" cy="186688"/>
            <a:chOff x="2451100" y="2952752"/>
            <a:chExt cx="254000" cy="186688"/>
          </a:xfrm>
        </p:grpSpPr>
        <p:cxnSp>
          <p:nvCxnSpPr>
            <p:cNvPr id="9" name="Straight Connector 8"/>
            <p:cNvCxnSpPr/>
            <p:nvPr/>
          </p:nvCxnSpPr>
          <p:spPr>
            <a:xfrm>
              <a:off x="2451100" y="2952752"/>
              <a:ext cx="235921" cy="186688"/>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2451100" y="2952752"/>
              <a:ext cx="254000" cy="186688"/>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2368157" y="4156710"/>
            <a:ext cx="254000" cy="186688"/>
            <a:chOff x="2451100" y="2952752"/>
            <a:chExt cx="254000" cy="186688"/>
          </a:xfrm>
        </p:grpSpPr>
        <p:cxnSp>
          <p:nvCxnSpPr>
            <p:cNvPr id="22" name="Straight Connector 21"/>
            <p:cNvCxnSpPr/>
            <p:nvPr/>
          </p:nvCxnSpPr>
          <p:spPr>
            <a:xfrm>
              <a:off x="2451100" y="2952752"/>
              <a:ext cx="235921" cy="186688"/>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2451100" y="2952752"/>
              <a:ext cx="254000" cy="186688"/>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2377197" y="4535172"/>
            <a:ext cx="254000" cy="186688"/>
            <a:chOff x="2451100" y="2952752"/>
            <a:chExt cx="254000" cy="186688"/>
          </a:xfrm>
        </p:grpSpPr>
        <p:cxnSp>
          <p:nvCxnSpPr>
            <p:cNvPr id="25" name="Straight Connector 24"/>
            <p:cNvCxnSpPr/>
            <p:nvPr/>
          </p:nvCxnSpPr>
          <p:spPr>
            <a:xfrm>
              <a:off x="2451100" y="2952752"/>
              <a:ext cx="235921" cy="186688"/>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2451100" y="2952752"/>
              <a:ext cx="254000" cy="186688"/>
            </a:xfrm>
            <a:prstGeom prst="line">
              <a:avLst/>
            </a:prstGeom>
            <a:ln w="15875">
              <a:solidFill>
                <a:srgbClr val="C00000"/>
              </a:solidFill>
            </a:ln>
          </p:spPr>
          <p:style>
            <a:lnRef idx="1">
              <a:schemeClr val="accent1"/>
            </a:lnRef>
            <a:fillRef idx="0">
              <a:schemeClr val="accent1"/>
            </a:fillRef>
            <a:effectRef idx="0">
              <a:schemeClr val="accent1"/>
            </a:effectRef>
            <a:fontRef idx="minor">
              <a:schemeClr val="tx1"/>
            </a:fontRef>
          </p:style>
        </p:cxnSp>
      </p:grpSp>
      <p:cxnSp>
        <p:nvCxnSpPr>
          <p:cNvPr id="27" name="Straight Arrow Connector 26"/>
          <p:cNvCxnSpPr/>
          <p:nvPr/>
        </p:nvCxnSpPr>
        <p:spPr>
          <a:xfrm flipH="1" flipV="1">
            <a:off x="2649276" y="3915777"/>
            <a:ext cx="1047749" cy="41433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a:off x="2649277" y="4343403"/>
            <a:ext cx="1047748" cy="285117"/>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flipV="1">
            <a:off x="2631197" y="4249151"/>
            <a:ext cx="1065828" cy="94248"/>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3802380" y="3832456"/>
            <a:ext cx="2194560" cy="1200329"/>
          </a:xfrm>
          <a:prstGeom prst="rect">
            <a:avLst/>
          </a:prstGeom>
          <a:noFill/>
        </p:spPr>
        <p:txBody>
          <a:bodyPr wrap="square" rtlCol="0">
            <a:spAutoFit/>
          </a:bodyPr>
          <a:lstStyle/>
          <a:p>
            <a:r>
              <a:rPr lang="en-US" dirty="0" smtClean="0">
                <a:solidFill>
                  <a:srgbClr val="00B0F0"/>
                </a:solidFill>
              </a:rPr>
              <a:t>Additional constraint ensures that these DOF’s are identically zero</a:t>
            </a:r>
            <a:endParaRPr lang="en-US" dirty="0">
              <a:solidFill>
                <a:srgbClr val="00B0F0"/>
              </a:solidFill>
            </a:endParaRPr>
          </a:p>
        </p:txBody>
      </p:sp>
      <p:sp>
        <p:nvSpPr>
          <p:cNvPr id="35" name="TextBox 34"/>
          <p:cNvSpPr txBox="1"/>
          <p:nvPr/>
        </p:nvSpPr>
        <p:spPr>
          <a:xfrm>
            <a:off x="6370320" y="3885794"/>
            <a:ext cx="2194560" cy="1200329"/>
          </a:xfrm>
          <a:prstGeom prst="rect">
            <a:avLst/>
          </a:prstGeom>
          <a:noFill/>
        </p:spPr>
        <p:txBody>
          <a:bodyPr wrap="square" rtlCol="0">
            <a:spAutoFit/>
          </a:bodyPr>
          <a:lstStyle/>
          <a:p>
            <a:r>
              <a:rPr lang="en-US" dirty="0" smtClean="0">
                <a:solidFill>
                  <a:srgbClr val="00B0F0"/>
                </a:solidFill>
              </a:rPr>
              <a:t>Otherwise might get rigid body motion (structure flying off)</a:t>
            </a:r>
            <a:endParaRPr lang="en-US" dirty="0">
              <a:solidFill>
                <a:srgbClr val="00B0F0"/>
              </a:solidFill>
            </a:endParaRPr>
          </a:p>
        </p:txBody>
      </p:sp>
    </p:spTree>
    <p:extLst>
      <p:ext uri="{BB962C8B-B14F-4D97-AF65-F5344CB8AC3E}">
        <p14:creationId xmlns:p14="http://schemas.microsoft.com/office/powerpoint/2010/main" val="2395787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HW3 Comments</a:t>
            </a:r>
            <a:endParaRPr lang="en-US" dirty="0"/>
          </a:p>
        </p:txBody>
      </p:sp>
      <p:sp>
        <p:nvSpPr>
          <p:cNvPr id="3" name="Content Placeholder 2"/>
          <p:cNvSpPr>
            <a:spLocks noGrp="1"/>
          </p:cNvSpPr>
          <p:nvPr>
            <p:ph idx="1"/>
          </p:nvPr>
        </p:nvSpPr>
        <p:spPr/>
        <p:txBody>
          <a:bodyPr>
            <a:normAutofit fontScale="92500"/>
          </a:bodyPr>
          <a:lstStyle/>
          <a:p>
            <a:r>
              <a:rPr lang="en-US" dirty="0"/>
              <a:t>Y</a:t>
            </a:r>
            <a:r>
              <a:rPr lang="en-US" dirty="0" smtClean="0"/>
              <a:t>ou generally apply loads to geometry</a:t>
            </a:r>
          </a:p>
          <a:p>
            <a:pPr lvl="1"/>
            <a:r>
              <a:rPr lang="en-US" dirty="0" smtClean="0"/>
              <a:t>Transferred to nodes and elements during </a:t>
            </a:r>
            <a:r>
              <a:rPr lang="en-US" i="1" dirty="0" smtClean="0"/>
              <a:t>Solve</a:t>
            </a:r>
          </a:p>
          <a:p>
            <a:r>
              <a:rPr lang="en-US" dirty="0" smtClean="0"/>
              <a:t>Saving files</a:t>
            </a:r>
          </a:p>
          <a:p>
            <a:pPr lvl="1"/>
            <a:r>
              <a:rPr lang="en-US" i="1" dirty="0" smtClean="0"/>
              <a:t>File &gt; Save</a:t>
            </a:r>
            <a:r>
              <a:rPr lang="en-US" i="1" dirty="0"/>
              <a:t/>
            </a:r>
            <a:br>
              <a:rPr lang="en-US" i="1" dirty="0"/>
            </a:br>
            <a:r>
              <a:rPr lang="en-US" dirty="0" smtClean="0"/>
              <a:t>You need </a:t>
            </a:r>
            <a:r>
              <a:rPr lang="en-US" b="1" dirty="0" smtClean="0"/>
              <a:t>both</a:t>
            </a:r>
            <a:r>
              <a:rPr lang="en-US" dirty="0" smtClean="0"/>
              <a:t> </a:t>
            </a:r>
            <a:r>
              <a:rPr lang="en-US" i="1" dirty="0" err="1" smtClean="0"/>
              <a:t>frame.wbpj</a:t>
            </a:r>
            <a:r>
              <a:rPr lang="en-US" dirty="0" smtClean="0"/>
              <a:t> file and </a:t>
            </a:r>
            <a:r>
              <a:rPr lang="en-US" i="1" dirty="0" err="1" smtClean="0"/>
              <a:t>frame_files</a:t>
            </a:r>
            <a:r>
              <a:rPr lang="en-US" dirty="0" smtClean="0"/>
              <a:t> folder to restore project</a:t>
            </a:r>
          </a:p>
          <a:p>
            <a:pPr lvl="1"/>
            <a:r>
              <a:rPr lang="en-US" i="1" dirty="0" smtClean="0"/>
              <a:t>File &gt; Archive</a:t>
            </a:r>
            <a:r>
              <a:rPr lang="en-US" i="1" dirty="0"/>
              <a:t/>
            </a:r>
            <a:br>
              <a:rPr lang="en-US" i="1" dirty="0"/>
            </a:br>
            <a:r>
              <a:rPr lang="en-US" dirty="0" smtClean="0"/>
              <a:t>ANSYS saves entire project in one file </a:t>
            </a:r>
            <a:r>
              <a:rPr lang="en-US" i="1" dirty="0" err="1" smtClean="0"/>
              <a:t>frame.wbpz</a:t>
            </a:r>
            <a:endParaRPr lang="en-US" i="1" dirty="0" smtClean="0"/>
          </a:p>
        </p:txBody>
      </p:sp>
    </p:spTree>
    <p:extLst>
      <p:ext uri="{BB962C8B-B14F-4D97-AF65-F5344CB8AC3E}">
        <p14:creationId xmlns:p14="http://schemas.microsoft.com/office/powerpoint/2010/main" val="3506426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57425" y="2628903"/>
            <a:ext cx="5295900" cy="1200329"/>
          </a:xfrm>
          <a:prstGeom prst="rect">
            <a:avLst/>
          </a:prstGeom>
          <a:noFill/>
        </p:spPr>
        <p:txBody>
          <a:bodyPr wrap="square" rtlCol="0">
            <a:spAutoFit/>
          </a:bodyPr>
          <a:lstStyle/>
          <a:p>
            <a:pPr algn="ctr"/>
            <a:r>
              <a:rPr lang="en-US" sz="3600" dirty="0" smtClean="0">
                <a:solidFill>
                  <a:schemeClr val="tx2"/>
                </a:solidFill>
              </a:rPr>
              <a:t>SECTION MEETING #5</a:t>
            </a:r>
          </a:p>
          <a:p>
            <a:pPr algn="ctr"/>
            <a:r>
              <a:rPr lang="en-US" sz="3600" dirty="0" smtClean="0">
                <a:solidFill>
                  <a:schemeClr val="tx2"/>
                </a:solidFill>
              </a:rPr>
              <a:t>9/28/2012</a:t>
            </a:r>
            <a:endParaRPr lang="en-US" sz="3600" dirty="0">
              <a:solidFill>
                <a:schemeClr val="tx2"/>
              </a:solidFill>
            </a:endParaRPr>
          </a:p>
        </p:txBody>
      </p:sp>
    </p:spTree>
    <p:extLst>
      <p:ext uri="{BB962C8B-B14F-4D97-AF65-F5344CB8AC3E}">
        <p14:creationId xmlns:p14="http://schemas.microsoft.com/office/powerpoint/2010/main" val="7813133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Updated Office Hours</a:t>
            </a:r>
            <a:endParaRPr lang="en-US" dirty="0"/>
          </a:p>
        </p:txBody>
      </p:sp>
      <p:sp>
        <p:nvSpPr>
          <p:cNvPr id="3" name="Content Placeholder 2"/>
          <p:cNvSpPr>
            <a:spLocks noGrp="1"/>
          </p:cNvSpPr>
          <p:nvPr>
            <p:ph idx="1"/>
          </p:nvPr>
        </p:nvSpPr>
        <p:spPr/>
        <p:txBody>
          <a:bodyPr/>
          <a:lstStyle/>
          <a:p>
            <a:pPr eaLnBrk="1" hangingPunct="1"/>
            <a:r>
              <a:rPr lang="en-US" dirty="0" smtClean="0"/>
              <a:t>My office </a:t>
            </a:r>
            <a:r>
              <a:rPr lang="en-US" dirty="0"/>
              <a:t>hours (held in Swanson Lab, 163 Rhodes):</a:t>
            </a:r>
          </a:p>
          <a:p>
            <a:pPr lvl="1" eaLnBrk="1" hangingPunct="1"/>
            <a:r>
              <a:rPr lang="en-US" dirty="0"/>
              <a:t>M 3:30-4:30 </a:t>
            </a:r>
            <a:r>
              <a:rPr lang="en-US" dirty="0" smtClean="0"/>
              <a:t>pm</a:t>
            </a:r>
          </a:p>
          <a:p>
            <a:pPr lvl="1" eaLnBrk="1" hangingPunct="1"/>
            <a:r>
              <a:rPr lang="en-US" dirty="0" smtClean="0"/>
              <a:t>R </a:t>
            </a:r>
            <a:r>
              <a:rPr lang="en-US" dirty="0"/>
              <a:t>3:30-4:30 </a:t>
            </a:r>
            <a:r>
              <a:rPr lang="en-US" dirty="0" smtClean="0"/>
              <a:t>pm</a:t>
            </a:r>
          </a:p>
          <a:p>
            <a:pPr lvl="1" eaLnBrk="1" hangingPunct="1"/>
            <a:r>
              <a:rPr lang="en-US" dirty="0" smtClean="0"/>
              <a:t>F </a:t>
            </a:r>
            <a:r>
              <a:rPr lang="en-US" dirty="0"/>
              <a:t>2:30-3:30 pm</a:t>
            </a:r>
          </a:p>
          <a:p>
            <a:r>
              <a:rPr lang="en-US" dirty="0" smtClean="0"/>
              <a:t>Please come during these times for help with ANSYS modeling</a:t>
            </a:r>
            <a:endParaRPr lang="en-US" dirty="0"/>
          </a:p>
        </p:txBody>
      </p:sp>
    </p:spTree>
    <p:extLst>
      <p:ext uri="{BB962C8B-B14F-4D97-AF65-F5344CB8AC3E}">
        <p14:creationId xmlns:p14="http://schemas.microsoft.com/office/powerpoint/2010/main" val="15436702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Axisymmetric Heat Flow (HW4, #3)</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9820" y="2440303"/>
            <a:ext cx="4434840" cy="3326131"/>
          </a:xfrm>
          <a:prstGeom prst="rect">
            <a:avLst/>
          </a:prstGeom>
        </p:spPr>
      </p:pic>
      <p:sp>
        <p:nvSpPr>
          <p:cNvPr id="5" name="TextBox 4"/>
          <p:cNvSpPr txBox="1"/>
          <p:nvPr/>
        </p:nvSpPr>
        <p:spPr>
          <a:xfrm>
            <a:off x="2705100" y="1661281"/>
            <a:ext cx="3611880" cy="646331"/>
          </a:xfrm>
          <a:prstGeom prst="rect">
            <a:avLst/>
          </a:prstGeom>
          <a:noFill/>
        </p:spPr>
        <p:txBody>
          <a:bodyPr wrap="square" rtlCol="0">
            <a:spAutoFit/>
          </a:bodyPr>
          <a:lstStyle/>
          <a:p>
            <a:pPr algn="ctr"/>
            <a:r>
              <a:rPr lang="en-US" dirty="0" smtClean="0">
                <a:solidFill>
                  <a:srgbClr val="00B0F0"/>
                </a:solidFill>
              </a:rPr>
              <a:t>Comparison of ANSYS Result with Exact Solution</a:t>
            </a:r>
            <a:endParaRPr lang="en-US" dirty="0">
              <a:solidFill>
                <a:srgbClr val="00B0F0"/>
              </a:solidFill>
            </a:endParaRPr>
          </a:p>
        </p:txBody>
      </p:sp>
    </p:spTree>
    <p:extLst>
      <p:ext uri="{BB962C8B-B14F-4D97-AF65-F5344CB8AC3E}">
        <p14:creationId xmlns:p14="http://schemas.microsoft.com/office/powerpoint/2010/main" val="1806635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Axisymmetric Heat Flow (HW4, #3)</a:t>
            </a:r>
            <a:endParaRPr lang="en-US" dirty="0"/>
          </a:p>
        </p:txBody>
      </p:sp>
      <p:sp>
        <p:nvSpPr>
          <p:cNvPr id="3" name="Content Placeholder 2"/>
          <p:cNvSpPr>
            <a:spLocks noGrp="1"/>
          </p:cNvSpPr>
          <p:nvPr>
            <p:ph idx="1"/>
          </p:nvPr>
        </p:nvSpPr>
        <p:spPr>
          <a:xfrm>
            <a:off x="457200" y="1600201"/>
            <a:ext cx="5463540" cy="4267200"/>
          </a:xfrm>
        </p:spPr>
        <p:txBody>
          <a:bodyPr>
            <a:normAutofit lnSpcReduction="10000"/>
          </a:bodyPr>
          <a:lstStyle/>
          <a:p>
            <a:r>
              <a:rPr lang="en-US" dirty="0" smtClean="0"/>
              <a:t>Element type used: </a:t>
            </a:r>
            <a:endParaRPr lang="en-US" dirty="0"/>
          </a:p>
          <a:p>
            <a:pPr lvl="1"/>
            <a:r>
              <a:rPr lang="en-US" dirty="0" smtClean="0"/>
              <a:t>Look under </a:t>
            </a:r>
            <a:r>
              <a:rPr lang="en-US" i="1" dirty="0" smtClean="0"/>
              <a:t>Solution</a:t>
            </a:r>
            <a:r>
              <a:rPr lang="en-US" dirty="0" smtClean="0"/>
              <a:t> &gt; </a:t>
            </a:r>
            <a:r>
              <a:rPr lang="en-US" i="1" dirty="0" smtClean="0"/>
              <a:t>Solution Information</a:t>
            </a:r>
          </a:p>
          <a:p>
            <a:pPr lvl="2"/>
            <a:r>
              <a:rPr lang="en-US" i="1" dirty="0" smtClean="0"/>
              <a:t>PLANE55</a:t>
            </a:r>
            <a:endParaRPr lang="en-US" i="1" dirty="0"/>
          </a:p>
          <a:p>
            <a:pPr lvl="1"/>
            <a:r>
              <a:rPr lang="en-US" dirty="0" smtClean="0"/>
              <a:t>Help page for </a:t>
            </a:r>
            <a:r>
              <a:rPr lang="en-US" i="1" dirty="0" smtClean="0"/>
              <a:t>PLANE55</a:t>
            </a:r>
          </a:p>
          <a:p>
            <a:pPr lvl="2"/>
            <a:r>
              <a:rPr lang="en-US" dirty="0" smtClean="0"/>
              <a:t>2D Conduction</a:t>
            </a:r>
          </a:p>
          <a:p>
            <a:pPr lvl="2"/>
            <a:r>
              <a:rPr lang="en-US" dirty="0" smtClean="0"/>
              <a:t>Plane or Axisymmetric</a:t>
            </a:r>
          </a:p>
          <a:p>
            <a:pPr lvl="2"/>
            <a:r>
              <a:rPr lang="en-US" dirty="0" smtClean="0"/>
              <a:t>Relevant material properties: KXX, KYY (=K in our case)</a:t>
            </a:r>
          </a:p>
          <a:p>
            <a:pPr marL="914400" lvl="2" indent="0">
              <a:buNone/>
            </a:pPr>
            <a:r>
              <a:rPr lang="en-US" i="1" dirty="0" smtClean="0"/>
              <a:t>	</a:t>
            </a:r>
          </a:p>
        </p:txBody>
      </p:sp>
      <p:pic>
        <p:nvPicPr>
          <p:cNvPr id="1026" name="Picture 2" descr="C:\Users\rb88\Documents\home\mae470\fall2012\plane5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3939" y="2262509"/>
            <a:ext cx="3040063" cy="155416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111240" y="1694882"/>
            <a:ext cx="2308860" cy="369332"/>
          </a:xfrm>
          <a:prstGeom prst="rect">
            <a:avLst/>
          </a:prstGeom>
          <a:noFill/>
        </p:spPr>
        <p:txBody>
          <a:bodyPr wrap="square" rtlCol="0">
            <a:spAutoFit/>
          </a:bodyPr>
          <a:lstStyle/>
          <a:p>
            <a:pPr algn="ctr"/>
            <a:r>
              <a:rPr lang="en-US" dirty="0" smtClean="0">
                <a:solidFill>
                  <a:srgbClr val="00B0F0"/>
                </a:solidFill>
              </a:rPr>
              <a:t>4 Nodes/Element</a:t>
            </a:r>
            <a:endParaRPr lang="en-US" dirty="0">
              <a:solidFill>
                <a:srgbClr val="00B0F0"/>
              </a:solidFill>
            </a:endParaRPr>
          </a:p>
        </p:txBody>
      </p:sp>
      <p:sp>
        <p:nvSpPr>
          <p:cNvPr id="6" name="TextBox 5"/>
          <p:cNvSpPr txBox="1"/>
          <p:nvPr/>
        </p:nvSpPr>
        <p:spPr>
          <a:xfrm>
            <a:off x="6042660" y="4598106"/>
            <a:ext cx="2308860" cy="646331"/>
          </a:xfrm>
          <a:prstGeom prst="rect">
            <a:avLst/>
          </a:prstGeom>
          <a:noFill/>
        </p:spPr>
        <p:txBody>
          <a:bodyPr wrap="square" rtlCol="0">
            <a:spAutoFit/>
          </a:bodyPr>
          <a:lstStyle/>
          <a:p>
            <a:pPr algn="ctr"/>
            <a:r>
              <a:rPr lang="it-IT" dirty="0">
                <a:solidFill>
                  <a:srgbClr val="00B0F0"/>
                </a:solidFill>
              </a:rPr>
              <a:t>Single d.o.f. per node: Temperature</a:t>
            </a:r>
            <a:endParaRPr lang="en-US" dirty="0">
              <a:solidFill>
                <a:srgbClr val="00B0F0"/>
              </a:solidFill>
            </a:endParaRPr>
          </a:p>
        </p:txBody>
      </p:sp>
      <p:cxnSp>
        <p:nvCxnSpPr>
          <p:cNvPr id="7" name="Straight Arrow Connector 6"/>
          <p:cNvCxnSpPr/>
          <p:nvPr/>
        </p:nvCxnSpPr>
        <p:spPr>
          <a:xfrm flipV="1">
            <a:off x="7029608" y="3575686"/>
            <a:ext cx="775336" cy="1098616"/>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2381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P spid="5"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Axisymmetric Heat Flow (HW4, #3)</a:t>
            </a:r>
          </a:p>
        </p:txBody>
      </p:sp>
      <p:sp>
        <p:nvSpPr>
          <p:cNvPr id="3" name="Content Placeholder 2"/>
          <p:cNvSpPr>
            <a:spLocks noGrp="1"/>
          </p:cNvSpPr>
          <p:nvPr>
            <p:ph idx="1"/>
          </p:nvPr>
        </p:nvSpPr>
        <p:spPr>
          <a:xfrm>
            <a:off x="457200" y="1600201"/>
            <a:ext cx="5101746" cy="4267200"/>
          </a:xfrm>
        </p:spPr>
        <p:txBody>
          <a:bodyPr>
            <a:normAutofit/>
          </a:bodyPr>
          <a:lstStyle/>
          <a:p>
            <a:pPr marL="342900" lvl="1" indent="-342900">
              <a:buFont typeface="Arial" charset="0"/>
              <a:buChar char="•"/>
            </a:pPr>
            <a:r>
              <a:rPr lang="en-US" dirty="0"/>
              <a:t>Help page for </a:t>
            </a:r>
            <a:r>
              <a:rPr lang="en-US" i="1" dirty="0" smtClean="0"/>
              <a:t>PLANE55</a:t>
            </a:r>
          </a:p>
          <a:p>
            <a:pPr marL="742950" lvl="2" indent="-342900"/>
            <a:r>
              <a:rPr lang="en-US" dirty="0" smtClean="0"/>
              <a:t>Switch to go between plane </a:t>
            </a:r>
            <a:r>
              <a:rPr lang="en-US" dirty="0"/>
              <a:t>and axisymmetric: </a:t>
            </a:r>
            <a:r>
              <a:rPr lang="en-US" i="1" dirty="0"/>
              <a:t>KEYOPT(3)</a:t>
            </a:r>
            <a:endParaRPr lang="en-US" i="1" dirty="0" smtClean="0"/>
          </a:p>
          <a:p>
            <a:pPr marL="742950" lvl="2" indent="-342900"/>
            <a:r>
              <a:rPr lang="en-US" i="1" dirty="0" smtClean="0"/>
              <a:t>PLANE55 Assumptions </a:t>
            </a:r>
            <a:r>
              <a:rPr lang="en-US" i="1" dirty="0"/>
              <a:t>and </a:t>
            </a:r>
            <a:r>
              <a:rPr lang="en-US" i="1" dirty="0" smtClean="0"/>
              <a:t>Restrictions</a:t>
            </a:r>
          </a:p>
          <a:p>
            <a:pPr lvl="2"/>
            <a:r>
              <a:rPr lang="en-US" dirty="0"/>
              <a:t>E</a:t>
            </a:r>
            <a:r>
              <a:rPr lang="en-US" dirty="0" smtClean="0"/>
              <a:t>lement </a:t>
            </a:r>
            <a:r>
              <a:rPr lang="en-US" dirty="0"/>
              <a:t>must lie in an X-Y </a:t>
            </a:r>
            <a:r>
              <a:rPr lang="en-US" dirty="0" smtClean="0"/>
              <a:t>plane</a:t>
            </a:r>
          </a:p>
          <a:p>
            <a:pPr lvl="2"/>
            <a:r>
              <a:rPr lang="en-US" dirty="0" smtClean="0"/>
              <a:t>Y-axis </a:t>
            </a:r>
            <a:r>
              <a:rPr lang="en-US" dirty="0"/>
              <a:t>must be the axis of symmetry for axisymmetric </a:t>
            </a:r>
            <a:r>
              <a:rPr lang="en-US" dirty="0" smtClean="0"/>
              <a:t>analyses</a:t>
            </a:r>
          </a:p>
        </p:txBody>
      </p:sp>
      <p:pic>
        <p:nvPicPr>
          <p:cNvPr id="2050" name="Picture 2" descr="C:\Users\rb88\Documents\home\mae470\fall2012\shape_func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8946" y="2924375"/>
            <a:ext cx="3474718" cy="75196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rb88\Documents\home\mae470\fall2012\shape_func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7433" y="3559439"/>
            <a:ext cx="3577744" cy="114342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814060" y="1637166"/>
            <a:ext cx="2308860" cy="1200329"/>
          </a:xfrm>
          <a:prstGeom prst="rect">
            <a:avLst/>
          </a:prstGeom>
          <a:noFill/>
        </p:spPr>
        <p:txBody>
          <a:bodyPr wrap="square" rtlCol="0">
            <a:spAutoFit/>
          </a:bodyPr>
          <a:lstStyle/>
          <a:p>
            <a:pPr algn="ctr"/>
            <a:r>
              <a:rPr lang="en-US" dirty="0" smtClean="0">
                <a:solidFill>
                  <a:srgbClr val="00B0F0"/>
                </a:solidFill>
              </a:rPr>
              <a:t>Shape Function (follow link to Mechanical APDL Theory Reference)</a:t>
            </a:r>
            <a:endParaRPr lang="en-US" dirty="0">
              <a:solidFill>
                <a:srgbClr val="00B0F0"/>
              </a:solidFill>
            </a:endParaRPr>
          </a:p>
        </p:txBody>
      </p:sp>
      <p:pic>
        <p:nvPicPr>
          <p:cNvPr id="2053" name="Picture 5" descr="C:\Users\rb88\Documents\home\mae470\fall2012\shape_func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4062" y="5273044"/>
            <a:ext cx="2614613" cy="47942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971222" y="4815354"/>
            <a:ext cx="2308860" cy="369332"/>
          </a:xfrm>
          <a:prstGeom prst="rect">
            <a:avLst/>
          </a:prstGeom>
          <a:noFill/>
        </p:spPr>
        <p:txBody>
          <a:bodyPr wrap="square" rtlCol="0">
            <a:spAutoFit/>
          </a:bodyPr>
          <a:lstStyle/>
          <a:p>
            <a:pPr algn="ctr"/>
            <a:r>
              <a:rPr lang="en-US" dirty="0" smtClean="0">
                <a:solidFill>
                  <a:srgbClr val="00B0F0"/>
                </a:solidFill>
              </a:rPr>
              <a:t>Lecture 6. page 7</a:t>
            </a:r>
            <a:endParaRPr lang="en-US" dirty="0">
              <a:solidFill>
                <a:srgbClr val="00B0F0"/>
              </a:solidFill>
            </a:endParaRPr>
          </a:p>
        </p:txBody>
      </p:sp>
    </p:spTree>
    <p:extLst>
      <p:ext uri="{BB962C8B-B14F-4D97-AF65-F5344CB8AC3E}">
        <p14:creationId xmlns:p14="http://schemas.microsoft.com/office/powerpoint/2010/main" val="2736059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5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5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P spid="6"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Axisymmetric Heat Flow (HW4, #3)</a:t>
            </a:r>
          </a:p>
        </p:txBody>
      </p:sp>
      <p:sp>
        <p:nvSpPr>
          <p:cNvPr id="3" name="Content Placeholder 2"/>
          <p:cNvSpPr>
            <a:spLocks noGrp="1"/>
          </p:cNvSpPr>
          <p:nvPr>
            <p:ph idx="1"/>
          </p:nvPr>
        </p:nvSpPr>
        <p:spPr/>
        <p:txBody>
          <a:bodyPr/>
          <a:lstStyle/>
          <a:p>
            <a:pPr marL="342900" lvl="1" indent="-342900">
              <a:buFont typeface="Arial" charset="0"/>
              <a:buChar char="•"/>
            </a:pPr>
            <a:r>
              <a:rPr lang="en-US" dirty="0"/>
              <a:t>Help page for PLANE55</a:t>
            </a:r>
          </a:p>
          <a:p>
            <a:pPr marL="742950" lvl="2" indent="-342900"/>
            <a:r>
              <a:rPr lang="en-US" dirty="0"/>
              <a:t>A similar element with </a:t>
            </a:r>
            <a:r>
              <a:rPr lang="en-US" dirty="0" err="1"/>
              <a:t>midside</a:t>
            </a:r>
            <a:r>
              <a:rPr lang="en-US" dirty="0"/>
              <a:t> node capability is PLANE77</a:t>
            </a:r>
          </a:p>
          <a:p>
            <a:pPr marL="342900" lvl="1" indent="-342900">
              <a:buFont typeface="Arial" charset="0"/>
              <a:buChar char="•"/>
            </a:pPr>
            <a:endParaRPr lang="en-US" dirty="0"/>
          </a:p>
        </p:txBody>
      </p:sp>
      <p:pic>
        <p:nvPicPr>
          <p:cNvPr id="4" name="Picture 2" descr="C:\Users\rb88\Documents\home\mae470\fall2012\shape_func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793" y="3548640"/>
            <a:ext cx="3474718" cy="75196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rb88\Documents\home\mae470\fall2012\shape_func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767" y="4153226"/>
            <a:ext cx="3577744" cy="114342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982980" y="3050416"/>
            <a:ext cx="2308860" cy="369332"/>
          </a:xfrm>
          <a:prstGeom prst="rect">
            <a:avLst/>
          </a:prstGeom>
          <a:noFill/>
        </p:spPr>
        <p:txBody>
          <a:bodyPr wrap="square" rtlCol="0">
            <a:spAutoFit/>
          </a:bodyPr>
          <a:lstStyle/>
          <a:p>
            <a:pPr algn="ctr"/>
            <a:r>
              <a:rPr lang="en-US" dirty="0" smtClean="0">
                <a:solidFill>
                  <a:srgbClr val="00B0F0"/>
                </a:solidFill>
              </a:rPr>
              <a:t>PLANE55</a:t>
            </a:r>
            <a:endParaRPr lang="en-US" dirty="0">
              <a:solidFill>
                <a:srgbClr val="00B0F0"/>
              </a:solidFill>
            </a:endParaRPr>
          </a:p>
        </p:txBody>
      </p:sp>
      <p:pic>
        <p:nvPicPr>
          <p:cNvPr id="7" name="Picture 2" descr="C:\Users\rb88\Documents\home\mae470\fall2012\shape_func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0253" y="3599697"/>
            <a:ext cx="3474718" cy="75196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425440" y="3060452"/>
            <a:ext cx="2308860" cy="369332"/>
          </a:xfrm>
          <a:prstGeom prst="rect">
            <a:avLst/>
          </a:prstGeom>
          <a:noFill/>
        </p:spPr>
        <p:txBody>
          <a:bodyPr wrap="square" rtlCol="0">
            <a:spAutoFit/>
          </a:bodyPr>
          <a:lstStyle/>
          <a:p>
            <a:pPr algn="ctr"/>
            <a:r>
              <a:rPr lang="en-US" dirty="0" smtClean="0">
                <a:solidFill>
                  <a:srgbClr val="00B0F0"/>
                </a:solidFill>
              </a:rPr>
              <a:t>PLANE77</a:t>
            </a:r>
            <a:endParaRPr lang="en-US" dirty="0">
              <a:solidFill>
                <a:srgbClr val="00B0F0"/>
              </a:solidFill>
            </a:endParaRPr>
          </a:p>
        </p:txBody>
      </p:sp>
      <p:pic>
        <p:nvPicPr>
          <p:cNvPr id="3074" name="Picture 2" descr="C:\Users\rb88\Documents\home\mae470\fall2012\shape_func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0271" y="4091940"/>
            <a:ext cx="4542111" cy="1684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8970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471 Rhodes Temporary Account</a:t>
            </a:r>
          </a:p>
        </p:txBody>
      </p:sp>
      <p:sp>
        <p:nvSpPr>
          <p:cNvPr id="27651" name="Rectangle 3"/>
          <p:cNvSpPr>
            <a:spLocks noGrp="1" noChangeArrowheads="1"/>
          </p:cNvSpPr>
          <p:nvPr>
            <p:ph type="body" idx="1"/>
          </p:nvPr>
        </p:nvSpPr>
        <p:spPr/>
        <p:txBody>
          <a:bodyPr/>
          <a:lstStyle/>
          <a:p>
            <a:pPr eaLnBrk="1" hangingPunct="1"/>
            <a:r>
              <a:rPr lang="en-US" smtClean="0"/>
              <a:t>username: </a:t>
            </a:r>
            <a:r>
              <a:rPr lang="en-US" smtClean="0">
                <a:solidFill>
                  <a:srgbClr val="FF0066"/>
                </a:solidFill>
              </a:rPr>
              <a:t>monday</a:t>
            </a:r>
            <a:r>
              <a:rPr lang="en-US" smtClean="0"/>
              <a:t> </a:t>
            </a:r>
            <a:br>
              <a:rPr lang="en-US" smtClean="0"/>
            </a:br>
            <a:r>
              <a:rPr lang="en-US" smtClean="0"/>
              <a:t>password: </a:t>
            </a:r>
            <a:r>
              <a:rPr lang="en-US" smtClean="0">
                <a:solidFill>
                  <a:srgbClr val="FF0066"/>
                </a:solidFill>
              </a:rPr>
              <a:t>0ri3Temp</a:t>
            </a:r>
            <a:r>
              <a:rPr lang="en-US" smtClean="0"/>
              <a:t> </a:t>
            </a:r>
            <a:br>
              <a:rPr lang="en-US" smtClean="0"/>
            </a:br>
            <a:r>
              <a:rPr lang="en-US" smtClean="0"/>
              <a:t>(zero - r - i - three - capital T - e - m - p) </a:t>
            </a:r>
            <a:br>
              <a:rPr lang="en-US" smtClean="0"/>
            </a:br>
            <a:endParaRPr lang="en-US" smtClean="0"/>
          </a:p>
          <a:p>
            <a:pPr eaLnBrk="1" hangingPunct="1">
              <a:buFontTx/>
              <a:buNone/>
            </a:pPr>
            <a:r>
              <a:rPr lang="en-US" smtClean="0"/>
              <a:t/>
            </a:r>
            <a:br>
              <a:rPr lang="en-US" smtClean="0"/>
            </a:br>
            <a:endParaRPr lang="en-US" smtClean="0"/>
          </a:p>
        </p:txBody>
      </p:sp>
    </p:spTree>
    <p:extLst>
      <p:ext uri="{BB962C8B-B14F-4D97-AF65-F5344CB8AC3E}">
        <p14:creationId xmlns:p14="http://schemas.microsoft.com/office/powerpoint/2010/main" val="17339239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Takeaway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Need to dig into the element manual to understand key things such as</a:t>
            </a:r>
          </a:p>
          <a:p>
            <a:pPr lvl="1"/>
            <a:r>
              <a:rPr lang="en-US" dirty="0"/>
              <a:t>G</a:t>
            </a:r>
            <a:r>
              <a:rPr lang="en-US" dirty="0" smtClean="0"/>
              <a:t>overning equations </a:t>
            </a:r>
          </a:p>
          <a:p>
            <a:pPr lvl="1"/>
            <a:r>
              <a:rPr lang="en-US" dirty="0" smtClean="0"/>
              <a:t>Assumptions and restrictions</a:t>
            </a:r>
          </a:p>
          <a:p>
            <a:pPr lvl="1"/>
            <a:r>
              <a:rPr lang="en-US" dirty="0"/>
              <a:t>E</a:t>
            </a:r>
            <a:r>
              <a:rPr lang="en-US" dirty="0" smtClean="0"/>
              <a:t>lement formulation</a:t>
            </a:r>
          </a:p>
          <a:p>
            <a:pPr lvl="2"/>
            <a:r>
              <a:rPr lang="en-US" dirty="0" smtClean="0"/>
              <a:t>Number of nodes/element</a:t>
            </a:r>
          </a:p>
          <a:p>
            <a:pPr lvl="2"/>
            <a:r>
              <a:rPr lang="en-US" dirty="0" smtClean="0"/>
              <a:t>Degrees of freedom at each node</a:t>
            </a:r>
          </a:p>
          <a:p>
            <a:pPr lvl="2"/>
            <a:r>
              <a:rPr lang="en-US" dirty="0" smtClean="0"/>
              <a:t>Shape functions etc.</a:t>
            </a:r>
          </a:p>
          <a:p>
            <a:r>
              <a:rPr lang="en-US" dirty="0" smtClean="0"/>
              <a:t>INCLUDE SUCH INFORMATION IN YOUR PROJECT PRESENTATION/REPORT</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0903" y="3677602"/>
            <a:ext cx="1145858" cy="1145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4416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p:txBody>
          <a:bodyPr/>
          <a:lstStyle/>
          <a:p>
            <a:r>
              <a:rPr lang="en-US" smtClean="0"/>
              <a:t>Mapped Meshing</a:t>
            </a:r>
          </a:p>
        </p:txBody>
      </p:sp>
      <p:sp>
        <p:nvSpPr>
          <p:cNvPr id="2051" name="Content Placeholder 2"/>
          <p:cNvSpPr>
            <a:spLocks noGrp="1"/>
          </p:cNvSpPr>
          <p:nvPr>
            <p:ph idx="1"/>
          </p:nvPr>
        </p:nvSpPr>
        <p:spPr/>
        <p:txBody>
          <a:bodyPr>
            <a:normAutofit fontScale="92500" lnSpcReduction="10000"/>
          </a:bodyPr>
          <a:lstStyle/>
          <a:p>
            <a:r>
              <a:rPr lang="en-US" dirty="0" smtClean="0"/>
              <a:t>Valid in 2D and 3D</a:t>
            </a:r>
          </a:p>
          <a:p>
            <a:r>
              <a:rPr lang="en-US" dirty="0" smtClean="0"/>
              <a:t>Generates regular meshes that generally lead to increased accuracy</a:t>
            </a:r>
          </a:p>
          <a:p>
            <a:r>
              <a:rPr lang="en-US" dirty="0" smtClean="0"/>
              <a:t>Can be used only in “regular” regions </a:t>
            </a:r>
          </a:p>
          <a:p>
            <a:r>
              <a:rPr lang="en-US" dirty="0" smtClean="0"/>
              <a:t>For 2D, works on areas with 3 or 4 sides</a:t>
            </a:r>
          </a:p>
          <a:p>
            <a:pPr lvl="1"/>
            <a:r>
              <a:rPr lang="en-US" dirty="0" smtClean="0"/>
              <a:t>4 sides: Opposite sides have equal number of divisions</a:t>
            </a:r>
          </a:p>
          <a:p>
            <a:pPr lvl="1"/>
            <a:r>
              <a:rPr lang="en-US" dirty="0" smtClean="0"/>
              <a:t>3 sides: All sides must have an equal, even number of divisions </a:t>
            </a:r>
          </a:p>
        </p:txBody>
      </p:sp>
    </p:spTree>
    <p:extLst>
      <p:ext uri="{BB962C8B-B14F-4D97-AF65-F5344CB8AC3E}">
        <p14:creationId xmlns:p14="http://schemas.microsoft.com/office/powerpoint/2010/main" val="407897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5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5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build="p" bldLvl="2"/>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US" smtClean="0"/>
              <a:t>Mapped Meshing</a:t>
            </a:r>
          </a:p>
        </p:txBody>
      </p:sp>
      <p:sp>
        <p:nvSpPr>
          <p:cNvPr id="3075" name="Content Placeholder 2"/>
          <p:cNvSpPr>
            <a:spLocks noGrp="1"/>
          </p:cNvSpPr>
          <p:nvPr>
            <p:ph idx="1"/>
          </p:nvPr>
        </p:nvSpPr>
        <p:spPr/>
        <p:txBody>
          <a:bodyPr/>
          <a:lstStyle/>
          <a:p>
            <a:r>
              <a:rPr lang="en-US" sz="1600" dirty="0" smtClean="0"/>
              <a:t>Example from “The finite element method and applications in engineering using ANSYS” by </a:t>
            </a:r>
            <a:r>
              <a:rPr lang="en-US" sz="1600" dirty="0" err="1" smtClean="0"/>
              <a:t>Madenci</a:t>
            </a:r>
            <a:r>
              <a:rPr lang="en-US" sz="1600" dirty="0" smtClean="0"/>
              <a:t> &amp; </a:t>
            </a:r>
            <a:r>
              <a:rPr lang="en-US" sz="1600" dirty="0" err="1" smtClean="0"/>
              <a:t>Guven</a:t>
            </a:r>
            <a:endParaRPr lang="en-US" sz="1600" dirty="0" smtClean="0"/>
          </a:p>
          <a:p>
            <a:endParaRPr lang="en-US" dirty="0" smtClean="0"/>
          </a:p>
        </p:txBody>
      </p:sp>
      <p:pic>
        <p:nvPicPr>
          <p:cNvPr id="3076" name="Picture 3" descr="mapped_mesh_eg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95913" y="4117975"/>
            <a:ext cx="2806700"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4" descr="mapped_mesh_eg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43252" y="2200275"/>
            <a:ext cx="25241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5" descr="mapped_mesh_eg2.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54127" y="4141788"/>
            <a:ext cx="2868613" cy="147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Box 6"/>
          <p:cNvSpPr txBox="1">
            <a:spLocks noChangeArrowheads="1"/>
          </p:cNvSpPr>
          <p:nvPr/>
        </p:nvSpPr>
        <p:spPr bwMode="auto">
          <a:xfrm>
            <a:off x="1622427" y="3679825"/>
            <a:ext cx="18907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bg1"/>
                </a:solidFill>
                <a:latin typeface="Arial" charset="0"/>
              </a:defRPr>
            </a:lvl1pPr>
            <a:lvl2pPr marL="742950" indent="-285750" eaLnBrk="0" hangingPunct="0">
              <a:defRPr sz="2000">
                <a:solidFill>
                  <a:schemeClr val="bg1"/>
                </a:solidFill>
                <a:latin typeface="Arial" charset="0"/>
              </a:defRPr>
            </a:lvl2pPr>
            <a:lvl3pPr marL="1143000" indent="-228600" eaLnBrk="0" hangingPunct="0">
              <a:defRPr sz="2000">
                <a:solidFill>
                  <a:schemeClr val="bg1"/>
                </a:solidFill>
                <a:latin typeface="Arial" charset="0"/>
              </a:defRPr>
            </a:lvl3pPr>
            <a:lvl4pPr marL="1600200" indent="-228600" eaLnBrk="0" hangingPunct="0">
              <a:defRPr sz="2000">
                <a:solidFill>
                  <a:schemeClr val="bg1"/>
                </a:solidFill>
                <a:latin typeface="Arial" charset="0"/>
              </a:defRPr>
            </a:lvl4pPr>
            <a:lvl5pPr marL="2057400" indent="-228600" eaLnBrk="0" hangingPunct="0">
              <a:defRPr sz="2000">
                <a:solidFill>
                  <a:schemeClr val="bg1"/>
                </a:solidFill>
                <a:latin typeface="Arial" charset="0"/>
              </a:defRPr>
            </a:lvl5pPr>
            <a:lvl6pPr marL="2514600" indent="-228600" eaLnBrk="0" fontAlgn="base" hangingPunct="0">
              <a:spcBef>
                <a:spcPct val="20000"/>
              </a:spcBef>
              <a:spcAft>
                <a:spcPct val="0"/>
              </a:spcAft>
              <a:buChar char="•"/>
              <a:defRPr sz="2000">
                <a:solidFill>
                  <a:schemeClr val="bg1"/>
                </a:solidFill>
                <a:latin typeface="Arial" charset="0"/>
              </a:defRPr>
            </a:lvl6pPr>
            <a:lvl7pPr marL="2971800" indent="-228600" eaLnBrk="0" fontAlgn="base" hangingPunct="0">
              <a:spcBef>
                <a:spcPct val="20000"/>
              </a:spcBef>
              <a:spcAft>
                <a:spcPct val="0"/>
              </a:spcAft>
              <a:buChar char="•"/>
              <a:defRPr sz="2000">
                <a:solidFill>
                  <a:schemeClr val="bg1"/>
                </a:solidFill>
                <a:latin typeface="Arial" charset="0"/>
              </a:defRPr>
            </a:lvl7pPr>
            <a:lvl8pPr marL="3429000" indent="-228600" eaLnBrk="0" fontAlgn="base" hangingPunct="0">
              <a:spcBef>
                <a:spcPct val="20000"/>
              </a:spcBef>
              <a:spcAft>
                <a:spcPct val="0"/>
              </a:spcAft>
              <a:buChar char="•"/>
              <a:defRPr sz="2000">
                <a:solidFill>
                  <a:schemeClr val="bg1"/>
                </a:solidFill>
                <a:latin typeface="Arial" charset="0"/>
              </a:defRPr>
            </a:lvl8pPr>
            <a:lvl9pPr marL="3886200" indent="-228600" eaLnBrk="0" fontAlgn="base" hangingPunct="0">
              <a:spcBef>
                <a:spcPct val="20000"/>
              </a:spcBef>
              <a:spcAft>
                <a:spcPct val="0"/>
              </a:spcAft>
              <a:buChar char="•"/>
              <a:defRPr sz="2000">
                <a:solidFill>
                  <a:schemeClr val="bg1"/>
                </a:solidFill>
                <a:latin typeface="Arial" charset="0"/>
              </a:defRPr>
            </a:lvl9pPr>
          </a:lstStyle>
          <a:p>
            <a:pPr eaLnBrk="1" hangingPunct="1">
              <a:buFontTx/>
              <a:buNone/>
            </a:pPr>
            <a:r>
              <a:rPr lang="en-US"/>
              <a:t>Free mesh</a:t>
            </a:r>
          </a:p>
        </p:txBody>
      </p:sp>
      <p:sp>
        <p:nvSpPr>
          <p:cNvPr id="3080" name="TextBox 7"/>
          <p:cNvSpPr txBox="1">
            <a:spLocks noChangeArrowheads="1"/>
          </p:cNvSpPr>
          <p:nvPr/>
        </p:nvSpPr>
        <p:spPr bwMode="auto">
          <a:xfrm>
            <a:off x="5753102" y="3657600"/>
            <a:ext cx="18891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bg1"/>
                </a:solidFill>
                <a:latin typeface="Arial" charset="0"/>
              </a:defRPr>
            </a:lvl1pPr>
            <a:lvl2pPr marL="742950" indent="-285750" eaLnBrk="0" hangingPunct="0">
              <a:defRPr sz="2000">
                <a:solidFill>
                  <a:schemeClr val="bg1"/>
                </a:solidFill>
                <a:latin typeface="Arial" charset="0"/>
              </a:defRPr>
            </a:lvl2pPr>
            <a:lvl3pPr marL="1143000" indent="-228600" eaLnBrk="0" hangingPunct="0">
              <a:defRPr sz="2000">
                <a:solidFill>
                  <a:schemeClr val="bg1"/>
                </a:solidFill>
                <a:latin typeface="Arial" charset="0"/>
              </a:defRPr>
            </a:lvl3pPr>
            <a:lvl4pPr marL="1600200" indent="-228600" eaLnBrk="0" hangingPunct="0">
              <a:defRPr sz="2000">
                <a:solidFill>
                  <a:schemeClr val="bg1"/>
                </a:solidFill>
                <a:latin typeface="Arial" charset="0"/>
              </a:defRPr>
            </a:lvl4pPr>
            <a:lvl5pPr marL="2057400" indent="-228600" eaLnBrk="0" hangingPunct="0">
              <a:defRPr sz="2000">
                <a:solidFill>
                  <a:schemeClr val="bg1"/>
                </a:solidFill>
                <a:latin typeface="Arial" charset="0"/>
              </a:defRPr>
            </a:lvl5pPr>
            <a:lvl6pPr marL="2514600" indent="-228600" eaLnBrk="0" fontAlgn="base" hangingPunct="0">
              <a:spcBef>
                <a:spcPct val="20000"/>
              </a:spcBef>
              <a:spcAft>
                <a:spcPct val="0"/>
              </a:spcAft>
              <a:buChar char="•"/>
              <a:defRPr sz="2000">
                <a:solidFill>
                  <a:schemeClr val="bg1"/>
                </a:solidFill>
                <a:latin typeface="Arial" charset="0"/>
              </a:defRPr>
            </a:lvl6pPr>
            <a:lvl7pPr marL="2971800" indent="-228600" eaLnBrk="0" fontAlgn="base" hangingPunct="0">
              <a:spcBef>
                <a:spcPct val="20000"/>
              </a:spcBef>
              <a:spcAft>
                <a:spcPct val="0"/>
              </a:spcAft>
              <a:buChar char="•"/>
              <a:defRPr sz="2000">
                <a:solidFill>
                  <a:schemeClr val="bg1"/>
                </a:solidFill>
                <a:latin typeface="Arial" charset="0"/>
              </a:defRPr>
            </a:lvl7pPr>
            <a:lvl8pPr marL="3429000" indent="-228600" eaLnBrk="0" fontAlgn="base" hangingPunct="0">
              <a:spcBef>
                <a:spcPct val="20000"/>
              </a:spcBef>
              <a:spcAft>
                <a:spcPct val="0"/>
              </a:spcAft>
              <a:buChar char="•"/>
              <a:defRPr sz="2000">
                <a:solidFill>
                  <a:schemeClr val="bg1"/>
                </a:solidFill>
                <a:latin typeface="Arial" charset="0"/>
              </a:defRPr>
            </a:lvl8pPr>
            <a:lvl9pPr marL="3886200" indent="-228600" eaLnBrk="0" fontAlgn="base" hangingPunct="0">
              <a:spcBef>
                <a:spcPct val="20000"/>
              </a:spcBef>
              <a:spcAft>
                <a:spcPct val="0"/>
              </a:spcAft>
              <a:buChar char="•"/>
              <a:defRPr sz="2000">
                <a:solidFill>
                  <a:schemeClr val="bg1"/>
                </a:solidFill>
                <a:latin typeface="Arial" charset="0"/>
              </a:defRPr>
            </a:lvl9pPr>
          </a:lstStyle>
          <a:p>
            <a:pPr eaLnBrk="1" hangingPunct="1">
              <a:buFontTx/>
              <a:buNone/>
            </a:pPr>
            <a:r>
              <a:rPr lang="en-US"/>
              <a:t>Mapped mesh</a:t>
            </a:r>
          </a:p>
        </p:txBody>
      </p:sp>
      <p:sp>
        <p:nvSpPr>
          <p:cNvPr id="9" name="TextBox 8"/>
          <p:cNvSpPr txBox="1"/>
          <p:nvPr/>
        </p:nvSpPr>
        <p:spPr>
          <a:xfrm>
            <a:off x="1971675" y="3672959"/>
            <a:ext cx="1433512" cy="369332"/>
          </a:xfrm>
          <a:prstGeom prst="rect">
            <a:avLst/>
          </a:prstGeom>
          <a:noFill/>
        </p:spPr>
        <p:txBody>
          <a:bodyPr wrap="square" rtlCol="0">
            <a:spAutoFit/>
          </a:bodyPr>
          <a:lstStyle/>
          <a:p>
            <a:r>
              <a:rPr lang="en-US" dirty="0" smtClean="0">
                <a:solidFill>
                  <a:srgbClr val="00B0F0"/>
                </a:solidFill>
              </a:rPr>
              <a:t>Free Mesh</a:t>
            </a:r>
            <a:endParaRPr lang="en-US" dirty="0">
              <a:solidFill>
                <a:srgbClr val="00B0F0"/>
              </a:solidFill>
            </a:endParaRPr>
          </a:p>
        </p:txBody>
      </p:sp>
      <p:sp>
        <p:nvSpPr>
          <p:cNvPr id="10" name="TextBox 9"/>
          <p:cNvSpPr txBox="1"/>
          <p:nvPr/>
        </p:nvSpPr>
        <p:spPr>
          <a:xfrm>
            <a:off x="6082508" y="3640693"/>
            <a:ext cx="1735613" cy="369332"/>
          </a:xfrm>
          <a:prstGeom prst="rect">
            <a:avLst/>
          </a:prstGeom>
          <a:noFill/>
        </p:spPr>
        <p:txBody>
          <a:bodyPr wrap="square" rtlCol="0">
            <a:spAutoFit/>
          </a:bodyPr>
          <a:lstStyle/>
          <a:p>
            <a:r>
              <a:rPr lang="en-US" dirty="0" smtClean="0">
                <a:solidFill>
                  <a:srgbClr val="00B0F0"/>
                </a:solidFill>
              </a:rPr>
              <a:t>Mapped Mesh</a:t>
            </a:r>
            <a:endParaRPr lang="en-US" dirty="0">
              <a:solidFill>
                <a:srgbClr val="00B0F0"/>
              </a:solidFill>
            </a:endParaRPr>
          </a:p>
        </p:txBody>
      </p:sp>
    </p:spTree>
    <p:extLst>
      <p:ext uri="{BB962C8B-B14F-4D97-AF65-F5344CB8AC3E}">
        <p14:creationId xmlns:p14="http://schemas.microsoft.com/office/powerpoint/2010/main" val="3833869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07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smtClean="0"/>
              <a:t>Mapped Meshing</a:t>
            </a:r>
          </a:p>
        </p:txBody>
      </p:sp>
      <p:sp>
        <p:nvSpPr>
          <p:cNvPr id="4099" name="Content Placeholder 2"/>
          <p:cNvSpPr>
            <a:spLocks noGrp="1"/>
          </p:cNvSpPr>
          <p:nvPr>
            <p:ph idx="1"/>
          </p:nvPr>
        </p:nvSpPr>
        <p:spPr/>
        <p:txBody>
          <a:bodyPr/>
          <a:lstStyle/>
          <a:p>
            <a:r>
              <a:rPr lang="en-US" smtClean="0"/>
              <a:t>Why the “mapped” in name?</a:t>
            </a:r>
          </a:p>
          <a:p>
            <a:pPr lvl="1"/>
            <a:r>
              <a:rPr lang="en-US" smtClean="0"/>
              <a:t>A four-sided area with equal number of divisions on the opposite edges can be mapped to a regular mesh on a square</a:t>
            </a:r>
          </a:p>
        </p:txBody>
      </p:sp>
    </p:spTree>
    <p:extLst>
      <p:ext uri="{BB962C8B-B14F-4D97-AF65-F5344CB8AC3E}">
        <p14:creationId xmlns:p14="http://schemas.microsoft.com/office/powerpoint/2010/main" val="8906153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Upcoming HW</a:t>
            </a:r>
            <a:endParaRPr lang="en-US" dirty="0"/>
          </a:p>
        </p:txBody>
      </p:sp>
      <p:pic>
        <p:nvPicPr>
          <p:cNvPr id="1026" name="Picture 2" descr="C:\Users\rb88\Documents\home\mae470\fall2012\plate.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99260" y="1569340"/>
            <a:ext cx="6282746" cy="4107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8919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Plate with a Hole</a:t>
            </a:r>
            <a:endParaRPr lang="en-US" dirty="0"/>
          </a:p>
        </p:txBody>
      </p:sp>
      <p:sp>
        <p:nvSpPr>
          <p:cNvPr id="3" name="Content Placeholder 2"/>
          <p:cNvSpPr>
            <a:spLocks noGrp="1"/>
          </p:cNvSpPr>
          <p:nvPr>
            <p:ph idx="1"/>
          </p:nvPr>
        </p:nvSpPr>
        <p:spPr/>
        <p:txBody>
          <a:bodyPr/>
          <a:lstStyle/>
          <a:p>
            <a:r>
              <a:rPr lang="en-US" dirty="0" smtClean="0"/>
              <a:t>Degrees of freedom per node: </a:t>
            </a:r>
            <a:r>
              <a:rPr lang="en-US" dirty="0" err="1" smtClean="0"/>
              <a:t>ux</a:t>
            </a:r>
            <a:r>
              <a:rPr lang="en-US" dirty="0" smtClean="0"/>
              <a:t>, </a:t>
            </a:r>
            <a:r>
              <a:rPr lang="en-US" dirty="0" err="1" smtClean="0"/>
              <a:t>uy</a:t>
            </a:r>
            <a:endParaRPr lang="en-US" dirty="0" smtClean="0"/>
          </a:p>
          <a:p>
            <a:r>
              <a:rPr lang="en-US" dirty="0" smtClean="0"/>
              <a:t>Element formulation:</a:t>
            </a:r>
          </a:p>
          <a:p>
            <a:pPr lvl="1"/>
            <a:r>
              <a:rPr lang="en-US" dirty="0" smtClean="0"/>
              <a:t>Derived from weak form of elasticity equation</a:t>
            </a:r>
          </a:p>
          <a:p>
            <a:pPr lvl="2"/>
            <a:r>
              <a:rPr lang="en-US" dirty="0" smtClean="0"/>
              <a:t>Solves the elasticity equation</a:t>
            </a:r>
            <a:endParaRPr lang="en-US" dirty="0"/>
          </a:p>
        </p:txBody>
      </p:sp>
    </p:spTree>
    <p:extLst>
      <p:ext uri="{BB962C8B-B14F-4D97-AF65-F5344CB8AC3E}">
        <p14:creationId xmlns:p14="http://schemas.microsoft.com/office/powerpoint/2010/main" val="2240326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57425" y="2628903"/>
            <a:ext cx="5295900" cy="1200329"/>
          </a:xfrm>
          <a:prstGeom prst="rect">
            <a:avLst/>
          </a:prstGeom>
          <a:noFill/>
        </p:spPr>
        <p:txBody>
          <a:bodyPr wrap="square" rtlCol="0">
            <a:spAutoFit/>
          </a:bodyPr>
          <a:lstStyle/>
          <a:p>
            <a:pPr algn="ctr"/>
            <a:r>
              <a:rPr lang="en-US" sz="3600" dirty="0" smtClean="0">
                <a:solidFill>
                  <a:schemeClr val="tx2"/>
                </a:solidFill>
              </a:rPr>
              <a:t>SECTION MEETING #6</a:t>
            </a:r>
          </a:p>
          <a:p>
            <a:pPr algn="ctr"/>
            <a:r>
              <a:rPr lang="en-US" sz="3600" dirty="0" smtClean="0">
                <a:solidFill>
                  <a:schemeClr val="tx2"/>
                </a:solidFill>
              </a:rPr>
              <a:t>10/5/2012</a:t>
            </a:r>
            <a:endParaRPr lang="en-US" sz="3600" dirty="0">
              <a:solidFill>
                <a:schemeClr val="tx2"/>
              </a:solidFill>
            </a:endParaRPr>
          </a:p>
        </p:txBody>
      </p:sp>
    </p:spTree>
    <p:extLst>
      <p:ext uri="{BB962C8B-B14F-4D97-AF65-F5344CB8AC3E}">
        <p14:creationId xmlns:p14="http://schemas.microsoft.com/office/powerpoint/2010/main" val="26593835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Updated Office Hours (Reminder)</a:t>
            </a:r>
            <a:endParaRPr lang="en-US" dirty="0"/>
          </a:p>
        </p:txBody>
      </p:sp>
      <p:sp>
        <p:nvSpPr>
          <p:cNvPr id="3" name="Content Placeholder 2"/>
          <p:cNvSpPr>
            <a:spLocks noGrp="1"/>
          </p:cNvSpPr>
          <p:nvPr>
            <p:ph idx="1"/>
          </p:nvPr>
        </p:nvSpPr>
        <p:spPr/>
        <p:txBody>
          <a:bodyPr/>
          <a:lstStyle/>
          <a:p>
            <a:pPr eaLnBrk="1" hangingPunct="1"/>
            <a:r>
              <a:rPr lang="en-US" dirty="0" smtClean="0"/>
              <a:t>My office </a:t>
            </a:r>
            <a:r>
              <a:rPr lang="en-US" dirty="0"/>
              <a:t>hours (held in Swanson Lab, 163 Rhodes):</a:t>
            </a:r>
          </a:p>
          <a:p>
            <a:pPr lvl="1" eaLnBrk="1" hangingPunct="1"/>
            <a:r>
              <a:rPr lang="en-US" dirty="0"/>
              <a:t>M 3:30-4:30 </a:t>
            </a:r>
            <a:r>
              <a:rPr lang="en-US" dirty="0" smtClean="0"/>
              <a:t>pm</a:t>
            </a:r>
          </a:p>
          <a:p>
            <a:pPr lvl="1" eaLnBrk="1" hangingPunct="1"/>
            <a:r>
              <a:rPr lang="en-US" dirty="0" smtClean="0"/>
              <a:t>R </a:t>
            </a:r>
            <a:r>
              <a:rPr lang="en-US" dirty="0"/>
              <a:t>3:30-4:30 </a:t>
            </a:r>
            <a:r>
              <a:rPr lang="en-US" dirty="0" smtClean="0"/>
              <a:t>pm</a:t>
            </a:r>
          </a:p>
          <a:p>
            <a:pPr lvl="1" eaLnBrk="1" hangingPunct="1"/>
            <a:r>
              <a:rPr lang="en-US" dirty="0" smtClean="0"/>
              <a:t>F </a:t>
            </a:r>
            <a:r>
              <a:rPr lang="en-US" dirty="0"/>
              <a:t>2:30-3:30 pm</a:t>
            </a:r>
          </a:p>
          <a:p>
            <a:r>
              <a:rPr lang="en-US" dirty="0" smtClean="0"/>
              <a:t>Please come during these times for help with ANSYS modeling</a:t>
            </a:r>
            <a:endParaRPr lang="en-US" dirty="0"/>
          </a:p>
        </p:txBody>
      </p:sp>
    </p:spTree>
    <p:extLst>
      <p:ext uri="{BB962C8B-B14F-4D97-AF65-F5344CB8AC3E}">
        <p14:creationId xmlns:p14="http://schemas.microsoft.com/office/powerpoint/2010/main" val="20897467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dirty="0" smtClean="0"/>
              <a:t>Swanson Lab (163 Rhodes)</a:t>
            </a:r>
          </a:p>
        </p:txBody>
      </p:sp>
      <p:sp>
        <p:nvSpPr>
          <p:cNvPr id="14339" name="Content Placeholder 2"/>
          <p:cNvSpPr>
            <a:spLocks noGrp="1"/>
          </p:cNvSpPr>
          <p:nvPr>
            <p:ph idx="1"/>
          </p:nvPr>
        </p:nvSpPr>
        <p:spPr/>
        <p:txBody>
          <a:bodyPr>
            <a:normAutofit fontScale="92500" lnSpcReduction="20000"/>
          </a:bodyPr>
          <a:lstStyle/>
          <a:p>
            <a:pPr eaLnBrk="1" hangingPunct="1"/>
            <a:r>
              <a:rPr lang="en-US" dirty="0" smtClean="0"/>
              <a:t>16 Dell T5500 workstations </a:t>
            </a:r>
            <a:endParaRPr lang="en-US" dirty="0"/>
          </a:p>
          <a:p>
            <a:pPr lvl="1" eaLnBrk="1" hangingPunct="1"/>
            <a:r>
              <a:rPr lang="en-US" dirty="0"/>
              <a:t>2 quad-core Intel Xeon 2.26GHz </a:t>
            </a:r>
            <a:r>
              <a:rPr lang="en-US" dirty="0" smtClean="0"/>
              <a:t>processors</a:t>
            </a:r>
          </a:p>
          <a:p>
            <a:pPr lvl="1" eaLnBrk="1" hangingPunct="1"/>
            <a:r>
              <a:rPr lang="en-US" dirty="0" smtClean="0"/>
              <a:t>30 </a:t>
            </a:r>
            <a:r>
              <a:rPr lang="en-US" dirty="0"/>
              <a:t>GB of </a:t>
            </a:r>
            <a:r>
              <a:rPr lang="en-US" dirty="0" smtClean="0"/>
              <a:t>RAM</a:t>
            </a:r>
          </a:p>
          <a:p>
            <a:pPr lvl="1" eaLnBrk="1" hangingPunct="1"/>
            <a:r>
              <a:rPr lang="en-US" dirty="0" smtClean="0"/>
              <a:t>Extensive software suite</a:t>
            </a:r>
          </a:p>
          <a:p>
            <a:pPr lvl="2" eaLnBrk="1" hangingPunct="1"/>
            <a:r>
              <a:rPr lang="en-US" dirty="0" smtClean="0"/>
              <a:t>ANSYS including FLUENT</a:t>
            </a:r>
          </a:p>
          <a:p>
            <a:pPr lvl="2" eaLnBrk="1" hangingPunct="1"/>
            <a:r>
              <a:rPr lang="en-US" dirty="0" smtClean="0"/>
              <a:t>MATLAB</a:t>
            </a:r>
          </a:p>
          <a:p>
            <a:pPr lvl="2" eaLnBrk="1" hangingPunct="1"/>
            <a:r>
              <a:rPr lang="en-US" dirty="0" smtClean="0"/>
              <a:t>CAD software: </a:t>
            </a:r>
            <a:r>
              <a:rPr lang="en-US" dirty="0" err="1" smtClean="0"/>
              <a:t>Solidworks</a:t>
            </a:r>
            <a:r>
              <a:rPr lang="en-US" dirty="0" smtClean="0"/>
              <a:t>, </a:t>
            </a:r>
            <a:r>
              <a:rPr lang="en-US" dirty="0" err="1" smtClean="0"/>
              <a:t>Creo</a:t>
            </a:r>
            <a:r>
              <a:rPr lang="en-US" dirty="0" smtClean="0"/>
              <a:t>/</a:t>
            </a:r>
            <a:r>
              <a:rPr lang="en-US" dirty="0" err="1" smtClean="0"/>
              <a:t>ProE</a:t>
            </a:r>
            <a:endParaRPr lang="en-US" dirty="0" smtClean="0"/>
          </a:p>
          <a:p>
            <a:pPr eaLnBrk="1" hangingPunct="1"/>
            <a:r>
              <a:rPr lang="en-US" dirty="0" smtClean="0"/>
              <a:t>Suitable for large finite-element models </a:t>
            </a:r>
            <a:br>
              <a:rPr lang="en-US" dirty="0" smtClean="0"/>
            </a:br>
            <a:r>
              <a:rPr lang="en-US" dirty="0" smtClean="0"/>
              <a:t>(&gt; ~</a:t>
            </a:r>
            <a:r>
              <a:rPr lang="en-US" dirty="0"/>
              <a:t>200k elements</a:t>
            </a:r>
            <a:r>
              <a:rPr lang="en-US" dirty="0" smtClean="0"/>
              <a:t>)</a:t>
            </a:r>
          </a:p>
          <a:p>
            <a:pPr eaLnBrk="1" hangingPunct="1"/>
            <a:r>
              <a:rPr lang="en-US" dirty="0" smtClean="0"/>
              <a:t>Contact me if you have access problems</a:t>
            </a:r>
          </a:p>
          <a:p>
            <a:pPr eaLnBrk="1" hangingPunct="1"/>
            <a:endParaRPr lang="en-US" dirty="0" smtClean="0"/>
          </a:p>
        </p:txBody>
      </p:sp>
    </p:spTree>
    <p:extLst>
      <p:ext uri="{BB962C8B-B14F-4D97-AF65-F5344CB8AC3E}">
        <p14:creationId xmlns:p14="http://schemas.microsoft.com/office/powerpoint/2010/main" val="12413910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3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33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33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33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33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339">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33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bldLvl="3"/>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for Today</a:t>
            </a:r>
            <a:endParaRPr lang="en-US" dirty="0"/>
          </a:p>
        </p:txBody>
      </p:sp>
      <p:sp>
        <p:nvSpPr>
          <p:cNvPr id="3" name="Content Placeholder 2"/>
          <p:cNvSpPr>
            <a:spLocks noGrp="1"/>
          </p:cNvSpPr>
          <p:nvPr>
            <p:ph idx="1"/>
          </p:nvPr>
        </p:nvSpPr>
        <p:spPr/>
        <p:txBody>
          <a:bodyPr>
            <a:normAutofit lnSpcReduction="10000"/>
          </a:bodyPr>
          <a:lstStyle/>
          <a:p>
            <a:r>
              <a:rPr lang="en-US" dirty="0" smtClean="0"/>
              <a:t>Sources for project ideas</a:t>
            </a:r>
          </a:p>
          <a:p>
            <a:pPr lvl="1"/>
            <a:r>
              <a:rPr lang="en-US" dirty="0" smtClean="0"/>
              <a:t>Verification manual in ANSYS</a:t>
            </a:r>
          </a:p>
          <a:p>
            <a:pPr lvl="1"/>
            <a:r>
              <a:rPr lang="en-US" dirty="0" smtClean="0"/>
              <a:t>Slides from ANSYS Tech Days</a:t>
            </a:r>
          </a:p>
          <a:p>
            <a:r>
              <a:rPr lang="en-US" dirty="0" smtClean="0"/>
              <a:t>Project approach</a:t>
            </a:r>
          </a:p>
          <a:p>
            <a:pPr lvl="1"/>
            <a:r>
              <a:rPr lang="en-US" dirty="0" smtClean="0"/>
              <a:t>Novice vs. expert framework</a:t>
            </a:r>
          </a:p>
          <a:p>
            <a:pPr lvl="1"/>
            <a:r>
              <a:rPr lang="en-US" dirty="0" smtClean="0"/>
              <a:t>Incremental build-up of FEA model</a:t>
            </a:r>
          </a:p>
          <a:p>
            <a:r>
              <a:rPr lang="en-US" dirty="0" smtClean="0"/>
              <a:t>Meshes for HW 6</a:t>
            </a:r>
          </a:p>
          <a:p>
            <a:r>
              <a:rPr lang="en-US" dirty="0" smtClean="0"/>
              <a:t>Plate with a hole in ANSYS (continuation)</a:t>
            </a:r>
          </a:p>
          <a:p>
            <a:pPr lvl="1"/>
            <a:endParaRPr lang="en-US" dirty="0"/>
          </a:p>
        </p:txBody>
      </p:sp>
    </p:spTree>
    <p:extLst>
      <p:ext uri="{BB962C8B-B14F-4D97-AF65-F5344CB8AC3E}">
        <p14:creationId xmlns:p14="http://schemas.microsoft.com/office/powerpoint/2010/main" val="8379287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mtClean="0"/>
              <a:t>471 Rhodes Temporary Account #2</a:t>
            </a:r>
          </a:p>
        </p:txBody>
      </p:sp>
      <p:sp>
        <p:nvSpPr>
          <p:cNvPr id="28675" name="Rectangle 3"/>
          <p:cNvSpPr>
            <a:spLocks noGrp="1" noChangeArrowheads="1"/>
          </p:cNvSpPr>
          <p:nvPr>
            <p:ph type="body" idx="1"/>
          </p:nvPr>
        </p:nvSpPr>
        <p:spPr/>
        <p:txBody>
          <a:bodyPr/>
          <a:lstStyle/>
          <a:p>
            <a:pPr eaLnBrk="1" hangingPunct="1"/>
            <a:r>
              <a:rPr lang="en-US" smtClean="0"/>
              <a:t>username: </a:t>
            </a:r>
            <a:r>
              <a:rPr lang="en-US" smtClean="0">
                <a:solidFill>
                  <a:srgbClr val="FF0066"/>
                </a:solidFill>
              </a:rPr>
              <a:t>tuesday</a:t>
            </a:r>
            <a:r>
              <a:rPr lang="en-US" smtClean="0"/>
              <a:t> </a:t>
            </a:r>
            <a:br>
              <a:rPr lang="en-US" smtClean="0"/>
            </a:br>
            <a:r>
              <a:rPr lang="en-US" smtClean="0"/>
              <a:t>password: </a:t>
            </a:r>
            <a:r>
              <a:rPr lang="en-US" smtClean="0">
                <a:solidFill>
                  <a:srgbClr val="FF0066"/>
                </a:solidFill>
              </a:rPr>
              <a:t>0ri3Tues</a:t>
            </a:r>
            <a:r>
              <a:rPr lang="en-US" smtClean="0"/>
              <a:t> </a:t>
            </a:r>
            <a:br>
              <a:rPr lang="en-US" smtClean="0"/>
            </a:br>
            <a:r>
              <a:rPr lang="en-US" smtClean="0"/>
              <a:t>(zero - r - i - three - capital T - u - e - s) </a:t>
            </a:r>
            <a:br>
              <a:rPr lang="en-US" smtClean="0"/>
            </a:br>
            <a:endParaRPr lang="en-US" smtClean="0"/>
          </a:p>
        </p:txBody>
      </p:sp>
    </p:spTree>
    <p:extLst>
      <p:ext uri="{BB962C8B-B14F-4D97-AF65-F5344CB8AC3E}">
        <p14:creationId xmlns:p14="http://schemas.microsoft.com/office/powerpoint/2010/main" val="790290639"/>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Ideas: Verification Manual</a:t>
            </a:r>
            <a:endParaRPr lang="en-US" dirty="0"/>
          </a:p>
        </p:txBody>
      </p:sp>
      <p:sp>
        <p:nvSpPr>
          <p:cNvPr id="3" name="Content Placeholder 2"/>
          <p:cNvSpPr>
            <a:spLocks noGrp="1"/>
          </p:cNvSpPr>
          <p:nvPr>
            <p:ph idx="1"/>
          </p:nvPr>
        </p:nvSpPr>
        <p:spPr/>
        <p:txBody>
          <a:bodyPr/>
          <a:lstStyle/>
          <a:p>
            <a:r>
              <a:rPr lang="en-US" dirty="0" smtClean="0"/>
              <a:t>Search for “verification manual” in ANSYS help </a:t>
            </a:r>
          </a:p>
          <a:p>
            <a:pPr lvl="1"/>
            <a:r>
              <a:rPr lang="en-US" dirty="0" smtClean="0"/>
              <a:t>Look through list of verification problems</a:t>
            </a:r>
          </a:p>
          <a:p>
            <a:pPr lvl="1"/>
            <a:r>
              <a:rPr lang="en-US" dirty="0" smtClean="0"/>
              <a:t>Example:</a:t>
            </a:r>
          </a:p>
          <a:p>
            <a:pPr lvl="2"/>
            <a:r>
              <a:rPr lang="en-US" dirty="0" smtClean="0"/>
              <a:t> </a:t>
            </a:r>
            <a:r>
              <a:rPr lang="en-US" i="1" dirty="0" smtClean="0"/>
              <a:t>VM14  </a:t>
            </a:r>
            <a:r>
              <a:rPr lang="en-US" i="1" dirty="0"/>
              <a:t>Large Deflection Eccentric Compression of a Column</a:t>
            </a:r>
            <a:endParaRPr lang="en-US" i="1" dirty="0" smtClean="0"/>
          </a:p>
          <a:p>
            <a:pPr lvl="1"/>
            <a:r>
              <a:rPr lang="en-US" dirty="0" smtClean="0"/>
              <a:t>Can also sort by element number</a:t>
            </a:r>
          </a:p>
          <a:p>
            <a:pPr lvl="2"/>
            <a:r>
              <a:rPr lang="en-US" dirty="0" smtClean="0"/>
              <a:t>Choose </a:t>
            </a:r>
            <a:r>
              <a:rPr lang="en-US" i="1" dirty="0" smtClean="0"/>
              <a:t>Index </a:t>
            </a:r>
            <a:r>
              <a:rPr lang="en-US" i="1" dirty="0"/>
              <a:t>by Element Number </a:t>
            </a:r>
          </a:p>
          <a:p>
            <a:pPr lvl="2"/>
            <a:endParaRPr lang="en-US" dirty="0"/>
          </a:p>
        </p:txBody>
      </p:sp>
    </p:spTree>
    <p:extLst>
      <p:ext uri="{BB962C8B-B14F-4D97-AF65-F5344CB8AC3E}">
        <p14:creationId xmlns:p14="http://schemas.microsoft.com/office/powerpoint/2010/main" val="1231987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Ideas: Slides from ANSYS Tech Days</a:t>
            </a:r>
            <a:endParaRPr lang="en-US" dirty="0"/>
          </a:p>
        </p:txBody>
      </p:sp>
      <p:sp>
        <p:nvSpPr>
          <p:cNvPr id="3" name="Content Placeholder 2"/>
          <p:cNvSpPr>
            <a:spLocks noGrp="1"/>
          </p:cNvSpPr>
          <p:nvPr>
            <p:ph idx="1"/>
          </p:nvPr>
        </p:nvSpPr>
        <p:spPr/>
        <p:txBody>
          <a:bodyPr>
            <a:normAutofit fontScale="92500"/>
          </a:bodyPr>
          <a:lstStyle/>
          <a:p>
            <a:r>
              <a:rPr lang="en-US" dirty="0" smtClean="0"/>
              <a:t>ANSYS Tech Days was held on campus in March 2012</a:t>
            </a:r>
          </a:p>
          <a:p>
            <a:pPr lvl="1"/>
            <a:r>
              <a:rPr lang="en-US" dirty="0" smtClean="0"/>
              <a:t>Several presentations from ANSYS engineers on industrial applications</a:t>
            </a:r>
          </a:p>
          <a:p>
            <a:pPr lvl="1"/>
            <a:r>
              <a:rPr lang="en-US" dirty="0" smtClean="0"/>
              <a:t>These slides have been sent to you via </a:t>
            </a:r>
            <a:r>
              <a:rPr lang="en-US" dirty="0" err="1" smtClean="0"/>
              <a:t>dropbox</a:t>
            </a:r>
            <a:endParaRPr lang="en-US" dirty="0" smtClean="0"/>
          </a:p>
          <a:p>
            <a:r>
              <a:rPr lang="en-US" b="1" dirty="0" smtClean="0">
                <a:solidFill>
                  <a:srgbClr val="FF0000"/>
                </a:solidFill>
              </a:rPr>
              <a:t>Stay away from fluid flow applications </a:t>
            </a:r>
          </a:p>
          <a:p>
            <a:pPr lvl="2"/>
            <a:r>
              <a:rPr lang="en-US" dirty="0" smtClean="0"/>
              <a:t>Uses finite-volume solver (FLUENT or CFX), not finite-element solver</a:t>
            </a:r>
          </a:p>
          <a:p>
            <a:pPr lvl="2"/>
            <a:r>
              <a:rPr lang="en-US" dirty="0" smtClean="0"/>
              <a:t>Not appropriate for MAE 4700/5700</a:t>
            </a:r>
          </a:p>
          <a:p>
            <a:pPr lvl="3"/>
            <a:endParaRPr lang="en-US" dirty="0"/>
          </a:p>
        </p:txBody>
      </p:sp>
    </p:spTree>
    <p:extLst>
      <p:ext uri="{BB962C8B-B14F-4D97-AF65-F5344CB8AC3E}">
        <p14:creationId xmlns:p14="http://schemas.microsoft.com/office/powerpoint/2010/main" val="413237388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descr="structural.gif"/>
          <p:cNvPicPr>
            <a:picLocks noChangeAspect="1"/>
          </p:cNvPicPr>
          <p:nvPr>
            <p:custDataLst>
              <p:tags r:id="rId2"/>
            </p:custDataLst>
          </p:nvPr>
        </p:nvPicPr>
        <p:blipFill rotWithShape="1">
          <a:blip r:embed="rId8" cstate="print">
            <a:extLst>
              <a:ext uri="{BEBA8EAE-BF5A-486C-A8C5-ECC9F3942E4B}">
                <a14:imgProps xmlns:a14="http://schemas.microsoft.com/office/drawing/2010/main">
                  <a14:imgLayer r:embed="rId9">
                    <a14:imgEffect>
                      <a14:backgroundRemoval t="0" b="100000" l="0" r="100000">
                        <a14:foregroundMark x1="34021" y1="37642" x2="34021" y2="37642"/>
                        <a14:foregroundMark x1="53166" y1="47619" x2="53166" y2="47619"/>
                        <a14:foregroundMark x1="63181" y1="42630" x2="63181" y2="42630"/>
                        <a14:foregroundMark x1="70839" y1="31973" x2="70839" y2="31973"/>
                        <a14:foregroundMark x1="70398" y1="58277" x2="70398" y2="58277"/>
                        <a14:foregroundMark x1="65243" y1="75964" x2="65243" y2="75964"/>
                        <a14:foregroundMark x1="38733" y1="73243" x2="38733" y2="73243"/>
                        <a14:backgroundMark x1="17084" y1="39456" x2="17084" y2="39456"/>
                        <a14:backgroundMark x1="22680" y1="54649" x2="22680" y2="54649"/>
                        <a14:backgroundMark x1="28866" y1="75737" x2="28866" y2="75737"/>
                        <a14:backgroundMark x1="42710" y1="81633" x2="42710" y2="81633"/>
                        <a14:backgroundMark x1="60383" y1="80045" x2="60383" y2="80045"/>
                        <a14:backgroundMark x1="77909" y1="61905" x2="77909" y2="61905"/>
                        <a14:backgroundMark x1="41973" y1="13379" x2="41973" y2="13379"/>
                        <a14:backgroundMark x1="32990" y1="22902" x2="32990" y2="22902"/>
                        <a14:backgroundMark x1="17820" y1="56236" x2="17820" y2="56236"/>
                        <a14:backgroundMark x1="24448" y1="77324" x2="24448" y2="77324"/>
                        <a14:backgroundMark x1="35346" y1="88889" x2="35346" y2="88889"/>
                        <a14:backgroundMark x1="45214" y1="79365" x2="45214" y2="79365"/>
                        <a14:backgroundMark x1="53019" y1="85941" x2="53019" y2="85941"/>
                      </a14:backgroundRemoval>
                    </a14:imgEffect>
                  </a14:imgLayer>
                </a14:imgProps>
              </a:ext>
            </a:extLst>
          </a:blip>
          <a:srcRect l="19191" r="23238" b="12909"/>
          <a:stretch/>
        </p:blipFill>
        <p:spPr>
          <a:xfrm>
            <a:off x="7593247" y="175652"/>
            <a:ext cx="1213385" cy="1034587"/>
          </a:xfrm>
          <a:prstGeom prst="rect">
            <a:avLst/>
          </a:prstGeom>
          <a:ln>
            <a:noFill/>
          </a:ln>
          <a:effectLst>
            <a:outerShdw blurRad="190500" algn="tl" rotWithShape="0">
              <a:srgbClr val="000000">
                <a:alpha val="70000"/>
              </a:srgbClr>
            </a:outerShdw>
            <a:reflection blurRad="50800" stA="20000" endPos="55000" dir="5400000" sy="-100000" algn="bl" rotWithShape="0"/>
          </a:effectLst>
        </p:spPr>
      </p:pic>
      <p:sp>
        <p:nvSpPr>
          <p:cNvPr id="5" name="Title 4"/>
          <p:cNvSpPr>
            <a:spLocks noGrp="1"/>
          </p:cNvSpPr>
          <p:nvPr>
            <p:ph type="title"/>
            <p:custDataLst>
              <p:tags r:id="rId3"/>
            </p:custDataLst>
          </p:nvPr>
        </p:nvSpPr>
        <p:spPr/>
        <p:txBody>
          <a:bodyPr/>
          <a:lstStyle/>
          <a:p>
            <a:r>
              <a:rPr lang="en-US" dirty="0"/>
              <a:t>ANSYS in Structural Mechanics</a:t>
            </a:r>
            <a:br>
              <a:rPr lang="en-US" dirty="0"/>
            </a:br>
            <a:endParaRPr lang="en-US" dirty="0"/>
          </a:p>
        </p:txBody>
      </p:sp>
      <p:sp>
        <p:nvSpPr>
          <p:cNvPr id="6" name="Text Placeholder 5"/>
          <p:cNvSpPr>
            <a:spLocks noGrp="1"/>
          </p:cNvSpPr>
          <p:nvPr>
            <p:ph type="body" sz="quarter" idx="11"/>
            <p:custDataLst>
              <p:tags r:id="rId4"/>
            </p:custDataLst>
          </p:nvPr>
        </p:nvSpPr>
        <p:spPr>
          <a:xfrm>
            <a:off x="159840" y="1005269"/>
            <a:ext cx="4031160" cy="5577555"/>
          </a:xfrm>
        </p:spPr>
        <p:txBody>
          <a:bodyPr/>
          <a:lstStyle/>
          <a:p>
            <a:pPr>
              <a:lnSpc>
                <a:spcPct val="250000"/>
              </a:lnSpc>
            </a:pPr>
            <a:r>
              <a:rPr lang="en-US" sz="2000" dirty="0" smtClean="0">
                <a:latin typeface="+mn-lt"/>
              </a:rPr>
              <a:t>Nonlinear Analysis</a:t>
            </a:r>
          </a:p>
          <a:p>
            <a:pPr>
              <a:lnSpc>
                <a:spcPct val="250000"/>
              </a:lnSpc>
            </a:pPr>
            <a:r>
              <a:rPr lang="en-US" sz="2000" dirty="0" smtClean="0">
                <a:latin typeface="+mn-lt"/>
              </a:rPr>
              <a:t>Fracture Mechanics</a:t>
            </a:r>
          </a:p>
          <a:p>
            <a:pPr>
              <a:lnSpc>
                <a:spcPct val="250000"/>
              </a:lnSpc>
            </a:pPr>
            <a:r>
              <a:rPr lang="en-US" sz="2000" dirty="0" smtClean="0">
                <a:latin typeface="+mn-lt"/>
              </a:rPr>
              <a:t>Linear Static</a:t>
            </a:r>
          </a:p>
          <a:p>
            <a:pPr>
              <a:lnSpc>
                <a:spcPct val="250000"/>
              </a:lnSpc>
            </a:pPr>
            <a:r>
              <a:rPr lang="en-US" sz="2000" dirty="0" smtClean="0">
                <a:latin typeface="+mn-lt"/>
              </a:rPr>
              <a:t>Instabilities</a:t>
            </a:r>
          </a:p>
          <a:p>
            <a:pPr>
              <a:lnSpc>
                <a:spcPct val="250000"/>
              </a:lnSpc>
            </a:pPr>
            <a:r>
              <a:rPr lang="en-US" sz="2000" dirty="0" smtClean="0">
                <a:latin typeface="+mn-lt"/>
              </a:rPr>
              <a:t>Acoustics</a:t>
            </a:r>
          </a:p>
          <a:p>
            <a:pPr>
              <a:lnSpc>
                <a:spcPct val="250000"/>
              </a:lnSpc>
            </a:pPr>
            <a:r>
              <a:rPr lang="en-US" sz="2000" dirty="0" smtClean="0">
                <a:latin typeface="+mn-lt"/>
              </a:rPr>
              <a:t>Contact</a:t>
            </a:r>
          </a:p>
        </p:txBody>
      </p:sp>
      <p:sp>
        <p:nvSpPr>
          <p:cNvPr id="2" name="Rectangle 1"/>
          <p:cNvSpPr/>
          <p:nvPr>
            <p:custDataLst>
              <p:tags r:id="rId5"/>
            </p:custDataLst>
          </p:nvPr>
        </p:nvSpPr>
        <p:spPr>
          <a:xfrm>
            <a:off x="4724400" y="1539423"/>
            <a:ext cx="4242484" cy="4708981"/>
          </a:xfrm>
          <a:prstGeom prst="rect">
            <a:avLst/>
          </a:prstGeom>
        </p:spPr>
        <p:txBody>
          <a:bodyPr wrap="square">
            <a:spAutoFit/>
          </a:bodyPr>
          <a:lstStyle/>
          <a:p>
            <a:pPr algn="r" fontAlgn="auto">
              <a:lnSpc>
                <a:spcPct val="250000"/>
              </a:lnSpc>
              <a:spcBef>
                <a:spcPts val="0"/>
              </a:spcBef>
              <a:spcAft>
                <a:spcPts val="0"/>
              </a:spcAft>
            </a:pPr>
            <a:r>
              <a:rPr lang="en-US" sz="2000" b="1" dirty="0" smtClean="0">
                <a:solidFill>
                  <a:prstClr val="black"/>
                </a:solidFill>
                <a:latin typeface="Calibri"/>
              </a:rPr>
              <a:t>Explicit</a:t>
            </a:r>
          </a:p>
          <a:p>
            <a:pPr algn="r" fontAlgn="auto">
              <a:lnSpc>
                <a:spcPct val="250000"/>
              </a:lnSpc>
              <a:spcBef>
                <a:spcPts val="0"/>
              </a:spcBef>
              <a:spcAft>
                <a:spcPts val="0"/>
              </a:spcAft>
            </a:pPr>
            <a:r>
              <a:rPr lang="en-US" sz="2000" b="1" dirty="0" smtClean="0">
                <a:solidFill>
                  <a:prstClr val="black"/>
                </a:solidFill>
                <a:latin typeface="Calibri"/>
              </a:rPr>
              <a:t>Dynamics – Modal</a:t>
            </a:r>
          </a:p>
          <a:p>
            <a:pPr algn="r" fontAlgn="auto">
              <a:lnSpc>
                <a:spcPct val="250000"/>
              </a:lnSpc>
              <a:spcBef>
                <a:spcPts val="0"/>
              </a:spcBef>
              <a:spcAft>
                <a:spcPts val="0"/>
              </a:spcAft>
            </a:pPr>
            <a:r>
              <a:rPr lang="en-US" sz="2000" b="1" dirty="0" smtClean="0">
                <a:solidFill>
                  <a:prstClr val="black"/>
                </a:solidFill>
                <a:latin typeface="Calibri"/>
              </a:rPr>
              <a:t>Dynamics – Spectral</a:t>
            </a:r>
          </a:p>
          <a:p>
            <a:pPr algn="r" fontAlgn="auto">
              <a:lnSpc>
                <a:spcPct val="250000"/>
              </a:lnSpc>
              <a:spcBef>
                <a:spcPts val="0"/>
              </a:spcBef>
              <a:spcAft>
                <a:spcPts val="0"/>
              </a:spcAft>
            </a:pPr>
            <a:r>
              <a:rPr lang="en-US" sz="2000" b="1" dirty="0" smtClean="0">
                <a:solidFill>
                  <a:prstClr val="black"/>
                </a:solidFill>
                <a:latin typeface="Calibri"/>
              </a:rPr>
              <a:t>Dynamics – Harmonic</a:t>
            </a:r>
          </a:p>
          <a:p>
            <a:pPr algn="r" fontAlgn="auto">
              <a:lnSpc>
                <a:spcPct val="250000"/>
              </a:lnSpc>
              <a:spcBef>
                <a:spcPts val="0"/>
              </a:spcBef>
              <a:spcAft>
                <a:spcPts val="0"/>
              </a:spcAft>
            </a:pPr>
            <a:r>
              <a:rPr lang="en-US" sz="2000" b="1" dirty="0" smtClean="0">
                <a:solidFill>
                  <a:prstClr val="black"/>
                </a:solidFill>
                <a:latin typeface="Calibri"/>
              </a:rPr>
              <a:t>Dynamics – Transient</a:t>
            </a:r>
          </a:p>
          <a:p>
            <a:pPr algn="r" fontAlgn="auto">
              <a:lnSpc>
                <a:spcPct val="250000"/>
              </a:lnSpc>
              <a:spcBef>
                <a:spcPts val="0"/>
              </a:spcBef>
              <a:spcAft>
                <a:spcPts val="0"/>
              </a:spcAft>
            </a:pPr>
            <a:r>
              <a:rPr lang="en-US" sz="2000" b="1" dirty="0" smtClean="0">
                <a:solidFill>
                  <a:prstClr val="black"/>
                </a:solidFill>
                <a:latin typeface="Calibri"/>
              </a:rPr>
              <a:t>Rigid/Flexible Mechanisms</a:t>
            </a:r>
            <a:endParaRPr lang="en-US" sz="2000" b="1" dirty="0">
              <a:solidFill>
                <a:prstClr val="black"/>
              </a:solidFill>
              <a:latin typeface="Calibri"/>
            </a:endParaRPr>
          </a:p>
        </p:txBody>
      </p:sp>
      <p:pic>
        <p:nvPicPr>
          <p:cNvPr id="1028" name="Picture 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504259" y="2014697"/>
            <a:ext cx="3657600" cy="301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504259" y="2032953"/>
            <a:ext cx="3657600" cy="297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504259" y="2102803"/>
            <a:ext cx="365760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501084" y="2044859"/>
            <a:ext cx="3663950" cy="295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443142" y="2102803"/>
            <a:ext cx="3779837"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501084" y="2102803"/>
            <a:ext cx="366395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b="5373"/>
          <a:stretch/>
        </p:blipFill>
        <p:spPr bwMode="auto">
          <a:xfrm>
            <a:off x="2501084" y="2106874"/>
            <a:ext cx="3663950" cy="2827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501084" y="2102803"/>
            <a:ext cx="366395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Picture 13"/>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501084" y="2102803"/>
            <a:ext cx="366395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2438402" y="2057400"/>
            <a:ext cx="3789319" cy="29260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17768438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250"/>
                                  </p:stCondLst>
                                  <p:childTnLst>
                                    <p:set>
                                      <p:cBhvr>
                                        <p:cTn id="6" dur="1" fill="hold">
                                          <p:stCondLst>
                                            <p:cond delay="0"/>
                                          </p:stCondLst>
                                        </p:cTn>
                                        <p:tgtEl>
                                          <p:spTgt spid="1028"/>
                                        </p:tgtEl>
                                        <p:attrNameLst>
                                          <p:attrName>style.visibility</p:attrName>
                                        </p:attrNameLst>
                                      </p:cBhvr>
                                      <p:to>
                                        <p:strVal val="visible"/>
                                      </p:to>
                                    </p:set>
                                  </p:childTnLst>
                                </p:cTn>
                              </p:par>
                            </p:childTnLst>
                          </p:cTn>
                        </p:par>
                        <p:par>
                          <p:cTn id="7" fill="hold">
                            <p:stCondLst>
                              <p:cond delay="1250"/>
                            </p:stCondLst>
                            <p:childTnLst>
                              <p:par>
                                <p:cTn id="8" presetID="1" presetClass="entr" presetSubtype="0" fill="hold" nodeType="afterEffect">
                                  <p:stCondLst>
                                    <p:cond delay="1250"/>
                                  </p:stCondLst>
                                  <p:childTnLst>
                                    <p:set>
                                      <p:cBhvr>
                                        <p:cTn id="9" dur="1" fill="hold">
                                          <p:stCondLst>
                                            <p:cond delay="0"/>
                                          </p:stCondLst>
                                        </p:cTn>
                                        <p:tgtEl>
                                          <p:spTgt spid="1029"/>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nodeType="afterEffect">
                                  <p:stCondLst>
                                    <p:cond delay="1250"/>
                                  </p:stCondLst>
                                  <p:childTnLst>
                                    <p:set>
                                      <p:cBhvr>
                                        <p:cTn id="12" dur="1" fill="hold">
                                          <p:stCondLst>
                                            <p:cond delay="0"/>
                                          </p:stCondLst>
                                        </p:cTn>
                                        <p:tgtEl>
                                          <p:spTgt spid="1030"/>
                                        </p:tgtEl>
                                        <p:attrNameLst>
                                          <p:attrName>style.visibility</p:attrName>
                                        </p:attrNameLst>
                                      </p:cBhvr>
                                      <p:to>
                                        <p:strVal val="visible"/>
                                      </p:to>
                                    </p:set>
                                  </p:childTnLst>
                                </p:cTn>
                              </p:par>
                            </p:childTnLst>
                          </p:cTn>
                        </p:par>
                        <p:par>
                          <p:cTn id="13" fill="hold">
                            <p:stCondLst>
                              <p:cond delay="3750"/>
                            </p:stCondLst>
                            <p:childTnLst>
                              <p:par>
                                <p:cTn id="14" presetID="1" presetClass="entr" presetSubtype="0" fill="hold" nodeType="afterEffect">
                                  <p:stCondLst>
                                    <p:cond delay="1250"/>
                                  </p:stCondLst>
                                  <p:childTnLst>
                                    <p:set>
                                      <p:cBhvr>
                                        <p:cTn id="15" dur="1" fill="hold">
                                          <p:stCondLst>
                                            <p:cond delay="0"/>
                                          </p:stCondLst>
                                        </p:cTn>
                                        <p:tgtEl>
                                          <p:spTgt spid="1031"/>
                                        </p:tgtEl>
                                        <p:attrNameLst>
                                          <p:attrName>style.visibility</p:attrName>
                                        </p:attrNameLst>
                                      </p:cBhvr>
                                      <p:to>
                                        <p:strVal val="visible"/>
                                      </p:to>
                                    </p:set>
                                  </p:childTnLst>
                                </p:cTn>
                              </p:par>
                            </p:childTnLst>
                          </p:cTn>
                        </p:par>
                        <p:par>
                          <p:cTn id="16" fill="hold">
                            <p:stCondLst>
                              <p:cond delay="5000"/>
                            </p:stCondLst>
                            <p:childTnLst>
                              <p:par>
                                <p:cTn id="17" presetID="1" presetClass="entr" presetSubtype="0" fill="hold" nodeType="afterEffect">
                                  <p:stCondLst>
                                    <p:cond delay="1250"/>
                                  </p:stCondLst>
                                  <p:childTnLst>
                                    <p:set>
                                      <p:cBhvr>
                                        <p:cTn id="18" dur="1" fill="hold">
                                          <p:stCondLst>
                                            <p:cond delay="0"/>
                                          </p:stCondLst>
                                        </p:cTn>
                                        <p:tgtEl>
                                          <p:spTgt spid="1032"/>
                                        </p:tgtEl>
                                        <p:attrNameLst>
                                          <p:attrName>style.visibility</p:attrName>
                                        </p:attrNameLst>
                                      </p:cBhvr>
                                      <p:to>
                                        <p:strVal val="visible"/>
                                      </p:to>
                                    </p:set>
                                  </p:childTnLst>
                                </p:cTn>
                              </p:par>
                            </p:childTnLst>
                          </p:cTn>
                        </p:par>
                        <p:par>
                          <p:cTn id="19" fill="hold">
                            <p:stCondLst>
                              <p:cond delay="6250"/>
                            </p:stCondLst>
                            <p:childTnLst>
                              <p:par>
                                <p:cTn id="20" presetID="1" presetClass="entr" presetSubtype="0" fill="hold" nodeType="afterEffect">
                                  <p:stCondLst>
                                    <p:cond delay="1250"/>
                                  </p:stCondLst>
                                  <p:childTnLst>
                                    <p:set>
                                      <p:cBhvr>
                                        <p:cTn id="21" dur="1" fill="hold">
                                          <p:stCondLst>
                                            <p:cond delay="0"/>
                                          </p:stCondLst>
                                        </p:cTn>
                                        <p:tgtEl>
                                          <p:spTgt spid="1033"/>
                                        </p:tgtEl>
                                        <p:attrNameLst>
                                          <p:attrName>style.visibility</p:attrName>
                                        </p:attrNameLst>
                                      </p:cBhvr>
                                      <p:to>
                                        <p:strVal val="visible"/>
                                      </p:to>
                                    </p:set>
                                  </p:childTnLst>
                                </p:cTn>
                              </p:par>
                            </p:childTnLst>
                          </p:cTn>
                        </p:par>
                        <p:par>
                          <p:cTn id="22" fill="hold">
                            <p:stCondLst>
                              <p:cond delay="7500"/>
                            </p:stCondLst>
                            <p:childTnLst>
                              <p:par>
                                <p:cTn id="23" presetID="1" presetClass="entr" presetSubtype="0" fill="hold" nodeType="afterEffect">
                                  <p:stCondLst>
                                    <p:cond delay="1250"/>
                                  </p:stCondLst>
                                  <p:childTnLst>
                                    <p:set>
                                      <p:cBhvr>
                                        <p:cTn id="24" dur="1" fill="hold">
                                          <p:stCondLst>
                                            <p:cond delay="0"/>
                                          </p:stCondLst>
                                        </p:cTn>
                                        <p:tgtEl>
                                          <p:spTgt spid="1035"/>
                                        </p:tgtEl>
                                        <p:attrNameLst>
                                          <p:attrName>style.visibility</p:attrName>
                                        </p:attrNameLst>
                                      </p:cBhvr>
                                      <p:to>
                                        <p:strVal val="visible"/>
                                      </p:to>
                                    </p:set>
                                  </p:childTnLst>
                                </p:cTn>
                              </p:par>
                            </p:childTnLst>
                          </p:cTn>
                        </p:par>
                        <p:par>
                          <p:cTn id="25" fill="hold">
                            <p:stCondLst>
                              <p:cond delay="8750"/>
                            </p:stCondLst>
                            <p:childTnLst>
                              <p:par>
                                <p:cTn id="26" presetID="1" presetClass="entr" presetSubtype="0" fill="hold" nodeType="afterEffect">
                                  <p:stCondLst>
                                    <p:cond delay="1250"/>
                                  </p:stCondLst>
                                  <p:childTnLst>
                                    <p:set>
                                      <p:cBhvr>
                                        <p:cTn id="27" dur="1" fill="hold">
                                          <p:stCondLst>
                                            <p:cond delay="0"/>
                                          </p:stCondLst>
                                        </p:cTn>
                                        <p:tgtEl>
                                          <p:spTgt spid="1036"/>
                                        </p:tgtEl>
                                        <p:attrNameLst>
                                          <p:attrName>style.visibility</p:attrName>
                                        </p:attrNameLst>
                                      </p:cBhvr>
                                      <p:to>
                                        <p:strVal val="visible"/>
                                      </p:to>
                                    </p:set>
                                  </p:childTnLst>
                                </p:cTn>
                              </p:par>
                            </p:childTnLst>
                          </p:cTn>
                        </p:par>
                        <p:par>
                          <p:cTn id="28" fill="hold">
                            <p:stCondLst>
                              <p:cond delay="10000"/>
                            </p:stCondLst>
                            <p:childTnLst>
                              <p:par>
                                <p:cTn id="29" presetID="1" presetClass="entr" presetSubtype="0" fill="hold" nodeType="afterEffect">
                                  <p:stCondLst>
                                    <p:cond delay="1250"/>
                                  </p:stCondLst>
                                  <p:childTnLst>
                                    <p:set>
                                      <p:cBhvr>
                                        <p:cTn id="30" dur="1" fill="hold">
                                          <p:stCondLst>
                                            <p:cond delay="0"/>
                                          </p:stCondLst>
                                        </p:cTn>
                                        <p:tgtEl>
                                          <p:spTgt spid="1037"/>
                                        </p:tgtEl>
                                        <p:attrNameLst>
                                          <p:attrName>style.visibility</p:attrName>
                                        </p:attrNameLst>
                                      </p:cBhvr>
                                      <p:to>
                                        <p:strVal val="visible"/>
                                      </p:to>
                                    </p:set>
                                  </p:childTnLst>
                                </p:cTn>
                              </p:par>
                            </p:childTnLst>
                          </p:cTn>
                        </p:par>
                        <p:par>
                          <p:cTn id="31" fill="hold">
                            <p:stCondLst>
                              <p:cond delay="11250"/>
                            </p:stCondLst>
                            <p:childTnLst>
                              <p:par>
                                <p:cTn id="32" presetID="1" presetClass="entr" presetSubtype="0" fill="hold" nodeType="afterEffect">
                                  <p:stCondLst>
                                    <p:cond delay="1250"/>
                                  </p:stCondLst>
                                  <p:childTnLst>
                                    <p:set>
                                      <p:cBhvr>
                                        <p:cTn id="33"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par>
              <p:cTn id="34"/>
            </p:par>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376243" y="433348"/>
            <a:ext cx="7126287" cy="633452"/>
          </a:xfrm>
        </p:spPr>
        <p:txBody>
          <a:bodyPr/>
          <a:lstStyle/>
          <a:p>
            <a:r>
              <a:rPr lang="en-US" dirty="0" smtClean="0"/>
              <a:t>BIW &amp; Component Modeling</a:t>
            </a:r>
            <a:br>
              <a:rPr lang="en-US" dirty="0" smtClean="0"/>
            </a:br>
            <a:r>
              <a:rPr lang="en-US" sz="2400" dirty="0" smtClean="0"/>
              <a:t>Comprehensive Structural capability</a:t>
            </a:r>
            <a:endParaRPr lang="en-US" dirty="0"/>
          </a:p>
        </p:txBody>
      </p:sp>
      <p:pic>
        <p:nvPicPr>
          <p:cNvPr id="5" name="Picture 32" descr="SUV_modal"/>
          <p:cNvPicPr>
            <a:picLocks noChangeAspect="1" noChangeArrowheads="1"/>
          </p:cNvPicPr>
          <p:nvPr/>
        </p:nvPicPr>
        <p:blipFill>
          <a:blip r:embed="rId4" cstate="print"/>
          <a:srcRect/>
          <a:stretch>
            <a:fillRect/>
          </a:stretch>
        </p:blipFill>
        <p:spPr bwMode="auto">
          <a:xfrm>
            <a:off x="609600" y="1339850"/>
            <a:ext cx="3124200" cy="2393950"/>
          </a:xfrm>
          <a:prstGeom prst="rect">
            <a:avLst/>
          </a:prstGeom>
          <a:noFill/>
          <a:ln w="12700">
            <a:solidFill>
              <a:srgbClr val="000000"/>
            </a:solidFill>
            <a:miter lim="800000"/>
            <a:headEnd/>
            <a:tailEnd/>
          </a:ln>
        </p:spPr>
      </p:pic>
      <p:pic>
        <p:nvPicPr>
          <p:cNvPr id="6" name="Picture 4"/>
          <p:cNvPicPr>
            <a:picLocks noChangeAspect="1" noChangeArrowheads="1"/>
          </p:cNvPicPr>
          <p:nvPr/>
        </p:nvPicPr>
        <p:blipFill>
          <a:blip r:embed="rId5" cstate="print">
            <a:clrChange>
              <a:clrFrom>
                <a:srgbClr val="000000"/>
              </a:clrFrom>
              <a:clrTo>
                <a:srgbClr val="000000">
                  <a:alpha val="0"/>
                </a:srgbClr>
              </a:clrTo>
            </a:clrChange>
          </a:blip>
          <a:srcRect l="4710" t="18207" r="5447" b="8417"/>
          <a:stretch>
            <a:fillRect/>
          </a:stretch>
        </p:blipFill>
        <p:spPr bwMode="invGray">
          <a:xfrm>
            <a:off x="457200" y="4538662"/>
            <a:ext cx="2667000" cy="1866900"/>
          </a:xfrm>
          <a:prstGeom prst="rect">
            <a:avLst/>
          </a:prstGeom>
          <a:noFill/>
          <a:ln w="12700">
            <a:noFill/>
            <a:miter lim="800000"/>
            <a:headEnd type="none" w="sm" len="sm"/>
            <a:tailEnd type="none" w="sm" len="sm"/>
          </a:ln>
        </p:spPr>
      </p:pic>
      <p:pic>
        <p:nvPicPr>
          <p:cNvPr id="7" name="Picture 5"/>
          <p:cNvPicPr>
            <a:picLocks noChangeAspect="1" noChangeArrowheads="1"/>
          </p:cNvPicPr>
          <p:nvPr/>
        </p:nvPicPr>
        <p:blipFill>
          <a:blip r:embed="rId6" cstate="print">
            <a:clrChange>
              <a:clrFrom>
                <a:srgbClr val="000000"/>
              </a:clrFrom>
              <a:clrTo>
                <a:srgbClr val="000000">
                  <a:alpha val="0"/>
                </a:srgbClr>
              </a:clrTo>
            </a:clrChange>
          </a:blip>
          <a:srcRect l="5153" t="19580" r="26433" b="14084"/>
          <a:stretch>
            <a:fillRect/>
          </a:stretch>
        </p:blipFill>
        <p:spPr bwMode="invGray">
          <a:xfrm>
            <a:off x="3124200" y="4419600"/>
            <a:ext cx="2209800" cy="1836738"/>
          </a:xfrm>
          <a:prstGeom prst="rect">
            <a:avLst/>
          </a:prstGeom>
          <a:noFill/>
          <a:ln w="12700">
            <a:noFill/>
            <a:miter lim="800000"/>
            <a:headEnd type="none" w="sm" len="sm"/>
            <a:tailEnd type="none" w="sm" len="sm"/>
          </a:ln>
        </p:spPr>
      </p:pic>
      <p:sp>
        <p:nvSpPr>
          <p:cNvPr id="8" name="Text Box 6"/>
          <p:cNvSpPr txBox="1">
            <a:spLocks noChangeArrowheads="1"/>
          </p:cNvSpPr>
          <p:nvPr/>
        </p:nvSpPr>
        <p:spPr bwMode="auto">
          <a:xfrm>
            <a:off x="152400" y="3835401"/>
            <a:ext cx="4419600" cy="584775"/>
          </a:xfrm>
          <a:prstGeom prst="rect">
            <a:avLst/>
          </a:prstGeom>
          <a:solidFill>
            <a:schemeClr val="bg1"/>
          </a:solidFill>
          <a:ln w="22225">
            <a:solidFill>
              <a:schemeClr val="tx1"/>
            </a:solidFill>
            <a:miter lim="800000"/>
            <a:headEnd/>
            <a:tailEnd/>
          </a:ln>
        </p:spPr>
        <p:txBody>
          <a:bodyPr>
            <a:spAutoFit/>
          </a:bodyPr>
          <a:lstStyle/>
          <a:p>
            <a:pPr algn="ctr" fontAlgn="auto">
              <a:spcBef>
                <a:spcPts val="0"/>
              </a:spcBef>
              <a:spcAft>
                <a:spcPts val="0"/>
              </a:spcAft>
            </a:pPr>
            <a:r>
              <a:rPr lang="en-US" sz="1600" b="1">
                <a:solidFill>
                  <a:prstClr val="black"/>
                </a:solidFill>
                <a:latin typeface="Calibri"/>
              </a:rPr>
              <a:t>Efficient Mid surfacing, Automatic Contact Detection</a:t>
            </a:r>
          </a:p>
        </p:txBody>
      </p:sp>
      <p:sp>
        <p:nvSpPr>
          <p:cNvPr id="9" name="Text Box 6"/>
          <p:cNvSpPr txBox="1">
            <a:spLocks noChangeArrowheads="1"/>
          </p:cNvSpPr>
          <p:nvPr/>
        </p:nvSpPr>
        <p:spPr bwMode="auto">
          <a:xfrm>
            <a:off x="4953000" y="3776662"/>
            <a:ext cx="3962400" cy="338138"/>
          </a:xfrm>
          <a:prstGeom prst="rect">
            <a:avLst/>
          </a:prstGeom>
          <a:solidFill>
            <a:schemeClr val="bg1"/>
          </a:solidFill>
          <a:ln w="22225">
            <a:solidFill>
              <a:schemeClr val="tx1"/>
            </a:solidFill>
            <a:miter lim="800000"/>
            <a:headEnd/>
            <a:tailEnd/>
          </a:ln>
        </p:spPr>
        <p:txBody>
          <a:bodyPr>
            <a:spAutoFit/>
          </a:bodyPr>
          <a:lstStyle/>
          <a:p>
            <a:pPr algn="ctr" fontAlgn="auto">
              <a:spcBef>
                <a:spcPts val="0"/>
              </a:spcBef>
              <a:spcAft>
                <a:spcPts val="0"/>
              </a:spcAft>
            </a:pPr>
            <a:r>
              <a:rPr lang="en-US" sz="1600" b="1">
                <a:solidFill>
                  <a:prstClr val="black"/>
                </a:solidFill>
                <a:latin typeface="Calibri"/>
              </a:rPr>
              <a:t>Non linear analysis of Door Assembly</a:t>
            </a:r>
          </a:p>
        </p:txBody>
      </p:sp>
      <p:sp>
        <p:nvSpPr>
          <p:cNvPr id="10" name="Text Box 6"/>
          <p:cNvSpPr txBox="1">
            <a:spLocks noChangeArrowheads="1"/>
          </p:cNvSpPr>
          <p:nvPr/>
        </p:nvSpPr>
        <p:spPr bwMode="auto">
          <a:xfrm>
            <a:off x="762000" y="6443662"/>
            <a:ext cx="2819400" cy="338138"/>
          </a:xfrm>
          <a:prstGeom prst="rect">
            <a:avLst/>
          </a:prstGeom>
          <a:solidFill>
            <a:schemeClr val="bg1"/>
          </a:solidFill>
          <a:ln w="22225">
            <a:solidFill>
              <a:schemeClr val="tx1"/>
            </a:solidFill>
            <a:miter lim="800000"/>
            <a:headEnd/>
            <a:tailEnd/>
          </a:ln>
        </p:spPr>
        <p:txBody>
          <a:bodyPr>
            <a:spAutoFit/>
          </a:bodyPr>
          <a:lstStyle/>
          <a:p>
            <a:pPr algn="ctr" fontAlgn="auto">
              <a:spcBef>
                <a:spcPts val="0"/>
              </a:spcBef>
              <a:spcAft>
                <a:spcPts val="0"/>
              </a:spcAft>
            </a:pPr>
            <a:r>
              <a:rPr lang="en-US" sz="1600" b="1">
                <a:solidFill>
                  <a:prstClr val="black"/>
                </a:solidFill>
                <a:latin typeface="Calibri"/>
              </a:rPr>
              <a:t>Spot Welds</a:t>
            </a:r>
          </a:p>
        </p:txBody>
      </p:sp>
      <p:pic>
        <p:nvPicPr>
          <p:cNvPr id="11" name="lh-door-mode2.avi">
            <a:hlinkClick r:id="" action="ppaction://media"/>
          </p:cNvPr>
          <p:cNvPicPr>
            <a:picLocks noRot="1" noChangeAspect="1"/>
          </p:cNvPicPr>
          <p:nvPr>
            <a:videoFile r:link="rId1"/>
          </p:nvPr>
        </p:nvPicPr>
        <p:blipFill>
          <a:blip r:embed="rId7" cstate="print"/>
          <a:srcRect/>
          <a:stretch>
            <a:fillRect/>
          </a:stretch>
        </p:blipFill>
        <p:spPr bwMode="auto">
          <a:xfrm>
            <a:off x="5181600" y="1341441"/>
            <a:ext cx="3352800" cy="2392363"/>
          </a:xfrm>
          <a:prstGeom prst="rect">
            <a:avLst/>
          </a:prstGeom>
          <a:noFill/>
          <a:ln w="9525">
            <a:noFill/>
            <a:miter lim="800000"/>
            <a:headEnd/>
            <a:tailEnd/>
          </a:ln>
        </p:spPr>
      </p:pic>
      <p:pic>
        <p:nvPicPr>
          <p:cNvPr id="12" name="car1-body-mode3.avi">
            <a:hlinkClick r:id="" action="ppaction://media"/>
          </p:cNvPr>
          <p:cNvPicPr>
            <a:picLocks noRot="1" noChangeAspect="1"/>
          </p:cNvPicPr>
          <p:nvPr>
            <a:videoFile r:link="rId2"/>
          </p:nvPr>
        </p:nvPicPr>
        <p:blipFill>
          <a:blip r:embed="rId8" cstate="print"/>
          <a:srcRect/>
          <a:stretch>
            <a:fillRect/>
          </a:stretch>
        </p:blipFill>
        <p:spPr bwMode="auto">
          <a:xfrm>
            <a:off x="5486400" y="4191000"/>
            <a:ext cx="3043238" cy="2209800"/>
          </a:xfrm>
          <a:prstGeom prst="rect">
            <a:avLst/>
          </a:prstGeom>
          <a:noFill/>
          <a:ln w="9525">
            <a:noFill/>
            <a:miter lim="800000"/>
            <a:headEnd/>
            <a:tailEnd/>
          </a:ln>
        </p:spPr>
      </p:pic>
      <p:sp>
        <p:nvSpPr>
          <p:cNvPr id="13" name="Text Box 6"/>
          <p:cNvSpPr txBox="1">
            <a:spLocks noChangeArrowheads="1"/>
          </p:cNvSpPr>
          <p:nvPr/>
        </p:nvSpPr>
        <p:spPr bwMode="auto">
          <a:xfrm>
            <a:off x="5181600" y="6443662"/>
            <a:ext cx="3886200" cy="338138"/>
          </a:xfrm>
          <a:prstGeom prst="rect">
            <a:avLst/>
          </a:prstGeom>
          <a:solidFill>
            <a:schemeClr val="bg1"/>
          </a:solidFill>
          <a:ln w="22225">
            <a:solidFill>
              <a:schemeClr val="tx1"/>
            </a:solidFill>
            <a:miter lim="800000"/>
            <a:headEnd/>
            <a:tailEnd/>
          </a:ln>
        </p:spPr>
        <p:txBody>
          <a:bodyPr>
            <a:spAutoFit/>
          </a:bodyPr>
          <a:lstStyle/>
          <a:p>
            <a:pPr algn="ctr" fontAlgn="auto">
              <a:spcBef>
                <a:spcPts val="0"/>
              </a:spcBef>
              <a:spcAft>
                <a:spcPts val="0"/>
              </a:spcAft>
            </a:pPr>
            <a:r>
              <a:rPr lang="en-US" sz="1600" b="1">
                <a:solidFill>
                  <a:prstClr val="black"/>
                </a:solidFill>
                <a:latin typeface="Calibri"/>
              </a:rPr>
              <a:t>Dynamic Structural analysis</a:t>
            </a:r>
          </a:p>
        </p:txBody>
      </p:sp>
    </p:spTree>
    <p:extLst>
      <p:ext uri="{BB962C8B-B14F-4D97-AF65-F5344CB8AC3E}">
        <p14:creationId xmlns:p14="http://schemas.microsoft.com/office/powerpoint/2010/main" val="398797099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000" fill="hold"/>
                                        <p:tgtEl>
                                          <p:spTgt spid="11"/>
                                        </p:tgtEl>
                                      </p:cBhvr>
                                    </p:cmd>
                                  </p:childTnLst>
                                </p:cTn>
                              </p:par>
                              <p:par>
                                <p:cTn id="7" presetID="1" presetClass="mediacall" presetSubtype="0" fill="hold" nodeType="withEffect">
                                  <p:stCondLst>
                                    <p:cond delay="0"/>
                                  </p:stCondLst>
                                  <p:childTnLst>
                                    <p:cmd type="call" cmd="playFrom(0.0)">
                                      <p:cBhvr>
                                        <p:cTn id="8" dur="9000"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11"/>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11"/>
                                        </p:tgtEl>
                                      </p:cBhvr>
                                    </p:cmd>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12"/>
                                        </p:tgtEl>
                                      </p:cBhvr>
                                    </p:cmd>
                                  </p:childTnLst>
                                </p:cTn>
                              </p:par>
                            </p:childTnLst>
                          </p:cTn>
                        </p:par>
                      </p:childTnLst>
                    </p:cTn>
                  </p:par>
                </p:childTnLst>
              </p:cTn>
              <p:nextCondLst>
                <p:cond evt="onClick" delay="0">
                  <p:tgtEl>
                    <p:spTgt spid="12"/>
                  </p:tgtEl>
                </p:cond>
              </p:nextCondLst>
            </p:seq>
            <p:video>
              <p:cMediaNode>
                <p:cTn id="19" fill="hold" display="0">
                  <p:stCondLst>
                    <p:cond delay="indefinite"/>
                  </p:stCondLst>
                  <p:endCondLst>
                    <p:cond evt="onNext" delay="0">
                      <p:tgtEl>
                        <p:sldTgt/>
                      </p:tgtEl>
                    </p:cond>
                    <p:cond evt="onPrev" delay="0">
                      <p:tgtEl>
                        <p:sldTgt/>
                      </p:tgtEl>
                    </p:cond>
                  </p:endCondLst>
                </p:cTn>
                <p:tgtEl>
                  <p:spTgt spid="11"/>
                </p:tgtEl>
              </p:cMediaNode>
            </p:video>
            <p:video>
              <p:cMediaNode>
                <p:cTn id="20" fill="hold" display="0">
                  <p:stCondLst>
                    <p:cond delay="indefinite"/>
                  </p:stCondLst>
                  <p:endCondLst>
                    <p:cond evt="onNext" delay="0">
                      <p:tgtEl>
                        <p:sldTgt/>
                      </p:tgtEl>
                    </p:cond>
                    <p:cond evt="onPrev" delay="0">
                      <p:tgtEl>
                        <p:sldTgt/>
                      </p:tgtEl>
                    </p:cond>
                  </p:endCondLst>
                </p:cTn>
                <p:tgtEl>
                  <p:spTgt spid="12"/>
                </p:tgtEl>
              </p:cMediaNode>
            </p:vide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2"/>
          <p:cNvSpPr>
            <a:spLocks noGrp="1"/>
          </p:cNvSpPr>
          <p:nvPr>
            <p:ph type="title"/>
          </p:nvPr>
        </p:nvSpPr>
        <p:spPr/>
        <p:txBody>
          <a:bodyPr/>
          <a:lstStyle/>
          <a:p>
            <a:r>
              <a:rPr lang="en-US" dirty="0" smtClean="0"/>
              <a:t>Brakes Examples</a:t>
            </a:r>
            <a:endParaRPr lang="en-IN" dirty="0" smtClean="0"/>
          </a:p>
        </p:txBody>
      </p:sp>
      <p:pic>
        <p:nvPicPr>
          <p:cNvPr id="11" name="Picture 5"/>
          <p:cNvPicPr>
            <a:picLocks noChangeAspect="1" noChangeArrowheads="1"/>
          </p:cNvPicPr>
          <p:nvPr/>
        </p:nvPicPr>
        <p:blipFill>
          <a:blip r:embed="rId2" cstate="print"/>
          <a:srcRect/>
          <a:stretch>
            <a:fillRect/>
          </a:stretch>
        </p:blipFill>
        <p:spPr bwMode="auto">
          <a:xfrm>
            <a:off x="288927" y="1773238"/>
            <a:ext cx="2474913" cy="2366962"/>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12" name="Picture 6"/>
          <p:cNvPicPr>
            <a:picLocks noChangeAspect="1" noChangeArrowheads="1"/>
          </p:cNvPicPr>
          <p:nvPr/>
        </p:nvPicPr>
        <p:blipFill>
          <a:blip r:embed="rId3" cstate="print"/>
          <a:srcRect/>
          <a:stretch>
            <a:fillRect/>
          </a:stretch>
        </p:blipFill>
        <p:spPr bwMode="auto">
          <a:xfrm>
            <a:off x="250827" y="4321179"/>
            <a:ext cx="2520950" cy="2132013"/>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14" name="Picture 13"/>
          <p:cNvPicPr>
            <a:picLocks noChangeAspect="1" noChangeArrowheads="1"/>
          </p:cNvPicPr>
          <p:nvPr/>
        </p:nvPicPr>
        <p:blipFill>
          <a:blip r:embed="rId4" cstate="print"/>
          <a:srcRect/>
          <a:stretch>
            <a:fillRect/>
          </a:stretch>
        </p:blipFill>
        <p:spPr bwMode="auto">
          <a:xfrm>
            <a:off x="6096000" y="1981200"/>
            <a:ext cx="2736850" cy="2019300"/>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15" name="図 5" descr="zu1.bmp"/>
          <p:cNvPicPr>
            <a:picLocks noChangeAspect="1"/>
          </p:cNvPicPr>
          <p:nvPr/>
        </p:nvPicPr>
        <p:blipFill>
          <a:blip r:embed="rId5" cstate="print"/>
          <a:srcRect l="26111" t="14759" r="17451" b="34144"/>
          <a:stretch>
            <a:fillRect/>
          </a:stretch>
        </p:blipFill>
        <p:spPr bwMode="auto">
          <a:xfrm>
            <a:off x="6019800" y="4267200"/>
            <a:ext cx="2808288" cy="2051050"/>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16" name="Picture 4"/>
          <p:cNvPicPr>
            <a:picLocks noChangeAspect="1" noChangeArrowheads="1"/>
          </p:cNvPicPr>
          <p:nvPr/>
        </p:nvPicPr>
        <p:blipFill>
          <a:blip r:embed="rId6" cstate="print"/>
          <a:srcRect l="39375" t="44800" r="32669" b="19484"/>
          <a:stretch>
            <a:fillRect/>
          </a:stretch>
        </p:blipFill>
        <p:spPr bwMode="auto">
          <a:xfrm>
            <a:off x="3886200" y="1676400"/>
            <a:ext cx="1981200" cy="1685110"/>
          </a:xfrm>
          <a:prstGeom prst="rect">
            <a:avLst/>
          </a:prstGeom>
          <a:noFill/>
          <a:ln w="28575">
            <a:noFill/>
            <a:miter lim="800000"/>
            <a:headEnd/>
            <a:tailEnd/>
          </a:ln>
          <a:effectLst>
            <a:outerShdw blurRad="63500" sx="102000" sy="102000" algn="ctr" rotWithShape="0">
              <a:prstClr val="black">
                <a:alpha val="40000"/>
              </a:prstClr>
            </a:outerShdw>
          </a:effectLst>
        </p:spPr>
      </p:pic>
      <p:pic>
        <p:nvPicPr>
          <p:cNvPr id="18" name="Picture 4" descr="temp1"/>
          <p:cNvPicPr>
            <a:picLocks noChangeAspect="1" noChangeArrowheads="1"/>
          </p:cNvPicPr>
          <p:nvPr/>
        </p:nvPicPr>
        <p:blipFill>
          <a:blip r:embed="rId7" cstate="print"/>
          <a:srcRect/>
          <a:stretch>
            <a:fillRect/>
          </a:stretch>
        </p:blipFill>
        <p:spPr bwMode="auto">
          <a:xfrm>
            <a:off x="3886200" y="3429004"/>
            <a:ext cx="1981200" cy="1582343"/>
          </a:xfrm>
          <a:prstGeom prst="rect">
            <a:avLst/>
          </a:prstGeom>
          <a:noFill/>
          <a:ln w="9525">
            <a:noFill/>
            <a:miter lim="800000"/>
            <a:headEnd/>
            <a:tailEnd/>
          </a:ln>
          <a:effectLst>
            <a:outerShdw blurRad="63500" sx="102000" sy="102000" algn="ctr" rotWithShape="0">
              <a:prstClr val="black">
                <a:alpha val="40000"/>
              </a:prstClr>
            </a:outerShdw>
          </a:effectLst>
        </p:spPr>
      </p:pic>
      <p:pic>
        <p:nvPicPr>
          <p:cNvPr id="19" name="Picture 8" descr="temp1"/>
          <p:cNvPicPr>
            <a:picLocks noChangeAspect="1" noChangeArrowheads="1"/>
          </p:cNvPicPr>
          <p:nvPr/>
        </p:nvPicPr>
        <p:blipFill>
          <a:blip r:embed="rId8" cstate="print"/>
          <a:srcRect/>
          <a:stretch>
            <a:fillRect/>
          </a:stretch>
        </p:blipFill>
        <p:spPr bwMode="auto">
          <a:xfrm>
            <a:off x="3810000" y="5105404"/>
            <a:ext cx="2133600" cy="1603375"/>
          </a:xfrm>
          <a:prstGeom prst="rect">
            <a:avLst/>
          </a:prstGeom>
          <a:noFill/>
          <a:ln w="9525">
            <a:noFill/>
            <a:miter lim="800000"/>
            <a:headEnd/>
            <a:tailEnd/>
          </a:ln>
          <a:effectLst>
            <a:outerShdw blurRad="63500" sx="102000" sy="102000" algn="ctr" rotWithShape="0">
              <a:prstClr val="black">
                <a:alpha val="40000"/>
              </a:prstClr>
            </a:outerShdw>
          </a:effectLst>
        </p:spPr>
      </p:pic>
      <p:sp>
        <p:nvSpPr>
          <p:cNvPr id="45066" name="TextBox 1"/>
          <p:cNvSpPr txBox="1">
            <a:spLocks noChangeArrowheads="1"/>
          </p:cNvSpPr>
          <p:nvPr/>
        </p:nvSpPr>
        <p:spPr bwMode="auto">
          <a:xfrm>
            <a:off x="-3174" y="1235075"/>
            <a:ext cx="3065391" cy="369332"/>
          </a:xfrm>
          <a:prstGeom prst="rect">
            <a:avLst/>
          </a:prstGeom>
          <a:noFill/>
          <a:ln w="9525">
            <a:noFill/>
            <a:miter lim="800000"/>
            <a:headEnd/>
            <a:tailEnd/>
          </a:ln>
        </p:spPr>
        <p:txBody>
          <a:bodyPr wrap="none">
            <a:spAutoFit/>
          </a:bodyPr>
          <a:lstStyle/>
          <a:p>
            <a:pPr fontAlgn="auto">
              <a:spcBef>
                <a:spcPts val="0"/>
              </a:spcBef>
              <a:spcAft>
                <a:spcPts val="0"/>
              </a:spcAft>
            </a:pPr>
            <a:r>
              <a:rPr lang="en-US" b="1">
                <a:solidFill>
                  <a:prstClr val="black"/>
                </a:solidFill>
                <a:latin typeface="Calibri"/>
              </a:rPr>
              <a:t>Estimation of Unstable Modes</a:t>
            </a:r>
            <a:endParaRPr lang="en-IN" b="1">
              <a:solidFill>
                <a:prstClr val="black"/>
              </a:solidFill>
              <a:latin typeface="Calibri"/>
            </a:endParaRPr>
          </a:p>
        </p:txBody>
      </p:sp>
      <p:sp>
        <p:nvSpPr>
          <p:cNvPr id="45067" name="TextBox 2"/>
          <p:cNvSpPr txBox="1">
            <a:spLocks noChangeArrowheads="1"/>
          </p:cNvSpPr>
          <p:nvPr/>
        </p:nvSpPr>
        <p:spPr bwMode="auto">
          <a:xfrm>
            <a:off x="4876802" y="1219200"/>
            <a:ext cx="2294411" cy="369332"/>
          </a:xfrm>
          <a:prstGeom prst="rect">
            <a:avLst/>
          </a:prstGeom>
          <a:noFill/>
          <a:ln w="9525">
            <a:noFill/>
            <a:miter lim="800000"/>
            <a:headEnd/>
            <a:tailEnd/>
          </a:ln>
        </p:spPr>
        <p:txBody>
          <a:bodyPr wrap="none">
            <a:spAutoFit/>
          </a:bodyPr>
          <a:lstStyle/>
          <a:p>
            <a:pPr fontAlgn="auto">
              <a:spcBef>
                <a:spcPts val="0"/>
              </a:spcBef>
              <a:spcAft>
                <a:spcPts val="0"/>
              </a:spcAft>
            </a:pPr>
            <a:r>
              <a:rPr lang="en-IN" b="1" dirty="0">
                <a:solidFill>
                  <a:prstClr val="black"/>
                </a:solidFill>
                <a:latin typeface="Calibri"/>
              </a:rPr>
              <a:t>Thermal management</a:t>
            </a:r>
          </a:p>
        </p:txBody>
      </p:sp>
    </p:spTree>
    <p:extLst>
      <p:ext uri="{BB962C8B-B14F-4D97-AF65-F5344CB8AC3E}">
        <p14:creationId xmlns:p14="http://schemas.microsoft.com/office/powerpoint/2010/main" val="4038389632"/>
      </p:ext>
    </p:extLst>
  </p:cSld>
  <p:clrMapOvr>
    <a:masterClrMapping/>
  </p:clrMapOvr>
  <p:transition spd="med"/>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dirty="0" smtClean="0"/>
              <a:t>Application Area</a:t>
            </a:r>
            <a:br>
              <a:rPr lang="en-US" dirty="0" smtClean="0"/>
            </a:br>
            <a:r>
              <a:rPr lang="en-US" dirty="0" smtClean="0"/>
              <a:t>- </a:t>
            </a:r>
            <a:r>
              <a:rPr lang="en-US" dirty="0" err="1" smtClean="0"/>
              <a:t>Orthopaedics</a:t>
            </a:r>
            <a:endParaRPr lang="en-US" dirty="0" smtClean="0"/>
          </a:p>
        </p:txBody>
      </p:sp>
      <p:sp>
        <p:nvSpPr>
          <p:cNvPr id="17411" name="Rectangle 3"/>
          <p:cNvSpPr>
            <a:spLocks noGrp="1" noChangeArrowheads="1"/>
          </p:cNvSpPr>
          <p:nvPr>
            <p:ph type="body" idx="1"/>
          </p:nvPr>
        </p:nvSpPr>
        <p:spPr>
          <a:xfrm>
            <a:off x="230188" y="1266825"/>
            <a:ext cx="5058092" cy="2865438"/>
          </a:xfrm>
        </p:spPr>
        <p:txBody>
          <a:bodyPr/>
          <a:lstStyle/>
          <a:p>
            <a:pPr eaLnBrk="1" hangingPunct="1">
              <a:lnSpc>
                <a:spcPct val="90000"/>
              </a:lnSpc>
            </a:pPr>
            <a:r>
              <a:rPr lang="en-US" sz="2000" dirty="0" smtClean="0"/>
              <a:t>Prosthetics</a:t>
            </a:r>
          </a:p>
          <a:p>
            <a:pPr lvl="1" eaLnBrk="1" hangingPunct="1">
              <a:lnSpc>
                <a:spcPct val="90000"/>
              </a:lnSpc>
            </a:pPr>
            <a:r>
              <a:rPr lang="en-US" sz="1800" dirty="0" smtClean="0"/>
              <a:t>Hip, spine, knee, elbow, shoulder, wrist</a:t>
            </a:r>
          </a:p>
          <a:p>
            <a:pPr lvl="1" eaLnBrk="1" hangingPunct="1">
              <a:lnSpc>
                <a:spcPct val="90000"/>
              </a:lnSpc>
            </a:pPr>
            <a:r>
              <a:rPr lang="en-US" sz="1800" dirty="0" smtClean="0"/>
              <a:t>Cement injection</a:t>
            </a:r>
          </a:p>
          <a:p>
            <a:pPr eaLnBrk="1" hangingPunct="1">
              <a:lnSpc>
                <a:spcPct val="80000"/>
              </a:lnSpc>
            </a:pPr>
            <a:r>
              <a:rPr lang="en-US" sz="2000" dirty="0" smtClean="0"/>
              <a:t>Soft tissues</a:t>
            </a:r>
          </a:p>
          <a:p>
            <a:pPr lvl="1" eaLnBrk="1" hangingPunct="1">
              <a:lnSpc>
                <a:spcPct val="80000"/>
              </a:lnSpc>
            </a:pPr>
            <a:r>
              <a:rPr lang="en-US" sz="1800" dirty="0" smtClean="0"/>
              <a:t>Maxillofacial (re)modeling</a:t>
            </a:r>
          </a:p>
          <a:p>
            <a:pPr lvl="1" eaLnBrk="1" hangingPunct="1">
              <a:lnSpc>
                <a:spcPct val="80000"/>
              </a:lnSpc>
            </a:pPr>
            <a:r>
              <a:rPr lang="en-US" sz="1800" dirty="0" smtClean="0"/>
              <a:t>Advanced prostheses (arms, legs)</a:t>
            </a:r>
          </a:p>
          <a:p>
            <a:pPr lvl="1" eaLnBrk="1" hangingPunct="1">
              <a:lnSpc>
                <a:spcPct val="80000"/>
              </a:lnSpc>
            </a:pPr>
            <a:r>
              <a:rPr lang="en-US" sz="1800" dirty="0" smtClean="0"/>
              <a:t>Tumor withdrawal (electromagnetic)</a:t>
            </a:r>
          </a:p>
          <a:p>
            <a:pPr eaLnBrk="1" hangingPunct="1">
              <a:lnSpc>
                <a:spcPct val="80000"/>
              </a:lnSpc>
            </a:pPr>
            <a:r>
              <a:rPr lang="en-US" sz="2000" dirty="0" smtClean="0"/>
              <a:t>Surgical planning</a:t>
            </a:r>
          </a:p>
        </p:txBody>
      </p:sp>
      <p:pic>
        <p:nvPicPr>
          <p:cNvPr id="17412" name="Picture 18" descr="conformation_matching_skin"/>
          <p:cNvPicPr>
            <a:picLocks noChangeAspect="1" noChangeArrowheads="1"/>
          </p:cNvPicPr>
          <p:nvPr/>
        </p:nvPicPr>
        <p:blipFill>
          <a:blip r:embed="rId2" cstate="print">
            <a:clrChange>
              <a:clrFrom>
                <a:srgbClr val="FFFFFF"/>
              </a:clrFrom>
              <a:clrTo>
                <a:srgbClr val="FFFFFF">
                  <a:alpha val="0"/>
                </a:srgbClr>
              </a:clrTo>
            </a:clrChange>
          </a:blip>
          <a:srcRect l="4790" t="2411" r="2480" b="3937"/>
          <a:stretch>
            <a:fillRect/>
          </a:stretch>
        </p:blipFill>
        <p:spPr bwMode="auto">
          <a:xfrm>
            <a:off x="5578475" y="1243013"/>
            <a:ext cx="2921000" cy="1992312"/>
          </a:xfrm>
          <a:prstGeom prst="rect">
            <a:avLst/>
          </a:prstGeom>
          <a:noFill/>
          <a:ln w="9525">
            <a:noFill/>
            <a:miter lim="800000"/>
            <a:headEnd/>
            <a:tailEnd/>
          </a:ln>
        </p:spPr>
      </p:pic>
      <p:sp>
        <p:nvSpPr>
          <p:cNvPr id="17413" name="Text Box 19"/>
          <p:cNvSpPr txBox="1">
            <a:spLocks noChangeArrowheads="1"/>
          </p:cNvSpPr>
          <p:nvPr/>
        </p:nvSpPr>
        <p:spPr bwMode="auto">
          <a:xfrm>
            <a:off x="4975225" y="3197225"/>
            <a:ext cx="4129088" cy="463550"/>
          </a:xfrm>
          <a:prstGeom prst="rect">
            <a:avLst/>
          </a:prstGeom>
          <a:noFill/>
          <a:ln w="9525" algn="ctr">
            <a:noFill/>
            <a:miter lim="800000"/>
            <a:headEnd/>
            <a:tailEnd/>
          </a:ln>
        </p:spPr>
        <p:txBody>
          <a:bodyPr lIns="137160" tIns="155448" rIns="137160" bIns="155448">
            <a:spAutoFit/>
          </a:bodyPr>
          <a:lstStyle/>
          <a:p>
            <a:pPr algn="ctr" fontAlgn="auto">
              <a:spcBef>
                <a:spcPct val="50000"/>
              </a:spcBef>
              <a:spcAft>
                <a:spcPts val="0"/>
              </a:spcAft>
            </a:pPr>
            <a:r>
              <a:rPr lang="en-US" sz="1000">
                <a:solidFill>
                  <a:prstClr val="black"/>
                </a:solidFill>
                <a:latin typeface="Calibri"/>
              </a:rPr>
              <a:t>Maxillofacial surgery modeling by TIMC-IMAG</a:t>
            </a:r>
            <a:endParaRPr lang="en-US" sz="1000" baseline="30000">
              <a:solidFill>
                <a:prstClr val="black"/>
              </a:solidFill>
              <a:latin typeface="Calibri"/>
            </a:endParaRPr>
          </a:p>
        </p:txBody>
      </p:sp>
      <p:sp>
        <p:nvSpPr>
          <p:cNvPr id="17414" name="Text Box 9"/>
          <p:cNvSpPr txBox="1">
            <a:spLocks noChangeArrowheads="1"/>
          </p:cNvSpPr>
          <p:nvPr/>
        </p:nvSpPr>
        <p:spPr bwMode="auto">
          <a:xfrm>
            <a:off x="5622926" y="3371850"/>
            <a:ext cx="3063875" cy="452438"/>
          </a:xfrm>
          <a:prstGeom prst="rect">
            <a:avLst/>
          </a:prstGeom>
          <a:noFill/>
          <a:ln w="9525" algn="ctr">
            <a:noFill/>
            <a:miter lim="800000"/>
            <a:headEnd/>
            <a:tailEnd/>
          </a:ln>
        </p:spPr>
        <p:txBody>
          <a:bodyPr lIns="137160" tIns="155448" rIns="137160" bIns="155448">
            <a:spAutoFit/>
          </a:bodyPr>
          <a:lstStyle/>
          <a:p>
            <a:pPr fontAlgn="auto">
              <a:spcBef>
                <a:spcPct val="50000"/>
              </a:spcBef>
              <a:spcAft>
                <a:spcPts val="0"/>
              </a:spcAft>
            </a:pPr>
            <a:r>
              <a:rPr lang="en-US" sz="900">
                <a:solidFill>
                  <a:prstClr val="black"/>
                </a:solidFill>
                <a:latin typeface="Calibri"/>
              </a:rPr>
              <a:t>(courtesy of TIMC-IMAG Laboratory, CNRS/UJF)</a:t>
            </a:r>
          </a:p>
        </p:txBody>
      </p:sp>
      <p:pic>
        <p:nvPicPr>
          <p:cNvPr id="9" name="Picture 4" descr="fémur_maillé"/>
          <p:cNvPicPr>
            <a:picLocks noChangeAspect="1" noChangeArrowheads="1"/>
          </p:cNvPicPr>
          <p:nvPr/>
        </p:nvPicPr>
        <p:blipFill>
          <a:blip r:embed="rId3" cstate="print"/>
          <a:srcRect/>
          <a:stretch>
            <a:fillRect/>
          </a:stretch>
        </p:blipFill>
        <p:spPr bwMode="auto">
          <a:xfrm>
            <a:off x="841377" y="4059238"/>
            <a:ext cx="2157413" cy="1916112"/>
          </a:xfrm>
          <a:prstGeom prst="rect">
            <a:avLst/>
          </a:prstGeom>
          <a:noFill/>
          <a:ln w="9525">
            <a:noFill/>
            <a:miter lim="800000"/>
            <a:headEnd/>
            <a:tailEnd/>
          </a:ln>
        </p:spPr>
      </p:pic>
      <p:pic>
        <p:nvPicPr>
          <p:cNvPr id="10" name="Picture 5" descr="PostImage677"/>
          <p:cNvPicPr>
            <a:picLocks noChangeAspect="1" noChangeArrowheads="1"/>
          </p:cNvPicPr>
          <p:nvPr/>
        </p:nvPicPr>
        <p:blipFill>
          <a:blip r:embed="rId4" cstate="print"/>
          <a:srcRect/>
          <a:stretch>
            <a:fillRect/>
          </a:stretch>
        </p:blipFill>
        <p:spPr bwMode="auto">
          <a:xfrm>
            <a:off x="3400426" y="4056067"/>
            <a:ext cx="2339975" cy="1920875"/>
          </a:xfrm>
          <a:prstGeom prst="rect">
            <a:avLst/>
          </a:prstGeom>
          <a:noFill/>
          <a:ln w="9525">
            <a:noFill/>
            <a:miter lim="800000"/>
            <a:headEnd/>
            <a:tailEnd/>
          </a:ln>
        </p:spPr>
      </p:pic>
      <p:sp>
        <p:nvSpPr>
          <p:cNvPr id="11" name="Text Box 6"/>
          <p:cNvSpPr txBox="1">
            <a:spLocks noChangeArrowheads="1"/>
          </p:cNvSpPr>
          <p:nvPr/>
        </p:nvSpPr>
        <p:spPr bwMode="auto">
          <a:xfrm>
            <a:off x="763588" y="5919792"/>
            <a:ext cx="2316162" cy="528637"/>
          </a:xfrm>
          <a:prstGeom prst="rect">
            <a:avLst/>
          </a:prstGeom>
          <a:noFill/>
          <a:ln w="9525" algn="ctr">
            <a:noFill/>
            <a:miter lim="800000"/>
            <a:headEnd/>
            <a:tailEnd/>
          </a:ln>
        </p:spPr>
        <p:txBody>
          <a:bodyPr lIns="137160" tIns="155448" rIns="137160" bIns="155448">
            <a:spAutoFit/>
          </a:bodyPr>
          <a:lstStyle/>
          <a:p>
            <a:pPr algn="ctr" fontAlgn="auto">
              <a:spcBef>
                <a:spcPct val="50000"/>
              </a:spcBef>
              <a:spcAft>
                <a:spcPts val="0"/>
              </a:spcAft>
            </a:pPr>
            <a:r>
              <a:rPr lang="en-US" sz="1400">
                <a:solidFill>
                  <a:prstClr val="black"/>
                </a:solidFill>
                <a:latin typeface="Calibri"/>
              </a:rPr>
              <a:t>Femur mesh</a:t>
            </a:r>
          </a:p>
        </p:txBody>
      </p:sp>
      <p:sp>
        <p:nvSpPr>
          <p:cNvPr id="12" name="Text Box 7"/>
          <p:cNvSpPr txBox="1">
            <a:spLocks noChangeArrowheads="1"/>
          </p:cNvSpPr>
          <p:nvPr/>
        </p:nvSpPr>
        <p:spPr bwMode="auto">
          <a:xfrm>
            <a:off x="3411538" y="5919792"/>
            <a:ext cx="2316162" cy="528637"/>
          </a:xfrm>
          <a:prstGeom prst="rect">
            <a:avLst/>
          </a:prstGeom>
          <a:noFill/>
          <a:ln w="9525" algn="ctr">
            <a:noFill/>
            <a:miter lim="800000"/>
            <a:headEnd/>
            <a:tailEnd/>
          </a:ln>
        </p:spPr>
        <p:txBody>
          <a:bodyPr lIns="137160" tIns="155448" rIns="137160" bIns="155448">
            <a:spAutoFit/>
          </a:bodyPr>
          <a:lstStyle/>
          <a:p>
            <a:pPr algn="ctr" fontAlgn="auto">
              <a:spcBef>
                <a:spcPct val="50000"/>
              </a:spcBef>
              <a:spcAft>
                <a:spcPts val="0"/>
              </a:spcAft>
            </a:pPr>
            <a:r>
              <a:rPr lang="en-US" sz="1400">
                <a:solidFill>
                  <a:prstClr val="black"/>
                </a:solidFill>
                <a:latin typeface="Calibri"/>
              </a:rPr>
              <a:t>Interpolated Ym</a:t>
            </a:r>
          </a:p>
        </p:txBody>
      </p:sp>
      <p:pic>
        <p:nvPicPr>
          <p:cNvPr id="13" name="Picture 8" descr="prothese3"/>
          <p:cNvPicPr>
            <a:picLocks noChangeAspect="1" noChangeArrowheads="1"/>
          </p:cNvPicPr>
          <p:nvPr/>
        </p:nvPicPr>
        <p:blipFill>
          <a:blip r:embed="rId5" cstate="print"/>
          <a:srcRect/>
          <a:stretch>
            <a:fillRect/>
          </a:stretch>
        </p:blipFill>
        <p:spPr bwMode="auto">
          <a:xfrm>
            <a:off x="6170615" y="4014792"/>
            <a:ext cx="2293937" cy="2003425"/>
          </a:xfrm>
          <a:prstGeom prst="rect">
            <a:avLst/>
          </a:prstGeom>
          <a:noFill/>
          <a:ln w="9525">
            <a:noFill/>
            <a:miter lim="800000"/>
            <a:headEnd/>
            <a:tailEnd/>
          </a:ln>
        </p:spPr>
      </p:pic>
      <p:sp>
        <p:nvSpPr>
          <p:cNvPr id="14" name="Text Box 9"/>
          <p:cNvSpPr txBox="1">
            <a:spLocks noChangeArrowheads="1"/>
          </p:cNvSpPr>
          <p:nvPr/>
        </p:nvSpPr>
        <p:spPr bwMode="auto">
          <a:xfrm>
            <a:off x="6065838" y="5919792"/>
            <a:ext cx="2598737" cy="744537"/>
          </a:xfrm>
          <a:prstGeom prst="rect">
            <a:avLst/>
          </a:prstGeom>
          <a:noFill/>
          <a:ln w="9525" algn="ctr">
            <a:noFill/>
            <a:miter lim="800000"/>
            <a:headEnd/>
            <a:tailEnd/>
          </a:ln>
        </p:spPr>
        <p:txBody>
          <a:bodyPr lIns="137160" tIns="155448" rIns="137160" bIns="155448">
            <a:spAutoFit/>
          </a:bodyPr>
          <a:lstStyle/>
          <a:p>
            <a:pPr algn="ctr" fontAlgn="auto">
              <a:spcBef>
                <a:spcPct val="50000"/>
              </a:spcBef>
              <a:spcAft>
                <a:spcPts val="0"/>
              </a:spcAft>
            </a:pPr>
            <a:r>
              <a:rPr lang="en-US" sz="1400">
                <a:solidFill>
                  <a:prstClr val="black"/>
                </a:solidFill>
                <a:latin typeface="Calibri"/>
              </a:rPr>
              <a:t>Parametric model - 2 rotation parameters of the prosthesis</a:t>
            </a:r>
          </a:p>
        </p:txBody>
      </p:sp>
      <p:pic>
        <p:nvPicPr>
          <p:cNvPr id="15" name="Picture 3" descr="StaticFigure0036"/>
          <p:cNvPicPr>
            <a:picLocks noChangeAspect="1" noChangeArrowheads="1"/>
          </p:cNvPicPr>
          <p:nvPr/>
        </p:nvPicPr>
        <p:blipFill>
          <a:blip r:embed="rId6" cstate="print"/>
          <a:srcRect/>
          <a:stretch>
            <a:fillRect/>
          </a:stretch>
        </p:blipFill>
        <p:spPr bwMode="auto">
          <a:xfrm>
            <a:off x="2292350" y="4106863"/>
            <a:ext cx="2279650" cy="1828800"/>
          </a:xfrm>
          <a:prstGeom prst="rect">
            <a:avLst/>
          </a:prstGeom>
          <a:noFill/>
          <a:ln w="9525">
            <a:noFill/>
            <a:miter lim="800000"/>
            <a:headEnd/>
            <a:tailEnd/>
          </a:ln>
        </p:spPr>
      </p:pic>
      <p:pic>
        <p:nvPicPr>
          <p:cNvPr id="16" name="Picture 4" descr="StaticFigure0037"/>
          <p:cNvPicPr>
            <a:picLocks noChangeAspect="1" noChangeArrowheads="1"/>
          </p:cNvPicPr>
          <p:nvPr/>
        </p:nvPicPr>
        <p:blipFill>
          <a:blip r:embed="rId7" cstate="print"/>
          <a:srcRect/>
          <a:stretch>
            <a:fillRect/>
          </a:stretch>
        </p:blipFill>
        <p:spPr bwMode="auto">
          <a:xfrm>
            <a:off x="6865938" y="4106863"/>
            <a:ext cx="2278062" cy="1828800"/>
          </a:xfrm>
          <a:prstGeom prst="rect">
            <a:avLst/>
          </a:prstGeom>
          <a:noFill/>
          <a:ln w="9525">
            <a:noFill/>
            <a:miter lim="800000"/>
            <a:headEnd/>
            <a:tailEnd/>
          </a:ln>
        </p:spPr>
      </p:pic>
      <p:pic>
        <p:nvPicPr>
          <p:cNvPr id="17" name="Picture 5" descr="StaticFigure0038"/>
          <p:cNvPicPr>
            <a:picLocks noChangeAspect="1" noChangeArrowheads="1"/>
          </p:cNvPicPr>
          <p:nvPr/>
        </p:nvPicPr>
        <p:blipFill>
          <a:blip r:embed="rId8" cstate="print"/>
          <a:srcRect/>
          <a:stretch>
            <a:fillRect/>
          </a:stretch>
        </p:blipFill>
        <p:spPr bwMode="auto">
          <a:xfrm>
            <a:off x="4578350" y="4106863"/>
            <a:ext cx="2279650" cy="1828800"/>
          </a:xfrm>
          <a:prstGeom prst="rect">
            <a:avLst/>
          </a:prstGeom>
          <a:noFill/>
          <a:ln w="9525">
            <a:noFill/>
            <a:miter lim="800000"/>
            <a:headEnd/>
            <a:tailEnd/>
          </a:ln>
        </p:spPr>
      </p:pic>
      <p:pic>
        <p:nvPicPr>
          <p:cNvPr id="18" name="Picture 6" descr="StaticFigure0039"/>
          <p:cNvPicPr>
            <a:picLocks noChangeAspect="1" noChangeArrowheads="1"/>
          </p:cNvPicPr>
          <p:nvPr/>
        </p:nvPicPr>
        <p:blipFill>
          <a:blip r:embed="rId9" cstate="print"/>
          <a:srcRect/>
          <a:stretch>
            <a:fillRect/>
          </a:stretch>
        </p:blipFill>
        <p:spPr bwMode="auto">
          <a:xfrm>
            <a:off x="6350" y="4106863"/>
            <a:ext cx="2279650" cy="1828800"/>
          </a:xfrm>
          <a:prstGeom prst="rect">
            <a:avLst/>
          </a:prstGeom>
          <a:noFill/>
          <a:ln w="9525">
            <a:noFill/>
            <a:miter lim="800000"/>
            <a:headEnd/>
            <a:tailEnd/>
          </a:ln>
        </p:spPr>
      </p:pic>
      <p:sp>
        <p:nvSpPr>
          <p:cNvPr id="19" name="Text Box 7"/>
          <p:cNvSpPr txBox="1">
            <a:spLocks noChangeArrowheads="1"/>
          </p:cNvSpPr>
          <p:nvPr/>
        </p:nvSpPr>
        <p:spPr bwMode="auto">
          <a:xfrm>
            <a:off x="4356100" y="5988054"/>
            <a:ext cx="5011738" cy="485775"/>
          </a:xfrm>
          <a:prstGeom prst="rect">
            <a:avLst/>
          </a:prstGeom>
          <a:noFill/>
          <a:ln w="9525" algn="ctr">
            <a:noFill/>
            <a:miter lim="800000"/>
            <a:headEnd/>
            <a:tailEnd/>
          </a:ln>
        </p:spPr>
        <p:txBody>
          <a:bodyPr lIns="137160" tIns="155448" rIns="137160" bIns="155448">
            <a:spAutoFit/>
          </a:bodyPr>
          <a:lstStyle/>
          <a:p>
            <a:pPr lvl="1" algn="ctr" fontAlgn="auto">
              <a:lnSpc>
                <a:spcPct val="80000"/>
              </a:lnSpc>
              <a:spcBef>
                <a:spcPct val="20000"/>
              </a:spcBef>
              <a:spcAft>
                <a:spcPts val="0"/>
              </a:spcAft>
              <a:buClr>
                <a:srgbClr val="000000"/>
              </a:buClr>
              <a:buFont typeface="Times New Roman" pitchFamily="18" charset="0"/>
              <a:buNone/>
            </a:pPr>
            <a:r>
              <a:rPr lang="en-US" sz="1400">
                <a:solidFill>
                  <a:prstClr val="black"/>
                </a:solidFill>
                <a:latin typeface="Calibri"/>
              </a:rPr>
              <a:t>Trabecular tensile and compressive strain</a:t>
            </a:r>
          </a:p>
        </p:txBody>
      </p:sp>
      <p:sp>
        <p:nvSpPr>
          <p:cNvPr id="20" name="Text Box 8"/>
          <p:cNvSpPr txBox="1">
            <a:spLocks noChangeArrowheads="1"/>
          </p:cNvSpPr>
          <p:nvPr/>
        </p:nvSpPr>
        <p:spPr bwMode="auto">
          <a:xfrm>
            <a:off x="249238" y="5916617"/>
            <a:ext cx="1801812" cy="530225"/>
          </a:xfrm>
          <a:prstGeom prst="rect">
            <a:avLst/>
          </a:prstGeom>
          <a:noFill/>
          <a:ln w="9525" algn="ctr">
            <a:noFill/>
            <a:miter lim="800000"/>
            <a:headEnd/>
            <a:tailEnd/>
          </a:ln>
        </p:spPr>
        <p:txBody>
          <a:bodyPr lIns="137160" tIns="155448" rIns="137160" bIns="155448">
            <a:spAutoFit/>
          </a:bodyPr>
          <a:lstStyle/>
          <a:p>
            <a:pPr algn="ctr" fontAlgn="auto">
              <a:spcBef>
                <a:spcPct val="50000"/>
              </a:spcBef>
              <a:spcAft>
                <a:spcPts val="0"/>
              </a:spcAft>
            </a:pPr>
            <a:r>
              <a:rPr lang="en-US" sz="1400">
                <a:solidFill>
                  <a:prstClr val="black"/>
                </a:solidFill>
                <a:latin typeface="Calibri"/>
              </a:rPr>
              <a:t>Sliding distance</a:t>
            </a:r>
          </a:p>
        </p:txBody>
      </p:sp>
      <p:sp>
        <p:nvSpPr>
          <p:cNvPr id="21" name="Text Box 9"/>
          <p:cNvSpPr txBox="1">
            <a:spLocks noChangeArrowheads="1"/>
          </p:cNvSpPr>
          <p:nvPr/>
        </p:nvSpPr>
        <p:spPr bwMode="auto">
          <a:xfrm>
            <a:off x="2603500" y="5943600"/>
            <a:ext cx="1677988" cy="744538"/>
          </a:xfrm>
          <a:prstGeom prst="rect">
            <a:avLst/>
          </a:prstGeom>
          <a:noFill/>
          <a:ln w="9525" algn="ctr">
            <a:noFill/>
            <a:miter lim="800000"/>
            <a:headEnd/>
            <a:tailEnd/>
          </a:ln>
        </p:spPr>
        <p:txBody>
          <a:bodyPr lIns="137160" tIns="155448" rIns="137160" bIns="155448">
            <a:spAutoFit/>
          </a:bodyPr>
          <a:lstStyle/>
          <a:p>
            <a:pPr algn="ctr" fontAlgn="auto">
              <a:spcBef>
                <a:spcPct val="50000"/>
              </a:spcBef>
              <a:spcAft>
                <a:spcPts val="0"/>
              </a:spcAft>
            </a:pPr>
            <a:r>
              <a:rPr lang="en-US" sz="1400">
                <a:solidFill>
                  <a:prstClr val="black"/>
                </a:solidFill>
                <a:latin typeface="Calibri"/>
              </a:rPr>
              <a:t>Von Mises stress in the prosthesis</a:t>
            </a:r>
          </a:p>
        </p:txBody>
      </p:sp>
    </p:spTree>
    <p:extLst>
      <p:ext uri="{BB962C8B-B14F-4D97-AF65-F5344CB8AC3E}">
        <p14:creationId xmlns:p14="http://schemas.microsoft.com/office/powerpoint/2010/main" val="361024590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childTnLst>
                                </p:cTn>
                              </p:par>
                            </p:childTnLst>
                          </p:cTn>
                        </p:par>
                        <p:par>
                          <p:cTn id="20" fill="hold">
                            <p:stCondLst>
                              <p:cond delay="0"/>
                            </p:stCondLst>
                            <p:childTnLst>
                              <p:par>
                                <p:cTn id="21" presetID="1" presetClass="exit" presetSubtype="0" fill="hold" nodeType="afterEffect">
                                  <p:stCondLst>
                                    <p:cond delay="0"/>
                                  </p:stCondLst>
                                  <p:childTnLst>
                                    <p:set>
                                      <p:cBhvr>
                                        <p:cTn id="22" dur="1" fill="hold">
                                          <p:stCondLst>
                                            <p:cond delay="0"/>
                                          </p:stCondLst>
                                        </p:cTn>
                                        <p:tgtEl>
                                          <p:spTgt spid="13"/>
                                        </p:tgtEl>
                                        <p:attrNameLst>
                                          <p:attrName>style.visibility</p:attrName>
                                        </p:attrNameLst>
                                      </p:cBhvr>
                                      <p:to>
                                        <p:strVal val="hidden"/>
                                      </p:to>
                                    </p:set>
                                  </p:childTnLst>
                                </p:cTn>
                              </p:par>
                            </p:childTnLst>
                          </p:cTn>
                        </p:par>
                        <p:par>
                          <p:cTn id="23" fill="hold">
                            <p:stCondLst>
                              <p:cond delay="0"/>
                            </p:stCondLst>
                            <p:childTnLst>
                              <p:par>
                                <p:cTn id="24" presetID="1" presetClass="exit" presetSubtype="0" fill="hold" nodeType="afterEffect">
                                  <p:stCondLst>
                                    <p:cond delay="0"/>
                                  </p:stCondLst>
                                  <p:childTnLst>
                                    <p:set>
                                      <p:cBhvr>
                                        <p:cTn id="25" dur="1" fill="hold">
                                          <p:stCondLst>
                                            <p:cond delay="0"/>
                                          </p:stCondLst>
                                        </p:cTn>
                                        <p:tgtEl>
                                          <p:spTgt spid="10"/>
                                        </p:tgtEl>
                                        <p:attrNameLst>
                                          <p:attrName>style.visibility</p:attrName>
                                        </p:attrNameLst>
                                      </p:cBhvr>
                                      <p:to>
                                        <p:strVal val="hidden"/>
                                      </p:to>
                                    </p:set>
                                  </p:childTnLst>
                                </p:cTn>
                              </p:par>
                            </p:childTnLst>
                          </p:cTn>
                        </p:par>
                        <p:par>
                          <p:cTn id="26" fill="hold">
                            <p:stCondLst>
                              <p:cond delay="0"/>
                            </p:stCondLst>
                            <p:childTnLst>
                              <p:par>
                                <p:cTn id="27" presetID="1" presetClass="exit" presetSubtype="0" fill="hold" nodeType="afterEffect">
                                  <p:stCondLst>
                                    <p:cond delay="0"/>
                                  </p:stCondLst>
                                  <p:childTnLst>
                                    <p:set>
                                      <p:cBhvr>
                                        <p:cTn id="28" dur="1" fill="hold">
                                          <p:stCondLst>
                                            <p:cond delay="0"/>
                                          </p:stCondLst>
                                        </p:cTn>
                                        <p:tgtEl>
                                          <p:spTgt spid="9"/>
                                        </p:tgtEl>
                                        <p:attrNameLst>
                                          <p:attrName>style.visibility</p:attrName>
                                        </p:attrNameLst>
                                      </p:cBhvr>
                                      <p:to>
                                        <p:strVal val="hidden"/>
                                      </p:to>
                                    </p:set>
                                  </p:childTnLst>
                                </p:cTn>
                              </p:par>
                            </p:childTnLst>
                          </p:cTn>
                        </p:par>
                        <p:par>
                          <p:cTn id="29" fill="hold">
                            <p:stCondLst>
                              <p:cond delay="0"/>
                            </p:stCondLst>
                            <p:childTnLst>
                              <p:par>
                                <p:cTn id="30" presetID="1" presetClass="exit" presetSubtype="0" fill="hold" grpId="0" nodeType="afterEffect">
                                  <p:stCondLst>
                                    <p:cond delay="0"/>
                                  </p:stCondLst>
                                  <p:childTnLst>
                                    <p:set>
                                      <p:cBhvr>
                                        <p:cTn id="31" dur="1" fill="hold">
                                          <p:stCondLst>
                                            <p:cond delay="0"/>
                                          </p:stCondLst>
                                        </p:cTn>
                                        <p:tgtEl>
                                          <p:spTgt spid="11"/>
                                        </p:tgtEl>
                                        <p:attrNameLst>
                                          <p:attrName>style.visibility</p:attrName>
                                        </p:attrNameLst>
                                      </p:cBhvr>
                                      <p:to>
                                        <p:strVal val="hidden"/>
                                      </p:to>
                                    </p:set>
                                  </p:childTnLst>
                                </p:cTn>
                              </p:par>
                            </p:childTnLst>
                          </p:cTn>
                        </p:par>
                        <p:par>
                          <p:cTn id="32" fill="hold">
                            <p:stCondLst>
                              <p:cond delay="0"/>
                            </p:stCondLst>
                            <p:childTnLst>
                              <p:par>
                                <p:cTn id="33" presetID="1" presetClass="exit" presetSubtype="0" fill="hold" grpId="0" nodeType="afterEffect">
                                  <p:stCondLst>
                                    <p:cond delay="0"/>
                                  </p:stCondLst>
                                  <p:childTnLst>
                                    <p:set>
                                      <p:cBhvr>
                                        <p:cTn id="34" dur="1" fill="hold">
                                          <p:stCondLst>
                                            <p:cond delay="0"/>
                                          </p:stCondLst>
                                        </p:cTn>
                                        <p:tgtEl>
                                          <p:spTgt spid="12"/>
                                        </p:tgtEl>
                                        <p:attrNameLst>
                                          <p:attrName>style.visibility</p:attrName>
                                        </p:attrNameLst>
                                      </p:cBhvr>
                                      <p:to>
                                        <p:strVal val="hidden"/>
                                      </p:to>
                                    </p:set>
                                  </p:childTnLst>
                                </p:cTn>
                              </p:par>
                            </p:childTnLst>
                          </p:cTn>
                        </p:par>
                        <p:par>
                          <p:cTn id="35" fill="hold">
                            <p:stCondLst>
                              <p:cond delay="0"/>
                            </p:stCondLst>
                            <p:childTnLst>
                              <p:par>
                                <p:cTn id="36" presetID="1" presetClass="exit" presetSubtype="0" fill="hold" grpId="0" nodeType="afterEffect">
                                  <p:stCondLst>
                                    <p:cond delay="0"/>
                                  </p:stCondLst>
                                  <p:childTnLst>
                                    <p:set>
                                      <p:cBhvr>
                                        <p:cTn id="37"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P spid="19" grpId="0"/>
      <p:bldP spid="20" grpId="0"/>
      <p:bldP spid="2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6" descr="RESULTS_topological_mass-transfer"/>
          <p:cNvPicPr>
            <a:picLocks noChangeArrowheads="1"/>
          </p:cNvPicPr>
          <p:nvPr/>
        </p:nvPicPr>
        <p:blipFill>
          <a:blip r:embed="rId2" cstate="print"/>
          <a:srcRect/>
          <a:stretch>
            <a:fillRect/>
          </a:stretch>
        </p:blipFill>
        <p:spPr bwMode="auto">
          <a:xfrm>
            <a:off x="6815138" y="4103688"/>
            <a:ext cx="2286000" cy="1828800"/>
          </a:xfrm>
          <a:prstGeom prst="rect">
            <a:avLst/>
          </a:prstGeom>
          <a:noFill/>
          <a:ln w="3175">
            <a:solidFill>
              <a:schemeClr val="tx1"/>
            </a:solidFill>
            <a:miter lim="800000"/>
            <a:headEnd/>
            <a:tailEnd/>
          </a:ln>
        </p:spPr>
      </p:pic>
      <p:pic>
        <p:nvPicPr>
          <p:cNvPr id="18435" name="Picture 17" descr="topological_velocity-contours"/>
          <p:cNvPicPr>
            <a:picLocks noChangeArrowheads="1"/>
          </p:cNvPicPr>
          <p:nvPr/>
        </p:nvPicPr>
        <p:blipFill>
          <a:blip r:embed="rId3" cstate="print"/>
          <a:srcRect/>
          <a:stretch>
            <a:fillRect/>
          </a:stretch>
        </p:blipFill>
        <p:spPr bwMode="auto">
          <a:xfrm>
            <a:off x="4468813" y="4102100"/>
            <a:ext cx="2286000" cy="1828800"/>
          </a:xfrm>
          <a:prstGeom prst="rect">
            <a:avLst/>
          </a:prstGeom>
          <a:noFill/>
          <a:ln w="3175">
            <a:solidFill>
              <a:srgbClr val="000000"/>
            </a:solidFill>
            <a:miter lim="800000"/>
            <a:headEnd/>
            <a:tailEnd/>
          </a:ln>
        </p:spPr>
      </p:pic>
      <p:sp>
        <p:nvSpPr>
          <p:cNvPr id="18436" name="Rectangle 2"/>
          <p:cNvSpPr>
            <a:spLocks noGrp="1" noChangeArrowheads="1"/>
          </p:cNvSpPr>
          <p:nvPr>
            <p:ph type="title"/>
          </p:nvPr>
        </p:nvSpPr>
        <p:spPr/>
        <p:txBody>
          <a:bodyPr/>
          <a:lstStyle/>
          <a:p>
            <a:pPr eaLnBrk="1" hangingPunct="1"/>
            <a:r>
              <a:rPr lang="en-US" dirty="0" smtClean="0"/>
              <a:t>Application Area</a:t>
            </a:r>
            <a:br>
              <a:rPr lang="en-US" dirty="0" smtClean="0"/>
            </a:br>
            <a:r>
              <a:rPr lang="en-US" dirty="0" smtClean="0"/>
              <a:t>- Cardiovascular</a:t>
            </a:r>
          </a:p>
        </p:txBody>
      </p:sp>
      <p:sp>
        <p:nvSpPr>
          <p:cNvPr id="18437" name="Rectangle 3"/>
          <p:cNvSpPr>
            <a:spLocks noGrp="1" noChangeArrowheads="1"/>
          </p:cNvSpPr>
          <p:nvPr>
            <p:ph type="body" idx="1"/>
          </p:nvPr>
        </p:nvSpPr>
        <p:spPr>
          <a:xfrm>
            <a:off x="230188" y="1573212"/>
            <a:ext cx="4718050" cy="5208588"/>
          </a:xfrm>
        </p:spPr>
        <p:txBody>
          <a:bodyPr/>
          <a:lstStyle/>
          <a:p>
            <a:pPr eaLnBrk="1" hangingPunct="1">
              <a:lnSpc>
                <a:spcPct val="90000"/>
              </a:lnSpc>
            </a:pPr>
            <a:r>
              <a:rPr lang="en-US" sz="2400" dirty="0" smtClean="0"/>
              <a:t>Stents, heart valves, catheters, </a:t>
            </a:r>
            <a:r>
              <a:rPr lang="en-US" sz="2400" dirty="0" err="1" smtClean="0"/>
              <a:t>transcutaneous</a:t>
            </a:r>
            <a:r>
              <a:rPr lang="en-US" sz="2400" dirty="0" smtClean="0"/>
              <a:t> treatments, blood pumps, oxygenators, artificial hearts</a:t>
            </a:r>
          </a:p>
          <a:p>
            <a:pPr eaLnBrk="1" hangingPunct="1">
              <a:lnSpc>
                <a:spcPct val="90000"/>
              </a:lnSpc>
            </a:pPr>
            <a:r>
              <a:rPr lang="en-US" sz="2400" dirty="0" smtClean="0"/>
              <a:t>Design, testing (mechanical testing, in-vivo testing)</a:t>
            </a:r>
          </a:p>
        </p:txBody>
      </p:sp>
      <p:pic>
        <p:nvPicPr>
          <p:cNvPr id="18438" name="Picture 5" descr="plot-3-30d"/>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85442" y="3733804"/>
            <a:ext cx="1965352" cy="1579989"/>
          </a:xfrm>
          <a:prstGeom prst="rect">
            <a:avLst/>
          </a:prstGeom>
          <a:noFill/>
          <a:ln w="9525">
            <a:noFill/>
            <a:miter lim="800000"/>
            <a:headEnd/>
            <a:tailEnd/>
          </a:ln>
        </p:spPr>
      </p:pic>
      <p:sp>
        <p:nvSpPr>
          <p:cNvPr id="18439" name="Text Box 6"/>
          <p:cNvSpPr txBox="1">
            <a:spLocks noChangeArrowheads="1"/>
          </p:cNvSpPr>
          <p:nvPr/>
        </p:nvSpPr>
        <p:spPr bwMode="auto">
          <a:xfrm>
            <a:off x="341076" y="5336371"/>
            <a:ext cx="1649412" cy="369332"/>
          </a:xfrm>
          <a:prstGeom prst="rect">
            <a:avLst/>
          </a:prstGeom>
          <a:noFill/>
          <a:ln w="9525">
            <a:noFill/>
            <a:miter lim="800000"/>
            <a:headEnd/>
            <a:tailEnd/>
          </a:ln>
        </p:spPr>
        <p:txBody>
          <a:bodyPr>
            <a:spAutoFit/>
          </a:bodyPr>
          <a:lstStyle/>
          <a:p>
            <a:pPr algn="r" fontAlgn="auto">
              <a:spcBef>
                <a:spcPts val="0"/>
              </a:spcBef>
              <a:spcAft>
                <a:spcPts val="0"/>
              </a:spcAft>
            </a:pPr>
            <a:r>
              <a:rPr lang="en-US" sz="900" dirty="0">
                <a:solidFill>
                  <a:prstClr val="black"/>
                </a:solidFill>
                <a:latin typeface="Calibri"/>
              </a:rPr>
              <a:t>Drug eluting stent, species distribution in the artery wall</a:t>
            </a:r>
          </a:p>
        </p:txBody>
      </p:sp>
      <p:grpSp>
        <p:nvGrpSpPr>
          <p:cNvPr id="2" name="Group 17"/>
          <p:cNvGrpSpPr>
            <a:grpSpLocks/>
          </p:cNvGrpSpPr>
          <p:nvPr/>
        </p:nvGrpSpPr>
        <p:grpSpPr bwMode="auto">
          <a:xfrm>
            <a:off x="5030788" y="1293817"/>
            <a:ext cx="3517900" cy="2636837"/>
            <a:chOff x="5045075" y="1219697"/>
            <a:chExt cx="3517900" cy="2636341"/>
          </a:xfrm>
        </p:grpSpPr>
        <p:pic>
          <p:nvPicPr>
            <p:cNvPr id="18442" name="Picture 7" descr="EnsionPumpOxygenator"/>
            <p:cNvPicPr>
              <a:picLocks noChangeAspect="1" noChangeArrowheads="1"/>
            </p:cNvPicPr>
            <p:nvPr/>
          </p:nvPicPr>
          <p:blipFill>
            <a:blip r:embed="rId5" cstate="print"/>
            <a:srcRect/>
            <a:stretch>
              <a:fillRect/>
            </a:stretch>
          </p:blipFill>
          <p:spPr bwMode="auto">
            <a:xfrm>
              <a:off x="5045075" y="1330093"/>
              <a:ext cx="3351925" cy="2525945"/>
            </a:xfrm>
            <a:prstGeom prst="rect">
              <a:avLst/>
            </a:prstGeom>
            <a:noFill/>
            <a:ln w="9525">
              <a:noFill/>
              <a:miter lim="800000"/>
              <a:headEnd/>
              <a:tailEnd/>
            </a:ln>
          </p:spPr>
        </p:pic>
        <p:sp>
          <p:nvSpPr>
            <p:cNvPr id="18443" name="Text Box 8"/>
            <p:cNvSpPr txBox="1">
              <a:spLocks noChangeArrowheads="1"/>
            </p:cNvSpPr>
            <p:nvPr/>
          </p:nvSpPr>
          <p:spPr bwMode="auto">
            <a:xfrm>
              <a:off x="7587870" y="3126912"/>
              <a:ext cx="975105" cy="677132"/>
            </a:xfrm>
            <a:prstGeom prst="rect">
              <a:avLst/>
            </a:prstGeom>
            <a:noFill/>
            <a:ln w="9525" algn="ctr">
              <a:noFill/>
              <a:miter lim="800000"/>
              <a:headEnd/>
              <a:tailEnd/>
            </a:ln>
          </p:spPr>
          <p:txBody>
            <a:bodyPr lIns="137160" tIns="155448" rIns="137160" bIns="155448">
              <a:spAutoFit/>
            </a:bodyPr>
            <a:lstStyle/>
            <a:p>
              <a:pPr algn="ctr" fontAlgn="auto">
                <a:spcBef>
                  <a:spcPts val="0"/>
                </a:spcBef>
                <a:spcAft>
                  <a:spcPts val="0"/>
                </a:spcAft>
              </a:pPr>
              <a:r>
                <a:rPr lang="en-US" sz="1200">
                  <a:solidFill>
                    <a:prstClr val="black"/>
                  </a:solidFill>
                  <a:latin typeface="Calibri"/>
                </a:rPr>
                <a:t>pump</a:t>
              </a:r>
            </a:p>
            <a:p>
              <a:pPr algn="ctr" fontAlgn="auto">
                <a:spcBef>
                  <a:spcPts val="0"/>
                </a:spcBef>
                <a:spcAft>
                  <a:spcPts val="0"/>
                </a:spcAft>
              </a:pPr>
              <a:r>
                <a:rPr lang="en-US" sz="1200">
                  <a:solidFill>
                    <a:prstClr val="black"/>
                  </a:solidFill>
                  <a:latin typeface="Calibri"/>
                </a:rPr>
                <a:t>section</a:t>
              </a:r>
            </a:p>
          </p:txBody>
        </p:sp>
        <p:sp>
          <p:nvSpPr>
            <p:cNvPr id="18444" name="Text Box 9"/>
            <p:cNvSpPr txBox="1">
              <a:spLocks noChangeArrowheads="1"/>
            </p:cNvSpPr>
            <p:nvPr/>
          </p:nvSpPr>
          <p:spPr bwMode="auto">
            <a:xfrm>
              <a:off x="7244920" y="1219697"/>
              <a:ext cx="1269452" cy="683178"/>
            </a:xfrm>
            <a:prstGeom prst="rect">
              <a:avLst/>
            </a:prstGeom>
            <a:noFill/>
            <a:ln w="9525" algn="ctr">
              <a:noFill/>
              <a:miter lim="800000"/>
              <a:headEnd/>
              <a:tailEnd/>
            </a:ln>
          </p:spPr>
          <p:txBody>
            <a:bodyPr lIns="137160" tIns="155448" rIns="137160" bIns="155448">
              <a:spAutoFit/>
            </a:bodyPr>
            <a:lstStyle/>
            <a:p>
              <a:pPr algn="ctr" fontAlgn="auto">
                <a:spcBef>
                  <a:spcPts val="0"/>
                </a:spcBef>
                <a:spcAft>
                  <a:spcPts val="0"/>
                </a:spcAft>
              </a:pPr>
              <a:r>
                <a:rPr lang="en-US" sz="1200">
                  <a:solidFill>
                    <a:prstClr val="white"/>
                  </a:solidFill>
                  <a:latin typeface="Calibri"/>
                </a:rPr>
                <a:t>oxygenation</a:t>
              </a:r>
            </a:p>
            <a:p>
              <a:pPr algn="ctr" fontAlgn="auto">
                <a:spcBef>
                  <a:spcPts val="0"/>
                </a:spcBef>
                <a:spcAft>
                  <a:spcPts val="0"/>
                </a:spcAft>
              </a:pPr>
              <a:r>
                <a:rPr lang="en-US" sz="1200">
                  <a:solidFill>
                    <a:prstClr val="white"/>
                  </a:solidFill>
                  <a:latin typeface="Calibri"/>
                </a:rPr>
                <a:t>section inlet</a:t>
              </a:r>
            </a:p>
          </p:txBody>
        </p:sp>
        <p:sp>
          <p:nvSpPr>
            <p:cNvPr id="18445" name="Line 10"/>
            <p:cNvSpPr>
              <a:spLocks noChangeShapeType="1"/>
            </p:cNvSpPr>
            <p:nvPr/>
          </p:nvSpPr>
          <p:spPr bwMode="auto">
            <a:xfrm flipH="1" flipV="1">
              <a:off x="7306490" y="3285312"/>
              <a:ext cx="370851" cy="227323"/>
            </a:xfrm>
            <a:prstGeom prst="line">
              <a:avLst/>
            </a:prstGeom>
            <a:noFill/>
            <a:ln w="9525">
              <a:solidFill>
                <a:schemeClr val="tx1"/>
              </a:solidFill>
              <a:round/>
              <a:headEnd/>
              <a:tailEnd type="triangle" w="med" len="med"/>
            </a:ln>
          </p:spPr>
          <p:txBody>
            <a:bodyPr wrap="none" lIns="137160" tIns="155448" rIns="137160" bIns="155448" anchor="ctr"/>
            <a:lstStyle/>
            <a:p>
              <a:pPr fontAlgn="auto">
                <a:spcBef>
                  <a:spcPts val="0"/>
                </a:spcBef>
                <a:spcAft>
                  <a:spcPts val="0"/>
                </a:spcAft>
              </a:pPr>
              <a:endParaRPr lang="en-US">
                <a:solidFill>
                  <a:prstClr val="black"/>
                </a:solidFill>
                <a:latin typeface="Calibri"/>
              </a:endParaRPr>
            </a:p>
          </p:txBody>
        </p:sp>
        <p:sp>
          <p:nvSpPr>
            <p:cNvPr id="18446" name="Line 11"/>
            <p:cNvSpPr>
              <a:spLocks noChangeShapeType="1"/>
            </p:cNvSpPr>
            <p:nvPr/>
          </p:nvSpPr>
          <p:spPr bwMode="auto">
            <a:xfrm flipV="1">
              <a:off x="5946269" y="1964904"/>
              <a:ext cx="577024" cy="48367"/>
            </a:xfrm>
            <a:prstGeom prst="line">
              <a:avLst/>
            </a:prstGeom>
            <a:noFill/>
            <a:ln w="63500">
              <a:solidFill>
                <a:srgbClr val="FF0000"/>
              </a:solidFill>
              <a:round/>
              <a:headEnd/>
              <a:tailEnd type="triangle" w="med" len="med"/>
            </a:ln>
          </p:spPr>
          <p:txBody>
            <a:bodyPr wrap="none" lIns="137160" tIns="155448" rIns="137160" bIns="155448" anchor="ctr"/>
            <a:lstStyle/>
            <a:p>
              <a:pPr fontAlgn="auto">
                <a:spcBef>
                  <a:spcPts val="0"/>
                </a:spcBef>
                <a:spcAft>
                  <a:spcPts val="0"/>
                </a:spcAft>
              </a:pPr>
              <a:endParaRPr lang="en-US">
                <a:solidFill>
                  <a:prstClr val="black"/>
                </a:solidFill>
                <a:latin typeface="Calibri"/>
              </a:endParaRPr>
            </a:p>
          </p:txBody>
        </p:sp>
        <p:sp>
          <p:nvSpPr>
            <p:cNvPr id="18447" name="Line 12"/>
            <p:cNvSpPr>
              <a:spLocks noChangeShapeType="1"/>
            </p:cNvSpPr>
            <p:nvPr/>
          </p:nvSpPr>
          <p:spPr bwMode="auto">
            <a:xfrm flipV="1">
              <a:off x="5851612" y="2348210"/>
              <a:ext cx="577024" cy="48367"/>
            </a:xfrm>
            <a:prstGeom prst="line">
              <a:avLst/>
            </a:prstGeom>
            <a:noFill/>
            <a:ln w="63500">
              <a:solidFill>
                <a:srgbClr val="FF0000"/>
              </a:solidFill>
              <a:round/>
              <a:headEnd type="triangle" w="med" len="med"/>
              <a:tailEnd/>
            </a:ln>
          </p:spPr>
          <p:txBody>
            <a:bodyPr wrap="none" lIns="137160" tIns="155448" rIns="137160" bIns="155448" anchor="ctr"/>
            <a:lstStyle/>
            <a:p>
              <a:pPr fontAlgn="auto">
                <a:spcBef>
                  <a:spcPts val="0"/>
                </a:spcBef>
                <a:spcAft>
                  <a:spcPts val="0"/>
                </a:spcAft>
              </a:pPr>
              <a:endParaRPr lang="en-US">
                <a:solidFill>
                  <a:prstClr val="black"/>
                </a:solidFill>
                <a:latin typeface="Calibri"/>
              </a:endParaRPr>
            </a:p>
          </p:txBody>
        </p:sp>
        <p:sp>
          <p:nvSpPr>
            <p:cNvPr id="18448" name="Text Box 13"/>
            <p:cNvSpPr txBox="1">
              <a:spLocks noChangeArrowheads="1"/>
            </p:cNvSpPr>
            <p:nvPr/>
          </p:nvSpPr>
          <p:spPr bwMode="auto">
            <a:xfrm>
              <a:off x="5290148" y="1720653"/>
              <a:ext cx="807833" cy="683135"/>
            </a:xfrm>
            <a:prstGeom prst="rect">
              <a:avLst/>
            </a:prstGeom>
            <a:noFill/>
            <a:ln w="9525" algn="ctr">
              <a:noFill/>
              <a:miter lim="800000"/>
              <a:headEnd/>
              <a:tailEnd/>
            </a:ln>
          </p:spPr>
          <p:txBody>
            <a:bodyPr lIns="137160" tIns="155448" rIns="137160" bIns="155448">
              <a:spAutoFit/>
            </a:bodyPr>
            <a:lstStyle/>
            <a:p>
              <a:pPr algn="ctr" fontAlgn="auto">
                <a:spcBef>
                  <a:spcPts val="0"/>
                </a:spcBef>
                <a:spcAft>
                  <a:spcPts val="0"/>
                </a:spcAft>
              </a:pPr>
              <a:r>
                <a:rPr lang="en-US" sz="1200">
                  <a:solidFill>
                    <a:prstClr val="black"/>
                  </a:solidFill>
                  <a:latin typeface="Calibri"/>
                </a:rPr>
                <a:t>blood inlet</a:t>
              </a:r>
            </a:p>
          </p:txBody>
        </p:sp>
        <p:sp>
          <p:nvSpPr>
            <p:cNvPr id="18449" name="Text Box 14"/>
            <p:cNvSpPr txBox="1">
              <a:spLocks noChangeArrowheads="1"/>
            </p:cNvSpPr>
            <p:nvPr/>
          </p:nvSpPr>
          <p:spPr bwMode="auto">
            <a:xfrm>
              <a:off x="5257731" y="2103958"/>
              <a:ext cx="723549" cy="683135"/>
            </a:xfrm>
            <a:prstGeom prst="rect">
              <a:avLst/>
            </a:prstGeom>
            <a:noFill/>
            <a:ln w="9525" algn="ctr">
              <a:noFill/>
              <a:miter lim="800000"/>
              <a:headEnd/>
              <a:tailEnd/>
            </a:ln>
          </p:spPr>
          <p:txBody>
            <a:bodyPr lIns="137160" tIns="155448" rIns="137160" bIns="155448">
              <a:spAutoFit/>
            </a:bodyPr>
            <a:lstStyle/>
            <a:p>
              <a:pPr algn="ctr" fontAlgn="auto">
                <a:spcBef>
                  <a:spcPts val="0"/>
                </a:spcBef>
                <a:spcAft>
                  <a:spcPts val="0"/>
                </a:spcAft>
              </a:pPr>
              <a:r>
                <a:rPr lang="en-US" sz="1200">
                  <a:solidFill>
                    <a:prstClr val="black"/>
                  </a:solidFill>
                  <a:latin typeface="Calibri"/>
                </a:rPr>
                <a:t>blood outlet</a:t>
              </a:r>
            </a:p>
          </p:txBody>
        </p:sp>
      </p:grpSp>
      <p:sp>
        <p:nvSpPr>
          <p:cNvPr id="18441" name="Text Box 15"/>
          <p:cNvSpPr txBox="1">
            <a:spLocks noChangeArrowheads="1"/>
          </p:cNvSpPr>
          <p:nvPr/>
        </p:nvSpPr>
        <p:spPr bwMode="auto">
          <a:xfrm>
            <a:off x="6200775" y="6030913"/>
            <a:ext cx="2887663" cy="468312"/>
          </a:xfrm>
          <a:prstGeom prst="rect">
            <a:avLst/>
          </a:prstGeom>
          <a:noFill/>
          <a:ln w="9525" algn="ctr">
            <a:noFill/>
            <a:miter lim="800000"/>
            <a:headEnd/>
            <a:tailEnd/>
          </a:ln>
        </p:spPr>
        <p:txBody>
          <a:bodyPr lIns="137160" tIns="155448" rIns="137160" bIns="155448">
            <a:spAutoFit/>
          </a:bodyPr>
          <a:lstStyle/>
          <a:p>
            <a:pPr marL="800100" lvl="1" indent="-342900" fontAlgn="auto">
              <a:spcBef>
                <a:spcPts val="0"/>
              </a:spcBef>
              <a:spcAft>
                <a:spcPts val="0"/>
              </a:spcAft>
            </a:pPr>
            <a:r>
              <a:rPr lang="en-US" sz="1000">
                <a:solidFill>
                  <a:prstClr val="black"/>
                </a:solidFill>
                <a:latin typeface="Calibri"/>
              </a:rPr>
              <a:t>* Fill et al., ASAIO Journal (2008).</a:t>
            </a:r>
          </a:p>
        </p:txBody>
      </p:sp>
      <p:pic>
        <p:nvPicPr>
          <p:cNvPr id="18" name="Picture 2"/>
          <p:cNvPicPr>
            <a:picLocks noChangeAspect="1" noChangeArrowheads="1"/>
          </p:cNvPicPr>
          <p:nvPr/>
        </p:nvPicPr>
        <p:blipFill>
          <a:blip r:embed="rId6" cstate="print"/>
          <a:srcRect/>
          <a:stretch>
            <a:fillRect/>
          </a:stretch>
        </p:blipFill>
        <p:spPr bwMode="auto">
          <a:xfrm>
            <a:off x="2188183" y="5321386"/>
            <a:ext cx="2062285" cy="842806"/>
          </a:xfrm>
          <a:prstGeom prst="rect">
            <a:avLst/>
          </a:prstGeom>
          <a:noFill/>
          <a:ln w="9525">
            <a:noFill/>
            <a:miter lim="800000"/>
            <a:headEnd/>
            <a:tailEnd/>
          </a:ln>
          <a:effectLst/>
        </p:spPr>
      </p:pic>
      <p:pic>
        <p:nvPicPr>
          <p:cNvPr id="19" name="Picture 3"/>
          <p:cNvPicPr>
            <a:picLocks noChangeAspect="1" noChangeArrowheads="1"/>
          </p:cNvPicPr>
          <p:nvPr/>
        </p:nvPicPr>
        <p:blipFill>
          <a:blip r:embed="rId7" cstate="print"/>
          <a:srcRect/>
          <a:stretch>
            <a:fillRect/>
          </a:stretch>
        </p:blipFill>
        <p:spPr bwMode="auto">
          <a:xfrm>
            <a:off x="2188183" y="4450851"/>
            <a:ext cx="2062285" cy="823972"/>
          </a:xfrm>
          <a:prstGeom prst="rect">
            <a:avLst/>
          </a:prstGeom>
          <a:noFill/>
          <a:ln w="9525">
            <a:noFill/>
            <a:miter lim="800000"/>
            <a:headEnd/>
            <a:tailEnd/>
          </a:ln>
          <a:effectLst/>
        </p:spPr>
      </p:pic>
      <p:sp>
        <p:nvSpPr>
          <p:cNvPr id="20" name="TextBox 19"/>
          <p:cNvSpPr txBox="1"/>
          <p:nvPr/>
        </p:nvSpPr>
        <p:spPr>
          <a:xfrm>
            <a:off x="2044067" y="6222123"/>
            <a:ext cx="2350512" cy="369332"/>
          </a:xfrm>
          <a:prstGeom prst="rect">
            <a:avLst/>
          </a:prstGeom>
          <a:noFill/>
        </p:spPr>
        <p:txBody>
          <a:bodyPr wrap="square" rtlCol="0">
            <a:spAutoFit/>
          </a:bodyPr>
          <a:lstStyle/>
          <a:p>
            <a:pPr algn="ctr" fontAlgn="auto">
              <a:spcBef>
                <a:spcPts val="0"/>
              </a:spcBef>
              <a:spcAft>
                <a:spcPts val="0"/>
              </a:spcAft>
            </a:pPr>
            <a:r>
              <a:rPr lang="en-US" sz="900" dirty="0" smtClean="0">
                <a:solidFill>
                  <a:prstClr val="black"/>
                </a:solidFill>
                <a:latin typeface="Calibri"/>
              </a:rPr>
              <a:t>Arterial/Plaque Stresses for Calcified (top) and Cellular (lower) Plaque </a:t>
            </a:r>
            <a:endParaRPr lang="en-US" sz="900" dirty="0">
              <a:solidFill>
                <a:prstClr val="black"/>
              </a:solidFill>
              <a:latin typeface="Calibri"/>
            </a:endParaRPr>
          </a:p>
        </p:txBody>
      </p:sp>
    </p:spTree>
    <p:extLst>
      <p:ext uri="{BB962C8B-B14F-4D97-AF65-F5344CB8AC3E}">
        <p14:creationId xmlns:p14="http://schemas.microsoft.com/office/powerpoint/2010/main" val="2505862568"/>
      </p:ext>
    </p:extLst>
  </p:cSld>
  <p:clrMapOvr>
    <a:masterClrMapping/>
  </p:clrMapOvr>
  <p:transition spd="med">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Idea: Wind Turbine Blade Design</a:t>
            </a:r>
            <a:endParaRPr lang="en-US" dirty="0"/>
          </a:p>
        </p:txBody>
      </p:sp>
      <p:sp>
        <p:nvSpPr>
          <p:cNvPr id="3" name="Content Placeholder 2"/>
          <p:cNvSpPr>
            <a:spLocks noGrp="1"/>
          </p:cNvSpPr>
          <p:nvPr>
            <p:ph idx="1"/>
          </p:nvPr>
        </p:nvSpPr>
        <p:spPr/>
        <p:txBody>
          <a:bodyPr/>
          <a:lstStyle/>
          <a:p>
            <a:r>
              <a:rPr lang="en-US" dirty="0" smtClean="0"/>
              <a:t>Incomplete introductory tutorial on this on </a:t>
            </a:r>
            <a:r>
              <a:rPr lang="en-US" dirty="0" err="1" smtClean="0"/>
              <a:t>SimCafe</a:t>
            </a:r>
            <a:endParaRPr lang="en-US" dirty="0" smtClean="0"/>
          </a:p>
          <a:p>
            <a:r>
              <a:rPr lang="en-US" dirty="0" smtClean="0"/>
              <a:t>Several advanced FEA and ANSYS concepts</a:t>
            </a:r>
          </a:p>
          <a:p>
            <a:pPr lvl="1"/>
            <a:r>
              <a:rPr lang="en-US" dirty="0" smtClean="0"/>
              <a:t>Shell elements</a:t>
            </a:r>
          </a:p>
          <a:p>
            <a:pPr lvl="1"/>
            <a:r>
              <a:rPr lang="en-US" dirty="0" smtClean="0"/>
              <a:t>Advanced meshing </a:t>
            </a:r>
          </a:p>
          <a:p>
            <a:pPr lvl="1"/>
            <a:r>
              <a:rPr lang="en-US" dirty="0" smtClean="0"/>
              <a:t>Scripting</a:t>
            </a:r>
          </a:p>
          <a:p>
            <a:pPr lvl="1"/>
            <a:r>
              <a:rPr lang="en-US" dirty="0" smtClean="0"/>
              <a:t>Design optimization</a:t>
            </a:r>
          </a:p>
          <a:p>
            <a:pPr lvl="1"/>
            <a:endParaRPr lang="en-US" dirty="0"/>
          </a:p>
        </p:txBody>
      </p:sp>
    </p:spTree>
    <p:extLst>
      <p:ext uri="{BB962C8B-B14F-4D97-AF65-F5344CB8AC3E}">
        <p14:creationId xmlns:p14="http://schemas.microsoft.com/office/powerpoint/2010/main" val="9148192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for Today</a:t>
            </a:r>
            <a:endParaRPr lang="en-US" dirty="0"/>
          </a:p>
        </p:txBody>
      </p:sp>
      <p:sp>
        <p:nvSpPr>
          <p:cNvPr id="3" name="Content Placeholder 2"/>
          <p:cNvSpPr>
            <a:spLocks noGrp="1"/>
          </p:cNvSpPr>
          <p:nvPr>
            <p:ph idx="1"/>
          </p:nvPr>
        </p:nvSpPr>
        <p:spPr/>
        <p:txBody>
          <a:bodyPr>
            <a:normAutofit lnSpcReduction="10000"/>
          </a:bodyPr>
          <a:lstStyle/>
          <a:p>
            <a:r>
              <a:rPr lang="en-US" dirty="0" smtClean="0"/>
              <a:t>Sources for project ideas</a:t>
            </a:r>
          </a:p>
          <a:p>
            <a:pPr lvl="1"/>
            <a:r>
              <a:rPr lang="en-US" dirty="0" smtClean="0"/>
              <a:t>Verification manual in ANSYS</a:t>
            </a:r>
          </a:p>
          <a:p>
            <a:pPr lvl="1"/>
            <a:r>
              <a:rPr lang="en-US" dirty="0" smtClean="0"/>
              <a:t>Slides from ANSYS Tech Days</a:t>
            </a:r>
          </a:p>
          <a:p>
            <a:r>
              <a:rPr lang="en-US" dirty="0" smtClean="0"/>
              <a:t>Project approach</a:t>
            </a:r>
          </a:p>
          <a:p>
            <a:pPr lvl="1"/>
            <a:r>
              <a:rPr lang="en-US" dirty="0" smtClean="0">
                <a:solidFill>
                  <a:srgbClr val="FF0000"/>
                </a:solidFill>
              </a:rPr>
              <a:t>Novice vs. expert framework</a:t>
            </a:r>
          </a:p>
          <a:p>
            <a:pPr lvl="1"/>
            <a:r>
              <a:rPr lang="en-US" dirty="0" smtClean="0"/>
              <a:t>Incremental build-up of FEA model</a:t>
            </a:r>
          </a:p>
          <a:p>
            <a:r>
              <a:rPr lang="en-US" dirty="0" smtClean="0"/>
              <a:t>Meshes for HW 6</a:t>
            </a:r>
          </a:p>
          <a:p>
            <a:r>
              <a:rPr lang="en-US" dirty="0" smtClean="0"/>
              <a:t>Plate with a hole in ANSYS (continuation)</a:t>
            </a:r>
          </a:p>
          <a:p>
            <a:pPr lvl="1"/>
            <a:endParaRPr lang="en-US" dirty="0"/>
          </a:p>
        </p:txBody>
      </p:sp>
      <p:cxnSp>
        <p:nvCxnSpPr>
          <p:cNvPr id="5" name="Straight Arrow Connector 4"/>
          <p:cNvCxnSpPr/>
          <p:nvPr/>
        </p:nvCxnSpPr>
        <p:spPr>
          <a:xfrm flipH="1">
            <a:off x="5882640" y="3802380"/>
            <a:ext cx="1158240" cy="762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3987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Novice vs. Expert Framework</a:t>
            </a:r>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1214" y="1592580"/>
            <a:ext cx="2377952" cy="4037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427177" y="1538446"/>
            <a:ext cx="5716823"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7067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dirty="0" smtClean="0"/>
              <a:t>Computer Labs with ANSYS</a:t>
            </a:r>
          </a:p>
        </p:txBody>
      </p:sp>
      <p:sp>
        <p:nvSpPr>
          <p:cNvPr id="14339" name="Content Placeholder 2"/>
          <p:cNvSpPr>
            <a:spLocks noGrp="1"/>
          </p:cNvSpPr>
          <p:nvPr>
            <p:ph idx="1"/>
          </p:nvPr>
        </p:nvSpPr>
        <p:spPr/>
        <p:txBody>
          <a:bodyPr>
            <a:normAutofit fontScale="92500" lnSpcReduction="10000"/>
          </a:bodyPr>
          <a:lstStyle/>
          <a:p>
            <a:pPr eaLnBrk="1" hangingPunct="1"/>
            <a:r>
              <a:rPr lang="en-US" dirty="0"/>
              <a:t>CIT </a:t>
            </a:r>
            <a:r>
              <a:rPr lang="en-US" dirty="0" smtClean="0"/>
              <a:t>public labs </a:t>
            </a:r>
          </a:p>
          <a:p>
            <a:pPr lvl="1" eaLnBrk="1" hangingPunct="1"/>
            <a:r>
              <a:rPr lang="en-US" dirty="0" smtClean="0"/>
              <a:t>B7 Upson</a:t>
            </a:r>
          </a:p>
          <a:p>
            <a:pPr lvl="1" eaLnBrk="1" hangingPunct="1"/>
            <a:r>
              <a:rPr lang="en-US" dirty="0" smtClean="0"/>
              <a:t>318 Phillips</a:t>
            </a:r>
          </a:p>
          <a:p>
            <a:pPr lvl="1" eaLnBrk="1" hangingPunct="1"/>
            <a:r>
              <a:rPr lang="en-US" dirty="0" smtClean="0"/>
              <a:t>ACCEL </a:t>
            </a:r>
            <a:r>
              <a:rPr lang="en-US" dirty="0"/>
              <a:t>lab in Carpenter </a:t>
            </a:r>
            <a:r>
              <a:rPr lang="en-US" dirty="0" smtClean="0"/>
              <a:t>Hall</a:t>
            </a:r>
          </a:p>
          <a:p>
            <a:pPr eaLnBrk="1" hangingPunct="1"/>
            <a:r>
              <a:rPr lang="en-US" dirty="0" smtClean="0"/>
              <a:t>471 Rhodes </a:t>
            </a:r>
          </a:p>
          <a:p>
            <a:pPr eaLnBrk="1" hangingPunct="1"/>
            <a:r>
              <a:rPr lang="en-US" dirty="0" smtClean="0"/>
              <a:t>Swanson Lab (163 Rhodes)</a:t>
            </a:r>
          </a:p>
          <a:p>
            <a:pPr lvl="1" eaLnBrk="1" hangingPunct="1"/>
            <a:r>
              <a:rPr lang="en-US" dirty="0" smtClean="0"/>
              <a:t>16 workstations </a:t>
            </a:r>
          </a:p>
          <a:p>
            <a:pPr lvl="1" eaLnBrk="1" hangingPunct="1"/>
            <a:r>
              <a:rPr lang="en-US" dirty="0" smtClean="0"/>
              <a:t>2 quad-core processors</a:t>
            </a:r>
          </a:p>
          <a:p>
            <a:pPr lvl="1" eaLnBrk="1" hangingPunct="1"/>
            <a:r>
              <a:rPr lang="en-US" dirty="0" smtClean="0"/>
              <a:t>30 GB of RAM</a:t>
            </a:r>
          </a:p>
          <a:p>
            <a:pPr eaLnBrk="1" hangingPunct="1"/>
            <a:endParaRPr lang="en-US" dirty="0" smtClean="0"/>
          </a:p>
        </p:txBody>
      </p:sp>
    </p:spTree>
    <p:extLst>
      <p:ext uri="{BB962C8B-B14F-4D97-AF65-F5344CB8AC3E}">
        <p14:creationId xmlns:p14="http://schemas.microsoft.com/office/powerpoint/2010/main" val="36964005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33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33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339">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339">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339">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339">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33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Cover in Project Report and Presentation?</a:t>
            </a:r>
            <a:endParaRPr lang="en-US" dirty="0"/>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08688" y="1566708"/>
            <a:ext cx="5716823"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extBox 33"/>
          <p:cNvSpPr txBox="1"/>
          <p:nvPr/>
        </p:nvSpPr>
        <p:spPr>
          <a:xfrm>
            <a:off x="6441971" y="1590996"/>
            <a:ext cx="2435383" cy="1107996"/>
          </a:xfrm>
          <a:prstGeom prst="rect">
            <a:avLst/>
          </a:prstGeom>
          <a:solidFill>
            <a:schemeClr val="accent1"/>
          </a:solidFill>
        </p:spPr>
        <p:txBody>
          <a:bodyPr wrap="square" rtlCol="0">
            <a:spAutoFit/>
          </a:bodyPr>
          <a:lstStyle/>
          <a:p>
            <a:r>
              <a:rPr lang="en-US" sz="2200" dirty="0" smtClean="0">
                <a:solidFill>
                  <a:schemeClr val="bg2"/>
                </a:solidFill>
              </a:rPr>
              <a:t>Cover all items in the “expert” framework</a:t>
            </a:r>
            <a:endParaRPr lang="en-US" sz="2200" dirty="0">
              <a:solidFill>
                <a:schemeClr val="bg2"/>
              </a:solidFill>
            </a:endParaRPr>
          </a:p>
        </p:txBody>
      </p:sp>
      <p:cxnSp>
        <p:nvCxnSpPr>
          <p:cNvPr id="35" name="Straight Arrow Connector 34"/>
          <p:cNvCxnSpPr>
            <a:stCxn id="34" idx="1"/>
          </p:cNvCxnSpPr>
          <p:nvPr/>
        </p:nvCxnSpPr>
        <p:spPr>
          <a:xfrm flipH="1">
            <a:off x="5433059" y="2144994"/>
            <a:ext cx="1008912"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6441972" y="2993076"/>
            <a:ext cx="2435383" cy="1446550"/>
          </a:xfrm>
          <a:prstGeom prst="rect">
            <a:avLst/>
          </a:prstGeom>
          <a:solidFill>
            <a:schemeClr val="accent1"/>
          </a:solidFill>
        </p:spPr>
        <p:txBody>
          <a:bodyPr wrap="square" rtlCol="0">
            <a:spAutoFit/>
          </a:bodyPr>
          <a:lstStyle/>
          <a:p>
            <a:r>
              <a:rPr lang="en-US" sz="2200" dirty="0" smtClean="0">
                <a:solidFill>
                  <a:schemeClr val="bg2"/>
                </a:solidFill>
              </a:rPr>
              <a:t>In the process, you will come across as an FEA expert!</a:t>
            </a:r>
            <a:endParaRPr lang="en-US" sz="2200" dirty="0">
              <a:solidFill>
                <a:schemeClr val="bg2"/>
              </a:solidFill>
            </a:endParaRPr>
          </a:p>
        </p:txBody>
      </p:sp>
      <p:sp>
        <p:nvSpPr>
          <p:cNvPr id="39" name="TextBox 38"/>
          <p:cNvSpPr txBox="1"/>
          <p:nvPr/>
        </p:nvSpPr>
        <p:spPr>
          <a:xfrm>
            <a:off x="6441972" y="4725912"/>
            <a:ext cx="2435383" cy="1107996"/>
          </a:xfrm>
          <a:prstGeom prst="rect">
            <a:avLst/>
          </a:prstGeom>
          <a:solidFill>
            <a:schemeClr val="accent1"/>
          </a:solidFill>
        </p:spPr>
        <p:txBody>
          <a:bodyPr wrap="square" rtlCol="0">
            <a:spAutoFit/>
          </a:bodyPr>
          <a:lstStyle/>
          <a:p>
            <a:r>
              <a:rPr lang="en-US" sz="2200" dirty="0" smtClean="0">
                <a:solidFill>
                  <a:schemeClr val="bg2"/>
                </a:solidFill>
              </a:rPr>
              <a:t>More discussion in the coming weeks</a:t>
            </a:r>
            <a:endParaRPr lang="en-US" sz="2200" dirty="0">
              <a:solidFill>
                <a:schemeClr val="bg2"/>
              </a:solidFill>
            </a:endParaRPr>
          </a:p>
        </p:txBody>
      </p:sp>
    </p:spTree>
    <p:extLst>
      <p:ext uri="{BB962C8B-B14F-4D97-AF65-F5344CB8AC3E}">
        <p14:creationId xmlns:p14="http://schemas.microsoft.com/office/powerpoint/2010/main" val="3106894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8" grpId="0" animBg="1"/>
      <p:bldP spid="3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Incremental Build-Up of FEA Model</a:t>
            </a:r>
            <a:endParaRPr lang="en-US" dirty="0"/>
          </a:p>
        </p:txBody>
      </p:sp>
      <p:cxnSp>
        <p:nvCxnSpPr>
          <p:cNvPr id="7" name="Straight Arrow Connector 6"/>
          <p:cNvCxnSpPr/>
          <p:nvPr/>
        </p:nvCxnSpPr>
        <p:spPr>
          <a:xfrm>
            <a:off x="2316480" y="4975860"/>
            <a:ext cx="4518660" cy="762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2316480" y="1691640"/>
            <a:ext cx="0" cy="326898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637894" y="5073253"/>
            <a:ext cx="1735613" cy="461665"/>
          </a:xfrm>
          <a:prstGeom prst="rect">
            <a:avLst/>
          </a:prstGeom>
          <a:noFill/>
        </p:spPr>
        <p:txBody>
          <a:bodyPr wrap="square" rtlCol="0">
            <a:spAutoFit/>
          </a:bodyPr>
          <a:lstStyle/>
          <a:p>
            <a:r>
              <a:rPr lang="en-US" sz="2400" dirty="0" smtClean="0">
                <a:solidFill>
                  <a:srgbClr val="00B0F0"/>
                </a:solidFill>
              </a:rPr>
              <a:t>Geometry</a:t>
            </a:r>
            <a:endParaRPr lang="en-US" sz="2400" dirty="0">
              <a:solidFill>
                <a:srgbClr val="00B0F0"/>
              </a:solidFill>
            </a:endParaRPr>
          </a:p>
        </p:txBody>
      </p:sp>
      <p:sp>
        <p:nvSpPr>
          <p:cNvPr id="11" name="TextBox 10"/>
          <p:cNvSpPr txBox="1"/>
          <p:nvPr/>
        </p:nvSpPr>
        <p:spPr>
          <a:xfrm>
            <a:off x="1075294" y="1636633"/>
            <a:ext cx="1241185" cy="461665"/>
          </a:xfrm>
          <a:prstGeom prst="rect">
            <a:avLst/>
          </a:prstGeom>
          <a:noFill/>
        </p:spPr>
        <p:txBody>
          <a:bodyPr wrap="square" rtlCol="0">
            <a:spAutoFit/>
          </a:bodyPr>
          <a:lstStyle/>
          <a:p>
            <a:r>
              <a:rPr lang="en-US" sz="2400" dirty="0" smtClean="0">
                <a:solidFill>
                  <a:srgbClr val="00B0F0"/>
                </a:solidFill>
              </a:rPr>
              <a:t>Physics</a:t>
            </a:r>
            <a:endParaRPr lang="en-US" sz="2400" dirty="0">
              <a:solidFill>
                <a:srgbClr val="00B0F0"/>
              </a:solidFill>
            </a:endParaRPr>
          </a:p>
        </p:txBody>
      </p:sp>
      <p:sp>
        <p:nvSpPr>
          <p:cNvPr id="12" name="TextBox 11"/>
          <p:cNvSpPr txBox="1"/>
          <p:nvPr/>
        </p:nvSpPr>
        <p:spPr>
          <a:xfrm>
            <a:off x="2614535" y="4983480"/>
            <a:ext cx="1096406" cy="369332"/>
          </a:xfrm>
          <a:prstGeom prst="rect">
            <a:avLst/>
          </a:prstGeom>
          <a:noFill/>
        </p:spPr>
        <p:txBody>
          <a:bodyPr wrap="square" rtlCol="0">
            <a:spAutoFit/>
          </a:bodyPr>
          <a:lstStyle/>
          <a:p>
            <a:r>
              <a:rPr lang="en-US" dirty="0" smtClean="0">
                <a:solidFill>
                  <a:srgbClr val="C00000"/>
                </a:solidFill>
              </a:rPr>
              <a:t>Simple</a:t>
            </a:r>
            <a:endParaRPr lang="en-US" dirty="0">
              <a:solidFill>
                <a:srgbClr val="C00000"/>
              </a:solidFill>
            </a:endParaRPr>
          </a:p>
        </p:txBody>
      </p:sp>
      <p:sp>
        <p:nvSpPr>
          <p:cNvPr id="13" name="Rectangle 12"/>
          <p:cNvSpPr/>
          <p:nvPr/>
        </p:nvSpPr>
        <p:spPr>
          <a:xfrm>
            <a:off x="5407166" y="4983480"/>
            <a:ext cx="1095172" cy="369332"/>
          </a:xfrm>
          <a:prstGeom prst="rect">
            <a:avLst/>
          </a:prstGeom>
        </p:spPr>
        <p:txBody>
          <a:bodyPr wrap="none">
            <a:spAutoFit/>
          </a:bodyPr>
          <a:lstStyle/>
          <a:p>
            <a:r>
              <a:rPr lang="en-US" dirty="0" smtClean="0">
                <a:solidFill>
                  <a:srgbClr val="C00000"/>
                </a:solidFill>
              </a:rPr>
              <a:t>Complex</a:t>
            </a:r>
            <a:endParaRPr lang="en-US" dirty="0">
              <a:solidFill>
                <a:srgbClr val="C00000"/>
              </a:solidFill>
            </a:endParaRPr>
          </a:p>
        </p:txBody>
      </p:sp>
      <p:sp>
        <p:nvSpPr>
          <p:cNvPr id="14" name="TextBox 13"/>
          <p:cNvSpPr txBox="1"/>
          <p:nvPr/>
        </p:nvSpPr>
        <p:spPr>
          <a:xfrm>
            <a:off x="1372731" y="4327058"/>
            <a:ext cx="1096406" cy="369332"/>
          </a:xfrm>
          <a:prstGeom prst="rect">
            <a:avLst/>
          </a:prstGeom>
          <a:noFill/>
        </p:spPr>
        <p:txBody>
          <a:bodyPr wrap="square" rtlCol="0">
            <a:spAutoFit/>
          </a:bodyPr>
          <a:lstStyle/>
          <a:p>
            <a:r>
              <a:rPr lang="en-US" dirty="0" smtClean="0">
                <a:solidFill>
                  <a:srgbClr val="C00000"/>
                </a:solidFill>
              </a:rPr>
              <a:t>Simple</a:t>
            </a:r>
            <a:endParaRPr lang="en-US" dirty="0">
              <a:solidFill>
                <a:srgbClr val="C00000"/>
              </a:solidFill>
            </a:endParaRPr>
          </a:p>
        </p:txBody>
      </p:sp>
      <p:sp>
        <p:nvSpPr>
          <p:cNvPr id="15" name="Rectangle 14"/>
          <p:cNvSpPr/>
          <p:nvPr/>
        </p:nvSpPr>
        <p:spPr>
          <a:xfrm>
            <a:off x="1117640" y="2287548"/>
            <a:ext cx="1095172" cy="369332"/>
          </a:xfrm>
          <a:prstGeom prst="rect">
            <a:avLst/>
          </a:prstGeom>
        </p:spPr>
        <p:txBody>
          <a:bodyPr wrap="none">
            <a:spAutoFit/>
          </a:bodyPr>
          <a:lstStyle/>
          <a:p>
            <a:r>
              <a:rPr lang="en-US" dirty="0" smtClean="0">
                <a:solidFill>
                  <a:srgbClr val="C00000"/>
                </a:solidFill>
              </a:rPr>
              <a:t>Complex</a:t>
            </a:r>
            <a:endParaRPr lang="en-US" dirty="0">
              <a:solidFill>
                <a:srgbClr val="C00000"/>
              </a:solidFill>
            </a:endParaRPr>
          </a:p>
        </p:txBody>
      </p:sp>
      <p:cxnSp>
        <p:nvCxnSpPr>
          <p:cNvPr id="17" name="Straight Connector 16"/>
          <p:cNvCxnSpPr/>
          <p:nvPr/>
        </p:nvCxnSpPr>
        <p:spPr>
          <a:xfrm>
            <a:off x="3009900" y="4899660"/>
            <a:ext cx="0" cy="173593"/>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954752" y="4889063"/>
            <a:ext cx="0" cy="173593"/>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2201127" y="4511724"/>
            <a:ext cx="20599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2201127" y="2472214"/>
            <a:ext cx="205996" cy="0"/>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2614535" y="2098298"/>
            <a:ext cx="1719048" cy="430887"/>
          </a:xfrm>
          <a:prstGeom prst="rect">
            <a:avLst/>
          </a:prstGeom>
          <a:solidFill>
            <a:schemeClr val="accent1"/>
          </a:solidFill>
        </p:spPr>
        <p:txBody>
          <a:bodyPr wrap="square" rtlCol="0">
            <a:spAutoFit/>
          </a:bodyPr>
          <a:lstStyle/>
          <a:p>
            <a:r>
              <a:rPr lang="en-US" sz="2200" dirty="0" smtClean="0">
                <a:solidFill>
                  <a:schemeClr val="bg2"/>
                </a:solidFill>
              </a:rPr>
              <a:t>Acceptable</a:t>
            </a:r>
            <a:endParaRPr lang="en-US" sz="2200" dirty="0">
              <a:solidFill>
                <a:schemeClr val="bg2"/>
              </a:solidFill>
            </a:endParaRPr>
          </a:p>
        </p:txBody>
      </p:sp>
      <p:sp>
        <p:nvSpPr>
          <p:cNvPr id="29" name="TextBox 28"/>
          <p:cNvSpPr txBox="1"/>
          <p:nvPr/>
        </p:nvSpPr>
        <p:spPr>
          <a:xfrm>
            <a:off x="5315726" y="4093963"/>
            <a:ext cx="1719048" cy="769441"/>
          </a:xfrm>
          <a:prstGeom prst="rect">
            <a:avLst/>
          </a:prstGeom>
          <a:solidFill>
            <a:schemeClr val="accent1"/>
          </a:solidFill>
        </p:spPr>
        <p:txBody>
          <a:bodyPr wrap="square" rtlCol="0">
            <a:spAutoFit/>
          </a:bodyPr>
          <a:lstStyle/>
          <a:p>
            <a:r>
              <a:rPr lang="en-US" sz="2200" dirty="0" smtClean="0">
                <a:solidFill>
                  <a:schemeClr val="bg2"/>
                </a:solidFill>
              </a:rPr>
              <a:t> Not Acceptable</a:t>
            </a:r>
            <a:endParaRPr lang="en-US" sz="2200" dirty="0">
              <a:solidFill>
                <a:schemeClr val="bg2"/>
              </a:solidFill>
            </a:endParaRPr>
          </a:p>
        </p:txBody>
      </p:sp>
      <p:sp>
        <p:nvSpPr>
          <p:cNvPr id="30" name="TextBox 29"/>
          <p:cNvSpPr txBox="1"/>
          <p:nvPr/>
        </p:nvSpPr>
        <p:spPr>
          <a:xfrm>
            <a:off x="5407165" y="2072104"/>
            <a:ext cx="1627609" cy="430887"/>
          </a:xfrm>
          <a:prstGeom prst="rect">
            <a:avLst/>
          </a:prstGeom>
          <a:solidFill>
            <a:schemeClr val="accent1"/>
          </a:solidFill>
        </p:spPr>
        <p:txBody>
          <a:bodyPr wrap="square" rtlCol="0">
            <a:spAutoFit/>
          </a:bodyPr>
          <a:lstStyle/>
          <a:p>
            <a:r>
              <a:rPr lang="en-US" sz="2200" dirty="0" smtClean="0">
                <a:solidFill>
                  <a:schemeClr val="bg2"/>
                </a:solidFill>
              </a:rPr>
              <a:t>Acceptable</a:t>
            </a:r>
            <a:endParaRPr lang="en-US" sz="2200" dirty="0">
              <a:solidFill>
                <a:schemeClr val="bg2"/>
              </a:solidFill>
            </a:endParaRPr>
          </a:p>
        </p:txBody>
      </p:sp>
      <p:grpSp>
        <p:nvGrpSpPr>
          <p:cNvPr id="57" name="Group 56"/>
          <p:cNvGrpSpPr/>
          <p:nvPr/>
        </p:nvGrpSpPr>
        <p:grpSpPr>
          <a:xfrm>
            <a:off x="2735580" y="2472214"/>
            <a:ext cx="2580146" cy="2039510"/>
            <a:chOff x="2735580" y="2472214"/>
            <a:chExt cx="2580146" cy="2039510"/>
          </a:xfrm>
        </p:grpSpPr>
        <p:cxnSp>
          <p:nvCxnSpPr>
            <p:cNvPr id="46" name="Straight Connector 45"/>
            <p:cNvCxnSpPr/>
            <p:nvPr/>
          </p:nvCxnSpPr>
          <p:spPr>
            <a:xfrm>
              <a:off x="3817620" y="3055620"/>
              <a:ext cx="1082040" cy="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56" name="Group 55"/>
            <p:cNvGrpSpPr/>
            <p:nvPr/>
          </p:nvGrpSpPr>
          <p:grpSpPr>
            <a:xfrm>
              <a:off x="2735580" y="2472214"/>
              <a:ext cx="2580146" cy="2039510"/>
              <a:chOff x="2735580" y="2472214"/>
              <a:chExt cx="2580146" cy="2039510"/>
            </a:xfrm>
          </p:grpSpPr>
          <p:cxnSp>
            <p:nvCxnSpPr>
              <p:cNvPr id="36" name="Straight Connector 35"/>
              <p:cNvCxnSpPr/>
              <p:nvPr/>
            </p:nvCxnSpPr>
            <p:spPr>
              <a:xfrm flipV="1">
                <a:off x="2735580" y="3627120"/>
                <a:ext cx="0" cy="884604"/>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2735580" y="3634740"/>
                <a:ext cx="1082040" cy="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3817620" y="3055620"/>
                <a:ext cx="0" cy="57912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V="1">
                <a:off x="4899660" y="2472214"/>
                <a:ext cx="0" cy="57912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4899660" y="2472214"/>
                <a:ext cx="416066" cy="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853461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 for Today</a:t>
            </a:r>
            <a:endParaRPr lang="en-US" dirty="0"/>
          </a:p>
        </p:txBody>
      </p:sp>
      <p:sp>
        <p:nvSpPr>
          <p:cNvPr id="3" name="Content Placeholder 2"/>
          <p:cNvSpPr>
            <a:spLocks noGrp="1"/>
          </p:cNvSpPr>
          <p:nvPr>
            <p:ph idx="1"/>
          </p:nvPr>
        </p:nvSpPr>
        <p:spPr/>
        <p:txBody>
          <a:bodyPr>
            <a:normAutofit lnSpcReduction="10000"/>
          </a:bodyPr>
          <a:lstStyle/>
          <a:p>
            <a:r>
              <a:rPr lang="en-US" dirty="0" smtClean="0"/>
              <a:t>Sources for project ideas</a:t>
            </a:r>
          </a:p>
          <a:p>
            <a:pPr lvl="1"/>
            <a:r>
              <a:rPr lang="en-US" dirty="0" smtClean="0"/>
              <a:t>Verification manual in ANSYS</a:t>
            </a:r>
          </a:p>
          <a:p>
            <a:pPr lvl="1"/>
            <a:r>
              <a:rPr lang="en-US" dirty="0" smtClean="0"/>
              <a:t>Slides from ANSYS Tech Days</a:t>
            </a:r>
          </a:p>
          <a:p>
            <a:r>
              <a:rPr lang="en-US" dirty="0" smtClean="0"/>
              <a:t>Project approach</a:t>
            </a:r>
          </a:p>
          <a:p>
            <a:pPr lvl="1"/>
            <a:r>
              <a:rPr lang="en-US" dirty="0" smtClean="0"/>
              <a:t>Novice vs. expert framework</a:t>
            </a:r>
          </a:p>
          <a:p>
            <a:pPr lvl="1"/>
            <a:r>
              <a:rPr lang="en-US" dirty="0" smtClean="0"/>
              <a:t>Incremental build-up of FEA model</a:t>
            </a:r>
          </a:p>
          <a:p>
            <a:r>
              <a:rPr lang="en-US" dirty="0" smtClean="0">
                <a:solidFill>
                  <a:srgbClr val="FF0000"/>
                </a:solidFill>
              </a:rPr>
              <a:t>Meshes for HW 6</a:t>
            </a:r>
          </a:p>
          <a:p>
            <a:r>
              <a:rPr lang="en-US" dirty="0" smtClean="0"/>
              <a:t>Plate with a hole in ANSYS (continuation)</a:t>
            </a:r>
          </a:p>
          <a:p>
            <a:pPr lvl="1"/>
            <a:endParaRPr lang="en-US" dirty="0"/>
          </a:p>
        </p:txBody>
      </p:sp>
      <p:cxnSp>
        <p:nvCxnSpPr>
          <p:cNvPr id="5" name="Straight Arrow Connector 4"/>
          <p:cNvCxnSpPr/>
          <p:nvPr/>
        </p:nvCxnSpPr>
        <p:spPr>
          <a:xfrm flipH="1">
            <a:off x="5387340" y="4732020"/>
            <a:ext cx="1158240" cy="762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4511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Meshes for HW6</a:t>
            </a:r>
            <a:endParaRPr lang="en-US" dirty="0"/>
          </a:p>
        </p:txBody>
      </p:sp>
      <p:sp>
        <p:nvSpPr>
          <p:cNvPr id="3" name="Content Placeholder 2"/>
          <p:cNvSpPr>
            <a:spLocks noGrp="1"/>
          </p:cNvSpPr>
          <p:nvPr>
            <p:ph idx="1"/>
          </p:nvPr>
        </p:nvSpPr>
        <p:spPr/>
        <p:txBody>
          <a:bodyPr/>
          <a:lstStyle/>
          <a:p>
            <a:r>
              <a:rPr lang="en-US" dirty="0"/>
              <a:t>HW6, problem 4, Convection heat transfer</a:t>
            </a:r>
            <a:r>
              <a:rPr lang="en-US" dirty="0" smtClean="0"/>
              <a:t>:</a:t>
            </a:r>
          </a:p>
          <a:p>
            <a:pPr lvl="1"/>
            <a:r>
              <a:rPr lang="en-US" dirty="0" smtClean="0"/>
              <a:t>Download from </a:t>
            </a:r>
          </a:p>
          <a:p>
            <a:pPr lvl="2"/>
            <a:r>
              <a:rPr lang="en-US" i="1" dirty="0">
                <a:hlinkClick r:id="rId2"/>
              </a:rPr>
              <a:t>https://</a:t>
            </a:r>
            <a:r>
              <a:rPr lang="en-US" i="1" dirty="0" smtClean="0">
                <a:hlinkClick r:id="rId2"/>
              </a:rPr>
              <a:t>confluence.cornell.edu/display/SIMULATION/Files</a:t>
            </a:r>
            <a:endParaRPr lang="en-US" i="1" dirty="0" smtClean="0"/>
          </a:p>
          <a:p>
            <a:r>
              <a:rPr lang="en-US" dirty="0"/>
              <a:t>HW6, </a:t>
            </a:r>
            <a:r>
              <a:rPr lang="en-US" dirty="0" smtClean="0"/>
              <a:t>problem 6: To </a:t>
            </a:r>
            <a:r>
              <a:rPr lang="en-US" smtClean="0"/>
              <a:t>be posted</a:t>
            </a:r>
            <a:endParaRPr lang="en-US" i="1" dirty="0"/>
          </a:p>
        </p:txBody>
      </p:sp>
    </p:spTree>
    <p:extLst>
      <p:ext uri="{BB962C8B-B14F-4D97-AF65-F5344CB8AC3E}">
        <p14:creationId xmlns:p14="http://schemas.microsoft.com/office/powerpoint/2010/main" val="66284110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57425" y="2628903"/>
            <a:ext cx="5295900" cy="1200329"/>
          </a:xfrm>
          <a:prstGeom prst="rect">
            <a:avLst/>
          </a:prstGeom>
          <a:noFill/>
        </p:spPr>
        <p:txBody>
          <a:bodyPr wrap="square" rtlCol="0">
            <a:spAutoFit/>
          </a:bodyPr>
          <a:lstStyle/>
          <a:p>
            <a:pPr algn="ctr"/>
            <a:r>
              <a:rPr lang="en-US" sz="3600" dirty="0" smtClean="0">
                <a:solidFill>
                  <a:schemeClr val="tx2"/>
                </a:solidFill>
              </a:rPr>
              <a:t>SECTION MEETING #7</a:t>
            </a:r>
          </a:p>
          <a:p>
            <a:pPr algn="ctr"/>
            <a:r>
              <a:rPr lang="en-US" sz="3600" dirty="0" smtClean="0">
                <a:solidFill>
                  <a:schemeClr val="tx2"/>
                </a:solidFill>
              </a:rPr>
              <a:t>10/12/2012</a:t>
            </a:r>
            <a:endParaRPr lang="en-US" sz="3600" dirty="0">
              <a:solidFill>
                <a:schemeClr val="tx2"/>
              </a:solidFill>
            </a:endParaRPr>
          </a:p>
        </p:txBody>
      </p:sp>
    </p:spTree>
    <p:extLst>
      <p:ext uri="{BB962C8B-B14F-4D97-AF65-F5344CB8AC3E}">
        <p14:creationId xmlns:p14="http://schemas.microsoft.com/office/powerpoint/2010/main" val="181192820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descr="structural.gif"/>
          <p:cNvPicPr>
            <a:picLocks noChangeAspect="1"/>
          </p:cNvPicPr>
          <p:nvPr>
            <p:custDataLst>
              <p:tags r:id="rId2"/>
            </p:custDataLst>
          </p:nvPr>
        </p:nvPicPr>
        <p:blipFill rotWithShape="1">
          <a:blip r:embed="rId8" cstate="print">
            <a:extLst>
              <a:ext uri="{BEBA8EAE-BF5A-486C-A8C5-ECC9F3942E4B}">
                <a14:imgProps xmlns:a14="http://schemas.microsoft.com/office/drawing/2010/main">
                  <a14:imgLayer r:embed="rId9">
                    <a14:imgEffect>
                      <a14:backgroundRemoval t="0" b="100000" l="0" r="100000">
                        <a14:foregroundMark x1="34021" y1="37642" x2="34021" y2="37642"/>
                        <a14:foregroundMark x1="53166" y1="47619" x2="53166" y2="47619"/>
                        <a14:foregroundMark x1="63181" y1="42630" x2="63181" y2="42630"/>
                        <a14:foregroundMark x1="70839" y1="31973" x2="70839" y2="31973"/>
                        <a14:foregroundMark x1="70398" y1="58277" x2="70398" y2="58277"/>
                        <a14:foregroundMark x1="65243" y1="75964" x2="65243" y2="75964"/>
                        <a14:foregroundMark x1="38733" y1="73243" x2="38733" y2="73243"/>
                        <a14:backgroundMark x1="17084" y1="39456" x2="17084" y2="39456"/>
                        <a14:backgroundMark x1="22680" y1="54649" x2="22680" y2="54649"/>
                        <a14:backgroundMark x1="28866" y1="75737" x2="28866" y2="75737"/>
                        <a14:backgroundMark x1="42710" y1="81633" x2="42710" y2="81633"/>
                        <a14:backgroundMark x1="60383" y1="80045" x2="60383" y2="80045"/>
                        <a14:backgroundMark x1="77909" y1="61905" x2="77909" y2="61905"/>
                        <a14:backgroundMark x1="41973" y1="13379" x2="41973" y2="13379"/>
                        <a14:backgroundMark x1="32990" y1="22902" x2="32990" y2="22902"/>
                        <a14:backgroundMark x1="17820" y1="56236" x2="17820" y2="56236"/>
                        <a14:backgroundMark x1="24448" y1="77324" x2="24448" y2="77324"/>
                        <a14:backgroundMark x1="35346" y1="88889" x2="35346" y2="88889"/>
                        <a14:backgroundMark x1="45214" y1="79365" x2="45214" y2="79365"/>
                        <a14:backgroundMark x1="53019" y1="85941" x2="53019" y2="85941"/>
                      </a14:backgroundRemoval>
                    </a14:imgEffect>
                  </a14:imgLayer>
                </a14:imgProps>
              </a:ext>
            </a:extLst>
          </a:blip>
          <a:srcRect l="19191" r="23238" b="12909"/>
          <a:stretch/>
        </p:blipFill>
        <p:spPr>
          <a:xfrm>
            <a:off x="7593247" y="175652"/>
            <a:ext cx="1213385" cy="1034587"/>
          </a:xfrm>
          <a:prstGeom prst="rect">
            <a:avLst/>
          </a:prstGeom>
          <a:ln>
            <a:noFill/>
          </a:ln>
          <a:effectLst>
            <a:outerShdw blurRad="190500" algn="tl" rotWithShape="0">
              <a:srgbClr val="000000">
                <a:alpha val="70000"/>
              </a:srgbClr>
            </a:outerShdw>
            <a:reflection blurRad="50800" stA="20000" endPos="55000" dir="5400000" sy="-100000" algn="bl" rotWithShape="0"/>
          </a:effectLst>
        </p:spPr>
      </p:pic>
      <p:sp>
        <p:nvSpPr>
          <p:cNvPr id="5" name="Title 4"/>
          <p:cNvSpPr>
            <a:spLocks noGrp="1"/>
          </p:cNvSpPr>
          <p:nvPr>
            <p:ph type="title"/>
            <p:custDataLst>
              <p:tags r:id="rId3"/>
            </p:custDataLst>
          </p:nvPr>
        </p:nvSpPr>
        <p:spPr/>
        <p:txBody>
          <a:bodyPr/>
          <a:lstStyle/>
          <a:p>
            <a:r>
              <a:rPr lang="en-US" dirty="0"/>
              <a:t>ANSYS in Structural Mechanics</a:t>
            </a:r>
            <a:br>
              <a:rPr lang="en-US" dirty="0"/>
            </a:br>
            <a:endParaRPr lang="en-US" dirty="0"/>
          </a:p>
        </p:txBody>
      </p:sp>
      <p:sp>
        <p:nvSpPr>
          <p:cNvPr id="6" name="Text Placeholder 5"/>
          <p:cNvSpPr>
            <a:spLocks noGrp="1"/>
          </p:cNvSpPr>
          <p:nvPr>
            <p:ph type="body" sz="quarter" idx="11"/>
            <p:custDataLst>
              <p:tags r:id="rId4"/>
            </p:custDataLst>
          </p:nvPr>
        </p:nvSpPr>
        <p:spPr>
          <a:xfrm>
            <a:off x="159840" y="1005269"/>
            <a:ext cx="4031160" cy="5577555"/>
          </a:xfrm>
        </p:spPr>
        <p:txBody>
          <a:bodyPr/>
          <a:lstStyle/>
          <a:p>
            <a:pPr>
              <a:lnSpc>
                <a:spcPct val="250000"/>
              </a:lnSpc>
            </a:pPr>
            <a:r>
              <a:rPr lang="en-US" sz="2000" dirty="0" smtClean="0">
                <a:latin typeface="+mn-lt"/>
              </a:rPr>
              <a:t>Nonlinear Analysis</a:t>
            </a:r>
          </a:p>
          <a:p>
            <a:pPr>
              <a:lnSpc>
                <a:spcPct val="250000"/>
              </a:lnSpc>
            </a:pPr>
            <a:r>
              <a:rPr lang="en-US" sz="2000" dirty="0" smtClean="0">
                <a:latin typeface="+mn-lt"/>
              </a:rPr>
              <a:t>Fracture Mechanics</a:t>
            </a:r>
          </a:p>
          <a:p>
            <a:pPr>
              <a:lnSpc>
                <a:spcPct val="250000"/>
              </a:lnSpc>
            </a:pPr>
            <a:r>
              <a:rPr lang="en-US" sz="2000" dirty="0" smtClean="0">
                <a:latin typeface="+mn-lt"/>
              </a:rPr>
              <a:t>Linear Static</a:t>
            </a:r>
          </a:p>
          <a:p>
            <a:pPr>
              <a:lnSpc>
                <a:spcPct val="250000"/>
              </a:lnSpc>
            </a:pPr>
            <a:r>
              <a:rPr lang="en-US" sz="2000" dirty="0" smtClean="0">
                <a:latin typeface="+mn-lt"/>
              </a:rPr>
              <a:t>Instabilities</a:t>
            </a:r>
          </a:p>
          <a:p>
            <a:pPr>
              <a:lnSpc>
                <a:spcPct val="250000"/>
              </a:lnSpc>
            </a:pPr>
            <a:r>
              <a:rPr lang="en-US" sz="2000" dirty="0" smtClean="0">
                <a:latin typeface="+mn-lt"/>
              </a:rPr>
              <a:t>Acoustics</a:t>
            </a:r>
          </a:p>
          <a:p>
            <a:pPr>
              <a:lnSpc>
                <a:spcPct val="250000"/>
              </a:lnSpc>
            </a:pPr>
            <a:r>
              <a:rPr lang="en-US" sz="2000" dirty="0" smtClean="0">
                <a:latin typeface="+mn-lt"/>
              </a:rPr>
              <a:t>Contact</a:t>
            </a:r>
          </a:p>
        </p:txBody>
      </p:sp>
      <p:sp>
        <p:nvSpPr>
          <p:cNvPr id="2" name="Rectangle 1"/>
          <p:cNvSpPr/>
          <p:nvPr>
            <p:custDataLst>
              <p:tags r:id="rId5"/>
            </p:custDataLst>
          </p:nvPr>
        </p:nvSpPr>
        <p:spPr>
          <a:xfrm>
            <a:off x="4724400" y="1539423"/>
            <a:ext cx="4242484" cy="4708981"/>
          </a:xfrm>
          <a:prstGeom prst="rect">
            <a:avLst/>
          </a:prstGeom>
        </p:spPr>
        <p:txBody>
          <a:bodyPr wrap="square">
            <a:spAutoFit/>
          </a:bodyPr>
          <a:lstStyle/>
          <a:p>
            <a:pPr algn="r" fontAlgn="auto">
              <a:lnSpc>
                <a:spcPct val="250000"/>
              </a:lnSpc>
              <a:spcBef>
                <a:spcPts val="0"/>
              </a:spcBef>
              <a:spcAft>
                <a:spcPts val="0"/>
              </a:spcAft>
            </a:pPr>
            <a:r>
              <a:rPr lang="en-US" sz="2000" b="1" dirty="0" smtClean="0">
                <a:solidFill>
                  <a:prstClr val="black"/>
                </a:solidFill>
                <a:latin typeface="Calibri"/>
              </a:rPr>
              <a:t>Explicit</a:t>
            </a:r>
          </a:p>
          <a:p>
            <a:pPr algn="r" fontAlgn="auto">
              <a:lnSpc>
                <a:spcPct val="250000"/>
              </a:lnSpc>
              <a:spcBef>
                <a:spcPts val="0"/>
              </a:spcBef>
              <a:spcAft>
                <a:spcPts val="0"/>
              </a:spcAft>
            </a:pPr>
            <a:r>
              <a:rPr lang="en-US" sz="2000" b="1" dirty="0" smtClean="0">
                <a:solidFill>
                  <a:prstClr val="black"/>
                </a:solidFill>
                <a:latin typeface="Calibri"/>
              </a:rPr>
              <a:t>Dynamics – Modal</a:t>
            </a:r>
          </a:p>
          <a:p>
            <a:pPr algn="r" fontAlgn="auto">
              <a:lnSpc>
                <a:spcPct val="250000"/>
              </a:lnSpc>
              <a:spcBef>
                <a:spcPts val="0"/>
              </a:spcBef>
              <a:spcAft>
                <a:spcPts val="0"/>
              </a:spcAft>
            </a:pPr>
            <a:r>
              <a:rPr lang="en-US" sz="2000" b="1" dirty="0" smtClean="0">
                <a:solidFill>
                  <a:prstClr val="black"/>
                </a:solidFill>
                <a:latin typeface="Calibri"/>
              </a:rPr>
              <a:t>Dynamics – Spectral</a:t>
            </a:r>
          </a:p>
          <a:p>
            <a:pPr algn="r" fontAlgn="auto">
              <a:lnSpc>
                <a:spcPct val="250000"/>
              </a:lnSpc>
              <a:spcBef>
                <a:spcPts val="0"/>
              </a:spcBef>
              <a:spcAft>
                <a:spcPts val="0"/>
              </a:spcAft>
            </a:pPr>
            <a:r>
              <a:rPr lang="en-US" sz="2000" b="1" dirty="0" smtClean="0">
                <a:solidFill>
                  <a:prstClr val="black"/>
                </a:solidFill>
                <a:latin typeface="Calibri"/>
              </a:rPr>
              <a:t>Dynamics – Harmonic</a:t>
            </a:r>
          </a:p>
          <a:p>
            <a:pPr algn="r" fontAlgn="auto">
              <a:lnSpc>
                <a:spcPct val="250000"/>
              </a:lnSpc>
              <a:spcBef>
                <a:spcPts val="0"/>
              </a:spcBef>
              <a:spcAft>
                <a:spcPts val="0"/>
              </a:spcAft>
            </a:pPr>
            <a:r>
              <a:rPr lang="en-US" sz="2000" b="1" dirty="0" smtClean="0">
                <a:solidFill>
                  <a:prstClr val="black"/>
                </a:solidFill>
                <a:latin typeface="Calibri"/>
              </a:rPr>
              <a:t>Dynamics – Transient</a:t>
            </a:r>
          </a:p>
          <a:p>
            <a:pPr algn="r" fontAlgn="auto">
              <a:lnSpc>
                <a:spcPct val="250000"/>
              </a:lnSpc>
              <a:spcBef>
                <a:spcPts val="0"/>
              </a:spcBef>
              <a:spcAft>
                <a:spcPts val="0"/>
              </a:spcAft>
            </a:pPr>
            <a:r>
              <a:rPr lang="en-US" sz="2000" b="1" dirty="0" smtClean="0">
                <a:solidFill>
                  <a:prstClr val="black"/>
                </a:solidFill>
                <a:latin typeface="Calibri"/>
              </a:rPr>
              <a:t>Rigid/Flexible Mechanisms</a:t>
            </a:r>
            <a:endParaRPr lang="en-US" sz="2000" b="1" dirty="0">
              <a:solidFill>
                <a:prstClr val="black"/>
              </a:solidFill>
              <a:latin typeface="Calibri"/>
            </a:endParaRPr>
          </a:p>
        </p:txBody>
      </p:sp>
      <p:pic>
        <p:nvPicPr>
          <p:cNvPr id="1028" name="Picture 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504259" y="2014697"/>
            <a:ext cx="3657600" cy="301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504259" y="2032953"/>
            <a:ext cx="3657600" cy="297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504259" y="2102803"/>
            <a:ext cx="365760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501084" y="2044859"/>
            <a:ext cx="3663950" cy="2951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443142" y="2102803"/>
            <a:ext cx="3779837"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501084" y="2102803"/>
            <a:ext cx="366395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b="5373"/>
          <a:stretch/>
        </p:blipFill>
        <p:spPr bwMode="auto">
          <a:xfrm>
            <a:off x="2501084" y="2106874"/>
            <a:ext cx="3663950" cy="2827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501084" y="2102803"/>
            <a:ext cx="366395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Picture 13"/>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501084" y="2102803"/>
            <a:ext cx="366395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2438402" y="2057400"/>
            <a:ext cx="3789319" cy="29260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Box 18"/>
          <p:cNvSpPr txBox="1"/>
          <p:nvPr/>
        </p:nvSpPr>
        <p:spPr>
          <a:xfrm>
            <a:off x="2744924" y="1351002"/>
            <a:ext cx="2435383" cy="1446550"/>
          </a:xfrm>
          <a:prstGeom prst="rect">
            <a:avLst/>
          </a:prstGeom>
          <a:solidFill>
            <a:srgbClr val="4F81BD"/>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smtClean="0">
                <a:ln>
                  <a:noFill/>
                </a:ln>
                <a:solidFill>
                  <a:srgbClr val="EEECE1"/>
                </a:solidFill>
                <a:effectLst/>
                <a:uLnTx/>
                <a:uFillTx/>
              </a:rPr>
              <a:t>OK for project but should</a:t>
            </a:r>
            <a:r>
              <a:rPr kumimoji="0" lang="en-US" sz="2200" b="0" i="0" u="none" strike="noStrike" kern="0" cap="none" spc="0" normalizeH="0" noProof="0" dirty="0" smtClean="0">
                <a:ln>
                  <a:noFill/>
                </a:ln>
                <a:solidFill>
                  <a:srgbClr val="EEECE1"/>
                </a:solidFill>
                <a:effectLst/>
                <a:uLnTx/>
                <a:uFillTx/>
              </a:rPr>
              <a:t> go well beyond the cases covered in class</a:t>
            </a:r>
            <a:endParaRPr kumimoji="0" lang="en-US" sz="2200" b="0" i="0" u="none" strike="noStrike" kern="0" cap="none" spc="0" normalizeH="0" baseline="0" noProof="0" dirty="0">
              <a:ln>
                <a:noFill/>
              </a:ln>
              <a:solidFill>
                <a:srgbClr val="EEECE1"/>
              </a:solidFill>
              <a:effectLst/>
              <a:uLnTx/>
              <a:uFillTx/>
            </a:endParaRPr>
          </a:p>
        </p:txBody>
      </p:sp>
      <p:cxnSp>
        <p:nvCxnSpPr>
          <p:cNvPr id="20" name="Straight Arrow Connector 19"/>
          <p:cNvCxnSpPr>
            <a:stCxn id="19" idx="1"/>
          </p:cNvCxnSpPr>
          <p:nvPr/>
        </p:nvCxnSpPr>
        <p:spPr>
          <a:xfrm flipH="1">
            <a:off x="1493520" y="2074277"/>
            <a:ext cx="1251404" cy="1217563"/>
          </a:xfrm>
          <a:prstGeom prst="straightConnector1">
            <a:avLst/>
          </a:prstGeom>
          <a:noFill/>
          <a:ln w="38100" cap="flat" cmpd="sng" algn="ctr">
            <a:solidFill>
              <a:srgbClr val="4F81BD">
                <a:shade val="95000"/>
                <a:satMod val="105000"/>
              </a:srgbClr>
            </a:solidFill>
            <a:prstDash val="solid"/>
            <a:tailEnd type="arrow"/>
          </a:ln>
          <a:effectLst/>
        </p:spPr>
      </p:cxnSp>
    </p:spTree>
    <p:custDataLst>
      <p:tags r:id="rId1"/>
    </p:custDataLst>
    <p:extLst>
      <p:ext uri="{BB962C8B-B14F-4D97-AF65-F5344CB8AC3E}">
        <p14:creationId xmlns:p14="http://schemas.microsoft.com/office/powerpoint/2010/main" val="31731629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250"/>
                                  </p:stCondLst>
                                  <p:childTnLst>
                                    <p:set>
                                      <p:cBhvr>
                                        <p:cTn id="6" dur="1" fill="hold">
                                          <p:stCondLst>
                                            <p:cond delay="0"/>
                                          </p:stCondLst>
                                        </p:cTn>
                                        <p:tgtEl>
                                          <p:spTgt spid="1028"/>
                                        </p:tgtEl>
                                        <p:attrNameLst>
                                          <p:attrName>style.visibility</p:attrName>
                                        </p:attrNameLst>
                                      </p:cBhvr>
                                      <p:to>
                                        <p:strVal val="visible"/>
                                      </p:to>
                                    </p:set>
                                  </p:childTnLst>
                                </p:cTn>
                              </p:par>
                            </p:childTnLst>
                          </p:cTn>
                        </p:par>
                        <p:par>
                          <p:cTn id="7" fill="hold">
                            <p:stCondLst>
                              <p:cond delay="1250"/>
                            </p:stCondLst>
                            <p:childTnLst>
                              <p:par>
                                <p:cTn id="8" presetID="1" presetClass="entr" presetSubtype="0" fill="hold" nodeType="afterEffect">
                                  <p:stCondLst>
                                    <p:cond delay="1250"/>
                                  </p:stCondLst>
                                  <p:childTnLst>
                                    <p:set>
                                      <p:cBhvr>
                                        <p:cTn id="9" dur="1" fill="hold">
                                          <p:stCondLst>
                                            <p:cond delay="0"/>
                                          </p:stCondLst>
                                        </p:cTn>
                                        <p:tgtEl>
                                          <p:spTgt spid="1029"/>
                                        </p:tgtEl>
                                        <p:attrNameLst>
                                          <p:attrName>style.visibility</p:attrName>
                                        </p:attrNameLst>
                                      </p:cBhvr>
                                      <p:to>
                                        <p:strVal val="visible"/>
                                      </p:to>
                                    </p:set>
                                  </p:childTnLst>
                                </p:cTn>
                              </p:par>
                            </p:childTnLst>
                          </p:cTn>
                        </p:par>
                        <p:par>
                          <p:cTn id="10" fill="hold">
                            <p:stCondLst>
                              <p:cond delay="2500"/>
                            </p:stCondLst>
                            <p:childTnLst>
                              <p:par>
                                <p:cTn id="11" presetID="1" presetClass="entr" presetSubtype="0" fill="hold" nodeType="afterEffect">
                                  <p:stCondLst>
                                    <p:cond delay="1250"/>
                                  </p:stCondLst>
                                  <p:childTnLst>
                                    <p:set>
                                      <p:cBhvr>
                                        <p:cTn id="12" dur="1" fill="hold">
                                          <p:stCondLst>
                                            <p:cond delay="0"/>
                                          </p:stCondLst>
                                        </p:cTn>
                                        <p:tgtEl>
                                          <p:spTgt spid="1030"/>
                                        </p:tgtEl>
                                        <p:attrNameLst>
                                          <p:attrName>style.visibility</p:attrName>
                                        </p:attrNameLst>
                                      </p:cBhvr>
                                      <p:to>
                                        <p:strVal val="visible"/>
                                      </p:to>
                                    </p:set>
                                  </p:childTnLst>
                                </p:cTn>
                              </p:par>
                            </p:childTnLst>
                          </p:cTn>
                        </p:par>
                        <p:par>
                          <p:cTn id="13" fill="hold">
                            <p:stCondLst>
                              <p:cond delay="3750"/>
                            </p:stCondLst>
                            <p:childTnLst>
                              <p:par>
                                <p:cTn id="14" presetID="1" presetClass="entr" presetSubtype="0" fill="hold" nodeType="afterEffect">
                                  <p:stCondLst>
                                    <p:cond delay="1250"/>
                                  </p:stCondLst>
                                  <p:childTnLst>
                                    <p:set>
                                      <p:cBhvr>
                                        <p:cTn id="15" dur="1" fill="hold">
                                          <p:stCondLst>
                                            <p:cond delay="0"/>
                                          </p:stCondLst>
                                        </p:cTn>
                                        <p:tgtEl>
                                          <p:spTgt spid="1031"/>
                                        </p:tgtEl>
                                        <p:attrNameLst>
                                          <p:attrName>style.visibility</p:attrName>
                                        </p:attrNameLst>
                                      </p:cBhvr>
                                      <p:to>
                                        <p:strVal val="visible"/>
                                      </p:to>
                                    </p:set>
                                  </p:childTnLst>
                                </p:cTn>
                              </p:par>
                            </p:childTnLst>
                          </p:cTn>
                        </p:par>
                        <p:par>
                          <p:cTn id="16" fill="hold">
                            <p:stCondLst>
                              <p:cond delay="5000"/>
                            </p:stCondLst>
                            <p:childTnLst>
                              <p:par>
                                <p:cTn id="17" presetID="1" presetClass="entr" presetSubtype="0" fill="hold" nodeType="afterEffect">
                                  <p:stCondLst>
                                    <p:cond delay="1250"/>
                                  </p:stCondLst>
                                  <p:childTnLst>
                                    <p:set>
                                      <p:cBhvr>
                                        <p:cTn id="18" dur="1" fill="hold">
                                          <p:stCondLst>
                                            <p:cond delay="0"/>
                                          </p:stCondLst>
                                        </p:cTn>
                                        <p:tgtEl>
                                          <p:spTgt spid="1032"/>
                                        </p:tgtEl>
                                        <p:attrNameLst>
                                          <p:attrName>style.visibility</p:attrName>
                                        </p:attrNameLst>
                                      </p:cBhvr>
                                      <p:to>
                                        <p:strVal val="visible"/>
                                      </p:to>
                                    </p:set>
                                  </p:childTnLst>
                                </p:cTn>
                              </p:par>
                            </p:childTnLst>
                          </p:cTn>
                        </p:par>
                        <p:par>
                          <p:cTn id="19" fill="hold">
                            <p:stCondLst>
                              <p:cond delay="6250"/>
                            </p:stCondLst>
                            <p:childTnLst>
                              <p:par>
                                <p:cTn id="20" presetID="1" presetClass="entr" presetSubtype="0" fill="hold" nodeType="afterEffect">
                                  <p:stCondLst>
                                    <p:cond delay="1250"/>
                                  </p:stCondLst>
                                  <p:childTnLst>
                                    <p:set>
                                      <p:cBhvr>
                                        <p:cTn id="21" dur="1" fill="hold">
                                          <p:stCondLst>
                                            <p:cond delay="0"/>
                                          </p:stCondLst>
                                        </p:cTn>
                                        <p:tgtEl>
                                          <p:spTgt spid="1033"/>
                                        </p:tgtEl>
                                        <p:attrNameLst>
                                          <p:attrName>style.visibility</p:attrName>
                                        </p:attrNameLst>
                                      </p:cBhvr>
                                      <p:to>
                                        <p:strVal val="visible"/>
                                      </p:to>
                                    </p:set>
                                  </p:childTnLst>
                                </p:cTn>
                              </p:par>
                            </p:childTnLst>
                          </p:cTn>
                        </p:par>
                        <p:par>
                          <p:cTn id="22" fill="hold">
                            <p:stCondLst>
                              <p:cond delay="7500"/>
                            </p:stCondLst>
                            <p:childTnLst>
                              <p:par>
                                <p:cTn id="23" presetID="1" presetClass="entr" presetSubtype="0" fill="hold" nodeType="afterEffect">
                                  <p:stCondLst>
                                    <p:cond delay="1250"/>
                                  </p:stCondLst>
                                  <p:childTnLst>
                                    <p:set>
                                      <p:cBhvr>
                                        <p:cTn id="24" dur="1" fill="hold">
                                          <p:stCondLst>
                                            <p:cond delay="0"/>
                                          </p:stCondLst>
                                        </p:cTn>
                                        <p:tgtEl>
                                          <p:spTgt spid="1035"/>
                                        </p:tgtEl>
                                        <p:attrNameLst>
                                          <p:attrName>style.visibility</p:attrName>
                                        </p:attrNameLst>
                                      </p:cBhvr>
                                      <p:to>
                                        <p:strVal val="visible"/>
                                      </p:to>
                                    </p:set>
                                  </p:childTnLst>
                                </p:cTn>
                              </p:par>
                            </p:childTnLst>
                          </p:cTn>
                        </p:par>
                        <p:par>
                          <p:cTn id="25" fill="hold">
                            <p:stCondLst>
                              <p:cond delay="8750"/>
                            </p:stCondLst>
                            <p:childTnLst>
                              <p:par>
                                <p:cTn id="26" presetID="1" presetClass="entr" presetSubtype="0" fill="hold" nodeType="afterEffect">
                                  <p:stCondLst>
                                    <p:cond delay="1250"/>
                                  </p:stCondLst>
                                  <p:childTnLst>
                                    <p:set>
                                      <p:cBhvr>
                                        <p:cTn id="27" dur="1" fill="hold">
                                          <p:stCondLst>
                                            <p:cond delay="0"/>
                                          </p:stCondLst>
                                        </p:cTn>
                                        <p:tgtEl>
                                          <p:spTgt spid="1036"/>
                                        </p:tgtEl>
                                        <p:attrNameLst>
                                          <p:attrName>style.visibility</p:attrName>
                                        </p:attrNameLst>
                                      </p:cBhvr>
                                      <p:to>
                                        <p:strVal val="visible"/>
                                      </p:to>
                                    </p:set>
                                  </p:childTnLst>
                                </p:cTn>
                              </p:par>
                            </p:childTnLst>
                          </p:cTn>
                        </p:par>
                        <p:par>
                          <p:cTn id="28" fill="hold">
                            <p:stCondLst>
                              <p:cond delay="10000"/>
                            </p:stCondLst>
                            <p:childTnLst>
                              <p:par>
                                <p:cTn id="29" presetID="1" presetClass="entr" presetSubtype="0" fill="hold" nodeType="afterEffect">
                                  <p:stCondLst>
                                    <p:cond delay="1250"/>
                                  </p:stCondLst>
                                  <p:childTnLst>
                                    <p:set>
                                      <p:cBhvr>
                                        <p:cTn id="30" dur="1" fill="hold">
                                          <p:stCondLst>
                                            <p:cond delay="0"/>
                                          </p:stCondLst>
                                        </p:cTn>
                                        <p:tgtEl>
                                          <p:spTgt spid="1037"/>
                                        </p:tgtEl>
                                        <p:attrNameLst>
                                          <p:attrName>style.visibility</p:attrName>
                                        </p:attrNameLst>
                                      </p:cBhvr>
                                      <p:to>
                                        <p:strVal val="visible"/>
                                      </p:to>
                                    </p:set>
                                  </p:childTnLst>
                                </p:cTn>
                              </p:par>
                            </p:childTnLst>
                          </p:cTn>
                        </p:par>
                        <p:par>
                          <p:cTn id="31" fill="hold">
                            <p:stCondLst>
                              <p:cond delay="11250"/>
                            </p:stCondLst>
                            <p:childTnLst>
                              <p:par>
                                <p:cTn id="32" presetID="1" presetClass="entr" presetSubtype="0" fill="hold" nodeType="afterEffect">
                                  <p:stCondLst>
                                    <p:cond delay="1250"/>
                                  </p:stCondLst>
                                  <p:childTnLst>
                                    <p:set>
                                      <p:cBhvr>
                                        <p:cTn id="33" dur="1" fill="hold">
                                          <p:stCondLst>
                                            <p:cond delay="0"/>
                                          </p:stCondLst>
                                        </p:cTn>
                                        <p:tgtEl>
                                          <p:spTgt spid="1027"/>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par>
              <p:cTn id="40"/>
            </p:par>
          </p:childTnLst>
        </p:cTn>
      </p:par>
    </p:tnLst>
    <p:bldLst>
      <p:bldP spid="19"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Incremental Build-Up of FEA Model</a:t>
            </a:r>
            <a:endParaRPr lang="en-US" dirty="0"/>
          </a:p>
        </p:txBody>
      </p:sp>
      <p:cxnSp>
        <p:nvCxnSpPr>
          <p:cNvPr id="7" name="Straight Arrow Connector 6"/>
          <p:cNvCxnSpPr/>
          <p:nvPr/>
        </p:nvCxnSpPr>
        <p:spPr>
          <a:xfrm>
            <a:off x="2316480" y="4975860"/>
            <a:ext cx="4518660" cy="762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2316480" y="1691640"/>
            <a:ext cx="0" cy="326898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637894" y="5073253"/>
            <a:ext cx="1735613" cy="461665"/>
          </a:xfrm>
          <a:prstGeom prst="rect">
            <a:avLst/>
          </a:prstGeom>
          <a:noFill/>
        </p:spPr>
        <p:txBody>
          <a:bodyPr wrap="square" rtlCol="0">
            <a:spAutoFit/>
          </a:bodyPr>
          <a:lstStyle/>
          <a:p>
            <a:r>
              <a:rPr lang="en-US" sz="2400" dirty="0" smtClean="0">
                <a:solidFill>
                  <a:srgbClr val="00B0F0"/>
                </a:solidFill>
              </a:rPr>
              <a:t>Geometry</a:t>
            </a:r>
            <a:endParaRPr lang="en-US" sz="2400" dirty="0">
              <a:solidFill>
                <a:srgbClr val="00B0F0"/>
              </a:solidFill>
            </a:endParaRPr>
          </a:p>
        </p:txBody>
      </p:sp>
      <p:sp>
        <p:nvSpPr>
          <p:cNvPr id="11" name="TextBox 10"/>
          <p:cNvSpPr txBox="1"/>
          <p:nvPr/>
        </p:nvSpPr>
        <p:spPr>
          <a:xfrm>
            <a:off x="828524" y="1400413"/>
            <a:ext cx="1475601" cy="830997"/>
          </a:xfrm>
          <a:prstGeom prst="rect">
            <a:avLst/>
          </a:prstGeom>
          <a:noFill/>
        </p:spPr>
        <p:txBody>
          <a:bodyPr wrap="square" rtlCol="0">
            <a:spAutoFit/>
          </a:bodyPr>
          <a:lstStyle/>
          <a:p>
            <a:r>
              <a:rPr lang="en-US" sz="2400" dirty="0" smtClean="0">
                <a:solidFill>
                  <a:srgbClr val="00B0F0"/>
                </a:solidFill>
              </a:rPr>
              <a:t>Physics/</a:t>
            </a:r>
          </a:p>
          <a:p>
            <a:r>
              <a:rPr lang="en-US" sz="2400" dirty="0" err="1" smtClean="0">
                <a:solidFill>
                  <a:srgbClr val="00B0F0"/>
                </a:solidFill>
              </a:rPr>
              <a:t>Numerics</a:t>
            </a:r>
            <a:endParaRPr lang="en-US" sz="2400" dirty="0">
              <a:solidFill>
                <a:srgbClr val="00B0F0"/>
              </a:solidFill>
            </a:endParaRPr>
          </a:p>
        </p:txBody>
      </p:sp>
      <p:sp>
        <p:nvSpPr>
          <p:cNvPr id="12" name="TextBox 11"/>
          <p:cNvSpPr txBox="1"/>
          <p:nvPr/>
        </p:nvSpPr>
        <p:spPr>
          <a:xfrm>
            <a:off x="2614535" y="4983480"/>
            <a:ext cx="1096406" cy="369332"/>
          </a:xfrm>
          <a:prstGeom prst="rect">
            <a:avLst/>
          </a:prstGeom>
          <a:noFill/>
        </p:spPr>
        <p:txBody>
          <a:bodyPr wrap="square" rtlCol="0">
            <a:spAutoFit/>
          </a:bodyPr>
          <a:lstStyle/>
          <a:p>
            <a:r>
              <a:rPr lang="en-US" dirty="0" smtClean="0">
                <a:solidFill>
                  <a:srgbClr val="C00000"/>
                </a:solidFill>
              </a:rPr>
              <a:t>Simple</a:t>
            </a:r>
            <a:endParaRPr lang="en-US" dirty="0">
              <a:solidFill>
                <a:srgbClr val="C00000"/>
              </a:solidFill>
            </a:endParaRPr>
          </a:p>
        </p:txBody>
      </p:sp>
      <p:sp>
        <p:nvSpPr>
          <p:cNvPr id="13" name="Rectangle 12"/>
          <p:cNvSpPr/>
          <p:nvPr/>
        </p:nvSpPr>
        <p:spPr>
          <a:xfrm>
            <a:off x="5407166" y="4983480"/>
            <a:ext cx="1095172" cy="369332"/>
          </a:xfrm>
          <a:prstGeom prst="rect">
            <a:avLst/>
          </a:prstGeom>
        </p:spPr>
        <p:txBody>
          <a:bodyPr wrap="none">
            <a:spAutoFit/>
          </a:bodyPr>
          <a:lstStyle/>
          <a:p>
            <a:r>
              <a:rPr lang="en-US" dirty="0" smtClean="0">
                <a:solidFill>
                  <a:srgbClr val="C00000"/>
                </a:solidFill>
              </a:rPr>
              <a:t>Complex</a:t>
            </a:r>
            <a:endParaRPr lang="en-US" dirty="0">
              <a:solidFill>
                <a:srgbClr val="C00000"/>
              </a:solidFill>
            </a:endParaRPr>
          </a:p>
        </p:txBody>
      </p:sp>
      <p:sp>
        <p:nvSpPr>
          <p:cNvPr id="14" name="TextBox 13"/>
          <p:cNvSpPr txBox="1"/>
          <p:nvPr/>
        </p:nvSpPr>
        <p:spPr>
          <a:xfrm>
            <a:off x="1372731" y="4327058"/>
            <a:ext cx="1096406" cy="369332"/>
          </a:xfrm>
          <a:prstGeom prst="rect">
            <a:avLst/>
          </a:prstGeom>
          <a:noFill/>
        </p:spPr>
        <p:txBody>
          <a:bodyPr wrap="square" rtlCol="0">
            <a:spAutoFit/>
          </a:bodyPr>
          <a:lstStyle/>
          <a:p>
            <a:r>
              <a:rPr lang="en-US" dirty="0" smtClean="0">
                <a:solidFill>
                  <a:srgbClr val="C00000"/>
                </a:solidFill>
              </a:rPr>
              <a:t>Simple</a:t>
            </a:r>
            <a:endParaRPr lang="en-US" dirty="0">
              <a:solidFill>
                <a:srgbClr val="C00000"/>
              </a:solidFill>
            </a:endParaRPr>
          </a:p>
        </p:txBody>
      </p:sp>
      <p:sp>
        <p:nvSpPr>
          <p:cNvPr id="15" name="Rectangle 14"/>
          <p:cNvSpPr/>
          <p:nvPr/>
        </p:nvSpPr>
        <p:spPr>
          <a:xfrm>
            <a:off x="1117640" y="2287548"/>
            <a:ext cx="1095172" cy="369332"/>
          </a:xfrm>
          <a:prstGeom prst="rect">
            <a:avLst/>
          </a:prstGeom>
        </p:spPr>
        <p:txBody>
          <a:bodyPr wrap="none">
            <a:spAutoFit/>
          </a:bodyPr>
          <a:lstStyle/>
          <a:p>
            <a:r>
              <a:rPr lang="en-US" dirty="0" smtClean="0">
                <a:solidFill>
                  <a:srgbClr val="C00000"/>
                </a:solidFill>
              </a:rPr>
              <a:t>Complex</a:t>
            </a:r>
            <a:endParaRPr lang="en-US" dirty="0">
              <a:solidFill>
                <a:srgbClr val="C00000"/>
              </a:solidFill>
            </a:endParaRPr>
          </a:p>
        </p:txBody>
      </p:sp>
      <p:cxnSp>
        <p:nvCxnSpPr>
          <p:cNvPr id="17" name="Straight Connector 16"/>
          <p:cNvCxnSpPr/>
          <p:nvPr/>
        </p:nvCxnSpPr>
        <p:spPr>
          <a:xfrm>
            <a:off x="3009900" y="4899660"/>
            <a:ext cx="0" cy="173593"/>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954752" y="4889063"/>
            <a:ext cx="0" cy="173593"/>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2201127" y="4511724"/>
            <a:ext cx="20599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2201127" y="2472214"/>
            <a:ext cx="205996" cy="0"/>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2614535" y="2098298"/>
            <a:ext cx="1719048" cy="430887"/>
          </a:xfrm>
          <a:prstGeom prst="rect">
            <a:avLst/>
          </a:prstGeom>
          <a:solidFill>
            <a:schemeClr val="accent1"/>
          </a:solidFill>
        </p:spPr>
        <p:txBody>
          <a:bodyPr wrap="square" rtlCol="0">
            <a:spAutoFit/>
          </a:bodyPr>
          <a:lstStyle/>
          <a:p>
            <a:r>
              <a:rPr lang="en-US" sz="2200" dirty="0" smtClean="0">
                <a:solidFill>
                  <a:schemeClr val="bg2"/>
                </a:solidFill>
              </a:rPr>
              <a:t>Acceptable</a:t>
            </a:r>
            <a:endParaRPr lang="en-US" sz="2200" dirty="0">
              <a:solidFill>
                <a:schemeClr val="bg2"/>
              </a:solidFill>
            </a:endParaRPr>
          </a:p>
        </p:txBody>
      </p:sp>
      <p:sp>
        <p:nvSpPr>
          <p:cNvPr id="29" name="TextBox 28"/>
          <p:cNvSpPr txBox="1"/>
          <p:nvPr/>
        </p:nvSpPr>
        <p:spPr>
          <a:xfrm>
            <a:off x="5315726" y="4093963"/>
            <a:ext cx="1719048" cy="769441"/>
          </a:xfrm>
          <a:prstGeom prst="rect">
            <a:avLst/>
          </a:prstGeom>
          <a:solidFill>
            <a:schemeClr val="accent1"/>
          </a:solidFill>
        </p:spPr>
        <p:txBody>
          <a:bodyPr wrap="square" rtlCol="0">
            <a:spAutoFit/>
          </a:bodyPr>
          <a:lstStyle/>
          <a:p>
            <a:r>
              <a:rPr lang="en-US" sz="2200" dirty="0" smtClean="0">
                <a:solidFill>
                  <a:schemeClr val="bg2"/>
                </a:solidFill>
              </a:rPr>
              <a:t> Not Acceptable</a:t>
            </a:r>
            <a:endParaRPr lang="en-US" sz="2200" dirty="0">
              <a:solidFill>
                <a:schemeClr val="bg2"/>
              </a:solidFill>
            </a:endParaRPr>
          </a:p>
        </p:txBody>
      </p:sp>
      <p:sp>
        <p:nvSpPr>
          <p:cNvPr id="30" name="TextBox 29"/>
          <p:cNvSpPr txBox="1"/>
          <p:nvPr/>
        </p:nvSpPr>
        <p:spPr>
          <a:xfrm>
            <a:off x="5407165" y="2072104"/>
            <a:ext cx="1627609" cy="430887"/>
          </a:xfrm>
          <a:prstGeom prst="rect">
            <a:avLst/>
          </a:prstGeom>
          <a:solidFill>
            <a:schemeClr val="accent1"/>
          </a:solidFill>
        </p:spPr>
        <p:txBody>
          <a:bodyPr wrap="square" rtlCol="0">
            <a:spAutoFit/>
          </a:bodyPr>
          <a:lstStyle/>
          <a:p>
            <a:r>
              <a:rPr lang="en-US" sz="2200" dirty="0" smtClean="0">
                <a:solidFill>
                  <a:schemeClr val="bg2"/>
                </a:solidFill>
              </a:rPr>
              <a:t>Acceptable</a:t>
            </a:r>
            <a:endParaRPr lang="en-US" sz="2200" dirty="0">
              <a:solidFill>
                <a:schemeClr val="bg2"/>
              </a:solidFill>
            </a:endParaRPr>
          </a:p>
        </p:txBody>
      </p:sp>
      <p:grpSp>
        <p:nvGrpSpPr>
          <p:cNvPr id="57" name="Group 56"/>
          <p:cNvGrpSpPr/>
          <p:nvPr/>
        </p:nvGrpSpPr>
        <p:grpSpPr>
          <a:xfrm>
            <a:off x="2735580" y="2472214"/>
            <a:ext cx="2580146" cy="2039510"/>
            <a:chOff x="2735580" y="2472214"/>
            <a:chExt cx="2580146" cy="2039510"/>
          </a:xfrm>
        </p:grpSpPr>
        <p:cxnSp>
          <p:nvCxnSpPr>
            <p:cNvPr id="46" name="Straight Connector 45"/>
            <p:cNvCxnSpPr/>
            <p:nvPr/>
          </p:nvCxnSpPr>
          <p:spPr>
            <a:xfrm>
              <a:off x="3817620" y="3055620"/>
              <a:ext cx="1082040" cy="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56" name="Group 55"/>
            <p:cNvGrpSpPr/>
            <p:nvPr/>
          </p:nvGrpSpPr>
          <p:grpSpPr>
            <a:xfrm>
              <a:off x="2735580" y="2472214"/>
              <a:ext cx="2580146" cy="2039510"/>
              <a:chOff x="2735580" y="2472214"/>
              <a:chExt cx="2580146" cy="2039510"/>
            </a:xfrm>
          </p:grpSpPr>
          <p:cxnSp>
            <p:nvCxnSpPr>
              <p:cNvPr id="36" name="Straight Connector 35"/>
              <p:cNvCxnSpPr/>
              <p:nvPr/>
            </p:nvCxnSpPr>
            <p:spPr>
              <a:xfrm flipV="1">
                <a:off x="2735580" y="3627120"/>
                <a:ext cx="0" cy="884604"/>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2735580" y="3634740"/>
                <a:ext cx="1082040" cy="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3817620" y="3055620"/>
                <a:ext cx="0" cy="57912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V="1">
                <a:off x="4899660" y="2472214"/>
                <a:ext cx="0" cy="57912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4899660" y="2472214"/>
                <a:ext cx="416066" cy="0"/>
              </a:xfrm>
              <a:prstGeom prst="line">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74622073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Cover in Project Report and Presentation?</a:t>
            </a:r>
            <a:endParaRPr lang="en-US" dirty="0"/>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08688" y="1566708"/>
            <a:ext cx="5716823"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extBox 33"/>
          <p:cNvSpPr txBox="1"/>
          <p:nvPr/>
        </p:nvSpPr>
        <p:spPr>
          <a:xfrm>
            <a:off x="6441971" y="1590996"/>
            <a:ext cx="2435383" cy="1107996"/>
          </a:xfrm>
          <a:prstGeom prst="rect">
            <a:avLst/>
          </a:prstGeom>
          <a:solidFill>
            <a:schemeClr val="accent1"/>
          </a:solidFill>
        </p:spPr>
        <p:txBody>
          <a:bodyPr wrap="square" rtlCol="0">
            <a:spAutoFit/>
          </a:bodyPr>
          <a:lstStyle/>
          <a:p>
            <a:r>
              <a:rPr lang="en-US" sz="2200" dirty="0" smtClean="0">
                <a:solidFill>
                  <a:schemeClr val="bg2"/>
                </a:solidFill>
              </a:rPr>
              <a:t>Cover all items in the “expert” framework</a:t>
            </a:r>
            <a:endParaRPr lang="en-US" sz="2200" dirty="0">
              <a:solidFill>
                <a:schemeClr val="bg2"/>
              </a:solidFill>
            </a:endParaRPr>
          </a:p>
        </p:txBody>
      </p:sp>
      <p:cxnSp>
        <p:nvCxnSpPr>
          <p:cNvPr id="35" name="Straight Arrow Connector 34"/>
          <p:cNvCxnSpPr>
            <a:stCxn id="34" idx="1"/>
          </p:cNvCxnSpPr>
          <p:nvPr/>
        </p:nvCxnSpPr>
        <p:spPr>
          <a:xfrm flipH="1">
            <a:off x="5433059" y="2144994"/>
            <a:ext cx="1008912"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6441972" y="2993076"/>
            <a:ext cx="2435383" cy="1446550"/>
          </a:xfrm>
          <a:prstGeom prst="rect">
            <a:avLst/>
          </a:prstGeom>
          <a:solidFill>
            <a:schemeClr val="accent1"/>
          </a:solidFill>
        </p:spPr>
        <p:txBody>
          <a:bodyPr wrap="square" rtlCol="0">
            <a:spAutoFit/>
          </a:bodyPr>
          <a:lstStyle/>
          <a:p>
            <a:r>
              <a:rPr lang="en-US" sz="2200" dirty="0" smtClean="0">
                <a:solidFill>
                  <a:schemeClr val="bg2"/>
                </a:solidFill>
              </a:rPr>
              <a:t>In the process, you will come across as an FEA expert!</a:t>
            </a:r>
            <a:endParaRPr lang="en-US" sz="2200" dirty="0">
              <a:solidFill>
                <a:schemeClr val="bg2"/>
              </a:solidFill>
            </a:endParaRPr>
          </a:p>
        </p:txBody>
      </p:sp>
      <p:sp>
        <p:nvSpPr>
          <p:cNvPr id="39" name="TextBox 38"/>
          <p:cNvSpPr txBox="1"/>
          <p:nvPr/>
        </p:nvSpPr>
        <p:spPr>
          <a:xfrm>
            <a:off x="6441972" y="4725912"/>
            <a:ext cx="2435383" cy="1107996"/>
          </a:xfrm>
          <a:prstGeom prst="rect">
            <a:avLst/>
          </a:prstGeom>
          <a:solidFill>
            <a:schemeClr val="accent1"/>
          </a:solidFill>
        </p:spPr>
        <p:txBody>
          <a:bodyPr wrap="square" rtlCol="0">
            <a:spAutoFit/>
          </a:bodyPr>
          <a:lstStyle/>
          <a:p>
            <a:r>
              <a:rPr lang="en-US" sz="2200" dirty="0" smtClean="0">
                <a:solidFill>
                  <a:schemeClr val="bg2"/>
                </a:solidFill>
              </a:rPr>
              <a:t>More discussion in the coming weeks</a:t>
            </a:r>
            <a:endParaRPr lang="en-US" sz="2200" dirty="0">
              <a:solidFill>
                <a:schemeClr val="bg2"/>
              </a:solidFill>
            </a:endParaRPr>
          </a:p>
        </p:txBody>
      </p:sp>
    </p:spTree>
    <p:extLst>
      <p:ext uri="{BB962C8B-B14F-4D97-AF65-F5344CB8AC3E}">
        <p14:creationId xmlns:p14="http://schemas.microsoft.com/office/powerpoint/2010/main" val="1545113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8" grpId="0" animBg="1"/>
      <p:bldP spid="39"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Upcoming HW</a:t>
            </a:r>
            <a:endParaRPr lang="en-US" dirty="0"/>
          </a:p>
        </p:txBody>
      </p:sp>
      <p:pic>
        <p:nvPicPr>
          <p:cNvPr id="1026" name="Picture 2" descr="C:\Users\rb88\Documents\home\mae470\fall2012\plate.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99260" y="1569340"/>
            <a:ext cx="6282746" cy="4107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89926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descr="C:\Users\rb88\Documents\home\mae470\fall2012\plate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8835" y="207645"/>
            <a:ext cx="5276850" cy="5924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88686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ANSYS Software</a:t>
            </a:r>
            <a:endParaRPr lang="en-US" dirty="0"/>
          </a:p>
        </p:txBody>
      </p:sp>
      <p:sp>
        <p:nvSpPr>
          <p:cNvPr id="3" name="Content Placeholder 2"/>
          <p:cNvSpPr>
            <a:spLocks noGrp="1"/>
          </p:cNvSpPr>
          <p:nvPr>
            <p:ph idx="1"/>
          </p:nvPr>
        </p:nvSpPr>
        <p:spPr/>
        <p:txBody>
          <a:bodyPr>
            <a:normAutofit fontScale="92500" lnSpcReduction="20000"/>
          </a:bodyPr>
          <a:lstStyle/>
          <a:p>
            <a:r>
              <a:rPr lang="en-US" dirty="0"/>
              <a:t>Leading </a:t>
            </a:r>
            <a:r>
              <a:rPr lang="en-US" dirty="0" smtClean="0"/>
              <a:t>commercial FEA software</a:t>
            </a:r>
          </a:p>
          <a:p>
            <a:r>
              <a:rPr lang="en-US" dirty="0" smtClean="0"/>
              <a:t>Founded by Cornell alum Dr. John Swanson in 1970</a:t>
            </a:r>
          </a:p>
          <a:p>
            <a:r>
              <a:rPr lang="en-US" dirty="0" smtClean="0"/>
              <a:t>Can solve structural, thermal, flow and electro-magnetic problems</a:t>
            </a:r>
          </a:p>
          <a:p>
            <a:r>
              <a:rPr lang="en-US" dirty="0" smtClean="0"/>
              <a:t>Student version available for $25/year</a:t>
            </a:r>
          </a:p>
          <a:p>
            <a:pPr lvl="1"/>
            <a:r>
              <a:rPr lang="en-US" dirty="0" smtClean="0"/>
              <a:t>Instructions to be provided by e-mail</a:t>
            </a:r>
          </a:p>
          <a:p>
            <a:pPr lvl="1"/>
            <a:r>
              <a:rPr lang="en-US" dirty="0" smtClean="0"/>
              <a:t> Version 13 </a:t>
            </a:r>
          </a:p>
          <a:p>
            <a:pPr lvl="2"/>
            <a:r>
              <a:rPr lang="en-US" dirty="0" smtClean="0"/>
              <a:t>Labs are using Version 14. V14 files cannot be read into V13.</a:t>
            </a:r>
            <a:endParaRPr lang="en-US" dirty="0"/>
          </a:p>
        </p:txBody>
      </p:sp>
    </p:spTree>
    <p:extLst>
      <p:ext uri="{BB962C8B-B14F-4D97-AF65-F5344CB8AC3E}">
        <p14:creationId xmlns:p14="http://schemas.microsoft.com/office/powerpoint/2010/main" val="3335776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Plate with a Hole in Tension</a:t>
            </a:r>
          </a:p>
        </p:txBody>
      </p:sp>
      <p:sp>
        <p:nvSpPr>
          <p:cNvPr id="3" name="Content Placeholder 2"/>
          <p:cNvSpPr>
            <a:spLocks noGrp="1"/>
          </p:cNvSpPr>
          <p:nvPr>
            <p:ph idx="1"/>
          </p:nvPr>
        </p:nvSpPr>
        <p:spPr>
          <a:xfrm>
            <a:off x="467719" y="3977641"/>
            <a:ext cx="4569101" cy="1783079"/>
          </a:xfrm>
        </p:spPr>
        <p:txBody>
          <a:bodyPr>
            <a:normAutofit fontScale="85000" lnSpcReduction="10000"/>
          </a:bodyPr>
          <a:lstStyle/>
          <a:p>
            <a:r>
              <a:rPr lang="en-US" dirty="0" smtClean="0"/>
              <a:t>Boundary value problem</a:t>
            </a:r>
            <a:endParaRPr lang="en-US" dirty="0" smtClean="0">
              <a:solidFill>
                <a:srgbClr val="00B050"/>
              </a:solidFill>
            </a:endParaRPr>
          </a:p>
          <a:p>
            <a:pPr lvl="1"/>
            <a:r>
              <a:rPr lang="en-US" dirty="0" smtClean="0"/>
              <a:t>Governing equation</a:t>
            </a:r>
          </a:p>
          <a:p>
            <a:pPr lvl="1"/>
            <a:r>
              <a:rPr lang="en-US" dirty="0" smtClean="0"/>
              <a:t>Domain</a:t>
            </a:r>
          </a:p>
          <a:p>
            <a:pPr lvl="1"/>
            <a:r>
              <a:rPr lang="en-US" dirty="0" smtClean="0"/>
              <a:t>Boundary conditions</a:t>
            </a:r>
          </a:p>
        </p:txBody>
      </p:sp>
      <p:pic>
        <p:nvPicPr>
          <p:cNvPr id="5" name="Picture 2" descr="C:\Users\rb88\Documents\home\mae470\fall2012\plate.png"/>
          <p:cNvPicPr>
            <a:picLocks noChangeAspect="1" noChangeArrowheads="1"/>
          </p:cNvPicPr>
          <p:nvPr/>
        </p:nvPicPr>
        <p:blipFill rotWithShape="1">
          <a:blip r:embed="rId2">
            <a:extLst>
              <a:ext uri="{28A0092B-C50C-407E-A947-70E740481C1C}">
                <a14:useLocalDpi xmlns:a14="http://schemas.microsoft.com/office/drawing/2010/main" val="0"/>
              </a:ext>
            </a:extLst>
          </a:blip>
          <a:srcRect l="23410" t="7244" r="20436" b="50645"/>
          <a:stretch/>
        </p:blipFill>
        <p:spPr bwMode="auto">
          <a:xfrm>
            <a:off x="986790" y="1653540"/>
            <a:ext cx="3528060" cy="172974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3476" y="1653540"/>
            <a:ext cx="3869065" cy="288798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Arrow Connector 6"/>
          <p:cNvCxnSpPr/>
          <p:nvPr/>
        </p:nvCxnSpPr>
        <p:spPr>
          <a:xfrm flipH="1">
            <a:off x="6858000" y="2095500"/>
            <a:ext cx="1539240" cy="92964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592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3"/>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Modal Analysis</a:t>
            </a:r>
            <a:endParaRPr lang="en-US" dirty="0"/>
          </a:p>
        </p:txBody>
      </p:sp>
      <mc:AlternateContent xmlns:mc="http://schemas.openxmlformats.org/markup-compatibility/2006" xmlns:a14="http://schemas.microsoft.com/office/drawing/2010/main">
        <mc:Choice Requires="a14">
          <p:graphicFrame>
            <p:nvGraphicFramePr>
              <p:cNvPr id="4" name="Content Placeholder 3"/>
              <p:cNvGraphicFramePr>
                <a:graphicFrameLocks/>
              </p:cNvGraphicFramePr>
              <p:nvPr>
                <p:extLst>
                  <p:ext uri="{D42A27DB-BD31-4B8C-83A1-F6EECF244321}">
                    <p14:modId xmlns:p14="http://schemas.microsoft.com/office/powerpoint/2010/main" val="3597785364"/>
                  </p:ext>
                </p:extLst>
              </p:nvPr>
            </p:nvGraphicFramePr>
            <p:xfrm>
              <a:off x="1245776" y="1549632"/>
              <a:ext cx="7140128" cy="2373087"/>
            </p:xfrm>
            <a:graphic>
              <a:graphicData uri="http://schemas.openxmlformats.org/drawingml/2006/table">
                <a:tbl>
                  <a:tblPr firstRow="1" firstCol="1" bandRow="1">
                    <a:tableStyleId>{5C22544A-7EE6-4342-B048-85BDC9FD1C3A}</a:tableStyleId>
                  </a:tblPr>
                  <a:tblGrid>
                    <a:gridCol w="2179383"/>
                    <a:gridCol w="2179383"/>
                    <a:gridCol w="2781362"/>
                  </a:tblGrid>
                  <a:tr h="744682">
                    <a:tc>
                      <a:txBody>
                        <a:bodyPr/>
                        <a:lstStyle/>
                        <a:p>
                          <a:pPr marL="0" marR="0">
                            <a:spcBef>
                              <a:spcPts val="0"/>
                            </a:spcBef>
                            <a:spcAft>
                              <a:spcPts val="0"/>
                            </a:spcAft>
                          </a:pPr>
                          <a:r>
                            <a:rPr lang="en-US" sz="1800" dirty="0">
                              <a:effectLst/>
                            </a:rPr>
                            <a:t> </a:t>
                          </a:r>
                          <a:endParaRPr lang="en-US" sz="1800" dirty="0">
                            <a:effectLst/>
                            <a:latin typeface="Times New Roman"/>
                            <a:ea typeface="Times New Roman"/>
                          </a:endParaRPr>
                        </a:p>
                      </a:txBody>
                      <a:tcPr marL="68580" marR="68580" marT="0" marB="0"/>
                    </a:tc>
                    <a:tc>
                      <a:txBody>
                        <a:bodyPr/>
                        <a:lstStyle/>
                        <a:p>
                          <a:pPr marL="0" marR="0">
                            <a:spcBef>
                              <a:spcPts val="0"/>
                            </a:spcBef>
                            <a:spcAft>
                              <a:spcPts val="0"/>
                            </a:spcAft>
                          </a:pPr>
                          <a:r>
                            <a:rPr lang="en-US" sz="1800" dirty="0" smtClean="0">
                              <a:effectLst/>
                            </a:rPr>
                            <a:t>Spring-mass system</a:t>
                          </a:r>
                          <a:endParaRPr lang="en-US" sz="1800" dirty="0">
                            <a:effectLst/>
                            <a:latin typeface="Times New Roman"/>
                            <a:ea typeface="Times New Roman"/>
                          </a:endParaRPr>
                        </a:p>
                      </a:txBody>
                      <a:tcPr marL="68580" marR="68580" marT="0" marB="0"/>
                    </a:tc>
                    <a:tc>
                      <a:txBody>
                        <a:bodyPr/>
                        <a:lstStyle/>
                        <a:p>
                          <a:pPr marL="0" marR="0">
                            <a:spcBef>
                              <a:spcPts val="0"/>
                            </a:spcBef>
                            <a:spcAft>
                              <a:spcPts val="0"/>
                            </a:spcAft>
                          </a:pPr>
                          <a:r>
                            <a:rPr lang="en-US" sz="1800" dirty="0" smtClean="0">
                              <a:effectLst/>
                              <a:latin typeface="+mn-lt"/>
                              <a:ea typeface="+mn-ea"/>
                            </a:rPr>
                            <a:t>FEA</a:t>
                          </a:r>
                          <a:endParaRPr lang="en-US" sz="1800" dirty="0">
                            <a:effectLst/>
                            <a:latin typeface="Times New Roman"/>
                            <a:ea typeface="Times New Roman"/>
                          </a:endParaRPr>
                        </a:p>
                      </a:txBody>
                      <a:tcPr marL="68580" marR="68580" marT="0" marB="0"/>
                    </a:tc>
                  </a:tr>
                  <a:tr h="446809">
                    <a:tc>
                      <a:txBody>
                        <a:bodyPr/>
                        <a:lstStyle/>
                        <a:p>
                          <a:pPr marL="0" marR="0">
                            <a:spcBef>
                              <a:spcPts val="0"/>
                            </a:spcBef>
                            <a:spcAft>
                              <a:spcPts val="0"/>
                            </a:spcAft>
                          </a:pPr>
                          <a:r>
                            <a:rPr lang="en-US" sz="1800" dirty="0" smtClean="0">
                              <a:effectLst/>
                            </a:rPr>
                            <a:t>Static</a:t>
                          </a:r>
                          <a:endParaRPr lang="en-US" sz="1800" dirty="0">
                            <a:effectLst/>
                            <a:latin typeface="Times New Roman"/>
                            <a:ea typeface="Times New Roman"/>
                          </a:endParaRPr>
                        </a:p>
                      </a:txBody>
                      <a:tcPr marL="68580" marR="68580" marT="0" marB="0"/>
                    </a:tc>
                    <a:tc>
                      <a:txBody>
                        <a:bodyPr/>
                        <a:lstStyle/>
                        <a:p>
                          <a:pPr marL="0" marR="0">
                            <a:spcBef>
                              <a:spcPts val="0"/>
                            </a:spcBef>
                            <a:spcAft>
                              <a:spcPts val="0"/>
                            </a:spcAft>
                          </a:pPr>
                          <a14:m>
                            <m:oMathPara xmlns:m="http://schemas.openxmlformats.org/officeDocument/2006/math">
                              <m:oMathParaPr>
                                <m:jc m:val="left"/>
                              </m:oMathParaPr>
                              <m:oMath xmlns:m="http://schemas.openxmlformats.org/officeDocument/2006/math">
                                <m:r>
                                  <a:rPr lang="en-US" sz="1800" b="0" i="1" smtClean="0">
                                    <a:effectLst/>
                                    <a:latin typeface="Cambria Math"/>
                                    <a:ea typeface="Times New Roman"/>
                                  </a:rPr>
                                  <m:t>𝑘</m:t>
                                </m:r>
                                <m:r>
                                  <a:rPr lang="en-US" sz="1800" b="0" i="1" smtClean="0">
                                    <a:effectLst/>
                                    <a:latin typeface="Cambria Math"/>
                                    <a:ea typeface="Times New Roman"/>
                                  </a:rPr>
                                  <m:t> </m:t>
                                </m:r>
                                <m:r>
                                  <a:rPr lang="en-US" sz="1800" b="0" i="1" smtClean="0">
                                    <a:effectLst/>
                                    <a:latin typeface="Cambria Math"/>
                                    <a:ea typeface="Times New Roman"/>
                                  </a:rPr>
                                  <m:t>𝑑</m:t>
                                </m:r>
                                <m:r>
                                  <a:rPr lang="en-US" sz="1800" b="0" i="1" smtClean="0">
                                    <a:effectLst/>
                                    <a:latin typeface="Cambria Math"/>
                                    <a:ea typeface="Times New Roman"/>
                                  </a:rPr>
                                  <m:t>=</m:t>
                                </m:r>
                                <m:r>
                                  <a:rPr lang="en-US" sz="1800" b="0" i="1" smtClean="0">
                                    <a:effectLst/>
                                    <a:latin typeface="Cambria Math"/>
                                    <a:ea typeface="Times New Roman"/>
                                  </a:rPr>
                                  <m:t>𝑓</m:t>
                                </m:r>
                              </m:oMath>
                            </m:oMathPara>
                          </a14:m>
                          <a:endParaRPr lang="en-US" sz="1800" dirty="0">
                            <a:effectLst/>
                            <a:latin typeface="Times New Roman"/>
                            <a:ea typeface="Times New Roman"/>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d>
                                  <m:dPr>
                                    <m:begChr m:val="["/>
                                    <m:endChr m:val="]"/>
                                    <m:ctrlPr>
                                      <a:rPr lang="en-US" sz="1800" b="0" i="1" smtClean="0">
                                        <a:effectLst/>
                                        <a:latin typeface="Cambria Math"/>
                                        <a:ea typeface="Times New Roman"/>
                                      </a:rPr>
                                    </m:ctrlPr>
                                  </m:dPr>
                                  <m:e>
                                    <m:r>
                                      <a:rPr lang="en-US" sz="1800" b="0" i="1" smtClean="0">
                                        <a:effectLst/>
                                        <a:latin typeface="Cambria Math"/>
                                        <a:ea typeface="Times New Roman"/>
                                      </a:rPr>
                                      <m:t>𝐾</m:t>
                                    </m:r>
                                  </m:e>
                                </m:d>
                                <m:d>
                                  <m:dPr>
                                    <m:begChr m:val="{"/>
                                    <m:endChr m:val="}"/>
                                    <m:ctrlPr>
                                      <a:rPr lang="en-US" sz="1800" b="0" i="1" smtClean="0">
                                        <a:effectLst/>
                                        <a:latin typeface="Cambria Math"/>
                                        <a:ea typeface="Times New Roman"/>
                                      </a:rPr>
                                    </m:ctrlPr>
                                  </m:dPr>
                                  <m:e>
                                    <m:r>
                                      <a:rPr lang="en-US" sz="1800" b="0" i="1" smtClean="0">
                                        <a:effectLst/>
                                        <a:latin typeface="Cambria Math"/>
                                        <a:ea typeface="Times New Roman"/>
                                      </a:rPr>
                                      <m:t>𝑑</m:t>
                                    </m:r>
                                  </m:e>
                                </m:d>
                                <m:r>
                                  <a:rPr lang="en-US" sz="1800" b="0" i="1" smtClean="0">
                                    <a:effectLst/>
                                    <a:latin typeface="Cambria Math"/>
                                    <a:ea typeface="Times New Roman"/>
                                  </a:rPr>
                                  <m:t>={</m:t>
                                </m:r>
                                <m:r>
                                  <a:rPr lang="en-US" sz="1800" b="0" i="1" smtClean="0">
                                    <a:effectLst/>
                                    <a:latin typeface="Cambria Math"/>
                                    <a:ea typeface="Times New Roman"/>
                                  </a:rPr>
                                  <m:t>𝑓</m:t>
                                </m:r>
                                <m:r>
                                  <a:rPr lang="en-US" sz="1800" b="0" i="1" smtClean="0">
                                    <a:effectLst/>
                                    <a:latin typeface="Cambria Math"/>
                                    <a:ea typeface="Times New Roman"/>
                                  </a:rPr>
                                  <m:t>}</m:t>
                                </m:r>
                              </m:oMath>
                            </m:oMathPara>
                          </a14:m>
                          <a:endParaRPr lang="en-US" sz="1800" dirty="0">
                            <a:effectLst/>
                            <a:latin typeface="Times New Roman"/>
                            <a:ea typeface="Times New Roman"/>
                          </a:endParaRPr>
                        </a:p>
                      </a:txBody>
                      <a:tcPr marL="68580" marR="68580" marT="0" marB="0"/>
                    </a:tc>
                  </a:tr>
                  <a:tr h="297873">
                    <a:tc>
                      <a:txBody>
                        <a:bodyPr/>
                        <a:lstStyle/>
                        <a:p>
                          <a:pPr marL="0" marR="0">
                            <a:spcBef>
                              <a:spcPts val="0"/>
                            </a:spcBef>
                            <a:spcAft>
                              <a:spcPts val="0"/>
                            </a:spcAft>
                          </a:pPr>
                          <a:r>
                            <a:rPr lang="en-US" sz="1800" dirty="0" smtClean="0">
                              <a:effectLst/>
                            </a:rPr>
                            <a:t>Forced</a:t>
                          </a:r>
                          <a:r>
                            <a:rPr lang="en-US" sz="1800" baseline="0" dirty="0" smtClean="0">
                              <a:effectLst/>
                            </a:rPr>
                            <a:t> vibration </a:t>
                          </a:r>
                          <a:endParaRPr lang="en-US" sz="1800" dirty="0">
                            <a:effectLst/>
                            <a:latin typeface="Times New Roman"/>
                            <a:ea typeface="Times New Roman"/>
                          </a:endParaRPr>
                        </a:p>
                      </a:txBody>
                      <a:tcPr marL="68580" marR="68580" marT="0" marB="0"/>
                    </a:tc>
                    <a:tc>
                      <a:txBody>
                        <a:bodyPr/>
                        <a:lstStyle/>
                        <a:p>
                          <a:pPr marL="0" marR="0">
                            <a:spcBef>
                              <a:spcPts val="0"/>
                            </a:spcBef>
                            <a:spcAft>
                              <a:spcPts val="0"/>
                            </a:spcAft>
                          </a:pPr>
                          <a14:m>
                            <m:oMathPara xmlns:m="http://schemas.openxmlformats.org/officeDocument/2006/math">
                              <m:oMathParaPr>
                                <m:jc m:val="left"/>
                              </m:oMathParaPr>
                              <m:oMath xmlns:m="http://schemas.openxmlformats.org/officeDocument/2006/math">
                                <m:r>
                                  <a:rPr lang="en-US" sz="1800" b="0" i="1" smtClean="0">
                                    <a:effectLst/>
                                    <a:latin typeface="Cambria Math"/>
                                    <a:ea typeface="Times New Roman"/>
                                  </a:rPr>
                                  <m:t>𝑚</m:t>
                                </m:r>
                                <m:acc>
                                  <m:accPr>
                                    <m:chr m:val="̈"/>
                                    <m:ctrlPr>
                                      <a:rPr lang="en-US" sz="1800" b="0" i="1" smtClean="0">
                                        <a:effectLst/>
                                        <a:latin typeface="Cambria Math"/>
                                      </a:rPr>
                                    </m:ctrlPr>
                                  </m:accPr>
                                  <m:e>
                                    <m:r>
                                      <a:rPr lang="en-US" sz="1800" b="0" i="1" smtClean="0">
                                        <a:effectLst/>
                                        <a:latin typeface="Cambria Math"/>
                                      </a:rPr>
                                      <m:t>𝑑</m:t>
                                    </m:r>
                                  </m:e>
                                </m:acc>
                                <m:r>
                                  <a:rPr lang="en-US" sz="1800" b="0" i="1" smtClean="0">
                                    <a:effectLst/>
                                    <a:latin typeface="Cambria Math"/>
                                    <a:ea typeface="Times New Roman"/>
                                  </a:rPr>
                                  <m:t>+</m:t>
                                </m:r>
                                <m:r>
                                  <a:rPr lang="en-US" sz="1800" b="0" i="1" smtClean="0">
                                    <a:effectLst/>
                                    <a:latin typeface="Cambria Math"/>
                                    <a:ea typeface="Times New Roman"/>
                                  </a:rPr>
                                  <m:t>𝑘</m:t>
                                </m:r>
                                <m:r>
                                  <a:rPr lang="en-US" sz="1800" b="0" i="1" smtClean="0">
                                    <a:effectLst/>
                                    <a:latin typeface="Cambria Math"/>
                                    <a:ea typeface="Times New Roman"/>
                                  </a:rPr>
                                  <m:t> </m:t>
                                </m:r>
                                <m:r>
                                  <a:rPr lang="en-US" sz="1800" b="0" i="1" smtClean="0">
                                    <a:effectLst/>
                                    <a:latin typeface="Cambria Math"/>
                                    <a:ea typeface="Times New Roman"/>
                                  </a:rPr>
                                  <m:t>𝑑</m:t>
                                </m:r>
                                <m:r>
                                  <a:rPr lang="en-US" sz="1800" b="0" i="1" smtClean="0">
                                    <a:effectLst/>
                                    <a:latin typeface="Cambria Math"/>
                                    <a:ea typeface="Times New Roman"/>
                                  </a:rPr>
                                  <m:t>=</m:t>
                                </m:r>
                                <m:r>
                                  <a:rPr lang="en-US" sz="1800" b="0" i="1" smtClean="0">
                                    <a:effectLst/>
                                    <a:latin typeface="Cambria Math"/>
                                    <a:ea typeface="Times New Roman"/>
                                  </a:rPr>
                                  <m:t>𝑓</m:t>
                                </m:r>
                                <m:r>
                                  <a:rPr lang="en-US" sz="1800" b="0" i="1" smtClean="0">
                                    <a:effectLst/>
                                    <a:latin typeface="Cambria Math"/>
                                    <a:ea typeface="Times New Roman"/>
                                  </a:rPr>
                                  <m:t>(</m:t>
                                </m:r>
                                <m:r>
                                  <a:rPr lang="en-US" sz="1800" b="0" i="1" smtClean="0">
                                    <a:effectLst/>
                                    <a:latin typeface="Cambria Math"/>
                                    <a:ea typeface="Times New Roman"/>
                                  </a:rPr>
                                  <m:t>𝑡</m:t>
                                </m:r>
                                <m:r>
                                  <a:rPr lang="en-US" sz="1800" b="0" i="1" smtClean="0">
                                    <a:effectLst/>
                                    <a:latin typeface="Cambria Math"/>
                                    <a:ea typeface="Times New Roman"/>
                                  </a:rPr>
                                  <m:t>)</m:t>
                                </m:r>
                              </m:oMath>
                            </m:oMathPara>
                          </a14:m>
                          <a:endParaRPr lang="en-US" sz="1800" dirty="0">
                            <a:effectLst/>
                            <a:latin typeface="Times New Roman"/>
                            <a:ea typeface="Times New Roman"/>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lang="en-US" sz="1800" b="0" i="1" smtClean="0">
                                    <a:effectLst/>
                                    <a:latin typeface="Cambria Math"/>
                                    <a:ea typeface="Times New Roman"/>
                                  </a:rPr>
                                  <m:t>[</m:t>
                                </m:r>
                                <m:r>
                                  <a:rPr lang="en-US" sz="1800" b="0" i="1" smtClean="0">
                                    <a:effectLst/>
                                    <a:latin typeface="Cambria Math"/>
                                    <a:ea typeface="Times New Roman"/>
                                  </a:rPr>
                                  <m:t>𝑀</m:t>
                                </m:r>
                                <m:r>
                                  <a:rPr lang="en-US" sz="1800" b="0" i="1" smtClean="0">
                                    <a:effectLst/>
                                    <a:latin typeface="Cambria Math"/>
                                    <a:ea typeface="Times New Roman"/>
                                  </a:rPr>
                                  <m:t>]</m:t>
                                </m:r>
                                <m:d>
                                  <m:dPr>
                                    <m:begChr m:val="{"/>
                                    <m:endChr m:val="}"/>
                                    <m:ctrlPr>
                                      <a:rPr lang="en-US" sz="1800" b="0" i="1" smtClean="0">
                                        <a:effectLst/>
                                        <a:latin typeface="Cambria Math"/>
                                      </a:rPr>
                                    </m:ctrlPr>
                                  </m:dPr>
                                  <m:e>
                                    <m:acc>
                                      <m:accPr>
                                        <m:chr m:val="̈"/>
                                        <m:ctrlPr>
                                          <a:rPr lang="en-US" sz="1800" b="0" i="1" smtClean="0">
                                            <a:effectLst/>
                                            <a:latin typeface="Cambria Math"/>
                                          </a:rPr>
                                        </m:ctrlPr>
                                      </m:accPr>
                                      <m:e>
                                        <m:r>
                                          <a:rPr lang="en-US" sz="1800" b="0" i="1" smtClean="0">
                                            <a:effectLst/>
                                            <a:latin typeface="Cambria Math"/>
                                          </a:rPr>
                                          <m:t>𝑑</m:t>
                                        </m:r>
                                      </m:e>
                                    </m:acc>
                                  </m:e>
                                </m:d>
                                <m:r>
                                  <a:rPr lang="en-US" sz="1800" b="0" i="1" smtClean="0">
                                    <a:effectLst/>
                                    <a:latin typeface="Cambria Math"/>
                                  </a:rPr>
                                  <m:t> </m:t>
                                </m:r>
                                <m:r>
                                  <a:rPr lang="en-US" sz="1800" b="0" i="1" smtClean="0">
                                    <a:effectLst/>
                                    <a:latin typeface="Cambria Math"/>
                                    <a:ea typeface="Times New Roman"/>
                                  </a:rPr>
                                  <m:t>+</m:t>
                                </m:r>
                                <m:d>
                                  <m:dPr>
                                    <m:begChr m:val="["/>
                                    <m:endChr m:val="]"/>
                                    <m:ctrlPr>
                                      <a:rPr lang="en-US" sz="1800" b="0" i="1" smtClean="0">
                                        <a:effectLst/>
                                        <a:latin typeface="Cambria Math"/>
                                        <a:ea typeface="Times New Roman"/>
                                      </a:rPr>
                                    </m:ctrlPr>
                                  </m:dPr>
                                  <m:e>
                                    <m:r>
                                      <a:rPr lang="en-US" sz="1800" b="0" i="1" smtClean="0">
                                        <a:effectLst/>
                                        <a:latin typeface="Cambria Math"/>
                                        <a:ea typeface="Times New Roman"/>
                                      </a:rPr>
                                      <m:t>𝐾</m:t>
                                    </m:r>
                                  </m:e>
                                </m:d>
                                <m:d>
                                  <m:dPr>
                                    <m:begChr m:val="{"/>
                                    <m:endChr m:val="}"/>
                                    <m:ctrlPr>
                                      <a:rPr lang="en-US" sz="1800" b="0" i="1" smtClean="0">
                                        <a:effectLst/>
                                        <a:latin typeface="Cambria Math"/>
                                        <a:ea typeface="Times New Roman"/>
                                      </a:rPr>
                                    </m:ctrlPr>
                                  </m:dPr>
                                  <m:e>
                                    <m:r>
                                      <a:rPr lang="en-US" sz="1800" b="0" i="1" smtClean="0">
                                        <a:effectLst/>
                                        <a:latin typeface="Cambria Math"/>
                                        <a:ea typeface="Times New Roman"/>
                                      </a:rPr>
                                      <m:t>𝑑</m:t>
                                    </m:r>
                                  </m:e>
                                </m:d>
                                <m:r>
                                  <a:rPr lang="en-US" sz="1800" b="0" i="1" smtClean="0">
                                    <a:effectLst/>
                                    <a:latin typeface="Cambria Math"/>
                                    <a:ea typeface="Times New Roman"/>
                                  </a:rPr>
                                  <m:t>={</m:t>
                                </m:r>
                                <m:r>
                                  <a:rPr lang="en-US" sz="1800" b="0" i="1" smtClean="0">
                                    <a:effectLst/>
                                    <a:latin typeface="Cambria Math"/>
                                    <a:ea typeface="Times New Roman"/>
                                  </a:rPr>
                                  <m:t>𝑓</m:t>
                                </m:r>
                                <m:r>
                                  <a:rPr lang="en-US" sz="1800" b="0" i="1" smtClean="0">
                                    <a:effectLst/>
                                    <a:latin typeface="Cambria Math"/>
                                    <a:ea typeface="Times New Roman"/>
                                  </a:rPr>
                                  <m:t>}</m:t>
                                </m:r>
                              </m:oMath>
                            </m:oMathPara>
                          </a14:m>
                          <a:endParaRPr lang="en-US" sz="1800" dirty="0">
                            <a:effectLst/>
                            <a:latin typeface="Times New Roman"/>
                            <a:ea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Times New Roman"/>
                            <a:ea typeface="Times New Roman"/>
                          </a:endParaRPr>
                        </a:p>
                      </a:txBody>
                      <a:tcPr marL="68580" marR="68580" marT="0" marB="0"/>
                    </a:tc>
                  </a:tr>
                  <a:tr h="595745">
                    <a:tc>
                      <a:txBody>
                        <a:bodyPr/>
                        <a:lstStyle/>
                        <a:p>
                          <a:pPr marL="0" marR="0">
                            <a:spcBef>
                              <a:spcPts val="0"/>
                            </a:spcBef>
                            <a:spcAft>
                              <a:spcPts val="0"/>
                            </a:spcAft>
                          </a:pPr>
                          <a:r>
                            <a:rPr lang="en-US" sz="1800" dirty="0" smtClean="0">
                              <a:effectLst/>
                            </a:rPr>
                            <a:t>Free vibration (Modal analysis)</a:t>
                          </a:r>
                          <a:endParaRPr lang="en-US" sz="1800" dirty="0">
                            <a:effectLst/>
                            <a:latin typeface="Times New Roman"/>
                            <a:ea typeface="Times New Roman"/>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lang="en-US" sz="1800" b="0" i="1" smtClean="0">
                                    <a:effectLst/>
                                    <a:latin typeface="Cambria Math"/>
                                    <a:ea typeface="Times New Roman"/>
                                  </a:rPr>
                                  <m:t>𝑚</m:t>
                                </m:r>
                                <m:acc>
                                  <m:accPr>
                                    <m:chr m:val="̈"/>
                                    <m:ctrlPr>
                                      <a:rPr lang="en-US" sz="1800" b="0" i="1" smtClean="0">
                                        <a:effectLst/>
                                        <a:latin typeface="Cambria Math"/>
                                      </a:rPr>
                                    </m:ctrlPr>
                                  </m:accPr>
                                  <m:e>
                                    <m:r>
                                      <a:rPr lang="en-US" sz="1800" b="0" i="1" smtClean="0">
                                        <a:effectLst/>
                                        <a:latin typeface="Cambria Math"/>
                                      </a:rPr>
                                      <m:t>𝑑</m:t>
                                    </m:r>
                                  </m:e>
                                </m:acc>
                                <m:r>
                                  <a:rPr lang="en-US" sz="1800" b="0" i="1" smtClean="0">
                                    <a:effectLst/>
                                    <a:latin typeface="Cambria Math"/>
                                    <a:ea typeface="Times New Roman"/>
                                  </a:rPr>
                                  <m:t>+</m:t>
                                </m:r>
                                <m:r>
                                  <a:rPr lang="en-US" sz="1800" b="0" i="1" smtClean="0">
                                    <a:effectLst/>
                                    <a:latin typeface="Cambria Math"/>
                                    <a:ea typeface="Times New Roman"/>
                                  </a:rPr>
                                  <m:t>𝑘</m:t>
                                </m:r>
                                <m:r>
                                  <a:rPr lang="en-US" sz="1800" b="0" i="1" smtClean="0">
                                    <a:effectLst/>
                                    <a:latin typeface="Cambria Math"/>
                                    <a:ea typeface="Times New Roman"/>
                                  </a:rPr>
                                  <m:t> </m:t>
                                </m:r>
                                <m:r>
                                  <a:rPr lang="en-US" sz="1800" b="0" i="1" smtClean="0">
                                    <a:effectLst/>
                                    <a:latin typeface="Cambria Math"/>
                                    <a:ea typeface="Times New Roman"/>
                                  </a:rPr>
                                  <m:t>𝑑</m:t>
                                </m:r>
                                <m:r>
                                  <a:rPr lang="en-US" sz="1800" b="0" i="1" smtClean="0">
                                    <a:effectLst/>
                                    <a:latin typeface="Cambria Math"/>
                                    <a:ea typeface="Times New Roman"/>
                                  </a:rPr>
                                  <m:t>=0</m:t>
                                </m:r>
                              </m:oMath>
                            </m:oMathPara>
                          </a14:m>
                          <a:endParaRPr lang="en-US" sz="1800" dirty="0">
                            <a:effectLst/>
                            <a:latin typeface="Times New Roman"/>
                            <a:ea typeface="Times New Roman"/>
                          </a:endParaRPr>
                        </a:p>
                        <a:p>
                          <a:pPr marL="0" marR="0">
                            <a:spcBef>
                              <a:spcPts val="0"/>
                            </a:spcBef>
                            <a:spcAft>
                              <a:spcPts val="0"/>
                            </a:spcAft>
                          </a:pPr>
                          <a:endParaRPr lang="en-US" sz="1800" dirty="0">
                            <a:effectLst/>
                            <a:latin typeface="Times New Roman"/>
                            <a:ea typeface="Times New Roman"/>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lang="en-US" sz="1800" b="0" i="1" smtClean="0">
                                    <a:effectLst/>
                                    <a:latin typeface="Cambria Math"/>
                                    <a:ea typeface="Times New Roman"/>
                                  </a:rPr>
                                  <m:t>[</m:t>
                                </m:r>
                                <m:r>
                                  <a:rPr lang="en-US" sz="1800" b="0" i="1" smtClean="0">
                                    <a:effectLst/>
                                    <a:latin typeface="Cambria Math"/>
                                    <a:ea typeface="Times New Roman"/>
                                  </a:rPr>
                                  <m:t>𝑀</m:t>
                                </m:r>
                                <m:r>
                                  <a:rPr lang="en-US" sz="1800" b="0" i="1" smtClean="0">
                                    <a:effectLst/>
                                    <a:latin typeface="Cambria Math"/>
                                    <a:ea typeface="Times New Roman"/>
                                  </a:rPr>
                                  <m:t>]</m:t>
                                </m:r>
                                <m:d>
                                  <m:dPr>
                                    <m:begChr m:val="{"/>
                                    <m:endChr m:val="}"/>
                                    <m:ctrlPr>
                                      <a:rPr lang="en-US" sz="1800" b="0" i="1" smtClean="0">
                                        <a:effectLst/>
                                        <a:latin typeface="Cambria Math"/>
                                      </a:rPr>
                                    </m:ctrlPr>
                                  </m:dPr>
                                  <m:e>
                                    <m:acc>
                                      <m:accPr>
                                        <m:chr m:val="̈"/>
                                        <m:ctrlPr>
                                          <a:rPr lang="en-US" sz="1800" b="0" i="1" smtClean="0">
                                            <a:effectLst/>
                                            <a:latin typeface="Cambria Math"/>
                                          </a:rPr>
                                        </m:ctrlPr>
                                      </m:accPr>
                                      <m:e>
                                        <m:r>
                                          <a:rPr lang="en-US" sz="1800" b="0" i="1" smtClean="0">
                                            <a:effectLst/>
                                            <a:latin typeface="Cambria Math"/>
                                          </a:rPr>
                                          <m:t>𝑑</m:t>
                                        </m:r>
                                      </m:e>
                                    </m:acc>
                                  </m:e>
                                </m:d>
                                <m:r>
                                  <a:rPr lang="en-US" sz="1800" b="0" i="1" smtClean="0">
                                    <a:effectLst/>
                                    <a:latin typeface="Cambria Math"/>
                                  </a:rPr>
                                  <m:t> </m:t>
                                </m:r>
                                <m:r>
                                  <a:rPr lang="en-US" sz="1800" b="0" i="1" smtClean="0">
                                    <a:effectLst/>
                                    <a:latin typeface="Cambria Math"/>
                                    <a:ea typeface="Times New Roman"/>
                                  </a:rPr>
                                  <m:t>+</m:t>
                                </m:r>
                                <m:d>
                                  <m:dPr>
                                    <m:begChr m:val="["/>
                                    <m:endChr m:val="]"/>
                                    <m:ctrlPr>
                                      <a:rPr lang="en-US" sz="1800" b="0" i="1" smtClean="0">
                                        <a:effectLst/>
                                        <a:latin typeface="Cambria Math"/>
                                        <a:ea typeface="Times New Roman"/>
                                      </a:rPr>
                                    </m:ctrlPr>
                                  </m:dPr>
                                  <m:e>
                                    <m:r>
                                      <a:rPr lang="en-US" sz="1800" b="0" i="1" smtClean="0">
                                        <a:effectLst/>
                                        <a:latin typeface="Cambria Math"/>
                                        <a:ea typeface="Times New Roman"/>
                                      </a:rPr>
                                      <m:t>𝐾</m:t>
                                    </m:r>
                                  </m:e>
                                </m:d>
                                <m:d>
                                  <m:dPr>
                                    <m:begChr m:val="{"/>
                                    <m:endChr m:val="}"/>
                                    <m:ctrlPr>
                                      <a:rPr lang="en-US" sz="1800" b="0" i="1" smtClean="0">
                                        <a:effectLst/>
                                        <a:latin typeface="Cambria Math"/>
                                        <a:ea typeface="Times New Roman"/>
                                      </a:rPr>
                                    </m:ctrlPr>
                                  </m:dPr>
                                  <m:e>
                                    <m:r>
                                      <a:rPr lang="en-US" sz="1800" b="0" i="1" smtClean="0">
                                        <a:effectLst/>
                                        <a:latin typeface="Cambria Math"/>
                                        <a:ea typeface="Times New Roman"/>
                                      </a:rPr>
                                      <m:t>𝑑</m:t>
                                    </m:r>
                                  </m:e>
                                </m:d>
                                <m:r>
                                  <a:rPr lang="en-US" sz="1800" b="0" i="1" smtClean="0">
                                    <a:effectLst/>
                                    <a:latin typeface="Cambria Math"/>
                                    <a:ea typeface="Times New Roman"/>
                                  </a:rPr>
                                  <m:t>=0</m:t>
                                </m:r>
                              </m:oMath>
                            </m:oMathPara>
                          </a14:m>
                          <a:endParaRPr lang="en-US" sz="1800" dirty="0">
                            <a:effectLst/>
                            <a:latin typeface="Times New Roman"/>
                            <a:ea typeface="Times New Roman"/>
                          </a:endParaRPr>
                        </a:p>
                      </a:txBody>
                      <a:tcPr marL="68580" marR="68580" marT="0" marB="0"/>
                    </a:tc>
                  </a:tr>
                </a:tbl>
              </a:graphicData>
            </a:graphic>
          </p:graphicFrame>
        </mc:Choice>
        <mc:Fallback xmlns="">
          <p:graphicFrame>
            <p:nvGraphicFramePr>
              <p:cNvPr id="4" name="Content Placeholder 3"/>
              <p:cNvGraphicFramePr>
                <a:graphicFrameLocks/>
              </p:cNvGraphicFramePr>
              <p:nvPr>
                <p:extLst>
                  <p:ext uri="{D42A27DB-BD31-4B8C-83A1-F6EECF244321}">
                    <p14:modId xmlns:p14="http://schemas.microsoft.com/office/powerpoint/2010/main" val="3597785364"/>
                  </p:ext>
                </p:extLst>
              </p:nvPr>
            </p:nvGraphicFramePr>
            <p:xfrm>
              <a:off x="1245776" y="1549632"/>
              <a:ext cx="7140128" cy="2373087"/>
            </p:xfrm>
            <a:graphic>
              <a:graphicData uri="http://schemas.openxmlformats.org/drawingml/2006/table">
                <a:tbl>
                  <a:tblPr firstRow="1" firstCol="1" bandRow="1">
                    <a:tableStyleId>{5C22544A-7EE6-4342-B048-85BDC9FD1C3A}</a:tableStyleId>
                  </a:tblPr>
                  <a:tblGrid>
                    <a:gridCol w="2179383"/>
                    <a:gridCol w="2179383"/>
                    <a:gridCol w="2781362"/>
                  </a:tblGrid>
                  <a:tr h="744682">
                    <a:tc>
                      <a:txBody>
                        <a:bodyPr/>
                        <a:lstStyle/>
                        <a:p>
                          <a:pPr marL="0" marR="0">
                            <a:spcBef>
                              <a:spcPts val="0"/>
                            </a:spcBef>
                            <a:spcAft>
                              <a:spcPts val="0"/>
                            </a:spcAft>
                          </a:pPr>
                          <a:r>
                            <a:rPr lang="en-US" sz="1800" dirty="0">
                              <a:effectLst/>
                            </a:rPr>
                            <a:t> </a:t>
                          </a:r>
                          <a:endParaRPr lang="en-US" sz="1800" dirty="0">
                            <a:effectLst/>
                            <a:latin typeface="Times New Roman"/>
                            <a:ea typeface="Times New Roman"/>
                          </a:endParaRPr>
                        </a:p>
                      </a:txBody>
                      <a:tcPr marL="68580" marR="68580" marT="0" marB="0"/>
                    </a:tc>
                    <a:tc>
                      <a:txBody>
                        <a:bodyPr/>
                        <a:lstStyle/>
                        <a:p>
                          <a:pPr marL="0" marR="0">
                            <a:spcBef>
                              <a:spcPts val="0"/>
                            </a:spcBef>
                            <a:spcAft>
                              <a:spcPts val="0"/>
                            </a:spcAft>
                          </a:pPr>
                          <a:r>
                            <a:rPr lang="en-US" sz="1800" dirty="0" smtClean="0">
                              <a:effectLst/>
                            </a:rPr>
                            <a:t>Spring-mass system</a:t>
                          </a:r>
                          <a:endParaRPr lang="en-US" sz="1800" dirty="0">
                            <a:effectLst/>
                            <a:latin typeface="Times New Roman"/>
                            <a:ea typeface="Times New Roman"/>
                          </a:endParaRPr>
                        </a:p>
                      </a:txBody>
                      <a:tcPr marL="68580" marR="68580" marT="0" marB="0"/>
                    </a:tc>
                    <a:tc>
                      <a:txBody>
                        <a:bodyPr/>
                        <a:lstStyle/>
                        <a:p>
                          <a:pPr marL="0" marR="0">
                            <a:spcBef>
                              <a:spcPts val="0"/>
                            </a:spcBef>
                            <a:spcAft>
                              <a:spcPts val="0"/>
                            </a:spcAft>
                          </a:pPr>
                          <a:r>
                            <a:rPr lang="en-US" sz="1800" dirty="0" smtClean="0">
                              <a:effectLst/>
                              <a:latin typeface="+mn-lt"/>
                              <a:ea typeface="+mn-ea"/>
                            </a:rPr>
                            <a:t>FEA</a:t>
                          </a:r>
                          <a:endParaRPr lang="en-US" sz="1800" dirty="0">
                            <a:effectLst/>
                            <a:latin typeface="Times New Roman"/>
                            <a:ea typeface="Times New Roman"/>
                          </a:endParaRPr>
                        </a:p>
                      </a:txBody>
                      <a:tcPr marL="68580" marR="68580" marT="0" marB="0"/>
                    </a:tc>
                  </a:tr>
                  <a:tr h="446809">
                    <a:tc>
                      <a:txBody>
                        <a:bodyPr/>
                        <a:lstStyle/>
                        <a:p>
                          <a:pPr marL="0" marR="0">
                            <a:spcBef>
                              <a:spcPts val="0"/>
                            </a:spcBef>
                            <a:spcAft>
                              <a:spcPts val="0"/>
                            </a:spcAft>
                          </a:pPr>
                          <a:r>
                            <a:rPr lang="en-US" sz="1800" dirty="0" smtClean="0">
                              <a:effectLst/>
                            </a:rPr>
                            <a:t>Static</a:t>
                          </a:r>
                          <a:endParaRPr lang="en-US" sz="1800" dirty="0">
                            <a:effectLst/>
                            <a:latin typeface="Times New Roman"/>
                            <a:ea typeface="Times New Roman"/>
                          </a:endParaRPr>
                        </a:p>
                      </a:txBody>
                      <a:tcPr marL="68580" marR="68580" marT="0" marB="0"/>
                    </a:tc>
                    <a:tc>
                      <a:txBody>
                        <a:bodyPr/>
                        <a:lstStyle/>
                        <a:p>
                          <a:endParaRPr lang="en-US"/>
                        </a:p>
                      </a:txBody>
                      <a:tcPr marL="68580" marR="68580" marT="0" marB="0">
                        <a:blipFill rotWithShape="1">
                          <a:blip r:embed="rId2"/>
                          <a:stretch>
                            <a:fillRect l="-100280" t="-183562" r="-128011" b="-287671"/>
                          </a:stretch>
                        </a:blipFill>
                      </a:tcPr>
                    </a:tc>
                    <a:tc>
                      <a:txBody>
                        <a:bodyPr/>
                        <a:lstStyle/>
                        <a:p>
                          <a:endParaRPr lang="en-US"/>
                        </a:p>
                      </a:txBody>
                      <a:tcPr marL="68580" marR="68580" marT="0" marB="0">
                        <a:blipFill rotWithShape="1">
                          <a:blip r:embed="rId2"/>
                          <a:stretch>
                            <a:fillRect l="-156455" t="-183562" b="-287671"/>
                          </a:stretch>
                        </a:blipFill>
                      </a:tcPr>
                    </a:tc>
                  </a:tr>
                  <a:tr h="585851">
                    <a:tc>
                      <a:txBody>
                        <a:bodyPr/>
                        <a:lstStyle/>
                        <a:p>
                          <a:pPr marL="0" marR="0">
                            <a:spcBef>
                              <a:spcPts val="0"/>
                            </a:spcBef>
                            <a:spcAft>
                              <a:spcPts val="0"/>
                            </a:spcAft>
                          </a:pPr>
                          <a:r>
                            <a:rPr lang="en-US" sz="1800" dirty="0" smtClean="0">
                              <a:effectLst/>
                            </a:rPr>
                            <a:t>Forced</a:t>
                          </a:r>
                          <a:r>
                            <a:rPr lang="en-US" sz="1800" baseline="0" dirty="0" smtClean="0">
                              <a:effectLst/>
                            </a:rPr>
                            <a:t> vibration </a:t>
                          </a:r>
                          <a:endParaRPr lang="en-US" sz="1800" dirty="0">
                            <a:effectLst/>
                            <a:latin typeface="Times New Roman"/>
                            <a:ea typeface="Times New Roman"/>
                          </a:endParaRPr>
                        </a:p>
                      </a:txBody>
                      <a:tcPr marL="68580" marR="68580" marT="0" marB="0"/>
                    </a:tc>
                    <a:tc>
                      <a:txBody>
                        <a:bodyPr/>
                        <a:lstStyle/>
                        <a:p>
                          <a:endParaRPr lang="en-US"/>
                        </a:p>
                      </a:txBody>
                      <a:tcPr marL="68580" marR="68580" marT="0" marB="0">
                        <a:blipFill rotWithShape="1">
                          <a:blip r:embed="rId2"/>
                          <a:stretch>
                            <a:fillRect l="-100280" t="-215625" r="-128011" b="-118750"/>
                          </a:stretch>
                        </a:blipFill>
                      </a:tcPr>
                    </a:tc>
                    <a:tc>
                      <a:txBody>
                        <a:bodyPr/>
                        <a:lstStyle/>
                        <a:p>
                          <a:endParaRPr lang="en-US"/>
                        </a:p>
                      </a:txBody>
                      <a:tcPr marL="68580" marR="68580" marT="0" marB="0">
                        <a:blipFill rotWithShape="1">
                          <a:blip r:embed="rId2"/>
                          <a:stretch>
                            <a:fillRect l="-156455" t="-215625" b="-118750"/>
                          </a:stretch>
                        </a:blipFill>
                      </a:tcPr>
                    </a:tc>
                  </a:tr>
                  <a:tr h="595745">
                    <a:tc>
                      <a:txBody>
                        <a:bodyPr/>
                        <a:lstStyle/>
                        <a:p>
                          <a:pPr marL="0" marR="0">
                            <a:spcBef>
                              <a:spcPts val="0"/>
                            </a:spcBef>
                            <a:spcAft>
                              <a:spcPts val="0"/>
                            </a:spcAft>
                          </a:pPr>
                          <a:r>
                            <a:rPr lang="en-US" sz="1800" dirty="0" smtClean="0">
                              <a:effectLst/>
                            </a:rPr>
                            <a:t>Free vibration (Modal analysis)</a:t>
                          </a:r>
                          <a:endParaRPr lang="en-US" sz="1800" dirty="0">
                            <a:effectLst/>
                            <a:latin typeface="Times New Roman"/>
                            <a:ea typeface="Times New Roman"/>
                          </a:endParaRPr>
                        </a:p>
                      </a:txBody>
                      <a:tcPr marL="68580" marR="68580" marT="0" marB="0"/>
                    </a:tc>
                    <a:tc>
                      <a:txBody>
                        <a:bodyPr/>
                        <a:lstStyle/>
                        <a:p>
                          <a:endParaRPr lang="en-US"/>
                        </a:p>
                      </a:txBody>
                      <a:tcPr marL="68580" marR="68580" marT="0" marB="0">
                        <a:blipFill rotWithShape="1">
                          <a:blip r:embed="rId2"/>
                          <a:stretch>
                            <a:fillRect l="-100280" t="-309184" r="-128011" b="-16327"/>
                          </a:stretch>
                        </a:blipFill>
                      </a:tcPr>
                    </a:tc>
                    <a:tc>
                      <a:txBody>
                        <a:bodyPr/>
                        <a:lstStyle/>
                        <a:p>
                          <a:endParaRPr lang="en-US"/>
                        </a:p>
                      </a:txBody>
                      <a:tcPr marL="68580" marR="68580" marT="0" marB="0">
                        <a:blipFill rotWithShape="1">
                          <a:blip r:embed="rId2"/>
                          <a:stretch>
                            <a:fillRect l="-156455" t="-309184" b="-16327"/>
                          </a:stretch>
                        </a:blipFill>
                      </a:tcPr>
                    </a:tc>
                  </a:tr>
                </a:tbl>
              </a:graphicData>
            </a:graphic>
          </p:graphicFrame>
        </mc:Fallback>
      </mc:AlternateContent>
      <p:sp>
        <p:nvSpPr>
          <p:cNvPr id="5" name="TextBox 4"/>
          <p:cNvSpPr txBox="1"/>
          <p:nvPr/>
        </p:nvSpPr>
        <p:spPr>
          <a:xfrm>
            <a:off x="1211580" y="4175881"/>
            <a:ext cx="7208520" cy="1969770"/>
          </a:xfrm>
          <a:prstGeom prst="rect">
            <a:avLst/>
          </a:prstGeom>
          <a:noFill/>
        </p:spPr>
        <p:txBody>
          <a:bodyPr wrap="square" rtlCol="0">
            <a:spAutoFit/>
          </a:bodyPr>
          <a:lstStyle/>
          <a:p>
            <a:r>
              <a:rPr lang="en-US" sz="2400" dirty="0" smtClean="0">
                <a:solidFill>
                  <a:srgbClr val="00B0F0"/>
                </a:solidFill>
              </a:rPr>
              <a:t>Modal Analysis</a:t>
            </a:r>
          </a:p>
          <a:p>
            <a:pPr marL="800100" lvl="1" indent="-342900">
              <a:buFont typeface="Arial" pitchFamily="34" charset="0"/>
              <a:buChar char="•"/>
            </a:pPr>
            <a:r>
              <a:rPr lang="en-US" sz="2000" dirty="0" smtClean="0">
                <a:solidFill>
                  <a:srgbClr val="00B0F0"/>
                </a:solidFill>
              </a:rPr>
              <a:t>No forces are applied, only displacement constraints</a:t>
            </a:r>
          </a:p>
          <a:p>
            <a:pPr marL="800100" lvl="1" indent="-342900">
              <a:buFont typeface="Arial" pitchFamily="34" charset="0"/>
              <a:buChar char="•"/>
            </a:pPr>
            <a:r>
              <a:rPr lang="en-US" sz="2000" dirty="0" smtClean="0">
                <a:solidFill>
                  <a:srgbClr val="00B0F0"/>
                </a:solidFill>
              </a:rPr>
              <a:t>Eigenvalue problem</a:t>
            </a:r>
          </a:p>
          <a:p>
            <a:pPr marL="800100" lvl="1" indent="-342900">
              <a:buFont typeface="Arial" pitchFamily="34" charset="0"/>
              <a:buChar char="•"/>
            </a:pPr>
            <a:r>
              <a:rPr lang="en-US" sz="2000" dirty="0" err="1" smtClean="0">
                <a:solidFill>
                  <a:srgbClr val="00B0F0"/>
                </a:solidFill>
              </a:rPr>
              <a:t>Eigenmodes</a:t>
            </a:r>
            <a:r>
              <a:rPr lang="en-US" sz="2000" dirty="0" smtClean="0">
                <a:solidFill>
                  <a:srgbClr val="00B0F0"/>
                </a:solidFill>
              </a:rPr>
              <a:t> are undetermined to a constant</a:t>
            </a:r>
          </a:p>
          <a:p>
            <a:pPr marL="800100" lvl="1" indent="-342900">
              <a:buFont typeface="Arial" pitchFamily="34" charset="0"/>
              <a:buChar char="•"/>
            </a:pPr>
            <a:r>
              <a:rPr lang="en-US" sz="2000" dirty="0" smtClean="0">
                <a:solidFill>
                  <a:srgbClr val="00B0F0"/>
                </a:solidFill>
              </a:rPr>
              <a:t>Material density is needed to form mass matrix</a:t>
            </a:r>
          </a:p>
          <a:p>
            <a:pPr algn="ctr"/>
            <a:r>
              <a:rPr lang="en-US" dirty="0">
                <a:solidFill>
                  <a:srgbClr val="00B0F0"/>
                </a:solidFill>
              </a:rPr>
              <a:t>	</a:t>
            </a:r>
          </a:p>
        </p:txBody>
      </p:sp>
    </p:spTree>
    <p:extLst>
      <p:ext uri="{BB962C8B-B14F-4D97-AF65-F5344CB8AC3E}">
        <p14:creationId xmlns:p14="http://schemas.microsoft.com/office/powerpoint/2010/main" val="1313810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57424" y="2628903"/>
            <a:ext cx="5705475" cy="1200329"/>
          </a:xfrm>
          <a:prstGeom prst="rect">
            <a:avLst/>
          </a:prstGeom>
          <a:noFill/>
        </p:spPr>
        <p:txBody>
          <a:bodyPr wrap="square" rtlCol="0">
            <a:spAutoFit/>
          </a:bodyPr>
          <a:lstStyle/>
          <a:p>
            <a:pPr algn="ctr"/>
            <a:r>
              <a:rPr lang="en-US" sz="3600" dirty="0" smtClean="0">
                <a:solidFill>
                  <a:schemeClr val="tx2"/>
                </a:solidFill>
              </a:rPr>
              <a:t>SECTION MEETING #10</a:t>
            </a:r>
          </a:p>
          <a:p>
            <a:pPr algn="ctr"/>
            <a:r>
              <a:rPr lang="en-US" sz="3600" dirty="0" smtClean="0">
                <a:solidFill>
                  <a:schemeClr val="tx2"/>
                </a:solidFill>
              </a:rPr>
              <a:t>11/02/2012</a:t>
            </a:r>
            <a:endParaRPr lang="en-US" sz="3600" dirty="0">
              <a:solidFill>
                <a:schemeClr val="tx2"/>
              </a:solidFill>
            </a:endParaRPr>
          </a:p>
        </p:txBody>
      </p:sp>
    </p:spTree>
    <p:extLst>
      <p:ext uri="{BB962C8B-B14F-4D97-AF65-F5344CB8AC3E}">
        <p14:creationId xmlns:p14="http://schemas.microsoft.com/office/powerpoint/2010/main" val="202618129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457200" y="274637"/>
            <a:ext cx="8229600" cy="1143000"/>
          </a:xfrm>
          <a:prstGeom prst="rect">
            <a:avLst/>
          </a:prstGeom>
        </p:spPr>
        <p:txBody>
          <a:bodyPr lIns="91425" tIns="91425" rIns="91425" bIns="91425" anchor="b" anchorCtr="0">
            <a:spAutoFit/>
          </a:bodyPr>
          <a:lstStyle/>
          <a:p>
            <a:pPr algn="ctr">
              <a:buNone/>
            </a:pPr>
            <a:r>
              <a:rPr lang="en">
                <a:solidFill>
                  <a:srgbClr val="000000"/>
                </a:solidFill>
              </a:rPr>
              <a:t>Crank Arm Experiment</a:t>
            </a:r>
          </a:p>
        </p:txBody>
      </p:sp>
      <p:sp>
        <p:nvSpPr>
          <p:cNvPr id="45" name="Shape 45"/>
          <p:cNvSpPr txBox="1"/>
          <p:nvPr/>
        </p:nvSpPr>
        <p:spPr>
          <a:xfrm>
            <a:off x="457200" y="1417637"/>
            <a:ext cx="8205900" cy="1350900"/>
          </a:xfrm>
          <a:prstGeom prst="rect">
            <a:avLst/>
          </a:prstGeom>
        </p:spPr>
        <p:txBody>
          <a:bodyPr lIns="91425" tIns="91425" rIns="91425" bIns="91425" anchor="ctr" anchorCtr="0">
            <a:spAutoFit/>
          </a:bodyPr>
          <a:lstStyle/>
          <a:p>
            <a:pPr fontAlgn="auto">
              <a:spcBef>
                <a:spcPts val="0"/>
              </a:spcBef>
              <a:spcAft>
                <a:spcPts val="0"/>
              </a:spcAft>
            </a:pPr>
            <a:r>
              <a:rPr lang="en" sz="3000" kern="0">
                <a:solidFill>
                  <a:srgbClr val="000000"/>
                </a:solidFill>
                <a:latin typeface="Arial"/>
                <a:cs typeface="Arial"/>
                <a:sym typeface="Arial"/>
                <a:rtl val="0"/>
              </a:rPr>
              <a:t>MAE 3272: Mechanical Properties and Performance Laboratory</a:t>
            </a:r>
          </a:p>
        </p:txBody>
      </p:sp>
      <p:sp>
        <p:nvSpPr>
          <p:cNvPr id="46" name="Shape 46"/>
          <p:cNvSpPr/>
          <p:nvPr/>
        </p:nvSpPr>
        <p:spPr>
          <a:xfrm>
            <a:off x="457200" y="2988730"/>
            <a:ext cx="4162169" cy="3122615"/>
          </a:xfrm>
          <a:prstGeom prst="rect">
            <a:avLst/>
          </a:prstGeom>
          <a:blipFill>
            <a:blip r:embed="rId3"/>
            <a:stretch>
              <a:fillRect/>
            </a:stretch>
          </a:blipFill>
        </p:spPr>
      </p:sp>
      <p:sp>
        <p:nvSpPr>
          <p:cNvPr id="47" name="Shape 47"/>
          <p:cNvSpPr/>
          <p:nvPr/>
        </p:nvSpPr>
        <p:spPr>
          <a:xfrm>
            <a:off x="4848225" y="4184175"/>
            <a:ext cx="3838575" cy="2562225"/>
          </a:xfrm>
          <a:prstGeom prst="rect">
            <a:avLst/>
          </a:prstGeom>
          <a:blipFill>
            <a:blip r:embed="rId4"/>
            <a:stretch>
              <a:fillRect/>
            </a:stretch>
          </a:blipFill>
        </p:spPr>
      </p:sp>
      <p:sp>
        <p:nvSpPr>
          <p:cNvPr id="2" name="TextBox 1"/>
          <p:cNvSpPr txBox="1"/>
          <p:nvPr/>
        </p:nvSpPr>
        <p:spPr>
          <a:xfrm>
            <a:off x="5745480" y="2887980"/>
            <a:ext cx="3032760" cy="461665"/>
          </a:xfrm>
          <a:prstGeom prst="rect">
            <a:avLst/>
          </a:prstGeom>
          <a:noFill/>
        </p:spPr>
        <p:txBody>
          <a:bodyPr wrap="square" rtlCol="0">
            <a:spAutoFit/>
          </a:bodyPr>
          <a:lstStyle/>
          <a:p>
            <a:r>
              <a:rPr lang="en-US" sz="2400" dirty="0" smtClean="0">
                <a:solidFill>
                  <a:schemeClr val="accent1"/>
                </a:solidFill>
              </a:rPr>
              <a:t>Courtesy: </a:t>
            </a:r>
            <a:r>
              <a:rPr lang="en-US" sz="2400" dirty="0" err="1" smtClean="0">
                <a:solidFill>
                  <a:schemeClr val="accent1"/>
                </a:solidFill>
              </a:rPr>
              <a:t>Rei</a:t>
            </a:r>
            <a:r>
              <a:rPr lang="en-US" sz="2400" dirty="0" smtClean="0">
                <a:solidFill>
                  <a:schemeClr val="accent1"/>
                </a:solidFill>
              </a:rPr>
              <a:t> Suzuki</a:t>
            </a:r>
            <a:endParaRPr lang="en-US" sz="2400" dirty="0">
              <a:solidFill>
                <a:schemeClr val="accent1"/>
              </a:solidFill>
            </a:endParaRPr>
          </a:p>
        </p:txBody>
      </p:sp>
    </p:spTree>
    <p:extLst>
      <p:ext uri="{BB962C8B-B14F-4D97-AF65-F5344CB8AC3E}">
        <p14:creationId xmlns:p14="http://schemas.microsoft.com/office/powerpoint/2010/main" val="2669758438"/>
      </p:ext>
    </p:extLst>
  </p:cSld>
  <p:clrMapOvr>
    <a:masterClrMapping/>
  </p:clrMapOvr>
  <p:transition spd="slow">
    <p:cut/>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Times New Roman" pitchFamily="18" charset="0"/>
                <a:cs typeface="Times New Roman" pitchFamily="18" charset="0"/>
              </a:rPr>
              <a:t>ANSYS Model</a:t>
            </a:r>
            <a:endParaRPr lang="en-US" sz="4000" b="1"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0C07BEFE-95A2-4D36-B31E-2CBC216C87EB}" type="slidenum">
              <a:rPr lang="en-US" smtClean="0">
                <a:solidFill>
                  <a:prstClr val="black">
                    <a:tint val="75000"/>
                  </a:prstClr>
                </a:solidFill>
              </a:rPr>
              <a:pPr/>
              <a:t>64</a:t>
            </a:fld>
            <a:endParaRPr lang="en-US">
              <a:solidFill>
                <a:prstClr val="black">
                  <a:tint val="75000"/>
                </a:prstClr>
              </a:solidFill>
            </a:endParaRPr>
          </a:p>
        </p:txBody>
      </p:sp>
      <p:pic>
        <p:nvPicPr>
          <p:cNvPr id="5" name="Picture 4" descr="setup.JPG"/>
          <p:cNvPicPr>
            <a:picLocks noChangeAspect="1"/>
          </p:cNvPicPr>
          <p:nvPr/>
        </p:nvPicPr>
        <p:blipFill>
          <a:blip r:embed="rId3" cstate="print"/>
          <a:stretch>
            <a:fillRect/>
          </a:stretch>
        </p:blipFill>
        <p:spPr>
          <a:xfrm>
            <a:off x="4648200" y="3733800"/>
            <a:ext cx="3962400" cy="2243831"/>
          </a:xfrm>
          <a:prstGeom prst="rect">
            <a:avLst/>
          </a:prstGeom>
        </p:spPr>
      </p:pic>
      <p:sp>
        <p:nvSpPr>
          <p:cNvPr id="6" name="Shape 69"/>
          <p:cNvSpPr/>
          <p:nvPr/>
        </p:nvSpPr>
        <p:spPr>
          <a:xfrm>
            <a:off x="609600" y="2971800"/>
            <a:ext cx="3581400" cy="3189655"/>
          </a:xfrm>
          <a:prstGeom prst="rect">
            <a:avLst/>
          </a:prstGeom>
          <a:blipFill>
            <a:blip r:embed="rId4" cstate="print"/>
            <a:stretch>
              <a:fillRect/>
            </a:stretch>
          </a:blipFill>
        </p:spPr>
      </p:sp>
      <p:sp>
        <p:nvSpPr>
          <p:cNvPr id="10" name="Content Placeholder 9"/>
          <p:cNvSpPr>
            <a:spLocks noGrp="1"/>
          </p:cNvSpPr>
          <p:nvPr>
            <p:ph idx="1"/>
          </p:nvPr>
        </p:nvSpPr>
        <p:spPr/>
        <p:txBody>
          <a:bodyPr/>
          <a:lstStyle/>
          <a:p>
            <a:r>
              <a:rPr lang="en-US" sz="2000" dirty="0" smtClean="0">
                <a:latin typeface="Times New Roman" pitchFamily="18" charset="0"/>
                <a:cs typeface="Times New Roman" pitchFamily="18" charset="0"/>
              </a:rPr>
              <a:t>Static test</a:t>
            </a:r>
          </a:p>
          <a:p>
            <a:r>
              <a:rPr lang="en-US" sz="2000" dirty="0" smtClean="0">
                <a:latin typeface="Times New Roman" pitchFamily="18" charset="0"/>
                <a:cs typeface="Times New Roman" pitchFamily="18" charset="0"/>
              </a:rPr>
              <a:t>Boundary conditions</a:t>
            </a:r>
          </a:p>
          <a:p>
            <a:endParaRPr lang="en-US" dirty="0"/>
          </a:p>
        </p:txBody>
      </p:sp>
      <p:pic>
        <p:nvPicPr>
          <p:cNvPr id="11" name="Content Placeholder 7" descr="c2.JPG"/>
          <p:cNvPicPr>
            <a:picLocks noChangeAspect="1"/>
          </p:cNvPicPr>
          <p:nvPr/>
        </p:nvPicPr>
        <p:blipFill>
          <a:blip r:embed="rId5" cstate="print"/>
          <a:stretch>
            <a:fillRect/>
          </a:stretch>
        </p:blipFill>
        <p:spPr>
          <a:xfrm>
            <a:off x="4572000" y="1828800"/>
            <a:ext cx="3962400" cy="1679504"/>
          </a:xfrm>
          <a:prstGeom prst="rect">
            <a:avLst/>
          </a:prstGeom>
        </p:spPr>
      </p:pic>
      <p:sp>
        <p:nvSpPr>
          <p:cNvPr id="8" name="TextBox 7"/>
          <p:cNvSpPr txBox="1"/>
          <p:nvPr/>
        </p:nvSpPr>
        <p:spPr>
          <a:xfrm>
            <a:off x="4564380" y="6161455"/>
            <a:ext cx="3505200" cy="461665"/>
          </a:xfrm>
          <a:prstGeom prst="rect">
            <a:avLst/>
          </a:prstGeom>
          <a:noFill/>
        </p:spPr>
        <p:txBody>
          <a:bodyPr wrap="square" rtlCol="0">
            <a:spAutoFit/>
          </a:bodyPr>
          <a:lstStyle/>
          <a:p>
            <a:r>
              <a:rPr lang="en-US" sz="2400" dirty="0" smtClean="0">
                <a:solidFill>
                  <a:schemeClr val="accent1"/>
                </a:solidFill>
              </a:rPr>
              <a:t>Courtesy: Jason Hsieh</a:t>
            </a:r>
            <a:endParaRPr lang="en-US" sz="2400" dirty="0">
              <a:solidFill>
                <a:schemeClr val="accent1"/>
              </a:solidFill>
            </a:endParaRPr>
          </a:p>
        </p:txBody>
      </p:sp>
    </p:spTree>
    <p:extLst>
      <p:ext uri="{BB962C8B-B14F-4D97-AF65-F5344CB8AC3E}">
        <p14:creationId xmlns:p14="http://schemas.microsoft.com/office/powerpoint/2010/main" val="218615343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Times New Roman" pitchFamily="18" charset="0"/>
                <a:cs typeface="Times New Roman" pitchFamily="18" charset="0"/>
              </a:rPr>
              <a:t>Results &amp; Validation</a:t>
            </a:r>
            <a:endParaRPr lang="en-US" sz="4000" dirty="0"/>
          </a:p>
        </p:txBody>
      </p:sp>
      <p:sp>
        <p:nvSpPr>
          <p:cNvPr id="3" name="Content Placeholder 2"/>
          <p:cNvSpPr>
            <a:spLocks noGrp="1"/>
          </p:cNvSpPr>
          <p:nvPr>
            <p:ph idx="1"/>
          </p:nvPr>
        </p:nvSpPr>
        <p:spPr/>
        <p:txBody>
          <a:bodyPr/>
          <a:lstStyle/>
          <a:p>
            <a:r>
              <a:rPr lang="en-US" sz="2000" dirty="0" smtClean="0">
                <a:latin typeface="Times New Roman" pitchFamily="18" charset="0"/>
                <a:cs typeface="Times New Roman" pitchFamily="18" charset="0"/>
              </a:rPr>
              <a:t>Treat the bike crank like a beam with rectangular cross section: </a:t>
            </a: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Stress at a point is compared: </a:t>
            </a:r>
          </a:p>
          <a:p>
            <a:endParaRPr lang="en-US" dirty="0"/>
          </a:p>
        </p:txBody>
      </p:sp>
      <p:pic>
        <p:nvPicPr>
          <p:cNvPr id="4"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295400" y="2743200"/>
            <a:ext cx="2102069" cy="1219200"/>
          </a:xfrm>
          <a:prstGeom prst="rect">
            <a:avLst/>
          </a:prstGeom>
          <a:noFill/>
        </p:spPr>
      </p:pic>
      <p:sp>
        <p:nvSpPr>
          <p:cNvPr id="6" name="TextBox 5"/>
          <p:cNvSpPr txBox="1"/>
          <p:nvPr/>
        </p:nvSpPr>
        <p:spPr>
          <a:xfrm>
            <a:off x="4876800" y="2133600"/>
            <a:ext cx="2971800" cy="461665"/>
          </a:xfrm>
          <a:prstGeom prst="rect">
            <a:avLst/>
          </a:prstGeom>
          <a:noFill/>
        </p:spPr>
        <p:txBody>
          <a:bodyPr wrap="square" rtlCol="0">
            <a:spAutoFit/>
          </a:bodyPr>
          <a:lstStyle/>
          <a:p>
            <a:pPr fontAlgn="auto">
              <a:spcBef>
                <a:spcPts val="0"/>
              </a:spcBef>
              <a:spcAft>
                <a:spcPts val="0"/>
              </a:spcAft>
            </a:pPr>
            <a:r>
              <a:rPr lang="en-US" sz="2400" dirty="0" smtClean="0">
                <a:solidFill>
                  <a:prstClr val="black"/>
                </a:solidFill>
                <a:latin typeface="Times New Roman" pitchFamily="18" charset="0"/>
                <a:cs typeface="Times New Roman" pitchFamily="18" charset="0"/>
              </a:rPr>
              <a:t>ANSYS simulation</a:t>
            </a:r>
            <a:endParaRPr lang="en-US" sz="2400" dirty="0">
              <a:solidFill>
                <a:prstClr val="black"/>
              </a:solidFill>
              <a:latin typeface="Times New Roman" pitchFamily="18" charset="0"/>
              <a:cs typeface="Times New Roman" pitchFamily="18" charset="0"/>
            </a:endParaRPr>
          </a:p>
        </p:txBody>
      </p:sp>
      <p:pic>
        <p:nvPicPr>
          <p:cNvPr id="7" name="Picture 6" descr="stress probe.JPG"/>
          <p:cNvPicPr>
            <a:picLocks noChangeAspect="1"/>
          </p:cNvPicPr>
          <p:nvPr/>
        </p:nvPicPr>
        <p:blipFill>
          <a:blip r:embed="rId4" cstate="print"/>
          <a:stretch>
            <a:fillRect/>
          </a:stretch>
        </p:blipFill>
        <p:spPr>
          <a:xfrm>
            <a:off x="4267200" y="2667000"/>
            <a:ext cx="4088073" cy="1600200"/>
          </a:xfrm>
          <a:prstGeom prst="rect">
            <a:avLst/>
          </a:prstGeom>
        </p:spPr>
      </p:pic>
      <p:sp>
        <p:nvSpPr>
          <p:cNvPr id="8" name="TextBox 7"/>
          <p:cNvSpPr txBox="1"/>
          <p:nvPr/>
        </p:nvSpPr>
        <p:spPr>
          <a:xfrm>
            <a:off x="1447800" y="2133600"/>
            <a:ext cx="2514600" cy="461665"/>
          </a:xfrm>
          <a:prstGeom prst="rect">
            <a:avLst/>
          </a:prstGeom>
          <a:noFill/>
        </p:spPr>
        <p:txBody>
          <a:bodyPr wrap="square" rtlCol="0">
            <a:spAutoFit/>
          </a:bodyPr>
          <a:lstStyle/>
          <a:p>
            <a:pPr fontAlgn="auto">
              <a:spcBef>
                <a:spcPts val="0"/>
              </a:spcBef>
              <a:spcAft>
                <a:spcPts val="0"/>
              </a:spcAft>
            </a:pPr>
            <a:r>
              <a:rPr lang="en-US" sz="2400" dirty="0" smtClean="0">
                <a:solidFill>
                  <a:prstClr val="black"/>
                </a:solidFill>
                <a:latin typeface="Times New Roman" pitchFamily="18" charset="0"/>
                <a:cs typeface="Times New Roman" pitchFamily="18" charset="0"/>
              </a:rPr>
              <a:t>Beam Theory</a:t>
            </a:r>
            <a:endParaRPr lang="en-US" sz="2400" dirty="0">
              <a:solidFill>
                <a:prstClr val="black"/>
              </a:solidFill>
              <a:latin typeface="Times New Roman" pitchFamily="18" charset="0"/>
              <a:cs typeface="Times New Roman" pitchFamily="18" charset="0"/>
            </a:endParaRPr>
          </a:p>
        </p:txBody>
      </p:sp>
      <p:sp>
        <p:nvSpPr>
          <p:cNvPr id="11" name="Slide Number Placeholder 10"/>
          <p:cNvSpPr>
            <a:spLocks noGrp="1"/>
          </p:cNvSpPr>
          <p:nvPr>
            <p:ph type="sldNum" sz="quarter" idx="12"/>
          </p:nvPr>
        </p:nvSpPr>
        <p:spPr/>
        <p:txBody>
          <a:bodyPr/>
          <a:lstStyle/>
          <a:p>
            <a:fld id="{0C07BEFE-95A2-4D36-B31E-2CBC216C87EB}" type="slidenum">
              <a:rPr lang="en-US" smtClean="0">
                <a:solidFill>
                  <a:prstClr val="black">
                    <a:tint val="75000"/>
                  </a:prstClr>
                </a:solidFill>
              </a:rPr>
              <a:pPr/>
              <a:t>65</a:t>
            </a:fld>
            <a:endParaRPr lang="en-US">
              <a:solidFill>
                <a:prstClr val="black">
                  <a:tint val="75000"/>
                </a:prstClr>
              </a:solidFill>
            </a:endParaRPr>
          </a:p>
        </p:txBody>
      </p:sp>
      <p:graphicFrame>
        <p:nvGraphicFramePr>
          <p:cNvPr id="12" name="Table 11"/>
          <p:cNvGraphicFramePr>
            <a:graphicFrameLocks noGrp="1"/>
          </p:cNvGraphicFramePr>
          <p:nvPr/>
        </p:nvGraphicFramePr>
        <p:xfrm>
          <a:off x="1371600" y="5069840"/>
          <a:ext cx="6705600" cy="1121664"/>
        </p:xfrm>
        <a:graphic>
          <a:graphicData uri="http://schemas.openxmlformats.org/drawingml/2006/table">
            <a:tbl>
              <a:tblPr/>
              <a:tblGrid>
                <a:gridCol w="2235200"/>
                <a:gridCol w="2235200"/>
                <a:gridCol w="2235200"/>
              </a:tblGrid>
              <a:tr h="466852">
                <a:tc>
                  <a:txBody>
                    <a:bodyPr/>
                    <a:lstStyle/>
                    <a:p>
                      <a:pPr marL="0" marR="0" algn="ctr">
                        <a:lnSpc>
                          <a:spcPct val="115000"/>
                        </a:lnSpc>
                        <a:spcBef>
                          <a:spcPts val="0"/>
                        </a:spcBef>
                        <a:spcAft>
                          <a:spcPts val="0"/>
                        </a:spcAft>
                      </a:pPr>
                      <a:endParaRPr lang="en-US" sz="1600" dirty="0">
                        <a:latin typeface="Times New Roman"/>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600" dirty="0" smtClean="0">
                        <a:latin typeface="Times New Roman"/>
                        <a:ea typeface="新細明體"/>
                        <a:cs typeface="Arial"/>
                      </a:endParaRPr>
                    </a:p>
                    <a:p>
                      <a:pPr marL="0" marR="0" algn="ctr">
                        <a:lnSpc>
                          <a:spcPct val="115000"/>
                        </a:lnSpc>
                        <a:spcBef>
                          <a:spcPts val="0"/>
                        </a:spcBef>
                        <a:spcAft>
                          <a:spcPts val="0"/>
                        </a:spcAft>
                      </a:pPr>
                      <a:r>
                        <a:rPr lang="en-US" sz="1600" dirty="0" smtClean="0">
                          <a:latin typeface="Times New Roman"/>
                          <a:ea typeface="新細明體"/>
                          <a:cs typeface="Arial"/>
                        </a:rPr>
                        <a:t>Beam </a:t>
                      </a:r>
                      <a:r>
                        <a:rPr lang="en-US" sz="1600" dirty="0">
                          <a:latin typeface="Times New Roman"/>
                          <a:ea typeface="新細明體"/>
                          <a:cs typeface="Arial"/>
                        </a:rPr>
                        <a:t>Theory</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600" dirty="0" smtClean="0">
                        <a:latin typeface="Times New Roman"/>
                        <a:ea typeface="新細明體"/>
                        <a:cs typeface="Arial"/>
                      </a:endParaRPr>
                    </a:p>
                    <a:p>
                      <a:pPr marL="0" marR="0" algn="ctr">
                        <a:lnSpc>
                          <a:spcPct val="115000"/>
                        </a:lnSpc>
                        <a:spcBef>
                          <a:spcPts val="0"/>
                        </a:spcBef>
                        <a:spcAft>
                          <a:spcPts val="0"/>
                        </a:spcAft>
                      </a:pPr>
                      <a:r>
                        <a:rPr lang="en-US" sz="1600" dirty="0" smtClean="0">
                          <a:latin typeface="Times New Roman"/>
                          <a:ea typeface="新細明體"/>
                          <a:cs typeface="Arial"/>
                        </a:rPr>
                        <a:t>ANSYS </a:t>
                      </a:r>
                      <a:r>
                        <a:rPr lang="en-US" sz="1600" dirty="0">
                          <a:latin typeface="Times New Roman"/>
                          <a:ea typeface="新細明體"/>
                          <a:cs typeface="Arial"/>
                        </a:rPr>
                        <a:t>simulation</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6852">
                <a:tc>
                  <a:txBody>
                    <a:bodyPr/>
                    <a:lstStyle/>
                    <a:p>
                      <a:pPr marL="0" marR="0" algn="ctr">
                        <a:lnSpc>
                          <a:spcPct val="115000"/>
                        </a:lnSpc>
                        <a:spcBef>
                          <a:spcPts val="0"/>
                        </a:spcBef>
                        <a:spcAft>
                          <a:spcPts val="0"/>
                        </a:spcAft>
                      </a:pPr>
                      <a:endParaRPr lang="en-US" sz="1600" dirty="0" smtClean="0">
                        <a:latin typeface="Times New Roman"/>
                        <a:ea typeface="新細明體"/>
                        <a:cs typeface="Arial"/>
                      </a:endParaRPr>
                    </a:p>
                    <a:p>
                      <a:pPr marL="0" marR="0" algn="ctr">
                        <a:lnSpc>
                          <a:spcPct val="115000"/>
                        </a:lnSpc>
                        <a:spcBef>
                          <a:spcPts val="0"/>
                        </a:spcBef>
                        <a:spcAft>
                          <a:spcPts val="0"/>
                        </a:spcAft>
                      </a:pPr>
                      <a:r>
                        <a:rPr lang="en-US" sz="1600" dirty="0" smtClean="0">
                          <a:latin typeface="Times New Roman"/>
                          <a:ea typeface="新細明體"/>
                          <a:cs typeface="Arial"/>
                        </a:rPr>
                        <a:t>Sigma </a:t>
                      </a:r>
                      <a:r>
                        <a:rPr lang="en-US" sz="1600" dirty="0">
                          <a:latin typeface="Times New Roman"/>
                          <a:ea typeface="新細明體"/>
                          <a:cs typeface="Arial"/>
                        </a:rPr>
                        <a:t>xx</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600" dirty="0" smtClean="0">
                        <a:latin typeface="Times New Roman"/>
                        <a:ea typeface="新細明體"/>
                        <a:cs typeface="Arial"/>
                      </a:endParaRPr>
                    </a:p>
                    <a:p>
                      <a:pPr marL="0" marR="0" algn="ctr">
                        <a:lnSpc>
                          <a:spcPct val="115000"/>
                        </a:lnSpc>
                        <a:spcBef>
                          <a:spcPts val="0"/>
                        </a:spcBef>
                        <a:spcAft>
                          <a:spcPts val="0"/>
                        </a:spcAft>
                      </a:pPr>
                      <a:r>
                        <a:rPr lang="en-US" sz="1600" dirty="0" smtClean="0">
                          <a:latin typeface="Times New Roman"/>
                          <a:ea typeface="新細明體"/>
                          <a:cs typeface="Arial"/>
                        </a:rPr>
                        <a:t>-</a:t>
                      </a:r>
                      <a:r>
                        <a:rPr lang="en-US" sz="1600" dirty="0">
                          <a:latin typeface="Times New Roman"/>
                          <a:ea typeface="新細明體"/>
                          <a:cs typeface="Arial"/>
                        </a:rPr>
                        <a:t>12279 psi</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600" dirty="0" smtClean="0">
                        <a:latin typeface="Times New Roman"/>
                        <a:ea typeface="新細明體"/>
                        <a:cs typeface="Arial"/>
                      </a:endParaRPr>
                    </a:p>
                    <a:p>
                      <a:pPr marL="0" marR="0" algn="ctr">
                        <a:lnSpc>
                          <a:spcPct val="115000"/>
                        </a:lnSpc>
                        <a:spcBef>
                          <a:spcPts val="0"/>
                        </a:spcBef>
                        <a:spcAft>
                          <a:spcPts val="0"/>
                        </a:spcAft>
                      </a:pPr>
                      <a:r>
                        <a:rPr lang="en-US" sz="1600" dirty="0" smtClean="0">
                          <a:latin typeface="Times New Roman"/>
                          <a:ea typeface="新細明體"/>
                          <a:cs typeface="Arial"/>
                        </a:rPr>
                        <a:t>-</a:t>
                      </a:r>
                      <a:r>
                        <a:rPr lang="en-US" sz="1600" dirty="0">
                          <a:latin typeface="Times New Roman"/>
                          <a:ea typeface="新細明體"/>
                          <a:cs typeface="Arial"/>
                        </a:rPr>
                        <a:t>12399 psi</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9457"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smtClean="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178026547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SOLID186 Element Type</a:t>
            </a:r>
            <a:endParaRPr lang="en-US" dirty="0"/>
          </a:p>
        </p:txBody>
      </p:sp>
      <p:pic>
        <p:nvPicPr>
          <p:cNvPr id="2050" name="Picture 2" descr="C:\Users\rb88\Documents\home\mae470\fall2012\crank\solid18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735" y="1519572"/>
            <a:ext cx="4006957" cy="256286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rb88\Documents\home\mae470\fall2012\crank\solid186_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9340" y="1519572"/>
            <a:ext cx="3757961" cy="339597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rb88\Documents\home\mae470\fall2012\crank\k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1220" y="4158146"/>
            <a:ext cx="2533333" cy="169638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19735" y="4552856"/>
            <a:ext cx="1909816" cy="646331"/>
          </a:xfrm>
          <a:prstGeom prst="rect">
            <a:avLst/>
          </a:prstGeom>
          <a:noFill/>
        </p:spPr>
        <p:txBody>
          <a:bodyPr wrap="square" rtlCol="0">
            <a:spAutoFit/>
          </a:bodyPr>
          <a:lstStyle/>
          <a:p>
            <a:r>
              <a:rPr lang="en-US" i="1" dirty="0" smtClean="0">
                <a:solidFill>
                  <a:srgbClr val="00B0F0"/>
                </a:solidFill>
              </a:rPr>
              <a:t>Lecture 16: 2D Linear Elasticity</a:t>
            </a:r>
            <a:endParaRPr lang="en-US" i="1" dirty="0">
              <a:solidFill>
                <a:srgbClr val="00B0F0"/>
              </a:solidFill>
            </a:endParaRPr>
          </a:p>
        </p:txBody>
      </p:sp>
      <p:cxnSp>
        <p:nvCxnSpPr>
          <p:cNvPr id="10" name="Straight Arrow Connector 9"/>
          <p:cNvCxnSpPr/>
          <p:nvPr/>
        </p:nvCxnSpPr>
        <p:spPr>
          <a:xfrm flipH="1">
            <a:off x="2827020" y="3617612"/>
            <a:ext cx="2369292" cy="672448"/>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2606041" y="4625340"/>
            <a:ext cx="2814342" cy="175260"/>
          </a:xfrm>
          <a:prstGeom prst="straightConnector1">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521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Times New Roman" pitchFamily="18" charset="0"/>
                <a:cs typeface="Times New Roman" pitchFamily="18" charset="0"/>
              </a:rPr>
              <a:t>Mesh convergence</a:t>
            </a:r>
            <a:endParaRPr lang="en-US" sz="40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endParaRPr lang="en-US" dirty="0" smtClean="0"/>
          </a:p>
          <a:p>
            <a:r>
              <a:rPr lang="en-US" sz="2000" dirty="0" smtClean="0">
                <a:latin typeface="Times New Roman" pitchFamily="18" charset="0"/>
                <a:cs typeface="Times New Roman" pitchFamily="18" charset="0"/>
              </a:rPr>
              <a:t>Mesh Convergence</a:t>
            </a:r>
          </a:p>
          <a:p>
            <a:r>
              <a:rPr lang="en-US" sz="2000" dirty="0" smtClean="0">
                <a:latin typeface="Times New Roman" pitchFamily="18" charset="0"/>
                <a:cs typeface="Times New Roman" pitchFamily="18" charset="0"/>
              </a:rPr>
              <a:t>Young’s Modulus = 1 x 10^7 psi</a:t>
            </a:r>
          </a:p>
          <a:p>
            <a:endParaRPr lang="en-US" dirty="0"/>
          </a:p>
        </p:txBody>
      </p:sp>
      <p:sp>
        <p:nvSpPr>
          <p:cNvPr id="9" name="Slide Number Placeholder 8"/>
          <p:cNvSpPr>
            <a:spLocks noGrp="1"/>
          </p:cNvSpPr>
          <p:nvPr>
            <p:ph type="sldNum" sz="quarter" idx="12"/>
          </p:nvPr>
        </p:nvSpPr>
        <p:spPr/>
        <p:txBody>
          <a:bodyPr/>
          <a:lstStyle/>
          <a:p>
            <a:fld id="{0C07BEFE-95A2-4D36-B31E-2CBC216C87EB}" type="slidenum">
              <a:rPr lang="en-US" smtClean="0">
                <a:solidFill>
                  <a:prstClr val="black">
                    <a:tint val="75000"/>
                  </a:prstClr>
                </a:solidFill>
              </a:rPr>
              <a:pPr/>
              <a:t>67</a:t>
            </a:fld>
            <a:endParaRPr lang="en-US">
              <a:solidFill>
                <a:prstClr val="black">
                  <a:tint val="75000"/>
                </a:prstClr>
              </a:solidFill>
            </a:endParaRPr>
          </a:p>
        </p:txBody>
      </p:sp>
      <p:pic>
        <p:nvPicPr>
          <p:cNvPr id="8" name="Picture 7" descr="stress probe.JPG"/>
          <p:cNvPicPr>
            <a:picLocks noChangeAspect="1"/>
          </p:cNvPicPr>
          <p:nvPr/>
        </p:nvPicPr>
        <p:blipFill>
          <a:blip r:embed="rId3" cstate="print"/>
          <a:stretch>
            <a:fillRect/>
          </a:stretch>
        </p:blipFill>
        <p:spPr>
          <a:xfrm>
            <a:off x="1905000" y="1524000"/>
            <a:ext cx="5653774" cy="2213064"/>
          </a:xfrm>
          <a:prstGeom prst="rect">
            <a:avLst/>
          </a:prstGeom>
        </p:spPr>
      </p:pic>
      <p:graphicFrame>
        <p:nvGraphicFramePr>
          <p:cNvPr id="10" name="Table 9"/>
          <p:cNvGraphicFramePr>
            <a:graphicFrameLocks noGrp="1"/>
          </p:cNvGraphicFramePr>
          <p:nvPr/>
        </p:nvGraphicFramePr>
        <p:xfrm>
          <a:off x="1066800" y="4876800"/>
          <a:ext cx="7467600" cy="1447800"/>
        </p:xfrm>
        <a:graphic>
          <a:graphicData uri="http://schemas.openxmlformats.org/drawingml/2006/table">
            <a:tbl>
              <a:tblPr/>
              <a:tblGrid>
                <a:gridCol w="1493364"/>
                <a:gridCol w="1493364"/>
                <a:gridCol w="1493364"/>
                <a:gridCol w="1493364"/>
                <a:gridCol w="1494144"/>
              </a:tblGrid>
              <a:tr h="579120">
                <a:tc>
                  <a:txBody>
                    <a:bodyPr/>
                    <a:lstStyle/>
                    <a:p>
                      <a:pPr marL="0" marR="0" algn="ctr">
                        <a:lnSpc>
                          <a:spcPct val="115000"/>
                        </a:lnSpc>
                        <a:spcBef>
                          <a:spcPts val="0"/>
                        </a:spcBef>
                        <a:spcAft>
                          <a:spcPts val="0"/>
                        </a:spcAft>
                      </a:pPr>
                      <a:endParaRPr lang="en-US" sz="1600" dirty="0">
                        <a:latin typeface="Times New Roman"/>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Times New Roman"/>
                          <a:ea typeface="新細明體"/>
                          <a:cs typeface="Arial"/>
                        </a:rPr>
                        <a:t>ANSYS (0.05 inch mesh)</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Times New Roman"/>
                          <a:ea typeface="新細明體"/>
                          <a:cs typeface="Arial"/>
                        </a:rPr>
                        <a:t>ANSYS (0.075 inch mesh)</a:t>
                      </a:r>
                      <a:endParaRPr lang="en-US" sz="16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Times New Roman"/>
                          <a:ea typeface="新細明體"/>
                          <a:cs typeface="Arial"/>
                        </a:rPr>
                        <a:t>ANSYS (0.1 inch mesh)</a:t>
                      </a:r>
                      <a:endParaRPr lang="en-US" sz="16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Times New Roman"/>
                          <a:ea typeface="新細明體"/>
                          <a:cs typeface="Arial"/>
                        </a:rPr>
                        <a:t>Beam Bending Theory</a:t>
                      </a:r>
                      <a:endParaRPr lang="en-US" sz="16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560">
                <a:tc>
                  <a:txBody>
                    <a:bodyPr/>
                    <a:lstStyle/>
                    <a:p>
                      <a:pPr marL="0" marR="0" algn="ctr">
                        <a:lnSpc>
                          <a:spcPct val="115000"/>
                        </a:lnSpc>
                        <a:spcBef>
                          <a:spcPts val="0"/>
                        </a:spcBef>
                        <a:spcAft>
                          <a:spcPts val="0"/>
                        </a:spcAft>
                      </a:pPr>
                      <a:r>
                        <a:rPr lang="en-US" sz="1600">
                          <a:latin typeface="Times New Roman"/>
                          <a:ea typeface="新細明體"/>
                          <a:cs typeface="Arial"/>
                        </a:rPr>
                        <a:t>Sigma xx (psi)</a:t>
                      </a:r>
                      <a:endParaRPr lang="en-US" sz="16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Times New Roman"/>
                          <a:ea typeface="新細明體"/>
                          <a:cs typeface="Arial"/>
                        </a:rPr>
                        <a:t>-12399</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Times New Roman"/>
                          <a:ea typeface="新細明體"/>
                          <a:cs typeface="Arial"/>
                        </a:rPr>
                        <a:t>-12396</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Times New Roman"/>
                          <a:ea typeface="新細明體"/>
                          <a:cs typeface="Arial"/>
                        </a:rPr>
                        <a:t>-12392</a:t>
                      </a:r>
                      <a:endParaRPr lang="en-US" sz="16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Times New Roman"/>
                          <a:ea typeface="新細明體"/>
                          <a:cs typeface="Arial"/>
                        </a:rPr>
                        <a:t>-12279</a:t>
                      </a:r>
                      <a:endParaRPr lang="en-US" sz="16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9120">
                <a:tc>
                  <a:txBody>
                    <a:bodyPr/>
                    <a:lstStyle/>
                    <a:p>
                      <a:pPr marL="0" marR="0" algn="ctr">
                        <a:lnSpc>
                          <a:spcPct val="115000"/>
                        </a:lnSpc>
                        <a:spcBef>
                          <a:spcPts val="0"/>
                        </a:spcBef>
                        <a:spcAft>
                          <a:spcPts val="0"/>
                        </a:spcAft>
                      </a:pPr>
                      <a:r>
                        <a:rPr lang="en-US" sz="1600" dirty="0">
                          <a:latin typeface="Times New Roman"/>
                          <a:ea typeface="新細明體"/>
                          <a:cs typeface="Arial"/>
                        </a:rPr>
                        <a:t>Strain xx (micro-strain)</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Times New Roman"/>
                          <a:ea typeface="新細明體"/>
                          <a:cs typeface="Arial"/>
                        </a:rPr>
                        <a:t>-1239.9</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Times New Roman"/>
                          <a:ea typeface="新細明體"/>
                          <a:cs typeface="Arial"/>
                        </a:rPr>
                        <a:t>-1239.4</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latin typeface="Times New Roman"/>
                          <a:ea typeface="新細明體"/>
                          <a:cs typeface="Arial"/>
                        </a:rPr>
                        <a:t>-1239</a:t>
                      </a:r>
                      <a:endParaRPr lang="en-US" sz="16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latin typeface="Times New Roman"/>
                          <a:ea typeface="新細明體"/>
                          <a:cs typeface="Arial"/>
                        </a:rPr>
                        <a:t>-1227.9</a:t>
                      </a:r>
                      <a:endParaRPr lang="en-US" sz="16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63546883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57424" y="2628903"/>
            <a:ext cx="5705475" cy="1200329"/>
          </a:xfrm>
          <a:prstGeom prst="rect">
            <a:avLst/>
          </a:prstGeom>
          <a:noFill/>
        </p:spPr>
        <p:txBody>
          <a:bodyPr wrap="square" rtlCol="0">
            <a:spAutoFit/>
          </a:bodyPr>
          <a:lstStyle/>
          <a:p>
            <a:pPr algn="ctr"/>
            <a:r>
              <a:rPr lang="en-US" sz="3600" dirty="0" smtClean="0">
                <a:solidFill>
                  <a:srgbClr val="1F497D"/>
                </a:solidFill>
              </a:rPr>
              <a:t>SECTION MEETING #11</a:t>
            </a:r>
          </a:p>
          <a:p>
            <a:pPr algn="ctr"/>
            <a:r>
              <a:rPr lang="en-US" sz="3600" dirty="0" smtClean="0">
                <a:solidFill>
                  <a:srgbClr val="1F497D"/>
                </a:solidFill>
              </a:rPr>
              <a:t>11/09/2012</a:t>
            </a:r>
            <a:endParaRPr lang="en-US" sz="3600" dirty="0">
              <a:solidFill>
                <a:srgbClr val="1F497D"/>
              </a:solidFill>
            </a:endParaRPr>
          </a:p>
        </p:txBody>
      </p:sp>
    </p:spTree>
    <p:extLst>
      <p:ext uri="{BB962C8B-B14F-4D97-AF65-F5344CB8AC3E}">
        <p14:creationId xmlns:p14="http://schemas.microsoft.com/office/powerpoint/2010/main" val="353539550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Times New Roman" pitchFamily="18" charset="0"/>
                <a:cs typeface="Times New Roman" pitchFamily="18" charset="0"/>
              </a:rPr>
              <a:t>Strain Gauge Modeling</a:t>
            </a:r>
            <a:endParaRPr lang="en-US" sz="4000" dirty="0"/>
          </a:p>
        </p:txBody>
      </p:sp>
      <p:sp>
        <p:nvSpPr>
          <p:cNvPr id="3" name="Content Placeholder 2"/>
          <p:cNvSpPr>
            <a:spLocks noGrp="1"/>
          </p:cNvSpPr>
          <p:nvPr>
            <p:ph idx="1"/>
          </p:nvPr>
        </p:nvSpPr>
        <p:spPr>
          <a:xfrm>
            <a:off x="457200" y="1447801"/>
            <a:ext cx="8229600" cy="2438399"/>
          </a:xfrm>
        </p:spPr>
        <p:txBody>
          <a:bodyPr>
            <a:normAutofit/>
          </a:bodyPr>
          <a:lstStyle/>
          <a:p>
            <a:r>
              <a:rPr lang="en-US" sz="2200" dirty="0" smtClean="0">
                <a:latin typeface="Times New Roman" pitchFamily="18" charset="0"/>
                <a:cs typeface="Times New Roman" pitchFamily="18" charset="0"/>
              </a:rPr>
              <a:t>Need to extract average strain over </a:t>
            </a:r>
            <a:r>
              <a:rPr lang="en-US" sz="2200" dirty="0" smtClean="0">
                <a:latin typeface="Times New Roman" pitchFamily="18" charset="0"/>
                <a:cs typeface="Times New Roman" pitchFamily="18" charset="0"/>
              </a:rPr>
              <a:t>a strain </a:t>
            </a:r>
            <a:r>
              <a:rPr lang="en-US" sz="2200" dirty="0" smtClean="0">
                <a:latin typeface="Times New Roman" pitchFamily="18" charset="0"/>
                <a:cs typeface="Times New Roman" pitchFamily="18" charset="0"/>
              </a:rPr>
              <a:t>gauge </a:t>
            </a:r>
            <a:r>
              <a:rPr lang="en-US" sz="2200" dirty="0" smtClean="0">
                <a:latin typeface="Times New Roman" pitchFamily="18" charset="0"/>
                <a:cs typeface="Times New Roman" pitchFamily="18" charset="0"/>
              </a:rPr>
              <a:t>Create a single shell element </a:t>
            </a:r>
            <a:r>
              <a:rPr lang="en-US" sz="2200" dirty="0" smtClean="0">
                <a:latin typeface="Times New Roman" pitchFamily="18" charset="0"/>
                <a:cs typeface="Times New Roman" pitchFamily="18" charset="0"/>
              </a:rPr>
              <a:t>to model </a:t>
            </a:r>
            <a:r>
              <a:rPr lang="en-US" sz="2200" dirty="0" smtClean="0">
                <a:latin typeface="Times New Roman" pitchFamily="18" charset="0"/>
                <a:cs typeface="Times New Roman" pitchFamily="18" charset="0"/>
              </a:rPr>
              <a:t>a strain gauge</a:t>
            </a:r>
          </a:p>
          <a:p>
            <a:pPr lvl="1"/>
            <a:r>
              <a:rPr lang="en-US" sz="1900" dirty="0" smtClean="0">
                <a:latin typeface="Times New Roman" pitchFamily="18" charset="0"/>
                <a:cs typeface="Times New Roman" pitchFamily="18" charset="0"/>
              </a:rPr>
              <a:t>Bond shell to the surface using “bonded contact”</a:t>
            </a:r>
            <a:endParaRPr lang="en-US" sz="1900" dirty="0">
              <a:latin typeface="Times New Roman" pitchFamily="18" charset="0"/>
              <a:cs typeface="Times New Roman" pitchFamily="18" charset="0"/>
            </a:endParaRPr>
          </a:p>
          <a:p>
            <a:pPr lvl="1"/>
            <a:r>
              <a:rPr lang="en-US" sz="1900" dirty="0" smtClean="0">
                <a:latin typeface="Times New Roman" pitchFamily="18" charset="0"/>
                <a:cs typeface="Times New Roman" pitchFamily="18" charset="0"/>
              </a:rPr>
              <a:t>Element type assigned through script (“APDL command”)</a:t>
            </a:r>
            <a:endParaRPr lang="en-US" sz="1900" dirty="0" smtClean="0">
              <a:latin typeface="Times New Roman" pitchFamily="18" charset="0"/>
              <a:cs typeface="Times New Roman" pitchFamily="18" charset="0"/>
            </a:endParaRPr>
          </a:p>
          <a:p>
            <a:pPr lvl="2"/>
            <a:r>
              <a:rPr lang="en-US" sz="1500" dirty="0" smtClean="0">
                <a:solidFill>
                  <a:schemeClr val="tx2"/>
                </a:solidFill>
                <a:latin typeface="Times New Roman" pitchFamily="18" charset="0"/>
                <a:cs typeface="Times New Roman" pitchFamily="18" charset="0"/>
              </a:rPr>
              <a:t>et, </a:t>
            </a:r>
            <a:r>
              <a:rPr lang="en-US" sz="1500" dirty="0" err="1" smtClean="0">
                <a:solidFill>
                  <a:schemeClr val="tx2"/>
                </a:solidFill>
                <a:latin typeface="Times New Roman" pitchFamily="18" charset="0"/>
                <a:cs typeface="Times New Roman" pitchFamily="18" charset="0"/>
              </a:rPr>
              <a:t>matid</a:t>
            </a:r>
            <a:r>
              <a:rPr lang="en-US" sz="1500" dirty="0" smtClean="0">
                <a:solidFill>
                  <a:schemeClr val="tx2"/>
                </a:solidFill>
                <a:latin typeface="Times New Roman" pitchFamily="18" charset="0"/>
                <a:cs typeface="Times New Roman" pitchFamily="18" charset="0"/>
              </a:rPr>
              <a:t>, 181</a:t>
            </a:r>
          </a:p>
          <a:p>
            <a:pPr lvl="2"/>
            <a:r>
              <a:rPr lang="en-US" sz="1500" dirty="0" err="1" smtClean="0">
                <a:solidFill>
                  <a:schemeClr val="tx2"/>
                </a:solidFill>
                <a:latin typeface="Times New Roman" pitchFamily="18" charset="0"/>
                <a:cs typeface="Times New Roman" pitchFamily="18" charset="0"/>
              </a:rPr>
              <a:t>keyopt</a:t>
            </a:r>
            <a:r>
              <a:rPr lang="en-US" sz="1500" dirty="0" smtClean="0">
                <a:solidFill>
                  <a:schemeClr val="tx2"/>
                </a:solidFill>
                <a:latin typeface="Times New Roman" pitchFamily="18" charset="0"/>
                <a:cs typeface="Times New Roman" pitchFamily="18" charset="0"/>
              </a:rPr>
              <a:t>, matid,1,2</a:t>
            </a:r>
          </a:p>
          <a:p>
            <a:r>
              <a:rPr lang="en-US" sz="2200" dirty="0" smtClean="0">
                <a:latin typeface="Times New Roman" pitchFamily="18" charset="0"/>
                <a:cs typeface="Times New Roman" pitchFamily="18" charset="0"/>
              </a:rPr>
              <a:t> Strains are </a:t>
            </a:r>
            <a:r>
              <a:rPr lang="en-US" sz="2200" dirty="0" smtClean="0">
                <a:latin typeface="Times New Roman" pitchFamily="18" charset="0"/>
                <a:cs typeface="Times New Roman" pitchFamily="18" charset="0"/>
              </a:rPr>
              <a:t>evaluated </a:t>
            </a:r>
            <a:r>
              <a:rPr lang="en-US" sz="2200" dirty="0" smtClean="0">
                <a:latin typeface="Times New Roman" pitchFamily="18" charset="0"/>
                <a:cs typeface="Times New Roman" pitchFamily="18" charset="0"/>
              </a:rPr>
              <a:t>using the local element coordinate system</a:t>
            </a:r>
          </a:p>
          <a:p>
            <a:endParaRPr lang="en-US" dirty="0"/>
          </a:p>
        </p:txBody>
      </p:sp>
      <p:pic>
        <p:nvPicPr>
          <p:cNvPr id="4" name="Picture 3" descr="surface.JPG"/>
          <p:cNvPicPr>
            <a:picLocks noChangeAspect="1"/>
          </p:cNvPicPr>
          <p:nvPr/>
        </p:nvPicPr>
        <p:blipFill>
          <a:blip r:embed="rId3" cstate="print"/>
          <a:stretch>
            <a:fillRect/>
          </a:stretch>
        </p:blipFill>
        <p:spPr>
          <a:xfrm>
            <a:off x="609600" y="3962400"/>
            <a:ext cx="3810000" cy="2744492"/>
          </a:xfrm>
          <a:prstGeom prst="rect">
            <a:avLst/>
          </a:prstGeom>
        </p:spPr>
      </p:pic>
      <p:pic>
        <p:nvPicPr>
          <p:cNvPr id="5" name="Picture 4" descr="triad.JPG"/>
          <p:cNvPicPr>
            <a:picLocks noChangeAspect="1"/>
          </p:cNvPicPr>
          <p:nvPr/>
        </p:nvPicPr>
        <p:blipFill>
          <a:blip r:embed="rId4" cstate="print"/>
          <a:stretch>
            <a:fillRect/>
          </a:stretch>
        </p:blipFill>
        <p:spPr>
          <a:xfrm>
            <a:off x="5181599" y="3889501"/>
            <a:ext cx="3636451" cy="2774334"/>
          </a:xfrm>
          <a:prstGeom prst="rect">
            <a:avLst/>
          </a:prstGeom>
        </p:spPr>
      </p:pic>
      <p:sp>
        <p:nvSpPr>
          <p:cNvPr id="6" name="Slide Number Placeholder 5"/>
          <p:cNvSpPr>
            <a:spLocks noGrp="1"/>
          </p:cNvSpPr>
          <p:nvPr>
            <p:ph type="sldNum" sz="quarter" idx="12"/>
          </p:nvPr>
        </p:nvSpPr>
        <p:spPr/>
        <p:txBody>
          <a:bodyPr/>
          <a:lstStyle/>
          <a:p>
            <a:fld id="{0C07BEFE-95A2-4D36-B31E-2CBC216C87EB}" type="slidenum">
              <a:rPr lang="en-US" smtClean="0"/>
              <a:pPr/>
              <a:t>69</a:t>
            </a:fld>
            <a:endParaRPr lang="en-US"/>
          </a:p>
        </p:txBody>
      </p:sp>
    </p:spTree>
    <p:extLst>
      <p:ext uri="{BB962C8B-B14F-4D97-AF65-F5344CB8AC3E}">
        <p14:creationId xmlns:p14="http://schemas.microsoft.com/office/powerpoint/2010/main" val="30043907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Friday Sections</a:t>
            </a:r>
            <a:endParaRPr lang="en-US" dirty="0"/>
          </a:p>
        </p:txBody>
      </p:sp>
      <p:sp>
        <p:nvSpPr>
          <p:cNvPr id="3" name="Content Placeholder 2"/>
          <p:cNvSpPr>
            <a:spLocks noGrp="1"/>
          </p:cNvSpPr>
          <p:nvPr>
            <p:ph idx="1"/>
          </p:nvPr>
        </p:nvSpPr>
        <p:spPr/>
        <p:txBody>
          <a:bodyPr>
            <a:normAutofit lnSpcReduction="10000"/>
          </a:bodyPr>
          <a:lstStyle/>
          <a:p>
            <a:r>
              <a:rPr lang="en-US" dirty="0" smtClean="0"/>
              <a:t>Purpose: </a:t>
            </a:r>
          </a:p>
          <a:p>
            <a:pPr lvl="1"/>
            <a:r>
              <a:rPr lang="en-US" dirty="0" smtClean="0"/>
              <a:t>Learn to </a:t>
            </a:r>
            <a:r>
              <a:rPr lang="en-US" i="1" dirty="0" smtClean="0"/>
              <a:t>apply</a:t>
            </a:r>
            <a:r>
              <a:rPr lang="en-US" dirty="0" smtClean="0"/>
              <a:t> FEA to engineering problems using ANSYS</a:t>
            </a:r>
          </a:p>
          <a:p>
            <a:pPr lvl="1"/>
            <a:r>
              <a:rPr lang="en-US" dirty="0" smtClean="0"/>
              <a:t>Prepare for project</a:t>
            </a:r>
          </a:p>
          <a:p>
            <a:r>
              <a:rPr lang="en-US" dirty="0" smtClean="0"/>
              <a:t>Plan:</a:t>
            </a:r>
          </a:p>
          <a:p>
            <a:pPr lvl="1"/>
            <a:r>
              <a:rPr lang="en-US" dirty="0"/>
              <a:t>I</a:t>
            </a:r>
            <a:r>
              <a:rPr lang="en-US" dirty="0" smtClean="0"/>
              <a:t>nitially solve some HW problems using ANSYS</a:t>
            </a:r>
          </a:p>
          <a:p>
            <a:pPr lvl="2"/>
            <a:r>
              <a:rPr lang="en-US" dirty="0" smtClean="0"/>
              <a:t>Compare MATLAB and ANSYS solutions</a:t>
            </a:r>
          </a:p>
          <a:p>
            <a:pPr lvl="1"/>
            <a:r>
              <a:rPr lang="en-US" dirty="0" smtClean="0"/>
              <a:t>Move on to more complex problems.</a:t>
            </a:r>
            <a:endParaRPr lang="en-US" dirty="0"/>
          </a:p>
        </p:txBody>
      </p:sp>
    </p:spTree>
    <p:extLst>
      <p:ext uri="{BB962C8B-B14F-4D97-AF65-F5344CB8AC3E}">
        <p14:creationId xmlns:p14="http://schemas.microsoft.com/office/powerpoint/2010/main" val="1173464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SHELL181 Element Type</a:t>
            </a:r>
            <a:endParaRPr lang="en-US" dirty="0"/>
          </a:p>
        </p:txBody>
      </p:sp>
      <p:pic>
        <p:nvPicPr>
          <p:cNvPr id="1026" name="Picture 2" descr="C:\Users\rb88\Documents\home\mae470\fall2012\crank\shell18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895" y="1630362"/>
            <a:ext cx="3912395" cy="323119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rb88\Documents\home\mae470\fall2012\crank\shell181_2.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254931" y="1687718"/>
            <a:ext cx="4824533" cy="23204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892256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Times New Roman" pitchFamily="18" charset="0"/>
                <a:cs typeface="Times New Roman" pitchFamily="18" charset="0"/>
              </a:rPr>
              <a:t>Comparison to experiment and theory</a:t>
            </a:r>
            <a:endParaRPr lang="en-US" dirty="0"/>
          </a:p>
        </p:txBody>
      </p:sp>
      <p:pic>
        <p:nvPicPr>
          <p:cNvPr id="4" name="Picture 3" descr="gauge.jpg"/>
          <p:cNvPicPr/>
          <p:nvPr/>
        </p:nvPicPr>
        <p:blipFill>
          <a:blip r:embed="rId3" cstate="print"/>
          <a:stretch>
            <a:fillRect/>
          </a:stretch>
        </p:blipFill>
        <p:spPr>
          <a:xfrm>
            <a:off x="685800" y="1676400"/>
            <a:ext cx="3352800" cy="1905000"/>
          </a:xfrm>
          <a:prstGeom prst="rect">
            <a:avLst/>
          </a:prstGeom>
        </p:spPr>
      </p:pic>
      <p:sp>
        <p:nvSpPr>
          <p:cNvPr id="7" name="TextBox 6"/>
          <p:cNvSpPr txBox="1"/>
          <p:nvPr/>
        </p:nvSpPr>
        <p:spPr>
          <a:xfrm>
            <a:off x="2590800" y="6248400"/>
            <a:ext cx="48006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Strains are reported in micro-strains</a:t>
            </a:r>
            <a:endParaRPr lang="en-US" b="1" dirty="0">
              <a:latin typeface="Times New Roman" pitchFamily="18" charset="0"/>
              <a:cs typeface="Times New Roman" pitchFamily="18" charset="0"/>
            </a:endParaRPr>
          </a:p>
        </p:txBody>
      </p:sp>
      <p:sp>
        <p:nvSpPr>
          <p:cNvPr id="8" name="Slide Number Placeholder 7"/>
          <p:cNvSpPr>
            <a:spLocks noGrp="1"/>
          </p:cNvSpPr>
          <p:nvPr>
            <p:ph type="sldNum" sz="quarter" idx="12"/>
          </p:nvPr>
        </p:nvSpPr>
        <p:spPr/>
        <p:txBody>
          <a:bodyPr/>
          <a:lstStyle/>
          <a:p>
            <a:fld id="{0C07BEFE-95A2-4D36-B31E-2CBC216C87EB}" type="slidenum">
              <a:rPr lang="en-US" smtClean="0"/>
              <a:pPr/>
              <a:t>71</a:t>
            </a:fld>
            <a:endParaRPr lang="en-US"/>
          </a:p>
        </p:txBody>
      </p:sp>
      <p:graphicFrame>
        <p:nvGraphicFramePr>
          <p:cNvPr id="9" name="Table 8"/>
          <p:cNvGraphicFramePr>
            <a:graphicFrameLocks noGrp="1"/>
          </p:cNvGraphicFramePr>
          <p:nvPr/>
        </p:nvGraphicFramePr>
        <p:xfrm>
          <a:off x="609600" y="3810000"/>
          <a:ext cx="8153400" cy="2325624"/>
        </p:xfrm>
        <a:graphic>
          <a:graphicData uri="http://schemas.openxmlformats.org/drawingml/2006/table">
            <a:tbl>
              <a:tblPr/>
              <a:tblGrid>
                <a:gridCol w="1673934"/>
                <a:gridCol w="1592195"/>
                <a:gridCol w="1712247"/>
                <a:gridCol w="1762484"/>
                <a:gridCol w="1412540"/>
              </a:tblGrid>
              <a:tr h="853440">
                <a:tc>
                  <a:txBody>
                    <a:bodyPr/>
                    <a:lstStyle/>
                    <a:p>
                      <a:pPr marL="0" marR="0" algn="ctr">
                        <a:lnSpc>
                          <a:spcPct val="115000"/>
                        </a:lnSpc>
                        <a:spcBef>
                          <a:spcPts val="0"/>
                        </a:spcBef>
                        <a:spcAft>
                          <a:spcPts val="0"/>
                        </a:spcAft>
                      </a:pPr>
                      <a:r>
                        <a:rPr lang="en-US" sz="1400" dirty="0">
                          <a:latin typeface="Times New Roman"/>
                          <a:ea typeface="新細明體"/>
                          <a:cs typeface="Arial"/>
                        </a:rPr>
                        <a:t>Strain gauge</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Times New Roman"/>
                          <a:ea typeface="新細明體"/>
                          <a:cs typeface="Arial"/>
                        </a:rPr>
                        <a:t>Beam theory </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Times New Roman"/>
                          <a:ea typeface="新細明體"/>
                          <a:cs typeface="Arial"/>
                        </a:rPr>
                        <a:t>ANSYS </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Experimental </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smtClean="0">
                          <a:latin typeface="Times New Roman"/>
                          <a:ea typeface="新細明體"/>
                          <a:cs typeface="Arial"/>
                        </a:rPr>
                        <a:t>% difference between </a:t>
                      </a:r>
                      <a:r>
                        <a:rPr lang="en-US" sz="1400" dirty="0">
                          <a:latin typeface="Times New Roman"/>
                          <a:ea typeface="新細明體"/>
                          <a:cs typeface="Arial"/>
                        </a:rPr>
                        <a:t>ANSYS and experiment</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60">
                <a:tc>
                  <a:txBody>
                    <a:bodyPr/>
                    <a:lstStyle/>
                    <a:p>
                      <a:pPr marL="0" marR="0" algn="ctr">
                        <a:lnSpc>
                          <a:spcPct val="115000"/>
                        </a:lnSpc>
                        <a:spcBef>
                          <a:spcPts val="0"/>
                        </a:spcBef>
                        <a:spcAft>
                          <a:spcPts val="0"/>
                        </a:spcAft>
                      </a:pPr>
                      <a:r>
                        <a:rPr lang="en-US" sz="1400">
                          <a:latin typeface="Times New Roman"/>
                          <a:ea typeface="新細明體"/>
                          <a:cs typeface="Arial"/>
                        </a:rPr>
                        <a:t>Rosette 1 Right</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12</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Times New Roman"/>
                          <a:ea typeface="新細明體"/>
                          <a:cs typeface="Arial"/>
                        </a:rPr>
                        <a:t>-6</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-10 ± 4</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smtClean="0">
                          <a:latin typeface="Times New Roman"/>
                          <a:ea typeface="新細明體"/>
                          <a:cs typeface="Arial"/>
                        </a:rPr>
                        <a:t>40</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60">
                <a:tc>
                  <a:txBody>
                    <a:bodyPr/>
                    <a:lstStyle/>
                    <a:p>
                      <a:pPr marL="0" marR="0" algn="ctr">
                        <a:lnSpc>
                          <a:spcPct val="115000"/>
                        </a:lnSpc>
                        <a:spcBef>
                          <a:spcPts val="0"/>
                        </a:spcBef>
                        <a:spcAft>
                          <a:spcPts val="0"/>
                        </a:spcAft>
                      </a:pPr>
                      <a:r>
                        <a:rPr lang="en-US" sz="1400">
                          <a:latin typeface="Times New Roman"/>
                          <a:ea typeface="新細明體"/>
                          <a:cs typeface="Arial"/>
                        </a:rPr>
                        <a:t>Rosette 1 Center</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714375" algn="l"/>
                        </a:tabLst>
                      </a:pPr>
                      <a:r>
                        <a:rPr lang="en-US" sz="1400">
                          <a:latin typeface="Times New Roman"/>
                          <a:ea typeface="新細明體"/>
                          <a:cs typeface="Arial"/>
                        </a:rPr>
                        <a:t>317</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714375" algn="l"/>
                        </a:tabLst>
                      </a:pPr>
                      <a:r>
                        <a:rPr lang="en-US" sz="1400" dirty="0">
                          <a:latin typeface="Times New Roman"/>
                          <a:ea typeface="新細明體"/>
                          <a:cs typeface="Arial"/>
                        </a:rPr>
                        <a:t>311</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714375" algn="l"/>
                        </a:tabLst>
                      </a:pPr>
                      <a:r>
                        <a:rPr lang="en-US" sz="1400" dirty="0">
                          <a:latin typeface="Times New Roman"/>
                          <a:ea typeface="新細明體"/>
                          <a:cs typeface="Arial"/>
                        </a:rPr>
                        <a:t>351 ± 6</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714375" algn="l"/>
                        </a:tabLst>
                      </a:pPr>
                      <a:r>
                        <a:rPr lang="en-US" sz="1400" dirty="0" smtClean="0">
                          <a:latin typeface="Times New Roman"/>
                          <a:ea typeface="新細明體"/>
                          <a:cs typeface="Arial"/>
                        </a:rPr>
                        <a:t>11</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60">
                <a:tc>
                  <a:txBody>
                    <a:bodyPr/>
                    <a:lstStyle/>
                    <a:p>
                      <a:pPr marL="0" marR="0" algn="ctr">
                        <a:lnSpc>
                          <a:spcPct val="115000"/>
                        </a:lnSpc>
                        <a:spcBef>
                          <a:spcPts val="0"/>
                        </a:spcBef>
                        <a:spcAft>
                          <a:spcPts val="0"/>
                        </a:spcAft>
                      </a:pPr>
                      <a:r>
                        <a:rPr lang="en-US" sz="1400">
                          <a:latin typeface="Times New Roman"/>
                          <a:ea typeface="新細明體"/>
                          <a:cs typeface="Arial"/>
                        </a:rPr>
                        <a:t>Rosette 1 Left</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172</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206</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Times New Roman"/>
                          <a:ea typeface="新細明體"/>
                          <a:cs typeface="Arial"/>
                        </a:rPr>
                        <a:t>274.5 ± 4.</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smtClean="0">
                          <a:latin typeface="Times New Roman"/>
                          <a:ea typeface="新細明體"/>
                          <a:cs typeface="Arial"/>
                        </a:rPr>
                        <a:t>25</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60">
                <a:tc>
                  <a:txBody>
                    <a:bodyPr/>
                    <a:lstStyle/>
                    <a:p>
                      <a:pPr marL="0" marR="0" algn="ctr">
                        <a:lnSpc>
                          <a:spcPct val="115000"/>
                        </a:lnSpc>
                        <a:spcBef>
                          <a:spcPts val="0"/>
                        </a:spcBef>
                        <a:spcAft>
                          <a:spcPts val="0"/>
                        </a:spcAft>
                        <a:tabLst>
                          <a:tab pos="973455" algn="ctr"/>
                          <a:tab pos="1947545" algn="r"/>
                        </a:tabLst>
                      </a:pPr>
                      <a:r>
                        <a:rPr lang="en-US" sz="1400">
                          <a:latin typeface="Times New Roman"/>
                          <a:ea typeface="新細明體"/>
                          <a:cs typeface="Arial"/>
                        </a:rPr>
                        <a:t>Rosette 2 Right</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-29</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-42</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Times New Roman"/>
                          <a:ea typeface="新細明體"/>
                          <a:cs typeface="Arial"/>
                        </a:rPr>
                        <a:t>-47.75 ± 4</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smtClean="0">
                          <a:latin typeface="Times New Roman"/>
                          <a:ea typeface="新細明體"/>
                          <a:cs typeface="Arial"/>
                        </a:rPr>
                        <a:t>12</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60">
                <a:tc>
                  <a:txBody>
                    <a:bodyPr/>
                    <a:lstStyle/>
                    <a:p>
                      <a:pPr marL="0" marR="0" algn="ctr">
                        <a:lnSpc>
                          <a:spcPct val="115000"/>
                        </a:lnSpc>
                        <a:spcBef>
                          <a:spcPts val="0"/>
                        </a:spcBef>
                        <a:spcAft>
                          <a:spcPts val="0"/>
                        </a:spcAft>
                      </a:pPr>
                      <a:r>
                        <a:rPr lang="en-US" sz="1400">
                          <a:latin typeface="Times New Roman"/>
                          <a:ea typeface="新細明體"/>
                          <a:cs typeface="Arial"/>
                        </a:rPr>
                        <a:t>Rosette 2 Center </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6</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6</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Times New Roman"/>
                          <a:ea typeface="新細明體"/>
                          <a:cs typeface="Arial"/>
                        </a:rPr>
                        <a:t>7.75 ± 2</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smtClean="0">
                          <a:latin typeface="Times New Roman"/>
                          <a:ea typeface="新細明體"/>
                          <a:cs typeface="Arial"/>
                        </a:rPr>
                        <a:t>22</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3360">
                <a:tc>
                  <a:txBody>
                    <a:bodyPr/>
                    <a:lstStyle/>
                    <a:p>
                      <a:pPr marL="0" marR="0" algn="ctr">
                        <a:lnSpc>
                          <a:spcPct val="115000"/>
                        </a:lnSpc>
                        <a:spcBef>
                          <a:spcPts val="0"/>
                        </a:spcBef>
                        <a:spcAft>
                          <a:spcPts val="0"/>
                        </a:spcAft>
                      </a:pPr>
                      <a:r>
                        <a:rPr lang="en-US" sz="1400">
                          <a:latin typeface="Times New Roman"/>
                          <a:ea typeface="新細明體"/>
                          <a:cs typeface="Arial"/>
                        </a:rPr>
                        <a:t>Rosette 2 Left </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a:latin typeface="Times New Roman"/>
                          <a:ea typeface="新細明體"/>
                          <a:cs typeface="Arial"/>
                        </a:rPr>
                        <a:t>15</a:t>
                      </a:r>
                      <a:endParaRPr lang="en-US" sz="140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Times New Roman"/>
                          <a:ea typeface="新細明體"/>
                          <a:cs typeface="Arial"/>
                        </a:rPr>
                        <a:t>30</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latin typeface="Times New Roman"/>
                          <a:ea typeface="新細明體"/>
                          <a:cs typeface="Arial"/>
                        </a:rPr>
                        <a:t>35.5 ± 2</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smtClean="0">
                          <a:latin typeface="Times New Roman"/>
                          <a:ea typeface="新細明體"/>
                          <a:cs typeface="Arial"/>
                        </a:rPr>
                        <a:t>15</a:t>
                      </a:r>
                      <a:endParaRPr lang="en-US" sz="1400" dirty="0">
                        <a:latin typeface="Calibri"/>
                        <a:ea typeface="新細明體"/>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0" name="Picture 9" descr="stress.JPG"/>
          <p:cNvPicPr>
            <a:picLocks noChangeAspect="1"/>
          </p:cNvPicPr>
          <p:nvPr/>
        </p:nvPicPr>
        <p:blipFill>
          <a:blip r:embed="rId4" cstate="print"/>
          <a:stretch>
            <a:fillRect/>
          </a:stretch>
        </p:blipFill>
        <p:spPr>
          <a:xfrm>
            <a:off x="4267200" y="1676400"/>
            <a:ext cx="4342576" cy="1981200"/>
          </a:xfrm>
          <a:prstGeom prst="rect">
            <a:avLst/>
          </a:prstGeom>
        </p:spPr>
      </p:pic>
    </p:spTree>
    <p:extLst>
      <p:ext uri="{BB962C8B-B14F-4D97-AF65-F5344CB8AC3E}">
        <p14:creationId xmlns:p14="http://schemas.microsoft.com/office/powerpoint/2010/main" val="313140479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Announcements</a:t>
            </a:r>
            <a:endParaRPr lang="en-US" dirty="0"/>
          </a:p>
        </p:txBody>
      </p:sp>
      <p:sp>
        <p:nvSpPr>
          <p:cNvPr id="3" name="Content Placeholder 2"/>
          <p:cNvSpPr>
            <a:spLocks noGrp="1"/>
          </p:cNvSpPr>
          <p:nvPr>
            <p:ph idx="1"/>
          </p:nvPr>
        </p:nvSpPr>
        <p:spPr/>
        <p:txBody>
          <a:bodyPr/>
          <a:lstStyle/>
          <a:p>
            <a:r>
              <a:rPr lang="en-US" dirty="0" smtClean="0"/>
              <a:t>Jason Hsieh </a:t>
            </a:r>
            <a:r>
              <a:rPr lang="en-US" smtClean="0"/>
              <a:t>office hours</a:t>
            </a:r>
            <a:endParaRPr lang="en-US" dirty="0"/>
          </a:p>
        </p:txBody>
      </p:sp>
    </p:spTree>
    <p:extLst>
      <p:ext uri="{BB962C8B-B14F-4D97-AF65-F5344CB8AC3E}">
        <p14:creationId xmlns:p14="http://schemas.microsoft.com/office/powerpoint/2010/main" val="479987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ANSYS Exercise 1 </a:t>
            </a:r>
            <a:br>
              <a:rPr lang="en-US" dirty="0" smtClean="0"/>
            </a:br>
            <a:r>
              <a:rPr lang="en-US" dirty="0" smtClean="0"/>
              <a:t>Cantilever </a:t>
            </a:r>
            <a:r>
              <a:rPr lang="en-US" dirty="0"/>
              <a:t>Beam</a:t>
            </a:r>
          </a:p>
        </p:txBody>
      </p:sp>
      <p:sp>
        <p:nvSpPr>
          <p:cNvPr id="3" name="Content Placeholder 2"/>
          <p:cNvSpPr>
            <a:spLocks noGrp="1"/>
          </p:cNvSpPr>
          <p:nvPr>
            <p:ph idx="1"/>
          </p:nvPr>
        </p:nvSpPr>
        <p:spPr>
          <a:xfrm>
            <a:off x="457200" y="3947311"/>
            <a:ext cx="8514784" cy="1920090"/>
          </a:xfrm>
        </p:spPr>
        <p:txBody>
          <a:bodyPr/>
          <a:lstStyle/>
          <a:p>
            <a:r>
              <a:rPr lang="en-US" dirty="0" smtClean="0"/>
              <a:t>Truss elements are available in ANSYS</a:t>
            </a:r>
          </a:p>
          <a:p>
            <a:pPr lvl="1"/>
            <a:r>
              <a:rPr lang="en-US" dirty="0" smtClean="0"/>
              <a:t>Need to use scripting (advanced feature)</a:t>
            </a:r>
          </a:p>
          <a:p>
            <a:pPr lvl="1"/>
            <a:r>
              <a:rPr lang="en-US" dirty="0" smtClean="0"/>
              <a:t>Not used widely in practice</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1751" y="1557908"/>
            <a:ext cx="3333750" cy="2257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734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ANSYS Exercise 1</a:t>
            </a:r>
            <a:br>
              <a:rPr lang="en-US" dirty="0"/>
            </a:br>
            <a:r>
              <a:rPr lang="en-US" dirty="0" smtClean="0"/>
              <a:t>Cantilever Beam</a:t>
            </a:r>
            <a:endParaRPr lang="en-US" dirty="0"/>
          </a:p>
        </p:txBody>
      </p:sp>
      <p:sp>
        <p:nvSpPr>
          <p:cNvPr id="3" name="Content Placeholder 2"/>
          <p:cNvSpPr>
            <a:spLocks noGrp="1"/>
          </p:cNvSpPr>
          <p:nvPr>
            <p:ph idx="1"/>
          </p:nvPr>
        </p:nvSpPr>
        <p:spPr/>
        <p:txBody>
          <a:bodyPr/>
          <a:lstStyle/>
          <a:p>
            <a:r>
              <a:rPr lang="en-US" dirty="0" smtClean="0"/>
              <a:t>Beams will appear in HW3</a:t>
            </a:r>
          </a:p>
          <a:p>
            <a:r>
              <a:rPr lang="en-US" dirty="0" smtClean="0"/>
              <a:t>One problem will be on ANSYS solution of cantilever beam</a:t>
            </a:r>
          </a:p>
          <a:p>
            <a:pPr lvl="1"/>
            <a:r>
              <a:rPr lang="en-US" dirty="0" smtClean="0"/>
              <a:t>Save work from this section for submission with HW3</a:t>
            </a:r>
          </a:p>
          <a:p>
            <a:endParaRPr lang="en-US" dirty="0"/>
          </a:p>
        </p:txBody>
      </p:sp>
    </p:spTree>
    <p:extLst>
      <p:ext uri="{BB962C8B-B14F-4D97-AF65-F5344CB8AC3E}">
        <p14:creationId xmlns:p14="http://schemas.microsoft.com/office/powerpoint/2010/main" val="109041041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VSECTIONID" val="dH5zkteYuQFwop4VZhTTK9"/>
</p:tagLst>
</file>

<file path=ppt/tags/tag10.xml><?xml version="1.0" encoding="utf-8"?>
<p:tagLst xmlns:a="http://schemas.openxmlformats.org/drawingml/2006/main" xmlns:r="http://schemas.openxmlformats.org/officeDocument/2006/relationships" xmlns:p="http://schemas.openxmlformats.org/presentationml/2006/main">
  <p:tag name="DVSHAPEID" val="pXNPFXSzLl2B03MHbF9lyf"/>
</p:tagLst>
</file>

<file path=ppt/tags/tag2.xml><?xml version="1.0" encoding="utf-8"?>
<p:tagLst xmlns:a="http://schemas.openxmlformats.org/drawingml/2006/main" xmlns:r="http://schemas.openxmlformats.org/officeDocument/2006/relationships" xmlns:p="http://schemas.openxmlformats.org/presentationml/2006/main">
  <p:tag name="DVSHAPEID" val="PANItOy5MsYxkW9hUfYxEE"/>
</p:tagLst>
</file>

<file path=ppt/tags/tag3.xml><?xml version="1.0" encoding="utf-8"?>
<p:tagLst xmlns:a="http://schemas.openxmlformats.org/drawingml/2006/main" xmlns:r="http://schemas.openxmlformats.org/officeDocument/2006/relationships" xmlns:p="http://schemas.openxmlformats.org/presentationml/2006/main">
  <p:tag name="DVSHAPEID" val="wR1swARH54tozsdA282eWB"/>
</p:tagLst>
</file>

<file path=ppt/tags/tag4.xml><?xml version="1.0" encoding="utf-8"?>
<p:tagLst xmlns:a="http://schemas.openxmlformats.org/drawingml/2006/main" xmlns:r="http://schemas.openxmlformats.org/officeDocument/2006/relationships" xmlns:p="http://schemas.openxmlformats.org/presentationml/2006/main">
  <p:tag name="DVSHAPEID" val="GvoU01olJmeb4VG0iYd4mT"/>
</p:tagLst>
</file>

<file path=ppt/tags/tag5.xml><?xml version="1.0" encoding="utf-8"?>
<p:tagLst xmlns:a="http://schemas.openxmlformats.org/drawingml/2006/main" xmlns:r="http://schemas.openxmlformats.org/officeDocument/2006/relationships" xmlns:p="http://schemas.openxmlformats.org/presentationml/2006/main">
  <p:tag name="DVSHAPEID" val="pXNPFXSzLl2B03MHbF9lyf"/>
</p:tagLst>
</file>

<file path=ppt/tags/tag6.xml><?xml version="1.0" encoding="utf-8"?>
<p:tagLst xmlns:a="http://schemas.openxmlformats.org/drawingml/2006/main" xmlns:r="http://schemas.openxmlformats.org/officeDocument/2006/relationships" xmlns:p="http://schemas.openxmlformats.org/presentationml/2006/main">
  <p:tag name="DVSECTIONID" val="dH5zkteYuQFwop4VZhTTK9"/>
</p:tagLst>
</file>

<file path=ppt/tags/tag7.xml><?xml version="1.0" encoding="utf-8"?>
<p:tagLst xmlns:a="http://schemas.openxmlformats.org/drawingml/2006/main" xmlns:r="http://schemas.openxmlformats.org/officeDocument/2006/relationships" xmlns:p="http://schemas.openxmlformats.org/presentationml/2006/main">
  <p:tag name="DVSHAPEID" val="PANItOy5MsYxkW9hUfYxEE"/>
</p:tagLst>
</file>

<file path=ppt/tags/tag8.xml><?xml version="1.0" encoding="utf-8"?>
<p:tagLst xmlns:a="http://schemas.openxmlformats.org/drawingml/2006/main" xmlns:r="http://schemas.openxmlformats.org/officeDocument/2006/relationships" xmlns:p="http://schemas.openxmlformats.org/presentationml/2006/main">
  <p:tag name="DVSHAPEID" val="wR1swARH54tozsdA282eWB"/>
</p:tagLst>
</file>

<file path=ppt/tags/tag9.xml><?xml version="1.0" encoding="utf-8"?>
<p:tagLst xmlns:a="http://schemas.openxmlformats.org/drawingml/2006/main" xmlns:r="http://schemas.openxmlformats.org/officeDocument/2006/relationships" xmlns:p="http://schemas.openxmlformats.org/presentationml/2006/main">
  <p:tag name="DVSHAPEID" val="GvoU01olJmeb4VG0iYd4m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5_Office Them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mpany Overview3">
  <a:themeElements>
    <a:clrScheme name="Custom 1">
      <a:dk1>
        <a:sysClr val="windowText" lastClr="000000"/>
      </a:dk1>
      <a:lt1>
        <a:sysClr val="window" lastClr="FFFFFF"/>
      </a:lt1>
      <a:dk2>
        <a:srgbClr val="FFDD00"/>
      </a:dk2>
      <a:lt2>
        <a:srgbClr val="0079C1"/>
      </a:lt2>
      <a:accent1>
        <a:srgbClr val="00B085"/>
      </a:accent1>
      <a:accent2>
        <a:srgbClr val="7AC143"/>
      </a:accent2>
      <a:accent3>
        <a:srgbClr val="008C99"/>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2"/>
        </a:solidFill>
        <a:ln w="12700" cap="sq" algn="ctr">
          <a:noFill/>
          <a:miter lim="800000"/>
          <a:headEnd/>
          <a:tailEnd/>
        </a:ln>
        <a:effectLst/>
      </a:spPr>
      <a:bodyPr wrap="none" anchor="ctr"/>
      <a:lstStyle>
        <a:defPP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dirty="0" err="1" smtClean="0">
            <a:latin typeface="Arial Narrow" pitchFamily="34" charset="0"/>
          </a:defRPr>
        </a:defPPr>
      </a:lstStyle>
    </a:txDef>
  </a:objectDefaults>
  <a:extraClrSchemeLst/>
</a:theme>
</file>

<file path=ppt/theme/theme3.xml><?xml version="1.0" encoding="utf-8"?>
<a:theme xmlns:a="http://schemas.openxmlformats.org/drawingml/2006/main" name="1_Company Overview3">
  <a:themeElements>
    <a:clrScheme name="Custom 1">
      <a:dk1>
        <a:sysClr val="windowText" lastClr="000000"/>
      </a:dk1>
      <a:lt1>
        <a:sysClr val="window" lastClr="FFFFFF"/>
      </a:lt1>
      <a:dk2>
        <a:srgbClr val="FFDD00"/>
      </a:dk2>
      <a:lt2>
        <a:srgbClr val="0079C1"/>
      </a:lt2>
      <a:accent1>
        <a:srgbClr val="000000"/>
      </a:accent1>
      <a:accent2>
        <a:srgbClr val="F2F2F2"/>
      </a:accent2>
      <a:accent3>
        <a:srgbClr val="BFBFBF"/>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75000"/>
          </a:schemeClr>
        </a:solidFill>
        <a:ln w="12700" cap="sq" algn="ctr">
          <a:noFill/>
          <a:miter lim="800000"/>
          <a:headEnd/>
          <a:tailEnd/>
        </a:ln>
        <a:effectLst/>
      </a:spPr>
      <a:bodyPr wrap="none" rtlCol="0" anchor="ctr"/>
      <a:lstStyle>
        <a:defPPr algn="ct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b="1" dirty="0" smtClean="0">
            <a:latin typeface="Calibri" pitchFamily="34" charset="0"/>
            <a:cs typeface="Calibri" pitchFamily="34" charset="0"/>
          </a:defRPr>
        </a:defPPr>
      </a:lstStyle>
    </a:txDef>
  </a:objectDefaults>
  <a:extraClrSchemeLst/>
</a:theme>
</file>

<file path=ppt/theme/theme4.xml><?xml version="1.0" encoding="utf-8"?>
<a:theme xmlns:a="http://schemas.openxmlformats.org/drawingml/2006/main" name="2_Company Overview3">
  <a:themeElements>
    <a:clrScheme name="Custom 1">
      <a:dk1>
        <a:sysClr val="windowText" lastClr="000000"/>
      </a:dk1>
      <a:lt1>
        <a:sysClr val="window" lastClr="FFFFFF"/>
      </a:lt1>
      <a:dk2>
        <a:srgbClr val="FFDD00"/>
      </a:dk2>
      <a:lt2>
        <a:srgbClr val="0079C1"/>
      </a:lt2>
      <a:accent1>
        <a:srgbClr val="000000"/>
      </a:accent1>
      <a:accent2>
        <a:srgbClr val="F2F2F2"/>
      </a:accent2>
      <a:accent3>
        <a:srgbClr val="BFBFBF"/>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75000"/>
          </a:schemeClr>
        </a:solidFill>
        <a:ln w="12700" cap="sq" algn="ctr">
          <a:noFill/>
          <a:miter lim="800000"/>
          <a:headEnd/>
          <a:tailEnd/>
        </a:ln>
        <a:effectLst/>
      </a:spPr>
      <a:bodyPr wrap="none" rtlCol="0" anchor="ctr"/>
      <a:lstStyle>
        <a:defPPr algn="ct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b="1" dirty="0" smtClean="0">
            <a:latin typeface="Calibri" pitchFamily="34" charset="0"/>
            <a:cs typeface="Calibri" pitchFamily="34" charset="0"/>
          </a:defRPr>
        </a:defPPr>
      </a:lstStyle>
    </a:txDef>
  </a:objectDefaults>
  <a:extraClrSchemeLst/>
</a:theme>
</file>

<file path=ppt/theme/theme5.xml><?xml version="1.0" encoding="utf-8"?>
<a:theme xmlns:a="http://schemas.openxmlformats.org/drawingml/2006/main" name="ANSYS-2011-powerpoint-template">
  <a:themeElements>
    <a:clrScheme name="Custom 1">
      <a:dk1>
        <a:sysClr val="windowText" lastClr="000000"/>
      </a:dk1>
      <a:lt1>
        <a:sysClr val="window" lastClr="FFFFFF"/>
      </a:lt1>
      <a:dk2>
        <a:srgbClr val="FFDD00"/>
      </a:dk2>
      <a:lt2>
        <a:srgbClr val="0079C1"/>
      </a:lt2>
      <a:accent1>
        <a:srgbClr val="000000"/>
      </a:accent1>
      <a:accent2>
        <a:srgbClr val="F2F2F2"/>
      </a:accent2>
      <a:accent3>
        <a:srgbClr val="BFBFBF"/>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75000"/>
          </a:schemeClr>
        </a:solidFill>
        <a:ln w="12700" cap="sq" algn="ctr">
          <a:noFill/>
          <a:miter lim="800000"/>
          <a:headEnd/>
          <a:tailEnd/>
        </a:ln>
        <a:effectLst/>
      </a:spPr>
      <a:bodyPr wrap="none" rtlCol="0" anchor="ctr"/>
      <a:lstStyle>
        <a:defPPr algn="ct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b="1" dirty="0" smtClean="0">
            <a:latin typeface="Calibri" pitchFamily="34" charset="0"/>
            <a:cs typeface="Calibri" pitchFamily="34" charset="0"/>
          </a:defRPr>
        </a:defPPr>
      </a:lstStyle>
    </a:txDef>
  </a:objectDefaults>
  <a:extraClrSchemeLst/>
</a:theme>
</file>

<file path=ppt/theme/theme6.xml><?xml version="1.0" encoding="utf-8"?>
<a:theme xmlns:a="http://schemas.openxmlformats.org/drawingml/2006/main" name="1_ANSYS-2011-powerpoint-template">
  <a:themeElements>
    <a:clrScheme name="Custom 1">
      <a:dk1>
        <a:sysClr val="windowText" lastClr="000000"/>
      </a:dk1>
      <a:lt1>
        <a:sysClr val="window" lastClr="FFFFFF"/>
      </a:lt1>
      <a:dk2>
        <a:srgbClr val="FFDD00"/>
      </a:dk2>
      <a:lt2>
        <a:srgbClr val="0079C1"/>
      </a:lt2>
      <a:accent1>
        <a:srgbClr val="000000"/>
      </a:accent1>
      <a:accent2>
        <a:srgbClr val="F2F2F2"/>
      </a:accent2>
      <a:accent3>
        <a:srgbClr val="BFBFBF"/>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75000"/>
          </a:schemeClr>
        </a:solidFill>
        <a:ln w="12700" cap="sq" algn="ctr">
          <a:noFill/>
          <a:miter lim="800000"/>
          <a:headEnd/>
          <a:tailEnd/>
        </a:ln>
        <a:effectLst/>
      </a:spPr>
      <a:bodyPr wrap="none" rtlCol="0" anchor="ctr"/>
      <a:lstStyle>
        <a:defPPr algn="ct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b="1" dirty="0" smtClean="0">
            <a:latin typeface="Calibri" pitchFamily="34" charset="0"/>
            <a:cs typeface="Calibri" pitchFamily="34" charset="0"/>
          </a:defRPr>
        </a:defPPr>
      </a:lstStyle>
    </a:txDef>
  </a:objectDefaults>
  <a:extraClrScheme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13386</TotalTime>
  <Words>2367</Words>
  <Application>Microsoft Office PowerPoint</Application>
  <PresentationFormat>On-screen Show (4:3)</PresentationFormat>
  <Paragraphs>523</Paragraphs>
  <Slides>72</Slides>
  <Notes>9</Notes>
  <HiddenSlides>3</HiddenSlides>
  <MMClips>2</MMClips>
  <ScaleCrop>false</ScaleCrop>
  <HeadingPairs>
    <vt:vector size="4" baseType="variant">
      <vt:variant>
        <vt:lpstr>Theme</vt:lpstr>
      </vt:variant>
      <vt:variant>
        <vt:i4>11</vt:i4>
      </vt:variant>
      <vt:variant>
        <vt:lpstr>Slide Titles</vt:lpstr>
      </vt:variant>
      <vt:variant>
        <vt:i4>72</vt:i4>
      </vt:variant>
    </vt:vector>
  </HeadingPairs>
  <TitlesOfParts>
    <vt:vector size="83" baseType="lpstr">
      <vt:lpstr>Office Theme</vt:lpstr>
      <vt:lpstr>Company Overview3</vt:lpstr>
      <vt:lpstr>1_Company Overview3</vt:lpstr>
      <vt:lpstr>2_Company Overview3</vt:lpstr>
      <vt:lpstr>ANSYS-2011-powerpoint-template</vt:lpstr>
      <vt:lpstr>1_ANSYS-2011-powerpoint-template</vt:lpstr>
      <vt:lpstr>1_Office Theme</vt:lpstr>
      <vt:lpstr>2_Office Theme</vt:lpstr>
      <vt:lpstr>3_Office Theme</vt:lpstr>
      <vt:lpstr>4_Office Theme</vt:lpstr>
      <vt:lpstr>5_Office Theme</vt:lpstr>
      <vt:lpstr>MAE 4700/5700: ANSYS Section Fridays 1:25-2:15 pm</vt:lpstr>
      <vt:lpstr>Co-ordinates</vt:lpstr>
      <vt:lpstr>471 Rhodes Temporary Account</vt:lpstr>
      <vt:lpstr>471 Rhodes Temporary Account #2</vt:lpstr>
      <vt:lpstr>Computer Labs with ANSYS</vt:lpstr>
      <vt:lpstr>ANSYS Software</vt:lpstr>
      <vt:lpstr>Friday Sections</vt:lpstr>
      <vt:lpstr>ANSYS Exercise 1  Cantilever Beam</vt:lpstr>
      <vt:lpstr>ANSYS Exercise 1 Cantilever Beam</vt:lpstr>
      <vt:lpstr>Cantilever Beam: Degrees of Freedom </vt:lpstr>
      <vt:lpstr>PowerPoint Presentation</vt:lpstr>
      <vt:lpstr>Cantilever Beam</vt:lpstr>
      <vt:lpstr>Cantilever Beam: Degrees of Freedom </vt:lpstr>
      <vt:lpstr>Cantilever Beam Beam element stiffness matrix </vt:lpstr>
      <vt:lpstr>Solve Step Beam Lecture, Page 43</vt:lpstr>
      <vt:lpstr>Bending Moment and Shear Force</vt:lpstr>
      <vt:lpstr>Calculation of Reactions</vt:lpstr>
      <vt:lpstr>HW3 Tips</vt:lpstr>
      <vt:lpstr>HW3 Tips</vt:lpstr>
      <vt:lpstr>PowerPoint Presentation</vt:lpstr>
      <vt:lpstr>HW3 Comments</vt:lpstr>
      <vt:lpstr>HW Comments </vt:lpstr>
      <vt:lpstr>HW3 Comments</vt:lpstr>
      <vt:lpstr>PowerPoint Presentation</vt:lpstr>
      <vt:lpstr>Updated Office Hours</vt:lpstr>
      <vt:lpstr>Axisymmetric Heat Flow (HW4, #3)</vt:lpstr>
      <vt:lpstr>Axisymmetric Heat Flow (HW4, #3)</vt:lpstr>
      <vt:lpstr>Axisymmetric Heat Flow (HW4, #3)</vt:lpstr>
      <vt:lpstr>Axisymmetric Heat Flow (HW4, #3)</vt:lpstr>
      <vt:lpstr>Important Takeaway</vt:lpstr>
      <vt:lpstr>Mapped Meshing</vt:lpstr>
      <vt:lpstr>Mapped Meshing</vt:lpstr>
      <vt:lpstr>Mapped Meshing</vt:lpstr>
      <vt:lpstr>Upcoming HW</vt:lpstr>
      <vt:lpstr>Plate with a Hole</vt:lpstr>
      <vt:lpstr>PowerPoint Presentation</vt:lpstr>
      <vt:lpstr>Updated Office Hours (Reminder)</vt:lpstr>
      <vt:lpstr>Swanson Lab (163 Rhodes)</vt:lpstr>
      <vt:lpstr>Plan for Today</vt:lpstr>
      <vt:lpstr>Project Ideas: Verification Manual</vt:lpstr>
      <vt:lpstr>Project Ideas: Slides from ANSYS Tech Days</vt:lpstr>
      <vt:lpstr>ANSYS in Structural Mechanics </vt:lpstr>
      <vt:lpstr>BIW &amp; Component Modeling Comprehensive Structural capability</vt:lpstr>
      <vt:lpstr>Brakes Examples</vt:lpstr>
      <vt:lpstr>Application Area - Orthopaedics</vt:lpstr>
      <vt:lpstr>Application Area - Cardiovascular</vt:lpstr>
      <vt:lpstr>Project Idea: Wind Turbine Blade Design</vt:lpstr>
      <vt:lpstr>Plan for Today</vt:lpstr>
      <vt:lpstr>Novice vs. Expert Framework</vt:lpstr>
      <vt:lpstr>What to Cover in Project Report and Presentation?</vt:lpstr>
      <vt:lpstr>Incremental Build-Up of FEA Model</vt:lpstr>
      <vt:lpstr>Plan for Today</vt:lpstr>
      <vt:lpstr>Meshes for HW6</vt:lpstr>
      <vt:lpstr>PowerPoint Presentation</vt:lpstr>
      <vt:lpstr>ANSYS in Structural Mechanics </vt:lpstr>
      <vt:lpstr>Incremental Build-Up of FEA Model</vt:lpstr>
      <vt:lpstr>What to Cover in Project Report and Presentation?</vt:lpstr>
      <vt:lpstr>Upcoming HW</vt:lpstr>
      <vt:lpstr>PowerPoint Presentation</vt:lpstr>
      <vt:lpstr>Plate with a Hole in Tension</vt:lpstr>
      <vt:lpstr>Modal Analysis</vt:lpstr>
      <vt:lpstr>PowerPoint Presentation</vt:lpstr>
      <vt:lpstr>Crank Arm Experiment</vt:lpstr>
      <vt:lpstr>ANSYS Model</vt:lpstr>
      <vt:lpstr>Results &amp; Validation</vt:lpstr>
      <vt:lpstr>SOLID186 Element Type</vt:lpstr>
      <vt:lpstr>Mesh convergence</vt:lpstr>
      <vt:lpstr>PowerPoint Presentation</vt:lpstr>
      <vt:lpstr>Strain Gauge Modeling</vt:lpstr>
      <vt:lpstr>SHELL181 Element Type</vt:lpstr>
      <vt:lpstr>Comparison to experiment and theory</vt:lpstr>
      <vt:lpstr>Announcements</vt:lpstr>
    </vt:vector>
  </TitlesOfParts>
  <Company>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dc:creator>
  <cp:lastModifiedBy>rb88</cp:lastModifiedBy>
  <cp:revision>418</cp:revision>
  <dcterms:created xsi:type="dcterms:W3CDTF">2010-06-15T18:33:50Z</dcterms:created>
  <dcterms:modified xsi:type="dcterms:W3CDTF">2012-11-09T18:12:36Z</dcterms:modified>
</cp:coreProperties>
</file>