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76" r:id="rId3"/>
    <p:sldId id="286" r:id="rId4"/>
    <p:sldId id="302" r:id="rId5"/>
    <p:sldId id="303" r:id="rId6"/>
    <p:sldId id="311" r:id="rId7"/>
    <p:sldId id="312" r:id="rId8"/>
    <p:sldId id="313" r:id="rId9"/>
    <p:sldId id="314" r:id="rId10"/>
    <p:sldId id="304" r:id="rId11"/>
    <p:sldId id="305" r:id="rId12"/>
    <p:sldId id="306" r:id="rId13"/>
    <p:sldId id="307" r:id="rId14"/>
    <p:sldId id="316" r:id="rId15"/>
    <p:sldId id="315" r:id="rId16"/>
    <p:sldId id="317" r:id="rId17"/>
    <p:sldId id="296" r:id="rId18"/>
    <p:sldId id="297" r:id="rId19"/>
    <p:sldId id="298" r:id="rId20"/>
    <p:sldId id="300" r:id="rId21"/>
    <p:sldId id="290" r:id="rId22"/>
    <p:sldId id="301" r:id="rId23"/>
    <p:sldId id="299" r:id="rId24"/>
    <p:sldId id="318" r:id="rId25"/>
    <p:sldId id="320" r:id="rId26"/>
    <p:sldId id="319" r:id="rId27"/>
    <p:sldId id="288" r:id="rId28"/>
    <p:sldId id="321" r:id="rId29"/>
    <p:sldId id="28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00" autoAdjust="0"/>
    <p:restoredTop sz="81947" autoAdjust="0"/>
  </p:normalViewPr>
  <p:slideViewPr>
    <p:cSldViewPr>
      <p:cViewPr>
        <p:scale>
          <a:sx n="66" d="100"/>
          <a:sy n="66" d="100"/>
        </p:scale>
        <p:origin x="-1360"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896B4D-9320-4195-8612-FE86DD059E8E}" type="datetimeFigureOut">
              <a:rPr lang="en-US" smtClean="0"/>
              <a:t>10/5/11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EA8D98-DA5D-4919-BCEC-1F7593BDCF7F}" type="slidenum">
              <a:rPr lang="en-US" smtClean="0"/>
              <a:t>‹#›</a:t>
            </a:fld>
            <a:endParaRPr lang="en-US" dirty="0"/>
          </a:p>
        </p:txBody>
      </p:sp>
    </p:spTree>
    <p:extLst>
      <p:ext uri="{BB962C8B-B14F-4D97-AF65-F5344CB8AC3E}">
        <p14:creationId xmlns:p14="http://schemas.microsoft.com/office/powerpoint/2010/main" val="3105486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EA8D98-DA5D-4919-BCEC-1F7593BDCF7F}" type="slidenum">
              <a:rPr lang="en-US" smtClean="0"/>
              <a:t>1</a:t>
            </a:fld>
            <a:endParaRPr lang="en-US" dirty="0"/>
          </a:p>
        </p:txBody>
      </p:sp>
    </p:spTree>
    <p:extLst>
      <p:ext uri="{BB962C8B-B14F-4D97-AF65-F5344CB8AC3E}">
        <p14:creationId xmlns:p14="http://schemas.microsoft.com/office/powerpoint/2010/main" val="3536575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11</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12</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13</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effectLst/>
              </a:rPr>
              <a:t>REST is in a</a:t>
            </a:r>
            <a:r>
              <a:rPr lang="en-US" baseline="0" dirty="0" smtClean="0">
                <a:effectLst/>
              </a:rPr>
              <a:t> lighter simpler version of web services. It keeps XML and rejects the overhead and complexities of using the SOAP wrapper. Without the complexities of SOAP, many organizations report that their development time is faster and the end product is much more stable. However, the cost is that the wide variety of technologies that rely on SOAP do not work with rest. In practice REST seems to be a good option for internal communication, but SOAP gives more options when communicating outside of the enterprise.</a:t>
            </a:r>
          </a:p>
          <a:p>
            <a:pPr rtl="0"/>
            <a:endParaRPr lang="en-US" baseline="0" dirty="0" smtClean="0">
              <a:effectLst/>
            </a:endParaRPr>
          </a:p>
          <a:p>
            <a:pPr rtl="0"/>
            <a:r>
              <a:rPr lang="en-US" baseline="0" dirty="0" smtClean="0">
                <a:effectLst/>
              </a:rPr>
              <a:t>In enterprise transactions it often not desirable to have errors “bubble up” through the current transaction. This is because there is often no person involved to handle the error. Also, just because a database is down there is not reason to stop receiving new records. Instead input can be queued and saved to disk. And errors routed to a separate workflow or queue for handling later.</a:t>
            </a:r>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18</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effectLst/>
              </a:rPr>
              <a:t>REST is in a</a:t>
            </a:r>
            <a:r>
              <a:rPr lang="en-US" baseline="0" dirty="0" smtClean="0">
                <a:effectLst/>
              </a:rPr>
              <a:t> lighter simpler version of web services. It keeps XML and rejects the overhead and complexities of using the SOAP wrapper. Without the complexities of SOAP, many organizations report that their development time is faster and the end product is much more stable. However, the cost is that the wide variety of technologies that rely on SOAP do not work with rest. In practice REST seems to be a good option for internal communication, but SOAP gives more options when communicating outside of the enterprise.</a:t>
            </a:r>
          </a:p>
          <a:p>
            <a:pPr rtl="0"/>
            <a:endParaRPr lang="en-US" baseline="0" dirty="0" smtClean="0">
              <a:effectLst/>
            </a:endParaRPr>
          </a:p>
          <a:p>
            <a:pPr rtl="0"/>
            <a:r>
              <a:rPr lang="en-US" baseline="0" dirty="0" smtClean="0">
                <a:effectLst/>
              </a:rPr>
              <a:t>In enterprise transactions it often not desirable to have errors “bubble up” through the current transaction. This is because there is often no person involved to handle the error. Also, just because a database is down there is not reason to stop receiving new records. Instead input can be queued and saved to disk. And errors routed to a separate workflow or queue for handling later.</a:t>
            </a:r>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19</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23</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25</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2</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4</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5</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6</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7</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8</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9</a:t>
            </a:fld>
            <a:endParaRPr lang="en-US" dirty="0"/>
          </a:p>
        </p:txBody>
      </p:sp>
    </p:spTree>
    <p:extLst>
      <p:ext uri="{BB962C8B-B14F-4D97-AF65-F5344CB8AC3E}">
        <p14:creationId xmlns:p14="http://schemas.microsoft.com/office/powerpoint/2010/main" val="36245423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effectLst/>
            </a:endParaRPr>
          </a:p>
        </p:txBody>
      </p:sp>
      <p:sp>
        <p:nvSpPr>
          <p:cNvPr id="4" name="Slide Number Placeholder 3"/>
          <p:cNvSpPr>
            <a:spLocks noGrp="1"/>
          </p:cNvSpPr>
          <p:nvPr>
            <p:ph type="sldNum" sz="quarter" idx="10"/>
          </p:nvPr>
        </p:nvSpPr>
        <p:spPr/>
        <p:txBody>
          <a:bodyPr/>
          <a:lstStyle/>
          <a:p>
            <a:fld id="{C4EA8D98-DA5D-4919-BCEC-1F7593BDCF7F}" type="slidenum">
              <a:rPr lang="en-US" smtClean="0"/>
              <a:t>10</a:t>
            </a:fld>
            <a:endParaRPr lang="en-US" dirty="0"/>
          </a:p>
        </p:txBody>
      </p:sp>
    </p:spTree>
    <p:extLst>
      <p:ext uri="{BB962C8B-B14F-4D97-AF65-F5344CB8AC3E}">
        <p14:creationId xmlns:p14="http://schemas.microsoft.com/office/powerpoint/2010/main" val="3624542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98010-EECB-4C8C-AE76-356E0A75EFDB}" type="datetime1">
              <a:rPr lang="en-US" smtClean="0"/>
              <a:t>10/5/11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1727046425"/>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09BC37-209B-495E-AA3D-0F65637087B1}" type="datetime1">
              <a:rPr lang="en-US" smtClean="0"/>
              <a:t>10/5/11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2432123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25B8C4-A940-4161-BFCB-BD99778FF453}" type="datetime1">
              <a:rPr lang="en-US" smtClean="0"/>
              <a:t>10/5/11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476134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03C3AB2-B758-4797-A3B6-C3E9EFF53775}" type="datetime1">
              <a:rPr lang="en-US" smtClean="0"/>
              <a:t>10/5/11</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fld id="{BD3ADB14-BBF9-49E2-B888-0C27C7A36799}" type="slidenum">
              <a:rPr lang="en-US" smtClean="0"/>
              <a:t>‹#›</a:t>
            </a:fld>
            <a:endParaRPr lang="en-US" dirty="0"/>
          </a:p>
        </p:txBody>
      </p:sp>
      <p:sp>
        <p:nvSpPr>
          <p:cNvPr id="6" name="Slide Number Placeholder 5"/>
          <p:cNvSpPr>
            <a:spLocks noGrp="1"/>
          </p:cNvSpPr>
          <p:nvPr>
            <p:ph type="sldNum" sz="quarter" idx="12"/>
          </p:nvPr>
        </p:nvSpPr>
        <p:spPr/>
        <p:txBody>
          <a:bodyPr/>
          <a:lstStyle/>
          <a:p>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05711" y="765790"/>
            <a:ext cx="1066800" cy="350520"/>
          </a:xfrm>
          <a:prstGeom prst="rect">
            <a:avLst/>
          </a:prstGeom>
        </p:spPr>
      </p:pic>
      <p:cxnSp>
        <p:nvCxnSpPr>
          <p:cNvPr id="9" name="Straight Connector 8"/>
          <p:cNvCxnSpPr/>
          <p:nvPr userDrawn="1"/>
        </p:nvCxnSpPr>
        <p:spPr>
          <a:xfrm>
            <a:off x="457200" y="6209222"/>
            <a:ext cx="82677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2394305"/>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64111-9FFB-4F39-AEE8-5F61B6053360}" type="datetime1">
              <a:rPr lang="en-US" smtClean="0"/>
              <a:t>10/5/11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3731615595"/>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2C03BD-EACC-4375-A6E6-0C1F0D526404}" type="datetime1">
              <a:rPr lang="en-US" smtClean="0"/>
              <a:t>10/5/11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3302010210"/>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778834-F1D8-434B-AB7D-F5DB70F7DF96}" type="datetime1">
              <a:rPr lang="en-US" smtClean="0"/>
              <a:t>10/5/11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3249756249"/>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39E4C0-3414-48FE-840B-4F2353B20EC1}" type="datetime1">
              <a:rPr lang="en-US" smtClean="0"/>
              <a:t>10/5/11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2272359436"/>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86F70A-1B43-4CF5-997F-92BEAA27FE6A}" type="datetime1">
              <a:rPr lang="en-US" smtClean="0"/>
              <a:t>10/5/11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2405563306"/>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8FB36E-EEBB-4710-AD86-1F048E9F8294}" type="datetime1">
              <a:rPr lang="en-US" smtClean="0"/>
              <a:t>10/5/11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2660268235"/>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EAFD69-75C0-40CC-801A-02B59BE232AF}" type="datetime1">
              <a:rPr lang="en-US" smtClean="0"/>
              <a:t>10/5/11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F4CB699-478B-4943-9AE4-5432C71C475E}" type="slidenum">
              <a:rPr lang="en-US" smtClean="0"/>
              <a:t>‹#›</a:t>
            </a:fld>
            <a:endParaRPr lang="en-US" dirty="0"/>
          </a:p>
        </p:txBody>
      </p:sp>
    </p:spTree>
    <p:extLst>
      <p:ext uri="{BB962C8B-B14F-4D97-AF65-F5344CB8AC3E}">
        <p14:creationId xmlns:p14="http://schemas.microsoft.com/office/powerpoint/2010/main" val="21813370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91CE7D-470A-4DDB-9583-C595D2F8D11A}" type="datetime1">
              <a:rPr lang="en-US" smtClean="0"/>
              <a:t>10/5/11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4CB699-478B-4943-9AE4-5432C71C475E}" type="slidenum">
              <a:rPr lang="en-US" smtClean="0"/>
              <a:t>‹#›</a:t>
            </a:fld>
            <a:endParaRPr lang="en-US" dirty="0"/>
          </a:p>
        </p:txBody>
      </p:sp>
    </p:spTree>
    <p:extLst>
      <p:ext uri="{BB962C8B-B14F-4D97-AF65-F5344CB8AC3E}">
        <p14:creationId xmlns:p14="http://schemas.microsoft.com/office/powerpoint/2010/main" val="7180689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1069975"/>
          </a:xfrm>
        </p:spPr>
        <p:txBody>
          <a:bodyPr>
            <a:normAutofit/>
          </a:bodyPr>
          <a:lstStyle/>
          <a:p>
            <a:pPr algn="l"/>
            <a:r>
              <a:rPr lang="en-US" sz="2400" dirty="0">
                <a:solidFill>
                  <a:schemeClr val="accent1"/>
                </a:solidFill>
                <a:latin typeface="Arial" pitchFamily="34" charset="0"/>
                <a:cs typeface="Arial" pitchFamily="34" charset="0"/>
              </a:rPr>
              <a:t/>
            </a:r>
            <a:br>
              <a:rPr lang="en-US" sz="2400" dirty="0">
                <a:solidFill>
                  <a:schemeClr val="accent1"/>
                </a:solidFill>
                <a:latin typeface="Arial" pitchFamily="34" charset="0"/>
                <a:cs typeface="Arial" pitchFamily="34" charset="0"/>
              </a:rPr>
            </a:br>
            <a:r>
              <a:rPr lang="en-US" sz="2400" dirty="0">
                <a:solidFill>
                  <a:schemeClr val="accent1"/>
                </a:solidFill>
                <a:latin typeface="Arial" pitchFamily="34" charset="0"/>
                <a:cs typeface="Arial" pitchFamily="34" charset="0"/>
              </a:rPr>
              <a:t>A Menu of </a:t>
            </a:r>
            <a:r>
              <a:rPr lang="en-US" sz="2400" dirty="0" smtClean="0">
                <a:solidFill>
                  <a:schemeClr val="accent1"/>
                </a:solidFill>
                <a:latin typeface="Arial" pitchFamily="34" charset="0"/>
                <a:cs typeface="Arial" pitchFamily="34" charset="0"/>
              </a:rPr>
              <a:t>SOA Integration Options</a:t>
            </a:r>
            <a:endParaRPr lang="en-US" sz="2400" dirty="0">
              <a:solidFill>
                <a:schemeClr val="accent1"/>
              </a:solidFill>
              <a:latin typeface="Arial" pitchFamily="34" charset="0"/>
              <a:cs typeface="Arial" pitchFamily="34" charset="0"/>
            </a:endParaRPr>
          </a:p>
        </p:txBody>
      </p:sp>
      <p:sp>
        <p:nvSpPr>
          <p:cNvPr id="3" name="Subtitle 2"/>
          <p:cNvSpPr>
            <a:spLocks noGrp="1"/>
          </p:cNvSpPr>
          <p:nvPr>
            <p:ph type="subTitle" idx="1"/>
          </p:nvPr>
        </p:nvSpPr>
        <p:spPr>
          <a:xfrm>
            <a:off x="3810000" y="4495800"/>
            <a:ext cx="1447800" cy="381000"/>
          </a:xfrm>
        </p:spPr>
        <p:txBody>
          <a:bodyPr>
            <a:normAutofit fontScale="85000" lnSpcReduction="10000"/>
          </a:bodyPr>
          <a:lstStyle/>
          <a:p>
            <a:r>
              <a:rPr lang="en-US" sz="2000" dirty="0" smtClean="0"/>
              <a:t>Prepared for: </a:t>
            </a:r>
            <a:endParaRPr lang="en-US"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552" y="2133600"/>
            <a:ext cx="1069848" cy="351521"/>
          </a:xfrm>
          <a:prstGeom prst="rect">
            <a:avLst/>
          </a:prstGeom>
        </p:spPr>
      </p:pic>
      <p:cxnSp>
        <p:nvCxnSpPr>
          <p:cNvPr id="6" name="Straight Connector 5"/>
          <p:cNvCxnSpPr/>
          <p:nvPr/>
        </p:nvCxnSpPr>
        <p:spPr>
          <a:xfrm>
            <a:off x="762000" y="2590800"/>
            <a:ext cx="7772400" cy="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62000" y="3352800"/>
            <a:ext cx="5288692" cy="646331"/>
          </a:xfrm>
          <a:prstGeom prst="rect">
            <a:avLst/>
          </a:prstGeom>
          <a:noFill/>
        </p:spPr>
        <p:txBody>
          <a:bodyPr wrap="none" rtlCol="0">
            <a:spAutoFit/>
          </a:bodyPr>
          <a:lstStyle/>
          <a:p>
            <a:r>
              <a:rPr lang="en-US" dirty="0" smtClean="0">
                <a:solidFill>
                  <a:schemeClr val="accent1"/>
                </a:solidFill>
                <a:latin typeface="Arial" pitchFamily="34" charset="0"/>
                <a:cs typeface="Arial" pitchFamily="34" charset="0"/>
              </a:rPr>
              <a:t>Service Oriented Architecture &amp;</a:t>
            </a:r>
          </a:p>
          <a:p>
            <a:r>
              <a:rPr lang="en-US" dirty="0" smtClean="0">
                <a:solidFill>
                  <a:schemeClr val="accent1"/>
                </a:solidFill>
                <a:latin typeface="Arial" pitchFamily="34" charset="0"/>
                <a:cs typeface="Arial" pitchFamily="34" charset="0"/>
              </a:rPr>
              <a:t>Useful Design Patterns for Enterprise Applications</a:t>
            </a:r>
            <a:endParaRPr lang="en-US" dirty="0"/>
          </a:p>
        </p:txBody>
      </p:sp>
      <p:sp>
        <p:nvSpPr>
          <p:cNvPr id="9" name="TextBox 8"/>
          <p:cNvSpPr txBox="1"/>
          <p:nvPr/>
        </p:nvSpPr>
        <p:spPr>
          <a:xfrm>
            <a:off x="762000" y="2743200"/>
            <a:ext cx="7772400" cy="369332"/>
          </a:xfrm>
          <a:prstGeom prst="rect">
            <a:avLst/>
          </a:prstGeom>
          <a:noFill/>
        </p:spPr>
        <p:txBody>
          <a:bodyPr wrap="square" rtlCol="0">
            <a:spAutoFit/>
          </a:bodyPr>
          <a:lstStyle/>
          <a:p>
            <a:r>
              <a:rPr lang="en-US" dirty="0" smtClean="0">
                <a:solidFill>
                  <a:schemeClr val="bg1">
                    <a:lumMod val="50000"/>
                  </a:schemeClr>
                </a:solidFill>
              </a:rPr>
              <a:t>November 5</a:t>
            </a:r>
            <a:r>
              <a:rPr lang="en-US" baseline="30000" dirty="0" smtClean="0">
                <a:solidFill>
                  <a:schemeClr val="bg1">
                    <a:lumMod val="50000"/>
                  </a:schemeClr>
                </a:solidFill>
              </a:rPr>
              <a:t>th</a:t>
            </a:r>
            <a:r>
              <a:rPr lang="en-US" dirty="0" smtClean="0">
                <a:solidFill>
                  <a:schemeClr val="bg1">
                    <a:lumMod val="50000"/>
                  </a:schemeClr>
                </a:solidFill>
              </a:rPr>
              <a:t>, 2011	              </a:t>
            </a:r>
            <a:r>
              <a:rPr lang="en-US" b="1" dirty="0" smtClean="0">
                <a:solidFill>
                  <a:schemeClr val="bg1">
                    <a:lumMod val="50000"/>
                  </a:schemeClr>
                </a:solidFill>
              </a:rPr>
              <a:t>DRAFT</a:t>
            </a:r>
            <a:endParaRPr lang="en-US" b="1"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2485" y="4769161"/>
            <a:ext cx="37719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960855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305800" cy="4754563"/>
          </a:xfrm>
        </p:spPr>
        <p:txBody>
          <a:bodyPr>
            <a:normAutofit/>
          </a:bodyPr>
          <a:lstStyle/>
          <a:p>
            <a:pPr marL="0" indent="0">
              <a:buClr>
                <a:schemeClr val="accent1"/>
              </a:buClr>
              <a:buNone/>
            </a:pPr>
            <a:r>
              <a:rPr lang="en-US" sz="2800" b="1" dirty="0" smtClean="0">
                <a:latin typeface="Arial" pitchFamily="34" charset="0"/>
                <a:cs typeface="Arial" pitchFamily="34" charset="0"/>
              </a:rPr>
              <a:t>Design</a:t>
            </a: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smtClean="0">
                <a:latin typeface="Arial" pitchFamily="34" charset="0"/>
                <a:cs typeface="Arial" pitchFamily="34" charset="0"/>
              </a:rPr>
              <a:t>A good </a:t>
            </a:r>
            <a:r>
              <a:rPr lang="en-US" sz="2800" dirty="0">
                <a:latin typeface="Arial" pitchFamily="34" charset="0"/>
                <a:cs typeface="Arial" pitchFamily="34" charset="0"/>
              </a:rPr>
              <a:t>SOA design can be described in this simple way:</a:t>
            </a:r>
          </a:p>
          <a:p>
            <a:pPr marL="0" indent="0">
              <a:buClr>
                <a:schemeClr val="accent1"/>
              </a:buClr>
              <a:buNone/>
            </a:pPr>
            <a:endParaRPr lang="en-US" sz="2800" dirty="0">
              <a:latin typeface="Arial" pitchFamily="34" charset="0"/>
              <a:cs typeface="Arial" pitchFamily="34" charset="0"/>
            </a:endParaRPr>
          </a:p>
          <a:p>
            <a:pPr marL="0" indent="0" algn="ctr">
              <a:buClr>
                <a:schemeClr val="accent1"/>
              </a:buClr>
              <a:buNone/>
            </a:pPr>
            <a:r>
              <a:rPr lang="en-US" sz="3600" i="1" dirty="0" smtClean="0">
                <a:latin typeface="Arial" pitchFamily="34" charset="0"/>
                <a:cs typeface="Arial" pitchFamily="34" charset="0"/>
              </a:rPr>
              <a:t>“If </a:t>
            </a:r>
            <a:r>
              <a:rPr lang="en-US" sz="3600" i="1" dirty="0">
                <a:latin typeface="Arial" pitchFamily="34" charset="0"/>
                <a:cs typeface="Arial" pitchFamily="34" charset="0"/>
              </a:rPr>
              <a:t>you can do it through the user interface, then a program can do it through a web service</a:t>
            </a:r>
            <a:r>
              <a:rPr lang="en-US" sz="3600" i="1" dirty="0" smtClean="0">
                <a:latin typeface="Arial" pitchFamily="34" charset="0"/>
                <a:cs typeface="Arial" pitchFamily="34" charset="0"/>
              </a:rPr>
              <a:t>.”</a:t>
            </a:r>
            <a:endParaRPr lang="en-US" sz="3600" i="1" dirty="0">
              <a:latin typeface="Arial" pitchFamily="34" charset="0"/>
              <a:cs typeface="Arial" pitchFamily="34" charset="0"/>
            </a:endParaRPr>
          </a:p>
          <a:p>
            <a:pPr marL="0" indent="0">
              <a:buClr>
                <a:schemeClr val="accent1"/>
              </a:buClr>
              <a:buNone/>
            </a:pPr>
            <a:endParaRPr lang="en-US" sz="2800" dirty="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04403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229600" cy="4754563"/>
          </a:xfrm>
        </p:spPr>
        <p:txBody>
          <a:bodyPr>
            <a:normAutofit fontScale="85000" lnSpcReduction="10000"/>
          </a:bodyPr>
          <a:lstStyle/>
          <a:p>
            <a:pPr marL="0" indent="0">
              <a:buClr>
                <a:schemeClr val="accent1"/>
              </a:buClr>
              <a:buNone/>
            </a:pPr>
            <a:r>
              <a:rPr lang="en-US" sz="3300" b="1" dirty="0" smtClean="0">
                <a:latin typeface="Arial" pitchFamily="34" charset="0"/>
                <a:cs typeface="Arial" pitchFamily="34" charset="0"/>
              </a:rPr>
              <a:t>Design</a:t>
            </a:r>
            <a:endParaRPr lang="en-US" sz="2800" b="1" dirty="0" smtClean="0">
              <a:latin typeface="Arial" pitchFamily="34" charset="0"/>
              <a:cs typeface="Arial" pitchFamily="34" charset="0"/>
            </a:endParaRP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a:latin typeface="Arial" pitchFamily="34" charset="0"/>
                <a:cs typeface="Arial" pitchFamily="34" charset="0"/>
              </a:rPr>
              <a:t>Software design is the most important ingredient to building an effective SOA environment.</a:t>
            </a:r>
          </a:p>
          <a:p>
            <a:pPr>
              <a:buClr>
                <a:schemeClr val="accent1"/>
              </a:buClr>
            </a:pPr>
            <a:endParaRPr lang="en-US" sz="2800" dirty="0">
              <a:latin typeface="Arial" pitchFamily="34" charset="0"/>
              <a:cs typeface="Arial" pitchFamily="34" charset="0"/>
            </a:endParaRPr>
          </a:p>
          <a:p>
            <a:pPr marL="0" indent="0">
              <a:buClr>
                <a:schemeClr val="accent1"/>
              </a:buClr>
              <a:buNone/>
            </a:pPr>
            <a:r>
              <a:rPr lang="en-US" sz="2800" dirty="0">
                <a:latin typeface="Arial" pitchFamily="34" charset="0"/>
                <a:cs typeface="Arial" pitchFamily="34" charset="0"/>
              </a:rPr>
              <a:t>This is the basic SOA principal for software design:</a:t>
            </a:r>
          </a:p>
          <a:p>
            <a:pPr marL="514350" indent="-514350">
              <a:buClr>
                <a:schemeClr val="accent1"/>
              </a:buClr>
              <a:buFont typeface="+mj-lt"/>
              <a:buAutoNum type="arabicPeriod"/>
            </a:pPr>
            <a:r>
              <a:rPr lang="en-US" sz="2800" dirty="0">
                <a:latin typeface="Arial" pitchFamily="34" charset="0"/>
                <a:cs typeface="Arial" pitchFamily="34" charset="0"/>
              </a:rPr>
              <a:t>Group (encapsulate) the programs into logical business processes.</a:t>
            </a:r>
          </a:p>
          <a:p>
            <a:pPr marL="514350" indent="-514350">
              <a:buClr>
                <a:schemeClr val="accent1"/>
              </a:buClr>
              <a:buFont typeface="+mj-lt"/>
              <a:buAutoNum type="arabicPeriod"/>
            </a:pPr>
            <a:r>
              <a:rPr lang="en-US" sz="2800" dirty="0">
                <a:latin typeface="Arial" pitchFamily="34" charset="0"/>
                <a:cs typeface="Arial" pitchFamily="34" charset="0"/>
              </a:rPr>
              <a:t>Allow access to each business process by a web service.</a:t>
            </a:r>
          </a:p>
          <a:p>
            <a:pPr marL="514350" indent="-514350">
              <a:buClr>
                <a:schemeClr val="accent1"/>
              </a:buClr>
              <a:buFont typeface="+mj-lt"/>
              <a:buAutoNum type="arabicPeriod"/>
            </a:pPr>
            <a:r>
              <a:rPr lang="en-US" sz="2800" dirty="0">
                <a:latin typeface="Arial" pitchFamily="34" charset="0"/>
                <a:cs typeface="Arial" pitchFamily="34" charset="0"/>
              </a:rPr>
              <a:t>Business processes are designed to meet the needs of the entire enterprise, not just the current application.</a:t>
            </a: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0440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229600" cy="4754563"/>
          </a:xfrm>
        </p:spPr>
        <p:txBody>
          <a:bodyPr>
            <a:normAutofit lnSpcReduction="10000"/>
          </a:bodyPr>
          <a:lstStyle/>
          <a:p>
            <a:pPr marL="0" indent="0">
              <a:buClr>
                <a:schemeClr val="accent1"/>
              </a:buClr>
              <a:buNone/>
            </a:pPr>
            <a:r>
              <a:rPr lang="en-US" sz="2800" b="1" dirty="0" smtClean="0">
                <a:latin typeface="Arial" pitchFamily="34" charset="0"/>
                <a:cs typeface="Arial" pitchFamily="34" charset="0"/>
              </a:rPr>
              <a:t>Design</a:t>
            </a: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a:latin typeface="Arial" pitchFamily="34" charset="0"/>
                <a:cs typeface="Arial" pitchFamily="34" charset="0"/>
              </a:rPr>
              <a:t>In an </a:t>
            </a:r>
            <a:r>
              <a:rPr lang="en-US" sz="2800" dirty="0" smtClean="0">
                <a:latin typeface="Arial" pitchFamily="34" charset="0"/>
                <a:cs typeface="Arial" pitchFamily="34" charset="0"/>
              </a:rPr>
              <a:t>ideal SOA environment applications do not exist </a:t>
            </a:r>
            <a:r>
              <a:rPr lang="en-US" sz="2800" dirty="0">
                <a:latin typeface="Arial" pitchFamily="34" charset="0"/>
                <a:cs typeface="Arial" pitchFamily="34" charset="0"/>
              </a:rPr>
              <a:t>as independent silos. </a:t>
            </a:r>
          </a:p>
          <a:p>
            <a:pPr>
              <a:buClr>
                <a:schemeClr val="accent1"/>
              </a:buClr>
            </a:pPr>
            <a:r>
              <a:rPr lang="en-US" sz="2800" dirty="0">
                <a:latin typeface="Arial" pitchFamily="34" charset="0"/>
                <a:cs typeface="Arial" pitchFamily="34" charset="0"/>
              </a:rPr>
              <a:t>Instead each new business process joins the pool of available “enterprise services”.</a:t>
            </a:r>
          </a:p>
          <a:p>
            <a:pPr>
              <a:buClr>
                <a:schemeClr val="accent1"/>
              </a:buClr>
            </a:pPr>
            <a:r>
              <a:rPr lang="en-US" sz="2800" dirty="0">
                <a:latin typeface="Arial" pitchFamily="34" charset="0"/>
                <a:cs typeface="Arial" pitchFamily="34" charset="0"/>
              </a:rPr>
              <a:t>New application projects reuse or if needed extend existing business </a:t>
            </a:r>
            <a:r>
              <a:rPr lang="en-US" sz="2800" dirty="0" smtClean="0">
                <a:latin typeface="Arial" pitchFamily="34" charset="0"/>
                <a:cs typeface="Arial" pitchFamily="34" charset="0"/>
              </a:rPr>
              <a:t>processes.</a:t>
            </a:r>
            <a:endParaRPr lang="en-US" sz="2800" dirty="0">
              <a:latin typeface="Arial" pitchFamily="34" charset="0"/>
              <a:cs typeface="Arial" pitchFamily="34" charset="0"/>
            </a:endParaRPr>
          </a:p>
          <a:p>
            <a:pPr>
              <a:buClr>
                <a:schemeClr val="accent1"/>
              </a:buClr>
            </a:pPr>
            <a:r>
              <a:rPr lang="en-US" sz="2800" dirty="0">
                <a:latin typeface="Arial" pitchFamily="34" charset="0"/>
                <a:cs typeface="Arial" pitchFamily="34" charset="0"/>
              </a:rPr>
              <a:t>Only where a business process hasn’t been created yet is a new program created.</a:t>
            </a: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0440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8625" y="1285104"/>
            <a:ext cx="4829175" cy="4887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199" y="1371600"/>
            <a:ext cx="4152901" cy="4754563"/>
          </a:xfrm>
        </p:spPr>
        <p:txBody>
          <a:bodyPr>
            <a:normAutofit fontScale="85000" lnSpcReduction="20000"/>
          </a:bodyPr>
          <a:lstStyle/>
          <a:p>
            <a:pPr marL="0" indent="0">
              <a:buClr>
                <a:schemeClr val="accent1"/>
              </a:buClr>
              <a:buNone/>
            </a:pPr>
            <a:r>
              <a:rPr lang="en-US" sz="2800" b="1" dirty="0" smtClean="0">
                <a:latin typeface="Arial" pitchFamily="34" charset="0"/>
                <a:cs typeface="Arial" pitchFamily="34" charset="0"/>
              </a:rPr>
              <a:t>Multi-Tier</a:t>
            </a: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a:latin typeface="Arial" pitchFamily="34" charset="0"/>
                <a:cs typeface="Arial" pitchFamily="34" charset="0"/>
              </a:rPr>
              <a:t>Multi-Tier = Division of labor</a:t>
            </a:r>
            <a:br>
              <a:rPr lang="en-US" sz="2800" dirty="0">
                <a:latin typeface="Arial" pitchFamily="34" charset="0"/>
                <a:cs typeface="Arial" pitchFamily="34" charset="0"/>
              </a:rPr>
            </a:br>
            <a:r>
              <a:rPr lang="en-US" sz="2800" dirty="0">
                <a:latin typeface="Arial" pitchFamily="34" charset="0"/>
                <a:cs typeface="Arial" pitchFamily="34" charset="0"/>
              </a:rPr>
              <a:t>		in our software</a:t>
            </a:r>
          </a:p>
          <a:p>
            <a:pPr>
              <a:buClr>
                <a:schemeClr val="accent1"/>
              </a:buClr>
            </a:pPr>
            <a:endParaRPr lang="en-US" sz="2800" dirty="0">
              <a:latin typeface="Arial" pitchFamily="34" charset="0"/>
              <a:cs typeface="Arial" pitchFamily="34" charset="0"/>
            </a:endParaRPr>
          </a:p>
          <a:p>
            <a:pPr marL="0" indent="0">
              <a:buClr>
                <a:schemeClr val="accent1"/>
              </a:buClr>
              <a:buNone/>
            </a:pPr>
            <a:r>
              <a:rPr lang="en-US" sz="2800" dirty="0">
                <a:latin typeface="Arial" pitchFamily="34" charset="0"/>
                <a:cs typeface="Arial" pitchFamily="34" charset="0"/>
              </a:rPr>
              <a:t>Provides:</a:t>
            </a:r>
          </a:p>
          <a:p>
            <a:pPr>
              <a:buClr>
                <a:schemeClr val="accent1"/>
              </a:buClr>
            </a:pPr>
            <a:r>
              <a:rPr lang="en-US" sz="2800" dirty="0">
                <a:latin typeface="Arial" pitchFamily="34" charset="0"/>
                <a:cs typeface="Arial" pitchFamily="34" charset="0"/>
              </a:rPr>
              <a:t>Industry best practice</a:t>
            </a:r>
          </a:p>
          <a:p>
            <a:pPr>
              <a:buClr>
                <a:schemeClr val="accent1"/>
              </a:buClr>
            </a:pPr>
            <a:r>
              <a:rPr lang="en-US" sz="2800" dirty="0">
                <a:latin typeface="Arial" pitchFamily="34" charset="0"/>
                <a:cs typeface="Arial" pitchFamily="34" charset="0"/>
              </a:rPr>
              <a:t>Simplifies maintenance</a:t>
            </a:r>
          </a:p>
          <a:p>
            <a:pPr>
              <a:buClr>
                <a:schemeClr val="accent1"/>
              </a:buClr>
            </a:pPr>
            <a:r>
              <a:rPr lang="en-US" sz="2800" dirty="0">
                <a:latin typeface="Arial" pitchFamily="34" charset="0"/>
                <a:cs typeface="Arial" pitchFamily="34" charset="0"/>
              </a:rPr>
              <a:t>Promotes code reuse</a:t>
            </a:r>
          </a:p>
          <a:p>
            <a:pPr>
              <a:buClr>
                <a:schemeClr val="accent1"/>
              </a:buClr>
            </a:pPr>
            <a:r>
              <a:rPr lang="en-US" sz="2800" dirty="0">
                <a:latin typeface="Arial" pitchFamily="34" charset="0"/>
                <a:cs typeface="Arial" pitchFamily="34" charset="0"/>
              </a:rPr>
              <a:t>Stability</a:t>
            </a:r>
          </a:p>
          <a:p>
            <a:pPr>
              <a:buClr>
                <a:schemeClr val="accent1"/>
              </a:buClr>
            </a:pPr>
            <a:r>
              <a:rPr lang="en-US" sz="2800" dirty="0">
                <a:latin typeface="Arial" pitchFamily="34" charset="0"/>
                <a:cs typeface="Arial" pitchFamily="34" charset="0"/>
              </a:rPr>
              <a:t>Manageability </a:t>
            </a:r>
            <a:r>
              <a:rPr lang="en-US" sz="2800" dirty="0" smtClean="0">
                <a:latin typeface="Arial" pitchFamily="34" charset="0"/>
                <a:cs typeface="Arial" pitchFamily="34" charset="0"/>
              </a:rPr>
              <a:t>of</a:t>
            </a:r>
          </a:p>
          <a:p>
            <a:pPr>
              <a:buClr>
                <a:schemeClr val="accent1"/>
              </a:buClr>
            </a:pPr>
            <a:r>
              <a:rPr lang="en-US" sz="2800" dirty="0" smtClean="0">
                <a:latin typeface="Arial" pitchFamily="34" charset="0"/>
                <a:cs typeface="Arial" pitchFamily="34" charset="0"/>
              </a:rPr>
              <a:t>complex </a:t>
            </a:r>
            <a:r>
              <a:rPr lang="en-US" sz="2800" dirty="0">
                <a:latin typeface="Arial" pitchFamily="34" charset="0"/>
                <a:cs typeface="Arial" pitchFamily="34" charset="0"/>
              </a:rPr>
              <a:t>applications</a:t>
            </a: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04403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133600"/>
            <a:ext cx="7467600" cy="2819400"/>
          </a:xfrm>
          <a:gradFill flip="none" rotWithShape="1">
            <a:gsLst>
              <a:gs pos="0">
                <a:schemeClr val="accent1"/>
              </a:gs>
              <a:gs pos="50000">
                <a:schemeClr val="accent1">
                  <a:tint val="44500"/>
                  <a:satMod val="160000"/>
                </a:schemeClr>
              </a:gs>
              <a:gs pos="100000">
                <a:schemeClr val="accent1">
                  <a:tint val="23500"/>
                  <a:satMod val="160000"/>
                </a:schemeClr>
              </a:gs>
            </a:gsLst>
            <a:lin ang="2700000" scaled="1"/>
            <a:tileRect/>
          </a:gradFill>
          <a:ln cap="sq">
            <a:solidFill>
              <a:schemeClr val="accent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a:sp3d>
        </p:spPr>
        <p:txBody>
          <a:bodyPr lIns="182880" tIns="182880" rIns="182880" bIns="182880">
            <a:normAutofit/>
          </a:bodyPr>
          <a:lstStyle/>
          <a:p>
            <a:r>
              <a:rPr lang="en-US" dirty="0" smtClean="0">
                <a:latin typeface="Arial" pitchFamily="34" charset="0"/>
                <a:cs typeface="Arial" pitchFamily="34" charset="0"/>
              </a:rPr>
              <a:t>Important Integration</a:t>
            </a:r>
            <a:br>
              <a:rPr lang="en-US" dirty="0" smtClean="0">
                <a:latin typeface="Arial" pitchFamily="34" charset="0"/>
                <a:cs typeface="Arial" pitchFamily="34" charset="0"/>
              </a:rPr>
            </a:br>
            <a:r>
              <a:rPr lang="en-US" dirty="0" smtClean="0">
                <a:latin typeface="Arial" pitchFamily="34" charset="0"/>
                <a:cs typeface="Arial" pitchFamily="34" charset="0"/>
              </a:rPr>
              <a:t>Concepts</a:t>
            </a:r>
            <a:endParaRPr lang="en-US" dirty="0">
              <a:latin typeface="Arial" pitchFamily="34" charset="0"/>
              <a:cs typeface="Arial" pitchFamily="34" charset="0"/>
            </a:endParaRPr>
          </a:p>
        </p:txBody>
      </p:sp>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499217" y="685800"/>
            <a:ext cx="82296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dirty="0">
                <a:solidFill>
                  <a:schemeClr val="accent1"/>
                </a:solidFill>
                <a:latin typeface="Arial" pitchFamily="34" charset="0"/>
                <a:cs typeface="Arial" pitchFamily="34" charset="0"/>
              </a:rPr>
              <a:t>Integration Types</a:t>
            </a:r>
          </a:p>
        </p:txBody>
      </p:sp>
    </p:spTree>
    <p:extLst>
      <p:ext uri="{BB962C8B-B14F-4D97-AF65-F5344CB8AC3E}">
        <p14:creationId xmlns:p14="http://schemas.microsoft.com/office/powerpoint/2010/main" val="406989005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2809" y="1408482"/>
            <a:ext cx="5620191" cy="4382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4634384" y="1600200"/>
            <a:ext cx="4038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Integration Types</a:t>
            </a:r>
            <a:endParaRPr lang="en-US" sz="2000" dirty="0">
              <a:solidFill>
                <a:schemeClr val="accent1"/>
              </a:solidFill>
              <a:latin typeface="Arial" pitchFamily="34" charset="0"/>
              <a:cs typeface="Arial" pitchFamily="34" charset="0"/>
            </a:endParaRPr>
          </a:p>
        </p:txBody>
      </p:sp>
      <p:sp>
        <p:nvSpPr>
          <p:cNvPr id="10" name="Content Placeholder 2"/>
          <p:cNvSpPr txBox="1">
            <a:spLocks/>
          </p:cNvSpPr>
          <p:nvPr/>
        </p:nvSpPr>
        <p:spPr>
          <a:xfrm>
            <a:off x="457199" y="1447800"/>
            <a:ext cx="3505201" cy="4495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latin typeface="Arial" pitchFamily="34" charset="0"/>
                <a:cs typeface="Arial" pitchFamily="34" charset="0"/>
              </a:rPr>
              <a:t>Touch Points</a:t>
            </a:r>
            <a:endParaRPr lang="en-US" dirty="0" smtClean="0">
              <a:latin typeface="Arial" pitchFamily="34" charset="0"/>
              <a:cs typeface="Arial" pitchFamily="34" charset="0"/>
            </a:endParaRPr>
          </a:p>
          <a:p>
            <a:pPr marL="0" indent="0">
              <a:buNone/>
            </a:pPr>
            <a:r>
              <a:rPr lang="en-US" sz="2800" dirty="0" smtClean="0">
                <a:latin typeface="Arial" pitchFamily="34" charset="0"/>
                <a:cs typeface="Arial" pitchFamily="34" charset="0"/>
              </a:rPr>
              <a:t>All integrations</a:t>
            </a:r>
            <a:br>
              <a:rPr lang="en-US" sz="2800" dirty="0" smtClean="0">
                <a:latin typeface="Arial" pitchFamily="34" charset="0"/>
                <a:cs typeface="Arial" pitchFamily="34" charset="0"/>
              </a:rPr>
            </a:br>
            <a:r>
              <a:rPr lang="en-US" sz="2800" dirty="0" smtClean="0">
                <a:latin typeface="Arial" pitchFamily="34" charset="0"/>
                <a:cs typeface="Arial" pitchFamily="34" charset="0"/>
              </a:rPr>
              <a:t>are made up</a:t>
            </a:r>
            <a:br>
              <a:rPr lang="en-US" sz="2800" dirty="0" smtClean="0">
                <a:latin typeface="Arial" pitchFamily="34" charset="0"/>
                <a:cs typeface="Arial" pitchFamily="34" charset="0"/>
              </a:rPr>
            </a:br>
            <a:r>
              <a:rPr lang="en-US" sz="2800" dirty="0" smtClean="0">
                <a:latin typeface="Arial" pitchFamily="34" charset="0"/>
                <a:cs typeface="Arial" pitchFamily="34" charset="0"/>
              </a:rPr>
              <a:t>of 2 or more</a:t>
            </a:r>
            <a:br>
              <a:rPr lang="en-US" sz="2800" dirty="0" smtClean="0">
                <a:latin typeface="Arial" pitchFamily="34" charset="0"/>
                <a:cs typeface="Arial" pitchFamily="34" charset="0"/>
              </a:rPr>
            </a:br>
            <a:r>
              <a:rPr lang="en-US" sz="2800" dirty="0" smtClean="0">
                <a:latin typeface="Arial" pitchFamily="34" charset="0"/>
                <a:cs typeface="Arial" pitchFamily="34" charset="0"/>
              </a:rPr>
              <a:t>touch points.</a:t>
            </a:r>
          </a:p>
          <a:p>
            <a:pPr marL="0" indent="0">
              <a:buNone/>
            </a:pPr>
            <a:endParaRPr lang="en-US" sz="2800" dirty="0">
              <a:latin typeface="Arial" pitchFamily="34" charset="0"/>
              <a:cs typeface="Arial" pitchFamily="34" charset="0"/>
            </a:endParaRPr>
          </a:p>
          <a:p>
            <a:pPr marL="0" indent="0">
              <a:buNone/>
            </a:pPr>
            <a:r>
              <a:rPr lang="en-US" sz="2800" dirty="0" smtClean="0">
                <a:latin typeface="Arial" pitchFamily="34" charset="0"/>
                <a:cs typeface="Arial" pitchFamily="34" charset="0"/>
              </a:rPr>
              <a:t>Each is a</a:t>
            </a:r>
            <a:br>
              <a:rPr lang="en-US" sz="2800" dirty="0" smtClean="0">
                <a:latin typeface="Arial" pitchFamily="34" charset="0"/>
                <a:cs typeface="Arial" pitchFamily="34" charset="0"/>
              </a:rPr>
            </a:br>
            <a:r>
              <a:rPr lang="en-US" sz="2800" dirty="0" smtClean="0">
                <a:latin typeface="Arial" pitchFamily="34" charset="0"/>
                <a:cs typeface="Arial" pitchFamily="34" charset="0"/>
              </a:rPr>
              <a:t>separate program or</a:t>
            </a:r>
            <a:br>
              <a:rPr lang="en-US" sz="2800" dirty="0" smtClean="0">
                <a:latin typeface="Arial" pitchFamily="34" charset="0"/>
                <a:cs typeface="Arial" pitchFamily="34" charset="0"/>
              </a:rPr>
            </a:br>
            <a:r>
              <a:rPr lang="en-US" sz="2800" dirty="0" smtClean="0">
                <a:latin typeface="Arial" pitchFamily="34" charset="0"/>
                <a:cs typeface="Arial" pitchFamily="34" charset="0"/>
              </a:rPr>
              <a:t>configuration effort.</a:t>
            </a:r>
          </a:p>
        </p:txBody>
      </p:sp>
    </p:spTree>
    <p:extLst>
      <p:ext uri="{BB962C8B-B14F-4D97-AF65-F5344CB8AC3E}">
        <p14:creationId xmlns:p14="http://schemas.microsoft.com/office/powerpoint/2010/main" val="82693603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4634384" y="1600200"/>
            <a:ext cx="4038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Integration Types – Queues</a:t>
            </a:r>
            <a:endParaRPr lang="en-US" sz="2000" dirty="0">
              <a:solidFill>
                <a:schemeClr val="accent1"/>
              </a:solidFill>
              <a:latin typeface="Arial" pitchFamily="34" charset="0"/>
              <a:cs typeface="Arial" pitchFamily="34" charset="0"/>
            </a:endParaRPr>
          </a:p>
        </p:txBody>
      </p:sp>
      <p:sp>
        <p:nvSpPr>
          <p:cNvPr id="10" name="Content Placeholder 2"/>
          <p:cNvSpPr txBox="1">
            <a:spLocks/>
          </p:cNvSpPr>
          <p:nvPr/>
        </p:nvSpPr>
        <p:spPr>
          <a:xfrm>
            <a:off x="457200" y="1447800"/>
            <a:ext cx="2228850" cy="23050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smtClean="0">
                <a:latin typeface="Arial" pitchFamily="34" charset="0"/>
                <a:cs typeface="Arial" pitchFamily="34" charset="0"/>
              </a:rPr>
              <a:t>Standardized Internal File Format</a:t>
            </a:r>
          </a:p>
        </p:txBody>
      </p:sp>
      <p:sp>
        <p:nvSpPr>
          <p:cNvPr id="2" name="Content Placeholder 1"/>
          <p:cNvSpPr>
            <a:spLocks noGrp="1"/>
          </p:cNvSpPr>
          <p:nvPr>
            <p:ph idx="1"/>
          </p:nvPr>
        </p:nvSpPr>
        <p:spPr>
          <a:xfrm>
            <a:off x="457201" y="2743200"/>
            <a:ext cx="2362200" cy="3382963"/>
          </a:xfrm>
          <a:ln>
            <a:solidFill>
              <a:schemeClr val="accent1"/>
            </a:solidFill>
          </a:ln>
        </p:spPr>
        <p:txBody>
          <a:bodyPr>
            <a:normAutofit lnSpcReduction="10000"/>
          </a:bodyPr>
          <a:lstStyle/>
          <a:p>
            <a:pPr marL="0" indent="0">
              <a:buNone/>
            </a:pPr>
            <a:r>
              <a:rPr lang="en-US" sz="2400" dirty="0">
                <a:latin typeface="Arial" pitchFamily="34" charset="0"/>
                <a:cs typeface="Arial" pitchFamily="34" charset="0"/>
              </a:rPr>
              <a:t>Benefits</a:t>
            </a:r>
            <a:r>
              <a:rPr lang="en-US" sz="2400" dirty="0" smtClean="0">
                <a:latin typeface="Arial" pitchFamily="34" charset="0"/>
                <a:cs typeface="Arial" pitchFamily="34" charset="0"/>
              </a:rPr>
              <a:t>:</a:t>
            </a:r>
          </a:p>
          <a:p>
            <a:pPr>
              <a:buClr>
                <a:schemeClr val="accent1"/>
              </a:buClr>
            </a:pPr>
            <a:r>
              <a:rPr lang="en-US" sz="2400" dirty="0" smtClean="0">
                <a:latin typeface="Arial" pitchFamily="34" charset="0"/>
                <a:cs typeface="Arial" pitchFamily="34" charset="0"/>
              </a:rPr>
              <a:t>Allows maximum reuse of programs.</a:t>
            </a:r>
          </a:p>
          <a:p>
            <a:pPr>
              <a:buClr>
                <a:schemeClr val="accent1"/>
              </a:buClr>
            </a:pPr>
            <a:r>
              <a:rPr lang="en-US" sz="2400" dirty="0" smtClean="0">
                <a:latin typeface="Arial" pitchFamily="34" charset="0"/>
                <a:cs typeface="Arial" pitchFamily="34" charset="0"/>
              </a:rPr>
              <a:t>Simplifies addition of future programs.</a:t>
            </a:r>
            <a:endParaRPr lang="en-US" sz="2400" dirty="0">
              <a:latin typeface="Arial" pitchFamily="34" charset="0"/>
              <a:cs typeface="Arial" pitchFamily="34" charset="0"/>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2275" y="1316038"/>
            <a:ext cx="5953125" cy="481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691850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133600"/>
            <a:ext cx="7467600" cy="2819400"/>
          </a:xfrm>
          <a:gradFill flip="none" rotWithShape="1">
            <a:gsLst>
              <a:gs pos="0">
                <a:schemeClr val="accent1"/>
              </a:gs>
              <a:gs pos="50000">
                <a:schemeClr val="accent1">
                  <a:tint val="44500"/>
                  <a:satMod val="160000"/>
                </a:schemeClr>
              </a:gs>
              <a:gs pos="100000">
                <a:schemeClr val="accent1">
                  <a:tint val="23500"/>
                  <a:satMod val="160000"/>
                </a:schemeClr>
              </a:gs>
            </a:gsLst>
            <a:lin ang="2700000" scaled="1"/>
            <a:tileRect/>
          </a:gradFill>
          <a:ln cap="sq">
            <a:solidFill>
              <a:schemeClr val="accent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a:sp3d>
        </p:spPr>
        <p:txBody>
          <a:bodyPr lIns="182880" tIns="182880" rIns="182880" bIns="182880">
            <a:normAutofit/>
          </a:bodyPr>
          <a:lstStyle/>
          <a:p>
            <a:r>
              <a:rPr lang="en-US" dirty="0" smtClean="0">
                <a:latin typeface="Arial" pitchFamily="34" charset="0"/>
                <a:cs typeface="Arial" pitchFamily="34" charset="0"/>
              </a:rPr>
              <a:t>Technically, how are applications communicated with?</a:t>
            </a:r>
            <a:endParaRPr lang="en-US" dirty="0">
              <a:latin typeface="Arial" pitchFamily="34" charset="0"/>
              <a:cs typeface="Arial" pitchFamily="34" charset="0"/>
            </a:endParaRPr>
          </a:p>
        </p:txBody>
      </p:sp>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499217" y="685800"/>
            <a:ext cx="82296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dirty="0">
                <a:solidFill>
                  <a:schemeClr val="accent1"/>
                </a:solidFill>
                <a:latin typeface="Arial" pitchFamily="34" charset="0"/>
                <a:cs typeface="Arial" pitchFamily="34" charset="0"/>
              </a:rPr>
              <a:t>Integration Types</a:t>
            </a:r>
          </a:p>
        </p:txBody>
      </p:sp>
    </p:spTree>
    <p:extLst>
      <p:ext uri="{BB962C8B-B14F-4D97-AF65-F5344CB8AC3E}">
        <p14:creationId xmlns:p14="http://schemas.microsoft.com/office/powerpoint/2010/main" val="307934433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a:solidFill>
                  <a:schemeClr val="accent1"/>
                </a:solidFill>
                <a:latin typeface="Arial" pitchFamily="34" charset="0"/>
                <a:cs typeface="Arial" pitchFamily="34" charset="0"/>
              </a:rPr>
              <a:t>Integration Types</a:t>
            </a:r>
          </a:p>
        </p:txBody>
      </p:sp>
      <p:sp>
        <p:nvSpPr>
          <p:cNvPr id="3" name="Content Placeholder 2"/>
          <p:cNvSpPr>
            <a:spLocks noGrp="1"/>
          </p:cNvSpPr>
          <p:nvPr>
            <p:ph idx="1"/>
          </p:nvPr>
        </p:nvSpPr>
        <p:spPr>
          <a:xfrm>
            <a:off x="457200" y="1371600"/>
            <a:ext cx="8229600" cy="4754563"/>
          </a:xfrm>
        </p:spPr>
        <p:txBody>
          <a:bodyPr>
            <a:normAutofit fontScale="85000" lnSpcReduction="20000"/>
          </a:bodyPr>
          <a:lstStyle/>
          <a:p>
            <a:pPr marL="0" indent="0">
              <a:buClr>
                <a:schemeClr val="accent1"/>
              </a:buClr>
              <a:buNone/>
            </a:pPr>
            <a:r>
              <a:rPr lang="en-US" sz="2800" dirty="0" smtClean="0">
                <a:latin typeface="Arial" pitchFamily="34" charset="0"/>
                <a:cs typeface="Arial" pitchFamily="34" charset="0"/>
              </a:rPr>
              <a:t>Not long ago, the text book answer was that the </a:t>
            </a:r>
            <a:r>
              <a:rPr lang="en-US" sz="2800" u="sng" dirty="0" smtClean="0">
                <a:latin typeface="Arial" pitchFamily="34" charset="0"/>
                <a:cs typeface="Arial" pitchFamily="34" charset="0"/>
              </a:rPr>
              <a:t>only</a:t>
            </a:r>
            <a:r>
              <a:rPr lang="en-US" sz="2800" dirty="0" smtClean="0">
                <a:latin typeface="Arial" pitchFamily="34" charset="0"/>
                <a:cs typeface="Arial" pitchFamily="34" charset="0"/>
              </a:rPr>
              <a:t> valid SOA communication is SOAP based web services.</a:t>
            </a:r>
          </a:p>
          <a:p>
            <a:pPr marL="0" indent="0">
              <a:buClr>
                <a:schemeClr val="accent1"/>
              </a:buClr>
              <a:buNone/>
            </a:pPr>
            <a:endParaRPr lang="en-US" sz="2800" dirty="0">
              <a:latin typeface="Arial" pitchFamily="34" charset="0"/>
              <a:cs typeface="Arial" pitchFamily="34" charset="0"/>
            </a:endParaRPr>
          </a:p>
          <a:p>
            <a:pPr marL="0" indent="0">
              <a:buClr>
                <a:schemeClr val="accent1"/>
              </a:buClr>
              <a:buNone/>
            </a:pPr>
            <a:r>
              <a:rPr lang="en-US" sz="2800" dirty="0" smtClean="0">
                <a:latin typeface="Arial" pitchFamily="34" charset="0"/>
                <a:cs typeface="Arial" pitchFamily="34" charset="0"/>
              </a:rPr>
              <a:t>In practice this is not realistic.</a:t>
            </a:r>
          </a:p>
          <a:p>
            <a:pPr>
              <a:buClr>
                <a:schemeClr val="accent1"/>
              </a:buClr>
            </a:pPr>
            <a:r>
              <a:rPr lang="en-US" sz="2800" dirty="0">
                <a:latin typeface="Arial" pitchFamily="34" charset="0"/>
                <a:cs typeface="Arial" pitchFamily="34" charset="0"/>
              </a:rPr>
              <a:t>Not all systems support web services</a:t>
            </a:r>
            <a:r>
              <a:rPr lang="en-US" sz="2800" dirty="0" smtClean="0">
                <a:latin typeface="Arial" pitchFamily="34" charset="0"/>
                <a:cs typeface="Arial" pitchFamily="34" charset="0"/>
              </a:rPr>
              <a:t>.</a:t>
            </a:r>
          </a:p>
          <a:p>
            <a:pPr>
              <a:buClr>
                <a:schemeClr val="accent1"/>
              </a:buClr>
            </a:pPr>
            <a:r>
              <a:rPr lang="en-US" sz="2800" dirty="0" smtClean="0">
                <a:latin typeface="Arial" pitchFamily="34" charset="0"/>
                <a:cs typeface="Arial" pitchFamily="34" charset="0"/>
              </a:rPr>
              <a:t>HTTP </a:t>
            </a:r>
            <a:r>
              <a:rPr lang="en-US" sz="2800" dirty="0">
                <a:latin typeface="Arial" pitchFamily="34" charset="0"/>
                <a:cs typeface="Arial" pitchFamily="34" charset="0"/>
              </a:rPr>
              <a:t>communication  usually has a time limit of 30 seconds. What happens when a transaction takes longer to process?</a:t>
            </a:r>
          </a:p>
          <a:p>
            <a:pPr>
              <a:buClr>
                <a:schemeClr val="accent1"/>
              </a:buClr>
            </a:pPr>
            <a:r>
              <a:rPr lang="en-US" sz="2800" dirty="0" smtClean="0">
                <a:latin typeface="Arial" pitchFamily="34" charset="0"/>
                <a:cs typeface="Arial" pitchFamily="34" charset="0"/>
              </a:rPr>
              <a:t>Web services put the error handling burden on the client. This is not always acceptable.</a:t>
            </a:r>
          </a:p>
          <a:p>
            <a:pPr>
              <a:buClr>
                <a:schemeClr val="accent1"/>
              </a:buClr>
            </a:pPr>
            <a:r>
              <a:rPr lang="en-US" sz="2800" dirty="0" smtClean="0">
                <a:latin typeface="Arial" pitchFamily="34" charset="0"/>
                <a:cs typeface="Arial" pitchFamily="34" charset="0"/>
              </a:rPr>
              <a:t>A transaction must complete before the client can continue or another transaction can be sent.</a:t>
            </a:r>
          </a:p>
          <a:p>
            <a:pPr>
              <a:buClr>
                <a:schemeClr val="accent1"/>
              </a:buClr>
            </a:pPr>
            <a:r>
              <a:rPr lang="en-US" sz="2800" dirty="0" smtClean="0">
                <a:latin typeface="Arial" pitchFamily="34" charset="0"/>
                <a:cs typeface="Arial" pitchFamily="34" charset="0"/>
              </a:rPr>
              <a:t>Technology </a:t>
            </a:r>
            <a:r>
              <a:rPr lang="en-US" sz="2800" dirty="0">
                <a:latin typeface="Arial" pitchFamily="34" charset="0"/>
                <a:cs typeface="Arial" pitchFamily="34" charset="0"/>
              </a:rPr>
              <a:t>jumped forward with a new “better” web service technology called REST</a:t>
            </a:r>
            <a:r>
              <a:rPr lang="en-US" sz="2800" dirty="0" smtClean="0">
                <a:latin typeface="Arial" pitchFamily="34" charset="0"/>
                <a:cs typeface="Arial" pitchFamily="34" charset="0"/>
              </a:rPr>
              <a:t>.</a:t>
            </a:r>
            <a:endParaRPr lang="en-US" sz="2800" dirty="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27106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a:solidFill>
                  <a:schemeClr val="accent1"/>
                </a:solidFill>
                <a:latin typeface="Arial" pitchFamily="34" charset="0"/>
                <a:cs typeface="Arial" pitchFamily="34" charset="0"/>
              </a:rPr>
              <a:t>Integration Types</a:t>
            </a:r>
          </a:p>
        </p:txBody>
      </p:sp>
      <p:sp>
        <p:nvSpPr>
          <p:cNvPr id="3" name="Content Placeholder 2"/>
          <p:cNvSpPr>
            <a:spLocks noGrp="1"/>
          </p:cNvSpPr>
          <p:nvPr>
            <p:ph idx="1"/>
          </p:nvPr>
        </p:nvSpPr>
        <p:spPr>
          <a:xfrm>
            <a:off x="457200" y="1371600"/>
            <a:ext cx="8229600" cy="4754563"/>
          </a:xfrm>
        </p:spPr>
        <p:txBody>
          <a:bodyPr>
            <a:normAutofit lnSpcReduction="10000"/>
          </a:bodyPr>
          <a:lstStyle/>
          <a:p>
            <a:pPr marL="0" indent="0">
              <a:buClr>
                <a:schemeClr val="accent1"/>
              </a:buClr>
              <a:buNone/>
            </a:pPr>
            <a:r>
              <a:rPr lang="en-US" sz="2800" dirty="0" smtClean="0">
                <a:latin typeface="Arial" pitchFamily="34" charset="0"/>
                <a:cs typeface="Arial" pitchFamily="34" charset="0"/>
              </a:rPr>
              <a:t>In practice there are a number of communication systems that are commonly used.</a:t>
            </a:r>
          </a:p>
          <a:p>
            <a:pPr marL="0" indent="0">
              <a:buClr>
                <a:schemeClr val="accent1"/>
              </a:buClr>
              <a:buNone/>
            </a:pPr>
            <a:endParaRPr lang="en-US" sz="2800" dirty="0">
              <a:latin typeface="Arial" pitchFamily="34" charset="0"/>
              <a:cs typeface="Arial" pitchFamily="34" charset="0"/>
            </a:endParaRPr>
          </a:p>
          <a:p>
            <a:pPr marL="0" indent="0">
              <a:buClr>
                <a:schemeClr val="accent1"/>
              </a:buClr>
              <a:buNone/>
            </a:pPr>
            <a:r>
              <a:rPr lang="en-US" sz="2800" dirty="0" smtClean="0">
                <a:latin typeface="Arial" pitchFamily="34" charset="0"/>
                <a:cs typeface="Arial" pitchFamily="34" charset="0"/>
              </a:rPr>
              <a:t>Oracle SOA will support all of these as well as other’s that are less common.</a:t>
            </a:r>
          </a:p>
          <a:p>
            <a:pPr marL="0" indent="0">
              <a:buClr>
                <a:schemeClr val="accent1"/>
              </a:buClr>
              <a:buNone/>
            </a:pPr>
            <a:endParaRPr lang="en-US" sz="2800" dirty="0" smtClean="0">
              <a:latin typeface="Arial" pitchFamily="34" charset="0"/>
              <a:cs typeface="Arial" pitchFamily="34" charset="0"/>
            </a:endParaRPr>
          </a:p>
          <a:p>
            <a:pPr>
              <a:buClr>
                <a:schemeClr val="accent1"/>
              </a:buClr>
            </a:pPr>
            <a:r>
              <a:rPr lang="en-US" sz="2800" dirty="0" smtClean="0">
                <a:latin typeface="Arial" pitchFamily="34" charset="0"/>
                <a:cs typeface="Arial" pitchFamily="34" charset="0"/>
              </a:rPr>
              <a:t>Web Services (SOAP or REST)</a:t>
            </a:r>
          </a:p>
          <a:p>
            <a:pPr>
              <a:buClr>
                <a:schemeClr val="accent1"/>
              </a:buClr>
            </a:pPr>
            <a:r>
              <a:rPr lang="en-US" sz="2800" dirty="0">
                <a:latin typeface="Arial" pitchFamily="34" charset="0"/>
                <a:cs typeface="Arial" pitchFamily="34" charset="0"/>
              </a:rPr>
              <a:t>Queues</a:t>
            </a:r>
          </a:p>
          <a:p>
            <a:pPr>
              <a:buClr>
                <a:schemeClr val="accent1"/>
              </a:buClr>
            </a:pPr>
            <a:r>
              <a:rPr lang="en-US" sz="2800" dirty="0" smtClean="0">
                <a:latin typeface="Arial" pitchFamily="34" charset="0"/>
                <a:cs typeface="Arial" pitchFamily="34" charset="0"/>
              </a:rPr>
              <a:t>File Drops (FTP communication and directory monitoring)</a:t>
            </a: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4617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par>
                          <p:cTn id="13" fill="hold">
                            <p:stCondLst>
                              <p:cond delay="500"/>
                            </p:stCondLst>
                            <p:childTnLst>
                              <p:par>
                                <p:cTn id="14" presetID="10" presetClass="entr" presetSubtype="0" fill="hold" nodeType="afterEffect">
                                  <p:stCondLst>
                                    <p:cond delay="50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childTnLst>
                          </p:cTn>
                        </p:par>
                        <p:par>
                          <p:cTn id="17" fill="hold">
                            <p:stCondLst>
                              <p:cond delay="1500"/>
                            </p:stCondLst>
                            <p:childTnLst>
                              <p:par>
                                <p:cTn id="18" presetID="10" presetClass="entr" presetSubtype="0" fill="hold" nodeType="afterEffect">
                                  <p:stCondLst>
                                    <p:cond delay="50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Overview</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229600" cy="4754563"/>
          </a:xfrm>
        </p:spPr>
        <p:txBody>
          <a:bodyPr>
            <a:normAutofit/>
          </a:bodyPr>
          <a:lstStyle/>
          <a:p>
            <a:pPr marL="0" indent="0">
              <a:buClr>
                <a:schemeClr val="accent1"/>
              </a:buClr>
              <a:buNone/>
            </a:pPr>
            <a:r>
              <a:rPr lang="en-US" sz="2800" dirty="0" smtClean="0">
                <a:latin typeface="Arial" pitchFamily="34" charset="0"/>
                <a:cs typeface="Arial" pitchFamily="34" charset="0"/>
              </a:rPr>
              <a:t>Cornell’s enterprise architecture is moving towards an </a:t>
            </a:r>
            <a:r>
              <a:rPr lang="en-US" sz="2800" dirty="0">
                <a:latin typeface="Arial" pitchFamily="34" charset="0"/>
                <a:cs typeface="Arial" pitchFamily="34" charset="0"/>
              </a:rPr>
              <a:t>SOA </a:t>
            </a:r>
            <a:r>
              <a:rPr lang="en-US" sz="2800" dirty="0" smtClean="0">
                <a:latin typeface="Arial" pitchFamily="34" charset="0"/>
                <a:cs typeface="Arial" pitchFamily="34" charset="0"/>
              </a:rPr>
              <a:t>design (Service Oriented Architecture).</a:t>
            </a:r>
          </a:p>
          <a:p>
            <a:pPr marL="0" indent="0">
              <a:buClr>
                <a:schemeClr val="accent1"/>
              </a:buClr>
              <a:buNone/>
            </a:pPr>
            <a:endParaRPr lang="en-US" sz="2800" dirty="0">
              <a:latin typeface="Arial" pitchFamily="34" charset="0"/>
              <a:cs typeface="Arial" pitchFamily="34" charset="0"/>
            </a:endParaRPr>
          </a:p>
          <a:p>
            <a:pPr marL="0" indent="0">
              <a:buClr>
                <a:schemeClr val="accent1"/>
              </a:buClr>
              <a:buNone/>
            </a:pPr>
            <a:r>
              <a:rPr lang="en-US" sz="2800" dirty="0" smtClean="0">
                <a:latin typeface="Arial" pitchFamily="34" charset="0"/>
                <a:cs typeface="Arial" pitchFamily="34" charset="0"/>
              </a:rPr>
              <a:t>This document cover’s two topics:</a:t>
            </a:r>
          </a:p>
          <a:p>
            <a:pPr marL="514350" indent="-514350">
              <a:buClr>
                <a:schemeClr val="accent1"/>
              </a:buClr>
              <a:buFont typeface="+mj-lt"/>
              <a:buAutoNum type="arabicPeriod"/>
            </a:pPr>
            <a:r>
              <a:rPr lang="en-US" sz="2800" dirty="0" smtClean="0">
                <a:latin typeface="Arial" pitchFamily="34" charset="0"/>
                <a:cs typeface="Arial" pitchFamily="34" charset="0"/>
              </a:rPr>
              <a:t>An overview of what SOA is.</a:t>
            </a:r>
          </a:p>
          <a:p>
            <a:pPr marL="514350" indent="-514350">
              <a:buClr>
                <a:schemeClr val="accent1"/>
              </a:buClr>
              <a:buFont typeface="+mj-lt"/>
              <a:buAutoNum type="arabicPeriod"/>
            </a:pPr>
            <a:r>
              <a:rPr lang="en-US" sz="2800" dirty="0" smtClean="0">
                <a:latin typeface="Arial" pitchFamily="34" charset="0"/>
                <a:cs typeface="Arial" pitchFamily="34" charset="0"/>
              </a:rPr>
              <a:t>A “menu” of useful design options for system to system integration.</a:t>
            </a:r>
            <a:endParaRPr lang="en-US" sz="2000" dirty="0" smtClean="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53266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fade">
                                      <p:cBhvr>
                                        <p:cTn id="1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4634384" y="1600200"/>
            <a:ext cx="4038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Integration Types – Web Services</a:t>
            </a:r>
            <a:endParaRPr lang="en-US" sz="2000" dirty="0">
              <a:solidFill>
                <a:schemeClr val="accent1"/>
              </a:solidFill>
              <a:latin typeface="Arial" pitchFamily="34" charset="0"/>
              <a:cs typeface="Arial" pitchFamily="34" charset="0"/>
            </a:endParaRPr>
          </a:p>
        </p:txBody>
      </p:sp>
      <p:sp>
        <p:nvSpPr>
          <p:cNvPr id="10" name="Content Placeholder 2"/>
          <p:cNvSpPr txBox="1">
            <a:spLocks/>
          </p:cNvSpPr>
          <p:nvPr/>
        </p:nvSpPr>
        <p:spPr>
          <a:xfrm>
            <a:off x="457199" y="1447800"/>
            <a:ext cx="3648075" cy="23050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latin typeface="Arial" pitchFamily="34" charset="0"/>
                <a:cs typeface="Arial" pitchFamily="34" charset="0"/>
              </a:rPr>
              <a:t>Web Services</a:t>
            </a:r>
            <a:endParaRPr lang="en-US" dirty="0" smtClean="0">
              <a:latin typeface="Arial" pitchFamily="34" charset="0"/>
              <a:cs typeface="Arial" pitchFamily="34" charset="0"/>
            </a:endParaRPr>
          </a:p>
          <a:p>
            <a:pPr marL="0" indent="0">
              <a:buNone/>
            </a:pPr>
            <a:r>
              <a:rPr lang="en-US" sz="2800" dirty="0" smtClean="0">
                <a:latin typeface="Arial" pitchFamily="34" charset="0"/>
                <a:cs typeface="Arial" pitchFamily="34" charset="0"/>
              </a:rPr>
              <a:t>(SOAP or REST)</a:t>
            </a:r>
          </a:p>
        </p:txBody>
      </p:sp>
      <p:sp>
        <p:nvSpPr>
          <p:cNvPr id="11" name="Content Placeholder 2"/>
          <p:cNvSpPr txBox="1">
            <a:spLocks/>
          </p:cNvSpPr>
          <p:nvPr/>
        </p:nvSpPr>
        <p:spPr>
          <a:xfrm>
            <a:off x="4634384" y="3863181"/>
            <a:ext cx="4128616" cy="2262982"/>
          </a:xfrm>
          <a:prstGeom prst="rect">
            <a:avLst/>
          </a:prstGeom>
          <a:noFill/>
          <a:ln>
            <a:solidFill>
              <a:schemeClr val="accent1"/>
            </a:solidFill>
          </a:ln>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800" dirty="0" smtClean="0">
                <a:latin typeface="Arial" pitchFamily="34" charset="0"/>
                <a:cs typeface="Arial" pitchFamily="34" charset="0"/>
              </a:rPr>
              <a:t>Considerations:</a:t>
            </a:r>
          </a:p>
          <a:p>
            <a:pPr>
              <a:buClr>
                <a:schemeClr val="accent1"/>
              </a:buClr>
            </a:pPr>
            <a:r>
              <a:rPr lang="en-US" sz="2400" dirty="0">
                <a:latin typeface="Arial" pitchFamily="34" charset="0"/>
                <a:cs typeface="Arial" pitchFamily="34" charset="0"/>
              </a:rPr>
              <a:t>Client </a:t>
            </a:r>
            <a:r>
              <a:rPr lang="en-US" sz="2400" dirty="0" smtClean="0">
                <a:latin typeface="Arial" pitchFamily="34" charset="0"/>
                <a:cs typeface="Arial" pitchFamily="34" charset="0"/>
              </a:rPr>
              <a:t>blocks.</a:t>
            </a:r>
          </a:p>
          <a:p>
            <a:pPr>
              <a:buClr>
                <a:schemeClr val="accent1"/>
              </a:buClr>
            </a:pPr>
            <a:r>
              <a:rPr lang="en-US" sz="2400" dirty="0" smtClean="0">
                <a:latin typeface="Arial" pitchFamily="34" charset="0"/>
                <a:cs typeface="Arial" pitchFamily="34" charset="0"/>
              </a:rPr>
              <a:t>Errors must be handled by the client.</a:t>
            </a:r>
          </a:p>
          <a:p>
            <a:pPr>
              <a:buClr>
                <a:schemeClr val="accent1"/>
              </a:buClr>
            </a:pPr>
            <a:r>
              <a:rPr lang="en-US" sz="2400" dirty="0" smtClean="0">
                <a:latin typeface="Arial" pitchFamily="34" charset="0"/>
                <a:cs typeface="Arial" pitchFamily="34" charset="0"/>
              </a:rPr>
              <a:t>Can become a bottle neck if the client needs to send faster than the server can process.</a:t>
            </a:r>
          </a:p>
        </p:txBody>
      </p:sp>
      <p:sp>
        <p:nvSpPr>
          <p:cNvPr id="2" name="Content Placeholder 1"/>
          <p:cNvSpPr>
            <a:spLocks noGrp="1"/>
          </p:cNvSpPr>
          <p:nvPr>
            <p:ph idx="1"/>
          </p:nvPr>
        </p:nvSpPr>
        <p:spPr>
          <a:xfrm>
            <a:off x="457200" y="3863181"/>
            <a:ext cx="4038600" cy="2262982"/>
          </a:xfrm>
          <a:ln>
            <a:solidFill>
              <a:schemeClr val="accent1"/>
            </a:solidFill>
          </a:ln>
        </p:spPr>
        <p:txBody>
          <a:bodyPr>
            <a:normAutofit fontScale="92500" lnSpcReduction="20000"/>
          </a:bodyPr>
          <a:lstStyle/>
          <a:p>
            <a:pPr marL="0" indent="0">
              <a:buNone/>
            </a:pPr>
            <a:r>
              <a:rPr lang="en-US" sz="2600" dirty="0">
                <a:latin typeface="Arial" pitchFamily="34" charset="0"/>
                <a:cs typeface="Arial" pitchFamily="34" charset="0"/>
              </a:rPr>
              <a:t>Benefits</a:t>
            </a:r>
            <a:r>
              <a:rPr lang="en-US" sz="2600" dirty="0" smtClean="0">
                <a:latin typeface="Arial" pitchFamily="34" charset="0"/>
                <a:cs typeface="Arial" pitchFamily="34" charset="0"/>
              </a:rPr>
              <a:t>:</a:t>
            </a:r>
          </a:p>
          <a:p>
            <a:pPr>
              <a:buClr>
                <a:schemeClr val="accent1"/>
              </a:buClr>
            </a:pPr>
            <a:r>
              <a:rPr lang="en-US" sz="2400" dirty="0" smtClean="0">
                <a:latin typeface="Arial" pitchFamily="34" charset="0"/>
                <a:cs typeface="Arial" pitchFamily="34" charset="0"/>
              </a:rPr>
              <a:t>Client knows if the transaction was successful or failed.</a:t>
            </a:r>
          </a:p>
          <a:p>
            <a:pPr>
              <a:buClr>
                <a:schemeClr val="accent1"/>
              </a:buClr>
            </a:pPr>
            <a:r>
              <a:rPr lang="en-US" sz="2400" dirty="0" smtClean="0">
                <a:latin typeface="Arial" pitchFamily="34" charset="0"/>
                <a:cs typeface="Arial" pitchFamily="34" charset="0"/>
              </a:rPr>
              <a:t>Simplest to develop in a real time transaction situation.</a:t>
            </a:r>
          </a:p>
          <a:p>
            <a:pPr>
              <a:buClr>
                <a:schemeClr val="accent1"/>
              </a:buClr>
            </a:pPr>
            <a:endParaRPr lang="en-US" sz="2400" dirty="0">
              <a:latin typeface="Arial" pitchFamily="34" charset="0"/>
              <a:cs typeface="Arial" pitchFamily="34" charset="0"/>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6414" y="1410586"/>
            <a:ext cx="4657725"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421323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4634384" y="1600200"/>
            <a:ext cx="4038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Integration Types – Queues</a:t>
            </a:r>
            <a:endParaRPr lang="en-US" sz="2000" dirty="0">
              <a:solidFill>
                <a:schemeClr val="accent1"/>
              </a:solidFill>
              <a:latin typeface="Arial" pitchFamily="34" charset="0"/>
              <a:cs typeface="Arial" pitchFamily="34" charset="0"/>
            </a:endParaRPr>
          </a:p>
        </p:txBody>
      </p:sp>
      <p:sp>
        <p:nvSpPr>
          <p:cNvPr id="10" name="Content Placeholder 2"/>
          <p:cNvSpPr txBox="1">
            <a:spLocks/>
          </p:cNvSpPr>
          <p:nvPr/>
        </p:nvSpPr>
        <p:spPr>
          <a:xfrm>
            <a:off x="457200" y="1447800"/>
            <a:ext cx="2228850" cy="23050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latin typeface="Arial" pitchFamily="34" charset="0"/>
                <a:cs typeface="Arial" pitchFamily="34" charset="0"/>
              </a:rPr>
              <a:t>Queues</a:t>
            </a:r>
          </a:p>
        </p:txBody>
      </p:sp>
      <p:sp>
        <p:nvSpPr>
          <p:cNvPr id="11" name="Content Placeholder 2"/>
          <p:cNvSpPr txBox="1">
            <a:spLocks/>
          </p:cNvSpPr>
          <p:nvPr/>
        </p:nvSpPr>
        <p:spPr>
          <a:xfrm>
            <a:off x="4634384" y="3863181"/>
            <a:ext cx="4128616" cy="2262982"/>
          </a:xfrm>
          <a:prstGeom prst="rect">
            <a:avLst/>
          </a:prstGeom>
          <a:noFill/>
          <a:ln>
            <a:solidFill>
              <a:schemeClr val="accent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smtClean="0">
                <a:latin typeface="Arial" pitchFamily="34" charset="0"/>
                <a:cs typeface="Arial" pitchFamily="34" charset="0"/>
              </a:rPr>
              <a:t>Considerations:</a:t>
            </a:r>
          </a:p>
          <a:p>
            <a:pPr>
              <a:buClr>
                <a:schemeClr val="accent1"/>
              </a:buClr>
            </a:pPr>
            <a:r>
              <a:rPr lang="en-US" sz="2400" dirty="0" smtClean="0">
                <a:latin typeface="Arial" pitchFamily="34" charset="0"/>
                <a:cs typeface="Arial" pitchFamily="34" charset="0"/>
              </a:rPr>
              <a:t>Client does not block</a:t>
            </a:r>
          </a:p>
          <a:p>
            <a:pPr>
              <a:buClr>
                <a:schemeClr val="accent1"/>
              </a:buClr>
            </a:pPr>
            <a:r>
              <a:rPr lang="en-US" sz="2400" dirty="0" smtClean="0">
                <a:latin typeface="Arial" pitchFamily="34" charset="0"/>
                <a:cs typeface="Arial" pitchFamily="34" charset="0"/>
              </a:rPr>
              <a:t>No built in reporting of processing errors</a:t>
            </a:r>
            <a:endParaRPr lang="en-US" dirty="0" smtClean="0">
              <a:latin typeface="Arial" pitchFamily="34" charset="0"/>
              <a:cs typeface="Arial" pitchFamily="34" charset="0"/>
            </a:endParaRPr>
          </a:p>
        </p:txBody>
      </p:sp>
      <p:sp>
        <p:nvSpPr>
          <p:cNvPr id="2" name="Content Placeholder 1"/>
          <p:cNvSpPr>
            <a:spLocks noGrp="1"/>
          </p:cNvSpPr>
          <p:nvPr>
            <p:ph idx="1"/>
          </p:nvPr>
        </p:nvSpPr>
        <p:spPr>
          <a:xfrm>
            <a:off x="457200" y="3863181"/>
            <a:ext cx="4038600" cy="2262982"/>
          </a:xfrm>
          <a:ln>
            <a:solidFill>
              <a:schemeClr val="accent1"/>
            </a:solidFill>
          </a:ln>
        </p:spPr>
        <p:txBody>
          <a:bodyPr>
            <a:normAutofit/>
          </a:bodyPr>
          <a:lstStyle/>
          <a:p>
            <a:pPr marL="0" indent="0">
              <a:buNone/>
            </a:pPr>
            <a:r>
              <a:rPr lang="en-US" sz="2400" dirty="0">
                <a:latin typeface="Arial" pitchFamily="34" charset="0"/>
                <a:cs typeface="Arial" pitchFamily="34" charset="0"/>
              </a:rPr>
              <a:t>Benefits</a:t>
            </a:r>
            <a:r>
              <a:rPr lang="en-US" sz="2400" dirty="0" smtClean="0">
                <a:latin typeface="Arial" pitchFamily="34" charset="0"/>
                <a:cs typeface="Arial" pitchFamily="34" charset="0"/>
              </a:rPr>
              <a:t>:</a:t>
            </a:r>
          </a:p>
          <a:p>
            <a:pPr>
              <a:buClr>
                <a:schemeClr val="accent1"/>
              </a:buClr>
            </a:pPr>
            <a:r>
              <a:rPr lang="en-US" sz="2400" dirty="0" smtClean="0">
                <a:latin typeface="Arial" pitchFamily="34" charset="0"/>
                <a:cs typeface="Arial" pitchFamily="34" charset="0"/>
              </a:rPr>
              <a:t>No timing dependency</a:t>
            </a:r>
            <a:endParaRPr lang="en-US" sz="2400" dirty="0">
              <a:latin typeface="Arial" pitchFamily="34" charset="0"/>
              <a:cs typeface="Arial" pitchFamily="34" charset="0"/>
            </a:endParaRPr>
          </a:p>
          <a:p>
            <a:pPr>
              <a:buClr>
                <a:schemeClr val="accent1"/>
              </a:buClr>
            </a:pPr>
            <a:r>
              <a:rPr lang="en-US" sz="2400" dirty="0" smtClean="0">
                <a:latin typeface="Arial" pitchFamily="34" charset="0"/>
                <a:cs typeface="Arial" pitchFamily="34" charset="0"/>
              </a:rPr>
              <a:t>Guaranteed Delivery</a:t>
            </a:r>
            <a:endParaRPr lang="en-US" sz="2400" dirty="0">
              <a:latin typeface="Arial" pitchFamily="34" charset="0"/>
              <a:cs typeface="Arial" pitchFamily="34" charset="0"/>
            </a:endParaRPr>
          </a:p>
          <a:p>
            <a:pPr>
              <a:buClr>
                <a:schemeClr val="accent1"/>
              </a:buClr>
            </a:pPr>
            <a:r>
              <a:rPr lang="en-US" sz="2400" dirty="0" smtClean="0">
                <a:latin typeface="Arial" pitchFamily="34" charset="0"/>
                <a:cs typeface="Arial" pitchFamily="34" charset="0"/>
              </a:rPr>
              <a:t>Buffers input during high volume periods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6050" y="1430744"/>
            <a:ext cx="6076950"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334895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4634384" y="1600200"/>
            <a:ext cx="4038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Integration Types – Queues</a:t>
            </a:r>
            <a:endParaRPr lang="en-US" sz="2000" dirty="0">
              <a:solidFill>
                <a:schemeClr val="accent1"/>
              </a:solidFill>
              <a:latin typeface="Arial" pitchFamily="34" charset="0"/>
              <a:cs typeface="Arial" pitchFamily="34" charset="0"/>
            </a:endParaRPr>
          </a:p>
        </p:txBody>
      </p:sp>
      <p:sp>
        <p:nvSpPr>
          <p:cNvPr id="10" name="Content Placeholder 2"/>
          <p:cNvSpPr txBox="1">
            <a:spLocks/>
          </p:cNvSpPr>
          <p:nvPr/>
        </p:nvSpPr>
        <p:spPr>
          <a:xfrm>
            <a:off x="457200" y="1447800"/>
            <a:ext cx="2228850" cy="23050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latin typeface="Arial" pitchFamily="34" charset="0"/>
                <a:cs typeface="Arial" pitchFamily="34" charset="0"/>
              </a:rPr>
              <a:t>File Drop</a:t>
            </a:r>
          </a:p>
          <a:p>
            <a:pPr marL="0" indent="0">
              <a:buNone/>
            </a:pPr>
            <a:r>
              <a:rPr lang="en-US" sz="2800" dirty="0" smtClean="0">
                <a:latin typeface="Arial" pitchFamily="34" charset="0"/>
                <a:cs typeface="Arial" pitchFamily="34" charset="0"/>
              </a:rPr>
              <a:t>Network Drive </a:t>
            </a:r>
          </a:p>
          <a:p>
            <a:pPr marL="0" indent="0">
              <a:buNone/>
            </a:pPr>
            <a:r>
              <a:rPr lang="en-US" sz="2800" dirty="0" smtClean="0">
                <a:latin typeface="Arial" pitchFamily="34" charset="0"/>
                <a:cs typeface="Arial" pitchFamily="34" charset="0"/>
              </a:rPr>
              <a:t>or FTP</a:t>
            </a:r>
          </a:p>
        </p:txBody>
      </p:sp>
      <p:sp>
        <p:nvSpPr>
          <p:cNvPr id="11" name="Content Placeholder 2"/>
          <p:cNvSpPr txBox="1">
            <a:spLocks/>
          </p:cNvSpPr>
          <p:nvPr/>
        </p:nvSpPr>
        <p:spPr>
          <a:xfrm>
            <a:off x="4634384" y="3863181"/>
            <a:ext cx="4128616" cy="2262982"/>
          </a:xfrm>
          <a:prstGeom prst="rect">
            <a:avLst/>
          </a:prstGeom>
          <a:noFill/>
          <a:ln>
            <a:solidFill>
              <a:schemeClr val="accent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smtClean="0">
                <a:latin typeface="Arial" pitchFamily="34" charset="0"/>
                <a:cs typeface="Arial" pitchFamily="34" charset="0"/>
              </a:rPr>
              <a:t>Considerations:</a:t>
            </a:r>
          </a:p>
          <a:p>
            <a:pPr>
              <a:buClr>
                <a:schemeClr val="accent1"/>
              </a:buClr>
            </a:pPr>
            <a:r>
              <a:rPr lang="en-US" sz="2400" dirty="0" smtClean="0">
                <a:latin typeface="Arial" pitchFamily="34" charset="0"/>
                <a:cs typeface="Arial" pitchFamily="34" charset="0"/>
              </a:rPr>
              <a:t>Hard to secure</a:t>
            </a:r>
          </a:p>
          <a:p>
            <a:pPr>
              <a:buClr>
                <a:schemeClr val="accent1"/>
              </a:buClr>
            </a:pPr>
            <a:r>
              <a:rPr lang="en-US" sz="2400" dirty="0" smtClean="0">
                <a:latin typeface="Arial" pitchFamily="34" charset="0"/>
                <a:cs typeface="Arial" pitchFamily="34" charset="0"/>
              </a:rPr>
              <a:t>Tends not to perform as well as queues</a:t>
            </a:r>
          </a:p>
          <a:p>
            <a:pPr>
              <a:buClr>
                <a:schemeClr val="accent1"/>
              </a:buClr>
            </a:pPr>
            <a:endParaRPr lang="en-US" dirty="0" smtClean="0">
              <a:latin typeface="Arial" pitchFamily="34" charset="0"/>
              <a:cs typeface="Arial" pitchFamily="34" charset="0"/>
            </a:endParaRPr>
          </a:p>
        </p:txBody>
      </p:sp>
      <p:sp>
        <p:nvSpPr>
          <p:cNvPr id="2" name="Content Placeholder 1"/>
          <p:cNvSpPr>
            <a:spLocks noGrp="1"/>
          </p:cNvSpPr>
          <p:nvPr>
            <p:ph idx="1"/>
          </p:nvPr>
        </p:nvSpPr>
        <p:spPr>
          <a:xfrm>
            <a:off x="457200" y="3863181"/>
            <a:ext cx="4038600" cy="2262982"/>
          </a:xfrm>
          <a:ln>
            <a:solidFill>
              <a:schemeClr val="accent1"/>
            </a:solidFill>
          </a:ln>
        </p:spPr>
        <p:txBody>
          <a:bodyPr>
            <a:normAutofit lnSpcReduction="10000"/>
          </a:bodyPr>
          <a:lstStyle/>
          <a:p>
            <a:pPr marL="0" indent="0">
              <a:buNone/>
            </a:pPr>
            <a:r>
              <a:rPr lang="en-US" sz="2400" dirty="0">
                <a:latin typeface="Arial" pitchFamily="34" charset="0"/>
                <a:cs typeface="Arial" pitchFamily="34" charset="0"/>
              </a:rPr>
              <a:t>Benefits</a:t>
            </a:r>
            <a:r>
              <a:rPr lang="en-US" sz="2400" dirty="0" smtClean="0">
                <a:latin typeface="Arial" pitchFamily="34" charset="0"/>
                <a:cs typeface="Arial" pitchFamily="34" charset="0"/>
              </a:rPr>
              <a:t>:</a:t>
            </a:r>
          </a:p>
          <a:p>
            <a:pPr>
              <a:buClr>
                <a:schemeClr val="accent1"/>
              </a:buClr>
            </a:pPr>
            <a:r>
              <a:rPr lang="en-US" sz="2400" dirty="0" smtClean="0">
                <a:latin typeface="Arial" pitchFamily="34" charset="0"/>
                <a:cs typeface="Arial" pitchFamily="34" charset="0"/>
              </a:rPr>
              <a:t>Many legacy systems can only output data as file based reports.</a:t>
            </a:r>
          </a:p>
          <a:p>
            <a:pPr>
              <a:buClr>
                <a:schemeClr val="accent1"/>
              </a:buClr>
            </a:pPr>
            <a:r>
              <a:rPr lang="en-US" sz="2400" dirty="0" smtClean="0">
                <a:latin typeface="Arial" pitchFamily="34" charset="0"/>
                <a:cs typeface="Arial" pitchFamily="34" charset="0"/>
              </a:rPr>
              <a:t>Can handle VERY large documents</a:t>
            </a:r>
            <a:endParaRPr lang="en-US" sz="2400" dirty="0">
              <a:latin typeface="Arial" pitchFamily="34" charset="0"/>
              <a:cs typeface="Arial" pitchFamily="34"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6050" y="1435395"/>
            <a:ext cx="6076950"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668924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a:solidFill>
                  <a:schemeClr val="accent1"/>
                </a:solidFill>
                <a:latin typeface="Arial" pitchFamily="34" charset="0"/>
                <a:cs typeface="Arial" pitchFamily="34" charset="0"/>
              </a:rPr>
              <a:t>Integration Types</a:t>
            </a:r>
          </a:p>
        </p:txBody>
      </p:sp>
      <p:sp>
        <p:nvSpPr>
          <p:cNvPr id="3" name="Content Placeholder 2"/>
          <p:cNvSpPr>
            <a:spLocks noGrp="1"/>
          </p:cNvSpPr>
          <p:nvPr>
            <p:ph idx="1"/>
          </p:nvPr>
        </p:nvSpPr>
        <p:spPr>
          <a:xfrm>
            <a:off x="457200" y="1371600"/>
            <a:ext cx="8534400" cy="4754563"/>
          </a:xfrm>
        </p:spPr>
        <p:txBody>
          <a:bodyPr>
            <a:normAutofit fontScale="77500" lnSpcReduction="20000"/>
          </a:bodyPr>
          <a:lstStyle/>
          <a:p>
            <a:pPr marL="0" indent="0">
              <a:buClr>
                <a:schemeClr val="accent1"/>
              </a:buClr>
              <a:buNone/>
            </a:pPr>
            <a:r>
              <a:rPr lang="en-US" sz="2800" dirty="0" smtClean="0">
                <a:latin typeface="Arial" pitchFamily="34" charset="0"/>
                <a:cs typeface="Arial" pitchFamily="34" charset="0"/>
              </a:rPr>
              <a:t>Since each is </a:t>
            </a:r>
            <a:r>
              <a:rPr lang="en-US" sz="2800" dirty="0">
                <a:latin typeface="Arial" pitchFamily="34" charset="0"/>
                <a:cs typeface="Arial" pitchFamily="34" charset="0"/>
              </a:rPr>
              <a:t>better suited for a particular </a:t>
            </a:r>
            <a:r>
              <a:rPr lang="en-US" sz="2800" dirty="0" smtClean="0">
                <a:latin typeface="Arial" pitchFamily="34" charset="0"/>
                <a:cs typeface="Arial" pitchFamily="34" charset="0"/>
              </a:rPr>
              <a:t>need, I </a:t>
            </a:r>
            <a:r>
              <a:rPr lang="en-US" sz="2800" dirty="0">
                <a:latin typeface="Arial" pitchFamily="34" charset="0"/>
                <a:cs typeface="Arial" pitchFamily="34" charset="0"/>
              </a:rPr>
              <a:t>recommend </a:t>
            </a:r>
            <a:r>
              <a:rPr lang="en-US" sz="2800" dirty="0" smtClean="0">
                <a:latin typeface="Arial" pitchFamily="34" charset="0"/>
                <a:cs typeface="Arial" pitchFamily="34" charset="0"/>
              </a:rPr>
              <a:t>the following best of bread approach:</a:t>
            </a:r>
            <a:endParaRPr lang="en-US" sz="2800" dirty="0">
              <a:latin typeface="Arial" pitchFamily="34" charset="0"/>
              <a:cs typeface="Arial" pitchFamily="34" charset="0"/>
            </a:endParaRPr>
          </a:p>
          <a:p>
            <a:pPr marL="514350" indent="-514350">
              <a:buClr>
                <a:schemeClr val="accent1"/>
              </a:buClr>
              <a:buFont typeface="+mj-lt"/>
              <a:buAutoNum type="arabicPeriod"/>
            </a:pPr>
            <a:r>
              <a:rPr lang="en-US" sz="2800" dirty="0" smtClean="0">
                <a:latin typeface="Arial" pitchFamily="34" charset="0"/>
                <a:cs typeface="Arial" pitchFamily="34" charset="0"/>
              </a:rPr>
              <a:t>Use SOAP web services for </a:t>
            </a:r>
            <a:r>
              <a:rPr lang="en-US" sz="2800" u="sng" dirty="0" smtClean="0">
                <a:latin typeface="Arial" pitchFamily="34" charset="0"/>
                <a:cs typeface="Arial" pitchFamily="34" charset="0"/>
              </a:rPr>
              <a:t>all</a:t>
            </a:r>
            <a:r>
              <a:rPr lang="en-US" sz="2800" dirty="0" smtClean="0">
                <a:latin typeface="Arial" pitchFamily="34" charset="0"/>
                <a:cs typeface="Arial" pitchFamily="34" charset="0"/>
              </a:rPr>
              <a:t> communication outside of the enterprise.</a:t>
            </a:r>
          </a:p>
          <a:p>
            <a:pPr marL="514350" indent="-514350">
              <a:buClr>
                <a:schemeClr val="accent1"/>
              </a:buClr>
              <a:buFont typeface="+mj-lt"/>
              <a:buAutoNum type="arabicPeriod"/>
            </a:pPr>
            <a:r>
              <a:rPr lang="en-US" sz="2800" dirty="0" smtClean="0">
                <a:latin typeface="Arial" pitchFamily="34" charset="0"/>
                <a:cs typeface="Arial" pitchFamily="34" charset="0"/>
              </a:rPr>
              <a:t>Standardize on either REST or SOAP for web services within the enterprise.</a:t>
            </a:r>
          </a:p>
          <a:p>
            <a:pPr marL="514350" indent="-514350">
              <a:buClr>
                <a:schemeClr val="accent1"/>
              </a:buClr>
              <a:buFont typeface="+mj-lt"/>
              <a:buAutoNum type="arabicPeriod"/>
            </a:pPr>
            <a:r>
              <a:rPr lang="en-US" sz="2800" b="1" dirty="0" smtClean="0">
                <a:latin typeface="Arial" pitchFamily="34" charset="0"/>
                <a:cs typeface="Arial" pitchFamily="34" charset="0"/>
              </a:rPr>
              <a:t>Most communications </a:t>
            </a:r>
            <a:r>
              <a:rPr lang="en-US" sz="2800" dirty="0" smtClean="0">
                <a:latin typeface="Arial" pitchFamily="34" charset="0"/>
                <a:cs typeface="Arial" pitchFamily="34" charset="0"/>
              </a:rPr>
              <a:t>will be quick with reasonable sized documents. Use your </a:t>
            </a:r>
            <a:r>
              <a:rPr lang="en-US" sz="2800" b="1" dirty="0" smtClean="0">
                <a:latin typeface="Arial" pitchFamily="34" charset="0"/>
                <a:cs typeface="Arial" pitchFamily="34" charset="0"/>
              </a:rPr>
              <a:t>web services </a:t>
            </a:r>
            <a:r>
              <a:rPr lang="en-US" sz="2800" dirty="0" smtClean="0">
                <a:latin typeface="Arial" pitchFamily="34" charset="0"/>
                <a:cs typeface="Arial" pitchFamily="34" charset="0"/>
              </a:rPr>
              <a:t>for these.</a:t>
            </a:r>
          </a:p>
          <a:p>
            <a:pPr marL="514350" indent="-514350">
              <a:buClr>
                <a:schemeClr val="accent1"/>
              </a:buClr>
              <a:buFont typeface="+mj-lt"/>
              <a:buAutoNum type="arabicPeriod"/>
            </a:pPr>
            <a:r>
              <a:rPr lang="en-US" sz="2800" dirty="0" smtClean="0">
                <a:latin typeface="Arial" pitchFamily="34" charset="0"/>
                <a:cs typeface="Arial" pitchFamily="34" charset="0"/>
              </a:rPr>
              <a:t>For very </a:t>
            </a:r>
            <a:r>
              <a:rPr lang="en-US" sz="2800" b="1" dirty="0" smtClean="0">
                <a:latin typeface="Arial" pitchFamily="34" charset="0"/>
                <a:cs typeface="Arial" pitchFamily="34" charset="0"/>
              </a:rPr>
              <a:t>large documents </a:t>
            </a:r>
            <a:r>
              <a:rPr lang="en-US" sz="2800" dirty="0" smtClean="0">
                <a:latin typeface="Arial" pitchFamily="34" charset="0"/>
                <a:cs typeface="Arial" pitchFamily="34" charset="0"/>
              </a:rPr>
              <a:t>use </a:t>
            </a:r>
            <a:r>
              <a:rPr lang="en-US" sz="2800" b="1" dirty="0" smtClean="0">
                <a:latin typeface="Arial" pitchFamily="34" charset="0"/>
                <a:cs typeface="Arial" pitchFamily="34" charset="0"/>
              </a:rPr>
              <a:t>files</a:t>
            </a:r>
            <a:r>
              <a:rPr lang="en-US" sz="2800" dirty="0" smtClean="0">
                <a:latin typeface="Arial" pitchFamily="34" charset="0"/>
                <a:cs typeface="Arial" pitchFamily="34" charset="0"/>
              </a:rPr>
              <a:t>.</a:t>
            </a:r>
          </a:p>
          <a:p>
            <a:pPr marL="514350" indent="-514350">
              <a:buClr>
                <a:schemeClr val="accent1"/>
              </a:buClr>
              <a:buFont typeface="+mj-lt"/>
              <a:buAutoNum type="arabicPeriod"/>
            </a:pPr>
            <a:r>
              <a:rPr lang="en-US" sz="2800" dirty="0" smtClean="0">
                <a:latin typeface="Arial" pitchFamily="34" charset="0"/>
                <a:cs typeface="Arial" pitchFamily="34" charset="0"/>
              </a:rPr>
              <a:t>For </a:t>
            </a:r>
            <a:r>
              <a:rPr lang="en-US" sz="2800" b="1" dirty="0" smtClean="0">
                <a:latin typeface="Arial" pitchFamily="34" charset="0"/>
                <a:cs typeface="Arial" pitchFamily="34" charset="0"/>
              </a:rPr>
              <a:t>batch processing </a:t>
            </a:r>
            <a:r>
              <a:rPr lang="en-US" sz="2800" dirty="0" smtClean="0">
                <a:latin typeface="Arial" pitchFamily="34" charset="0"/>
                <a:cs typeface="Arial" pitchFamily="34" charset="0"/>
              </a:rPr>
              <a:t>of records use </a:t>
            </a:r>
            <a:r>
              <a:rPr lang="en-US" sz="2800" b="1" dirty="0" smtClean="0">
                <a:latin typeface="Arial" pitchFamily="34" charset="0"/>
                <a:cs typeface="Arial" pitchFamily="34" charset="0"/>
              </a:rPr>
              <a:t>queues</a:t>
            </a:r>
            <a:r>
              <a:rPr lang="en-US" sz="2800" dirty="0" smtClean="0">
                <a:latin typeface="Arial" pitchFamily="34" charset="0"/>
                <a:cs typeface="Arial" pitchFamily="34" charset="0"/>
              </a:rPr>
              <a:t>.</a:t>
            </a:r>
          </a:p>
          <a:p>
            <a:pPr marL="514350" indent="-514350">
              <a:buClr>
                <a:schemeClr val="accent1"/>
              </a:buClr>
              <a:buFont typeface="+mj-lt"/>
              <a:buAutoNum type="arabicPeriod"/>
            </a:pPr>
            <a:r>
              <a:rPr lang="en-US" sz="2800" dirty="0" smtClean="0">
                <a:latin typeface="Arial" pitchFamily="34" charset="0"/>
                <a:cs typeface="Arial" pitchFamily="34" charset="0"/>
              </a:rPr>
              <a:t>If there are </a:t>
            </a:r>
            <a:r>
              <a:rPr lang="en-US" sz="2800" b="1" dirty="0" smtClean="0">
                <a:latin typeface="Arial" pitchFamily="34" charset="0"/>
                <a:cs typeface="Arial" pitchFamily="34" charset="0"/>
              </a:rPr>
              <a:t>heavy spikes </a:t>
            </a:r>
            <a:r>
              <a:rPr lang="en-US" sz="2800" dirty="0" smtClean="0">
                <a:latin typeface="Arial" pitchFamily="34" charset="0"/>
                <a:cs typeface="Arial" pitchFamily="34" charset="0"/>
              </a:rPr>
              <a:t>of transactions use </a:t>
            </a:r>
            <a:r>
              <a:rPr lang="en-US" sz="2800" b="1" dirty="0" smtClean="0">
                <a:latin typeface="Arial" pitchFamily="34" charset="0"/>
                <a:cs typeface="Arial" pitchFamily="34" charset="0"/>
              </a:rPr>
              <a:t>queues</a:t>
            </a:r>
            <a:r>
              <a:rPr lang="en-US" sz="2800" dirty="0" smtClean="0">
                <a:latin typeface="Arial" pitchFamily="34" charset="0"/>
                <a:cs typeface="Arial" pitchFamily="34" charset="0"/>
              </a:rPr>
              <a:t>.</a:t>
            </a:r>
          </a:p>
          <a:p>
            <a:pPr marL="514350" indent="-514350">
              <a:buClr>
                <a:schemeClr val="accent1"/>
              </a:buClr>
              <a:buFont typeface="+mj-lt"/>
              <a:buAutoNum type="arabicPeriod"/>
            </a:pPr>
            <a:r>
              <a:rPr lang="en-US" sz="2800" dirty="0" smtClean="0">
                <a:latin typeface="Arial" pitchFamily="34" charset="0"/>
                <a:cs typeface="Arial" pitchFamily="34" charset="0"/>
              </a:rPr>
              <a:t>If there are </a:t>
            </a:r>
            <a:r>
              <a:rPr lang="en-US" sz="2800" b="1" dirty="0" smtClean="0">
                <a:latin typeface="Arial" pitchFamily="34" charset="0"/>
                <a:cs typeface="Arial" pitchFamily="34" charset="0"/>
              </a:rPr>
              <a:t>timing differences </a:t>
            </a:r>
            <a:r>
              <a:rPr lang="en-US" sz="2800" dirty="0" smtClean="0">
                <a:latin typeface="Arial" pitchFamily="34" charset="0"/>
                <a:cs typeface="Arial" pitchFamily="34" charset="0"/>
              </a:rPr>
              <a:t>between sender and receiver use </a:t>
            </a:r>
            <a:r>
              <a:rPr lang="en-US" sz="2800" b="1" dirty="0">
                <a:latin typeface="Arial" pitchFamily="34" charset="0"/>
                <a:cs typeface="Arial" pitchFamily="34" charset="0"/>
              </a:rPr>
              <a:t>queues</a:t>
            </a:r>
            <a:r>
              <a:rPr lang="en-US" sz="2800" dirty="0" smtClean="0">
                <a:latin typeface="Arial" pitchFamily="34" charset="0"/>
                <a:cs typeface="Arial" pitchFamily="34" charset="0"/>
              </a:rPr>
              <a:t>.</a:t>
            </a:r>
          </a:p>
          <a:p>
            <a:pPr marL="514350" indent="-514350">
              <a:buClr>
                <a:schemeClr val="accent1"/>
              </a:buClr>
              <a:buFont typeface="+mj-lt"/>
              <a:buAutoNum type="arabicPeriod"/>
            </a:pPr>
            <a:r>
              <a:rPr lang="en-US" sz="2800" dirty="0" smtClean="0">
                <a:latin typeface="Arial" pitchFamily="34" charset="0"/>
                <a:cs typeface="Arial" pitchFamily="34" charset="0"/>
              </a:rPr>
              <a:t>Do not hesitate to hide a queue behind a web service if it simplifies reuse or keeps the environment “clean”.</a:t>
            </a:r>
            <a:endParaRPr lang="en-US" sz="2800" dirty="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19185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133600"/>
            <a:ext cx="7467600" cy="2819400"/>
          </a:xfrm>
          <a:gradFill flip="none" rotWithShape="1">
            <a:gsLst>
              <a:gs pos="0">
                <a:schemeClr val="accent1"/>
              </a:gs>
              <a:gs pos="50000">
                <a:schemeClr val="accent1">
                  <a:tint val="44500"/>
                  <a:satMod val="160000"/>
                </a:schemeClr>
              </a:gs>
              <a:gs pos="100000">
                <a:schemeClr val="accent1">
                  <a:tint val="23500"/>
                  <a:satMod val="160000"/>
                </a:schemeClr>
              </a:gs>
            </a:gsLst>
            <a:lin ang="2700000" scaled="1"/>
            <a:tileRect/>
          </a:gradFill>
          <a:ln cap="sq">
            <a:solidFill>
              <a:schemeClr val="accent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a:sp3d>
        </p:spPr>
        <p:txBody>
          <a:bodyPr lIns="182880" tIns="182880" rIns="182880" bIns="182880">
            <a:normAutofit/>
          </a:bodyPr>
          <a:lstStyle/>
          <a:p>
            <a:r>
              <a:rPr lang="en-US" dirty="0" smtClean="0">
                <a:latin typeface="Arial" pitchFamily="34" charset="0"/>
                <a:cs typeface="Arial" pitchFamily="34" charset="0"/>
              </a:rPr>
              <a:t>What does</a:t>
            </a:r>
            <a:br>
              <a:rPr lang="en-US" dirty="0" smtClean="0">
                <a:latin typeface="Arial" pitchFamily="34" charset="0"/>
                <a:cs typeface="Arial" pitchFamily="34" charset="0"/>
              </a:rPr>
            </a:br>
            <a:r>
              <a:rPr lang="en-US" dirty="0" smtClean="0">
                <a:latin typeface="Arial" pitchFamily="34" charset="0"/>
                <a:cs typeface="Arial" pitchFamily="34" charset="0"/>
              </a:rPr>
              <a:t>Oracle SOA provide?</a:t>
            </a:r>
            <a:endParaRPr lang="en-US" dirty="0">
              <a:latin typeface="Arial" pitchFamily="34" charset="0"/>
              <a:cs typeface="Arial" pitchFamily="34" charset="0"/>
            </a:endParaRPr>
          </a:p>
        </p:txBody>
      </p:sp>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499217" y="685800"/>
            <a:ext cx="82296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dirty="0">
                <a:solidFill>
                  <a:schemeClr val="accent1"/>
                </a:solidFill>
                <a:latin typeface="Arial" pitchFamily="34" charset="0"/>
                <a:cs typeface="Arial" pitchFamily="34" charset="0"/>
              </a:rPr>
              <a:t>Integration Types</a:t>
            </a:r>
          </a:p>
        </p:txBody>
      </p:sp>
    </p:spTree>
    <p:extLst>
      <p:ext uri="{BB962C8B-B14F-4D97-AF65-F5344CB8AC3E}">
        <p14:creationId xmlns:p14="http://schemas.microsoft.com/office/powerpoint/2010/main" val="109180304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a:solidFill>
                  <a:schemeClr val="accent1"/>
                </a:solidFill>
                <a:latin typeface="Arial" pitchFamily="34" charset="0"/>
                <a:cs typeface="Arial" pitchFamily="34" charset="0"/>
              </a:rPr>
              <a:t>Integration Types</a:t>
            </a:r>
          </a:p>
        </p:txBody>
      </p:sp>
      <p:sp>
        <p:nvSpPr>
          <p:cNvPr id="3" name="Content Placeholder 2"/>
          <p:cNvSpPr>
            <a:spLocks noGrp="1"/>
          </p:cNvSpPr>
          <p:nvPr>
            <p:ph idx="1"/>
          </p:nvPr>
        </p:nvSpPr>
        <p:spPr>
          <a:xfrm>
            <a:off x="457200" y="1371600"/>
            <a:ext cx="8610600" cy="4876800"/>
          </a:xfrm>
        </p:spPr>
        <p:txBody>
          <a:bodyPr>
            <a:normAutofit fontScale="85000" lnSpcReduction="10000"/>
          </a:bodyPr>
          <a:lstStyle/>
          <a:p>
            <a:pPr marL="0" indent="0">
              <a:buClr>
                <a:schemeClr val="accent1"/>
              </a:buClr>
              <a:buNone/>
            </a:pPr>
            <a:r>
              <a:rPr lang="en-US" sz="2800" dirty="0" smtClean="0">
                <a:latin typeface="Arial" pitchFamily="34" charset="0"/>
                <a:cs typeface="Arial" pitchFamily="34" charset="0"/>
              </a:rPr>
              <a:t>Oracle SOA is an Integration Suite. These are often referred </a:t>
            </a:r>
            <a:r>
              <a:rPr lang="en-US" sz="2800" dirty="0">
                <a:latin typeface="Arial" pitchFamily="34" charset="0"/>
                <a:cs typeface="Arial" pitchFamily="34" charset="0"/>
              </a:rPr>
              <a:t>to as </a:t>
            </a:r>
            <a:r>
              <a:rPr lang="en-US" sz="2800" dirty="0" smtClean="0">
                <a:latin typeface="Arial" pitchFamily="34" charset="0"/>
                <a:cs typeface="Arial" pitchFamily="34" charset="0"/>
              </a:rPr>
              <a:t>an Enterprise </a:t>
            </a:r>
            <a:r>
              <a:rPr lang="en-US" sz="2800" dirty="0">
                <a:latin typeface="Arial" pitchFamily="34" charset="0"/>
                <a:cs typeface="Arial" pitchFamily="34" charset="0"/>
              </a:rPr>
              <a:t>Service </a:t>
            </a:r>
            <a:r>
              <a:rPr lang="en-US" sz="2800" dirty="0" smtClean="0">
                <a:latin typeface="Arial" pitchFamily="34" charset="0"/>
                <a:cs typeface="Arial" pitchFamily="34" charset="0"/>
              </a:rPr>
              <a:t>Bus.</a:t>
            </a:r>
            <a:endParaRPr lang="en-US" sz="2800" dirty="0">
              <a:latin typeface="Arial" pitchFamily="34" charset="0"/>
              <a:cs typeface="Arial" pitchFamily="34" charset="0"/>
            </a:endParaRP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smtClean="0">
                <a:latin typeface="Arial" pitchFamily="34" charset="0"/>
                <a:cs typeface="Arial" pitchFamily="34" charset="0"/>
              </a:rPr>
              <a:t>Any SOA Integration Suite will provide the following general tools:</a:t>
            </a:r>
          </a:p>
          <a:p>
            <a:pPr marL="514350" indent="-514350">
              <a:buClr>
                <a:schemeClr val="accent1"/>
              </a:buClr>
              <a:buFont typeface="+mj-lt"/>
              <a:buAutoNum type="arabicPeriod"/>
            </a:pPr>
            <a:r>
              <a:rPr lang="en-US" sz="2800" dirty="0" smtClean="0">
                <a:latin typeface="Arial" pitchFamily="34" charset="0"/>
                <a:cs typeface="Arial" pitchFamily="34" charset="0"/>
              </a:rPr>
              <a:t>Adapters to communicate with applications. (The higher priced tools tend to offer more and more adapters.)</a:t>
            </a:r>
          </a:p>
          <a:p>
            <a:pPr marL="514350" indent="-514350">
              <a:buClr>
                <a:schemeClr val="accent1"/>
              </a:buClr>
              <a:buFont typeface="+mj-lt"/>
              <a:buAutoNum type="arabicPeriod"/>
            </a:pPr>
            <a:r>
              <a:rPr lang="en-US" sz="2800" dirty="0" smtClean="0">
                <a:latin typeface="Arial" pitchFamily="34" charset="0"/>
                <a:cs typeface="Arial" pitchFamily="34" charset="0"/>
              </a:rPr>
              <a:t>A workflow for guiding a transaction though multiple steps. Each step is generally a call to a service.</a:t>
            </a:r>
          </a:p>
          <a:p>
            <a:pPr marL="514350" indent="-514350">
              <a:buClr>
                <a:schemeClr val="accent1"/>
              </a:buClr>
              <a:buFont typeface="+mj-lt"/>
              <a:buAutoNum type="arabicPeriod"/>
            </a:pPr>
            <a:r>
              <a:rPr lang="en-US" sz="2800" dirty="0" smtClean="0">
                <a:latin typeface="Arial" pitchFamily="34" charset="0"/>
                <a:cs typeface="Arial" pitchFamily="34" charset="0"/>
              </a:rPr>
              <a:t>Tools for monitoring the transactions. (The higher priced tools tend to offer better monitoring.)</a:t>
            </a:r>
          </a:p>
          <a:p>
            <a:pPr marL="514350" indent="-514350">
              <a:buClr>
                <a:schemeClr val="accent1"/>
              </a:buClr>
              <a:buFont typeface="+mj-lt"/>
              <a:buAutoNum type="arabicPeriod"/>
            </a:pPr>
            <a:r>
              <a:rPr lang="en-US" sz="2800" dirty="0" smtClean="0">
                <a:latin typeface="Arial" pitchFamily="34" charset="0"/>
                <a:cs typeface="Arial" pitchFamily="34" charset="0"/>
              </a:rPr>
              <a:t>A centralized place to organize your SOA environment.</a:t>
            </a: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31715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133600"/>
            <a:ext cx="7467600" cy="2819400"/>
          </a:xfrm>
          <a:gradFill flip="none" rotWithShape="1">
            <a:gsLst>
              <a:gs pos="0">
                <a:schemeClr val="accent1"/>
              </a:gs>
              <a:gs pos="50000">
                <a:schemeClr val="accent1">
                  <a:tint val="44500"/>
                  <a:satMod val="160000"/>
                </a:schemeClr>
              </a:gs>
              <a:gs pos="100000">
                <a:schemeClr val="accent1">
                  <a:tint val="23500"/>
                  <a:satMod val="160000"/>
                </a:schemeClr>
              </a:gs>
            </a:gsLst>
            <a:lin ang="2700000" scaled="1"/>
            <a:tileRect/>
          </a:gradFill>
          <a:ln cap="sq">
            <a:solidFill>
              <a:schemeClr val="accent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a:sp3d>
        </p:spPr>
        <p:txBody>
          <a:bodyPr lIns="182880" tIns="182880" rIns="182880" bIns="182880">
            <a:normAutofit/>
          </a:bodyPr>
          <a:lstStyle/>
          <a:p>
            <a:r>
              <a:rPr lang="en-US" smtClean="0">
                <a:latin typeface="Arial" pitchFamily="34" charset="0"/>
                <a:cs typeface="Arial" pitchFamily="34" charset="0"/>
              </a:rPr>
              <a:t>Some Advanced</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dirty="0" smtClean="0">
                <a:latin typeface="Arial" pitchFamily="34" charset="0"/>
                <a:cs typeface="Arial" pitchFamily="34" charset="0"/>
              </a:rPr>
              <a:t>Design Patterns</a:t>
            </a:r>
            <a:endParaRPr lang="en-US" dirty="0">
              <a:latin typeface="Arial" pitchFamily="34" charset="0"/>
              <a:cs typeface="Arial" pitchFamily="34" charset="0"/>
            </a:endParaRPr>
          </a:p>
        </p:txBody>
      </p:sp>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499217" y="685800"/>
            <a:ext cx="82296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dirty="0">
                <a:solidFill>
                  <a:schemeClr val="accent1"/>
                </a:solidFill>
                <a:latin typeface="Arial" pitchFamily="34" charset="0"/>
                <a:cs typeface="Arial" pitchFamily="34" charset="0"/>
              </a:rPr>
              <a:t>Integration Types</a:t>
            </a:r>
          </a:p>
        </p:txBody>
      </p:sp>
    </p:spTree>
    <p:extLst>
      <p:ext uri="{BB962C8B-B14F-4D97-AF65-F5344CB8AC3E}">
        <p14:creationId xmlns:p14="http://schemas.microsoft.com/office/powerpoint/2010/main" val="109180304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4634384" y="1600200"/>
            <a:ext cx="4038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Design Patterns</a:t>
            </a:r>
            <a:endParaRPr lang="en-US" sz="2000" dirty="0">
              <a:solidFill>
                <a:schemeClr val="accent1"/>
              </a:solidFill>
              <a:latin typeface="Arial" pitchFamily="34" charset="0"/>
              <a:cs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0276" y="1297034"/>
            <a:ext cx="6562724" cy="487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2"/>
          <p:cNvSpPr txBox="1">
            <a:spLocks/>
          </p:cNvSpPr>
          <p:nvPr/>
        </p:nvSpPr>
        <p:spPr>
          <a:xfrm>
            <a:off x="457200" y="1447799"/>
            <a:ext cx="1828800" cy="17526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smtClean="0">
                <a:latin typeface="Arial" pitchFamily="34" charset="0"/>
                <a:cs typeface="Arial" pitchFamily="34" charset="0"/>
              </a:rPr>
              <a:t>Publish / Subscribe with Queues</a:t>
            </a:r>
          </a:p>
        </p:txBody>
      </p:sp>
      <p:sp>
        <p:nvSpPr>
          <p:cNvPr id="11" name="Content Placeholder 1"/>
          <p:cNvSpPr>
            <a:spLocks noGrp="1"/>
          </p:cNvSpPr>
          <p:nvPr>
            <p:ph idx="1"/>
          </p:nvPr>
        </p:nvSpPr>
        <p:spPr>
          <a:xfrm>
            <a:off x="457200" y="3352800"/>
            <a:ext cx="5486400" cy="2773363"/>
          </a:xfrm>
          <a:ln>
            <a:solidFill>
              <a:schemeClr val="accent1"/>
            </a:solidFill>
          </a:ln>
        </p:spPr>
        <p:txBody>
          <a:bodyPr>
            <a:normAutofit lnSpcReduction="10000"/>
          </a:bodyPr>
          <a:lstStyle/>
          <a:p>
            <a:pPr marL="0" indent="0">
              <a:buNone/>
            </a:pPr>
            <a:r>
              <a:rPr lang="en-US" sz="2400" dirty="0" smtClean="0">
                <a:latin typeface="Arial" pitchFamily="34" charset="0"/>
                <a:cs typeface="Arial" pitchFamily="34" charset="0"/>
              </a:rPr>
              <a:t>Solves:</a:t>
            </a:r>
          </a:p>
          <a:p>
            <a:pPr>
              <a:buClr>
                <a:schemeClr val="accent1"/>
              </a:buClr>
            </a:pPr>
            <a:r>
              <a:rPr lang="en-US" sz="2400" dirty="0" smtClean="0">
                <a:latin typeface="Arial" pitchFamily="34" charset="0"/>
                <a:cs typeface="Arial" pitchFamily="34" charset="0"/>
              </a:rPr>
              <a:t>1 feed needs to go to multiple destinations</a:t>
            </a:r>
          </a:p>
          <a:p>
            <a:pPr>
              <a:buClr>
                <a:schemeClr val="accent1"/>
              </a:buClr>
            </a:pPr>
            <a:r>
              <a:rPr lang="en-US" sz="2400" dirty="0" smtClean="0">
                <a:latin typeface="Arial" pitchFamily="34" charset="0"/>
                <a:cs typeface="Arial" pitchFamily="34" charset="0"/>
              </a:rPr>
              <a:t>Timing is different between publishes and the destinations.</a:t>
            </a:r>
          </a:p>
          <a:p>
            <a:pPr>
              <a:buClr>
                <a:schemeClr val="accent1"/>
              </a:buClr>
            </a:pPr>
            <a:r>
              <a:rPr lang="en-US" sz="2400" dirty="0" smtClean="0">
                <a:latin typeface="Arial" pitchFamily="34" charset="0"/>
                <a:cs typeface="Arial" pitchFamily="34" charset="0"/>
              </a:rPr>
              <a:t>Timing is different between the destinations.</a:t>
            </a:r>
            <a:endParaRPr lang="en-US" sz="2400" dirty="0">
              <a:latin typeface="Arial" pitchFamily="34" charset="0"/>
              <a:cs typeface="Arial" pitchFamily="34" charset="0"/>
            </a:endParaRPr>
          </a:p>
        </p:txBody>
      </p:sp>
    </p:spTree>
    <p:extLst>
      <p:ext uri="{BB962C8B-B14F-4D97-AF65-F5344CB8AC3E}">
        <p14:creationId xmlns:p14="http://schemas.microsoft.com/office/powerpoint/2010/main" val="212171079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4634384" y="1600200"/>
            <a:ext cx="4038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Design Patterns</a:t>
            </a:r>
            <a:endParaRPr lang="en-US" sz="2000" dirty="0">
              <a:solidFill>
                <a:schemeClr val="accent1"/>
              </a:solidFill>
              <a:latin typeface="Arial" pitchFamily="34" charset="0"/>
              <a:cs typeface="Arial" pitchFamily="34" charset="0"/>
            </a:endParaRPr>
          </a:p>
        </p:txBody>
      </p:sp>
      <p:sp>
        <p:nvSpPr>
          <p:cNvPr id="10" name="Content Placeholder 2"/>
          <p:cNvSpPr txBox="1">
            <a:spLocks/>
          </p:cNvSpPr>
          <p:nvPr/>
        </p:nvSpPr>
        <p:spPr>
          <a:xfrm>
            <a:off x="457200" y="1447799"/>
            <a:ext cx="5486400" cy="17526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smtClean="0">
                <a:latin typeface="Arial" pitchFamily="34" charset="0"/>
                <a:cs typeface="Arial" pitchFamily="34" charset="0"/>
              </a:rPr>
              <a:t>XML Transformation (XSLT)</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&amp;</a:t>
            </a:r>
          </a:p>
          <a:p>
            <a:pPr marL="0" indent="0">
              <a:buNone/>
            </a:pPr>
            <a:r>
              <a:rPr lang="en-US" sz="2400" b="1" dirty="0" smtClean="0">
                <a:latin typeface="Arial" pitchFamily="34" charset="0"/>
                <a:cs typeface="Arial" pitchFamily="34" charset="0"/>
              </a:rPr>
              <a:t>Code Translation</a:t>
            </a:r>
          </a:p>
        </p:txBody>
      </p:sp>
      <p:sp>
        <p:nvSpPr>
          <p:cNvPr id="11" name="Content Placeholder 1"/>
          <p:cNvSpPr>
            <a:spLocks noGrp="1"/>
          </p:cNvSpPr>
          <p:nvPr>
            <p:ph idx="1"/>
          </p:nvPr>
        </p:nvSpPr>
        <p:spPr>
          <a:xfrm>
            <a:off x="457200" y="3352800"/>
            <a:ext cx="5486400" cy="2773363"/>
          </a:xfrm>
          <a:ln>
            <a:solidFill>
              <a:schemeClr val="accent1"/>
            </a:solidFill>
          </a:ln>
        </p:spPr>
        <p:txBody>
          <a:bodyPr>
            <a:normAutofit/>
          </a:bodyPr>
          <a:lstStyle/>
          <a:p>
            <a:pPr marL="0" indent="0">
              <a:buNone/>
            </a:pPr>
            <a:r>
              <a:rPr lang="en-US" sz="2400" dirty="0" smtClean="0">
                <a:latin typeface="Arial" pitchFamily="34" charset="0"/>
                <a:cs typeface="Arial" pitchFamily="34" charset="0"/>
              </a:rPr>
              <a:t>Solves:</a:t>
            </a:r>
          </a:p>
          <a:p>
            <a:pPr>
              <a:buClr>
                <a:schemeClr val="accent1"/>
              </a:buClr>
            </a:pPr>
            <a:r>
              <a:rPr lang="en-US" sz="2400" dirty="0" smtClean="0">
                <a:latin typeface="Arial" pitchFamily="34" charset="0"/>
                <a:cs typeface="Arial" pitchFamily="34" charset="0"/>
              </a:rPr>
              <a:t>XSLT only changes XML tag names and order.</a:t>
            </a:r>
          </a:p>
          <a:p>
            <a:pPr>
              <a:buClr>
                <a:schemeClr val="accent1"/>
              </a:buClr>
            </a:pPr>
            <a:r>
              <a:rPr lang="en-US" sz="2400" dirty="0" smtClean="0">
                <a:latin typeface="Arial" pitchFamily="34" charset="0"/>
                <a:cs typeface="Arial" pitchFamily="34" charset="0"/>
              </a:rPr>
              <a:t>Translation system translates code values from the sender’s format to the receiver’s format.</a:t>
            </a:r>
            <a:endParaRPr lang="en-US" sz="2400" dirty="0">
              <a:latin typeface="Arial" pitchFamily="34" charset="0"/>
              <a:cs typeface="Arial" pitchFamily="34" charset="0"/>
            </a:endParaRPr>
          </a:p>
        </p:txBody>
      </p:sp>
    </p:spTree>
    <p:extLst>
      <p:ext uri="{BB962C8B-B14F-4D97-AF65-F5344CB8AC3E}">
        <p14:creationId xmlns:p14="http://schemas.microsoft.com/office/powerpoint/2010/main" val="93893391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819400"/>
            <a:ext cx="8229600" cy="1143000"/>
          </a:xfrm>
        </p:spPr>
        <p:txBody>
          <a:bodyPr/>
          <a:lstStyle/>
          <a:p>
            <a:r>
              <a:rPr lang="en-US" dirty="0" smtClean="0">
                <a:latin typeface="Arial" pitchFamily="34" charset="0"/>
                <a:cs typeface="Arial" pitchFamily="34" charset="0"/>
              </a:rPr>
              <a:t>Questions?</a:t>
            </a:r>
            <a:endParaRPr lang="en-US" dirty="0">
              <a:latin typeface="Arial" pitchFamily="34" charset="0"/>
              <a:cs typeface="Arial" pitchFamily="34" charset="0"/>
            </a:endParaRPr>
          </a:p>
        </p:txBody>
      </p:sp>
      <p:cxnSp>
        <p:nvCxnSpPr>
          <p:cNvPr id="5" name="Straight Connector 4"/>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957423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133600"/>
            <a:ext cx="7467600" cy="2819400"/>
          </a:xfrm>
          <a:gradFill flip="none" rotWithShape="1">
            <a:gsLst>
              <a:gs pos="0">
                <a:schemeClr val="accent1"/>
              </a:gs>
              <a:gs pos="50000">
                <a:schemeClr val="accent1">
                  <a:tint val="44500"/>
                  <a:satMod val="160000"/>
                </a:schemeClr>
              </a:gs>
              <a:gs pos="100000">
                <a:schemeClr val="accent1">
                  <a:tint val="23500"/>
                  <a:satMod val="160000"/>
                </a:schemeClr>
              </a:gs>
            </a:gsLst>
            <a:lin ang="2700000" scaled="1"/>
            <a:tileRect/>
          </a:gradFill>
          <a:ln cap="sq">
            <a:solidFill>
              <a:schemeClr val="accent1"/>
            </a:solidFill>
            <a:round/>
          </a:ln>
          <a:effectLst>
            <a:outerShdw blurRad="50800" dist="38100" dir="2700000" algn="tl" rotWithShape="0">
              <a:prstClr val="black">
                <a:alpha val="40000"/>
              </a:prstClr>
            </a:outerShdw>
          </a:effectLst>
          <a:scene3d>
            <a:camera prst="orthographicFront">
              <a:rot lat="0" lon="0" rev="0"/>
            </a:camera>
            <a:lightRig rig="threePt" dir="t"/>
          </a:scene3d>
          <a:sp3d>
            <a:bevelT/>
          </a:sp3d>
        </p:spPr>
        <p:txBody>
          <a:bodyPr lIns="182880" tIns="182880" rIns="182880" bIns="182880">
            <a:normAutofit/>
          </a:bodyPr>
          <a:lstStyle/>
          <a:p>
            <a:r>
              <a:rPr lang="en-US" dirty="0" smtClean="0">
                <a:latin typeface="Arial" pitchFamily="34" charset="0"/>
                <a:cs typeface="Arial" pitchFamily="34" charset="0"/>
              </a:rPr>
              <a:t>What is SOA?</a:t>
            </a:r>
            <a:endParaRPr lang="en-US" dirty="0">
              <a:latin typeface="Arial" pitchFamily="34" charset="0"/>
              <a:cs typeface="Arial" pitchFamily="34" charset="0"/>
            </a:endParaRPr>
          </a:p>
        </p:txBody>
      </p:sp>
      <p:cxnSp>
        <p:nvCxnSpPr>
          <p:cNvPr id="6" name="Straight Connector 5"/>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Title 1"/>
          <p:cNvSpPr txBox="1">
            <a:spLocks/>
          </p:cNvSpPr>
          <p:nvPr/>
        </p:nvSpPr>
        <p:spPr>
          <a:xfrm>
            <a:off x="499217" y="685800"/>
            <a:ext cx="82296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Tree>
    <p:extLst>
      <p:ext uri="{BB962C8B-B14F-4D97-AF65-F5344CB8AC3E}">
        <p14:creationId xmlns:p14="http://schemas.microsoft.com/office/powerpoint/2010/main" val="19467185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pPr marL="0" indent="0">
              <a:buClr>
                <a:schemeClr val="accent1"/>
              </a:buClr>
              <a:buNone/>
            </a:pPr>
            <a:r>
              <a:rPr lang="en-US" sz="2800" b="1" dirty="0" smtClean="0">
                <a:latin typeface="Arial" pitchFamily="34" charset="0"/>
                <a:cs typeface="Arial" pitchFamily="34" charset="0"/>
              </a:rPr>
              <a:t>Overview</a:t>
            </a:r>
          </a:p>
          <a:p>
            <a:pPr marL="0" indent="0">
              <a:buClr>
                <a:schemeClr val="accent1"/>
              </a:buClr>
              <a:buNone/>
            </a:pPr>
            <a:endParaRPr lang="en-US" sz="2800" b="1" dirty="0" smtClean="0">
              <a:latin typeface="Arial" pitchFamily="34" charset="0"/>
              <a:cs typeface="Arial" pitchFamily="34" charset="0"/>
            </a:endParaRPr>
          </a:p>
          <a:p>
            <a:pPr marL="0" indent="0">
              <a:buClr>
                <a:schemeClr val="accent1"/>
              </a:buClr>
              <a:buNone/>
            </a:pPr>
            <a:r>
              <a:rPr lang="en-US" sz="2800" dirty="0" smtClean="0">
                <a:latin typeface="Arial" pitchFamily="34" charset="0"/>
                <a:cs typeface="Arial" pitchFamily="34" charset="0"/>
              </a:rPr>
              <a:t>SOA is short for </a:t>
            </a:r>
            <a:r>
              <a:rPr lang="en-US" sz="2800" b="1" dirty="0" smtClean="0">
                <a:latin typeface="Arial" pitchFamily="34" charset="0"/>
                <a:cs typeface="Arial" pitchFamily="34" charset="0"/>
              </a:rPr>
              <a:t>Service </a:t>
            </a:r>
            <a:r>
              <a:rPr lang="en-US" sz="2800" b="1" dirty="0">
                <a:latin typeface="Arial" pitchFamily="34" charset="0"/>
                <a:cs typeface="Arial" pitchFamily="34" charset="0"/>
              </a:rPr>
              <a:t>Oriented </a:t>
            </a:r>
            <a:r>
              <a:rPr lang="en-US" sz="2800" b="1" dirty="0" smtClean="0">
                <a:latin typeface="Arial" pitchFamily="34" charset="0"/>
                <a:cs typeface="Arial" pitchFamily="34" charset="0"/>
              </a:rPr>
              <a:t>Architecture</a:t>
            </a:r>
          </a:p>
          <a:p>
            <a:pPr marL="0" indent="0">
              <a:buClr>
                <a:schemeClr val="accent1"/>
              </a:buClr>
              <a:buNone/>
            </a:pPr>
            <a:endParaRPr lang="en-US" sz="2800" dirty="0">
              <a:latin typeface="Arial" pitchFamily="34" charset="0"/>
              <a:cs typeface="Arial" pitchFamily="34" charset="0"/>
            </a:endParaRPr>
          </a:p>
          <a:p>
            <a:pPr marL="0" indent="0">
              <a:buClr>
                <a:schemeClr val="accent1"/>
              </a:buClr>
              <a:buNone/>
            </a:pPr>
            <a:r>
              <a:rPr lang="en-US" sz="2800" dirty="0" smtClean="0">
                <a:latin typeface="Arial" pitchFamily="34" charset="0"/>
                <a:cs typeface="Arial" pitchFamily="34" charset="0"/>
              </a:rPr>
              <a:t>It is considered to be the industry </a:t>
            </a:r>
            <a:r>
              <a:rPr lang="en-US" sz="2800" dirty="0">
                <a:latin typeface="Arial" pitchFamily="34" charset="0"/>
                <a:cs typeface="Arial" pitchFamily="34" charset="0"/>
              </a:rPr>
              <a:t>best practice </a:t>
            </a:r>
            <a:r>
              <a:rPr lang="en-US" sz="2800" dirty="0" smtClean="0">
                <a:latin typeface="Arial" pitchFamily="34" charset="0"/>
                <a:cs typeface="Arial" pitchFamily="34" charset="0"/>
              </a:rPr>
              <a:t>for enterprise software development.</a:t>
            </a: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smtClean="0">
                <a:latin typeface="Arial" pitchFamily="34" charset="0"/>
                <a:cs typeface="Arial" pitchFamily="34" charset="0"/>
              </a:rPr>
              <a:t>It is </a:t>
            </a:r>
            <a:r>
              <a:rPr lang="en-US" sz="2800" dirty="0">
                <a:latin typeface="Arial" pitchFamily="34" charset="0"/>
                <a:cs typeface="Arial" pitchFamily="34" charset="0"/>
              </a:rPr>
              <a:t>a formalized approach </a:t>
            </a:r>
            <a:r>
              <a:rPr lang="en-US" sz="2800" dirty="0" smtClean="0">
                <a:latin typeface="Arial" pitchFamily="34" charset="0"/>
                <a:cs typeface="Arial" pitchFamily="34" charset="0"/>
              </a:rPr>
              <a:t>for incorporating:</a:t>
            </a:r>
          </a:p>
          <a:p>
            <a:pPr>
              <a:buClr>
                <a:schemeClr val="accent1"/>
              </a:buClr>
            </a:pPr>
            <a:r>
              <a:rPr lang="en-US" sz="2800" dirty="0" smtClean="0">
                <a:latin typeface="Arial" pitchFamily="34" charset="0"/>
                <a:cs typeface="Arial" pitchFamily="34" charset="0"/>
              </a:rPr>
              <a:t>Web Services</a:t>
            </a:r>
          </a:p>
          <a:p>
            <a:pPr>
              <a:buClr>
                <a:schemeClr val="accent1"/>
              </a:buClr>
            </a:pPr>
            <a:r>
              <a:rPr lang="en-US" sz="2800" dirty="0" smtClean="0">
                <a:latin typeface="Arial" pitchFamily="34" charset="0"/>
                <a:cs typeface="Arial" pitchFamily="34" charset="0"/>
              </a:rPr>
              <a:t>XML</a:t>
            </a:r>
          </a:p>
          <a:p>
            <a:pPr>
              <a:buClr>
                <a:schemeClr val="accent1"/>
              </a:buClr>
            </a:pPr>
            <a:r>
              <a:rPr lang="en-US" sz="2800" dirty="0" smtClean="0">
                <a:latin typeface="Arial" pitchFamily="34" charset="0"/>
                <a:cs typeface="Arial" pitchFamily="34" charset="0"/>
              </a:rPr>
              <a:t>Enterprise wide multi-tiered </a:t>
            </a:r>
            <a:r>
              <a:rPr lang="en-US" sz="2800" dirty="0">
                <a:latin typeface="Arial" pitchFamily="34" charset="0"/>
                <a:cs typeface="Arial" pitchFamily="34" charset="0"/>
              </a:rPr>
              <a:t>design</a:t>
            </a:r>
          </a:p>
          <a:p>
            <a:pPr>
              <a:buClr>
                <a:schemeClr val="accent1"/>
              </a:buClr>
            </a:pPr>
            <a:endParaRPr lang="en-US" sz="2800" dirty="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1697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fade">
                                      <p:cBhvr>
                                        <p:cTn id="16" dur="500"/>
                                        <p:tgtEl>
                                          <p:spTgt spid="3">
                                            <p:txEl>
                                              <p:pRg st="7" end="7"/>
                                            </p:txEl>
                                          </p:spTgt>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3">
                                            <p:txEl>
                                              <p:pRg st="8" end="8"/>
                                            </p:txEl>
                                          </p:spTgt>
                                        </p:tgtEl>
                                        <p:attrNameLst>
                                          <p:attrName>style.visibility</p:attrName>
                                        </p:attrNameLst>
                                      </p:cBhvr>
                                      <p:to>
                                        <p:strVal val="visible"/>
                                      </p:to>
                                    </p:set>
                                    <p:animEffect transition="in" filter="fade">
                                      <p:cBhvr>
                                        <p:cTn id="20" dur="500"/>
                                        <p:tgtEl>
                                          <p:spTgt spid="3">
                                            <p:txEl>
                                              <p:pRg st="8" end="8"/>
                                            </p:txEl>
                                          </p:spTgt>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Effect transition="in" filter="fade">
                                      <p:cBhvr>
                                        <p:cTn id="2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305800" cy="4754563"/>
          </a:xfrm>
        </p:spPr>
        <p:txBody>
          <a:bodyPr>
            <a:normAutofit/>
          </a:bodyPr>
          <a:lstStyle/>
          <a:p>
            <a:pPr marL="0" indent="0">
              <a:buClr>
                <a:schemeClr val="accent1"/>
              </a:buClr>
              <a:buNone/>
            </a:pPr>
            <a:r>
              <a:rPr lang="en-US" sz="2800" b="1" dirty="0" smtClean="0">
                <a:latin typeface="Arial" pitchFamily="34" charset="0"/>
                <a:cs typeface="Arial" pitchFamily="34" charset="0"/>
              </a:rPr>
              <a:t>Goals</a:t>
            </a: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smtClean="0">
                <a:solidFill>
                  <a:schemeClr val="accent1"/>
                </a:solidFill>
                <a:latin typeface="Arial" pitchFamily="34" charset="0"/>
                <a:cs typeface="Arial" pitchFamily="34" charset="0"/>
              </a:rPr>
              <a:t>Compatible </a:t>
            </a:r>
            <a:r>
              <a:rPr lang="en-US" sz="2800" dirty="0">
                <a:solidFill>
                  <a:schemeClr val="accent1"/>
                </a:solidFill>
                <a:latin typeface="Arial" pitchFamily="34" charset="0"/>
                <a:cs typeface="Arial" pitchFamily="34" charset="0"/>
              </a:rPr>
              <a:t>with current </a:t>
            </a:r>
            <a:r>
              <a:rPr lang="en-US" sz="2800" dirty="0" smtClean="0">
                <a:solidFill>
                  <a:schemeClr val="accent1"/>
                </a:solidFill>
                <a:latin typeface="Arial" pitchFamily="34" charset="0"/>
                <a:cs typeface="Arial" pitchFamily="34" charset="0"/>
              </a:rPr>
              <a:t>systems</a:t>
            </a:r>
          </a:p>
          <a:p>
            <a:pPr marL="0" indent="0">
              <a:buClr>
                <a:schemeClr val="accent1"/>
              </a:buClr>
              <a:buNone/>
            </a:pPr>
            <a:endParaRPr lang="en-US" sz="2800" dirty="0">
              <a:latin typeface="Arial" pitchFamily="34" charset="0"/>
              <a:cs typeface="Arial" pitchFamily="34" charset="0"/>
            </a:endParaRPr>
          </a:p>
          <a:p>
            <a:pPr>
              <a:buClr>
                <a:schemeClr val="accent1"/>
              </a:buClr>
            </a:pPr>
            <a:r>
              <a:rPr lang="en-US" sz="2800" dirty="0" smtClean="0">
                <a:latin typeface="Arial" pitchFamily="34" charset="0"/>
                <a:cs typeface="Arial" pitchFamily="34" charset="0"/>
              </a:rPr>
              <a:t>New applications </a:t>
            </a:r>
            <a:r>
              <a:rPr lang="en-US" sz="2800" dirty="0">
                <a:latin typeface="Arial" pitchFamily="34" charset="0"/>
                <a:cs typeface="Arial" pitchFamily="34" charset="0"/>
              </a:rPr>
              <a:t>should be able to communicate with existing systems</a:t>
            </a:r>
            <a:r>
              <a:rPr lang="en-US" sz="2800" dirty="0" smtClean="0">
                <a:latin typeface="Arial" pitchFamily="34" charset="0"/>
                <a:cs typeface="Arial" pitchFamily="34" charset="0"/>
              </a:rPr>
              <a:t>.</a:t>
            </a:r>
          </a:p>
          <a:p>
            <a:pPr>
              <a:buClr>
                <a:schemeClr val="accent1"/>
              </a:buClr>
            </a:pPr>
            <a:endParaRPr lang="en-US" sz="2800" dirty="0">
              <a:latin typeface="Arial" pitchFamily="34" charset="0"/>
              <a:cs typeface="Arial" pitchFamily="34" charset="0"/>
            </a:endParaRPr>
          </a:p>
          <a:p>
            <a:pPr>
              <a:buClr>
                <a:schemeClr val="accent1"/>
              </a:buClr>
            </a:pPr>
            <a:r>
              <a:rPr lang="en-US" sz="2800" dirty="0">
                <a:latin typeface="Arial" pitchFamily="34" charset="0"/>
                <a:cs typeface="Arial" pitchFamily="34" charset="0"/>
              </a:rPr>
              <a:t>Minimal changes should be required to existing applications / systems.</a:t>
            </a:r>
          </a:p>
          <a:p>
            <a:pPr>
              <a:buClr>
                <a:schemeClr val="accent1"/>
              </a:buClr>
            </a:pPr>
            <a:endParaRPr lang="en-US" sz="2800" dirty="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18218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6" end="6"/>
                                            </p:txEl>
                                          </p:spTgt>
                                        </p:tgtEl>
                                        <p:attrNameLst>
                                          <p:attrName>style.visibility</p:attrName>
                                        </p:attrNameLst>
                                      </p:cBhvr>
                                      <p:to>
                                        <p:strVal val="visible"/>
                                      </p:to>
                                    </p:set>
                                    <p:animEffect transition="in" filter="fade">
                                      <p:cBhvr>
                                        <p:cTn id="1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229600" cy="4754563"/>
          </a:xfrm>
        </p:spPr>
        <p:txBody>
          <a:bodyPr>
            <a:normAutofit fontScale="85000" lnSpcReduction="20000"/>
          </a:bodyPr>
          <a:lstStyle/>
          <a:p>
            <a:pPr marL="0" indent="0">
              <a:buClr>
                <a:schemeClr val="accent1"/>
              </a:buClr>
              <a:buNone/>
            </a:pPr>
            <a:r>
              <a:rPr lang="en-US" sz="2800" b="1" dirty="0" smtClean="0">
                <a:latin typeface="Arial" pitchFamily="34" charset="0"/>
                <a:cs typeface="Arial" pitchFamily="34" charset="0"/>
              </a:rPr>
              <a:t>Goals</a:t>
            </a: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a:solidFill>
                  <a:schemeClr val="accent1"/>
                </a:solidFill>
                <a:latin typeface="Arial" pitchFamily="34" charset="0"/>
                <a:cs typeface="Arial" pitchFamily="34" charset="0"/>
              </a:rPr>
              <a:t>Support Multiple </a:t>
            </a:r>
            <a:r>
              <a:rPr lang="en-US" sz="2800" dirty="0" smtClean="0">
                <a:solidFill>
                  <a:schemeClr val="accent1"/>
                </a:solidFill>
                <a:latin typeface="Arial" pitchFamily="34" charset="0"/>
                <a:cs typeface="Arial" pitchFamily="34" charset="0"/>
              </a:rPr>
              <a:t>Document </a:t>
            </a:r>
            <a:r>
              <a:rPr lang="en-US" sz="2800" dirty="0">
                <a:solidFill>
                  <a:schemeClr val="accent1"/>
                </a:solidFill>
                <a:latin typeface="Arial" pitchFamily="34" charset="0"/>
                <a:cs typeface="Arial" pitchFamily="34" charset="0"/>
              </a:rPr>
              <a:t>Formats</a:t>
            </a:r>
            <a:r>
              <a:rPr lang="en-US" sz="2800" dirty="0">
                <a:latin typeface="Arial" pitchFamily="34" charset="0"/>
                <a:cs typeface="Arial" pitchFamily="34" charset="0"/>
              </a:rPr>
              <a:t/>
            </a:r>
            <a:br>
              <a:rPr lang="en-US" sz="2800" dirty="0">
                <a:latin typeface="Arial" pitchFamily="34" charset="0"/>
                <a:cs typeface="Arial" pitchFamily="34" charset="0"/>
              </a:rPr>
            </a:br>
            <a:endParaRPr lang="en-US" sz="2800" dirty="0">
              <a:latin typeface="Arial" pitchFamily="34" charset="0"/>
              <a:cs typeface="Arial" pitchFamily="34" charset="0"/>
            </a:endParaRPr>
          </a:p>
          <a:p>
            <a:pPr>
              <a:buClr>
                <a:schemeClr val="accent1"/>
              </a:buClr>
            </a:pPr>
            <a:r>
              <a:rPr lang="en-US" sz="2800" dirty="0">
                <a:latin typeface="Arial" pitchFamily="34" charset="0"/>
                <a:cs typeface="Arial" pitchFamily="34" charset="0"/>
              </a:rPr>
              <a:t>Legacy Formats</a:t>
            </a:r>
          </a:p>
          <a:p>
            <a:pPr lvl="1">
              <a:buClr>
                <a:schemeClr val="accent1"/>
              </a:buClr>
            </a:pPr>
            <a:r>
              <a:rPr lang="en-US" sz="2400" dirty="0" smtClean="0">
                <a:latin typeface="Arial" pitchFamily="34" charset="0"/>
                <a:cs typeface="Arial" pitchFamily="34" charset="0"/>
              </a:rPr>
              <a:t>PeopleSoft</a:t>
            </a:r>
          </a:p>
          <a:p>
            <a:pPr lvl="1">
              <a:buClr>
                <a:schemeClr val="accent1"/>
              </a:buClr>
            </a:pPr>
            <a:r>
              <a:rPr lang="en-US" sz="2400" dirty="0" smtClean="0">
                <a:latin typeface="Arial" pitchFamily="34" charset="0"/>
                <a:cs typeface="Arial" pitchFamily="34" charset="0"/>
              </a:rPr>
              <a:t>Kronos</a:t>
            </a:r>
            <a:endParaRPr lang="en-US" sz="2400" dirty="0">
              <a:latin typeface="Arial" pitchFamily="34" charset="0"/>
              <a:cs typeface="Arial" pitchFamily="34" charset="0"/>
            </a:endParaRPr>
          </a:p>
          <a:p>
            <a:pPr marL="0" indent="0">
              <a:buClr>
                <a:schemeClr val="accent1"/>
              </a:buClr>
              <a:buNone/>
            </a:pPr>
            <a:endParaRPr lang="en-US" sz="2800" dirty="0" smtClean="0">
              <a:latin typeface="Arial" pitchFamily="34" charset="0"/>
              <a:cs typeface="Arial" pitchFamily="34" charset="0"/>
            </a:endParaRPr>
          </a:p>
          <a:p>
            <a:pPr>
              <a:buClr>
                <a:schemeClr val="accent1"/>
              </a:buClr>
            </a:pPr>
            <a:r>
              <a:rPr lang="en-US" sz="2800" dirty="0" smtClean="0">
                <a:latin typeface="Arial" pitchFamily="34" charset="0"/>
                <a:cs typeface="Arial" pitchFamily="34" charset="0"/>
              </a:rPr>
              <a:t>Current Formats</a:t>
            </a:r>
          </a:p>
          <a:p>
            <a:pPr lvl="1">
              <a:buClr>
                <a:schemeClr val="accent1"/>
              </a:buClr>
            </a:pPr>
            <a:r>
              <a:rPr lang="en-US" sz="2400" dirty="0">
                <a:latin typeface="Arial" pitchFamily="34" charset="0"/>
                <a:cs typeface="Arial" pitchFamily="34" charset="0"/>
              </a:rPr>
              <a:t>WorkDay XML </a:t>
            </a:r>
            <a:r>
              <a:rPr lang="en-US" sz="2400" dirty="0" smtClean="0">
                <a:latin typeface="Arial" pitchFamily="34" charset="0"/>
                <a:cs typeface="Arial" pitchFamily="34" charset="0"/>
              </a:rPr>
              <a:t>v14</a:t>
            </a:r>
            <a:endParaRPr lang="en-US" sz="2400" dirty="0">
              <a:latin typeface="Arial" pitchFamily="34" charset="0"/>
              <a:cs typeface="Arial" pitchFamily="34" charset="0"/>
            </a:endParaRPr>
          </a:p>
          <a:p>
            <a:pPr marL="0" indent="0">
              <a:buClr>
                <a:schemeClr val="accent1"/>
              </a:buClr>
              <a:buNone/>
            </a:pPr>
            <a:endParaRPr lang="en-US" sz="2800" dirty="0" smtClean="0">
              <a:latin typeface="Arial" pitchFamily="34" charset="0"/>
              <a:cs typeface="Arial" pitchFamily="34" charset="0"/>
            </a:endParaRPr>
          </a:p>
          <a:p>
            <a:pPr>
              <a:buClr>
                <a:schemeClr val="accent1"/>
              </a:buClr>
            </a:pPr>
            <a:r>
              <a:rPr lang="en-US" sz="2800" dirty="0" smtClean="0">
                <a:latin typeface="Arial" pitchFamily="34" charset="0"/>
                <a:cs typeface="Arial" pitchFamily="34" charset="0"/>
              </a:rPr>
              <a:t>Future Formats</a:t>
            </a:r>
          </a:p>
          <a:p>
            <a:pPr lvl="1">
              <a:buClr>
                <a:schemeClr val="accent1"/>
              </a:buClr>
            </a:pPr>
            <a:r>
              <a:rPr lang="en-US" sz="2400" dirty="0" smtClean="0">
                <a:latin typeface="Arial" pitchFamily="34" charset="0"/>
                <a:cs typeface="Arial" pitchFamily="34" charset="0"/>
              </a:rPr>
              <a:t>WorkDay XML v100</a:t>
            </a:r>
            <a:endParaRPr lang="en-US" sz="2400" dirty="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52464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animEffect transition="in" filter="fade">
                                      <p:cBhvr>
                                        <p:cTn id="26" dur="500"/>
                                        <p:tgtEl>
                                          <p:spTgt spid="3">
                                            <p:txEl>
                                              <p:pRg st="10" end="1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animEffect transition="in" filter="fade">
                                      <p:cBhvr>
                                        <p:cTn id="29"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229600" cy="4754563"/>
          </a:xfrm>
        </p:spPr>
        <p:txBody>
          <a:bodyPr>
            <a:normAutofit/>
          </a:bodyPr>
          <a:lstStyle/>
          <a:p>
            <a:pPr marL="0" indent="0">
              <a:buClr>
                <a:schemeClr val="accent1"/>
              </a:buClr>
              <a:buNone/>
            </a:pPr>
            <a:r>
              <a:rPr lang="en-US" sz="2800" b="1" dirty="0" smtClean="0">
                <a:latin typeface="Arial" pitchFamily="34" charset="0"/>
                <a:cs typeface="Arial" pitchFamily="34" charset="0"/>
              </a:rPr>
              <a:t>Goals</a:t>
            </a: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smtClean="0">
                <a:solidFill>
                  <a:schemeClr val="accent1"/>
                </a:solidFill>
                <a:latin typeface="Arial" pitchFamily="34" charset="0"/>
                <a:cs typeface="Arial" pitchFamily="34" charset="0"/>
              </a:rPr>
              <a:t>Ease </a:t>
            </a:r>
            <a:r>
              <a:rPr lang="en-US" sz="2800" dirty="0">
                <a:solidFill>
                  <a:schemeClr val="accent1"/>
                </a:solidFill>
                <a:latin typeface="Arial" pitchFamily="34" charset="0"/>
                <a:cs typeface="Arial" pitchFamily="34" charset="0"/>
              </a:rPr>
              <a:t>of Maintenance &amp; Enhancements</a:t>
            </a:r>
          </a:p>
          <a:p>
            <a:pPr marL="0" indent="0">
              <a:buClr>
                <a:schemeClr val="accent1"/>
              </a:buClr>
              <a:buNone/>
            </a:pPr>
            <a:endParaRPr lang="en-US" sz="2800" dirty="0">
              <a:latin typeface="Arial" pitchFamily="34" charset="0"/>
              <a:cs typeface="Arial" pitchFamily="34" charset="0"/>
            </a:endParaRPr>
          </a:p>
          <a:p>
            <a:pPr>
              <a:buClr>
                <a:schemeClr val="accent1"/>
              </a:buClr>
            </a:pPr>
            <a:r>
              <a:rPr lang="en-US" sz="2800" dirty="0">
                <a:latin typeface="Arial" pitchFamily="34" charset="0"/>
                <a:cs typeface="Arial" pitchFamily="34" charset="0"/>
              </a:rPr>
              <a:t>Maintenance &amp; Enhancements account for well over 50% of typical software </a:t>
            </a:r>
            <a:r>
              <a:rPr lang="en-US" sz="2800" dirty="0" smtClean="0">
                <a:latin typeface="Arial" pitchFamily="34" charset="0"/>
                <a:cs typeface="Arial" pitchFamily="34" charset="0"/>
              </a:rPr>
              <a:t>cost.</a:t>
            </a:r>
          </a:p>
          <a:p>
            <a:pPr marL="0" indent="0">
              <a:buClr>
                <a:schemeClr val="accent1"/>
              </a:buClr>
              <a:buNone/>
            </a:pPr>
            <a:endParaRPr lang="en-US" sz="2800" dirty="0" smtClean="0">
              <a:latin typeface="Arial" pitchFamily="34" charset="0"/>
              <a:cs typeface="Arial" pitchFamily="34" charset="0"/>
            </a:endParaRPr>
          </a:p>
          <a:p>
            <a:pPr>
              <a:buClr>
                <a:schemeClr val="accent1"/>
              </a:buClr>
            </a:pPr>
            <a:r>
              <a:rPr lang="en-US" sz="2800" dirty="0" smtClean="0">
                <a:latin typeface="Arial" pitchFamily="34" charset="0"/>
                <a:cs typeface="Arial" pitchFamily="34" charset="0"/>
              </a:rPr>
              <a:t>In long lived environments, like universities, the costs jump much higher.</a:t>
            </a:r>
          </a:p>
          <a:p>
            <a:pPr marL="0" indent="0">
              <a:buClr>
                <a:schemeClr val="accent1"/>
              </a:buClr>
              <a:buNone/>
            </a:pPr>
            <a:endParaRPr lang="en-US" sz="2800" dirty="0" smtClean="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7477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229600" cy="4754563"/>
          </a:xfrm>
        </p:spPr>
        <p:txBody>
          <a:bodyPr>
            <a:normAutofit lnSpcReduction="10000"/>
          </a:bodyPr>
          <a:lstStyle/>
          <a:p>
            <a:pPr marL="0" indent="0">
              <a:buClr>
                <a:schemeClr val="accent1"/>
              </a:buClr>
              <a:buNone/>
            </a:pPr>
            <a:r>
              <a:rPr lang="en-US" sz="2800" b="1" dirty="0" smtClean="0">
                <a:latin typeface="Arial" pitchFamily="34" charset="0"/>
                <a:cs typeface="Arial" pitchFamily="34" charset="0"/>
              </a:rPr>
              <a:t>Goals</a:t>
            </a: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a:solidFill>
                  <a:schemeClr val="accent1"/>
                </a:solidFill>
                <a:latin typeface="Arial" pitchFamily="34" charset="0"/>
                <a:cs typeface="Arial" pitchFamily="34" charset="0"/>
              </a:rPr>
              <a:t>Ease of Maintenance &amp; Enhancements</a:t>
            </a:r>
            <a:r>
              <a:rPr lang="en-US" sz="2200" dirty="0">
                <a:solidFill>
                  <a:schemeClr val="accent1"/>
                </a:solidFill>
                <a:latin typeface="Arial" pitchFamily="34" charset="0"/>
                <a:cs typeface="Arial" pitchFamily="34" charset="0"/>
              </a:rPr>
              <a:t> (continued)</a:t>
            </a:r>
          </a:p>
          <a:p>
            <a:pPr marL="0" indent="0">
              <a:buClr>
                <a:schemeClr val="accent1"/>
              </a:buClr>
              <a:buNone/>
            </a:pPr>
            <a:endParaRPr lang="en-US" sz="2800" dirty="0">
              <a:latin typeface="Arial" pitchFamily="34" charset="0"/>
              <a:cs typeface="Arial" pitchFamily="34" charset="0"/>
            </a:endParaRPr>
          </a:p>
          <a:p>
            <a:pPr marL="400050" lvl="1" indent="0">
              <a:buClr>
                <a:schemeClr val="accent1"/>
              </a:buClr>
              <a:buNone/>
            </a:pPr>
            <a:r>
              <a:rPr lang="en-US" sz="2400" i="1" dirty="0">
                <a:latin typeface="Arial" pitchFamily="34" charset="0"/>
                <a:cs typeface="Arial" pitchFamily="34" charset="0"/>
              </a:rPr>
              <a:t>“Hewlett-Packard estimates that … 40% to 60% of production costs were directly related to maintenance. There was a rule of thumb that eighty percent of a Department of Defense (DoD) system's cost is in maintenance; older Cheyenne Mountain Complex systems may have surpassed ninety percent.”</a:t>
            </a:r>
            <a:br>
              <a:rPr lang="en-US" sz="2400" i="1" dirty="0">
                <a:latin typeface="Arial" pitchFamily="34" charset="0"/>
                <a:cs typeface="Arial" pitchFamily="34" charset="0"/>
              </a:rPr>
            </a:br>
            <a:r>
              <a:rPr lang="en-US" sz="1800" dirty="0">
                <a:latin typeface="Arial" pitchFamily="34" charset="0"/>
                <a:cs typeface="Arial" pitchFamily="34" charset="0"/>
              </a:rPr>
              <a:t>Software Engineering Institute (SEI)</a:t>
            </a:r>
            <a:r>
              <a:rPr lang="en-US" sz="2400" dirty="0">
                <a:latin typeface="Arial" pitchFamily="34" charset="0"/>
                <a:cs typeface="Arial" pitchFamily="34" charset="0"/>
              </a:rPr>
              <a:t/>
            </a:r>
            <a:br>
              <a:rPr lang="en-US" sz="2400" dirty="0">
                <a:latin typeface="Arial" pitchFamily="34" charset="0"/>
                <a:cs typeface="Arial" pitchFamily="34" charset="0"/>
              </a:rPr>
            </a:br>
            <a:endParaRPr lang="en-US" sz="2400" dirty="0">
              <a:latin typeface="Arial" pitchFamily="34" charset="0"/>
              <a:cs typeface="Arial" pitchFamily="34" charset="0"/>
            </a:endParaRPr>
          </a:p>
          <a:p>
            <a:pPr marL="0" indent="0">
              <a:buClr>
                <a:schemeClr val="accent1"/>
              </a:buClr>
              <a:buNone/>
            </a:pPr>
            <a:endParaRPr lang="en-US" sz="2800" dirty="0" smtClean="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23349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217" y="685800"/>
            <a:ext cx="8229600" cy="609600"/>
          </a:xfrm>
        </p:spPr>
        <p:txBody>
          <a:bodyPr>
            <a:normAutofit/>
          </a:bodyPr>
          <a:lstStyle/>
          <a:p>
            <a:pPr algn="l"/>
            <a:r>
              <a:rPr lang="en-US" sz="2000" dirty="0" smtClean="0">
                <a:solidFill>
                  <a:schemeClr val="accent1"/>
                </a:solidFill>
                <a:latin typeface="Arial" pitchFamily="34" charset="0"/>
                <a:cs typeface="Arial" pitchFamily="34" charset="0"/>
              </a:rPr>
              <a:t>What is SOA?</a:t>
            </a:r>
            <a:endParaRPr lang="en-US" sz="2000" dirty="0">
              <a:solidFill>
                <a:schemeClr val="accent1"/>
              </a:solidFill>
              <a:latin typeface="Arial" pitchFamily="34" charset="0"/>
              <a:cs typeface="Arial" pitchFamily="34" charset="0"/>
            </a:endParaRPr>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pPr marL="0" indent="0">
              <a:buClr>
                <a:schemeClr val="accent1"/>
              </a:buClr>
              <a:buNone/>
            </a:pPr>
            <a:r>
              <a:rPr lang="en-US" sz="2800" b="1" dirty="0" smtClean="0">
                <a:latin typeface="Arial" pitchFamily="34" charset="0"/>
                <a:cs typeface="Arial" pitchFamily="34" charset="0"/>
              </a:rPr>
              <a:t>Goals</a:t>
            </a:r>
          </a:p>
          <a:p>
            <a:pPr marL="0" indent="0">
              <a:buClr>
                <a:schemeClr val="accent1"/>
              </a:buClr>
              <a:buNone/>
            </a:pPr>
            <a:endParaRPr lang="en-US" sz="2800" dirty="0" smtClean="0">
              <a:latin typeface="Arial" pitchFamily="34" charset="0"/>
              <a:cs typeface="Arial" pitchFamily="34" charset="0"/>
            </a:endParaRPr>
          </a:p>
          <a:p>
            <a:pPr marL="0" indent="0">
              <a:buClr>
                <a:schemeClr val="accent1"/>
              </a:buClr>
              <a:buNone/>
            </a:pPr>
            <a:r>
              <a:rPr lang="en-US" sz="2800" dirty="0">
                <a:solidFill>
                  <a:schemeClr val="accent1"/>
                </a:solidFill>
                <a:latin typeface="Arial" pitchFamily="34" charset="0"/>
                <a:cs typeface="Arial" pitchFamily="34" charset="0"/>
              </a:rPr>
              <a:t>Organize our Units of work into Enterprise </a:t>
            </a:r>
            <a:r>
              <a:rPr lang="en-US" sz="2800" dirty="0" smtClean="0">
                <a:solidFill>
                  <a:schemeClr val="accent1"/>
                </a:solidFill>
                <a:latin typeface="Arial" pitchFamily="34" charset="0"/>
                <a:cs typeface="Arial" pitchFamily="34" charset="0"/>
              </a:rPr>
              <a:t>Services</a:t>
            </a:r>
          </a:p>
          <a:p>
            <a:pPr marL="0" indent="0">
              <a:buClr>
                <a:schemeClr val="accent1"/>
              </a:buClr>
              <a:buNone/>
            </a:pPr>
            <a:endParaRPr lang="en-US" sz="2800" dirty="0">
              <a:latin typeface="Arial" pitchFamily="34" charset="0"/>
              <a:cs typeface="Arial" pitchFamily="34" charset="0"/>
            </a:endParaRPr>
          </a:p>
          <a:p>
            <a:pPr>
              <a:buClr>
                <a:schemeClr val="accent1"/>
              </a:buClr>
            </a:pPr>
            <a:r>
              <a:rPr lang="en-US" sz="2800" dirty="0">
                <a:latin typeface="Arial" pitchFamily="34" charset="0"/>
                <a:cs typeface="Arial" pitchFamily="34" charset="0"/>
              </a:rPr>
              <a:t>Allows reuse of:</a:t>
            </a:r>
          </a:p>
          <a:p>
            <a:pPr lvl="1">
              <a:buClr>
                <a:schemeClr val="accent1"/>
              </a:buClr>
            </a:pPr>
            <a:r>
              <a:rPr lang="en-US" sz="2400" dirty="0" smtClean="0">
                <a:latin typeface="Arial" pitchFamily="34" charset="0"/>
                <a:cs typeface="Arial" pitchFamily="34" charset="0"/>
              </a:rPr>
              <a:t>Low </a:t>
            </a:r>
            <a:r>
              <a:rPr lang="en-US" sz="2400" dirty="0">
                <a:latin typeface="Arial" pitchFamily="34" charset="0"/>
                <a:cs typeface="Arial" pitchFamily="34" charset="0"/>
              </a:rPr>
              <a:t>level data retrieval services</a:t>
            </a:r>
          </a:p>
          <a:p>
            <a:pPr lvl="1">
              <a:buClr>
                <a:schemeClr val="accent1"/>
              </a:buClr>
            </a:pPr>
            <a:r>
              <a:rPr lang="en-US" sz="2400" dirty="0">
                <a:latin typeface="Arial" pitchFamily="34" charset="0"/>
                <a:cs typeface="Arial" pitchFamily="34" charset="0"/>
              </a:rPr>
              <a:t>High level data processing such as reports</a:t>
            </a:r>
          </a:p>
          <a:p>
            <a:pPr>
              <a:buClr>
                <a:schemeClr val="accent1"/>
              </a:buClr>
            </a:pPr>
            <a:r>
              <a:rPr lang="en-US" sz="2800" dirty="0">
                <a:latin typeface="Arial" pitchFamily="34" charset="0"/>
                <a:cs typeface="Arial" pitchFamily="34" charset="0"/>
              </a:rPr>
              <a:t>Easier Development</a:t>
            </a:r>
          </a:p>
          <a:p>
            <a:pPr>
              <a:buClr>
                <a:schemeClr val="accent1"/>
              </a:buClr>
            </a:pPr>
            <a:r>
              <a:rPr lang="en-US" sz="2800" dirty="0">
                <a:latin typeface="Arial" pitchFamily="34" charset="0"/>
                <a:cs typeface="Arial" pitchFamily="34" charset="0"/>
              </a:rPr>
              <a:t>Simplified Maintenance</a:t>
            </a:r>
          </a:p>
          <a:p>
            <a:pPr>
              <a:buClr>
                <a:schemeClr val="accent1"/>
              </a:buClr>
            </a:pPr>
            <a:r>
              <a:rPr lang="en-US" sz="2800" dirty="0">
                <a:latin typeface="Arial" pitchFamily="34" charset="0"/>
                <a:cs typeface="Arial" pitchFamily="34" charset="0"/>
              </a:rPr>
              <a:t>Makes replacement of individual components possible.</a:t>
            </a:r>
          </a:p>
          <a:p>
            <a:pPr marL="0" indent="0">
              <a:buClr>
                <a:schemeClr val="accent1"/>
              </a:buClr>
              <a:buNone/>
            </a:pPr>
            <a:endParaRPr lang="en-US" sz="2800" dirty="0" smtClean="0">
              <a:latin typeface="Arial" pitchFamily="34" charset="0"/>
              <a:cs typeface="Arial" pitchFamily="34" charset="0"/>
            </a:endParaRPr>
          </a:p>
        </p:txBody>
      </p:sp>
      <p:cxnSp>
        <p:nvCxnSpPr>
          <p:cNvPr id="4" name="Straight Connector 3"/>
          <p:cNvCxnSpPr/>
          <p:nvPr/>
        </p:nvCxnSpPr>
        <p:spPr>
          <a:xfrm>
            <a:off x="457200" y="1219200"/>
            <a:ext cx="8305800"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58445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8871</TotalTime>
  <Words>1469</Words>
  <Application>Microsoft Macintosh PowerPoint</Application>
  <PresentationFormat>On-screen Show (4:3)</PresentationFormat>
  <Paragraphs>221</Paragraphs>
  <Slides>29</Slides>
  <Notes>16</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 A Menu of SOA Integration Options</vt:lpstr>
      <vt:lpstr>Overview</vt:lpstr>
      <vt:lpstr>What is SOA?</vt:lpstr>
      <vt:lpstr>What is SOA?</vt:lpstr>
      <vt:lpstr>What is SOA?</vt:lpstr>
      <vt:lpstr>What is SOA?</vt:lpstr>
      <vt:lpstr>What is SOA?</vt:lpstr>
      <vt:lpstr>What is SOA?</vt:lpstr>
      <vt:lpstr>What is SOA?</vt:lpstr>
      <vt:lpstr>What is SOA?</vt:lpstr>
      <vt:lpstr>What is SOA?</vt:lpstr>
      <vt:lpstr>What is SOA?</vt:lpstr>
      <vt:lpstr>What is SOA?</vt:lpstr>
      <vt:lpstr>Important Integration Concepts</vt:lpstr>
      <vt:lpstr>Integration Types</vt:lpstr>
      <vt:lpstr>Integration Types – Queues</vt:lpstr>
      <vt:lpstr>Technically, how are applications communicated with?</vt:lpstr>
      <vt:lpstr>Integration Types</vt:lpstr>
      <vt:lpstr>Integration Types</vt:lpstr>
      <vt:lpstr>Integration Types – Web Services</vt:lpstr>
      <vt:lpstr>Integration Types – Queues</vt:lpstr>
      <vt:lpstr>Integration Types – Queues</vt:lpstr>
      <vt:lpstr>Integration Types</vt:lpstr>
      <vt:lpstr>What does Oracle SOA provide?</vt:lpstr>
      <vt:lpstr>Integration Types</vt:lpstr>
      <vt:lpstr>Some Advanced Design Patterns</vt:lpstr>
      <vt:lpstr>Design Patterns</vt:lpstr>
      <vt:lpstr>Design Patterns</vt:lpstr>
      <vt:lpstr>Questions?</vt:lpstr>
    </vt:vector>
  </TitlesOfParts>
  <Company>VivanTech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Forms and Workflow Assesment Project  Stanford Uni</dc:title>
  <dc:creator>Daniel Valenzuela</dc:creator>
  <cp:lastModifiedBy>Steve Lutter</cp:lastModifiedBy>
  <cp:revision>368</cp:revision>
  <dcterms:created xsi:type="dcterms:W3CDTF">2011-05-11T00:24:50Z</dcterms:created>
  <dcterms:modified xsi:type="dcterms:W3CDTF">2011-10-06T17:32:13Z</dcterms:modified>
</cp:coreProperties>
</file>