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475" r:id="rId2"/>
    <p:sldId id="477" r:id="rId3"/>
    <p:sldId id="478" r:id="rId4"/>
    <p:sldId id="489" r:id="rId5"/>
    <p:sldId id="479" r:id="rId6"/>
    <p:sldId id="480" r:id="rId7"/>
    <p:sldId id="481" r:id="rId8"/>
    <p:sldId id="483" r:id="rId9"/>
    <p:sldId id="482" r:id="rId10"/>
    <p:sldId id="485" r:id="rId11"/>
    <p:sldId id="484" r:id="rId12"/>
    <p:sldId id="486" r:id="rId13"/>
    <p:sldId id="487" r:id="rId14"/>
    <p:sldId id="488" r:id="rId1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096" autoAdjust="0"/>
  </p:normalViewPr>
  <p:slideViewPr>
    <p:cSldViewPr>
      <p:cViewPr>
        <p:scale>
          <a:sx n="59" d="100"/>
          <a:sy n="59" d="100"/>
        </p:scale>
        <p:origin x="-1464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752600" y="6172200"/>
            <a:ext cx="3962400" cy="1143000"/>
          </a:xfrm>
        </p:spPr>
        <p:txBody>
          <a:bodyPr/>
          <a:lstStyle/>
          <a:p>
            <a:r>
              <a:rPr lang="en-US" dirty="0" smtClean="0"/>
              <a:t>Patrick </a:t>
            </a:r>
            <a:r>
              <a:rPr lang="en-US" dirty="0" err="1" smtClean="0"/>
              <a:t>Farnham</a:t>
            </a:r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3200400" y="1044575"/>
            <a:ext cx="7772400" cy="1470025"/>
          </a:xfrm>
        </p:spPr>
        <p:txBody>
          <a:bodyPr/>
          <a:lstStyle/>
          <a:p>
            <a:r>
              <a:rPr lang="en-US" dirty="0" smtClean="0"/>
              <a:t>Residuals </a:t>
            </a:r>
            <a:br>
              <a:rPr lang="en-US" dirty="0" smtClean="0"/>
            </a:br>
            <a:r>
              <a:rPr lang="en-US" dirty="0" smtClean="0"/>
              <a:t>Management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Alum Sludge Problems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Dewaters very poorly – 1% to maybe 10%</a:t>
            </a:r>
          </a:p>
          <a:p>
            <a:endParaRPr lang="en-US" dirty="0"/>
          </a:p>
          <a:p>
            <a:r>
              <a:rPr lang="en-US" dirty="0" smtClean="0"/>
              <a:t>Lack of freeze/thaw</a:t>
            </a:r>
          </a:p>
          <a:p>
            <a:endParaRPr lang="en-US" dirty="0"/>
          </a:p>
          <a:p>
            <a:r>
              <a:rPr lang="en-US" dirty="0" smtClean="0"/>
              <a:t>Incident rainfall</a:t>
            </a:r>
          </a:p>
          <a:p>
            <a:endParaRPr lang="en-US" dirty="0"/>
          </a:p>
          <a:p>
            <a:endParaRPr lang="en-US" dirty="0" smtClean="0"/>
          </a:p>
          <a:p>
            <a:pPr marL="3657600" lvl="8" indent="0">
              <a:buNone/>
            </a:pP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173858"/>
            <a:ext cx="2382254" cy="35769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34200" y="5790645"/>
            <a:ext cx="2104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wish.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724400"/>
            <a:ext cx="5486400" cy="13215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49749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Methods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Irrigation</a:t>
            </a:r>
          </a:p>
          <a:p>
            <a:pPr lvl="1"/>
            <a:r>
              <a:rPr lang="en-US" dirty="0" smtClean="0"/>
              <a:t>Previous studies </a:t>
            </a:r>
          </a:p>
          <a:p>
            <a:pPr lvl="2"/>
            <a:r>
              <a:rPr lang="en-US" dirty="0" smtClean="0"/>
              <a:t>IL and CT</a:t>
            </a:r>
          </a:p>
          <a:p>
            <a:pPr lvl="1"/>
            <a:r>
              <a:rPr lang="en-US" dirty="0" smtClean="0"/>
              <a:t>Limits available P</a:t>
            </a:r>
          </a:p>
          <a:p>
            <a:endParaRPr lang="en-US" dirty="0"/>
          </a:p>
          <a:p>
            <a:r>
              <a:rPr lang="en-US" dirty="0" smtClean="0"/>
              <a:t>Dispersal</a:t>
            </a:r>
          </a:p>
          <a:p>
            <a:pPr lvl="1"/>
            <a:r>
              <a:rPr lang="en-US" dirty="0" smtClean="0"/>
              <a:t>Should limit erosion</a:t>
            </a:r>
          </a:p>
          <a:p>
            <a:pPr lvl="1"/>
            <a:r>
              <a:rPr lang="en-US" dirty="0" smtClean="0"/>
              <a:t>Attempt to encourage percolation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52600"/>
            <a:ext cx="4191000" cy="3143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49749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Waste Streams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CaCO3 precipitate</a:t>
            </a:r>
          </a:p>
          <a:p>
            <a:pPr lvl="1"/>
            <a:r>
              <a:rPr lang="en-US" dirty="0" smtClean="0"/>
              <a:t>Any other components?</a:t>
            </a:r>
          </a:p>
          <a:p>
            <a:endParaRPr lang="en-US" dirty="0"/>
          </a:p>
          <a:p>
            <a:r>
              <a:rPr lang="en-US" dirty="0" smtClean="0"/>
              <a:t>Large flows from plant bypass/failure</a:t>
            </a:r>
          </a:p>
          <a:p>
            <a:pPr lvl="1"/>
            <a:r>
              <a:rPr lang="en-US" dirty="0" smtClean="0"/>
              <a:t>400 NTU (bypass), 20 NTU (failure)</a:t>
            </a:r>
          </a:p>
          <a:p>
            <a:endParaRPr lang="en-US" dirty="0"/>
          </a:p>
          <a:p>
            <a:r>
              <a:rPr lang="en-US" dirty="0" smtClean="0"/>
              <a:t>Chemical waste from Alum/</a:t>
            </a:r>
            <a:r>
              <a:rPr lang="en-US" dirty="0" err="1" smtClean="0"/>
              <a:t>PACl</a:t>
            </a:r>
            <a:r>
              <a:rPr lang="en-US" dirty="0" smtClean="0"/>
              <a:t> stock tanks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49749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0" t="18894" r="18596" b="19696"/>
          <a:stretch/>
        </p:blipFill>
        <p:spPr bwMode="auto">
          <a:xfrm>
            <a:off x="4431631" y="3868277"/>
            <a:ext cx="3721769" cy="2711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Estimate flow rates of sludge </a:t>
            </a:r>
          </a:p>
          <a:p>
            <a:pPr lvl="1"/>
            <a:r>
              <a:rPr lang="en-US" dirty="0" smtClean="0"/>
              <a:t>Info from Sarah Long (frequency, composition) </a:t>
            </a:r>
          </a:p>
          <a:p>
            <a:endParaRPr lang="en-US" dirty="0"/>
          </a:p>
          <a:p>
            <a:r>
              <a:rPr lang="en-US" dirty="0" smtClean="0"/>
              <a:t>Learn more about </a:t>
            </a:r>
            <a:r>
              <a:rPr lang="en-US" dirty="0" err="1" smtClean="0"/>
              <a:t>PACl</a:t>
            </a:r>
            <a:r>
              <a:rPr lang="en-US" dirty="0" smtClean="0"/>
              <a:t> (before switch)</a:t>
            </a:r>
          </a:p>
          <a:p>
            <a:pPr lvl="1"/>
            <a:r>
              <a:rPr lang="en-US" dirty="0" smtClean="0"/>
              <a:t>More sludge?</a:t>
            </a:r>
          </a:p>
          <a:p>
            <a:pPr lvl="1"/>
            <a:r>
              <a:rPr lang="en-US" dirty="0" smtClean="0"/>
              <a:t>Chris </a:t>
            </a:r>
            <a:r>
              <a:rPr lang="en-US" dirty="0" err="1" smtClean="0"/>
              <a:t>Bordlemay</a:t>
            </a:r>
            <a:r>
              <a:rPr lang="en-US" dirty="0" smtClean="0"/>
              <a:t> and</a:t>
            </a:r>
          </a:p>
          <a:p>
            <a:pPr marL="457200" lvl="1" indent="0">
              <a:buNone/>
            </a:pPr>
            <a:r>
              <a:rPr lang="en-US" dirty="0" smtClean="0"/>
              <a:t>    Po-</a:t>
            </a:r>
            <a:r>
              <a:rPr lang="en-US" dirty="0" err="1" smtClean="0"/>
              <a:t>Hsun</a:t>
            </a:r>
            <a:r>
              <a:rPr lang="en-US" dirty="0" smtClean="0"/>
              <a:t> Lin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49749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3816"/>
            <a:ext cx="9144000" cy="555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Q&amp;A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9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201779"/>
            <a:ext cx="3733800" cy="3721794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2286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49749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happening now?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s://lh5.googleusercontent.com/-6pokB6lPbWc/TkO_jHMVw-I/AAAAAAAAh6k/c6b1iOZMaFU/s800/DSC0542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17295" y="2476106"/>
            <a:ext cx="5029200" cy="37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should we change?</a:t>
            </a:r>
          </a:p>
          <a:p>
            <a:endParaRPr lang="en-US" dirty="0"/>
          </a:p>
          <a:p>
            <a:pPr lvl="1"/>
            <a:r>
              <a:rPr lang="en-US" dirty="0" smtClean="0"/>
              <a:t>Environmental responsibility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Expansion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657600"/>
            <a:ext cx="2743200" cy="21451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542" y="1951813"/>
            <a:ext cx="2664458" cy="40006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49749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Sources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Sed</a:t>
            </a:r>
            <a:r>
              <a:rPr lang="en-US" dirty="0" smtClean="0"/>
              <a:t>/</a:t>
            </a:r>
            <a:r>
              <a:rPr lang="en-US" dirty="0" err="1" smtClean="0"/>
              <a:t>floc</a:t>
            </a:r>
            <a:r>
              <a:rPr lang="en-US" dirty="0" smtClean="0"/>
              <a:t>/entrance tank </a:t>
            </a:r>
            <a:r>
              <a:rPr lang="en-US" dirty="0" err="1" smtClean="0"/>
              <a:t>sludges</a:t>
            </a:r>
            <a:endParaRPr lang="en-US" dirty="0" smtClean="0"/>
          </a:p>
          <a:p>
            <a:pPr lvl="1"/>
            <a:r>
              <a:rPr lang="en-US" dirty="0" smtClean="0"/>
              <a:t>Gelatinous Al(OH)3</a:t>
            </a:r>
          </a:p>
          <a:p>
            <a:endParaRPr lang="en-US" dirty="0" smtClean="0"/>
          </a:p>
          <a:p>
            <a:r>
              <a:rPr lang="en-US" dirty="0" smtClean="0"/>
              <a:t>SRSF backwash</a:t>
            </a:r>
          </a:p>
          <a:p>
            <a:endParaRPr lang="en-US" dirty="0" smtClean="0"/>
          </a:p>
          <a:p>
            <a:r>
              <a:rPr lang="en-US" dirty="0" smtClean="0"/>
              <a:t>Chemical waste from </a:t>
            </a:r>
            <a:r>
              <a:rPr lang="en-US" dirty="0" err="1" smtClean="0"/>
              <a:t>Cl</a:t>
            </a:r>
            <a:r>
              <a:rPr lang="en-US" dirty="0" smtClean="0"/>
              <a:t> </a:t>
            </a:r>
            <a:r>
              <a:rPr lang="en-US" dirty="0" err="1" smtClean="0"/>
              <a:t>sol’n</a:t>
            </a:r>
            <a:r>
              <a:rPr lang="en-US" dirty="0" smtClean="0"/>
              <a:t> preparation</a:t>
            </a:r>
          </a:p>
          <a:p>
            <a:endParaRPr lang="en-US" dirty="0" smtClean="0"/>
          </a:p>
          <a:p>
            <a:r>
              <a:rPr lang="en-US" dirty="0" smtClean="0"/>
              <a:t>Chemical waste from alum/</a:t>
            </a:r>
            <a:r>
              <a:rPr lang="en-US" dirty="0" err="1" smtClean="0"/>
              <a:t>PACl</a:t>
            </a:r>
            <a:r>
              <a:rPr lang="en-US" dirty="0" smtClean="0"/>
              <a:t> stock tanks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 rotWithShape="1">
          <a:blip r:embed="rId4" cstate="print"/>
          <a:srcRect l="50000" r="2564"/>
          <a:stretch/>
        </p:blipFill>
        <p:spPr bwMode="auto">
          <a:xfrm>
            <a:off x="6324600" y="1751309"/>
            <a:ext cx="2819400" cy="282069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86749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Legal restrictions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Money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Feasibility </a:t>
            </a:r>
            <a:r>
              <a:rPr lang="en-US" dirty="0"/>
              <a:t>– space and materials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116889"/>
            <a:ext cx="4800600" cy="28687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49749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Disposal Standards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 States, EPA, WHO, etc.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Very vague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Clear on toxics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</a:t>
            </a:r>
            <a:r>
              <a:rPr lang="en-US" dirty="0" smtClean="0"/>
              <a:t>ot clear on innocuous sludge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979" y="1676400"/>
            <a:ext cx="2676525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49749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Affordability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Sludge disposal methods</a:t>
            </a:r>
            <a:endParaRPr lang="en-US" dirty="0"/>
          </a:p>
          <a:p>
            <a:pPr lvl="1"/>
            <a:r>
              <a:rPr lang="en-US" dirty="0" smtClean="0"/>
              <a:t>Thickening, </a:t>
            </a:r>
            <a:r>
              <a:rPr lang="en-US" dirty="0" smtClean="0"/>
              <a:t>conditioning</a:t>
            </a:r>
            <a:r>
              <a:rPr lang="en-US" smtClean="0"/>
              <a:t>, </a:t>
            </a:r>
            <a:r>
              <a:rPr lang="en-US" smtClean="0"/>
              <a:t>incineration = </a:t>
            </a:r>
            <a:r>
              <a:rPr lang="en-US" smtClean="0"/>
              <a:t>$$</a:t>
            </a:r>
            <a:endParaRPr lang="en-US" dirty="0"/>
          </a:p>
          <a:p>
            <a:pPr lvl="1"/>
            <a:r>
              <a:rPr lang="en-US" dirty="0" smtClean="0"/>
              <a:t>Need to focus on </a:t>
            </a:r>
            <a:r>
              <a:rPr lang="en-US" b="1" dirty="0" smtClean="0"/>
              <a:t>dewatering</a:t>
            </a:r>
            <a:endParaRPr lang="en-US" b="1" dirty="0"/>
          </a:p>
          <a:p>
            <a:pPr lvl="2"/>
            <a:r>
              <a:rPr lang="en-US" dirty="0" smtClean="0"/>
              <a:t>Uses gravity, not electricity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724" y="3949867"/>
            <a:ext cx="2971800" cy="2228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949867"/>
            <a:ext cx="2971800" cy="2228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ight Arrow 1"/>
          <p:cNvSpPr/>
          <p:nvPr/>
        </p:nvSpPr>
        <p:spPr bwMode="auto">
          <a:xfrm>
            <a:off x="4191000" y="4648200"/>
            <a:ext cx="1143000" cy="6096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9749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Affordability - Dewatering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Lagoons and drying beds (x2)</a:t>
            </a:r>
            <a:endParaRPr lang="en-US" dirty="0"/>
          </a:p>
          <a:p>
            <a:pPr lvl="1"/>
            <a:r>
              <a:rPr lang="en-US" dirty="0" smtClean="0"/>
              <a:t>Excavation (initial and solids removal)</a:t>
            </a:r>
            <a:endParaRPr lang="en-US" dirty="0"/>
          </a:p>
          <a:p>
            <a:pPr lvl="1"/>
            <a:r>
              <a:rPr lang="en-US" dirty="0" smtClean="0"/>
              <a:t>Concrete, </a:t>
            </a:r>
            <a:r>
              <a:rPr lang="en-US" dirty="0" err="1" smtClean="0"/>
              <a:t>underdrains</a:t>
            </a:r>
            <a:r>
              <a:rPr lang="en-US" dirty="0" smtClean="0"/>
              <a:t>, decanters, liners, gravel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505200"/>
            <a:ext cx="3886200" cy="26086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895146"/>
            <a:ext cx="1828800" cy="1828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723696"/>
            <a:ext cx="289560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49749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Feasibility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much space is required?</a:t>
            </a:r>
          </a:p>
          <a:p>
            <a:endParaRPr lang="en-US" dirty="0"/>
          </a:p>
          <a:p>
            <a:r>
              <a:rPr lang="en-US" dirty="0" smtClean="0"/>
              <a:t>Topography?</a:t>
            </a:r>
          </a:p>
          <a:p>
            <a:endParaRPr lang="en-US" dirty="0"/>
          </a:p>
          <a:p>
            <a:r>
              <a:rPr lang="en-US" dirty="0" smtClean="0"/>
              <a:t>Soil composition?</a:t>
            </a:r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Perc</a:t>
            </a:r>
            <a:r>
              <a:rPr lang="en-US" dirty="0" smtClean="0"/>
              <a:t> test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438400"/>
            <a:ext cx="4800600" cy="32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49749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3443</TotalTime>
  <Words>234</Words>
  <Application>Microsoft Office PowerPoint</Application>
  <PresentationFormat>On-screen Show (4:3)</PresentationFormat>
  <Paragraphs>87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1_AguaClara the road</vt:lpstr>
      <vt:lpstr>Residuals  Management</vt:lpstr>
      <vt:lpstr>Background</vt:lpstr>
      <vt:lpstr>Background</vt:lpstr>
      <vt:lpstr>Point Sources</vt:lpstr>
      <vt:lpstr>Constraints</vt:lpstr>
      <vt:lpstr>Disposal Standards</vt:lpstr>
      <vt:lpstr>Affordability</vt:lpstr>
      <vt:lpstr>Affordability - Dewatering</vt:lpstr>
      <vt:lpstr>Feasibility</vt:lpstr>
      <vt:lpstr>Alum Sludge Problems</vt:lpstr>
      <vt:lpstr>Alternative Methods</vt:lpstr>
      <vt:lpstr>Additional Waste Streams</vt:lpstr>
      <vt:lpstr>What’s Next</vt:lpstr>
      <vt:lpstr>Q&amp;A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ceeadmin</cp:lastModifiedBy>
  <cp:revision>311</cp:revision>
  <dcterms:created xsi:type="dcterms:W3CDTF">2008-08-26T14:48:34Z</dcterms:created>
  <dcterms:modified xsi:type="dcterms:W3CDTF">2011-10-04T21:53:54Z</dcterms:modified>
</cp:coreProperties>
</file>