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475" r:id="rId2"/>
    <p:sldId id="477" r:id="rId3"/>
    <p:sldId id="478" r:id="rId4"/>
    <p:sldId id="489" r:id="rId5"/>
    <p:sldId id="479" r:id="rId6"/>
    <p:sldId id="480" r:id="rId7"/>
    <p:sldId id="490" r:id="rId8"/>
    <p:sldId id="481" r:id="rId9"/>
    <p:sldId id="482" r:id="rId10"/>
    <p:sldId id="486" r:id="rId11"/>
    <p:sldId id="491" r:id="rId12"/>
    <p:sldId id="493" r:id="rId13"/>
    <p:sldId id="487" r:id="rId14"/>
    <p:sldId id="492" r:id="rId15"/>
    <p:sldId id="488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96" autoAdjust="0"/>
  </p:normalViewPr>
  <p:slideViewPr>
    <p:cSldViewPr>
      <p:cViewPr>
        <p:scale>
          <a:sx n="59" d="100"/>
          <a:sy n="59" d="100"/>
        </p:scale>
        <p:origin x="-146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real law</a:t>
            </a:r>
            <a:r>
              <a:rPr lang="en-US" baseline="0" dirty="0" smtClean="0"/>
              <a:t> constraints in Honduras. Some exist in the U.S. (mention Cornell), but alum sludge doesn’t contain toxics.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Mention Antonio’s quote about how the “experts” ask where the sludge is going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Scales will increase, new plants located near more people. San Nicolas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37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are combined into the one drain pipe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1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Add’n of water during rain, mention time scale. Lysing of cells, denaturation of proteins for organic material?</a:t>
            </a:r>
          </a:p>
          <a:p>
            <a:endParaRPr lang="en-US" dirty="0" smtClean="0"/>
          </a:p>
          <a:p>
            <a:r>
              <a:rPr lang="en-US" dirty="0" smtClean="0"/>
              <a:t>Cost of excavation, and what to do with solids/</a:t>
            </a:r>
            <a:r>
              <a:rPr lang="en-US" baseline="0" dirty="0" smtClean="0"/>
              <a:t> how to get them out?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Digging into stone? Slopes? (75% steeper than 30%?)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Mosquito reproduction in stagnant water – malaria and Dengue fever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277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Difficult</a:t>
            </a:r>
            <a:r>
              <a:rPr lang="en-US" baseline="0" dirty="0" smtClean="0"/>
              <a:t> to get any info about soil pH and type, or plant types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Would clog soil on bottom, no further percolation. Then influent rain, too.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San Nicolas will be first where anything useful is grown downslope.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98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 Chris Bordlemay</a:t>
            </a:r>
            <a:r>
              <a:rPr lang="en-US" baseline="0" dirty="0" smtClean="0"/>
              <a:t> and how the Geotubes work. Also that he said they weren’t cost-effective, though a novel idea.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34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POPs and energy dissipation structures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Why use these? Reduce erosion, maybe prevent spike inputs (small-scale storage)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676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how multiple states publish the same design procedure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Talk  about how there are pros:</a:t>
            </a:r>
          </a:p>
          <a:p>
            <a:endParaRPr lang="en-US" baseline="0" dirty="0" smtClean="0"/>
          </a:p>
          <a:p>
            <a:r>
              <a:rPr lang="en-US" baseline="0" dirty="0" smtClean="0"/>
              <a:t>only materials really needed being rocks PVC.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409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 how you can calculate required drain pipe diameter if you know the slope and max design flow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11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 near to receiving</a:t>
            </a:r>
            <a:r>
              <a:rPr lang="en-US" baseline="0" dirty="0" smtClean="0"/>
              <a:t> body but keep structure above high water mark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11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752600" y="6172200"/>
            <a:ext cx="3962400" cy="1143000"/>
          </a:xfrm>
        </p:spPr>
        <p:txBody>
          <a:bodyPr/>
          <a:lstStyle/>
          <a:p>
            <a:r>
              <a:rPr lang="en-US" dirty="0" smtClean="0"/>
              <a:t>Patrick Farnham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395663" y="1066800"/>
            <a:ext cx="7772400" cy="1470025"/>
          </a:xfrm>
        </p:spPr>
        <p:txBody>
          <a:bodyPr/>
          <a:lstStyle/>
          <a:p>
            <a:pPr algn="r"/>
            <a:r>
              <a:rPr lang="en-US" dirty="0" smtClean="0"/>
              <a:t>Residuals </a:t>
            </a:r>
            <a:br>
              <a:rPr lang="en-US" dirty="0" smtClean="0"/>
            </a:br>
            <a:r>
              <a:rPr lang="en-US" dirty="0" smtClean="0"/>
              <a:t>Management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Design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tailwater constraint satisfied</a:t>
            </a:r>
          </a:p>
          <a:p>
            <a:endParaRPr lang="en-US" dirty="0"/>
          </a:p>
          <a:p>
            <a:r>
              <a:rPr lang="en-US" dirty="0" smtClean="0"/>
              <a:t>Nomographs:</a:t>
            </a:r>
          </a:p>
          <a:p>
            <a:endParaRPr lang="en-US" dirty="0"/>
          </a:p>
          <a:p>
            <a:r>
              <a:rPr lang="en-US" dirty="0" smtClean="0"/>
              <a:t>Empirical eqns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0" t="18257" r="17764" b="5263"/>
          <a:stretch/>
        </p:blipFill>
        <p:spPr bwMode="auto">
          <a:xfrm rot="5400000">
            <a:off x="4337784" y="1806342"/>
            <a:ext cx="3584610" cy="509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9"/>
          <p:cNvSpPr txBox="1">
            <a:spLocks/>
          </p:cNvSpPr>
          <p:nvPr/>
        </p:nvSpPr>
        <p:spPr bwMode="auto">
          <a:xfrm>
            <a:off x="0" y="1752599"/>
            <a:ext cx="9144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/>
              <a:t>Step 1. Q</a:t>
            </a:r>
            <a:r>
              <a:rPr lang="en-US" sz="1600" dirty="0" smtClean="0">
                <a:solidFill>
                  <a:prstClr val="black"/>
                </a:solidFill>
                <a:latin typeface="Century Gothic" pitchFamily="34" charset="0"/>
                <a:cs typeface="Arial" charset="0"/>
              </a:rPr>
              <a:t>design</a:t>
            </a:r>
            <a:r>
              <a:rPr lang="en-US" dirty="0" smtClean="0"/>
              <a:t>/Q</a:t>
            </a:r>
            <a:r>
              <a:rPr lang="en-US" sz="1600" dirty="0" smtClean="0"/>
              <a:t>max</a:t>
            </a:r>
            <a:r>
              <a:rPr lang="en-US" dirty="0" smtClean="0"/>
              <a:t> </a:t>
            </a:r>
            <a:r>
              <a:rPr lang="en-US" dirty="0"/>
              <a:t>-&gt; </a:t>
            </a:r>
            <a:r>
              <a:rPr lang="en-US" dirty="0" err="1" smtClean="0"/>
              <a:t>d</a:t>
            </a:r>
            <a:r>
              <a:rPr lang="en-US" sz="1600" dirty="0" err="1" smtClean="0"/>
              <a:t>design</a:t>
            </a:r>
            <a:r>
              <a:rPr lang="en-US" dirty="0" smtClean="0"/>
              <a:t>/D </a:t>
            </a:r>
            <a:r>
              <a:rPr lang="en-US" dirty="0"/>
              <a:t>-&gt; A</a:t>
            </a:r>
            <a:r>
              <a:rPr lang="en-US" sz="1600" dirty="0"/>
              <a:t>x</a:t>
            </a:r>
            <a:r>
              <a:rPr lang="en-US" dirty="0"/>
              <a:t> -&gt; </a:t>
            </a:r>
            <a:r>
              <a:rPr lang="en-US" dirty="0" err="1"/>
              <a:t>V</a:t>
            </a:r>
            <a:r>
              <a:rPr lang="en-US" sz="1600" dirty="0" err="1"/>
              <a:t>outlet</a:t>
            </a:r>
            <a:r>
              <a:rPr lang="en-US" sz="1600" dirty="0"/>
              <a:t> </a:t>
            </a:r>
            <a:r>
              <a:rPr lang="en-US" dirty="0"/>
              <a:t>-&gt; </a:t>
            </a:r>
            <a:r>
              <a:rPr lang="en-US" dirty="0" smtClean="0"/>
              <a:t>Riprap D</a:t>
            </a:r>
            <a:r>
              <a:rPr lang="en-US" sz="1600" dirty="0" smtClean="0"/>
              <a:t>50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 smtClean="0"/>
              <a:t>Step 2. Structure </a:t>
            </a:r>
            <a:r>
              <a:rPr lang="en-US" dirty="0" smtClean="0"/>
              <a:t>dimensions: depth, width, length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= f(D, Riprap D</a:t>
            </a:r>
            <a:r>
              <a:rPr lang="en-US" sz="1600" dirty="0" smtClean="0"/>
              <a:t>50</a:t>
            </a:r>
            <a:r>
              <a:rPr lang="en-US" dirty="0" smtClean="0"/>
              <a:t>, </a:t>
            </a:r>
            <a:r>
              <a:rPr lang="en-US" dirty="0" err="1" smtClean="0"/>
              <a:t>V</a:t>
            </a:r>
            <a:r>
              <a:rPr lang="en-US" sz="1600" dirty="0" err="1" smtClean="0"/>
              <a:t>outlet</a:t>
            </a:r>
            <a:r>
              <a:rPr lang="en-US" dirty="0" smtClean="0"/>
              <a:t>)</a:t>
            </a:r>
            <a:endParaRPr lang="en-US" sz="1600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Design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05881"/>
            <a:ext cx="6858000" cy="28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82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for actual or </a:t>
            </a:r>
            <a:r>
              <a:rPr lang="en-US" dirty="0" smtClean="0"/>
              <a:t>worst-case drain </a:t>
            </a:r>
            <a:r>
              <a:rPr lang="en-US" dirty="0" smtClean="0"/>
              <a:t>slope</a:t>
            </a:r>
          </a:p>
          <a:p>
            <a:endParaRPr lang="en-US" dirty="0"/>
          </a:p>
          <a:p>
            <a:r>
              <a:rPr lang="en-US" dirty="0"/>
              <a:t>Example @ </a:t>
            </a:r>
            <a:r>
              <a:rPr lang="en-US" dirty="0" err="1"/>
              <a:t>Alauca</a:t>
            </a:r>
            <a:endParaRPr lang="en-US" dirty="0"/>
          </a:p>
          <a:p>
            <a:pPr lvl="1"/>
            <a:r>
              <a:rPr lang="en-US" dirty="0"/>
              <a:t>Actual slope: 2’ x 5’ x 2.5’</a:t>
            </a:r>
          </a:p>
          <a:p>
            <a:pPr lvl="3"/>
            <a:r>
              <a:rPr lang="en-US" dirty="0"/>
              <a:t>Riprap: 18”</a:t>
            </a:r>
          </a:p>
          <a:p>
            <a:pPr lvl="1"/>
            <a:r>
              <a:rPr lang="en-US" dirty="0"/>
              <a:t>W.C. slope: </a:t>
            </a:r>
            <a:r>
              <a:rPr lang="en-US" dirty="0">
                <a:solidFill>
                  <a:srgbClr val="FF0000"/>
                </a:solidFill>
              </a:rPr>
              <a:t>2’</a:t>
            </a:r>
            <a:r>
              <a:rPr lang="en-US" dirty="0"/>
              <a:t> x 16’ x 4’</a:t>
            </a:r>
          </a:p>
          <a:p>
            <a:pPr lvl="3"/>
            <a:r>
              <a:rPr lang="en-US" dirty="0"/>
              <a:t>Riprap: 30”</a:t>
            </a:r>
          </a:p>
          <a:p>
            <a:endParaRPr lang="en-US" dirty="0"/>
          </a:p>
          <a:p>
            <a:r>
              <a:rPr lang="en-US" dirty="0" smtClean="0"/>
              <a:t>Overdesign issues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29"/>
          <a:stretch/>
        </p:blipFill>
        <p:spPr bwMode="auto">
          <a:xfrm>
            <a:off x="5273842" y="2583177"/>
            <a:ext cx="3412958" cy="3284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586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flow </a:t>
            </a:r>
            <a:r>
              <a:rPr lang="en-US" dirty="0" err="1" smtClean="0"/>
              <a:t>reconcentration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Prevent structure damage/erosion</a:t>
            </a:r>
          </a:p>
          <a:p>
            <a:endParaRPr lang="en-US" dirty="0"/>
          </a:p>
          <a:p>
            <a:r>
              <a:rPr lang="en-US" dirty="0" smtClean="0"/>
              <a:t>Pipe residuals near to receiving body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0" b="37390"/>
          <a:stretch/>
        </p:blipFill>
        <p:spPr bwMode="auto">
          <a:xfrm>
            <a:off x="978568" y="4780547"/>
            <a:ext cx="7327232" cy="1315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Implementation and monitoring?</a:t>
            </a:r>
          </a:p>
          <a:p>
            <a:endParaRPr lang="en-US" dirty="0"/>
          </a:p>
          <a:p>
            <a:r>
              <a:rPr lang="en-US" dirty="0" smtClean="0"/>
              <a:t>Assess impact</a:t>
            </a:r>
          </a:p>
          <a:p>
            <a:endParaRPr lang="en-US" dirty="0"/>
          </a:p>
          <a:p>
            <a:r>
              <a:rPr lang="en-US" dirty="0" smtClean="0"/>
              <a:t>Toxicity research (PACl?)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667000"/>
            <a:ext cx="316230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2598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6"/>
          <a:stretch/>
        </p:blipFill>
        <p:spPr bwMode="auto">
          <a:xfrm>
            <a:off x="-304800" y="1371600"/>
            <a:ext cx="9601200" cy="6112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01779"/>
            <a:ext cx="3733800" cy="3721794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Background/Recap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happening now?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s://lh5.googleusercontent.com/-6pokB6lPbWc/TkO_jHMVw-I/AAAAAAAAh6k/c6b1iOZMaFU/s800/DSC05428.JPG"/>
          <p:cNvPicPr>
            <a:picLocks noChangeAspect="1" noChangeArrowheads="1"/>
          </p:cNvPicPr>
          <p:nvPr/>
        </p:nvPicPr>
        <p:blipFill rotWithShape="1">
          <a:blip r:embed="rId4" cstate="screen"/>
          <a:srcRect l="24243" r="18819"/>
          <a:stretch/>
        </p:blipFill>
        <p:spPr bwMode="auto">
          <a:xfrm>
            <a:off x="762000" y="2324100"/>
            <a:ext cx="2863516" cy="37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400300"/>
            <a:ext cx="4724400" cy="354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038600" y="583439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Tamara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Background/Recap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should we change?</a:t>
            </a:r>
          </a:p>
          <a:p>
            <a:endParaRPr lang="en-US" dirty="0"/>
          </a:p>
          <a:p>
            <a:pPr lvl="1"/>
            <a:r>
              <a:rPr lang="en-US" dirty="0" smtClean="0"/>
              <a:t>Environmental responsibility: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Expansion:</a:t>
            </a:r>
          </a:p>
          <a:p>
            <a:pPr lvl="2"/>
            <a:r>
              <a:rPr lang="en-US" dirty="0" smtClean="0"/>
              <a:t>San Nicolas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951813"/>
            <a:ext cx="2664458" cy="400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8061"/>
            <a:ext cx="2895600" cy="2374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Sources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Sed/floc/entrance tank sludges</a:t>
            </a:r>
          </a:p>
          <a:p>
            <a:pPr lvl="1"/>
            <a:r>
              <a:rPr lang="en-US" dirty="0" smtClean="0"/>
              <a:t>Gelatinous Al(OH)3 + clay solids</a:t>
            </a:r>
          </a:p>
          <a:p>
            <a:endParaRPr lang="en-US" dirty="0" smtClean="0"/>
          </a:p>
          <a:p>
            <a:r>
              <a:rPr lang="en-US" dirty="0" smtClean="0"/>
              <a:t>SRSF backwash (3x plant flow)</a:t>
            </a:r>
          </a:p>
          <a:p>
            <a:endParaRPr lang="en-US" dirty="0" smtClean="0"/>
          </a:p>
          <a:p>
            <a:r>
              <a:rPr lang="en-US" dirty="0" smtClean="0"/>
              <a:t>Chemical waste from Cl sol’n preparation</a:t>
            </a:r>
          </a:p>
          <a:p>
            <a:endParaRPr lang="en-US" dirty="0" smtClean="0"/>
          </a:p>
          <a:p>
            <a:r>
              <a:rPr lang="en-US" dirty="0" smtClean="0"/>
              <a:t>Chemical waste from alum/PACl stock tanks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 rotWithShape="1">
          <a:blip r:embed="rId5" cstate="print"/>
          <a:srcRect l="50000" r="2564"/>
          <a:stretch/>
        </p:blipFill>
        <p:spPr bwMode="auto">
          <a:xfrm>
            <a:off x="6324600" y="1751309"/>
            <a:ext cx="2819400" cy="282069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674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Dewatering: Not Feasible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polymers and freeze/thaw cycle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Money</a:t>
            </a:r>
          </a:p>
          <a:p>
            <a:endParaRPr lang="en-US" dirty="0" smtClean="0"/>
          </a:p>
          <a:p>
            <a:r>
              <a:rPr lang="en-US" dirty="0" smtClean="0"/>
              <a:t>Topography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Mosquito threat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611" y="2667000"/>
            <a:ext cx="4165600" cy="3124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423611" y="2667000"/>
            <a:ext cx="4165600" cy="3124200"/>
            <a:chOff x="4423611" y="2667000"/>
            <a:chExt cx="4165600" cy="3124200"/>
          </a:xfrm>
        </p:grpSpPr>
        <p:cxnSp>
          <p:nvCxnSpPr>
            <p:cNvPr id="6" name="Straight Connector 5"/>
            <p:cNvCxnSpPr/>
            <p:nvPr/>
          </p:nvCxnSpPr>
          <p:spPr bwMode="auto">
            <a:xfrm>
              <a:off x="4423611" y="2667000"/>
              <a:ext cx="4165600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4423611" y="2667000"/>
              <a:ext cx="4129505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Irrigation: Not Feasible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 limitation and Al toxicity?</a:t>
            </a:r>
          </a:p>
          <a:p>
            <a:endParaRPr lang="en-US" dirty="0"/>
          </a:p>
          <a:p>
            <a:r>
              <a:rPr lang="en-US" dirty="0" smtClean="0"/>
              <a:t>Slow percolation</a:t>
            </a:r>
          </a:p>
          <a:p>
            <a:endParaRPr lang="en-US" dirty="0"/>
          </a:p>
          <a:p>
            <a:r>
              <a:rPr lang="en-US" dirty="0" smtClean="0"/>
              <a:t>As yet, no need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14600"/>
            <a:ext cx="4191000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597400" y="2514600"/>
            <a:ext cx="4165600" cy="3124200"/>
            <a:chOff x="4423611" y="2667000"/>
            <a:chExt cx="4165600" cy="3124200"/>
          </a:xfrm>
        </p:grpSpPr>
        <p:cxnSp>
          <p:nvCxnSpPr>
            <p:cNvPr id="11" name="Straight Connector 10"/>
            <p:cNvCxnSpPr/>
            <p:nvPr/>
          </p:nvCxnSpPr>
          <p:spPr bwMode="auto">
            <a:xfrm>
              <a:off x="4423611" y="2667000"/>
              <a:ext cx="4165600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V="1">
              <a:off x="4423611" y="2667000"/>
              <a:ext cx="4129505" cy="312420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Not Feasible?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Still must reduce environmental impact and do </a:t>
            </a:r>
            <a:r>
              <a:rPr lang="en-US" u="sng" dirty="0" smtClean="0"/>
              <a:t>something</a:t>
            </a:r>
            <a:r>
              <a:rPr lang="en-US" dirty="0" smtClean="0"/>
              <a:t> with residuals flows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71800"/>
            <a:ext cx="6096000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2600" y="60198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Geotube</a:t>
            </a:r>
            <a:r>
              <a:rPr lang="en-US" sz="2800" dirty="0" smtClean="0">
                <a:latin typeface="+mn-lt"/>
              </a:rPr>
              <a:t>®: formerly used by CU WTP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1774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1143000"/>
          </a:xfrm>
        </p:spPr>
        <p:txBody>
          <a:bodyPr/>
          <a:lstStyle/>
          <a:p>
            <a:pPr algn="l"/>
            <a:r>
              <a:rPr lang="en-US" dirty="0" smtClean="0"/>
              <a:t>Energy Dissipation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erosive flows</a:t>
            </a:r>
          </a:p>
          <a:p>
            <a:endParaRPr lang="en-US" dirty="0"/>
          </a:p>
          <a:p>
            <a:r>
              <a:rPr lang="en-US" dirty="0" smtClean="0"/>
              <a:t>Metered discharge?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73242"/>
            <a:ext cx="3738833" cy="524175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7" b="8303"/>
          <a:stretch/>
        </p:blipFill>
        <p:spPr bwMode="auto">
          <a:xfrm>
            <a:off x="838200" y="3614907"/>
            <a:ext cx="3657600" cy="24810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Design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procedure used by US DOT’s </a:t>
            </a:r>
          </a:p>
          <a:p>
            <a:endParaRPr lang="en-US" dirty="0"/>
          </a:p>
          <a:p>
            <a:r>
              <a:rPr lang="en-US" dirty="0" smtClean="0"/>
              <a:t>Materials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362200"/>
            <a:ext cx="4724400" cy="3543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3"/>
          <a:stretch/>
        </p:blipFill>
        <p:spPr bwMode="auto">
          <a:xfrm>
            <a:off x="569119" y="3502845"/>
            <a:ext cx="2824162" cy="2446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1000" y="5949616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+mn-lt"/>
              </a:rPr>
              <a:t>Tamara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4974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4040</TotalTime>
  <Words>505</Words>
  <Application>Microsoft Office PowerPoint</Application>
  <PresentationFormat>On-screen Show (4:3)</PresentationFormat>
  <Paragraphs>131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1_AguaClara the road</vt:lpstr>
      <vt:lpstr>Residuals  Management</vt:lpstr>
      <vt:lpstr>Background/Recap</vt:lpstr>
      <vt:lpstr>Background/Recap</vt:lpstr>
      <vt:lpstr>Point Sources</vt:lpstr>
      <vt:lpstr>Dewatering: Not Feasible</vt:lpstr>
      <vt:lpstr>Irrigation: Not Feasible</vt:lpstr>
      <vt:lpstr>Treatment Not Feasible?</vt:lpstr>
      <vt:lpstr>Energy Dissipation</vt:lpstr>
      <vt:lpstr>POP Design</vt:lpstr>
      <vt:lpstr>POP Design</vt:lpstr>
      <vt:lpstr>POP Design</vt:lpstr>
      <vt:lpstr>Design Considerations</vt:lpstr>
      <vt:lpstr>Design Considerations</vt:lpstr>
      <vt:lpstr>Future Work</vt:lpstr>
      <vt:lpstr>Q &amp; A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380</cp:revision>
  <dcterms:created xsi:type="dcterms:W3CDTF">2008-08-26T14:48:34Z</dcterms:created>
  <dcterms:modified xsi:type="dcterms:W3CDTF">2011-12-10T22:15:49Z</dcterms:modified>
</cp:coreProperties>
</file>