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31"/>
  </p:notesMasterIdLst>
  <p:handoutMasterIdLst>
    <p:handoutMasterId r:id="rId32"/>
  </p:handoutMasterIdLst>
  <p:sldIdLst>
    <p:sldId id="429" r:id="rId2"/>
    <p:sldId id="437" r:id="rId3"/>
    <p:sldId id="430" r:id="rId4"/>
    <p:sldId id="431" r:id="rId5"/>
    <p:sldId id="432" r:id="rId6"/>
    <p:sldId id="433" r:id="rId7"/>
    <p:sldId id="434" r:id="rId8"/>
    <p:sldId id="438" r:id="rId9"/>
    <p:sldId id="460" r:id="rId10"/>
    <p:sldId id="461" r:id="rId11"/>
    <p:sldId id="462" r:id="rId12"/>
    <p:sldId id="440" r:id="rId13"/>
    <p:sldId id="442" r:id="rId14"/>
    <p:sldId id="464" r:id="rId15"/>
    <p:sldId id="444" r:id="rId16"/>
    <p:sldId id="463" r:id="rId17"/>
    <p:sldId id="446" r:id="rId18"/>
    <p:sldId id="447" r:id="rId19"/>
    <p:sldId id="448" r:id="rId20"/>
    <p:sldId id="449" r:id="rId21"/>
    <p:sldId id="451" r:id="rId22"/>
    <p:sldId id="452" r:id="rId23"/>
    <p:sldId id="453" r:id="rId24"/>
    <p:sldId id="454" r:id="rId25"/>
    <p:sldId id="455" r:id="rId26"/>
    <p:sldId id="456" r:id="rId27"/>
    <p:sldId id="459" r:id="rId28"/>
    <p:sldId id="457" r:id="rId29"/>
    <p:sldId id="458" r:id="rId30"/>
  </p:sldIdLst>
  <p:sldSz cx="9144000" cy="6858000" type="screen4x3"/>
  <p:notesSz cx="7315200" cy="9601200"/>
  <p:defaultTextStyle>
    <a:defPPr>
      <a:defRPr lang="en-US"/>
    </a:defPPr>
    <a:lvl1pPr algn="l" rtl="0" eaLnBrk="0" fontAlgn="base" hangingPunct="0">
      <a:spcBef>
        <a:spcPct val="0"/>
      </a:spcBef>
      <a:spcAft>
        <a:spcPct val="0"/>
      </a:spcAft>
      <a:defRPr sz="28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b="1" kern="1200">
        <a:solidFill>
          <a:schemeClr val="tx1"/>
        </a:solidFill>
        <a:latin typeface="Times New Roman" pitchFamily="18" charset="0"/>
        <a:ea typeface="+mn-ea"/>
        <a:cs typeface="+mn-cs"/>
      </a:defRPr>
    </a:lvl5pPr>
    <a:lvl6pPr marL="2286000" algn="l" defTabSz="914400" rtl="0" eaLnBrk="1" latinLnBrk="0" hangingPunct="1">
      <a:defRPr sz="2800" b="1" kern="1200">
        <a:solidFill>
          <a:schemeClr val="tx1"/>
        </a:solidFill>
        <a:latin typeface="Times New Roman" pitchFamily="18" charset="0"/>
        <a:ea typeface="+mn-ea"/>
        <a:cs typeface="+mn-cs"/>
      </a:defRPr>
    </a:lvl6pPr>
    <a:lvl7pPr marL="2743200" algn="l" defTabSz="914400" rtl="0" eaLnBrk="1" latinLnBrk="0" hangingPunct="1">
      <a:defRPr sz="2800" b="1" kern="1200">
        <a:solidFill>
          <a:schemeClr val="tx1"/>
        </a:solidFill>
        <a:latin typeface="Times New Roman" pitchFamily="18" charset="0"/>
        <a:ea typeface="+mn-ea"/>
        <a:cs typeface="+mn-cs"/>
      </a:defRPr>
    </a:lvl7pPr>
    <a:lvl8pPr marL="3200400" algn="l" defTabSz="914400" rtl="0" eaLnBrk="1" latinLnBrk="0" hangingPunct="1">
      <a:defRPr sz="2800" b="1" kern="1200">
        <a:solidFill>
          <a:schemeClr val="tx1"/>
        </a:solidFill>
        <a:latin typeface="Times New Roman" pitchFamily="18" charset="0"/>
        <a:ea typeface="+mn-ea"/>
        <a:cs typeface="+mn-cs"/>
      </a:defRPr>
    </a:lvl8pPr>
    <a:lvl9pPr marL="3657600" algn="l" defTabSz="914400" rtl="0" eaLnBrk="1" latinLnBrk="0" hangingPunct="1">
      <a:defRPr sz="28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autoAdjust="0"/>
    <p:restoredTop sz="83234" autoAdjust="0"/>
  </p:normalViewPr>
  <p:slideViewPr>
    <p:cSldViewPr snapToGrid="0">
      <p:cViewPr varScale="1">
        <p:scale>
          <a:sx n="90" d="100"/>
          <a:sy n="90" d="100"/>
        </p:scale>
        <p:origin x="-59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9" d="100"/>
          <a:sy n="79" d="100"/>
        </p:scale>
        <p:origin x="-1200" y="-8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b="0">
                <a:latin typeface="Arial" pitchFamily="34" charset="0"/>
              </a:defRPr>
            </a:lvl1pPr>
          </a:lstStyle>
          <a:p>
            <a:endParaRPr lang="en-US"/>
          </a:p>
        </p:txBody>
      </p:sp>
      <p:sp>
        <p:nvSpPr>
          <p:cNvPr id="113667"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b="0">
                <a:latin typeface="Arial" pitchFamily="34" charset="0"/>
              </a:defRPr>
            </a:lvl1pPr>
          </a:lstStyle>
          <a:p>
            <a:endParaRPr lang="en-US"/>
          </a:p>
        </p:txBody>
      </p:sp>
      <p:sp>
        <p:nvSpPr>
          <p:cNvPr id="113668" name="Rectangle 4"/>
          <p:cNvSpPr>
            <a:spLocks noGrp="1" noChangeArrowheads="1"/>
          </p:cNvSpPr>
          <p:nvPr>
            <p:ph type="ftr" sz="quarter" idx="2"/>
          </p:nvPr>
        </p:nvSpPr>
        <p:spPr bwMode="auto">
          <a:xfrm>
            <a:off x="-1" y="9120188"/>
            <a:ext cx="4620127"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b="0">
                <a:latin typeface="Arial" pitchFamily="34" charset="0"/>
              </a:defRPr>
            </a:lvl1pPr>
          </a:lstStyle>
          <a:p>
            <a:r>
              <a:rPr lang="en-US" dirty="0" smtClean="0"/>
              <a:t>CEE 4540: Sustainable Municipal Drinking Water Treatment</a:t>
            </a:r>
          </a:p>
          <a:p>
            <a:r>
              <a:rPr lang="en-US" dirty="0" smtClean="0"/>
              <a:t>Monroe Weber-Shirk</a:t>
            </a:r>
          </a:p>
        </p:txBody>
      </p:sp>
      <p:sp>
        <p:nvSpPr>
          <p:cNvPr id="113669"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b="0">
                <a:latin typeface="Arial" pitchFamily="34" charset="0"/>
              </a:defRPr>
            </a:lvl1pPr>
          </a:lstStyle>
          <a:p>
            <a:fld id="{6E9A0431-2C4E-40E7-A0E7-A26E21DBBEF5}" type="slidenum">
              <a:rPr lang="en-US"/>
              <a:pPr/>
              <a:t>‹#›</a:t>
            </a:fld>
            <a:endParaRPr lang="en-US"/>
          </a:p>
        </p:txBody>
      </p:sp>
    </p:spTree>
    <p:extLst>
      <p:ext uri="{BB962C8B-B14F-4D97-AF65-F5344CB8AC3E}">
        <p14:creationId xmlns:p14="http://schemas.microsoft.com/office/powerpoint/2010/main" val="4273223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b="0">
                <a:latin typeface="Arial" pitchFamily="34" charset="0"/>
              </a:defRPr>
            </a:lvl1pPr>
          </a:lstStyle>
          <a:p>
            <a:endParaRPr lang="en-US"/>
          </a:p>
        </p:txBody>
      </p:sp>
      <p:sp>
        <p:nvSpPr>
          <p:cNvPr id="56323"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b="0">
                <a:latin typeface="Arial" pitchFamily="34" charset="0"/>
              </a:defRPr>
            </a:lvl1pPr>
          </a:lstStyle>
          <a:p>
            <a:endParaRPr lang="en-US"/>
          </a:p>
        </p:txBody>
      </p:sp>
      <p:sp>
        <p:nvSpPr>
          <p:cNvPr id="5632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56325"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6"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b="0">
                <a:latin typeface="Arial" pitchFamily="34" charset="0"/>
              </a:defRPr>
            </a:lvl1pPr>
          </a:lstStyle>
          <a:p>
            <a:endParaRPr lang="en-US"/>
          </a:p>
        </p:txBody>
      </p:sp>
      <p:sp>
        <p:nvSpPr>
          <p:cNvPr id="56327"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b="0">
                <a:latin typeface="Arial" pitchFamily="34" charset="0"/>
              </a:defRPr>
            </a:lvl1pPr>
          </a:lstStyle>
          <a:p>
            <a:fld id="{F6B90027-AD36-416E-8B0F-CCCC7E8FF223}" type="slidenum">
              <a:rPr lang="en-US"/>
              <a:pPr/>
              <a:t>‹#›</a:t>
            </a:fld>
            <a:endParaRPr lang="en-US"/>
          </a:p>
        </p:txBody>
      </p:sp>
    </p:spTree>
    <p:extLst>
      <p:ext uri="{BB962C8B-B14F-4D97-AF65-F5344CB8AC3E}">
        <p14:creationId xmlns:p14="http://schemas.microsoft.com/office/powerpoint/2010/main" val="72687216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F6B90027-AD36-416E-8B0F-CCCC7E8FF22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6B90027-AD36-416E-8B0F-CCCC7E8FF223}" type="slidenum">
              <a:rPr lang="en-US" smtClean="0"/>
              <a:pPr/>
              <a:t>8</a:t>
            </a:fld>
            <a:endParaRPr lang="en-US"/>
          </a:p>
        </p:txBody>
      </p:sp>
    </p:spTree>
    <p:extLst>
      <p:ext uri="{BB962C8B-B14F-4D97-AF65-F5344CB8AC3E}">
        <p14:creationId xmlns:p14="http://schemas.microsoft.com/office/powerpoint/2010/main" val="2988679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6B90027-AD36-416E-8B0F-CCCC7E8FF22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2.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1.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endParaRPr lang="en-US"/>
          </a:p>
        </p:txBody>
      </p:sp>
      <p:sp>
        <p:nvSpPr>
          <p:cNvPr id="5123"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endParaRPr lang="en-US"/>
          </a:p>
        </p:txBody>
      </p:sp>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5126" name="Rectangle 6"/>
          <p:cNvSpPr>
            <a:spLocks noGrp="1" noChangeArrowheads="1"/>
          </p:cNvSpPr>
          <p:nvPr>
            <p:ph type="dt" sz="quarter" idx="2"/>
          </p:nvPr>
        </p:nvSpPr>
        <p:spPr>
          <a:xfrm>
            <a:off x="1212850" y="6232525"/>
            <a:ext cx="1905000" cy="457200"/>
          </a:xfrm>
        </p:spPr>
        <p:txBody>
          <a:bodyPr/>
          <a:lstStyle>
            <a:lvl1pPr>
              <a:defRPr/>
            </a:lvl1pPr>
          </a:lstStyle>
          <a:p>
            <a:endParaRPr lang="en-US"/>
          </a:p>
        </p:txBody>
      </p:sp>
      <p:sp>
        <p:nvSpPr>
          <p:cNvPr id="5127" name="Rectangle 7"/>
          <p:cNvSpPr>
            <a:spLocks noGrp="1" noChangeArrowheads="1"/>
          </p:cNvSpPr>
          <p:nvPr>
            <p:ph type="ftr" sz="quarter" idx="3"/>
          </p:nvPr>
        </p:nvSpPr>
        <p:spPr>
          <a:xfrm>
            <a:off x="3651250" y="6232525"/>
            <a:ext cx="2895600" cy="457200"/>
          </a:xfrm>
        </p:spPr>
        <p:txBody>
          <a:bodyPr/>
          <a:lstStyle>
            <a:lvl1pPr>
              <a:defRPr/>
            </a:lvl1pPr>
          </a:lstStyle>
          <a:p>
            <a:endParaRPr lang="en-US"/>
          </a:p>
        </p:txBody>
      </p:sp>
      <p:sp>
        <p:nvSpPr>
          <p:cNvPr id="5128" name="Rectangle 8"/>
          <p:cNvSpPr>
            <a:spLocks noGrp="1" noChangeArrowheads="1"/>
          </p:cNvSpPr>
          <p:nvPr>
            <p:ph type="sldNum" sz="quarter" idx="4"/>
          </p:nvPr>
        </p:nvSpPr>
        <p:spPr>
          <a:xfrm>
            <a:off x="7080250" y="6232525"/>
            <a:ext cx="1905000" cy="457200"/>
          </a:xfrm>
        </p:spPr>
        <p:txBody>
          <a:bodyPr/>
          <a:lstStyle>
            <a:lvl1pPr>
              <a:defRPr/>
            </a:lvl1pPr>
          </a:lstStyle>
          <a:p>
            <a:fld id="{56DCD3FC-9B2D-40E7-8769-F1716260CD2A}" type="slidenum">
              <a:rPr lang="en-US" smtClean="0"/>
              <a:pPr/>
              <a:t>‹#›</a:t>
            </a:fld>
            <a:endParaRPr lang="en-US"/>
          </a:p>
        </p:txBody>
      </p:sp>
      <p:sp>
        <p:nvSpPr>
          <p:cNvPr id="5129"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a:spcBef>
                <a:spcPct val="0"/>
              </a:spcBef>
            </a:pPr>
            <a:r>
              <a:rPr lang="en-US" sz="2000">
                <a:hlinkClick r:id="rId2"/>
              </a:rPr>
              <a:t>Monroe L. Weber-Shirk </a:t>
            </a:r>
            <a:endParaRPr lang="en-US" sz="2000"/>
          </a:p>
        </p:txBody>
      </p:sp>
      <p:sp>
        <p:nvSpPr>
          <p:cNvPr id="5130"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endParaRPr lang="en-US"/>
          </a:p>
        </p:txBody>
      </p:sp>
      <p:pic>
        <p:nvPicPr>
          <p:cNvPr id="5131" name="Picture 11" descr="mw24 photo">
            <a:hlinkClick r:id="rId3"/>
          </p:cNvPr>
          <p:cNvPicPr>
            <a:picLocks noChangeAspect="1" noChangeArrowheads="1"/>
          </p:cNvPicPr>
          <p:nvPr/>
        </p:nvPicPr>
        <p:blipFill>
          <a:blip r:embed="rId4" cstate="screen"/>
          <a:srcRect/>
          <a:stretch>
            <a:fillRect/>
          </a:stretch>
        </p:blipFill>
        <p:spPr bwMode="auto">
          <a:xfrm>
            <a:off x="0" y="6061075"/>
            <a:ext cx="542925" cy="796925"/>
          </a:xfrm>
          <a:prstGeom prst="rect">
            <a:avLst/>
          </a:prstGeom>
          <a:noFill/>
        </p:spPr>
      </p:pic>
      <p:sp>
        <p:nvSpPr>
          <p:cNvPr id="5132"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endParaRPr lang="en-US"/>
          </a:p>
        </p:txBody>
      </p:sp>
      <p:sp>
        <p:nvSpPr>
          <p:cNvPr id="5133"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a:spcBef>
                <a:spcPct val="0"/>
              </a:spcBef>
            </a:pPr>
            <a:r>
              <a:rPr lang="en-US" sz="2000">
                <a:hlinkClick r:id="rId5"/>
              </a:rPr>
              <a:t>S</a:t>
            </a:r>
            <a:r>
              <a:rPr lang="en-US" sz="1400">
                <a:hlinkClick r:id="rId5"/>
              </a:rPr>
              <a:t>chool of </a:t>
            </a:r>
            <a:r>
              <a:rPr lang="en-US" sz="2000">
                <a:hlinkClick r:id="rId5"/>
              </a:rPr>
              <a:t>Civil </a:t>
            </a:r>
            <a:r>
              <a:rPr lang="en-US" sz="1400">
                <a:hlinkClick r:id="rId5"/>
              </a:rPr>
              <a:t>and</a:t>
            </a:r>
            <a:r>
              <a:rPr lang="en-US" sz="2000">
                <a:hlinkClick r:id="rId5"/>
              </a:rPr>
              <a:t> Environmental Engineering</a:t>
            </a:r>
            <a:endParaRPr lang="en-US" sz="2000"/>
          </a:p>
        </p:txBody>
      </p:sp>
      <p:pic>
        <p:nvPicPr>
          <p:cNvPr id="5134" name="Picture 14" descr="culogo_web_60red">
            <a:hlinkClick r:id="rId6"/>
          </p:cNvPr>
          <p:cNvPicPr>
            <a:picLocks noChangeAspect="1" noChangeArrowheads="1"/>
          </p:cNvPicPr>
          <p:nvPr/>
        </p:nvPicPr>
        <p:blipFill>
          <a:blip r:embed="rId7" cstate="screen"/>
          <a:srcRect/>
          <a:stretch>
            <a:fillRect/>
          </a:stretch>
        </p:blipFill>
        <p:spPr bwMode="auto">
          <a:xfrm>
            <a:off x="6638925" y="6134100"/>
            <a:ext cx="2505075" cy="7239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4ECEBB-E763-4196-B1B3-0AC71A9825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394FC55-4C2F-45EC-AD73-4FB6B721845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0165A093-3008-48F0-87E8-D7DCDEB270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D3F46E8-4335-45A0-82AF-7473F25C1D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B9DD9C3-50C9-4DA3-9206-6CC8C708BD1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E7B0678-6247-4395-BEF1-D1B1B1D2FFA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36F59EA-8461-40A6-B8F4-26C8CC6A57E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406AE8C-0458-4CA7-BB34-F68D2288057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2067632-A360-4D36-9B7C-B5A1967F6D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68E9490-38AE-4F2E-A088-BC5D8848E96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C229868-D3B5-4BFB-8133-7391F275861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endParaRPr lang="en-US"/>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endParaRPr lang="en-US"/>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4101"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endParaRPr lang="en-US"/>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endParaRPr lang="en-US"/>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a:effectLst>
                  <a:outerShdw blurRad="38100" dist="38100" dir="2700000" algn="tl">
                    <a:srgbClr val="C0C0C0"/>
                  </a:outerShdw>
                </a:effectLst>
                <a:latin typeface="Arial" charset="0"/>
              </a:defRPr>
            </a:lvl1pPr>
          </a:lstStyle>
          <a:p>
            <a:fld id="{0165A093-3008-48F0-87E8-D7DCDEB2701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1.bin"/><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129" y="2389239"/>
            <a:ext cx="7772400" cy="1143000"/>
          </a:xfrm>
        </p:spPr>
        <p:txBody>
          <a:bodyPr/>
          <a:lstStyle/>
          <a:p>
            <a:r>
              <a:rPr lang="en-US" dirty="0" smtClean="0"/>
              <a:t>Research on Plate Settler Capture Velocity</a:t>
            </a:r>
            <a:endParaRPr lang="en-US" dirty="0"/>
          </a:p>
        </p:txBody>
      </p:sp>
      <p:sp>
        <p:nvSpPr>
          <p:cNvPr id="4" name="TextBox 3"/>
          <p:cNvSpPr txBox="1"/>
          <p:nvPr/>
        </p:nvSpPr>
        <p:spPr>
          <a:xfrm>
            <a:off x="1297859" y="4090218"/>
            <a:ext cx="6774425" cy="1815882"/>
          </a:xfrm>
          <a:prstGeom prst="rect">
            <a:avLst/>
          </a:prstGeom>
          <a:noFill/>
        </p:spPr>
        <p:txBody>
          <a:bodyPr wrap="square" rtlCol="0">
            <a:spAutoFit/>
          </a:bodyPr>
          <a:lstStyle/>
          <a:p>
            <a:r>
              <a:rPr lang="en-US" dirty="0" smtClean="0"/>
              <a:t>Team member: </a:t>
            </a:r>
            <a:r>
              <a:rPr lang="en-US" dirty="0" err="1" smtClean="0"/>
              <a:t>Xiaocan</a:t>
            </a:r>
            <a:r>
              <a:rPr lang="en-US" dirty="0" smtClean="0"/>
              <a:t> Sun  </a:t>
            </a:r>
          </a:p>
          <a:p>
            <a:r>
              <a:rPr lang="en-US" dirty="0"/>
              <a:t> </a:t>
            </a:r>
            <a:r>
              <a:rPr lang="en-US" dirty="0" smtClean="0"/>
              <a:t>                          </a:t>
            </a:r>
            <a:r>
              <a:rPr lang="en-US" dirty="0" err="1" smtClean="0"/>
              <a:t>Yizhao</a:t>
            </a:r>
            <a:r>
              <a:rPr lang="en-US" dirty="0" smtClean="0"/>
              <a:t> Du  </a:t>
            </a:r>
          </a:p>
          <a:p>
            <a:r>
              <a:rPr lang="en-US" dirty="0"/>
              <a:t> </a:t>
            </a:r>
            <a:r>
              <a:rPr lang="en-US" dirty="0" smtClean="0"/>
              <a:t>                          </a:t>
            </a:r>
            <a:r>
              <a:rPr lang="en-US" dirty="0" err="1" smtClean="0"/>
              <a:t>Ruonan</a:t>
            </a:r>
            <a:r>
              <a:rPr lang="en-US" dirty="0" smtClean="0"/>
              <a:t> Zhang</a:t>
            </a:r>
          </a:p>
          <a:p>
            <a:r>
              <a:rPr lang="en-US" dirty="0" smtClean="0"/>
              <a:t>Advisor:           Michael </a:t>
            </a:r>
            <a:r>
              <a:rPr lang="en-US" dirty="0"/>
              <a:t>Adelman</a:t>
            </a:r>
          </a:p>
        </p:txBody>
      </p:sp>
    </p:spTree>
    <p:extLst>
      <p:ext uri="{BB962C8B-B14F-4D97-AF65-F5344CB8AC3E}">
        <p14:creationId xmlns:p14="http://schemas.microsoft.com/office/powerpoint/2010/main" val="36610336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3" name="Content Placeholder 2"/>
          <p:cNvSpPr>
            <a:spLocks noGrp="1"/>
          </p:cNvSpPr>
          <p:nvPr>
            <p:ph idx="1"/>
          </p:nvPr>
        </p:nvSpPr>
        <p:spPr/>
        <p:txBody>
          <a:bodyPr/>
          <a:lstStyle/>
          <a:p>
            <a:r>
              <a:rPr lang="en-US" sz="2000" dirty="0"/>
              <a:t>Suggested parameter ranges for 3-D scan of turbidity, coagulant </a:t>
            </a:r>
            <a:r>
              <a:rPr lang="en-US" sz="2000" dirty="0" smtClean="0"/>
              <a:t>dose, and </a:t>
            </a:r>
            <a:r>
              <a:rPr lang="en-US" sz="2000" dirty="0"/>
              <a:t>capture </a:t>
            </a:r>
            <a:r>
              <a:rPr lang="en-US" sz="2000" dirty="0" smtClean="0"/>
              <a:t>velocity</a:t>
            </a:r>
          </a:p>
          <a:p>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6847" y="2871017"/>
            <a:ext cx="6811326" cy="3244805"/>
          </a:xfrm>
          <a:prstGeom prst="rect">
            <a:avLst/>
          </a:prstGeom>
        </p:spPr>
      </p:pic>
      <p:sp>
        <p:nvSpPr>
          <p:cNvPr id="5" name="圆角矩形 4"/>
          <p:cNvSpPr/>
          <p:nvPr/>
        </p:nvSpPr>
        <p:spPr bwMode="auto">
          <a:xfrm>
            <a:off x="4340773" y="5381297"/>
            <a:ext cx="798786"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6" name="圆角矩形 5"/>
          <p:cNvSpPr/>
          <p:nvPr/>
        </p:nvSpPr>
        <p:spPr bwMode="auto">
          <a:xfrm>
            <a:off x="4955628" y="4382814"/>
            <a:ext cx="567558"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7" name="圆角矩形 6"/>
          <p:cNvSpPr/>
          <p:nvPr/>
        </p:nvSpPr>
        <p:spPr bwMode="auto">
          <a:xfrm>
            <a:off x="4393325" y="3321269"/>
            <a:ext cx="683172"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8" name="圆角矩形 7"/>
          <p:cNvSpPr/>
          <p:nvPr/>
        </p:nvSpPr>
        <p:spPr bwMode="auto">
          <a:xfrm>
            <a:off x="5239407" y="5386553"/>
            <a:ext cx="877613"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9" name="圆角矩形 8"/>
          <p:cNvSpPr/>
          <p:nvPr/>
        </p:nvSpPr>
        <p:spPr bwMode="auto">
          <a:xfrm>
            <a:off x="6117020" y="5391809"/>
            <a:ext cx="725214"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0" name="圆角矩形 9"/>
          <p:cNvSpPr/>
          <p:nvPr/>
        </p:nvSpPr>
        <p:spPr bwMode="auto">
          <a:xfrm>
            <a:off x="6910552" y="5397065"/>
            <a:ext cx="898634"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1" name="圆角矩形 10"/>
          <p:cNvSpPr/>
          <p:nvPr/>
        </p:nvSpPr>
        <p:spPr bwMode="auto">
          <a:xfrm>
            <a:off x="4340773" y="5743906"/>
            <a:ext cx="798786"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2" name="圆角矩形 11"/>
          <p:cNvSpPr/>
          <p:nvPr/>
        </p:nvSpPr>
        <p:spPr bwMode="auto">
          <a:xfrm>
            <a:off x="5207877" y="5733394"/>
            <a:ext cx="719957"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3" name="圆角矩形 12"/>
          <p:cNvSpPr/>
          <p:nvPr/>
        </p:nvSpPr>
        <p:spPr bwMode="auto">
          <a:xfrm>
            <a:off x="5948855" y="5754415"/>
            <a:ext cx="798786"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2246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2"/>
                                        </p:tgtEl>
                                        <p:attrNameLst>
                                          <p:attrName>style.visibility</p:attrName>
                                        </p:attrNameLst>
                                      </p:cBhvr>
                                      <p:to>
                                        <p:strVal val="hidden"/>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3" name="Content Placeholder 2"/>
          <p:cNvSpPr>
            <a:spLocks noGrp="1"/>
          </p:cNvSpPr>
          <p:nvPr>
            <p:ph idx="1"/>
          </p:nvPr>
        </p:nvSpPr>
        <p:spPr/>
        <p:txBody>
          <a:bodyPr/>
          <a:lstStyle/>
          <a:p>
            <a:r>
              <a:rPr lang="en-US" sz="2000" dirty="0"/>
              <a:t>Suggested parameter ranges for 3-D scan of turbidity, coagulant </a:t>
            </a:r>
            <a:r>
              <a:rPr lang="en-US" sz="2000" dirty="0" smtClean="0"/>
              <a:t>dose, and </a:t>
            </a:r>
            <a:r>
              <a:rPr lang="en-US" sz="2000" dirty="0"/>
              <a:t>capture </a:t>
            </a:r>
            <a:r>
              <a:rPr lang="en-US" sz="2000" dirty="0" smtClean="0"/>
              <a:t>velocity</a:t>
            </a:r>
          </a:p>
          <a:p>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6847" y="2871017"/>
            <a:ext cx="6811326" cy="3244805"/>
          </a:xfrm>
          <a:prstGeom prst="rect">
            <a:avLst/>
          </a:prstGeom>
        </p:spPr>
      </p:pic>
      <p:sp>
        <p:nvSpPr>
          <p:cNvPr id="5" name="圆角矩形 4"/>
          <p:cNvSpPr/>
          <p:nvPr/>
        </p:nvSpPr>
        <p:spPr bwMode="auto">
          <a:xfrm>
            <a:off x="4340773" y="5381297"/>
            <a:ext cx="798786"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6" name="圆角矩形 5"/>
          <p:cNvSpPr/>
          <p:nvPr/>
        </p:nvSpPr>
        <p:spPr bwMode="auto">
          <a:xfrm>
            <a:off x="4388070" y="4382814"/>
            <a:ext cx="567558"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7" name="圆角矩形 6"/>
          <p:cNvSpPr/>
          <p:nvPr/>
        </p:nvSpPr>
        <p:spPr bwMode="auto">
          <a:xfrm>
            <a:off x="5139558" y="3321269"/>
            <a:ext cx="893379"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498390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METHODS</a:t>
            </a:r>
            <a:endParaRPr lang="en-US" dirty="0"/>
          </a:p>
        </p:txBody>
      </p:sp>
      <p:sp>
        <p:nvSpPr>
          <p:cNvPr id="3" name="Content Placeholder 2"/>
          <p:cNvSpPr>
            <a:spLocks noGrp="1"/>
          </p:cNvSpPr>
          <p:nvPr>
            <p:ph idx="1"/>
          </p:nvPr>
        </p:nvSpPr>
        <p:spPr/>
        <p:txBody>
          <a:bodyPr/>
          <a:lstStyle/>
          <a:p>
            <a:r>
              <a:rPr lang="en-US" altLang="zh-CN" sz="2000" dirty="0"/>
              <a:t>3(</a:t>
            </a:r>
            <a:r>
              <a:rPr lang="en-US" altLang="zh-CN" sz="2000" i="1" dirty="0"/>
              <a:t>turbidities</a:t>
            </a:r>
            <a:r>
              <a:rPr lang="en-US" altLang="zh-CN" sz="2000" dirty="0"/>
              <a:t>) </a:t>
            </a:r>
            <a:r>
              <a:rPr lang="zh-CN" altLang="en-US" sz="2000" i="1" dirty="0" smtClean="0"/>
              <a:t>* </a:t>
            </a:r>
            <a:r>
              <a:rPr lang="en-US" altLang="zh-CN" sz="2000" dirty="0" smtClean="0"/>
              <a:t>5(</a:t>
            </a:r>
            <a:r>
              <a:rPr lang="en-US" altLang="zh-CN" sz="2000" i="1" dirty="0" smtClean="0"/>
              <a:t>doses</a:t>
            </a:r>
            <a:r>
              <a:rPr lang="en-US" altLang="zh-CN" sz="2000" dirty="0" smtClean="0"/>
              <a:t>) </a:t>
            </a:r>
            <a:r>
              <a:rPr lang="zh-CN" altLang="en-US" sz="2000" dirty="0" smtClean="0"/>
              <a:t>*</a:t>
            </a:r>
            <a:r>
              <a:rPr lang="en-US" altLang="zh-CN" sz="2000" i="1" dirty="0"/>
              <a:t> </a:t>
            </a:r>
            <a:r>
              <a:rPr lang="en-US" altLang="zh-CN" sz="2000" dirty="0" smtClean="0"/>
              <a:t>7(</a:t>
            </a:r>
            <a:r>
              <a:rPr lang="en-US" altLang="zh-CN" sz="2000" i="1" dirty="0" smtClean="0"/>
              <a:t>velocities</a:t>
            </a:r>
            <a:r>
              <a:rPr lang="en-US" altLang="zh-CN" sz="2000" dirty="0"/>
              <a:t>) = </a:t>
            </a:r>
            <a:r>
              <a:rPr lang="en-US" altLang="zh-CN" sz="2000" dirty="0" smtClean="0"/>
              <a:t>105 experiments</a:t>
            </a:r>
          </a:p>
          <a:p>
            <a:r>
              <a:rPr lang="en-US" altLang="zh-CN" sz="2000" dirty="0" smtClean="0"/>
              <a:t>One typical cycle</a:t>
            </a:r>
          </a:p>
          <a:p>
            <a:pPr marL="0" indent="0">
              <a:buNone/>
            </a:pPr>
            <a:r>
              <a:rPr lang="en-US" altLang="zh-CN" sz="2000" dirty="0" smtClean="0"/>
              <a:t> </a:t>
            </a:r>
            <a:endParaRPr lang="en-US" altLang="zh-CN" sz="2000" dirty="0"/>
          </a:p>
          <a:p>
            <a:endParaRPr lang="en-US" sz="2000" dirty="0"/>
          </a:p>
        </p:txBody>
      </p:sp>
      <p:graphicFrame>
        <p:nvGraphicFramePr>
          <p:cNvPr id="5" name="表格 4"/>
          <p:cNvGraphicFramePr>
            <a:graphicFrameLocks noGrp="1"/>
          </p:cNvGraphicFramePr>
          <p:nvPr>
            <p:extLst>
              <p:ext uri="{D42A27DB-BD31-4B8C-83A1-F6EECF244321}">
                <p14:modId xmlns:p14="http://schemas.microsoft.com/office/powerpoint/2010/main" val="2767869025"/>
              </p:ext>
            </p:extLst>
          </p:nvPr>
        </p:nvGraphicFramePr>
        <p:xfrm>
          <a:off x="1301134" y="2880851"/>
          <a:ext cx="6564673" cy="3087494"/>
        </p:xfrm>
        <a:graphic>
          <a:graphicData uri="http://schemas.openxmlformats.org/drawingml/2006/table">
            <a:tbl>
              <a:tblPr>
                <a:tableStyleId>{5C22544A-7EE6-4342-B048-85BDC9FD1C3A}</a:tableStyleId>
              </a:tblPr>
              <a:tblGrid>
                <a:gridCol w="883829"/>
                <a:gridCol w="871019"/>
                <a:gridCol w="951077"/>
                <a:gridCol w="922257"/>
                <a:gridCol w="1024730"/>
                <a:gridCol w="922257"/>
                <a:gridCol w="989504"/>
              </a:tblGrid>
              <a:tr h="760691">
                <a:tc>
                  <a:txBody>
                    <a:bodyPr/>
                    <a:lstStyle/>
                    <a:p>
                      <a:pPr algn="l" fontAlgn="b"/>
                      <a:r>
                        <a:rPr lang="en-US" sz="1100" b="1" u="none" strike="noStrike" dirty="0" smtClean="0">
                          <a:effectLst/>
                        </a:rPr>
                        <a:t>Set </a:t>
                      </a:r>
                      <a:r>
                        <a:rPr lang="en-US" sz="1100" b="1" u="none" strike="noStrike" dirty="0">
                          <a:effectLst/>
                        </a:rPr>
                        <a:t>Raw Water Turbidity</a:t>
                      </a:r>
                      <a:endParaRPr lang="en-US" sz="1100" b="1" i="0" u="none" strike="noStrike" dirty="0">
                        <a:solidFill>
                          <a:srgbClr val="000000"/>
                        </a:solidFill>
                        <a:effectLst/>
                        <a:latin typeface="Times New Roman"/>
                      </a:endParaRPr>
                    </a:p>
                  </a:txBody>
                  <a:tcPr marL="9525" marR="9525" marT="9525" marB="0" anchor="b"/>
                </a:tc>
                <a:tc>
                  <a:txBody>
                    <a:bodyPr/>
                    <a:lstStyle/>
                    <a:p>
                      <a:pPr algn="l" fontAlgn="b"/>
                      <a:r>
                        <a:rPr lang="en-US" sz="1100" b="1" u="none" strike="noStrike" dirty="0">
                          <a:effectLst/>
                        </a:rPr>
                        <a:t>Alum </a:t>
                      </a:r>
                      <a:r>
                        <a:rPr lang="en-US" sz="1100" b="1" u="none" strike="noStrike" dirty="0" smtClean="0">
                          <a:effectLst/>
                        </a:rPr>
                        <a:t>Dose</a:t>
                      </a:r>
                      <a:endParaRPr lang="en-US" sz="1100" b="1" i="0" u="none" strike="noStrike" dirty="0">
                        <a:solidFill>
                          <a:srgbClr val="000000"/>
                        </a:solidFill>
                        <a:effectLst/>
                        <a:latin typeface="Times New Roman"/>
                      </a:endParaRPr>
                    </a:p>
                  </a:txBody>
                  <a:tcPr marL="9525" marR="9525" marT="9525" marB="0" anchor="b"/>
                </a:tc>
                <a:tc>
                  <a:txBody>
                    <a:bodyPr/>
                    <a:lstStyle/>
                    <a:p>
                      <a:pPr algn="l" fontAlgn="b"/>
                      <a:r>
                        <a:rPr lang="en-US" sz="1100" b="1" u="none" strike="noStrike">
                          <a:effectLst/>
                        </a:rPr>
                        <a:t>Caputure Velocity</a:t>
                      </a:r>
                      <a:endParaRPr lang="en-US" sz="1100" b="1" i="0" u="none" strike="noStrike">
                        <a:solidFill>
                          <a:srgbClr val="000000"/>
                        </a:solidFill>
                        <a:effectLst/>
                        <a:latin typeface="Times New Roman"/>
                      </a:endParaRPr>
                    </a:p>
                  </a:txBody>
                  <a:tcPr marL="9525" marR="9525" marT="9525" marB="0" anchor="b"/>
                </a:tc>
                <a:tc>
                  <a:txBody>
                    <a:bodyPr/>
                    <a:lstStyle/>
                    <a:p>
                      <a:pPr algn="l" fontAlgn="b"/>
                      <a:r>
                        <a:rPr lang="en-US" sz="1100" b="1" u="none" strike="noStrike" dirty="0">
                          <a:effectLst/>
                        </a:rPr>
                        <a:t>Raw Water Turbidity</a:t>
                      </a:r>
                      <a:endParaRPr lang="en-US" sz="1100" b="1" i="0" u="none" strike="noStrike" dirty="0">
                        <a:solidFill>
                          <a:srgbClr val="000000"/>
                        </a:solidFill>
                        <a:effectLst/>
                        <a:latin typeface="Times New Roman"/>
                      </a:endParaRPr>
                    </a:p>
                  </a:txBody>
                  <a:tcPr marL="9525" marR="9525" marT="9525" marB="0" anchor="b"/>
                </a:tc>
                <a:tc>
                  <a:txBody>
                    <a:bodyPr/>
                    <a:lstStyle/>
                    <a:p>
                      <a:pPr algn="l" fontAlgn="b"/>
                      <a:r>
                        <a:rPr lang="en-US" sz="1100" b="1" u="none" strike="noStrike">
                          <a:effectLst/>
                        </a:rPr>
                        <a:t>Sedimentation Tank Turbidity</a:t>
                      </a:r>
                      <a:endParaRPr lang="en-US" sz="1100" b="1" i="0" u="none" strike="noStrike">
                        <a:solidFill>
                          <a:srgbClr val="000000"/>
                        </a:solidFill>
                        <a:effectLst/>
                        <a:latin typeface="Times New Roman"/>
                      </a:endParaRPr>
                    </a:p>
                  </a:txBody>
                  <a:tcPr marL="9525" marR="9525" marT="9525" marB="0" anchor="b"/>
                </a:tc>
                <a:tc>
                  <a:txBody>
                    <a:bodyPr/>
                    <a:lstStyle/>
                    <a:p>
                      <a:pPr algn="l" fontAlgn="b"/>
                      <a:r>
                        <a:rPr lang="en-US" sz="1100" b="1" u="none" strike="noStrike" dirty="0">
                          <a:effectLst/>
                        </a:rPr>
                        <a:t>Tube </a:t>
                      </a:r>
                      <a:r>
                        <a:rPr lang="en-US" sz="1100" b="1" u="none" strike="noStrike" dirty="0" smtClean="0">
                          <a:effectLst/>
                        </a:rPr>
                        <a:t>Settler Turbidity</a:t>
                      </a:r>
                      <a:endParaRPr lang="en-US" sz="1100" b="1" i="0" u="none" strike="noStrike" dirty="0">
                        <a:solidFill>
                          <a:srgbClr val="000000"/>
                        </a:solidFill>
                        <a:effectLst/>
                        <a:latin typeface="Times New Roman"/>
                      </a:endParaRPr>
                    </a:p>
                  </a:txBody>
                  <a:tcPr marL="9525" marR="9525" marT="9525" marB="0" anchor="b"/>
                </a:tc>
                <a:tc>
                  <a:txBody>
                    <a:bodyPr/>
                    <a:lstStyle/>
                    <a:p>
                      <a:pPr algn="l" fontAlgn="b"/>
                      <a:r>
                        <a:rPr lang="en-US" sz="1100" b="1" u="none" strike="noStrike" dirty="0">
                          <a:effectLst/>
                        </a:rPr>
                        <a:t>Removal Efficiency</a:t>
                      </a:r>
                      <a:endParaRPr lang="en-US" sz="1100" b="1" i="0" u="none" strike="noStrike" dirty="0">
                        <a:solidFill>
                          <a:srgbClr val="000000"/>
                        </a:solidFill>
                        <a:effectLst/>
                        <a:latin typeface="Times New Roman"/>
                      </a:endParaRPr>
                    </a:p>
                  </a:txBody>
                  <a:tcPr marL="9525" marR="9525" marT="9525" marB="0" anchor="b"/>
                </a:tc>
              </a:tr>
              <a:tr h="330043">
                <a:tc>
                  <a:txBody>
                    <a:bodyPr/>
                    <a:lstStyle/>
                    <a:p>
                      <a:pPr algn="l" fontAlgn="ctr"/>
                      <a:r>
                        <a:rPr lang="en-US" altLang="zh-CN" sz="1100" u="none" strike="noStrike">
                          <a:effectLst/>
                        </a:rPr>
                        <a:t>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0.05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5.62</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4.16</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2.23</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60.27</a:t>
                      </a:r>
                      <a:endParaRPr lang="en-US" altLang="zh-CN" sz="1100" b="0" i="0" u="none" strike="noStrike">
                        <a:solidFill>
                          <a:srgbClr val="000000"/>
                        </a:solidFill>
                        <a:effectLst/>
                        <a:latin typeface="Times New Roman"/>
                      </a:endParaRPr>
                    </a:p>
                  </a:txBody>
                  <a:tcPr marL="9525" marR="9525" marT="9525" marB="0" anchor="ctr"/>
                </a:tc>
              </a:tr>
              <a:tr h="330043">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0.075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5.38</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3.90</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2.07</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61.50</a:t>
                      </a:r>
                      <a:endParaRPr lang="en-US" altLang="zh-CN" sz="1100" b="0" i="0" u="none" strike="noStrike">
                        <a:solidFill>
                          <a:srgbClr val="000000"/>
                        </a:solidFill>
                        <a:effectLst/>
                        <a:latin typeface="Times New Roman"/>
                      </a:endParaRPr>
                    </a:p>
                  </a:txBody>
                  <a:tcPr marL="9525" marR="9525" marT="9525" marB="0" anchor="ctr"/>
                </a:tc>
              </a:tr>
              <a:tr h="330043">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0.1</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5.69</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4.14</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2.47</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56.64</a:t>
                      </a:r>
                      <a:endParaRPr lang="en-US" altLang="zh-CN" sz="1100" b="0" i="0" u="none" strike="noStrike">
                        <a:solidFill>
                          <a:srgbClr val="000000"/>
                        </a:solidFill>
                        <a:effectLst/>
                        <a:latin typeface="Times New Roman"/>
                      </a:endParaRPr>
                    </a:p>
                  </a:txBody>
                  <a:tcPr marL="9525" marR="9525" marT="9525" marB="0" anchor="ctr"/>
                </a:tc>
              </a:tr>
              <a:tr h="330043">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0.125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5.69</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4.29</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2.55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55.14</a:t>
                      </a:r>
                      <a:endParaRPr lang="en-US" altLang="zh-CN" sz="1100" b="0" i="0" u="none" strike="noStrike">
                        <a:solidFill>
                          <a:srgbClr val="000000"/>
                        </a:solidFill>
                        <a:effectLst/>
                        <a:latin typeface="Times New Roman"/>
                      </a:endParaRPr>
                    </a:p>
                  </a:txBody>
                  <a:tcPr marL="9525" marR="9525" marT="9525" marB="0" anchor="ctr"/>
                </a:tc>
              </a:tr>
              <a:tr h="330043">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0.15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5.69</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4.12</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2.57</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54.84</a:t>
                      </a:r>
                      <a:endParaRPr lang="en-US" altLang="zh-CN" sz="1100" b="0" i="0" u="none" strike="noStrike">
                        <a:solidFill>
                          <a:srgbClr val="000000"/>
                        </a:solidFill>
                        <a:effectLst/>
                        <a:latin typeface="Times New Roman"/>
                      </a:endParaRPr>
                    </a:p>
                  </a:txBody>
                  <a:tcPr marL="9525" marR="9525" marT="9525" marB="0" anchor="ctr"/>
                </a:tc>
              </a:tr>
              <a:tr h="330043">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0.2</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5.70</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4.10</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2.61</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54.24</a:t>
                      </a:r>
                      <a:endParaRPr lang="en-US" altLang="zh-CN" sz="1100" b="0" i="0" u="none" strike="noStrike">
                        <a:solidFill>
                          <a:srgbClr val="000000"/>
                        </a:solidFill>
                        <a:effectLst/>
                        <a:latin typeface="Times New Roman"/>
                      </a:endParaRPr>
                    </a:p>
                  </a:txBody>
                  <a:tcPr marL="9525" marR="9525" marT="9525" marB="0" anchor="ctr"/>
                </a:tc>
              </a:tr>
              <a:tr h="346545">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zh-CN" altLang="en-US" sz="1100" u="none" strike="noStrike">
                          <a:effectLst/>
                        </a:rPr>
                        <a:t>　</a:t>
                      </a:r>
                      <a:endParaRPr lang="zh-CN" altLang="en-US"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0.3</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5.61</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3.97</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a:effectLst/>
                        </a:rPr>
                        <a:t>2.55</a:t>
                      </a:r>
                      <a:endParaRPr lang="en-US" altLang="zh-CN" sz="1100" b="0" i="0" u="none" strike="noStrike">
                        <a:solidFill>
                          <a:srgbClr val="000000"/>
                        </a:solidFill>
                        <a:effectLst/>
                        <a:latin typeface="Times New Roman"/>
                      </a:endParaRPr>
                    </a:p>
                  </a:txBody>
                  <a:tcPr marL="9525" marR="9525" marT="9525" marB="0" anchor="ctr"/>
                </a:tc>
                <a:tc>
                  <a:txBody>
                    <a:bodyPr/>
                    <a:lstStyle/>
                    <a:p>
                      <a:pPr algn="l" fontAlgn="ctr"/>
                      <a:r>
                        <a:rPr lang="en-US" altLang="zh-CN" sz="1100" u="none" strike="noStrike" dirty="0">
                          <a:effectLst/>
                        </a:rPr>
                        <a:t>54.52</a:t>
                      </a:r>
                      <a:endParaRPr lang="en-US" altLang="zh-CN" sz="1100" b="0" i="0" u="none" strike="noStrike" dirty="0">
                        <a:solidFill>
                          <a:srgbClr val="000000"/>
                        </a:solidFill>
                        <a:effectLst/>
                        <a:latin typeface="Times New Roman"/>
                      </a:endParaRPr>
                    </a:p>
                  </a:txBody>
                  <a:tcPr marL="9525" marR="9525" marT="9525" marB="0" anchor="ctr"/>
                </a:tc>
              </a:tr>
            </a:tbl>
          </a:graphicData>
        </a:graphic>
      </p:graphicFrame>
    </p:spTree>
    <p:extLst>
      <p:ext uri="{BB962C8B-B14F-4D97-AF65-F5344CB8AC3E}">
        <p14:creationId xmlns:p14="http://schemas.microsoft.com/office/powerpoint/2010/main" val="34303312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Process Controller</a:t>
            </a:r>
            <a:endParaRPr lang="en-US" dirty="0"/>
          </a:p>
        </p:txBody>
      </p:sp>
      <p:sp>
        <p:nvSpPr>
          <p:cNvPr id="3" name="Content Placeholder 2"/>
          <p:cNvSpPr>
            <a:spLocks noGrp="1"/>
          </p:cNvSpPr>
          <p:nvPr>
            <p:ph idx="1"/>
          </p:nvPr>
        </p:nvSpPr>
        <p:spPr/>
        <p:txBody>
          <a:bodyPr/>
          <a:lstStyle/>
          <a:p>
            <a:r>
              <a:rPr lang="en-US" sz="2000" dirty="0" smtClean="0"/>
              <a:t>Calibration for each </a:t>
            </a:r>
            <a:r>
              <a:rPr lang="en-US" sz="2000" dirty="0"/>
              <a:t>pump </a:t>
            </a:r>
            <a:r>
              <a:rPr lang="en-US" sz="2000" dirty="0" smtClean="0"/>
              <a:t>in </a:t>
            </a:r>
          </a:p>
          <a:p>
            <a:pPr marL="0" indent="0">
              <a:buNone/>
            </a:pPr>
            <a:r>
              <a:rPr lang="en-US" sz="2000" dirty="0" smtClean="0"/>
              <a:t>responds </a:t>
            </a:r>
            <a:r>
              <a:rPr lang="en-US" sz="2000" dirty="0"/>
              <a:t>to the flow rate </a:t>
            </a:r>
            <a:r>
              <a:rPr lang="en-US" sz="2000" dirty="0" smtClean="0"/>
              <a:t>input </a:t>
            </a:r>
            <a:r>
              <a:rPr lang="en-US" sz="2000" dirty="0"/>
              <a:t>in </a:t>
            </a:r>
            <a:endParaRPr lang="en-US" sz="2000" dirty="0" smtClean="0"/>
          </a:p>
          <a:p>
            <a:pPr marL="0" indent="0">
              <a:buNone/>
            </a:pPr>
            <a:r>
              <a:rPr lang="en-US" sz="2000" dirty="0" smtClean="0"/>
              <a:t>the </a:t>
            </a:r>
            <a:r>
              <a:rPr lang="en-US" sz="2000" dirty="0"/>
              <a:t>process </a:t>
            </a:r>
            <a:r>
              <a:rPr lang="en-US" sz="2000" dirty="0" smtClean="0"/>
              <a:t>controller</a:t>
            </a:r>
          </a:p>
          <a:p>
            <a:pPr marL="0" indent="0">
              <a:buNone/>
            </a:pPr>
            <a:endParaRPr lang="en-US" sz="2000" dirty="0" smtClean="0"/>
          </a:p>
          <a:p>
            <a:r>
              <a:rPr lang="en-US" sz="2000" dirty="0" smtClean="0"/>
              <a:t>Control for three main pumps:</a:t>
            </a:r>
          </a:p>
          <a:p>
            <a:pPr lvl="1"/>
            <a:r>
              <a:rPr lang="en-US" sz="1600" dirty="0" smtClean="0"/>
              <a:t>Coagulant control</a:t>
            </a:r>
          </a:p>
          <a:p>
            <a:pPr lvl="1"/>
            <a:r>
              <a:rPr lang="en-US" sz="1600" dirty="0" smtClean="0"/>
              <a:t>Raw water turbidity control</a:t>
            </a:r>
          </a:p>
          <a:p>
            <a:pPr lvl="1"/>
            <a:r>
              <a:rPr lang="en-US" sz="1600" dirty="0" smtClean="0"/>
              <a:t>Capture </a:t>
            </a:r>
            <a:r>
              <a:rPr lang="en-US" sz="1600" dirty="0"/>
              <a:t>v</a:t>
            </a:r>
            <a:r>
              <a:rPr lang="en-US" sz="1600" dirty="0" smtClean="0"/>
              <a:t>elocity control</a:t>
            </a:r>
          </a:p>
          <a:p>
            <a:pPr lvl="1"/>
            <a:endParaRPr lang="en-US" sz="1600" dirty="0" smtClean="0"/>
          </a:p>
          <a:p>
            <a:r>
              <a:rPr lang="en-US" sz="2000" dirty="0" smtClean="0"/>
              <a:t>Take </a:t>
            </a:r>
            <a:r>
              <a:rPr lang="en-US" sz="2000" b="1" dirty="0" smtClean="0"/>
              <a:t>5 NTU &amp; 0.5 mg/L &amp; </a:t>
            </a:r>
          </a:p>
          <a:p>
            <a:pPr marL="0" indent="0">
              <a:buNone/>
            </a:pPr>
            <a:r>
              <a:rPr lang="en-US" sz="2000" b="1" dirty="0" smtClean="0"/>
              <a:t>0.05 mm/s </a:t>
            </a:r>
            <a:r>
              <a:rPr lang="en-US" sz="2000" dirty="0" smtClean="0"/>
              <a:t>as an examples in the </a:t>
            </a:r>
          </a:p>
          <a:p>
            <a:pPr marL="0" indent="0">
              <a:buNone/>
            </a:pPr>
            <a:r>
              <a:rPr lang="en-US" sz="2000" dirty="0" smtClean="0"/>
              <a:t>following calculation</a:t>
            </a:r>
            <a:endParaRPr lang="en-US" sz="2000" dirty="0"/>
          </a:p>
        </p:txBody>
      </p:sp>
      <p:pic>
        <p:nvPicPr>
          <p:cNvPr id="2050" name="Picture 2" descr="I:\AguaClara\Teach-in\process controll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949" y="2028497"/>
            <a:ext cx="3881347" cy="4572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直接箭头连接符 4"/>
          <p:cNvCxnSpPr/>
          <p:nvPr/>
        </p:nvCxnSpPr>
        <p:spPr bwMode="auto">
          <a:xfrm>
            <a:off x="3836276" y="3983421"/>
            <a:ext cx="2175641" cy="819807"/>
          </a:xfrm>
          <a:prstGeom prst="straightConnector1">
            <a:avLst/>
          </a:prstGeom>
          <a:noFill/>
          <a:ln w="15875" cap="flat" cmpd="sng" algn="ctr">
            <a:solidFill>
              <a:schemeClr val="accent1"/>
            </a:solidFill>
            <a:prstDash val="solid"/>
            <a:round/>
            <a:headEnd type="none" w="lg" len="med"/>
            <a:tailEnd type="arrow"/>
          </a:ln>
          <a:effectLst/>
        </p:spPr>
      </p:cxnSp>
      <p:cxnSp>
        <p:nvCxnSpPr>
          <p:cNvPr id="8" name="直接箭头连接符 7"/>
          <p:cNvCxnSpPr/>
          <p:nvPr/>
        </p:nvCxnSpPr>
        <p:spPr bwMode="auto">
          <a:xfrm>
            <a:off x="3836276" y="4314497"/>
            <a:ext cx="2175641" cy="888124"/>
          </a:xfrm>
          <a:prstGeom prst="straightConnector1">
            <a:avLst/>
          </a:prstGeom>
          <a:noFill/>
          <a:ln w="15875" cap="flat" cmpd="sng" algn="ctr">
            <a:solidFill>
              <a:schemeClr val="accent1"/>
            </a:solidFill>
            <a:prstDash val="solid"/>
            <a:round/>
            <a:headEnd type="none" w="lg" len="med"/>
            <a:tailEnd type="arrow"/>
          </a:ln>
          <a:effectLst/>
        </p:spPr>
      </p:cxnSp>
      <p:cxnSp>
        <p:nvCxnSpPr>
          <p:cNvPr id="10" name="直接箭头连接符 9"/>
          <p:cNvCxnSpPr/>
          <p:nvPr/>
        </p:nvCxnSpPr>
        <p:spPr bwMode="auto">
          <a:xfrm>
            <a:off x="3836276" y="4572000"/>
            <a:ext cx="2175641" cy="1030014"/>
          </a:xfrm>
          <a:prstGeom prst="straightConnector1">
            <a:avLst/>
          </a:prstGeom>
          <a:noFill/>
          <a:ln w="15875" cap="flat" cmpd="sng" algn="ctr">
            <a:solidFill>
              <a:schemeClr val="accent1"/>
            </a:solidFill>
            <a:prstDash val="solid"/>
            <a:round/>
            <a:headEnd type="none" w="lg" len="med"/>
            <a:tailEnd type="arrow"/>
          </a:ln>
          <a:effectLst/>
        </p:spPr>
      </p:cxnSp>
    </p:spTree>
    <p:extLst>
      <p:ext uri="{BB962C8B-B14F-4D97-AF65-F5344CB8AC3E}">
        <p14:creationId xmlns:p14="http://schemas.microsoft.com/office/powerpoint/2010/main" val="11958791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Coagulant Control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000" dirty="0" smtClean="0"/>
                  <a:t>Designed </a:t>
                </a:r>
                <a:r>
                  <a:rPr lang="en-US" sz="2000" dirty="0"/>
                  <a:t>plant flow rate is </a:t>
                </a:r>
                <a:r>
                  <a:rPr lang="en-US" sz="2000" b="1" dirty="0" smtClean="0"/>
                  <a:t>300mL/min</a:t>
                </a:r>
              </a:p>
              <a:p>
                <a:r>
                  <a:rPr lang="en-US" sz="2000" dirty="0"/>
                  <a:t>E</a:t>
                </a:r>
                <a:r>
                  <a:rPr lang="en-US" sz="2000" dirty="0" smtClean="0"/>
                  <a:t>xpected </a:t>
                </a:r>
                <a:r>
                  <a:rPr lang="en-US" sz="2000" dirty="0"/>
                  <a:t>alum dose is </a:t>
                </a:r>
                <a:r>
                  <a:rPr lang="en-US" sz="2000" b="1" dirty="0" smtClean="0"/>
                  <a:t>0.5mg/L</a:t>
                </a:r>
              </a:p>
              <a:p>
                <a:r>
                  <a:rPr lang="en-US" sz="2000" dirty="0" smtClean="0"/>
                  <a:t>Coagulant </a:t>
                </a:r>
                <a:r>
                  <a:rPr lang="en-US" sz="2000" dirty="0"/>
                  <a:t>we use is </a:t>
                </a:r>
                <a:r>
                  <a:rPr lang="en-US" altLang="zh-CN" sz="2000" b="1" dirty="0"/>
                  <a:t>Al</a:t>
                </a:r>
                <a:r>
                  <a:rPr lang="en-US" altLang="zh-CN" sz="2000" b="1" baseline="-25000" dirty="0"/>
                  <a:t>2</a:t>
                </a:r>
                <a:r>
                  <a:rPr lang="en-US" altLang="zh-CN" sz="2000" b="1" dirty="0"/>
                  <a:t>(SO</a:t>
                </a:r>
                <a:r>
                  <a:rPr lang="en-US" altLang="zh-CN" sz="2000" b="1" baseline="-25000" dirty="0"/>
                  <a:t>4</a:t>
                </a:r>
                <a:r>
                  <a:rPr lang="en-US" altLang="zh-CN" sz="2000" b="1" dirty="0"/>
                  <a:t>)</a:t>
                </a:r>
                <a:r>
                  <a:rPr lang="en-US" altLang="zh-CN" sz="2000" b="1" baseline="-25000" dirty="0"/>
                  <a:t>3</a:t>
                </a:r>
                <a:r>
                  <a:rPr lang="en-US" altLang="zh-CN" sz="2000" b="1" dirty="0"/>
                  <a:t>.16H</a:t>
                </a:r>
                <a:r>
                  <a:rPr lang="en-US" altLang="zh-CN" sz="2000" b="1" baseline="-25000" dirty="0"/>
                  <a:t>2</a:t>
                </a:r>
                <a:r>
                  <a:rPr lang="en-US" altLang="zh-CN" sz="2000" b="1" dirty="0"/>
                  <a:t>O</a:t>
                </a:r>
                <a:endParaRPr lang="zh-CN" altLang="zh-CN" sz="2000" b="1" dirty="0"/>
              </a:p>
              <a:p>
                <a:r>
                  <a:rPr lang="en-US" sz="2000" dirty="0" smtClean="0"/>
                  <a:t>Concentration in </a:t>
                </a:r>
                <a:r>
                  <a:rPr lang="en-US" sz="2000" dirty="0"/>
                  <a:t>the store tank of </a:t>
                </a:r>
                <a:r>
                  <a:rPr lang="en-US" sz="2000" dirty="0" smtClean="0"/>
                  <a:t>coagulant is </a:t>
                </a:r>
                <a:r>
                  <a:rPr lang="en-US" altLang="zh-CN" sz="2000" b="1" dirty="0" smtClean="0"/>
                  <a:t>1g/L</a:t>
                </a:r>
              </a:p>
              <a:p>
                <a:r>
                  <a:rPr lang="en-US" sz="2000" dirty="0" smtClean="0"/>
                  <a:t>The pump for coagulant control should be set as:</a:t>
                </a:r>
              </a:p>
              <a:p>
                <a:endParaRPr lang="en-US" sz="2000" dirty="0" smtClean="0"/>
              </a:p>
              <a:p>
                <a:pPr marL="0" indent="0">
                  <a:buNone/>
                </a:pPr>
                <a14:m>
                  <m:oMathPara xmlns:m="http://schemas.openxmlformats.org/officeDocument/2006/math">
                    <m:oMathParaPr>
                      <m:jc m:val="center"/>
                    </m:oMathParaPr>
                    <m:oMath xmlns:m="http://schemas.openxmlformats.org/officeDocument/2006/math">
                      <m:f>
                        <m:fPr>
                          <m:ctrlPr>
                            <a:rPr lang="zh-CN" altLang="zh-CN" sz="2000" i="1">
                              <a:latin typeface="Cambria Math"/>
                            </a:rPr>
                          </m:ctrlPr>
                        </m:fPr>
                        <m:num>
                          <m:r>
                            <a:rPr lang="en-US" altLang="zh-CN" sz="2000" i="1">
                              <a:latin typeface="Cambria Math"/>
                            </a:rPr>
                            <m:t>0.5</m:t>
                          </m:r>
                          <m:f>
                            <m:fPr>
                              <m:ctrlPr>
                                <a:rPr lang="zh-CN" altLang="zh-CN" sz="2000" i="1">
                                  <a:latin typeface="Cambria Math"/>
                                </a:rPr>
                              </m:ctrlPr>
                            </m:fPr>
                            <m:num>
                              <m:r>
                                <a:rPr lang="en-US" altLang="zh-CN" sz="2000" i="1">
                                  <a:latin typeface="Cambria Math"/>
                                </a:rPr>
                                <m:t>𝑚𝑔</m:t>
                              </m:r>
                            </m:num>
                            <m:den>
                              <m:r>
                                <a:rPr lang="en-US" altLang="zh-CN" sz="2000" i="1">
                                  <a:latin typeface="Cambria Math"/>
                                </a:rPr>
                                <m:t>𝐿</m:t>
                              </m:r>
                            </m:den>
                          </m:f>
                          <m:r>
                            <a:rPr lang="en-US" altLang="zh-CN" sz="2000" i="1">
                              <a:latin typeface="Cambria Math"/>
                            </a:rPr>
                            <m:t> ×300 </m:t>
                          </m:r>
                          <m:r>
                            <a:rPr lang="en-US" altLang="zh-CN" sz="2000" i="1">
                              <a:latin typeface="Cambria Math"/>
                            </a:rPr>
                            <m:t>𝑚𝑙</m:t>
                          </m:r>
                          <m:r>
                            <a:rPr lang="en-US" altLang="zh-CN" sz="2000" i="1">
                              <a:latin typeface="Cambria Math"/>
                            </a:rPr>
                            <m:t>/</m:t>
                          </m:r>
                          <m:r>
                            <a:rPr lang="en-US" altLang="zh-CN" sz="2000" i="1">
                              <a:latin typeface="Cambria Math"/>
                            </a:rPr>
                            <m:t>𝑚𝑖𝑛</m:t>
                          </m:r>
                        </m:num>
                        <m:den>
                          <m:sSub>
                            <m:sSubPr>
                              <m:ctrlPr>
                                <a:rPr lang="zh-CN" altLang="zh-CN" sz="2000" i="1" smtClean="0">
                                  <a:latin typeface="Cambria Math"/>
                                </a:rPr>
                              </m:ctrlPr>
                            </m:sSubPr>
                            <m:e>
                              <m:r>
                                <a:rPr lang="en-US" altLang="zh-CN" sz="2000" i="1">
                                  <a:latin typeface="Cambria Math"/>
                                </a:rPr>
                                <m:t>1</m:t>
                              </m:r>
                              <m:f>
                                <m:fPr>
                                  <m:ctrlPr>
                                    <a:rPr lang="zh-CN" altLang="zh-CN" sz="2000" i="1">
                                      <a:latin typeface="Cambria Math"/>
                                    </a:rPr>
                                  </m:ctrlPr>
                                </m:fPr>
                                <m:num>
                                  <m:r>
                                    <a:rPr lang="en-US" altLang="zh-CN" sz="2000" i="1">
                                      <a:latin typeface="Cambria Math"/>
                                    </a:rPr>
                                    <m:t>𝑔</m:t>
                                  </m:r>
                                </m:num>
                                <m:den>
                                  <m:r>
                                    <a:rPr lang="en-US" altLang="zh-CN" sz="2000" i="1">
                                      <a:latin typeface="Cambria Math"/>
                                    </a:rPr>
                                    <m:t>𝐿</m:t>
                                  </m:r>
                                </m:den>
                              </m:f>
                              <m:r>
                                <a:rPr lang="en-US" altLang="zh-CN" sz="2000" i="1">
                                  <a:latin typeface="Cambria Math"/>
                                </a:rPr>
                                <m:t>×</m:t>
                              </m:r>
                              <m:r>
                                <a:rPr lang="en-US" altLang="zh-CN" sz="2000" b="0" i="1" smtClean="0">
                                  <a:latin typeface="Cambria Math"/>
                                </a:rPr>
                                <m:t>2</m:t>
                              </m:r>
                              <m:r>
                                <a:rPr lang="en-US" altLang="zh-CN" sz="2000" i="1">
                                  <a:latin typeface="Cambria Math"/>
                                </a:rPr>
                                <m:t>𝑀𝑊</m:t>
                              </m:r>
                            </m:e>
                            <m:sub>
                              <m:r>
                                <a:rPr lang="en-US" altLang="zh-CN" sz="2000" i="1">
                                  <a:latin typeface="Cambria Math"/>
                                </a:rPr>
                                <m:t>𝐴𝑙</m:t>
                              </m:r>
                              <m:r>
                                <a:rPr lang="en-US" altLang="zh-CN" sz="2000" i="1">
                                  <a:latin typeface="Cambria Math"/>
                                </a:rPr>
                                <m:t> </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𝑀𝑊</m:t>
                              </m:r>
                            </m:e>
                            <m:sub>
                              <m:r>
                                <m:rPr>
                                  <m:sty m:val="p"/>
                                </m:rPr>
                                <a:rPr lang="en-US" altLang="zh-CN" sz="2000">
                                  <a:latin typeface="Cambria Math"/>
                                </a:rPr>
                                <m:t>Al</m:t>
                              </m:r>
                              <m:r>
                                <a:rPr lang="en-US" altLang="zh-CN" sz="2000" baseline="-25000">
                                  <a:latin typeface="Cambria Math"/>
                                </a:rPr>
                                <m:t>2</m:t>
                              </m:r>
                              <m:r>
                                <a:rPr lang="en-US" altLang="zh-CN" sz="2000">
                                  <a:latin typeface="Cambria Math"/>
                                </a:rPr>
                                <m:t>(</m:t>
                              </m:r>
                              <m:r>
                                <m:rPr>
                                  <m:sty m:val="p"/>
                                </m:rPr>
                                <a:rPr lang="en-US" altLang="zh-CN" sz="2000">
                                  <a:latin typeface="Cambria Math"/>
                                </a:rPr>
                                <m:t>SO</m:t>
                              </m:r>
                              <m:r>
                                <a:rPr lang="en-US" altLang="zh-CN" sz="2000" baseline="-25000">
                                  <a:latin typeface="Cambria Math"/>
                                </a:rPr>
                                <m:t>4</m:t>
                              </m:r>
                              <m:r>
                                <a:rPr lang="en-US" altLang="zh-CN" sz="2000">
                                  <a:latin typeface="Cambria Math"/>
                                </a:rPr>
                                <m:t>)</m:t>
                              </m:r>
                              <m:r>
                                <a:rPr lang="en-US" altLang="zh-CN" sz="2000" baseline="-25000">
                                  <a:latin typeface="Cambria Math"/>
                                </a:rPr>
                                <m:t>3</m:t>
                              </m:r>
                              <m:r>
                                <a:rPr lang="en-US" altLang="zh-CN" sz="2000">
                                  <a:latin typeface="Cambria Math"/>
                                </a:rPr>
                                <m:t>.16</m:t>
                              </m:r>
                              <m:r>
                                <m:rPr>
                                  <m:sty m:val="p"/>
                                </m:rPr>
                                <a:rPr lang="en-US" altLang="zh-CN" sz="2000">
                                  <a:latin typeface="Cambria Math"/>
                                </a:rPr>
                                <m:t>H</m:t>
                              </m:r>
                              <m:r>
                                <a:rPr lang="en-US" altLang="zh-CN" sz="2000" baseline="-25000">
                                  <a:latin typeface="Cambria Math"/>
                                </a:rPr>
                                <m:t>2</m:t>
                              </m:r>
                              <m:r>
                                <m:rPr>
                                  <m:sty m:val="p"/>
                                </m:rPr>
                                <a:rPr lang="en-US" altLang="zh-CN" sz="2000">
                                  <a:latin typeface="Cambria Math"/>
                                </a:rPr>
                                <m:t>O</m:t>
                              </m:r>
                            </m:sub>
                          </m:sSub>
                        </m:den>
                      </m:f>
                      <m:r>
                        <a:rPr lang="en-US" altLang="zh-CN" sz="2000" b="0" i="1" smtClean="0">
                          <a:latin typeface="Cambria Math"/>
                        </a:rPr>
                        <m:t> </m:t>
                      </m:r>
                      <m:r>
                        <a:rPr lang="en-US" altLang="zh-CN" sz="2000" b="0" i="1" smtClean="0">
                          <a:latin typeface="Cambria Math"/>
                          <a:ea typeface="Cambria Math"/>
                        </a:rPr>
                        <m:t>=</m:t>
                      </m:r>
                      <m:r>
                        <a:rPr lang="en-US" altLang="zh-CN" sz="2000" b="1" i="1" smtClean="0">
                          <a:latin typeface="Cambria Math"/>
                          <a:ea typeface="Cambria Math"/>
                        </a:rPr>
                        <m:t>𝟏</m:t>
                      </m:r>
                      <m:r>
                        <a:rPr lang="en-US" altLang="zh-CN" sz="2000" b="1" i="1" smtClean="0">
                          <a:latin typeface="Cambria Math"/>
                          <a:ea typeface="Cambria Math"/>
                        </a:rPr>
                        <m:t>.</m:t>
                      </m:r>
                      <m:r>
                        <a:rPr lang="en-US" altLang="zh-CN" sz="2000" b="1" i="1" smtClean="0">
                          <a:latin typeface="Cambria Math"/>
                          <a:ea typeface="Cambria Math"/>
                        </a:rPr>
                        <m:t>𝟕𝟓</m:t>
                      </m:r>
                      <m:r>
                        <a:rPr lang="en-US" altLang="zh-CN" sz="2000" b="1" i="1" smtClean="0">
                          <a:latin typeface="Cambria Math"/>
                          <a:ea typeface="Cambria Math"/>
                        </a:rPr>
                        <m:t> </m:t>
                      </m:r>
                      <m:r>
                        <a:rPr lang="en-US" altLang="zh-CN" sz="2000" b="1" i="1" smtClean="0">
                          <a:latin typeface="Cambria Math"/>
                          <a:ea typeface="Cambria Math"/>
                        </a:rPr>
                        <m:t>𝒎𝒍</m:t>
                      </m:r>
                      <m:r>
                        <a:rPr lang="en-US" altLang="zh-CN" sz="2000" b="1" i="1" smtClean="0">
                          <a:latin typeface="Cambria Math"/>
                          <a:ea typeface="Cambria Math"/>
                        </a:rPr>
                        <m:t>/</m:t>
                      </m:r>
                      <m:r>
                        <a:rPr lang="en-US" altLang="zh-CN" sz="2000" b="1" i="1" smtClean="0">
                          <a:latin typeface="Cambria Math"/>
                          <a:ea typeface="Cambria Math"/>
                        </a:rPr>
                        <m:t>𝒎𝒊𝒏</m:t>
                      </m:r>
                    </m:oMath>
                  </m:oMathPara>
                </a14:m>
                <a:endParaRPr lang="zh-CN" altLang="zh-CN" sz="2000" b="1" dirty="0"/>
              </a:p>
              <a:p>
                <a:endParaRPr lang="en-US"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06" t="-74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54047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Raw Water Turbidity Control</a:t>
            </a:r>
          </a:p>
        </p:txBody>
      </p:sp>
      <p:sp>
        <p:nvSpPr>
          <p:cNvPr id="3" name="Content Placeholder 2"/>
          <p:cNvSpPr>
            <a:spLocks noGrp="1"/>
          </p:cNvSpPr>
          <p:nvPr>
            <p:ph idx="1"/>
          </p:nvPr>
        </p:nvSpPr>
        <p:spPr/>
        <p:txBody>
          <a:bodyPr/>
          <a:lstStyle/>
          <a:p>
            <a:r>
              <a:rPr lang="en-US" sz="2000" dirty="0" smtClean="0"/>
              <a:t>Set </a:t>
            </a:r>
            <a:r>
              <a:rPr lang="en-US" sz="2000" dirty="0"/>
              <a:t>the raw water turbidity to be 5 </a:t>
            </a:r>
            <a:r>
              <a:rPr lang="en-US" sz="2000" dirty="0" smtClean="0"/>
              <a:t>NTU</a:t>
            </a:r>
          </a:p>
          <a:p>
            <a:r>
              <a:rPr lang="en-US" sz="2000" dirty="0"/>
              <a:t>Since 5 NTU is a comparatively low turbidity, </a:t>
            </a:r>
            <a:r>
              <a:rPr lang="en-US" sz="2000" dirty="0" smtClean="0"/>
              <a:t> </a:t>
            </a:r>
          </a:p>
          <a:p>
            <a:pPr lvl="1"/>
            <a:r>
              <a:rPr lang="en-US" sz="2000" dirty="0" smtClean="0"/>
              <a:t>dilute </a:t>
            </a:r>
            <a:r>
              <a:rPr lang="en-US" sz="2000" dirty="0"/>
              <a:t>the suspension of </a:t>
            </a:r>
            <a:r>
              <a:rPr lang="en-US" sz="2000" dirty="0" smtClean="0"/>
              <a:t>clay</a:t>
            </a:r>
          </a:p>
          <a:p>
            <a:pPr lvl="1"/>
            <a:r>
              <a:rPr lang="en-US" sz="2000" dirty="0" smtClean="0"/>
              <a:t>shorten </a:t>
            </a:r>
            <a:r>
              <a:rPr lang="en-US" sz="2000" dirty="0"/>
              <a:t>the “on time” for the pinch </a:t>
            </a:r>
            <a:r>
              <a:rPr lang="en-US" sz="2000" dirty="0" smtClean="0"/>
              <a:t>valve</a:t>
            </a:r>
            <a:endParaRPr lang="en-US" sz="2000" dirty="0"/>
          </a:p>
        </p:txBody>
      </p:sp>
    </p:spTree>
    <p:extLst>
      <p:ext uri="{BB962C8B-B14F-4D97-AF65-F5344CB8AC3E}">
        <p14:creationId xmlns:p14="http://schemas.microsoft.com/office/powerpoint/2010/main" val="4498823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Capture Velocity Control</a:t>
            </a:r>
            <a:endParaRPr lang="zh-CN" altLang="en-US" dirty="0"/>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p:txBody>
              <a:bodyPr/>
              <a:lstStyle/>
              <a:p>
                <a:r>
                  <a:rPr lang="en-US" altLang="zh-CN" sz="2000" dirty="0" smtClean="0"/>
                  <a:t>Obtain </a:t>
                </a:r>
                <a14:m>
                  <m:oMath xmlns:m="http://schemas.openxmlformats.org/officeDocument/2006/math">
                    <m:sSub>
                      <m:sSubPr>
                        <m:ctrlPr>
                          <a:rPr lang="zh-CN" altLang="zh-CN" sz="2000" i="1">
                            <a:latin typeface="Cambria Math"/>
                          </a:rPr>
                        </m:ctrlPr>
                      </m:sSubPr>
                      <m:e>
                        <m:r>
                          <a:rPr lang="en-US" altLang="zh-CN" sz="2000" i="1">
                            <a:latin typeface="Cambria Math"/>
                          </a:rPr>
                          <m:t>𝑉</m:t>
                        </m:r>
                      </m:e>
                      <m:sub>
                        <m:r>
                          <a:rPr lang="en-US" altLang="zh-CN" sz="2000" i="1">
                            <a:latin typeface="Cambria Math"/>
                          </a:rPr>
                          <m:t>↑</m:t>
                        </m:r>
                        <m:r>
                          <a:rPr lang="en-US" altLang="zh-CN" sz="2000" i="1">
                            <a:latin typeface="Cambria Math"/>
                          </a:rPr>
                          <m:t>𝑃𝑙𝑎𝑡𝑒</m:t>
                        </m:r>
                      </m:sub>
                    </m:sSub>
                  </m:oMath>
                </a14:m>
                <a:r>
                  <a:rPr lang="en-US" altLang="zh-CN" sz="2000" dirty="0" smtClean="0"/>
                  <a:t> with given </a:t>
                </a:r>
                <a14:m>
                  <m:oMath xmlns:m="http://schemas.openxmlformats.org/officeDocument/2006/math">
                    <m:sSub>
                      <m:sSubPr>
                        <m:ctrlPr>
                          <a:rPr lang="zh-CN" altLang="zh-CN" sz="2000" i="1">
                            <a:latin typeface="Cambria Math"/>
                          </a:rPr>
                        </m:ctrlPr>
                      </m:sSubPr>
                      <m:e>
                        <m:r>
                          <a:rPr lang="en-US" altLang="zh-CN" sz="2000" i="1">
                            <a:latin typeface="Cambria Math"/>
                          </a:rPr>
                          <m:t>𝑉</m:t>
                        </m:r>
                      </m:e>
                      <m:sub>
                        <m:r>
                          <a:rPr lang="en-US" altLang="zh-CN" sz="2000" i="1">
                            <a:latin typeface="Cambria Math"/>
                          </a:rPr>
                          <m:t>𝑐</m:t>
                        </m:r>
                      </m:sub>
                    </m:sSub>
                  </m:oMath>
                </a14:m>
                <a:r>
                  <a:rPr lang="en-US" altLang="zh-CN" sz="2000" dirty="0" smtClean="0"/>
                  <a:t> :</a:t>
                </a:r>
              </a:p>
              <a:p>
                <a:endParaRPr lang="en-US" altLang="zh-CN" sz="2000" dirty="0" smtClean="0"/>
              </a:p>
              <a:p>
                <a:pPr marL="0" indent="0">
                  <a:buNone/>
                </a:pPr>
                <a14:m>
                  <m:oMathPara xmlns:m="http://schemas.openxmlformats.org/officeDocument/2006/math">
                    <m:oMathParaPr>
                      <m:jc m:val="centerGroup"/>
                    </m:oMathParaPr>
                    <m:oMath xmlns:m="http://schemas.openxmlformats.org/officeDocument/2006/math">
                      <m:f>
                        <m:fPr>
                          <m:ctrlPr>
                            <a:rPr lang="zh-CN" altLang="zh-CN" sz="2000" i="1">
                              <a:latin typeface="Cambria Math"/>
                            </a:rPr>
                          </m:ctrlPr>
                        </m:fPr>
                        <m:num>
                          <m:sSub>
                            <m:sSubPr>
                              <m:ctrlPr>
                                <a:rPr lang="zh-CN" altLang="zh-CN" sz="2000" i="1">
                                  <a:latin typeface="Cambria Math"/>
                                </a:rPr>
                              </m:ctrlPr>
                            </m:sSubPr>
                            <m:e>
                              <m:r>
                                <a:rPr lang="en-US" altLang="zh-CN" sz="2000" i="1">
                                  <a:latin typeface="Cambria Math"/>
                                </a:rPr>
                                <m:t>𝑉</m:t>
                              </m:r>
                            </m:e>
                            <m:sub>
                              <m:r>
                                <a:rPr lang="en-US" altLang="zh-CN" sz="2000" i="1">
                                  <a:latin typeface="Cambria Math"/>
                                </a:rPr>
                                <m:t>↑</m:t>
                              </m:r>
                              <m:r>
                                <a:rPr lang="en-US" altLang="zh-CN" sz="2000" i="1">
                                  <a:latin typeface="Cambria Math"/>
                                </a:rPr>
                                <m:t>𝑃𝑙𝑎𝑡𝑒</m:t>
                              </m:r>
                            </m:sub>
                          </m:sSub>
                        </m:num>
                        <m:den>
                          <m:sSub>
                            <m:sSubPr>
                              <m:ctrlPr>
                                <a:rPr lang="zh-CN" altLang="zh-CN" sz="2000" i="1">
                                  <a:latin typeface="Cambria Math"/>
                                </a:rPr>
                              </m:ctrlPr>
                            </m:sSubPr>
                            <m:e>
                              <m:r>
                                <a:rPr lang="en-US" altLang="zh-CN" sz="2000" i="1">
                                  <a:latin typeface="Cambria Math"/>
                                </a:rPr>
                                <m:t>𝑉</m:t>
                              </m:r>
                            </m:e>
                            <m:sub>
                              <m:r>
                                <a:rPr lang="en-US" altLang="zh-CN" sz="2000" i="1">
                                  <a:latin typeface="Cambria Math"/>
                                </a:rPr>
                                <m:t>𝑐</m:t>
                              </m:r>
                            </m:sub>
                          </m:sSub>
                        </m:den>
                      </m:f>
                      <m:r>
                        <a:rPr lang="en-US" altLang="zh-CN" sz="2000" i="1">
                          <a:latin typeface="Cambria Math"/>
                        </a:rPr>
                        <m:t>= </m:t>
                      </m:r>
                      <m:f>
                        <m:fPr>
                          <m:ctrlPr>
                            <a:rPr lang="zh-CN" altLang="zh-CN" sz="2000" i="1">
                              <a:latin typeface="Cambria Math"/>
                            </a:rPr>
                          </m:ctrlPr>
                        </m:fPr>
                        <m:num>
                          <m:r>
                            <a:rPr lang="en-US" altLang="zh-CN" sz="2000" i="1">
                              <a:latin typeface="Cambria Math"/>
                            </a:rPr>
                            <m:t>𝐿</m:t>
                          </m:r>
                        </m:num>
                        <m:den>
                          <m:r>
                            <a:rPr lang="en-US" altLang="zh-CN" sz="2000" i="1">
                              <a:latin typeface="Cambria Math"/>
                            </a:rPr>
                            <m:t>𝑆</m:t>
                          </m:r>
                        </m:den>
                      </m:f>
                      <m:func>
                        <m:funcPr>
                          <m:ctrlPr>
                            <a:rPr lang="zh-CN" altLang="zh-CN" sz="2000" i="1">
                              <a:latin typeface="Cambria Math"/>
                            </a:rPr>
                          </m:ctrlPr>
                        </m:funcPr>
                        <m:fName>
                          <m:r>
                            <m:rPr>
                              <m:sty m:val="p"/>
                            </m:rPr>
                            <a:rPr lang="en-US" altLang="zh-CN" sz="2000">
                              <a:latin typeface="Cambria Math"/>
                            </a:rPr>
                            <m:t>cos</m:t>
                          </m:r>
                        </m:fName>
                        <m:e>
                          <m:r>
                            <a:rPr lang="en-US" altLang="zh-CN" sz="2000" i="1">
                              <a:latin typeface="Cambria Math"/>
                            </a:rPr>
                            <m:t>𝛼</m:t>
                          </m:r>
                          <m:r>
                            <a:rPr lang="en-US" altLang="zh-CN" sz="2000" i="1">
                              <a:latin typeface="Cambria Math"/>
                            </a:rPr>
                            <m:t> </m:t>
                          </m:r>
                          <m:func>
                            <m:funcPr>
                              <m:ctrlPr>
                                <a:rPr lang="zh-CN" altLang="zh-CN" sz="2000" i="1">
                                  <a:latin typeface="Cambria Math"/>
                                </a:rPr>
                              </m:ctrlPr>
                            </m:funcPr>
                            <m:fName>
                              <m:r>
                                <m:rPr>
                                  <m:sty m:val="p"/>
                                </m:rPr>
                                <a:rPr lang="en-US" altLang="zh-CN" sz="2000">
                                  <a:latin typeface="Cambria Math"/>
                                </a:rPr>
                                <m:t>sin</m:t>
                              </m:r>
                            </m:fName>
                            <m:e>
                              <m:r>
                                <a:rPr lang="en-US" altLang="zh-CN" sz="2000" i="1">
                                  <a:latin typeface="Cambria Math"/>
                                </a:rPr>
                                <m:t>𝛼</m:t>
                              </m:r>
                              <m:r>
                                <a:rPr lang="en-US" altLang="zh-CN" sz="2000" i="1">
                                  <a:latin typeface="Cambria Math"/>
                                </a:rPr>
                                <m:t> + </m:t>
                              </m:r>
                              <m:sSup>
                                <m:sSupPr>
                                  <m:ctrlPr>
                                    <a:rPr lang="zh-CN" altLang="zh-CN" sz="2000" i="1">
                                      <a:latin typeface="Cambria Math"/>
                                    </a:rPr>
                                  </m:ctrlPr>
                                </m:sSupPr>
                                <m:e>
                                  <m:func>
                                    <m:funcPr>
                                      <m:ctrlPr>
                                        <a:rPr lang="zh-CN" altLang="zh-CN" sz="2000" i="1">
                                          <a:latin typeface="Cambria Math"/>
                                        </a:rPr>
                                      </m:ctrlPr>
                                    </m:funcPr>
                                    <m:fName>
                                      <m:r>
                                        <m:rPr>
                                          <m:sty m:val="p"/>
                                        </m:rPr>
                                        <a:rPr lang="en-US" altLang="zh-CN" sz="2000">
                                          <a:latin typeface="Cambria Math"/>
                                        </a:rPr>
                                        <m:t>sin</m:t>
                                      </m:r>
                                    </m:fName>
                                    <m:e>
                                      <m:r>
                                        <a:rPr lang="en-US" altLang="zh-CN" sz="2000" i="1">
                                          <a:latin typeface="Cambria Math"/>
                                        </a:rPr>
                                        <m:t>𝛼</m:t>
                                      </m:r>
                                    </m:e>
                                  </m:func>
                                </m:e>
                                <m:sup>
                                  <m:r>
                                    <a:rPr lang="en-US" altLang="zh-CN" sz="2000" i="1">
                                      <a:latin typeface="Cambria Math"/>
                                    </a:rPr>
                                    <m:t>2</m:t>
                                  </m:r>
                                </m:sup>
                              </m:sSup>
                            </m:e>
                          </m:func>
                        </m:e>
                      </m:func>
                    </m:oMath>
                  </m:oMathPara>
                </a14:m>
                <a:endParaRPr lang="en-US" altLang="zh-CN" sz="2000" dirty="0" smtClean="0"/>
              </a:p>
              <a:p>
                <a:pPr marL="0" indent="0">
                  <a:buNone/>
                </a:pPr>
                <a:endParaRPr lang="zh-CN" altLang="zh-CN" sz="2000" dirty="0"/>
              </a:p>
              <a:p>
                <a:r>
                  <a:rPr lang="en-US" altLang="zh-CN" sz="2000" dirty="0"/>
                  <a:t>The pump for coagulant control should be set as</a:t>
                </a:r>
                <a:r>
                  <a:rPr lang="en-US" altLang="zh-CN" sz="2000" dirty="0" smtClean="0"/>
                  <a:t>:</a:t>
                </a:r>
              </a:p>
              <a:p>
                <a:endParaRPr lang="en-US" altLang="zh-CN" sz="2000" dirty="0" smtClean="0"/>
              </a:p>
              <a:p>
                <a:pPr marL="0" indent="0">
                  <a:buNone/>
                </a:pPr>
                <a14:m>
                  <m:oMathPara xmlns:m="http://schemas.openxmlformats.org/officeDocument/2006/math">
                    <m:oMathParaPr>
                      <m:jc m:val="centerGroup"/>
                    </m:oMathParaPr>
                    <m:oMath xmlns:m="http://schemas.openxmlformats.org/officeDocument/2006/math">
                      <m:r>
                        <a:rPr lang="en-US" altLang="zh-CN" sz="2000" i="1">
                          <a:latin typeface="Cambria Math"/>
                        </a:rPr>
                        <m:t>(</m:t>
                      </m:r>
                      <m:f>
                        <m:fPr>
                          <m:ctrlPr>
                            <a:rPr lang="zh-CN" altLang="zh-CN" sz="2000" i="1">
                              <a:latin typeface="Cambria Math"/>
                            </a:rPr>
                          </m:ctrlPr>
                        </m:fPr>
                        <m:num>
                          <m:r>
                            <a:rPr lang="en-US" altLang="zh-CN" sz="2000" i="1">
                              <a:latin typeface="Cambria Math"/>
                            </a:rPr>
                            <m:t>60</m:t>
                          </m:r>
                          <m:r>
                            <a:rPr lang="en-US" altLang="zh-CN" sz="2000" i="1">
                              <a:latin typeface="Cambria Math"/>
                            </a:rPr>
                            <m:t>𝑐𝑚</m:t>
                          </m:r>
                        </m:num>
                        <m:den>
                          <m:r>
                            <a:rPr lang="en-US" altLang="zh-CN" sz="2000" i="1">
                              <a:latin typeface="Cambria Math"/>
                            </a:rPr>
                            <m:t>2.5</m:t>
                          </m:r>
                          <m:r>
                            <a:rPr lang="en-US" altLang="zh-CN" sz="2000" i="1">
                              <a:latin typeface="Cambria Math"/>
                            </a:rPr>
                            <m:t>𝑐𝑚</m:t>
                          </m:r>
                        </m:den>
                      </m:f>
                      <m:func>
                        <m:funcPr>
                          <m:ctrlPr>
                            <a:rPr lang="zh-CN" altLang="zh-CN" sz="2000" i="1">
                              <a:latin typeface="Cambria Math"/>
                            </a:rPr>
                          </m:ctrlPr>
                        </m:funcPr>
                        <m:fName>
                          <m:r>
                            <m:rPr>
                              <m:sty m:val="p"/>
                            </m:rPr>
                            <a:rPr lang="en-US" altLang="zh-CN" sz="2000">
                              <a:latin typeface="Cambria Math"/>
                            </a:rPr>
                            <m:t>cos</m:t>
                          </m:r>
                        </m:fName>
                        <m:e>
                          <m:r>
                            <a:rPr lang="en-US" altLang="zh-CN" sz="2000" i="1">
                              <a:latin typeface="Cambria Math"/>
                            </a:rPr>
                            <m:t>60 </m:t>
                          </m:r>
                          <m:func>
                            <m:funcPr>
                              <m:ctrlPr>
                                <a:rPr lang="zh-CN" altLang="zh-CN" sz="2000" i="1">
                                  <a:latin typeface="Cambria Math"/>
                                </a:rPr>
                              </m:ctrlPr>
                            </m:funcPr>
                            <m:fName>
                              <m:r>
                                <m:rPr>
                                  <m:sty m:val="p"/>
                                </m:rPr>
                                <a:rPr lang="en-US" altLang="zh-CN" sz="2000">
                                  <a:latin typeface="Cambria Math"/>
                                </a:rPr>
                                <m:t>sin</m:t>
                              </m:r>
                            </m:fName>
                            <m:e>
                              <m:r>
                                <a:rPr lang="en-US" altLang="zh-CN" sz="2000" i="1">
                                  <a:latin typeface="Cambria Math"/>
                                </a:rPr>
                                <m:t>60 + </m:t>
                              </m:r>
                              <m:sSup>
                                <m:sSupPr>
                                  <m:ctrlPr>
                                    <a:rPr lang="zh-CN" altLang="zh-CN" sz="2000" i="1">
                                      <a:latin typeface="Cambria Math"/>
                                    </a:rPr>
                                  </m:ctrlPr>
                                </m:sSupPr>
                                <m:e>
                                  <m:func>
                                    <m:funcPr>
                                      <m:ctrlPr>
                                        <a:rPr lang="zh-CN" altLang="zh-CN" sz="2000" i="1">
                                          <a:latin typeface="Cambria Math"/>
                                        </a:rPr>
                                      </m:ctrlPr>
                                    </m:funcPr>
                                    <m:fName>
                                      <m:r>
                                        <m:rPr>
                                          <m:sty m:val="p"/>
                                        </m:rPr>
                                        <a:rPr lang="en-US" altLang="zh-CN" sz="2000">
                                          <a:latin typeface="Cambria Math"/>
                                        </a:rPr>
                                        <m:t>sin</m:t>
                                      </m:r>
                                    </m:fName>
                                    <m:e>
                                      <m:r>
                                        <a:rPr lang="en-US" altLang="zh-CN" sz="2000" i="1">
                                          <a:latin typeface="Cambria Math"/>
                                        </a:rPr>
                                        <m:t>60</m:t>
                                      </m:r>
                                    </m:e>
                                  </m:func>
                                </m:e>
                                <m:sup>
                                  <m:r>
                                    <a:rPr lang="en-US" altLang="zh-CN" sz="2000" i="1">
                                      <a:latin typeface="Cambria Math"/>
                                    </a:rPr>
                                    <m:t>2</m:t>
                                  </m:r>
                                </m:sup>
                              </m:sSup>
                              <m:r>
                                <a:rPr lang="en-US" altLang="zh-CN" sz="2000" i="1">
                                  <a:latin typeface="Cambria Math"/>
                                </a:rPr>
                                <m:t>)×0.01</m:t>
                              </m:r>
                              <m:f>
                                <m:fPr>
                                  <m:ctrlPr>
                                    <a:rPr lang="zh-CN" altLang="zh-CN" sz="2000" i="1">
                                      <a:latin typeface="Cambria Math"/>
                                    </a:rPr>
                                  </m:ctrlPr>
                                </m:fPr>
                                <m:num>
                                  <m:r>
                                    <a:rPr lang="en-US" altLang="zh-CN" sz="2000" i="1">
                                      <a:latin typeface="Cambria Math"/>
                                    </a:rPr>
                                    <m:t>𝑚𝑚</m:t>
                                  </m:r>
                                </m:num>
                                <m:den>
                                  <m:r>
                                    <a:rPr lang="en-US" altLang="zh-CN" sz="2000" i="1">
                                      <a:latin typeface="Cambria Math"/>
                                    </a:rPr>
                                    <m:t>𝑠</m:t>
                                  </m:r>
                                </m:den>
                              </m:f>
                              <m:r>
                                <a:rPr lang="en-US" altLang="zh-CN" sz="2000" i="1">
                                  <a:latin typeface="Cambria Math"/>
                                </a:rPr>
                                <m:t>× </m:t>
                              </m:r>
                            </m:e>
                          </m:func>
                        </m:e>
                      </m:func>
                      <m:r>
                        <a:rPr lang="en-US" altLang="zh-CN" sz="2000" i="1">
                          <a:latin typeface="Cambria Math"/>
                        </a:rPr>
                        <m:t>𝜋</m:t>
                      </m:r>
                      <m:r>
                        <a:rPr lang="en-US" altLang="zh-CN" sz="2000" i="1">
                          <a:latin typeface="Cambria Math"/>
                        </a:rPr>
                        <m:t> </m:t>
                      </m:r>
                      <m:sSup>
                        <m:sSupPr>
                          <m:ctrlPr>
                            <a:rPr lang="zh-CN" altLang="zh-CN" sz="2000" i="1">
                              <a:latin typeface="Cambria Math"/>
                            </a:rPr>
                          </m:ctrlPr>
                        </m:sSupPr>
                        <m:e>
                          <m:d>
                            <m:dPr>
                              <m:ctrlPr>
                                <a:rPr lang="zh-CN" altLang="zh-CN" sz="2000" i="1">
                                  <a:latin typeface="Cambria Math"/>
                                </a:rPr>
                              </m:ctrlPr>
                            </m:dPr>
                            <m:e>
                              <m:f>
                                <m:fPr>
                                  <m:ctrlPr>
                                    <a:rPr lang="zh-CN" altLang="zh-CN" sz="2000" i="1">
                                      <a:latin typeface="Cambria Math"/>
                                    </a:rPr>
                                  </m:ctrlPr>
                                </m:fPr>
                                <m:num>
                                  <m:r>
                                    <a:rPr lang="en-US" altLang="zh-CN" sz="2000" i="1">
                                      <a:latin typeface="Cambria Math"/>
                                    </a:rPr>
                                    <m:t>2.5 </m:t>
                                  </m:r>
                                  <m:r>
                                    <a:rPr lang="en-US" altLang="zh-CN" sz="2000" i="1">
                                      <a:latin typeface="Cambria Math"/>
                                    </a:rPr>
                                    <m:t>𝑐𝑚</m:t>
                                  </m:r>
                                </m:num>
                                <m:den>
                                  <m:r>
                                    <a:rPr lang="en-US" altLang="zh-CN" sz="2000" i="1">
                                      <a:latin typeface="Cambria Math"/>
                                    </a:rPr>
                                    <m:t>2</m:t>
                                  </m:r>
                                </m:den>
                              </m:f>
                            </m:e>
                          </m:d>
                        </m:e>
                        <m:sup>
                          <m:r>
                            <a:rPr lang="en-US" altLang="zh-CN" sz="2000" i="1">
                              <a:latin typeface="Cambria Math"/>
                            </a:rPr>
                            <m:t>2</m:t>
                          </m:r>
                        </m:sup>
                      </m:sSup>
                      <m:r>
                        <a:rPr lang="en-US" altLang="zh-CN" sz="2000" i="1">
                          <a:latin typeface="Cambria Math"/>
                        </a:rPr>
                        <m:t>=18.</m:t>
                      </m:r>
                      <m:r>
                        <a:rPr lang="en-US" altLang="zh-CN" sz="2000" b="0" i="1" smtClean="0">
                          <a:latin typeface="Cambria Math"/>
                        </a:rPr>
                        <m:t>95</m:t>
                      </m:r>
                      <m:r>
                        <a:rPr lang="en-US" altLang="zh-CN" sz="2000" i="1">
                          <a:latin typeface="Cambria Math"/>
                        </a:rPr>
                        <m:t> </m:t>
                      </m:r>
                      <m:r>
                        <a:rPr lang="en-US" altLang="zh-CN" sz="2000" i="1">
                          <a:latin typeface="Cambria Math"/>
                        </a:rPr>
                        <m:t>𝑚𝑙</m:t>
                      </m:r>
                      <m:r>
                        <a:rPr lang="en-US" altLang="zh-CN" sz="2000" i="1">
                          <a:latin typeface="Cambria Math"/>
                        </a:rPr>
                        <m:t>/</m:t>
                      </m:r>
                      <m:r>
                        <a:rPr lang="en-US" altLang="zh-CN" sz="2000" i="1">
                          <a:latin typeface="Cambria Math"/>
                        </a:rPr>
                        <m:t>𝑚𝑖𝑛</m:t>
                      </m:r>
                    </m:oMath>
                  </m:oMathPara>
                </a14:m>
                <a:endParaRPr lang="en-US" altLang="zh-CN" sz="2000" dirty="0"/>
              </a:p>
              <a:p>
                <a:endParaRPr lang="zh-CN" altLang="en-US" dirty="0"/>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blipFill rotWithShape="1">
                <a:blip r:embed="rId3"/>
                <a:stretch>
                  <a:fillRect l="-706" t="-74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337243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Process Controller</a:t>
            </a:r>
            <a:endParaRPr lang="zh-CN" altLang="en-US" dirty="0"/>
          </a:p>
        </p:txBody>
      </p:sp>
      <p:sp>
        <p:nvSpPr>
          <p:cNvPr id="3" name="内容占位符 2"/>
          <p:cNvSpPr>
            <a:spLocks noGrp="1"/>
          </p:cNvSpPr>
          <p:nvPr>
            <p:ph idx="1"/>
          </p:nvPr>
        </p:nvSpPr>
        <p:spPr/>
        <p:txBody>
          <a:bodyPr/>
          <a:lstStyle/>
          <a:p>
            <a:r>
              <a:rPr lang="en-US" altLang="zh-CN" sz="2000" dirty="0" smtClean="0"/>
              <a:t>Set </a:t>
            </a:r>
            <a:r>
              <a:rPr lang="en-US" altLang="zh-CN" sz="2000" dirty="0"/>
              <a:t>different modes for the same alum dose with different capture </a:t>
            </a:r>
            <a:r>
              <a:rPr lang="en-US" altLang="zh-CN" sz="2000" dirty="0" smtClean="0"/>
              <a:t>velocity</a:t>
            </a:r>
          </a:p>
          <a:p>
            <a:r>
              <a:rPr lang="en-US" altLang="zh-CN" sz="2000" dirty="0"/>
              <a:t>Each mode run for </a:t>
            </a:r>
            <a:r>
              <a:rPr lang="en-US" altLang="zh-CN" sz="2000" b="1" dirty="0" smtClean="0"/>
              <a:t>2.5 hours</a:t>
            </a:r>
          </a:p>
          <a:p>
            <a:r>
              <a:rPr lang="en-US" altLang="zh-CN" sz="2000" dirty="0"/>
              <a:t>P</a:t>
            </a:r>
            <a:r>
              <a:rPr lang="en-US" altLang="zh-CN" sz="2000" dirty="0" smtClean="0"/>
              <a:t>rocess </a:t>
            </a:r>
            <a:r>
              <a:rPr lang="en-US" altLang="zh-CN" sz="2000" dirty="0"/>
              <a:t>controller will collect data </a:t>
            </a:r>
            <a:r>
              <a:rPr lang="en-US" altLang="zh-CN" sz="2000" b="1" dirty="0"/>
              <a:t>every 5 </a:t>
            </a:r>
            <a:r>
              <a:rPr lang="en-US" altLang="zh-CN" sz="2000" b="1" dirty="0" smtClean="0"/>
              <a:t>seconds</a:t>
            </a:r>
          </a:p>
          <a:p>
            <a:r>
              <a:rPr lang="en-US" altLang="zh-CN" sz="2000" dirty="0" smtClean="0"/>
              <a:t>Based on observation</a:t>
            </a:r>
            <a:r>
              <a:rPr lang="en-US" altLang="zh-CN" sz="2000" dirty="0"/>
              <a:t>, the system will go steady </a:t>
            </a:r>
            <a:r>
              <a:rPr lang="en-US" altLang="zh-CN" sz="2000" b="1" dirty="0"/>
              <a:t>4</a:t>
            </a:r>
            <a:r>
              <a:rPr lang="en-US" altLang="zh-CN" sz="2000" b="1" dirty="0" smtClean="0"/>
              <a:t>0 </a:t>
            </a:r>
            <a:r>
              <a:rPr lang="en-US" altLang="zh-CN" sz="2000" b="1" dirty="0" smtClean="0"/>
              <a:t>minutes’</a:t>
            </a:r>
            <a:r>
              <a:rPr lang="en-US" altLang="zh-CN" sz="2000" dirty="0" smtClean="0"/>
              <a:t> run</a:t>
            </a:r>
          </a:p>
          <a:p>
            <a:r>
              <a:rPr lang="en-US" altLang="zh-CN" sz="2000" dirty="0" smtClean="0"/>
              <a:t>Choose </a:t>
            </a:r>
            <a:r>
              <a:rPr lang="en-US" altLang="zh-CN" sz="2000" b="1" dirty="0"/>
              <a:t>1000 </a:t>
            </a:r>
            <a:r>
              <a:rPr lang="en-US" altLang="zh-CN" sz="2000" b="1" dirty="0" smtClean="0"/>
              <a:t>data </a:t>
            </a:r>
            <a:r>
              <a:rPr lang="en-US" altLang="zh-CN" sz="2000" dirty="0" smtClean="0"/>
              <a:t>for each experiment unit: </a:t>
            </a:r>
            <a:r>
              <a:rPr lang="en-US" altLang="zh-CN" sz="2000" dirty="0" smtClean="0"/>
              <a:t>60 </a:t>
            </a:r>
            <a:r>
              <a:rPr lang="en-US" altLang="zh-CN" sz="2000" dirty="0"/>
              <a:t>minutes after the new </a:t>
            </a:r>
            <a:r>
              <a:rPr lang="en-US" altLang="zh-CN" sz="2000" dirty="0" smtClean="0"/>
              <a:t>loading.</a:t>
            </a:r>
            <a:endParaRPr lang="zh-CN" altLang="en-US" sz="2000" dirty="0"/>
          </a:p>
        </p:txBody>
      </p:sp>
    </p:spTree>
    <p:extLst>
      <p:ext uri="{BB962C8B-B14F-4D97-AF65-F5344CB8AC3E}">
        <p14:creationId xmlns:p14="http://schemas.microsoft.com/office/powerpoint/2010/main" val="2276040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change the tube?</a:t>
            </a:r>
            <a:endParaRPr lang="en-US" dirty="0"/>
          </a:p>
        </p:txBody>
      </p:sp>
      <p:sp>
        <p:nvSpPr>
          <p:cNvPr id="3" name="Content Placeholder 2"/>
          <p:cNvSpPr>
            <a:spLocks noGrp="1"/>
          </p:cNvSpPr>
          <p:nvPr>
            <p:ph idx="1"/>
          </p:nvPr>
        </p:nvSpPr>
        <p:spPr>
          <a:xfrm>
            <a:off x="700314" y="2997200"/>
            <a:ext cx="7772400" cy="4114800"/>
          </a:xfrm>
        </p:spPr>
        <p:txBody>
          <a:bodyPr/>
          <a:lstStyle/>
          <a:p>
            <a:r>
              <a:rPr lang="en-US" dirty="0" smtClean="0"/>
              <a:t>In the first week’s work, a reverse trend of turbidity was found – </a:t>
            </a:r>
            <a:r>
              <a:rPr lang="en-US" dirty="0" err="1" smtClean="0"/>
              <a:t>floc</a:t>
            </a:r>
            <a:r>
              <a:rPr lang="en-US" dirty="0" smtClean="0"/>
              <a:t> blanket effluent water got values of turbidity lower than those of tube settler effluent!</a:t>
            </a:r>
          </a:p>
        </p:txBody>
      </p:sp>
    </p:spTree>
    <p:extLst>
      <p:ext uri="{BB962C8B-B14F-4D97-AF65-F5344CB8AC3E}">
        <p14:creationId xmlns:p14="http://schemas.microsoft.com/office/powerpoint/2010/main" val="172338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Floc</a:t>
            </a:r>
            <a:r>
              <a:rPr lang="en-US" dirty="0" smtClean="0"/>
              <a:t> Rollup</a:t>
            </a:r>
            <a:endParaRPr lang="en-US" dirty="0"/>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43524" y="2184401"/>
            <a:ext cx="3647810" cy="4114800"/>
          </a:xfrm>
        </p:spPr>
      </p:pic>
      <p:graphicFrame>
        <p:nvGraphicFramePr>
          <p:cNvPr id="6" name="Object 5"/>
          <p:cNvGraphicFramePr>
            <a:graphicFrameLocks noChangeAspect="1"/>
          </p:cNvGraphicFramePr>
          <p:nvPr>
            <p:extLst>
              <p:ext uri="{D42A27DB-BD31-4B8C-83A1-F6EECF244321}">
                <p14:modId xmlns:p14="http://schemas.microsoft.com/office/powerpoint/2010/main" val="1015915339"/>
              </p:ext>
            </p:extLst>
          </p:nvPr>
        </p:nvGraphicFramePr>
        <p:xfrm>
          <a:off x="4699000" y="2487613"/>
          <a:ext cx="3378200" cy="1547812"/>
        </p:xfrm>
        <a:graphic>
          <a:graphicData uri="http://schemas.openxmlformats.org/presentationml/2006/ole">
            <mc:AlternateContent xmlns:mc="http://schemas.openxmlformats.org/markup-compatibility/2006">
              <mc:Choice xmlns:v="urn:schemas-microsoft-com:vml" Requires="v">
                <p:oleObj spid="_x0000_s1039" name="Equation" r:id="rId5" imgW="1663560" imgH="761760" progId="Equation.DSMT4">
                  <p:embed/>
                </p:oleObj>
              </mc:Choice>
              <mc:Fallback>
                <p:oleObj name="Equation" r:id="rId5" imgW="1663560" imgH="761760" progId="Equation.DSMT4">
                  <p:embed/>
                  <p:pic>
                    <p:nvPicPr>
                      <p:cNvPr id="0" name="Picture 10"/>
                      <p:cNvPicPr>
                        <a:picLocks noChangeAspect="1" noChangeArrowheads="1"/>
                      </p:cNvPicPr>
                      <p:nvPr/>
                    </p:nvPicPr>
                    <p:blipFill>
                      <a:blip r:embed="rId6"/>
                      <a:srcRect/>
                      <a:stretch>
                        <a:fillRect/>
                      </a:stretch>
                    </p:blipFill>
                    <p:spPr bwMode="auto">
                      <a:xfrm>
                        <a:off x="4699000" y="2487613"/>
                        <a:ext cx="3378200" cy="1547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7" name="Content Placeholder 2"/>
              <p:cNvSpPr txBox="1">
                <a:spLocks/>
              </p:cNvSpPr>
              <p:nvPr/>
            </p:nvSpPr>
            <p:spPr bwMode="auto">
              <a:xfrm>
                <a:off x="4528456" y="4532086"/>
                <a:ext cx="4220029" cy="20574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a:lstStyle>
              <a:p>
                <a:r>
                  <a:rPr lang="en-US" dirty="0" smtClean="0"/>
                  <a:t>To get </a:t>
                </a:r>
                <a14:m>
                  <m:oMath xmlns:m="http://schemas.openxmlformats.org/officeDocument/2006/math">
                    <m:sSub>
                      <m:sSubPr>
                        <m:ctrlPr>
                          <a:rPr lang="en-US" i="1">
                            <a:latin typeface="Cambria Math"/>
                          </a:rPr>
                        </m:ctrlPr>
                      </m:sSubPr>
                      <m:e>
                        <m:r>
                          <a:rPr lang="en-US" i="1">
                            <a:latin typeface="Cambria Math"/>
                          </a:rPr>
                          <m:t>𝑣</m:t>
                        </m:r>
                      </m:e>
                      <m:sub>
                        <m:r>
                          <a:rPr lang="en-US" i="1">
                            <a:latin typeface="Cambria Math"/>
                          </a:rPr>
                          <m:t>𝛼</m:t>
                        </m:r>
                      </m:sub>
                    </m:sSub>
                  </m:oMath>
                </a14:m>
                <a:r>
                  <a:rPr lang="en-US" dirty="0" smtClean="0"/>
                  <a:t> smaller, we need to increase S.</a:t>
                </a:r>
              </a:p>
            </p:txBody>
          </p:sp>
        </mc:Choice>
        <mc:Fallback xmlns="">
          <p:sp>
            <p:nvSpPr>
              <p:cNvPr id="7" name="Content Placeholder 2"/>
              <p:cNvSpPr txBox="1">
                <a:spLocks noRot="1" noChangeAspect="1" noMove="1" noResize="1" noEditPoints="1" noAdjustHandles="1" noChangeArrowheads="1" noChangeShapeType="1" noTextEdit="1"/>
              </p:cNvSpPr>
              <p:nvPr/>
            </p:nvSpPr>
            <p:spPr bwMode="auto">
              <a:xfrm>
                <a:off x="4528456" y="4532086"/>
                <a:ext cx="4220029" cy="2057400"/>
              </a:xfrm>
              <a:prstGeom prst="rect">
                <a:avLst/>
              </a:prstGeom>
              <a:blipFill rotWithShape="1">
                <a:blip r:embed="rId7" cstate="print"/>
                <a:stretch>
                  <a:fillRect l="-3324" t="-3846" r="-1301"/>
                </a:stretch>
              </a:blipFill>
              <a:ln w="9525">
                <a:noFill/>
                <a:miter lim="800000"/>
                <a:headEnd/>
                <a:tailEnd/>
              </a:ln>
              <a:effectLst/>
            </p:spPr>
            <p:txBody>
              <a:bodyPr/>
              <a:lstStyle/>
              <a:p>
                <a:r>
                  <a:rPr lang="en-US">
                    <a:noFill/>
                  </a:rPr>
                  <a:t> </a:t>
                </a:r>
              </a:p>
            </p:txBody>
          </p:sp>
        </mc:Fallback>
      </mc:AlternateContent>
    </p:spTree>
    <p:extLst>
      <p:ext uri="{BB962C8B-B14F-4D97-AF65-F5344CB8AC3E}">
        <p14:creationId xmlns:p14="http://schemas.microsoft.com/office/powerpoint/2010/main" val="2998982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Background</a:t>
            </a:r>
          </a:p>
          <a:p>
            <a:r>
              <a:rPr lang="en-US" dirty="0" smtClean="0"/>
              <a:t>Experiment Apparatus</a:t>
            </a:r>
          </a:p>
          <a:p>
            <a:r>
              <a:rPr lang="en-US" dirty="0" smtClean="0"/>
              <a:t>Methods</a:t>
            </a:r>
          </a:p>
          <a:p>
            <a:r>
              <a:rPr lang="en-US" dirty="0" smtClean="0"/>
              <a:t>Analysis</a:t>
            </a:r>
          </a:p>
          <a:p>
            <a:r>
              <a:rPr lang="en-US" dirty="0" smtClean="0"/>
              <a:t>Conclusion &amp; Future Work</a:t>
            </a:r>
            <a:endParaRPr lang="en-US" dirty="0"/>
          </a:p>
        </p:txBody>
      </p:sp>
    </p:spTree>
    <p:extLst>
      <p:ext uri="{BB962C8B-B14F-4D97-AF65-F5344CB8AC3E}">
        <p14:creationId xmlns:p14="http://schemas.microsoft.com/office/powerpoint/2010/main" val="213479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42611" y="1995714"/>
            <a:ext cx="2981980" cy="4114800"/>
          </a:xfrm>
        </p:spPr>
      </p:pic>
      <p:sp>
        <p:nvSpPr>
          <p:cNvPr id="5" name="Content Placeholder 2"/>
          <p:cNvSpPr txBox="1">
            <a:spLocks/>
          </p:cNvSpPr>
          <p:nvPr/>
        </p:nvSpPr>
        <p:spPr bwMode="auto">
          <a:xfrm>
            <a:off x="4154713" y="3155043"/>
            <a:ext cx="4220029" cy="20574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a:lstStyle>
          <a:p>
            <a:r>
              <a:rPr lang="en-US" dirty="0" smtClean="0"/>
              <a:t>D=2.5 cm</a:t>
            </a:r>
          </a:p>
          <a:p>
            <a:r>
              <a:rPr lang="en-US" dirty="0" smtClean="0"/>
              <a:t>And it works well</a:t>
            </a:r>
          </a:p>
        </p:txBody>
      </p:sp>
    </p:spTree>
    <p:extLst>
      <p:ext uri="{BB962C8B-B14F-4D97-AF65-F5344CB8AC3E}">
        <p14:creationId xmlns:p14="http://schemas.microsoft.com/office/powerpoint/2010/main" val="727322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Typical Data</a:t>
            </a:r>
            <a:endParaRPr lang="en-US"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85800" y="2007271"/>
            <a:ext cx="7772400" cy="4062658"/>
          </a:xfrm>
        </p:spPr>
      </p:pic>
    </p:spTree>
    <p:extLst>
      <p:ext uri="{BB962C8B-B14F-4D97-AF65-F5344CB8AC3E}">
        <p14:creationId xmlns:p14="http://schemas.microsoft.com/office/powerpoint/2010/main" val="1894092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Capture  Velocity Change</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2053771"/>
            <a:ext cx="9191123" cy="4804229"/>
          </a:xfrm>
        </p:spPr>
      </p:pic>
    </p:spTree>
    <p:extLst>
      <p:ext uri="{BB962C8B-B14F-4D97-AF65-F5344CB8AC3E}">
        <p14:creationId xmlns:p14="http://schemas.microsoft.com/office/powerpoint/2010/main" val="3038391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Highest Efficiency</a:t>
            </a:r>
            <a:endParaRPr lang="en-US" dirty="0"/>
          </a:p>
        </p:txBody>
      </p:sp>
      <p:sp>
        <p:nvSpPr>
          <p:cNvPr id="3" name="Content Placeholder 2"/>
          <p:cNvSpPr>
            <a:spLocks noGrp="1"/>
          </p:cNvSpPr>
          <p:nvPr>
            <p:ph idx="1"/>
          </p:nvPr>
        </p:nvSpPr>
        <p:spPr>
          <a:xfrm>
            <a:off x="642256" y="2394857"/>
            <a:ext cx="7772400" cy="3439886"/>
          </a:xfrm>
        </p:spPr>
        <p:txBody>
          <a:bodyPr/>
          <a:lstStyle/>
          <a:p>
            <a:r>
              <a:rPr lang="en-US" dirty="0" smtClean="0"/>
              <a:t>Occurs when the capture velocities are low</a:t>
            </a:r>
          </a:p>
          <a:p>
            <a:endParaRPr lang="en-US" dirty="0" smtClean="0"/>
          </a:p>
          <a:p>
            <a:r>
              <a:rPr lang="en-US" dirty="0" smtClean="0"/>
              <a:t>Reason: lower </a:t>
            </a:r>
            <a:r>
              <a:rPr lang="en-US" dirty="0" err="1" smtClean="0"/>
              <a:t>Vc</a:t>
            </a:r>
            <a:r>
              <a:rPr lang="en-US" dirty="0" smtClean="0"/>
              <a:t> allows the settler to capture </a:t>
            </a:r>
            <a:r>
              <a:rPr lang="en-US" dirty="0" err="1" smtClean="0"/>
              <a:t>flocs</a:t>
            </a:r>
            <a:r>
              <a:rPr lang="en-US" dirty="0" smtClean="0"/>
              <a:t> settling down slower, while higher </a:t>
            </a:r>
            <a:r>
              <a:rPr lang="en-US" dirty="0" err="1" smtClean="0"/>
              <a:t>Vc</a:t>
            </a:r>
            <a:r>
              <a:rPr lang="en-US" dirty="0" smtClean="0"/>
              <a:t> doesn’t.</a:t>
            </a:r>
            <a:endParaRPr lang="en-US" dirty="0"/>
          </a:p>
        </p:txBody>
      </p:sp>
    </p:spTree>
    <p:extLst>
      <p:ext uri="{BB962C8B-B14F-4D97-AF65-F5344CB8AC3E}">
        <p14:creationId xmlns:p14="http://schemas.microsoft.com/office/powerpoint/2010/main" val="3433094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Alum Dose Change</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73400" cy="6858000"/>
          </a:xfrm>
        </p:spPr>
      </p:pic>
      <p:pic>
        <p:nvPicPr>
          <p:cNvPr id="5"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0" y="0"/>
            <a:ext cx="9228123" cy="6858000"/>
          </a:xfrm>
          <a:prstGeom prst="rect">
            <a:avLst/>
          </a:prstGeom>
          <a:noFill/>
          <a:ln w="9525">
            <a:noFill/>
            <a:miter lim="800000"/>
            <a:headEnd/>
            <a:tailEnd/>
          </a:ln>
          <a:effectLst/>
        </p:spPr>
      </p:pic>
    </p:spTree>
    <p:extLst>
      <p:ext uri="{BB962C8B-B14F-4D97-AF65-F5344CB8AC3E}">
        <p14:creationId xmlns:p14="http://schemas.microsoft.com/office/powerpoint/2010/main" val="595470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Highest Efficiency</a:t>
            </a:r>
            <a:endParaRPr lang="en-US" dirty="0"/>
          </a:p>
        </p:txBody>
      </p:sp>
      <p:sp>
        <p:nvSpPr>
          <p:cNvPr id="3" name="Content Placeholder 2"/>
          <p:cNvSpPr>
            <a:spLocks noGrp="1"/>
          </p:cNvSpPr>
          <p:nvPr>
            <p:ph idx="1"/>
          </p:nvPr>
        </p:nvSpPr>
        <p:spPr>
          <a:xfrm>
            <a:off x="685800" y="2518228"/>
            <a:ext cx="7772400" cy="4114800"/>
          </a:xfrm>
        </p:spPr>
        <p:txBody>
          <a:bodyPr/>
          <a:lstStyle/>
          <a:p>
            <a:r>
              <a:rPr lang="en-US" dirty="0" smtClean="0"/>
              <a:t>Occurs at high alum doses</a:t>
            </a:r>
          </a:p>
          <a:p>
            <a:endParaRPr lang="en-US" dirty="0"/>
          </a:p>
          <a:p>
            <a:r>
              <a:rPr lang="en-US" dirty="0" smtClean="0"/>
              <a:t>The higher the alum added, the larger the chance of aggregating. Therefore more and bigger </a:t>
            </a:r>
            <a:r>
              <a:rPr lang="en-US" dirty="0" err="1" smtClean="0"/>
              <a:t>flocs</a:t>
            </a:r>
            <a:r>
              <a:rPr lang="en-US" dirty="0" smtClean="0"/>
              <a:t> are formed, which is good for sedimentation.</a:t>
            </a:r>
            <a:endParaRPr lang="en-US" dirty="0"/>
          </a:p>
        </p:txBody>
      </p:sp>
    </p:spTree>
    <p:extLst>
      <p:ext uri="{BB962C8B-B14F-4D97-AF65-F5344CB8AC3E}">
        <p14:creationId xmlns:p14="http://schemas.microsoft.com/office/powerpoint/2010/main" val="2124304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NTU Conclusion</a:t>
            </a:r>
            <a:endParaRPr lang="en-US" dirty="0"/>
          </a:p>
        </p:txBody>
      </p:sp>
      <p:sp>
        <p:nvSpPr>
          <p:cNvPr id="3" name="Content Placeholder 2"/>
          <p:cNvSpPr>
            <a:spLocks noGrp="1"/>
          </p:cNvSpPr>
          <p:nvPr>
            <p:ph idx="1"/>
          </p:nvPr>
        </p:nvSpPr>
        <p:spPr/>
        <p:txBody>
          <a:bodyPr/>
          <a:lstStyle/>
          <a:p>
            <a:r>
              <a:rPr lang="en-US" dirty="0" smtClean="0"/>
              <a:t>Thus to treat water with this low turbidity, low capture velocity like 0.05 mm/s and alum dose like 3 mg/L would do a nice job.</a:t>
            </a:r>
          </a:p>
          <a:p>
            <a:endParaRPr lang="en-US" dirty="0"/>
          </a:p>
          <a:p>
            <a:r>
              <a:rPr lang="en-US" dirty="0" smtClean="0"/>
              <a:t>What about other raw water turbidity levels? – Further tests needed.</a:t>
            </a:r>
            <a:endParaRPr lang="en-US" dirty="0"/>
          </a:p>
        </p:txBody>
      </p:sp>
    </p:spTree>
    <p:extLst>
      <p:ext uri="{BB962C8B-B14F-4D97-AF65-F5344CB8AC3E}">
        <p14:creationId xmlns:p14="http://schemas.microsoft.com/office/powerpoint/2010/main" val="510308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a:xfrm>
            <a:off x="748862" y="2070538"/>
            <a:ext cx="7772400" cy="4114800"/>
          </a:xfrm>
        </p:spPr>
        <p:txBody>
          <a:bodyPr/>
          <a:lstStyle/>
          <a:p>
            <a:r>
              <a:rPr lang="en-US" dirty="0" smtClean="0"/>
              <a:t>Use the same setting for Alum Dose and Capture Velocity to test the performance under 500 and 50 NTU turbidity of Raw Water.</a:t>
            </a:r>
          </a:p>
          <a:p>
            <a:r>
              <a:rPr lang="en-US" dirty="0" err="1" smtClean="0"/>
              <a:t>PACl</a:t>
            </a:r>
            <a:r>
              <a:rPr lang="en-US" dirty="0" smtClean="0"/>
              <a:t> might be an alternative for Alum.</a:t>
            </a:r>
          </a:p>
          <a:p>
            <a:r>
              <a:rPr lang="en-US" altLang="zh-CN" dirty="0" smtClean="0"/>
              <a:t>If time permitted, </a:t>
            </a:r>
            <a:r>
              <a:rPr lang="en-US" altLang="zh-CN" dirty="0" err="1" smtClean="0"/>
              <a:t>humic</a:t>
            </a:r>
            <a:r>
              <a:rPr lang="en-US" altLang="zh-CN" dirty="0" smtClean="0"/>
              <a:t> acid should also be taken into account since they do exist in real situations.</a:t>
            </a:r>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471" y="2989007"/>
            <a:ext cx="7772400" cy="1143000"/>
          </a:xfrm>
        </p:spPr>
        <p:txBody>
          <a:bodyPr/>
          <a:lstStyle/>
          <a:p>
            <a:r>
              <a:rPr lang="en-US" dirty="0" smtClean="0"/>
              <a:t>Thanks!</a:t>
            </a:r>
            <a:endParaRPr lang="en-US" dirty="0"/>
          </a:p>
        </p:txBody>
      </p:sp>
    </p:spTree>
    <p:extLst>
      <p:ext uri="{BB962C8B-B14F-4D97-AF65-F5344CB8AC3E}">
        <p14:creationId xmlns:p14="http://schemas.microsoft.com/office/powerpoint/2010/main" val="30760010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129" y="3077497"/>
            <a:ext cx="7772400" cy="1143000"/>
          </a:xfrm>
        </p:spPr>
        <p:txBody>
          <a:bodyPr/>
          <a:lstStyle/>
          <a:p>
            <a:r>
              <a:rPr lang="en-US" dirty="0" smtClean="0"/>
              <a:t>Questions</a:t>
            </a:r>
            <a:endParaRPr lang="en-US" dirty="0"/>
          </a:p>
        </p:txBody>
      </p:sp>
    </p:spTree>
    <p:extLst>
      <p:ext uri="{BB962C8B-B14F-4D97-AF65-F5344CB8AC3E}">
        <p14:creationId xmlns:p14="http://schemas.microsoft.com/office/powerpoint/2010/main" val="22050720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a:t>The design of plate settler plays an essential role in the performance of both the sedimentation tank and the whole plant with the goal of removing the colloidal particles. </a:t>
            </a:r>
            <a:endParaRPr lang="en-US" dirty="0" smtClean="0"/>
          </a:p>
        </p:txBody>
      </p:sp>
    </p:spTree>
    <p:extLst>
      <p:ext uri="{BB962C8B-B14F-4D97-AF65-F5344CB8AC3E}">
        <p14:creationId xmlns:p14="http://schemas.microsoft.com/office/powerpoint/2010/main" val="315672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a:t>Our goal is to develop model that make it possible to characterize the influence of plate settler capture velocity, coagulant type and dose on the overall operation of an </a:t>
            </a:r>
            <a:r>
              <a:rPr lang="en-US" dirty="0" err="1"/>
              <a:t>AguaClara</a:t>
            </a:r>
            <a:r>
              <a:rPr lang="en-US" dirty="0"/>
              <a:t> plant.</a:t>
            </a:r>
          </a:p>
          <a:p>
            <a:endParaRPr lang="en-US" dirty="0"/>
          </a:p>
        </p:txBody>
      </p:sp>
    </p:spTree>
    <p:extLst>
      <p:ext uri="{BB962C8B-B14F-4D97-AF65-F5344CB8AC3E}">
        <p14:creationId xmlns:p14="http://schemas.microsoft.com/office/powerpoint/2010/main" val="171759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a:t>
            </a:r>
          </a:p>
        </p:txBody>
      </p:sp>
      <p:sp>
        <p:nvSpPr>
          <p:cNvPr id="3" name="Content Placeholder 2"/>
          <p:cNvSpPr>
            <a:spLocks noGrp="1"/>
          </p:cNvSpPr>
          <p:nvPr>
            <p:ph idx="1"/>
          </p:nvPr>
        </p:nvSpPr>
        <p:spPr/>
        <p:txBody>
          <a:bodyPr/>
          <a:lstStyle/>
          <a:p>
            <a:pPr marL="0" indent="0">
              <a:buNone/>
            </a:pPr>
            <a:r>
              <a:rPr lang="en-US" dirty="0" smtClean="0"/>
              <a:t>We change capture velocity under the following different conditions:</a:t>
            </a:r>
          </a:p>
          <a:p>
            <a:r>
              <a:rPr lang="en-US" dirty="0" smtClean="0"/>
              <a:t>Coagulant</a:t>
            </a:r>
            <a:r>
              <a:rPr lang="en-US" dirty="0"/>
              <a:t>(</a:t>
            </a:r>
            <a:r>
              <a:rPr lang="en-US" dirty="0" smtClean="0"/>
              <a:t>Alum, </a:t>
            </a:r>
            <a:r>
              <a:rPr lang="en-US" dirty="0" err="1" smtClean="0"/>
              <a:t>PACl</a:t>
            </a:r>
            <a:r>
              <a:rPr lang="en-US" dirty="0" smtClean="0"/>
              <a:t>)</a:t>
            </a:r>
          </a:p>
          <a:p>
            <a:r>
              <a:rPr lang="en-US" dirty="0" smtClean="0"/>
              <a:t>Raw Water turbidity</a:t>
            </a:r>
          </a:p>
          <a:p>
            <a:r>
              <a:rPr lang="en-US" dirty="0" smtClean="0"/>
              <a:t>Coagulant Dose</a:t>
            </a:r>
          </a:p>
        </p:txBody>
      </p:sp>
    </p:spTree>
    <p:extLst>
      <p:ext uri="{BB962C8B-B14F-4D97-AF65-F5344CB8AC3E}">
        <p14:creationId xmlns:p14="http://schemas.microsoft.com/office/powerpoint/2010/main" val="3901561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 </a:t>
            </a:r>
            <a:r>
              <a:rPr lang="en-US" dirty="0" smtClean="0"/>
              <a:t>Apparatus</a:t>
            </a:r>
            <a:endParaRPr lang="en-US" dirty="0"/>
          </a:p>
        </p:txBody>
      </p:sp>
      <p:pic>
        <p:nvPicPr>
          <p:cNvPr id="1027" name="Picture 3" descr="\\bridge\EWRS\rz233\Desktop\PSCV\P10009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3731" y="1808237"/>
            <a:ext cx="7000567" cy="467198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1096294" y="3546017"/>
            <a:ext cx="1877961" cy="1507764"/>
            <a:chOff x="1096294" y="3546017"/>
            <a:chExt cx="1877961" cy="1507764"/>
          </a:xfrm>
        </p:grpSpPr>
        <p:sp>
          <p:nvSpPr>
            <p:cNvPr id="4" name="Oval 3"/>
            <p:cNvSpPr/>
            <p:nvPr/>
          </p:nvSpPr>
          <p:spPr bwMode="auto">
            <a:xfrm>
              <a:off x="1494503" y="4218039"/>
              <a:ext cx="796413" cy="835742"/>
            </a:xfrm>
            <a:prstGeom prst="ellipse">
              <a:avLst/>
            </a:prstGeom>
            <a:noFill/>
            <a:ln w="15875" cap="flat" cmpd="sng" algn="ctr">
              <a:solidFill>
                <a:srgbClr val="FF0000"/>
              </a:solidFill>
              <a:prstDash val="solid"/>
              <a:round/>
              <a:headEnd type="none" w="lg" len="med"/>
              <a:tailEnd type="none" w="lg" len="med"/>
            </a:ln>
            <a:effectLst>
              <a:outerShdw blurRad="50800" dist="50800" dir="5400000" algn="ctr" rotWithShape="0">
                <a:schemeClr val="bg1"/>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 name="Down Arrow 4"/>
            <p:cNvSpPr/>
            <p:nvPr/>
          </p:nvSpPr>
          <p:spPr bwMode="auto">
            <a:xfrm>
              <a:off x="1843546" y="3878760"/>
              <a:ext cx="122903" cy="309650"/>
            </a:xfrm>
            <a:prstGeom prst="downArrow">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 name="TextBox 5"/>
            <p:cNvSpPr txBox="1"/>
            <p:nvPr/>
          </p:nvSpPr>
          <p:spPr>
            <a:xfrm>
              <a:off x="1096294" y="3546017"/>
              <a:ext cx="1877961" cy="307777"/>
            </a:xfrm>
            <a:prstGeom prst="rect">
              <a:avLst/>
            </a:prstGeom>
            <a:noFill/>
          </p:spPr>
          <p:txBody>
            <a:bodyPr wrap="square" rtlCol="0">
              <a:spAutoFit/>
            </a:bodyPr>
            <a:lstStyle/>
            <a:p>
              <a:r>
                <a:rPr lang="en-US" sz="1200" dirty="0" smtClean="0">
                  <a:solidFill>
                    <a:srgbClr val="FF0000"/>
                  </a:solidFill>
                </a:rPr>
                <a:t>Clay </a:t>
              </a:r>
              <a:r>
                <a:rPr lang="en-US" sz="1400" dirty="0" smtClean="0">
                  <a:solidFill>
                    <a:srgbClr val="FF0000"/>
                  </a:solidFill>
                </a:rPr>
                <a:t>Storage</a:t>
              </a:r>
              <a:r>
                <a:rPr lang="en-US" sz="1200" dirty="0" smtClean="0">
                  <a:solidFill>
                    <a:srgbClr val="FF0000"/>
                  </a:solidFill>
                </a:rPr>
                <a:t> Tank</a:t>
              </a:r>
              <a:endParaRPr lang="en-US" sz="1200" dirty="0">
                <a:solidFill>
                  <a:srgbClr val="FF0000"/>
                </a:solidFill>
              </a:endParaRPr>
            </a:p>
          </p:txBody>
        </p:sp>
      </p:grpSp>
      <p:grpSp>
        <p:nvGrpSpPr>
          <p:cNvPr id="11" name="Group 10"/>
          <p:cNvGrpSpPr/>
          <p:nvPr/>
        </p:nvGrpSpPr>
        <p:grpSpPr>
          <a:xfrm>
            <a:off x="258655" y="4635910"/>
            <a:ext cx="1943771" cy="2099187"/>
            <a:chOff x="258655" y="4635910"/>
            <a:chExt cx="1943771" cy="2099187"/>
          </a:xfrm>
        </p:grpSpPr>
        <p:sp>
          <p:nvSpPr>
            <p:cNvPr id="8" name="Oval 7"/>
            <p:cNvSpPr/>
            <p:nvPr/>
          </p:nvSpPr>
          <p:spPr bwMode="auto">
            <a:xfrm>
              <a:off x="1548575" y="5279923"/>
              <a:ext cx="653851" cy="894736"/>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9" name="Right Arrow 8"/>
            <p:cNvSpPr/>
            <p:nvPr/>
          </p:nvSpPr>
          <p:spPr bwMode="auto">
            <a:xfrm>
              <a:off x="658761" y="5533103"/>
              <a:ext cx="889814" cy="231059"/>
            </a:xfrm>
            <a:prstGeom prst="rightArrow">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 name="TextBox 9"/>
            <p:cNvSpPr txBox="1"/>
            <p:nvPr/>
          </p:nvSpPr>
          <p:spPr>
            <a:xfrm>
              <a:off x="258655" y="4635910"/>
              <a:ext cx="400110" cy="2099187"/>
            </a:xfrm>
            <a:prstGeom prst="rect">
              <a:avLst/>
            </a:prstGeom>
            <a:noFill/>
          </p:spPr>
          <p:txBody>
            <a:bodyPr vert="eaVert" wrap="square" rtlCol="0">
              <a:spAutoFit/>
            </a:bodyPr>
            <a:lstStyle/>
            <a:p>
              <a:r>
                <a:rPr lang="en-US" sz="1400" dirty="0" smtClean="0">
                  <a:solidFill>
                    <a:srgbClr val="FF0000"/>
                  </a:solidFill>
                </a:rPr>
                <a:t>Raw Water Storage Tank</a:t>
              </a:r>
              <a:endParaRPr lang="en-US" sz="1400" dirty="0">
                <a:solidFill>
                  <a:srgbClr val="FF0000"/>
                </a:solidFill>
              </a:endParaRPr>
            </a:p>
          </p:txBody>
        </p:sp>
      </p:grpSp>
      <p:grpSp>
        <p:nvGrpSpPr>
          <p:cNvPr id="19" name="Group 18"/>
          <p:cNvGrpSpPr/>
          <p:nvPr/>
        </p:nvGrpSpPr>
        <p:grpSpPr>
          <a:xfrm>
            <a:off x="2438400" y="3724871"/>
            <a:ext cx="2015614" cy="1328910"/>
            <a:chOff x="2438400" y="3724871"/>
            <a:chExt cx="2015614" cy="1328910"/>
          </a:xfrm>
        </p:grpSpPr>
        <p:cxnSp>
          <p:nvCxnSpPr>
            <p:cNvPr id="13" name="Straight Arrow Connector 12"/>
            <p:cNvCxnSpPr/>
            <p:nvPr/>
          </p:nvCxnSpPr>
          <p:spPr bwMode="auto">
            <a:xfrm flipV="1">
              <a:off x="2438400" y="4033585"/>
              <a:ext cx="535855" cy="1020196"/>
            </a:xfrm>
            <a:prstGeom prst="straightConnector1">
              <a:avLst/>
            </a:prstGeom>
            <a:noFill/>
            <a:ln w="15875" cap="flat" cmpd="sng" algn="ctr">
              <a:solidFill>
                <a:srgbClr val="FF0000"/>
              </a:solidFill>
              <a:prstDash val="solid"/>
              <a:round/>
              <a:headEnd type="none" w="lg" len="med"/>
              <a:tailEnd type="arrow"/>
            </a:ln>
            <a:effectLst/>
          </p:spPr>
        </p:cxnSp>
        <p:cxnSp>
          <p:nvCxnSpPr>
            <p:cNvPr id="15" name="Straight Arrow Connector 14"/>
            <p:cNvCxnSpPr/>
            <p:nvPr/>
          </p:nvCxnSpPr>
          <p:spPr bwMode="auto">
            <a:xfrm flipH="1" flipV="1">
              <a:off x="3411794" y="4033585"/>
              <a:ext cx="491612" cy="1020196"/>
            </a:xfrm>
            <a:prstGeom prst="straightConnector1">
              <a:avLst/>
            </a:prstGeom>
            <a:noFill/>
            <a:ln w="15875" cap="flat" cmpd="sng" algn="ctr">
              <a:solidFill>
                <a:srgbClr val="FF0000"/>
              </a:solidFill>
              <a:prstDash val="solid"/>
              <a:round/>
              <a:headEnd type="none" w="lg" len="med"/>
              <a:tailEnd type="arrow"/>
            </a:ln>
            <a:effectLst/>
          </p:spPr>
        </p:cxnSp>
        <p:cxnSp>
          <p:nvCxnSpPr>
            <p:cNvPr id="17" name="Straight Arrow Connector 16"/>
            <p:cNvCxnSpPr/>
            <p:nvPr/>
          </p:nvCxnSpPr>
          <p:spPr bwMode="auto">
            <a:xfrm flipH="1" flipV="1">
              <a:off x="3726426" y="4033585"/>
              <a:ext cx="727588" cy="1020196"/>
            </a:xfrm>
            <a:prstGeom prst="straightConnector1">
              <a:avLst/>
            </a:prstGeom>
            <a:noFill/>
            <a:ln w="15875" cap="flat" cmpd="sng" algn="ctr">
              <a:solidFill>
                <a:srgbClr val="FF0000"/>
              </a:solidFill>
              <a:prstDash val="solid"/>
              <a:round/>
              <a:headEnd type="none" w="lg" len="med"/>
              <a:tailEnd type="arrow"/>
            </a:ln>
            <a:effectLst/>
          </p:spPr>
        </p:cxnSp>
        <p:sp>
          <p:nvSpPr>
            <p:cNvPr id="18" name="TextBox 17"/>
            <p:cNvSpPr txBox="1"/>
            <p:nvPr/>
          </p:nvSpPr>
          <p:spPr>
            <a:xfrm>
              <a:off x="2706327" y="3724871"/>
              <a:ext cx="1659196" cy="307777"/>
            </a:xfrm>
            <a:prstGeom prst="rect">
              <a:avLst/>
            </a:prstGeom>
            <a:noFill/>
          </p:spPr>
          <p:txBody>
            <a:bodyPr wrap="square" rtlCol="0">
              <a:spAutoFit/>
            </a:bodyPr>
            <a:lstStyle/>
            <a:p>
              <a:r>
                <a:rPr lang="en-US" sz="1400" dirty="0" smtClean="0">
                  <a:solidFill>
                    <a:srgbClr val="FF0000"/>
                  </a:solidFill>
                </a:rPr>
                <a:t>Turbidity Meter</a:t>
              </a:r>
              <a:endParaRPr lang="en-US" sz="1400" dirty="0">
                <a:solidFill>
                  <a:srgbClr val="FF0000"/>
                </a:solidFill>
              </a:endParaRPr>
            </a:p>
          </p:txBody>
        </p:sp>
      </p:grpSp>
      <p:grpSp>
        <p:nvGrpSpPr>
          <p:cNvPr id="23" name="Group 22"/>
          <p:cNvGrpSpPr/>
          <p:nvPr/>
        </p:nvGrpSpPr>
        <p:grpSpPr>
          <a:xfrm>
            <a:off x="2706327" y="4768645"/>
            <a:ext cx="2062318" cy="2019358"/>
            <a:chOff x="2706327" y="4768645"/>
            <a:chExt cx="2062318" cy="2019358"/>
          </a:xfrm>
        </p:grpSpPr>
        <p:sp>
          <p:nvSpPr>
            <p:cNvPr id="20" name="Oval 19"/>
            <p:cNvSpPr/>
            <p:nvPr/>
          </p:nvSpPr>
          <p:spPr bwMode="auto">
            <a:xfrm>
              <a:off x="3372467" y="4768645"/>
              <a:ext cx="403122" cy="1406014"/>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1" name="Up Arrow 20"/>
            <p:cNvSpPr/>
            <p:nvPr/>
          </p:nvSpPr>
          <p:spPr bwMode="auto">
            <a:xfrm>
              <a:off x="3505204" y="6174659"/>
              <a:ext cx="152396" cy="305567"/>
            </a:xfrm>
            <a:prstGeom prst="upArrow">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2" name="TextBox 21"/>
            <p:cNvSpPr txBox="1"/>
            <p:nvPr/>
          </p:nvSpPr>
          <p:spPr>
            <a:xfrm>
              <a:off x="2706327" y="6480226"/>
              <a:ext cx="2062318" cy="307777"/>
            </a:xfrm>
            <a:prstGeom prst="rect">
              <a:avLst/>
            </a:prstGeom>
            <a:noFill/>
          </p:spPr>
          <p:txBody>
            <a:bodyPr wrap="square" rtlCol="0">
              <a:spAutoFit/>
            </a:bodyPr>
            <a:lstStyle/>
            <a:p>
              <a:r>
                <a:rPr lang="en-US" sz="1400" dirty="0" smtClean="0">
                  <a:solidFill>
                    <a:srgbClr val="FF0000"/>
                  </a:solidFill>
                </a:rPr>
                <a:t>Coagulant Storage Tank</a:t>
              </a:r>
              <a:endParaRPr lang="en-US" sz="1400" dirty="0">
                <a:solidFill>
                  <a:srgbClr val="FF0000"/>
                </a:solidFill>
              </a:endParaRPr>
            </a:p>
          </p:txBody>
        </p:sp>
      </p:grpSp>
      <p:grpSp>
        <p:nvGrpSpPr>
          <p:cNvPr id="27" name="Group 26"/>
          <p:cNvGrpSpPr/>
          <p:nvPr/>
        </p:nvGrpSpPr>
        <p:grpSpPr>
          <a:xfrm>
            <a:off x="5201265" y="4306529"/>
            <a:ext cx="2703873" cy="2173697"/>
            <a:chOff x="5201265" y="4306529"/>
            <a:chExt cx="2703873" cy="2173697"/>
          </a:xfrm>
        </p:grpSpPr>
        <p:sp>
          <p:nvSpPr>
            <p:cNvPr id="24" name="Oval 23"/>
            <p:cNvSpPr/>
            <p:nvPr/>
          </p:nvSpPr>
          <p:spPr bwMode="auto">
            <a:xfrm>
              <a:off x="5201265" y="4306529"/>
              <a:ext cx="491612" cy="2173697"/>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5" name="Left Arrow 24"/>
            <p:cNvSpPr/>
            <p:nvPr/>
          </p:nvSpPr>
          <p:spPr bwMode="auto">
            <a:xfrm>
              <a:off x="5692877" y="5375787"/>
              <a:ext cx="412955" cy="95865"/>
            </a:xfrm>
            <a:prstGeom prst="leftArrow">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6" name="TextBox 25"/>
            <p:cNvSpPr txBox="1"/>
            <p:nvPr/>
          </p:nvSpPr>
          <p:spPr>
            <a:xfrm>
              <a:off x="6056672" y="5279923"/>
              <a:ext cx="1848466" cy="307777"/>
            </a:xfrm>
            <a:prstGeom prst="rect">
              <a:avLst/>
            </a:prstGeom>
            <a:noFill/>
          </p:spPr>
          <p:txBody>
            <a:bodyPr wrap="square" rtlCol="0">
              <a:spAutoFit/>
            </a:bodyPr>
            <a:lstStyle/>
            <a:p>
              <a:r>
                <a:rPr lang="en-US" sz="1400" dirty="0" smtClean="0">
                  <a:solidFill>
                    <a:srgbClr val="FF0000"/>
                  </a:solidFill>
                </a:rPr>
                <a:t>Sedimentation Tank</a:t>
              </a:r>
              <a:endParaRPr lang="en-US" sz="1400" dirty="0">
                <a:solidFill>
                  <a:srgbClr val="FF0000"/>
                </a:solidFill>
              </a:endParaRPr>
            </a:p>
          </p:txBody>
        </p:sp>
      </p:grpSp>
      <p:grpSp>
        <p:nvGrpSpPr>
          <p:cNvPr id="31" name="Group 30"/>
          <p:cNvGrpSpPr/>
          <p:nvPr/>
        </p:nvGrpSpPr>
        <p:grpSpPr>
          <a:xfrm>
            <a:off x="3737486" y="2969342"/>
            <a:ext cx="2810797" cy="1425677"/>
            <a:chOff x="3737486" y="2969342"/>
            <a:chExt cx="2810797" cy="1425677"/>
          </a:xfrm>
        </p:grpSpPr>
        <p:sp>
          <p:nvSpPr>
            <p:cNvPr id="28" name="Oval 27"/>
            <p:cNvSpPr/>
            <p:nvPr/>
          </p:nvSpPr>
          <p:spPr bwMode="auto">
            <a:xfrm>
              <a:off x="5201264" y="2969342"/>
              <a:ext cx="1347019" cy="1425677"/>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9" name="Right Arrow 28"/>
            <p:cNvSpPr/>
            <p:nvPr/>
          </p:nvSpPr>
          <p:spPr bwMode="auto">
            <a:xfrm>
              <a:off x="4886632" y="3077497"/>
              <a:ext cx="403123" cy="285135"/>
            </a:xfrm>
            <a:prstGeom prst="rightArrow">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TextBox 29"/>
            <p:cNvSpPr txBox="1"/>
            <p:nvPr/>
          </p:nvSpPr>
          <p:spPr>
            <a:xfrm>
              <a:off x="3737486" y="3071542"/>
              <a:ext cx="1514165" cy="307777"/>
            </a:xfrm>
            <a:prstGeom prst="rect">
              <a:avLst/>
            </a:prstGeom>
            <a:noFill/>
          </p:spPr>
          <p:txBody>
            <a:bodyPr wrap="square" rtlCol="0">
              <a:spAutoFit/>
            </a:bodyPr>
            <a:lstStyle/>
            <a:p>
              <a:r>
                <a:rPr lang="en-US" sz="1400" dirty="0" smtClean="0">
                  <a:solidFill>
                    <a:srgbClr val="FF0000"/>
                  </a:solidFill>
                </a:rPr>
                <a:t>Plate Settler</a:t>
              </a:r>
              <a:endParaRPr lang="en-US" sz="1400" dirty="0">
                <a:solidFill>
                  <a:srgbClr val="FF0000"/>
                </a:solidFill>
              </a:endParaRPr>
            </a:p>
          </p:txBody>
        </p:sp>
      </p:grpSp>
      <p:grpSp>
        <p:nvGrpSpPr>
          <p:cNvPr id="1029" name="Group 1028"/>
          <p:cNvGrpSpPr/>
          <p:nvPr/>
        </p:nvGrpSpPr>
        <p:grpSpPr>
          <a:xfrm>
            <a:off x="1337187" y="6174659"/>
            <a:ext cx="2283533" cy="754738"/>
            <a:chOff x="1337187" y="6174659"/>
            <a:chExt cx="2283533" cy="754738"/>
          </a:xfrm>
        </p:grpSpPr>
        <p:sp>
          <p:nvSpPr>
            <p:cNvPr id="1024" name="Oval 1023"/>
            <p:cNvSpPr/>
            <p:nvPr/>
          </p:nvSpPr>
          <p:spPr bwMode="auto">
            <a:xfrm>
              <a:off x="1337187" y="6174659"/>
              <a:ext cx="2074607" cy="305567"/>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25" name="Up Arrow 1024"/>
            <p:cNvSpPr/>
            <p:nvPr/>
          </p:nvSpPr>
          <p:spPr bwMode="auto">
            <a:xfrm>
              <a:off x="2374490" y="6480226"/>
              <a:ext cx="162233" cy="153888"/>
            </a:xfrm>
            <a:prstGeom prst="upArrow">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28" name="TextBox 1027"/>
            <p:cNvSpPr txBox="1"/>
            <p:nvPr/>
          </p:nvSpPr>
          <p:spPr>
            <a:xfrm>
              <a:off x="1868124" y="6621620"/>
              <a:ext cx="1752596" cy="307777"/>
            </a:xfrm>
            <a:prstGeom prst="rect">
              <a:avLst/>
            </a:prstGeom>
            <a:noFill/>
          </p:spPr>
          <p:txBody>
            <a:bodyPr wrap="square" rtlCol="0">
              <a:spAutoFit/>
            </a:bodyPr>
            <a:lstStyle/>
            <a:p>
              <a:r>
                <a:rPr lang="en-US" sz="1400" dirty="0" err="1" smtClean="0">
                  <a:solidFill>
                    <a:srgbClr val="FF0000"/>
                  </a:solidFill>
                </a:rPr>
                <a:t>Flocculator</a:t>
              </a:r>
              <a:endParaRPr lang="en-US" sz="1400" dirty="0">
                <a:solidFill>
                  <a:srgbClr val="FF0000"/>
                </a:solidFill>
              </a:endParaRPr>
            </a:p>
          </p:txBody>
        </p:sp>
      </p:grpSp>
      <p:grpSp>
        <p:nvGrpSpPr>
          <p:cNvPr id="1034" name="Group 1033"/>
          <p:cNvGrpSpPr/>
          <p:nvPr/>
        </p:nvGrpSpPr>
        <p:grpSpPr>
          <a:xfrm>
            <a:off x="1725562" y="2865931"/>
            <a:ext cx="1622322" cy="2782701"/>
            <a:chOff x="1725562" y="2865931"/>
            <a:chExt cx="1622322" cy="2782701"/>
          </a:xfrm>
        </p:grpSpPr>
        <p:sp>
          <p:nvSpPr>
            <p:cNvPr id="1030" name="Oval 1029"/>
            <p:cNvSpPr/>
            <p:nvPr/>
          </p:nvSpPr>
          <p:spPr bwMode="auto">
            <a:xfrm>
              <a:off x="2536723" y="5279923"/>
              <a:ext cx="648929" cy="368709"/>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cxnSp>
          <p:nvCxnSpPr>
            <p:cNvPr id="1032" name="Straight Arrow Connector 1031"/>
            <p:cNvCxnSpPr>
              <a:stCxn id="1030" idx="0"/>
            </p:cNvCxnSpPr>
            <p:nvPr/>
          </p:nvCxnSpPr>
          <p:spPr bwMode="auto">
            <a:xfrm flipH="1" flipV="1">
              <a:off x="2536723" y="3362632"/>
              <a:ext cx="324465" cy="1917291"/>
            </a:xfrm>
            <a:prstGeom prst="straightConnector1">
              <a:avLst/>
            </a:prstGeom>
            <a:noFill/>
            <a:ln w="15875" cap="flat" cmpd="sng" algn="ctr">
              <a:solidFill>
                <a:srgbClr val="FF0000"/>
              </a:solidFill>
              <a:prstDash val="solid"/>
              <a:round/>
              <a:headEnd type="none" w="lg" len="med"/>
              <a:tailEnd type="arrow"/>
            </a:ln>
            <a:effectLst/>
          </p:spPr>
        </p:cxnSp>
        <p:sp>
          <p:nvSpPr>
            <p:cNvPr id="1033" name="TextBox 1032"/>
            <p:cNvSpPr txBox="1"/>
            <p:nvPr/>
          </p:nvSpPr>
          <p:spPr>
            <a:xfrm>
              <a:off x="1725562" y="2865931"/>
              <a:ext cx="1622322" cy="523220"/>
            </a:xfrm>
            <a:prstGeom prst="rect">
              <a:avLst/>
            </a:prstGeom>
            <a:noFill/>
          </p:spPr>
          <p:txBody>
            <a:bodyPr wrap="square" rtlCol="0">
              <a:spAutoFit/>
            </a:bodyPr>
            <a:lstStyle/>
            <a:p>
              <a:r>
                <a:rPr lang="en-US" sz="1400" dirty="0" smtClean="0">
                  <a:solidFill>
                    <a:srgbClr val="FF0000"/>
                  </a:solidFill>
                </a:rPr>
                <a:t>Plant Flow Rate Control Pump</a:t>
              </a:r>
              <a:endParaRPr lang="en-US" sz="1400" dirty="0">
                <a:solidFill>
                  <a:srgbClr val="FF0000"/>
                </a:solidFill>
              </a:endParaRPr>
            </a:p>
          </p:txBody>
        </p:sp>
      </p:grpSp>
      <p:grpSp>
        <p:nvGrpSpPr>
          <p:cNvPr id="1039" name="Group 1038"/>
          <p:cNvGrpSpPr/>
          <p:nvPr/>
        </p:nvGrpSpPr>
        <p:grpSpPr>
          <a:xfrm>
            <a:off x="2630131" y="2507226"/>
            <a:ext cx="2256501" cy="3578942"/>
            <a:chOff x="2630131" y="2507226"/>
            <a:chExt cx="2256501" cy="3578942"/>
          </a:xfrm>
        </p:grpSpPr>
        <p:sp>
          <p:nvSpPr>
            <p:cNvPr id="1035" name="Oval 1034"/>
            <p:cNvSpPr/>
            <p:nvPr/>
          </p:nvSpPr>
          <p:spPr bwMode="auto">
            <a:xfrm>
              <a:off x="2630131" y="5685503"/>
              <a:ext cx="486697" cy="400665"/>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cxnSp>
          <p:nvCxnSpPr>
            <p:cNvPr id="1037" name="Straight Arrow Connector 1036"/>
            <p:cNvCxnSpPr>
              <a:stCxn id="1035" idx="7"/>
            </p:cNvCxnSpPr>
            <p:nvPr/>
          </p:nvCxnSpPr>
          <p:spPr bwMode="auto">
            <a:xfrm flipV="1">
              <a:off x="3045553" y="2969342"/>
              <a:ext cx="575167" cy="2774837"/>
            </a:xfrm>
            <a:prstGeom prst="straightConnector1">
              <a:avLst/>
            </a:prstGeom>
            <a:noFill/>
            <a:ln w="15875" cap="flat" cmpd="sng" algn="ctr">
              <a:solidFill>
                <a:srgbClr val="FF0000"/>
              </a:solidFill>
              <a:prstDash val="solid"/>
              <a:round/>
              <a:headEnd type="none" w="lg" len="med"/>
              <a:tailEnd type="arrow"/>
            </a:ln>
            <a:effectLst/>
          </p:spPr>
        </p:cxnSp>
        <p:sp>
          <p:nvSpPr>
            <p:cNvPr id="1038" name="TextBox 1037"/>
            <p:cNvSpPr txBox="1"/>
            <p:nvPr/>
          </p:nvSpPr>
          <p:spPr>
            <a:xfrm>
              <a:off x="2974255" y="2507226"/>
              <a:ext cx="1912377" cy="523220"/>
            </a:xfrm>
            <a:prstGeom prst="rect">
              <a:avLst/>
            </a:prstGeom>
            <a:noFill/>
          </p:spPr>
          <p:txBody>
            <a:bodyPr wrap="square" rtlCol="0">
              <a:spAutoFit/>
            </a:bodyPr>
            <a:lstStyle/>
            <a:p>
              <a:pPr algn="ctr"/>
              <a:r>
                <a:rPr lang="en-US" sz="1400" dirty="0" smtClean="0">
                  <a:solidFill>
                    <a:srgbClr val="FF0000"/>
                  </a:solidFill>
                </a:rPr>
                <a:t>Coagulant Flow Rate Control Pump</a:t>
              </a:r>
              <a:endParaRPr lang="en-US" sz="1400" dirty="0">
                <a:solidFill>
                  <a:srgbClr val="FF0000"/>
                </a:solidFill>
              </a:endParaRPr>
            </a:p>
          </p:txBody>
        </p:sp>
      </p:grpSp>
    </p:spTree>
    <p:extLst>
      <p:ext uri="{BB962C8B-B14F-4D97-AF65-F5344CB8AC3E}">
        <p14:creationId xmlns:p14="http://schemas.microsoft.com/office/powerpoint/2010/main" val="426009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3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034"/>
                                        </p:tgtEl>
                                      </p:cBhvr>
                                    </p:animEffect>
                                    <p:set>
                                      <p:cBhvr>
                                        <p:cTn id="42" dur="1" fill="hold">
                                          <p:stCondLst>
                                            <p:cond delay="499"/>
                                          </p:stCondLst>
                                        </p:cTn>
                                        <p:tgtEl>
                                          <p:spTgt spid="103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23"/>
                                        </p:tgtEl>
                                      </p:cBhvr>
                                    </p:animEffect>
                                    <p:set>
                                      <p:cBhvr>
                                        <p:cTn id="51" dur="1" fill="hold">
                                          <p:stCondLst>
                                            <p:cond delay="499"/>
                                          </p:stCondLst>
                                        </p:cTn>
                                        <p:tgtEl>
                                          <p:spTgt spid="23"/>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039"/>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039"/>
                                        </p:tgtEl>
                                      </p:cBhvr>
                                    </p:animEffect>
                                    <p:set>
                                      <p:cBhvr>
                                        <p:cTn id="60" dur="1" fill="hold">
                                          <p:stCondLst>
                                            <p:cond delay="499"/>
                                          </p:stCondLst>
                                        </p:cTn>
                                        <p:tgtEl>
                                          <p:spTgt spid="1039"/>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2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nodeType="clickEffect">
                                  <p:stCondLst>
                                    <p:cond delay="0"/>
                                  </p:stCondLst>
                                  <p:childTnLst>
                                    <p:animEffect transition="out" filter="fade">
                                      <p:cBhvr>
                                        <p:cTn id="68" dur="500"/>
                                        <p:tgtEl>
                                          <p:spTgt spid="1029"/>
                                        </p:tgtEl>
                                      </p:cBhvr>
                                    </p:animEffect>
                                    <p:set>
                                      <p:cBhvr>
                                        <p:cTn id="69" dur="1" fill="hold">
                                          <p:stCondLst>
                                            <p:cond delay="499"/>
                                          </p:stCondLst>
                                        </p:cTn>
                                        <p:tgtEl>
                                          <p:spTgt spid="1029"/>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27"/>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27"/>
                                        </p:tgtEl>
                                      </p:cBhvr>
                                    </p:animEffect>
                                    <p:set>
                                      <p:cBhvr>
                                        <p:cTn id="78" dur="1" fill="hold">
                                          <p:stCondLst>
                                            <p:cond delay="499"/>
                                          </p:stCondLst>
                                        </p:cTn>
                                        <p:tgtEl>
                                          <p:spTgt spid="27"/>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31"/>
                                        </p:tgtEl>
                                      </p:cBhvr>
                                    </p:animEffect>
                                    <p:set>
                                      <p:cBhvr>
                                        <p:cTn id="87"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 Apparatus</a:t>
            </a:r>
          </a:p>
        </p:txBody>
      </p:sp>
      <p:pic>
        <p:nvPicPr>
          <p:cNvPr id="2050" name="Picture 2" descr="\\bridge\EWRS\rz233\Desktop\PSCV\P10009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5760" y="1783735"/>
            <a:ext cx="3320808" cy="4975941"/>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bwMode="auto">
          <a:xfrm flipV="1">
            <a:off x="3500280" y="2831690"/>
            <a:ext cx="473196" cy="806245"/>
          </a:xfrm>
          <a:prstGeom prst="straightConnector1">
            <a:avLst/>
          </a:prstGeom>
          <a:noFill/>
          <a:ln w="15875" cap="flat" cmpd="sng" algn="ctr">
            <a:solidFill>
              <a:srgbClr val="FF0000"/>
            </a:solidFill>
            <a:prstDash val="solid"/>
            <a:round/>
            <a:headEnd type="none" w="lg" len="med"/>
            <a:tailEnd type="arrow"/>
          </a:ln>
          <a:effectLst/>
        </p:spPr>
      </p:cxnSp>
      <p:cxnSp>
        <p:nvCxnSpPr>
          <p:cNvPr id="7" name="Straight Arrow Connector 6"/>
          <p:cNvCxnSpPr/>
          <p:nvPr/>
        </p:nvCxnSpPr>
        <p:spPr bwMode="auto">
          <a:xfrm>
            <a:off x="3500280" y="3637935"/>
            <a:ext cx="727591" cy="0"/>
          </a:xfrm>
          <a:prstGeom prst="straightConnector1">
            <a:avLst/>
          </a:prstGeom>
          <a:noFill/>
          <a:ln w="15875" cap="flat" cmpd="sng" algn="ctr">
            <a:solidFill>
              <a:srgbClr val="FF0000"/>
            </a:solidFill>
            <a:prstDash val="solid"/>
            <a:round/>
            <a:headEnd type="none" w="lg" len="med"/>
            <a:tailEnd type="arrow"/>
          </a:ln>
          <a:effectLst/>
        </p:spPr>
      </p:cxnSp>
      <p:sp>
        <p:nvSpPr>
          <p:cNvPr id="8" name="TextBox 7"/>
          <p:cNvSpPr txBox="1"/>
          <p:nvPr/>
        </p:nvSpPr>
        <p:spPr>
          <a:xfrm>
            <a:off x="3816164" y="3234812"/>
            <a:ext cx="411707" cy="338554"/>
          </a:xfrm>
          <a:prstGeom prst="rect">
            <a:avLst/>
          </a:prstGeom>
          <a:noFill/>
        </p:spPr>
        <p:txBody>
          <a:bodyPr wrap="square" rtlCol="0">
            <a:spAutoFit/>
          </a:bodyPr>
          <a:lstStyle/>
          <a:p>
            <a:r>
              <a:rPr lang="en-US" sz="1600" dirty="0" smtClean="0">
                <a:solidFill>
                  <a:srgbClr val="FF0000"/>
                </a:solidFill>
              </a:rPr>
              <a:t>60</a:t>
            </a:r>
            <a:endParaRPr lang="en-US" sz="1600" dirty="0">
              <a:solidFill>
                <a:srgbClr val="FF0000"/>
              </a:solidFill>
            </a:endParaRPr>
          </a:p>
        </p:txBody>
      </p:sp>
      <p:sp>
        <p:nvSpPr>
          <p:cNvPr id="9" name="Arc 8"/>
          <p:cNvSpPr/>
          <p:nvPr/>
        </p:nvSpPr>
        <p:spPr bwMode="auto">
          <a:xfrm>
            <a:off x="3460952" y="3401959"/>
            <a:ext cx="363795" cy="442452"/>
          </a:xfrm>
          <a:prstGeom prst="arc">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cxnSp>
        <p:nvCxnSpPr>
          <p:cNvPr id="11" name="Straight Arrow Connector 10"/>
          <p:cNvCxnSpPr/>
          <p:nvPr/>
        </p:nvCxnSpPr>
        <p:spPr bwMode="auto">
          <a:xfrm flipV="1">
            <a:off x="3254477" y="3991897"/>
            <a:ext cx="19665" cy="1838632"/>
          </a:xfrm>
          <a:prstGeom prst="straightConnector1">
            <a:avLst/>
          </a:prstGeom>
          <a:noFill/>
          <a:ln w="15875" cap="flat" cmpd="sng" algn="ctr">
            <a:solidFill>
              <a:srgbClr val="FF0000"/>
            </a:solidFill>
            <a:prstDash val="solid"/>
            <a:round/>
            <a:headEnd type="none" w="lg" len="med"/>
            <a:tailEnd type="arrow"/>
          </a:ln>
          <a:effectLst/>
        </p:spPr>
      </p:cxnSp>
      <p:cxnSp>
        <p:nvCxnSpPr>
          <p:cNvPr id="13" name="Straight Arrow Connector 12"/>
          <p:cNvCxnSpPr/>
          <p:nvPr/>
        </p:nvCxnSpPr>
        <p:spPr bwMode="auto">
          <a:xfrm flipH="1">
            <a:off x="3372465" y="2743200"/>
            <a:ext cx="491610" cy="830166"/>
          </a:xfrm>
          <a:prstGeom prst="straightConnector1">
            <a:avLst/>
          </a:prstGeom>
          <a:noFill/>
          <a:ln w="15875" cap="flat" cmpd="sng" algn="ctr">
            <a:solidFill>
              <a:srgbClr val="FF0000"/>
            </a:solidFill>
            <a:prstDash val="solid"/>
            <a:round/>
            <a:headEnd type="none" w="lg" len="med"/>
            <a:tailEnd type="arrow"/>
          </a:ln>
          <a:effectLst/>
        </p:spPr>
      </p:cxnSp>
      <p:cxnSp>
        <p:nvCxnSpPr>
          <p:cNvPr id="15" name="Straight Arrow Connector 14"/>
          <p:cNvCxnSpPr/>
          <p:nvPr/>
        </p:nvCxnSpPr>
        <p:spPr bwMode="auto">
          <a:xfrm flipV="1">
            <a:off x="3274142" y="2644877"/>
            <a:ext cx="542022" cy="845575"/>
          </a:xfrm>
          <a:prstGeom prst="straightConnector1">
            <a:avLst/>
          </a:prstGeom>
          <a:noFill/>
          <a:ln w="15875" cap="flat" cmpd="sng" algn="ctr">
            <a:solidFill>
              <a:srgbClr val="FF0000"/>
            </a:solidFill>
            <a:prstDash val="solid"/>
            <a:round/>
            <a:headEnd type="none" w="lg" len="med"/>
            <a:tailEnd type="arrow"/>
          </a:ln>
          <a:effectLst/>
        </p:spPr>
      </p:cxnSp>
      <p:grpSp>
        <p:nvGrpSpPr>
          <p:cNvPr id="2049" name="Group 2048"/>
          <p:cNvGrpSpPr/>
          <p:nvPr/>
        </p:nvGrpSpPr>
        <p:grpSpPr>
          <a:xfrm>
            <a:off x="2364655" y="2246915"/>
            <a:ext cx="1317522" cy="840413"/>
            <a:chOff x="2364655" y="2246915"/>
            <a:chExt cx="1317522" cy="840413"/>
          </a:xfrm>
        </p:grpSpPr>
        <p:cxnSp>
          <p:nvCxnSpPr>
            <p:cNvPr id="24" name="Straight Arrow Connector 23"/>
            <p:cNvCxnSpPr/>
            <p:nvPr/>
          </p:nvCxnSpPr>
          <p:spPr bwMode="auto">
            <a:xfrm>
              <a:off x="3293805" y="2762864"/>
              <a:ext cx="388372" cy="324464"/>
            </a:xfrm>
            <a:prstGeom prst="straightConnector1">
              <a:avLst/>
            </a:prstGeom>
            <a:noFill/>
            <a:ln w="15875" cap="flat" cmpd="sng" algn="ctr">
              <a:solidFill>
                <a:srgbClr val="FF0000"/>
              </a:solidFill>
              <a:prstDash val="solid"/>
              <a:round/>
              <a:headEnd type="none" w="lg" len="med"/>
              <a:tailEnd type="arrow"/>
            </a:ln>
            <a:effectLst/>
          </p:spPr>
        </p:cxnSp>
        <p:sp>
          <p:nvSpPr>
            <p:cNvPr id="26" name="TextBox 25"/>
            <p:cNvSpPr txBox="1"/>
            <p:nvPr/>
          </p:nvSpPr>
          <p:spPr>
            <a:xfrm>
              <a:off x="2364655" y="2246915"/>
              <a:ext cx="1135625" cy="584775"/>
            </a:xfrm>
            <a:prstGeom prst="rect">
              <a:avLst/>
            </a:prstGeom>
            <a:noFill/>
          </p:spPr>
          <p:txBody>
            <a:bodyPr wrap="square" rtlCol="0">
              <a:spAutoFit/>
            </a:bodyPr>
            <a:lstStyle/>
            <a:p>
              <a:r>
                <a:rPr lang="en-US" sz="1600" dirty="0" smtClean="0">
                  <a:solidFill>
                    <a:srgbClr val="FF0000"/>
                  </a:solidFill>
                </a:rPr>
                <a:t>L=60cm,</a:t>
              </a:r>
            </a:p>
            <a:p>
              <a:r>
                <a:rPr lang="en-US" sz="1600" dirty="0" smtClean="0">
                  <a:solidFill>
                    <a:srgbClr val="FF0000"/>
                  </a:solidFill>
                </a:rPr>
                <a:t>D=2.5cm</a:t>
              </a:r>
              <a:endParaRPr lang="en-US" sz="1600" dirty="0">
                <a:solidFill>
                  <a:srgbClr val="FF0000"/>
                </a:solidFill>
              </a:endParaRPr>
            </a:p>
          </p:txBody>
        </p:sp>
      </p:grpSp>
      <p:grpSp>
        <p:nvGrpSpPr>
          <p:cNvPr id="31" name="Group 30"/>
          <p:cNvGrpSpPr/>
          <p:nvPr/>
        </p:nvGrpSpPr>
        <p:grpSpPr>
          <a:xfrm>
            <a:off x="2585884" y="5447071"/>
            <a:ext cx="2782532" cy="1014833"/>
            <a:chOff x="2585884" y="5447071"/>
            <a:chExt cx="2782532" cy="1014833"/>
          </a:xfrm>
        </p:grpSpPr>
        <p:sp>
          <p:nvSpPr>
            <p:cNvPr id="28" name="Oval 27"/>
            <p:cNvSpPr/>
            <p:nvPr/>
          </p:nvSpPr>
          <p:spPr bwMode="auto">
            <a:xfrm>
              <a:off x="2585884" y="5447071"/>
              <a:ext cx="491613" cy="491613"/>
            </a:xfrm>
            <a:prstGeom prst="ellipse">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9" name="Left Arrow 28"/>
            <p:cNvSpPr/>
            <p:nvPr/>
          </p:nvSpPr>
          <p:spPr bwMode="auto">
            <a:xfrm rot="1506509">
              <a:off x="3020649" y="5920924"/>
              <a:ext cx="467656" cy="186813"/>
            </a:xfrm>
            <a:prstGeom prst="leftArrow">
              <a:avLst/>
            </a:prstGeom>
            <a:noFill/>
            <a:ln w="15875" cap="flat" cmpd="sng" algn="ctr">
              <a:solidFill>
                <a:srgbClr val="FF0000"/>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TextBox 29"/>
            <p:cNvSpPr txBox="1"/>
            <p:nvPr/>
          </p:nvSpPr>
          <p:spPr>
            <a:xfrm>
              <a:off x="3510118" y="5938684"/>
              <a:ext cx="1858298" cy="523220"/>
            </a:xfrm>
            <a:prstGeom prst="rect">
              <a:avLst/>
            </a:prstGeom>
            <a:noFill/>
          </p:spPr>
          <p:txBody>
            <a:bodyPr wrap="square" rtlCol="0">
              <a:spAutoFit/>
            </a:bodyPr>
            <a:lstStyle/>
            <a:p>
              <a:r>
                <a:rPr lang="en-US" sz="1400" dirty="0" smtClean="0">
                  <a:solidFill>
                    <a:srgbClr val="FF0000"/>
                  </a:solidFill>
                </a:rPr>
                <a:t>Tube Settler Capture velocity control pump</a:t>
              </a:r>
              <a:endParaRPr lang="en-US" sz="1400" dirty="0">
                <a:solidFill>
                  <a:srgbClr val="FF0000"/>
                </a:solidFill>
              </a:endParaRPr>
            </a:p>
          </p:txBody>
        </p:sp>
      </p:grpSp>
      <p:sp>
        <p:nvSpPr>
          <p:cNvPr id="2048" name="TextBox 2047"/>
          <p:cNvSpPr txBox="1"/>
          <p:nvPr/>
        </p:nvSpPr>
        <p:spPr>
          <a:xfrm>
            <a:off x="5732206" y="1956619"/>
            <a:ext cx="3175820" cy="2308324"/>
          </a:xfrm>
          <a:prstGeom prst="rect">
            <a:avLst/>
          </a:prstGeom>
          <a:noFill/>
        </p:spPr>
        <p:txBody>
          <a:bodyPr wrap="square" rtlCol="0">
            <a:spAutoFit/>
          </a:bodyPr>
          <a:lstStyle/>
          <a:p>
            <a:r>
              <a:rPr lang="en-US" sz="1800" dirty="0" smtClean="0"/>
              <a:t>Water from the </a:t>
            </a:r>
            <a:r>
              <a:rPr lang="en-US" sz="1800" dirty="0" err="1" smtClean="0"/>
              <a:t>flocculator</a:t>
            </a:r>
            <a:r>
              <a:rPr lang="en-US" sz="1800" dirty="0" smtClean="0"/>
              <a:t> enters the bottom of the sedimentation tank. Then water comes through the tube settler by the rotation of the pump. After tested by the turbidity meter, the water is collected and drained.</a:t>
            </a:r>
            <a:endParaRPr lang="en-US" sz="1800" dirty="0"/>
          </a:p>
        </p:txBody>
      </p:sp>
    </p:spTree>
    <p:extLst>
      <p:ext uri="{BB962C8B-B14F-4D97-AF65-F5344CB8AC3E}">
        <p14:creationId xmlns:p14="http://schemas.microsoft.com/office/powerpoint/2010/main" val="93756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par>
                                <p:cTn id="32" presetID="16" presetClass="entr" presetSubtype="21"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METHODS</a:t>
            </a:r>
            <a:endParaRPr lang="zh-CN" altLang="en-US" dirty="0"/>
          </a:p>
        </p:txBody>
      </p:sp>
      <p:sp>
        <p:nvSpPr>
          <p:cNvPr id="3" name="内容占位符 2"/>
          <p:cNvSpPr>
            <a:spLocks noGrp="1"/>
          </p:cNvSpPr>
          <p:nvPr>
            <p:ph idx="1"/>
          </p:nvPr>
        </p:nvSpPr>
        <p:spPr/>
        <p:txBody>
          <a:bodyPr/>
          <a:lstStyle/>
          <a:p>
            <a:r>
              <a:rPr lang="en-US" altLang="zh-CN" dirty="0"/>
              <a:t>The parameters to vary in these experiments are</a:t>
            </a:r>
          </a:p>
          <a:p>
            <a:pPr lvl="1"/>
            <a:r>
              <a:rPr lang="en-US" altLang="zh-CN" i="1" dirty="0"/>
              <a:t> </a:t>
            </a:r>
            <a:r>
              <a:rPr lang="en-US" altLang="zh-CN" dirty="0"/>
              <a:t>coagulant type</a:t>
            </a:r>
          </a:p>
          <a:p>
            <a:pPr lvl="1"/>
            <a:r>
              <a:rPr lang="en-US" altLang="zh-CN" i="1" dirty="0"/>
              <a:t> </a:t>
            </a:r>
            <a:r>
              <a:rPr lang="en-US" altLang="zh-CN" dirty="0"/>
              <a:t>coagulant </a:t>
            </a:r>
            <a:r>
              <a:rPr lang="en-US" altLang="zh-CN" dirty="0" smtClean="0"/>
              <a:t>dose </a:t>
            </a:r>
            <a:endParaRPr lang="en-US" altLang="zh-CN" dirty="0"/>
          </a:p>
          <a:p>
            <a:pPr lvl="1"/>
            <a:r>
              <a:rPr lang="en-US" altLang="zh-CN" i="1" dirty="0"/>
              <a:t> </a:t>
            </a:r>
            <a:r>
              <a:rPr lang="en-US" altLang="zh-CN" dirty="0"/>
              <a:t>capture velocity</a:t>
            </a:r>
          </a:p>
          <a:p>
            <a:pPr lvl="1"/>
            <a:r>
              <a:rPr lang="en-US" altLang="zh-CN" i="1" dirty="0"/>
              <a:t> </a:t>
            </a:r>
            <a:r>
              <a:rPr lang="en-US" altLang="zh-CN" dirty="0"/>
              <a:t>raw water turbidity</a:t>
            </a:r>
          </a:p>
          <a:p>
            <a:pPr lvl="1"/>
            <a:r>
              <a:rPr lang="en-US" altLang="zh-CN" i="1" dirty="0"/>
              <a:t> </a:t>
            </a:r>
            <a:r>
              <a:rPr lang="en-US" altLang="zh-CN" dirty="0" err="1"/>
              <a:t>humic</a:t>
            </a:r>
            <a:r>
              <a:rPr lang="en-US" altLang="zh-CN" dirty="0"/>
              <a:t> acid concentration</a:t>
            </a:r>
            <a:endParaRPr lang="zh-CN" altLang="en-US" dirty="0"/>
          </a:p>
        </p:txBody>
      </p:sp>
      <p:sp>
        <p:nvSpPr>
          <p:cNvPr id="6" name="圆角矩形 5"/>
          <p:cNvSpPr/>
          <p:nvPr/>
        </p:nvSpPr>
        <p:spPr bwMode="auto">
          <a:xfrm rot="20953833">
            <a:off x="5211097" y="3726426"/>
            <a:ext cx="2310580" cy="816077"/>
          </a:xfrm>
          <a:prstGeom prst="round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21338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1" end="1"/>
                                            </p:txEl>
                                          </p:spTgt>
                                        </p:tgtEl>
                                      </p:cBhvr>
                                    </p:animEffect>
                                    <p:set>
                                      <p:cBhvr>
                                        <p:cTn id="7" dur="1" fill="hold">
                                          <p:stCondLst>
                                            <p:cond delay="499"/>
                                          </p:stCondLst>
                                        </p:cTn>
                                        <p:tgtEl>
                                          <p:spTgt spid="3">
                                            <p:txEl>
                                              <p:pRg st="1" end="1"/>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xEl>
                                              <p:pRg st="5" end="5"/>
                                            </p:txEl>
                                          </p:spTgt>
                                        </p:tgtEl>
                                      </p:cBhvr>
                                    </p:animEffect>
                                    <p:set>
                                      <p:cBhvr>
                                        <p:cTn id="10"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3" name="Content Placeholder 2"/>
          <p:cNvSpPr>
            <a:spLocks noGrp="1"/>
          </p:cNvSpPr>
          <p:nvPr>
            <p:ph idx="1"/>
          </p:nvPr>
        </p:nvSpPr>
        <p:spPr/>
        <p:txBody>
          <a:bodyPr/>
          <a:lstStyle/>
          <a:p>
            <a:r>
              <a:rPr lang="en-US" sz="2000" dirty="0"/>
              <a:t>Suggested parameter ranges for 3-D scan of turbidity, coagulant </a:t>
            </a:r>
            <a:r>
              <a:rPr lang="en-US" sz="2000" dirty="0" smtClean="0"/>
              <a:t>dose, and </a:t>
            </a:r>
            <a:r>
              <a:rPr lang="en-US" sz="2000" dirty="0"/>
              <a:t>capture </a:t>
            </a:r>
            <a:r>
              <a:rPr lang="en-US" sz="2000" dirty="0" smtClean="0"/>
              <a:t>velocity</a:t>
            </a:r>
          </a:p>
          <a:p>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6847" y="2871017"/>
            <a:ext cx="6811326" cy="3244805"/>
          </a:xfrm>
          <a:prstGeom prst="rect">
            <a:avLst/>
          </a:prstGeom>
        </p:spPr>
      </p:pic>
      <p:sp>
        <p:nvSpPr>
          <p:cNvPr id="5" name="圆角矩形 4"/>
          <p:cNvSpPr/>
          <p:nvPr/>
        </p:nvSpPr>
        <p:spPr bwMode="auto">
          <a:xfrm>
            <a:off x="4340773" y="5381297"/>
            <a:ext cx="798786"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6" name="圆角矩形 5"/>
          <p:cNvSpPr/>
          <p:nvPr/>
        </p:nvSpPr>
        <p:spPr bwMode="auto">
          <a:xfrm>
            <a:off x="4393325" y="4388069"/>
            <a:ext cx="567558"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7" name="圆角矩形 6"/>
          <p:cNvSpPr/>
          <p:nvPr/>
        </p:nvSpPr>
        <p:spPr bwMode="auto">
          <a:xfrm>
            <a:off x="4393325" y="3321269"/>
            <a:ext cx="683172"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8" name="圆角矩形 7"/>
          <p:cNvSpPr/>
          <p:nvPr/>
        </p:nvSpPr>
        <p:spPr bwMode="auto">
          <a:xfrm>
            <a:off x="5239407" y="5386553"/>
            <a:ext cx="877613"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9" name="圆角矩形 8"/>
          <p:cNvSpPr/>
          <p:nvPr/>
        </p:nvSpPr>
        <p:spPr bwMode="auto">
          <a:xfrm>
            <a:off x="6117020" y="5391809"/>
            <a:ext cx="725214"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0" name="圆角矩形 9"/>
          <p:cNvSpPr/>
          <p:nvPr/>
        </p:nvSpPr>
        <p:spPr bwMode="auto">
          <a:xfrm>
            <a:off x="6910552" y="5397065"/>
            <a:ext cx="898634"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1" name="圆角矩形 10"/>
          <p:cNvSpPr/>
          <p:nvPr/>
        </p:nvSpPr>
        <p:spPr bwMode="auto">
          <a:xfrm>
            <a:off x="4340773" y="5743906"/>
            <a:ext cx="798786"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2" name="圆角矩形 11"/>
          <p:cNvSpPr/>
          <p:nvPr/>
        </p:nvSpPr>
        <p:spPr bwMode="auto">
          <a:xfrm>
            <a:off x="5207877" y="5733394"/>
            <a:ext cx="719957"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
        <p:nvSpPr>
          <p:cNvPr id="13" name="圆角矩形 12"/>
          <p:cNvSpPr/>
          <p:nvPr/>
        </p:nvSpPr>
        <p:spPr bwMode="auto">
          <a:xfrm>
            <a:off x="5948855" y="5754415"/>
            <a:ext cx="798786" cy="367862"/>
          </a:xfrm>
          <a:prstGeom prst="roundRect">
            <a:avLst/>
          </a:prstGeom>
          <a:noFill/>
          <a:ln w="254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44834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2"/>
                                        </p:tgtEl>
                                        <p:attrNameLst>
                                          <p:attrName>style.visibility</p:attrName>
                                        </p:attrNameLst>
                                      </p:cBhvr>
                                      <p:to>
                                        <p:strVal val="hidden"/>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Lst>
  </p:timing>
</p:sld>
</file>

<file path=ppt/theme/theme1.xml><?xml version="1.0" encoding="utf-8"?>
<a:theme xmlns:a="http://schemas.openxmlformats.org/drawingml/2006/main" name="Monroe's Teaching">
  <a:themeElements>
    <a:clrScheme name="classroom">
      <a:dk1>
        <a:srgbClr val="663300"/>
      </a:dk1>
      <a:lt1>
        <a:srgbClr val="FFFFFF"/>
      </a:lt1>
      <a:dk2>
        <a:srgbClr val="003A1A"/>
      </a:dk2>
      <a:lt2>
        <a:srgbClr val="FFFFFF"/>
      </a:lt2>
      <a:accent1>
        <a:srgbClr val="F14343"/>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Template>
  <TotalTime>76304</TotalTime>
  <Words>919</Words>
  <Application>Microsoft Office PowerPoint</Application>
  <PresentationFormat>On-screen Show (4:3)</PresentationFormat>
  <Paragraphs>205</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Monroe's Teaching</vt:lpstr>
      <vt:lpstr>MathType 6.0 Equation</vt:lpstr>
      <vt:lpstr>Research on Plate Settler Capture Velocity</vt:lpstr>
      <vt:lpstr>PowerPoint Presentation</vt:lpstr>
      <vt:lpstr>Background</vt:lpstr>
      <vt:lpstr>Background</vt:lpstr>
      <vt:lpstr>Background</vt:lpstr>
      <vt:lpstr>Experiment Apparatus</vt:lpstr>
      <vt:lpstr>Experiment Apparatus</vt:lpstr>
      <vt:lpstr>METHODS</vt:lpstr>
      <vt:lpstr>METHODS</vt:lpstr>
      <vt:lpstr>METHODS</vt:lpstr>
      <vt:lpstr>METHODS</vt:lpstr>
      <vt:lpstr>METHODS</vt:lpstr>
      <vt:lpstr>Process Controller</vt:lpstr>
      <vt:lpstr>Coagulant Control</vt:lpstr>
      <vt:lpstr>Raw Water Turbidity Control</vt:lpstr>
      <vt:lpstr>Capture Velocity Control</vt:lpstr>
      <vt:lpstr>Process Controller</vt:lpstr>
      <vt:lpstr>Why change the tube?</vt:lpstr>
      <vt:lpstr>Floc Rollup</vt:lpstr>
      <vt:lpstr>Solution</vt:lpstr>
      <vt:lpstr>Typical Data</vt:lpstr>
      <vt:lpstr>Capture  Velocity Change</vt:lpstr>
      <vt:lpstr>Highest Efficiency</vt:lpstr>
      <vt:lpstr>Alum Dose Change</vt:lpstr>
      <vt:lpstr>Highest Efficiency</vt:lpstr>
      <vt:lpstr>5 NTU Conclusion</vt:lpstr>
      <vt:lpstr>Future Work</vt:lpstr>
      <vt:lpstr>Thanks!</vt:lpstr>
      <vt:lpstr>Questions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Filtration Theory</dc:title>
  <dc:creator>Monroe Weber-Shirk</dc:creator>
  <cp:lastModifiedBy>ceeadmin</cp:lastModifiedBy>
  <cp:revision>5184</cp:revision>
  <dcterms:created xsi:type="dcterms:W3CDTF">2004-05-06T14:53:47Z</dcterms:created>
  <dcterms:modified xsi:type="dcterms:W3CDTF">2011-11-01T17:15:51Z</dcterms:modified>
</cp:coreProperties>
</file>