
<file path=[Content_Types].xml><?xml version="1.0" encoding="utf-8"?>
<Types xmlns="http://schemas.openxmlformats.org/package/2006/content-types">
  <Override PartName="/ppt/slideLayouts/slideLayout8.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theme/theme3.xml" ContentType="application/vnd.openxmlformats-officedocument.theme+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7.xml" ContentType="application/vnd.openxmlformats-officedocument.presentationml.slideLayout+xml"/>
  <Override PartName="/ppt/slideLayouts/slideLayout22.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slides/slide13.xml" ContentType="application/vnd.openxmlformats-officedocument.presentationml.slide+xml"/>
  <Override PartName="/ppt/slides/slide14.xml" ContentType="application/vnd.openxmlformats-officedocument.presentationml.slide+xml"/>
  <Override PartName="/ppt/slideLayouts/slideLayout1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Default Extension="bin" ContentType="application/vnd.openxmlformats-officedocument.presentationml.printerSettings"/>
  <Override PartName="/ppt/slideMasters/slideMaster2.xml" ContentType="application/vnd.openxmlformats-officedocument.presentationml.slideMaster+xml"/>
  <Override PartName="/ppt/slideLayouts/slideLayout15.xml" ContentType="application/vnd.openxmlformats-officedocument.presentationml.slideLayout+xml"/>
  <Override PartName="/ppt/slides/slide9.xml" ContentType="application/vnd.openxmlformats-officedocument.presentationml.slide+xml"/>
  <Default Extension="rels" ContentType="application/vnd.openxmlformats-package.relationships+xml"/>
  <Override PartName="/ppt/slideLayouts/slideLayout19.xml" ContentType="application/vnd.openxmlformats-officedocument.presentationml.slideLayout+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 id="2147483672" r:id="rId2"/>
  </p:sldMasterIdLst>
  <p:notesMasterIdLst>
    <p:notesMasterId r:id="rId17"/>
  </p:notesMasterIdLst>
  <p:sldIdLst>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9" d="100"/>
          <a:sy n="89" d="100"/>
        </p:scale>
        <p:origin x="-90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2.xml"/><Relationship Id="rId20" Type="http://schemas.openxmlformats.org/officeDocument/2006/relationships/viewProps" Target="viewProps.xml"/><Relationship Id="rId4" Type="http://schemas.openxmlformats.org/officeDocument/2006/relationships/slide" Target="slides/slide2.xml"/><Relationship Id="rId21" Type="http://schemas.openxmlformats.org/officeDocument/2006/relationships/theme" Target="theme/theme1.xml"/><Relationship Id="rId22" Type="http://schemas.openxmlformats.org/officeDocument/2006/relationships/tableStyles" Target="tableStyles.xml"/><Relationship Id="rId7" Type="http://schemas.openxmlformats.org/officeDocument/2006/relationships/slide" Target="slides/slide5.xml"/><Relationship Id="rId11"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 Target="slides/slide4.xml"/><Relationship Id="rId16" Type="http://schemas.openxmlformats.org/officeDocument/2006/relationships/slide" Target="slides/slide14.xml"/><Relationship Id="rId8" Type="http://schemas.openxmlformats.org/officeDocument/2006/relationships/slide" Target="slides/slide6.xml"/><Relationship Id="rId13" Type="http://schemas.openxmlformats.org/officeDocument/2006/relationships/slide" Target="slides/slide11.xml"/><Relationship Id="rId10" Type="http://schemas.openxmlformats.org/officeDocument/2006/relationships/slide" Target="slides/slide8.xml"/><Relationship Id="rId5" Type="http://schemas.openxmlformats.org/officeDocument/2006/relationships/slide" Target="slides/slide3.xml"/><Relationship Id="rId15" Type="http://schemas.openxmlformats.org/officeDocument/2006/relationships/slide" Target="slides/slide13.xml"/><Relationship Id="rId12" Type="http://schemas.openxmlformats.org/officeDocument/2006/relationships/slide" Target="slides/slide10.xml"/><Relationship Id="rId17" Type="http://schemas.openxmlformats.org/officeDocument/2006/relationships/notesMaster" Target="notesMasters/notesMaster1.xml"/><Relationship Id="rId19" Type="http://schemas.openxmlformats.org/officeDocument/2006/relationships/presProps" Target="presProps.xml"/><Relationship Id="rId2" Type="http://schemas.openxmlformats.org/officeDocument/2006/relationships/slideMaster" Target="slideMasters/slideMaster2.xml"/><Relationship Id="rId9" Type="http://schemas.openxmlformats.org/officeDocument/2006/relationships/slide" Target="slides/slide7.xml"/><Relationship Id="rId3" Type="http://schemas.openxmlformats.org/officeDocument/2006/relationships/slide" Target="slides/slide1.xml"/><Relationship Id="rId18"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18034B-1E1E-1645-B73B-201533F0921B}" type="datetimeFigureOut">
              <a:rPr lang="en-US" smtClean="0"/>
              <a:t>12/4/11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60949F-1E52-BA47-AB7E-3FF740A78C1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5"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a:ln w="9525">
              <a:noFill/>
              <a:miter lim="800000"/>
              <a:headEnd/>
              <a:tailEnd/>
            </a:ln>
          </p:spPr>
        </p:pic>
        <p:pic>
          <p:nvPicPr>
            <p:cNvPr id="6"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a:ln w="9525">
              <a:noFill/>
              <a:miter lim="800000"/>
              <a:headEnd/>
              <a:tailEnd/>
            </a:ln>
          </p:spPr>
        </p:pic>
        <p:pic>
          <p:nvPicPr>
            <p:cNvPr id="7"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a:ln w="9525">
              <a:noFill/>
              <a:miter lim="800000"/>
              <a:headEnd/>
              <a:tailEnd/>
            </a:ln>
          </p:spPr>
        </p:pic>
      </p:grpSp>
      <p:pic>
        <p:nvPicPr>
          <p:cNvPr id="8" name="Picture 11" descr="AguaClara Logo Large"/>
          <p:cNvPicPr>
            <a:picLocks noChangeAspect="1" noChangeArrowheads="1"/>
          </p:cNvPicPr>
          <p:nvPr/>
        </p:nvPicPr>
        <p:blipFill>
          <a:blip r:embed="rId3" cstate="print"/>
          <a:srcRect/>
          <a:stretch>
            <a:fillRect/>
          </a:stretch>
        </p:blipFill>
        <p:spPr bwMode="auto">
          <a:xfrm>
            <a:off x="4953000" y="0"/>
            <a:ext cx="4191000" cy="1093788"/>
          </a:xfrm>
          <a:prstGeom prst="rect">
            <a:avLst/>
          </a:prstGeom>
          <a:noFill/>
          <a:ln w="9525">
            <a:noFill/>
            <a:miter lim="800000"/>
            <a:headEnd/>
            <a:tailEnd/>
          </a:ln>
        </p:spPr>
      </p:pic>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sp>
        <p:nvSpPr>
          <p:cNvPr id="9" name="Rectangle 7"/>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10" name="Rectangle 8"/>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11" name="Rectangle 9"/>
          <p:cNvSpPr>
            <a:spLocks noGrp="1" noChangeArrowheads="1"/>
          </p:cNvSpPr>
          <p:nvPr>
            <p:ph type="sldNum" sz="quarter" idx="12"/>
          </p:nvPr>
        </p:nvSpPr>
        <p:spPr/>
        <p:txBody>
          <a:bodyPr/>
          <a:lstStyle>
            <a:lvl1pPr>
              <a:defRPr>
                <a:latin typeface="Arial" charset="0"/>
              </a:defRPr>
            </a:lvl1pPr>
          </a:lstStyle>
          <a:p>
            <a:pPr>
              <a:defRPr/>
            </a:pPr>
            <a:fld id="{31BBFA84-A434-C048-A4FE-27C62FBAB3D3}" type="slidenum">
              <a:rPr lang="en-US"/>
              <a:pPr>
                <a:defRPr/>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F4F46E8-E5A9-3442-AC30-C8F0D32765E8}" type="slidenum">
              <a:rPr lang="en-US"/>
              <a:pPr>
                <a:defRPr/>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0A719D-98D5-4541-84DB-E323AF5EB907}" type="slidenum">
              <a:rPr lang="en-US"/>
              <a:pPr>
                <a:defRPr/>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print"/>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2" cstate="print"/>
            <a:srcRect l="73334" t="74040" r="23334" b="17778"/>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2" cstate="print"/>
            <a:srcRect l="65834" t="84445" r="29166" b="13333"/>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endParaRPr lang="en-US"/>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177" name="Rectangle 9"/>
          <p:cNvSpPr>
            <a:spLocks noGrp="1" noChangeArrowheads="1"/>
          </p:cNvSpPr>
          <p:nvPr>
            <p:ph type="sldNum" sz="quarter" idx="4"/>
          </p:nvPr>
        </p:nvSpPr>
        <p:spPr/>
        <p:txBody>
          <a:bodyPr/>
          <a:lstStyle>
            <a:lvl1pPr>
              <a:defRPr>
                <a:latin typeface="Arial" charset="0"/>
              </a:defRPr>
            </a:lvl1pPr>
          </a:lstStyle>
          <a:p>
            <a:fld id="{35688495-61E6-4C43-9431-EA7C184628A2}" type="slidenum">
              <a:rPr lang="en-US"/>
              <a:pPr/>
              <a:t>‹#›</a:t>
            </a:fld>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179" name="Picture 11" descr="AguaClara Logo Large"/>
          <p:cNvPicPr>
            <a:picLocks noChangeAspect="1" noChangeArrowheads="1"/>
          </p:cNvPicPr>
          <p:nvPr/>
        </p:nvPicPr>
        <p:blipFill>
          <a:blip r:embed="rId3" cstate="print"/>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253CF1-E184-4C42-BF06-4252E09B8650}" type="slidenum">
              <a:rPr lang="en-US"/>
              <a:pPr/>
              <a:t>‹#›</a:t>
            </a:fld>
            <a:endParaRPr lang="en-U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59674A-2335-4D63-923F-889337434E61}" type="slidenum">
              <a:rPr lang="en-US"/>
              <a:pPr/>
              <a:t>‹#›</a:t>
            </a:fld>
            <a:endParaRPr 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5492B4-78F1-42E2-AFF8-75AECCA8D8C9}" type="slidenum">
              <a:rPr lang="en-US"/>
              <a:pPr/>
              <a:t>‹#›</a:t>
            </a:fld>
            <a:endParaRPr lang="en-U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7426DE9-936A-4892-B48E-BC5981E69B5D}" type="slidenum">
              <a:rPr lang="en-US"/>
              <a:pPr/>
              <a:t>‹#›</a:t>
            </a:fld>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4B7A795-0F78-44F3-A0FC-134940021AE9}" type="slidenum">
              <a:rPr lang="en-US"/>
              <a:pPr/>
              <a:t>‹#›</a:t>
            </a:fld>
            <a:endParaRPr 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3AA8437-DF20-408E-9EC8-9AD0F83404AE}" type="slidenum">
              <a:rPr lang="en-US"/>
              <a:pPr/>
              <a:t>‹#›</a:t>
            </a:fld>
            <a:endParaRPr 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1E97E3B-4BD4-4D27-AA52-CBAF8D6425BD}"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6D7F457-8973-354A-9260-544DA2275B71}" type="slidenum">
              <a:rPr lang="en-US"/>
              <a:pPr>
                <a:defRPr/>
              </a:pPr>
              <a:t>‹#›</a:t>
            </a:fld>
            <a:endParaRPr lang="en-US"/>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E4635F-EEFC-45D6-A1A7-222B36D010FF}" type="slidenum">
              <a:rPr lang="en-US"/>
              <a:pPr/>
              <a:t>‹#›</a:t>
            </a:fld>
            <a:endParaRPr 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6CECB2E-A233-43CF-B1E2-6433B9CB7F1A}" type="slidenum">
              <a:rPr lang="en-US"/>
              <a:pPr/>
              <a:t>‹#›</a:t>
            </a:fld>
            <a:endParaRPr lang="en-US"/>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0A5AD3-08CC-4598-BE40-CD82AC38916C}" type="slidenum">
              <a:rPr lang="en-US"/>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D07489A-5566-3148-96D1-0D38DA5BC8C8}" type="slidenum">
              <a:rPr lang="en-US"/>
              <a:pPr>
                <a:defRPr/>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D0C407-A8ED-3A4C-9100-7867EC4B36F4}" type="slidenum">
              <a:rPr lang="en-US"/>
              <a:pPr>
                <a:defRPr/>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82B4928-2C39-1F49-A58A-021513431493}" type="slidenum">
              <a:rPr lang="en-US"/>
              <a:pPr>
                <a:defRPr/>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A6FC912-1AB0-474D-AE05-C1BA06C723F4}" type="slidenum">
              <a:rPr lang="en-US"/>
              <a:pPr>
                <a:defRPr/>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208DC16-3BFC-3347-A131-6D20E7013B7D}" type="slidenum">
              <a:rPr lang="en-US"/>
              <a:pPr>
                <a:defRPr/>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7F57C56-5CA9-6940-A7A2-8618662110EF}" type="slidenum">
              <a:rPr lang="en-US"/>
              <a:pPr>
                <a:defRPr/>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3CB98C1-0943-6440-AA14-2A3C042C9D8E}" type="slidenum">
              <a:rPr lang="en-US"/>
              <a:pPr>
                <a:defRPr/>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4" Type="http://schemas.openxmlformats.org/officeDocument/2006/relationships/slideLayout" Target="../slideLayouts/slideLayout15.xml"/><Relationship Id="rId10" Type="http://schemas.openxmlformats.org/officeDocument/2006/relationships/slideLayout" Target="../slideLayouts/slideLayout21.xml"/><Relationship Id="rId5" Type="http://schemas.openxmlformats.org/officeDocument/2006/relationships/slideLayout" Target="../slideLayouts/slideLayout16.xml"/><Relationship Id="rId7" Type="http://schemas.openxmlformats.org/officeDocument/2006/relationships/slideLayout" Target="../slideLayouts/slideLayout18.xml"/><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9" Type="http://schemas.openxmlformats.org/officeDocument/2006/relationships/slideLayout" Target="../slideLayouts/slideLayout20.xml"/><Relationship Id="rId3" Type="http://schemas.openxmlformats.org/officeDocument/2006/relationships/slideLayout" Target="../slideLayouts/slideLayout14.xml"/><Relationship Id="rId6"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600"/>
            <a:ext cx="8458200" cy="1143000"/>
          </a:xfrm>
          <a:prstGeom prst="rect">
            <a:avLst/>
          </a:prstGeom>
          <a:noFill/>
          <a:ln w="0">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cs typeface="Arial" charset="0"/>
              </a:defRPr>
            </a:lvl1pPr>
          </a:lstStyle>
          <a:p>
            <a:pPr>
              <a:defRPr/>
            </a:pPr>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cs typeface="Arial" charset="0"/>
              </a:defRPr>
            </a:lvl1pPr>
          </a:lstStyle>
          <a:p>
            <a:pPr>
              <a:defRPr/>
            </a:pPr>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ndara" charset="0"/>
                <a:ea typeface="Arial" charset="0"/>
                <a:cs typeface="Arial" charset="0"/>
              </a:defRPr>
            </a:lvl1pPr>
          </a:lstStyle>
          <a:p>
            <a:pPr>
              <a:defRPr/>
            </a:pPr>
            <a:fld id="{8A636B97-C2AD-A046-90BB-A3CF605FAB6D}" type="slidenum">
              <a:rPr lang="en-US"/>
              <a:pPr>
                <a:defRPr/>
              </a:pPr>
              <a:t>‹#›</a:t>
            </a:fld>
            <a:endParaRPr lang="en-US"/>
          </a:p>
        </p:txBody>
      </p:sp>
      <p:sp>
        <p:nvSpPr>
          <p:cNvPr id="1031" name="Line 7"/>
          <p:cNvSpPr>
            <a:spLocks noChangeShapeType="1"/>
          </p:cNvSpPr>
          <p:nvPr/>
        </p:nvSpPr>
        <p:spPr bwMode="auto">
          <a:xfrm>
            <a:off x="0" y="1447800"/>
            <a:ext cx="9144000" cy="0"/>
          </a:xfrm>
          <a:prstGeom prst="line">
            <a:avLst/>
          </a:prstGeom>
          <a:noFill/>
          <a:ln w="76200" cmpd="tri">
            <a:solidFill>
              <a:schemeClr val="accent1"/>
            </a:solidFill>
            <a:round/>
            <a:headEnd/>
            <a:tailEnd/>
          </a:ln>
        </p:spPr>
        <p:txBody>
          <a:bodyPr/>
          <a:lstStyle/>
          <a:p>
            <a:pPr>
              <a:defRPr/>
            </a:pPr>
            <a:endParaRPr lang="en-US">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b="1">
          <a:solidFill>
            <a:schemeClr val="tx2"/>
          </a:solidFill>
          <a:latin typeface="Candara" pitchFamily="34" charset="0"/>
          <a:ea typeface="ＭＳ Ｐゴシック" charset="-128"/>
          <a:cs typeface="ＭＳ Ｐゴシック" charset="-128"/>
        </a:defRPr>
      </a:lvl2pPr>
      <a:lvl3pPr algn="ctr" rtl="0" eaLnBrk="0" fontAlgn="base" hangingPunct="0">
        <a:spcBef>
          <a:spcPct val="0"/>
        </a:spcBef>
        <a:spcAft>
          <a:spcPct val="0"/>
        </a:spcAft>
        <a:defRPr sz="4400" b="1">
          <a:solidFill>
            <a:schemeClr val="tx2"/>
          </a:solidFill>
          <a:latin typeface="Candara" pitchFamily="34" charset="0"/>
          <a:ea typeface="ＭＳ Ｐゴシック" charset="-128"/>
          <a:cs typeface="ＭＳ Ｐゴシック" charset="-128"/>
        </a:defRPr>
      </a:lvl3pPr>
      <a:lvl4pPr algn="ctr" rtl="0" eaLnBrk="0" fontAlgn="base" hangingPunct="0">
        <a:spcBef>
          <a:spcPct val="0"/>
        </a:spcBef>
        <a:spcAft>
          <a:spcPct val="0"/>
        </a:spcAft>
        <a:defRPr sz="4400" b="1">
          <a:solidFill>
            <a:schemeClr val="tx2"/>
          </a:solidFill>
          <a:latin typeface="Candara" pitchFamily="34" charset="0"/>
          <a:ea typeface="ＭＳ Ｐゴシック" charset="-128"/>
          <a:cs typeface="ＭＳ Ｐゴシック" charset="-128"/>
        </a:defRPr>
      </a:lvl4pPr>
      <a:lvl5pPr algn="ctr" rtl="0" eaLnBrk="0" fontAlgn="base" hangingPunct="0">
        <a:spcBef>
          <a:spcPct val="0"/>
        </a:spcBef>
        <a:spcAft>
          <a:spcPct val="0"/>
        </a:spcAft>
        <a:defRPr sz="4400" b="1">
          <a:solidFill>
            <a:schemeClr val="tx2"/>
          </a:solidFill>
          <a:latin typeface="Candara" pitchFamily="34" charset="0"/>
          <a:ea typeface="ＭＳ Ｐゴシック" charset="-128"/>
          <a:cs typeface="ＭＳ Ｐゴシック" charset="-128"/>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eaLnBrk="0" fontAlgn="base" hangingPunct="0">
        <a:spcBef>
          <a:spcPct val="20000"/>
        </a:spcBef>
        <a:spcAft>
          <a:spcPct val="0"/>
        </a:spcAft>
        <a:buFont typeface="Wingdings" charset="2"/>
        <a:buChar char="Ø"/>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Wingdings" charset="2"/>
        <a:buChar char="Ø"/>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Font typeface="Wingdings" charset="2"/>
        <a:buChar char="Ø"/>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Font typeface="Wingdings" charset="2"/>
        <a:buChar char="Ø"/>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Font typeface="Wingdings" charset="2"/>
        <a:buChar char="Ø"/>
        <a:defRPr sz="2000">
          <a:solidFill>
            <a:schemeClr val="tx1"/>
          </a:solidFill>
          <a:latin typeface="+mn-lt"/>
          <a:ea typeface="ＭＳ Ｐゴシック" charset="-128"/>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F5E825E6-5608-4DD7-9AF8-76D49B509DEE}" type="slidenum">
              <a:rPr lang="en-US"/>
              <a:pPr/>
              <a:t>‹#›</a:t>
            </a:fld>
            <a:endParaRPr lang="en-US"/>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3"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sz="quarter"/>
          </p:nvPr>
        </p:nvSpPr>
        <p:spPr/>
        <p:txBody>
          <a:bodyPr/>
          <a:lstStyle/>
          <a:p>
            <a:r>
              <a:rPr lang="en-US" dirty="0" smtClean="0"/>
              <a:t>Inlet </a:t>
            </a:r>
            <a:r>
              <a:rPr lang="en-US" dirty="0" smtClean="0"/>
              <a:t>Manifold Team</a:t>
            </a:r>
            <a:endParaRPr lang="en-US" dirty="0"/>
          </a:p>
        </p:txBody>
      </p:sp>
      <p:pic>
        <p:nvPicPr>
          <p:cNvPr id="5" name="Picture 6" descr="a"/>
          <p:cNvPicPr>
            <a:picLocks noChangeAspect="1" noChangeArrowheads="1"/>
          </p:cNvPicPr>
          <p:nvPr/>
        </p:nvPicPr>
        <p:blipFill>
          <a:blip r:embed="rId2" cstate="print"/>
          <a:srcRect r="4546"/>
          <a:stretch>
            <a:fillRect/>
          </a:stretch>
        </p:blipFill>
        <p:spPr bwMode="auto">
          <a:xfrm>
            <a:off x="0" y="6300788"/>
            <a:ext cx="1981200" cy="557212"/>
          </a:xfrm>
          <a:prstGeom prst="rect">
            <a:avLst/>
          </a:prstGeom>
          <a:noFill/>
          <a:ln w="9525">
            <a:noFill/>
            <a:miter lim="800000"/>
            <a:headEnd/>
            <a:tailEnd/>
          </a:ln>
        </p:spPr>
      </p:pic>
      <p:sp>
        <p:nvSpPr>
          <p:cNvPr id="8" name="Rectangle 7"/>
          <p:cNvSpPr/>
          <p:nvPr/>
        </p:nvSpPr>
        <p:spPr>
          <a:xfrm>
            <a:off x="5792602" y="2044005"/>
            <a:ext cx="4572000" cy="923330"/>
          </a:xfrm>
          <a:prstGeom prst="rect">
            <a:avLst/>
          </a:prstGeom>
        </p:spPr>
        <p:txBody>
          <a:bodyPr>
            <a:spAutoFit/>
          </a:bodyPr>
          <a:lstStyle/>
          <a:p>
            <a:pPr>
              <a:defRPr/>
            </a:pPr>
            <a:r>
              <a:rPr lang="en-US" b="1" dirty="0">
                <a:solidFill>
                  <a:schemeClr val="accent2">
                    <a:lumMod val="75000"/>
                  </a:schemeClr>
                </a:solidFill>
                <a:effectLst>
                  <a:outerShdw blurRad="38100" dist="38100" dir="2700000" algn="tl">
                    <a:srgbClr val="000000">
                      <a:alpha val="43137"/>
                    </a:srgbClr>
                  </a:outerShdw>
                </a:effectLst>
              </a:rPr>
              <a:t>Julia Morris</a:t>
            </a:r>
          </a:p>
          <a:p>
            <a:pPr>
              <a:defRPr/>
            </a:pPr>
            <a:r>
              <a:rPr lang="en-US" b="1" dirty="0">
                <a:solidFill>
                  <a:schemeClr val="accent2">
                    <a:lumMod val="75000"/>
                  </a:schemeClr>
                </a:solidFill>
                <a:effectLst>
                  <a:outerShdw blurRad="38100" dist="38100" dir="2700000" algn="tl">
                    <a:srgbClr val="000000">
                      <a:alpha val="43137"/>
                    </a:srgbClr>
                  </a:outerShdw>
                </a:effectLst>
              </a:rPr>
              <a:t>Andrew </a:t>
            </a:r>
            <a:r>
              <a:rPr lang="en-US" b="1" dirty="0" err="1">
                <a:solidFill>
                  <a:schemeClr val="accent2">
                    <a:lumMod val="75000"/>
                  </a:schemeClr>
                </a:solidFill>
                <a:effectLst>
                  <a:outerShdw blurRad="38100" dist="38100" dir="2700000" algn="tl">
                    <a:srgbClr val="000000">
                      <a:alpha val="43137"/>
                    </a:srgbClr>
                  </a:outerShdw>
                </a:effectLst>
              </a:rPr>
              <a:t>Gorodetsky</a:t>
            </a:r>
            <a:endParaRPr lang="en-US" b="1" dirty="0">
              <a:solidFill>
                <a:schemeClr val="accent2">
                  <a:lumMod val="75000"/>
                </a:schemeClr>
              </a:solidFill>
              <a:effectLst>
                <a:outerShdw blurRad="38100" dist="38100" dir="2700000" algn="tl">
                  <a:srgbClr val="000000">
                    <a:alpha val="43137"/>
                  </a:srgbClr>
                </a:outerShdw>
              </a:effectLst>
            </a:endParaRPr>
          </a:p>
          <a:p>
            <a:pPr>
              <a:defRPr/>
            </a:pPr>
            <a:r>
              <a:rPr lang="en-US" b="1" dirty="0">
                <a:solidFill>
                  <a:schemeClr val="accent2">
                    <a:lumMod val="75000"/>
                  </a:schemeClr>
                </a:solidFill>
                <a:effectLst>
                  <a:outerShdw blurRad="38100" dist="38100" dir="2700000" algn="tl">
                    <a:srgbClr val="000000">
                      <a:alpha val="43137"/>
                    </a:srgbClr>
                  </a:outerShdw>
                </a:effectLst>
              </a:rPr>
              <a:t>Heidi Rausch</a:t>
            </a:r>
            <a:endParaRPr lang="en-US" b="1" dirty="0">
              <a:solidFill>
                <a:schemeClr val="accent2">
                  <a:lumMod val="75000"/>
                </a:schemeClr>
              </a:solidFill>
              <a:effectLst>
                <a:outerShdw blurRad="38100" dist="38100" dir="2700000" algn="tl">
                  <a:srgbClr val="000000">
                    <a:alpha val="43137"/>
                  </a:srgbClr>
                </a:outerShdw>
              </a:effectLst>
            </a:endParaRPr>
          </a:p>
        </p:txBody>
      </p:sp>
      <p:sp>
        <p:nvSpPr>
          <p:cNvPr id="9" name="Rectangle 8"/>
          <p:cNvSpPr/>
          <p:nvPr/>
        </p:nvSpPr>
        <p:spPr>
          <a:xfrm>
            <a:off x="5037584" y="5491004"/>
            <a:ext cx="2383219" cy="646331"/>
          </a:xfrm>
          <a:prstGeom prst="rect">
            <a:avLst/>
          </a:prstGeom>
        </p:spPr>
        <p:txBody>
          <a:bodyPr wrap="square">
            <a:spAutoFit/>
          </a:bodyPr>
          <a:lstStyle/>
          <a:p>
            <a:r>
              <a:rPr lang="en-US" sz="3600" b="1" dirty="0" smtClean="0"/>
              <a:t>TEACH-IN</a:t>
            </a:r>
            <a:endParaRPr lang="en-US" sz="3600" b="1"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Gun</a:t>
            </a:r>
            <a:endParaRPr lang="en-US" dirty="0"/>
          </a:p>
        </p:txBody>
      </p:sp>
      <p:sp>
        <p:nvSpPr>
          <p:cNvPr id="3" name="Content Placeholder 2"/>
          <p:cNvSpPr>
            <a:spLocks noGrp="1"/>
          </p:cNvSpPr>
          <p:nvPr>
            <p:ph sz="half" idx="1"/>
          </p:nvPr>
        </p:nvSpPr>
        <p:spPr/>
        <p:txBody>
          <a:bodyPr/>
          <a:lstStyle/>
          <a:p>
            <a:r>
              <a:rPr lang="en-US" dirty="0" smtClean="0"/>
              <a:t>Using the microwave was slow, so we decided to try heat guns.</a:t>
            </a:r>
          </a:p>
          <a:p>
            <a:r>
              <a:rPr lang="en-US" dirty="0" smtClean="0"/>
              <a:t>Used two heat guns to warm the PVC pipe and slowly pressed it down the mold.</a:t>
            </a:r>
            <a:endParaRPr lang="en-US" dirty="0"/>
          </a:p>
        </p:txBody>
      </p:sp>
      <p:pic>
        <p:nvPicPr>
          <p:cNvPr id="1026" name="Picture 2" descr="C:\Users\Andrew\Desktop\photo.JPG"/>
          <p:cNvPicPr>
            <a:picLocks noChangeAspect="1" noChangeArrowheads="1"/>
          </p:cNvPicPr>
          <p:nvPr/>
        </p:nvPicPr>
        <p:blipFill>
          <a:blip r:embed="rId2" cstate="print"/>
          <a:srcRect/>
          <a:stretch>
            <a:fillRect/>
          </a:stretch>
        </p:blipFill>
        <p:spPr bwMode="auto">
          <a:xfrm rot="5400000" flipV="1">
            <a:off x="4296612" y="1951788"/>
            <a:ext cx="5186276" cy="3873500"/>
          </a:xfrm>
          <a:prstGeom prst="rect">
            <a:avLst/>
          </a:prstGeom>
          <a:noFill/>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Worked and What Didn’t?</a:t>
            </a:r>
            <a:endParaRPr lang="en-US" dirty="0"/>
          </a:p>
        </p:txBody>
      </p:sp>
      <p:sp>
        <p:nvSpPr>
          <p:cNvPr id="3" name="Content Placeholder 2"/>
          <p:cNvSpPr>
            <a:spLocks noGrp="1"/>
          </p:cNvSpPr>
          <p:nvPr>
            <p:ph idx="1"/>
          </p:nvPr>
        </p:nvSpPr>
        <p:spPr/>
        <p:txBody>
          <a:bodyPr/>
          <a:lstStyle/>
          <a:p>
            <a:r>
              <a:rPr lang="en-US" dirty="0" smtClean="0"/>
              <a:t>The boiling water method was effective in heating the PVC pipe, but it was hard to keep the water constantly boiling which kept the PVC pipe hot.</a:t>
            </a:r>
          </a:p>
          <a:p>
            <a:r>
              <a:rPr lang="en-US" dirty="0" smtClean="0"/>
              <a:t>The heat guns were very slow at heating the PVC pipe.</a:t>
            </a:r>
          </a:p>
          <a:p>
            <a:pPr lvl="1"/>
            <a:r>
              <a:rPr lang="en-US" dirty="0" smtClean="0"/>
              <a:t>Took about two hours to get the PVC pipe down the entirety of the mold</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lstStyle/>
          <a:p>
            <a:r>
              <a:rPr lang="en-US" dirty="0" smtClean="0"/>
              <a:t>While both methods got the PVC pipe to the desired temperature, neither of them were very efficient.  The boiling water technique can be improved through the use of a hot plate.</a:t>
            </a:r>
          </a:p>
          <a:p>
            <a:r>
              <a:rPr lang="en-US" dirty="0" smtClean="0"/>
              <a:t>The mold did work for the first dimensions given to us for the rectangle at the end of the PVC pipe, but the new dimensions are much smaller and the mold will be a lot more fragile.  Another method </a:t>
            </a:r>
            <a:r>
              <a:rPr lang="en-US" smtClean="0"/>
              <a:t>will be </a:t>
            </a:r>
            <a:r>
              <a:rPr lang="en-US" dirty="0" smtClean="0"/>
              <a:t>tried out.</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Inlet Manifold Future Work </a:t>
            </a:r>
            <a:endParaRPr lang="en-US" dirty="0"/>
          </a:p>
        </p:txBody>
      </p:sp>
      <p:sp>
        <p:nvSpPr>
          <p:cNvPr id="27651" name="Content Placeholder 2"/>
          <p:cNvSpPr>
            <a:spLocks noGrp="1"/>
          </p:cNvSpPr>
          <p:nvPr>
            <p:ph idx="1"/>
          </p:nvPr>
        </p:nvSpPr>
        <p:spPr/>
        <p:txBody>
          <a:bodyPr/>
          <a:lstStyle/>
          <a:p>
            <a:r>
              <a:rPr lang="en-US" dirty="0" smtClean="0"/>
              <a:t>Creating a lever system</a:t>
            </a:r>
          </a:p>
          <a:p>
            <a:endParaRPr lang="en-US" dirty="0" smtClean="0"/>
          </a:p>
          <a:p>
            <a:r>
              <a:rPr lang="en-US" dirty="0" smtClean="0"/>
              <a:t>Revisiting the use of boiling water</a:t>
            </a:r>
          </a:p>
          <a:p>
            <a:endParaRPr lang="en-US" dirty="0" smtClean="0"/>
          </a:p>
          <a:p>
            <a:r>
              <a:rPr lang="en-US" dirty="0" smtClean="0"/>
              <a:t>Use of a new type of mold</a:t>
            </a:r>
          </a:p>
          <a:p>
            <a:endParaRPr lang="en-US" dirty="0" smtClean="0"/>
          </a:p>
          <a:p>
            <a:r>
              <a:rPr lang="en-US" dirty="0" smtClean="0"/>
              <a:t>Use of a heating blanket</a:t>
            </a:r>
          </a:p>
        </p:txBody>
      </p:sp>
      <p:pic>
        <p:nvPicPr>
          <p:cNvPr id="27652" name="Picture 5" descr="b"/>
          <p:cNvPicPr>
            <a:picLocks noChangeAspect="1" noChangeArrowheads="1"/>
          </p:cNvPicPr>
          <p:nvPr/>
        </p:nvPicPr>
        <p:blipFill>
          <a:blip r:embed="rId2" cstate="print"/>
          <a:srcRect/>
          <a:stretch>
            <a:fillRect/>
          </a:stretch>
        </p:blipFill>
        <p:spPr bwMode="auto">
          <a:xfrm>
            <a:off x="7210425" y="6283325"/>
            <a:ext cx="1933575" cy="574675"/>
          </a:xfrm>
          <a:prstGeom prst="rect">
            <a:avLst/>
          </a:prstGeom>
          <a:noFill/>
          <a:ln w="9525">
            <a:noFill/>
            <a:miter lim="800000"/>
            <a:headEnd/>
            <a:tailEnd/>
          </a:ln>
        </p:spPr>
      </p:pic>
      <p:pic>
        <p:nvPicPr>
          <p:cNvPr id="27653" name="Picture 6" descr="a"/>
          <p:cNvPicPr>
            <a:picLocks noChangeAspect="1" noChangeArrowheads="1"/>
          </p:cNvPicPr>
          <p:nvPr/>
        </p:nvPicPr>
        <p:blipFill>
          <a:blip r:embed="rId3" cstate="print"/>
          <a:srcRect r="4546"/>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8674" name="Picture 7"/>
          <p:cNvPicPr>
            <a:picLocks noChangeAspect="1"/>
          </p:cNvPicPr>
          <p:nvPr/>
        </p:nvPicPr>
        <p:blipFill>
          <a:blip r:embed="rId2" cstate="print">
            <a:alphaModFix amt="56000"/>
          </a:blip>
          <a:srcRect/>
          <a:stretch>
            <a:fillRect/>
          </a:stretch>
        </p:blipFill>
        <p:spPr bwMode="auto">
          <a:xfrm>
            <a:off x="0" y="0"/>
            <a:ext cx="9144000" cy="6858000"/>
          </a:xfrm>
          <a:prstGeom prst="rect">
            <a:avLst/>
          </a:prstGeom>
          <a:noFill/>
          <a:ln w="9525">
            <a:noFill/>
            <a:miter lim="800000"/>
            <a:headEnd/>
            <a:tailEnd/>
          </a:ln>
        </p:spPr>
      </p:pic>
      <p:pic>
        <p:nvPicPr>
          <p:cNvPr id="28677" name="Picture 5" descr="b"/>
          <p:cNvPicPr>
            <a:picLocks noChangeAspect="1" noChangeArrowheads="1"/>
          </p:cNvPicPr>
          <p:nvPr/>
        </p:nvPicPr>
        <p:blipFill>
          <a:blip r:embed="rId3" cstate="print"/>
          <a:srcRect/>
          <a:stretch>
            <a:fillRect/>
          </a:stretch>
        </p:blipFill>
        <p:spPr bwMode="auto">
          <a:xfrm>
            <a:off x="7210425" y="6283325"/>
            <a:ext cx="1933575" cy="574675"/>
          </a:xfrm>
          <a:prstGeom prst="rect">
            <a:avLst/>
          </a:prstGeom>
          <a:noFill/>
          <a:ln w="9525">
            <a:noFill/>
            <a:miter lim="800000"/>
            <a:headEnd/>
            <a:tailEnd/>
          </a:ln>
        </p:spPr>
      </p:pic>
      <p:pic>
        <p:nvPicPr>
          <p:cNvPr id="28678" name="Picture 6" descr="a"/>
          <p:cNvPicPr>
            <a:picLocks noChangeAspect="1" noChangeArrowheads="1"/>
          </p:cNvPicPr>
          <p:nvPr/>
        </p:nvPicPr>
        <p:blipFill>
          <a:blip r:embed="rId4" cstate="print"/>
          <a:srcRect r="4546"/>
          <a:stretch>
            <a:fillRect/>
          </a:stretch>
        </p:blipFill>
        <p:spPr bwMode="auto">
          <a:xfrm>
            <a:off x="0" y="6300788"/>
            <a:ext cx="1981200" cy="557212"/>
          </a:xfrm>
          <a:prstGeom prst="rect">
            <a:avLst/>
          </a:prstGeom>
          <a:noFill/>
          <a:ln w="9525">
            <a:noFill/>
            <a:miter lim="800000"/>
            <a:headEnd/>
            <a:tailEnd/>
          </a:ln>
        </p:spPr>
      </p:pic>
      <p:sp>
        <p:nvSpPr>
          <p:cNvPr id="7" name="Rectangle 6"/>
          <p:cNvSpPr/>
          <p:nvPr/>
        </p:nvSpPr>
        <p:spPr>
          <a:xfrm>
            <a:off x="2438400" y="2773234"/>
            <a:ext cx="4975381" cy="1107996"/>
          </a:xfrm>
          <a:prstGeom prst="rect">
            <a:avLst/>
          </a:prstGeom>
          <a:noFill/>
        </p:spPr>
        <p:txBody>
          <a:bodyPr anchor="ctr">
            <a:spAutoFit/>
          </a:bodyPr>
          <a:lstStyle/>
          <a:p>
            <a:pPr>
              <a:defRPr/>
            </a:pPr>
            <a:r>
              <a:rPr lang="en-US" sz="6600" b="1" dirty="0">
                <a:ln w="23241" cap="flat" cmpd="sng" algn="ctr">
                  <a:solidFill>
                    <a:schemeClr val="accent1">
                      <a:shade val="88000"/>
                      <a:satMod val="110000"/>
                    </a:schemeClr>
                  </a:solidFill>
                  <a:prstDash val="solid"/>
                  <a:round/>
                  <a:headEnd type="none" w="med" len="med"/>
                  <a:tailEnd type="none" w="med" len="me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Questions</a:t>
            </a:r>
            <a:r>
              <a:rPr lang="en-US" sz="6000" b="1" dirty="0">
                <a:ln w="23241" cap="flat" cmpd="sng" algn="ctr">
                  <a:solidFill>
                    <a:schemeClr val="accent1">
                      <a:shade val="88000"/>
                      <a:satMod val="110000"/>
                    </a:schemeClr>
                  </a:solidFill>
                  <a:prstDash val="solid"/>
                  <a:round/>
                  <a:headEnd type="none" w="med" len="med"/>
                  <a:tailEnd type="none" w="med" len="me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Inlet Manifold </a:t>
            </a:r>
            <a:endParaRPr lang="en-US" dirty="0"/>
          </a:p>
        </p:txBody>
      </p:sp>
      <p:pic>
        <p:nvPicPr>
          <p:cNvPr id="4" name="Content Placeholder 3" descr="sketch of design.png"/>
          <p:cNvPicPr>
            <a:picLocks noGrp="1" noChangeAspect="1"/>
          </p:cNvPicPr>
          <p:nvPr>
            <p:ph idx="1"/>
          </p:nvPr>
        </p:nvPicPr>
        <p:blipFill>
          <a:blip r:embed="rId2" cstate="print"/>
          <a:srcRect l="-16174" r="-16174"/>
          <a:stretch>
            <a:fillRect/>
          </a:stretch>
        </p:blipFill>
        <p:spPr>
          <a:xfrm>
            <a:off x="457200" y="1600201"/>
            <a:ext cx="8229599" cy="4525963"/>
          </a:xfrm>
        </p:spPr>
      </p:pic>
      <p:sp>
        <p:nvSpPr>
          <p:cNvPr id="5" name="TextBox 4"/>
          <p:cNvSpPr txBox="1"/>
          <p:nvPr/>
        </p:nvSpPr>
        <p:spPr>
          <a:xfrm>
            <a:off x="817632" y="6126164"/>
            <a:ext cx="7869167" cy="461665"/>
          </a:xfrm>
          <a:prstGeom prst="rect">
            <a:avLst/>
          </a:prstGeom>
          <a:noFill/>
        </p:spPr>
        <p:txBody>
          <a:bodyPr wrap="square" rtlCol="0">
            <a:spAutoFit/>
          </a:bodyPr>
          <a:lstStyle/>
          <a:p>
            <a:pPr algn="ctr"/>
            <a:r>
              <a:rPr lang="en-US" sz="2400" dirty="0" smtClean="0"/>
              <a:t>What are we fabricating?</a:t>
            </a:r>
            <a:endParaRPr lang="en-US" sz="24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Diffusers</a:t>
            </a:r>
            <a:endParaRPr lang="en-US" dirty="0"/>
          </a:p>
        </p:txBody>
      </p:sp>
      <p:sp>
        <p:nvSpPr>
          <p:cNvPr id="3" name="Content Placeholder 2"/>
          <p:cNvSpPr>
            <a:spLocks noGrp="1"/>
          </p:cNvSpPr>
          <p:nvPr>
            <p:ph idx="1"/>
          </p:nvPr>
        </p:nvSpPr>
        <p:spPr/>
        <p:txBody>
          <a:bodyPr/>
          <a:lstStyle/>
          <a:p>
            <a:r>
              <a:rPr lang="en-US" dirty="0" smtClean="0"/>
              <a:t>The diffusers are part of the Sedimentation tank</a:t>
            </a:r>
          </a:p>
          <a:p>
            <a:endParaRPr lang="en-US" dirty="0" smtClean="0"/>
          </a:p>
          <a:p>
            <a:r>
              <a:rPr lang="en-US" dirty="0" smtClean="0"/>
              <a:t>Need to create a line flow, instead of many point flows</a:t>
            </a:r>
          </a:p>
          <a:p>
            <a:endParaRPr lang="en-US" dirty="0" smtClean="0"/>
          </a:p>
          <a:p>
            <a:r>
              <a:rPr lang="en-US" dirty="0" smtClean="0"/>
              <a:t>Diffusers are made of 2” PVC pipe that is stretched into a thin rectangle</a:t>
            </a:r>
          </a:p>
          <a:p>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Inlet Manifold Goals</a:t>
            </a:r>
            <a:endParaRPr lang="en-US" dirty="0"/>
          </a:p>
        </p:txBody>
      </p:sp>
      <p:sp>
        <p:nvSpPr>
          <p:cNvPr id="3" name="Content Placeholder 2"/>
          <p:cNvSpPr>
            <a:spLocks noGrp="1"/>
          </p:cNvSpPr>
          <p:nvPr>
            <p:ph idx="1"/>
          </p:nvPr>
        </p:nvSpPr>
        <p:spPr/>
        <p:txBody>
          <a:bodyPr/>
          <a:lstStyle/>
          <a:p>
            <a:r>
              <a:rPr lang="en-US" dirty="0" smtClean="0"/>
              <a:t>Finding an appropriate method for diffuser fabrication</a:t>
            </a:r>
          </a:p>
          <a:p>
            <a:endParaRPr lang="en-US" dirty="0" smtClean="0"/>
          </a:p>
          <a:p>
            <a:r>
              <a:rPr lang="en-US" dirty="0" smtClean="0"/>
              <a:t>Should be relatively simple</a:t>
            </a:r>
          </a:p>
          <a:p>
            <a:endParaRPr lang="en-US" dirty="0" smtClean="0"/>
          </a:p>
          <a:p>
            <a:r>
              <a:rPr lang="en-US" dirty="0" smtClean="0"/>
              <a:t>Must be able to recreate in Honduras</a:t>
            </a:r>
          </a:p>
          <a:p>
            <a:endParaRPr lang="en-US" dirty="0" smtClean="0"/>
          </a:p>
          <a:p>
            <a:pPr>
              <a:buNone/>
            </a:pPr>
            <a:endParaRPr lang="en-US"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Methods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An easy and cheap method is needed to fabricate the new inlet manifold. </a:t>
            </a:r>
          </a:p>
          <a:p>
            <a:r>
              <a:rPr lang="en-US" dirty="0" smtClean="0"/>
              <a:t>In order to do this, PVC pipe should be heated and then molded into a rectangle that is 1 cm wide with an undetermined length as of now.</a:t>
            </a:r>
          </a:p>
          <a:p>
            <a:r>
              <a:rPr lang="en-US" dirty="0" smtClean="0"/>
              <a:t>It was determined that PVC pipe could be heated using boiling water, a heating blanket, or a heat gun.</a:t>
            </a:r>
          </a:p>
          <a:p>
            <a:r>
              <a:rPr lang="en-US" dirty="0" smtClean="0"/>
              <a:t>So far, boiling water and a heat gun have been tested.</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Shape the PVC Pipe?</a:t>
            </a:r>
            <a:endParaRPr lang="en-US" dirty="0"/>
          </a:p>
        </p:txBody>
      </p:sp>
      <p:sp>
        <p:nvSpPr>
          <p:cNvPr id="3" name="Content Placeholder 2"/>
          <p:cNvSpPr>
            <a:spLocks noGrp="1"/>
          </p:cNvSpPr>
          <p:nvPr>
            <p:ph sz="half" idx="1"/>
          </p:nvPr>
        </p:nvSpPr>
        <p:spPr/>
        <p:txBody>
          <a:bodyPr/>
          <a:lstStyle/>
          <a:p>
            <a:r>
              <a:rPr lang="en-US" dirty="0" smtClean="0"/>
              <a:t>We first decided that a mold would be best.</a:t>
            </a:r>
          </a:p>
          <a:p>
            <a:r>
              <a:rPr lang="en-US" dirty="0" smtClean="0"/>
              <a:t>The hot PVC pipe would be pressed down onto it so that the end would be the rectangle of desired dimensions.</a:t>
            </a:r>
            <a:endParaRPr lang="en-US" dirty="0"/>
          </a:p>
        </p:txBody>
      </p:sp>
      <p:pic>
        <p:nvPicPr>
          <p:cNvPr id="1026" name="Picture 2" descr="C:\Users\Andrew\AppData\Local\Temp\Inlet manifold mold cutouts.JPG"/>
          <p:cNvPicPr>
            <a:picLocks noChangeAspect="1" noChangeArrowheads="1"/>
          </p:cNvPicPr>
          <p:nvPr/>
        </p:nvPicPr>
        <p:blipFill>
          <a:blip r:embed="rId2" cstate="print"/>
          <a:srcRect/>
          <a:stretch>
            <a:fillRect/>
          </a:stretch>
        </p:blipFill>
        <p:spPr bwMode="auto">
          <a:xfrm>
            <a:off x="5257800" y="1676400"/>
            <a:ext cx="3323035" cy="4449252"/>
          </a:xfrm>
          <a:prstGeom prst="rect">
            <a:avLst/>
          </a:prstGeom>
          <a:noFill/>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4" name="Picture 2" descr="C:\Users\Andrew\Downloads\Mold.png"/>
          <p:cNvPicPr>
            <a:picLocks noChangeAspect="1" noChangeArrowheads="1"/>
          </p:cNvPicPr>
          <p:nvPr/>
        </p:nvPicPr>
        <p:blipFill>
          <a:blip r:embed="rId2" cstate="print"/>
          <a:srcRect/>
          <a:stretch>
            <a:fillRect/>
          </a:stretch>
        </p:blipFill>
        <p:spPr bwMode="auto">
          <a:xfrm>
            <a:off x="694783" y="447258"/>
            <a:ext cx="7754433" cy="5963483"/>
          </a:xfrm>
          <a:prstGeom prst="rect">
            <a:avLst/>
          </a:prstGeom>
          <a:noFill/>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0" name="Picture 2" descr="C:\Users\Andrew\AppData\Local\Temp\inlet manifold mold pic.JPG"/>
          <p:cNvPicPr>
            <a:picLocks noChangeAspect="1" noChangeArrowheads="1"/>
          </p:cNvPicPr>
          <p:nvPr/>
        </p:nvPicPr>
        <p:blipFill>
          <a:blip r:embed="rId2" cstate="print"/>
          <a:srcRect/>
          <a:stretch>
            <a:fillRect/>
          </a:stretch>
        </p:blipFill>
        <p:spPr bwMode="auto">
          <a:xfrm>
            <a:off x="5105400" y="1524000"/>
            <a:ext cx="3733800" cy="4999230"/>
          </a:xfrm>
          <a:prstGeom prst="rect">
            <a:avLst/>
          </a:prstGeom>
          <a:noFill/>
        </p:spPr>
      </p:pic>
      <p:sp>
        <p:nvSpPr>
          <p:cNvPr id="11" name="Title 10"/>
          <p:cNvSpPr>
            <a:spLocks noGrp="1"/>
          </p:cNvSpPr>
          <p:nvPr>
            <p:ph type="title"/>
          </p:nvPr>
        </p:nvSpPr>
        <p:spPr/>
        <p:txBody>
          <a:bodyPr/>
          <a:lstStyle/>
          <a:p>
            <a:r>
              <a:rPr lang="en-US" dirty="0" smtClean="0"/>
              <a:t>Original Mold</a:t>
            </a:r>
            <a:endParaRPr lang="en-US" dirty="0"/>
          </a:p>
        </p:txBody>
      </p:sp>
      <p:sp>
        <p:nvSpPr>
          <p:cNvPr id="12" name="Content Placeholder 11"/>
          <p:cNvSpPr>
            <a:spLocks noGrp="1"/>
          </p:cNvSpPr>
          <p:nvPr>
            <p:ph sz="half" idx="1"/>
          </p:nvPr>
        </p:nvSpPr>
        <p:spPr/>
        <p:txBody>
          <a:bodyPr/>
          <a:lstStyle/>
          <a:p>
            <a:r>
              <a:rPr lang="en-US" dirty="0" smtClean="0"/>
              <a:t>Our mold is made of plaster of </a:t>
            </a:r>
            <a:r>
              <a:rPr lang="en-US" dirty="0" err="1" smtClean="0"/>
              <a:t>paris</a:t>
            </a:r>
            <a:r>
              <a:rPr lang="en-US" dirty="0" smtClean="0"/>
              <a:t> and can withstand very high temperatures as well as water.</a:t>
            </a:r>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Boiling Water Method</a:t>
            </a:r>
            <a:endParaRPr lang="en-US" dirty="0"/>
          </a:p>
        </p:txBody>
      </p:sp>
      <p:sp>
        <p:nvSpPr>
          <p:cNvPr id="3" name="Content Placeholder 2"/>
          <p:cNvSpPr>
            <a:spLocks noGrp="1"/>
          </p:cNvSpPr>
          <p:nvPr>
            <p:ph sz="half" idx="1"/>
          </p:nvPr>
        </p:nvSpPr>
        <p:spPr/>
        <p:txBody>
          <a:bodyPr/>
          <a:lstStyle/>
          <a:p>
            <a:r>
              <a:rPr lang="en-US" dirty="0" smtClean="0"/>
              <a:t>Constantly heated water up in a microwave so that it boiled.</a:t>
            </a:r>
          </a:p>
          <a:p>
            <a:r>
              <a:rPr lang="en-US" dirty="0" smtClean="0"/>
              <a:t>Soaked PVC pipe in the water and stretched it with gloved hands.</a:t>
            </a:r>
          </a:p>
          <a:p>
            <a:endParaRPr lang="en-US" dirty="0"/>
          </a:p>
        </p:txBody>
      </p:sp>
      <p:pic>
        <p:nvPicPr>
          <p:cNvPr id="7170" name="Picture 2" descr="http://media.wiley.com/Lux/33/88433.image1.jpg"/>
          <p:cNvPicPr>
            <a:picLocks noChangeAspect="1" noChangeArrowheads="1"/>
          </p:cNvPicPr>
          <p:nvPr/>
        </p:nvPicPr>
        <p:blipFill>
          <a:blip r:embed="rId2" cstate="print"/>
          <a:srcRect/>
          <a:stretch>
            <a:fillRect/>
          </a:stretch>
        </p:blipFill>
        <p:spPr bwMode="auto">
          <a:xfrm>
            <a:off x="4648200" y="2286000"/>
            <a:ext cx="3872865" cy="2895600"/>
          </a:xfrm>
          <a:prstGeom prst="rect">
            <a:avLst/>
          </a:prstGeom>
          <a:noFill/>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2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TotalTime>
  <Words>448</Words>
  <Application>Microsoft Macintosh PowerPoint</Application>
  <PresentationFormat>On-screen Show (4:3)</PresentationFormat>
  <Paragraphs>51</Paragraphs>
  <Slides>14</Slides>
  <Notes>0</Notes>
  <HiddenSlides>0</HiddenSlides>
  <MMClips>0</MMClips>
  <ScaleCrop>false</ScaleCrop>
  <HeadingPairs>
    <vt:vector size="4" baseType="variant">
      <vt:variant>
        <vt:lpstr>Design Template</vt:lpstr>
      </vt:variant>
      <vt:variant>
        <vt:i4>2</vt:i4>
      </vt:variant>
      <vt:variant>
        <vt:lpstr>Slide Titles</vt:lpstr>
      </vt:variant>
      <vt:variant>
        <vt:i4>14</vt:i4>
      </vt:variant>
    </vt:vector>
  </HeadingPairs>
  <TitlesOfParts>
    <vt:vector size="16" baseType="lpstr">
      <vt:lpstr>2_AguaClara the road</vt:lpstr>
      <vt:lpstr>1_AguaClara the road</vt:lpstr>
      <vt:lpstr>Inlet Manifold Team</vt:lpstr>
      <vt:lpstr>Inlet Manifold </vt:lpstr>
      <vt:lpstr>Diffusers</vt:lpstr>
      <vt:lpstr>Inlet Manifold Goals</vt:lpstr>
      <vt:lpstr>Methods</vt:lpstr>
      <vt:lpstr>How to Shape the PVC Pipe?</vt:lpstr>
      <vt:lpstr>Slide 7</vt:lpstr>
      <vt:lpstr>Original Mold</vt:lpstr>
      <vt:lpstr>Boiling Water Method</vt:lpstr>
      <vt:lpstr>Heat Gun</vt:lpstr>
      <vt:lpstr>What Worked and What Didn’t?</vt:lpstr>
      <vt:lpstr>Analysis</vt:lpstr>
      <vt:lpstr>Inlet Manifold Future Work </vt:lpstr>
      <vt:lpstr>Slide 14</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Turbidimeter/Inlet Manifold Team</dc:title>
  <dc:creator>Heidi Rausch</dc:creator>
  <cp:lastModifiedBy>Heidi Rausch</cp:lastModifiedBy>
  <cp:revision>3</cp:revision>
  <dcterms:created xsi:type="dcterms:W3CDTF">2011-12-05T03:30:14Z</dcterms:created>
  <dcterms:modified xsi:type="dcterms:W3CDTF">2011-12-05T03:37:22Z</dcterms:modified>
</cp:coreProperties>
</file>