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4"/>
  </p:notesMasterIdLst>
  <p:sldIdLst>
    <p:sldId id="256" r:id="rId2"/>
    <p:sldId id="355" r:id="rId3"/>
    <p:sldId id="358" r:id="rId4"/>
    <p:sldId id="353" r:id="rId5"/>
    <p:sldId id="361" r:id="rId6"/>
    <p:sldId id="356" r:id="rId7"/>
    <p:sldId id="357" r:id="rId8"/>
    <p:sldId id="366" r:id="rId9"/>
    <p:sldId id="362" r:id="rId10"/>
    <p:sldId id="368" r:id="rId11"/>
    <p:sldId id="369" r:id="rId12"/>
    <p:sldId id="3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64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71927" autoAdjust="0"/>
  </p:normalViewPr>
  <p:slideViewPr>
    <p:cSldViewPr>
      <p:cViewPr varScale="1">
        <p:scale>
          <a:sx n="57" d="100"/>
          <a:sy n="57" d="100"/>
        </p:scale>
        <p:origin x="160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418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https://www.facebook.com/photo.php?v=10151915815868513&amp;set=vb.579543512&amp;type=3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616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17/03/2014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17/03/2014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7088933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17/03/2014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17/03/2014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48703851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17/03/2014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17/03/2014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17/03/2014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02609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17/03/2014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04457" y="5410200"/>
            <a:ext cx="6172200" cy="624673"/>
          </a:xfrm>
        </p:spPr>
        <p:txBody>
          <a:bodyPr/>
          <a:lstStyle/>
          <a:p>
            <a:r>
              <a:rPr lang="es-HN" sz="2800" dirty="0" err="1" smtClean="0"/>
              <a:t>Ruju</a:t>
            </a:r>
            <a:r>
              <a:rPr lang="es-HN" sz="2800" dirty="0" smtClean="0"/>
              <a:t> </a:t>
            </a:r>
            <a:r>
              <a:rPr lang="es-HN" sz="2800" dirty="0" err="1" smtClean="0"/>
              <a:t>Mehta</a:t>
            </a:r>
            <a:r>
              <a:rPr lang="es-HN" sz="2800" dirty="0" smtClean="0"/>
              <a:t>, Kelly </a:t>
            </a:r>
            <a:r>
              <a:rPr lang="es-HN" sz="2800" dirty="0" err="1" smtClean="0"/>
              <a:t>Huang</a:t>
            </a:r>
            <a:r>
              <a:rPr lang="es-HN" sz="2800" dirty="0" smtClean="0"/>
              <a:t>, </a:t>
            </a:r>
            <a:r>
              <a:rPr lang="es-HN" sz="2800" dirty="0" err="1" smtClean="0"/>
              <a:t>Ruben</a:t>
            </a:r>
            <a:r>
              <a:rPr lang="es-HN" sz="2800" dirty="0" smtClean="0"/>
              <a:t> </a:t>
            </a:r>
            <a:r>
              <a:rPr lang="es-HN" sz="2800" dirty="0" err="1" smtClean="0"/>
              <a:t>Ghijsen</a:t>
            </a:r>
            <a:endParaRPr lang="es-HN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5334000" y="1120775"/>
            <a:ext cx="3810000" cy="1470025"/>
          </a:xfrm>
        </p:spPr>
        <p:txBody>
          <a:bodyPr/>
          <a:lstStyle/>
          <a:p>
            <a:r>
              <a:rPr lang="es-HN" dirty="0" smtClean="0"/>
              <a:t>Ram Pump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268998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</a:t>
            </a:r>
            <a:r>
              <a:rPr lang="en-US" dirty="0" smtClean="0"/>
              <a:t>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6629400" cy="3810000"/>
          </a:xfrm>
        </p:spPr>
        <p:txBody>
          <a:bodyPr/>
          <a:lstStyle/>
          <a:p>
            <a:r>
              <a:rPr lang="en-US" dirty="0" smtClean="0"/>
              <a:t> finish building </a:t>
            </a:r>
          </a:p>
          <a:p>
            <a:r>
              <a:rPr lang="en-US" dirty="0"/>
              <a:t> </a:t>
            </a:r>
            <a:r>
              <a:rPr lang="en-US" dirty="0" smtClean="0"/>
              <a:t>test for optimal flow rate </a:t>
            </a:r>
          </a:p>
          <a:p>
            <a:pPr lvl="2"/>
            <a:r>
              <a:rPr lang="en-US" dirty="0"/>
              <a:t> </a:t>
            </a:r>
            <a:r>
              <a:rPr lang="en-US" dirty="0" smtClean="0"/>
              <a:t>weights, types of valves, etc.</a:t>
            </a:r>
          </a:p>
          <a:p>
            <a:r>
              <a:rPr lang="en-US" dirty="0"/>
              <a:t> </a:t>
            </a:r>
            <a:r>
              <a:rPr lang="en-US" dirty="0" smtClean="0"/>
              <a:t>durability</a:t>
            </a:r>
          </a:p>
          <a:p>
            <a:r>
              <a:rPr lang="en-US" dirty="0"/>
              <a:t> </a:t>
            </a:r>
            <a:r>
              <a:rPr lang="en-US" dirty="0" smtClean="0"/>
              <a:t>reliability 		    </a:t>
            </a:r>
            <a:r>
              <a:rPr lang="en-US" dirty="0" smtClean="0">
                <a:solidFill>
                  <a:schemeClr val="accent1"/>
                </a:solidFill>
              </a:rPr>
              <a:t>Suggestions?</a:t>
            </a:r>
          </a:p>
          <a:p>
            <a:r>
              <a:rPr lang="en-US" dirty="0"/>
              <a:t> </a:t>
            </a:r>
            <a:r>
              <a:rPr lang="en-US" dirty="0" smtClean="0"/>
              <a:t>scaling 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34886"/>
            <a:ext cx="457200" cy="5811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126959"/>
            <a:ext cx="457200" cy="5811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129368"/>
            <a:ext cx="457200" cy="5811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781587"/>
            <a:ext cx="457200" cy="5811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433806"/>
            <a:ext cx="457200" cy="581187"/>
          </a:xfrm>
          <a:prstGeom prst="rect">
            <a:avLst/>
          </a:prstGeom>
        </p:spPr>
      </p:pic>
      <p:sp>
        <p:nvSpPr>
          <p:cNvPr id="9" name="Right Brace 8"/>
          <p:cNvSpPr/>
          <p:nvPr/>
        </p:nvSpPr>
        <p:spPr>
          <a:xfrm>
            <a:off x="3276600" y="3276600"/>
            <a:ext cx="990600" cy="1738393"/>
          </a:xfrm>
          <a:prstGeom prst="rightBrace">
            <a:avLst>
              <a:gd name="adj1" fmla="val 8333"/>
              <a:gd name="adj2" fmla="val 48121"/>
            </a:avLst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834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971800"/>
            <a:ext cx="6096000" cy="1143000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237016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3200400"/>
            <a:ext cx="6096000" cy="1143000"/>
          </a:xfrm>
        </p:spPr>
        <p:txBody>
          <a:bodyPr/>
          <a:lstStyle/>
          <a:p>
            <a:r>
              <a:rPr lang="en-US" dirty="0"/>
              <a:t>Thank you! 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437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971800"/>
            <a:ext cx="6096000" cy="1143000"/>
          </a:xfrm>
        </p:spPr>
        <p:txBody>
          <a:bodyPr/>
          <a:lstStyle/>
          <a:p>
            <a:r>
              <a:rPr lang="en-US" dirty="0" smtClean="0"/>
              <a:t>What is it?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3252706"/>
            <a:ext cx="457200" cy="58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0979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3124199"/>
            <a:ext cx="6096000" cy="1143000"/>
          </a:xfrm>
        </p:spPr>
        <p:txBody>
          <a:bodyPr/>
          <a:lstStyle/>
          <a:p>
            <a:r>
              <a:rPr lang="en-US" dirty="0" smtClean="0"/>
              <a:t>See it in action!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3405106"/>
            <a:ext cx="457200" cy="58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0885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52400"/>
            <a:ext cx="6019800" cy="1143000"/>
          </a:xfrm>
        </p:spPr>
        <p:txBody>
          <a:bodyPr/>
          <a:lstStyle/>
          <a:p>
            <a:r>
              <a:rPr lang="en-US" sz="4000" dirty="0" smtClean="0"/>
              <a:t>Where and Why?</a:t>
            </a:r>
            <a:endParaRPr lang="en-US" sz="4000" dirty="0"/>
          </a:p>
        </p:txBody>
      </p:sp>
      <p:pic>
        <p:nvPicPr>
          <p:cNvPr id="1026" name="Picture 2" descr="http://www.wackystock.com/details/4458-tired-man-carrying-buckets-of-water-clipart-by-dennis-cox-at-wackysto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1336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&quot;No&quot; Symbol 3"/>
          <p:cNvSpPr/>
          <p:nvPr/>
        </p:nvSpPr>
        <p:spPr>
          <a:xfrm>
            <a:off x="2057400" y="1524000"/>
            <a:ext cx="5562600" cy="5029200"/>
          </a:xfrm>
          <a:prstGeom prst="noSmoking">
            <a:avLst>
              <a:gd name="adj" fmla="val 9303"/>
            </a:avLst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433306"/>
            <a:ext cx="457200" cy="58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9025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197789" y="2404161"/>
            <a:ext cx="4022599" cy="2616225"/>
            <a:chOff x="2685679" y="3073313"/>
            <a:chExt cx="1600200" cy="1143000"/>
          </a:xfrm>
        </p:grpSpPr>
        <p:sp>
          <p:nvSpPr>
            <p:cNvPr id="10" name="Retângulo 10"/>
            <p:cNvSpPr/>
            <p:nvPr/>
          </p:nvSpPr>
          <p:spPr bwMode="auto">
            <a:xfrm>
              <a:off x="2685679" y="3073313"/>
              <a:ext cx="1600200" cy="114300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 w="57150">
              <a:solidFill>
                <a:schemeClr val="tx2"/>
              </a:solidFill>
              <a:headEnd type="none" w="lg" len="med"/>
              <a:tailEnd type="none" w="lg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endParaRPr>
            </a:p>
          </p:txBody>
        </p:sp>
        <p:sp>
          <p:nvSpPr>
            <p:cNvPr id="11" name="CaixaDeTexto 6"/>
            <p:cNvSpPr txBox="1"/>
            <p:nvPr/>
          </p:nvSpPr>
          <p:spPr>
            <a:xfrm>
              <a:off x="2913007" y="3373402"/>
              <a:ext cx="1007948" cy="470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latin typeface="Calibri" panose="020F0502020204030204" pitchFamily="34" charset="0"/>
                </a:rPr>
                <a:t>AguaClara Plant</a:t>
              </a:r>
              <a:endParaRPr lang="en-US" sz="3200" b="1" dirty="0">
                <a:latin typeface="Calibri" panose="020F0502020204030204" pitchFamily="34" charset="0"/>
              </a:endParaRPr>
            </a:p>
          </p:txBody>
        </p:sp>
      </p:grpSp>
      <p:sp>
        <p:nvSpPr>
          <p:cNvPr id="14" name="Retângulo de cantos arredondados 11"/>
          <p:cNvSpPr/>
          <p:nvPr/>
        </p:nvSpPr>
        <p:spPr bwMode="auto">
          <a:xfrm>
            <a:off x="5546655" y="5378001"/>
            <a:ext cx="1456065" cy="686811"/>
          </a:xfrm>
          <a:prstGeom prst="roundRect">
            <a:avLst/>
          </a:prstGeom>
          <a:solidFill>
            <a:srgbClr val="F8AAD7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pic>
        <p:nvPicPr>
          <p:cNvPr id="6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tângulo 8"/>
          <p:cNvSpPr/>
          <p:nvPr/>
        </p:nvSpPr>
        <p:spPr bwMode="auto">
          <a:xfrm>
            <a:off x="4047665" y="1541169"/>
            <a:ext cx="457200" cy="762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3" name="Retângulo 9"/>
          <p:cNvSpPr/>
          <p:nvPr/>
        </p:nvSpPr>
        <p:spPr bwMode="auto">
          <a:xfrm>
            <a:off x="4657265" y="1541169"/>
            <a:ext cx="457200" cy="762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6" name="CaixaDeTexto 13"/>
          <p:cNvSpPr txBox="1"/>
          <p:nvPr/>
        </p:nvSpPr>
        <p:spPr>
          <a:xfrm>
            <a:off x="6927023" y="6366409"/>
            <a:ext cx="1774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Distribution </a:t>
            </a:r>
          </a:p>
          <a:p>
            <a:endParaRPr lang="en-US" sz="2000" b="1" dirty="0"/>
          </a:p>
        </p:txBody>
      </p:sp>
      <p:cxnSp>
        <p:nvCxnSpPr>
          <p:cNvPr id="17" name="Conector reto 15"/>
          <p:cNvCxnSpPr/>
          <p:nvPr/>
        </p:nvCxnSpPr>
        <p:spPr bwMode="auto">
          <a:xfrm>
            <a:off x="5269863" y="4800600"/>
            <a:ext cx="478936" cy="65013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9" name="Conector reto 25"/>
          <p:cNvCxnSpPr/>
          <p:nvPr/>
        </p:nvCxnSpPr>
        <p:spPr bwMode="auto">
          <a:xfrm>
            <a:off x="4504865" y="2303169"/>
            <a:ext cx="1524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2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20" name="Conector reto 28"/>
          <p:cNvCxnSpPr/>
          <p:nvPr/>
        </p:nvCxnSpPr>
        <p:spPr bwMode="auto">
          <a:xfrm>
            <a:off x="5220388" y="1943940"/>
            <a:ext cx="1561412" cy="331386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triangle" w="lg" len="lg"/>
            <a:tailEnd type="none" w="lg" len="lg"/>
          </a:ln>
          <a:effectLst/>
        </p:spPr>
      </p:cxnSp>
      <p:sp>
        <p:nvSpPr>
          <p:cNvPr id="21" name="CaixaDeTexto 30"/>
          <p:cNvSpPr txBox="1"/>
          <p:nvPr/>
        </p:nvSpPr>
        <p:spPr>
          <a:xfrm>
            <a:off x="5610153" y="5473438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Ram Pump</a:t>
            </a:r>
            <a:endParaRPr lang="en-US" sz="2000" b="1" dirty="0"/>
          </a:p>
        </p:txBody>
      </p:sp>
      <p:sp>
        <p:nvSpPr>
          <p:cNvPr id="22" name="CaixaDeTexto 31"/>
          <p:cNvSpPr txBox="1"/>
          <p:nvPr/>
        </p:nvSpPr>
        <p:spPr>
          <a:xfrm>
            <a:off x="2944229" y="1641361"/>
            <a:ext cx="1384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Storage Tanks</a:t>
            </a:r>
            <a:endParaRPr lang="en-US" sz="2000" b="1" dirty="0"/>
          </a:p>
        </p:txBody>
      </p:sp>
      <p:cxnSp>
        <p:nvCxnSpPr>
          <p:cNvPr id="38" name="Conector reto 15"/>
          <p:cNvCxnSpPr/>
          <p:nvPr/>
        </p:nvCxnSpPr>
        <p:spPr bwMode="auto">
          <a:xfrm>
            <a:off x="7034383" y="5691226"/>
            <a:ext cx="779764" cy="708707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5971580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0" y="386443"/>
            <a:ext cx="4953000" cy="182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dirty="0" smtClean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95600"/>
            <a:ext cx="3048000" cy="1143000"/>
          </a:xfrm>
        </p:spPr>
        <p:txBody>
          <a:bodyPr/>
          <a:lstStyle/>
          <a:p>
            <a:r>
              <a:rPr lang="en-US" dirty="0" smtClean="0"/>
              <a:t>Lab Set-Up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0"/>
            <a:ext cx="4610100" cy="6845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21129"/>
            <a:ext cx="2231835" cy="182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dirty="0" smtClean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6522" y="21771"/>
            <a:ext cx="3048264" cy="6748857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185221" y="304801"/>
            <a:ext cx="1861391" cy="184512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r>
              <a:rPr lang="en-US" kern="0" dirty="0" smtClean="0"/>
              <a:t>Lab Set-Up</a:t>
            </a:r>
            <a:endParaRPr lang="en-US" kern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221" y="635292"/>
            <a:ext cx="457200" cy="58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5873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533400"/>
            <a:ext cx="6096000" cy="1143000"/>
          </a:xfrm>
        </p:spPr>
        <p:txBody>
          <a:bodyPr/>
          <a:lstStyle/>
          <a:p>
            <a:r>
              <a:rPr lang="en-US" dirty="0"/>
              <a:t> Air Chamber Piping 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19400" y="1676400"/>
            <a:ext cx="3657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344320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81203"/>
            <a:ext cx="6096000" cy="1143000"/>
          </a:xfrm>
        </p:spPr>
        <p:txBody>
          <a:bodyPr/>
          <a:lstStyle/>
          <a:p>
            <a:r>
              <a:rPr lang="en-US" dirty="0" smtClean="0"/>
              <a:t>Overhead Drive Tank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3" t="-2174" r="25444" b="2174"/>
          <a:stretch/>
        </p:blipFill>
        <p:spPr>
          <a:xfrm>
            <a:off x="950962" y="1781188"/>
            <a:ext cx="2725688" cy="50659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900" y="990600"/>
            <a:ext cx="3048264" cy="674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2589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 loss system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http://i.gyazo.com/7c26e565efd5a659264880ae0ab2a74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90700"/>
            <a:ext cx="4094537" cy="4484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821" y="1549400"/>
            <a:ext cx="3981450" cy="530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0630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2240</TotalTime>
  <Words>79</Words>
  <Application>Microsoft Office PowerPoint</Application>
  <PresentationFormat>On-screen Show (4:3)</PresentationFormat>
  <Paragraphs>27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Candara</vt:lpstr>
      <vt:lpstr>Century Gothic</vt:lpstr>
      <vt:lpstr>Wingdings</vt:lpstr>
      <vt:lpstr>AguaClara English</vt:lpstr>
      <vt:lpstr>Ram Pump</vt:lpstr>
      <vt:lpstr>What is it?</vt:lpstr>
      <vt:lpstr>See it in action! </vt:lpstr>
      <vt:lpstr>Where and Why?</vt:lpstr>
      <vt:lpstr>PowerPoint Presentation</vt:lpstr>
      <vt:lpstr>Lab Set-Up</vt:lpstr>
      <vt:lpstr> Air Chamber Piping  </vt:lpstr>
      <vt:lpstr>Overhead Drive Tank</vt:lpstr>
      <vt:lpstr>Head loss system</vt:lpstr>
      <vt:lpstr>Future Work</vt:lpstr>
      <vt:lpstr>Questions?</vt:lpstr>
      <vt:lpstr>Thank you!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Kelly</cp:lastModifiedBy>
  <cp:revision>59</cp:revision>
  <dcterms:created xsi:type="dcterms:W3CDTF">2014-03-12T20:19:44Z</dcterms:created>
  <dcterms:modified xsi:type="dcterms:W3CDTF">2014-03-17T18:45:22Z</dcterms:modified>
</cp:coreProperties>
</file>