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269" r:id="rId5"/>
    <p:sldId id="266" r:id="rId6"/>
    <p:sldId id="263" r:id="rId7"/>
    <p:sldId id="267" r:id="rId8"/>
    <p:sldId id="268" r:id="rId9"/>
    <p:sldId id="261" r:id="rId10"/>
    <p:sldId id="257" r:id="rId11"/>
    <p:sldId id="260" r:id="rId12"/>
    <p:sldId id="259" r:id="rId13"/>
    <p:sldId id="274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B12E7-035E-45B3-B814-5B77F0B1F57B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39209-77F2-4534-A95E-0F0CD21BC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1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our</a:t>
            </a:r>
            <a:r>
              <a:rPr lang="en-US" baseline="0" dirty="0" smtClean="0"/>
              <a:t> trials, we used a delivery height of 2m because we are limited in our lab space and pressure sensors were not working.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We will need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our</a:t>
            </a:r>
            <a:r>
              <a:rPr lang="en-US" baseline="0" dirty="0" smtClean="0"/>
              <a:t> trials, we used a delivery height of 2m because we are limited in our lab space and pressure sensors were not working.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We will need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7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5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0120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16281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95188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9462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8121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35788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6434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0693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57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0347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876925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27017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4264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84252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107658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6932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638410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3492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36646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13337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3797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1242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9161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48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9890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7215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415686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12755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148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612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9155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8573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94875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65775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8925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3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9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7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762B-0EEC-434B-BE68-FEF9D477C9B7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5A2E-5267-4810-8B08-AE96E0D88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5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4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79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5334000" cy="1143000"/>
          </a:xfrm>
        </p:spPr>
        <p:txBody>
          <a:bodyPr/>
          <a:lstStyle/>
          <a:p>
            <a:r>
              <a:rPr lang="en-US" b="1" dirty="0" smtClean="0"/>
              <a:t>Jill Freeman </a:t>
            </a:r>
          </a:p>
          <a:p>
            <a:r>
              <a:rPr lang="en-US" b="1" dirty="0" smtClean="0"/>
              <a:t>Marisa Perez-Reyes</a:t>
            </a:r>
          </a:p>
          <a:p>
            <a:r>
              <a:rPr lang="en-US" b="1" dirty="0" smtClean="0"/>
              <a:t>Marina </a:t>
            </a:r>
            <a:r>
              <a:rPr lang="en-US" b="1" dirty="0" err="1" smtClean="0"/>
              <a:t>Servino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9009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828800" y="381000"/>
            <a:ext cx="6172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Ram Pump Operation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810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828800" y="381000"/>
            <a:ext cx="518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Current Work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205740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cs typeface="Arial" charset="0"/>
              </a:rPr>
              <a:t> Build a stable device to collect water from the wasting valve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3200" dirty="0">
                <a:solidFill>
                  <a:prstClr val="black"/>
                </a:solidFill>
                <a:cs typeface="Arial" charset="0"/>
              </a:rPr>
              <a:t> Seal connections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air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chamber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Check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valve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research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13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600" y="381000"/>
            <a:ext cx="441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Future Work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04800" y="1905000"/>
            <a:ext cx="861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cs typeface="Arial" charset="0"/>
              </a:rPr>
              <a:t>Modify existing check valve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Measuring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3200" dirty="0" err="1">
                <a:solidFill>
                  <a:prstClr val="black"/>
                </a:solidFill>
                <a:cs typeface="Arial" charset="0"/>
              </a:rPr>
              <a:t>flow</a:t>
            </a:r>
            <a:r>
              <a:rPr lang="pt-BR" sz="3200" dirty="0">
                <a:solidFill>
                  <a:prstClr val="black"/>
                </a:solidFill>
                <a:cs typeface="Arial" charset="0"/>
              </a:rPr>
              <a:t> rate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cs typeface="Arial" charset="0"/>
              </a:rPr>
              <a:t>Run tests to determine the effects of various parameters on pump performance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(drive pipe length, angle, and diameter; air chamber size and orientation; and delivery pipe diameter and angle)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cs typeface="Arial" charset="0"/>
              </a:rPr>
              <a:t> Weight in the check valve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cs typeface="Arial" charset="0"/>
              </a:rPr>
              <a:t> Compile research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153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990599" y="381000"/>
            <a:ext cx="7186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solidFill>
                  <a:srgbClr val="4F81BD">
                    <a:lumMod val="75000"/>
                  </a:srgbClr>
                </a:solidFill>
                <a:cs typeface="Arial" charset="0"/>
              </a:rPr>
              <a:t>Questions?</a:t>
            </a:r>
            <a:endParaRPr lang="pt-BR" sz="5000" dirty="0">
              <a:solidFill>
                <a:srgbClr val="4F81BD">
                  <a:lumMod val="75000"/>
                </a:srgbClr>
              </a:solidFill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4800" y="18288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5232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Theory: How a Ram Pump Works</a:t>
            </a:r>
          </a:p>
          <a:p>
            <a:r>
              <a:rPr lang="en-US" dirty="0" smtClean="0"/>
              <a:t>Test Apparatus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Future work</a:t>
            </a:r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3983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136873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838200" y="3814762"/>
            <a:ext cx="1143000" cy="11430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47800" y="3630096"/>
            <a:ext cx="1663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AguaClara</a:t>
            </a:r>
            <a:r>
              <a:rPr lang="en-US" dirty="0" smtClean="0"/>
              <a:t> Plant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6629400" y="1981200"/>
            <a:ext cx="1143000" cy="11430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2227306" y="4572000"/>
            <a:ext cx="1143000" cy="11430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05200" y="4789526"/>
            <a:ext cx="2204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AguaClara</a:t>
            </a:r>
            <a:r>
              <a:rPr lang="en-US" dirty="0" smtClean="0"/>
              <a:t> Ram Pump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1981200"/>
            <a:ext cx="146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Storage Tanks</a:t>
            </a:r>
            <a:endParaRPr lang="en-US" dirty="0"/>
          </a:p>
        </p:txBody>
      </p:sp>
      <p:sp>
        <p:nvSpPr>
          <p:cNvPr id="11" name="5-Point Star 10"/>
          <p:cNvSpPr/>
          <p:nvPr/>
        </p:nvSpPr>
        <p:spPr>
          <a:xfrm>
            <a:off x="6629400" y="5334000"/>
            <a:ext cx="1143000" cy="11430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820560" y="5899666"/>
            <a:ext cx="177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Distribution Tank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370306" y="5334000"/>
            <a:ext cx="3430570" cy="571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200400" y="2552701"/>
            <a:ext cx="3810000" cy="240506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752600" y="4572000"/>
            <a:ext cx="762000" cy="4021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48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en-US" dirty="0"/>
              <a:t>Available drive height = 1.4 meters</a:t>
            </a:r>
          </a:p>
          <a:p>
            <a:r>
              <a:rPr lang="en-US" dirty="0"/>
              <a:t>Available drive length = 10 feet</a:t>
            </a:r>
          </a:p>
          <a:p>
            <a:r>
              <a:rPr lang="en-US" dirty="0"/>
              <a:t>Required delivery flow = 0.01 L/s</a:t>
            </a:r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77721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Modify and improve ram pump</a:t>
            </a:r>
          </a:p>
          <a:p>
            <a:pPr lvl="1"/>
            <a:r>
              <a:rPr lang="en-US" dirty="0" smtClean="0"/>
              <a:t>Deliver water to an equivalent height of 7.15 m</a:t>
            </a:r>
          </a:p>
          <a:p>
            <a:r>
              <a:rPr lang="en-US" dirty="0" smtClean="0"/>
              <a:t>Improve ram pump set-up</a:t>
            </a:r>
          </a:p>
          <a:p>
            <a:r>
              <a:rPr lang="en-US" dirty="0" smtClean="0"/>
              <a:t>Evaluate possibility of commercial ram pump</a:t>
            </a:r>
          </a:p>
          <a:p>
            <a:r>
              <a:rPr lang="en-US" dirty="0" smtClean="0"/>
              <a:t>Test various ram pump parameters</a:t>
            </a:r>
          </a:p>
        </p:txBody>
      </p:sp>
    </p:spTree>
    <p:extLst>
      <p:ext uri="{BB962C8B-B14F-4D97-AF65-F5344CB8AC3E}">
        <p14:creationId xmlns:p14="http://schemas.microsoft.com/office/powerpoint/2010/main" val="3640917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ill\Documents\Sp 2013\AguaClara\Symposium\ram pump test apparatus V2 no label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3" y="824274"/>
            <a:ext cx="9328327" cy="541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70" y="252774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>
              <a:ea typeface="Cambria Math"/>
            </a:endParaRPr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1600200" y="2438400"/>
            <a:ext cx="0" cy="1295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419600" y="3733800"/>
            <a:ext cx="1905000" cy="762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8001000" y="3086100"/>
            <a:ext cx="0" cy="2324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838200" y="2209800"/>
            <a:ext cx="0" cy="3200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2477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588" r="-3552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2727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r="-310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48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Jill\Documents\Sp 2013\AguaClara\Symposium\Preliminary Ram Pump Schematic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987" y="512233"/>
            <a:ext cx="11398374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3124200" y="4724400"/>
            <a:ext cx="2286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724400" y="5666836"/>
            <a:ext cx="0" cy="657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3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Jill\Documents\Sp 2013\AguaClara\Symposium\Preliminary Ram Pump Schematic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9987" y="512233"/>
            <a:ext cx="11398374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3124200" y="4724400"/>
            <a:ext cx="2286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 rot="16200000">
            <a:off x="3042250" y="5328247"/>
            <a:ext cx="697302" cy="2286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4724400" y="5666836"/>
            <a:ext cx="0" cy="657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4200" y="4724400"/>
            <a:ext cx="457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own Arrow 18"/>
          <p:cNvSpPr/>
          <p:nvPr/>
        </p:nvSpPr>
        <p:spPr>
          <a:xfrm rot="16200000">
            <a:off x="4059773" y="5630332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 rot="5400000">
            <a:off x="1968500" y="5194300"/>
            <a:ext cx="152400" cy="1498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3162300" y="5105400"/>
            <a:ext cx="152400" cy="6858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3471336" y="5118100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4724400" y="5666836"/>
            <a:ext cx="609600" cy="200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own Arrow 29"/>
          <p:cNvSpPr/>
          <p:nvPr/>
        </p:nvSpPr>
        <p:spPr>
          <a:xfrm rot="16200000">
            <a:off x="5401740" y="5630332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rot="10800000" flipV="1">
            <a:off x="6324601" y="4952999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rot="16200000">
            <a:off x="7200900" y="5611803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1447800" y="5878502"/>
            <a:ext cx="1346200" cy="1412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/>
          <p:cNvSpPr/>
          <p:nvPr/>
        </p:nvSpPr>
        <p:spPr>
          <a:xfrm rot="10800000">
            <a:off x="6172200" y="4929187"/>
            <a:ext cx="152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9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" grpId="0" animBg="1"/>
      <p:bldP spid="3" grpId="1" animBg="1"/>
      <p:bldP spid="3" grpId="2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ill\Documents\Sp 2013\AguaClara\Symposium\ram pump test apparatus V2 no label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3" y="824274"/>
            <a:ext cx="9328327" cy="541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70" y="252774"/>
            <a:ext cx="8229600" cy="1143000"/>
          </a:xfrm>
        </p:spPr>
        <p:txBody>
          <a:bodyPr/>
          <a:lstStyle/>
          <a:p>
            <a:r>
              <a:rPr lang="en-US" dirty="0" smtClean="0"/>
              <a:t>Pump efficiency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  <a:ea typeface="Cambria Math"/>
                        </a:rPr>
                        <m:t>η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 bwMode="auto">
          <a:xfrm flipV="1">
            <a:off x="1600200" y="2438400"/>
            <a:ext cx="0" cy="1295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419600" y="3733800"/>
            <a:ext cx="1905000" cy="762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8001000" y="3086100"/>
            <a:ext cx="0" cy="2324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838200" y="2209800"/>
            <a:ext cx="0" cy="3200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2477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588" r="-3552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2727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r="-310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17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3572</TotalTime>
  <Words>271</Words>
  <Application>Microsoft Office PowerPoint</Application>
  <PresentationFormat>On-screen Show (4:3)</PresentationFormat>
  <Paragraphs>64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Office Theme</vt:lpstr>
      <vt:lpstr>1_AguaClara the road</vt:lpstr>
      <vt:lpstr>2_AguaClara the road</vt:lpstr>
      <vt:lpstr>3_AguaClara the road</vt:lpstr>
      <vt:lpstr>Ram Pump</vt:lpstr>
      <vt:lpstr>Outline</vt:lpstr>
      <vt:lpstr>PowerPoint Presentation</vt:lpstr>
      <vt:lpstr>Ram Pump Parameters</vt:lpstr>
      <vt:lpstr>Goals</vt:lpstr>
      <vt:lpstr>PowerPoint Presentation</vt:lpstr>
      <vt:lpstr>PowerPoint Presentation</vt:lpstr>
      <vt:lpstr>PowerPoint Presentation</vt:lpstr>
      <vt:lpstr>Pump efficiency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</dc:creator>
  <cp:lastModifiedBy>Jill</cp:lastModifiedBy>
  <cp:revision>20</cp:revision>
  <dcterms:created xsi:type="dcterms:W3CDTF">2013-03-25T04:24:22Z</dcterms:created>
  <dcterms:modified xsi:type="dcterms:W3CDTF">2013-03-27T15:59:58Z</dcterms:modified>
</cp:coreProperties>
</file>