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 showSpecialPlsOnTitleSld="0" firstSlideNum="0">
  <p:sldMasterIdLst>
    <p:sldMasterId id="214748365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2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y="0" x="0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y="0" x="3884612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y="8685213" x="0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8685213" x="3884612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0" name="Shape 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Pablo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7" name="Shape 1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Pablo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4" name="Shape 1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Pablo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0" name="Shape 1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Annie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6" name="Shape 1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Annie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Abby</a:t>
            </a:r>
          </a:p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used in AguaClara plants? -San Nicolas has one to supply stock tanks with clean water for making chemical solutions</a:t>
            </a:r>
          </a:p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 future usefulness of the pump- expansion to India</a:t>
            </a:r>
          </a:p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what we want to prevent - Abby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z="1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Abby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12:40 into the video https://www.youtube.com/watch?v=KjRkhhcRi4U - Bari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Bari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Bari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Pablo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Pablo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media/image04.jp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2.jpg" Type="http://schemas.openxmlformats.org/officeDocument/2006/relationships/image" Id="rId4"/><Relationship Target="../media/image00.jpg" Type="http://schemas.openxmlformats.org/officeDocument/2006/relationships/image" Id="rId3"/><Relationship Target="../media/image03.png" Type="http://schemas.openxmlformats.org/officeDocument/2006/relationships/image" Id="rId6"/><Relationship Target="../media/image01.jpg" Type="http://schemas.openxmlformats.org/officeDocument/2006/relationships/image" Id="rId5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media/image06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media/image06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media/image06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media/image06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_rels/slideLayout8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17" name="Shape 17"/>
          <p:cNvGrpSpPr/>
          <p:nvPr/>
        </p:nvGrpSpPr>
        <p:grpSpPr>
          <a:xfrm>
            <a:off y="0" x="0"/>
            <a:ext cy="6858000" cx="9143999"/>
            <a:chOff y="0" x="0"/>
            <a:chExt cy="4320" cx="5759"/>
          </a:xfrm>
        </p:grpSpPr>
        <p:pic>
          <p:nvPicPr>
            <p:cNvPr id="18" name="Shape 18"/>
            <p:cNvPicPr preferRelativeResize="0"/>
            <p:nvPr/>
          </p:nvPicPr>
          <p:blipFill rotWithShape="1">
            <a:blip r:embed="rId2">
              <a:alphaModFix/>
            </a:blip>
            <a:srcRect t="0" b="0" r="0" l="0"/>
            <a:stretch/>
          </p:blipFill>
          <p:spPr>
            <a:xfrm>
              <a:off y="0" x="0"/>
              <a:ext cy="4320" cx="57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Shape 19"/>
            <p:cNvPicPr preferRelativeResize="0"/>
            <p:nvPr/>
          </p:nvPicPr>
          <p:blipFill rotWithShape="1">
            <a:blip r:embed="rId3">
              <a:alphaModFix/>
            </a:blip>
            <a:srcRect t="0" b="0" r="0" l="0"/>
            <a:stretch/>
          </p:blipFill>
          <p:spPr>
            <a:xfrm>
              <a:off y="3215" x="4031"/>
              <a:ext cy="432" cx="1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4">
              <a:alphaModFix/>
            </a:blip>
            <a:srcRect t="0" b="0" r="0" l="0"/>
            <a:stretch/>
          </p:blipFill>
          <p:spPr>
            <a:xfrm>
              <a:off y="3552" x="3791"/>
              <a:ext cy="95" cx="28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Shape 21"/>
          <p:cNvSpPr txBox="1"/>
          <p:nvPr>
            <p:ph idx="1" type="subTitle"/>
          </p:nvPr>
        </p:nvSpPr>
        <p:spPr>
          <a:xfrm>
            <a:off y="5029200" x="3352800"/>
            <a:ext cy="1143000" cx="3962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algn="l" rtl="0" marR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algn="l" rtl="0" marR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algn="l" rtl="0" marR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algn="l" rtl="0" marR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y="6248400" x="67818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y="1120775" x="1371600"/>
            <a:ext cy="147002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spcAft>
                <a:spcPts val="0"/>
              </a:spcAft>
              <a:defRPr/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/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/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/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/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25" name="Shape 25"/>
          <p:cNvPicPr preferRelativeResize="0"/>
          <p:nvPr/>
        </p:nvPicPr>
        <p:blipFill rotWithShape="1">
          <a:blip r:embed="rId5">
            <a:alphaModFix/>
          </a:blip>
          <a:srcRect t="0" b="0" r="0" l="0"/>
          <a:stretch/>
        </p:blipFill>
        <p:spPr>
          <a:xfrm>
            <a:off y="5876925" x="-1588"/>
            <a:ext cy="981074" cx="9145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 rotWithShape="1">
          <a:blip r:embed="rId6">
            <a:alphaModFix/>
          </a:blip>
          <a:srcRect t="0" b="0" r="0" l="0"/>
          <a:stretch/>
        </p:blipFill>
        <p:spPr>
          <a:xfrm>
            <a:off y="0" x="5287487"/>
            <a:ext cy="1147092" cx="3856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524000" x="457200"/>
            <a:ext cy="4724400" cx="8153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algn="l" rtl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algn="l" rtl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algn="l" rtl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algn="l" rtl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algn="l" rtl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algn="l" rtl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algn="l" rtl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algn="l" rtl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28600" x="2667000"/>
            <a:ext cy="1143000" cx="6248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pic>
        <p:nvPicPr>
          <p:cNvPr id="38" name="Shape 38"/>
          <p:cNvPicPr preferRelativeResize="0"/>
          <p:nvPr/>
        </p:nvPicPr>
        <p:blipFill rotWithShape="1">
          <a:blip r:embed="rId2">
            <a:alphaModFix/>
          </a:blip>
          <a:srcRect t="0" b="0" r="0" l="0"/>
          <a:stretch/>
        </p:blipFill>
        <p:spPr>
          <a:xfrm>
            <a:off y="304389" x="0"/>
            <a:ext cy="838609" cx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74637" x="2819400"/>
            <a:ext cy="1143000" cx="5867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535112" x="457200"/>
            <a:ext cy="639762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y="2174875" x="457200"/>
            <a:ext cy="3951287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3" type="body"/>
          </p:nvPr>
        </p:nvSpPr>
        <p:spPr>
          <a:xfrm>
            <a:off y="1535112" x="4645025"/>
            <a:ext cy="639762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4" type="body"/>
          </p:nvPr>
        </p:nvSpPr>
        <p:spPr>
          <a:xfrm>
            <a:off y="2174875" x="4645025"/>
            <a:ext cy="3951287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pic>
        <p:nvPicPr>
          <p:cNvPr id="53" name="Shape 53"/>
          <p:cNvPicPr preferRelativeResize="0"/>
          <p:nvPr/>
        </p:nvPicPr>
        <p:blipFill rotWithShape="1">
          <a:blip r:embed="rId2">
            <a:alphaModFix/>
          </a:blip>
          <a:srcRect t="0" b="0" r="0" l="0"/>
          <a:stretch/>
        </p:blipFill>
        <p:spPr>
          <a:xfrm>
            <a:off y="304389" x="0"/>
            <a:ext cy="838609" cx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600200" x="457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y="1600200" x="4648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pic>
        <p:nvPicPr>
          <p:cNvPr id="61" name="Shape 61"/>
          <p:cNvPicPr preferRelativeResize="0"/>
          <p:nvPr/>
        </p:nvPicPr>
        <p:blipFill rotWithShape="1">
          <a:blip r:embed="rId2">
            <a:alphaModFix/>
          </a:blip>
          <a:srcRect t="0" b="0" r="0" l="0"/>
          <a:stretch/>
        </p:blipFill>
        <p:spPr>
          <a:xfrm>
            <a:off y="304389" x="0"/>
            <a:ext cy="838609" cx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pic>
        <p:nvPicPr>
          <p:cNvPr id="66" name="Shape 66"/>
          <p:cNvPicPr preferRelativeResize="0"/>
          <p:nvPr/>
        </p:nvPicPr>
        <p:blipFill rotWithShape="1">
          <a:blip r:embed="rId2">
            <a:alphaModFix/>
          </a:blip>
          <a:srcRect t="0" b="0" r="0" l="0"/>
          <a:stretch/>
        </p:blipFill>
        <p:spPr>
          <a:xfrm>
            <a:off y="304389" x="0"/>
            <a:ext cy="838609" cx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1600200" x="457200"/>
            <a:ext cy="496757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1.xml" Type="http://schemas.openxmlformats.org/officeDocument/2006/relationships/slideLayout" Id="rId2"/><Relationship Target="../media/image06.png" Type="http://schemas.openxmlformats.org/officeDocument/2006/relationships/image" Id="rId1"/><Relationship Target="../theme/theme1.xml" Type="http://schemas.openxmlformats.org/officeDocument/2006/relationships/theme" Id="rId10"/><Relationship Target="../slideLayouts/slideLayout3.xml" Type="http://schemas.openxmlformats.org/officeDocument/2006/relationships/slideLayout" Id="rId4"/><Relationship Target="../slideLayouts/slideLayout2.xml" Type="http://schemas.openxmlformats.org/officeDocument/2006/relationships/slideLayout" Id="rId3"/><Relationship Target="../slideLayouts/slideLayout8.xml" Type="http://schemas.openxmlformats.org/officeDocument/2006/relationships/slideLayout" Id="rId9"/><Relationship Target="../slideLayouts/slideLayout5.xml" Type="http://schemas.openxmlformats.org/officeDocument/2006/relationships/slideLayout" Id="rId6"/><Relationship Target="../slideLayouts/slideLayout4.xml" Type="http://schemas.openxmlformats.org/officeDocument/2006/relationships/slideLayout" Id="rId5"/><Relationship Target="../slideLayouts/slideLayout7.xml" Type="http://schemas.openxmlformats.org/officeDocument/2006/relationships/slideLayout" Id="rId8"/><Relationship Target="../slideLayouts/slideLayout6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/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/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/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/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/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y="1600200" x="457200"/>
            <a:ext cy="452596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algn="l" rtl="0" marR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algn="l" rtl="0" marR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algn="l" rtl="0" marR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algn="l" rtl="0" marR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cxnSp>
        <p:nvCxnSpPr>
          <p:cNvPr id="14" name="Shape 14"/>
          <p:cNvCxnSpPr/>
          <p:nvPr/>
        </p:nvCxnSpPr>
        <p:spPr>
          <a:xfrm>
            <a:off y="1447800" x="0"/>
            <a:ext cy="0" cx="9144000"/>
          </a:xfrm>
          <a:prstGeom prst="straightConnector1">
            <a:avLst/>
          </a:prstGeom>
          <a:noFill/>
          <a:ln w="7620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  <p:pic>
        <p:nvPicPr>
          <p:cNvPr id="15" name="Shape 15"/>
          <p:cNvPicPr preferRelativeResize="0"/>
          <p:nvPr/>
        </p:nvPicPr>
        <p:blipFill rotWithShape="1">
          <a:blip r:embed="rId1">
            <a:alphaModFix/>
          </a:blip>
          <a:srcRect t="0" b="0" r="0" l="0"/>
          <a:stretch/>
        </p:blipFill>
        <p:spPr>
          <a:xfrm>
            <a:off y="304389" x="0"/>
            <a:ext cy="838609" cx="2819400"/>
          </a:xfrm>
          <a:prstGeom prst="rect">
            <a:avLst/>
          </a:prstGeom>
          <a:noFill/>
          <a:ln>
            <a:noFill/>
          </a:ln>
        </p:spPr>
      </p:pic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5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20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8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4.gif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7.png" Type="http://schemas.openxmlformats.org/officeDocument/2006/relationships/image" Id="rId4"/><Relationship Target="../media/image13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7.png" Type="http://schemas.openxmlformats.org/officeDocument/2006/relationships/image" Id="rId4"/><Relationship Target="../media/image1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8.xml" Type="http://schemas.openxmlformats.org/officeDocument/2006/relationships/slideLayout" Id="rId1"/><Relationship Target="http://youtube.com/v/KjRkhhcRi4U" Type="http://schemas.openxmlformats.org/officeDocument/2006/relationships/hyperlink" TargetMode="External" Id="rId4"/><Relationship Target="../media/image05.jp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9.jpg" Type="http://schemas.openxmlformats.org/officeDocument/2006/relationships/image" Id="rId4"/><Relationship Target="../media/image12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8.xml" Type="http://schemas.openxmlformats.org/officeDocument/2006/relationships/slideLayout" Id="rId1"/><Relationship Target="http://youtube.com/v/hhLkpgS0eFM" Type="http://schemas.openxmlformats.org/officeDocument/2006/relationships/hyperlink" TargetMode="External" Id="rId4"/><Relationship Target="../media/image10.jpg" Type="http://schemas.openxmlformats.org/officeDocument/2006/relationships/image" Id="rId5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6.jpg" Type="http://schemas.openxmlformats.org/officeDocument/2006/relationships/image" Id="rId4"/><Relationship Target="../media/image09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5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Ram Pump</a:t>
            </a:r>
          </a:p>
        </p:txBody>
      </p:sp>
      <p:sp>
        <p:nvSpPr>
          <p:cNvPr id="72" name="Shape 72"/>
          <p:cNvSpPr txBox="1"/>
          <p:nvPr>
            <p:ph idx="1" type="subTitle"/>
          </p:nvPr>
        </p:nvSpPr>
        <p:spPr>
          <a:xfrm>
            <a:off y="3786737" x="685800"/>
            <a:ext cy="1046315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strike="noStrike" u="none" b="0" cap="none" baseline="0" sz="3200" lang="en" i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Abby Brown, Annie Ding,</a:t>
            </a:r>
          </a:p>
          <a:p>
            <a:pPr algn="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strike="noStrike" u="none" b="0" cap="none" baseline="0" sz="3200" lang="en" i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Pablo Nistal, Bari Suri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y="274637" x="457200"/>
            <a:ext cy="11432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Waste Valve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1600200" x="457200"/>
            <a:ext cy="49675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1” vs ¾” </a:t>
            </a:r>
            <a:r>
              <a:rPr sz="3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Brass</a:t>
            </a:r>
          </a:p>
        </p:txBody>
      </p:sp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1516075" x="3281200"/>
            <a:ext cy="5311200" cx="569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y="274637" x="457200"/>
            <a:ext cy="11432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Air Chamber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y="1600200" x="457200"/>
            <a:ext cy="49675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sizes of PVC:</a:t>
            </a: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9”, 12”, 15”, 25”</a:t>
            </a:r>
          </a:p>
        </p:txBody>
      </p:sp>
      <p:pic>
        <p:nvPicPr>
          <p:cNvPr id="156" name="Shape 156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1498225" x="4744450"/>
            <a:ext cy="5359799" cx="3857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y="274625" x="1306825"/>
            <a:ext cy="1143299" cx="7380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b="1" sz="4400" lang="e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Head Loss System</a:t>
            </a:r>
          </a:p>
        </p:txBody>
      </p:sp>
      <p:pic>
        <p:nvPicPr>
          <p:cNvPr id="162" name="Shape 162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1498225" x="5003275"/>
            <a:ext cy="5448300" cx="3857699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 txBox="1"/>
          <p:nvPr>
            <p:ph idx="1" type="body"/>
          </p:nvPr>
        </p:nvSpPr>
        <p:spPr>
          <a:xfrm>
            <a:off y="1600200" x="457200"/>
            <a:ext cy="4967599" cx="47231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50’ of coiled clear, flexible ½” tubing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" name="Shape 1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y="274637" x="457200"/>
            <a:ext cy="11432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y="1600200" x="457200"/>
            <a:ext cy="49675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41910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Head Loss System</a:t>
            </a:r>
          </a:p>
          <a:p>
            <a:pPr algn="l" rtl="0" lvl="1" marR="0" indent="-381000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Arial"/>
              <a:buChar char="○"/>
            </a:pPr>
            <a:r>
              <a:rPr strike="noStrike" u="none" b="0" cap="none" baseline="0" sz="2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 measures 2m of head loss instead of 7m!</a:t>
            </a:r>
          </a:p>
          <a:p>
            <a:pPr algn="l" rtl="0" lvl="1" marR="0" indent="-381000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Arial"/>
              <a:buChar char="○"/>
            </a:pPr>
            <a:r>
              <a:rPr strike="noStrike" u="none" b="0" cap="none" baseline="0" sz="2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 ideas:</a:t>
            </a:r>
          </a:p>
          <a:p>
            <a:pPr algn="l" rtl="0" lvl="2" marR="0" indent="-381000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Arial"/>
              <a:buChar char="■"/>
            </a:pPr>
            <a:r>
              <a:rPr strike="noStrike" u="none" b="0" cap="none" baseline="0" sz="2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more tubing to increase head loss</a:t>
            </a:r>
          </a:p>
          <a:p>
            <a:pPr algn="l" rtl="0" lvl="2" marR="0" indent="-381000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Arial"/>
              <a:buChar char="■"/>
            </a:pPr>
            <a:r>
              <a:rPr strike="noStrike" u="none" b="0" cap="none" baseline="0" sz="2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the tubing we have more effectively</a:t>
            </a:r>
          </a:p>
          <a:p>
            <a:pPr algn="l" rtl="0" lvl="0" marR="0" indent="-41910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Experimentation</a:t>
            </a:r>
          </a:p>
          <a:p>
            <a:pPr algn="l" rtl="0" lvl="0" marR="0" indent="-41910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Analysis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3" name="Shape 1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y="274625" x="2532725"/>
            <a:ext cy="1143299" cx="638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Questions/Comments/</a:t>
            </a:r>
          </a:p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Suggestions?</a:t>
            </a:r>
          </a:p>
        </p:txBody>
      </p:sp>
      <p:pic>
        <p:nvPicPr>
          <p:cNvPr id="175" name="Shape 1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395450" x="2981325"/>
            <a:ext cy="3810000" cx="318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74637" x="2362200"/>
            <a:ext cy="1143200" cx="6324598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What is a ram pump?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1600200" x="3809998"/>
            <a:ext cy="4967599" cx="487687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41910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+"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=     ?????</a:t>
            </a: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1600200" x="457200"/>
            <a:ext cy="4967599" cx="304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4">
            <a:alphaModFix/>
          </a:blip>
          <a:srcRect t="0" b="0" r="0" l="0"/>
          <a:stretch/>
        </p:blipFill>
        <p:spPr>
          <a:xfrm>
            <a:off y="2401786" x="4648200"/>
            <a:ext cy="4176900" cx="1649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274637" x="3124200"/>
            <a:ext cy="1143200" cx="5562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Why do we want to use a ram pump?</a:t>
            </a:r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1888100" x="2660300"/>
            <a:ext cy="4446267" cx="3334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 rotWithShape="1">
          <a:blip r:embed="rId4">
            <a:alphaModFix/>
          </a:blip>
          <a:srcRect t="0" b="0" r="0" l="0"/>
          <a:stretch/>
        </p:blipFill>
        <p:spPr>
          <a:xfrm>
            <a:off y="1462575" x="1907725"/>
            <a:ext cy="5395499" cx="483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74625" x="1585025"/>
            <a:ext cy="1143299" cx="7101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Set-up: In the Plant</a:t>
            </a:r>
          </a:p>
        </p:txBody>
      </p:sp>
      <p:sp>
        <p:nvSpPr>
          <p:cNvPr id="93" name="Shape 93"/>
          <p:cNvSpPr/>
          <p:nvPr/>
        </p:nvSpPr>
        <p:spPr>
          <a:xfrm>
            <a:off y="3000016" x="423174"/>
            <a:ext cy="762000" cx="457200"/>
          </a:xfrm>
          <a:prstGeom prst="rect">
            <a:avLst/>
          </a:prstGeom>
          <a:solidFill>
            <a:srgbClr val="5757FF"/>
          </a:solidFill>
          <a:ln w="127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1800" i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4" name="Shape 94"/>
          <p:cNvSpPr/>
          <p:nvPr/>
        </p:nvSpPr>
        <p:spPr>
          <a:xfrm>
            <a:off y="3000016" x="1032774"/>
            <a:ext cy="762000" cx="457200"/>
          </a:xfrm>
          <a:prstGeom prst="rect">
            <a:avLst/>
          </a:prstGeom>
          <a:solidFill>
            <a:srgbClr val="5757FF"/>
          </a:solidFill>
          <a:ln w="127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1800" i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95" name="Shape 95"/>
          <p:cNvCxnSpPr/>
          <p:nvPr/>
        </p:nvCxnSpPr>
        <p:spPr>
          <a:xfrm>
            <a:off y="3762017" x="880374"/>
            <a:ext cy="0" cx="152399"/>
          </a:xfrm>
          <a:prstGeom prst="straightConnector1">
            <a:avLst/>
          </a:prstGeom>
          <a:solidFill>
            <a:schemeClr val="accent1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96" name="Shape 96"/>
          <p:cNvSpPr txBox="1"/>
          <p:nvPr/>
        </p:nvSpPr>
        <p:spPr>
          <a:xfrm>
            <a:off y="2303875" x="278924"/>
            <a:ext cy="708000" cx="13634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1" cap="none" baseline="0" sz="20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Storage Tanks</a:t>
            </a:r>
          </a:p>
        </p:txBody>
      </p:sp>
      <p:cxnSp>
        <p:nvCxnSpPr>
          <p:cNvPr id="97" name="Shape 97"/>
          <p:cNvCxnSpPr>
            <a:stCxn id="94" idx="3"/>
          </p:cNvCxnSpPr>
          <p:nvPr/>
        </p:nvCxnSpPr>
        <p:spPr>
          <a:xfrm>
            <a:off y="3381017" x="1489974"/>
            <a:ext cy="0" cx="1371599"/>
          </a:xfrm>
          <a:prstGeom prst="straightConnector1">
            <a:avLst/>
          </a:prstGeom>
          <a:noFill/>
          <a:ln w="38100" cap="flat">
            <a:solidFill>
              <a:srgbClr val="00B0F0"/>
            </a:solidFill>
            <a:prstDash val="solid"/>
            <a:round/>
            <a:headEnd w="med" len="med" type="none"/>
            <a:tailEnd w="lg" len="lg" type="stealth"/>
          </a:ln>
        </p:spPr>
      </p:cxnSp>
      <p:sp>
        <p:nvSpPr>
          <p:cNvPr id="98" name="Shape 98"/>
          <p:cNvSpPr/>
          <p:nvPr/>
        </p:nvSpPr>
        <p:spPr>
          <a:xfrm>
            <a:off y="3000016" x="2175774"/>
            <a:ext cy="762000" cx="3390900"/>
          </a:xfrm>
          <a:prstGeom prst="rect">
            <a:avLst/>
          </a:prstGeom>
          <a:solidFill>
            <a:srgbClr val="7F7F7F"/>
          </a:solidFill>
          <a:ln w="952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en" i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AguaClara Plant</a:t>
            </a:r>
          </a:p>
        </p:txBody>
      </p:sp>
      <p:cxnSp>
        <p:nvCxnSpPr>
          <p:cNvPr id="99" name="Shape 99"/>
          <p:cNvCxnSpPr>
            <a:stCxn id="98" idx="3"/>
          </p:cNvCxnSpPr>
          <p:nvPr/>
        </p:nvCxnSpPr>
        <p:spPr>
          <a:xfrm>
            <a:off y="3381017" x="5566674"/>
            <a:ext cy="11700" cx="1257300"/>
          </a:xfrm>
          <a:prstGeom prst="straightConnector1">
            <a:avLst/>
          </a:prstGeom>
          <a:noFill/>
          <a:ln w="38100" cap="flat">
            <a:solidFill>
              <a:srgbClr val="00B0F0"/>
            </a:solidFill>
            <a:prstDash val="solid"/>
            <a:round/>
            <a:headEnd w="med" len="med" type="none"/>
            <a:tailEnd w="lg" len="lg" type="stealth"/>
          </a:ln>
        </p:spPr>
      </p:cxnSp>
      <p:cxnSp>
        <p:nvCxnSpPr>
          <p:cNvPr id="100" name="Shape 100"/>
          <p:cNvCxnSpPr/>
          <p:nvPr/>
        </p:nvCxnSpPr>
        <p:spPr>
          <a:xfrm flipH="1">
            <a:off y="3392723" x="5223774"/>
            <a:ext cy="1236763" cx="1600199"/>
          </a:xfrm>
          <a:prstGeom prst="straightConnector1">
            <a:avLst/>
          </a:prstGeom>
          <a:noFill/>
          <a:ln w="19050" cap="flat">
            <a:solidFill>
              <a:srgbClr val="00B0F0"/>
            </a:solidFill>
            <a:prstDash val="solid"/>
            <a:round/>
            <a:headEnd w="med" len="med" type="none"/>
            <a:tailEnd w="lg" len="lg" type="stealth"/>
          </a:ln>
        </p:spPr>
      </p:cxnSp>
      <p:sp>
        <p:nvSpPr>
          <p:cNvPr id="101" name="Shape 101"/>
          <p:cNvSpPr/>
          <p:nvPr/>
        </p:nvSpPr>
        <p:spPr>
          <a:xfrm>
            <a:off y="3028022" x="6823974"/>
            <a:ext cy="914400" cx="2362200"/>
          </a:xfrm>
          <a:prstGeom prst="irregularSeal1">
            <a:avLst/>
          </a:prstGeom>
          <a:solidFill>
            <a:schemeClr val="accent2"/>
          </a:solidFill>
          <a:ln w="25400" cap="flat">
            <a:solidFill>
              <a:srgbClr val="B87703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Distribution</a:t>
            </a:r>
          </a:p>
        </p:txBody>
      </p:sp>
      <p:sp>
        <p:nvSpPr>
          <p:cNvPr id="102" name="Shape 102"/>
          <p:cNvSpPr/>
          <p:nvPr/>
        </p:nvSpPr>
        <p:spPr>
          <a:xfrm>
            <a:off y="4172287" x="3775973"/>
            <a:ext cy="914400" cx="14478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 w="25400" cap="flat">
            <a:solidFill>
              <a:srgbClr val="7E000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Ram Pump</a:t>
            </a:r>
          </a:p>
        </p:txBody>
      </p:sp>
      <p:cxnSp>
        <p:nvCxnSpPr>
          <p:cNvPr id="103" name="Shape 103"/>
          <p:cNvCxnSpPr>
            <a:stCxn id="102" idx="1"/>
          </p:cNvCxnSpPr>
          <p:nvPr/>
        </p:nvCxnSpPr>
        <p:spPr>
          <a:xfrm rot="10800000">
            <a:off y="3761887" x="956573"/>
            <a:ext cy="867600" cx="2819400"/>
          </a:xfrm>
          <a:prstGeom prst="straightConnector1">
            <a:avLst/>
          </a:prstGeom>
          <a:noFill/>
          <a:ln w="19050" cap="flat">
            <a:solidFill>
              <a:srgbClr val="00B0F0"/>
            </a:solidFill>
            <a:prstDash val="solid"/>
            <a:round/>
            <a:headEnd w="med" len="med" type="none"/>
            <a:tailEnd w="lg" len="lg" type="stealth"/>
          </a:ln>
        </p:spPr>
      </p:cxnSp>
      <p:cxnSp>
        <p:nvCxnSpPr>
          <p:cNvPr id="104" name="Shape 104"/>
          <p:cNvCxnSpPr>
            <a:stCxn id="102" idx="3"/>
            <a:endCxn id="101" idx="2"/>
          </p:cNvCxnSpPr>
          <p:nvPr/>
        </p:nvCxnSpPr>
        <p:spPr>
          <a:xfrm rot="10800000" flipH="1">
            <a:off y="3942487" x="5223773"/>
            <a:ext cy="687000" cx="2528100"/>
          </a:xfrm>
          <a:prstGeom prst="straightConnector1">
            <a:avLst/>
          </a:prstGeom>
          <a:noFill/>
          <a:ln w="9525" cap="flat">
            <a:solidFill>
              <a:srgbClr val="00B0F0"/>
            </a:solidFill>
            <a:prstDash val="solid"/>
            <a:round/>
            <a:headEnd w="med" len="med" type="none"/>
            <a:tailEnd w="lg" len="lg" type="stealth"/>
          </a:ln>
        </p:spPr>
      </p:cxnSp>
      <p:sp>
        <p:nvSpPr>
          <p:cNvPr id="105" name="Shape 105"/>
          <p:cNvSpPr txBox="1"/>
          <p:nvPr/>
        </p:nvSpPr>
        <p:spPr>
          <a:xfrm>
            <a:off y="5396623" x="5608848"/>
            <a:ext cy="369332" cx="136344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Waste water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y="4717355" x="1585033"/>
            <a:ext cy="369332" cx="156247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Pumped water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y="3000025" x="5608848"/>
            <a:ext cy="369299" cx="11235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Effluent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y="274637" x="1524000"/>
            <a:ext cy="1143200" cx="7162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Set-up: In the Plant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6231100" x="6592200"/>
            <a:ext cy="436200" cx="209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ctr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strike="noStrike" u="none" b="0" cap="none" baseline="0" sz="1800" lang="en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Honduras </a:t>
            </a:r>
            <a:r>
              <a:rPr sz="1800" lang="en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strike="noStrike" u="none" b="0" cap="none" baseline="0" sz="1800" lang="en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ideo</a:t>
            </a:r>
          </a:p>
        </p:txBody>
      </p:sp>
      <p:sp>
        <p:nvSpPr>
          <p:cNvPr id="114" name="Shape 114">
            <a:hlinkClick r:id="rId4"/>
          </p:cNvPr>
          <p:cNvSpPr/>
          <p:nvPr/>
        </p:nvSpPr>
        <p:spPr>
          <a:xfrm>
            <a:off y="1659100" x="1524000"/>
            <a:ext cy="4572000" cx="609600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274637" x="1143000"/>
            <a:ext cy="1143200" cx="7543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Set-up: In the Lab</a:t>
            </a:r>
          </a:p>
        </p:txBody>
      </p:sp>
      <p:pic>
        <p:nvPicPr>
          <p:cNvPr id="120" name="Shape 120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1500450" x="4770278"/>
            <a:ext cy="5228700" cx="380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500450" x="685375"/>
            <a:ext cy="5309972" cx="398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y="274637" x="762000"/>
            <a:ext cy="1143200" cx="7924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See it in action!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/>
          </a:p>
        </p:txBody>
      </p:sp>
      <p:sp>
        <p:nvSpPr>
          <p:cNvPr id="128" name="Shape 128">
            <a:hlinkClick r:id="rId4"/>
          </p:cNvPr>
          <p:cNvSpPr/>
          <p:nvPr/>
        </p:nvSpPr>
        <p:spPr>
          <a:xfrm>
            <a:off y="1600200" x="1156100"/>
            <a:ext cy="4967700" cx="662360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y="304800" x="1676400"/>
            <a:ext cy="1143200" cx="7162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Overhead Drive Tank</a:t>
            </a:r>
          </a:p>
        </p:txBody>
      </p:sp>
      <p:pic>
        <p:nvPicPr>
          <p:cNvPr id="134" name="Shape 134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1916500" x="740124"/>
            <a:ext cy="4246799" cx="319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 rotWithShape="1">
          <a:blip r:embed="rId4">
            <a:alphaModFix/>
          </a:blip>
          <a:srcRect t="0" b="0" r="0" l="0"/>
          <a:stretch/>
        </p:blipFill>
        <p:spPr>
          <a:xfrm>
            <a:off y="1587825" x="4913550"/>
            <a:ext cy="4891799" cx="328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y="274637" x="457200"/>
            <a:ext cy="11432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Drive Pipe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y="1600200" x="457200"/>
            <a:ext cy="4967599" cx="32618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Shorter distance between components</a:t>
            </a: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Longer distance</a:t>
            </a:r>
            <a:r>
              <a:rPr lang="en"/>
              <a:t> </a:t>
            </a: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between components</a:t>
            </a:r>
          </a:p>
        </p:txBody>
      </p:sp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1600200" x="3719200"/>
            <a:ext cy="4967599" cx="4967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