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handoutMasterIdLst>
    <p:handoutMasterId r:id="rId20"/>
  </p:handoutMasterIdLst>
  <p:sldIdLst>
    <p:sldId id="475" r:id="rId2"/>
    <p:sldId id="478" r:id="rId3"/>
    <p:sldId id="501" r:id="rId4"/>
    <p:sldId id="493" r:id="rId5"/>
    <p:sldId id="503" r:id="rId6"/>
    <p:sldId id="502" r:id="rId7"/>
    <p:sldId id="505" r:id="rId8"/>
    <p:sldId id="507" r:id="rId9"/>
    <p:sldId id="508" r:id="rId10"/>
    <p:sldId id="504" r:id="rId11"/>
    <p:sldId id="513" r:id="rId12"/>
    <p:sldId id="514" r:id="rId13"/>
    <p:sldId id="515" r:id="rId14"/>
    <p:sldId id="509" r:id="rId15"/>
    <p:sldId id="510" r:id="rId16"/>
    <p:sldId id="511" r:id="rId17"/>
    <p:sldId id="512" r:id="rId1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79365" autoAdjust="0"/>
  </p:normalViewPr>
  <p:slideViewPr>
    <p:cSldViewPr>
      <p:cViewPr varScale="1">
        <p:scale>
          <a:sx n="61" d="100"/>
          <a:sy n="61" d="100"/>
        </p:scale>
        <p:origin x="-140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122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Installed</a:t>
            </a:r>
            <a:r>
              <a:rPr lang="en-US" baseline="0" dirty="0" smtClean="0"/>
              <a:t> on the treated water line between the </a:t>
            </a:r>
            <a:r>
              <a:rPr lang="en-US" baseline="0" dirty="0" err="1" smtClean="0"/>
              <a:t>AguaClara</a:t>
            </a:r>
            <a:r>
              <a:rPr lang="en-US" baseline="0" dirty="0" smtClean="0"/>
              <a:t> plant effluent and the distribution storage tank</a:t>
            </a:r>
          </a:p>
          <a:p>
            <a:r>
              <a:rPr lang="en-US" baseline="0" dirty="0" smtClean="0"/>
              <a:t>-will be used for stock tanks (750L coagulant, 208L </a:t>
            </a:r>
            <a:r>
              <a:rPr lang="en-US" baseline="0" dirty="0" err="1" smtClean="0"/>
              <a:t>Cl</a:t>
            </a:r>
            <a:r>
              <a:rPr lang="en-US" baseline="0" dirty="0" smtClean="0"/>
              <a:t>,  20 gal bathroom = ~1100 L/day) and bathrooms (difficult since </a:t>
            </a:r>
            <a:r>
              <a:rPr lang="en-US" baseline="0" dirty="0" err="1" smtClean="0"/>
              <a:t>AguaClara</a:t>
            </a:r>
            <a:r>
              <a:rPr lang="en-US" baseline="0" dirty="0" smtClean="0"/>
              <a:t> plants are driven entirely on gravity)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20680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31167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7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7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7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Smaller:</a:t>
            </a:r>
            <a:r>
              <a:rPr lang="en-US" baseline="0" dirty="0" smtClean="0"/>
              <a:t> smaller diameter pipes (less flow), smaller air chamber (and effect on efficiency)-or even surge pipe</a:t>
            </a:r>
          </a:p>
          <a:p>
            <a:r>
              <a:rPr lang="en-US" baseline="0" dirty="0" smtClean="0"/>
              <a:t>Efficiency-how to figure out and maximize</a:t>
            </a:r>
          </a:p>
          <a:p>
            <a:r>
              <a:rPr lang="en-US" baseline="0" dirty="0" smtClean="0"/>
              <a:t>-rearrange design of Spring’s ram pump to get rid of dead zones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Measure flow rates/pressure (pressure sensors don’t work well with spikes)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Possibilities for layout in plant include</a:t>
            </a:r>
            <a:r>
              <a:rPr lang="en-US" sz="1200" baseline="0" dirty="0" smtClean="0"/>
              <a:t> </a:t>
            </a:r>
            <a:r>
              <a:rPr lang="en-US" sz="1200" dirty="0" smtClean="0"/>
              <a:t>burying the box</a:t>
            </a:r>
            <a:r>
              <a:rPr lang="en-US" sz="1200" baseline="0" dirty="0" smtClean="0"/>
              <a:t> for increased head (greater initial cost)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/>
              <a:t>-2 hours is just scenario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/>
              <a:t>2 hours versus 24 hours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/>
              <a:t>-calculated with efficiency of 50%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2068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2068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Unions</a:t>
            </a:r>
            <a:r>
              <a:rPr lang="en-US" baseline="0" dirty="0" smtClean="0"/>
              <a:t> (1 &amp; 13): make it easy to remove pump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Valves (2 &amp; 12): allow us to control pressure build-up in air chamber, control water flowing into and out of pump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Wasting valve (4): Initially open – at first it lets water flow through it, but closes once the velocity is high enough. This creates a pressure spike that pushes water through the rest of the pump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Other check valve (5): Initially closed – opens when water flowing through it moves fast enough and closes when the pressure drops, preventing water that passes through it to move backwards through the pump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Nipple, bushing, and coupling serve to connect parts of different sizes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PVC pipe and cap (9 &amp; 10) – Form the air chamber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7532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1494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31167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31167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3116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4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3.pn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524000" y="5105400"/>
            <a:ext cx="5334000" cy="1143000"/>
          </a:xfrm>
        </p:spPr>
        <p:txBody>
          <a:bodyPr/>
          <a:lstStyle/>
          <a:p>
            <a:r>
              <a:rPr lang="en-US" b="1" dirty="0" smtClean="0"/>
              <a:t>Jill Freeman </a:t>
            </a:r>
          </a:p>
          <a:p>
            <a:r>
              <a:rPr lang="en-US" b="1" dirty="0" smtClean="0"/>
              <a:t>Sam </a:t>
            </a:r>
            <a:r>
              <a:rPr lang="en-US" b="1" dirty="0" err="1" smtClean="0"/>
              <a:t>Rabkin</a:t>
            </a:r>
            <a:endParaRPr lang="en-US" b="1" dirty="0" smtClean="0"/>
          </a:p>
          <a:p>
            <a:r>
              <a:rPr lang="en-US" b="1" dirty="0" smtClean="0"/>
              <a:t>Mahina Wang</a:t>
            </a:r>
            <a:endParaRPr lang="en-US" b="1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Ram Pump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 Ram Pump Works</a:t>
            </a:r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9181" y="1730586"/>
            <a:ext cx="6246019" cy="444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193589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 Ram Pump Works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756865"/>
            <a:ext cx="6219944" cy="4415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193589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 Ram Pump Works</a:t>
            </a:r>
            <a:endParaRPr lang="en-US" dirty="0"/>
          </a:p>
        </p:txBody>
      </p:sp>
      <p:pic>
        <p:nvPicPr>
          <p:cNvPr id="10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828800"/>
            <a:ext cx="6711521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193589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 Ram Pump Works</a:t>
            </a:r>
            <a:endParaRPr lang="en-US" dirty="0"/>
          </a:p>
        </p:txBody>
      </p:sp>
      <p:pic>
        <p:nvPicPr>
          <p:cNvPr id="10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4083" y="1752600"/>
            <a:ext cx="6960717" cy="4581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193589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dirty="0" smtClean="0">
                <a:solidFill>
                  <a:srgbClr val="1F497D"/>
                </a:solidFill>
              </a:rPr>
              <a:t>Ram Pump Test Apparatus</a:t>
            </a:r>
            <a:endParaRPr lang="en-US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742" y="1631633"/>
            <a:ext cx="4889658" cy="4930617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24600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76400" y="990600"/>
            <a:ext cx="11277600" cy="5365654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 bwMode="auto">
          <a:xfrm flipV="1">
            <a:off x="3124200" y="2718015"/>
            <a:ext cx="381000" cy="533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3505200" y="2297668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ndara"/>
                <a:cs typeface="+mn-cs"/>
              </a:rPr>
              <a:t>Sink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 flipV="1">
            <a:off x="990600" y="2057400"/>
            <a:ext cx="1143000" cy="4711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133600" y="1826567"/>
            <a:ext cx="1544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ndara"/>
                <a:cs typeface="+mn-cs"/>
              </a:rPr>
              <a:t>Drive Tank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 flipV="1">
            <a:off x="3678382" y="2759333"/>
            <a:ext cx="969818" cy="8982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4648200" y="2544633"/>
            <a:ext cx="1499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ndara"/>
                <a:cs typeface="+mn-cs"/>
              </a:rPr>
              <a:t>Drive Pipe</a:t>
            </a:r>
          </a:p>
        </p:txBody>
      </p:sp>
      <p:cxnSp>
        <p:nvCxnSpPr>
          <p:cNvPr id="18" name="Straight Connector 17"/>
          <p:cNvCxnSpPr/>
          <p:nvPr/>
        </p:nvCxnSpPr>
        <p:spPr bwMode="auto">
          <a:xfrm flipH="1">
            <a:off x="6147328" y="5257800"/>
            <a:ext cx="863072" cy="6096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4173583" y="5665989"/>
            <a:ext cx="1973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ndara"/>
                <a:cs typeface="+mn-cs"/>
              </a:rPr>
              <a:t>Waste Bucket</a:t>
            </a:r>
          </a:p>
        </p:txBody>
      </p:sp>
      <p:cxnSp>
        <p:nvCxnSpPr>
          <p:cNvPr id="23" name="Straight Connector 22"/>
          <p:cNvCxnSpPr/>
          <p:nvPr/>
        </p:nvCxnSpPr>
        <p:spPr bwMode="auto">
          <a:xfrm flipH="1" flipV="1">
            <a:off x="6858000" y="4027402"/>
            <a:ext cx="53340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25" name="TextBox 24"/>
          <p:cNvSpPr txBox="1"/>
          <p:nvPr/>
        </p:nvSpPr>
        <p:spPr>
          <a:xfrm flipH="1">
            <a:off x="5358574" y="3733800"/>
            <a:ext cx="1651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ndara"/>
                <a:cs typeface="+mn-cs"/>
              </a:rPr>
              <a:t>Ram Pump </a:t>
            </a:r>
          </a:p>
        </p:txBody>
      </p:sp>
      <p:cxnSp>
        <p:nvCxnSpPr>
          <p:cNvPr id="27" name="Straight Connector 26"/>
          <p:cNvCxnSpPr/>
          <p:nvPr/>
        </p:nvCxnSpPr>
        <p:spPr bwMode="auto">
          <a:xfrm flipH="1" flipV="1">
            <a:off x="6858000" y="3444827"/>
            <a:ext cx="990600" cy="21277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5007836" y="3183124"/>
            <a:ext cx="1974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ndara"/>
                <a:cs typeface="+mn-cs"/>
              </a:rPr>
              <a:t>Delivery Pipe</a:t>
            </a:r>
          </a:p>
        </p:txBody>
      </p:sp>
      <p:cxnSp>
        <p:nvCxnSpPr>
          <p:cNvPr id="31" name="Straight Connector 30"/>
          <p:cNvCxnSpPr/>
          <p:nvPr/>
        </p:nvCxnSpPr>
        <p:spPr bwMode="auto">
          <a:xfrm flipH="1" flipV="1">
            <a:off x="6400800" y="2288232"/>
            <a:ext cx="990600" cy="24026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4580655" y="2010809"/>
            <a:ext cx="1930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ndara"/>
                <a:cs typeface="+mn-cs"/>
              </a:rPr>
              <a:t>Delivery Tank</a:t>
            </a:r>
          </a:p>
        </p:txBody>
      </p:sp>
      <p:cxnSp>
        <p:nvCxnSpPr>
          <p:cNvPr id="34" name="Straight Connector 33"/>
          <p:cNvCxnSpPr/>
          <p:nvPr/>
        </p:nvCxnSpPr>
        <p:spPr bwMode="auto">
          <a:xfrm flipH="1" flipV="1">
            <a:off x="5995056" y="1826567"/>
            <a:ext cx="1624944" cy="23083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4361767" y="1549144"/>
            <a:ext cx="1762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ndara"/>
                <a:cs typeface="+mn-cs"/>
              </a:rPr>
              <a:t>Constriction</a:t>
            </a:r>
          </a:p>
        </p:txBody>
      </p:sp>
      <p:cxnSp>
        <p:nvCxnSpPr>
          <p:cNvPr id="37" name="Straight Connector 36"/>
          <p:cNvCxnSpPr/>
          <p:nvPr/>
        </p:nvCxnSpPr>
        <p:spPr bwMode="auto">
          <a:xfrm flipH="1" flipV="1">
            <a:off x="7124700" y="4648200"/>
            <a:ext cx="723900" cy="2286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4880550" y="4357806"/>
            <a:ext cx="264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andara"/>
                <a:cs typeface="+mn-cs"/>
              </a:rPr>
              <a:t>Pressure Sensor</a:t>
            </a:r>
          </a:p>
        </p:txBody>
      </p:sp>
    </p:spTree>
    <p:extLst>
      <p:ext uri="{BB962C8B-B14F-4D97-AF65-F5344CB8AC3E}">
        <p14:creationId xmlns:p14="http://schemas.microsoft.com/office/powerpoint/2010/main" xmlns="" val="18310916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3" grpId="0"/>
      <p:bldP spid="13" grpId="1"/>
      <p:bldP spid="16" grpId="0"/>
      <p:bldP spid="16" grpId="1"/>
      <p:bldP spid="21" grpId="0"/>
      <p:bldP spid="21" grpId="1"/>
      <p:bldP spid="25" grpId="0"/>
      <p:bldP spid="25" grpId="1"/>
      <p:bldP spid="29" grpId="0"/>
      <p:bldP spid="29" grpId="1"/>
      <p:bldP spid="32" grpId="0"/>
      <p:bldP spid="32" grpId="1"/>
      <p:bldP spid="35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698230" cy="822960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dirty="0" smtClean="0">
                <a:solidFill>
                  <a:srgbClr val="1F497D"/>
                </a:solidFill>
              </a:rPr>
              <a:t>Features of Apparatus</a:t>
            </a:r>
            <a:br>
              <a:rPr lang="en-US" dirty="0" smtClean="0">
                <a:solidFill>
                  <a:srgbClr val="1F497D"/>
                </a:solidFill>
              </a:rPr>
            </a:br>
            <a:endParaRPr lang="en-US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741" y="1631633"/>
            <a:ext cx="7961243" cy="4930617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Pressure sensors or orifice meter to measure flow rates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Pressure sensor to measure head loss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Pump near ground to reduce shaking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Removable air chamber, drive pipe, and check valves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24600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836800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885" y="274320"/>
            <a:ext cx="8698230" cy="822960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dirty="0" smtClean="0">
                <a:solidFill>
                  <a:srgbClr val="1F497D"/>
                </a:solidFill>
              </a:rPr>
              <a:t>Parameters to Test</a:t>
            </a:r>
            <a:br>
              <a:rPr lang="en-US" dirty="0" smtClean="0">
                <a:solidFill>
                  <a:srgbClr val="1F497D"/>
                </a:solidFill>
              </a:rPr>
            </a:br>
            <a:endParaRPr lang="en-US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742" y="1631633"/>
            <a:ext cx="8318658" cy="4930617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dirty="0">
              <a:solidFill>
                <a:srgbClr val="000000"/>
              </a:solidFill>
              <a:cs typeface="Arial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dirty="0" smtClean="0">
                <a:solidFill>
                  <a:srgbClr val="000000"/>
                </a:solidFill>
              </a:rPr>
              <a:t>Drive pipe diameter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dirty="0" smtClean="0">
                <a:solidFill>
                  <a:srgbClr val="000000"/>
                </a:solidFill>
              </a:rPr>
              <a:t>Drive pipe length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dirty="0" smtClean="0">
                <a:solidFill>
                  <a:srgbClr val="000000"/>
                </a:solidFill>
              </a:rPr>
              <a:t>Air chamber size and dimensions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dirty="0" smtClean="0">
                <a:solidFill>
                  <a:srgbClr val="000000"/>
                </a:solidFill>
              </a:rPr>
              <a:t>Delivery pipe diameter 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dirty="0" smtClean="0">
                <a:solidFill>
                  <a:srgbClr val="000000"/>
                </a:solidFill>
              </a:rPr>
              <a:t>Check valve design</a:t>
            </a:r>
            <a:endParaRPr lang="en-US" dirty="0">
              <a:solidFill>
                <a:srgbClr val="000000"/>
              </a:solidFill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24600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2493330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24600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ontent Placeholder 4" descr="Drople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0" y="2057400"/>
            <a:ext cx="3307702" cy="3649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00639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525963"/>
          </a:xfrm>
        </p:spPr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Goals</a:t>
            </a:r>
          </a:p>
          <a:p>
            <a:r>
              <a:rPr lang="en-US" dirty="0" smtClean="0"/>
              <a:t>Theory: How a Ram Pump Works</a:t>
            </a:r>
          </a:p>
          <a:p>
            <a:r>
              <a:rPr lang="en-US" dirty="0" smtClean="0"/>
              <a:t>Test Apparatus</a:t>
            </a:r>
          </a:p>
          <a:p>
            <a:r>
              <a:rPr lang="en-US" dirty="0" smtClean="0"/>
              <a:t>Experimental setup</a:t>
            </a:r>
          </a:p>
          <a:p>
            <a:r>
              <a:rPr lang="en-US" dirty="0" smtClean="0"/>
              <a:t>Future work</a:t>
            </a:r>
          </a:p>
          <a:p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992509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7173468" cy="4365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 Pumps: Introduction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Arrow Connector 21"/>
          <p:cNvCxnSpPr/>
          <p:nvPr/>
        </p:nvCxnSpPr>
        <p:spPr bwMode="auto">
          <a:xfrm flipV="1">
            <a:off x="2895600" y="2133600"/>
            <a:ext cx="3810000" cy="2743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1828800" y="4419600"/>
            <a:ext cx="762000" cy="45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lg" len="med"/>
            <a:tailEnd type="arrow"/>
          </a:ln>
          <a:effectLst/>
        </p:spPr>
      </p:cxnSp>
      <p:pic>
        <p:nvPicPr>
          <p:cNvPr id="32" name="Picture 31" descr="Drople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29400" y="1143000"/>
            <a:ext cx="1219200" cy="134505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design:</a:t>
            </a:r>
          </a:p>
          <a:p>
            <a:pPr lvl="1"/>
            <a:r>
              <a:rPr lang="en-US" dirty="0" smtClean="0"/>
              <a:t>Smaller</a:t>
            </a:r>
          </a:p>
          <a:p>
            <a:pPr lvl="1"/>
            <a:r>
              <a:rPr lang="en-US" dirty="0" smtClean="0"/>
              <a:t>Simpler</a:t>
            </a:r>
          </a:p>
          <a:p>
            <a:pPr lvl="1"/>
            <a:r>
              <a:rPr lang="en-US" dirty="0" smtClean="0"/>
              <a:t>More efficient</a:t>
            </a:r>
          </a:p>
          <a:p>
            <a:r>
              <a:rPr lang="en-US" dirty="0" smtClean="0"/>
              <a:t>Easy maintenance</a:t>
            </a:r>
          </a:p>
          <a:p>
            <a:r>
              <a:rPr lang="en-US" dirty="0" smtClean="0"/>
              <a:t>Determine ways of measurement</a:t>
            </a:r>
          </a:p>
          <a:p>
            <a:r>
              <a:rPr lang="en-US" dirty="0" smtClean="0"/>
              <a:t>Ultimately for January Honduras trip</a:t>
            </a: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24600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324600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9427862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 Pumps: Introduction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838200" y="1905000"/>
          <a:ext cx="7605647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2548"/>
                <a:gridCol w="1929791"/>
                <a:gridCol w="2043308"/>
              </a:tblGrid>
              <a:tr h="55245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b="1" dirty="0" smtClean="0"/>
                        <a:t>Required input</a:t>
                      </a:r>
                      <a:r>
                        <a:rPr lang="en-US" sz="2700" b="1" baseline="0" dirty="0" smtClean="0"/>
                        <a:t> flow rate for </a:t>
                      </a:r>
                      <a:r>
                        <a:rPr lang="en-US" sz="2700" b="1" dirty="0" smtClean="0"/>
                        <a:t>Pump Scenario [L/s]</a:t>
                      </a:r>
                    </a:p>
                  </a:txBody>
                  <a:tcPr marL="136221" marR="136221" marT="68110" marB="6811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endParaRPr lang="en-US" sz="2700" dirty="0"/>
                    </a:p>
                  </a:txBody>
                  <a:tcPr marL="136221" marR="136221" marT="68110" marB="68110"/>
                </a:tc>
                <a:tc>
                  <a:txBody>
                    <a:bodyPr/>
                    <a:lstStyle/>
                    <a:p>
                      <a:r>
                        <a:rPr lang="en-US" sz="2700" b="1" dirty="0" smtClean="0"/>
                        <a:t>2 hours</a:t>
                      </a:r>
                      <a:endParaRPr lang="en-US" sz="2700" b="1" dirty="0"/>
                    </a:p>
                  </a:txBody>
                  <a:tcPr marL="136221" marR="136221" marT="68110" marB="68110"/>
                </a:tc>
                <a:tc>
                  <a:txBody>
                    <a:bodyPr/>
                    <a:lstStyle/>
                    <a:p>
                      <a:r>
                        <a:rPr lang="en-US" sz="2700" b="1" dirty="0" smtClean="0"/>
                        <a:t>All</a:t>
                      </a:r>
                      <a:r>
                        <a:rPr lang="en-US" sz="2700" b="1" baseline="0" dirty="0" smtClean="0"/>
                        <a:t> day</a:t>
                      </a:r>
                      <a:endParaRPr lang="en-US" sz="2700" b="1" dirty="0"/>
                    </a:p>
                  </a:txBody>
                  <a:tcPr marL="136221" marR="136221" marT="68110" marB="68110"/>
                </a:tc>
              </a:tr>
              <a:tr h="552450">
                <a:tc>
                  <a:txBody>
                    <a:bodyPr/>
                    <a:lstStyle/>
                    <a:p>
                      <a:r>
                        <a:rPr lang="en-US" sz="2700" b="1" dirty="0" smtClean="0"/>
                        <a:t>Below ground level</a:t>
                      </a:r>
                      <a:endParaRPr lang="en-US" sz="2700" b="1" dirty="0"/>
                    </a:p>
                  </a:txBody>
                  <a:tcPr marL="136221" marR="136221" marT="68110" marB="68110"/>
                </a:tc>
                <a:tc>
                  <a:txBody>
                    <a:bodyPr/>
                    <a:lstStyle/>
                    <a:p>
                      <a:r>
                        <a:rPr lang="en-US" sz="2700" dirty="0" smtClean="0"/>
                        <a:t>1.07</a:t>
                      </a:r>
                      <a:endParaRPr lang="en-US" sz="2700" dirty="0"/>
                    </a:p>
                  </a:txBody>
                  <a:tcPr marL="136221" marR="136221" marT="68110" marB="68110"/>
                </a:tc>
                <a:tc>
                  <a:txBody>
                    <a:bodyPr/>
                    <a:lstStyle/>
                    <a:p>
                      <a:r>
                        <a:rPr lang="en-US" sz="2700" dirty="0" smtClean="0"/>
                        <a:t>0.09</a:t>
                      </a:r>
                      <a:endParaRPr lang="en-US" sz="2700" dirty="0"/>
                    </a:p>
                  </a:txBody>
                  <a:tcPr marL="136221" marR="136221" marT="68110" marB="68110"/>
                </a:tc>
              </a:tr>
              <a:tr h="552450">
                <a:tc>
                  <a:txBody>
                    <a:bodyPr/>
                    <a:lstStyle/>
                    <a:p>
                      <a:r>
                        <a:rPr lang="en-US" sz="2700" b="1" dirty="0" smtClean="0"/>
                        <a:t>At</a:t>
                      </a:r>
                      <a:r>
                        <a:rPr lang="en-US" sz="2700" b="1" baseline="0" dirty="0" smtClean="0"/>
                        <a:t> ground level</a:t>
                      </a:r>
                      <a:endParaRPr lang="en-US" sz="2700" b="1" dirty="0"/>
                    </a:p>
                  </a:txBody>
                  <a:tcPr marL="136221" marR="136221" marT="68110" marB="68110"/>
                </a:tc>
                <a:tc>
                  <a:txBody>
                    <a:bodyPr/>
                    <a:lstStyle/>
                    <a:p>
                      <a:r>
                        <a:rPr lang="en-US" sz="2700" dirty="0" smtClean="0"/>
                        <a:t>1.40</a:t>
                      </a:r>
                      <a:endParaRPr lang="en-US" sz="2700" dirty="0"/>
                    </a:p>
                  </a:txBody>
                  <a:tcPr marL="136221" marR="136221" marT="68110" marB="68110"/>
                </a:tc>
                <a:tc>
                  <a:txBody>
                    <a:bodyPr/>
                    <a:lstStyle/>
                    <a:p>
                      <a:r>
                        <a:rPr lang="en-US" sz="2700" dirty="0" smtClean="0"/>
                        <a:t>0.12</a:t>
                      </a:r>
                      <a:endParaRPr lang="en-US" sz="2700" dirty="0"/>
                    </a:p>
                  </a:txBody>
                  <a:tcPr marL="136221" marR="136221" marT="68110" marB="68110"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 Pumps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" y="4343400"/>
            <a:ext cx="2921000" cy="2190750"/>
          </a:xfrm>
          <a:prstGeom prst="rect">
            <a:avLst/>
          </a:prstGeom>
        </p:spPr>
      </p:pic>
      <p:pic>
        <p:nvPicPr>
          <p:cNvPr id="14" name="Picture 13" descr="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96000" y="4648200"/>
            <a:ext cx="2971800" cy="1981200"/>
          </a:xfrm>
          <a:prstGeom prst="rect">
            <a:avLst/>
          </a:prstGeom>
        </p:spPr>
      </p:pic>
      <p:pic>
        <p:nvPicPr>
          <p:cNvPr id="15" name="Picture 14" descr="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1600" y="1828800"/>
            <a:ext cx="2870200" cy="2152650"/>
          </a:xfrm>
          <a:prstGeom prst="rect">
            <a:avLst/>
          </a:prstGeom>
        </p:spPr>
      </p:pic>
      <p:pic>
        <p:nvPicPr>
          <p:cNvPr id="16" name="Picture 15" descr="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91200" y="1676400"/>
            <a:ext cx="3276600" cy="2457450"/>
          </a:xfrm>
          <a:prstGeom prst="rect">
            <a:avLst/>
          </a:prstGeom>
        </p:spPr>
      </p:pic>
      <p:pic>
        <p:nvPicPr>
          <p:cNvPr id="17" name="Picture 16" descr="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67050" y="2311400"/>
            <a:ext cx="2952750" cy="3937000"/>
          </a:xfrm>
          <a:prstGeom prst="rect">
            <a:avLst/>
          </a:prstGeom>
        </p:spPr>
      </p:pic>
      <p:pic>
        <p:nvPicPr>
          <p:cNvPr id="10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24600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23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the Ram Pump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93442" y="2133600"/>
            <a:ext cx="6179842" cy="34290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dirty="0" smtClean="0"/>
              <a:t>1. Union</a:t>
            </a:r>
          </a:p>
          <a:p>
            <a:r>
              <a:rPr lang="en-US" sz="1800" dirty="0" smtClean="0"/>
              <a:t>2. Valve</a:t>
            </a:r>
          </a:p>
          <a:p>
            <a:r>
              <a:rPr lang="en-US" sz="1800" dirty="0" smtClean="0"/>
              <a:t>3. Tee</a:t>
            </a:r>
          </a:p>
          <a:p>
            <a:r>
              <a:rPr lang="en-US" sz="1800" dirty="0" smtClean="0"/>
              <a:t>4. </a:t>
            </a:r>
            <a:r>
              <a:rPr lang="en-US" sz="1800" dirty="0"/>
              <a:t>Check valve – wasting </a:t>
            </a:r>
            <a:r>
              <a:rPr lang="en-US" sz="1800" dirty="0" smtClean="0"/>
              <a:t>valve</a:t>
            </a:r>
          </a:p>
          <a:p>
            <a:r>
              <a:rPr lang="en-US" sz="1800" dirty="0" smtClean="0"/>
              <a:t>5. Check valve</a:t>
            </a:r>
          </a:p>
          <a:p>
            <a:r>
              <a:rPr lang="en-US" sz="1800" dirty="0" smtClean="0"/>
              <a:t>6. Nipple</a:t>
            </a:r>
          </a:p>
          <a:p>
            <a:r>
              <a:rPr lang="en-US" sz="1800" dirty="0" smtClean="0"/>
              <a:t>7. Bushing</a:t>
            </a:r>
          </a:p>
          <a:p>
            <a:r>
              <a:rPr lang="en-US" sz="1800" dirty="0" smtClean="0"/>
              <a:t>8. Coupling</a:t>
            </a:r>
          </a:p>
          <a:p>
            <a:r>
              <a:rPr lang="en-US" sz="1800" dirty="0" smtClean="0"/>
              <a:t>9. PVC pipe</a:t>
            </a:r>
          </a:p>
          <a:p>
            <a:r>
              <a:rPr lang="en-US" sz="1800" dirty="0" smtClean="0"/>
              <a:t>10. PVC cap</a:t>
            </a:r>
          </a:p>
          <a:p>
            <a:r>
              <a:rPr lang="en-US" sz="1800" dirty="0" smtClean="0"/>
              <a:t>11. Bushing</a:t>
            </a:r>
          </a:p>
          <a:p>
            <a:r>
              <a:rPr lang="en-US" sz="1800" dirty="0" smtClean="0"/>
              <a:t>12. Valve</a:t>
            </a:r>
          </a:p>
          <a:p>
            <a:r>
              <a:rPr lang="en-US" sz="1800" dirty="0" smtClean="0"/>
              <a:t>13. Union</a:t>
            </a:r>
            <a:endParaRPr lang="en-US" sz="1800" dirty="0"/>
          </a:p>
        </p:txBody>
      </p:sp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24600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560342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Valves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Check valves are essential to the ram pump, because they allow water to flow in only one direction</a:t>
            </a:r>
          </a:p>
          <a:p>
            <a:r>
              <a:rPr lang="en-US" dirty="0" smtClean="0"/>
              <a:t>The ram pump uses two check valves – the wasting valve, which is initially open, and another valve that is initially closed</a:t>
            </a:r>
          </a:p>
          <a:p>
            <a:r>
              <a:rPr lang="en-US" dirty="0" smtClean="0"/>
              <a:t>Two types of valves that could be used in a ram pump are a ball check valve and a swing check valve</a:t>
            </a: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24600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350027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Valves</a:t>
            </a:r>
            <a:endParaRPr lang="en-US" dirty="0"/>
          </a:p>
        </p:txBody>
      </p:sp>
      <p:pic>
        <p:nvPicPr>
          <p:cNvPr id="2052" name="Picture 4" descr="http://www.ecccorrosion.com/images/check_valv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6068" y="1937905"/>
            <a:ext cx="20574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crp.co.uk/UserFiles/Images/Check%20Valves/ARL/ARL2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27515"/>
            <a:ext cx="2381250" cy="193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opwglobal.com/ProductModule/image.axd?id=29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2994" y="3899190"/>
            <a:ext cx="2301604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g.diytrade.com/cdimg/1142717/12545840/0/1271669266/PVC_Swing_Check_Valv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861091"/>
            <a:ext cx="3009900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"/>
          <p:cNvPicPr>
            <a:picLocks noChangeAspect="1" noChangeArrowheads="1"/>
          </p:cNvPicPr>
          <p:nvPr/>
        </p:nvPicPr>
        <p:blipFill>
          <a:blip r:embed="rId6" cstate="print"/>
          <a:srcRect r="4546"/>
          <a:stretch>
            <a:fillRect/>
          </a:stretch>
        </p:blipFill>
        <p:spPr bwMode="auto">
          <a:xfrm>
            <a:off x="0" y="6324600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727578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4950</TotalTime>
  <Words>586</Words>
  <Application>Microsoft Office PowerPoint</Application>
  <PresentationFormat>On-screen Show (4:3)</PresentationFormat>
  <Paragraphs>109</Paragraphs>
  <Slides>17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1_AguaClara the road</vt:lpstr>
      <vt:lpstr>Ram Pump</vt:lpstr>
      <vt:lpstr>Outline</vt:lpstr>
      <vt:lpstr>Ram Pumps: Introduction</vt:lpstr>
      <vt:lpstr>Design Goals</vt:lpstr>
      <vt:lpstr>Ram Pumps: Introduction</vt:lpstr>
      <vt:lpstr>Ram Pumps</vt:lpstr>
      <vt:lpstr>Parts of the Ram Pump</vt:lpstr>
      <vt:lpstr>Check Valves</vt:lpstr>
      <vt:lpstr>Check Valves</vt:lpstr>
      <vt:lpstr>How a Ram Pump Works</vt:lpstr>
      <vt:lpstr>How a Ram Pump Works</vt:lpstr>
      <vt:lpstr>How a Ram Pump Works</vt:lpstr>
      <vt:lpstr>How a Ram Pump Works</vt:lpstr>
      <vt:lpstr>Ram Pump Test Apparatus</vt:lpstr>
      <vt:lpstr>Features of Apparatus </vt:lpstr>
      <vt:lpstr>Parameters to Test </vt:lpstr>
      <vt:lpstr>Questions?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Mahina Wang</cp:lastModifiedBy>
  <cp:revision>330</cp:revision>
  <dcterms:created xsi:type="dcterms:W3CDTF">2008-08-26T14:48:34Z</dcterms:created>
  <dcterms:modified xsi:type="dcterms:W3CDTF">2012-10-16T18:38:07Z</dcterms:modified>
</cp:coreProperties>
</file>