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9" r:id="rId3"/>
    <p:sldId id="262" r:id="rId4"/>
    <p:sldId id="270" r:id="rId5"/>
    <p:sldId id="265" r:id="rId6"/>
    <p:sldId id="271" r:id="rId7"/>
    <p:sldId id="266" r:id="rId8"/>
    <p:sldId id="272" r:id="rId9"/>
    <p:sldId id="267" r:id="rId10"/>
    <p:sldId id="268" r:id="rId11"/>
    <p:sldId id="273" r:id="rId12"/>
    <p:sldId id="259" r:id="rId13"/>
    <p:sldId id="261" r:id="rId14"/>
    <p:sldId id="274" r:id="rId15"/>
    <p:sldId id="279" r:id="rId16"/>
    <p:sldId id="275" r:id="rId17"/>
    <p:sldId id="277" r:id="rId18"/>
    <p:sldId id="276" r:id="rId19"/>
    <p:sldId id="27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0625" autoAdjust="0"/>
  </p:normalViewPr>
  <p:slideViewPr>
    <p:cSldViewPr snapToGrid="0">
      <p:cViewPr varScale="1">
        <p:scale>
          <a:sx n="86" d="100"/>
          <a:sy n="86" d="100"/>
        </p:scale>
        <p:origin x="-128" y="-34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uan\Desktop\AguaClara\Spring%202016\Final%20D%20flow%20rate%20tests%204_18_16.xlsx" TargetMode="External"/><Relationship Id="rId2" Type="http://schemas.microsoft.com/office/2011/relationships/chartStyle" Target="style1.xml"/><Relationship Id="rId3" Type="http://schemas.microsoft.com/office/2011/relationships/chartColorStyle" Target="colors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a:t>Spring System Comparison</a:t>
            </a:r>
          </a:p>
        </c:rich>
      </c:tx>
      <c:layout/>
      <c:overlay val="0"/>
      <c:spPr>
        <a:noFill/>
        <a:ln>
          <a:noFill/>
        </a:ln>
        <a:effectLst/>
      </c:spPr>
    </c:title>
    <c:autoTitleDeleted val="0"/>
    <c:plotArea>
      <c:layout>
        <c:manualLayout>
          <c:layoutTarget val="inner"/>
          <c:xMode val="edge"/>
          <c:yMode val="edge"/>
          <c:x val="0.0805727758992737"/>
          <c:y val="0.116535265151665"/>
          <c:w val="0.762063344135729"/>
          <c:h val="0.743951357524275"/>
        </c:manualLayout>
      </c:layout>
      <c:scatterChart>
        <c:scatterStyle val="smoothMarker"/>
        <c:varyColors val="0"/>
        <c:ser>
          <c:idx val="0"/>
          <c:order val="0"/>
          <c:tx>
            <c:v>Union Design Force = 6.625 lb</c:v>
          </c:tx>
          <c:spPr>
            <a:ln w="19050" cap="rnd">
              <a:noFill/>
              <a:round/>
            </a:ln>
            <a:effectLst/>
          </c:spPr>
          <c:marker>
            <c:symbol val="circle"/>
            <c:size val="4"/>
            <c:spPr>
              <a:solidFill>
                <a:schemeClr val="accent1"/>
              </a:solidFill>
              <a:ln w="9525">
                <a:solidFill>
                  <a:schemeClr val="accent1"/>
                </a:solidFill>
              </a:ln>
              <a:effectLst/>
            </c:spPr>
          </c:marker>
          <c:trendline>
            <c:spPr>
              <a:ln w="19050" cap="rnd">
                <a:solidFill>
                  <a:schemeClr val="accent1"/>
                </a:solidFill>
                <a:prstDash val="solid"/>
              </a:ln>
              <a:effectLst/>
            </c:spPr>
            <c:trendlineType val="linear"/>
            <c:dispRSqr val="0"/>
            <c:dispEq val="0"/>
          </c:trendline>
          <c:xVal>
            <c:numRef>
              <c:f>Sheet1!$D$16:$D$19</c:f>
              <c:numCache>
                <c:formatCode>General</c:formatCode>
                <c:ptCount val="4"/>
                <c:pt idx="0">
                  <c:v>8.27</c:v>
                </c:pt>
                <c:pt idx="1">
                  <c:v>10.53</c:v>
                </c:pt>
                <c:pt idx="2">
                  <c:v>11.71</c:v>
                </c:pt>
                <c:pt idx="3">
                  <c:v>13.65</c:v>
                </c:pt>
              </c:numCache>
            </c:numRef>
          </c:xVal>
          <c:yVal>
            <c:numRef>
              <c:f>Sheet1!$C$16:$C$19</c:f>
              <c:numCache>
                <c:formatCode>General</c:formatCode>
                <c:ptCount val="4"/>
                <c:pt idx="0">
                  <c:v>4.584527220999997</c:v>
                </c:pt>
                <c:pt idx="1">
                  <c:v>3.48583878</c:v>
                </c:pt>
                <c:pt idx="2">
                  <c:v>2.805986104</c:v>
                </c:pt>
                <c:pt idx="3">
                  <c:v>2.238046796</c:v>
                </c:pt>
              </c:numCache>
            </c:numRef>
          </c:yVal>
          <c:smooth val="1"/>
        </c:ser>
        <c:ser>
          <c:idx val="1"/>
          <c:order val="1"/>
          <c:tx>
            <c:v>Union Design Force= 7.95 lb</c:v>
          </c:tx>
          <c:spPr>
            <a:ln w="19050" cap="rnd">
              <a:noFill/>
              <a:round/>
            </a:ln>
            <a:effectLst/>
          </c:spPr>
          <c:marker>
            <c:symbol val="circle"/>
            <c:size val="4"/>
            <c:spPr>
              <a:solidFill>
                <a:schemeClr val="accent2"/>
              </a:solidFill>
              <a:ln w="9525">
                <a:solidFill>
                  <a:schemeClr val="accent2"/>
                </a:solidFill>
              </a:ln>
              <a:effectLst/>
            </c:spPr>
          </c:marker>
          <c:trendline>
            <c:spPr>
              <a:ln w="19050" cap="rnd">
                <a:solidFill>
                  <a:schemeClr val="accent2"/>
                </a:solidFill>
                <a:prstDash val="solid"/>
              </a:ln>
              <a:effectLst/>
            </c:spPr>
            <c:trendlineType val="linear"/>
            <c:dispRSqr val="0"/>
            <c:dispEq val="0"/>
          </c:trendline>
          <c:xVal>
            <c:numRef>
              <c:f>Sheet1!$D$24:$D$27</c:f>
              <c:numCache>
                <c:formatCode>General</c:formatCode>
                <c:ptCount val="4"/>
                <c:pt idx="0">
                  <c:v>5.71</c:v>
                </c:pt>
                <c:pt idx="1">
                  <c:v>8.06</c:v>
                </c:pt>
                <c:pt idx="2">
                  <c:v>9.47</c:v>
                </c:pt>
                <c:pt idx="3">
                  <c:v>17.05</c:v>
                </c:pt>
              </c:numCache>
            </c:numRef>
          </c:xVal>
          <c:yVal>
            <c:numRef>
              <c:f>Sheet1!$C$24:$C$27</c:f>
              <c:numCache>
                <c:formatCode>General</c:formatCode>
                <c:ptCount val="4"/>
                <c:pt idx="0">
                  <c:v>4.72463768115942</c:v>
                </c:pt>
                <c:pt idx="1">
                  <c:v>4.207650273224043</c:v>
                </c:pt>
                <c:pt idx="2">
                  <c:v>3.844041735310268</c:v>
                </c:pt>
                <c:pt idx="3">
                  <c:v>1.140808344198175</c:v>
                </c:pt>
              </c:numCache>
            </c:numRef>
          </c:yVal>
          <c:smooth val="1"/>
        </c:ser>
        <c:ser>
          <c:idx val="2"/>
          <c:order val="2"/>
          <c:tx>
            <c:v>Prototype Force = 5.035</c:v>
          </c:tx>
          <c:spPr>
            <a:ln w="19050" cap="rnd">
              <a:noFill/>
              <a:round/>
            </a:ln>
            <a:effectLst/>
          </c:spPr>
          <c:marker>
            <c:symbol val="circle"/>
            <c:size val="4"/>
            <c:spPr>
              <a:solidFill>
                <a:schemeClr val="accent3"/>
              </a:solidFill>
              <a:ln w="9525">
                <a:solidFill>
                  <a:schemeClr val="accent3"/>
                </a:solidFill>
              </a:ln>
              <a:effectLst/>
            </c:spPr>
          </c:marker>
          <c:trendline>
            <c:spPr>
              <a:ln w="19050" cap="rnd">
                <a:solidFill>
                  <a:schemeClr val="accent3"/>
                </a:solidFill>
                <a:prstDash val="solid"/>
              </a:ln>
              <a:effectLst/>
            </c:spPr>
            <c:trendlineType val="linear"/>
            <c:dispRSqr val="0"/>
            <c:dispEq val="0"/>
          </c:trendline>
          <c:xVal>
            <c:numRef>
              <c:f>Sheet1!$K$20:$K$22</c:f>
              <c:numCache>
                <c:formatCode>General</c:formatCode>
                <c:ptCount val="3"/>
                <c:pt idx="0">
                  <c:v>2.7</c:v>
                </c:pt>
                <c:pt idx="1">
                  <c:v>5.0</c:v>
                </c:pt>
                <c:pt idx="2">
                  <c:v>10.0</c:v>
                </c:pt>
              </c:numCache>
            </c:numRef>
          </c:xVal>
          <c:yVal>
            <c:numRef>
              <c:f>Sheet1!$M$20:$M$22</c:f>
              <c:numCache>
                <c:formatCode>General</c:formatCode>
                <c:ptCount val="3"/>
                <c:pt idx="0">
                  <c:v>7.149999999999999</c:v>
                </c:pt>
                <c:pt idx="1">
                  <c:v>6.233333333333336</c:v>
                </c:pt>
                <c:pt idx="2">
                  <c:v>3.7</c:v>
                </c:pt>
              </c:numCache>
            </c:numRef>
          </c:yVal>
          <c:smooth val="1"/>
        </c:ser>
        <c:dLbls>
          <c:showLegendKey val="0"/>
          <c:showVal val="0"/>
          <c:showCatName val="0"/>
          <c:showSerName val="0"/>
          <c:showPercent val="0"/>
          <c:showBubbleSize val="0"/>
        </c:dLbls>
        <c:axId val="2124886328"/>
        <c:axId val="2112985672"/>
      </c:scatterChart>
      <c:valAx>
        <c:axId val="2124886328"/>
        <c:scaling>
          <c:orientation val="minMax"/>
          <c:min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a:t>Head (m)</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112985672"/>
        <c:crosses val="autoZero"/>
        <c:crossBetween val="midCat"/>
      </c:valAx>
      <c:valAx>
        <c:axId val="2112985672"/>
        <c:scaling>
          <c:orientation val="minMax"/>
          <c:max val="8.0"/>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US"/>
                  <a:t>Flow Rate (mL/s)</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124886328"/>
        <c:crosses val="autoZero"/>
        <c:crossBetween val="midCat"/>
      </c:valAx>
      <c:spPr>
        <a:noFill/>
        <a:ln>
          <a:noFill/>
        </a:ln>
        <a:effectLst/>
      </c:spPr>
    </c:plotArea>
    <c:legend>
      <c:legendPos val="r"/>
      <c:legendEntry>
        <c:idx val="3"/>
        <c:delete val="1"/>
      </c:legendEntry>
      <c:legendEntry>
        <c:idx val="4"/>
        <c:delete val="1"/>
      </c:legendEntry>
      <c:legendEntry>
        <c:idx val="5"/>
        <c:delete val="1"/>
      </c:legendEntry>
      <c:layout>
        <c:manualLayout>
          <c:xMode val="edge"/>
          <c:yMode val="edge"/>
          <c:x val="0.855246431163388"/>
          <c:y val="0.0876700616318792"/>
          <c:w val="0.133854530992401"/>
          <c:h val="0.823147035771823"/>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701085-DECF-42E2-B900-22F65B3D0A6B}" type="datetimeFigureOut">
              <a:rPr lang="en-US" smtClean="0"/>
              <a:t>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11FD9-2E30-4C47-A861-CC950DE10BF4}" type="slidenum">
              <a:rPr lang="en-US" smtClean="0"/>
              <a:t>‹#›</a:t>
            </a:fld>
            <a:endParaRPr lang="en-US"/>
          </a:p>
        </p:txBody>
      </p:sp>
    </p:spTree>
    <p:extLst>
      <p:ext uri="{BB962C8B-B14F-4D97-AF65-F5344CB8AC3E}">
        <p14:creationId xmlns:p14="http://schemas.microsoft.com/office/powerpoint/2010/main" val="277968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211FD9-2E30-4C47-A861-CC950DE10BF4}" type="slidenum">
              <a:rPr lang="en-US" smtClean="0"/>
              <a:t>1</a:t>
            </a:fld>
            <a:endParaRPr lang="en-US"/>
          </a:p>
        </p:txBody>
      </p:sp>
    </p:spTree>
    <p:extLst>
      <p:ext uri="{BB962C8B-B14F-4D97-AF65-F5344CB8AC3E}">
        <p14:creationId xmlns:p14="http://schemas.microsoft.com/office/powerpoint/2010/main" val="2352960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This is how a vertical ram pump could potentially fit into an AguaClara plant. The system is added onto the piping after chlorination and in the basement, and returns un-pumped water back into the distribution pipe. Should the plant have no further need for the ram pump at any point (if the stock tanks are full), then water can be directed around the ram pump through the alternative pipe. To replace or adjust the spring, two unions need to be undone.</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Moving forward, the team will prove consistent functionality and outline a manual and schematic for ease of use within the plant. Using the understanding of the physics gained by testing the collar, the team will work on doing further analysis of the forces within the system in order to provide each </a:t>
            </a:r>
            <a:r>
              <a:rPr lang="en-US" sz="1000" dirty="0" err="1" smtClean="0"/>
              <a:t>AguaClara</a:t>
            </a:r>
            <a:r>
              <a:rPr lang="en-US" sz="1000" dirty="0" smtClean="0"/>
              <a:t> plant with an estimate of a spring force that will be necessary for the specific plant parameters. Furthermore, the Union-Collar design needs to be modeled in AutoCAD, which the team also hopes to accomplish next semester. Moreover, future teams should test the effect of having the ram pump connected to the distribution piping. It is thought that perhaps an outlet for air will be needed to</a:t>
            </a:r>
            <a:r>
              <a:rPr lang="en-US" sz="1000" baseline="0" dirty="0" smtClean="0"/>
              <a:t> prevent any vacuum effects from occurring as a result of pump cycles</a:t>
            </a:r>
            <a:r>
              <a:rPr lang="en-US" sz="1000" dirty="0" smtClean="0"/>
              <a:t>. In addition, future teams can look into trying to restrict the water inside the pump from reaching a zero velocity when the plate is closed to increase pump efficiency. </a:t>
            </a:r>
          </a:p>
          <a:p>
            <a:pPr lvl="0">
              <a:spcBef>
                <a:spcPts val="0"/>
              </a:spcBef>
              <a:buNone/>
            </a:pP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80721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211FD9-2E30-4C47-A861-CC950DE10BF4}" type="slidenum">
              <a:rPr lang="en-US" smtClean="0"/>
              <a:t>12</a:t>
            </a:fld>
            <a:endParaRPr lang="en-US"/>
          </a:p>
        </p:txBody>
      </p:sp>
    </p:spTree>
    <p:extLst>
      <p:ext uri="{BB962C8B-B14F-4D97-AF65-F5344CB8AC3E}">
        <p14:creationId xmlns:p14="http://schemas.microsoft.com/office/powerpoint/2010/main" val="4140108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211FD9-2E30-4C47-A861-CC950DE10BF4}" type="slidenum">
              <a:rPr lang="en-US" smtClean="0"/>
              <a:t>13</a:t>
            </a:fld>
            <a:endParaRPr lang="en-US"/>
          </a:p>
        </p:txBody>
      </p:sp>
    </p:spTree>
    <p:extLst>
      <p:ext uri="{BB962C8B-B14F-4D97-AF65-F5344CB8AC3E}">
        <p14:creationId xmlns:p14="http://schemas.microsoft.com/office/powerpoint/2010/main" val="3579157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See research</a:t>
            </a:r>
            <a:r>
              <a:rPr lang="en-US" sz="1000" baseline="0" dirty="0" smtClean="0"/>
              <a:t> report for more information.</a:t>
            </a:r>
            <a:endParaRPr lang="en-US" sz="1000" dirty="0" smtClean="0"/>
          </a:p>
          <a:p>
            <a:pPr lvl="0">
              <a:spcBef>
                <a:spcPts val="0"/>
              </a:spcBef>
              <a:buNone/>
            </a:pPr>
            <a:endParaRPr lang="en-US" sz="1000" dirty="0" smtClean="0"/>
          </a:p>
          <a:p>
            <a:pPr lvl="0">
              <a:spcBef>
                <a:spcPts val="0"/>
              </a:spcBef>
              <a:buNone/>
            </a:pPr>
            <a:r>
              <a:rPr lang="en-US" sz="1000" dirty="0" smtClean="0"/>
              <a:t>Before the ram pump begins to function, the air chamber is filled with air at zero gauge pressure. As the pump operates and the check valve closes, highly pressurized water enters the chamber and compresses the air within it ('Closed Check Valve' in the figure). When the check valve opens and the water depressurizes, the force of the now-compressed air pushes the depressurized water out of the air chamber, through the effluent pipe, and to the effluent valve ('Open Check Valve' in the figure). This effect produces a steady effluent and increases the pump's effluent flow rate.</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6738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a:t>
            </a:r>
            <a:r>
              <a:rPr lang="en-US" sz="1000" baseline="0" dirty="0" smtClean="0"/>
              <a:t> team takes constant pressure data at three points: the air chamber, the waste valve, and the pressurized effluent. The most relevant point is the pressurized effluent, which allows the team to simulate pumping water to a higher head. The other data points help the team understand the pump physics, and which parts of the pump system experiences the most pressure. </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266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r>
              <a:rPr lang="en-US" sz="1000" dirty="0" smtClean="0"/>
              <a:t>The figure shows two pump </a:t>
            </a:r>
            <a:r>
              <a:rPr lang="en-US" sz="1000" dirty="0" err="1" smtClean="0"/>
              <a:t>cylces</a:t>
            </a:r>
            <a:r>
              <a:rPr lang="en-US" sz="1000" dirty="0" smtClean="0"/>
              <a:t>. The shaded regions indicate volumes of water. The figure shows that more water will always be un-pumped than pumped in a ram pump.</a:t>
            </a:r>
          </a:p>
          <a:p>
            <a:endParaRPr lang="en-US" sz="1000" dirty="0" smtClean="0"/>
          </a:p>
          <a:p>
            <a:r>
              <a:rPr lang="en-US" sz="1000" dirty="0" smtClean="0"/>
              <a:t>The velocity going to zero during each cycle, as that is what the team believes happens in the current pump. However, the team also believes that this is not as efficient as it could be. Simple geometry shows diminishing returns in terms of pumped water as the velocity approaches zero (lower triangle height implies lower area). Therefore, if the velocity were to only drop halfway to zero and the cycles would speed up accordingly, the pump should produce a higher flow rate.</a:t>
            </a:r>
          </a:p>
          <a:p>
            <a:pPr lvl="0">
              <a:spcBef>
                <a:spcPts val="0"/>
              </a:spcBef>
              <a:buNone/>
            </a:pP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0634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r>
              <a:rPr lang="en-US" sz="1000" dirty="0" smtClean="0"/>
              <a:t>The figure shows a graph of flow rates from the pump vs head. The graph shows that exposing the spring to water does not have a significant effect on the flow rate since the results obtained are similar to the results obtained from the prototype design.</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355247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r>
              <a:rPr lang="en-US" sz="1000" dirty="0" smtClean="0"/>
              <a:t>See</a:t>
            </a:r>
            <a:r>
              <a:rPr lang="en-US" sz="1000" baseline="0" dirty="0" smtClean="0"/>
              <a:t> slide 9. This is an attempt to explain the data.</a:t>
            </a:r>
          </a:p>
          <a:p>
            <a:endParaRPr lang="en-US" sz="1000" baseline="0" dirty="0" smtClean="0"/>
          </a:p>
          <a:p>
            <a:r>
              <a:rPr lang="en-US" sz="1000" dirty="0" smtClean="0"/>
              <a:t>This graph displays the difference between short and long pump cycles. While the short cycle pumps less water in each cycle, in a given amount of time there will be more short cycles than long ones.</a:t>
            </a:r>
          </a:p>
          <a:p>
            <a:endParaRPr lang="en-US" sz="1000" dirty="0" smtClean="0"/>
          </a:p>
          <a:p>
            <a:r>
              <a:rPr lang="en-US" sz="1000" dirty="0" smtClean="0"/>
              <a:t>After some thought and assistance from Professor Weber-Shirk, the team came up with a new hypothesis to explain the data: variable leakage. The hypothesis is as follows: when pumping to higher heads, the pressure on the opposite side of the stop valve (on the other side of the check valve) is significant. As a result, when the check valve closes and the stop valve opens, a sizable volume of high-pressure water (water that has already been pumped) on the opposite side of the stop valve leaks back into the check valve system. When pumping to lower heads, the pressure on the opposite side of the stop valve is not as great, and therefore the pump does not leak as much. </a:t>
            </a:r>
          </a:p>
          <a:p>
            <a:endParaRPr lang="en-US" sz="1000" dirty="0" smtClean="0"/>
          </a:p>
          <a:p>
            <a:endParaRPr lang="en-US" sz="1000" baseline="0" dirty="0" smtClean="0"/>
          </a:p>
          <a:p>
            <a:endParaRPr lang="en-US" sz="1000" baseline="0" dirty="0" smtClean="0"/>
          </a:p>
          <a:p>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26578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r>
              <a:rPr lang="en-US" sz="1000" dirty="0" smtClean="0"/>
              <a:t>See</a:t>
            </a:r>
            <a:r>
              <a:rPr lang="en-US" sz="1000" baseline="0" dirty="0" smtClean="0"/>
              <a:t> slide 9. This is an attempt to explain the data.</a:t>
            </a:r>
          </a:p>
          <a:p>
            <a:endParaRPr lang="en-US" sz="1000" baseline="0" dirty="0" smtClean="0"/>
          </a:p>
          <a:p>
            <a:r>
              <a:rPr lang="en-US" sz="1000" dirty="0" smtClean="0"/>
              <a:t>Demonstrates the increased leakage effect at higher heads/pressures. While the volume of water pumped naturally decreases with increasing head, it further decreases as the volume of leaked water becomes even more significant.</a:t>
            </a:r>
          </a:p>
          <a:p>
            <a:endParaRPr lang="en-US" sz="1000" dirty="0" smtClean="0"/>
          </a:p>
          <a:p>
            <a:r>
              <a:rPr lang="en-US" sz="1000" dirty="0" smtClean="0"/>
              <a:t>Relating this back to short and long cycles, the team believes that shorter cycles lose efficiency far more rapidly than longer cycles because of this phenomenon. Shorter cycles pump less water per cycle than longer ones and have more cycles in any given time interval to compensate. However, this means that there are more cycles during which the stop valve will leak. At higher heads, this leakage quickly inhibits the efficiency of short cycles. On the contrary, low heads have low leakage per cycle. Since short cycles are more efficient than long ones at lower heads (closer to the ideal non-leaky system), the team therefore concludes that shorter cycles must be intrinsically more efficient under ideal conditions (no leakage). </a:t>
            </a:r>
          </a:p>
          <a:p>
            <a:endParaRPr lang="en-US" sz="1000" baseline="0" dirty="0" smtClean="0"/>
          </a:p>
          <a:p>
            <a:endParaRPr lang="en-US" sz="1000" baseline="0" dirty="0" smtClean="0"/>
          </a:p>
          <a:p>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01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Ram</a:t>
            </a:r>
            <a:r>
              <a:rPr lang="en-US" sz="1000" baseline="0" dirty="0" smtClean="0"/>
              <a:t> pumps have been used historically to pump water to higher elevations without using electricity. Conventional ram pumps use a horizontal deign like the red one to the right. Our design is a vertical design and is shown on the left. This semester the team worked on finalizing a vertical enclosed design to prevent splashing. </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 pump allows operators to use the bathrooms and fill chemical stock tanks without carrying buckets of water up two flights of stairs. Although the layout of each plant is different, the ram pump is flexible enough that it can fit into any design. Located in the basement, the ram pump can be turned on or off as needed. The</a:t>
            </a:r>
            <a:r>
              <a:rPr lang="en-US" sz="1000" baseline="0" dirty="0" smtClean="0"/>
              <a:t> figure shows a</a:t>
            </a:r>
            <a:r>
              <a:rPr lang="en-US" sz="1000" dirty="0" smtClean="0"/>
              <a:t> general schematic for the location of the ram pump within a plant. This schematic shows how the team hopes to implement the vertical design. Currently, the horizontal (not self-contained) ram pump in use in Honduras is located in the same place, but is contained within a concrete box to contain splashing.</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 team's current ram pump set up. Water moves from the electric pump to the head tank, and then down the 1" drive pipe. From there, it flows to the ram pump itself, where it is either discarded into the collection bucket as </a:t>
            </a:r>
            <a:r>
              <a:rPr lang="en-US" sz="1000" dirty="0" err="1" smtClean="0"/>
              <a:t>unpumped</a:t>
            </a:r>
            <a:r>
              <a:rPr lang="en-US" sz="1000" dirty="0" smtClean="0"/>
              <a:t> water or is pumped through the air chamber and becomes effluent. Since pumping water 4 to 10 meters above the ram pump is impractical in the lab, the setup includes a pressurizing effluent valve which pressurizes the water being pumped, thereby simulating pumping water to a higher elevation. </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Water from the drive pipe collides with and flows past the plate, exerting a downwards force which moves the plate onto the constriction and compresses the spring. The pressure spikes within the check valve and induces the water to move through the stop valve and into the effluent pipe. The released pressure combined with the compressed spring move the plate off of the constriction and back into the open position, where the cycle repeats.</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a:t>
            </a:r>
            <a:r>
              <a:rPr lang="en-US" sz="1000" baseline="0" dirty="0" smtClean="0"/>
              <a:t> team began with the prototype (far left) of the vertical design from previous semesters. Removing the holes from the design and allowing the water to go through the system instead of out of it, brought the team to the middle-left design, using an empty check valve as the spring-constrictor instead of the fully-restricting plate of the prototype. With stability and durability in mind, the team created the full-brass design in the middle-right, which had no functional changes over the previous iteration. This design was too imprecise, however. To change/adjust the spring, the brass nipple needed to be unscrewed from one of the check valves each time, and it was impossible to consistently screw the nipple back on the same amount every time. This led to inconsistent spring compression, which the team sought to remedy in the next design. By using a union, the spring was guaranteed to be compressed the same amount every time, as the union screws in entirely every time by virtue of it’s design.</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Theory</a:t>
            </a:r>
            <a:r>
              <a:rPr lang="en-US" sz="1000" baseline="0" dirty="0" smtClean="0"/>
              <a:t> behind the collar. The collar will restrict the amplitude of the plate, which will forcibly decrease the cycle time in an easily controlled and reproducible way. </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This design offers two changes</a:t>
            </a:r>
            <a:r>
              <a:rPr lang="en-US" sz="1000" baseline="0" dirty="0" smtClean="0"/>
              <a:t> over the previous. The first is the collar, which serves to restrict the amplitude of the plate, as previously described. The second it the replacement of one of the nuts in the jam nut with a long nut. This change was implemented so the unthreaded portion at the bottom of the rod could be extended. This was done so the spring will never be exposed to the threads, which would eventually wear it down. The purpose of the long nut is to still allow compression of the spring within a 1 inch range, which is more than enough to test the spring’s limits.</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dirty="0" smtClean="0"/>
              <a:t>The graph shows the flow rates collected for different plate amplitudes. Intriguingly, changing the amplitude changed the slope of the flow rate </a:t>
            </a:r>
            <a:r>
              <a:rPr lang="en-US" sz="1000" dirty="0" err="1" smtClean="0"/>
              <a:t>vs</a:t>
            </a:r>
            <a:r>
              <a:rPr lang="en-US" sz="1000" dirty="0" smtClean="0"/>
              <a:t> head plot, which was a completely unexpected result. Regarding the magnitude of the restrictions, the second restriction was 0.168 inches greater than the initial, the third was 0.262 inches greater than the first, and the fourth was 0.278 inches greater than the first (the plate opened a few millimeters). The graph shows</a:t>
            </a:r>
            <a:r>
              <a:rPr lang="en-US" sz="1000" baseline="0" dirty="0" smtClean="0"/>
              <a:t> that at around the heads needed at AguaClara plants (approximately 7m) the Collar does not make much of a difference. The collar design will still be kept though to allow flexibility for different springs. </a:t>
            </a:r>
            <a:endParaRPr lang="en-US" sz="1000"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8446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normAutofit/>
          </a:bodyPr>
          <a:lstStyle>
            <a:lvl1pPr algn="ctr">
              <a:defRPr sz="7200">
                <a:latin typeface="+mj-lt"/>
                <a:cs typeface="Arial" panose="020B0604020202020204" pitchFamily="34" charset="0"/>
              </a:defRPr>
            </a:lvl1pPr>
          </a:lstStyle>
          <a:p>
            <a:r>
              <a:rPr lang="en-US" dirty="0" smtClean="0"/>
              <a:t>Team Name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mn-lt"/>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209730" y="6356348"/>
            <a:ext cx="928047" cy="423839"/>
          </a:xfrm>
        </p:spPr>
        <p:txBody>
          <a:bodyPr/>
          <a:lstStyle/>
          <a:p>
            <a:fld id="{52BA18B9-81B9-438D-BB25-980199F8EAE8}" type="datetime1">
              <a:rPr lang="en-US" smtClean="0"/>
              <a:t>5/20/16</a:t>
            </a:fld>
            <a:endParaRPr lang="en-US" dirty="0"/>
          </a:p>
        </p:txBody>
      </p:sp>
      <p:sp>
        <p:nvSpPr>
          <p:cNvPr id="6" name="Slide Number Placeholder 5"/>
          <p:cNvSpPr>
            <a:spLocks noGrp="1"/>
          </p:cNvSpPr>
          <p:nvPr>
            <p:ph type="sldNum" sz="quarter" idx="12"/>
          </p:nvPr>
        </p:nvSpPr>
        <p:spPr>
          <a:xfrm>
            <a:off x="11682484" y="6356350"/>
            <a:ext cx="384980" cy="365124"/>
          </a:xfrm>
        </p:spPr>
        <p:txBody>
          <a:bodyPr/>
          <a:lstStyle>
            <a:lvl1pPr>
              <a:defRPr b="1"/>
            </a:lvl1pPr>
          </a:lstStyle>
          <a:p>
            <a:r>
              <a:rPr lang="en-US" dirty="0" smtClean="0">
                <a:solidFill>
                  <a:srgbClr val="7F7F7F"/>
                </a:solidFill>
                <a:latin typeface="Arial" panose="020B0604020202020204" pitchFamily="34" charset="0"/>
                <a:cs typeface="Arial" panose="020B0604020202020204" pitchFamily="34" charset="0"/>
              </a:rPr>
              <a:t>#</a:t>
            </a:r>
            <a:endParaRPr lang="en-US" dirty="0">
              <a:solidFill>
                <a:srgbClr val="7F7F7F"/>
              </a:solidFill>
            </a:endParaRPr>
          </a:p>
        </p:txBody>
      </p:sp>
      <p:pic>
        <p:nvPicPr>
          <p:cNvPr id="7" name="Shape 165"/>
          <p:cNvPicPr preferRelativeResize="0"/>
          <p:nvPr userDrawn="1"/>
        </p:nvPicPr>
        <p:blipFill rotWithShape="1">
          <a:blip r:embed="rId2">
            <a:alphaModFix/>
          </a:blip>
          <a:srcRect l="4313" r="75452"/>
          <a:stretch/>
        </p:blipFill>
        <p:spPr>
          <a:xfrm>
            <a:off x="0" y="3509963"/>
            <a:ext cx="2275725" cy="3270224"/>
          </a:xfrm>
          <a:prstGeom prst="rect">
            <a:avLst/>
          </a:prstGeom>
          <a:noFill/>
          <a:ln>
            <a:noFill/>
          </a:ln>
        </p:spPr>
      </p:pic>
      <p:sp>
        <p:nvSpPr>
          <p:cNvPr id="9"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Research</a:t>
            </a:r>
            <a:r>
              <a:rPr lang="en-US" dirty="0" smtClean="0">
                <a:solidFill>
                  <a:srgbClr val="0B68FF"/>
                </a:solidFill>
                <a:latin typeface="Arial"/>
                <a:ea typeface="Arial"/>
                <a:cs typeface="Arial"/>
                <a:sym typeface="Arial"/>
              </a:rPr>
              <a:t> |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Tree>
    <p:extLst>
      <p:ext uri="{BB962C8B-B14F-4D97-AF65-F5344CB8AC3E}">
        <p14:creationId xmlns:p14="http://schemas.microsoft.com/office/powerpoint/2010/main" val="1588681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FE6B9F-0A78-42B9-9358-0DA2626E5262}" type="datetime1">
              <a:rPr lang="en-US" smtClean="0"/>
              <a:t>5/20/16</a:t>
            </a:fld>
            <a:endParaRPr lang="en-US"/>
          </a:p>
        </p:txBody>
      </p:sp>
      <p:sp>
        <p:nvSpPr>
          <p:cNvPr id="5" name="Footer Placeholder 4"/>
          <p:cNvSpPr>
            <a:spLocks noGrp="1"/>
          </p:cNvSpPr>
          <p:nvPr>
            <p:ph type="ftr" sz="quarter" idx="11"/>
          </p:nvPr>
        </p:nvSpPr>
        <p:spPr/>
        <p:txBody>
          <a:bodyPr/>
          <a:lstStyle/>
          <a:p>
            <a:r>
              <a:rPr lang="en-US" smtClean="0"/>
              <a:t>Team Type | Semester Year</a:t>
            </a:r>
            <a:endParaRPr lang="en-US"/>
          </a:p>
        </p:txBody>
      </p:sp>
      <p:sp>
        <p:nvSpPr>
          <p:cNvPr id="6" name="Slide Number Placeholder 5"/>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360481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3A9F5A-6065-4227-905A-BE0E9F94F3C0}" type="datetime1">
              <a:rPr lang="en-US" smtClean="0"/>
              <a:t>5/20/16</a:t>
            </a:fld>
            <a:endParaRPr lang="en-US"/>
          </a:p>
        </p:txBody>
      </p:sp>
      <p:sp>
        <p:nvSpPr>
          <p:cNvPr id="5" name="Footer Placeholder 4"/>
          <p:cNvSpPr>
            <a:spLocks noGrp="1"/>
          </p:cNvSpPr>
          <p:nvPr>
            <p:ph type="ftr" sz="quarter" idx="11"/>
          </p:nvPr>
        </p:nvSpPr>
        <p:spPr/>
        <p:txBody>
          <a:bodyPr/>
          <a:lstStyle/>
          <a:p>
            <a:r>
              <a:rPr lang="en-US" smtClean="0"/>
              <a:t>Team Type | Semester Year</a:t>
            </a:r>
            <a:endParaRPr lang="en-US"/>
          </a:p>
        </p:txBody>
      </p:sp>
      <p:sp>
        <p:nvSpPr>
          <p:cNvPr id="6" name="Slide Number Placeholder 5"/>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53163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Sentence header</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7F52BE2-A480-41C5-AFE8-E323729F0EAB}" type="datetime1">
              <a:rPr lang="en-US" smtClean="0"/>
              <a:t>5/20/16</a:t>
            </a:fld>
            <a:endParaRPr lang="en-US"/>
          </a:p>
        </p:txBody>
      </p:sp>
      <p:sp>
        <p:nvSpPr>
          <p:cNvPr id="5" name="Footer Placeholder 4"/>
          <p:cNvSpPr>
            <a:spLocks noGrp="1"/>
          </p:cNvSpPr>
          <p:nvPr>
            <p:ph type="ftr" sz="quarter" idx="11"/>
          </p:nvPr>
        </p:nvSpPr>
        <p:spPr/>
        <p:txBody>
          <a:bodyPr/>
          <a:lstStyle/>
          <a:p>
            <a:r>
              <a:rPr lang="en-US" smtClean="0"/>
              <a:t>Team Type | Semester Year</a:t>
            </a:r>
            <a:endParaRPr lang="en-US" dirty="0" smtClean="0"/>
          </a:p>
        </p:txBody>
      </p:sp>
      <p:sp>
        <p:nvSpPr>
          <p:cNvPr id="6" name="Slide Number Placeholder 5"/>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3686390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lgn="ctr">
              <a:defRPr sz="6000" baseline="0"/>
            </a:lvl1pPr>
          </a:lstStyle>
          <a:p>
            <a:r>
              <a:rPr lang="en-US" dirty="0" smtClean="0"/>
              <a:t>Section Header</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5971430-36AF-4BB4-AF0B-119920C29DD9}" type="datetime1">
              <a:rPr lang="en-US" smtClean="0"/>
              <a:t>5/20/16</a:t>
            </a:fld>
            <a:endParaRPr lang="en-US"/>
          </a:p>
        </p:txBody>
      </p:sp>
      <p:sp>
        <p:nvSpPr>
          <p:cNvPr id="5" name="Footer Placeholder 4"/>
          <p:cNvSpPr>
            <a:spLocks noGrp="1"/>
          </p:cNvSpPr>
          <p:nvPr>
            <p:ph type="ftr" sz="quarter" idx="11"/>
          </p:nvPr>
        </p:nvSpPr>
        <p:spPr/>
        <p:txBody>
          <a:bodyPr/>
          <a:lstStyle/>
          <a:p>
            <a:r>
              <a:rPr lang="en-US" smtClean="0"/>
              <a:t>Team Type | Semester Year</a:t>
            </a:r>
            <a:endParaRPr lang="en-US" dirty="0"/>
          </a:p>
        </p:txBody>
      </p:sp>
      <p:sp>
        <p:nvSpPr>
          <p:cNvPr id="6" name="Slide Number Placeholder 5"/>
          <p:cNvSpPr>
            <a:spLocks noGrp="1"/>
          </p:cNvSpPr>
          <p:nvPr>
            <p:ph type="sldNum" sz="quarter" idx="12"/>
          </p:nvPr>
        </p:nvSpPr>
        <p:spPr/>
        <p:txBody>
          <a:bodyPr/>
          <a:lstStyle/>
          <a:p>
            <a:fld id="{B188C2F9-8455-49A9-B6AD-FA3BC6762504}" type="slidenum">
              <a:rPr lang="en-US" smtClean="0"/>
              <a:t>‹#›</a:t>
            </a:fld>
            <a:endParaRPr lang="en-US"/>
          </a:p>
        </p:txBody>
      </p:sp>
      <p:pic>
        <p:nvPicPr>
          <p:cNvPr id="8" name="Shape 165"/>
          <p:cNvPicPr preferRelativeResize="0"/>
          <p:nvPr userDrawn="1"/>
        </p:nvPicPr>
        <p:blipFill rotWithShape="1">
          <a:blip r:embed="rId2">
            <a:alphaModFix/>
          </a:blip>
          <a:srcRect l="4313" r="75452"/>
          <a:stretch/>
        </p:blipFill>
        <p:spPr>
          <a:xfrm>
            <a:off x="0" y="3509963"/>
            <a:ext cx="2275725" cy="3270224"/>
          </a:xfrm>
          <a:prstGeom prst="rect">
            <a:avLst/>
          </a:prstGeom>
          <a:noFill/>
          <a:ln>
            <a:noFill/>
          </a:ln>
        </p:spPr>
      </p:pic>
    </p:spTree>
    <p:extLst>
      <p:ext uri="{BB962C8B-B14F-4D97-AF65-F5344CB8AC3E}">
        <p14:creationId xmlns:p14="http://schemas.microsoft.com/office/powerpoint/2010/main" val="2081645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AEB9C0-9963-4D6C-A291-7DA8DE014594}" type="datetime1">
              <a:rPr lang="en-US" smtClean="0"/>
              <a:t>5/20/16</a:t>
            </a:fld>
            <a:endParaRPr lang="en-US"/>
          </a:p>
        </p:txBody>
      </p:sp>
      <p:sp>
        <p:nvSpPr>
          <p:cNvPr id="6" name="Footer Placeholder 5"/>
          <p:cNvSpPr>
            <a:spLocks noGrp="1"/>
          </p:cNvSpPr>
          <p:nvPr>
            <p:ph type="ftr" sz="quarter" idx="11"/>
          </p:nvPr>
        </p:nvSpPr>
        <p:spPr/>
        <p:txBody>
          <a:bodyPr/>
          <a:lstStyle/>
          <a:p>
            <a:r>
              <a:rPr lang="en-US" smtClean="0"/>
              <a:t>Team Type | Semester Year</a:t>
            </a:r>
            <a:endParaRPr lang="en-US"/>
          </a:p>
        </p:txBody>
      </p:sp>
      <p:sp>
        <p:nvSpPr>
          <p:cNvPr id="7" name="Slide Number Placeholder 6"/>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1999939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46B5BC-0670-4BE3-BDB9-3B9583331A50}" type="datetime1">
              <a:rPr lang="en-US" smtClean="0"/>
              <a:t>5/20/16</a:t>
            </a:fld>
            <a:endParaRPr lang="en-US"/>
          </a:p>
        </p:txBody>
      </p:sp>
      <p:sp>
        <p:nvSpPr>
          <p:cNvPr id="8" name="Footer Placeholder 7"/>
          <p:cNvSpPr>
            <a:spLocks noGrp="1"/>
          </p:cNvSpPr>
          <p:nvPr>
            <p:ph type="ftr" sz="quarter" idx="11"/>
          </p:nvPr>
        </p:nvSpPr>
        <p:spPr/>
        <p:txBody>
          <a:bodyPr/>
          <a:lstStyle/>
          <a:p>
            <a:r>
              <a:rPr lang="en-US" smtClean="0"/>
              <a:t>Team Type | Semester Year</a:t>
            </a:r>
            <a:endParaRPr lang="en-US"/>
          </a:p>
        </p:txBody>
      </p:sp>
      <p:sp>
        <p:nvSpPr>
          <p:cNvPr id="9" name="Slide Number Placeholder 8"/>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2718096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0ED68D-348F-44AC-BC92-638337504EC1}" type="datetime1">
              <a:rPr lang="en-US" smtClean="0"/>
              <a:t>5/20/16</a:t>
            </a:fld>
            <a:endParaRPr lang="en-US"/>
          </a:p>
        </p:txBody>
      </p:sp>
      <p:sp>
        <p:nvSpPr>
          <p:cNvPr id="4" name="Footer Placeholder 3"/>
          <p:cNvSpPr>
            <a:spLocks noGrp="1"/>
          </p:cNvSpPr>
          <p:nvPr>
            <p:ph type="ftr" sz="quarter" idx="11"/>
          </p:nvPr>
        </p:nvSpPr>
        <p:spPr/>
        <p:txBody>
          <a:bodyPr/>
          <a:lstStyle/>
          <a:p>
            <a:r>
              <a:rPr lang="en-US" smtClean="0"/>
              <a:t>Team Type | Semester Year</a:t>
            </a:r>
            <a:endParaRPr lang="en-US"/>
          </a:p>
        </p:txBody>
      </p:sp>
      <p:sp>
        <p:nvSpPr>
          <p:cNvPr id="5" name="Slide Number Placeholder 4"/>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302290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77F3A-7070-498D-B752-9B78FEF2BFE2}" type="datetime1">
              <a:rPr lang="en-US" smtClean="0"/>
              <a:t>5/20/16</a:t>
            </a:fld>
            <a:endParaRPr lang="en-US"/>
          </a:p>
        </p:txBody>
      </p:sp>
      <p:sp>
        <p:nvSpPr>
          <p:cNvPr id="3" name="Footer Placeholder 2"/>
          <p:cNvSpPr>
            <a:spLocks noGrp="1"/>
          </p:cNvSpPr>
          <p:nvPr>
            <p:ph type="ftr" sz="quarter" idx="11"/>
          </p:nvPr>
        </p:nvSpPr>
        <p:spPr/>
        <p:txBody>
          <a:bodyPr/>
          <a:lstStyle/>
          <a:p>
            <a:r>
              <a:rPr lang="en-US" smtClean="0"/>
              <a:t>Team Type | Semester Year</a:t>
            </a:r>
            <a:endParaRPr lang="en-US"/>
          </a:p>
        </p:txBody>
      </p:sp>
      <p:sp>
        <p:nvSpPr>
          <p:cNvPr id="4" name="Slide Number Placeholder 3"/>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3213333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167D68C-CA8B-477B-8E3E-F83A92607623}" type="datetime1">
              <a:rPr lang="en-US" smtClean="0"/>
              <a:t>5/20/16</a:t>
            </a:fld>
            <a:endParaRPr lang="en-US"/>
          </a:p>
        </p:txBody>
      </p:sp>
      <p:sp>
        <p:nvSpPr>
          <p:cNvPr id="6" name="Footer Placeholder 5"/>
          <p:cNvSpPr>
            <a:spLocks noGrp="1"/>
          </p:cNvSpPr>
          <p:nvPr>
            <p:ph type="ftr" sz="quarter" idx="11"/>
          </p:nvPr>
        </p:nvSpPr>
        <p:spPr/>
        <p:txBody>
          <a:bodyPr/>
          <a:lstStyle/>
          <a:p>
            <a:r>
              <a:rPr lang="en-US" smtClean="0"/>
              <a:t>Team Type | Semester Year</a:t>
            </a:r>
            <a:endParaRPr lang="en-US"/>
          </a:p>
        </p:txBody>
      </p:sp>
      <p:sp>
        <p:nvSpPr>
          <p:cNvPr id="7" name="Slide Number Placeholder 6"/>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1779127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055B0A9-EE47-40E7-9013-6F30FE58C6B5}" type="datetime1">
              <a:rPr lang="en-US" smtClean="0"/>
              <a:t>5/20/16</a:t>
            </a:fld>
            <a:endParaRPr lang="en-US"/>
          </a:p>
        </p:txBody>
      </p:sp>
      <p:sp>
        <p:nvSpPr>
          <p:cNvPr id="6" name="Footer Placeholder 5"/>
          <p:cNvSpPr>
            <a:spLocks noGrp="1"/>
          </p:cNvSpPr>
          <p:nvPr>
            <p:ph type="ftr" sz="quarter" idx="11"/>
          </p:nvPr>
        </p:nvSpPr>
        <p:spPr/>
        <p:txBody>
          <a:bodyPr/>
          <a:lstStyle/>
          <a:p>
            <a:r>
              <a:rPr lang="en-US" smtClean="0"/>
              <a:t>Team Type | Semester Year</a:t>
            </a:r>
            <a:endParaRPr lang="en-US"/>
          </a:p>
        </p:txBody>
      </p:sp>
      <p:sp>
        <p:nvSpPr>
          <p:cNvPr id="7" name="Slide Number Placeholder 6"/>
          <p:cNvSpPr>
            <a:spLocks noGrp="1"/>
          </p:cNvSpPr>
          <p:nvPr>
            <p:ph type="sldNum" sz="quarter" idx="12"/>
          </p:nvPr>
        </p:nvSpPr>
        <p:spPr/>
        <p:txBody>
          <a:bodyPr/>
          <a:lstStyle/>
          <a:p>
            <a:fld id="{B188C2F9-8455-49A9-B6AD-FA3BC6762504}" type="slidenum">
              <a:rPr lang="en-US" smtClean="0"/>
              <a:t>‹#›</a:t>
            </a:fld>
            <a:endParaRPr lang="en-US"/>
          </a:p>
        </p:txBody>
      </p:sp>
    </p:spTree>
    <p:extLst>
      <p:ext uri="{BB962C8B-B14F-4D97-AF65-F5344CB8AC3E}">
        <p14:creationId xmlns:p14="http://schemas.microsoft.com/office/powerpoint/2010/main" val="17692797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991367" y="6356349"/>
            <a:ext cx="9367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9E34FC-1E02-4DFE-8965-69C2F9EDBCF4}" type="datetime1">
              <a:rPr lang="en-US" smtClean="0"/>
              <a:t>5/20/16</a:t>
            </a:fld>
            <a:endParaRPr lang="en-US"/>
          </a:p>
        </p:txBody>
      </p:sp>
      <p:sp>
        <p:nvSpPr>
          <p:cNvPr id="5" name="Footer Placeholder 4"/>
          <p:cNvSpPr>
            <a:spLocks noGrp="1"/>
          </p:cNvSpPr>
          <p:nvPr>
            <p:ph type="ftr" sz="quarter" idx="3"/>
          </p:nvPr>
        </p:nvSpPr>
        <p:spPr>
          <a:xfrm>
            <a:off x="7239000" y="6356349"/>
            <a:ext cx="4114800" cy="365125"/>
          </a:xfrm>
          <a:prstGeom prst="rect">
            <a:avLst/>
          </a:prstGeom>
        </p:spPr>
        <p:txBody>
          <a:bodyPr vert="horz" lIns="91440" tIns="45720" rIns="91440" bIns="45720" rtlCol="0" anchor="ctr"/>
          <a:lstStyle>
            <a:lvl1pPr algn="r">
              <a:defRPr sz="1200" b="1">
                <a:solidFill>
                  <a:schemeClr val="tx1">
                    <a:tint val="75000"/>
                  </a:schemeClr>
                </a:solidFill>
                <a:latin typeface="Arial" panose="020B0604020202020204" pitchFamily="34" charset="0"/>
                <a:cs typeface="Arial" panose="020B0604020202020204" pitchFamily="34" charset="0"/>
              </a:defRPr>
            </a:lvl1pPr>
          </a:lstStyle>
          <a:p>
            <a:r>
              <a:rPr lang="en-US" dirty="0" smtClean="0"/>
              <a:t>Team Type | Semester Year</a:t>
            </a:r>
            <a:endParaRPr lang="en-US" dirty="0"/>
          </a:p>
        </p:txBody>
      </p:sp>
      <p:sp>
        <p:nvSpPr>
          <p:cNvPr id="6" name="Slide Number Placeholder 5"/>
          <p:cNvSpPr>
            <a:spLocks noGrp="1"/>
          </p:cNvSpPr>
          <p:nvPr>
            <p:ph type="sldNum" sz="quarter" idx="4"/>
          </p:nvPr>
        </p:nvSpPr>
        <p:spPr>
          <a:xfrm>
            <a:off x="11664733" y="6356349"/>
            <a:ext cx="40260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8C2F9-8455-49A9-B6AD-FA3BC6762504}" type="slidenum">
              <a:rPr lang="en-US" smtClean="0"/>
              <a:t>‹#›</a:t>
            </a:fld>
            <a:endParaRPr lang="en-US"/>
          </a:p>
        </p:txBody>
      </p:sp>
      <p:pic>
        <p:nvPicPr>
          <p:cNvPr id="7" name="Shape 160"/>
          <p:cNvPicPr preferRelativeResize="0"/>
          <p:nvPr userDrawn="1"/>
        </p:nvPicPr>
        <p:blipFill>
          <a:blip r:embed="rId13">
            <a:alphaModFix/>
          </a:blip>
          <a:stretch>
            <a:fillRect/>
          </a:stretch>
        </p:blipFill>
        <p:spPr>
          <a:xfrm>
            <a:off x="9457899" y="59587"/>
            <a:ext cx="2609443" cy="772925"/>
          </a:xfrm>
          <a:prstGeom prst="rect">
            <a:avLst/>
          </a:prstGeom>
          <a:noFill/>
          <a:ln>
            <a:noFill/>
          </a:ln>
        </p:spPr>
      </p:pic>
    </p:spTree>
    <p:extLst>
      <p:ext uri="{BB962C8B-B14F-4D97-AF65-F5344CB8AC3E}">
        <p14:creationId xmlns:p14="http://schemas.microsoft.com/office/powerpoint/2010/main" val="2109183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jpeg"/><Relationship Id="rId6" Type="http://schemas.openxmlformats.org/officeDocument/2006/relationships/image" Target="../media/image10.jp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lvl="0"/>
            <a:r>
              <a:rPr lang="en-US" dirty="0" smtClean="0">
                <a:solidFill>
                  <a:srgbClr val="7F7F7F"/>
                </a:solidFill>
                <a:latin typeface="Arial"/>
                <a:ea typeface="Arial"/>
                <a:cs typeface="Arial"/>
                <a:sym typeface="Arial"/>
              </a:rPr>
              <a:t>The purpose of this presentation is to explain the research done this semester</a:t>
            </a:r>
            <a:r>
              <a:rPr lang="en-US" dirty="0" smtClean="0">
                <a:solidFill>
                  <a:srgbClr val="7F7F7F"/>
                </a:solidFill>
              </a:rPr>
              <a:t>. See Research Report for more information.</a:t>
            </a:r>
          </a:p>
        </p:txBody>
      </p:sp>
      <p:sp>
        <p:nvSpPr>
          <p:cNvPr id="6"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
        <p:nvSpPr>
          <p:cNvPr id="11" name="Title 1"/>
          <p:cNvSpPr>
            <a:spLocks noGrp="1"/>
          </p:cNvSpPr>
          <p:nvPr>
            <p:ph type="ctrTitle"/>
          </p:nvPr>
        </p:nvSpPr>
        <p:spPr/>
        <p:txBody>
          <a:bodyPr anchor="b">
            <a:normAutofit/>
          </a:bodyPr>
          <a:lstStyle>
            <a:lvl1pPr marL="457200" indent="-228600" algn="ctr" rtl="0">
              <a:spcBef>
                <a:spcPts val="0"/>
              </a:spcBef>
              <a:defRPr sz="7200">
                <a:latin typeface="Arial"/>
                <a:cs typeface="Arial"/>
              </a:defRPr>
            </a:lvl1pPr>
          </a:lstStyle>
          <a:p>
            <a:pPr marL="457200" lvl="0" indent="-228600" rtl="0">
              <a:spcBef>
                <a:spcPts val="0"/>
              </a:spcBef>
            </a:pPr>
            <a:r>
              <a:rPr lang="en-US" dirty="0" smtClean="0">
                <a:solidFill>
                  <a:srgbClr val="0B68FF"/>
                </a:solidFill>
              </a:rPr>
              <a:t>Ram Pump</a:t>
            </a:r>
            <a:endParaRPr lang="en-US" dirty="0">
              <a:solidFill>
                <a:srgbClr val="0B68FF"/>
              </a:solidFill>
            </a:endParaRPr>
          </a:p>
        </p:txBody>
      </p:sp>
    </p:spTree>
    <p:extLst>
      <p:ext uri="{BB962C8B-B14F-4D97-AF65-F5344CB8AC3E}">
        <p14:creationId xmlns:p14="http://schemas.microsoft.com/office/powerpoint/2010/main" val="25822025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6" name="Title 1"/>
          <p:cNvSpPr txBox="1">
            <a:spLocks/>
          </p:cNvSpPr>
          <p:nvPr/>
        </p:nvSpPr>
        <p:spPr>
          <a:xfrm>
            <a:off x="355326" y="173849"/>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The new design will allow for the pump to more easily be integrated in the plant</a:t>
            </a:r>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pic>
        <p:nvPicPr>
          <p:cNvPr id="2" name="Picture 1" descr="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326" y="1388534"/>
            <a:ext cx="9291932" cy="5063066"/>
          </a:xfrm>
          <a:prstGeom prst="rect">
            <a:avLst/>
          </a:prstGeom>
        </p:spPr>
      </p:pic>
    </p:spTree>
    <p:extLst>
      <p:ext uri="{BB962C8B-B14F-4D97-AF65-F5344CB8AC3E}">
        <p14:creationId xmlns:p14="http://schemas.microsoft.com/office/powerpoint/2010/main" val="153622397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1030" name="Picture 6" descr="http://3bugmedia.com/wp-content/uploads/2011/10/operations-manual-busin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8256" y="800624"/>
            <a:ext cx="3390900" cy="3209926"/>
          </a:xfrm>
          <a:prstGeom prst="rect">
            <a:avLst/>
          </a:prstGeom>
          <a:noFill/>
          <a:extLst>
            <a:ext uri="{909E8E84-426E-40dd-AFC4-6F175D3DCCD1}">
              <a14:hiddenFill xmlns:a14="http://schemas.microsoft.com/office/drawing/2010/main">
                <a:solidFill>
                  <a:srgbClr val="FFFFFF"/>
                </a:solidFill>
              </a14:hiddenFill>
            </a:ext>
          </a:extLst>
        </p:spPr>
      </p:pic>
      <p:sp>
        <p:nvSpPr>
          <p:cNvPr id="222" name="Shape 222"/>
          <p:cNvSpPr txBox="1"/>
          <p:nvPr/>
        </p:nvSpPr>
        <p:spPr>
          <a:xfrm>
            <a:off x="478538" y="383172"/>
            <a:ext cx="9354699" cy="1609234"/>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There is still much work to be done</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pic>
        <p:nvPicPr>
          <p:cNvPr id="1028" name="Picture 4" descr="http://www.1000ventures.com/design_elements/selfmade/experimentation_vcircle_6x4.png"/>
          <p:cNvPicPr>
            <a:picLocks noChangeAspect="1" noChangeArrowheads="1"/>
          </p:cNvPicPr>
          <p:nvPr/>
        </p:nvPicPr>
        <p:blipFill rotWithShape="1">
          <a:blip r:embed="rId4">
            <a:extLst>
              <a:ext uri="{28A0092B-C50C-407E-A947-70E740481C1C}">
                <a14:useLocalDpi xmlns:a14="http://schemas.microsoft.com/office/drawing/2010/main" val="0"/>
              </a:ext>
            </a:extLst>
          </a:blip>
          <a:srcRect t="12367"/>
          <a:stretch/>
        </p:blipFill>
        <p:spPr bwMode="auto">
          <a:xfrm>
            <a:off x="31081" y="3812306"/>
            <a:ext cx="4633993" cy="304569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stretch>
            <a:fillRect/>
          </a:stretch>
        </p:blipFill>
        <p:spPr>
          <a:xfrm>
            <a:off x="5776149" y="1972235"/>
            <a:ext cx="6266440" cy="4229847"/>
          </a:xfrm>
          <a:prstGeom prst="rect">
            <a:avLst/>
          </a:prstGeom>
        </p:spPr>
      </p:pic>
      <p:sp>
        <p:nvSpPr>
          <p:cNvPr id="10" name="TextBox 9"/>
          <p:cNvSpPr txBox="1"/>
          <p:nvPr/>
        </p:nvSpPr>
        <p:spPr>
          <a:xfrm>
            <a:off x="8262471" y="1464235"/>
            <a:ext cx="1957293" cy="461665"/>
          </a:xfrm>
          <a:prstGeom prst="rect">
            <a:avLst/>
          </a:prstGeom>
          <a:noFill/>
        </p:spPr>
        <p:txBody>
          <a:bodyPr wrap="square" rtlCol="0">
            <a:spAutoFit/>
          </a:bodyPr>
          <a:lstStyle/>
          <a:p>
            <a:r>
              <a:rPr lang="en-US" sz="2400" dirty="0" smtClean="0">
                <a:latin typeface="Arial"/>
                <a:cs typeface="Arial"/>
              </a:rPr>
              <a:t>AutoCAD</a:t>
            </a:r>
            <a:endParaRPr lang="en-US" sz="2400" dirty="0">
              <a:latin typeface="Arial"/>
              <a:cs typeface="Arial"/>
            </a:endParaRPr>
          </a:p>
        </p:txBody>
      </p:sp>
    </p:spTree>
    <p:extLst>
      <p:ext uri="{BB962C8B-B14F-4D97-AF65-F5344CB8AC3E}">
        <p14:creationId xmlns:p14="http://schemas.microsoft.com/office/powerpoint/2010/main" val="161383865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524000" y="723331"/>
            <a:ext cx="9144000" cy="2786632"/>
          </a:xfrm>
        </p:spPr>
        <p:txBody>
          <a:bodyPr>
            <a:normAutofit fontScale="90000"/>
          </a:bodyPr>
          <a:lstStyle/>
          <a:p>
            <a:pPr lvl="0">
              <a:spcBef>
                <a:spcPts val="0"/>
              </a:spcBef>
            </a:pPr>
            <a:r>
              <a:rPr lang="en-US" dirty="0">
                <a:solidFill>
                  <a:srgbClr val="0B68FF"/>
                </a:solidFill>
                <a:latin typeface="+mj-lt"/>
                <a:ea typeface="Arial"/>
                <a:cs typeface="Arial"/>
                <a:sym typeface="Arial"/>
              </a:rPr>
              <a:t>Q</a:t>
            </a:r>
            <a:r>
              <a:rPr lang="en-US" dirty="0">
                <a:solidFill>
                  <a:srgbClr val="0B68FF"/>
                </a:solidFill>
                <a:latin typeface="+mj-lt"/>
              </a:rPr>
              <a:t>uestions</a:t>
            </a:r>
            <a:br>
              <a:rPr lang="en-US" dirty="0">
                <a:solidFill>
                  <a:srgbClr val="0B68FF"/>
                </a:solidFill>
                <a:latin typeface="+mj-lt"/>
              </a:rPr>
            </a:br>
            <a:r>
              <a:rPr lang="en-US" dirty="0">
                <a:solidFill>
                  <a:srgbClr val="0B68FF"/>
                </a:solidFill>
                <a:latin typeface="+mj-lt"/>
              </a:rPr>
              <a:t>and</a:t>
            </a:r>
            <a:br>
              <a:rPr lang="en-US" dirty="0">
                <a:solidFill>
                  <a:srgbClr val="0B68FF"/>
                </a:solidFill>
                <a:latin typeface="+mj-lt"/>
              </a:rPr>
            </a:br>
            <a:r>
              <a:rPr lang="en-US" dirty="0" smtClean="0">
                <a:solidFill>
                  <a:srgbClr val="0B68FF"/>
                </a:solidFill>
                <a:latin typeface="+mj-lt"/>
              </a:rPr>
              <a:t>Recommendations</a:t>
            </a:r>
            <a:endParaRPr lang="en-US" dirty="0">
              <a:latin typeface="+mj-lt"/>
            </a:endParaRPr>
          </a:p>
        </p:txBody>
      </p:sp>
      <p:sp>
        <p:nvSpPr>
          <p:cNvPr id="12" name="Shape 258"/>
          <p:cNvSpPr txBox="1"/>
          <p:nvPr/>
        </p:nvSpPr>
        <p:spPr>
          <a:xfrm>
            <a:off x="6188479" y="3674130"/>
            <a:ext cx="2506341"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600" dirty="0" smtClean="0">
                <a:cs typeface="Arial" panose="020B0604020202020204" pitchFamily="34" charset="0"/>
              </a:rPr>
              <a:t>Juan Guzman</a:t>
            </a:r>
            <a:endParaRPr lang="en-US" sz="1600" dirty="0">
              <a:cs typeface="Arial" panose="020B0604020202020204" pitchFamily="34" charset="0"/>
            </a:endParaRPr>
          </a:p>
          <a:p>
            <a:pPr marL="0" marR="0" lvl="0" indent="0" algn="ctr" rtl="0">
              <a:spcBef>
                <a:spcPts val="0"/>
              </a:spcBef>
              <a:buSzPct val="25000"/>
              <a:buNone/>
            </a:pPr>
            <a:r>
              <a:rPr lang="en-US" sz="1600" dirty="0" smtClean="0">
                <a:cs typeface="Arial" panose="020B0604020202020204" pitchFamily="34" charset="0"/>
              </a:rPr>
              <a:t>Environmental Engineering</a:t>
            </a:r>
            <a:endParaRPr lang="en-US" sz="1600" dirty="0">
              <a:cs typeface="Arial" panose="020B0604020202020204" pitchFamily="34" charset="0"/>
            </a:endParaRPr>
          </a:p>
          <a:p>
            <a:pPr marL="0" marR="0" lvl="0" indent="0" algn="ctr" rtl="0">
              <a:spcBef>
                <a:spcPts val="0"/>
              </a:spcBef>
              <a:buSzPct val="25000"/>
              <a:buNone/>
            </a:pPr>
            <a:r>
              <a:rPr lang="en-US" sz="1600" dirty="0" smtClean="0">
                <a:cs typeface="Arial" panose="020B0604020202020204" pitchFamily="34" charset="0"/>
              </a:rPr>
              <a:t>jfg98@cornell.edu</a:t>
            </a:r>
            <a:endParaRPr lang="en-US" sz="1600" dirty="0">
              <a:cs typeface="Arial" panose="020B0604020202020204" pitchFamily="34" charset="0"/>
            </a:endParaRPr>
          </a:p>
        </p:txBody>
      </p:sp>
      <p:sp>
        <p:nvSpPr>
          <p:cNvPr id="13" name="Shape 259"/>
          <p:cNvSpPr txBox="1"/>
          <p:nvPr/>
        </p:nvSpPr>
        <p:spPr>
          <a:xfrm>
            <a:off x="3868880" y="3674117"/>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600" dirty="0" smtClean="0">
                <a:cs typeface="Arial" panose="020B0604020202020204" pitchFamily="34" charset="0"/>
              </a:rPr>
              <a:t>Priya Aggarwal</a:t>
            </a:r>
            <a:endParaRPr lang="en-US" sz="1600" dirty="0">
              <a:cs typeface="Arial" panose="020B0604020202020204" pitchFamily="34" charset="0"/>
            </a:endParaRPr>
          </a:p>
          <a:p>
            <a:pPr marL="0" marR="0" lvl="0" indent="0" algn="ctr" rtl="0">
              <a:spcBef>
                <a:spcPts val="0"/>
              </a:spcBef>
              <a:buSzPct val="25000"/>
              <a:buNone/>
            </a:pPr>
            <a:r>
              <a:rPr lang="en-US" sz="1600" dirty="0" smtClean="0">
                <a:cs typeface="Arial" panose="020B0604020202020204" pitchFamily="34" charset="0"/>
              </a:rPr>
              <a:t>Civil Engineering</a:t>
            </a:r>
            <a:endParaRPr lang="en-US" sz="1600" dirty="0">
              <a:cs typeface="Arial" panose="020B0604020202020204" pitchFamily="34" charset="0"/>
            </a:endParaRPr>
          </a:p>
          <a:p>
            <a:pPr marL="0" marR="0" lvl="0" indent="0" algn="ctr" rtl="0">
              <a:spcBef>
                <a:spcPts val="0"/>
              </a:spcBef>
              <a:buSzPct val="25000"/>
              <a:buNone/>
            </a:pPr>
            <a:r>
              <a:rPr lang="en-US" sz="1600" dirty="0" smtClean="0">
                <a:cs typeface="Arial" panose="020B0604020202020204" pitchFamily="34" charset="0"/>
              </a:rPr>
              <a:t>pa289@cornell.edu</a:t>
            </a:r>
            <a:endParaRPr lang="en-US" sz="1600" dirty="0">
              <a:cs typeface="Arial" panose="020B0604020202020204" pitchFamily="34" charset="0"/>
            </a:endParaRPr>
          </a:p>
        </p:txBody>
      </p:sp>
      <p:sp>
        <p:nvSpPr>
          <p:cNvPr id="9"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Tree>
    <p:extLst>
      <p:ext uri="{BB962C8B-B14F-4D97-AF65-F5344CB8AC3E}">
        <p14:creationId xmlns:p14="http://schemas.microsoft.com/office/powerpoint/2010/main" val="12882815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spcBef>
                <a:spcPts val="0"/>
              </a:spcBef>
            </a:pPr>
            <a:r>
              <a:rPr lang="en-US" sz="7200" dirty="0" smtClean="0">
                <a:solidFill>
                  <a:srgbClr val="0B68FF"/>
                </a:solidFill>
              </a:rPr>
              <a:t>Appendix</a:t>
            </a:r>
            <a:r>
              <a:rPr lang="en-US" sz="7200" dirty="0">
                <a:solidFill>
                  <a:srgbClr val="0B68FF"/>
                </a:solidFill>
              </a:rPr>
              <a:t/>
            </a:r>
            <a:br>
              <a:rPr lang="en-US" sz="7200" dirty="0">
                <a:solidFill>
                  <a:srgbClr val="0B68FF"/>
                </a:solidFill>
              </a:rPr>
            </a:br>
            <a:r>
              <a:rPr lang="en-US" sz="7200" dirty="0" smtClean="0">
                <a:solidFill>
                  <a:srgbClr val="0B68FF"/>
                </a:solidFill>
              </a:rPr>
              <a:t>Slides</a:t>
            </a:r>
            <a:endParaRPr lang="en-US" sz="7200" dirty="0"/>
          </a:p>
        </p:txBody>
      </p:sp>
      <p:sp>
        <p:nvSpPr>
          <p:cNvPr id="5"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Tree>
    <p:extLst>
      <p:ext uri="{BB962C8B-B14F-4D97-AF65-F5344CB8AC3E}">
        <p14:creationId xmlns:p14="http://schemas.microsoft.com/office/powerpoint/2010/main" val="402531111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7743962" y="4955291"/>
            <a:ext cx="3898689" cy="1660019"/>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Air chamber functionality</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pSp>
        <p:nvGrpSpPr>
          <p:cNvPr id="68" name="Group 67"/>
          <p:cNvGrpSpPr/>
          <p:nvPr/>
        </p:nvGrpSpPr>
        <p:grpSpPr>
          <a:xfrm>
            <a:off x="511430" y="1"/>
            <a:ext cx="9321807" cy="6356348"/>
            <a:chOff x="511430" y="115909"/>
            <a:chExt cx="10918427" cy="6499401"/>
          </a:xfrm>
        </p:grpSpPr>
        <p:grpSp>
          <p:nvGrpSpPr>
            <p:cNvPr id="69" name="Group 68"/>
            <p:cNvGrpSpPr/>
            <p:nvPr/>
          </p:nvGrpSpPr>
          <p:grpSpPr>
            <a:xfrm>
              <a:off x="511430" y="115909"/>
              <a:ext cx="10918427" cy="6499401"/>
              <a:chOff x="511430" y="115909"/>
              <a:chExt cx="10918427" cy="6499401"/>
            </a:xfrm>
          </p:grpSpPr>
          <p:grpSp>
            <p:nvGrpSpPr>
              <p:cNvPr id="73" name="Group 72"/>
              <p:cNvGrpSpPr/>
              <p:nvPr/>
            </p:nvGrpSpPr>
            <p:grpSpPr>
              <a:xfrm>
                <a:off x="511430" y="115909"/>
                <a:ext cx="10918427" cy="6499401"/>
                <a:chOff x="511430" y="115909"/>
                <a:chExt cx="10918427" cy="6499401"/>
              </a:xfrm>
            </p:grpSpPr>
            <p:sp>
              <p:nvSpPr>
                <p:cNvPr id="77" name="Trapezoid 76"/>
                <p:cNvSpPr/>
                <p:nvPr/>
              </p:nvSpPr>
              <p:spPr>
                <a:xfrm>
                  <a:off x="6574162" y="5809652"/>
                  <a:ext cx="949826" cy="805658"/>
                </a:xfrm>
                <a:prstGeom prst="trapezoid">
                  <a:avLst>
                    <a:gd name="adj" fmla="val 37132"/>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6857031" y="5226989"/>
                  <a:ext cx="384089" cy="54722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p:cNvGrpSpPr/>
                <p:nvPr/>
              </p:nvGrpSpPr>
              <p:grpSpPr>
                <a:xfrm>
                  <a:off x="5186064" y="3665770"/>
                  <a:ext cx="543193" cy="684546"/>
                  <a:chOff x="5186064" y="3665770"/>
                  <a:chExt cx="543193" cy="684546"/>
                </a:xfrm>
              </p:grpSpPr>
              <p:sp>
                <p:nvSpPr>
                  <p:cNvPr id="152" name="Rectangle 151"/>
                  <p:cNvSpPr/>
                  <p:nvPr/>
                </p:nvSpPr>
                <p:spPr>
                  <a:xfrm>
                    <a:off x="5395387" y="4116789"/>
                    <a:ext cx="143926" cy="23352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3" name="Group 152"/>
                  <p:cNvGrpSpPr/>
                  <p:nvPr/>
                </p:nvGrpSpPr>
                <p:grpSpPr>
                  <a:xfrm>
                    <a:off x="5186064" y="3665770"/>
                    <a:ext cx="543193" cy="480261"/>
                    <a:chOff x="5186064" y="3665770"/>
                    <a:chExt cx="543193" cy="480261"/>
                  </a:xfrm>
                </p:grpSpPr>
                <p:sp>
                  <p:nvSpPr>
                    <p:cNvPr id="154" name="Oval 153"/>
                    <p:cNvSpPr/>
                    <p:nvPr/>
                  </p:nvSpPr>
                  <p:spPr>
                    <a:xfrm>
                      <a:off x="5186064" y="3665770"/>
                      <a:ext cx="543193" cy="48026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154"/>
                    <p:cNvSpPr/>
                    <p:nvPr/>
                  </p:nvSpPr>
                  <p:spPr>
                    <a:xfrm>
                      <a:off x="5251887" y="3719811"/>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6" name="Freeform 155"/>
                    <p:cNvSpPr/>
                    <p:nvPr/>
                  </p:nvSpPr>
                  <p:spPr>
                    <a:xfrm rot="6839590">
                      <a:off x="5505514" y="3699550"/>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7" name="Freeform 156"/>
                    <p:cNvSpPr/>
                    <p:nvPr/>
                  </p:nvSpPr>
                  <p:spPr>
                    <a:xfrm rot="14173889">
                      <a:off x="5383659" y="3906633"/>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grpSp>
              <p:nvGrpSpPr>
                <p:cNvPr id="80" name="Group 79"/>
                <p:cNvGrpSpPr/>
                <p:nvPr/>
              </p:nvGrpSpPr>
              <p:grpSpPr>
                <a:xfrm>
                  <a:off x="10872510" y="3622493"/>
                  <a:ext cx="543193" cy="684546"/>
                  <a:chOff x="5186064" y="3665770"/>
                  <a:chExt cx="543193" cy="684546"/>
                </a:xfrm>
              </p:grpSpPr>
              <p:sp>
                <p:nvSpPr>
                  <p:cNvPr id="146" name="Rectangle 145"/>
                  <p:cNvSpPr/>
                  <p:nvPr/>
                </p:nvSpPr>
                <p:spPr>
                  <a:xfrm>
                    <a:off x="5395387" y="4116789"/>
                    <a:ext cx="143926" cy="23352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7" name="Group 146"/>
                  <p:cNvGrpSpPr/>
                  <p:nvPr/>
                </p:nvGrpSpPr>
                <p:grpSpPr>
                  <a:xfrm>
                    <a:off x="5186064" y="3665770"/>
                    <a:ext cx="543193" cy="480261"/>
                    <a:chOff x="5186064" y="3665770"/>
                    <a:chExt cx="543193" cy="480261"/>
                  </a:xfrm>
                </p:grpSpPr>
                <p:sp>
                  <p:nvSpPr>
                    <p:cNvPr id="148" name="Oval 147"/>
                    <p:cNvSpPr/>
                    <p:nvPr/>
                  </p:nvSpPr>
                  <p:spPr>
                    <a:xfrm>
                      <a:off x="5186064" y="3665770"/>
                      <a:ext cx="543193" cy="48026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48"/>
                    <p:cNvSpPr/>
                    <p:nvPr/>
                  </p:nvSpPr>
                  <p:spPr>
                    <a:xfrm>
                      <a:off x="5251887" y="3719811"/>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0" name="Freeform 149"/>
                    <p:cNvSpPr/>
                    <p:nvPr/>
                  </p:nvSpPr>
                  <p:spPr>
                    <a:xfrm rot="6839590">
                      <a:off x="5505514" y="3699550"/>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1" name="Freeform 150"/>
                    <p:cNvSpPr/>
                    <p:nvPr/>
                  </p:nvSpPr>
                  <p:spPr>
                    <a:xfrm rot="14173889">
                      <a:off x="5383659" y="3906633"/>
                      <a:ext cx="148001" cy="261938"/>
                    </a:xfrm>
                    <a:custGeom>
                      <a:avLst/>
                      <a:gdLst>
                        <a:gd name="connsiteX0" fmla="*/ 142887 w 148001"/>
                        <a:gd name="connsiteY0" fmla="*/ 0 h 261938"/>
                        <a:gd name="connsiteX1" fmla="*/ 142887 w 148001"/>
                        <a:gd name="connsiteY1" fmla="*/ 0 h 261938"/>
                        <a:gd name="connsiteX2" fmla="*/ 119075 w 148001"/>
                        <a:gd name="connsiteY2" fmla="*/ 4763 h 261938"/>
                        <a:gd name="connsiteX3" fmla="*/ 111931 w 148001"/>
                        <a:gd name="connsiteY3" fmla="*/ 7144 h 261938"/>
                        <a:gd name="connsiteX4" fmla="*/ 104787 w 148001"/>
                        <a:gd name="connsiteY4" fmla="*/ 11907 h 261938"/>
                        <a:gd name="connsiteX5" fmla="*/ 85737 w 148001"/>
                        <a:gd name="connsiteY5" fmla="*/ 23813 h 261938"/>
                        <a:gd name="connsiteX6" fmla="*/ 78594 w 148001"/>
                        <a:gd name="connsiteY6" fmla="*/ 30957 h 261938"/>
                        <a:gd name="connsiteX7" fmla="*/ 71450 w 148001"/>
                        <a:gd name="connsiteY7" fmla="*/ 40482 h 261938"/>
                        <a:gd name="connsiteX8" fmla="*/ 64306 w 148001"/>
                        <a:gd name="connsiteY8" fmla="*/ 42863 h 261938"/>
                        <a:gd name="connsiteX9" fmla="*/ 57162 w 148001"/>
                        <a:gd name="connsiteY9" fmla="*/ 50007 h 261938"/>
                        <a:gd name="connsiteX10" fmla="*/ 42875 w 148001"/>
                        <a:gd name="connsiteY10" fmla="*/ 61913 h 261938"/>
                        <a:gd name="connsiteX11" fmla="*/ 40494 w 148001"/>
                        <a:gd name="connsiteY11" fmla="*/ 69057 h 261938"/>
                        <a:gd name="connsiteX12" fmla="*/ 26206 w 148001"/>
                        <a:gd name="connsiteY12" fmla="*/ 78582 h 261938"/>
                        <a:gd name="connsiteX13" fmla="*/ 21444 w 148001"/>
                        <a:gd name="connsiteY13" fmla="*/ 85725 h 261938"/>
                        <a:gd name="connsiteX14" fmla="*/ 14300 w 148001"/>
                        <a:gd name="connsiteY14" fmla="*/ 95250 h 261938"/>
                        <a:gd name="connsiteX15" fmla="*/ 9537 w 148001"/>
                        <a:gd name="connsiteY15" fmla="*/ 109538 h 261938"/>
                        <a:gd name="connsiteX16" fmla="*/ 7156 w 148001"/>
                        <a:gd name="connsiteY16" fmla="*/ 116682 h 261938"/>
                        <a:gd name="connsiteX17" fmla="*/ 4775 w 148001"/>
                        <a:gd name="connsiteY17" fmla="*/ 123825 h 261938"/>
                        <a:gd name="connsiteX18" fmla="*/ 2394 w 148001"/>
                        <a:gd name="connsiteY18" fmla="*/ 173832 h 261938"/>
                        <a:gd name="connsiteX19" fmla="*/ 12 w 148001"/>
                        <a:gd name="connsiteY19" fmla="*/ 180975 h 261938"/>
                        <a:gd name="connsiteX20" fmla="*/ 4775 w 148001"/>
                        <a:gd name="connsiteY20" fmla="*/ 233363 h 261938"/>
                        <a:gd name="connsiteX21" fmla="*/ 7156 w 148001"/>
                        <a:gd name="connsiteY21" fmla="*/ 240507 h 261938"/>
                        <a:gd name="connsiteX22" fmla="*/ 9537 w 148001"/>
                        <a:gd name="connsiteY22" fmla="*/ 250032 h 261938"/>
                        <a:gd name="connsiteX23" fmla="*/ 11919 w 148001"/>
                        <a:gd name="connsiteY23" fmla="*/ 257175 h 261938"/>
                        <a:gd name="connsiteX24" fmla="*/ 19062 w 148001"/>
                        <a:gd name="connsiteY24" fmla="*/ 261938 h 261938"/>
                        <a:gd name="connsiteX25" fmla="*/ 26206 w 148001"/>
                        <a:gd name="connsiteY25" fmla="*/ 254794 h 261938"/>
                        <a:gd name="connsiteX26" fmla="*/ 30969 w 148001"/>
                        <a:gd name="connsiteY26" fmla="*/ 247650 h 261938"/>
                        <a:gd name="connsiteX27" fmla="*/ 38112 w 148001"/>
                        <a:gd name="connsiteY27" fmla="*/ 242888 h 261938"/>
                        <a:gd name="connsiteX28" fmla="*/ 52400 w 148001"/>
                        <a:gd name="connsiteY28" fmla="*/ 230982 h 261938"/>
                        <a:gd name="connsiteX29" fmla="*/ 66687 w 148001"/>
                        <a:gd name="connsiteY29" fmla="*/ 226219 h 261938"/>
                        <a:gd name="connsiteX30" fmla="*/ 73831 w 148001"/>
                        <a:gd name="connsiteY30" fmla="*/ 221457 h 261938"/>
                        <a:gd name="connsiteX31" fmla="*/ 90500 w 148001"/>
                        <a:gd name="connsiteY31" fmla="*/ 216694 h 261938"/>
                        <a:gd name="connsiteX32" fmla="*/ 102406 w 148001"/>
                        <a:gd name="connsiteY32" fmla="*/ 209550 h 261938"/>
                        <a:gd name="connsiteX33" fmla="*/ 109550 w 148001"/>
                        <a:gd name="connsiteY33" fmla="*/ 207169 h 261938"/>
                        <a:gd name="connsiteX34" fmla="*/ 116694 w 148001"/>
                        <a:gd name="connsiteY34" fmla="*/ 202407 h 261938"/>
                        <a:gd name="connsiteX35" fmla="*/ 123837 w 148001"/>
                        <a:gd name="connsiteY35" fmla="*/ 200025 h 261938"/>
                        <a:gd name="connsiteX36" fmla="*/ 140506 w 148001"/>
                        <a:gd name="connsiteY36" fmla="*/ 192882 h 261938"/>
                        <a:gd name="connsiteX37" fmla="*/ 147650 w 148001"/>
                        <a:gd name="connsiteY37" fmla="*/ 188119 h 261938"/>
                        <a:gd name="connsiteX38" fmla="*/ 145269 w 148001"/>
                        <a:gd name="connsiteY38" fmla="*/ 80963 h 261938"/>
                        <a:gd name="connsiteX39" fmla="*/ 147650 w 148001"/>
                        <a:gd name="connsiteY39" fmla="*/ 23813 h 261938"/>
                        <a:gd name="connsiteX40" fmla="*/ 142887 w 148001"/>
                        <a:gd name="connsiteY40" fmla="*/ 0 h 261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8001" h="261938">
                          <a:moveTo>
                            <a:pt x="142887" y="0"/>
                          </a:moveTo>
                          <a:lnTo>
                            <a:pt x="142887" y="0"/>
                          </a:lnTo>
                          <a:cubicBezTo>
                            <a:pt x="134950" y="1588"/>
                            <a:pt x="126962" y="2943"/>
                            <a:pt x="119075" y="4763"/>
                          </a:cubicBezTo>
                          <a:cubicBezTo>
                            <a:pt x="116629" y="5327"/>
                            <a:pt x="114176" y="6021"/>
                            <a:pt x="111931" y="7144"/>
                          </a:cubicBezTo>
                          <a:cubicBezTo>
                            <a:pt x="109371" y="8424"/>
                            <a:pt x="107214" y="10390"/>
                            <a:pt x="104787" y="11907"/>
                          </a:cubicBezTo>
                          <a:cubicBezTo>
                            <a:pt x="102922" y="13073"/>
                            <a:pt x="89005" y="21090"/>
                            <a:pt x="85737" y="23813"/>
                          </a:cubicBezTo>
                          <a:cubicBezTo>
                            <a:pt x="83150" y="25969"/>
                            <a:pt x="80785" y="28400"/>
                            <a:pt x="78594" y="30957"/>
                          </a:cubicBezTo>
                          <a:cubicBezTo>
                            <a:pt x="76011" y="33970"/>
                            <a:pt x="74499" y="37941"/>
                            <a:pt x="71450" y="40482"/>
                          </a:cubicBezTo>
                          <a:cubicBezTo>
                            <a:pt x="69522" y="42089"/>
                            <a:pt x="66687" y="42069"/>
                            <a:pt x="64306" y="42863"/>
                          </a:cubicBezTo>
                          <a:cubicBezTo>
                            <a:pt x="61925" y="45244"/>
                            <a:pt x="59749" y="47851"/>
                            <a:pt x="57162" y="50007"/>
                          </a:cubicBezTo>
                          <a:cubicBezTo>
                            <a:pt x="37270" y="66584"/>
                            <a:pt x="63748" y="41040"/>
                            <a:pt x="42875" y="61913"/>
                          </a:cubicBezTo>
                          <a:cubicBezTo>
                            <a:pt x="42081" y="64294"/>
                            <a:pt x="42269" y="67282"/>
                            <a:pt x="40494" y="69057"/>
                          </a:cubicBezTo>
                          <a:cubicBezTo>
                            <a:pt x="36447" y="73104"/>
                            <a:pt x="26206" y="78582"/>
                            <a:pt x="26206" y="78582"/>
                          </a:cubicBezTo>
                          <a:cubicBezTo>
                            <a:pt x="24619" y="80963"/>
                            <a:pt x="23107" y="83396"/>
                            <a:pt x="21444" y="85725"/>
                          </a:cubicBezTo>
                          <a:cubicBezTo>
                            <a:pt x="19137" y="88955"/>
                            <a:pt x="16075" y="91700"/>
                            <a:pt x="14300" y="95250"/>
                          </a:cubicBezTo>
                          <a:cubicBezTo>
                            <a:pt x="12055" y="99740"/>
                            <a:pt x="11125" y="104775"/>
                            <a:pt x="9537" y="109538"/>
                          </a:cubicBezTo>
                          <a:lnTo>
                            <a:pt x="7156" y="116682"/>
                          </a:lnTo>
                          <a:lnTo>
                            <a:pt x="4775" y="123825"/>
                          </a:lnTo>
                          <a:cubicBezTo>
                            <a:pt x="3981" y="140494"/>
                            <a:pt x="3780" y="157202"/>
                            <a:pt x="2394" y="173832"/>
                          </a:cubicBezTo>
                          <a:cubicBezTo>
                            <a:pt x="2186" y="176333"/>
                            <a:pt x="12" y="178465"/>
                            <a:pt x="12" y="180975"/>
                          </a:cubicBezTo>
                          <a:cubicBezTo>
                            <a:pt x="12" y="205340"/>
                            <a:pt x="-490" y="214933"/>
                            <a:pt x="4775" y="233363"/>
                          </a:cubicBezTo>
                          <a:cubicBezTo>
                            <a:pt x="5465" y="235777"/>
                            <a:pt x="6466" y="238093"/>
                            <a:pt x="7156" y="240507"/>
                          </a:cubicBezTo>
                          <a:cubicBezTo>
                            <a:pt x="8055" y="243654"/>
                            <a:pt x="8638" y="246885"/>
                            <a:pt x="9537" y="250032"/>
                          </a:cubicBezTo>
                          <a:cubicBezTo>
                            <a:pt x="10227" y="252445"/>
                            <a:pt x="10351" y="255215"/>
                            <a:pt x="11919" y="257175"/>
                          </a:cubicBezTo>
                          <a:cubicBezTo>
                            <a:pt x="13707" y="259410"/>
                            <a:pt x="16681" y="260350"/>
                            <a:pt x="19062" y="261938"/>
                          </a:cubicBezTo>
                          <a:cubicBezTo>
                            <a:pt x="21443" y="259557"/>
                            <a:pt x="24050" y="257381"/>
                            <a:pt x="26206" y="254794"/>
                          </a:cubicBezTo>
                          <a:cubicBezTo>
                            <a:pt x="28038" y="252595"/>
                            <a:pt x="28945" y="249674"/>
                            <a:pt x="30969" y="247650"/>
                          </a:cubicBezTo>
                          <a:cubicBezTo>
                            <a:pt x="32992" y="245627"/>
                            <a:pt x="35914" y="244720"/>
                            <a:pt x="38112" y="242888"/>
                          </a:cubicBezTo>
                          <a:cubicBezTo>
                            <a:pt x="44523" y="237545"/>
                            <a:pt x="44796" y="234362"/>
                            <a:pt x="52400" y="230982"/>
                          </a:cubicBezTo>
                          <a:cubicBezTo>
                            <a:pt x="56987" y="228943"/>
                            <a:pt x="62510" y="229003"/>
                            <a:pt x="66687" y="226219"/>
                          </a:cubicBezTo>
                          <a:cubicBezTo>
                            <a:pt x="69068" y="224632"/>
                            <a:pt x="71201" y="222584"/>
                            <a:pt x="73831" y="221457"/>
                          </a:cubicBezTo>
                          <a:cubicBezTo>
                            <a:pt x="84491" y="216888"/>
                            <a:pt x="81248" y="221320"/>
                            <a:pt x="90500" y="216694"/>
                          </a:cubicBezTo>
                          <a:cubicBezTo>
                            <a:pt x="94640" y="214624"/>
                            <a:pt x="98266" y="211620"/>
                            <a:pt x="102406" y="209550"/>
                          </a:cubicBezTo>
                          <a:cubicBezTo>
                            <a:pt x="104651" y="208427"/>
                            <a:pt x="107305" y="208291"/>
                            <a:pt x="109550" y="207169"/>
                          </a:cubicBezTo>
                          <a:cubicBezTo>
                            <a:pt x="112110" y="205889"/>
                            <a:pt x="114134" y="203687"/>
                            <a:pt x="116694" y="202407"/>
                          </a:cubicBezTo>
                          <a:cubicBezTo>
                            <a:pt x="118939" y="201284"/>
                            <a:pt x="121592" y="201148"/>
                            <a:pt x="123837" y="200025"/>
                          </a:cubicBezTo>
                          <a:cubicBezTo>
                            <a:pt x="140276" y="191805"/>
                            <a:pt x="120690" y="197836"/>
                            <a:pt x="140506" y="192882"/>
                          </a:cubicBezTo>
                          <a:cubicBezTo>
                            <a:pt x="142887" y="191294"/>
                            <a:pt x="147528" y="190978"/>
                            <a:pt x="147650" y="188119"/>
                          </a:cubicBezTo>
                          <a:cubicBezTo>
                            <a:pt x="149169" y="152424"/>
                            <a:pt x="145269" y="116690"/>
                            <a:pt x="145269" y="80963"/>
                          </a:cubicBezTo>
                          <a:cubicBezTo>
                            <a:pt x="145269" y="61896"/>
                            <a:pt x="147035" y="42870"/>
                            <a:pt x="147650" y="23813"/>
                          </a:cubicBezTo>
                          <a:cubicBezTo>
                            <a:pt x="147829" y="18260"/>
                            <a:pt x="143681" y="3969"/>
                            <a:pt x="142887" y="0"/>
                          </a:cubicBezTo>
                          <a:close/>
                        </a:path>
                      </a:pathLst>
                    </a:cu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grpSp>
            <p:sp>
              <p:nvSpPr>
                <p:cNvPr id="81" name="TextBox 80"/>
                <p:cNvSpPr txBox="1"/>
                <p:nvPr/>
              </p:nvSpPr>
              <p:spPr>
                <a:xfrm>
                  <a:off x="3190554" y="4604308"/>
                  <a:ext cx="1537793" cy="400110"/>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Effluent Pipe</a:t>
                  </a:r>
                  <a:endParaRPr lang="en-US" sz="2000" dirty="0">
                    <a:latin typeface="Times New Roman" panose="02020603050405020304" pitchFamily="18" charset="0"/>
                    <a:cs typeface="Times New Roman" panose="02020603050405020304" pitchFamily="18" charset="0"/>
                  </a:endParaRPr>
                </a:p>
              </p:txBody>
            </p:sp>
            <p:grpSp>
              <p:nvGrpSpPr>
                <p:cNvPr id="82" name="Group 81"/>
                <p:cNvGrpSpPr/>
                <p:nvPr/>
              </p:nvGrpSpPr>
              <p:grpSpPr>
                <a:xfrm>
                  <a:off x="511430" y="115909"/>
                  <a:ext cx="10918427" cy="6402618"/>
                  <a:chOff x="511430" y="115909"/>
                  <a:chExt cx="10918427" cy="6402618"/>
                </a:xfrm>
              </p:grpSpPr>
              <p:grpSp>
                <p:nvGrpSpPr>
                  <p:cNvPr id="83" name="Group 82"/>
                  <p:cNvGrpSpPr/>
                  <p:nvPr/>
                </p:nvGrpSpPr>
                <p:grpSpPr>
                  <a:xfrm>
                    <a:off x="6174427" y="115909"/>
                    <a:ext cx="5255430" cy="6402617"/>
                    <a:chOff x="6174427" y="115909"/>
                    <a:chExt cx="5255430" cy="6402617"/>
                  </a:xfrm>
                </p:grpSpPr>
                <p:grpSp>
                  <p:nvGrpSpPr>
                    <p:cNvPr id="117" name="Group 116"/>
                    <p:cNvGrpSpPr/>
                    <p:nvPr/>
                  </p:nvGrpSpPr>
                  <p:grpSpPr>
                    <a:xfrm>
                      <a:off x="6174427" y="115909"/>
                      <a:ext cx="4670170" cy="6402617"/>
                      <a:chOff x="511430" y="115910"/>
                      <a:chExt cx="4670170" cy="6402617"/>
                    </a:xfrm>
                  </p:grpSpPr>
                  <p:sp>
                    <p:nvSpPr>
                      <p:cNvPr id="124" name="Rectangle 123"/>
                      <p:cNvSpPr/>
                      <p:nvPr/>
                    </p:nvSpPr>
                    <p:spPr>
                      <a:xfrm>
                        <a:off x="4220339" y="4459808"/>
                        <a:ext cx="961261" cy="138665"/>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p:cNvGrpSpPr/>
                      <p:nvPr/>
                    </p:nvGrpSpPr>
                    <p:grpSpPr>
                      <a:xfrm>
                        <a:off x="511430" y="4143681"/>
                        <a:ext cx="1771652" cy="2374846"/>
                        <a:chOff x="10182779" y="-143794"/>
                        <a:chExt cx="1959016" cy="4640441"/>
                      </a:xfrm>
                    </p:grpSpPr>
                    <p:sp>
                      <p:nvSpPr>
                        <p:cNvPr id="135" name="Rectangle 134"/>
                        <p:cNvSpPr/>
                        <p:nvPr/>
                      </p:nvSpPr>
                      <p:spPr>
                        <a:xfrm>
                          <a:off x="10186902" y="473919"/>
                          <a:ext cx="1926051" cy="1396596"/>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6" name="Straight Connector 135"/>
                        <p:cNvCxnSpPr>
                          <a:endCxn id="119" idx="1"/>
                        </p:cNvCxnSpPr>
                        <p:nvPr/>
                      </p:nvCxnSpPr>
                      <p:spPr>
                        <a:xfrm flipH="1" flipV="1">
                          <a:off x="12098721" y="609392"/>
                          <a:ext cx="43074" cy="3887255"/>
                        </a:xfrm>
                        <a:prstGeom prst="line">
                          <a:avLst/>
                        </a:prstGeom>
                        <a:ln/>
                      </p:spPr>
                      <p:style>
                        <a:lnRef idx="1">
                          <a:schemeClr val="dk1"/>
                        </a:lnRef>
                        <a:fillRef idx="0">
                          <a:schemeClr val="dk1"/>
                        </a:fillRef>
                        <a:effectRef idx="0">
                          <a:schemeClr val="dk1"/>
                        </a:effectRef>
                        <a:fontRef idx="minor">
                          <a:schemeClr val="tx1"/>
                        </a:fontRef>
                      </p:style>
                    </p:cxnSp>
                    <p:cxnSp>
                      <p:nvCxnSpPr>
                        <p:cNvPr id="137" name="Straight Connector 136"/>
                        <p:cNvCxnSpPr/>
                        <p:nvPr/>
                      </p:nvCxnSpPr>
                      <p:spPr>
                        <a:xfrm flipV="1">
                          <a:off x="10182779" y="473917"/>
                          <a:ext cx="4122" cy="4022728"/>
                        </a:xfrm>
                        <a:prstGeom prst="line">
                          <a:avLst/>
                        </a:prstGeom>
                        <a:ln/>
                      </p:spPr>
                      <p:style>
                        <a:lnRef idx="1">
                          <a:schemeClr val="dk1"/>
                        </a:lnRef>
                        <a:fillRef idx="0">
                          <a:schemeClr val="dk1"/>
                        </a:fillRef>
                        <a:effectRef idx="0">
                          <a:schemeClr val="dk1"/>
                        </a:effectRef>
                        <a:fontRef idx="minor">
                          <a:schemeClr val="tx1"/>
                        </a:fontRef>
                      </p:style>
                    </p:cxnSp>
                    <p:sp>
                      <p:nvSpPr>
                        <p:cNvPr id="138" name="Oval 137"/>
                        <p:cNvSpPr/>
                        <p:nvPr/>
                      </p:nvSpPr>
                      <p:spPr>
                        <a:xfrm rot="10800000">
                          <a:off x="10186902" y="1571795"/>
                          <a:ext cx="1901244" cy="476518"/>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rot="10800000">
                          <a:off x="10838453" y="1697278"/>
                          <a:ext cx="608826" cy="206062"/>
                        </a:xfrm>
                        <a:prstGeom prst="ellipse">
                          <a:avLst/>
                        </a:prstGeom>
                        <a:solidFill>
                          <a:schemeClr val="accent1">
                            <a:lumMod val="40000"/>
                            <a:lumOff val="60000"/>
                          </a:schemeClr>
                        </a:solidFill>
                        <a:ln>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0" name="Rectangle 139"/>
                        <p:cNvSpPr/>
                        <p:nvPr/>
                      </p:nvSpPr>
                      <p:spPr>
                        <a:xfrm rot="10800000">
                          <a:off x="10197582" y="2881062"/>
                          <a:ext cx="1936733" cy="161199"/>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rot="10800000">
                          <a:off x="10849133" y="2807223"/>
                          <a:ext cx="608826" cy="367047"/>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rot="10800000">
                          <a:off x="11025373" y="2929573"/>
                          <a:ext cx="256347" cy="122349"/>
                        </a:xfrm>
                        <a:prstGeom prst="ellipse">
                          <a:avLst/>
                        </a:prstGeom>
                        <a:solidFill>
                          <a:schemeClr val="accent1">
                            <a:lumMod val="40000"/>
                            <a:lumOff val="60000"/>
                          </a:schemeClr>
                        </a:solidFill>
                        <a:ln>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3" name="Rectangle 142"/>
                        <p:cNvSpPr/>
                        <p:nvPr/>
                      </p:nvSpPr>
                      <p:spPr>
                        <a:xfrm rot="10800000">
                          <a:off x="11073927" y="1147112"/>
                          <a:ext cx="103450" cy="3349533"/>
                        </a:xfrm>
                        <a:prstGeom prst="rect">
                          <a:avLst/>
                        </a:prstGeom>
                        <a:solidFill>
                          <a:schemeClr val="tx1">
                            <a:lumMod val="65000"/>
                            <a:lumOff val="35000"/>
                          </a:schemeClr>
                        </a:solidFill>
                        <a:ln>
                          <a:solidFill>
                            <a:schemeClr val="tx1">
                              <a:lumMod val="65000"/>
                              <a:lumOff val="3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4" name="Oval 143"/>
                        <p:cNvSpPr/>
                        <p:nvPr/>
                      </p:nvSpPr>
                      <p:spPr>
                        <a:xfrm rot="10800000">
                          <a:off x="10545639" y="866756"/>
                          <a:ext cx="1068114" cy="45076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Down Arrow 144"/>
                        <p:cNvSpPr/>
                        <p:nvPr/>
                      </p:nvSpPr>
                      <p:spPr>
                        <a:xfrm>
                          <a:off x="10757769" y="-143794"/>
                          <a:ext cx="717098" cy="1068250"/>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6" name="Group 125"/>
                      <p:cNvGrpSpPr/>
                      <p:nvPr/>
                    </p:nvGrpSpPr>
                    <p:grpSpPr>
                      <a:xfrm>
                        <a:off x="3746500" y="115910"/>
                        <a:ext cx="1160351" cy="3734872"/>
                        <a:chOff x="4237149" y="115910"/>
                        <a:chExt cx="669702" cy="3734872"/>
                      </a:xfrm>
                    </p:grpSpPr>
                    <p:sp>
                      <p:nvSpPr>
                        <p:cNvPr id="133" name="Rounded Rectangle 132"/>
                        <p:cNvSpPr/>
                        <p:nvPr/>
                      </p:nvSpPr>
                      <p:spPr>
                        <a:xfrm>
                          <a:off x="4237149" y="115910"/>
                          <a:ext cx="669702" cy="3734872"/>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4" name="Rounded Rectangle 133"/>
                        <p:cNvSpPr/>
                        <p:nvPr/>
                      </p:nvSpPr>
                      <p:spPr>
                        <a:xfrm>
                          <a:off x="4237149" y="1867437"/>
                          <a:ext cx="669702" cy="1983344"/>
                        </a:xfrm>
                        <a:prstGeom prst="roundRect">
                          <a:avLst/>
                        </a:prstGeom>
                        <a:solidFill>
                          <a:schemeClr val="accent1">
                            <a:lumMod val="40000"/>
                            <a:lumOff val="6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127" name="Rectangle 126"/>
                      <p:cNvSpPr/>
                      <p:nvPr/>
                    </p:nvSpPr>
                    <p:spPr>
                      <a:xfrm>
                        <a:off x="4220339" y="3850781"/>
                        <a:ext cx="188971" cy="609027"/>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Connector 127"/>
                      <p:cNvCxnSpPr/>
                      <p:nvPr/>
                    </p:nvCxnSpPr>
                    <p:spPr>
                      <a:xfrm>
                        <a:off x="4409310" y="3850781"/>
                        <a:ext cx="0" cy="6090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220339" y="3850781"/>
                        <a:ext cx="0" cy="6090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Elbow Connector 129"/>
                      <p:cNvCxnSpPr/>
                      <p:nvPr/>
                    </p:nvCxnSpPr>
                    <p:spPr>
                      <a:xfrm rot="16200000" flipH="1">
                        <a:off x="3869840" y="3375599"/>
                        <a:ext cx="1590148" cy="705783"/>
                      </a:xfrm>
                      <a:prstGeom prst="bentConnector3">
                        <a:avLst>
                          <a:gd name="adj1" fmla="val 99917"/>
                        </a:avLst>
                      </a:prstGeom>
                      <a:ln>
                        <a:tailEnd type="triangle"/>
                      </a:ln>
                    </p:spPr>
                    <p:style>
                      <a:lnRef idx="1">
                        <a:schemeClr val="dk1"/>
                      </a:lnRef>
                      <a:fillRef idx="0">
                        <a:schemeClr val="dk1"/>
                      </a:fillRef>
                      <a:effectRef idx="0">
                        <a:schemeClr val="dk1"/>
                      </a:effectRef>
                      <a:fontRef idx="minor">
                        <a:schemeClr val="tx1"/>
                      </a:fontRef>
                    </p:style>
                  </p:cxnSp>
                  <p:sp>
                    <p:nvSpPr>
                      <p:cNvPr id="131" name="Up Arrow 130"/>
                      <p:cNvSpPr/>
                      <p:nvPr/>
                    </p:nvSpPr>
                    <p:spPr>
                      <a:xfrm>
                        <a:off x="3926969" y="1867436"/>
                        <a:ext cx="770108" cy="299094"/>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Up Arrow 131"/>
                      <p:cNvSpPr/>
                      <p:nvPr/>
                    </p:nvSpPr>
                    <p:spPr>
                      <a:xfrm flipV="1">
                        <a:off x="3926969" y="863601"/>
                        <a:ext cx="770108" cy="1003876"/>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8" name="TextBox 117"/>
                    <p:cNvSpPr txBox="1"/>
                    <p:nvPr/>
                  </p:nvSpPr>
                  <p:spPr>
                    <a:xfrm>
                      <a:off x="6734242" y="1416851"/>
                      <a:ext cx="2465482" cy="1077218"/>
                    </a:xfrm>
                    <a:prstGeom prst="rect">
                      <a:avLst/>
                    </a:prstGeom>
                    <a:noFill/>
                  </p:spPr>
                  <p:txBody>
                    <a:bodyPr wrap="none" rtlCol="0">
                      <a:spAutoFit/>
                    </a:bodyPr>
                    <a:lstStyle/>
                    <a:p>
                      <a:r>
                        <a:rPr lang="en-US" sz="3200" b="1" dirty="0" smtClean="0">
                          <a:latin typeface="Times New Roman" panose="02020603050405020304" pitchFamily="18" charset="0"/>
                          <a:cs typeface="Times New Roman" panose="02020603050405020304" pitchFamily="18" charset="0"/>
                        </a:rPr>
                        <a:t>Open </a:t>
                      </a:r>
                    </a:p>
                    <a:p>
                      <a:r>
                        <a:rPr lang="en-US" sz="3200" b="1" dirty="0" smtClean="0">
                          <a:latin typeface="Times New Roman" panose="02020603050405020304" pitchFamily="18" charset="0"/>
                          <a:cs typeface="Times New Roman" panose="02020603050405020304" pitchFamily="18" charset="0"/>
                        </a:rPr>
                        <a:t>Check</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Valve </a:t>
                      </a:r>
                    </a:p>
                  </p:txBody>
                </p:sp>
                <p:sp>
                  <p:nvSpPr>
                    <p:cNvPr id="119" name="Rectangle 118"/>
                    <p:cNvSpPr/>
                    <p:nvPr/>
                  </p:nvSpPr>
                  <p:spPr>
                    <a:xfrm>
                      <a:off x="7907125" y="4459806"/>
                      <a:ext cx="1976210" cy="1386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0" name="Straight Connector 119"/>
                    <p:cNvCxnSpPr/>
                    <p:nvPr/>
                  </p:nvCxnSpPr>
                  <p:spPr>
                    <a:xfrm>
                      <a:off x="7897561" y="4598472"/>
                      <a:ext cx="2174746" cy="0"/>
                    </a:xfrm>
                    <a:prstGeom prst="line">
                      <a:avLst/>
                    </a:prstGeom>
                  </p:spPr>
                  <p:style>
                    <a:lnRef idx="1">
                      <a:schemeClr val="dk1"/>
                    </a:lnRef>
                    <a:fillRef idx="0">
                      <a:schemeClr val="dk1"/>
                    </a:fillRef>
                    <a:effectRef idx="0">
                      <a:schemeClr val="dk1"/>
                    </a:effectRef>
                    <a:fontRef idx="minor">
                      <a:schemeClr val="tx1"/>
                    </a:fontRef>
                  </p:style>
                </p:cxnSp>
                <p:cxnSp>
                  <p:nvCxnSpPr>
                    <p:cNvPr id="121" name="Straight Connector 120"/>
                    <p:cNvCxnSpPr/>
                    <p:nvPr/>
                  </p:nvCxnSpPr>
                  <p:spPr>
                    <a:xfrm>
                      <a:off x="7880457" y="4448648"/>
                      <a:ext cx="2002878" cy="0"/>
                    </a:xfrm>
                    <a:prstGeom prst="line">
                      <a:avLst/>
                    </a:prstGeom>
                  </p:spPr>
                  <p:style>
                    <a:lnRef idx="1">
                      <a:schemeClr val="dk1"/>
                    </a:lnRef>
                    <a:fillRef idx="0">
                      <a:schemeClr val="dk1"/>
                    </a:fillRef>
                    <a:effectRef idx="0">
                      <a:schemeClr val="dk1"/>
                    </a:effectRef>
                    <a:fontRef idx="minor">
                      <a:schemeClr val="tx1"/>
                    </a:fontRef>
                  </p:style>
                </p:cxnSp>
                <p:sp>
                  <p:nvSpPr>
                    <p:cNvPr id="122" name="Rectangle 121"/>
                    <p:cNvSpPr/>
                    <p:nvPr/>
                  </p:nvSpPr>
                  <p:spPr>
                    <a:xfrm>
                      <a:off x="10858357" y="4255698"/>
                      <a:ext cx="571500" cy="5357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3" name="Down Arrow 122"/>
                    <p:cNvSpPr/>
                    <p:nvPr/>
                  </p:nvSpPr>
                  <p:spPr>
                    <a:xfrm>
                      <a:off x="10960612" y="4791426"/>
                      <a:ext cx="366990" cy="55779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4" name="Group 83"/>
                  <p:cNvGrpSpPr/>
                  <p:nvPr/>
                </p:nvGrpSpPr>
                <p:grpSpPr>
                  <a:xfrm>
                    <a:off x="511430" y="115910"/>
                    <a:ext cx="5936123" cy="6402617"/>
                    <a:chOff x="511430" y="115910"/>
                    <a:chExt cx="5936123" cy="6402617"/>
                  </a:xfrm>
                </p:grpSpPr>
                <p:grpSp>
                  <p:nvGrpSpPr>
                    <p:cNvPr id="86" name="Group 85"/>
                    <p:cNvGrpSpPr/>
                    <p:nvPr/>
                  </p:nvGrpSpPr>
                  <p:grpSpPr>
                    <a:xfrm>
                      <a:off x="511430" y="115910"/>
                      <a:ext cx="4670170" cy="6402617"/>
                      <a:chOff x="511430" y="115910"/>
                      <a:chExt cx="4670170" cy="6402617"/>
                    </a:xfrm>
                  </p:grpSpPr>
                  <p:sp>
                    <p:nvSpPr>
                      <p:cNvPr id="94" name="Rectangle 93"/>
                      <p:cNvSpPr/>
                      <p:nvPr/>
                    </p:nvSpPr>
                    <p:spPr>
                      <a:xfrm>
                        <a:off x="2264067" y="4459808"/>
                        <a:ext cx="2917533" cy="160751"/>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p:cNvGrpSpPr/>
                      <p:nvPr/>
                    </p:nvGrpSpPr>
                    <p:grpSpPr>
                      <a:xfrm>
                        <a:off x="511430" y="4368624"/>
                        <a:ext cx="1850068" cy="2149903"/>
                        <a:chOff x="10182779" y="295743"/>
                        <a:chExt cx="2045725" cy="4200904"/>
                      </a:xfrm>
                    </p:grpSpPr>
                    <p:sp>
                      <p:nvSpPr>
                        <p:cNvPr id="105" name="Rectangle 104"/>
                        <p:cNvSpPr/>
                        <p:nvPr/>
                      </p:nvSpPr>
                      <p:spPr>
                        <a:xfrm>
                          <a:off x="10186902" y="473914"/>
                          <a:ext cx="1926051" cy="1396598"/>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6" name="Straight Connector 105"/>
                        <p:cNvCxnSpPr/>
                        <p:nvPr/>
                      </p:nvCxnSpPr>
                      <p:spPr>
                        <a:xfrm flipH="1" flipV="1">
                          <a:off x="12120772" y="866767"/>
                          <a:ext cx="21023" cy="3629878"/>
                        </a:xfrm>
                        <a:prstGeom prst="line">
                          <a:avLst/>
                        </a:prstGeom>
                        <a:ln/>
                      </p:spPr>
                      <p:style>
                        <a:lnRef idx="1">
                          <a:schemeClr val="dk1"/>
                        </a:lnRef>
                        <a:fillRef idx="0">
                          <a:schemeClr val="dk1"/>
                        </a:fillRef>
                        <a:effectRef idx="0">
                          <a:schemeClr val="dk1"/>
                        </a:effectRef>
                        <a:fontRef idx="minor">
                          <a:schemeClr val="tx1"/>
                        </a:fontRef>
                      </p:style>
                    </p:cxnSp>
                    <p:cxnSp>
                      <p:nvCxnSpPr>
                        <p:cNvPr id="107" name="Straight Connector 106"/>
                        <p:cNvCxnSpPr/>
                        <p:nvPr/>
                      </p:nvCxnSpPr>
                      <p:spPr>
                        <a:xfrm flipV="1">
                          <a:off x="10182779" y="441085"/>
                          <a:ext cx="4123" cy="4055562"/>
                        </a:xfrm>
                        <a:prstGeom prst="line">
                          <a:avLst/>
                        </a:prstGeom>
                        <a:ln/>
                      </p:spPr>
                      <p:style>
                        <a:lnRef idx="1">
                          <a:schemeClr val="dk1"/>
                        </a:lnRef>
                        <a:fillRef idx="0">
                          <a:schemeClr val="dk1"/>
                        </a:fillRef>
                        <a:effectRef idx="0">
                          <a:schemeClr val="dk1"/>
                        </a:effectRef>
                        <a:fontRef idx="minor">
                          <a:schemeClr val="tx1"/>
                        </a:fontRef>
                      </p:style>
                    </p:cxnSp>
                    <p:sp>
                      <p:nvSpPr>
                        <p:cNvPr id="108" name="Oval 107"/>
                        <p:cNvSpPr/>
                        <p:nvPr/>
                      </p:nvSpPr>
                      <p:spPr>
                        <a:xfrm rot="10800000">
                          <a:off x="10186902" y="1571795"/>
                          <a:ext cx="1901244" cy="476518"/>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rot="10800000">
                          <a:off x="10838453" y="1697278"/>
                          <a:ext cx="608826" cy="206062"/>
                        </a:xfrm>
                        <a:prstGeom prst="ellipse">
                          <a:avLst/>
                        </a:prstGeom>
                        <a:solidFill>
                          <a:schemeClr val="accent1">
                            <a:lumMod val="40000"/>
                            <a:lumOff val="60000"/>
                          </a:schemeClr>
                        </a:solidFill>
                        <a:ln>
                          <a:solidFill>
                            <a:schemeClr val="accent1">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0" name="Rectangle 109"/>
                        <p:cNvSpPr/>
                        <p:nvPr/>
                      </p:nvSpPr>
                      <p:spPr>
                        <a:xfrm rot="10800000">
                          <a:off x="10197582" y="2881062"/>
                          <a:ext cx="1936733" cy="161199"/>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rot="10800000">
                          <a:off x="10849133" y="2807223"/>
                          <a:ext cx="608826" cy="367047"/>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rot="10800000">
                          <a:off x="11025373" y="2929573"/>
                          <a:ext cx="256347" cy="122349"/>
                        </a:xfrm>
                        <a:prstGeom prst="ellipse">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3" name="Rectangle 112"/>
                        <p:cNvSpPr/>
                        <p:nvPr/>
                      </p:nvSpPr>
                      <p:spPr>
                        <a:xfrm rot="10800000">
                          <a:off x="11093060" y="1800308"/>
                          <a:ext cx="117430" cy="2696339"/>
                        </a:xfrm>
                        <a:prstGeom prst="rect">
                          <a:avLst/>
                        </a:prstGeom>
                        <a:solidFill>
                          <a:schemeClr val="tx1">
                            <a:lumMod val="65000"/>
                            <a:lumOff val="35000"/>
                          </a:schemeClr>
                        </a:solidFill>
                        <a:ln>
                          <a:solidFill>
                            <a:schemeClr val="tx1">
                              <a:lumMod val="65000"/>
                              <a:lumOff val="3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4" name="Oval 113"/>
                        <p:cNvSpPr/>
                        <p:nvPr/>
                      </p:nvSpPr>
                      <p:spPr>
                        <a:xfrm rot="10800000">
                          <a:off x="10564771" y="1519953"/>
                          <a:ext cx="1068114" cy="45076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Down Arrow 114"/>
                        <p:cNvSpPr/>
                        <p:nvPr/>
                      </p:nvSpPr>
                      <p:spPr>
                        <a:xfrm>
                          <a:off x="10781335" y="1342553"/>
                          <a:ext cx="717098" cy="355018"/>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Down Arrow 115"/>
                        <p:cNvSpPr/>
                        <p:nvPr/>
                      </p:nvSpPr>
                      <p:spPr>
                        <a:xfrm rot="16200000">
                          <a:off x="11561563" y="345899"/>
                          <a:ext cx="717098" cy="61678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6" name="Group 95"/>
                      <p:cNvGrpSpPr/>
                      <p:nvPr/>
                    </p:nvGrpSpPr>
                    <p:grpSpPr>
                      <a:xfrm>
                        <a:off x="3746500" y="115910"/>
                        <a:ext cx="1160351" cy="3734872"/>
                        <a:chOff x="4237149" y="115910"/>
                        <a:chExt cx="669702" cy="3734872"/>
                      </a:xfrm>
                    </p:grpSpPr>
                    <p:sp>
                      <p:nvSpPr>
                        <p:cNvPr id="103" name="Rounded Rectangle 102"/>
                        <p:cNvSpPr/>
                        <p:nvPr/>
                      </p:nvSpPr>
                      <p:spPr>
                        <a:xfrm>
                          <a:off x="4237149" y="115910"/>
                          <a:ext cx="669702" cy="3734872"/>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4" name="Rounded Rectangle 103"/>
                        <p:cNvSpPr/>
                        <p:nvPr/>
                      </p:nvSpPr>
                      <p:spPr>
                        <a:xfrm>
                          <a:off x="4237149" y="1441208"/>
                          <a:ext cx="669702" cy="2409573"/>
                        </a:xfrm>
                        <a:prstGeom prst="roundRect">
                          <a:avLst/>
                        </a:prstGeom>
                        <a:solidFill>
                          <a:schemeClr val="accent1">
                            <a:lumMod val="40000"/>
                            <a:lumOff val="6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97" name="Rectangle 96"/>
                      <p:cNvSpPr/>
                      <p:nvPr/>
                    </p:nvSpPr>
                    <p:spPr>
                      <a:xfrm>
                        <a:off x="4220339" y="3850781"/>
                        <a:ext cx="188971" cy="609027"/>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Connector 97"/>
                      <p:cNvCxnSpPr/>
                      <p:nvPr/>
                    </p:nvCxnSpPr>
                    <p:spPr>
                      <a:xfrm>
                        <a:off x="4409310" y="3850781"/>
                        <a:ext cx="0" cy="6090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220339" y="3850781"/>
                        <a:ext cx="0" cy="6090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Up Arrow 99"/>
                      <p:cNvSpPr/>
                      <p:nvPr/>
                    </p:nvSpPr>
                    <p:spPr>
                      <a:xfrm>
                        <a:off x="3929770" y="1448041"/>
                        <a:ext cx="770108" cy="1737647"/>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Up Arrow 100"/>
                      <p:cNvSpPr/>
                      <p:nvPr/>
                    </p:nvSpPr>
                    <p:spPr>
                      <a:xfrm flipV="1">
                        <a:off x="3941621" y="431800"/>
                        <a:ext cx="770108" cy="1009408"/>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Elbow Connector 101"/>
                      <p:cNvCxnSpPr/>
                      <p:nvPr/>
                    </p:nvCxnSpPr>
                    <p:spPr>
                      <a:xfrm rot="5400000" flipH="1" flipV="1">
                        <a:off x="2692073" y="2977398"/>
                        <a:ext cx="1799089" cy="1395406"/>
                      </a:xfrm>
                      <a:prstGeom prst="bentConnector3">
                        <a:avLst>
                          <a:gd name="adj1" fmla="val -120"/>
                        </a:avLst>
                      </a:prstGeom>
                      <a:ln>
                        <a:tailEnd type="triangle"/>
                      </a:ln>
                    </p:spPr>
                    <p:style>
                      <a:lnRef idx="1">
                        <a:schemeClr val="dk1"/>
                      </a:lnRef>
                      <a:fillRef idx="0">
                        <a:schemeClr val="dk1"/>
                      </a:fillRef>
                      <a:effectRef idx="0">
                        <a:schemeClr val="dk1"/>
                      </a:effectRef>
                      <a:fontRef idx="minor">
                        <a:schemeClr val="tx1"/>
                      </a:fontRef>
                    </p:style>
                  </p:cxnSp>
                </p:grpSp>
                <p:cxnSp>
                  <p:nvCxnSpPr>
                    <p:cNvPr id="87" name="Straight Arrow Connector 86"/>
                    <p:cNvCxnSpPr>
                      <a:endCxn id="94" idx="3"/>
                    </p:cNvCxnSpPr>
                    <p:nvPr/>
                  </p:nvCxnSpPr>
                  <p:spPr>
                    <a:xfrm flipV="1">
                      <a:off x="4289321" y="4540184"/>
                      <a:ext cx="892279" cy="344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8" name="Rectangle 87"/>
                    <p:cNvSpPr/>
                    <p:nvPr/>
                  </p:nvSpPr>
                  <p:spPr>
                    <a:xfrm>
                      <a:off x="5181600" y="4306782"/>
                      <a:ext cx="571500" cy="5357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9" name="Down Arrow 88"/>
                    <p:cNvSpPr/>
                    <p:nvPr/>
                  </p:nvSpPr>
                  <p:spPr>
                    <a:xfrm>
                      <a:off x="5284207" y="4842510"/>
                      <a:ext cx="366990" cy="557795"/>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p:cNvSpPr txBox="1"/>
                    <p:nvPr/>
                  </p:nvSpPr>
                  <p:spPr>
                    <a:xfrm>
                      <a:off x="1017245" y="1272160"/>
                      <a:ext cx="2465483" cy="1077218"/>
                    </a:xfrm>
                    <a:prstGeom prst="rect">
                      <a:avLst/>
                    </a:prstGeom>
                    <a:noFill/>
                  </p:spPr>
                  <p:txBody>
                    <a:bodyPr wrap="none" rtlCol="0">
                      <a:spAutoFit/>
                    </a:bodyPr>
                    <a:lstStyle/>
                    <a:p>
                      <a:r>
                        <a:rPr lang="en-US" sz="3200" b="1" dirty="0" smtClean="0">
                          <a:latin typeface="Times New Roman" panose="02020603050405020304" pitchFamily="18" charset="0"/>
                          <a:cs typeface="Times New Roman" panose="02020603050405020304" pitchFamily="18" charset="0"/>
                        </a:rPr>
                        <a:t>Closed </a:t>
                      </a:r>
                    </a:p>
                    <a:p>
                      <a:r>
                        <a:rPr lang="en-US" sz="3200" b="1" dirty="0" smtClean="0">
                          <a:latin typeface="Times New Roman" panose="02020603050405020304" pitchFamily="18" charset="0"/>
                          <a:cs typeface="Times New Roman" panose="02020603050405020304" pitchFamily="18" charset="0"/>
                        </a:rPr>
                        <a:t>Check</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Valve </a:t>
                      </a:r>
                    </a:p>
                  </p:txBody>
                </p:sp>
                <p:sp>
                  <p:nvSpPr>
                    <p:cNvPr id="91" name="TextBox 90"/>
                    <p:cNvSpPr txBox="1"/>
                    <p:nvPr/>
                  </p:nvSpPr>
                  <p:spPr>
                    <a:xfrm>
                      <a:off x="4917967" y="525046"/>
                      <a:ext cx="1529586" cy="400110"/>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Air Chamber</a:t>
                      </a:r>
                      <a:endParaRPr lang="en-US" sz="2000" dirty="0">
                        <a:latin typeface="Times New Roman" panose="02020603050405020304" pitchFamily="18" charset="0"/>
                        <a:cs typeface="Times New Roman" panose="02020603050405020304" pitchFamily="18" charset="0"/>
                      </a:endParaRPr>
                    </a:p>
                  </p:txBody>
                </p:sp>
                <p:sp>
                  <p:nvSpPr>
                    <p:cNvPr id="92" name="TextBox 91"/>
                    <p:cNvSpPr txBox="1"/>
                    <p:nvPr/>
                  </p:nvSpPr>
                  <p:spPr>
                    <a:xfrm>
                      <a:off x="2250204" y="5361471"/>
                      <a:ext cx="1470274" cy="707886"/>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Ram Pump</a:t>
                      </a:r>
                    </a:p>
                    <a:p>
                      <a:r>
                        <a:rPr lang="en-US" sz="2000" dirty="0" smtClean="0">
                          <a:latin typeface="Times New Roman" panose="02020603050405020304" pitchFamily="18" charset="0"/>
                          <a:cs typeface="Times New Roman" panose="02020603050405020304" pitchFamily="18" charset="0"/>
                        </a:rPr>
                        <a:t>(top section)</a:t>
                      </a:r>
                      <a:endParaRPr lang="en-US" sz="2000" dirty="0">
                        <a:latin typeface="Times New Roman" panose="02020603050405020304" pitchFamily="18" charset="0"/>
                        <a:cs typeface="Times New Roman" panose="02020603050405020304" pitchFamily="18" charset="0"/>
                      </a:endParaRPr>
                    </a:p>
                  </p:txBody>
                </p:sp>
                <p:sp>
                  <p:nvSpPr>
                    <p:cNvPr id="93" name="TextBox 92"/>
                    <p:cNvSpPr txBox="1"/>
                    <p:nvPr/>
                  </p:nvSpPr>
                  <p:spPr>
                    <a:xfrm>
                      <a:off x="5018806" y="5321006"/>
                      <a:ext cx="1428596" cy="707886"/>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Pressurized </a:t>
                      </a:r>
                    </a:p>
                    <a:p>
                      <a:r>
                        <a:rPr lang="en-US" sz="2000" dirty="0" smtClean="0">
                          <a:latin typeface="Times New Roman" panose="02020603050405020304" pitchFamily="18" charset="0"/>
                          <a:cs typeface="Times New Roman" panose="02020603050405020304" pitchFamily="18" charset="0"/>
                        </a:rPr>
                        <a:t>Effluent</a:t>
                      </a:r>
                      <a:endParaRPr lang="en-US" sz="2000" dirty="0">
                        <a:latin typeface="Times New Roman" panose="02020603050405020304" pitchFamily="18" charset="0"/>
                        <a:cs typeface="Times New Roman" panose="02020603050405020304" pitchFamily="18" charset="0"/>
                      </a:endParaRPr>
                    </a:p>
                  </p:txBody>
                </p:sp>
              </p:grpSp>
              <p:sp>
                <p:nvSpPr>
                  <p:cNvPr id="85" name="TextBox 84"/>
                  <p:cNvSpPr txBox="1"/>
                  <p:nvPr/>
                </p:nvSpPr>
                <p:spPr>
                  <a:xfrm>
                    <a:off x="5127970" y="2637527"/>
                    <a:ext cx="1449436" cy="1015663"/>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Pressurizing</a:t>
                    </a:r>
                  </a:p>
                  <a:p>
                    <a:r>
                      <a:rPr lang="en-US" sz="2000" dirty="0" smtClean="0">
                        <a:latin typeface="Times New Roman" panose="02020603050405020304" pitchFamily="18" charset="0"/>
                        <a:cs typeface="Times New Roman" panose="02020603050405020304" pitchFamily="18" charset="0"/>
                      </a:rPr>
                      <a:t>Effluent</a:t>
                    </a:r>
                  </a:p>
                  <a:p>
                    <a:r>
                      <a:rPr lang="en-US" sz="2000" dirty="0" smtClean="0">
                        <a:latin typeface="Times New Roman" panose="02020603050405020304" pitchFamily="18" charset="0"/>
                        <a:cs typeface="Times New Roman" panose="02020603050405020304" pitchFamily="18" charset="0"/>
                      </a:rPr>
                      <a:t>Valve</a:t>
                    </a:r>
                    <a:endParaRPr lang="en-US" sz="2000" dirty="0">
                      <a:latin typeface="Times New Roman" panose="02020603050405020304" pitchFamily="18" charset="0"/>
                      <a:cs typeface="Times New Roman" panose="02020603050405020304" pitchFamily="18" charset="0"/>
                    </a:endParaRPr>
                  </a:p>
                </p:txBody>
              </p:sp>
            </p:grpSp>
          </p:grpSp>
          <p:sp>
            <p:nvSpPr>
              <p:cNvPr id="74" name="Rectangle 73"/>
              <p:cNvSpPr/>
              <p:nvPr/>
            </p:nvSpPr>
            <p:spPr>
              <a:xfrm>
                <a:off x="8393835" y="4454862"/>
                <a:ext cx="1489500" cy="143609"/>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7829917" y="4467089"/>
                <a:ext cx="109764" cy="11915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9844971" y="4467089"/>
                <a:ext cx="109764" cy="119154"/>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Rectangle 69"/>
            <p:cNvSpPr/>
            <p:nvPr/>
          </p:nvSpPr>
          <p:spPr>
            <a:xfrm rot="10800000">
              <a:off x="8231839" y="4390744"/>
              <a:ext cx="354944" cy="277745"/>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rot="10800000">
              <a:off x="2543452" y="4394064"/>
              <a:ext cx="354944" cy="277745"/>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p:cNvSpPr txBox="1"/>
            <p:nvPr/>
          </p:nvSpPr>
          <p:spPr>
            <a:xfrm>
              <a:off x="1948765" y="4060107"/>
              <a:ext cx="1297791" cy="400110"/>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Stop Valve</a:t>
              </a:r>
              <a:endParaRPr lang="en-US" sz="20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76250566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6036143" y="752316"/>
            <a:ext cx="5278781" cy="3968777"/>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Pressure is measured at three points</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pSp>
        <p:nvGrpSpPr>
          <p:cNvPr id="8" name="Group 7"/>
          <p:cNvGrpSpPr/>
          <p:nvPr/>
        </p:nvGrpSpPr>
        <p:grpSpPr>
          <a:xfrm>
            <a:off x="166329" y="168950"/>
            <a:ext cx="5459556" cy="6689050"/>
            <a:chOff x="584783" y="184448"/>
            <a:chExt cx="4079627" cy="5679825"/>
          </a:xfrm>
        </p:grpSpPr>
        <p:grpSp>
          <p:nvGrpSpPr>
            <p:cNvPr id="9" name="Group 8"/>
            <p:cNvGrpSpPr/>
            <p:nvPr/>
          </p:nvGrpSpPr>
          <p:grpSpPr>
            <a:xfrm>
              <a:off x="584783" y="184448"/>
              <a:ext cx="4079627" cy="5679825"/>
              <a:chOff x="584783" y="184448"/>
              <a:chExt cx="4079627" cy="5679825"/>
            </a:xfrm>
          </p:grpSpPr>
          <p:grpSp>
            <p:nvGrpSpPr>
              <p:cNvPr id="11" name="Group 10"/>
              <p:cNvGrpSpPr/>
              <p:nvPr/>
            </p:nvGrpSpPr>
            <p:grpSpPr>
              <a:xfrm>
                <a:off x="584783" y="184448"/>
                <a:ext cx="4079627" cy="5679825"/>
                <a:chOff x="584782" y="184448"/>
                <a:chExt cx="4464733" cy="6192094"/>
              </a:xfrm>
            </p:grpSpPr>
            <p:sp>
              <p:nvSpPr>
                <p:cNvPr id="23" name="Rectangle 22"/>
                <p:cNvSpPr/>
                <p:nvPr/>
              </p:nvSpPr>
              <p:spPr>
                <a:xfrm>
                  <a:off x="3043499" y="2221798"/>
                  <a:ext cx="201634" cy="1535958"/>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3389389" y="4309484"/>
                  <a:ext cx="1660126" cy="2037350"/>
                  <a:chOff x="9680620" y="4160892"/>
                  <a:chExt cx="1506828" cy="1862338"/>
                </a:xfrm>
              </p:grpSpPr>
              <p:sp>
                <p:nvSpPr>
                  <p:cNvPr id="66" name="Rectangle 65"/>
                  <p:cNvSpPr/>
                  <p:nvPr/>
                </p:nvSpPr>
                <p:spPr>
                  <a:xfrm>
                    <a:off x="9680620" y="4160892"/>
                    <a:ext cx="1506828" cy="18623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9694328" y="5670923"/>
                    <a:ext cx="1479411" cy="337761"/>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24"/>
                <p:cNvSpPr/>
                <p:nvPr/>
              </p:nvSpPr>
              <p:spPr>
                <a:xfrm>
                  <a:off x="3677901" y="2221798"/>
                  <a:ext cx="190481" cy="2915197"/>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3624156" y="5136995"/>
                  <a:ext cx="297971" cy="49615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584782" y="4339192"/>
                  <a:ext cx="1660126" cy="2037350"/>
                  <a:chOff x="6700420" y="4212916"/>
                  <a:chExt cx="1506828" cy="1862338"/>
                </a:xfrm>
              </p:grpSpPr>
              <p:grpSp>
                <p:nvGrpSpPr>
                  <p:cNvPr id="60" name="Group 59"/>
                  <p:cNvGrpSpPr/>
                  <p:nvPr/>
                </p:nvGrpSpPr>
                <p:grpSpPr>
                  <a:xfrm>
                    <a:off x="6700420" y="4212916"/>
                    <a:ext cx="1506828" cy="1862338"/>
                    <a:chOff x="6700420" y="4212916"/>
                    <a:chExt cx="1506828" cy="1862338"/>
                  </a:xfrm>
                </p:grpSpPr>
                <p:grpSp>
                  <p:nvGrpSpPr>
                    <p:cNvPr id="62" name="Group 61"/>
                    <p:cNvGrpSpPr/>
                    <p:nvPr/>
                  </p:nvGrpSpPr>
                  <p:grpSpPr>
                    <a:xfrm>
                      <a:off x="6700420" y="4212916"/>
                      <a:ext cx="1506828" cy="1862338"/>
                      <a:chOff x="9680620" y="4160892"/>
                      <a:chExt cx="1506828" cy="1862338"/>
                    </a:xfrm>
                  </p:grpSpPr>
                  <p:sp>
                    <p:nvSpPr>
                      <p:cNvPr id="64" name="Rectangle 63"/>
                      <p:cNvSpPr/>
                      <p:nvPr/>
                    </p:nvSpPr>
                    <p:spPr>
                      <a:xfrm>
                        <a:off x="9680620" y="4160892"/>
                        <a:ext cx="1506828" cy="18623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9694328" y="5643767"/>
                        <a:ext cx="1479411" cy="37664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3" name="Straight Connector 62"/>
                    <p:cNvCxnSpPr/>
                    <p:nvPr/>
                  </p:nvCxnSpPr>
                  <p:spPr>
                    <a:xfrm>
                      <a:off x="6700420" y="6072433"/>
                      <a:ext cx="1506828" cy="0"/>
                    </a:xfrm>
                    <a:prstGeom prst="line">
                      <a:avLst/>
                    </a:prstGeom>
                  </p:spPr>
                  <p:style>
                    <a:lnRef idx="1">
                      <a:schemeClr val="dk1"/>
                    </a:lnRef>
                    <a:fillRef idx="0">
                      <a:schemeClr val="dk1"/>
                    </a:fillRef>
                    <a:effectRef idx="0">
                      <a:schemeClr val="dk1"/>
                    </a:effectRef>
                    <a:fontRef idx="minor">
                      <a:schemeClr val="tx1"/>
                    </a:fontRef>
                  </p:style>
                </p:cxnSp>
              </p:grpSp>
              <p:sp>
                <p:nvSpPr>
                  <p:cNvPr id="61" name="Round Same Side Corner Rectangle 60"/>
                  <p:cNvSpPr/>
                  <p:nvPr/>
                </p:nvSpPr>
                <p:spPr>
                  <a:xfrm>
                    <a:off x="7340958" y="5401918"/>
                    <a:ext cx="566670" cy="670515"/>
                  </a:xfrm>
                  <a:prstGeom prst="round2Same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2504800" y="184448"/>
                  <a:ext cx="1714652" cy="2037350"/>
                  <a:chOff x="8927206" y="390204"/>
                  <a:chExt cx="1506828" cy="1862338"/>
                </a:xfrm>
              </p:grpSpPr>
              <p:sp>
                <p:nvSpPr>
                  <p:cNvPr id="58" name="Rectangle 57"/>
                  <p:cNvSpPr/>
                  <p:nvPr/>
                </p:nvSpPr>
                <p:spPr>
                  <a:xfrm>
                    <a:off x="8927206" y="390204"/>
                    <a:ext cx="1506828" cy="18623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a:solidFill>
                        <a:schemeClr val="tx1"/>
                      </a:solidFill>
                    </a:endParaRPr>
                  </a:p>
                </p:txBody>
              </p:sp>
              <p:sp>
                <p:nvSpPr>
                  <p:cNvPr id="59" name="Rectangle 58"/>
                  <p:cNvSpPr/>
                  <p:nvPr/>
                </p:nvSpPr>
                <p:spPr>
                  <a:xfrm>
                    <a:off x="8936320" y="1464475"/>
                    <a:ext cx="1479411" cy="78060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p:cNvSpPr/>
                <p:nvPr/>
              </p:nvSpPr>
              <p:spPr>
                <a:xfrm>
                  <a:off x="2621885" y="2237615"/>
                  <a:ext cx="221555" cy="987841"/>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1740818" y="3731352"/>
                  <a:ext cx="1504316" cy="230263"/>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840077" y="3223543"/>
                  <a:ext cx="1998207" cy="209420"/>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846713" y="3312916"/>
                  <a:ext cx="234173" cy="1305418"/>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509756" y="3731350"/>
                  <a:ext cx="227432" cy="1901642"/>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3936094" y="3610980"/>
                  <a:ext cx="1113421" cy="2169661"/>
                  <a:chOff x="10164164" y="3798984"/>
                  <a:chExt cx="1010606" cy="1983283"/>
                </a:xfrm>
              </p:grpSpPr>
              <p:sp>
                <p:nvSpPr>
                  <p:cNvPr id="53" name="Rectangle 52"/>
                  <p:cNvSpPr/>
                  <p:nvPr/>
                </p:nvSpPr>
                <p:spPr>
                  <a:xfrm>
                    <a:off x="10164164" y="5284576"/>
                    <a:ext cx="594575" cy="45719"/>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rot="16200000" flipV="1">
                    <a:off x="10309299" y="5201002"/>
                    <a:ext cx="212865" cy="45719"/>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10345750" y="3798984"/>
                    <a:ext cx="165822" cy="1301962"/>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6" name="Rounded Rectangle 55"/>
                  <p:cNvSpPr/>
                  <p:nvPr/>
                </p:nvSpPr>
                <p:spPr>
                  <a:xfrm>
                    <a:off x="10345749" y="4319078"/>
                    <a:ext cx="165823" cy="781562"/>
                  </a:xfrm>
                  <a:prstGeom prst="roundRect">
                    <a:avLst/>
                  </a:prstGeom>
                  <a:solidFill>
                    <a:schemeClr val="accent1">
                      <a:lumMod val="40000"/>
                      <a:lumOff val="6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7" name="Bent Arrow 56"/>
                  <p:cNvSpPr/>
                  <p:nvPr/>
                </p:nvSpPr>
                <p:spPr>
                  <a:xfrm rot="5400000">
                    <a:off x="10729061" y="5336558"/>
                    <a:ext cx="489095" cy="402323"/>
                  </a:xfrm>
                  <a:prstGeom prst="bentArrow">
                    <a:avLst>
                      <a:gd name="adj1" fmla="val 12195"/>
                      <a:gd name="adj2" fmla="val 25000"/>
                      <a:gd name="adj3" fmla="val 25000"/>
                      <a:gd name="adj4" fmla="val 43750"/>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5" name="Round Same Side Corner Rectangle 34"/>
                <p:cNvSpPr/>
                <p:nvPr/>
              </p:nvSpPr>
              <p:spPr>
                <a:xfrm>
                  <a:off x="2557121" y="2572634"/>
                  <a:ext cx="351084" cy="204559"/>
                </a:xfrm>
                <a:prstGeom prst="round2SameRect">
                  <a:avLst/>
                </a:prstGeom>
                <a:solidFill>
                  <a:schemeClr val="accent3">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 Same Side Corner Rectangle 35"/>
                <p:cNvSpPr/>
                <p:nvPr/>
              </p:nvSpPr>
              <p:spPr>
                <a:xfrm>
                  <a:off x="2975747" y="2839231"/>
                  <a:ext cx="351084" cy="204559"/>
                </a:xfrm>
                <a:prstGeom prst="round2SameRect">
                  <a:avLst/>
                </a:prstGeom>
                <a:solidFill>
                  <a:schemeClr val="accent3">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 Same Side Corner Rectangle 36"/>
                <p:cNvSpPr/>
                <p:nvPr/>
              </p:nvSpPr>
              <p:spPr>
                <a:xfrm>
                  <a:off x="3597600" y="3095620"/>
                  <a:ext cx="351084" cy="204559"/>
                </a:xfrm>
                <a:prstGeom prst="round2SameRect">
                  <a:avLst/>
                </a:prstGeom>
                <a:solidFill>
                  <a:schemeClr val="accent3">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621885" y="1807937"/>
                  <a:ext cx="216400" cy="413861"/>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apezoid 38"/>
                <p:cNvSpPr/>
                <p:nvPr/>
              </p:nvSpPr>
              <p:spPr>
                <a:xfrm flipV="1">
                  <a:off x="2523950" y="1354739"/>
                  <a:ext cx="440196" cy="455816"/>
                </a:xfrm>
                <a:prstGeom prst="trapezoid">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p:nvPr/>
              </p:nvCxnSpPr>
              <p:spPr>
                <a:xfrm>
                  <a:off x="2504065" y="2221798"/>
                  <a:ext cx="1715388" cy="0"/>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flipV="1">
                  <a:off x="2838285" y="1807937"/>
                  <a:ext cx="0" cy="413861"/>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flipV="1">
                  <a:off x="2597590" y="1807937"/>
                  <a:ext cx="0" cy="413860"/>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flipV="1">
                  <a:off x="2838285" y="1359673"/>
                  <a:ext cx="117083" cy="464080"/>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flipH="1" flipV="1">
                  <a:off x="2523950" y="1378460"/>
                  <a:ext cx="69855" cy="432095"/>
                </a:xfrm>
                <a:prstGeom prst="line">
                  <a:avLst/>
                </a:prstGeom>
              </p:spPr>
              <p:style>
                <a:lnRef idx="1">
                  <a:schemeClr val="dk1"/>
                </a:lnRef>
                <a:fillRef idx="0">
                  <a:schemeClr val="dk1"/>
                </a:fillRef>
                <a:effectRef idx="0">
                  <a:schemeClr val="dk1"/>
                </a:effectRef>
                <a:fontRef idx="minor">
                  <a:schemeClr val="tx1"/>
                </a:fontRef>
              </p:style>
            </p:cxnSp>
            <p:sp>
              <p:nvSpPr>
                <p:cNvPr id="45" name="Rectangle 44"/>
                <p:cNvSpPr/>
                <p:nvPr/>
              </p:nvSpPr>
              <p:spPr>
                <a:xfrm>
                  <a:off x="2260011" y="5967156"/>
                  <a:ext cx="1114276" cy="221535"/>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 Same Side Corner Rectangle 45"/>
                <p:cNvSpPr/>
                <p:nvPr/>
              </p:nvSpPr>
              <p:spPr>
                <a:xfrm rot="16200000">
                  <a:off x="2607557" y="5944667"/>
                  <a:ext cx="348610" cy="206010"/>
                </a:xfrm>
                <a:prstGeom prst="round2SameRect">
                  <a:avLst/>
                </a:prstGeom>
                <a:solidFill>
                  <a:schemeClr val="accent3">
                    <a:lumMod val="7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Down Arrow 46"/>
                <p:cNvSpPr/>
                <p:nvPr/>
              </p:nvSpPr>
              <p:spPr>
                <a:xfrm>
                  <a:off x="826101" y="4632250"/>
                  <a:ext cx="275397" cy="830225"/>
                </a:xfrm>
                <a:prstGeom prst="down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Down Arrow 47"/>
                <p:cNvSpPr/>
                <p:nvPr/>
              </p:nvSpPr>
              <p:spPr>
                <a:xfrm flipV="1">
                  <a:off x="1420411" y="4625176"/>
                  <a:ext cx="406121" cy="1007816"/>
                </a:xfrm>
                <a:prstGeom prst="down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wn Arrow 48"/>
                <p:cNvSpPr/>
                <p:nvPr/>
              </p:nvSpPr>
              <p:spPr>
                <a:xfrm>
                  <a:off x="3663935" y="3449303"/>
                  <a:ext cx="222143" cy="830225"/>
                </a:xfrm>
                <a:prstGeom prst="down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Arrow 49"/>
                <p:cNvSpPr/>
                <p:nvPr/>
              </p:nvSpPr>
              <p:spPr>
                <a:xfrm>
                  <a:off x="1883108" y="3757756"/>
                  <a:ext cx="819932" cy="191968"/>
                </a:xfrm>
                <a:prstGeom prst="right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Arrow 50"/>
                <p:cNvSpPr/>
                <p:nvPr/>
              </p:nvSpPr>
              <p:spPr>
                <a:xfrm rot="10800000">
                  <a:off x="1414844" y="3234106"/>
                  <a:ext cx="819932" cy="191968"/>
                </a:xfrm>
                <a:prstGeom prst="right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Down Arrow 51"/>
                <p:cNvSpPr/>
                <p:nvPr/>
              </p:nvSpPr>
              <p:spPr>
                <a:xfrm>
                  <a:off x="3617955" y="5630438"/>
                  <a:ext cx="291884" cy="256234"/>
                </a:xfrm>
                <a:prstGeom prst="downArrow">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p:cNvSpPr/>
              <p:nvPr/>
            </p:nvSpPr>
            <p:spPr>
              <a:xfrm>
                <a:off x="4194531" y="4754004"/>
                <a:ext cx="133461" cy="14188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ectangle 12"/>
              <p:cNvSpPr/>
              <p:nvPr/>
            </p:nvSpPr>
            <p:spPr>
              <a:xfrm>
                <a:off x="4229135" y="4677537"/>
                <a:ext cx="54843" cy="6187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157236" y="4555823"/>
                <a:ext cx="198643" cy="13673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195907" y="4578605"/>
                <a:ext cx="111402" cy="85725"/>
              </a:xfrm>
              <a:prstGeom prst="ellipse">
                <a:avLst/>
              </a:prstGeom>
              <a:solidFill>
                <a:schemeClr val="bg1"/>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5-Point Star 15"/>
              <p:cNvSpPr/>
              <p:nvPr/>
            </p:nvSpPr>
            <p:spPr>
              <a:xfrm rot="20544443">
                <a:off x="3225517" y="4678345"/>
                <a:ext cx="263477" cy="243759"/>
              </a:xfrm>
              <a:prstGeom prst="star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5-Point Star 16"/>
              <p:cNvSpPr/>
              <p:nvPr/>
            </p:nvSpPr>
            <p:spPr>
              <a:xfrm>
                <a:off x="3773313" y="3131248"/>
                <a:ext cx="279967" cy="291843"/>
              </a:xfrm>
              <a:prstGeom prst="star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4136485" y="4802168"/>
                <a:ext cx="230971" cy="200907"/>
              </a:xfrm>
              <a:prstGeom prst="star5">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stCxn id="22" idx="3"/>
                <a:endCxn id="17" idx="2"/>
              </p:cNvCxnSpPr>
              <p:nvPr/>
            </p:nvCxnSpPr>
            <p:spPr>
              <a:xfrm flipV="1">
                <a:off x="3119475" y="3423090"/>
                <a:ext cx="707307" cy="10230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a:stCxn id="22" idx="3"/>
                <a:endCxn id="16" idx="0"/>
              </p:cNvCxnSpPr>
              <p:nvPr/>
            </p:nvCxnSpPr>
            <p:spPr>
              <a:xfrm>
                <a:off x="3119475" y="4446126"/>
                <a:ext cx="200943" cy="2379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a:stCxn id="22" idx="3"/>
                <a:endCxn id="18" idx="1"/>
              </p:cNvCxnSpPr>
              <p:nvPr/>
            </p:nvCxnSpPr>
            <p:spPr>
              <a:xfrm>
                <a:off x="3119475" y="4446126"/>
                <a:ext cx="1017010" cy="43278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2" name="TextBox 21"/>
              <p:cNvSpPr txBox="1"/>
              <p:nvPr/>
            </p:nvSpPr>
            <p:spPr>
              <a:xfrm>
                <a:off x="2129717" y="4122960"/>
                <a:ext cx="989758" cy="646331"/>
              </a:xfrm>
              <a:prstGeom prst="rect">
                <a:avLst/>
              </a:prstGeom>
              <a:noFill/>
            </p:spPr>
            <p:txBody>
              <a:bodyPr wrap="none" rtlCol="0">
                <a:spAutoFit/>
              </a:bodyPr>
              <a:lstStyle/>
              <a:p>
                <a:r>
                  <a:rPr lang="en-US" dirty="0" smtClean="0">
                    <a:latin typeface="Times New Roman" panose="02020603050405020304" pitchFamily="18" charset="0"/>
                    <a:cs typeface="Times New Roman" panose="02020603050405020304" pitchFamily="18" charset="0"/>
                  </a:rPr>
                  <a:t>Pressure</a:t>
                </a:r>
              </a:p>
              <a:p>
                <a:r>
                  <a:rPr lang="en-US" dirty="0" smtClean="0">
                    <a:latin typeface="Times New Roman" panose="02020603050405020304" pitchFamily="18" charset="0"/>
                    <a:cs typeface="Times New Roman" panose="02020603050405020304" pitchFamily="18" charset="0"/>
                  </a:rPr>
                  <a:t>Sensors</a:t>
                </a:r>
                <a:endParaRPr lang="en-US" dirty="0">
                  <a:latin typeface="Times New Roman" panose="02020603050405020304" pitchFamily="18" charset="0"/>
                  <a:cs typeface="Times New Roman" panose="02020603050405020304" pitchFamily="18" charset="0"/>
                </a:endParaRPr>
              </a:p>
            </p:txBody>
          </p:sp>
        </p:grpSp>
        <p:sp>
          <p:nvSpPr>
            <p:cNvPr id="10" name="Rectangle 9"/>
            <p:cNvSpPr/>
            <p:nvPr/>
          </p:nvSpPr>
          <p:spPr>
            <a:xfrm rot="10800000">
              <a:off x="3695357" y="4783940"/>
              <a:ext cx="133583" cy="114503"/>
            </a:xfrm>
            <a:prstGeom prst="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3482772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020911" y="809123"/>
            <a:ext cx="11661403" cy="930420"/>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Velocity of water in drive shaft v Time</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pSp>
        <p:nvGrpSpPr>
          <p:cNvPr id="68" name="Group 67"/>
          <p:cNvGrpSpPr/>
          <p:nvPr/>
        </p:nvGrpSpPr>
        <p:grpSpPr>
          <a:xfrm>
            <a:off x="207287" y="1080660"/>
            <a:ext cx="10072793" cy="5458251"/>
            <a:chOff x="1711811" y="1530350"/>
            <a:chExt cx="5984367" cy="3254842"/>
          </a:xfrm>
        </p:grpSpPr>
        <p:sp>
          <p:nvSpPr>
            <p:cNvPr id="69" name="Right Triangle 68"/>
            <p:cNvSpPr/>
            <p:nvPr/>
          </p:nvSpPr>
          <p:spPr>
            <a:xfrm>
              <a:off x="5676900" y="2444750"/>
              <a:ext cx="350520" cy="2095500"/>
            </a:xfrm>
            <a:prstGeom prst="r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ight Triangle 69"/>
            <p:cNvSpPr/>
            <p:nvPr/>
          </p:nvSpPr>
          <p:spPr>
            <a:xfrm>
              <a:off x="5676900" y="2432050"/>
              <a:ext cx="322582" cy="1924050"/>
            </a:xfrm>
            <a:prstGeom prst="rtTriangle">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ight Triangle 70"/>
            <p:cNvSpPr/>
            <p:nvPr/>
          </p:nvSpPr>
          <p:spPr>
            <a:xfrm>
              <a:off x="3703320" y="2436997"/>
              <a:ext cx="350520" cy="2095500"/>
            </a:xfrm>
            <a:prstGeom prst="r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ight Triangle 71"/>
            <p:cNvSpPr/>
            <p:nvPr/>
          </p:nvSpPr>
          <p:spPr>
            <a:xfrm>
              <a:off x="3703320" y="2424297"/>
              <a:ext cx="322582" cy="1924050"/>
            </a:xfrm>
            <a:prstGeom prst="rtTriangle">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Arrow Connector 72"/>
            <p:cNvCxnSpPr/>
            <p:nvPr/>
          </p:nvCxnSpPr>
          <p:spPr>
            <a:xfrm flipV="1">
              <a:off x="2082800" y="1530350"/>
              <a:ext cx="0" cy="30162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4" name="Freeform 73"/>
            <p:cNvSpPr/>
            <p:nvPr/>
          </p:nvSpPr>
          <p:spPr>
            <a:xfrm>
              <a:off x="2082799" y="2067709"/>
              <a:ext cx="4914900" cy="2478891"/>
            </a:xfrm>
            <a:custGeom>
              <a:avLst/>
              <a:gdLst>
                <a:gd name="connsiteX0" fmla="*/ 0 w 4914900"/>
                <a:gd name="connsiteY0" fmla="*/ 2478891 h 2478891"/>
                <a:gd name="connsiteX1" fmla="*/ 731520 w 4914900"/>
                <a:gd name="connsiteY1" fmla="*/ 1038711 h 2478891"/>
                <a:gd name="connsiteX2" fmla="*/ 2141220 w 4914900"/>
                <a:gd name="connsiteY2" fmla="*/ 162411 h 2478891"/>
                <a:gd name="connsiteX3" fmla="*/ 4914900 w 4914900"/>
                <a:gd name="connsiteY3" fmla="*/ 2391 h 2478891"/>
              </a:gdLst>
              <a:ahLst/>
              <a:cxnLst>
                <a:cxn ang="0">
                  <a:pos x="connsiteX0" y="connsiteY0"/>
                </a:cxn>
                <a:cxn ang="0">
                  <a:pos x="connsiteX1" y="connsiteY1"/>
                </a:cxn>
                <a:cxn ang="0">
                  <a:pos x="connsiteX2" y="connsiteY2"/>
                </a:cxn>
                <a:cxn ang="0">
                  <a:pos x="connsiteX3" y="connsiteY3"/>
                </a:cxn>
              </a:cxnLst>
              <a:rect l="l" t="t" r="r" b="b"/>
              <a:pathLst>
                <a:path w="4914900" h="2478891">
                  <a:moveTo>
                    <a:pt x="0" y="2478891"/>
                  </a:moveTo>
                  <a:cubicBezTo>
                    <a:pt x="187325" y="1951841"/>
                    <a:pt x="374650" y="1424791"/>
                    <a:pt x="731520" y="1038711"/>
                  </a:cubicBezTo>
                  <a:cubicBezTo>
                    <a:pt x="1088390" y="652631"/>
                    <a:pt x="1443990" y="335131"/>
                    <a:pt x="2141220" y="162411"/>
                  </a:cubicBezTo>
                  <a:cubicBezTo>
                    <a:pt x="2838450" y="-10309"/>
                    <a:pt x="3876675" y="-3959"/>
                    <a:pt x="4914900" y="2391"/>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a:p>
          </p:txBody>
        </p:sp>
        <p:sp>
          <p:nvSpPr>
            <p:cNvPr id="75" name="TextBox 74"/>
            <p:cNvSpPr txBox="1"/>
            <p:nvPr/>
          </p:nvSpPr>
          <p:spPr>
            <a:xfrm rot="16200000">
              <a:off x="831792" y="2991742"/>
              <a:ext cx="1997747" cy="237710"/>
            </a:xfrm>
            <a:prstGeom prst="rect">
              <a:avLst/>
            </a:prstGeom>
            <a:noFill/>
          </p:spPr>
          <p:txBody>
            <a:bodyPr wrap="none" rtlCol="0">
              <a:spAutoFit/>
            </a:bodyPr>
            <a:lstStyle/>
            <a:p>
              <a:r>
                <a:rPr lang="en-US" sz="2000" dirty="0" smtClean="0"/>
                <a:t>Velocity of Water in Drive Pipe</a:t>
              </a:r>
              <a:endParaRPr lang="en-US" sz="2000" dirty="0"/>
            </a:p>
          </p:txBody>
        </p:sp>
        <p:sp>
          <p:nvSpPr>
            <p:cNvPr id="76" name="TextBox 75"/>
            <p:cNvSpPr txBox="1"/>
            <p:nvPr/>
          </p:nvSpPr>
          <p:spPr>
            <a:xfrm>
              <a:off x="4514850" y="4546600"/>
              <a:ext cx="417326" cy="238592"/>
            </a:xfrm>
            <a:prstGeom prst="rect">
              <a:avLst/>
            </a:prstGeom>
            <a:noFill/>
          </p:spPr>
          <p:txBody>
            <a:bodyPr wrap="none" rtlCol="0">
              <a:spAutoFit/>
            </a:bodyPr>
            <a:lstStyle/>
            <a:p>
              <a:r>
                <a:rPr lang="en-US" sz="2000" dirty="0" smtClean="0"/>
                <a:t>Time</a:t>
              </a:r>
              <a:endParaRPr lang="en-US" sz="2000" dirty="0"/>
            </a:p>
          </p:txBody>
        </p:sp>
        <p:sp>
          <p:nvSpPr>
            <p:cNvPr id="77" name="Freeform 76"/>
            <p:cNvSpPr/>
            <p:nvPr/>
          </p:nvSpPr>
          <p:spPr>
            <a:xfrm>
              <a:off x="4053840" y="2407920"/>
              <a:ext cx="1630680" cy="2156460"/>
            </a:xfrm>
            <a:custGeom>
              <a:avLst/>
              <a:gdLst>
                <a:gd name="connsiteX0" fmla="*/ 0 w 1630680"/>
                <a:gd name="connsiteY0" fmla="*/ 2156460 h 2156460"/>
                <a:gd name="connsiteX1" fmla="*/ 716280 w 1630680"/>
                <a:gd name="connsiteY1" fmla="*/ 708660 h 2156460"/>
                <a:gd name="connsiteX2" fmla="*/ 1630680 w 1630680"/>
                <a:gd name="connsiteY2" fmla="*/ 0 h 2156460"/>
              </a:gdLst>
              <a:ahLst/>
              <a:cxnLst>
                <a:cxn ang="0">
                  <a:pos x="connsiteX0" y="connsiteY0"/>
                </a:cxn>
                <a:cxn ang="0">
                  <a:pos x="connsiteX1" y="connsiteY1"/>
                </a:cxn>
                <a:cxn ang="0">
                  <a:pos x="connsiteX2" y="connsiteY2"/>
                </a:cxn>
              </a:cxnLst>
              <a:rect l="l" t="t" r="r" b="b"/>
              <a:pathLst>
                <a:path w="1630680" h="2156460">
                  <a:moveTo>
                    <a:pt x="0" y="2156460"/>
                  </a:moveTo>
                  <a:cubicBezTo>
                    <a:pt x="222250" y="1612265"/>
                    <a:pt x="444500" y="1068070"/>
                    <a:pt x="716280" y="708660"/>
                  </a:cubicBezTo>
                  <a:cubicBezTo>
                    <a:pt x="988060" y="349250"/>
                    <a:pt x="1477010" y="116840"/>
                    <a:pt x="163068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Connector 77"/>
            <p:cNvCxnSpPr/>
            <p:nvPr/>
          </p:nvCxnSpPr>
          <p:spPr>
            <a:xfrm>
              <a:off x="5684520" y="2407920"/>
              <a:ext cx="342900" cy="215646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79" name="Straight Connector 78"/>
            <p:cNvCxnSpPr/>
            <p:nvPr/>
          </p:nvCxnSpPr>
          <p:spPr>
            <a:xfrm>
              <a:off x="5676900" y="240792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80" name="Straight Connector 79"/>
            <p:cNvCxnSpPr/>
            <p:nvPr/>
          </p:nvCxnSpPr>
          <p:spPr>
            <a:xfrm>
              <a:off x="5676900" y="303276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81" name="Straight Connector 80"/>
            <p:cNvCxnSpPr/>
            <p:nvPr/>
          </p:nvCxnSpPr>
          <p:spPr>
            <a:xfrm>
              <a:off x="5671185" y="363347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82" name="Straight Connector 81"/>
            <p:cNvCxnSpPr/>
            <p:nvPr/>
          </p:nvCxnSpPr>
          <p:spPr>
            <a:xfrm>
              <a:off x="5676900" y="423418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83" name="Straight Arrow Connector 82"/>
            <p:cNvCxnSpPr/>
            <p:nvPr/>
          </p:nvCxnSpPr>
          <p:spPr>
            <a:xfrm>
              <a:off x="2082800" y="4546600"/>
              <a:ext cx="48641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4" name="TextBox 83"/>
            <p:cNvSpPr txBox="1"/>
            <p:nvPr/>
          </p:nvSpPr>
          <p:spPr>
            <a:xfrm>
              <a:off x="5579108" y="1828859"/>
              <a:ext cx="1170493" cy="238592"/>
            </a:xfrm>
            <a:prstGeom prst="rect">
              <a:avLst/>
            </a:prstGeom>
            <a:noFill/>
          </p:spPr>
          <p:txBody>
            <a:bodyPr wrap="none" rtlCol="0">
              <a:spAutoFit/>
            </a:bodyPr>
            <a:lstStyle/>
            <a:p>
              <a:r>
                <a:rPr lang="en-US" sz="2000" dirty="0" smtClean="0"/>
                <a:t>Terminal Velocity</a:t>
              </a:r>
              <a:endParaRPr lang="en-US" sz="2000" dirty="0"/>
            </a:p>
          </p:txBody>
        </p:sp>
        <p:sp>
          <p:nvSpPr>
            <p:cNvPr id="85" name="Rectangle 84"/>
            <p:cNvSpPr/>
            <p:nvPr/>
          </p:nvSpPr>
          <p:spPr>
            <a:xfrm>
              <a:off x="6117849" y="2504208"/>
              <a:ext cx="228599" cy="213359"/>
            </a:xfrm>
            <a:prstGeom prst="rect">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6112660" y="2983888"/>
              <a:ext cx="228599" cy="21335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4140200" y="4356100"/>
              <a:ext cx="57150" cy="1841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8" name="Straight Connector 87"/>
            <p:cNvCxnSpPr/>
            <p:nvPr/>
          </p:nvCxnSpPr>
          <p:spPr>
            <a:xfrm>
              <a:off x="4204969" y="4225826"/>
              <a:ext cx="128183" cy="324583"/>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9" name="Straight Connector 88"/>
            <p:cNvCxnSpPr/>
            <p:nvPr/>
          </p:nvCxnSpPr>
          <p:spPr>
            <a:xfrm>
              <a:off x="4255770" y="4064000"/>
              <a:ext cx="192264" cy="49135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0" name="Straight Connector 89"/>
            <p:cNvCxnSpPr/>
            <p:nvPr/>
          </p:nvCxnSpPr>
          <p:spPr>
            <a:xfrm>
              <a:off x="4311781" y="3945890"/>
              <a:ext cx="251104" cy="60946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1" name="Straight Connector 90"/>
            <p:cNvCxnSpPr/>
            <p:nvPr/>
          </p:nvCxnSpPr>
          <p:spPr>
            <a:xfrm>
              <a:off x="4378296" y="3789680"/>
              <a:ext cx="292297" cy="7708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2" name="Straight Connector 91"/>
            <p:cNvCxnSpPr/>
            <p:nvPr/>
          </p:nvCxnSpPr>
          <p:spPr>
            <a:xfrm>
              <a:off x="4444811" y="3642628"/>
              <a:ext cx="335129" cy="912728"/>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3" name="Straight Connector 92"/>
            <p:cNvCxnSpPr/>
            <p:nvPr/>
          </p:nvCxnSpPr>
          <p:spPr>
            <a:xfrm>
              <a:off x="4528428" y="3492500"/>
              <a:ext cx="374297" cy="10502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4" name="Straight Connector 93"/>
            <p:cNvCxnSpPr/>
            <p:nvPr/>
          </p:nvCxnSpPr>
          <p:spPr>
            <a:xfrm>
              <a:off x="4606093" y="3345180"/>
              <a:ext cx="425759" cy="121592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5" name="Straight Connector 94"/>
            <p:cNvCxnSpPr/>
            <p:nvPr/>
          </p:nvCxnSpPr>
          <p:spPr>
            <a:xfrm>
              <a:off x="4700879" y="3234055"/>
              <a:ext cx="476585" cy="13061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6" name="Straight Connector 95"/>
            <p:cNvCxnSpPr>
              <a:stCxn id="77" idx="1"/>
            </p:cNvCxnSpPr>
            <p:nvPr/>
          </p:nvCxnSpPr>
          <p:spPr>
            <a:xfrm>
              <a:off x="4770120" y="3116580"/>
              <a:ext cx="541509" cy="143446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7" name="Straight Connector 96"/>
            <p:cNvCxnSpPr/>
            <p:nvPr/>
          </p:nvCxnSpPr>
          <p:spPr>
            <a:xfrm>
              <a:off x="4871460" y="3024406"/>
              <a:ext cx="586309" cy="15309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8" name="Straight Connector 97"/>
            <p:cNvCxnSpPr/>
            <p:nvPr/>
          </p:nvCxnSpPr>
          <p:spPr>
            <a:xfrm>
              <a:off x="4986342" y="2887805"/>
              <a:ext cx="599038" cy="166755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9" name="Straight Connector 98"/>
            <p:cNvCxnSpPr/>
            <p:nvPr/>
          </p:nvCxnSpPr>
          <p:spPr>
            <a:xfrm>
              <a:off x="5109517" y="2795806"/>
              <a:ext cx="567304" cy="1567279"/>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0" name="Straight Connector 99"/>
            <p:cNvCxnSpPr/>
            <p:nvPr/>
          </p:nvCxnSpPr>
          <p:spPr>
            <a:xfrm>
              <a:off x="5214423" y="2703632"/>
              <a:ext cx="456102" cy="12326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1" name="Straight Connector 100"/>
            <p:cNvCxnSpPr/>
            <p:nvPr/>
          </p:nvCxnSpPr>
          <p:spPr>
            <a:xfrm>
              <a:off x="5341620" y="2618641"/>
              <a:ext cx="328905" cy="9025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2" name="Straight Connector 101"/>
            <p:cNvCxnSpPr/>
            <p:nvPr/>
          </p:nvCxnSpPr>
          <p:spPr>
            <a:xfrm>
              <a:off x="5450798" y="2563047"/>
              <a:ext cx="226103" cy="59547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3" name="Straight Connector 102"/>
            <p:cNvCxnSpPr/>
            <p:nvPr/>
          </p:nvCxnSpPr>
          <p:spPr>
            <a:xfrm>
              <a:off x="5557474" y="2491719"/>
              <a:ext cx="119426" cy="304767"/>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sp>
          <p:nvSpPr>
            <p:cNvPr id="104" name="Rectangle 103"/>
            <p:cNvSpPr/>
            <p:nvPr/>
          </p:nvSpPr>
          <p:spPr>
            <a:xfrm>
              <a:off x="6116323" y="3518653"/>
              <a:ext cx="228599" cy="213359"/>
            </a:xfrm>
            <a:prstGeom prst="rect">
              <a:avLst/>
            </a:prstGeom>
            <a:no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Straight Connector 104"/>
            <p:cNvCxnSpPr/>
            <p:nvPr/>
          </p:nvCxnSpPr>
          <p:spPr>
            <a:xfrm>
              <a:off x="6125630" y="3547089"/>
              <a:ext cx="57150" cy="1841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6" name="Straight Connector 105"/>
            <p:cNvCxnSpPr/>
            <p:nvPr/>
          </p:nvCxnSpPr>
          <p:spPr>
            <a:xfrm>
              <a:off x="6192087" y="3518653"/>
              <a:ext cx="37469" cy="21258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07" name="Straight Connector 106"/>
            <p:cNvCxnSpPr/>
            <p:nvPr/>
          </p:nvCxnSpPr>
          <p:spPr>
            <a:xfrm>
              <a:off x="6268504" y="3518653"/>
              <a:ext cx="37469" cy="21258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sp>
          <p:nvSpPr>
            <p:cNvPr id="108" name="TextBox 107"/>
            <p:cNvSpPr txBox="1"/>
            <p:nvPr/>
          </p:nvSpPr>
          <p:spPr>
            <a:xfrm>
              <a:off x="6332373" y="2889437"/>
              <a:ext cx="1357384" cy="422124"/>
            </a:xfrm>
            <a:prstGeom prst="rect">
              <a:avLst/>
            </a:prstGeom>
            <a:noFill/>
          </p:spPr>
          <p:txBody>
            <a:bodyPr wrap="none" rtlCol="0">
              <a:spAutoFit/>
            </a:bodyPr>
            <a:lstStyle/>
            <a:p>
              <a:r>
                <a:rPr lang="en-US" sz="2000" dirty="0" smtClean="0"/>
                <a:t>Leaked Water </a:t>
              </a:r>
            </a:p>
            <a:p>
              <a:r>
                <a:rPr lang="en-US" sz="2000" dirty="0" smtClean="0"/>
                <a:t>while valve is closed</a:t>
              </a:r>
              <a:endParaRPr lang="en-US" sz="2000" dirty="0"/>
            </a:p>
          </p:txBody>
        </p:sp>
        <p:sp>
          <p:nvSpPr>
            <p:cNvPr id="109" name="Freeform 108"/>
            <p:cNvSpPr/>
            <p:nvPr/>
          </p:nvSpPr>
          <p:spPr>
            <a:xfrm>
              <a:off x="2080260" y="2400167"/>
              <a:ext cx="1630680" cy="2156460"/>
            </a:xfrm>
            <a:custGeom>
              <a:avLst/>
              <a:gdLst>
                <a:gd name="connsiteX0" fmla="*/ 0 w 1630680"/>
                <a:gd name="connsiteY0" fmla="*/ 2156460 h 2156460"/>
                <a:gd name="connsiteX1" fmla="*/ 716280 w 1630680"/>
                <a:gd name="connsiteY1" fmla="*/ 708660 h 2156460"/>
                <a:gd name="connsiteX2" fmla="*/ 1630680 w 1630680"/>
                <a:gd name="connsiteY2" fmla="*/ 0 h 2156460"/>
              </a:gdLst>
              <a:ahLst/>
              <a:cxnLst>
                <a:cxn ang="0">
                  <a:pos x="connsiteX0" y="connsiteY0"/>
                </a:cxn>
                <a:cxn ang="0">
                  <a:pos x="connsiteX1" y="connsiteY1"/>
                </a:cxn>
                <a:cxn ang="0">
                  <a:pos x="connsiteX2" y="connsiteY2"/>
                </a:cxn>
              </a:cxnLst>
              <a:rect l="l" t="t" r="r" b="b"/>
              <a:pathLst>
                <a:path w="1630680" h="2156460">
                  <a:moveTo>
                    <a:pt x="0" y="2156460"/>
                  </a:moveTo>
                  <a:cubicBezTo>
                    <a:pt x="222250" y="1612265"/>
                    <a:pt x="444500" y="1068070"/>
                    <a:pt x="716280" y="708660"/>
                  </a:cubicBezTo>
                  <a:cubicBezTo>
                    <a:pt x="988060" y="349250"/>
                    <a:pt x="1477010" y="116840"/>
                    <a:pt x="163068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a:xfrm>
              <a:off x="3710940" y="2400167"/>
              <a:ext cx="342900" cy="215646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11" name="Straight Connector 110"/>
            <p:cNvCxnSpPr/>
            <p:nvPr/>
          </p:nvCxnSpPr>
          <p:spPr>
            <a:xfrm>
              <a:off x="3703320" y="240016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12" name="Straight Connector 111"/>
            <p:cNvCxnSpPr/>
            <p:nvPr/>
          </p:nvCxnSpPr>
          <p:spPr>
            <a:xfrm>
              <a:off x="3703320" y="302500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13" name="Straight Connector 112"/>
            <p:cNvCxnSpPr/>
            <p:nvPr/>
          </p:nvCxnSpPr>
          <p:spPr>
            <a:xfrm>
              <a:off x="3697605" y="362571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14" name="Straight Connector 113"/>
            <p:cNvCxnSpPr/>
            <p:nvPr/>
          </p:nvCxnSpPr>
          <p:spPr>
            <a:xfrm>
              <a:off x="3703320" y="422642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15" name="Straight Connector 114"/>
            <p:cNvCxnSpPr/>
            <p:nvPr/>
          </p:nvCxnSpPr>
          <p:spPr>
            <a:xfrm>
              <a:off x="2166620" y="4348347"/>
              <a:ext cx="57150" cy="1841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16" name="Straight Connector 115"/>
            <p:cNvCxnSpPr/>
            <p:nvPr/>
          </p:nvCxnSpPr>
          <p:spPr>
            <a:xfrm>
              <a:off x="2231389" y="4218073"/>
              <a:ext cx="128183" cy="324583"/>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17" name="Straight Connector 116"/>
            <p:cNvCxnSpPr/>
            <p:nvPr/>
          </p:nvCxnSpPr>
          <p:spPr>
            <a:xfrm>
              <a:off x="2282190" y="4056247"/>
              <a:ext cx="192264" cy="49135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18" name="Straight Connector 117"/>
            <p:cNvCxnSpPr/>
            <p:nvPr/>
          </p:nvCxnSpPr>
          <p:spPr>
            <a:xfrm>
              <a:off x="2338201" y="3938137"/>
              <a:ext cx="251104" cy="60946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19" name="Straight Connector 118"/>
            <p:cNvCxnSpPr/>
            <p:nvPr/>
          </p:nvCxnSpPr>
          <p:spPr>
            <a:xfrm>
              <a:off x="2404716" y="3781927"/>
              <a:ext cx="292297" cy="7708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0" name="Straight Connector 119"/>
            <p:cNvCxnSpPr/>
            <p:nvPr/>
          </p:nvCxnSpPr>
          <p:spPr>
            <a:xfrm>
              <a:off x="2471231" y="3634875"/>
              <a:ext cx="335129" cy="912728"/>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1" name="Straight Connector 120"/>
            <p:cNvCxnSpPr/>
            <p:nvPr/>
          </p:nvCxnSpPr>
          <p:spPr>
            <a:xfrm>
              <a:off x="2554848" y="3484747"/>
              <a:ext cx="374297" cy="10502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2" name="Straight Connector 121"/>
            <p:cNvCxnSpPr/>
            <p:nvPr/>
          </p:nvCxnSpPr>
          <p:spPr>
            <a:xfrm>
              <a:off x="2632513" y="3337427"/>
              <a:ext cx="425759" cy="121592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3" name="Straight Connector 122"/>
            <p:cNvCxnSpPr/>
            <p:nvPr/>
          </p:nvCxnSpPr>
          <p:spPr>
            <a:xfrm>
              <a:off x="2727299" y="3226302"/>
              <a:ext cx="476585" cy="13061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4" name="Straight Connector 123"/>
            <p:cNvCxnSpPr>
              <a:stCxn id="109" idx="1"/>
            </p:cNvCxnSpPr>
            <p:nvPr/>
          </p:nvCxnSpPr>
          <p:spPr>
            <a:xfrm>
              <a:off x="2796540" y="3108827"/>
              <a:ext cx="541509" cy="143446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5" name="Straight Connector 124"/>
            <p:cNvCxnSpPr/>
            <p:nvPr/>
          </p:nvCxnSpPr>
          <p:spPr>
            <a:xfrm>
              <a:off x="2897880" y="3016653"/>
              <a:ext cx="586309" cy="15309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6" name="Straight Connector 125"/>
            <p:cNvCxnSpPr/>
            <p:nvPr/>
          </p:nvCxnSpPr>
          <p:spPr>
            <a:xfrm>
              <a:off x="3012762" y="2880052"/>
              <a:ext cx="599038" cy="166755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7" name="Straight Connector 126"/>
            <p:cNvCxnSpPr/>
            <p:nvPr/>
          </p:nvCxnSpPr>
          <p:spPr>
            <a:xfrm>
              <a:off x="3135937" y="2788053"/>
              <a:ext cx="567304" cy="1567279"/>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8" name="Straight Connector 127"/>
            <p:cNvCxnSpPr/>
            <p:nvPr/>
          </p:nvCxnSpPr>
          <p:spPr>
            <a:xfrm>
              <a:off x="3240843" y="2695879"/>
              <a:ext cx="456102" cy="12326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29" name="Straight Connector 128"/>
            <p:cNvCxnSpPr/>
            <p:nvPr/>
          </p:nvCxnSpPr>
          <p:spPr>
            <a:xfrm>
              <a:off x="3368040" y="2610888"/>
              <a:ext cx="328905" cy="9025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30" name="Straight Connector 129"/>
            <p:cNvCxnSpPr/>
            <p:nvPr/>
          </p:nvCxnSpPr>
          <p:spPr>
            <a:xfrm>
              <a:off x="3477218" y="2555294"/>
              <a:ext cx="226103" cy="59547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31" name="Straight Connector 130"/>
            <p:cNvCxnSpPr/>
            <p:nvPr/>
          </p:nvCxnSpPr>
          <p:spPr>
            <a:xfrm>
              <a:off x="3583894" y="2483966"/>
              <a:ext cx="119426" cy="304767"/>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sp>
          <p:nvSpPr>
            <p:cNvPr id="132" name="TextBox 131"/>
            <p:cNvSpPr txBox="1"/>
            <p:nvPr/>
          </p:nvSpPr>
          <p:spPr>
            <a:xfrm>
              <a:off x="6346448" y="3403935"/>
              <a:ext cx="1277386" cy="422124"/>
            </a:xfrm>
            <a:prstGeom prst="rect">
              <a:avLst/>
            </a:prstGeom>
            <a:noFill/>
          </p:spPr>
          <p:txBody>
            <a:bodyPr wrap="none" rtlCol="0">
              <a:spAutoFit/>
            </a:bodyPr>
            <a:lstStyle/>
            <a:p>
              <a:r>
                <a:rPr lang="en-US" sz="2000" dirty="0" err="1" smtClean="0"/>
                <a:t>Unpumped</a:t>
              </a:r>
              <a:r>
                <a:rPr lang="en-US" sz="2000" dirty="0" smtClean="0"/>
                <a:t> Water </a:t>
              </a:r>
            </a:p>
            <a:p>
              <a:r>
                <a:rPr lang="en-US" sz="2000" dirty="0" smtClean="0"/>
                <a:t>while valve is open</a:t>
              </a:r>
              <a:endParaRPr lang="en-US" sz="2000" dirty="0"/>
            </a:p>
          </p:txBody>
        </p:sp>
        <p:sp>
          <p:nvSpPr>
            <p:cNvPr id="133" name="TextBox 132"/>
            <p:cNvSpPr txBox="1"/>
            <p:nvPr/>
          </p:nvSpPr>
          <p:spPr>
            <a:xfrm>
              <a:off x="6338794" y="2399616"/>
              <a:ext cx="1357384" cy="422124"/>
            </a:xfrm>
            <a:prstGeom prst="rect">
              <a:avLst/>
            </a:prstGeom>
            <a:noFill/>
          </p:spPr>
          <p:txBody>
            <a:bodyPr wrap="none" rtlCol="0">
              <a:spAutoFit/>
            </a:bodyPr>
            <a:lstStyle/>
            <a:p>
              <a:r>
                <a:rPr lang="en-US" sz="2000" dirty="0" smtClean="0"/>
                <a:t>Pumped water </a:t>
              </a:r>
            </a:p>
            <a:p>
              <a:r>
                <a:rPr lang="en-US" sz="2000" dirty="0" smtClean="0"/>
                <a:t>while valve is closed</a:t>
              </a:r>
              <a:endParaRPr lang="en-US" sz="2000" dirty="0"/>
            </a:p>
          </p:txBody>
        </p:sp>
      </p:grpSp>
    </p:spTree>
    <p:extLst>
      <p:ext uri="{BB962C8B-B14F-4D97-AF65-F5344CB8AC3E}">
        <p14:creationId xmlns:p14="http://schemas.microsoft.com/office/powerpoint/2010/main" val="1100377745"/>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387458" y="420643"/>
            <a:ext cx="11661403" cy="930420"/>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Prototype vs Union Design Data</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aphicFrame>
        <p:nvGraphicFramePr>
          <p:cNvPr id="134" name="Chart 133"/>
          <p:cNvGraphicFramePr>
            <a:graphicFrameLocks/>
          </p:cNvGraphicFramePr>
          <p:nvPr>
            <p:extLst>
              <p:ext uri="{D42A27DB-BD31-4B8C-83A1-F6EECF244321}">
                <p14:modId xmlns:p14="http://schemas.microsoft.com/office/powerpoint/2010/main" val="1926010435"/>
              </p:ext>
            </p:extLst>
          </p:nvPr>
        </p:nvGraphicFramePr>
        <p:xfrm>
          <a:off x="1374717" y="1070916"/>
          <a:ext cx="8992033" cy="56505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541290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329569" y="854750"/>
            <a:ext cx="11661403" cy="930420"/>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Short vs </a:t>
            </a:r>
            <a:r>
              <a:rPr lang="en-US" sz="5333" dirty="0">
                <a:solidFill>
                  <a:srgbClr val="0B68FF"/>
                </a:solidFill>
              </a:rPr>
              <a:t>l</a:t>
            </a:r>
            <a:r>
              <a:rPr lang="en-US" sz="5333" dirty="0" smtClean="0">
                <a:solidFill>
                  <a:srgbClr val="0B68FF"/>
                </a:solidFill>
              </a:rPr>
              <a:t>ong </a:t>
            </a:r>
            <a:r>
              <a:rPr lang="en-US" sz="5333" dirty="0">
                <a:solidFill>
                  <a:srgbClr val="0B68FF"/>
                </a:solidFill>
              </a:rPr>
              <a:t>c</a:t>
            </a:r>
            <a:r>
              <a:rPr lang="en-US" sz="5333" dirty="0" smtClean="0">
                <a:solidFill>
                  <a:srgbClr val="0B68FF"/>
                </a:solidFill>
              </a:rPr>
              <a:t>ycles</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pSp>
        <p:nvGrpSpPr>
          <p:cNvPr id="134" name="Group 133"/>
          <p:cNvGrpSpPr/>
          <p:nvPr/>
        </p:nvGrpSpPr>
        <p:grpSpPr>
          <a:xfrm>
            <a:off x="503140" y="1514850"/>
            <a:ext cx="9685378" cy="5081300"/>
            <a:chOff x="1716708" y="1530350"/>
            <a:chExt cx="5517067" cy="3274054"/>
          </a:xfrm>
        </p:grpSpPr>
        <p:grpSp>
          <p:nvGrpSpPr>
            <p:cNvPr id="135" name="Group 134"/>
            <p:cNvGrpSpPr/>
            <p:nvPr/>
          </p:nvGrpSpPr>
          <p:grpSpPr>
            <a:xfrm>
              <a:off x="5676900" y="2432050"/>
              <a:ext cx="350520" cy="2108200"/>
              <a:chOff x="7468868" y="2438400"/>
              <a:chExt cx="350520" cy="2108200"/>
            </a:xfrm>
          </p:grpSpPr>
          <p:sp>
            <p:nvSpPr>
              <p:cNvPr id="190" name="Right Triangle 189"/>
              <p:cNvSpPr/>
              <p:nvPr/>
            </p:nvSpPr>
            <p:spPr>
              <a:xfrm>
                <a:off x="7468868" y="2451100"/>
                <a:ext cx="350520" cy="2095500"/>
              </a:xfrm>
              <a:prstGeom prst="r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91" name="Right Triangle 190"/>
              <p:cNvSpPr/>
              <p:nvPr/>
            </p:nvSpPr>
            <p:spPr>
              <a:xfrm>
                <a:off x="7468868" y="2438400"/>
                <a:ext cx="322582" cy="1924050"/>
              </a:xfrm>
              <a:prstGeom prst="rtTriangle">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cxnSp>
          <p:nvCxnSpPr>
            <p:cNvPr id="136" name="Straight Connector 135"/>
            <p:cNvCxnSpPr/>
            <p:nvPr/>
          </p:nvCxnSpPr>
          <p:spPr>
            <a:xfrm>
              <a:off x="3276600" y="4417060"/>
              <a:ext cx="38100" cy="133349"/>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3324805" y="4250623"/>
              <a:ext cx="92562" cy="308677"/>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3388533" y="4098992"/>
              <a:ext cx="143716" cy="450148"/>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a:stCxn id="161" idx="1"/>
            </p:cNvCxnSpPr>
            <p:nvPr/>
          </p:nvCxnSpPr>
          <p:spPr>
            <a:xfrm>
              <a:off x="3439686" y="3968750"/>
              <a:ext cx="202679" cy="59309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3503172" y="3850640"/>
              <a:ext cx="183389" cy="57023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a:off x="3571853" y="3721100"/>
              <a:ext cx="113933" cy="386707"/>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a:off x="3618527" y="3605291"/>
              <a:ext cx="61624" cy="184389"/>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grpSp>
          <p:nvGrpSpPr>
            <p:cNvPr id="143" name="Group 142"/>
            <p:cNvGrpSpPr/>
            <p:nvPr/>
          </p:nvGrpSpPr>
          <p:grpSpPr>
            <a:xfrm>
              <a:off x="3689264" y="3537259"/>
              <a:ext cx="211909" cy="999181"/>
              <a:chOff x="4426440" y="3374773"/>
              <a:chExt cx="237495" cy="999181"/>
            </a:xfrm>
          </p:grpSpPr>
          <p:sp>
            <p:nvSpPr>
              <p:cNvPr id="188" name="Right Triangle 187"/>
              <p:cNvSpPr/>
              <p:nvPr/>
            </p:nvSpPr>
            <p:spPr>
              <a:xfrm>
                <a:off x="4427525" y="3379853"/>
                <a:ext cx="236410" cy="994101"/>
              </a:xfrm>
              <a:prstGeom prst="rtTriangl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89" name="Right Triangle 188"/>
              <p:cNvSpPr/>
              <p:nvPr/>
            </p:nvSpPr>
            <p:spPr>
              <a:xfrm>
                <a:off x="4426440" y="3374773"/>
                <a:ext cx="206631" cy="879801"/>
              </a:xfrm>
              <a:prstGeom prst="rtTriangl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cxnSp>
          <p:nvCxnSpPr>
            <p:cNvPr id="144" name="Straight Arrow Connector 143"/>
            <p:cNvCxnSpPr/>
            <p:nvPr/>
          </p:nvCxnSpPr>
          <p:spPr>
            <a:xfrm flipV="1">
              <a:off x="2082800" y="1530350"/>
              <a:ext cx="0" cy="30162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5" name="Freeform 144"/>
            <p:cNvSpPr/>
            <p:nvPr/>
          </p:nvSpPr>
          <p:spPr>
            <a:xfrm>
              <a:off x="2082799" y="2067709"/>
              <a:ext cx="4914900" cy="2478891"/>
            </a:xfrm>
            <a:custGeom>
              <a:avLst/>
              <a:gdLst>
                <a:gd name="connsiteX0" fmla="*/ 0 w 4914900"/>
                <a:gd name="connsiteY0" fmla="*/ 2478891 h 2478891"/>
                <a:gd name="connsiteX1" fmla="*/ 731520 w 4914900"/>
                <a:gd name="connsiteY1" fmla="*/ 1038711 h 2478891"/>
                <a:gd name="connsiteX2" fmla="*/ 2141220 w 4914900"/>
                <a:gd name="connsiteY2" fmla="*/ 162411 h 2478891"/>
                <a:gd name="connsiteX3" fmla="*/ 4914900 w 4914900"/>
                <a:gd name="connsiteY3" fmla="*/ 2391 h 2478891"/>
              </a:gdLst>
              <a:ahLst/>
              <a:cxnLst>
                <a:cxn ang="0">
                  <a:pos x="connsiteX0" y="connsiteY0"/>
                </a:cxn>
                <a:cxn ang="0">
                  <a:pos x="connsiteX1" y="connsiteY1"/>
                </a:cxn>
                <a:cxn ang="0">
                  <a:pos x="connsiteX2" y="connsiteY2"/>
                </a:cxn>
                <a:cxn ang="0">
                  <a:pos x="connsiteX3" y="connsiteY3"/>
                </a:cxn>
              </a:cxnLst>
              <a:rect l="l" t="t" r="r" b="b"/>
              <a:pathLst>
                <a:path w="4914900" h="2478891">
                  <a:moveTo>
                    <a:pt x="0" y="2478891"/>
                  </a:moveTo>
                  <a:cubicBezTo>
                    <a:pt x="187325" y="1951841"/>
                    <a:pt x="374650" y="1424791"/>
                    <a:pt x="731520" y="1038711"/>
                  </a:cubicBezTo>
                  <a:cubicBezTo>
                    <a:pt x="1088390" y="652631"/>
                    <a:pt x="1443990" y="335131"/>
                    <a:pt x="2141220" y="162411"/>
                  </a:cubicBezTo>
                  <a:cubicBezTo>
                    <a:pt x="2838450" y="-10309"/>
                    <a:pt x="3876675" y="-3959"/>
                    <a:pt x="4914900" y="2391"/>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sz="2000"/>
            </a:p>
          </p:txBody>
        </p:sp>
        <p:sp>
          <p:nvSpPr>
            <p:cNvPr id="146" name="TextBox 145"/>
            <p:cNvSpPr txBox="1"/>
            <p:nvPr/>
          </p:nvSpPr>
          <p:spPr>
            <a:xfrm rot="16200000">
              <a:off x="751358" y="2996640"/>
              <a:ext cx="2158614" cy="227914"/>
            </a:xfrm>
            <a:prstGeom prst="rect">
              <a:avLst/>
            </a:prstGeom>
            <a:noFill/>
          </p:spPr>
          <p:txBody>
            <a:bodyPr wrap="none" rtlCol="0">
              <a:spAutoFit/>
            </a:bodyPr>
            <a:lstStyle/>
            <a:p>
              <a:r>
                <a:rPr lang="en-US" sz="2000" dirty="0" smtClean="0"/>
                <a:t>Velocity of Water in Drive Pipe</a:t>
              </a:r>
              <a:endParaRPr lang="en-US" sz="2000" dirty="0"/>
            </a:p>
          </p:txBody>
        </p:sp>
        <p:sp>
          <p:nvSpPr>
            <p:cNvPr id="147" name="TextBox 146"/>
            <p:cNvSpPr txBox="1"/>
            <p:nvPr/>
          </p:nvSpPr>
          <p:spPr>
            <a:xfrm>
              <a:off x="4514850" y="4546600"/>
              <a:ext cx="400128" cy="257804"/>
            </a:xfrm>
            <a:prstGeom prst="rect">
              <a:avLst/>
            </a:prstGeom>
            <a:noFill/>
          </p:spPr>
          <p:txBody>
            <a:bodyPr wrap="none" rtlCol="0">
              <a:spAutoFit/>
            </a:bodyPr>
            <a:lstStyle/>
            <a:p>
              <a:r>
                <a:rPr lang="en-US" sz="2000" dirty="0" smtClean="0"/>
                <a:t>Time</a:t>
              </a:r>
              <a:endParaRPr lang="en-US" sz="2000" dirty="0"/>
            </a:p>
          </p:txBody>
        </p:sp>
        <p:sp>
          <p:nvSpPr>
            <p:cNvPr id="148" name="Freeform 147"/>
            <p:cNvSpPr/>
            <p:nvPr/>
          </p:nvSpPr>
          <p:spPr>
            <a:xfrm>
              <a:off x="2080260" y="2407920"/>
              <a:ext cx="1630680" cy="2156460"/>
            </a:xfrm>
            <a:custGeom>
              <a:avLst/>
              <a:gdLst>
                <a:gd name="connsiteX0" fmla="*/ 0 w 1630680"/>
                <a:gd name="connsiteY0" fmla="*/ 2156460 h 2156460"/>
                <a:gd name="connsiteX1" fmla="*/ 716280 w 1630680"/>
                <a:gd name="connsiteY1" fmla="*/ 708660 h 2156460"/>
                <a:gd name="connsiteX2" fmla="*/ 1630680 w 1630680"/>
                <a:gd name="connsiteY2" fmla="*/ 0 h 2156460"/>
              </a:gdLst>
              <a:ahLst/>
              <a:cxnLst>
                <a:cxn ang="0">
                  <a:pos x="connsiteX0" y="connsiteY0"/>
                </a:cxn>
                <a:cxn ang="0">
                  <a:pos x="connsiteX1" y="connsiteY1"/>
                </a:cxn>
                <a:cxn ang="0">
                  <a:pos x="connsiteX2" y="connsiteY2"/>
                </a:cxn>
              </a:cxnLst>
              <a:rect l="l" t="t" r="r" b="b"/>
              <a:pathLst>
                <a:path w="1630680" h="2156460">
                  <a:moveTo>
                    <a:pt x="0" y="2156460"/>
                  </a:moveTo>
                  <a:cubicBezTo>
                    <a:pt x="222250" y="1612265"/>
                    <a:pt x="444500" y="1068070"/>
                    <a:pt x="716280" y="708660"/>
                  </a:cubicBezTo>
                  <a:cubicBezTo>
                    <a:pt x="988060" y="349250"/>
                    <a:pt x="1477010" y="116840"/>
                    <a:pt x="163068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49" name="Straight Connector 148"/>
            <p:cNvCxnSpPr/>
            <p:nvPr/>
          </p:nvCxnSpPr>
          <p:spPr>
            <a:xfrm>
              <a:off x="3710940" y="2407920"/>
              <a:ext cx="342900" cy="215646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sp>
          <p:nvSpPr>
            <p:cNvPr id="150" name="Freeform 149"/>
            <p:cNvSpPr/>
            <p:nvPr/>
          </p:nvSpPr>
          <p:spPr>
            <a:xfrm>
              <a:off x="4053840" y="2407920"/>
              <a:ext cx="1630680" cy="2156460"/>
            </a:xfrm>
            <a:custGeom>
              <a:avLst/>
              <a:gdLst>
                <a:gd name="connsiteX0" fmla="*/ 0 w 1630680"/>
                <a:gd name="connsiteY0" fmla="*/ 2156460 h 2156460"/>
                <a:gd name="connsiteX1" fmla="*/ 716280 w 1630680"/>
                <a:gd name="connsiteY1" fmla="*/ 708660 h 2156460"/>
                <a:gd name="connsiteX2" fmla="*/ 1630680 w 1630680"/>
                <a:gd name="connsiteY2" fmla="*/ 0 h 2156460"/>
              </a:gdLst>
              <a:ahLst/>
              <a:cxnLst>
                <a:cxn ang="0">
                  <a:pos x="connsiteX0" y="connsiteY0"/>
                </a:cxn>
                <a:cxn ang="0">
                  <a:pos x="connsiteX1" y="connsiteY1"/>
                </a:cxn>
                <a:cxn ang="0">
                  <a:pos x="connsiteX2" y="connsiteY2"/>
                </a:cxn>
              </a:cxnLst>
              <a:rect l="l" t="t" r="r" b="b"/>
              <a:pathLst>
                <a:path w="1630680" h="2156460">
                  <a:moveTo>
                    <a:pt x="0" y="2156460"/>
                  </a:moveTo>
                  <a:cubicBezTo>
                    <a:pt x="222250" y="1612265"/>
                    <a:pt x="444500" y="1068070"/>
                    <a:pt x="716280" y="708660"/>
                  </a:cubicBezTo>
                  <a:cubicBezTo>
                    <a:pt x="988060" y="349250"/>
                    <a:pt x="1477010" y="116840"/>
                    <a:pt x="163068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151" name="Straight Connector 150"/>
            <p:cNvCxnSpPr/>
            <p:nvPr/>
          </p:nvCxnSpPr>
          <p:spPr>
            <a:xfrm>
              <a:off x="5684520" y="2407920"/>
              <a:ext cx="342900" cy="215646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52" name="Straight Connector 151"/>
            <p:cNvCxnSpPr/>
            <p:nvPr/>
          </p:nvCxnSpPr>
          <p:spPr>
            <a:xfrm>
              <a:off x="5676900" y="240792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53" name="Straight Connector 152"/>
            <p:cNvCxnSpPr/>
            <p:nvPr/>
          </p:nvCxnSpPr>
          <p:spPr>
            <a:xfrm>
              <a:off x="5676900" y="303276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54" name="Straight Connector 153"/>
            <p:cNvCxnSpPr/>
            <p:nvPr/>
          </p:nvCxnSpPr>
          <p:spPr>
            <a:xfrm>
              <a:off x="5671185" y="363347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55" name="Straight Connector 154"/>
            <p:cNvCxnSpPr/>
            <p:nvPr/>
          </p:nvCxnSpPr>
          <p:spPr>
            <a:xfrm>
              <a:off x="5676900" y="4234180"/>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56" name="Straight Arrow Connector 155"/>
            <p:cNvCxnSpPr/>
            <p:nvPr/>
          </p:nvCxnSpPr>
          <p:spPr>
            <a:xfrm>
              <a:off x="2082800" y="4546600"/>
              <a:ext cx="48641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57" name="Freeform 156"/>
            <p:cNvSpPr/>
            <p:nvPr/>
          </p:nvSpPr>
          <p:spPr>
            <a:xfrm>
              <a:off x="2076450" y="3486150"/>
              <a:ext cx="463550" cy="1073150"/>
            </a:xfrm>
            <a:custGeom>
              <a:avLst/>
              <a:gdLst>
                <a:gd name="connsiteX0" fmla="*/ 0 w 463550"/>
                <a:gd name="connsiteY0" fmla="*/ 1073150 h 1073150"/>
                <a:gd name="connsiteX1" fmla="*/ 215900 w 463550"/>
                <a:gd name="connsiteY1" fmla="*/ 482600 h 1073150"/>
                <a:gd name="connsiteX2" fmla="*/ 463550 w 463550"/>
                <a:gd name="connsiteY2" fmla="*/ 0 h 1073150"/>
              </a:gdLst>
              <a:ahLst/>
              <a:cxnLst>
                <a:cxn ang="0">
                  <a:pos x="connsiteX0" y="connsiteY0"/>
                </a:cxn>
                <a:cxn ang="0">
                  <a:pos x="connsiteX1" y="connsiteY1"/>
                </a:cxn>
                <a:cxn ang="0">
                  <a:pos x="connsiteX2" y="connsiteY2"/>
                </a:cxn>
              </a:cxnLst>
              <a:rect l="l" t="t" r="r" b="b"/>
              <a:pathLst>
                <a:path w="463550" h="1073150">
                  <a:moveTo>
                    <a:pt x="0" y="1073150"/>
                  </a:moveTo>
                  <a:cubicBezTo>
                    <a:pt x="69321" y="867304"/>
                    <a:pt x="138642" y="661458"/>
                    <a:pt x="215900" y="482600"/>
                  </a:cubicBezTo>
                  <a:cubicBezTo>
                    <a:pt x="293158" y="303742"/>
                    <a:pt x="404283" y="88900"/>
                    <a:pt x="463550" y="0"/>
                  </a:cubicBezTo>
                </a:path>
              </a:pathLst>
            </a:custGeom>
            <a:ln>
              <a:solidFill>
                <a:srgbClr val="0DB4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sz="2000"/>
            </a:p>
          </p:txBody>
        </p:sp>
        <p:cxnSp>
          <p:nvCxnSpPr>
            <p:cNvPr id="158" name="Straight Connector 157"/>
            <p:cNvCxnSpPr>
              <a:stCxn id="157" idx="2"/>
            </p:cNvCxnSpPr>
            <p:nvPr/>
          </p:nvCxnSpPr>
          <p:spPr>
            <a:xfrm>
              <a:off x="2540000" y="3486150"/>
              <a:ext cx="108213" cy="1054100"/>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sp>
          <p:nvSpPr>
            <p:cNvPr id="159" name="Freeform 158"/>
            <p:cNvSpPr/>
            <p:nvPr/>
          </p:nvSpPr>
          <p:spPr>
            <a:xfrm>
              <a:off x="2652023" y="3492500"/>
              <a:ext cx="463550" cy="1073150"/>
            </a:xfrm>
            <a:custGeom>
              <a:avLst/>
              <a:gdLst>
                <a:gd name="connsiteX0" fmla="*/ 0 w 463550"/>
                <a:gd name="connsiteY0" fmla="*/ 1073150 h 1073150"/>
                <a:gd name="connsiteX1" fmla="*/ 215900 w 463550"/>
                <a:gd name="connsiteY1" fmla="*/ 482600 h 1073150"/>
                <a:gd name="connsiteX2" fmla="*/ 463550 w 463550"/>
                <a:gd name="connsiteY2" fmla="*/ 0 h 1073150"/>
              </a:gdLst>
              <a:ahLst/>
              <a:cxnLst>
                <a:cxn ang="0">
                  <a:pos x="connsiteX0" y="connsiteY0"/>
                </a:cxn>
                <a:cxn ang="0">
                  <a:pos x="connsiteX1" y="connsiteY1"/>
                </a:cxn>
                <a:cxn ang="0">
                  <a:pos x="connsiteX2" y="connsiteY2"/>
                </a:cxn>
              </a:cxnLst>
              <a:rect l="l" t="t" r="r" b="b"/>
              <a:pathLst>
                <a:path w="463550" h="1073150">
                  <a:moveTo>
                    <a:pt x="0" y="1073150"/>
                  </a:moveTo>
                  <a:cubicBezTo>
                    <a:pt x="69321" y="867304"/>
                    <a:pt x="138642" y="661458"/>
                    <a:pt x="215900" y="482600"/>
                  </a:cubicBezTo>
                  <a:cubicBezTo>
                    <a:pt x="293158" y="303742"/>
                    <a:pt x="404283" y="88900"/>
                    <a:pt x="463550" y="0"/>
                  </a:cubicBezTo>
                </a:path>
              </a:pathLst>
            </a:custGeom>
            <a:ln>
              <a:solidFill>
                <a:srgbClr val="0DB4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sz="2000"/>
            </a:p>
          </p:txBody>
        </p:sp>
        <p:cxnSp>
          <p:nvCxnSpPr>
            <p:cNvPr id="160" name="Straight Connector 159"/>
            <p:cNvCxnSpPr>
              <a:stCxn id="159" idx="2"/>
            </p:cNvCxnSpPr>
            <p:nvPr/>
          </p:nvCxnSpPr>
          <p:spPr>
            <a:xfrm>
              <a:off x="3115573" y="3492500"/>
              <a:ext cx="108213" cy="1054100"/>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sp>
          <p:nvSpPr>
            <p:cNvPr id="161" name="Freeform 160"/>
            <p:cNvSpPr/>
            <p:nvPr/>
          </p:nvSpPr>
          <p:spPr>
            <a:xfrm>
              <a:off x="3223786" y="3486150"/>
              <a:ext cx="463550" cy="1073150"/>
            </a:xfrm>
            <a:custGeom>
              <a:avLst/>
              <a:gdLst>
                <a:gd name="connsiteX0" fmla="*/ 0 w 463550"/>
                <a:gd name="connsiteY0" fmla="*/ 1073150 h 1073150"/>
                <a:gd name="connsiteX1" fmla="*/ 215900 w 463550"/>
                <a:gd name="connsiteY1" fmla="*/ 482600 h 1073150"/>
                <a:gd name="connsiteX2" fmla="*/ 463550 w 463550"/>
                <a:gd name="connsiteY2" fmla="*/ 0 h 1073150"/>
              </a:gdLst>
              <a:ahLst/>
              <a:cxnLst>
                <a:cxn ang="0">
                  <a:pos x="connsiteX0" y="connsiteY0"/>
                </a:cxn>
                <a:cxn ang="0">
                  <a:pos x="connsiteX1" y="connsiteY1"/>
                </a:cxn>
                <a:cxn ang="0">
                  <a:pos x="connsiteX2" y="connsiteY2"/>
                </a:cxn>
              </a:cxnLst>
              <a:rect l="l" t="t" r="r" b="b"/>
              <a:pathLst>
                <a:path w="463550" h="1073150">
                  <a:moveTo>
                    <a:pt x="0" y="1073150"/>
                  </a:moveTo>
                  <a:cubicBezTo>
                    <a:pt x="69321" y="867304"/>
                    <a:pt x="138642" y="661458"/>
                    <a:pt x="215900" y="482600"/>
                  </a:cubicBezTo>
                  <a:cubicBezTo>
                    <a:pt x="293158" y="303742"/>
                    <a:pt x="404283" y="88900"/>
                    <a:pt x="463550" y="0"/>
                  </a:cubicBezTo>
                </a:path>
              </a:pathLst>
            </a:custGeom>
            <a:ln>
              <a:solidFill>
                <a:srgbClr val="0DB400"/>
              </a:solidFill>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sz="2000"/>
            </a:p>
          </p:txBody>
        </p:sp>
        <p:cxnSp>
          <p:nvCxnSpPr>
            <p:cNvPr id="162" name="Straight Connector 161"/>
            <p:cNvCxnSpPr>
              <a:stCxn id="161" idx="2"/>
            </p:cNvCxnSpPr>
            <p:nvPr/>
          </p:nvCxnSpPr>
          <p:spPr>
            <a:xfrm>
              <a:off x="3687336" y="3486150"/>
              <a:ext cx="217804" cy="1056641"/>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cxnSp>
          <p:nvCxnSpPr>
            <p:cNvPr id="163" name="Straight Connector 162"/>
            <p:cNvCxnSpPr/>
            <p:nvPr/>
          </p:nvCxnSpPr>
          <p:spPr>
            <a:xfrm flipH="1">
              <a:off x="3680351" y="3492500"/>
              <a:ext cx="635" cy="228600"/>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cxnSp>
          <p:nvCxnSpPr>
            <p:cNvPr id="164" name="Straight Connector 163"/>
            <p:cNvCxnSpPr/>
            <p:nvPr/>
          </p:nvCxnSpPr>
          <p:spPr>
            <a:xfrm flipH="1">
              <a:off x="3686936" y="3914775"/>
              <a:ext cx="635" cy="228600"/>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cxnSp>
          <p:nvCxnSpPr>
            <p:cNvPr id="165" name="Straight Connector 164"/>
            <p:cNvCxnSpPr/>
            <p:nvPr/>
          </p:nvCxnSpPr>
          <p:spPr>
            <a:xfrm flipH="1">
              <a:off x="3686619" y="4330700"/>
              <a:ext cx="635" cy="228600"/>
            </a:xfrm>
            <a:prstGeom prst="line">
              <a:avLst/>
            </a:prstGeom>
            <a:ln>
              <a:solidFill>
                <a:srgbClr val="0DB400"/>
              </a:solidFill>
            </a:ln>
          </p:spPr>
          <p:style>
            <a:lnRef idx="2">
              <a:schemeClr val="accent2"/>
            </a:lnRef>
            <a:fillRef idx="0">
              <a:schemeClr val="accent2"/>
            </a:fillRef>
            <a:effectRef idx="1">
              <a:schemeClr val="accent2"/>
            </a:effectRef>
            <a:fontRef idx="minor">
              <a:schemeClr val="tx1"/>
            </a:fontRef>
          </p:style>
        </p:cxnSp>
        <p:sp>
          <p:nvSpPr>
            <p:cNvPr id="166" name="TextBox 165"/>
            <p:cNvSpPr txBox="1"/>
            <p:nvPr/>
          </p:nvSpPr>
          <p:spPr>
            <a:xfrm>
              <a:off x="5579108" y="1828859"/>
              <a:ext cx="1122256" cy="257804"/>
            </a:xfrm>
            <a:prstGeom prst="rect">
              <a:avLst/>
            </a:prstGeom>
            <a:noFill/>
          </p:spPr>
          <p:txBody>
            <a:bodyPr wrap="none" rtlCol="0">
              <a:spAutoFit/>
            </a:bodyPr>
            <a:lstStyle/>
            <a:p>
              <a:r>
                <a:rPr lang="en-US" sz="2000" dirty="0" smtClean="0"/>
                <a:t>Terminal Velocity</a:t>
              </a:r>
              <a:endParaRPr lang="en-US" sz="2000" dirty="0"/>
            </a:p>
          </p:txBody>
        </p:sp>
        <p:cxnSp>
          <p:nvCxnSpPr>
            <p:cNvPr id="167" name="Straight Connector 166"/>
            <p:cNvCxnSpPr/>
            <p:nvPr/>
          </p:nvCxnSpPr>
          <p:spPr>
            <a:xfrm>
              <a:off x="4140200" y="4356100"/>
              <a:ext cx="57150" cy="1841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68" name="Straight Connector 167"/>
            <p:cNvCxnSpPr/>
            <p:nvPr/>
          </p:nvCxnSpPr>
          <p:spPr>
            <a:xfrm>
              <a:off x="4204969" y="4225826"/>
              <a:ext cx="128183" cy="324583"/>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69" name="Straight Connector 168"/>
            <p:cNvCxnSpPr/>
            <p:nvPr/>
          </p:nvCxnSpPr>
          <p:spPr>
            <a:xfrm>
              <a:off x="4255770" y="4064000"/>
              <a:ext cx="192264" cy="49135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0" name="Straight Connector 169"/>
            <p:cNvCxnSpPr/>
            <p:nvPr/>
          </p:nvCxnSpPr>
          <p:spPr>
            <a:xfrm>
              <a:off x="4311781" y="3945890"/>
              <a:ext cx="251104" cy="60946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1" name="Straight Connector 170"/>
            <p:cNvCxnSpPr/>
            <p:nvPr/>
          </p:nvCxnSpPr>
          <p:spPr>
            <a:xfrm>
              <a:off x="4378296" y="3789680"/>
              <a:ext cx="292297" cy="7708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2" name="Straight Connector 171"/>
            <p:cNvCxnSpPr/>
            <p:nvPr/>
          </p:nvCxnSpPr>
          <p:spPr>
            <a:xfrm>
              <a:off x="4444811" y="3642628"/>
              <a:ext cx="335129" cy="912728"/>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3" name="Straight Connector 172"/>
            <p:cNvCxnSpPr/>
            <p:nvPr/>
          </p:nvCxnSpPr>
          <p:spPr>
            <a:xfrm>
              <a:off x="4528428" y="3492500"/>
              <a:ext cx="374297" cy="10502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4" name="Straight Connector 173"/>
            <p:cNvCxnSpPr/>
            <p:nvPr/>
          </p:nvCxnSpPr>
          <p:spPr>
            <a:xfrm>
              <a:off x="4606093" y="3345180"/>
              <a:ext cx="425759" cy="121592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5" name="Straight Connector 174"/>
            <p:cNvCxnSpPr/>
            <p:nvPr/>
          </p:nvCxnSpPr>
          <p:spPr>
            <a:xfrm>
              <a:off x="4700879" y="3234055"/>
              <a:ext cx="476585" cy="13061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6" name="Straight Connector 175"/>
            <p:cNvCxnSpPr/>
            <p:nvPr/>
          </p:nvCxnSpPr>
          <p:spPr>
            <a:xfrm>
              <a:off x="4770120" y="3116580"/>
              <a:ext cx="541509" cy="143446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7" name="Straight Connector 176"/>
            <p:cNvCxnSpPr/>
            <p:nvPr/>
          </p:nvCxnSpPr>
          <p:spPr>
            <a:xfrm>
              <a:off x="4871460" y="3024406"/>
              <a:ext cx="586309" cy="15309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8" name="Straight Connector 177"/>
            <p:cNvCxnSpPr/>
            <p:nvPr/>
          </p:nvCxnSpPr>
          <p:spPr>
            <a:xfrm>
              <a:off x="4986342" y="2887805"/>
              <a:ext cx="599038" cy="166755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79" name="Straight Connector 178"/>
            <p:cNvCxnSpPr/>
            <p:nvPr/>
          </p:nvCxnSpPr>
          <p:spPr>
            <a:xfrm>
              <a:off x="5109517" y="2795806"/>
              <a:ext cx="567304" cy="1567279"/>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80" name="Straight Connector 179"/>
            <p:cNvCxnSpPr/>
            <p:nvPr/>
          </p:nvCxnSpPr>
          <p:spPr>
            <a:xfrm>
              <a:off x="5214423" y="2703632"/>
              <a:ext cx="456102" cy="12326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81" name="Straight Connector 180"/>
            <p:cNvCxnSpPr/>
            <p:nvPr/>
          </p:nvCxnSpPr>
          <p:spPr>
            <a:xfrm>
              <a:off x="5341620" y="2618641"/>
              <a:ext cx="328905" cy="9025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82" name="Straight Connector 181"/>
            <p:cNvCxnSpPr/>
            <p:nvPr/>
          </p:nvCxnSpPr>
          <p:spPr>
            <a:xfrm>
              <a:off x="5450798" y="2563047"/>
              <a:ext cx="226103" cy="59547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83" name="Straight Connector 182"/>
            <p:cNvCxnSpPr/>
            <p:nvPr/>
          </p:nvCxnSpPr>
          <p:spPr>
            <a:xfrm>
              <a:off x="5557474" y="2491719"/>
              <a:ext cx="119426" cy="304767"/>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sp>
          <p:nvSpPr>
            <p:cNvPr id="184" name="Rectangle 183"/>
            <p:cNvSpPr/>
            <p:nvPr/>
          </p:nvSpPr>
          <p:spPr>
            <a:xfrm>
              <a:off x="6117849" y="2504208"/>
              <a:ext cx="228599" cy="213359"/>
            </a:xfrm>
            <a:prstGeom prst="rect">
              <a:avLst/>
            </a:prstGeom>
            <a:solidFill>
              <a:srgbClr val="0DB400"/>
            </a:solidFill>
            <a:ln>
              <a:solidFill>
                <a:srgbClr val="0DB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85" name="Rectangle 184"/>
            <p:cNvSpPr/>
            <p:nvPr/>
          </p:nvSpPr>
          <p:spPr>
            <a:xfrm>
              <a:off x="6112660" y="2983888"/>
              <a:ext cx="228599" cy="213359"/>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86" name="TextBox 185"/>
            <p:cNvSpPr txBox="1"/>
            <p:nvPr/>
          </p:nvSpPr>
          <p:spPr>
            <a:xfrm>
              <a:off x="6361905" y="2964561"/>
              <a:ext cx="854530" cy="257804"/>
            </a:xfrm>
            <a:prstGeom prst="rect">
              <a:avLst/>
            </a:prstGeom>
            <a:noFill/>
          </p:spPr>
          <p:txBody>
            <a:bodyPr wrap="none" rtlCol="0">
              <a:spAutoFit/>
            </a:bodyPr>
            <a:lstStyle/>
            <a:p>
              <a:r>
                <a:rPr lang="en-US" sz="2000" dirty="0" smtClean="0"/>
                <a:t>Longer Cycle</a:t>
              </a:r>
              <a:endParaRPr lang="en-US" sz="2000" dirty="0"/>
            </a:p>
          </p:txBody>
        </p:sp>
        <p:sp>
          <p:nvSpPr>
            <p:cNvPr id="187" name="TextBox 186"/>
            <p:cNvSpPr txBox="1"/>
            <p:nvPr/>
          </p:nvSpPr>
          <p:spPr>
            <a:xfrm>
              <a:off x="6341259" y="2456273"/>
              <a:ext cx="892516" cy="257804"/>
            </a:xfrm>
            <a:prstGeom prst="rect">
              <a:avLst/>
            </a:prstGeom>
            <a:noFill/>
          </p:spPr>
          <p:txBody>
            <a:bodyPr wrap="none" rtlCol="0">
              <a:spAutoFit/>
            </a:bodyPr>
            <a:lstStyle/>
            <a:p>
              <a:r>
                <a:rPr lang="en-US" sz="2000" dirty="0" smtClean="0"/>
                <a:t>Shorter Cycle</a:t>
              </a:r>
              <a:endParaRPr lang="en-US" sz="2000" dirty="0"/>
            </a:p>
          </p:txBody>
        </p:sp>
      </p:grpSp>
    </p:spTree>
    <p:extLst>
      <p:ext uri="{BB962C8B-B14F-4D97-AF65-F5344CB8AC3E}">
        <p14:creationId xmlns:p14="http://schemas.microsoft.com/office/powerpoint/2010/main" val="282465104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826681" y="654636"/>
            <a:ext cx="11661403" cy="930420"/>
          </a:xfrm>
          <a:prstGeom prst="rect">
            <a:avLst/>
          </a:prstGeom>
          <a:noFill/>
          <a:ln>
            <a:noFill/>
          </a:ln>
        </p:spPr>
        <p:txBody>
          <a:bodyPr lIns="162500" tIns="162500" rIns="162500" bIns="162500" anchor="b" anchorCtr="0">
            <a:noAutofit/>
          </a:bodyPr>
          <a:lstStyle/>
          <a:p>
            <a:pPr>
              <a:lnSpc>
                <a:spcPct val="90000"/>
              </a:lnSpc>
              <a:buSzPct val="25000"/>
            </a:pPr>
            <a:r>
              <a:rPr lang="en-US" sz="5333" dirty="0" smtClean="0">
                <a:solidFill>
                  <a:srgbClr val="0B68FF"/>
                </a:solidFill>
              </a:rPr>
              <a:t>High vs low pressure pumping </a:t>
            </a:r>
            <a:endParaRPr lang="en-US" sz="5333" dirty="0">
              <a:solidFill>
                <a:srgbClr val="0B68FF"/>
              </a:solidFill>
            </a:endParaRPr>
          </a:p>
        </p:txBody>
      </p:sp>
      <p:sp>
        <p:nvSpPr>
          <p:cNvPr id="6" name="Title 1"/>
          <p:cNvSpPr txBox="1">
            <a:spLocks/>
          </p:cNvSpPr>
          <p:nvPr/>
        </p:nvSpPr>
        <p:spPr>
          <a:xfrm>
            <a:off x="595213" y="383172"/>
            <a:ext cx="9238024" cy="201072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endParaRPr lang="en-US" sz="4000"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grpSp>
        <p:nvGrpSpPr>
          <p:cNvPr id="64" name="Group 63"/>
          <p:cNvGrpSpPr/>
          <p:nvPr/>
        </p:nvGrpSpPr>
        <p:grpSpPr>
          <a:xfrm>
            <a:off x="426571" y="1669834"/>
            <a:ext cx="10782533" cy="4723317"/>
            <a:chOff x="1716665" y="1530350"/>
            <a:chExt cx="6144352" cy="3295402"/>
          </a:xfrm>
        </p:grpSpPr>
        <p:grpSp>
          <p:nvGrpSpPr>
            <p:cNvPr id="65" name="Group 64"/>
            <p:cNvGrpSpPr/>
            <p:nvPr/>
          </p:nvGrpSpPr>
          <p:grpSpPr>
            <a:xfrm>
              <a:off x="3708975" y="2445452"/>
              <a:ext cx="787115" cy="2108200"/>
              <a:chOff x="5282563" y="1925889"/>
              <a:chExt cx="350520" cy="2108200"/>
            </a:xfrm>
          </p:grpSpPr>
          <p:sp>
            <p:nvSpPr>
              <p:cNvPr id="110" name="Right Triangle 109"/>
              <p:cNvSpPr/>
              <p:nvPr/>
            </p:nvSpPr>
            <p:spPr>
              <a:xfrm>
                <a:off x="5282563" y="1938589"/>
                <a:ext cx="350520" cy="2095500"/>
              </a:xfrm>
              <a:prstGeom prst="rtTriangle">
                <a:avLst/>
              </a:prstGeom>
              <a:solidFill>
                <a:srgbClr val="820000"/>
              </a:solidFill>
              <a:ln>
                <a:solidFill>
                  <a:srgbClr val="8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11" name="Right Triangle 110"/>
              <p:cNvSpPr/>
              <p:nvPr/>
            </p:nvSpPr>
            <p:spPr>
              <a:xfrm>
                <a:off x="5282563" y="1925889"/>
                <a:ext cx="322582" cy="1902895"/>
              </a:xfrm>
              <a:prstGeom prst="rtTriangle">
                <a:avLst/>
              </a:prstGeom>
              <a:solidFill>
                <a:srgbClr val="FFDDDD"/>
              </a:solidFill>
              <a:ln>
                <a:solidFill>
                  <a:srgbClr val="FF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sp>
          <p:nvSpPr>
            <p:cNvPr id="66" name="Right Triangle 65"/>
            <p:cNvSpPr/>
            <p:nvPr/>
          </p:nvSpPr>
          <p:spPr>
            <a:xfrm>
              <a:off x="3703320" y="2436997"/>
              <a:ext cx="350520" cy="2095500"/>
            </a:xfrm>
            <a:prstGeom prst="r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67" name="Right Triangle 66"/>
            <p:cNvSpPr/>
            <p:nvPr/>
          </p:nvSpPr>
          <p:spPr>
            <a:xfrm>
              <a:off x="3703320" y="2424297"/>
              <a:ext cx="278932" cy="1704984"/>
            </a:xfrm>
            <a:prstGeom prst="rtTriangle">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68" name="Straight Arrow Connector 67"/>
            <p:cNvCxnSpPr/>
            <p:nvPr/>
          </p:nvCxnSpPr>
          <p:spPr>
            <a:xfrm flipV="1">
              <a:off x="2082800" y="1530350"/>
              <a:ext cx="0" cy="30162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9" name="Freeform 68"/>
            <p:cNvSpPr/>
            <p:nvPr/>
          </p:nvSpPr>
          <p:spPr>
            <a:xfrm>
              <a:off x="2082799" y="2067709"/>
              <a:ext cx="4914900" cy="2478891"/>
            </a:xfrm>
            <a:custGeom>
              <a:avLst/>
              <a:gdLst>
                <a:gd name="connsiteX0" fmla="*/ 0 w 4914900"/>
                <a:gd name="connsiteY0" fmla="*/ 2478891 h 2478891"/>
                <a:gd name="connsiteX1" fmla="*/ 731520 w 4914900"/>
                <a:gd name="connsiteY1" fmla="*/ 1038711 h 2478891"/>
                <a:gd name="connsiteX2" fmla="*/ 2141220 w 4914900"/>
                <a:gd name="connsiteY2" fmla="*/ 162411 h 2478891"/>
                <a:gd name="connsiteX3" fmla="*/ 4914900 w 4914900"/>
                <a:gd name="connsiteY3" fmla="*/ 2391 h 2478891"/>
              </a:gdLst>
              <a:ahLst/>
              <a:cxnLst>
                <a:cxn ang="0">
                  <a:pos x="connsiteX0" y="connsiteY0"/>
                </a:cxn>
                <a:cxn ang="0">
                  <a:pos x="connsiteX1" y="connsiteY1"/>
                </a:cxn>
                <a:cxn ang="0">
                  <a:pos x="connsiteX2" y="connsiteY2"/>
                </a:cxn>
                <a:cxn ang="0">
                  <a:pos x="connsiteX3" y="connsiteY3"/>
                </a:cxn>
              </a:cxnLst>
              <a:rect l="l" t="t" r="r" b="b"/>
              <a:pathLst>
                <a:path w="4914900" h="2478891">
                  <a:moveTo>
                    <a:pt x="0" y="2478891"/>
                  </a:moveTo>
                  <a:cubicBezTo>
                    <a:pt x="187325" y="1951841"/>
                    <a:pt x="374650" y="1424791"/>
                    <a:pt x="731520" y="1038711"/>
                  </a:cubicBezTo>
                  <a:cubicBezTo>
                    <a:pt x="1088390" y="652631"/>
                    <a:pt x="1443990" y="335131"/>
                    <a:pt x="2141220" y="162411"/>
                  </a:cubicBezTo>
                  <a:cubicBezTo>
                    <a:pt x="2838450" y="-10309"/>
                    <a:pt x="3876675" y="-3959"/>
                    <a:pt x="4914900" y="2391"/>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US" sz="2000"/>
            </a:p>
          </p:txBody>
        </p:sp>
        <p:sp>
          <p:nvSpPr>
            <p:cNvPr id="70" name="TextBox 69"/>
            <p:cNvSpPr txBox="1"/>
            <p:nvPr/>
          </p:nvSpPr>
          <p:spPr>
            <a:xfrm rot="16200000">
              <a:off x="661986" y="2996597"/>
              <a:ext cx="2337358" cy="228000"/>
            </a:xfrm>
            <a:prstGeom prst="rect">
              <a:avLst/>
            </a:prstGeom>
            <a:noFill/>
          </p:spPr>
          <p:txBody>
            <a:bodyPr wrap="none" rtlCol="0">
              <a:spAutoFit/>
            </a:bodyPr>
            <a:lstStyle/>
            <a:p>
              <a:r>
                <a:rPr lang="en-US" sz="2000" dirty="0" smtClean="0"/>
                <a:t>Velocity of Water in Drive Pipe</a:t>
              </a:r>
              <a:endParaRPr lang="en-US" sz="2000" dirty="0"/>
            </a:p>
          </p:txBody>
        </p:sp>
        <p:sp>
          <p:nvSpPr>
            <p:cNvPr id="71" name="TextBox 70"/>
            <p:cNvSpPr txBox="1"/>
            <p:nvPr/>
          </p:nvSpPr>
          <p:spPr>
            <a:xfrm>
              <a:off x="4514850" y="4546600"/>
              <a:ext cx="400278" cy="279152"/>
            </a:xfrm>
            <a:prstGeom prst="rect">
              <a:avLst/>
            </a:prstGeom>
            <a:noFill/>
          </p:spPr>
          <p:txBody>
            <a:bodyPr wrap="none" rtlCol="0">
              <a:spAutoFit/>
            </a:bodyPr>
            <a:lstStyle/>
            <a:p>
              <a:r>
                <a:rPr lang="en-US" sz="2000" dirty="0" smtClean="0"/>
                <a:t>Time</a:t>
              </a:r>
              <a:endParaRPr lang="en-US" sz="2000" dirty="0"/>
            </a:p>
          </p:txBody>
        </p:sp>
        <p:cxnSp>
          <p:nvCxnSpPr>
            <p:cNvPr id="72" name="Straight Arrow Connector 71"/>
            <p:cNvCxnSpPr/>
            <p:nvPr/>
          </p:nvCxnSpPr>
          <p:spPr>
            <a:xfrm>
              <a:off x="2082800" y="4546600"/>
              <a:ext cx="48641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3" name="TextBox 72"/>
            <p:cNvSpPr txBox="1"/>
            <p:nvPr/>
          </p:nvSpPr>
          <p:spPr>
            <a:xfrm>
              <a:off x="5579108" y="1828859"/>
              <a:ext cx="1122679" cy="279152"/>
            </a:xfrm>
            <a:prstGeom prst="rect">
              <a:avLst/>
            </a:prstGeom>
            <a:noFill/>
          </p:spPr>
          <p:txBody>
            <a:bodyPr wrap="none" rtlCol="0">
              <a:spAutoFit/>
            </a:bodyPr>
            <a:lstStyle/>
            <a:p>
              <a:r>
                <a:rPr lang="en-US" sz="2000" dirty="0" smtClean="0"/>
                <a:t>Terminal Velocity</a:t>
              </a:r>
              <a:endParaRPr lang="en-US" sz="2000" dirty="0"/>
            </a:p>
          </p:txBody>
        </p:sp>
        <p:sp>
          <p:nvSpPr>
            <p:cNvPr id="74" name="Freeform 73"/>
            <p:cNvSpPr/>
            <p:nvPr/>
          </p:nvSpPr>
          <p:spPr>
            <a:xfrm>
              <a:off x="2080260" y="2400167"/>
              <a:ext cx="1630680" cy="2156460"/>
            </a:xfrm>
            <a:custGeom>
              <a:avLst/>
              <a:gdLst>
                <a:gd name="connsiteX0" fmla="*/ 0 w 1630680"/>
                <a:gd name="connsiteY0" fmla="*/ 2156460 h 2156460"/>
                <a:gd name="connsiteX1" fmla="*/ 716280 w 1630680"/>
                <a:gd name="connsiteY1" fmla="*/ 708660 h 2156460"/>
                <a:gd name="connsiteX2" fmla="*/ 1630680 w 1630680"/>
                <a:gd name="connsiteY2" fmla="*/ 0 h 2156460"/>
              </a:gdLst>
              <a:ahLst/>
              <a:cxnLst>
                <a:cxn ang="0">
                  <a:pos x="connsiteX0" y="connsiteY0"/>
                </a:cxn>
                <a:cxn ang="0">
                  <a:pos x="connsiteX1" y="connsiteY1"/>
                </a:cxn>
                <a:cxn ang="0">
                  <a:pos x="connsiteX2" y="connsiteY2"/>
                </a:cxn>
              </a:cxnLst>
              <a:rect l="l" t="t" r="r" b="b"/>
              <a:pathLst>
                <a:path w="1630680" h="2156460">
                  <a:moveTo>
                    <a:pt x="0" y="2156460"/>
                  </a:moveTo>
                  <a:cubicBezTo>
                    <a:pt x="222250" y="1612265"/>
                    <a:pt x="444500" y="1068070"/>
                    <a:pt x="716280" y="708660"/>
                  </a:cubicBezTo>
                  <a:cubicBezTo>
                    <a:pt x="988060" y="349250"/>
                    <a:pt x="1477010" y="116840"/>
                    <a:pt x="163068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75" name="Straight Connector 74"/>
            <p:cNvCxnSpPr/>
            <p:nvPr/>
          </p:nvCxnSpPr>
          <p:spPr>
            <a:xfrm>
              <a:off x="3710940" y="2400167"/>
              <a:ext cx="342900" cy="2156460"/>
            </a:xfrm>
            <a:prstGeom prst="line">
              <a:avLst/>
            </a:prstGeom>
            <a:ln>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cxnSp>
          <p:nvCxnSpPr>
            <p:cNvPr id="76" name="Straight Connector 75"/>
            <p:cNvCxnSpPr/>
            <p:nvPr/>
          </p:nvCxnSpPr>
          <p:spPr>
            <a:xfrm>
              <a:off x="3703320" y="240016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77" name="Straight Connector 76"/>
            <p:cNvCxnSpPr/>
            <p:nvPr/>
          </p:nvCxnSpPr>
          <p:spPr>
            <a:xfrm>
              <a:off x="3703320" y="302500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78" name="Straight Connector 77"/>
            <p:cNvCxnSpPr/>
            <p:nvPr/>
          </p:nvCxnSpPr>
          <p:spPr>
            <a:xfrm>
              <a:off x="3697605" y="362571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79" name="Straight Connector 78"/>
            <p:cNvCxnSpPr/>
            <p:nvPr/>
          </p:nvCxnSpPr>
          <p:spPr>
            <a:xfrm>
              <a:off x="3703320" y="4226427"/>
              <a:ext cx="0" cy="31242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80" name="Straight Connector 79"/>
            <p:cNvCxnSpPr/>
            <p:nvPr/>
          </p:nvCxnSpPr>
          <p:spPr>
            <a:xfrm>
              <a:off x="2166620" y="4348347"/>
              <a:ext cx="57150" cy="1841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1" name="Straight Connector 80"/>
            <p:cNvCxnSpPr/>
            <p:nvPr/>
          </p:nvCxnSpPr>
          <p:spPr>
            <a:xfrm>
              <a:off x="2231389" y="4218073"/>
              <a:ext cx="128183" cy="324583"/>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2" name="Straight Connector 81"/>
            <p:cNvCxnSpPr/>
            <p:nvPr/>
          </p:nvCxnSpPr>
          <p:spPr>
            <a:xfrm>
              <a:off x="2282190" y="4056247"/>
              <a:ext cx="192264" cy="49135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3" name="Straight Connector 82"/>
            <p:cNvCxnSpPr/>
            <p:nvPr/>
          </p:nvCxnSpPr>
          <p:spPr>
            <a:xfrm>
              <a:off x="2338201" y="3938137"/>
              <a:ext cx="251104" cy="60946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4" name="Straight Connector 83"/>
            <p:cNvCxnSpPr/>
            <p:nvPr/>
          </p:nvCxnSpPr>
          <p:spPr>
            <a:xfrm>
              <a:off x="2404716" y="3781927"/>
              <a:ext cx="292297" cy="7708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5" name="Straight Connector 84"/>
            <p:cNvCxnSpPr/>
            <p:nvPr/>
          </p:nvCxnSpPr>
          <p:spPr>
            <a:xfrm>
              <a:off x="2471231" y="3634875"/>
              <a:ext cx="335129" cy="912728"/>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6" name="Straight Connector 85"/>
            <p:cNvCxnSpPr/>
            <p:nvPr/>
          </p:nvCxnSpPr>
          <p:spPr>
            <a:xfrm>
              <a:off x="2554848" y="3484747"/>
              <a:ext cx="374297" cy="105029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7" name="Straight Connector 86"/>
            <p:cNvCxnSpPr/>
            <p:nvPr/>
          </p:nvCxnSpPr>
          <p:spPr>
            <a:xfrm>
              <a:off x="2632513" y="3337427"/>
              <a:ext cx="425759" cy="121592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8" name="Straight Connector 87"/>
            <p:cNvCxnSpPr/>
            <p:nvPr/>
          </p:nvCxnSpPr>
          <p:spPr>
            <a:xfrm>
              <a:off x="2727299" y="3226302"/>
              <a:ext cx="476585" cy="13061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89" name="Straight Connector 88"/>
            <p:cNvCxnSpPr>
              <a:stCxn id="74" idx="1"/>
            </p:cNvCxnSpPr>
            <p:nvPr/>
          </p:nvCxnSpPr>
          <p:spPr>
            <a:xfrm>
              <a:off x="2796540" y="3108827"/>
              <a:ext cx="541509" cy="143446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0" name="Straight Connector 89"/>
            <p:cNvCxnSpPr/>
            <p:nvPr/>
          </p:nvCxnSpPr>
          <p:spPr>
            <a:xfrm>
              <a:off x="2897880" y="3016653"/>
              <a:ext cx="586309" cy="1530950"/>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1" name="Straight Connector 90"/>
            <p:cNvCxnSpPr/>
            <p:nvPr/>
          </p:nvCxnSpPr>
          <p:spPr>
            <a:xfrm>
              <a:off x="3012762" y="2880052"/>
              <a:ext cx="599038" cy="1667551"/>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2" name="Straight Connector 91"/>
            <p:cNvCxnSpPr/>
            <p:nvPr/>
          </p:nvCxnSpPr>
          <p:spPr>
            <a:xfrm>
              <a:off x="3135937" y="2788053"/>
              <a:ext cx="567304" cy="1567279"/>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3" name="Straight Connector 92"/>
            <p:cNvCxnSpPr/>
            <p:nvPr/>
          </p:nvCxnSpPr>
          <p:spPr>
            <a:xfrm>
              <a:off x="3240843" y="2695879"/>
              <a:ext cx="456102" cy="12326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4" name="Straight Connector 93"/>
            <p:cNvCxnSpPr/>
            <p:nvPr/>
          </p:nvCxnSpPr>
          <p:spPr>
            <a:xfrm>
              <a:off x="3368040" y="2610888"/>
              <a:ext cx="328905" cy="9025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5" name="Straight Connector 94"/>
            <p:cNvCxnSpPr/>
            <p:nvPr/>
          </p:nvCxnSpPr>
          <p:spPr>
            <a:xfrm>
              <a:off x="3477218" y="2555294"/>
              <a:ext cx="226103" cy="59547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6" name="Straight Connector 95"/>
            <p:cNvCxnSpPr/>
            <p:nvPr/>
          </p:nvCxnSpPr>
          <p:spPr>
            <a:xfrm>
              <a:off x="3583894" y="2483966"/>
              <a:ext cx="119426" cy="304767"/>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7" name="Straight Connector 96"/>
            <p:cNvCxnSpPr>
              <a:endCxn id="110" idx="4"/>
            </p:cNvCxnSpPr>
            <p:nvPr/>
          </p:nvCxnSpPr>
          <p:spPr>
            <a:xfrm>
              <a:off x="3710940" y="2424297"/>
              <a:ext cx="785150" cy="2129355"/>
            </a:xfrm>
            <a:prstGeom prst="line">
              <a:avLst/>
            </a:prstGeom>
            <a:ln>
              <a:solidFill>
                <a:schemeClr val="tx2">
                  <a:lumMod val="50000"/>
                </a:schemeClr>
              </a:solidFill>
            </a:ln>
          </p:spPr>
          <p:style>
            <a:lnRef idx="2">
              <a:schemeClr val="accent2"/>
            </a:lnRef>
            <a:fillRef idx="0">
              <a:schemeClr val="accent2"/>
            </a:fillRef>
            <a:effectRef idx="1">
              <a:schemeClr val="accent2"/>
            </a:effectRef>
            <a:fontRef idx="minor">
              <a:schemeClr val="tx1"/>
            </a:fontRef>
          </p:style>
        </p:cxnSp>
        <p:cxnSp>
          <p:nvCxnSpPr>
            <p:cNvPr id="98" name="Straight Arrow Connector 97"/>
            <p:cNvCxnSpPr>
              <a:stCxn id="100" idx="1"/>
            </p:cNvCxnSpPr>
            <p:nvPr/>
          </p:nvCxnSpPr>
          <p:spPr>
            <a:xfrm flipH="1">
              <a:off x="3829174" y="2542552"/>
              <a:ext cx="615609" cy="611545"/>
            </a:xfrm>
            <a:prstGeom prst="straightConnector1">
              <a:avLst/>
            </a:prstGeom>
            <a:ln>
              <a:solidFill>
                <a:schemeClr val="accent4">
                  <a:lumMod val="75000"/>
                </a:schemeClr>
              </a:solidFill>
              <a:tailEnd type="triangle"/>
            </a:ln>
          </p:spPr>
          <p:style>
            <a:lnRef idx="3">
              <a:schemeClr val="dk1"/>
            </a:lnRef>
            <a:fillRef idx="0">
              <a:schemeClr val="dk1"/>
            </a:fillRef>
            <a:effectRef idx="2">
              <a:schemeClr val="dk1"/>
            </a:effectRef>
            <a:fontRef idx="minor">
              <a:schemeClr val="tx1"/>
            </a:fontRef>
          </p:style>
        </p:cxnSp>
        <p:cxnSp>
          <p:nvCxnSpPr>
            <p:cNvPr id="99" name="Straight Arrow Connector 98"/>
            <p:cNvCxnSpPr>
              <a:stCxn id="101" idx="1"/>
            </p:cNvCxnSpPr>
            <p:nvPr/>
          </p:nvCxnSpPr>
          <p:spPr>
            <a:xfrm flipH="1">
              <a:off x="4051590" y="3140821"/>
              <a:ext cx="444500" cy="184241"/>
            </a:xfrm>
            <a:prstGeom prst="straightConnector1">
              <a:avLst/>
            </a:prstGeom>
            <a:ln>
              <a:solidFill>
                <a:schemeClr val="tx2">
                  <a:lumMod val="50000"/>
                </a:schemeClr>
              </a:solidFill>
              <a:tailEnd type="triangle"/>
            </a:ln>
          </p:spPr>
          <p:style>
            <a:lnRef idx="3">
              <a:schemeClr val="dk1"/>
            </a:lnRef>
            <a:fillRef idx="0">
              <a:schemeClr val="dk1"/>
            </a:fillRef>
            <a:effectRef idx="2">
              <a:schemeClr val="dk1"/>
            </a:effectRef>
            <a:fontRef idx="minor">
              <a:schemeClr val="tx1"/>
            </a:fontRef>
          </p:style>
        </p:cxnSp>
        <p:sp>
          <p:nvSpPr>
            <p:cNvPr id="100" name="TextBox 99"/>
            <p:cNvSpPr txBox="1"/>
            <p:nvPr/>
          </p:nvSpPr>
          <p:spPr>
            <a:xfrm>
              <a:off x="4444784" y="2295610"/>
              <a:ext cx="1044962" cy="493884"/>
            </a:xfrm>
            <a:prstGeom prst="rect">
              <a:avLst/>
            </a:prstGeom>
            <a:noFill/>
          </p:spPr>
          <p:txBody>
            <a:bodyPr wrap="none" rtlCol="0">
              <a:spAutoFit/>
            </a:bodyPr>
            <a:lstStyle/>
            <a:p>
              <a:r>
                <a:rPr lang="en-US" sz="2000" dirty="0" smtClean="0"/>
                <a:t>Pumping to</a:t>
              </a:r>
            </a:p>
            <a:p>
              <a:r>
                <a:rPr lang="en-US" sz="2000" dirty="0" smtClean="0"/>
                <a:t>Higher Pressure</a:t>
              </a:r>
              <a:endParaRPr lang="en-US" sz="2000" dirty="0"/>
            </a:p>
          </p:txBody>
        </p:sp>
        <p:sp>
          <p:nvSpPr>
            <p:cNvPr id="101" name="TextBox 100"/>
            <p:cNvSpPr txBox="1"/>
            <p:nvPr/>
          </p:nvSpPr>
          <p:spPr>
            <a:xfrm>
              <a:off x="4496090" y="2893879"/>
              <a:ext cx="891830" cy="493884"/>
            </a:xfrm>
            <a:prstGeom prst="rect">
              <a:avLst/>
            </a:prstGeom>
            <a:noFill/>
          </p:spPr>
          <p:txBody>
            <a:bodyPr wrap="none" rtlCol="0">
              <a:spAutoFit/>
            </a:bodyPr>
            <a:lstStyle/>
            <a:p>
              <a:r>
                <a:rPr lang="en-US" sz="2000" dirty="0" smtClean="0"/>
                <a:t>Pumping to</a:t>
              </a:r>
            </a:p>
            <a:p>
              <a:r>
                <a:rPr lang="en-US" sz="2000" dirty="0" smtClean="0"/>
                <a:t>Low Pressure</a:t>
              </a:r>
              <a:endParaRPr lang="en-US" sz="2000" dirty="0"/>
            </a:p>
          </p:txBody>
        </p:sp>
        <p:sp>
          <p:nvSpPr>
            <p:cNvPr id="102" name="Rectangle 101"/>
            <p:cNvSpPr/>
            <p:nvPr/>
          </p:nvSpPr>
          <p:spPr>
            <a:xfrm>
              <a:off x="5933300" y="2901285"/>
              <a:ext cx="265782" cy="228621"/>
            </a:xfrm>
            <a:prstGeom prst="rect">
              <a:avLst/>
            </a:prstGeom>
            <a:solidFill>
              <a:srgbClr val="FFDDDD"/>
            </a:solidFill>
            <a:ln>
              <a:solidFill>
                <a:srgbClr val="FF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3" name="Rectangle 102"/>
            <p:cNvSpPr/>
            <p:nvPr/>
          </p:nvSpPr>
          <p:spPr>
            <a:xfrm>
              <a:off x="5913992" y="2283202"/>
              <a:ext cx="265782" cy="228621"/>
            </a:xfrm>
            <a:prstGeom prst="rect">
              <a:avLst/>
            </a:prstGeom>
            <a:solidFill>
              <a:srgbClr val="FF9B9B"/>
            </a:solidFill>
            <a:ln>
              <a:solidFill>
                <a:srgbClr val="FF9B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4" name="Rectangle 103"/>
            <p:cNvSpPr/>
            <p:nvPr/>
          </p:nvSpPr>
          <p:spPr>
            <a:xfrm>
              <a:off x="5926971" y="3444295"/>
              <a:ext cx="265782" cy="22862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5" name="Rectangle 104"/>
            <p:cNvSpPr/>
            <p:nvPr/>
          </p:nvSpPr>
          <p:spPr>
            <a:xfrm>
              <a:off x="5929318" y="3998717"/>
              <a:ext cx="265782" cy="228621"/>
            </a:xfrm>
            <a:prstGeom prst="rect">
              <a:avLst/>
            </a:prstGeom>
            <a:solidFill>
              <a:srgbClr val="820000"/>
            </a:solidFill>
            <a:ln>
              <a:solidFill>
                <a:srgbClr val="8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06" name="TextBox 105"/>
            <p:cNvSpPr txBox="1"/>
            <p:nvPr/>
          </p:nvSpPr>
          <p:spPr>
            <a:xfrm>
              <a:off x="6182589" y="2770431"/>
              <a:ext cx="1678428" cy="493884"/>
            </a:xfrm>
            <a:prstGeom prst="rect">
              <a:avLst/>
            </a:prstGeom>
            <a:noFill/>
          </p:spPr>
          <p:txBody>
            <a:bodyPr wrap="none" rtlCol="0">
              <a:spAutoFit/>
            </a:bodyPr>
            <a:lstStyle/>
            <a:p>
              <a:r>
                <a:rPr lang="en-US" sz="2000" dirty="0" smtClean="0"/>
                <a:t>Additional Water Pumped </a:t>
              </a:r>
            </a:p>
            <a:p>
              <a:r>
                <a:rPr lang="en-US" sz="2000" dirty="0" smtClean="0"/>
                <a:t>per Cycle at Low Pressure</a:t>
              </a:r>
              <a:endParaRPr lang="en-US" sz="2000" dirty="0"/>
            </a:p>
          </p:txBody>
        </p:sp>
        <p:sp>
          <p:nvSpPr>
            <p:cNvPr id="107" name="TextBox 106"/>
            <p:cNvSpPr txBox="1"/>
            <p:nvPr/>
          </p:nvSpPr>
          <p:spPr>
            <a:xfrm>
              <a:off x="6151229" y="2181536"/>
              <a:ext cx="1609882" cy="493884"/>
            </a:xfrm>
            <a:prstGeom prst="rect">
              <a:avLst/>
            </a:prstGeom>
            <a:noFill/>
          </p:spPr>
          <p:txBody>
            <a:bodyPr wrap="none" rtlCol="0">
              <a:spAutoFit/>
            </a:bodyPr>
            <a:lstStyle/>
            <a:p>
              <a:r>
                <a:rPr lang="en-US" sz="2000" dirty="0" smtClean="0"/>
                <a:t>Water Pumped per Cycle </a:t>
              </a:r>
            </a:p>
            <a:p>
              <a:r>
                <a:rPr lang="en-US" sz="2000" dirty="0" smtClean="0"/>
                <a:t>at High Pressure</a:t>
              </a:r>
              <a:endParaRPr lang="en-US" sz="2000" dirty="0"/>
            </a:p>
          </p:txBody>
        </p:sp>
        <p:sp>
          <p:nvSpPr>
            <p:cNvPr id="108" name="TextBox 107"/>
            <p:cNvSpPr txBox="1"/>
            <p:nvPr/>
          </p:nvSpPr>
          <p:spPr>
            <a:xfrm>
              <a:off x="6201283" y="3314933"/>
              <a:ext cx="1530265" cy="493884"/>
            </a:xfrm>
            <a:prstGeom prst="rect">
              <a:avLst/>
            </a:prstGeom>
            <a:noFill/>
          </p:spPr>
          <p:txBody>
            <a:bodyPr wrap="none" rtlCol="0">
              <a:spAutoFit/>
            </a:bodyPr>
            <a:lstStyle/>
            <a:p>
              <a:r>
                <a:rPr lang="en-US" sz="2000" dirty="0" smtClean="0"/>
                <a:t>Water Leaked per Cycle </a:t>
              </a:r>
            </a:p>
            <a:p>
              <a:r>
                <a:rPr lang="en-US" sz="2000" dirty="0" smtClean="0"/>
                <a:t>at High Pressure</a:t>
              </a:r>
              <a:endParaRPr lang="en-US" sz="2000" dirty="0"/>
            </a:p>
          </p:txBody>
        </p:sp>
        <p:sp>
          <p:nvSpPr>
            <p:cNvPr id="109" name="TextBox 108"/>
            <p:cNvSpPr txBox="1"/>
            <p:nvPr/>
          </p:nvSpPr>
          <p:spPr>
            <a:xfrm>
              <a:off x="6182589" y="3892313"/>
              <a:ext cx="1620296" cy="493884"/>
            </a:xfrm>
            <a:prstGeom prst="rect">
              <a:avLst/>
            </a:prstGeom>
            <a:noFill/>
          </p:spPr>
          <p:txBody>
            <a:bodyPr wrap="none" rtlCol="0">
              <a:spAutoFit/>
            </a:bodyPr>
            <a:lstStyle/>
            <a:p>
              <a:r>
                <a:rPr lang="en-US" sz="2000" dirty="0" smtClean="0"/>
                <a:t>Additional Water Leaked</a:t>
              </a:r>
            </a:p>
            <a:p>
              <a:r>
                <a:rPr lang="en-US" sz="2000" dirty="0" smtClean="0"/>
                <a:t>per Cycle at Low Pressure</a:t>
              </a:r>
              <a:endParaRPr lang="en-US" sz="2000" dirty="0"/>
            </a:p>
          </p:txBody>
        </p:sp>
      </p:grpSp>
    </p:spTree>
    <p:extLst>
      <p:ext uri="{BB962C8B-B14F-4D97-AF65-F5344CB8AC3E}">
        <p14:creationId xmlns:p14="http://schemas.microsoft.com/office/powerpoint/2010/main" val="466344856"/>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15" name="Title 1"/>
          <p:cNvSpPr txBox="1">
            <a:spLocks/>
          </p:cNvSpPr>
          <p:nvPr/>
        </p:nvSpPr>
        <p:spPr>
          <a:xfrm>
            <a:off x="354535" y="763961"/>
            <a:ext cx="11298263" cy="1235027"/>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The Ram Pump is used in developing countries where electricity is not readily available</a:t>
            </a:r>
            <a:endParaRPr lang="en-US" sz="4000" dirty="0">
              <a:solidFill>
                <a:srgbClr val="0B68FF"/>
              </a:solidFill>
            </a:endParaRPr>
          </a:p>
        </p:txBody>
      </p:sp>
      <p:sp>
        <p:nvSpPr>
          <p:cNvPr id="18"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
        <p:nvSpPr>
          <p:cNvPr id="3" name="Rectangle 2"/>
          <p:cNvSpPr/>
          <p:nvPr/>
        </p:nvSpPr>
        <p:spPr>
          <a:xfrm>
            <a:off x="6003667" y="3244334"/>
            <a:ext cx="184666" cy="369332"/>
          </a:xfrm>
          <a:prstGeom prst="rect">
            <a:avLst/>
          </a:prstGeom>
        </p:spPr>
        <p:txBody>
          <a:bodyPr wrap="none">
            <a:spAutoFit/>
          </a:bodyPr>
          <a:lstStyle/>
          <a:p>
            <a:r>
              <a:rPr lang="en-US" dirty="0"/>
              <a:t> </a:t>
            </a:r>
          </a:p>
        </p:txBody>
      </p:sp>
      <p:sp>
        <p:nvSpPr>
          <p:cNvPr id="4" name="Rectangle 3"/>
          <p:cNvSpPr/>
          <p:nvPr/>
        </p:nvSpPr>
        <p:spPr>
          <a:xfrm>
            <a:off x="6003667" y="3244334"/>
            <a:ext cx="184666" cy="369332"/>
          </a:xfrm>
          <a:prstGeom prst="rect">
            <a:avLst/>
          </a:prstGeom>
        </p:spPr>
        <p:txBody>
          <a:bodyPr wrap="none">
            <a:spAutoFit/>
          </a:bodyPr>
          <a:lstStyle/>
          <a:p>
            <a:r>
              <a:rPr lang="en-US" dirty="0"/>
              <a:t> </a:t>
            </a:r>
          </a:p>
        </p:txBody>
      </p:sp>
      <p:pic>
        <p:nvPicPr>
          <p:cNvPr id="5" name="Picture 4" descr="Screen Shot 2016-05-19 at 1.36.0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0283" y="2055437"/>
            <a:ext cx="5664251" cy="409505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582" y="1917816"/>
            <a:ext cx="2379948" cy="4296544"/>
          </a:xfrm>
          <a:prstGeom prst="rect">
            <a:avLst/>
          </a:prstGeom>
        </p:spPr>
      </p:pic>
      <p:sp>
        <p:nvSpPr>
          <p:cNvPr id="2" name="TextBox 1"/>
          <p:cNvSpPr txBox="1"/>
          <p:nvPr/>
        </p:nvSpPr>
        <p:spPr>
          <a:xfrm>
            <a:off x="1389530" y="6290236"/>
            <a:ext cx="1172692" cy="369332"/>
          </a:xfrm>
          <a:prstGeom prst="rect">
            <a:avLst/>
          </a:prstGeom>
          <a:noFill/>
        </p:spPr>
        <p:txBody>
          <a:bodyPr wrap="none" rtlCol="0">
            <a:spAutoFit/>
          </a:bodyPr>
          <a:lstStyle/>
          <a:p>
            <a:r>
              <a:rPr lang="en-US" dirty="0" smtClean="0">
                <a:latin typeface="Arial"/>
                <a:cs typeface="Arial"/>
              </a:rPr>
              <a:t>Prototype</a:t>
            </a:r>
            <a:endParaRPr lang="en-US" dirty="0">
              <a:latin typeface="Arial"/>
              <a:cs typeface="Arial"/>
            </a:endParaRPr>
          </a:p>
        </p:txBody>
      </p:sp>
      <p:sp>
        <p:nvSpPr>
          <p:cNvPr id="9" name="TextBox 8"/>
          <p:cNvSpPr txBox="1"/>
          <p:nvPr/>
        </p:nvSpPr>
        <p:spPr>
          <a:xfrm>
            <a:off x="4530165" y="6294433"/>
            <a:ext cx="2750761" cy="369332"/>
          </a:xfrm>
          <a:prstGeom prst="rect">
            <a:avLst/>
          </a:prstGeom>
          <a:noFill/>
        </p:spPr>
        <p:txBody>
          <a:bodyPr wrap="none" rtlCol="0">
            <a:spAutoFit/>
          </a:bodyPr>
          <a:lstStyle/>
          <a:p>
            <a:r>
              <a:rPr lang="en-US" dirty="0" smtClean="0">
                <a:latin typeface="Arial"/>
                <a:cs typeface="Arial"/>
              </a:rPr>
              <a:t>Conventional Ram Pump</a:t>
            </a:r>
            <a:endParaRPr lang="en-US" dirty="0">
              <a:latin typeface="Arial"/>
              <a:cs typeface="Arial"/>
            </a:endParaRPr>
          </a:p>
        </p:txBody>
      </p:sp>
    </p:spTree>
    <p:extLst>
      <p:ext uri="{BB962C8B-B14F-4D97-AF65-F5344CB8AC3E}">
        <p14:creationId xmlns:p14="http://schemas.microsoft.com/office/powerpoint/2010/main" val="382744686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15" name="Title 1"/>
          <p:cNvSpPr txBox="1">
            <a:spLocks/>
          </p:cNvSpPr>
          <p:nvPr/>
        </p:nvSpPr>
        <p:spPr>
          <a:xfrm>
            <a:off x="7992533" y="1236128"/>
            <a:ext cx="4199467" cy="6028267"/>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The Ram Pump redirects water headed to distribution back for use at AguaClara treatment plants</a:t>
            </a:r>
            <a:endParaRPr lang="en-US" sz="4000" dirty="0">
              <a:solidFill>
                <a:srgbClr val="0B68FF"/>
              </a:solidFill>
            </a:endParaRPr>
          </a:p>
        </p:txBody>
      </p:sp>
      <p:pic>
        <p:nvPicPr>
          <p:cNvPr id="16" name="Picture 15" descr="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067" y="483128"/>
            <a:ext cx="7382933" cy="5878490"/>
          </a:xfrm>
          <a:prstGeom prst="rect">
            <a:avLst/>
          </a:prstGeom>
        </p:spPr>
      </p:pic>
      <p:sp>
        <p:nvSpPr>
          <p:cNvPr id="18"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
        <p:nvSpPr>
          <p:cNvPr id="5" name="TextBox 4"/>
          <p:cNvSpPr txBox="1"/>
          <p:nvPr/>
        </p:nvSpPr>
        <p:spPr>
          <a:xfrm>
            <a:off x="1255060" y="6384080"/>
            <a:ext cx="4983455" cy="369332"/>
          </a:xfrm>
          <a:prstGeom prst="rect">
            <a:avLst/>
          </a:prstGeom>
          <a:noFill/>
        </p:spPr>
        <p:txBody>
          <a:bodyPr wrap="none" rtlCol="0">
            <a:spAutoFit/>
          </a:bodyPr>
          <a:lstStyle/>
          <a:p>
            <a:r>
              <a:rPr lang="en-US" dirty="0" smtClean="0">
                <a:latin typeface="Arial"/>
                <a:cs typeface="Arial"/>
              </a:rPr>
              <a:t>Schematic of where the pump fits into the plant</a:t>
            </a:r>
            <a:endParaRPr lang="en-US" dirty="0">
              <a:latin typeface="Arial"/>
              <a:cs typeface="Arial"/>
            </a:endParaRPr>
          </a:p>
        </p:txBody>
      </p:sp>
    </p:spTree>
    <p:extLst>
      <p:ext uri="{BB962C8B-B14F-4D97-AF65-F5344CB8AC3E}">
        <p14:creationId xmlns:p14="http://schemas.microsoft.com/office/powerpoint/2010/main" val="216485806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6" name="Title 1"/>
          <p:cNvSpPr txBox="1">
            <a:spLocks/>
          </p:cNvSpPr>
          <p:nvPr/>
        </p:nvSpPr>
        <p:spPr>
          <a:xfrm>
            <a:off x="9269885" y="1357204"/>
            <a:ext cx="2922115" cy="5364270"/>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The Ram Pump’s set up in the lab allows for easy flow rate calculations </a:t>
            </a:r>
            <a:endParaRPr lang="en-US" sz="4000" dirty="0">
              <a:solidFill>
                <a:srgbClr val="0B68FF"/>
              </a:solidFill>
            </a:endParaRPr>
          </a:p>
        </p:txBody>
      </p:sp>
      <p:sp>
        <p:nvSpPr>
          <p:cNvPr id="8"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pic>
        <p:nvPicPr>
          <p:cNvPr id="4" name="Picture 3" descr="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531" y="160421"/>
            <a:ext cx="8981354" cy="6325046"/>
          </a:xfrm>
          <a:prstGeom prst="rect">
            <a:avLst/>
          </a:prstGeom>
        </p:spPr>
      </p:pic>
    </p:spTree>
    <p:extLst>
      <p:ext uri="{BB962C8B-B14F-4D97-AF65-F5344CB8AC3E}">
        <p14:creationId xmlns:p14="http://schemas.microsoft.com/office/powerpoint/2010/main" val="412840691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223" name="Shape 223"/>
          <p:cNvSpPr txBox="1"/>
          <p:nvPr/>
        </p:nvSpPr>
        <p:spPr>
          <a:xfrm>
            <a:off x="6125028" y="6351228"/>
            <a:ext cx="5870696" cy="328293"/>
          </a:xfrm>
          <a:prstGeom prst="rect">
            <a:avLst/>
          </a:prstGeom>
          <a:noFill/>
          <a:ln>
            <a:noFill/>
          </a:ln>
        </p:spPr>
        <p:txBody>
          <a:bodyPr lIns="121900" tIns="60933" rIns="121900" bIns="60933" anchor="t" anchorCtr="0">
            <a:noAutofit/>
          </a:bodyPr>
          <a:lstStyle/>
          <a:p>
            <a:pPr algn="r">
              <a:buSzPct val="25000"/>
            </a:pPr>
            <a:r>
              <a:rPr lang="en-US" sz="1333" b="1">
                <a:solidFill>
                  <a:srgbClr val="0B68FF"/>
                </a:solidFill>
                <a:latin typeface="Arial"/>
                <a:ea typeface="Arial"/>
                <a:cs typeface="Arial"/>
                <a:sym typeface="Arial"/>
              </a:rPr>
              <a:t>Team Name | </a:t>
            </a:r>
            <a:r>
              <a:rPr lang="en-US" sz="1333" b="1">
                <a:solidFill>
                  <a:srgbClr val="0B68FF"/>
                </a:solidFill>
              </a:rPr>
              <a:t>Research</a:t>
            </a:r>
            <a:r>
              <a:rPr lang="en-US" sz="1333" b="1">
                <a:solidFill>
                  <a:srgbClr val="0B68FF"/>
                </a:solidFill>
                <a:latin typeface="Arial"/>
                <a:ea typeface="Arial"/>
                <a:cs typeface="Arial"/>
                <a:sym typeface="Arial"/>
              </a:rPr>
              <a:t> | </a:t>
            </a:r>
            <a:r>
              <a:rPr lang="en-US" sz="1333" b="1">
                <a:solidFill>
                  <a:srgbClr val="7F7F7F"/>
                </a:solidFill>
              </a:rPr>
              <a:t>Final</a:t>
            </a:r>
            <a:r>
              <a:rPr lang="en-US" sz="1333" b="1">
                <a:solidFill>
                  <a:srgbClr val="7F7F7F"/>
                </a:solidFill>
                <a:latin typeface="Arial"/>
                <a:ea typeface="Arial"/>
                <a:cs typeface="Arial"/>
                <a:sym typeface="Arial"/>
              </a:rPr>
              <a:t> Presentation Spring 201</a:t>
            </a:r>
            <a:r>
              <a:rPr lang="en-US" sz="1333" b="1">
                <a:solidFill>
                  <a:srgbClr val="7F7F7F"/>
                </a:solidFill>
              </a:rPr>
              <a:t>6</a:t>
            </a:r>
          </a:p>
        </p:txBody>
      </p:sp>
      <p:sp>
        <p:nvSpPr>
          <p:cNvPr id="6" name="Title 1"/>
          <p:cNvSpPr txBox="1">
            <a:spLocks/>
          </p:cNvSpPr>
          <p:nvPr/>
        </p:nvSpPr>
        <p:spPr>
          <a:xfrm>
            <a:off x="115090" y="136599"/>
            <a:ext cx="9208204" cy="1363578"/>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The Ram Pump does not use electricity</a:t>
            </a:r>
            <a:r>
              <a:rPr lang="en-US" sz="4000" dirty="0">
                <a:solidFill>
                  <a:srgbClr val="0B68FF"/>
                </a:solidFill>
              </a:rPr>
              <a:t> </a:t>
            </a:r>
            <a:r>
              <a:rPr lang="en-US" sz="4000" dirty="0" smtClean="0">
                <a:solidFill>
                  <a:srgbClr val="0B68FF"/>
                </a:solidFill>
              </a:rPr>
              <a:t>to operate</a:t>
            </a:r>
          </a:p>
        </p:txBody>
      </p:sp>
      <p:pic>
        <p:nvPicPr>
          <p:cNvPr id="7" name="Picture 6" descr="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942" y="1491592"/>
            <a:ext cx="11808058" cy="5368590"/>
          </a:xfrm>
          <a:prstGeom prst="rect">
            <a:avLst/>
          </a:prstGeom>
        </p:spPr>
      </p:pic>
    </p:spTree>
    <p:extLst>
      <p:ext uri="{BB962C8B-B14F-4D97-AF65-F5344CB8AC3E}">
        <p14:creationId xmlns:p14="http://schemas.microsoft.com/office/powerpoint/2010/main" val="377941480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6" name="Title 1"/>
          <p:cNvSpPr txBox="1">
            <a:spLocks/>
          </p:cNvSpPr>
          <p:nvPr/>
        </p:nvSpPr>
        <p:spPr>
          <a:xfrm>
            <a:off x="3281502" y="476489"/>
            <a:ext cx="4932056" cy="923677"/>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Design progression</a:t>
            </a:r>
            <a:endParaRPr lang="en-US" sz="4000" dirty="0">
              <a:solidFill>
                <a:srgbClr val="0B68FF"/>
              </a:solidFill>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42378"/>
          <a:stretch/>
        </p:blipFill>
        <p:spPr>
          <a:xfrm>
            <a:off x="2905607" y="1343579"/>
            <a:ext cx="2248076" cy="5160616"/>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5163" r="10538"/>
          <a:stretch/>
        </p:blipFill>
        <p:spPr>
          <a:xfrm>
            <a:off x="5510155" y="1346210"/>
            <a:ext cx="3201324" cy="5126615"/>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26865" b="2378"/>
          <a:stretch/>
        </p:blipFill>
        <p:spPr>
          <a:xfrm rot="5400000">
            <a:off x="7885264" y="2508504"/>
            <a:ext cx="5218877" cy="2769497"/>
          </a:xfrm>
          <a:prstGeom prst="rect">
            <a:avLst/>
          </a:prstGeom>
        </p:spPr>
      </p:pic>
      <p:grpSp>
        <p:nvGrpSpPr>
          <p:cNvPr id="13" name="Group 12"/>
          <p:cNvGrpSpPr/>
          <p:nvPr/>
        </p:nvGrpSpPr>
        <p:grpSpPr>
          <a:xfrm>
            <a:off x="345910" y="1325461"/>
            <a:ext cx="2479105" cy="5167246"/>
            <a:chOff x="4865692" y="1466467"/>
            <a:chExt cx="2479105" cy="5167246"/>
          </a:xfrm>
        </p:grpSpPr>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23185" r="24602"/>
            <a:stretch/>
          </p:blipFill>
          <p:spPr>
            <a:xfrm>
              <a:off x="4865692" y="1466467"/>
              <a:ext cx="2073212" cy="5167246"/>
            </a:xfrm>
            <a:prstGeom prst="rect">
              <a:avLst/>
            </a:prstGeom>
          </p:spPr>
        </p:pic>
        <p:sp>
          <p:nvSpPr>
            <p:cNvPr id="15" name="TextBox 14"/>
            <p:cNvSpPr txBox="1"/>
            <p:nvPr/>
          </p:nvSpPr>
          <p:spPr>
            <a:xfrm>
              <a:off x="7160131" y="3399850"/>
              <a:ext cx="184666" cy="369332"/>
            </a:xfrm>
            <a:prstGeom prst="rect">
              <a:avLst/>
            </a:prstGeom>
            <a:noFill/>
          </p:spPr>
          <p:txBody>
            <a:bodyPr wrap="none" rtlCol="0">
              <a:spAutoFit/>
            </a:bodyPr>
            <a:lstStyle/>
            <a:p>
              <a:endParaRPr lang="en-US" b="1"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6776016" y="3861515"/>
              <a:ext cx="184666" cy="369332"/>
            </a:xfrm>
            <a:prstGeom prst="rect">
              <a:avLst/>
            </a:prstGeom>
            <a:noFill/>
          </p:spPr>
          <p:txBody>
            <a:bodyPr wrap="none" rtlCol="0">
              <a:spAutoFit/>
            </a:bodyPr>
            <a:lstStyle/>
            <a:p>
              <a:endParaRPr lang="en-US" b="1" dirty="0">
                <a:solidFill>
                  <a:schemeClr val="bg1"/>
                </a:solidFill>
                <a:latin typeface="Times New Roman" panose="02020603050405020304" pitchFamily="18" charset="0"/>
                <a:cs typeface="Times New Roman" panose="02020603050405020304" pitchFamily="18" charset="0"/>
              </a:endParaRPr>
            </a:p>
          </p:txBody>
        </p:sp>
      </p:grpSp>
      <p:sp>
        <p:nvSpPr>
          <p:cNvPr id="17" name="TextBox 16"/>
          <p:cNvSpPr txBox="1"/>
          <p:nvPr/>
        </p:nvSpPr>
        <p:spPr>
          <a:xfrm>
            <a:off x="806824" y="6488668"/>
            <a:ext cx="1172692" cy="369332"/>
          </a:xfrm>
          <a:prstGeom prst="rect">
            <a:avLst/>
          </a:prstGeom>
          <a:noFill/>
        </p:spPr>
        <p:txBody>
          <a:bodyPr wrap="none" rtlCol="0">
            <a:spAutoFit/>
          </a:bodyPr>
          <a:lstStyle/>
          <a:p>
            <a:r>
              <a:rPr lang="en-US" dirty="0" smtClean="0">
                <a:latin typeface="Arial"/>
                <a:cs typeface="Arial"/>
              </a:rPr>
              <a:t>Prototype</a:t>
            </a:r>
            <a:endParaRPr lang="en-US" dirty="0">
              <a:latin typeface="Arial"/>
              <a:cs typeface="Arial"/>
            </a:endParaRPr>
          </a:p>
        </p:txBody>
      </p:sp>
      <p:sp>
        <p:nvSpPr>
          <p:cNvPr id="18" name="TextBox 17"/>
          <p:cNvSpPr txBox="1"/>
          <p:nvPr/>
        </p:nvSpPr>
        <p:spPr>
          <a:xfrm>
            <a:off x="3421530" y="6488668"/>
            <a:ext cx="1441959" cy="369332"/>
          </a:xfrm>
          <a:prstGeom prst="rect">
            <a:avLst/>
          </a:prstGeom>
          <a:noFill/>
        </p:spPr>
        <p:txBody>
          <a:bodyPr wrap="none" rtlCol="0">
            <a:spAutoFit/>
          </a:bodyPr>
          <a:lstStyle/>
          <a:p>
            <a:r>
              <a:rPr lang="en-US" dirty="0" smtClean="0">
                <a:latin typeface="Arial"/>
                <a:cs typeface="Arial"/>
              </a:rPr>
              <a:t>PVC Design</a:t>
            </a:r>
            <a:endParaRPr lang="en-US" dirty="0">
              <a:latin typeface="Arial"/>
              <a:cs typeface="Arial"/>
            </a:endParaRPr>
          </a:p>
        </p:txBody>
      </p:sp>
      <p:sp>
        <p:nvSpPr>
          <p:cNvPr id="19" name="TextBox 18"/>
          <p:cNvSpPr txBox="1"/>
          <p:nvPr/>
        </p:nvSpPr>
        <p:spPr>
          <a:xfrm>
            <a:off x="6350001" y="6488668"/>
            <a:ext cx="1557375" cy="369332"/>
          </a:xfrm>
          <a:prstGeom prst="rect">
            <a:avLst/>
          </a:prstGeom>
          <a:noFill/>
        </p:spPr>
        <p:txBody>
          <a:bodyPr wrap="none" rtlCol="0">
            <a:spAutoFit/>
          </a:bodyPr>
          <a:lstStyle/>
          <a:p>
            <a:r>
              <a:rPr lang="en-US" dirty="0" smtClean="0">
                <a:latin typeface="Arial"/>
                <a:cs typeface="Arial"/>
              </a:rPr>
              <a:t>Brass Design</a:t>
            </a:r>
            <a:endParaRPr lang="en-US" dirty="0">
              <a:latin typeface="Arial"/>
              <a:cs typeface="Arial"/>
            </a:endParaRPr>
          </a:p>
        </p:txBody>
      </p:sp>
      <p:sp>
        <p:nvSpPr>
          <p:cNvPr id="20" name="TextBox 19"/>
          <p:cNvSpPr txBox="1"/>
          <p:nvPr/>
        </p:nvSpPr>
        <p:spPr>
          <a:xfrm>
            <a:off x="9831295" y="6488668"/>
            <a:ext cx="1570449" cy="369332"/>
          </a:xfrm>
          <a:prstGeom prst="rect">
            <a:avLst/>
          </a:prstGeom>
          <a:noFill/>
        </p:spPr>
        <p:txBody>
          <a:bodyPr wrap="none" rtlCol="0">
            <a:spAutoFit/>
          </a:bodyPr>
          <a:lstStyle/>
          <a:p>
            <a:r>
              <a:rPr lang="en-US" dirty="0" smtClean="0">
                <a:latin typeface="Arial"/>
                <a:cs typeface="Arial"/>
              </a:rPr>
              <a:t>Union Design</a:t>
            </a:r>
            <a:endParaRPr lang="en-US" dirty="0">
              <a:latin typeface="Arial"/>
              <a:cs typeface="Arial"/>
            </a:endParaRPr>
          </a:p>
        </p:txBody>
      </p:sp>
    </p:spTree>
    <p:extLst>
      <p:ext uri="{BB962C8B-B14F-4D97-AF65-F5344CB8AC3E}">
        <p14:creationId xmlns:p14="http://schemas.microsoft.com/office/powerpoint/2010/main" val="265146144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6" name="Title 1"/>
          <p:cNvSpPr txBox="1">
            <a:spLocks/>
          </p:cNvSpPr>
          <p:nvPr/>
        </p:nvSpPr>
        <p:spPr>
          <a:xfrm>
            <a:off x="9535249" y="1644864"/>
            <a:ext cx="2533221" cy="4184543"/>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3000" dirty="0" smtClean="0">
                <a:solidFill>
                  <a:srgbClr val="0B68FF"/>
                </a:solidFill>
              </a:rPr>
              <a:t>After a few iterations, the team designed an Enclosed-Collar Design</a:t>
            </a:r>
            <a:endParaRPr lang="en-US" sz="3000" dirty="0">
              <a:solidFill>
                <a:srgbClr val="0B68FF"/>
              </a:solidFill>
            </a:endParaRPr>
          </a:p>
        </p:txBody>
      </p:sp>
      <p:pic>
        <p:nvPicPr>
          <p:cNvPr id="3" name="Picture 2" descr="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4400"/>
            <a:ext cx="9535249" cy="5624511"/>
          </a:xfrm>
          <a:prstGeom prst="rect">
            <a:avLst/>
          </a:prstGeom>
        </p:spPr>
      </p:pic>
      <p:sp>
        <p:nvSpPr>
          <p:cNvPr id="8"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Tree>
    <p:extLst>
      <p:ext uri="{BB962C8B-B14F-4D97-AF65-F5344CB8AC3E}">
        <p14:creationId xmlns:p14="http://schemas.microsoft.com/office/powerpoint/2010/main" val="2513634566"/>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6" name="Title 1"/>
          <p:cNvSpPr txBox="1">
            <a:spLocks/>
          </p:cNvSpPr>
          <p:nvPr/>
        </p:nvSpPr>
        <p:spPr>
          <a:xfrm>
            <a:off x="6482037" y="1433570"/>
            <a:ext cx="4913843" cy="4520346"/>
          </a:xfrm>
          <a:prstGeom prst="rect">
            <a:avLst/>
          </a:prstGeom>
        </p:spPr>
        <p:txBody>
          <a:bodyPr/>
          <a:lstStyle>
            <a:lvl1pPr marL="0" marR="0" indent="0" algn="l" defTabSz="914400" rtl="0" eaLnBrk="1" latinLnBrk="0" hangingPunct="1">
              <a:lnSpc>
                <a:spcPct val="90000"/>
              </a:lnSpc>
              <a:spcBef>
                <a:spcPts val="0"/>
              </a:spcBef>
              <a:buNone/>
              <a:defRPr sz="4400" kern="1200" baseline="0">
                <a:solidFill>
                  <a:schemeClr val="tx1"/>
                </a:solidFill>
                <a:latin typeface="Arial"/>
                <a:ea typeface="+mj-ea"/>
                <a:cs typeface="Arial"/>
              </a:defRPr>
            </a:lvl1pPr>
          </a:lstStyle>
          <a:p>
            <a:r>
              <a:rPr lang="en-US" sz="4000" dirty="0" smtClean="0">
                <a:solidFill>
                  <a:srgbClr val="0B68FF"/>
                </a:solidFill>
              </a:rPr>
              <a:t>After many iterations, the Enclosed-Collar system was designed</a:t>
            </a:r>
            <a:endParaRPr lang="en-US" sz="4000" dirty="0">
              <a:solidFill>
                <a:srgbClr val="0B68FF"/>
              </a:solidFill>
            </a:endParaRPr>
          </a:p>
        </p:txBody>
      </p:sp>
      <p:sp>
        <p:nvSpPr>
          <p:cNvPr id="8"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pic>
        <p:nvPicPr>
          <p:cNvPr id="9" name="Picture 8" descr="1.jpg"/>
          <p:cNvPicPr>
            <a:picLocks noChangeAspect="1"/>
          </p:cNvPicPr>
          <p:nvPr/>
        </p:nvPicPr>
        <p:blipFill rotWithShape="1">
          <a:blip r:embed="rId3">
            <a:extLst>
              <a:ext uri="{28A0092B-C50C-407E-A947-70E740481C1C}">
                <a14:useLocalDpi xmlns:a14="http://schemas.microsoft.com/office/drawing/2010/main" val="0"/>
              </a:ext>
            </a:extLst>
          </a:blip>
          <a:srcRect l="46595" b="5131"/>
          <a:stretch/>
        </p:blipFill>
        <p:spPr>
          <a:xfrm>
            <a:off x="0" y="0"/>
            <a:ext cx="5618602" cy="6858000"/>
          </a:xfrm>
          <a:prstGeom prst="rect">
            <a:avLst/>
          </a:prstGeom>
        </p:spPr>
      </p:pic>
    </p:spTree>
    <p:extLst>
      <p:ext uri="{BB962C8B-B14F-4D97-AF65-F5344CB8AC3E}">
        <p14:creationId xmlns:p14="http://schemas.microsoft.com/office/powerpoint/2010/main" val="1991444857"/>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grpSp>
        <p:nvGrpSpPr>
          <p:cNvPr id="8" name="Group 7"/>
          <p:cNvGrpSpPr/>
          <p:nvPr/>
        </p:nvGrpSpPr>
        <p:grpSpPr>
          <a:xfrm>
            <a:off x="0" y="154983"/>
            <a:ext cx="10908631" cy="6655392"/>
            <a:chOff x="1114425" y="47625"/>
            <a:chExt cx="11507584" cy="676275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425" y="47625"/>
              <a:ext cx="9963150" cy="6762750"/>
            </a:xfrm>
            <a:prstGeom prst="rect">
              <a:avLst/>
            </a:prstGeom>
          </p:spPr>
        </p:pic>
        <p:cxnSp>
          <p:nvCxnSpPr>
            <p:cNvPr id="10" name="Straight Arrow Connector 9"/>
            <p:cNvCxnSpPr/>
            <p:nvPr/>
          </p:nvCxnSpPr>
          <p:spPr>
            <a:xfrm>
              <a:off x="10923029" y="1223494"/>
              <a:ext cx="0" cy="321971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11077574" y="1790162"/>
              <a:ext cx="1544435" cy="1970270"/>
            </a:xfrm>
            <a:prstGeom prst="rect">
              <a:avLst/>
            </a:prstGeom>
            <a:noFill/>
          </p:spPr>
          <p:txBody>
            <a:bodyPr wrap="square" rtlCol="0">
              <a:spAutoFit/>
            </a:bodyPr>
            <a:lstStyle/>
            <a:p>
              <a:r>
                <a:rPr lang="en-US" sz="2000" dirty="0" smtClean="0"/>
                <a:t>Ordered by increasing restriction (Decreasing plate amplitude)</a:t>
              </a:r>
              <a:endParaRPr lang="en-US" sz="2000" dirty="0"/>
            </a:p>
          </p:txBody>
        </p:sp>
      </p:grpSp>
      <p:sp>
        <p:nvSpPr>
          <p:cNvPr id="222" name="Shape 222"/>
          <p:cNvSpPr txBox="1"/>
          <p:nvPr/>
        </p:nvSpPr>
        <p:spPr>
          <a:xfrm>
            <a:off x="144973" y="349115"/>
            <a:ext cx="6556583" cy="830096"/>
          </a:xfrm>
          <a:prstGeom prst="rect">
            <a:avLst/>
          </a:prstGeom>
          <a:noFill/>
          <a:ln>
            <a:noFill/>
          </a:ln>
        </p:spPr>
        <p:txBody>
          <a:bodyPr lIns="162500" tIns="162500" rIns="162500" bIns="162500" anchor="b" anchorCtr="0">
            <a:noAutofit/>
          </a:bodyPr>
          <a:lstStyle/>
          <a:p>
            <a:pPr>
              <a:lnSpc>
                <a:spcPct val="90000"/>
              </a:lnSpc>
              <a:buSzPct val="25000"/>
            </a:pPr>
            <a:endParaRPr lang="en-US" sz="5333" dirty="0">
              <a:solidFill>
                <a:srgbClr val="0B68FF"/>
              </a:solidFill>
            </a:endParaRPr>
          </a:p>
        </p:txBody>
      </p:sp>
      <p:sp>
        <p:nvSpPr>
          <p:cNvPr id="7" name="Footer Placeholder 4"/>
          <p:cNvSpPr>
            <a:spLocks noGrp="1"/>
          </p:cNvSpPr>
          <p:nvPr>
            <p:ph type="ftr" sz="quarter" idx="11"/>
          </p:nvPr>
        </p:nvSpPr>
        <p:spPr>
          <a:xfrm>
            <a:off x="7281080" y="6356349"/>
            <a:ext cx="4114800" cy="365125"/>
          </a:xfrm>
        </p:spPr>
        <p:txBody>
          <a:bodyPr/>
          <a:lstStyle>
            <a:lvl1pPr algn="r">
              <a:defRPr b="1">
                <a:latin typeface="Arial" panose="020B0604020202020204" pitchFamily="34" charset="0"/>
                <a:cs typeface="Arial" panose="020B0604020202020204" pitchFamily="34" charset="0"/>
              </a:defRPr>
            </a:lvl1pPr>
          </a:lstStyle>
          <a:p>
            <a:r>
              <a:rPr lang="en-US" dirty="0" smtClean="0">
                <a:solidFill>
                  <a:srgbClr val="0B68FF"/>
                </a:solidFill>
                <a:sym typeface="Arial"/>
              </a:rPr>
              <a:t>Ram Pump </a:t>
            </a:r>
            <a:r>
              <a:rPr lang="en-US" dirty="0" smtClean="0">
                <a:solidFill>
                  <a:srgbClr val="0B68FF"/>
                </a:solidFill>
                <a:latin typeface="Arial"/>
                <a:ea typeface="Arial"/>
                <a:cs typeface="Arial"/>
                <a:sym typeface="Arial"/>
              </a:rPr>
              <a:t>| </a:t>
            </a:r>
            <a:r>
              <a:rPr lang="en-US" dirty="0" smtClean="0">
                <a:solidFill>
                  <a:srgbClr val="7F7F7F"/>
                </a:solidFill>
              </a:rPr>
              <a:t>Final</a:t>
            </a:r>
            <a:r>
              <a:rPr lang="en-US" dirty="0" smtClean="0">
                <a:solidFill>
                  <a:srgbClr val="7F7F7F"/>
                </a:solidFill>
                <a:latin typeface="Arial"/>
                <a:ea typeface="Arial"/>
                <a:cs typeface="Arial"/>
                <a:sym typeface="Arial"/>
              </a:rPr>
              <a:t> Presentation Spring 201</a:t>
            </a:r>
            <a:r>
              <a:rPr lang="en-US" dirty="0" smtClean="0">
                <a:solidFill>
                  <a:srgbClr val="7F7F7F"/>
                </a:solidFill>
              </a:rPr>
              <a:t>6</a:t>
            </a:r>
          </a:p>
        </p:txBody>
      </p:sp>
    </p:spTree>
    <p:extLst>
      <p:ext uri="{BB962C8B-B14F-4D97-AF65-F5344CB8AC3E}">
        <p14:creationId xmlns:p14="http://schemas.microsoft.com/office/powerpoint/2010/main" val="8331294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AguaClara Template" id="{58FE236C-0CF3-462D-AF5A-01ACB72B76F0}" vid="{677C4ACB-7CCC-4D44-873F-954A76C34B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921</TotalTime>
  <Words>2308</Words>
  <Application>Microsoft Macintosh PowerPoint</Application>
  <PresentationFormat>Custom</PresentationFormat>
  <Paragraphs>138</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Ram Pump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and Recommendations</vt:lpstr>
      <vt:lpstr>Appendix Slides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Bobo</dc:creator>
  <cp:lastModifiedBy>Priya Aggarwal</cp:lastModifiedBy>
  <cp:revision>32</cp:revision>
  <cp:lastPrinted>2016-05-20T13:33:47Z</cp:lastPrinted>
  <dcterms:created xsi:type="dcterms:W3CDTF">2016-05-15T01:50:11Z</dcterms:created>
  <dcterms:modified xsi:type="dcterms:W3CDTF">2016-05-20T16:12:58Z</dcterms:modified>
</cp:coreProperties>
</file>