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mv" ContentType="video/x-ms-wm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8"/>
  </p:notesMasterIdLst>
  <p:handoutMasterIdLst>
    <p:handoutMasterId r:id="rId29"/>
  </p:handoutMasterIdLst>
  <p:sldIdLst>
    <p:sldId id="502" r:id="rId2"/>
    <p:sldId id="494" r:id="rId3"/>
    <p:sldId id="495" r:id="rId4"/>
    <p:sldId id="496" r:id="rId5"/>
    <p:sldId id="497" r:id="rId6"/>
    <p:sldId id="498" r:id="rId7"/>
    <p:sldId id="500" r:id="rId8"/>
    <p:sldId id="501" r:id="rId9"/>
    <p:sldId id="489" r:id="rId10"/>
    <p:sldId id="488" r:id="rId11"/>
    <p:sldId id="508" r:id="rId12"/>
    <p:sldId id="490" r:id="rId13"/>
    <p:sldId id="491" r:id="rId14"/>
    <p:sldId id="505" r:id="rId15"/>
    <p:sldId id="503" r:id="rId16"/>
    <p:sldId id="504" r:id="rId17"/>
    <p:sldId id="506" r:id="rId18"/>
    <p:sldId id="478" r:id="rId19"/>
    <p:sldId id="485" r:id="rId20"/>
    <p:sldId id="486" r:id="rId21"/>
    <p:sldId id="487" r:id="rId22"/>
    <p:sldId id="479" r:id="rId23"/>
    <p:sldId id="480" r:id="rId24"/>
    <p:sldId id="492" r:id="rId25"/>
    <p:sldId id="493" r:id="rId26"/>
    <p:sldId id="507" r:id="rId27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3096" autoAdjust="0"/>
  </p:normalViewPr>
  <p:slideViewPr>
    <p:cSldViewPr>
      <p:cViewPr>
        <p:scale>
          <a:sx n="58" d="100"/>
          <a:sy n="58" d="100"/>
        </p:scale>
        <p:origin x="-1632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1200" y="-78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endParaRPr lang="en-US" dirty="0"/>
          </a:p>
        </p:txBody>
      </p:sp>
      <p:sp>
        <p:nvSpPr>
          <p:cNvPr id="686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4724400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r>
              <a:rPr lang="en-US" dirty="0" smtClean="0"/>
              <a:t>CEE 4540: Sustainable Municipal Drinking Water Treatment</a:t>
            </a:r>
          </a:p>
          <a:p>
            <a:r>
              <a:rPr lang="en-US" dirty="0" smtClean="0"/>
              <a:t>Monroe Weber-Shirk</a:t>
            </a:r>
            <a:endParaRPr lang="en-US" dirty="0"/>
          </a:p>
        </p:txBody>
      </p:sp>
      <p:sp>
        <p:nvSpPr>
          <p:cNvPr id="686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fld id="{E5858FC7-A491-4C1D-BE15-441EB2A2CED3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35261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fld id="{7913D7C8-1D10-4E5B-8A9B-B2BE7F2B760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3816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4239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2274</a:t>
            </a:r>
            <a:r>
              <a:rPr lang="en-US" baseline="0" dirty="0" smtClean="0"/>
              <a:t> cm water = 200 </a:t>
            </a:r>
            <a:r>
              <a:rPr lang="en-US" baseline="0" dirty="0" err="1" smtClean="0"/>
              <a:t>kPa</a:t>
            </a:r>
            <a:r>
              <a:rPr lang="en-US" baseline="0" dirty="0" smtClean="0"/>
              <a:t>. for 5cm stroke lengths, 200 g ( or any weight above 50g), medium plate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7805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Currently</a:t>
            </a:r>
          </a:p>
          <a:p>
            <a:r>
              <a:rPr lang="en-US" dirty="0" smtClean="0"/>
              <a:t>-Threaded</a:t>
            </a:r>
            <a:r>
              <a:rPr lang="en-US" baseline="0" dirty="0" smtClean="0"/>
              <a:t> cap + 1” bulkhead fitting (requires removing knob)</a:t>
            </a:r>
          </a:p>
          <a:p>
            <a:r>
              <a:rPr lang="en-US" baseline="0" dirty="0" smtClean="0"/>
              <a:t>-Difficult to unscrew</a:t>
            </a:r>
          </a:p>
          <a:p>
            <a:r>
              <a:rPr lang="en-US" baseline="0" dirty="0" smtClean="0"/>
              <a:t>-Requires lathe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Orientation of threaded &amp; welded cap</a:t>
            </a:r>
          </a:p>
          <a:p>
            <a:r>
              <a:rPr lang="en-US" dirty="0" smtClean="0"/>
              <a:t>+Facilitate</a:t>
            </a:r>
            <a:r>
              <a:rPr lang="en-US" baseline="0" dirty="0" smtClean="0"/>
              <a:t> replacement of inner tubes</a:t>
            </a:r>
          </a:p>
          <a:p>
            <a:r>
              <a:rPr lang="en-US" baseline="0" dirty="0" smtClean="0"/>
              <a:t>+Would not require knob of threaded cap to be removed-</a:t>
            </a:r>
          </a:p>
          <a:p>
            <a:r>
              <a:rPr lang="en-US" baseline="0" dirty="0" smtClean="0"/>
              <a:t>-May not airtight seal with convex nature of cap</a:t>
            </a:r>
          </a:p>
          <a:p>
            <a:endParaRPr lang="en-US" baseline="0" dirty="0" smtClean="0"/>
          </a:p>
          <a:p>
            <a:r>
              <a:rPr lang="en-US" baseline="0" dirty="0" smtClean="0"/>
              <a:t>Reduced size (currently 96 cm of 6” </a:t>
            </a:r>
            <a:r>
              <a:rPr lang="en-US" baseline="0" dirty="0" err="1" smtClean="0"/>
              <a:t>pvc</a:t>
            </a:r>
            <a:r>
              <a:rPr lang="en-US" baseline="0" dirty="0" smtClean="0"/>
              <a:t>)</a:t>
            </a:r>
          </a:p>
          <a:p>
            <a:r>
              <a:rPr lang="en-US" baseline="0" dirty="0" smtClean="0"/>
              <a:t>+Literature includes air chamber to absorb shock wave</a:t>
            </a:r>
          </a:p>
          <a:p>
            <a:r>
              <a:rPr lang="en-US" baseline="0" dirty="0" smtClean="0"/>
              <a:t>+Our hydraulic analysis conclude water pumped by momentum, not shock wave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Test 3’ drive with 60</a:t>
            </a:r>
            <a:r>
              <a:rPr lang="en-US" baseline="0" dirty="0" smtClean="0"/>
              <a:t> cm head</a:t>
            </a:r>
          </a:p>
          <a:p>
            <a:r>
              <a:rPr lang="en-US" baseline="0" dirty="0" smtClean="0"/>
              <a:t>-No water pumped</a:t>
            </a:r>
          </a:p>
          <a:p>
            <a:r>
              <a:rPr lang="en-US" baseline="0" dirty="0" smtClean="0"/>
              <a:t>-Erratic cycling of wasting valve, regardless of added weight</a:t>
            </a:r>
          </a:p>
          <a:p>
            <a:r>
              <a:rPr lang="en-US" baseline="0" dirty="0" smtClean="0"/>
              <a:t>-High pressure valve did not seem to be cycling (although did open @ least 1)</a:t>
            </a:r>
          </a:p>
          <a:p>
            <a:r>
              <a:rPr lang="en-US" baseline="0" dirty="0" smtClean="0"/>
              <a:t>-Smaller mass in drive pipe reduced momentum available to pump</a:t>
            </a:r>
          </a:p>
          <a:p>
            <a:endParaRPr lang="en-US" baseline="0" dirty="0" smtClean="0"/>
          </a:p>
          <a:p>
            <a:r>
              <a:rPr lang="en-US" baseline="0" dirty="0" smtClean="0"/>
              <a:t>Causes</a:t>
            </a:r>
          </a:p>
          <a:p>
            <a:r>
              <a:rPr lang="en-US" baseline="0" dirty="0" smtClean="0"/>
              <a:t>-Water passing back and forth through high pressure valve</a:t>
            </a:r>
          </a:p>
          <a:p>
            <a:r>
              <a:rPr lang="en-US" baseline="0" dirty="0" smtClean="0"/>
              <a:t>-Insufficient energy to open high pressure valve</a:t>
            </a:r>
          </a:p>
          <a:p>
            <a:endParaRPr lang="en-US" baseline="0" dirty="0" smtClean="0"/>
          </a:p>
          <a:p>
            <a:r>
              <a:rPr lang="en-US" baseline="0" dirty="0" smtClean="0"/>
              <a:t>Changed 2 control variables simultaneously</a:t>
            </a:r>
          </a:p>
          <a:p>
            <a:endParaRPr lang="en-US" baseline="0" dirty="0" smtClean="0"/>
          </a:p>
          <a:p>
            <a:r>
              <a:rPr lang="en-US" baseline="0" dirty="0" smtClean="0"/>
              <a:t>Failure 3’ drive with 100 cm head</a:t>
            </a:r>
          </a:p>
          <a:p>
            <a:r>
              <a:rPr lang="en-US" baseline="0" dirty="0" smtClean="0"/>
              <a:t>-System of elbows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Smaller High</a:t>
            </a:r>
            <a:r>
              <a:rPr lang="en-US" baseline="0" dirty="0" smtClean="0"/>
              <a:t> Pressure Valve</a:t>
            </a:r>
          </a:p>
          <a:p>
            <a:r>
              <a:rPr lang="en-US" baseline="0" dirty="0" smtClean="0"/>
              <a:t>+Faster closing time</a:t>
            </a:r>
          </a:p>
          <a:p>
            <a:r>
              <a:rPr lang="en-US" baseline="0" dirty="0" smtClean="0"/>
              <a:t>+Faster opening response (data suspecting current high pressure valve opens &amp; closes more than once during a cycle)</a:t>
            </a:r>
          </a:p>
          <a:p>
            <a:endParaRPr lang="en-US" baseline="0" dirty="0" smtClean="0"/>
          </a:p>
          <a:p>
            <a:r>
              <a:rPr lang="en-US" baseline="0" dirty="0" smtClean="0"/>
              <a:t>Ball Check Valve or Similar</a:t>
            </a:r>
          </a:p>
          <a:p>
            <a:r>
              <a:rPr lang="en-US" baseline="0" dirty="0" smtClean="0"/>
              <a:t>-Swing check dependent on gravity &amp; only 1 direction</a:t>
            </a:r>
          </a:p>
          <a:p>
            <a:r>
              <a:rPr lang="en-US" baseline="0" dirty="0" smtClean="0"/>
              <a:t>+Close due to spring, eliminates directionality of valve &amp; reduce closing time</a:t>
            </a:r>
          </a:p>
          <a:p>
            <a:r>
              <a:rPr lang="en-US" baseline="0" dirty="0" smtClean="0"/>
              <a:t>+Increase force to open valve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90</a:t>
            </a:r>
            <a:r>
              <a:rPr lang="en-US" baseline="0" dirty="0" smtClean="0"/>
              <a:t>º Bend</a:t>
            </a:r>
          </a:p>
          <a:p>
            <a:r>
              <a:rPr lang="en-US" baseline="0" dirty="0" smtClean="0"/>
              <a:t>-Wasting valve @ foot drive pipe, high pressure line tees off </a:t>
            </a:r>
            <a:r>
              <a:rPr lang="en-US" baseline="0" dirty="0" err="1" smtClean="0"/>
              <a:t>furder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thp</a:t>
            </a:r>
            <a:r>
              <a:rPr lang="en-US" baseline="0" dirty="0" smtClean="0"/>
              <a:t> drive</a:t>
            </a:r>
          </a:p>
          <a:p>
            <a:r>
              <a:rPr lang="en-US" baseline="0" dirty="0" smtClean="0"/>
              <a:t>-Every cycle, water between wasting valve &amp; high pressure line must come to nearly instantaneous stop</a:t>
            </a:r>
          </a:p>
          <a:p>
            <a:endParaRPr lang="en-US" baseline="0" dirty="0" smtClean="0"/>
          </a:p>
          <a:p>
            <a:r>
              <a:rPr lang="en-US" baseline="0" dirty="0" smtClean="0"/>
              <a:t>Swap position of wasting valve &amp; high pressure line</a:t>
            </a:r>
          </a:p>
          <a:p>
            <a:r>
              <a:rPr lang="en-US" baseline="0" dirty="0" smtClean="0"/>
              <a:t>+Direct path during deceleration may also reduce water hammer &amp; shaking</a:t>
            </a:r>
          </a:p>
          <a:p>
            <a:r>
              <a:rPr lang="en-US" baseline="0" dirty="0" smtClean="0"/>
              <a:t>-Difficulty in construction &amp; installation </a:t>
            </a:r>
          </a:p>
          <a:p>
            <a:r>
              <a:rPr lang="en-US" baseline="0" dirty="0" smtClean="0"/>
              <a:t>	-Capture device fitting around drive pipe</a:t>
            </a:r>
          </a:p>
          <a:p>
            <a:r>
              <a:rPr lang="en-US" baseline="0" dirty="0" smtClean="0"/>
              <a:t>	-Difficulty to service or remove wasting valve</a:t>
            </a:r>
          </a:p>
          <a:p>
            <a:endParaRPr lang="en-US" baseline="0" dirty="0" smtClean="0"/>
          </a:p>
          <a:p>
            <a:r>
              <a:rPr lang="en-US" baseline="0" dirty="0" smtClean="0"/>
              <a:t>Option to reduce distance between high pressure line &amp; wasting valve</a:t>
            </a:r>
          </a:p>
          <a:p>
            <a:r>
              <a:rPr lang="en-US" baseline="0" dirty="0" smtClean="0"/>
              <a:t>+Minimize water hammer (energy that must be dissipated)</a:t>
            </a:r>
          </a:p>
          <a:p>
            <a:endParaRPr lang="en-US" baseline="0" dirty="0" smtClean="0"/>
          </a:p>
          <a:p>
            <a:r>
              <a:rPr lang="en-US" dirty="0" smtClean="0"/>
              <a:t>Remove buckets</a:t>
            </a:r>
          </a:p>
          <a:p>
            <a:endParaRPr lang="en-US" dirty="0" smtClean="0"/>
          </a:p>
          <a:p>
            <a:r>
              <a:rPr lang="en-US" dirty="0" smtClean="0"/>
              <a:t>Submerged pump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Downstream</a:t>
            </a:r>
            <a:r>
              <a:rPr lang="en-US" baseline="0" dirty="0" smtClean="0"/>
              <a:t> of Plant</a:t>
            </a:r>
          </a:p>
          <a:p>
            <a:r>
              <a:rPr lang="en-US" baseline="0" dirty="0" smtClean="0"/>
              <a:t>+Allows for long drive pipe :. More momentum</a:t>
            </a:r>
          </a:p>
          <a:p>
            <a:r>
              <a:rPr lang="en-US" baseline="0" dirty="0" smtClean="0"/>
              <a:t>-Not part of the plant</a:t>
            </a:r>
          </a:p>
          <a:p>
            <a:r>
              <a:rPr lang="en-US" baseline="0" dirty="0" smtClean="0"/>
              <a:t>-Exposure to heat and sunlight (hinders longevity of pump)</a:t>
            </a:r>
          </a:p>
          <a:p>
            <a:endParaRPr lang="en-US" baseline="0" dirty="0" smtClean="0"/>
          </a:p>
          <a:p>
            <a:r>
              <a:rPr lang="en-US" baseline="0" dirty="0" smtClean="0"/>
              <a:t>Gallery of SRSF</a:t>
            </a:r>
          </a:p>
          <a:p>
            <a:r>
              <a:rPr lang="en-US" baseline="0" dirty="0" smtClean="0"/>
              <a:t>-Requires minimizing length of drive pipe</a:t>
            </a:r>
          </a:p>
          <a:p>
            <a:r>
              <a:rPr lang="en-US" baseline="0" dirty="0" smtClean="0"/>
              <a:t>(length directly proportional to momentum available to pump)</a:t>
            </a:r>
          </a:p>
          <a:p>
            <a:r>
              <a:rPr lang="en-US" baseline="0" dirty="0" smtClean="0"/>
              <a:t>-Depending on design of plant, must be of higher elevation than distribution tank</a:t>
            </a:r>
          </a:p>
          <a:p>
            <a:r>
              <a:rPr lang="en-US" baseline="0" dirty="0" smtClean="0"/>
              <a:t>+Potentially 3m head available</a:t>
            </a:r>
          </a:p>
          <a:p>
            <a:r>
              <a:rPr lang="en-US" baseline="0" dirty="0" smtClean="0"/>
              <a:t>+Housed in concrete, to prevent shaking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3701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7171" name="Picture 3" descr="IMG_0249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</p:spPr>
        </p:pic>
        <p:pic>
          <p:nvPicPr>
            <p:cNvPr id="7172" name="Picture 4" descr="IMG_0249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 l="73334" t="74040" r="23334" b="17778"/>
            <a:stretch>
              <a:fillRect/>
            </a:stretch>
          </p:blipFill>
          <p:spPr bwMode="auto">
            <a:xfrm>
              <a:off x="4032" y="3216"/>
              <a:ext cx="192" cy="432"/>
            </a:xfrm>
            <a:prstGeom prst="rect">
              <a:avLst/>
            </a:prstGeom>
            <a:noFill/>
          </p:spPr>
        </p:pic>
        <p:pic>
          <p:nvPicPr>
            <p:cNvPr id="7173" name="Picture 5" descr="IMG_0249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 l="65834" t="84445" r="29166" b="13333"/>
            <a:stretch>
              <a:fillRect/>
            </a:stretch>
          </p:blipFill>
          <p:spPr bwMode="auto">
            <a:xfrm>
              <a:off x="3792" y="3552"/>
              <a:ext cx="288" cy="96"/>
            </a:xfrm>
            <a:prstGeom prst="rect">
              <a:avLst/>
            </a:prstGeom>
            <a:noFill/>
          </p:spPr>
        </p:pic>
      </p:grpSp>
      <p:sp>
        <p:nvSpPr>
          <p:cNvPr id="717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3352800" y="5029200"/>
            <a:ext cx="3962400" cy="11430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7177" name="Rectangle 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fld id="{35688495-61E6-4C43-9431-EA7C184628A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178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1371600" y="990600"/>
            <a:ext cx="7772400" cy="1470025"/>
          </a:xfrm>
          <a:ln w="9525"/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7179" name="Picture 11" descr="AguaClara Logo Lar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0"/>
            <a:ext cx="4191000" cy="109378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CECB2E-A233-43CF-B1E2-6433B9CB7F1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228600"/>
            <a:ext cx="2114550" cy="5897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191250" cy="5897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0A5AD3-08CC-4598-BE40-CD82AC38916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253CF1-E184-4C42-BF06-4252E09B865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59674A-2335-4D63-923F-889337434E6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5492B4-78F1-42E2-AFF8-75AECCA8D8C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426DE9-936A-4892-B48E-BC5981E69B5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B7A795-0F78-44F3-A0FC-134940021AE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AA8437-DF20-408E-9EC8-9AD0F83404A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E97E3B-4BD4-4D27-AA52-CBAF8D6425B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E4635F-EEFC-45D6-A1A7-222B36D010F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458200" cy="11430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F5E825E6-5608-4DD7-9AF8-76D49B509DE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151" name="Line 7"/>
          <p:cNvSpPr>
            <a:spLocks noChangeShapeType="1"/>
          </p:cNvSpPr>
          <p:nvPr/>
        </p:nvSpPr>
        <p:spPr bwMode="auto">
          <a:xfrm>
            <a:off x="0" y="1447800"/>
            <a:ext cx="9144000" cy="0"/>
          </a:xfrm>
          <a:prstGeom prst="line">
            <a:avLst/>
          </a:prstGeom>
          <a:noFill/>
          <a:ln w="76200" cmpd="tri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video" Target="../media/media3.wmv"/><Relationship Id="rId1" Type="http://schemas.microsoft.com/office/2007/relationships/media" Target="../media/media3.wmv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video" Target="../media/media4.wmv"/><Relationship Id="rId1" Type="http://schemas.microsoft.com/office/2007/relationships/media" Target="../media/media4.wmv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video" Target="../media/media2.wmv"/><Relationship Id="rId1" Type="http://schemas.microsoft.com/office/2007/relationships/media" Target="../media/media2.wmv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3352800" y="5029200"/>
            <a:ext cx="3657600" cy="1143000"/>
          </a:xfrm>
        </p:spPr>
        <p:txBody>
          <a:bodyPr/>
          <a:lstStyle/>
          <a:p>
            <a:pPr algn="ctr"/>
            <a:r>
              <a:rPr lang="en-US" dirty="0" smtClean="0"/>
              <a:t>STOP </a:t>
            </a:r>
          </a:p>
          <a:p>
            <a:pPr algn="ctr"/>
            <a:r>
              <a:rPr lang="en-US" dirty="0" smtClean="0"/>
              <a:t>water hammer time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smtClean="0"/>
              <a:t>The Ram Pump</a:t>
            </a:r>
            <a:endParaRPr lang="en-US" dirty="0"/>
          </a:p>
        </p:txBody>
      </p:sp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1981200" y="6300788"/>
            <a:ext cx="716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Christine Curtis, Harrison Gill, Teresa Wong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046312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Collection: Pressure Sensors!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850" y="1989128"/>
            <a:ext cx="7855550" cy="3344872"/>
          </a:xfrm>
        </p:spPr>
      </p:pic>
      <p:sp>
        <p:nvSpPr>
          <p:cNvPr id="8" name="Oval 7"/>
          <p:cNvSpPr/>
          <p:nvPr/>
        </p:nvSpPr>
        <p:spPr bwMode="auto">
          <a:xfrm>
            <a:off x="1642153" y="2141528"/>
            <a:ext cx="339047" cy="353058"/>
          </a:xfrm>
          <a:prstGeom prst="ellipse">
            <a:avLst/>
          </a:prstGeom>
          <a:noFill/>
          <a:ln w="25400" cap="flat" cmpd="sng" algn="ctr">
            <a:solidFill>
              <a:srgbClr val="FFCC00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3657600" y="2141528"/>
            <a:ext cx="339047" cy="353058"/>
          </a:xfrm>
          <a:prstGeom prst="ellipse">
            <a:avLst/>
          </a:prstGeom>
          <a:noFill/>
          <a:ln w="25400" cap="flat" cmpd="sng" algn="ctr">
            <a:solidFill>
              <a:srgbClr val="FFCC00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4114800" y="2141528"/>
            <a:ext cx="339047" cy="353058"/>
          </a:xfrm>
          <a:prstGeom prst="ellipse">
            <a:avLst/>
          </a:prstGeom>
          <a:noFill/>
          <a:ln w="25400" cap="flat" cmpd="sng" algn="ctr">
            <a:solidFill>
              <a:srgbClr val="FFCC00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4800600" y="2141528"/>
            <a:ext cx="339047" cy="353058"/>
          </a:xfrm>
          <a:prstGeom prst="ellipse">
            <a:avLst/>
          </a:prstGeom>
          <a:noFill/>
          <a:ln w="25400" cap="flat" cmpd="sng" algn="ctr">
            <a:solidFill>
              <a:srgbClr val="FFCC00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12" name="Oval 11"/>
          <p:cNvSpPr/>
          <p:nvPr/>
        </p:nvSpPr>
        <p:spPr bwMode="auto">
          <a:xfrm>
            <a:off x="5334000" y="2141528"/>
            <a:ext cx="339047" cy="353058"/>
          </a:xfrm>
          <a:prstGeom prst="ellipse">
            <a:avLst/>
          </a:prstGeom>
          <a:noFill/>
          <a:ln w="25400" cap="flat" cmpd="sng" algn="ctr">
            <a:solidFill>
              <a:srgbClr val="FFCC00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13" name="Oval 12"/>
          <p:cNvSpPr/>
          <p:nvPr/>
        </p:nvSpPr>
        <p:spPr bwMode="auto">
          <a:xfrm>
            <a:off x="5867400" y="2141528"/>
            <a:ext cx="339047" cy="353058"/>
          </a:xfrm>
          <a:prstGeom prst="ellipse">
            <a:avLst/>
          </a:prstGeom>
          <a:noFill/>
          <a:ln w="25400" cap="flat" cmpd="sng" algn="ctr">
            <a:solidFill>
              <a:srgbClr val="FFCC00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078657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Issues with Pressure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16987" y="1623218"/>
            <a:ext cx="3505200" cy="4525963"/>
          </a:xfrm>
        </p:spPr>
        <p:txBody>
          <a:bodyPr/>
          <a:lstStyle/>
          <a:p>
            <a:r>
              <a:rPr lang="en-US" dirty="0" smtClean="0"/>
              <a:t>Maxing out the pressure sensors</a:t>
            </a:r>
          </a:p>
          <a:p>
            <a:endParaRPr lang="en-US" sz="1200" dirty="0" smtClean="0"/>
          </a:p>
          <a:p>
            <a:r>
              <a:rPr lang="en-US" dirty="0" smtClean="0"/>
              <a:t>Bernoulli Equation does not apply</a:t>
            </a:r>
          </a:p>
          <a:p>
            <a:pPr lvl="1"/>
            <a:r>
              <a:rPr lang="en-US" dirty="0" err="1" smtClean="0"/>
              <a:t>Navier</a:t>
            </a:r>
            <a:r>
              <a:rPr lang="en-US" dirty="0" smtClean="0"/>
              <a:t>-Stokes?</a:t>
            </a:r>
          </a:p>
          <a:p>
            <a:pPr lvl="1"/>
            <a:r>
              <a:rPr lang="en-US" dirty="0" err="1" smtClean="0"/>
              <a:t>Pitot</a:t>
            </a:r>
            <a:r>
              <a:rPr lang="en-US" dirty="0" smtClean="0"/>
              <a:t> tube meter</a:t>
            </a:r>
          </a:p>
          <a:p>
            <a:pPr lvl="1"/>
            <a:endParaRPr lang="en-US" sz="1200" dirty="0" smtClean="0"/>
          </a:p>
          <a:p>
            <a:r>
              <a:rPr lang="en-US" dirty="0" smtClean="0"/>
              <a:t>Waste valve motion sensor</a:t>
            </a:r>
          </a:p>
        </p:txBody>
      </p:sp>
      <p:pic>
        <p:nvPicPr>
          <p:cNvPr id="1026" name="Picture 2" descr="&#10;\tfrac12\, \rho\, v^2\, +\, \rho\, g\, z\, +\, p\, =\, \text{constant}\,&#10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057400"/>
            <a:ext cx="3901440" cy="38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&#10;\overbrace{\rho \Big(&#10;\underbrace{\frac{\partial \mathbf{v}}{\partial t}}_{&#10;\begin{smallmatrix}&#10;  \text{Unsteady}\\&#10;  \text{acceleration}&#10;\end{smallmatrix}} +&#10;\underbrace{\mathbf{v} \cdot \nabla \mathbf{v}}_{&#10;\begin{smallmatrix}&#10;  \text{Convective} \\&#10;  \text{acceleration}&#10;\end{smallmatrix}}\Big)}^{\text{Inertia (per volume)}} =&#10;\overbrace{\underbrace{-\nabla p}_{&#10;\begin{smallmatrix}&#10;  \text{Pressure} \\&#10;  \text{gradient}&#10;\end{smallmatrix}} +&#10;\underbrace{\mu \nabla^2 \mathbf{v}}_{\text{Viscosity}}}^{\text{Divergence of stress}} +&#10;\underbrace{\mathbf{f}}_{&#10;\begin{smallmatrix}&#10;  \text{Other} \\&#10;  \text{body} \\&#10;  \text{forces}&#10;\end{smallmatrix}}.&#10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1286" y="2971800"/>
            <a:ext cx="4931714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Arrow Connector 5"/>
          <p:cNvCxnSpPr/>
          <p:nvPr/>
        </p:nvCxnSpPr>
        <p:spPr bwMode="auto">
          <a:xfrm flipV="1">
            <a:off x="3581400" y="2381250"/>
            <a:ext cx="914400" cy="6477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7030A0"/>
            </a:solidFill>
            <a:prstDash val="solid"/>
            <a:round/>
            <a:headEnd type="none" w="lg" len="med"/>
            <a:tailEnd type="arrow"/>
          </a:ln>
          <a:effectLst/>
        </p:spPr>
      </p:cxnSp>
      <p:cxnSp>
        <p:nvCxnSpPr>
          <p:cNvPr id="8" name="Straight Arrow Connector 7"/>
          <p:cNvCxnSpPr/>
          <p:nvPr/>
        </p:nvCxnSpPr>
        <p:spPr bwMode="auto">
          <a:xfrm flipV="1">
            <a:off x="3048000" y="3581400"/>
            <a:ext cx="685800" cy="3429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CC0066"/>
            </a:solidFill>
            <a:prstDash val="solid"/>
            <a:round/>
            <a:headEnd type="none" w="lg" len="med"/>
            <a:tailEnd type="arrow"/>
          </a:ln>
          <a:effectLst/>
        </p:spPr>
      </p:cxnSp>
      <p:pic>
        <p:nvPicPr>
          <p:cNvPr id="1030" name="Picture 6" descr="V = \sqrt{\frac{2 (p_t - p_s)}{\rho}}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4572000"/>
            <a:ext cx="1981200" cy="696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7" name="Straight Arrow Connector 16"/>
          <p:cNvCxnSpPr/>
          <p:nvPr/>
        </p:nvCxnSpPr>
        <p:spPr bwMode="auto">
          <a:xfrm>
            <a:off x="3344271" y="4419600"/>
            <a:ext cx="1943100" cy="500818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339966"/>
            </a:solidFill>
            <a:prstDash val="solid"/>
            <a:round/>
            <a:headEnd type="none" w="lg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186387303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Pitot</a:t>
            </a:r>
            <a:r>
              <a:rPr lang="en-US" dirty="0" smtClean="0"/>
              <a:t> Tube Meter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644502"/>
            <a:ext cx="4038600" cy="2437358"/>
          </a:xfrm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</p:spTree>
    <p:extLst>
      <p:ext uri="{BB962C8B-B14F-4D97-AF65-F5344CB8AC3E}">
        <p14:creationId xmlns:p14="http://schemas.microsoft.com/office/powerpoint/2010/main" val="291012058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Issues with Pressure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16987" y="1623218"/>
            <a:ext cx="3505200" cy="4525963"/>
          </a:xfrm>
        </p:spPr>
        <p:txBody>
          <a:bodyPr/>
          <a:lstStyle/>
          <a:p>
            <a:r>
              <a:rPr lang="en-US" dirty="0" smtClean="0"/>
              <a:t>Maxing out the pressure sensors</a:t>
            </a:r>
          </a:p>
          <a:p>
            <a:endParaRPr lang="en-US" sz="1200" dirty="0" smtClean="0"/>
          </a:p>
          <a:p>
            <a:r>
              <a:rPr lang="en-US" dirty="0" smtClean="0"/>
              <a:t>Bernoulli Equation does not apply</a:t>
            </a:r>
          </a:p>
          <a:p>
            <a:pPr lvl="1"/>
            <a:r>
              <a:rPr lang="en-US" dirty="0" err="1" smtClean="0"/>
              <a:t>Navier</a:t>
            </a:r>
            <a:r>
              <a:rPr lang="en-US" dirty="0" smtClean="0"/>
              <a:t>-Stokes?</a:t>
            </a:r>
          </a:p>
          <a:p>
            <a:pPr lvl="1"/>
            <a:r>
              <a:rPr lang="en-US" dirty="0" err="1" smtClean="0"/>
              <a:t>Pitot</a:t>
            </a:r>
            <a:r>
              <a:rPr lang="en-US" dirty="0" smtClean="0"/>
              <a:t> tube meter</a:t>
            </a:r>
          </a:p>
          <a:p>
            <a:pPr lvl="1"/>
            <a:endParaRPr lang="en-US" sz="1200" dirty="0" smtClean="0"/>
          </a:p>
          <a:p>
            <a:r>
              <a:rPr lang="en-US" dirty="0" smtClean="0"/>
              <a:t>Waste valve motion sensor</a:t>
            </a:r>
          </a:p>
        </p:txBody>
      </p:sp>
      <p:pic>
        <p:nvPicPr>
          <p:cNvPr id="1026" name="Picture 2" descr="&#10;\tfrac12\, \rho\, v^2\, +\, \rho\, g\, z\, +\, p\, =\, \text{constant}\,&#10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057400"/>
            <a:ext cx="3901440" cy="38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&#10;\overbrace{\rho \Big(&#10;\underbrace{\frac{\partial \mathbf{v}}{\partial t}}_{&#10;\begin{smallmatrix}&#10;  \text{Unsteady}\\&#10;  \text{acceleration}&#10;\end{smallmatrix}} +&#10;\underbrace{\mathbf{v} \cdot \nabla \mathbf{v}}_{&#10;\begin{smallmatrix}&#10;  \text{Convective} \\&#10;  \text{acceleration}&#10;\end{smallmatrix}}\Big)}^{\text{Inertia (per volume)}} =&#10;\overbrace{\underbrace{-\nabla p}_{&#10;\begin{smallmatrix}&#10;  \text{Pressure} \\&#10;  \text{gradient}&#10;\end{smallmatrix}} +&#10;\underbrace{\mu \nabla^2 \mathbf{v}}_{\text{Viscosity}}}^{\text{Divergence of stress}} +&#10;\underbrace{\mathbf{f}}_{&#10;\begin{smallmatrix}&#10;  \text{Other} \\&#10;  \text{body} \\&#10;  \text{forces}&#10;\end{smallmatrix}}.&#10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1286" y="2971800"/>
            <a:ext cx="4931714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Arrow Connector 5"/>
          <p:cNvCxnSpPr/>
          <p:nvPr/>
        </p:nvCxnSpPr>
        <p:spPr bwMode="auto">
          <a:xfrm flipV="1">
            <a:off x="3581400" y="2381250"/>
            <a:ext cx="914400" cy="6477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7030A0"/>
            </a:solidFill>
            <a:prstDash val="solid"/>
            <a:round/>
            <a:headEnd type="none" w="lg" len="med"/>
            <a:tailEnd type="arrow"/>
          </a:ln>
          <a:effectLst/>
        </p:spPr>
      </p:cxnSp>
      <p:cxnSp>
        <p:nvCxnSpPr>
          <p:cNvPr id="8" name="Straight Arrow Connector 7"/>
          <p:cNvCxnSpPr/>
          <p:nvPr/>
        </p:nvCxnSpPr>
        <p:spPr bwMode="auto">
          <a:xfrm flipV="1">
            <a:off x="3048000" y="3581400"/>
            <a:ext cx="685800" cy="3429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CC0066"/>
            </a:solidFill>
            <a:prstDash val="solid"/>
            <a:round/>
            <a:headEnd type="none" w="lg" len="med"/>
            <a:tailEnd type="arrow"/>
          </a:ln>
          <a:effectLst/>
        </p:spPr>
      </p:cxnSp>
      <p:pic>
        <p:nvPicPr>
          <p:cNvPr id="1030" name="Picture 6" descr="V = \sqrt{\frac{2 (p_t - p_s)}{\rho}}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4572000"/>
            <a:ext cx="1981200" cy="696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7" name="Straight Arrow Connector 16"/>
          <p:cNvCxnSpPr/>
          <p:nvPr/>
        </p:nvCxnSpPr>
        <p:spPr bwMode="auto">
          <a:xfrm>
            <a:off x="3344271" y="4419600"/>
            <a:ext cx="1943100" cy="500818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339966"/>
            </a:solidFill>
            <a:prstDash val="solid"/>
            <a:round/>
            <a:headEnd type="none" w="lg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61770289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pic>
        <p:nvPicPr>
          <p:cNvPr id="3" name="shaking.wm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685915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/>
              <a:t>A</a:t>
            </a:r>
            <a:r>
              <a:rPr lang="en-US" dirty="0" smtClean="0"/>
              <a:t>ctual Shaking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pump shakes quite violently </a:t>
            </a:r>
          </a:p>
          <a:p>
            <a:r>
              <a:rPr lang="en-US" dirty="0" smtClean="0"/>
              <a:t>This is a loss of energy in the system</a:t>
            </a:r>
          </a:p>
          <a:p>
            <a:endParaRPr lang="en-US" dirty="0"/>
          </a:p>
        </p:txBody>
      </p:sp>
      <p:pic>
        <p:nvPicPr>
          <p:cNvPr id="9" name="MVI_0307_WMV V8.wmv">
            <a:hlinkClick r:id="" action="ppaction://media"/>
          </p:cNvPr>
          <p:cNvPicPr>
            <a:picLocks noGrp="1" noChangeAspect="1"/>
          </p:cNvPicPr>
          <p:nvPr>
            <p:ph sz="half"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 rot="5400000">
            <a:off x="457200" y="2347913"/>
            <a:ext cx="4038600" cy="3028950"/>
          </a:xfrm>
        </p:spPr>
      </p:pic>
    </p:spTree>
    <p:extLst>
      <p:ext uri="{BB962C8B-B14F-4D97-AF65-F5344CB8AC3E}">
        <p14:creationId xmlns:p14="http://schemas.microsoft.com/office/powerpoint/2010/main" val="99432660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0">
                <p:cTn id="7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Actual Shaking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far does the water move?</a:t>
            </a:r>
          </a:p>
          <a:p>
            <a:r>
              <a:rPr lang="en-US" dirty="0" smtClean="0"/>
              <a:t>F=PA 		from HPL on water</a:t>
            </a:r>
          </a:p>
          <a:p>
            <a:r>
              <a:rPr lang="en-US" dirty="0" smtClean="0"/>
              <a:t>F=MA		to calculate the deceleration</a:t>
            </a:r>
          </a:p>
          <a:p>
            <a:r>
              <a:rPr lang="en-US" dirty="0" smtClean="0"/>
              <a:t>V=at+V­</a:t>
            </a:r>
            <a:r>
              <a:rPr lang="en-US" baseline="-25000" dirty="0" smtClean="0"/>
              <a:t>0		</a:t>
            </a:r>
            <a:r>
              <a:rPr lang="en-US" dirty="0" smtClean="0"/>
              <a:t>assume max velocity and find t</a:t>
            </a:r>
          </a:p>
          <a:p>
            <a:r>
              <a:rPr lang="en-US" dirty="0" smtClean="0"/>
              <a:t>X=-1/2at</a:t>
            </a:r>
            <a:r>
              <a:rPr lang="en-US" baseline="30000" dirty="0" smtClean="0"/>
              <a:t>2</a:t>
            </a:r>
            <a:r>
              <a:rPr lang="en-US" dirty="0"/>
              <a:t> </a:t>
            </a:r>
            <a:r>
              <a:rPr lang="en-US" dirty="0" smtClean="0"/>
              <a:t>+ V</a:t>
            </a:r>
            <a:r>
              <a:rPr lang="en-US" baseline="-25000" dirty="0" smtClean="0"/>
              <a:t>0</a:t>
            </a:r>
            <a:r>
              <a:rPr lang="en-US" dirty="0" smtClean="0"/>
              <a:t>t		solve for x</a:t>
            </a:r>
          </a:p>
          <a:p>
            <a:r>
              <a:rPr lang="en-US" dirty="0" smtClean="0"/>
              <a:t>The water should travel 8 cm and the frame shakes approximately 2 cm per cycle</a:t>
            </a:r>
            <a:endParaRPr lang="en-US" dirty="0"/>
          </a:p>
          <a:p>
            <a:endParaRPr lang="en-US" dirty="0"/>
          </a:p>
        </p:txBody>
      </p:sp>
      <p:sp>
        <p:nvSpPr>
          <p:cNvPr id="7" name="Right Arrow 6"/>
          <p:cNvSpPr/>
          <p:nvPr/>
        </p:nvSpPr>
        <p:spPr bwMode="auto">
          <a:xfrm>
            <a:off x="1905000" y="2382982"/>
            <a:ext cx="914400" cy="228600"/>
          </a:xfrm>
          <a:prstGeom prst="right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8" name="Right Arrow 7"/>
          <p:cNvSpPr/>
          <p:nvPr/>
        </p:nvSpPr>
        <p:spPr bwMode="auto">
          <a:xfrm>
            <a:off x="2039389" y="2948940"/>
            <a:ext cx="914400" cy="228600"/>
          </a:xfrm>
          <a:prstGeom prst="right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9" name="Right Arrow 8"/>
          <p:cNvSpPr/>
          <p:nvPr/>
        </p:nvSpPr>
        <p:spPr bwMode="auto">
          <a:xfrm>
            <a:off x="2331720" y="3581400"/>
            <a:ext cx="622069" cy="228600"/>
          </a:xfrm>
          <a:prstGeom prst="right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11" name="Right Arrow 10"/>
          <p:cNvSpPr/>
          <p:nvPr/>
        </p:nvSpPr>
        <p:spPr bwMode="auto">
          <a:xfrm>
            <a:off x="3352800" y="4114800"/>
            <a:ext cx="622069" cy="228600"/>
          </a:xfrm>
          <a:prstGeom prst="right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230108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sz="6000" dirty="0" smtClean="0"/>
          </a:p>
          <a:p>
            <a:pPr marL="0" indent="0" algn="ctr">
              <a:buNone/>
            </a:pPr>
            <a:r>
              <a:rPr lang="en-US" sz="6000" dirty="0" smtClean="0"/>
              <a:t>And now…</a:t>
            </a:r>
          </a:p>
          <a:p>
            <a:pPr marL="0" indent="0" algn="ctr">
              <a:buNone/>
            </a:pPr>
            <a:r>
              <a:rPr lang="en-US" sz="6000" dirty="0" smtClean="0"/>
              <a:t>For something completely different.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76570655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Pump Upgrade</a:t>
            </a:r>
          </a:p>
          <a:p>
            <a:pPr lvl="1"/>
            <a:r>
              <a:rPr lang="en-US" dirty="0" smtClean="0"/>
              <a:t>Reconfiguration</a:t>
            </a:r>
          </a:p>
          <a:p>
            <a:pPr lvl="1"/>
            <a:r>
              <a:rPr lang="en-US" dirty="0" smtClean="0"/>
              <a:t>Removing Bucket</a:t>
            </a:r>
          </a:p>
          <a:p>
            <a:r>
              <a:rPr lang="en-US" dirty="0" smtClean="0"/>
              <a:t>Location in plant</a:t>
            </a:r>
          </a:p>
          <a:p>
            <a:r>
              <a:rPr lang="en-US" dirty="0" smtClean="0"/>
              <a:t>New Data Acquisition</a:t>
            </a:r>
          </a:p>
          <a:p>
            <a:r>
              <a:rPr lang="en-US" dirty="0" smtClean="0"/>
              <a:t>Longevity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Air Chamber Upgrades</a:t>
            </a:r>
            <a:endParaRPr lang="en-US" dirty="0"/>
          </a:p>
        </p:txBody>
      </p:sp>
      <p:pic>
        <p:nvPicPr>
          <p:cNvPr id="5" name="Content Placeholder 4" descr="hp_line.PN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152400" y="1828800"/>
            <a:ext cx="3965440" cy="4419600"/>
          </a:xfrm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800" y="2209800"/>
            <a:ext cx="4800600" cy="3600450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to.wmv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9189852" cy="6892994"/>
          </a:xfrm>
        </p:spPr>
      </p:pic>
    </p:spTree>
    <p:extLst>
      <p:ext uri="{BB962C8B-B14F-4D97-AF65-F5344CB8AC3E}">
        <p14:creationId xmlns:p14="http://schemas.microsoft.com/office/powerpoint/2010/main" val="128052234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10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Short Drive Pipe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1524000"/>
            <a:ext cx="6934200" cy="5200650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Pressure Line Upgrades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1676400"/>
            <a:ext cx="6553200" cy="4914900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Pump Upgrades</a:t>
            </a:r>
            <a:endParaRPr lang="en-US" dirty="0"/>
          </a:p>
        </p:txBody>
      </p:sp>
      <p:pic>
        <p:nvPicPr>
          <p:cNvPr id="7" name="Content Placeholder 6" descr="ram_pump.pn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1219200" y="1676400"/>
            <a:ext cx="6705600" cy="4903999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Location in Plant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2286000"/>
            <a:ext cx="7239000" cy="4280128"/>
          </a:xfrm>
        </p:spPr>
      </p:pic>
      <p:sp>
        <p:nvSpPr>
          <p:cNvPr id="6" name="Rectangle 5"/>
          <p:cNvSpPr/>
          <p:nvPr/>
        </p:nvSpPr>
        <p:spPr bwMode="auto">
          <a:xfrm>
            <a:off x="1143000" y="2438400"/>
            <a:ext cx="2819400" cy="83820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dirty="0" smtClean="0"/>
              <a:t>Downstream of plant, before distribution tank</a:t>
            </a:r>
          </a:p>
          <a:p>
            <a:r>
              <a:rPr lang="en-US" dirty="0" smtClean="0"/>
              <a:t>Gallery of SRSF</a:t>
            </a:r>
          </a:p>
          <a:p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Acquisition Improvements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8200" y="1951037"/>
            <a:ext cx="4038600" cy="4525963"/>
          </a:xfrm>
        </p:spPr>
        <p:txBody>
          <a:bodyPr/>
          <a:lstStyle/>
          <a:p>
            <a:r>
              <a:rPr lang="en-US" dirty="0" smtClean="0"/>
              <a:t>Pressure sensor ports closer together</a:t>
            </a:r>
          </a:p>
          <a:p>
            <a:endParaRPr lang="en-US" sz="1200" dirty="0"/>
          </a:p>
          <a:p>
            <a:r>
              <a:rPr lang="en-US" dirty="0" smtClean="0"/>
              <a:t>Use </a:t>
            </a:r>
            <a:r>
              <a:rPr lang="en-US" dirty="0"/>
              <a:t>of 7kPa </a:t>
            </a:r>
            <a:r>
              <a:rPr lang="en-US" dirty="0" smtClean="0"/>
              <a:t>sensor </a:t>
            </a:r>
            <a:r>
              <a:rPr lang="en-US" dirty="0"/>
              <a:t>on </a:t>
            </a:r>
            <a:r>
              <a:rPr lang="en-US" dirty="0" smtClean="0"/>
              <a:t>velocity meter</a:t>
            </a:r>
          </a:p>
          <a:p>
            <a:endParaRPr lang="en-US" sz="1200" dirty="0" smtClean="0"/>
          </a:p>
          <a:p>
            <a:r>
              <a:rPr lang="en-US" dirty="0" smtClean="0"/>
              <a:t>Flow analysis</a:t>
            </a:r>
          </a:p>
          <a:p>
            <a:pPr lvl="1"/>
            <a:r>
              <a:rPr lang="en-US" dirty="0" smtClean="0"/>
              <a:t>LFOM</a:t>
            </a:r>
          </a:p>
          <a:p>
            <a:pPr lvl="1"/>
            <a:r>
              <a:rPr lang="en-US" dirty="0"/>
              <a:t>Orifice meter</a:t>
            </a:r>
          </a:p>
          <a:p>
            <a:pPr marL="457200" lvl="1" indent="0">
              <a:buNone/>
            </a:pP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600200"/>
            <a:ext cx="3429000" cy="2571750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4191000"/>
            <a:ext cx="4159068" cy="2302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644880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Pump Longevity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Sliding parts on the waste valve = fatigue wear</a:t>
            </a:r>
          </a:p>
          <a:p>
            <a:r>
              <a:rPr lang="en-US" dirty="0" smtClean="0"/>
              <a:t>Switching materials</a:t>
            </a:r>
          </a:p>
          <a:p>
            <a:pPr lvl="1"/>
            <a:r>
              <a:rPr lang="en-US" dirty="0" smtClean="0"/>
              <a:t>Steel on steel</a:t>
            </a:r>
          </a:p>
          <a:p>
            <a:r>
              <a:rPr lang="en-US" dirty="0" smtClean="0"/>
              <a:t>Symmetric weights</a:t>
            </a:r>
          </a:p>
          <a:p>
            <a:r>
              <a:rPr lang="en-US" dirty="0" smtClean="0"/>
              <a:t>Gap between the rod and sleeve</a:t>
            </a:r>
          </a:p>
          <a:p>
            <a:pPr lvl="1"/>
            <a:r>
              <a:rPr lang="en-US" dirty="0" smtClean="0"/>
              <a:t>Lubrication?</a:t>
            </a:r>
          </a:p>
          <a:p>
            <a:endParaRPr lang="en-US" dirty="0"/>
          </a:p>
        </p:txBody>
      </p:sp>
      <p:pic>
        <p:nvPicPr>
          <p:cNvPr id="1026" name="Picture 2" descr="C:\Users\Christine\Desktop\IMG_031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2266950"/>
            <a:ext cx="3987800" cy="2990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082882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pic>
        <p:nvPicPr>
          <p:cNvPr id="2050" name="Picture 2" descr="C:\Users\Christine\Downloads\cat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482025"/>
            <a:ext cx="7543800" cy="5357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34138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do we need a pump?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700" y="1677194"/>
            <a:ext cx="3657600" cy="437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500" y="1676400"/>
            <a:ext cx="3810000" cy="4343400"/>
          </a:xfrm>
        </p:spPr>
      </p:pic>
    </p:spTree>
    <p:extLst>
      <p:ext uri="{BB962C8B-B14F-4D97-AF65-F5344CB8AC3E}">
        <p14:creationId xmlns:p14="http://schemas.microsoft.com/office/powerpoint/2010/main" val="41051202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 ram pumps work</a:t>
            </a:r>
            <a:endParaRPr lang="en-US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 bwMode="auto">
          <a:xfrm>
            <a:off x="304800" y="4027714"/>
            <a:ext cx="4953000" cy="30480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3429000" y="3581400"/>
            <a:ext cx="457200" cy="446314"/>
          </a:xfrm>
          <a:prstGeom prst="ellips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5051747" y="3763735"/>
            <a:ext cx="953277" cy="832757"/>
          </a:xfrm>
          <a:prstGeom prst="ellips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12" name="Multiply 11"/>
          <p:cNvSpPr/>
          <p:nvPr/>
        </p:nvSpPr>
        <p:spPr bwMode="auto">
          <a:xfrm>
            <a:off x="3276600" y="3429000"/>
            <a:ext cx="762000" cy="751114"/>
          </a:xfrm>
          <a:prstGeom prst="mathMultiply">
            <a:avLst/>
          </a:prstGeom>
          <a:solidFill>
            <a:schemeClr val="accent2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13" name="Right Arrow 12"/>
          <p:cNvSpPr/>
          <p:nvPr/>
        </p:nvSpPr>
        <p:spPr bwMode="auto">
          <a:xfrm>
            <a:off x="304800" y="3971925"/>
            <a:ext cx="990600" cy="416378"/>
          </a:xfrm>
          <a:prstGeom prst="right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14" name="Up Arrow 13"/>
          <p:cNvSpPr/>
          <p:nvPr/>
        </p:nvSpPr>
        <p:spPr bwMode="auto">
          <a:xfrm>
            <a:off x="5370233" y="2895600"/>
            <a:ext cx="316304" cy="685800"/>
          </a:xfrm>
          <a:prstGeom prst="up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15" name="Down Arrow 14"/>
          <p:cNvSpPr/>
          <p:nvPr/>
        </p:nvSpPr>
        <p:spPr bwMode="auto">
          <a:xfrm>
            <a:off x="5415952" y="4774941"/>
            <a:ext cx="270585" cy="685800"/>
          </a:xfrm>
          <a:prstGeom prst="down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16" name="Right Arrow 15"/>
          <p:cNvSpPr/>
          <p:nvPr/>
        </p:nvSpPr>
        <p:spPr bwMode="auto">
          <a:xfrm>
            <a:off x="6172200" y="4076018"/>
            <a:ext cx="685800" cy="208189"/>
          </a:xfrm>
          <a:prstGeom prst="right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85800" y="4409685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Drive pipe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1752600" y="3238500"/>
            <a:ext cx="190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Valve to high pressure line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6005024" y="3429000"/>
            <a:ext cx="21719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Wasting valve</a:t>
            </a:r>
            <a:endParaRPr lang="en-US" dirty="0"/>
          </a:p>
        </p:txBody>
      </p:sp>
      <p:sp>
        <p:nvSpPr>
          <p:cNvPr id="22" name="Right Arrow 21"/>
          <p:cNvSpPr/>
          <p:nvPr/>
        </p:nvSpPr>
        <p:spPr bwMode="auto">
          <a:xfrm>
            <a:off x="304800" y="4019938"/>
            <a:ext cx="990600" cy="416378"/>
          </a:xfrm>
          <a:prstGeom prst="right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23" name="Multiply 22"/>
          <p:cNvSpPr/>
          <p:nvPr/>
        </p:nvSpPr>
        <p:spPr bwMode="auto">
          <a:xfrm>
            <a:off x="5170244" y="3763735"/>
            <a:ext cx="834780" cy="827700"/>
          </a:xfrm>
          <a:prstGeom prst="mathMultiply">
            <a:avLst/>
          </a:prstGeom>
          <a:solidFill>
            <a:schemeClr val="accent2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24" name="Bent-Up Arrow 23"/>
          <p:cNvSpPr/>
          <p:nvPr/>
        </p:nvSpPr>
        <p:spPr bwMode="auto">
          <a:xfrm>
            <a:off x="2992016" y="3672374"/>
            <a:ext cx="838200" cy="597159"/>
          </a:xfrm>
          <a:prstGeom prst="bentUp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25" name="Right Arrow 24"/>
          <p:cNvSpPr/>
          <p:nvPr/>
        </p:nvSpPr>
        <p:spPr bwMode="auto">
          <a:xfrm>
            <a:off x="1295400" y="4076018"/>
            <a:ext cx="1219200" cy="256496"/>
          </a:xfrm>
          <a:prstGeom prst="right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415197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778E-17 4.60009E-6 L 0.52917 0.00161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458" y="69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42" presetClass="path" presetSubtype="0" repeatCount="indefinite" accel="50000" decel="50000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3.33333E-6 -3.52288E-6 L 0.525 -3.52288E-6 " pathEditMode="relative" rAng="0" ptsTypes="AA">
                                      <p:cBhvr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250" y="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49" dur="500" tmFilter="0, 0; .2, .5; .8, .5; 1, 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0" dur="250" autoRev="1" fill="hold"/>
                                        <p:tgtEl>
                                          <p:spTgt spid="2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54" dur="500" tmFilter="0, 0; .2, .5; .8, .5; 1, 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5" dur="250" autoRev="1" fill="hold"/>
                                        <p:tgtEl>
                                          <p:spTgt spid="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4" grpId="1" animBg="1"/>
      <p:bldP spid="14" grpId="2" animBg="1"/>
      <p:bldP spid="15" grpId="0" animBg="1"/>
      <p:bldP spid="15" grpId="1" animBg="1"/>
      <p:bldP spid="15" grpId="2" animBg="1"/>
      <p:bldP spid="16" grpId="0" animBg="1"/>
      <p:bldP spid="16" grpId="1" animBg="1"/>
      <p:bldP spid="16" grpId="2" animBg="1"/>
      <p:bldP spid="22" grpId="0" animBg="1"/>
      <p:bldP spid="22" grpId="1" animBg="1"/>
      <p:bldP spid="22" grpId="2" animBg="1"/>
      <p:bldP spid="23" grpId="0" animBg="1"/>
      <p:bldP spid="24" grpId="0" animBg="1"/>
      <p:bldP spid="24" grpId="1" animBg="1"/>
      <p:bldP spid="25" grpId="0" animBg="1"/>
      <p:bldP spid="25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pump is tunable</a:t>
            </a:r>
          </a:p>
          <a:p>
            <a:r>
              <a:rPr lang="en-US" dirty="0" smtClean="0"/>
              <a:t>It can pump water to the ceiling</a:t>
            </a:r>
          </a:p>
          <a:p>
            <a:r>
              <a:rPr lang="en-US" dirty="0" smtClean="0"/>
              <a:t>We can see how the pump reacts to changing parameters 	</a:t>
            </a:r>
            <a:endParaRPr lang="en-US" dirty="0"/>
          </a:p>
        </p:txBody>
      </p:sp>
      <p:pic>
        <p:nvPicPr>
          <p:cNvPr id="5" name="MVI_0303_WMV V8.wmv">
            <a:hlinkClick r:id="" action="ppaction://media"/>
          </p:cNvPr>
          <p:cNvPicPr>
            <a:picLocks noGrp="1" noChangeAspect="1"/>
          </p:cNvPicPr>
          <p:nvPr>
            <p:ph sz="half" idx="2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 rot="5400000">
            <a:off x="4541837" y="2087563"/>
            <a:ext cx="4508500" cy="3381375"/>
          </a:xfrm>
        </p:spPr>
      </p:pic>
    </p:spTree>
    <p:extLst>
      <p:ext uri="{BB962C8B-B14F-4D97-AF65-F5344CB8AC3E}">
        <p14:creationId xmlns:p14="http://schemas.microsoft.com/office/powerpoint/2010/main" val="195595706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3774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2047874"/>
            <a:ext cx="8458200" cy="374332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81000" y="5791200"/>
            <a:ext cx="8458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raw pressure trace from a test with 200 g , a 5 cm stroke length, and a 10 </a:t>
            </a:r>
            <a:r>
              <a:rPr lang="en-US" dirty="0" err="1" smtClean="0"/>
              <a:t>ft</a:t>
            </a:r>
            <a:r>
              <a:rPr lang="en-US" dirty="0" smtClean="0"/>
              <a:t> drive pipe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22713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8600" y="1752600"/>
            <a:ext cx="4038600" cy="4525963"/>
          </a:xfrm>
        </p:spPr>
        <p:txBody>
          <a:bodyPr/>
          <a:lstStyle/>
          <a:p>
            <a:r>
              <a:rPr lang="en-US" dirty="0" smtClean="0"/>
              <a:t>Frequency decreases as mass increase</a:t>
            </a:r>
          </a:p>
          <a:p>
            <a:r>
              <a:rPr lang="en-US" dirty="0" smtClean="0"/>
              <a:t>As mass increases, more force required to close the valve</a:t>
            </a:r>
          </a:p>
          <a:p>
            <a:r>
              <a:rPr lang="en-US" dirty="0" smtClean="0"/>
              <a:t>Force is provided by drag on the valve plate thus higher velocities are required</a:t>
            </a:r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2438400"/>
            <a:ext cx="4584700" cy="3697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419600" y="2069068"/>
            <a:ext cx="4584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Frequency </a:t>
            </a:r>
            <a:r>
              <a:rPr lang="en-US" dirty="0" err="1" smtClean="0"/>
              <a:t>vs</a:t>
            </a:r>
            <a:r>
              <a:rPr lang="en-US" dirty="0" smtClean="0"/>
              <a:t> mass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217153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733800" cy="4525963"/>
          </a:xfrm>
        </p:spPr>
        <p:txBody>
          <a:bodyPr/>
          <a:lstStyle/>
          <a:p>
            <a:r>
              <a:rPr lang="en-US" dirty="0" smtClean="0"/>
              <a:t>Increasing flow rates with increasing weight</a:t>
            </a:r>
          </a:p>
          <a:p>
            <a:r>
              <a:rPr lang="en-US" dirty="0" smtClean="0"/>
              <a:t>5 cm stroke length begins to decline. 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2209800"/>
            <a:ext cx="45847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267200" y="1828800"/>
            <a:ext cx="4584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Flow </a:t>
            </a:r>
            <a:r>
              <a:rPr lang="en-US" dirty="0" err="1" smtClean="0"/>
              <a:t>vs</a:t>
            </a:r>
            <a:r>
              <a:rPr lang="en-US" dirty="0" smtClean="0"/>
              <a:t> mass</a:t>
            </a:r>
          </a:p>
        </p:txBody>
      </p:sp>
    </p:spTree>
    <p:extLst>
      <p:ext uri="{BB962C8B-B14F-4D97-AF65-F5344CB8AC3E}">
        <p14:creationId xmlns:p14="http://schemas.microsoft.com/office/powerpoint/2010/main" val="382976403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Issues with Pressure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16987" y="1623218"/>
            <a:ext cx="3505200" cy="4525963"/>
          </a:xfrm>
        </p:spPr>
        <p:txBody>
          <a:bodyPr/>
          <a:lstStyle/>
          <a:p>
            <a:r>
              <a:rPr lang="en-US" dirty="0" smtClean="0"/>
              <a:t>Maxing out the pressure sensors</a:t>
            </a:r>
          </a:p>
          <a:p>
            <a:endParaRPr lang="en-US" sz="1200" dirty="0" smtClean="0"/>
          </a:p>
          <a:p>
            <a:r>
              <a:rPr lang="en-US" dirty="0" smtClean="0"/>
              <a:t>Bernoulli Equation does not apply</a:t>
            </a:r>
          </a:p>
          <a:p>
            <a:pPr lvl="1"/>
            <a:r>
              <a:rPr lang="en-US" dirty="0" err="1" smtClean="0"/>
              <a:t>Navier</a:t>
            </a:r>
            <a:r>
              <a:rPr lang="en-US" dirty="0" smtClean="0"/>
              <a:t>-Stokes?</a:t>
            </a:r>
          </a:p>
          <a:p>
            <a:pPr lvl="1"/>
            <a:r>
              <a:rPr lang="en-US" dirty="0" err="1" smtClean="0"/>
              <a:t>Pitot</a:t>
            </a:r>
            <a:r>
              <a:rPr lang="en-US" dirty="0" smtClean="0"/>
              <a:t> tube meter</a:t>
            </a:r>
          </a:p>
          <a:p>
            <a:pPr lvl="1"/>
            <a:endParaRPr lang="en-US" sz="1200" dirty="0" smtClean="0"/>
          </a:p>
          <a:p>
            <a:r>
              <a:rPr lang="en-US" dirty="0" smtClean="0"/>
              <a:t>Waste valve motion sensor</a:t>
            </a:r>
          </a:p>
        </p:txBody>
      </p:sp>
      <p:pic>
        <p:nvPicPr>
          <p:cNvPr id="1026" name="Picture 2" descr="&#10;\tfrac12\, \rho\, v^2\, +\, \rho\, g\, z\, +\, p\, =\, \text{constant}\,&#10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057400"/>
            <a:ext cx="3901440" cy="38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&#10;\overbrace{\rho \Big(&#10;\underbrace{\frac{\partial \mathbf{v}}{\partial t}}_{&#10;\begin{smallmatrix}&#10;  \text{Unsteady}\\&#10;  \text{acceleration}&#10;\end{smallmatrix}} +&#10;\underbrace{\mathbf{v} \cdot \nabla \mathbf{v}}_{&#10;\begin{smallmatrix}&#10;  \text{Convective} \\&#10;  \text{acceleration}&#10;\end{smallmatrix}}\Big)}^{\text{Inertia (per volume)}} =&#10;\overbrace{\underbrace{-\nabla p}_{&#10;\begin{smallmatrix}&#10;  \text{Pressure} \\&#10;  \text{gradient}&#10;\end{smallmatrix}} +&#10;\underbrace{\mu \nabla^2 \mathbf{v}}_{\text{Viscosity}}}^{\text{Divergence of stress}} +&#10;\underbrace{\mathbf{f}}_{&#10;\begin{smallmatrix}&#10;  \text{Other} \\&#10;  \text{body} \\&#10;  \text{forces}&#10;\end{smallmatrix}}.&#10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1286" y="2971800"/>
            <a:ext cx="4931714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Arrow Connector 5"/>
          <p:cNvCxnSpPr/>
          <p:nvPr/>
        </p:nvCxnSpPr>
        <p:spPr bwMode="auto">
          <a:xfrm flipV="1">
            <a:off x="3581400" y="2381250"/>
            <a:ext cx="914400" cy="6477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7030A0"/>
            </a:solidFill>
            <a:prstDash val="solid"/>
            <a:round/>
            <a:headEnd type="none" w="lg" len="med"/>
            <a:tailEnd type="arrow"/>
          </a:ln>
          <a:effectLst/>
        </p:spPr>
      </p:cxnSp>
      <p:cxnSp>
        <p:nvCxnSpPr>
          <p:cNvPr id="8" name="Straight Arrow Connector 7"/>
          <p:cNvCxnSpPr/>
          <p:nvPr/>
        </p:nvCxnSpPr>
        <p:spPr bwMode="auto">
          <a:xfrm flipV="1">
            <a:off x="3048000" y="3581400"/>
            <a:ext cx="685800" cy="3429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CC0066"/>
            </a:solidFill>
            <a:prstDash val="solid"/>
            <a:round/>
            <a:headEnd type="none" w="lg" len="med"/>
            <a:tailEnd type="arrow"/>
          </a:ln>
          <a:effectLst/>
        </p:spPr>
      </p:cxnSp>
      <p:pic>
        <p:nvPicPr>
          <p:cNvPr id="1030" name="Picture 6" descr="V = \sqrt{\frac{2 (p_t - p_s)}{\rho}}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4572000"/>
            <a:ext cx="1981200" cy="696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7" name="Straight Arrow Connector 16"/>
          <p:cNvCxnSpPr/>
          <p:nvPr/>
        </p:nvCxnSpPr>
        <p:spPr bwMode="auto">
          <a:xfrm>
            <a:off x="3344271" y="4419600"/>
            <a:ext cx="1943100" cy="500818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339966"/>
            </a:solidFill>
            <a:prstDash val="solid"/>
            <a:round/>
            <a:headEnd type="none" w="lg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8674559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AguaClara the roa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_AguaClara the road">
      <a:majorFont>
        <a:latin typeface="Candara"/>
        <a:ea typeface=""/>
        <a:cs typeface=""/>
      </a:majorFont>
      <a:minorFont>
        <a:latin typeface="Candar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lg" len="med"/>
          <a:tailEnd type="none" w="lg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lg" len="med"/>
          <a:tailEnd type="none" w="lg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  <a:cs typeface="Arial" charset="0"/>
          </a:defRPr>
        </a:defPPr>
      </a:lstStyle>
    </a:lnDef>
  </a:objectDefaults>
  <a:extraClrSchemeLst>
    <a:extraClrScheme>
      <a:clrScheme name="1_AguaClara the roa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F33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FFADAA"/>
        </a:accent5>
        <a:accent6>
          <a:srgbClr val="E78A00"/>
        </a:accent6>
        <a:hlink>
          <a:srgbClr val="3366FF"/>
        </a:hlink>
        <a:folHlink>
          <a:srgbClr val="A5002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4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5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AguaClara the road</Template>
  <TotalTime>3909</TotalTime>
  <Words>747</Words>
  <Application>Microsoft Office PowerPoint</Application>
  <PresentationFormat>On-screen Show (4:3)</PresentationFormat>
  <Paragraphs>165</Paragraphs>
  <Slides>26</Slides>
  <Notes>8</Notes>
  <HiddenSlides>0</HiddenSlides>
  <MMClips>4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1_AguaClara the road</vt:lpstr>
      <vt:lpstr>The Ram Pump</vt:lpstr>
      <vt:lpstr>PowerPoint Presentation</vt:lpstr>
      <vt:lpstr>Why do we need a pump?</vt:lpstr>
      <vt:lpstr>How do ram pumps work</vt:lpstr>
      <vt:lpstr>Results</vt:lpstr>
      <vt:lpstr>Results</vt:lpstr>
      <vt:lpstr>Results</vt:lpstr>
      <vt:lpstr>Results</vt:lpstr>
      <vt:lpstr>Issues with Pressure Data</vt:lpstr>
      <vt:lpstr>Data Collection: Pressure Sensors!</vt:lpstr>
      <vt:lpstr>Issues with Pressure Data</vt:lpstr>
      <vt:lpstr>Pitot Tube Meter</vt:lpstr>
      <vt:lpstr>Issues with Pressure Data</vt:lpstr>
      <vt:lpstr>Results</vt:lpstr>
      <vt:lpstr>The Actual Shaking</vt:lpstr>
      <vt:lpstr>The Actual Shaking</vt:lpstr>
      <vt:lpstr>PowerPoint Presentation</vt:lpstr>
      <vt:lpstr>Future Challenges</vt:lpstr>
      <vt:lpstr>Air Chamber Upgrades</vt:lpstr>
      <vt:lpstr>Short Drive Pipe</vt:lpstr>
      <vt:lpstr>High Pressure Line Upgrades</vt:lpstr>
      <vt:lpstr>Pump Upgrades</vt:lpstr>
      <vt:lpstr>Location in Plant</vt:lpstr>
      <vt:lpstr>Data Acquisition Improvements</vt:lpstr>
      <vt:lpstr>Pump Longevity</vt:lpstr>
      <vt:lpstr>Questions?</vt:lpstr>
    </vt:vector>
  </TitlesOfParts>
  <Company>Cornell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CEE 4540: Sustainable Small-Scale Water Supplies</dc:title>
  <dc:creator>Monroe Weber-Shirk</dc:creator>
  <cp:lastModifiedBy>Harrison</cp:lastModifiedBy>
  <cp:revision>285</cp:revision>
  <dcterms:created xsi:type="dcterms:W3CDTF">2008-08-26T14:48:34Z</dcterms:created>
  <dcterms:modified xsi:type="dcterms:W3CDTF">2012-05-12T18:46:47Z</dcterms:modified>
</cp:coreProperties>
</file>