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5"/>
  </p:notesMasterIdLst>
  <p:sldIdLst>
    <p:sldId id="256" r:id="rId2"/>
    <p:sldId id="372" r:id="rId3"/>
    <p:sldId id="361" r:id="rId4"/>
    <p:sldId id="356" r:id="rId5"/>
    <p:sldId id="373" r:id="rId6"/>
    <p:sldId id="370" r:id="rId7"/>
    <p:sldId id="374" r:id="rId8"/>
    <p:sldId id="357" r:id="rId9"/>
    <p:sldId id="375" r:id="rId10"/>
    <p:sldId id="376" r:id="rId11"/>
    <p:sldId id="368" r:id="rId12"/>
    <p:sldId id="369" r:id="rId13"/>
    <p:sldId id="3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64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71927" autoAdjust="0"/>
  </p:normalViewPr>
  <p:slideViewPr>
    <p:cSldViewPr>
      <p:cViewPr varScale="1">
        <p:scale>
          <a:sx n="57" d="100"/>
          <a:sy n="57" d="100"/>
        </p:scale>
        <p:origin x="160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74BD-4050-4281-AA6A-23712049D449}" type="datetimeFigureOut">
              <a:rPr lang="en-US" smtClean="0"/>
              <a:pPr/>
              <a:t>5/17/2014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E1A4-200E-4ABD-9212-41EB0F3A9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Recycling 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Delivery</a:t>
            </a:r>
            <a:r>
              <a:rPr lang="en-US" baseline="0" dirty="0" smtClean="0"/>
              <a:t>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 can’t measure stuff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402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16E0E02-55D8-4A62-964B-783B05293A72}" type="datetimeFigureOut">
              <a:rPr lang="es-HN" smtClean="0"/>
              <a:pPr/>
              <a:t>17/05/2014</a:t>
            </a:fld>
            <a:endParaRPr lang="es-HN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s-HN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  <p:pic>
        <p:nvPicPr>
          <p:cNvPr id="102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488" y="0"/>
            <a:ext cx="3856512" cy="11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17/05/2014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7088933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17/05/2014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17/05/2014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48703851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17/05/2014</a:t>
            </a:fld>
            <a:endParaRPr lang="es-H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1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17/05/2014</a:t>
            </a:fld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0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17/05/2014</a:t>
            </a:fld>
            <a:endParaRPr lang="es-H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02609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228600"/>
            <a:ext cx="60960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16E0E02-55D8-4A62-964B-783B05293A72}" type="datetimeFigureOut">
              <a:rPr lang="es-HN" smtClean="0"/>
              <a:pPr/>
              <a:t>17/05/2014</a:t>
            </a:fld>
            <a:endParaRPr lang="es-H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H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04457" y="5410200"/>
            <a:ext cx="6172200" cy="624673"/>
          </a:xfrm>
        </p:spPr>
        <p:txBody>
          <a:bodyPr/>
          <a:lstStyle/>
          <a:p>
            <a:r>
              <a:rPr lang="es-HN" sz="2800" dirty="0" err="1" smtClean="0"/>
              <a:t>Ruju</a:t>
            </a:r>
            <a:r>
              <a:rPr lang="es-HN" sz="2800" dirty="0" smtClean="0"/>
              <a:t> </a:t>
            </a:r>
            <a:r>
              <a:rPr lang="es-HN" sz="2800" dirty="0" err="1" smtClean="0"/>
              <a:t>Mehta</a:t>
            </a:r>
            <a:r>
              <a:rPr lang="es-HN" sz="2800" dirty="0" smtClean="0"/>
              <a:t>, Kelly </a:t>
            </a:r>
            <a:r>
              <a:rPr lang="es-HN" sz="2800" dirty="0" err="1" smtClean="0"/>
              <a:t>Huang</a:t>
            </a:r>
            <a:r>
              <a:rPr lang="es-HN" sz="2800" dirty="0" smtClean="0"/>
              <a:t>, </a:t>
            </a:r>
            <a:r>
              <a:rPr lang="es-HN" sz="2800" dirty="0" err="1" smtClean="0"/>
              <a:t>Ruben</a:t>
            </a:r>
            <a:r>
              <a:rPr lang="es-HN" sz="2800" dirty="0" smtClean="0"/>
              <a:t> </a:t>
            </a:r>
            <a:r>
              <a:rPr lang="es-HN" sz="2800" dirty="0" err="1" smtClean="0"/>
              <a:t>Ghijsen</a:t>
            </a:r>
            <a:endParaRPr lang="es-HN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5334000" y="1120775"/>
            <a:ext cx="3810000" cy="1470025"/>
          </a:xfrm>
        </p:spPr>
        <p:txBody>
          <a:bodyPr/>
          <a:lstStyle/>
          <a:p>
            <a:r>
              <a:rPr lang="es-HN" dirty="0" smtClean="0"/>
              <a:t>Ram Pump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268998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Run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https</a:t>
            </a:r>
            <a:r>
              <a:rPr lang="en-US" dirty="0"/>
              <a:t>://www.youtube.com/watch?v=Y3I3NbGUobE&amp;feature=youtu.be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998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</a:t>
            </a:r>
            <a:r>
              <a:rPr lang="en-US" dirty="0" smtClean="0"/>
              <a:t>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077200" cy="4724400"/>
          </a:xfrm>
        </p:spPr>
        <p:txBody>
          <a:bodyPr/>
          <a:lstStyle/>
          <a:p>
            <a:r>
              <a:rPr lang="en-US" dirty="0" smtClean="0"/>
              <a:t> Better Recycling system</a:t>
            </a:r>
          </a:p>
          <a:p>
            <a:r>
              <a:rPr lang="en-US" dirty="0"/>
              <a:t> </a:t>
            </a:r>
            <a:r>
              <a:rPr lang="en-US" dirty="0" smtClean="0"/>
              <a:t>Measure Head Loss </a:t>
            </a:r>
          </a:p>
          <a:p>
            <a:r>
              <a:rPr lang="en-US" dirty="0"/>
              <a:t> </a:t>
            </a:r>
            <a:r>
              <a:rPr lang="en-US" dirty="0" smtClean="0"/>
              <a:t>test for optimal flow rate </a:t>
            </a:r>
          </a:p>
          <a:p>
            <a:pPr lvl="2"/>
            <a:r>
              <a:rPr lang="en-US" dirty="0"/>
              <a:t> </a:t>
            </a:r>
            <a:r>
              <a:rPr lang="en-US" dirty="0" smtClean="0"/>
              <a:t>weights, types of valves, etc.</a:t>
            </a:r>
          </a:p>
          <a:p>
            <a:r>
              <a:rPr lang="en-US" dirty="0"/>
              <a:t> </a:t>
            </a:r>
            <a:r>
              <a:rPr lang="en-US" dirty="0" smtClean="0"/>
              <a:t>durability</a:t>
            </a:r>
          </a:p>
          <a:p>
            <a:r>
              <a:rPr lang="en-US" dirty="0"/>
              <a:t> </a:t>
            </a:r>
            <a:r>
              <a:rPr lang="en-US" dirty="0" smtClean="0"/>
              <a:t>reliability 		  Need longer run time</a:t>
            </a:r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/>
              <a:t> </a:t>
            </a:r>
            <a:r>
              <a:rPr lang="en-US" dirty="0" smtClean="0"/>
              <a:t>scaling 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34886"/>
            <a:ext cx="457200" cy="5811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126959"/>
            <a:ext cx="457200" cy="5811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0" y="3200400"/>
            <a:ext cx="457200" cy="5811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781587"/>
            <a:ext cx="457200" cy="5811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433806"/>
            <a:ext cx="457200" cy="581187"/>
          </a:xfrm>
          <a:prstGeom prst="rect">
            <a:avLst/>
          </a:prstGeom>
        </p:spPr>
      </p:pic>
      <p:sp>
        <p:nvSpPr>
          <p:cNvPr id="9" name="Right Brace 8"/>
          <p:cNvSpPr/>
          <p:nvPr/>
        </p:nvSpPr>
        <p:spPr>
          <a:xfrm>
            <a:off x="3276600" y="3781587"/>
            <a:ext cx="990600" cy="1738393"/>
          </a:xfrm>
          <a:prstGeom prst="rightBrace">
            <a:avLst>
              <a:gd name="adj1" fmla="val 8333"/>
              <a:gd name="adj2" fmla="val 48121"/>
            </a:avLst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19032"/>
            <a:ext cx="457200" cy="58118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667" y="5014993"/>
            <a:ext cx="457200" cy="58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3834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971800"/>
            <a:ext cx="6096000" cy="1143000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237016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3200400"/>
            <a:ext cx="6096000" cy="1143000"/>
          </a:xfrm>
        </p:spPr>
        <p:txBody>
          <a:bodyPr/>
          <a:lstStyle/>
          <a:p>
            <a:r>
              <a:rPr lang="en-US" dirty="0"/>
              <a:t>Thank you! 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437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 Ram Pump Background</a:t>
            </a:r>
          </a:p>
          <a:p>
            <a:r>
              <a:rPr lang="en-US" dirty="0" smtClean="0"/>
              <a:t> How it works</a:t>
            </a:r>
          </a:p>
          <a:p>
            <a:r>
              <a:rPr lang="en-US" dirty="0" smtClean="0"/>
              <a:t> Testing since last symposium</a:t>
            </a:r>
          </a:p>
          <a:p>
            <a:r>
              <a:rPr lang="en-US" dirty="0" smtClean="0"/>
              <a:t> Improvements for next semester 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98600"/>
            <a:ext cx="457200" cy="5811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079787"/>
            <a:ext cx="457200" cy="5811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686374"/>
            <a:ext cx="457200" cy="5811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308388"/>
            <a:ext cx="457200" cy="58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99621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197789" y="2404161"/>
            <a:ext cx="4022599" cy="2616225"/>
            <a:chOff x="2685679" y="3073313"/>
            <a:chExt cx="1600200" cy="1143000"/>
          </a:xfrm>
        </p:grpSpPr>
        <p:sp>
          <p:nvSpPr>
            <p:cNvPr id="10" name="Retângulo 10"/>
            <p:cNvSpPr/>
            <p:nvPr/>
          </p:nvSpPr>
          <p:spPr bwMode="auto">
            <a:xfrm>
              <a:off x="2685679" y="3073313"/>
              <a:ext cx="1600200" cy="114300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 w="57150">
              <a:solidFill>
                <a:schemeClr val="tx2"/>
              </a:solidFill>
              <a:headEnd type="none" w="lg" len="med"/>
              <a:tailEnd type="none" w="lg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endParaRPr>
            </a:p>
          </p:txBody>
        </p:sp>
        <p:sp>
          <p:nvSpPr>
            <p:cNvPr id="11" name="CaixaDeTexto 6"/>
            <p:cNvSpPr txBox="1"/>
            <p:nvPr/>
          </p:nvSpPr>
          <p:spPr>
            <a:xfrm>
              <a:off x="2913007" y="3373402"/>
              <a:ext cx="1007948" cy="470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latin typeface="Calibri" panose="020F0502020204030204" pitchFamily="34" charset="0"/>
                </a:rPr>
                <a:t>AguaClara Plant</a:t>
              </a:r>
              <a:endParaRPr lang="en-US" sz="3200" b="1" dirty="0">
                <a:latin typeface="Calibri" panose="020F0502020204030204" pitchFamily="34" charset="0"/>
              </a:endParaRPr>
            </a:p>
          </p:txBody>
        </p:sp>
      </p:grpSp>
      <p:sp>
        <p:nvSpPr>
          <p:cNvPr id="14" name="Retângulo de cantos arredondados 11"/>
          <p:cNvSpPr/>
          <p:nvPr/>
        </p:nvSpPr>
        <p:spPr bwMode="auto">
          <a:xfrm>
            <a:off x="5546655" y="5378001"/>
            <a:ext cx="1456065" cy="686811"/>
          </a:xfrm>
          <a:prstGeom prst="roundRect">
            <a:avLst/>
          </a:prstGeom>
          <a:solidFill>
            <a:srgbClr val="F8AAD7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tângulo 8"/>
          <p:cNvSpPr/>
          <p:nvPr/>
        </p:nvSpPr>
        <p:spPr bwMode="auto">
          <a:xfrm>
            <a:off x="4047665" y="1541169"/>
            <a:ext cx="457200" cy="762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3" name="Retângulo 9"/>
          <p:cNvSpPr/>
          <p:nvPr/>
        </p:nvSpPr>
        <p:spPr bwMode="auto">
          <a:xfrm>
            <a:off x="4657265" y="1541169"/>
            <a:ext cx="457200" cy="762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6" name="CaixaDeTexto 13"/>
          <p:cNvSpPr txBox="1"/>
          <p:nvPr/>
        </p:nvSpPr>
        <p:spPr>
          <a:xfrm>
            <a:off x="6927023" y="6366409"/>
            <a:ext cx="1774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Distribution </a:t>
            </a:r>
          </a:p>
          <a:p>
            <a:endParaRPr lang="en-US" sz="2000" b="1" dirty="0"/>
          </a:p>
        </p:txBody>
      </p:sp>
      <p:cxnSp>
        <p:nvCxnSpPr>
          <p:cNvPr id="17" name="Conector reto 15"/>
          <p:cNvCxnSpPr/>
          <p:nvPr/>
        </p:nvCxnSpPr>
        <p:spPr bwMode="auto">
          <a:xfrm>
            <a:off x="5269863" y="4800600"/>
            <a:ext cx="478936" cy="65013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9" name="Conector reto 25"/>
          <p:cNvCxnSpPr/>
          <p:nvPr/>
        </p:nvCxnSpPr>
        <p:spPr bwMode="auto">
          <a:xfrm>
            <a:off x="4504865" y="2303169"/>
            <a:ext cx="1524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2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20" name="Conector reto 28"/>
          <p:cNvCxnSpPr/>
          <p:nvPr/>
        </p:nvCxnSpPr>
        <p:spPr bwMode="auto">
          <a:xfrm>
            <a:off x="5220388" y="1943940"/>
            <a:ext cx="1561412" cy="331386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triangle" w="lg" len="lg"/>
            <a:tailEnd type="none" w="lg" len="lg"/>
          </a:ln>
          <a:effectLst/>
        </p:spPr>
      </p:cxnSp>
      <p:sp>
        <p:nvSpPr>
          <p:cNvPr id="21" name="CaixaDeTexto 30"/>
          <p:cNvSpPr txBox="1"/>
          <p:nvPr/>
        </p:nvSpPr>
        <p:spPr>
          <a:xfrm>
            <a:off x="5610153" y="5473438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Ram Pump</a:t>
            </a:r>
            <a:endParaRPr lang="en-US" sz="2000" b="1" dirty="0"/>
          </a:p>
        </p:txBody>
      </p:sp>
      <p:sp>
        <p:nvSpPr>
          <p:cNvPr id="22" name="CaixaDeTexto 31"/>
          <p:cNvSpPr txBox="1"/>
          <p:nvPr/>
        </p:nvSpPr>
        <p:spPr>
          <a:xfrm>
            <a:off x="2944229" y="1641361"/>
            <a:ext cx="1384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Storage Tanks</a:t>
            </a:r>
            <a:endParaRPr lang="en-US" sz="2000" b="1" dirty="0"/>
          </a:p>
        </p:txBody>
      </p:sp>
      <p:cxnSp>
        <p:nvCxnSpPr>
          <p:cNvPr id="38" name="Conector reto 15"/>
          <p:cNvCxnSpPr/>
          <p:nvPr/>
        </p:nvCxnSpPr>
        <p:spPr bwMode="auto">
          <a:xfrm>
            <a:off x="7034383" y="5691226"/>
            <a:ext cx="779764" cy="708707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5971580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0" y="386443"/>
            <a:ext cx="4953000" cy="182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dirty="0" smtClean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95600"/>
            <a:ext cx="3048000" cy="1143000"/>
          </a:xfrm>
        </p:spPr>
        <p:txBody>
          <a:bodyPr/>
          <a:lstStyle/>
          <a:p>
            <a:r>
              <a:rPr lang="en-US" dirty="0" smtClean="0"/>
              <a:t>Lab Set-Up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0"/>
            <a:ext cx="4610100" cy="6845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21129"/>
            <a:ext cx="2231835" cy="182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dirty="0" smtClean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6522" y="21771"/>
            <a:ext cx="3048264" cy="6748857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185221" y="304801"/>
            <a:ext cx="1861391" cy="184512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r>
              <a:rPr lang="en-US" kern="0" dirty="0" smtClean="0"/>
              <a:t>Lab Set-Up</a:t>
            </a:r>
            <a:endParaRPr lang="en-US" kern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221" y="635292"/>
            <a:ext cx="457200" cy="58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5873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096000" cy="1143000"/>
          </a:xfrm>
        </p:spPr>
        <p:txBody>
          <a:bodyPr/>
          <a:lstStyle/>
          <a:p>
            <a:r>
              <a:rPr lang="en-US" dirty="0" smtClean="0"/>
              <a:t>How it works!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600200"/>
            <a:ext cx="65532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79955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Testing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L</a:t>
            </a:r>
            <a:r>
              <a:rPr lang="en-US" dirty="0" smtClean="0"/>
              <a:t>eaks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524000"/>
            <a:ext cx="3962400" cy="52832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4876800" y="2743200"/>
            <a:ext cx="2743200" cy="36576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5317067" y="4328160"/>
            <a:ext cx="2743200" cy="36576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5215467" y="6187440"/>
            <a:ext cx="2743200" cy="36576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8054536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Chamber Issues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99" y="1490133"/>
            <a:ext cx="3666067" cy="4888089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533" y="1557867"/>
            <a:ext cx="3657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43934" y="5873003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PIPING 1.0</a:t>
            </a:r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36633" y="5825024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PIPING 2.0</a:t>
            </a:r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715000" y="1905000"/>
            <a:ext cx="2895600" cy="14478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827673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533400"/>
            <a:ext cx="6096000" cy="1143000"/>
          </a:xfrm>
        </p:spPr>
        <p:txBody>
          <a:bodyPr/>
          <a:lstStyle/>
          <a:p>
            <a:r>
              <a:rPr lang="en-US" dirty="0"/>
              <a:t> Air Chamber Piping 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2" r="8837" b="5116"/>
          <a:stretch/>
        </p:blipFill>
        <p:spPr>
          <a:xfrm>
            <a:off x="2971799" y="1557866"/>
            <a:ext cx="4057915" cy="53001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00600" y="62484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PIPING 3.0</a:t>
            </a:r>
            <a:endParaRPr lang="en-US" b="1" dirty="0" smtClean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867400" y="3200400"/>
            <a:ext cx="1828800" cy="8382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44320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Waste Valve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 Spring Valve</a:t>
            </a:r>
          </a:p>
          <a:p>
            <a:r>
              <a:rPr lang="en-US" dirty="0" smtClean="0"/>
              <a:t> Weights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11110" r="5555" b="17779"/>
          <a:stretch/>
        </p:blipFill>
        <p:spPr>
          <a:xfrm>
            <a:off x="4267200" y="1515533"/>
            <a:ext cx="4343400" cy="4876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534886"/>
            <a:ext cx="457200" cy="5811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126959"/>
            <a:ext cx="457200" cy="58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759022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2388</TotalTime>
  <Words>115</Words>
  <Application>Microsoft Office PowerPoint</Application>
  <PresentationFormat>On-screen Show (4:3)</PresentationFormat>
  <Paragraphs>41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Candara</vt:lpstr>
      <vt:lpstr>Century Gothic</vt:lpstr>
      <vt:lpstr>Wingdings</vt:lpstr>
      <vt:lpstr>AguaClara English</vt:lpstr>
      <vt:lpstr>Ram Pump</vt:lpstr>
      <vt:lpstr>Outline</vt:lpstr>
      <vt:lpstr>PowerPoint Presentation</vt:lpstr>
      <vt:lpstr>Lab Set-Up</vt:lpstr>
      <vt:lpstr>How it works!</vt:lpstr>
      <vt:lpstr>Preliminary Testing</vt:lpstr>
      <vt:lpstr>Air Chamber Issues</vt:lpstr>
      <vt:lpstr> Air Chamber Piping  </vt:lpstr>
      <vt:lpstr>Waste Valve</vt:lpstr>
      <vt:lpstr>Initial Run</vt:lpstr>
      <vt:lpstr>Future Work</vt:lpstr>
      <vt:lpstr>Questions?</vt:lpstr>
      <vt:lpstr>Thank you!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mw24</dc:creator>
  <cp:lastModifiedBy>Kelly</cp:lastModifiedBy>
  <cp:revision>74</cp:revision>
  <dcterms:created xsi:type="dcterms:W3CDTF">2014-03-12T20:19:44Z</dcterms:created>
  <dcterms:modified xsi:type="dcterms:W3CDTF">2014-05-18T03:26:20Z</dcterms:modified>
</cp:coreProperties>
</file>