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6"/>
  </p:notesMasterIdLst>
  <p:sldIdLst>
    <p:sldId id="269" r:id="rId5"/>
    <p:sldId id="266" r:id="rId6"/>
    <p:sldId id="280" r:id="rId7"/>
    <p:sldId id="281" r:id="rId8"/>
    <p:sldId id="285" r:id="rId9"/>
    <p:sldId id="293" r:id="rId10"/>
    <p:sldId id="278" r:id="rId11"/>
    <p:sldId id="282" r:id="rId12"/>
    <p:sldId id="259" r:id="rId13"/>
    <p:sldId id="292" r:id="rId14"/>
    <p:sldId id="273" r:id="rId15"/>
    <p:sldId id="276" r:id="rId16"/>
    <p:sldId id="277" r:id="rId17"/>
    <p:sldId id="275" r:id="rId18"/>
    <p:sldId id="286" r:id="rId19"/>
    <p:sldId id="289" r:id="rId20"/>
    <p:sldId id="287" r:id="rId21"/>
    <p:sldId id="288" r:id="rId22"/>
    <p:sldId id="290" r:id="rId23"/>
    <p:sldId id="291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7BB8932B-F696-3143-BB1B-353457F95A42}">
          <p14:sldIdLst>
            <p14:sldId id="269"/>
            <p14:sldId id="266"/>
            <p14:sldId id="280"/>
            <p14:sldId id="284"/>
            <p14:sldId id="281"/>
            <p14:sldId id="285"/>
            <p14:sldId id="278"/>
            <p14:sldId id="282"/>
            <p14:sldId id="259"/>
            <p14:sldId id="292"/>
            <p14:sldId id="273"/>
            <p14:sldId id="276"/>
            <p14:sldId id="277"/>
            <p14:sldId id="275"/>
            <p14:sldId id="286"/>
            <p14:sldId id="289"/>
            <p14:sldId id="287"/>
            <p14:sldId id="288"/>
            <p14:sldId id="290"/>
            <p14:sldId id="291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685D2"/>
    <a:srgbClr val="CDDEF3"/>
    <a:srgbClr val="F8AAD7"/>
    <a:srgbClr val="C45B58"/>
    <a:srgbClr val="E8A7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>
        <p:scale>
          <a:sx n="74" d="100"/>
          <a:sy n="74" d="100"/>
        </p:scale>
        <p:origin x="-1776" y="-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B12E7-035E-45B3-B814-5B77F0B1F57B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39209-77F2-4534-A95E-0F0CD21BC462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4817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trials, we used a delivery height of 2m because we are limited in our lab space and pressure sensors were not working.</a:t>
            </a:r>
            <a:endParaRPr lang="en-US" dirty="0" smtClean="0"/>
          </a:p>
          <a:p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We will need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16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trials, we used a delivery height of 2m because we are limited in our lab space and pressure sensors were not working.</a:t>
            </a:r>
            <a:endParaRPr lang="en-US" dirty="0" smtClean="0"/>
          </a:p>
          <a:p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We will need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16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39209-77F2-4534-A95E-0F0CD21BC46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98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415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056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0120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16281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95188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9462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18121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35788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66434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50693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36572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30347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87692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27017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14264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84252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10765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56932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163841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63492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36646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2478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1333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293797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31242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591613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84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79890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77215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41568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161275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71487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609612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91555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78573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39487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165775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>
                <a:solidFill>
                  <a:prstClr val="black"/>
                </a:solidFill>
              </a:rPr>
              <a:pPr/>
              <a:t>‹nº›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98925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91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06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24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2995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77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7762B-0EEC-434B-BE68-FEF9D477C9B7}" type="datetimeFigureOut">
              <a:rPr lang="en-US" smtClean="0"/>
              <a:pPr/>
              <a:t>5/11/2013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55A2E-5267-4810-8B08-AE96E0D886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969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E825E6-5608-4DD7-9AF8-76D49B509DEE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35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E825E6-5608-4DD7-9AF8-76D49B509DEE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74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E825E6-5608-4DD7-9AF8-76D49B509DEE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79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4.jpeg"/><Relationship Id="rId4" Type="http://schemas.openxmlformats.org/officeDocument/2006/relationships/image" Target="../media/image12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Marina%20Itaborai\Documents\Cornell\Agua%20Clara\final%20presentation\aguaclara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5105400"/>
            <a:ext cx="5334000" cy="1143000"/>
          </a:xfrm>
        </p:spPr>
        <p:txBody>
          <a:bodyPr/>
          <a:lstStyle/>
          <a:p>
            <a:r>
              <a:rPr lang="en-US" b="1" dirty="0" smtClean="0"/>
              <a:t>Jill Freeman </a:t>
            </a:r>
          </a:p>
          <a:p>
            <a:r>
              <a:rPr lang="en-US" b="1" dirty="0" smtClean="0"/>
              <a:t>Marisa Perez-Reyes</a:t>
            </a:r>
          </a:p>
          <a:p>
            <a:r>
              <a:rPr lang="en-US" b="1" dirty="0" smtClean="0"/>
              <a:t>Marina </a:t>
            </a:r>
            <a:r>
              <a:rPr lang="en-US" b="1" dirty="0" err="1" smtClean="0"/>
              <a:t>Servino</a:t>
            </a:r>
            <a:endParaRPr lang="en-US" b="1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90099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ill\Documents\Sp 2013\AguaClara\Symposium\ram pump test apparatus V2 no labe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3" y="824274"/>
            <a:ext cx="9328327" cy="541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η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 cstate="print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 bwMode="auto">
          <a:xfrm flipV="1">
            <a:off x="1600200" y="2438400"/>
            <a:ext cx="0" cy="129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4419600" y="3733800"/>
            <a:ext cx="19050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8001000" y="3086100"/>
            <a:ext cx="0" cy="2324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838200" y="2209800"/>
            <a:ext cx="0" cy="3200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966968" y="2605873"/>
                <a:ext cx="6683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68" y="2605873"/>
                <a:ext cx="668388" cy="52322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0465" r="-24771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228600" y="3270766"/>
                <a:ext cx="4681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270766"/>
                <a:ext cx="468140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10588" r="-35526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4953000" y="3640098"/>
                <a:ext cx="6090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640098"/>
                <a:ext cx="609013" cy="52322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10465" r="-27273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8001000" y="3930134"/>
                <a:ext cx="5350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3930134"/>
                <a:ext cx="535018" cy="52322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10465" r="-31034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Ram Pump Efficiency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pic>
        <p:nvPicPr>
          <p:cNvPr id="21" name="Picture 6" descr="a"/>
          <p:cNvPicPr>
            <a:picLocks noChangeAspect="1" noChangeArrowheads="1"/>
          </p:cNvPicPr>
          <p:nvPr/>
        </p:nvPicPr>
        <p:blipFill>
          <a:blip r:embed="rId9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20444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990599" y="381000"/>
            <a:ext cx="76962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Efficiency vs. Head: 0.15 L/s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04800" y="18288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671" y="1140467"/>
            <a:ext cx="8490857" cy="523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1523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Efficiency vs. Head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04800" y="18288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135483"/>
            <a:ext cx="8382000" cy="516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78676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Delivery Flow vs. Head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04800" y="18288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291" y="1084550"/>
            <a:ext cx="8001000" cy="519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198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Efficiency </a:t>
            </a:r>
            <a:r>
              <a:rPr lang="pt-BR" sz="500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and Flow Rate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04800" y="18288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3200" dirty="0" smtClean="0">
                <a:solidFill>
                  <a:prstClr val="black"/>
                </a:solidFill>
                <a:cs typeface="Arial" charset="0"/>
              </a:rPr>
              <a:t>Delivery head = 7 m </a:t>
            </a:r>
            <a:endParaRPr lang="pt-BR" sz="3200" dirty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4384934"/>
              </p:ext>
            </p:extLst>
          </p:nvPr>
        </p:nvGraphicFramePr>
        <p:xfrm>
          <a:off x="304800" y="2590800"/>
          <a:ext cx="84582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55245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Drive flow rate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Efficiency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Delivery Flow</a:t>
                      </a:r>
                      <a:r>
                        <a:rPr lang="en-US" sz="2400" baseline="0" dirty="0" smtClean="0"/>
                        <a:t> Rate</a:t>
                      </a:r>
                      <a:endParaRPr lang="en-US" sz="2400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0.15 L/s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0.35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0.009 L/s</a:t>
                      </a:r>
                      <a:endParaRPr lang="en-US" sz="2400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0.20</a:t>
                      </a:r>
                      <a:r>
                        <a:rPr lang="en-US" sz="2400" baseline="0" dirty="0" smtClean="0"/>
                        <a:t> L/s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0.01 L/s</a:t>
                      </a:r>
                      <a:endParaRPr lang="en-US" sz="2400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0.25 L/s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0.012 L/s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70299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AguaClara’s</a:t>
            </a:r>
            <a:r>
              <a:rPr lang="en-US" dirty="0" smtClean="0"/>
              <a:t> Las Vegas Plant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304800" y="1905000"/>
            <a:ext cx="7543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3200" dirty="0" smtClean="0"/>
              <a:t>Site restrictions:</a:t>
            </a:r>
          </a:p>
          <a:p>
            <a:pPr marL="342900" indent="-342900"/>
            <a:endParaRPr lang="en-US" sz="32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3200" dirty="0" smtClean="0"/>
              <a:t>Maximum drive head available: 1.4 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 Required pumping elevation: 7 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Amount of water needed: 1100 </a:t>
            </a:r>
            <a:r>
              <a:rPr lang="en-US" sz="3200" dirty="0" smtClean="0"/>
              <a:t>L/day</a:t>
            </a:r>
            <a:endParaRPr lang="en-US" sz="32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3352800" y="3124200"/>
            <a:ext cx="16002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Ram Pump in </a:t>
            </a:r>
            <a:r>
              <a:rPr lang="en-US" dirty="0" err="1" smtClean="0"/>
              <a:t>AguaClara</a:t>
            </a:r>
            <a:r>
              <a:rPr lang="en-US" dirty="0" smtClean="0"/>
              <a:t> plant?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200400"/>
            <a:ext cx="1295400" cy="38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3352800" y="3581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Plant</a:t>
            </a:r>
            <a:endParaRPr lang="en-US" sz="2000" b="1" dirty="0"/>
          </a:p>
        </p:txBody>
      </p:sp>
      <p:sp>
        <p:nvSpPr>
          <p:cNvPr id="9" name="Retângulo 8"/>
          <p:cNvSpPr/>
          <p:nvPr/>
        </p:nvSpPr>
        <p:spPr bwMode="auto">
          <a:xfrm>
            <a:off x="304800" y="1600200"/>
            <a:ext cx="457200" cy="762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Retângulo 9"/>
          <p:cNvSpPr/>
          <p:nvPr/>
        </p:nvSpPr>
        <p:spPr bwMode="auto">
          <a:xfrm>
            <a:off x="914400" y="1600200"/>
            <a:ext cx="457200" cy="762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Retângulo de cantos arredondados 11"/>
          <p:cNvSpPr/>
          <p:nvPr/>
        </p:nvSpPr>
        <p:spPr bwMode="auto">
          <a:xfrm>
            <a:off x="3733800" y="4724400"/>
            <a:ext cx="1600200" cy="838200"/>
          </a:xfrm>
          <a:prstGeom prst="roundRect">
            <a:avLst/>
          </a:prstGeom>
          <a:solidFill>
            <a:srgbClr val="F8AAD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etângulo 12"/>
          <p:cNvSpPr/>
          <p:nvPr/>
        </p:nvSpPr>
        <p:spPr bwMode="auto">
          <a:xfrm>
            <a:off x="6705600" y="5562600"/>
            <a:ext cx="243840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858000" y="5943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Distribution Tank</a:t>
            </a:r>
          </a:p>
          <a:p>
            <a:endParaRPr lang="en-US" sz="2000" b="1" dirty="0"/>
          </a:p>
        </p:txBody>
      </p:sp>
      <p:cxnSp>
        <p:nvCxnSpPr>
          <p:cNvPr id="16" name="Conector reto 15"/>
          <p:cNvCxnSpPr/>
          <p:nvPr/>
        </p:nvCxnSpPr>
        <p:spPr bwMode="auto">
          <a:xfrm>
            <a:off x="5334000" y="5486400"/>
            <a:ext cx="1371600" cy="8382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3" name="Conector reto 22"/>
          <p:cNvCxnSpPr>
            <a:stCxn id="11" idx="2"/>
            <a:endCxn id="12" idx="0"/>
          </p:cNvCxnSpPr>
          <p:nvPr/>
        </p:nvCxnSpPr>
        <p:spPr bwMode="auto">
          <a:xfrm>
            <a:off x="4152900" y="4267200"/>
            <a:ext cx="3810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6" name="Conector reto 25"/>
          <p:cNvCxnSpPr/>
          <p:nvPr/>
        </p:nvCxnSpPr>
        <p:spPr bwMode="auto">
          <a:xfrm>
            <a:off x="762000" y="2362200"/>
            <a:ext cx="152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9" name="Conector reto 28"/>
          <p:cNvCxnSpPr>
            <a:endCxn id="12" idx="1"/>
          </p:cNvCxnSpPr>
          <p:nvPr/>
        </p:nvCxnSpPr>
        <p:spPr bwMode="auto">
          <a:xfrm>
            <a:off x="838200" y="2362200"/>
            <a:ext cx="2895600" cy="27813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lg" len="lg"/>
          </a:ln>
          <a:effectLst/>
        </p:spPr>
      </p:cxnSp>
      <p:sp>
        <p:nvSpPr>
          <p:cNvPr id="31" name="CaixaDeTexto 30"/>
          <p:cNvSpPr txBox="1"/>
          <p:nvPr/>
        </p:nvSpPr>
        <p:spPr>
          <a:xfrm>
            <a:off x="3810000" y="4876800"/>
            <a:ext cx="16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Ram Pump</a:t>
            </a:r>
            <a:endParaRPr lang="en-US" sz="2200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1447800" y="1600200"/>
            <a:ext cx="121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Storage Tanks</a:t>
            </a:r>
            <a:endParaRPr lang="en-US" sz="2200" dirty="0"/>
          </a:p>
        </p:txBody>
      </p:sp>
      <p:cxnSp>
        <p:nvCxnSpPr>
          <p:cNvPr id="34" name="Conector reto 33"/>
          <p:cNvCxnSpPr>
            <a:stCxn id="9" idx="2"/>
          </p:cNvCxnSpPr>
          <p:nvPr/>
        </p:nvCxnSpPr>
        <p:spPr bwMode="auto">
          <a:xfrm>
            <a:off x="533400" y="2362200"/>
            <a:ext cx="0" cy="3124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</p:cxnSp>
      <p:cxnSp>
        <p:nvCxnSpPr>
          <p:cNvPr id="38" name="Conector reto 37"/>
          <p:cNvCxnSpPr/>
          <p:nvPr/>
        </p:nvCxnSpPr>
        <p:spPr bwMode="auto">
          <a:xfrm>
            <a:off x="533400" y="5486400"/>
            <a:ext cx="3200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</p:cxnSp>
      <p:sp>
        <p:nvSpPr>
          <p:cNvPr id="40" name="CaixaDeTexto 39"/>
          <p:cNvSpPr txBox="1"/>
          <p:nvPr/>
        </p:nvSpPr>
        <p:spPr>
          <a:xfrm>
            <a:off x="609600" y="3810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7m</a:t>
            </a:r>
            <a:endParaRPr lang="en-US" dirty="0"/>
          </a:p>
        </p:txBody>
      </p:sp>
      <p:cxnSp>
        <p:nvCxnSpPr>
          <p:cNvPr id="42" name="Conector reto 41"/>
          <p:cNvCxnSpPr/>
          <p:nvPr/>
        </p:nvCxnSpPr>
        <p:spPr bwMode="auto">
          <a:xfrm>
            <a:off x="4953000" y="3886200"/>
            <a:ext cx="2286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</p:cxnSp>
      <p:cxnSp>
        <p:nvCxnSpPr>
          <p:cNvPr id="45" name="Conector reto 44"/>
          <p:cNvCxnSpPr/>
          <p:nvPr/>
        </p:nvCxnSpPr>
        <p:spPr bwMode="auto">
          <a:xfrm>
            <a:off x="5181600" y="3886200"/>
            <a:ext cx="0" cy="838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lg" len="med"/>
            <a:tailEnd type="none" w="lg" len="med"/>
          </a:ln>
          <a:effectLst/>
        </p:spPr>
      </p:cxnSp>
      <p:sp>
        <p:nvSpPr>
          <p:cNvPr id="47" name="CaixaDeTexto 46"/>
          <p:cNvSpPr txBox="1"/>
          <p:nvPr/>
        </p:nvSpPr>
        <p:spPr>
          <a:xfrm>
            <a:off x="5181600" y="4114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1.4 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Delivery Flow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228600" y="1676400"/>
            <a:ext cx="541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3200" dirty="0" smtClean="0"/>
              <a:t>1100 L/day</a:t>
            </a:r>
          </a:p>
          <a:p>
            <a:pPr marL="514350" indent="-514350"/>
            <a:endParaRPr lang="en-US" sz="3200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1447800" y="2438400"/>
            <a:ext cx="6172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1100 L                              3 hours</a:t>
            </a:r>
          </a:p>
          <a:p>
            <a:pPr algn="ctr"/>
            <a:r>
              <a:rPr lang="en-US" sz="3200" dirty="0" err="1" smtClean="0"/>
              <a:t>Q</a:t>
            </a:r>
            <a:r>
              <a:rPr lang="en-US" sz="3200" baseline="-25000" dirty="0" err="1" smtClean="0"/>
              <a:t>delivery</a:t>
            </a:r>
            <a:r>
              <a:rPr lang="en-US" sz="3200" dirty="0" smtClean="0"/>
              <a:t>                       1 hour</a:t>
            </a:r>
          </a:p>
          <a:p>
            <a:pPr algn="ctr"/>
            <a:r>
              <a:rPr lang="en-US" sz="3200" dirty="0" err="1" smtClean="0"/>
              <a:t>Q</a:t>
            </a:r>
            <a:r>
              <a:rPr lang="en-US" sz="3200" baseline="-25000" dirty="0" err="1" smtClean="0"/>
              <a:t>delivery</a:t>
            </a:r>
            <a:r>
              <a:rPr lang="en-US" sz="3200" dirty="0" smtClean="0"/>
              <a:t>= 366.667 L/hr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err="1" smtClean="0"/>
              <a:t>Qdelivery</a:t>
            </a:r>
            <a:r>
              <a:rPr lang="en-US" sz="3200" dirty="0" smtClean="0"/>
              <a:t>= 0.102 L/s</a:t>
            </a:r>
          </a:p>
          <a:p>
            <a:pPr algn="ctr"/>
            <a:endParaRPr lang="en-US" sz="3200" dirty="0"/>
          </a:p>
        </p:txBody>
      </p:sp>
      <p:cxnSp>
        <p:nvCxnSpPr>
          <p:cNvPr id="11" name="Conector reto 10"/>
          <p:cNvCxnSpPr/>
          <p:nvPr/>
        </p:nvCxnSpPr>
        <p:spPr bwMode="auto">
          <a:xfrm>
            <a:off x="4038600" y="2743200"/>
            <a:ext cx="1371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13" name="Conector reto 12"/>
          <p:cNvCxnSpPr/>
          <p:nvPr/>
        </p:nvCxnSpPr>
        <p:spPr bwMode="auto">
          <a:xfrm>
            <a:off x="4038600" y="3276600"/>
            <a:ext cx="1371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5" name="Retângulo 14"/>
          <p:cNvSpPr/>
          <p:nvPr/>
        </p:nvSpPr>
        <p:spPr bwMode="auto">
          <a:xfrm>
            <a:off x="2743200" y="4419600"/>
            <a:ext cx="3581400" cy="6096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Flow needed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latin typeface="Cambria Math"/>
                          <a:ea typeface="Cambria Math"/>
                        </a:rPr>
                        <m:t>η</m:t>
                      </m:r>
                      <m:r>
                        <a:rPr lang="el-GR" sz="2800" i="1" smtClean="0">
                          <a:latin typeface="Cambria Math"/>
                          <a:ea typeface="Cambria Math"/>
                        </a:rPr>
                        <m:t> =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/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𝐻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800" dirty="0" smtClean="0"/>
              </a:p>
              <a:p>
                <a:pPr>
                  <a:buNone/>
                </a:pPr>
                <a:r>
                  <a:rPr lang="en-US" sz="2800" dirty="0" err="1" smtClean="0"/>
                  <a:t>Q</a:t>
                </a:r>
                <a:r>
                  <a:rPr lang="en-US" sz="2800" baseline="-25000" dirty="0" err="1"/>
                  <a:t>o</a:t>
                </a:r>
                <a:r>
                  <a:rPr lang="en-US" sz="2800" dirty="0" smtClean="0"/>
                  <a:t> </a:t>
                </a:r>
                <a:r>
                  <a:rPr lang="en-US" sz="2800" dirty="0" smtClean="0"/>
                  <a:t>= 0.102 L/s</a:t>
                </a:r>
              </a:p>
              <a:p>
                <a:pPr>
                  <a:buNone/>
                </a:pPr>
                <a:r>
                  <a:rPr lang="en-US" sz="2800" dirty="0" smtClean="0"/>
                  <a:t>h = 7 m</a:t>
                </a:r>
              </a:p>
              <a:p>
                <a:pPr>
                  <a:buNone/>
                </a:pPr>
                <a:r>
                  <a:rPr lang="en-US" sz="2800" dirty="0" smtClean="0"/>
                  <a:t>H </a:t>
                </a:r>
                <a:r>
                  <a:rPr lang="en-US" sz="2800" dirty="0" smtClean="0"/>
                  <a:t>= 1.4 m</a:t>
                </a:r>
              </a:p>
              <a:p>
                <a:pPr>
                  <a:buNone/>
                </a:pPr>
                <a:r>
                  <a:rPr lang="en-US" sz="2800" dirty="0" smtClean="0"/>
                  <a:t>η = </a:t>
                </a:r>
                <a:r>
                  <a:rPr lang="en-US" sz="2800" dirty="0" smtClean="0"/>
                  <a:t>0.35</a:t>
                </a:r>
              </a:p>
              <a:p>
                <a:pPr>
                  <a:buNone/>
                </a:pPr>
                <a:r>
                  <a:rPr lang="en-US" sz="2800" dirty="0" smtClean="0"/>
                  <a:t>Q</a:t>
                </a:r>
                <a:r>
                  <a:rPr lang="en-US" sz="2800" baseline="-25000" dirty="0" smtClean="0"/>
                  <a:t>i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= </a:t>
                </a:r>
                <a:r>
                  <a:rPr lang="en-US" sz="2800" dirty="0" smtClean="0"/>
                  <a:t>?</a:t>
                </a:r>
                <a:endParaRPr lang="en-US" sz="2800" dirty="0" smtClean="0"/>
              </a:p>
              <a:p>
                <a:pPr algn="ctr">
                  <a:buNone/>
                </a:pPr>
                <a:r>
                  <a:rPr lang="en-US" sz="2800" dirty="0" smtClean="0"/>
                  <a:t>0.35 = (0.102 L/s * 7m) / (</a:t>
                </a:r>
                <a:r>
                  <a:rPr lang="en-US" sz="2800" dirty="0" smtClean="0"/>
                  <a:t>Q</a:t>
                </a:r>
                <a:r>
                  <a:rPr lang="en-US" sz="2800" baseline="-25000" dirty="0" smtClean="0"/>
                  <a:t>i</a:t>
                </a:r>
                <a:r>
                  <a:rPr lang="en-US" sz="2800" dirty="0" smtClean="0"/>
                  <a:t> </a:t>
                </a:r>
                <a:r>
                  <a:rPr lang="en-US" sz="2800" dirty="0" smtClean="0"/>
                  <a:t>* 1.4m)</a:t>
                </a:r>
              </a:p>
              <a:p>
                <a:pPr algn="ctr">
                  <a:buNone/>
                </a:pPr>
                <a:r>
                  <a:rPr lang="en-US" sz="2800" dirty="0" smtClean="0"/>
                  <a:t>Q</a:t>
                </a:r>
                <a:r>
                  <a:rPr lang="en-US" sz="2800" baseline="-25000" dirty="0" smtClean="0"/>
                  <a:t>i</a:t>
                </a:r>
                <a:r>
                  <a:rPr lang="en-US" sz="2800" dirty="0" smtClean="0"/>
                  <a:t> </a:t>
                </a:r>
                <a:r>
                  <a:rPr lang="en-US" sz="2800" dirty="0" smtClean="0"/>
                  <a:t>= 1.46L/s</a:t>
                </a:r>
              </a:p>
              <a:p>
                <a:pPr>
                  <a:buNone/>
                </a:pPr>
                <a:endParaRPr lang="en-US" sz="2800" dirty="0" smtClean="0"/>
              </a:p>
              <a:p>
                <a:pPr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852" t="-1213" b="-1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 bwMode="auto">
          <a:xfrm>
            <a:off x="3352800" y="5257800"/>
            <a:ext cx="2514600" cy="5334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000" dirty="0" smtClean="0"/>
              <a:t>The total flow rate through this plant is: </a:t>
            </a:r>
            <a:r>
              <a:rPr lang="en-US" dirty="0" smtClean="0"/>
              <a:t>32 L/s</a:t>
            </a:r>
          </a:p>
          <a:p>
            <a:r>
              <a:rPr lang="en-US" dirty="0" smtClean="0"/>
              <a:t> What fraction of the plant effluent would be necessary to be diverted for use in the ram pump? </a:t>
            </a:r>
          </a:p>
          <a:p>
            <a:pPr algn="ctr">
              <a:buNone/>
            </a:pPr>
            <a:r>
              <a:rPr lang="en-US" dirty="0" smtClean="0"/>
              <a:t>1.46/32 * 100= 4.6%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ipse 5"/>
          <p:cNvSpPr/>
          <p:nvPr/>
        </p:nvSpPr>
        <p:spPr bwMode="auto">
          <a:xfrm>
            <a:off x="5257800" y="3733800"/>
            <a:ext cx="1143000" cy="685800"/>
          </a:xfrm>
          <a:prstGeom prst="ellips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Review: How a Ram Pump Works</a:t>
            </a:r>
          </a:p>
          <a:p>
            <a:r>
              <a:rPr lang="en-US" dirty="0" smtClean="0"/>
              <a:t>Cost analysis</a:t>
            </a:r>
          </a:p>
          <a:p>
            <a:r>
              <a:rPr lang="en-US" dirty="0" smtClean="0"/>
              <a:t>Results</a:t>
            </a:r>
            <a:r>
              <a:rPr lang="en-US" dirty="0"/>
              <a:t> </a:t>
            </a:r>
            <a:r>
              <a:rPr lang="en-US" dirty="0" smtClean="0"/>
              <a:t>and Conclusions</a:t>
            </a:r>
          </a:p>
          <a:p>
            <a:r>
              <a:rPr lang="en-US" dirty="0" smtClean="0"/>
              <a:t>Applications </a:t>
            </a:r>
          </a:p>
          <a:p>
            <a:r>
              <a:rPr lang="en-US" dirty="0" smtClean="0"/>
              <a:t>Future Work</a:t>
            </a:r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13983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 Check Valve</a:t>
            </a:r>
          </a:p>
          <a:p>
            <a:r>
              <a:rPr lang="en-US" dirty="0" smtClean="0"/>
              <a:t> More stable structure</a:t>
            </a:r>
          </a:p>
          <a:p>
            <a:r>
              <a:rPr lang="en-US" dirty="0" smtClean="0"/>
              <a:t> Apparatus improvement</a:t>
            </a:r>
          </a:p>
          <a:p>
            <a:r>
              <a:rPr lang="en-US" dirty="0" smtClean="0"/>
              <a:t> Test different parameters</a:t>
            </a:r>
          </a:p>
          <a:p>
            <a:r>
              <a:rPr lang="en-US" dirty="0" smtClean="0"/>
              <a:t> Automatic flow rate measurement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Questions?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04800" y="18288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z="32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949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 dirty="0" smtClean="0"/>
              <a:t>Review: How the Ram Pump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 large amount of water to pump a small amount of water to a height</a:t>
            </a:r>
          </a:p>
          <a:p>
            <a:r>
              <a:rPr lang="en-US" dirty="0" smtClean="0"/>
              <a:t>Operates by water hammer</a:t>
            </a:r>
          </a:p>
          <a:p>
            <a:r>
              <a:rPr lang="en-US" dirty="0" smtClean="0"/>
              <a:t>Key components</a:t>
            </a:r>
            <a:endParaRPr lang="en-US" dirty="0" smtClean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6910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Valves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Importance </a:t>
            </a:r>
            <a:r>
              <a:rPr lang="en-US" dirty="0"/>
              <a:t>of operation</a:t>
            </a:r>
          </a:p>
          <a:p>
            <a:pPr lvl="1"/>
            <a:r>
              <a:rPr lang="en-US" dirty="0" smtClean="0"/>
              <a:t>Alternative check valves</a:t>
            </a:r>
          </a:p>
          <a:p>
            <a:pPr lvl="1"/>
            <a:r>
              <a:rPr lang="en-US" dirty="0" smtClean="0"/>
              <a:t>When </a:t>
            </a:r>
            <a:r>
              <a:rPr lang="en-US" dirty="0"/>
              <a:t>does it start working? Flow rate </a:t>
            </a:r>
            <a:r>
              <a:rPr lang="en-US" dirty="0" smtClean="0"/>
              <a:t>dependency</a:t>
            </a:r>
            <a:endParaRPr lang="en-US" dirty="0"/>
          </a:p>
        </p:txBody>
      </p:sp>
      <p:pic>
        <p:nvPicPr>
          <p:cNvPr id="4" name="Picture 3" descr="check valv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4572000"/>
            <a:ext cx="2349500" cy="1473200"/>
          </a:xfrm>
          <a:prstGeom prst="rect">
            <a:avLst/>
          </a:prstGeom>
        </p:spPr>
      </p:pic>
      <p:pic>
        <p:nvPicPr>
          <p:cNvPr id="5" name="Picture 4" descr="8517t25p1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4584148"/>
            <a:ext cx="2057400" cy="1461052"/>
          </a:xfrm>
          <a:prstGeom prst="rect">
            <a:avLst/>
          </a:prstGeom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715386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800600" cy="4267200"/>
          </a:xfrm>
        </p:spPr>
        <p:txBody>
          <a:bodyPr/>
          <a:lstStyle/>
          <a:p>
            <a:pPr lvl="1"/>
            <a:r>
              <a:rPr lang="en-US" dirty="0" smtClean="0"/>
              <a:t>Must </a:t>
            </a:r>
            <a:r>
              <a:rPr lang="en-US" dirty="0" smtClean="0"/>
              <a:t>be airtight</a:t>
            </a:r>
          </a:p>
          <a:p>
            <a:pPr lvl="1"/>
            <a:r>
              <a:rPr lang="en-US" dirty="0" smtClean="0"/>
              <a:t>Back </a:t>
            </a:r>
            <a:r>
              <a:rPr lang="en-US" dirty="0"/>
              <a:t>pressure powers ram pump</a:t>
            </a:r>
          </a:p>
          <a:p>
            <a:pPr lvl="1"/>
            <a:r>
              <a:rPr lang="en-US" dirty="0"/>
              <a:t>Relationship between water height and drive </a:t>
            </a:r>
            <a:r>
              <a:rPr lang="en-US" dirty="0" smtClean="0"/>
              <a:t>height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 descr="20130511_1631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1701800"/>
            <a:ext cx="386715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5300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guaclara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524000"/>
            <a:ext cx="9144000" cy="51397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752600"/>
            <a:ext cx="5377266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0600" y="4089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dirty="0" smtClean="0"/>
              <a:t>Cost Analysis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609601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/>
              <a:t>Total cost of </a:t>
            </a:r>
            <a:r>
              <a:rPr lang="en-US" sz="2400" dirty="0" err="1" smtClean="0"/>
              <a:t>AguaClara</a:t>
            </a:r>
            <a:r>
              <a:rPr lang="en-US" sz="2400" dirty="0" smtClean="0"/>
              <a:t> ram pump will be $99.80.</a:t>
            </a:r>
            <a:endParaRPr lang="en-US" sz="2400" dirty="0"/>
          </a:p>
        </p:txBody>
      </p:sp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538613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Ram Pump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options were more expensive, large scale, and </a:t>
            </a:r>
            <a:r>
              <a:rPr lang="en-US" dirty="0" smtClean="0"/>
              <a:t>durable</a:t>
            </a:r>
            <a:endParaRPr lang="en-US" dirty="0" smtClean="0"/>
          </a:p>
          <a:p>
            <a:r>
              <a:rPr lang="en-US" dirty="0" smtClean="0"/>
              <a:t>$</a:t>
            </a:r>
            <a:r>
              <a:rPr lang="en-US" dirty="0" smtClean="0"/>
              <a:t>200 was the least expensive option</a:t>
            </a:r>
          </a:p>
          <a:p>
            <a:pPr lvl="1"/>
            <a:r>
              <a:rPr lang="en-US" dirty="0" smtClean="0"/>
              <a:t>Appears very similar to ours</a:t>
            </a:r>
          </a:p>
          <a:p>
            <a:pPr lvl="1"/>
            <a:r>
              <a:rPr lang="en-US" dirty="0" smtClean="0"/>
              <a:t>Might not ship to Honduras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 smtClean="0"/>
              <a:t>chose to build our own</a:t>
            </a:r>
          </a:p>
          <a:p>
            <a:pPr lvl="1"/>
            <a:r>
              <a:rPr lang="en-US" dirty="0" smtClean="0"/>
              <a:t>Design alterations possible</a:t>
            </a:r>
          </a:p>
          <a:p>
            <a:pPr lvl="1"/>
            <a:r>
              <a:rPr lang="en-US" dirty="0" smtClean="0"/>
              <a:t>Less expensive</a:t>
            </a:r>
            <a:endParaRPr lang="en-US" dirty="0"/>
          </a:p>
        </p:txBody>
      </p:sp>
      <p:pic>
        <p:nvPicPr>
          <p:cNvPr id="4" name="Picture 3" descr="commerica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3505200"/>
            <a:ext cx="2209800" cy="1641565"/>
          </a:xfrm>
          <a:prstGeom prst="rect">
            <a:avLst/>
          </a:prstGeom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8804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ill\Documents\Sp 2013\AguaClara\Symposium\ram pump test apparatus V2 no labe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3" y="824274"/>
            <a:ext cx="9328327" cy="541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>
              <a:ea typeface="Cambria Math"/>
            </a:endParaRPr>
          </a:p>
          <a:p>
            <a:endParaRPr lang="en-US" dirty="0"/>
          </a:p>
        </p:txBody>
      </p:sp>
      <p:sp>
        <p:nvSpPr>
          <p:cNvPr id="19" name="CaixaDeTexto 5"/>
          <p:cNvSpPr txBox="1"/>
          <p:nvPr/>
        </p:nvSpPr>
        <p:spPr>
          <a:xfrm>
            <a:off x="990599" y="3810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20" name="CaixaDeTexto 5"/>
          <p:cNvSpPr txBox="1"/>
          <p:nvPr/>
        </p:nvSpPr>
        <p:spPr>
          <a:xfrm>
            <a:off x="1142999" y="533400"/>
            <a:ext cx="7186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5000" dirty="0" smtClean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Test Apparatus</a:t>
            </a:r>
            <a:endParaRPr lang="pt-BR" sz="50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  <p:pic>
        <p:nvPicPr>
          <p:cNvPr id="21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19145" y="3004795"/>
            <a:ext cx="1389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Needle valve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55635" y="3732451"/>
            <a:ext cx="166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Pressure sensor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828800" y="3352800"/>
            <a:ext cx="1526835" cy="167640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828800" y="4038600"/>
            <a:ext cx="1600200" cy="114300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177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5385</TotalTime>
  <Words>393</Words>
  <Application>Microsoft Office PowerPoint</Application>
  <PresentationFormat>Apresentação na tela (4:3)</PresentationFormat>
  <Paragraphs>107</Paragraphs>
  <Slides>21</Slides>
  <Notes>3</Notes>
  <HiddenSlides>0</HiddenSlides>
  <MMClips>1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slides</vt:lpstr>
      </vt:variant>
      <vt:variant>
        <vt:i4>21</vt:i4>
      </vt:variant>
    </vt:vector>
  </HeadingPairs>
  <TitlesOfParts>
    <vt:vector size="25" baseType="lpstr">
      <vt:lpstr>Office Theme</vt:lpstr>
      <vt:lpstr>1_AguaClara the road</vt:lpstr>
      <vt:lpstr>2_AguaClara the road</vt:lpstr>
      <vt:lpstr>3_AguaClara the road</vt:lpstr>
      <vt:lpstr>Ram Pump</vt:lpstr>
      <vt:lpstr>Outline</vt:lpstr>
      <vt:lpstr>Review: How the Ram Pump Works</vt:lpstr>
      <vt:lpstr>Check Valves</vt:lpstr>
      <vt:lpstr>Pressure Chamber</vt:lpstr>
      <vt:lpstr>Slide 6</vt:lpstr>
      <vt:lpstr>Cost Analysis</vt:lpstr>
      <vt:lpstr>Commercial Ram Pump Options</vt:lpstr>
      <vt:lpstr>Slide 9</vt:lpstr>
      <vt:lpstr>Slide 10</vt:lpstr>
      <vt:lpstr>Slide 11</vt:lpstr>
      <vt:lpstr>Slide 12</vt:lpstr>
      <vt:lpstr>Slide 13</vt:lpstr>
      <vt:lpstr>Slide 14</vt:lpstr>
      <vt:lpstr>AguaClara’s Las Vegas Plant</vt:lpstr>
      <vt:lpstr>Where is the Ram Pump in AguaClara plant?</vt:lpstr>
      <vt:lpstr>Desired Delivery Flow</vt:lpstr>
      <vt:lpstr>Drive Flow needed</vt:lpstr>
      <vt:lpstr>Slide 19</vt:lpstr>
      <vt:lpstr>Future Work</vt:lpstr>
      <vt:lpstr>Slide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</dc:creator>
  <cp:lastModifiedBy>Marina Itaborai</cp:lastModifiedBy>
  <cp:revision>48</cp:revision>
  <dcterms:created xsi:type="dcterms:W3CDTF">2013-03-25T04:24:22Z</dcterms:created>
  <dcterms:modified xsi:type="dcterms:W3CDTF">2013-05-12T21:38:56Z</dcterms:modified>
</cp:coreProperties>
</file>