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2"/>
  </p:notesMasterIdLst>
  <p:sldIdLst>
    <p:sldId id="278" r:id="rId2"/>
    <p:sldId id="304" r:id="rId3"/>
    <p:sldId id="256" r:id="rId4"/>
    <p:sldId id="280" r:id="rId5"/>
    <p:sldId id="273" r:id="rId6"/>
    <p:sldId id="279" r:id="rId7"/>
    <p:sldId id="274" r:id="rId8"/>
    <p:sldId id="281" r:id="rId9"/>
    <p:sldId id="275" r:id="rId10"/>
    <p:sldId id="282" r:id="rId11"/>
    <p:sldId id="276" r:id="rId12"/>
    <p:sldId id="283" r:id="rId13"/>
    <p:sldId id="277" r:id="rId14"/>
    <p:sldId id="305" r:id="rId15"/>
    <p:sldId id="297" r:id="rId16"/>
    <p:sldId id="291" r:id="rId17"/>
    <p:sldId id="292" r:id="rId18"/>
    <p:sldId id="293" r:id="rId19"/>
    <p:sldId id="294" r:id="rId20"/>
    <p:sldId id="298" r:id="rId21"/>
    <p:sldId id="295" r:id="rId22"/>
    <p:sldId id="303" r:id="rId23"/>
    <p:sldId id="302" r:id="rId24"/>
    <p:sldId id="284" r:id="rId25"/>
    <p:sldId id="285" r:id="rId26"/>
    <p:sldId id="286" r:id="rId27"/>
    <p:sldId id="287" r:id="rId28"/>
    <p:sldId id="288" r:id="rId29"/>
    <p:sldId id="289" r:id="rId30"/>
    <p:sldId id="290"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644" autoAdjust="0"/>
    <p:restoredTop sz="86395" autoAdjust="0"/>
  </p:normalViewPr>
  <p:slideViewPr>
    <p:cSldViewPr>
      <p:cViewPr>
        <p:scale>
          <a:sx n="74" d="100"/>
          <a:sy n="74" d="100"/>
        </p:scale>
        <p:origin x="-930" y="-54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221D614-265E-4B39-8953-B54DDD3140BB}" type="datetimeFigureOut">
              <a:rPr lang="en-US" smtClean="0"/>
              <a:pPr/>
              <a:t>8/29/2011</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3D48846-1051-4B1B-AC7C-1F7623B4344B}" type="slidenum">
              <a:rPr lang="en-US" smtClean="0"/>
              <a:pPr/>
              <a:t>‹#›</a:t>
            </a:fld>
            <a:endParaRPr lang="en-US"/>
          </a:p>
        </p:txBody>
      </p:sp>
    </p:spTree>
    <p:extLst>
      <p:ext uri="{BB962C8B-B14F-4D97-AF65-F5344CB8AC3E}">
        <p14:creationId xmlns="" xmlns:p14="http://schemas.microsoft.com/office/powerpoint/2010/main" val="6165030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D48846-1051-4B1B-AC7C-1F7623B4344B}" type="slidenum">
              <a:rPr lang="en-US" smtClean="0"/>
              <a:pPr/>
              <a:t>3</a:t>
            </a:fld>
            <a:endParaRPr lang="en-US"/>
          </a:p>
        </p:txBody>
      </p:sp>
    </p:spTree>
    <p:extLst>
      <p:ext uri="{BB962C8B-B14F-4D97-AF65-F5344CB8AC3E}">
        <p14:creationId xmlns="" xmlns:p14="http://schemas.microsoft.com/office/powerpoint/2010/main" val="97999729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23D48846-1051-4B1B-AC7C-1F7623B4344B}" type="slidenum">
              <a:rPr lang="en-US" smtClean="0"/>
              <a:pPr/>
              <a:t>14</a:t>
            </a:fld>
            <a:endParaRPr lang="en-US"/>
          </a:p>
        </p:txBody>
      </p:sp>
    </p:spTree>
    <p:extLst>
      <p:ext uri="{BB962C8B-B14F-4D97-AF65-F5344CB8AC3E}">
        <p14:creationId xmlns="" xmlns:p14="http://schemas.microsoft.com/office/powerpoint/2010/main" val="97999729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More efficient way to construct</a:t>
            </a:r>
            <a:r>
              <a:rPr lang="en-US" baseline="0" dirty="0" smtClean="0"/>
              <a:t> walls (holes in bricks for rebar, </a:t>
            </a:r>
            <a:r>
              <a:rPr lang="en-US" baseline="0" dirty="0" err="1" smtClean="0"/>
              <a:t>pretensioned</a:t>
            </a:r>
            <a:r>
              <a:rPr lang="en-US" baseline="0" dirty="0" smtClean="0"/>
              <a:t> rebar)</a:t>
            </a:r>
          </a:p>
          <a:p>
            <a:r>
              <a:rPr lang="en-US" baseline="0" dirty="0" smtClean="0"/>
              <a:t>How can the amount of rebar and the minimum wall thickness be calculated?</a:t>
            </a:r>
            <a:endParaRPr lang="en-US" dirty="0"/>
          </a:p>
        </p:txBody>
      </p:sp>
      <p:sp>
        <p:nvSpPr>
          <p:cNvPr id="4" name="Slide Number Placeholder 3"/>
          <p:cNvSpPr>
            <a:spLocks noGrp="1"/>
          </p:cNvSpPr>
          <p:nvPr>
            <p:ph type="sldNum" sz="quarter" idx="10"/>
          </p:nvPr>
        </p:nvSpPr>
        <p:spPr/>
        <p:txBody>
          <a:bodyPr/>
          <a:lstStyle/>
          <a:p>
            <a:fld id="{9139E5B8-E15B-426E-815B-30CC3FF04953}" type="slidenum">
              <a:rPr lang="en-US" smtClean="0"/>
              <a:pPr/>
              <a:t>24</a:t>
            </a:fld>
            <a:endParaRPr 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US" dirty="0" smtClean="0"/>
              <a:t>Big picture</a:t>
            </a:r>
          </a:p>
          <a:p>
            <a:r>
              <a:rPr lang="en-US" dirty="0" smtClean="0"/>
              <a:t>Use the design tool to investigate </a:t>
            </a:r>
          </a:p>
          <a:p>
            <a:r>
              <a:rPr lang="en-US" dirty="0" smtClean="0"/>
              <a:t>Design</a:t>
            </a:r>
            <a:r>
              <a:rPr lang="en-US" baseline="0" dirty="0" smtClean="0"/>
              <a:t> for expansion and Location of filters</a:t>
            </a:r>
            <a:endParaRPr lang="en-US" dirty="0"/>
          </a:p>
        </p:txBody>
      </p:sp>
      <p:sp>
        <p:nvSpPr>
          <p:cNvPr id="4" name="Slide Number Placeholder 3"/>
          <p:cNvSpPr>
            <a:spLocks noGrp="1"/>
          </p:cNvSpPr>
          <p:nvPr>
            <p:ph type="sldNum" sz="quarter" idx="10"/>
          </p:nvPr>
        </p:nvSpPr>
        <p:spPr/>
        <p:txBody>
          <a:bodyPr/>
          <a:lstStyle/>
          <a:p>
            <a:fld id="{9139E5B8-E15B-426E-815B-30CC3FF04953}" type="slidenum">
              <a:rPr lang="en-US" smtClean="0"/>
              <a:pPr/>
              <a:t>25</a:t>
            </a:fld>
            <a:endParaRPr lang="en-US"/>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Master" Target="../slideMasters/slideMaster1.xml"/><Relationship Id="rId6" Type="http://schemas.openxmlformats.org/officeDocument/2006/relationships/image" Target="../media/image5.jpeg"/><Relationship Id="rId5" Type="http://schemas.openxmlformats.org/officeDocument/2006/relationships/image" Target="../media/image4.png"/><Relationship Id="rId4" Type="http://schemas.openxmlformats.org/officeDocument/2006/relationships/image" Target="../media/image3.jpe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2" name="Group 2"/>
          <p:cNvGrpSpPr>
            <a:grpSpLocks/>
          </p:cNvGrpSpPr>
          <p:nvPr/>
        </p:nvGrpSpPr>
        <p:grpSpPr bwMode="auto">
          <a:xfrm>
            <a:off x="0" y="0"/>
            <a:ext cx="9144000" cy="6858000"/>
            <a:chOff x="0" y="0"/>
            <a:chExt cx="5760" cy="4320"/>
          </a:xfrm>
        </p:grpSpPr>
        <p:pic>
          <p:nvPicPr>
            <p:cNvPr id="78851" name="Picture 3" descr="IMG_0249"/>
            <p:cNvPicPr>
              <a:picLocks noChangeAspect="1" noChangeArrowheads="1"/>
            </p:cNvPicPr>
            <p:nvPr/>
          </p:nvPicPr>
          <p:blipFill>
            <a:blip r:embed="rId2" cstate="screen"/>
            <a:srcRect/>
            <a:stretch>
              <a:fillRect/>
            </a:stretch>
          </p:blipFill>
          <p:spPr bwMode="auto">
            <a:xfrm>
              <a:off x="0" y="0"/>
              <a:ext cx="5760" cy="4320"/>
            </a:xfrm>
            <a:prstGeom prst="rect">
              <a:avLst/>
            </a:prstGeom>
            <a:noFill/>
          </p:spPr>
        </p:pic>
        <p:pic>
          <p:nvPicPr>
            <p:cNvPr id="78852" name="Picture 4" descr="IMG_0249"/>
            <p:cNvPicPr>
              <a:picLocks noChangeAspect="1" noChangeArrowheads="1"/>
            </p:cNvPicPr>
            <p:nvPr userDrawn="1"/>
          </p:nvPicPr>
          <p:blipFill>
            <a:blip r:embed="rId3" cstate="screen"/>
            <a:srcRect/>
            <a:stretch>
              <a:fillRect/>
            </a:stretch>
          </p:blipFill>
          <p:spPr bwMode="auto">
            <a:xfrm>
              <a:off x="4032" y="3216"/>
              <a:ext cx="192" cy="432"/>
            </a:xfrm>
            <a:prstGeom prst="rect">
              <a:avLst/>
            </a:prstGeom>
            <a:noFill/>
          </p:spPr>
        </p:pic>
        <p:pic>
          <p:nvPicPr>
            <p:cNvPr id="78853" name="Picture 5" descr="IMG_0249"/>
            <p:cNvPicPr>
              <a:picLocks noChangeAspect="1" noChangeArrowheads="1"/>
            </p:cNvPicPr>
            <p:nvPr userDrawn="1"/>
          </p:nvPicPr>
          <p:blipFill>
            <a:blip r:embed="rId4" cstate="screen"/>
            <a:srcRect/>
            <a:stretch>
              <a:fillRect/>
            </a:stretch>
          </p:blipFill>
          <p:spPr bwMode="auto">
            <a:xfrm>
              <a:off x="3792" y="3552"/>
              <a:ext cx="288" cy="96"/>
            </a:xfrm>
            <a:prstGeom prst="rect">
              <a:avLst/>
            </a:prstGeom>
            <a:noFill/>
          </p:spPr>
        </p:pic>
      </p:grpSp>
      <p:sp>
        <p:nvSpPr>
          <p:cNvPr id="78854" name="Rectangle 6"/>
          <p:cNvSpPr>
            <a:spLocks noGrp="1" noChangeArrowheads="1"/>
          </p:cNvSpPr>
          <p:nvPr>
            <p:ph type="subTitle" idx="1"/>
          </p:nvPr>
        </p:nvSpPr>
        <p:spPr>
          <a:xfrm>
            <a:off x="3352800" y="5029200"/>
            <a:ext cx="3962400" cy="1143000"/>
          </a:xfrm>
        </p:spPr>
        <p:txBody>
          <a:bodyPr/>
          <a:lstStyle>
            <a:lvl1pPr marL="0" indent="0" algn="r">
              <a:buFont typeface="Wingdings" pitchFamily="2" charset="2"/>
              <a:buNone/>
              <a:defRPr/>
            </a:lvl1pPr>
          </a:lstStyle>
          <a:p>
            <a:r>
              <a:rPr lang="en-US" smtClean="0"/>
              <a:t>Click to edit Master subtitle style</a:t>
            </a:r>
            <a:endParaRPr lang="es-HN"/>
          </a:p>
        </p:txBody>
      </p:sp>
      <p:sp>
        <p:nvSpPr>
          <p:cNvPr id="78855" name="Rectangle 7"/>
          <p:cNvSpPr>
            <a:spLocks noGrp="1" noChangeArrowheads="1"/>
          </p:cNvSpPr>
          <p:nvPr>
            <p:ph type="dt" sz="half" idx="2"/>
          </p:nvPr>
        </p:nvSpPr>
        <p:spPr>
          <a:xfrm>
            <a:off x="6781800" y="6248400"/>
            <a:ext cx="2133600" cy="476250"/>
          </a:xfrm>
        </p:spPr>
        <p:txBody>
          <a:bodyPr/>
          <a:lstStyle>
            <a:lvl1pPr>
              <a:defRPr>
                <a:latin typeface="Arial" charset="0"/>
              </a:defRPr>
            </a:lvl1pPr>
          </a:lstStyle>
          <a:p>
            <a:fld id="{E98E3048-DFA1-4C42-9E6F-6AE6E7FA9CEB}" type="datetimeFigureOut">
              <a:rPr lang="en-US" smtClean="0"/>
              <a:pPr/>
              <a:t>8/29/2011</a:t>
            </a:fld>
            <a:endParaRPr lang="en-US"/>
          </a:p>
        </p:txBody>
      </p:sp>
      <p:sp>
        <p:nvSpPr>
          <p:cNvPr id="78856" name="Rectangle 8"/>
          <p:cNvSpPr>
            <a:spLocks noGrp="1" noChangeArrowheads="1"/>
          </p:cNvSpPr>
          <p:nvPr>
            <p:ph type="ftr" sz="quarter" idx="3"/>
          </p:nvPr>
        </p:nvSpPr>
        <p:spPr/>
        <p:txBody>
          <a:bodyPr/>
          <a:lstStyle>
            <a:lvl1pPr>
              <a:defRPr>
                <a:latin typeface="Arial" charset="0"/>
              </a:defRPr>
            </a:lvl1pPr>
          </a:lstStyle>
          <a:p>
            <a:endParaRPr lang="en-US"/>
          </a:p>
        </p:txBody>
      </p:sp>
      <p:sp>
        <p:nvSpPr>
          <p:cNvPr id="78858" name="Rectangle 10"/>
          <p:cNvSpPr>
            <a:spLocks noGrp="1" noChangeArrowheads="1"/>
          </p:cNvSpPr>
          <p:nvPr>
            <p:ph type="ctrTitle" sz="quarter"/>
          </p:nvPr>
        </p:nvSpPr>
        <p:spPr>
          <a:xfrm>
            <a:off x="1371600" y="1120775"/>
            <a:ext cx="7772400" cy="1470025"/>
          </a:xfrm>
          <a:ln w="9525"/>
        </p:spPr>
        <p:txBody>
          <a:bodyPr/>
          <a:lstStyle>
            <a:lvl1pPr algn="r">
              <a:defRPr sz="5400"/>
            </a:lvl1pPr>
          </a:lstStyle>
          <a:p>
            <a:r>
              <a:rPr lang="en-US" smtClean="0"/>
              <a:t>Click to edit Master title style</a:t>
            </a:r>
            <a:endParaRPr lang="en-US" dirty="0"/>
          </a:p>
        </p:txBody>
      </p:sp>
      <p:pic>
        <p:nvPicPr>
          <p:cNvPr id="78860" name="Picture 12"/>
          <p:cNvPicPr>
            <a:picLocks noChangeAspect="1" noChangeArrowheads="1"/>
          </p:cNvPicPr>
          <p:nvPr/>
        </p:nvPicPr>
        <p:blipFill>
          <a:blip r:embed="rId5" cstate="screen">
            <a:clrChange>
              <a:clrFrom>
                <a:srgbClr val="FFFFFF"/>
              </a:clrFrom>
              <a:clrTo>
                <a:srgbClr val="FFFFFF">
                  <a:alpha val="0"/>
                </a:srgbClr>
              </a:clrTo>
            </a:clrChange>
          </a:blip>
          <a:srcRect/>
          <a:stretch>
            <a:fillRect/>
          </a:stretch>
        </p:blipFill>
        <p:spPr bwMode="auto">
          <a:xfrm>
            <a:off x="5105400" y="0"/>
            <a:ext cx="4038600" cy="1201543"/>
          </a:xfrm>
          <a:prstGeom prst="rect">
            <a:avLst/>
          </a:prstGeom>
          <a:noFill/>
          <a:ln w="9525">
            <a:noFill/>
            <a:miter lim="800000"/>
            <a:headEnd/>
            <a:tailEnd/>
          </a:ln>
          <a:effectLst/>
        </p:spPr>
      </p:pic>
      <p:pic>
        <p:nvPicPr>
          <p:cNvPr id="12" name="Picture 6" descr="cu_logo_sml_150_ppt.jpg                                        000B7307&#10;MPF28 Panther                  BD8AC844:"/>
          <p:cNvPicPr>
            <a:picLocks noChangeAspect="1" noChangeArrowheads="1"/>
          </p:cNvPicPr>
          <p:nvPr/>
        </p:nvPicPr>
        <p:blipFill>
          <a:blip r:embed="rId6" cstate="screen"/>
          <a:srcRect/>
          <a:stretch>
            <a:fillRect/>
          </a:stretch>
        </p:blipFill>
        <p:spPr bwMode="auto">
          <a:xfrm>
            <a:off x="-1588" y="5876925"/>
            <a:ext cx="9145588" cy="981075"/>
          </a:xfrm>
          <a:prstGeom prst="rect">
            <a:avLst/>
          </a:prstGeom>
          <a:noFill/>
        </p:spPr>
      </p:pic>
    </p:spTree>
  </p:cSld>
  <p:clrMapOvr>
    <a:masterClrMapping/>
  </p:clrMapOvr>
  <p:transition>
    <p:fade/>
  </p:transition>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spTree>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00850" y="228600"/>
            <a:ext cx="2114550" cy="58975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28600"/>
            <a:ext cx="6191250" cy="58975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3048000" y="228600"/>
            <a:ext cx="5867400" cy="1143000"/>
          </a:xfrm>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lvl1pPr>
              <a:buClr>
                <a:schemeClr val="tx2"/>
              </a:buClr>
              <a:defRPr/>
            </a:lvl1pPr>
            <a:lvl2pPr>
              <a:buClr>
                <a:schemeClr val="tx2"/>
              </a:buClr>
              <a:defRPr/>
            </a:lvl2pPr>
            <a:lvl3pPr>
              <a:buClr>
                <a:schemeClr val="tx2"/>
              </a:buClr>
              <a:defRPr/>
            </a:lvl3pPr>
            <a:lvl4pPr>
              <a:buClr>
                <a:schemeClr val="tx2"/>
              </a:buClr>
              <a:defRPr/>
            </a:lvl4pPr>
            <a:lvl5pPr>
              <a:buClr>
                <a:schemeClr val="tx2"/>
              </a:buClr>
              <a:defRPr/>
            </a:lvl5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pic>
        <p:nvPicPr>
          <p:cNvPr id="9" name="Picture 1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2667000" y="228600"/>
            <a:ext cx="6248400" cy="1143000"/>
          </a:xfrm>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4" name="Footer Placeholder 3"/>
          <p:cNvSpPr>
            <a:spLocks noGrp="1"/>
          </p:cNvSpPr>
          <p:nvPr>
            <p:ph type="ftr" sz="quarter" idx="11"/>
          </p:nvPr>
        </p:nvSpPr>
        <p:spPr/>
        <p:txBody>
          <a:bodyPr/>
          <a:lstStyle>
            <a:lvl1pPr>
              <a:defRPr/>
            </a:lvl1pPr>
          </a:lstStyle>
          <a:p>
            <a:endParaRPr lang="en-US"/>
          </a:p>
        </p:txBody>
      </p:sp>
      <p:sp>
        <p:nvSpPr>
          <p:cNvPr id="5" name="Slide Number Placeholder 4"/>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pic>
        <p:nvPicPr>
          <p:cNvPr id="7" name="Picture 1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2819400" y="274638"/>
            <a:ext cx="5867400" cy="1143000"/>
          </a:xfrm>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8" name="Footer Placeholder 7"/>
          <p:cNvSpPr>
            <a:spLocks noGrp="1"/>
          </p:cNvSpPr>
          <p:nvPr>
            <p:ph type="ftr" sz="quarter" idx="11"/>
          </p:nvPr>
        </p:nvSpPr>
        <p:spPr/>
        <p:txBody>
          <a:bodyPr/>
          <a:lstStyle>
            <a:lvl1pPr>
              <a:defRPr/>
            </a:lvl1pPr>
          </a:lstStyle>
          <a:p>
            <a:endParaRPr lang="en-US"/>
          </a:p>
        </p:txBody>
      </p:sp>
      <p:sp>
        <p:nvSpPr>
          <p:cNvPr id="9" name="Slide Number Placeholder 8"/>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pic>
        <p:nvPicPr>
          <p:cNvPr id="13" name="Picture 1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2819400" y="228600"/>
            <a:ext cx="6096000" cy="1143000"/>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pic>
        <p:nvPicPr>
          <p:cNvPr id="9" name="Picture 1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0" y="394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5" name="Footer Placeholder 4"/>
          <p:cNvSpPr>
            <a:spLocks noGrp="1"/>
          </p:cNvSpPr>
          <p:nvPr>
            <p:ph type="ftr" sz="quarter" idx="11"/>
          </p:nvPr>
        </p:nvSpPr>
        <p:spPr/>
        <p:txBody>
          <a:bodyPr/>
          <a:lstStyle>
            <a:lvl1pPr>
              <a:defRPr/>
            </a:lvl1pPr>
          </a:lstStyle>
          <a:p>
            <a:endParaRPr lang="en-US"/>
          </a:p>
        </p:txBody>
      </p:sp>
      <p:sp>
        <p:nvSpPr>
          <p:cNvPr id="6" name="Slide Number Placeholder 5"/>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pic>
        <p:nvPicPr>
          <p:cNvPr id="7" name="Picture 1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3" name="Footer Placeholder 2"/>
          <p:cNvSpPr>
            <a:spLocks noGrp="1"/>
          </p:cNvSpPr>
          <p:nvPr>
            <p:ph type="ftr" sz="quarter" idx="11"/>
          </p:nvPr>
        </p:nvSpPr>
        <p:spPr/>
        <p:txBody>
          <a:bodyPr/>
          <a:lstStyle>
            <a:lvl1pPr>
              <a:defRPr/>
            </a:lvl1pPr>
          </a:lstStyle>
          <a:p>
            <a:endParaRPr lang="en-US"/>
          </a:p>
        </p:txBody>
      </p:sp>
      <p:sp>
        <p:nvSpPr>
          <p:cNvPr id="4" name="Slide Number Placeholder 3"/>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pic>
        <p:nvPicPr>
          <p:cNvPr id="5" name="Picture 1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0" y="30480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pic>
        <p:nvPicPr>
          <p:cNvPr id="8" name="Picture 1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fld id="{E98E3048-DFA1-4C42-9E6F-6AE6E7FA9CEB}" type="datetimeFigureOut">
              <a:rPr lang="en-US" smtClean="0"/>
              <a:pPr/>
              <a:t>8/29/2011</a:t>
            </a:fld>
            <a:endParaRPr lang="en-US"/>
          </a:p>
        </p:txBody>
      </p:sp>
      <p:sp>
        <p:nvSpPr>
          <p:cNvPr id="6" name="Footer Placeholder 5"/>
          <p:cNvSpPr>
            <a:spLocks noGrp="1"/>
          </p:cNvSpPr>
          <p:nvPr>
            <p:ph type="ftr" sz="quarter" idx="11"/>
          </p:nvPr>
        </p:nvSpPr>
        <p:spPr/>
        <p:txBody>
          <a:bodyPr/>
          <a:lstStyle>
            <a:lvl1pPr>
              <a:defRPr/>
            </a:lvl1pPr>
          </a:lstStyle>
          <a:p>
            <a:endParaRPr lang="en-US"/>
          </a:p>
        </p:txBody>
      </p:sp>
      <p:sp>
        <p:nvSpPr>
          <p:cNvPr id="7" name="Slide Number Placeholder 6"/>
          <p:cNvSpPr>
            <a:spLocks noGrp="1"/>
          </p:cNvSpPr>
          <p:nvPr>
            <p:ph type="sldNum" sz="quarter" idx="12"/>
          </p:nvPr>
        </p:nvSpPr>
        <p:spPr/>
        <p:txBody>
          <a:bodyPr/>
          <a:lstStyle>
            <a:lvl1pPr>
              <a:defRPr/>
            </a:lvl1pPr>
          </a:lstStyle>
          <a:p>
            <a:fld id="{B9B07E7F-3269-4B4E-AF2E-F825563FD71F}" type="slidenum">
              <a:rPr lang="en-US" smtClean="0"/>
              <a:pPr/>
              <a:t>‹#›</a:t>
            </a:fld>
            <a:endParaRPr lang="en-US"/>
          </a:p>
        </p:txBody>
      </p:sp>
      <p:pic>
        <p:nvPicPr>
          <p:cNvPr id="8" name="Picture 12"/>
          <p:cNvPicPr>
            <a:picLocks noChangeAspect="1" noChangeArrowheads="1"/>
          </p:cNvPicPr>
          <p:nvPr/>
        </p:nvPicPr>
        <p:blipFill>
          <a:blip r:embed="rId2" cstate="screen">
            <a:clrChange>
              <a:clrFrom>
                <a:srgbClr val="FFFFFF"/>
              </a:clrFrom>
              <a:clrTo>
                <a:srgbClr val="FFFFFF">
                  <a:alpha val="0"/>
                </a:srgbClr>
              </a:clrTo>
            </a:clrChange>
          </a:blip>
          <a:srcRect/>
          <a:stretch>
            <a:fillRect/>
          </a:stretch>
        </p:blipFill>
        <p:spPr bwMode="auto">
          <a:xfrm>
            <a:off x="6629400" y="6109870"/>
            <a:ext cx="2514600" cy="748130"/>
          </a:xfrm>
          <a:prstGeom prst="rect">
            <a:avLst/>
          </a:prstGeom>
          <a:noFill/>
          <a:ln w="9525">
            <a:noFill/>
            <a:miter lim="800000"/>
            <a:headEnd/>
            <a:tailEnd/>
          </a:ln>
          <a:effectLst/>
        </p:spPr>
      </p:pic>
    </p:spTree>
  </p:cSld>
  <p:clrMapOvr>
    <a:masterClrMapping/>
  </p:clrMapOvr>
  <p:transition>
    <p:fade/>
  </p:transition>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77826" name="Rectangle 2"/>
          <p:cNvSpPr>
            <a:spLocks noGrp="1" noChangeArrowheads="1"/>
          </p:cNvSpPr>
          <p:nvPr>
            <p:ph type="title"/>
          </p:nvPr>
        </p:nvSpPr>
        <p:spPr bwMode="auto">
          <a:xfrm>
            <a:off x="457200" y="228600"/>
            <a:ext cx="8458200" cy="1143000"/>
          </a:xfrm>
          <a:prstGeom prst="rect">
            <a:avLst/>
          </a:prstGeom>
          <a:noFill/>
          <a:ln w="0">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US" dirty="0" smtClean="0"/>
          </a:p>
        </p:txBody>
      </p:sp>
      <p:sp>
        <p:nvSpPr>
          <p:cNvPr id="778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778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fld id="{E98E3048-DFA1-4C42-9E6F-6AE6E7FA9CEB}" type="datetimeFigureOut">
              <a:rPr lang="en-US" smtClean="0"/>
              <a:pPr/>
              <a:t>8/29/2011</a:t>
            </a:fld>
            <a:endParaRPr lang="en-US"/>
          </a:p>
        </p:txBody>
      </p:sp>
      <p:sp>
        <p:nvSpPr>
          <p:cNvPr id="778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endParaRPr lang="en-US"/>
          </a:p>
        </p:txBody>
      </p:sp>
      <p:sp>
        <p:nvSpPr>
          <p:cNvPr id="778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fld id="{B9B07E7F-3269-4B4E-AF2E-F825563FD71F}" type="slidenum">
              <a:rPr lang="en-US" smtClean="0"/>
              <a:pPr/>
              <a:t>‹#›</a:t>
            </a:fld>
            <a:endParaRPr lang="en-US"/>
          </a:p>
        </p:txBody>
      </p:sp>
      <p:sp>
        <p:nvSpPr>
          <p:cNvPr id="77831" name="Line 7"/>
          <p:cNvSpPr>
            <a:spLocks noChangeShapeType="1"/>
          </p:cNvSpPr>
          <p:nvPr/>
        </p:nvSpPr>
        <p:spPr bwMode="auto">
          <a:xfrm>
            <a:off x="0" y="1447800"/>
            <a:ext cx="9144000" cy="0"/>
          </a:xfrm>
          <a:prstGeom prst="line">
            <a:avLst/>
          </a:prstGeom>
          <a:noFill/>
          <a:ln w="76200" cmpd="tri">
            <a:solidFill>
              <a:schemeClr val="accent1"/>
            </a:solidFill>
            <a:round/>
            <a:headEnd/>
            <a:tailEnd/>
          </a:ln>
          <a:effectLst/>
        </p:spPr>
        <p:txBody>
          <a:bodyPr/>
          <a:lstStyle/>
          <a:p>
            <a:endParaRPr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p:fade/>
  </p:transition>
  <p:timing>
    <p:tnLst>
      <p:par>
        <p:cTn id="1" dur="indefinite" restart="never" nodeType="tmRoot"/>
      </p:par>
    </p:tnLst>
  </p:timing>
  <p:txStyles>
    <p:titleStyle>
      <a:lvl1pPr algn="ctr" rtl="0" eaLnBrk="1" fontAlgn="base" hangingPunct="1">
        <a:spcBef>
          <a:spcPct val="0"/>
        </a:spcBef>
        <a:spcAft>
          <a:spcPct val="0"/>
        </a:spcAft>
        <a:defRPr sz="4400" b="1">
          <a:solidFill>
            <a:schemeClr val="tx2"/>
          </a:solidFill>
          <a:latin typeface="+mj-lt"/>
          <a:ea typeface="+mj-ea"/>
          <a:cs typeface="+mj-cs"/>
        </a:defRPr>
      </a:lvl1pPr>
      <a:lvl2pPr algn="ctr" rtl="0" eaLnBrk="1" fontAlgn="base" hangingPunct="1">
        <a:spcBef>
          <a:spcPct val="0"/>
        </a:spcBef>
        <a:spcAft>
          <a:spcPct val="0"/>
        </a:spcAft>
        <a:defRPr sz="4400" b="1">
          <a:solidFill>
            <a:schemeClr val="tx2"/>
          </a:solidFill>
          <a:latin typeface="Candara" pitchFamily="34" charset="0"/>
        </a:defRPr>
      </a:lvl2pPr>
      <a:lvl3pPr algn="ctr" rtl="0" eaLnBrk="1" fontAlgn="base" hangingPunct="1">
        <a:spcBef>
          <a:spcPct val="0"/>
        </a:spcBef>
        <a:spcAft>
          <a:spcPct val="0"/>
        </a:spcAft>
        <a:defRPr sz="4400" b="1">
          <a:solidFill>
            <a:schemeClr val="tx2"/>
          </a:solidFill>
          <a:latin typeface="Candara" pitchFamily="34" charset="0"/>
        </a:defRPr>
      </a:lvl3pPr>
      <a:lvl4pPr algn="ctr" rtl="0" eaLnBrk="1" fontAlgn="base" hangingPunct="1">
        <a:spcBef>
          <a:spcPct val="0"/>
        </a:spcBef>
        <a:spcAft>
          <a:spcPct val="0"/>
        </a:spcAft>
        <a:defRPr sz="4400" b="1">
          <a:solidFill>
            <a:schemeClr val="tx2"/>
          </a:solidFill>
          <a:latin typeface="Candara" pitchFamily="34" charset="0"/>
        </a:defRPr>
      </a:lvl4pPr>
      <a:lvl5pPr algn="ctr" rtl="0" eaLnBrk="1" fontAlgn="base" hangingPunct="1">
        <a:spcBef>
          <a:spcPct val="0"/>
        </a:spcBef>
        <a:spcAft>
          <a:spcPct val="0"/>
        </a:spcAft>
        <a:defRPr sz="4400" b="1">
          <a:solidFill>
            <a:schemeClr val="tx2"/>
          </a:solidFill>
          <a:latin typeface="Candara" pitchFamily="34" charset="0"/>
        </a:defRPr>
      </a:lvl5pPr>
      <a:lvl6pPr marL="457200" algn="ctr" rtl="0" eaLnBrk="1" fontAlgn="base" hangingPunct="1">
        <a:spcBef>
          <a:spcPct val="0"/>
        </a:spcBef>
        <a:spcAft>
          <a:spcPct val="0"/>
        </a:spcAft>
        <a:defRPr sz="4400" b="1">
          <a:solidFill>
            <a:schemeClr val="tx2"/>
          </a:solidFill>
          <a:latin typeface="Candara" pitchFamily="34" charset="0"/>
        </a:defRPr>
      </a:lvl6pPr>
      <a:lvl7pPr marL="914400" algn="ctr" rtl="0" eaLnBrk="1" fontAlgn="base" hangingPunct="1">
        <a:spcBef>
          <a:spcPct val="0"/>
        </a:spcBef>
        <a:spcAft>
          <a:spcPct val="0"/>
        </a:spcAft>
        <a:defRPr sz="4400" b="1">
          <a:solidFill>
            <a:schemeClr val="tx2"/>
          </a:solidFill>
          <a:latin typeface="Candara" pitchFamily="34" charset="0"/>
        </a:defRPr>
      </a:lvl7pPr>
      <a:lvl8pPr marL="1371600" algn="ctr" rtl="0" eaLnBrk="1" fontAlgn="base" hangingPunct="1">
        <a:spcBef>
          <a:spcPct val="0"/>
        </a:spcBef>
        <a:spcAft>
          <a:spcPct val="0"/>
        </a:spcAft>
        <a:defRPr sz="4400" b="1">
          <a:solidFill>
            <a:schemeClr val="tx2"/>
          </a:solidFill>
          <a:latin typeface="Candara" pitchFamily="34" charset="0"/>
        </a:defRPr>
      </a:lvl8pPr>
      <a:lvl9pPr marL="1828800" algn="ctr" rtl="0" eaLnBrk="1" fontAlgn="base" hangingPunct="1">
        <a:spcBef>
          <a:spcPct val="0"/>
        </a:spcBef>
        <a:spcAft>
          <a:spcPct val="0"/>
        </a:spcAft>
        <a:defRPr sz="4400" b="1">
          <a:solidFill>
            <a:schemeClr val="tx2"/>
          </a:solidFill>
          <a:latin typeface="Candara" pitchFamily="34" charset="0"/>
        </a:defRPr>
      </a:lvl9pPr>
    </p:titleStyle>
    <p:bodyStyle>
      <a:lvl1pPr marL="342900" indent="-342900" algn="l" rtl="0" eaLnBrk="1" fontAlgn="base" hangingPunct="1">
        <a:spcBef>
          <a:spcPct val="20000"/>
        </a:spcBef>
        <a:spcAft>
          <a:spcPct val="0"/>
        </a:spcAft>
        <a:buFont typeface="Wingdings" pitchFamily="2" charset="2"/>
        <a:buChar char="Ø"/>
        <a:defRPr sz="3200">
          <a:solidFill>
            <a:schemeClr val="tx1"/>
          </a:solidFill>
          <a:latin typeface="+mn-lt"/>
          <a:ea typeface="+mn-ea"/>
          <a:cs typeface="+mn-cs"/>
        </a:defRPr>
      </a:lvl1pPr>
      <a:lvl2pPr marL="742950" indent="-285750" algn="l" rtl="0" eaLnBrk="1" fontAlgn="base" hangingPunct="1">
        <a:spcBef>
          <a:spcPct val="20000"/>
        </a:spcBef>
        <a:spcAft>
          <a:spcPct val="0"/>
        </a:spcAft>
        <a:buFont typeface="Wingdings" pitchFamily="2" charset="2"/>
        <a:buChar char="Ø"/>
        <a:defRPr sz="2800">
          <a:solidFill>
            <a:schemeClr val="tx1"/>
          </a:solidFill>
          <a:latin typeface="+mn-lt"/>
        </a:defRPr>
      </a:lvl2pPr>
      <a:lvl3pPr marL="1143000" indent="-228600" algn="l" rtl="0" eaLnBrk="1" fontAlgn="base" hangingPunct="1">
        <a:spcBef>
          <a:spcPct val="20000"/>
        </a:spcBef>
        <a:spcAft>
          <a:spcPct val="0"/>
        </a:spcAft>
        <a:buFont typeface="Wingdings" pitchFamily="2" charset="2"/>
        <a:buChar char="Ø"/>
        <a:defRPr sz="2400">
          <a:solidFill>
            <a:schemeClr val="tx1"/>
          </a:solidFill>
          <a:latin typeface="+mn-lt"/>
        </a:defRPr>
      </a:lvl3pPr>
      <a:lvl4pPr marL="1600200" indent="-228600" algn="l" rtl="0" eaLnBrk="1" fontAlgn="base" hangingPunct="1">
        <a:spcBef>
          <a:spcPct val="20000"/>
        </a:spcBef>
        <a:spcAft>
          <a:spcPct val="0"/>
        </a:spcAft>
        <a:buFont typeface="Wingdings" pitchFamily="2" charset="2"/>
        <a:buChar char="Ø"/>
        <a:defRPr sz="2000">
          <a:solidFill>
            <a:schemeClr val="tx1"/>
          </a:solidFill>
          <a:latin typeface="+mn-lt"/>
        </a:defRPr>
      </a:lvl4pPr>
      <a:lvl5pPr marL="2057400" indent="-228600" algn="l" rtl="0" eaLnBrk="1" fontAlgn="base" hangingPunct="1">
        <a:spcBef>
          <a:spcPct val="20000"/>
        </a:spcBef>
        <a:spcAft>
          <a:spcPct val="0"/>
        </a:spcAft>
        <a:buFont typeface="Wingdings" pitchFamily="2" charset="2"/>
        <a:buChar char="Ø"/>
        <a:defRPr sz="2000">
          <a:solidFill>
            <a:schemeClr val="tx1"/>
          </a:solidFill>
          <a:latin typeface="+mn-lt"/>
        </a:defRPr>
      </a:lvl5pPr>
      <a:lvl6pPr marL="2514600" indent="-228600" algn="l" rtl="0" eaLnBrk="1" fontAlgn="base" hangingPunct="1">
        <a:spcBef>
          <a:spcPct val="20000"/>
        </a:spcBef>
        <a:spcAft>
          <a:spcPct val="0"/>
        </a:spcAft>
        <a:buFont typeface="Wingdings" pitchFamily="2" charset="2"/>
        <a:buChar char="Ø"/>
        <a:defRPr sz="2000">
          <a:solidFill>
            <a:schemeClr val="tx1"/>
          </a:solidFill>
          <a:latin typeface="+mn-lt"/>
        </a:defRPr>
      </a:lvl6pPr>
      <a:lvl7pPr marL="2971800" indent="-228600" algn="l" rtl="0" eaLnBrk="1" fontAlgn="base" hangingPunct="1">
        <a:spcBef>
          <a:spcPct val="20000"/>
        </a:spcBef>
        <a:spcAft>
          <a:spcPct val="0"/>
        </a:spcAft>
        <a:buFont typeface="Wingdings" pitchFamily="2" charset="2"/>
        <a:buChar char="Ø"/>
        <a:defRPr sz="2000">
          <a:solidFill>
            <a:schemeClr val="tx1"/>
          </a:solidFill>
          <a:latin typeface="+mn-lt"/>
        </a:defRPr>
      </a:lvl7pPr>
      <a:lvl8pPr marL="3429000" indent="-228600" algn="l" rtl="0" eaLnBrk="1" fontAlgn="base" hangingPunct="1">
        <a:spcBef>
          <a:spcPct val="20000"/>
        </a:spcBef>
        <a:spcAft>
          <a:spcPct val="0"/>
        </a:spcAft>
        <a:buFont typeface="Wingdings" pitchFamily="2" charset="2"/>
        <a:buChar char="Ø"/>
        <a:defRPr sz="2000">
          <a:solidFill>
            <a:schemeClr val="tx1"/>
          </a:solidFill>
          <a:latin typeface="+mn-lt"/>
        </a:defRPr>
      </a:lvl8pPr>
      <a:lvl9pPr marL="3886200" indent="-228600" algn="l" rtl="0" eaLnBrk="1" fontAlgn="base" hangingPunct="1">
        <a:spcBef>
          <a:spcPct val="20000"/>
        </a:spcBef>
        <a:spcAft>
          <a:spcPct val="0"/>
        </a:spcAft>
        <a:buFont typeface="Wingdings" pitchFamily="2" charset="2"/>
        <a:buChar char="Ø"/>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hyperlink" Target="https://confluence.cornell.edu/download/attachments/12160608/demo%20Fa07%20whole%20plant.JPG" TargetMode="Externa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18.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wmf"/><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4.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29.jpeg"/><Relationship Id="rId5" Type="http://schemas.openxmlformats.org/officeDocument/2006/relationships/image" Target="../media/image28.png"/><Relationship Id="rId4" Type="http://schemas.openxmlformats.org/officeDocument/2006/relationships/image" Target="../media/image27.jpeg"/></Relationships>
</file>

<file path=ppt/slides/_rels/slide25.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32.png"/><Relationship Id="rId4" Type="http://schemas.openxmlformats.org/officeDocument/2006/relationships/image" Target="../media/image31.png"/></Relationships>
</file>

<file path=ppt/slides/_rels/slide26.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2.xml"/><Relationship Id="rId4" Type="http://schemas.openxmlformats.org/officeDocument/2006/relationships/image" Target="../media/image35.jpe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9.jpe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endParaRPr lang="en-US"/>
          </a:p>
        </p:txBody>
      </p:sp>
      <p:sp>
        <p:nvSpPr>
          <p:cNvPr id="3" name="Title 2"/>
          <p:cNvSpPr>
            <a:spLocks noGrp="1"/>
          </p:cNvSpPr>
          <p:nvPr>
            <p:ph type="ctrTitle" sz="quarter"/>
          </p:nvPr>
        </p:nvSpPr>
        <p:spPr/>
        <p:txBody>
          <a:bodyPr/>
          <a:lstStyle/>
          <a:p>
            <a:r>
              <a:rPr lang="en-US" dirty="0" smtClean="0"/>
              <a:t>Project Teams</a:t>
            </a:r>
            <a:endParaRPr lang="en-US" dirty="0"/>
          </a:p>
        </p:txBody>
      </p:sp>
    </p:spTree>
  </p:cSld>
  <p:clrMapOvr>
    <a:masterClrMapping/>
  </p:clrMapOvr>
  <p:transition>
    <p:fade/>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8" name="Picture 4"/>
          <p:cNvPicPr>
            <a:picLocks noChangeAspect="1" noChangeArrowheads="1"/>
          </p:cNvPicPr>
          <p:nvPr/>
        </p:nvPicPr>
        <p:blipFill rotWithShape="1">
          <a:blip r:embed="rId2" cstate="screen">
            <a:extLst>
              <a:ext uri="{28A0092B-C50C-407E-A947-70E740481C1C}">
                <a14:useLocalDpi xmlns="" xmlns:a14="http://schemas.microsoft.com/office/drawing/2010/main" val="0"/>
              </a:ext>
            </a:extLst>
          </a:blip>
          <a:srcRect/>
          <a:stretch/>
        </p:blipFill>
        <p:spPr bwMode="auto">
          <a:xfrm>
            <a:off x="-20782" y="-10161"/>
            <a:ext cx="9164782" cy="6857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Oval 3"/>
          <p:cNvSpPr/>
          <p:nvPr/>
        </p:nvSpPr>
        <p:spPr>
          <a:xfrm>
            <a:off x="6477000" y="2133600"/>
            <a:ext cx="1828800" cy="18288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718175875"/>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0" i="0" dirty="0" smtClean="0">
                <a:solidFill>
                  <a:schemeClr val="tx2"/>
                </a:solidFill>
                <a:latin typeface="+mj-lt"/>
                <a:ea typeface="+mj-ea"/>
                <a:cs typeface="+mj-cs"/>
              </a:rPr>
              <a:t>Stock Tank Mixing</a:t>
            </a:r>
            <a:endParaRPr lang="en-US" dirty="0"/>
          </a:p>
        </p:txBody>
      </p:sp>
      <p:sp>
        <p:nvSpPr>
          <p:cNvPr id="3" name="Content Placeholder 2"/>
          <p:cNvSpPr>
            <a:spLocks noGrp="1"/>
          </p:cNvSpPr>
          <p:nvPr>
            <p:ph idx="1"/>
          </p:nvPr>
        </p:nvSpPr>
        <p:spPr/>
        <p:txBody>
          <a:bodyPr/>
          <a:lstStyle/>
          <a:p>
            <a:r>
              <a:rPr lang="en-US" dirty="0" smtClean="0"/>
              <a:t>Redesign a prototype mixer </a:t>
            </a:r>
          </a:p>
          <a:p>
            <a:r>
              <a:rPr lang="en-US" dirty="0" smtClean="0"/>
              <a:t>Quantify the human effort required</a:t>
            </a:r>
          </a:p>
          <a:p>
            <a:r>
              <a:rPr lang="en-US" dirty="0" smtClean="0"/>
              <a:t>Develop a low-cost method for measuring concentration</a:t>
            </a:r>
            <a:r>
              <a:rPr lang="en-US" dirty="0"/>
              <a:t> </a:t>
            </a:r>
            <a:r>
              <a:rPr lang="en-US" dirty="0" smtClean="0"/>
              <a:t>of stock, hydrometer</a:t>
            </a:r>
          </a:p>
          <a:p>
            <a:endParaRPr lang="en-US" dirty="0" smtClean="0"/>
          </a:p>
        </p:txBody>
      </p:sp>
    </p:spTree>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8" name="Picture 4"/>
          <p:cNvPicPr>
            <a:picLocks noChangeAspect="1" noChangeArrowheads="1"/>
          </p:cNvPicPr>
          <p:nvPr/>
        </p:nvPicPr>
        <p:blipFill rotWithShape="1">
          <a:blip r:embed="rId2" cstate="screen">
            <a:extLst>
              <a:ext uri="{28A0092B-C50C-407E-A947-70E740481C1C}">
                <a14:useLocalDpi xmlns="" xmlns:a14="http://schemas.microsoft.com/office/drawing/2010/main" val="0"/>
              </a:ext>
            </a:extLst>
          </a:blip>
          <a:srcRect/>
          <a:stretch/>
        </p:blipFill>
        <p:spPr bwMode="auto">
          <a:xfrm>
            <a:off x="-20782" y="-10161"/>
            <a:ext cx="9164782" cy="6857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Oval 3"/>
          <p:cNvSpPr/>
          <p:nvPr/>
        </p:nvSpPr>
        <p:spPr>
          <a:xfrm>
            <a:off x="4838700" y="4495800"/>
            <a:ext cx="1257300" cy="12573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718175875"/>
      </p:ext>
    </p:extLst>
  </p:cSld>
  <p:clrMapOvr>
    <a:masterClrMapping/>
  </p:clrMapOvr>
  <p:transition>
    <p:fade/>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0" i="0" dirty="0" err="1" smtClean="0">
                <a:solidFill>
                  <a:schemeClr val="tx2"/>
                </a:solidFill>
                <a:latin typeface="+mj-lt"/>
                <a:ea typeface="+mj-ea"/>
                <a:cs typeface="+mj-cs"/>
              </a:rPr>
              <a:t>Turbidimeter</a:t>
            </a:r>
            <a:endParaRPr lang="en-US" dirty="0"/>
          </a:p>
        </p:txBody>
      </p:sp>
      <p:sp>
        <p:nvSpPr>
          <p:cNvPr id="3" name="Content Placeholder 2"/>
          <p:cNvSpPr>
            <a:spLocks noGrp="1"/>
          </p:cNvSpPr>
          <p:nvPr>
            <p:ph idx="1"/>
          </p:nvPr>
        </p:nvSpPr>
        <p:spPr>
          <a:xfrm>
            <a:off x="457200" y="1600200"/>
            <a:ext cx="7315200" cy="4525963"/>
          </a:xfrm>
        </p:spPr>
        <p:txBody>
          <a:bodyPr/>
          <a:lstStyle/>
          <a:p>
            <a:r>
              <a:rPr lang="en-US" dirty="0" smtClean="0"/>
              <a:t>Redesign a prototype for optimal performance</a:t>
            </a:r>
          </a:p>
          <a:p>
            <a:pPr lvl="1"/>
            <a:r>
              <a:rPr lang="en-US" dirty="0" smtClean="0"/>
              <a:t>Extend range of use</a:t>
            </a:r>
          </a:p>
          <a:p>
            <a:pPr lvl="1"/>
            <a:r>
              <a:rPr lang="en-US" dirty="0" smtClean="0"/>
              <a:t>Keep costs low</a:t>
            </a:r>
          </a:p>
          <a:p>
            <a:pPr lvl="1"/>
            <a:r>
              <a:rPr lang="en-US" dirty="0" smtClean="0"/>
              <a:t>Improve accuracy</a:t>
            </a:r>
            <a:endParaRPr lang="en-US" dirty="0"/>
          </a:p>
        </p:txBody>
      </p:sp>
      <p:pic>
        <p:nvPicPr>
          <p:cNvPr id="4" name="Picture 3"/>
          <p:cNvPicPr>
            <a:picLocks noChangeAspect="1"/>
          </p:cNvPicPr>
          <p:nvPr/>
        </p:nvPicPr>
        <p:blipFill>
          <a:blip r:embed="rId2" cstate="screen">
            <a:extLst>
              <a:ext uri="{28A0092B-C50C-407E-A947-70E740481C1C}">
                <a14:useLocalDpi xmlns="" xmlns:a14="http://schemas.microsoft.com/office/drawing/2010/main" val="0"/>
              </a:ext>
            </a:extLst>
          </a:blip>
          <a:srcRect/>
          <a:stretch>
            <a:fillRect/>
          </a:stretch>
        </p:blipFill>
        <p:spPr bwMode="auto">
          <a:xfrm>
            <a:off x="7696200" y="1600200"/>
            <a:ext cx="1177925" cy="5169043"/>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0" i="0" dirty="0" smtClean="0">
                <a:solidFill>
                  <a:schemeClr val="tx2"/>
                </a:solidFill>
                <a:latin typeface="+mj-lt"/>
                <a:ea typeface="+mj-ea"/>
                <a:cs typeface="+mj-cs"/>
              </a:rPr>
              <a:t>Mickey</a:t>
            </a:r>
            <a:endParaRPr lang="en-US" dirty="0"/>
          </a:p>
        </p:txBody>
      </p:sp>
      <p:sp>
        <p:nvSpPr>
          <p:cNvPr id="4" name="Content Placeholder 3"/>
          <p:cNvSpPr>
            <a:spLocks noGrp="1"/>
          </p:cNvSpPr>
          <p:nvPr>
            <p:ph idx="1"/>
          </p:nvPr>
        </p:nvSpPr>
        <p:spPr/>
        <p:txBody>
          <a:bodyPr/>
          <a:lstStyle/>
          <a:p>
            <a:r>
              <a:rPr lang="en-US" dirty="0" smtClean="0"/>
              <a:t>AguaClara GRA and 2</a:t>
            </a:r>
            <a:r>
              <a:rPr lang="en-US" baseline="30000" dirty="0" smtClean="0"/>
              <a:t>nd</a:t>
            </a:r>
            <a:r>
              <a:rPr lang="en-US" dirty="0" smtClean="0"/>
              <a:t> year MS student </a:t>
            </a:r>
          </a:p>
          <a:p>
            <a:r>
              <a:rPr lang="en-US" dirty="0" smtClean="0"/>
              <a:t>Handled a lot of garbage at Lafayette College </a:t>
            </a:r>
          </a:p>
          <a:p>
            <a:r>
              <a:rPr lang="en-US" dirty="0" smtClean="0"/>
              <a:t>Doesn’t always build filters … but when he does, he prefers stacked filtration</a:t>
            </a:r>
          </a:p>
          <a:p>
            <a:pPr marL="0" indent="0">
              <a:buNone/>
            </a:pPr>
            <a:endParaRPr lang="en-US" dirty="0"/>
          </a:p>
        </p:txBody>
      </p:sp>
      <p:pic>
        <p:nvPicPr>
          <p:cNvPr id="1026" name="Picture 2"/>
          <p:cNvPicPr>
            <a:picLocks noChangeAspect="1" noChangeArrowheads="1"/>
          </p:cNvPicPr>
          <p:nvPr/>
        </p:nvPicPr>
        <p:blipFill>
          <a:blip r:embed="rId3" cstate="screen"/>
          <a:srcRect/>
          <a:stretch>
            <a:fillRect/>
          </a:stretch>
        </p:blipFill>
        <p:spPr bwMode="auto">
          <a:xfrm>
            <a:off x="4800600" y="4038600"/>
            <a:ext cx="3429000" cy="2286000"/>
          </a:xfrm>
          <a:prstGeom prst="rect">
            <a:avLst/>
          </a:prstGeom>
          <a:noFill/>
          <a:ln w="9525">
            <a:noFill/>
            <a:miter lim="800000"/>
            <a:headEnd/>
            <a:tailEnd/>
          </a:ln>
        </p:spPr>
      </p:pic>
      <p:sp>
        <p:nvSpPr>
          <p:cNvPr id="8" name="Oval 7"/>
          <p:cNvSpPr/>
          <p:nvPr/>
        </p:nvSpPr>
        <p:spPr>
          <a:xfrm>
            <a:off x="5181600" y="5181600"/>
            <a:ext cx="1981200" cy="7620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7" name="Picture 3"/>
          <p:cNvPicPr>
            <a:picLocks noChangeAspect="1" noChangeArrowheads="1"/>
          </p:cNvPicPr>
          <p:nvPr/>
        </p:nvPicPr>
        <p:blipFill>
          <a:blip r:embed="rId4" cstate="screen"/>
          <a:srcRect/>
          <a:stretch>
            <a:fillRect/>
          </a:stretch>
        </p:blipFill>
        <p:spPr bwMode="auto">
          <a:xfrm>
            <a:off x="1066800" y="4038599"/>
            <a:ext cx="3124200" cy="2231571"/>
          </a:xfrm>
          <a:prstGeom prst="rect">
            <a:avLst/>
          </a:prstGeom>
          <a:noFill/>
          <a:ln w="9525">
            <a:noFill/>
            <a:miter lim="800000"/>
            <a:headEnd/>
            <a:tailEnd/>
          </a:ln>
        </p:spPr>
      </p:pic>
    </p:spTree>
  </p:cSld>
  <p:clrMapOvr>
    <a:masterClrMapping/>
  </p:clrMapOvr>
  <p:transition>
    <p:fade/>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8" name="Picture 4"/>
          <p:cNvPicPr>
            <a:picLocks noChangeAspect="1" noChangeArrowheads="1"/>
          </p:cNvPicPr>
          <p:nvPr/>
        </p:nvPicPr>
        <p:blipFill rotWithShape="1">
          <a:blip r:embed="rId2" cstate="screen">
            <a:extLst>
              <a:ext uri="{28A0092B-C50C-407E-A947-70E740481C1C}">
                <a14:useLocalDpi xmlns="" xmlns:a14="http://schemas.microsoft.com/office/drawing/2010/main" val="0"/>
              </a:ext>
            </a:extLst>
          </a:blip>
          <a:srcRect/>
          <a:stretch/>
        </p:blipFill>
        <p:spPr bwMode="auto">
          <a:xfrm>
            <a:off x="-20782" y="-10161"/>
            <a:ext cx="9164782" cy="6857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Oval 3"/>
          <p:cNvSpPr/>
          <p:nvPr/>
        </p:nvSpPr>
        <p:spPr>
          <a:xfrm>
            <a:off x="685800" y="381000"/>
            <a:ext cx="1981200" cy="19812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263283942"/>
      </p:ext>
    </p:extLst>
  </p:cSld>
  <p:clrMapOvr>
    <a:masterClrMapping/>
  </p:clrMapOvr>
  <p:transition>
    <p:fade/>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1"/>
          <p:cNvSpPr>
            <a:spLocks noGrp="1"/>
          </p:cNvSpPr>
          <p:nvPr>
            <p:ph type="title"/>
          </p:nvPr>
        </p:nvSpPr>
        <p:spPr>
          <a:xfrm>
            <a:off x="2743200" y="228600"/>
            <a:ext cx="6172200" cy="1143000"/>
          </a:xfrm>
        </p:spPr>
        <p:txBody>
          <a:bodyPr/>
          <a:lstStyle/>
          <a:p>
            <a:r>
              <a:rPr lang="en-US" smtClean="0"/>
              <a:t>Stacked Rapid Sand Filter</a:t>
            </a:r>
            <a:endParaRPr lang="en-US" sz="3600" smtClean="0"/>
          </a:p>
        </p:txBody>
      </p:sp>
      <p:sp>
        <p:nvSpPr>
          <p:cNvPr id="22530" name="Content Placeholder 2"/>
          <p:cNvSpPr>
            <a:spLocks noGrp="1"/>
          </p:cNvSpPr>
          <p:nvPr>
            <p:ph idx="1"/>
          </p:nvPr>
        </p:nvSpPr>
        <p:spPr>
          <a:xfrm>
            <a:off x="457200" y="1600200"/>
            <a:ext cx="4267200" cy="4953000"/>
          </a:xfrm>
        </p:spPr>
        <p:txBody>
          <a:bodyPr/>
          <a:lstStyle/>
          <a:p>
            <a:r>
              <a:rPr lang="en-US" b="1" smtClean="0"/>
              <a:t>Rationale:  </a:t>
            </a:r>
            <a:r>
              <a:rPr lang="en-US" smtClean="0"/>
              <a:t>continue development of a novel unit process</a:t>
            </a:r>
          </a:p>
          <a:p>
            <a:r>
              <a:rPr lang="en-US" b="1" smtClean="0"/>
              <a:t>Work on three scales</a:t>
            </a:r>
            <a:r>
              <a:rPr lang="en-US" smtClean="0"/>
              <a:t> for the semester</a:t>
            </a:r>
          </a:p>
          <a:p>
            <a:pPr lvl="1"/>
            <a:r>
              <a:rPr lang="en-US" i="1" smtClean="0"/>
              <a:t>Bench-scale</a:t>
            </a:r>
            <a:r>
              <a:rPr lang="en-US" smtClean="0"/>
              <a:t> work on removal mechanisms</a:t>
            </a:r>
          </a:p>
          <a:p>
            <a:pPr lvl="1"/>
            <a:r>
              <a:rPr lang="en-US" i="1" smtClean="0"/>
              <a:t>Pilot-scale </a:t>
            </a:r>
            <a:r>
              <a:rPr lang="en-US" smtClean="0"/>
              <a:t>testing of control system</a:t>
            </a:r>
          </a:p>
          <a:p>
            <a:pPr lvl="1"/>
            <a:r>
              <a:rPr lang="en-US" smtClean="0"/>
              <a:t>First </a:t>
            </a:r>
            <a:r>
              <a:rPr lang="en-US" i="1" smtClean="0"/>
              <a:t>full-scale </a:t>
            </a:r>
            <a:r>
              <a:rPr lang="en-US" smtClean="0"/>
              <a:t>filter</a:t>
            </a:r>
          </a:p>
        </p:txBody>
      </p:sp>
      <p:pic>
        <p:nvPicPr>
          <p:cNvPr id="22533" name="Picture 4" descr="DSCN1891.JPG"/>
          <p:cNvPicPr>
            <a:picLocks noChangeAspect="1"/>
          </p:cNvPicPr>
          <p:nvPr/>
        </p:nvPicPr>
        <p:blipFill>
          <a:blip r:embed="rId2" cstate="screen">
            <a:extLst>
              <a:ext uri="{28A0092B-C50C-407E-A947-70E740481C1C}">
                <a14:useLocalDpi xmlns="" xmlns:a14="http://schemas.microsoft.com/office/drawing/2010/main" val="0"/>
              </a:ext>
            </a:extLst>
          </a:blip>
          <a:srcRect/>
          <a:stretch>
            <a:fillRect/>
          </a:stretch>
        </p:blipFill>
        <p:spPr bwMode="auto">
          <a:xfrm>
            <a:off x="5486400" y="1752600"/>
            <a:ext cx="2895600" cy="2236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22534" name="Picture 6" descr="IMG_0951"/>
          <p:cNvPicPr>
            <a:picLocks noChangeAspect="1" noChangeArrowheads="1"/>
          </p:cNvPicPr>
          <p:nvPr/>
        </p:nvPicPr>
        <p:blipFill>
          <a:blip r:embed="rId3" cstate="screen">
            <a:extLst>
              <a:ext uri="{28A0092B-C50C-407E-A947-70E740481C1C}">
                <a14:useLocalDpi xmlns="" xmlns:a14="http://schemas.microsoft.com/office/drawing/2010/main" val="0"/>
              </a:ext>
            </a:extLst>
          </a:blip>
          <a:srcRect/>
          <a:stretch>
            <a:fillRect/>
          </a:stretch>
        </p:blipFill>
        <p:spPr bwMode="auto">
          <a:xfrm>
            <a:off x="5486400" y="4343400"/>
            <a:ext cx="2895600" cy="2163763"/>
          </a:xfrm>
          <a:prstGeom prst="rect">
            <a:avLst/>
          </a:prstGeom>
          <a:noFill/>
          <a:extLst>
            <a:ext uri="{909E8E84-426E-40DD-AFC4-6F175D3DCCD1}">
              <a14:hiddenFill xmlns="" xmlns:a14="http://schemas.microsoft.com/office/drawing/2010/main">
                <a:solidFill>
                  <a:srgbClr val="FFFFFF"/>
                </a:solidFill>
              </a14:hiddenFill>
            </a:ext>
          </a:extLst>
        </p:spPr>
      </p:pic>
      <p:sp>
        <p:nvSpPr>
          <p:cNvPr id="22535" name="AutoShape 7"/>
          <p:cNvSpPr>
            <a:spLocks noChangeArrowheads="1"/>
          </p:cNvSpPr>
          <p:nvPr/>
        </p:nvSpPr>
        <p:spPr bwMode="auto">
          <a:xfrm>
            <a:off x="6477000" y="3581400"/>
            <a:ext cx="914400" cy="1371600"/>
          </a:xfrm>
          <a:prstGeom prst="downArrow">
            <a:avLst>
              <a:gd name="adj1" fmla="val 46870"/>
              <a:gd name="adj2" fmla="val 55208"/>
            </a:avLst>
          </a:prstGeom>
          <a:solidFill>
            <a:srgbClr val="00CCFF"/>
          </a:solidFill>
          <a:ln w="9525">
            <a:solidFill>
              <a:schemeClr val="tx1"/>
            </a:solidFill>
            <a:miter lim="800000"/>
            <a:headEnd/>
            <a:tailEnd/>
          </a:ln>
          <a:effectLst/>
          <a:extLst>
            <a:ext uri="{AF507438-7753-43E0-B8FC-AC1667EBCBE1}">
              <a14:hiddenEffects xmln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Tree>
    <p:extLst>
      <p:ext uri="{BB962C8B-B14F-4D97-AF65-F5344CB8AC3E}">
        <p14:creationId xmlns="" xmlns:p14="http://schemas.microsoft.com/office/powerpoint/2010/main" val="1001752084"/>
      </p:ext>
    </p:extLst>
  </p:cSld>
  <p:clrMapOvr>
    <a:masterClrMapping/>
  </p:clrMapOvr>
  <p:transition>
    <p:fade/>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1"/>
          <p:cNvSpPr>
            <a:spLocks noGrp="1"/>
          </p:cNvSpPr>
          <p:nvPr>
            <p:ph type="title"/>
          </p:nvPr>
        </p:nvSpPr>
        <p:spPr/>
        <p:txBody>
          <a:bodyPr/>
          <a:lstStyle/>
          <a:p>
            <a:r>
              <a:rPr lang="en-US" sz="5400" smtClean="0"/>
              <a:t>Demo Plant</a:t>
            </a:r>
            <a:endParaRPr lang="en-US" smtClean="0"/>
          </a:p>
        </p:txBody>
      </p:sp>
      <p:sp>
        <p:nvSpPr>
          <p:cNvPr id="23554" name="Content Placeholder 2"/>
          <p:cNvSpPr>
            <a:spLocks noGrp="1"/>
          </p:cNvSpPr>
          <p:nvPr>
            <p:ph idx="1"/>
          </p:nvPr>
        </p:nvSpPr>
        <p:spPr/>
        <p:txBody>
          <a:bodyPr/>
          <a:lstStyle/>
          <a:p>
            <a:r>
              <a:rPr lang="en-US" b="1" smtClean="0"/>
              <a:t>Rationale:</a:t>
            </a:r>
            <a:r>
              <a:rPr lang="en-US" smtClean="0"/>
              <a:t>  bench-scale demonstration of all AguaClara technology (or as much as possible)</a:t>
            </a:r>
          </a:p>
          <a:p>
            <a:pPr lvl="1"/>
            <a:r>
              <a:rPr lang="en-US" smtClean="0"/>
              <a:t>Dosing, flocculation, sed / floc blanket, SRSF ...</a:t>
            </a:r>
          </a:p>
          <a:p>
            <a:r>
              <a:rPr lang="en-US" b="1" smtClean="0"/>
              <a:t>Semester work: </a:t>
            </a:r>
            <a:r>
              <a:rPr lang="en-US" smtClean="0"/>
              <a:t> design, fabrication, testing</a:t>
            </a:r>
          </a:p>
        </p:txBody>
      </p:sp>
      <p:pic>
        <p:nvPicPr>
          <p:cNvPr id="23557" name="Picture 5" descr="demo%20Fa07%20whole%20plant">
            <a:hlinkClick r:id="rId2"/>
          </p:cNvPr>
          <p:cNvPicPr>
            <a:picLocks noChangeAspect="1" noChangeArrowheads="1"/>
          </p:cNvPicPr>
          <p:nvPr/>
        </p:nvPicPr>
        <p:blipFill>
          <a:blip r:embed="rId3" cstate="screen">
            <a:extLst>
              <a:ext uri="{28A0092B-C50C-407E-A947-70E740481C1C}">
                <a14:useLocalDpi xmlns="" xmlns:a14="http://schemas.microsoft.com/office/drawing/2010/main" val="0"/>
              </a:ext>
            </a:extLst>
          </a:blip>
          <a:srcRect/>
          <a:stretch>
            <a:fillRect/>
          </a:stretch>
        </p:blipFill>
        <p:spPr bwMode="auto">
          <a:xfrm>
            <a:off x="1295400" y="3886200"/>
            <a:ext cx="2654300" cy="2667000"/>
          </a:xfrm>
          <a:prstGeom prst="rect">
            <a:avLst/>
          </a:prstGeom>
          <a:noFill/>
          <a:extLst>
            <a:ext uri="{909E8E84-426E-40DD-AFC4-6F175D3DCCD1}">
              <a14:hiddenFill xmlns="" xmlns:a14="http://schemas.microsoft.com/office/drawing/2010/main">
                <a:solidFill>
                  <a:srgbClr val="FFFFFF"/>
                </a:solidFill>
              </a14:hiddenFill>
            </a:ext>
          </a:extLst>
        </p:spPr>
      </p:pic>
      <p:pic>
        <p:nvPicPr>
          <p:cNvPr id="23558" name="Picture 6" descr="PICT1114"/>
          <p:cNvPicPr>
            <a:picLocks noChangeAspect="1" noChangeArrowheads="1"/>
          </p:cNvPicPr>
          <p:nvPr/>
        </p:nvPicPr>
        <p:blipFill>
          <a:blip r:embed="rId4" cstate="screen">
            <a:extLst>
              <a:ext uri="{28A0092B-C50C-407E-A947-70E740481C1C}">
                <a14:useLocalDpi xmlns="" xmlns:a14="http://schemas.microsoft.com/office/drawing/2010/main" val="0"/>
              </a:ext>
            </a:extLst>
          </a:blip>
          <a:srcRect/>
          <a:stretch>
            <a:fillRect/>
          </a:stretch>
        </p:blipFill>
        <p:spPr bwMode="auto">
          <a:xfrm>
            <a:off x="4495800" y="3886200"/>
            <a:ext cx="3505200" cy="26289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45529166"/>
      </p:ext>
    </p:extLst>
  </p:cSld>
  <p:clrMapOvr>
    <a:masterClrMapping/>
  </p:clrMapOvr>
  <p:transition>
    <p:fade/>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1"/>
          <p:cNvSpPr>
            <a:spLocks noGrp="1"/>
          </p:cNvSpPr>
          <p:nvPr>
            <p:ph type="title"/>
          </p:nvPr>
        </p:nvSpPr>
        <p:spPr/>
        <p:txBody>
          <a:bodyPr/>
          <a:lstStyle/>
          <a:p>
            <a:r>
              <a:rPr lang="en-US" sz="5400" smtClean="0"/>
              <a:t>Ram Pump</a:t>
            </a:r>
            <a:endParaRPr lang="en-US" smtClean="0"/>
          </a:p>
        </p:txBody>
      </p:sp>
      <p:sp>
        <p:nvSpPr>
          <p:cNvPr id="24578" name="Content Placeholder 2"/>
          <p:cNvSpPr>
            <a:spLocks noGrp="1"/>
          </p:cNvSpPr>
          <p:nvPr>
            <p:ph idx="1"/>
          </p:nvPr>
        </p:nvSpPr>
        <p:spPr>
          <a:xfrm>
            <a:off x="457200" y="1600200"/>
            <a:ext cx="5029200" cy="4525963"/>
          </a:xfrm>
        </p:spPr>
        <p:txBody>
          <a:bodyPr/>
          <a:lstStyle/>
          <a:p>
            <a:r>
              <a:rPr lang="en-US" b="1" smtClean="0"/>
              <a:t>Background </a:t>
            </a:r>
            <a:r>
              <a:rPr lang="en-US" smtClean="0"/>
              <a:t>on ram pumps</a:t>
            </a:r>
          </a:p>
          <a:p>
            <a:pPr lvl="1"/>
            <a:r>
              <a:rPr lang="en-US" smtClean="0"/>
              <a:t>Hydraulic transient power</a:t>
            </a:r>
          </a:p>
          <a:p>
            <a:pPr lvl="1"/>
            <a:r>
              <a:rPr lang="en-US" smtClean="0"/>
              <a:t>Raise a small flow with the energy of a large flow</a:t>
            </a:r>
          </a:p>
          <a:p>
            <a:r>
              <a:rPr lang="en-US" b="1" smtClean="0"/>
              <a:t>Possible applications</a:t>
            </a:r>
            <a:r>
              <a:rPr lang="en-US" smtClean="0"/>
              <a:t> in AguaClara facilities</a:t>
            </a:r>
          </a:p>
          <a:p>
            <a:pPr lvl="1"/>
            <a:r>
              <a:rPr lang="en-US" smtClean="0"/>
              <a:t>Water to fill stock tanks</a:t>
            </a:r>
          </a:p>
          <a:p>
            <a:pPr lvl="1"/>
            <a:r>
              <a:rPr lang="en-US" smtClean="0"/>
              <a:t>Sanitary service in plants</a:t>
            </a:r>
          </a:p>
          <a:p>
            <a:pPr lvl="1"/>
            <a:r>
              <a:rPr lang="en-US" smtClean="0"/>
              <a:t>Demo planned, Jan 2012</a:t>
            </a:r>
          </a:p>
        </p:txBody>
      </p:sp>
      <p:pic>
        <p:nvPicPr>
          <p:cNvPr id="24581" name="Picture 5" descr="Ram Pump Image"/>
          <p:cNvPicPr>
            <a:picLocks noChangeAspect="1" noChangeArrowheads="1"/>
          </p:cNvPicPr>
          <p:nvPr/>
        </p:nvPicPr>
        <p:blipFill>
          <a:blip r:embed="rId2" cstate="screen">
            <a:extLst>
              <a:ext uri="{28A0092B-C50C-407E-A947-70E740481C1C}">
                <a14:useLocalDpi xmlns="" xmlns:a14="http://schemas.microsoft.com/office/drawing/2010/main" val="0"/>
              </a:ext>
            </a:extLst>
          </a:blip>
          <a:srcRect/>
          <a:stretch>
            <a:fillRect/>
          </a:stretch>
        </p:blipFill>
        <p:spPr bwMode="auto">
          <a:xfrm>
            <a:off x="5476875" y="3724275"/>
            <a:ext cx="3438525" cy="2905125"/>
          </a:xfrm>
          <a:prstGeom prst="rect">
            <a:avLst/>
          </a:prstGeom>
          <a:noFill/>
          <a:extLst>
            <a:ext uri="{909E8E84-426E-40DD-AFC4-6F175D3DCCD1}">
              <a14:hiddenFill xmlns="" xmlns:a14="http://schemas.microsoft.com/office/drawing/2010/main">
                <a:solidFill>
                  <a:srgbClr val="FFFFFF"/>
                </a:solidFill>
              </a14:hiddenFill>
            </a:ext>
          </a:extLst>
        </p:spPr>
      </p:pic>
      <p:pic>
        <p:nvPicPr>
          <p:cNvPr id="24587" name="Picture 11" descr="pumping"/>
          <p:cNvPicPr>
            <a:picLocks noChangeAspect="1" noChangeArrowheads="1"/>
          </p:cNvPicPr>
          <p:nvPr/>
        </p:nvPicPr>
        <p:blipFill>
          <a:blip r:embed="rId3" cstate="screen">
            <a:extLst>
              <a:ext uri="{28A0092B-C50C-407E-A947-70E740481C1C}">
                <a14:useLocalDpi xmlns="" xmlns:a14="http://schemas.microsoft.com/office/drawing/2010/main" val="0"/>
              </a:ext>
            </a:extLst>
          </a:blip>
          <a:srcRect/>
          <a:stretch>
            <a:fillRect/>
          </a:stretch>
        </p:blipFill>
        <p:spPr bwMode="auto">
          <a:xfrm>
            <a:off x="6096000" y="1828800"/>
            <a:ext cx="2624138" cy="1892300"/>
          </a:xfrm>
          <a:prstGeom prst="rect">
            <a:avLst/>
          </a:prstGeom>
          <a:noFill/>
          <a:extLst>
            <a:ext uri="{909E8E84-426E-40DD-AFC4-6F175D3DCCD1}">
              <a14:hiddenFill xmlns="" xmlns:a14="http://schemas.microsoft.com/office/drawing/2010/main">
                <a:solidFill>
                  <a:srgbClr val="FFFFFF"/>
                </a:solidFill>
              </a14:hiddenFill>
            </a:ext>
          </a:extLst>
        </p:spPr>
      </p:pic>
    </p:spTree>
    <p:extLst>
      <p:ext uri="{BB962C8B-B14F-4D97-AF65-F5344CB8AC3E}">
        <p14:creationId xmlns="" xmlns:p14="http://schemas.microsoft.com/office/powerpoint/2010/main" val="3752103092"/>
      </p:ext>
    </p:extLst>
  </p:cSld>
  <p:clrMapOvr>
    <a:masterClrMapping/>
  </p:clrMapOvr>
  <p:transition>
    <p:fade/>
  </p:transition>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1" name="Title 1"/>
          <p:cNvSpPr>
            <a:spLocks noGrp="1"/>
          </p:cNvSpPr>
          <p:nvPr>
            <p:ph type="title"/>
          </p:nvPr>
        </p:nvSpPr>
        <p:spPr>
          <a:xfrm>
            <a:off x="2590800" y="228600"/>
            <a:ext cx="6324600" cy="1143000"/>
          </a:xfrm>
        </p:spPr>
        <p:txBody>
          <a:bodyPr/>
          <a:lstStyle/>
          <a:p>
            <a:r>
              <a:rPr lang="en-US" smtClean="0"/>
              <a:t>Foam Filter / POU design</a:t>
            </a:r>
            <a:endParaRPr lang="en-US" sz="3600" smtClean="0"/>
          </a:p>
        </p:txBody>
      </p:sp>
      <p:sp>
        <p:nvSpPr>
          <p:cNvPr id="25602" name="Content Placeholder 2"/>
          <p:cNvSpPr>
            <a:spLocks noGrp="1"/>
          </p:cNvSpPr>
          <p:nvPr>
            <p:ph idx="1"/>
          </p:nvPr>
        </p:nvSpPr>
        <p:spPr/>
        <p:txBody>
          <a:bodyPr/>
          <a:lstStyle/>
          <a:p>
            <a:r>
              <a:rPr lang="en-US" smtClean="0"/>
              <a:t>Possibilities for an </a:t>
            </a:r>
            <a:r>
              <a:rPr lang="en-US" b="1" smtClean="0"/>
              <a:t>AguaClara POU system</a:t>
            </a:r>
          </a:p>
          <a:p>
            <a:pPr lvl="1"/>
            <a:r>
              <a:rPr lang="en-US" smtClean="0"/>
              <a:t>Polyurethane foam will work for small filters</a:t>
            </a:r>
          </a:p>
          <a:p>
            <a:pPr lvl="1"/>
            <a:r>
              <a:rPr lang="en-US" smtClean="0"/>
              <a:t>Include a tube flocculator, PACl, and sed tank</a:t>
            </a:r>
          </a:p>
          <a:p>
            <a:pPr lvl="1"/>
            <a:r>
              <a:rPr lang="en-US" smtClean="0"/>
              <a:t>Applications:  water kiosk, emergencies, ...</a:t>
            </a:r>
          </a:p>
          <a:p>
            <a:r>
              <a:rPr lang="en-US" b="1" smtClean="0"/>
              <a:t>Goals: </a:t>
            </a:r>
            <a:r>
              <a:rPr lang="en-US" smtClean="0"/>
              <a:t>design, fabrication, and lab testing</a:t>
            </a:r>
          </a:p>
        </p:txBody>
      </p:sp>
      <p:pic>
        <p:nvPicPr>
          <p:cNvPr id="25607" name="Picture 7" descr="KIOSK28"/>
          <p:cNvPicPr>
            <a:picLocks noChangeAspect="1" noChangeArrowheads="1"/>
          </p:cNvPicPr>
          <p:nvPr/>
        </p:nvPicPr>
        <p:blipFill>
          <a:blip r:embed="rId2" cstate="screen">
            <a:extLst>
              <a:ext uri="{28A0092B-C50C-407E-A947-70E740481C1C}">
                <a14:useLocalDpi xmlns="" xmlns:a14="http://schemas.microsoft.com/office/drawing/2010/main" val="0"/>
              </a:ext>
            </a:extLst>
          </a:blip>
          <a:srcRect/>
          <a:stretch>
            <a:fillRect/>
          </a:stretch>
        </p:blipFill>
        <p:spPr bwMode="auto">
          <a:xfrm>
            <a:off x="4648200" y="4495800"/>
            <a:ext cx="2743200" cy="2057400"/>
          </a:xfrm>
          <a:prstGeom prst="rect">
            <a:avLst/>
          </a:prstGeom>
          <a:noFill/>
          <a:extLst>
            <a:ext uri="{909E8E84-426E-40DD-AFC4-6F175D3DCCD1}">
              <a14:hiddenFill xmlns="" xmlns:a14="http://schemas.microsoft.com/office/drawing/2010/main">
                <a:solidFill>
                  <a:srgbClr val="FFFFFF"/>
                </a:solidFill>
              </a14:hiddenFill>
            </a:ext>
          </a:extLst>
        </p:spPr>
      </p:pic>
      <p:pic>
        <p:nvPicPr>
          <p:cNvPr id="25608" name="Picture 3"/>
          <p:cNvPicPr>
            <a:picLocks noChangeAspect="1"/>
          </p:cNvPicPr>
          <p:nvPr/>
        </p:nvPicPr>
        <p:blipFill>
          <a:blip r:embed="rId3" cstate="screen">
            <a:extLst>
              <a:ext uri="{28A0092B-C50C-407E-A947-70E740481C1C}">
                <a14:useLocalDpi xmlns="" xmlns:a14="http://schemas.microsoft.com/office/drawing/2010/main" val="0"/>
              </a:ext>
            </a:extLst>
          </a:blip>
          <a:srcRect/>
          <a:stretch>
            <a:fillRect/>
          </a:stretch>
        </p:blipFill>
        <p:spPr bwMode="auto">
          <a:xfrm>
            <a:off x="2133600" y="4419600"/>
            <a:ext cx="1822450" cy="2236788"/>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Tree>
    <p:extLst>
      <p:ext uri="{BB962C8B-B14F-4D97-AF65-F5344CB8AC3E}">
        <p14:creationId xmlns="" xmlns:p14="http://schemas.microsoft.com/office/powerpoint/2010/main" val="3235648094"/>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0" i="0" dirty="0" smtClean="0">
                <a:solidFill>
                  <a:schemeClr val="tx2"/>
                </a:solidFill>
                <a:latin typeface="+mj-lt"/>
                <a:ea typeface="+mj-ea"/>
                <a:cs typeface="+mj-cs"/>
              </a:rPr>
              <a:t>Design</a:t>
            </a:r>
            <a:endParaRPr lang="en-US" dirty="0"/>
          </a:p>
        </p:txBody>
      </p:sp>
      <p:sp>
        <p:nvSpPr>
          <p:cNvPr id="3" name="Content Placeholder 2"/>
          <p:cNvSpPr>
            <a:spLocks noGrp="1"/>
          </p:cNvSpPr>
          <p:nvPr>
            <p:ph idx="1"/>
          </p:nvPr>
        </p:nvSpPr>
        <p:spPr>
          <a:xfrm>
            <a:off x="457200" y="5715000"/>
            <a:ext cx="8229600" cy="609599"/>
          </a:xfrm>
        </p:spPr>
        <p:txBody>
          <a:bodyPr/>
          <a:lstStyle/>
          <a:p>
            <a:r>
              <a:rPr lang="en-US" sz="2400" dirty="0" smtClean="0"/>
              <a:t>Useful skills: AutoCAD, </a:t>
            </a:r>
            <a:r>
              <a:rPr lang="en-US" sz="2400" dirty="0" err="1" smtClean="0"/>
              <a:t>MathCad</a:t>
            </a:r>
            <a:r>
              <a:rPr lang="en-US" sz="2400" dirty="0" smtClean="0"/>
              <a:t>, CEE 4540, Spanish fluency</a:t>
            </a:r>
            <a:endParaRPr lang="en-US" sz="2400" dirty="0"/>
          </a:p>
        </p:txBody>
      </p:sp>
      <p:pic>
        <p:nvPicPr>
          <p:cNvPr id="4" name="Picture 4"/>
          <p:cNvPicPr>
            <a:picLocks noChangeAspect="1" noChangeArrowheads="1"/>
          </p:cNvPicPr>
          <p:nvPr/>
        </p:nvPicPr>
        <p:blipFill rotWithShape="1">
          <a:blip r:embed="rId2" cstate="screen">
            <a:extLst>
              <a:ext uri="{28A0092B-C50C-407E-A947-70E740481C1C}">
                <a14:useLocalDpi xmlns="" xmlns:a14="http://schemas.microsoft.com/office/drawing/2010/main" val="0"/>
              </a:ext>
            </a:extLst>
          </a:blip>
          <a:srcRect l="9309"/>
          <a:stretch/>
        </p:blipFill>
        <p:spPr bwMode="auto">
          <a:xfrm>
            <a:off x="1752600" y="1676400"/>
            <a:ext cx="5181600" cy="3877387"/>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084477376"/>
      </p:ext>
    </p:extLst>
  </p:cSld>
  <p:clrMapOvr>
    <a:masterClrMapping/>
  </p:clrMapOvr>
  <mc:AlternateContent xmlns:mc="http://schemas.openxmlformats.org/markup-compatibility/2006">
    <mc:Choice xmlns=""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8" name="Picture 4"/>
          <p:cNvPicPr>
            <a:picLocks noChangeAspect="1" noChangeArrowheads="1"/>
          </p:cNvPicPr>
          <p:nvPr/>
        </p:nvPicPr>
        <p:blipFill rotWithShape="1">
          <a:blip r:embed="rId2" cstate="screen">
            <a:extLst>
              <a:ext uri="{28A0092B-C50C-407E-A947-70E740481C1C}">
                <a14:useLocalDpi xmlns="" xmlns:a14="http://schemas.microsoft.com/office/drawing/2010/main" val="0"/>
              </a:ext>
            </a:extLst>
          </a:blip>
          <a:srcRect/>
          <a:stretch/>
        </p:blipFill>
        <p:spPr bwMode="auto">
          <a:xfrm>
            <a:off x="-20782" y="-10161"/>
            <a:ext cx="9164782" cy="6857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Oval 3"/>
          <p:cNvSpPr/>
          <p:nvPr/>
        </p:nvSpPr>
        <p:spPr>
          <a:xfrm>
            <a:off x="1752600" y="1219200"/>
            <a:ext cx="2514600" cy="2514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263283942"/>
      </p:ext>
    </p:extLst>
  </p:cSld>
  <p:clrMapOvr>
    <a:masterClrMapping/>
  </p:clrMapOvr>
  <p:transition>
    <p:fade/>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Title 1"/>
          <p:cNvSpPr>
            <a:spLocks noGrp="1"/>
          </p:cNvSpPr>
          <p:nvPr>
            <p:ph type="title" idx="4294967295"/>
          </p:nvPr>
        </p:nvSpPr>
        <p:spPr>
          <a:xfrm>
            <a:off x="3048000" y="228600"/>
            <a:ext cx="5867400" cy="1143000"/>
          </a:xfrm>
        </p:spPr>
        <p:txBody>
          <a:bodyPr/>
          <a:lstStyle/>
          <a:p>
            <a:r>
              <a:rPr lang="en-US" smtClean="0"/>
              <a:t>Inlet Manifold Design</a:t>
            </a:r>
          </a:p>
        </p:txBody>
      </p:sp>
      <p:sp>
        <p:nvSpPr>
          <p:cNvPr id="50179" name="Content Placeholder 2"/>
          <p:cNvSpPr>
            <a:spLocks noGrp="1"/>
          </p:cNvSpPr>
          <p:nvPr>
            <p:ph idx="4294967295"/>
          </p:nvPr>
        </p:nvSpPr>
        <p:spPr/>
        <p:txBody>
          <a:bodyPr/>
          <a:lstStyle/>
          <a:p>
            <a:pPr>
              <a:buClr>
                <a:schemeClr val="tx2"/>
              </a:buClr>
            </a:pPr>
            <a:r>
              <a:rPr lang="en-US" b="1" smtClean="0"/>
              <a:t>New sed tank inlet</a:t>
            </a:r>
            <a:r>
              <a:rPr lang="en-US" smtClean="0"/>
              <a:t> proposed for Atima plant</a:t>
            </a:r>
          </a:p>
          <a:p>
            <a:pPr lvl="1">
              <a:buClr>
                <a:schemeClr val="tx2"/>
              </a:buClr>
            </a:pPr>
            <a:r>
              <a:rPr lang="en-US" smtClean="0"/>
              <a:t>Will allow for floc blanket formation</a:t>
            </a:r>
          </a:p>
          <a:p>
            <a:pPr lvl="1">
              <a:buClr>
                <a:schemeClr val="tx2"/>
              </a:buClr>
            </a:pPr>
            <a:r>
              <a:rPr lang="en-US" smtClean="0"/>
              <a:t>A fabrication technique must be ready by October</a:t>
            </a:r>
          </a:p>
        </p:txBody>
      </p:sp>
      <p:pic>
        <p:nvPicPr>
          <p:cNvPr id="50180" name="Picture 4"/>
          <p:cNvPicPr>
            <a:picLocks noChangeAspect="1" noChangeArrowheads="1"/>
          </p:cNvPicPr>
          <p:nvPr/>
        </p:nvPicPr>
        <p:blipFill>
          <a:blip r:embed="rId2" cstate="screen">
            <a:extLst>
              <a:ext uri="{28A0092B-C50C-407E-A947-70E740481C1C}">
                <a14:useLocalDpi xmlns="" xmlns:a14="http://schemas.microsoft.com/office/drawing/2010/main" val="0"/>
              </a:ext>
            </a:extLst>
          </a:blip>
          <a:srcRect/>
          <a:stretch>
            <a:fillRect/>
          </a:stretch>
        </p:blipFill>
        <p:spPr bwMode="auto">
          <a:xfrm>
            <a:off x="2362200" y="3276600"/>
            <a:ext cx="4648200" cy="3254375"/>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Tree>
    <p:extLst>
      <p:ext uri="{BB962C8B-B14F-4D97-AF65-F5344CB8AC3E}">
        <p14:creationId xmlns="" xmlns:p14="http://schemas.microsoft.com/office/powerpoint/2010/main" val="3374583160"/>
      </p:ext>
    </p:extLst>
  </p:cSld>
  <p:clrMapOvr>
    <a:masterClrMapping/>
  </p:clrMapOvr>
  <p:transition>
    <p:fade/>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8" name="Picture 4"/>
          <p:cNvPicPr>
            <a:picLocks noChangeAspect="1" noChangeArrowheads="1"/>
          </p:cNvPicPr>
          <p:nvPr/>
        </p:nvPicPr>
        <p:blipFill rotWithShape="1">
          <a:blip r:embed="rId2" cstate="screen">
            <a:extLst>
              <a:ext uri="{28A0092B-C50C-407E-A947-70E740481C1C}">
                <a14:useLocalDpi xmlns="" xmlns:a14="http://schemas.microsoft.com/office/drawing/2010/main" val="0"/>
              </a:ext>
            </a:extLst>
          </a:blip>
          <a:srcRect/>
          <a:stretch/>
        </p:blipFill>
        <p:spPr bwMode="auto">
          <a:xfrm>
            <a:off x="-20782" y="-10161"/>
            <a:ext cx="9164782" cy="6857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Oval 3"/>
          <p:cNvSpPr/>
          <p:nvPr/>
        </p:nvSpPr>
        <p:spPr>
          <a:xfrm>
            <a:off x="1600200" y="1371600"/>
            <a:ext cx="2514600" cy="2514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60566464"/>
      </p:ext>
    </p:extLst>
  </p:cSld>
  <p:clrMapOvr>
    <a:masterClrMapping/>
  </p:clrMapOvr>
  <p:transition/>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0" i="0" dirty="0" err="1" smtClean="0">
                <a:solidFill>
                  <a:schemeClr val="tx2"/>
                </a:solidFill>
                <a:latin typeface="+mj-lt"/>
                <a:ea typeface="+mj-ea"/>
                <a:cs typeface="+mj-cs"/>
              </a:rPr>
              <a:t>Sed</a:t>
            </a:r>
            <a:r>
              <a:rPr lang="en-US" sz="5400" b="0" i="0" dirty="0" smtClean="0">
                <a:solidFill>
                  <a:schemeClr val="tx2"/>
                </a:solidFill>
                <a:latin typeface="+mj-lt"/>
                <a:ea typeface="+mj-ea"/>
                <a:cs typeface="+mj-cs"/>
              </a:rPr>
              <a:t> Tank Hydraulics</a:t>
            </a:r>
            <a:endParaRPr lang="en-US" dirty="0"/>
          </a:p>
        </p:txBody>
      </p:sp>
      <p:pic>
        <p:nvPicPr>
          <p:cNvPr id="4" name="Content Placeholder 4" descr="sed side view.wmf"/>
          <p:cNvPicPr>
            <a:picLocks noGrp="1" noChangeAspect="1"/>
          </p:cNvPicPr>
          <p:nvPr/>
        </p:nvPicPr>
        <p:blipFill>
          <a:blip r:embed="rId2" cstate="screen">
            <a:lum bright="-40000"/>
          </a:blip>
          <a:srcRect l="13288" t="15241" r="13288" b="4065"/>
          <a:stretch>
            <a:fillRect/>
          </a:stretch>
        </p:blipFill>
        <p:spPr bwMode="auto">
          <a:xfrm>
            <a:off x="533400" y="2438400"/>
            <a:ext cx="5142069" cy="3429000"/>
          </a:xfrm>
          <a:prstGeom prst="rect">
            <a:avLst/>
          </a:prstGeom>
          <a:noFill/>
          <a:ln w="9525">
            <a:noFill/>
            <a:miter lim="800000"/>
            <a:headEnd/>
            <a:tailEnd/>
          </a:ln>
          <a:effectLst/>
        </p:spPr>
      </p:pic>
      <p:grpSp>
        <p:nvGrpSpPr>
          <p:cNvPr id="5" name="Group 4"/>
          <p:cNvGrpSpPr/>
          <p:nvPr/>
        </p:nvGrpSpPr>
        <p:grpSpPr>
          <a:xfrm>
            <a:off x="4227703" y="4191000"/>
            <a:ext cx="152404" cy="1371600"/>
            <a:chOff x="1295400" y="1447800"/>
            <a:chExt cx="152404" cy="2209800"/>
          </a:xfrm>
        </p:grpSpPr>
        <p:cxnSp>
          <p:nvCxnSpPr>
            <p:cNvPr id="6" name="Straight Connector 5"/>
            <p:cNvCxnSpPr/>
            <p:nvPr/>
          </p:nvCxnSpPr>
          <p:spPr bwMode="auto">
            <a:xfrm rot="5400000">
              <a:off x="190502" y="2552698"/>
              <a:ext cx="2209800" cy="4"/>
            </a:xfrm>
            <a:prstGeom prst="line">
              <a:avLst/>
            </a:prstGeom>
            <a:solidFill>
              <a:schemeClr val="accent1"/>
            </a:solidFill>
            <a:ln w="38100" cap="flat" cmpd="sng" algn="ctr">
              <a:solidFill>
                <a:srgbClr val="FFC000"/>
              </a:solidFill>
              <a:prstDash val="sysDash"/>
              <a:round/>
              <a:headEnd type="none" w="lg" len="med"/>
              <a:tailEnd type="none" w="lg" len="med"/>
            </a:ln>
            <a:effectLst/>
          </p:spPr>
        </p:cxnSp>
        <p:cxnSp>
          <p:nvCxnSpPr>
            <p:cNvPr id="7" name="Straight Connector 6"/>
            <p:cNvCxnSpPr/>
            <p:nvPr/>
          </p:nvCxnSpPr>
          <p:spPr bwMode="auto">
            <a:xfrm rot="5400000">
              <a:off x="342902" y="2552698"/>
              <a:ext cx="2209800" cy="4"/>
            </a:xfrm>
            <a:prstGeom prst="line">
              <a:avLst/>
            </a:prstGeom>
            <a:solidFill>
              <a:schemeClr val="accent1"/>
            </a:solidFill>
            <a:ln w="38100" cap="flat" cmpd="sng" algn="ctr">
              <a:solidFill>
                <a:srgbClr val="FFC000"/>
              </a:solidFill>
              <a:prstDash val="sysDash"/>
              <a:round/>
              <a:headEnd type="none" w="lg" len="med"/>
              <a:tailEnd type="none" w="lg" len="med"/>
            </a:ln>
            <a:effectLst/>
          </p:spPr>
        </p:cxnSp>
      </p:grpSp>
      <p:pic>
        <p:nvPicPr>
          <p:cNvPr id="9" name="Picture 8" descr="cross section.jpg"/>
          <p:cNvPicPr>
            <a:picLocks noChangeAspect="1"/>
          </p:cNvPicPr>
          <p:nvPr/>
        </p:nvPicPr>
        <p:blipFill>
          <a:blip r:embed="rId3" cstate="screen"/>
          <a:stretch>
            <a:fillRect/>
          </a:stretch>
        </p:blipFill>
        <p:spPr>
          <a:xfrm>
            <a:off x="6096000" y="1959428"/>
            <a:ext cx="2362200" cy="4180113"/>
          </a:xfrm>
          <a:prstGeom prst="rect">
            <a:avLst/>
          </a:prstGeom>
          <a:solidFill>
            <a:schemeClr val="accent1"/>
          </a:solidFill>
        </p:spPr>
      </p:pic>
      <p:pic>
        <p:nvPicPr>
          <p:cNvPr id="10" name="Picture 9" descr="cross section half empty.jpg"/>
          <p:cNvPicPr>
            <a:picLocks noChangeAspect="1"/>
          </p:cNvPicPr>
          <p:nvPr/>
        </p:nvPicPr>
        <p:blipFill>
          <a:blip r:embed="rId4" cstate="screen">
            <a:clrChange>
              <a:clrFrom>
                <a:srgbClr val="FFFFFF"/>
              </a:clrFrom>
              <a:clrTo>
                <a:srgbClr val="FFFFFF">
                  <a:alpha val="0"/>
                </a:srgbClr>
              </a:clrTo>
            </a:clrChange>
          </a:blip>
          <a:stretch>
            <a:fillRect/>
          </a:stretch>
        </p:blipFill>
        <p:spPr>
          <a:xfrm>
            <a:off x="5943600" y="3559628"/>
            <a:ext cx="1600200" cy="2612572"/>
          </a:xfrm>
          <a:prstGeom prst="rect">
            <a:avLst/>
          </a:prstGeom>
        </p:spPr>
      </p:pic>
      <p:grpSp>
        <p:nvGrpSpPr>
          <p:cNvPr id="12" name="Group 11"/>
          <p:cNvGrpSpPr/>
          <p:nvPr/>
        </p:nvGrpSpPr>
        <p:grpSpPr>
          <a:xfrm>
            <a:off x="6172200" y="2340428"/>
            <a:ext cx="1981200" cy="3581400"/>
            <a:chOff x="5410200" y="2057400"/>
            <a:chExt cx="1981200" cy="3581400"/>
          </a:xfrm>
        </p:grpSpPr>
        <p:cxnSp>
          <p:nvCxnSpPr>
            <p:cNvPr id="14" name="Straight Connector 13"/>
            <p:cNvCxnSpPr/>
            <p:nvPr/>
          </p:nvCxnSpPr>
          <p:spPr bwMode="auto">
            <a:xfrm rot="5400000">
              <a:off x="3619500" y="3848100"/>
              <a:ext cx="3581400" cy="0"/>
            </a:xfrm>
            <a:prstGeom prst="line">
              <a:avLst/>
            </a:prstGeom>
            <a:solidFill>
              <a:schemeClr val="accent1"/>
            </a:solidFill>
            <a:ln w="19050" cap="flat" cmpd="sng" algn="ctr">
              <a:solidFill>
                <a:schemeClr val="tx1"/>
              </a:solidFill>
              <a:prstDash val="solid"/>
              <a:round/>
              <a:headEnd type="none" w="lg" len="med"/>
              <a:tailEnd type="none" w="lg" len="med"/>
            </a:ln>
            <a:effectLst/>
          </p:spPr>
        </p:cxnSp>
        <p:cxnSp>
          <p:nvCxnSpPr>
            <p:cNvPr id="15" name="Straight Connector 14"/>
            <p:cNvCxnSpPr/>
            <p:nvPr/>
          </p:nvCxnSpPr>
          <p:spPr bwMode="auto">
            <a:xfrm rot="5400000">
              <a:off x="5600700" y="3848100"/>
              <a:ext cx="3581400" cy="0"/>
            </a:xfrm>
            <a:prstGeom prst="line">
              <a:avLst/>
            </a:prstGeom>
            <a:solidFill>
              <a:schemeClr val="accent1"/>
            </a:solidFill>
            <a:ln w="19050" cap="flat" cmpd="sng" algn="ctr">
              <a:solidFill>
                <a:schemeClr val="tx1"/>
              </a:solidFill>
              <a:prstDash val="solid"/>
              <a:round/>
              <a:headEnd type="none" w="lg" len="med"/>
              <a:tailEnd type="none" w="lg" len="med"/>
            </a:ln>
            <a:effectLst/>
          </p:spPr>
        </p:cxnSp>
        <p:cxnSp>
          <p:nvCxnSpPr>
            <p:cNvPr id="16" name="Straight Connector 15"/>
            <p:cNvCxnSpPr/>
            <p:nvPr/>
          </p:nvCxnSpPr>
          <p:spPr bwMode="auto">
            <a:xfrm>
              <a:off x="5410200" y="5638800"/>
              <a:ext cx="1981200" cy="0"/>
            </a:xfrm>
            <a:prstGeom prst="line">
              <a:avLst/>
            </a:prstGeom>
            <a:solidFill>
              <a:schemeClr val="accent1"/>
            </a:solidFill>
            <a:ln w="19050" cap="flat" cmpd="sng" algn="ctr">
              <a:solidFill>
                <a:schemeClr val="tx1"/>
              </a:solidFill>
              <a:prstDash val="solid"/>
              <a:round/>
              <a:headEnd type="none" w="lg" len="med"/>
              <a:tailEnd type="none" w="lg" len="med"/>
            </a:ln>
            <a:effectLst/>
          </p:spPr>
        </p:cxnSp>
        <p:cxnSp>
          <p:nvCxnSpPr>
            <p:cNvPr id="17" name="Straight Connector 16"/>
            <p:cNvCxnSpPr/>
            <p:nvPr/>
          </p:nvCxnSpPr>
          <p:spPr bwMode="auto">
            <a:xfrm rot="5400000">
              <a:off x="6172200" y="5562600"/>
              <a:ext cx="152400" cy="0"/>
            </a:xfrm>
            <a:prstGeom prst="line">
              <a:avLst/>
            </a:prstGeom>
            <a:solidFill>
              <a:schemeClr val="accent1"/>
            </a:solidFill>
            <a:ln w="19050" cap="flat" cmpd="sng" algn="ctr">
              <a:solidFill>
                <a:schemeClr val="tx1"/>
              </a:solidFill>
              <a:prstDash val="solid"/>
              <a:round/>
              <a:headEnd type="none" w="lg" len="med"/>
              <a:tailEnd type="none" w="lg" len="med"/>
            </a:ln>
            <a:effectLst/>
          </p:spPr>
        </p:cxnSp>
        <p:cxnSp>
          <p:nvCxnSpPr>
            <p:cNvPr id="18" name="Straight Connector 17"/>
            <p:cNvCxnSpPr/>
            <p:nvPr/>
          </p:nvCxnSpPr>
          <p:spPr bwMode="auto">
            <a:xfrm rot="5400000">
              <a:off x="6477000" y="5562600"/>
              <a:ext cx="152400" cy="0"/>
            </a:xfrm>
            <a:prstGeom prst="line">
              <a:avLst/>
            </a:prstGeom>
            <a:solidFill>
              <a:schemeClr val="accent1"/>
            </a:solidFill>
            <a:ln w="19050" cap="flat" cmpd="sng" algn="ctr">
              <a:solidFill>
                <a:schemeClr val="tx1"/>
              </a:solidFill>
              <a:prstDash val="solid"/>
              <a:round/>
              <a:headEnd type="none" w="lg" len="med"/>
              <a:tailEnd type="none" w="lg" len="med"/>
            </a:ln>
            <a:effectLst/>
          </p:spPr>
        </p:cxnSp>
        <p:cxnSp>
          <p:nvCxnSpPr>
            <p:cNvPr id="19" name="Straight Connector 18"/>
            <p:cNvCxnSpPr/>
            <p:nvPr/>
          </p:nvCxnSpPr>
          <p:spPr bwMode="auto">
            <a:xfrm rot="16200000" flipH="1">
              <a:off x="5181600" y="4419600"/>
              <a:ext cx="1295400" cy="838200"/>
            </a:xfrm>
            <a:prstGeom prst="line">
              <a:avLst/>
            </a:prstGeom>
            <a:solidFill>
              <a:schemeClr val="accent1"/>
            </a:solidFill>
            <a:ln w="19050" cap="flat" cmpd="sng" algn="ctr">
              <a:solidFill>
                <a:schemeClr val="tx1"/>
              </a:solidFill>
              <a:prstDash val="solid"/>
              <a:round/>
              <a:headEnd type="none" w="lg" len="med"/>
              <a:tailEnd type="none" w="lg" len="med"/>
            </a:ln>
            <a:effectLst/>
          </p:spPr>
        </p:cxnSp>
        <p:cxnSp>
          <p:nvCxnSpPr>
            <p:cNvPr id="20" name="Straight Connector 19"/>
            <p:cNvCxnSpPr/>
            <p:nvPr/>
          </p:nvCxnSpPr>
          <p:spPr bwMode="auto">
            <a:xfrm rot="5400000">
              <a:off x="6286500" y="4381500"/>
              <a:ext cx="1371600" cy="838200"/>
            </a:xfrm>
            <a:prstGeom prst="line">
              <a:avLst/>
            </a:prstGeom>
            <a:solidFill>
              <a:schemeClr val="accent1"/>
            </a:solidFill>
            <a:ln w="19050" cap="flat" cmpd="sng" algn="ctr">
              <a:solidFill>
                <a:schemeClr val="tx1"/>
              </a:solidFill>
              <a:prstDash val="solid"/>
              <a:round/>
              <a:headEnd type="none" w="lg" len="med"/>
              <a:tailEnd type="none" w="lg" len="med"/>
            </a:ln>
            <a:effectLst/>
          </p:spPr>
        </p:cxnSp>
        <p:cxnSp>
          <p:nvCxnSpPr>
            <p:cNvPr id="21" name="Straight Connector 20"/>
            <p:cNvCxnSpPr/>
            <p:nvPr/>
          </p:nvCxnSpPr>
          <p:spPr bwMode="auto">
            <a:xfrm>
              <a:off x="5410200" y="2057400"/>
              <a:ext cx="1981200" cy="0"/>
            </a:xfrm>
            <a:prstGeom prst="line">
              <a:avLst/>
            </a:prstGeom>
            <a:solidFill>
              <a:schemeClr val="accent1"/>
            </a:solidFill>
            <a:ln w="19050" cap="flat" cmpd="sng" algn="ctr">
              <a:solidFill>
                <a:schemeClr val="tx1"/>
              </a:solidFill>
              <a:prstDash val="solid"/>
              <a:round/>
              <a:headEnd type="none" w="lg" len="med"/>
              <a:tailEnd type="none" w="lg" len="med"/>
            </a:ln>
            <a:effectLst/>
          </p:spPr>
        </p:cxnSp>
      </p:grpSp>
      <p:sp>
        <p:nvSpPr>
          <p:cNvPr id="13" name="Rectangle 12"/>
          <p:cNvSpPr/>
          <p:nvPr/>
        </p:nvSpPr>
        <p:spPr bwMode="auto">
          <a:xfrm>
            <a:off x="6629400" y="3712028"/>
            <a:ext cx="990600" cy="2209800"/>
          </a:xfrm>
          <a:prstGeom prst="rect">
            <a:avLst/>
          </a:prstGeom>
          <a:noFill/>
          <a:ln w="63500">
            <a:solidFill>
              <a:srgbClr val="FFC000"/>
            </a:solidFill>
            <a:prstDash val="dash"/>
            <a:headEnd type="none" w="lg" len="med"/>
            <a:tailEnd type="none" w="lg" len="med"/>
          </a:ln>
        </p:spPr>
        <p:style>
          <a:lnRef idx="2">
            <a:schemeClr val="dk1"/>
          </a:lnRef>
          <a:fillRef idx="1">
            <a:schemeClr val="lt1"/>
          </a:fillRef>
          <a:effectRef idx="0">
            <a:schemeClr val="dk1"/>
          </a:effectRef>
          <a:fontRef idx="minor">
            <a:schemeClr val="dk1"/>
          </a:fontRef>
        </p:style>
        <p:txBody>
          <a:bodyPr vert="horz" wrap="none" lIns="91440" tIns="45720" rIns="91440" bIns="45720" numCol="1" rtlCol="0" anchor="ctr" anchorCtr="0" compatLnSpc="1">
            <a:prstTxWarp prst="textNoShape">
              <a:avLst/>
            </a:prstTxWarp>
            <a:spAutoFit/>
          </a:bodyPr>
          <a:lstStyle>
            <a:defPPr>
              <a:defRPr lang="en-US"/>
            </a:defPPr>
            <a:lvl1pPr algn="l" rtl="0" fontAlgn="base">
              <a:spcBef>
                <a:spcPct val="0"/>
              </a:spcBef>
              <a:spcAft>
                <a:spcPct val="0"/>
              </a:spcAft>
              <a:defRPr kern="1200">
                <a:solidFill>
                  <a:schemeClr val="dk1"/>
                </a:solidFill>
                <a:latin typeface="+mn-lt"/>
                <a:ea typeface="+mn-ea"/>
                <a:cs typeface="+mn-cs"/>
              </a:defRPr>
            </a:lvl1pPr>
            <a:lvl2pPr marL="457200" algn="l" rtl="0" fontAlgn="base">
              <a:spcBef>
                <a:spcPct val="0"/>
              </a:spcBef>
              <a:spcAft>
                <a:spcPct val="0"/>
              </a:spcAft>
              <a:defRPr kern="1200">
                <a:solidFill>
                  <a:schemeClr val="dk1"/>
                </a:solidFill>
                <a:latin typeface="+mn-lt"/>
                <a:ea typeface="+mn-ea"/>
                <a:cs typeface="+mn-cs"/>
              </a:defRPr>
            </a:lvl2pPr>
            <a:lvl3pPr marL="914400" algn="l" rtl="0" fontAlgn="base">
              <a:spcBef>
                <a:spcPct val="0"/>
              </a:spcBef>
              <a:spcAft>
                <a:spcPct val="0"/>
              </a:spcAft>
              <a:defRPr kern="1200">
                <a:solidFill>
                  <a:schemeClr val="dk1"/>
                </a:solidFill>
                <a:latin typeface="+mn-lt"/>
                <a:ea typeface="+mn-ea"/>
                <a:cs typeface="+mn-cs"/>
              </a:defRPr>
            </a:lvl3pPr>
            <a:lvl4pPr marL="1371600" algn="l" rtl="0" fontAlgn="base">
              <a:spcBef>
                <a:spcPct val="0"/>
              </a:spcBef>
              <a:spcAft>
                <a:spcPct val="0"/>
              </a:spcAft>
              <a:defRPr kern="1200">
                <a:solidFill>
                  <a:schemeClr val="dk1"/>
                </a:solidFill>
                <a:latin typeface="+mn-lt"/>
                <a:ea typeface="+mn-ea"/>
                <a:cs typeface="+mn-cs"/>
              </a:defRPr>
            </a:lvl4pPr>
            <a:lvl5pPr marL="1828800" algn="l" rtl="0" fontAlgn="base">
              <a:spcBef>
                <a:spcPct val="0"/>
              </a:spcBef>
              <a:spcAft>
                <a:spcPct val="0"/>
              </a:spcAft>
              <a:defRPr kern="1200">
                <a:solidFill>
                  <a:schemeClr val="dk1"/>
                </a:solidFill>
                <a:latin typeface="+mn-lt"/>
                <a:ea typeface="+mn-ea"/>
                <a:cs typeface="+mn-cs"/>
              </a:defRPr>
            </a:lvl5pPr>
            <a:lvl6pPr marL="2286000" algn="l" defTabSz="914400" rtl="0" eaLnBrk="1" latinLnBrk="0" hangingPunct="1">
              <a:defRPr kern="1200">
                <a:solidFill>
                  <a:schemeClr val="dk1"/>
                </a:solidFill>
                <a:latin typeface="+mn-lt"/>
                <a:ea typeface="+mn-ea"/>
                <a:cs typeface="+mn-cs"/>
              </a:defRPr>
            </a:lvl6pPr>
            <a:lvl7pPr marL="2743200" algn="l" defTabSz="914400" rtl="0" eaLnBrk="1" latinLnBrk="0" hangingPunct="1">
              <a:defRPr kern="1200">
                <a:solidFill>
                  <a:schemeClr val="dk1"/>
                </a:solidFill>
                <a:latin typeface="+mn-lt"/>
                <a:ea typeface="+mn-ea"/>
                <a:cs typeface="+mn-cs"/>
              </a:defRPr>
            </a:lvl7pPr>
            <a:lvl8pPr marL="3200400" algn="l" defTabSz="914400" rtl="0" eaLnBrk="1" latinLnBrk="0" hangingPunct="1">
              <a:defRPr kern="1200">
                <a:solidFill>
                  <a:schemeClr val="dk1"/>
                </a:solidFill>
                <a:latin typeface="+mn-lt"/>
                <a:ea typeface="+mn-ea"/>
                <a:cs typeface="+mn-cs"/>
              </a:defRPr>
            </a:lvl8pPr>
            <a:lvl9pPr marL="3657600" algn="l" defTabSz="914400" rtl="0" eaLnBrk="1" latinLnBrk="0" hangingPunct="1">
              <a:defRPr kern="1200">
                <a:solidFill>
                  <a:schemeClr val="dk1"/>
                </a:solidFill>
                <a:latin typeface="+mn-lt"/>
                <a:ea typeface="+mn-ea"/>
                <a:cs typeface="+mn-cs"/>
              </a:defRPr>
            </a:lvl9pPr>
          </a:lstStyle>
          <a:p>
            <a:pPr marL="0" marR="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Century Gothic" pitchFamily="34" charset="0"/>
              <a:cs typeface="Arial" charset="0"/>
            </a:endParaRPr>
          </a:p>
        </p:txBody>
      </p:sp>
      <p:sp>
        <p:nvSpPr>
          <p:cNvPr id="22" name="Rectangle 21"/>
          <p:cNvSpPr/>
          <p:nvPr/>
        </p:nvSpPr>
        <p:spPr>
          <a:xfrm>
            <a:off x="609600" y="6096000"/>
            <a:ext cx="6096000" cy="369332"/>
          </a:xfrm>
          <a:prstGeom prst="rect">
            <a:avLst/>
          </a:prstGeom>
        </p:spPr>
        <p:txBody>
          <a:bodyPr wrap="square">
            <a:spAutoFit/>
          </a:bodyPr>
          <a:lstStyle/>
          <a:p>
            <a:r>
              <a:rPr lang="en-US" dirty="0" smtClean="0"/>
              <a:t>http://www.youtube.com/watch?v=dJIyzRLWWHE</a:t>
            </a:r>
            <a:endParaRPr lang="en-US" dirty="0"/>
          </a:p>
        </p:txBody>
      </p:sp>
    </p:spTree>
    <p:extLst>
      <p:ext uri="{BB962C8B-B14F-4D97-AF65-F5344CB8AC3E}">
        <p14:creationId xmlns="" xmlns:p14="http://schemas.microsoft.com/office/powerpoint/2010/main" val="3059582410"/>
      </p:ext>
    </p:extLst>
  </p:cSld>
  <p:clrMapOvr>
    <a:masterClrMapping/>
  </p:clrMapOvr>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Structures</a:t>
            </a:r>
            <a:endParaRPr lang="en-US" dirty="0"/>
          </a:p>
        </p:txBody>
      </p:sp>
      <p:pic>
        <p:nvPicPr>
          <p:cNvPr id="4" name="Content Placeholder 3" descr="AlaucaRockFoundation.JPG"/>
          <p:cNvPicPr>
            <a:picLocks noGrp="1" noChangeAspect="1"/>
          </p:cNvPicPr>
          <p:nvPr>
            <p:ph idx="1"/>
          </p:nvPr>
        </p:nvPicPr>
        <p:blipFill>
          <a:blip r:embed="rId3" cstate="screen"/>
          <a:stretch>
            <a:fillRect/>
          </a:stretch>
        </p:blipFill>
        <p:spPr>
          <a:xfrm>
            <a:off x="1" y="1524001"/>
            <a:ext cx="3886200" cy="2914650"/>
          </a:xfrm>
        </p:spPr>
      </p:pic>
      <p:pic>
        <p:nvPicPr>
          <p:cNvPr id="1026" name="Picture 2" descr="C:\Users\mw24\Documents\AguaClara\Challenges\Fall 2011\AlaucaSlabRebar.JPG"/>
          <p:cNvPicPr>
            <a:picLocks noChangeAspect="1" noChangeArrowheads="1"/>
          </p:cNvPicPr>
          <p:nvPr/>
        </p:nvPicPr>
        <p:blipFill>
          <a:blip r:embed="rId4" cstate="screen"/>
          <a:srcRect/>
          <a:stretch>
            <a:fillRect/>
          </a:stretch>
        </p:blipFill>
        <p:spPr bwMode="auto">
          <a:xfrm>
            <a:off x="0" y="3943350"/>
            <a:ext cx="3886200" cy="2914650"/>
          </a:xfrm>
          <a:prstGeom prst="rect">
            <a:avLst/>
          </a:prstGeom>
          <a:noFill/>
        </p:spPr>
      </p:pic>
      <p:pic>
        <p:nvPicPr>
          <p:cNvPr id="1028" name="Picture 4" descr="C:\Users\mw24\Documents\AguaClara\Challenges\Fall 2011\slabandrebar.png"/>
          <p:cNvPicPr>
            <a:picLocks noChangeAspect="1" noChangeArrowheads="1"/>
          </p:cNvPicPr>
          <p:nvPr/>
        </p:nvPicPr>
        <p:blipFill>
          <a:blip r:embed="rId5" cstate="screen"/>
          <a:srcRect/>
          <a:stretch>
            <a:fillRect/>
          </a:stretch>
        </p:blipFill>
        <p:spPr bwMode="auto">
          <a:xfrm>
            <a:off x="5041232" y="1524000"/>
            <a:ext cx="4114800" cy="3089051"/>
          </a:xfrm>
          <a:prstGeom prst="rect">
            <a:avLst/>
          </a:prstGeom>
          <a:noFill/>
        </p:spPr>
      </p:pic>
      <p:pic>
        <p:nvPicPr>
          <p:cNvPr id="1027" name="Picture 3" descr="C:\Users\mw24\Documents\AguaClara\Challenges\Fall 2011\SRSFBrickRebarWalls.JPG"/>
          <p:cNvPicPr>
            <a:picLocks noChangeAspect="1" noChangeArrowheads="1"/>
          </p:cNvPicPr>
          <p:nvPr/>
        </p:nvPicPr>
        <p:blipFill>
          <a:blip r:embed="rId6" cstate="screen"/>
          <a:srcRect/>
          <a:stretch>
            <a:fillRect/>
          </a:stretch>
        </p:blipFill>
        <p:spPr bwMode="auto">
          <a:xfrm>
            <a:off x="5029200" y="3962400"/>
            <a:ext cx="4114800" cy="2895600"/>
          </a:xfrm>
          <a:prstGeom prst="rect">
            <a:avLst/>
          </a:prstGeom>
          <a:noFill/>
        </p:spPr>
      </p:pic>
      <p:sp>
        <p:nvSpPr>
          <p:cNvPr id="8" name="Rectangle 7"/>
          <p:cNvSpPr/>
          <p:nvPr/>
        </p:nvSpPr>
        <p:spPr>
          <a:xfrm>
            <a:off x="0" y="3810000"/>
            <a:ext cx="9144000" cy="2286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3741616280"/>
      </p:ext>
    </p:extLst>
  </p:cSld>
  <p:clrMapOvr>
    <a:masterClrMapping/>
  </p:clrMapOvr>
  <p:transition>
    <p:fade/>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Plant Layout Optimization</a:t>
            </a:r>
            <a:endParaRPr lang="en-US" dirty="0"/>
          </a:p>
        </p:txBody>
      </p:sp>
      <p:pic>
        <p:nvPicPr>
          <p:cNvPr id="2050" name="Picture 2" descr="C:\Users\mw24\Documents\AguaClara\Challenges\Fall 2011\Atima top view.png"/>
          <p:cNvPicPr>
            <a:picLocks noChangeAspect="1" noChangeArrowheads="1"/>
          </p:cNvPicPr>
          <p:nvPr/>
        </p:nvPicPr>
        <p:blipFill>
          <a:blip r:embed="rId3" cstate="screen"/>
          <a:srcRect/>
          <a:stretch>
            <a:fillRect/>
          </a:stretch>
        </p:blipFill>
        <p:spPr bwMode="auto">
          <a:xfrm>
            <a:off x="455850" y="2667000"/>
            <a:ext cx="6858000" cy="4114800"/>
          </a:xfrm>
          <a:prstGeom prst="rect">
            <a:avLst/>
          </a:prstGeom>
          <a:noFill/>
        </p:spPr>
      </p:pic>
      <p:pic>
        <p:nvPicPr>
          <p:cNvPr id="5" name="Picture 2" descr="C:\Users\mw24\Documents\AguaClara\Challenges\Fall 2011\Atima top view.png"/>
          <p:cNvPicPr>
            <a:picLocks noChangeAspect="1" noChangeArrowheads="1"/>
          </p:cNvPicPr>
          <p:nvPr/>
        </p:nvPicPr>
        <p:blipFill>
          <a:blip r:embed="rId4" cstate="screen"/>
          <a:srcRect/>
          <a:stretch>
            <a:fillRect/>
          </a:stretch>
        </p:blipFill>
        <p:spPr bwMode="auto">
          <a:xfrm>
            <a:off x="7313850" y="3429000"/>
            <a:ext cx="1449150" cy="2590800"/>
          </a:xfrm>
          <a:prstGeom prst="rect">
            <a:avLst/>
          </a:prstGeom>
          <a:noFill/>
        </p:spPr>
      </p:pic>
      <p:pic>
        <p:nvPicPr>
          <p:cNvPr id="6" name="Picture 2" descr="C:\Users\mw24\Documents\AguaClara\Challenges\Fall 2011\Atima top view.png"/>
          <p:cNvPicPr>
            <a:picLocks noChangeAspect="1" noChangeArrowheads="1"/>
          </p:cNvPicPr>
          <p:nvPr/>
        </p:nvPicPr>
        <p:blipFill>
          <a:blip r:embed="rId5" cstate="screen"/>
          <a:srcRect/>
          <a:stretch>
            <a:fillRect/>
          </a:stretch>
        </p:blipFill>
        <p:spPr bwMode="auto">
          <a:xfrm>
            <a:off x="6617368" y="2667000"/>
            <a:ext cx="1905000" cy="3124200"/>
          </a:xfrm>
          <a:prstGeom prst="rect">
            <a:avLst/>
          </a:prstGeom>
          <a:noFill/>
        </p:spPr>
      </p:pic>
    </p:spTree>
    <p:extLst>
      <p:ext uri="{BB962C8B-B14F-4D97-AF65-F5344CB8AC3E}">
        <p14:creationId xmlns="" xmlns:p14="http://schemas.microsoft.com/office/powerpoint/2010/main" val="283755111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0" presetClass="path" presetSubtype="0" accel="50000" decel="50000" fill="hold" nodeType="clickEffect">
                                  <p:stCondLst>
                                    <p:cond delay="0"/>
                                  </p:stCondLst>
                                  <p:childTnLst>
                                    <p:animMotion origin="layout" path="M 3.33333E-6 0 C -0.01077 -0.05764 0.02343 -0.28079 -0.06476 -0.3456 C -0.15295 -0.41042 -0.43247 -0.37986 -0.52917 -0.38889 " pathEditMode="relative" rAng="0" ptsTypes="aaa">
                                      <p:cBhvr>
                                        <p:cTn id="6" dur="2000" fill="hold"/>
                                        <p:tgtEl>
                                          <p:spTgt spid="5"/>
                                        </p:tgtEl>
                                        <p:attrNameLst>
                                          <p:attrName>ppt_x</p:attrName>
                                          <p:attrName>ppt_y</p:attrName>
                                        </p:attrNameLst>
                                      </p:cBhvr>
                                      <p:rCtr x="-253" y="-205"/>
                                    </p:animMotion>
                                  </p:childTnLst>
                                </p:cTn>
                              </p:par>
                              <p:par>
                                <p:cTn id="7" presetID="8" presetClass="emph" presetSubtype="0" fill="hold" nodeType="withEffect">
                                  <p:stCondLst>
                                    <p:cond delay="0"/>
                                  </p:stCondLst>
                                  <p:childTnLst>
                                    <p:animRot by="5400000">
                                      <p:cBhvr>
                                        <p:cTn id="8" dur="2000" fill="hold"/>
                                        <p:tgtEl>
                                          <p:spTgt spid="5"/>
                                        </p:tgtEl>
                                        <p:attrNameLst>
                                          <p:attrName>r</p:attrName>
                                        </p:attrNameLst>
                                      </p:cBhvr>
                                    </p:animRot>
                                  </p:childTnLst>
                                </p:cTn>
                              </p:par>
                            </p:childTnLst>
                          </p:cTn>
                        </p:par>
                      </p:childTnLst>
                    </p:cTn>
                  </p:par>
                  <p:par>
                    <p:cTn id="9" fill="hold">
                      <p:stCondLst>
                        <p:cond delay="indefinite"/>
                      </p:stCondLst>
                      <p:childTnLst>
                        <p:par>
                          <p:cTn id="10" fill="hold">
                            <p:stCondLst>
                              <p:cond delay="0"/>
                            </p:stCondLst>
                            <p:childTnLst>
                              <p:par>
                                <p:cTn id="11" presetID="8" presetClass="emph" presetSubtype="0" fill="hold" nodeType="clickEffect">
                                  <p:stCondLst>
                                    <p:cond delay="0"/>
                                  </p:stCondLst>
                                  <p:childTnLst>
                                    <p:animRot by="10800000">
                                      <p:cBhvr>
                                        <p:cTn id="12" dur="2000" fill="hold"/>
                                        <p:tgtEl>
                                          <p:spTgt spid="5"/>
                                        </p:tgtEl>
                                        <p:attrNameLst>
                                          <p:attrName>r</p:attrName>
                                        </p:attrNameLst>
                                      </p:cBhvr>
                                    </p:animRot>
                                  </p:childTnLst>
                                </p:cTn>
                              </p:par>
                              <p:par>
                                <p:cTn id="13" presetID="63" presetClass="path" presetSubtype="0" accel="50000" decel="50000" fill="hold" nodeType="withEffect">
                                  <p:stCondLst>
                                    <p:cond delay="0"/>
                                  </p:stCondLst>
                                  <p:childTnLst>
                                    <p:animMotion origin="layout" path="M -0.52917 -0.38889 L -0.22917 -0.38889 " pathEditMode="relative" rAng="0" ptsTypes="AA">
                                      <p:cBhvr>
                                        <p:cTn id="14" dur="2000" fill="hold"/>
                                        <p:tgtEl>
                                          <p:spTgt spid="5"/>
                                        </p:tgtEl>
                                        <p:attrNameLst>
                                          <p:attrName>ppt_x</p:attrName>
                                          <p:attrName>ppt_y</p:attrName>
                                        </p:attrNameLst>
                                      </p:cBhvr>
                                      <p:rCtr x="150" y="0"/>
                                    </p:animMotion>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292" name="Picture 4" descr="https://lh6.googleusercontent.com/-Q_Cgul8tBAE/Thy8XklnFGI/AAAAAAAAhV8/gCpKOOe8apc/s576/DSC06250.JPG"/>
          <p:cNvPicPr>
            <a:picLocks noChangeAspect="1" noChangeArrowheads="1"/>
          </p:cNvPicPr>
          <p:nvPr/>
        </p:nvPicPr>
        <p:blipFill>
          <a:blip r:embed="rId2" cstate="screen"/>
          <a:srcRect/>
          <a:stretch>
            <a:fillRect/>
          </a:stretch>
        </p:blipFill>
        <p:spPr bwMode="auto">
          <a:xfrm>
            <a:off x="3657600" y="1981200"/>
            <a:ext cx="3657600" cy="4876800"/>
          </a:xfrm>
          <a:prstGeom prst="rect">
            <a:avLst/>
          </a:prstGeom>
          <a:noFill/>
        </p:spPr>
      </p:pic>
      <p:pic>
        <p:nvPicPr>
          <p:cNvPr id="12294" name="Picture 6" descr="https://lh6.googleusercontent.com/-YcYqT2cNKrQ/Thy8jWjcQaI/AAAAAAAAhXI/osmYq_e28sw/s576/DSC06259.JPG"/>
          <p:cNvPicPr>
            <a:picLocks noChangeAspect="1" noChangeArrowheads="1"/>
          </p:cNvPicPr>
          <p:nvPr/>
        </p:nvPicPr>
        <p:blipFill>
          <a:blip r:embed="rId3" cstate="screen"/>
          <a:srcRect/>
          <a:stretch>
            <a:fillRect/>
          </a:stretch>
        </p:blipFill>
        <p:spPr bwMode="auto">
          <a:xfrm>
            <a:off x="0" y="1981200"/>
            <a:ext cx="3657600" cy="4876800"/>
          </a:xfrm>
          <a:prstGeom prst="rect">
            <a:avLst/>
          </a:prstGeom>
          <a:noFill/>
        </p:spPr>
      </p:pic>
      <p:pic>
        <p:nvPicPr>
          <p:cNvPr id="12290" name="Picture 2" descr="https://lh5.googleusercontent.com/-6pokB6lPbWc/TkO_jHMVw-I/AAAAAAAAh6k/c6b1iOZMaFU/s800/DSC05428.JPG"/>
          <p:cNvPicPr>
            <a:picLocks noChangeAspect="1" noChangeArrowheads="1"/>
          </p:cNvPicPr>
          <p:nvPr/>
        </p:nvPicPr>
        <p:blipFill>
          <a:blip r:embed="rId4" cstate="screen"/>
          <a:srcRect/>
          <a:stretch>
            <a:fillRect/>
          </a:stretch>
        </p:blipFill>
        <p:spPr bwMode="auto">
          <a:xfrm>
            <a:off x="0" y="0"/>
            <a:ext cx="9144000" cy="6858000"/>
          </a:xfrm>
          <a:prstGeom prst="rect">
            <a:avLst/>
          </a:prstGeom>
          <a:noFill/>
        </p:spPr>
      </p:pic>
      <p:sp>
        <p:nvSpPr>
          <p:cNvPr id="2" name="Title 1"/>
          <p:cNvSpPr>
            <a:spLocks noGrp="1"/>
          </p:cNvSpPr>
          <p:nvPr>
            <p:ph type="title"/>
          </p:nvPr>
        </p:nvSpPr>
        <p:spPr/>
        <p:txBody>
          <a:bodyPr/>
          <a:lstStyle/>
          <a:p>
            <a:r>
              <a:rPr lang="en-US" dirty="0" smtClean="0"/>
              <a:t>Residuals Management</a:t>
            </a:r>
            <a:endParaRPr lang="en-US" dirty="0"/>
          </a:p>
        </p:txBody>
      </p:sp>
    </p:spTree>
    <p:extLst>
      <p:ext uri="{BB962C8B-B14F-4D97-AF65-F5344CB8AC3E}">
        <p14:creationId xmlns="" xmlns:p14="http://schemas.microsoft.com/office/powerpoint/2010/main" val="3676784931"/>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29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4000" dirty="0" smtClean="0"/>
              <a:t>Water Treatment Technology Selection Guide</a:t>
            </a:r>
            <a:endParaRPr lang="en-US" sz="4000" dirty="0"/>
          </a:p>
        </p:txBody>
      </p:sp>
      <p:sp>
        <p:nvSpPr>
          <p:cNvPr id="5" name="Flowchart: Decision 4"/>
          <p:cNvSpPr/>
          <p:nvPr/>
        </p:nvSpPr>
        <p:spPr>
          <a:xfrm>
            <a:off x="4207040" y="3276600"/>
            <a:ext cx="2667000" cy="1524000"/>
          </a:xfrm>
          <a:prstGeom prst="flowChartDecision">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000" dirty="0" smtClean="0">
                <a:solidFill>
                  <a:schemeClr val="tx1"/>
                </a:solidFill>
              </a:rPr>
              <a:t>WTTSG algorithm</a:t>
            </a:r>
            <a:endParaRPr lang="en-US" sz="2000" dirty="0">
              <a:solidFill>
                <a:schemeClr val="tx1"/>
              </a:solidFill>
            </a:endParaRPr>
          </a:p>
        </p:txBody>
      </p:sp>
      <p:sp>
        <p:nvSpPr>
          <p:cNvPr id="7" name="Flowchart: Data 6"/>
          <p:cNvSpPr/>
          <p:nvPr/>
        </p:nvSpPr>
        <p:spPr>
          <a:xfrm>
            <a:off x="0" y="1600200"/>
            <a:ext cx="4724400" cy="4648200"/>
          </a:xfrm>
          <a:prstGeom prst="flowChartInputOutpu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342900" lvl="0" indent="-342900" fontAlgn="base">
              <a:spcBef>
                <a:spcPct val="20000"/>
              </a:spcBef>
              <a:spcAft>
                <a:spcPct val="0"/>
              </a:spcAft>
              <a:buClr>
                <a:srgbClr val="00005A"/>
              </a:buClr>
              <a:buFont typeface="Wingdings" pitchFamily="2" charset="2"/>
              <a:buChar char="Ø"/>
            </a:pPr>
            <a:r>
              <a:rPr lang="en-US" sz="3200" kern="0" dirty="0" smtClean="0">
                <a:solidFill>
                  <a:schemeClr val="tx1"/>
                </a:solidFill>
              </a:rPr>
              <a:t>Water source</a:t>
            </a:r>
          </a:p>
          <a:p>
            <a:pPr marL="342900" lvl="0" indent="-342900" fontAlgn="base">
              <a:spcBef>
                <a:spcPct val="20000"/>
              </a:spcBef>
              <a:spcAft>
                <a:spcPct val="0"/>
              </a:spcAft>
              <a:buClr>
                <a:srgbClr val="00005A"/>
              </a:buClr>
              <a:buFont typeface="Wingdings" pitchFamily="2" charset="2"/>
              <a:buChar char="Ø"/>
            </a:pPr>
            <a:r>
              <a:rPr lang="en-US" sz="3200" kern="0" dirty="0" smtClean="0">
                <a:solidFill>
                  <a:schemeClr val="tx1"/>
                </a:solidFill>
              </a:rPr>
              <a:t>Turbidity</a:t>
            </a:r>
          </a:p>
          <a:p>
            <a:pPr marL="342900" lvl="0" indent="-342900" fontAlgn="base">
              <a:spcBef>
                <a:spcPct val="20000"/>
              </a:spcBef>
              <a:spcAft>
                <a:spcPct val="0"/>
              </a:spcAft>
              <a:buClr>
                <a:srgbClr val="00005A"/>
              </a:buClr>
              <a:buFont typeface="Wingdings" pitchFamily="2" charset="2"/>
              <a:buChar char="Ø"/>
            </a:pPr>
            <a:r>
              <a:rPr lang="en-US" sz="3200" kern="0" dirty="0" smtClean="0">
                <a:solidFill>
                  <a:schemeClr val="tx1"/>
                </a:solidFill>
              </a:rPr>
              <a:t>Access to chemicals</a:t>
            </a:r>
          </a:p>
          <a:p>
            <a:pPr marL="342900" lvl="0" indent="-342900" fontAlgn="base">
              <a:spcBef>
                <a:spcPct val="20000"/>
              </a:spcBef>
              <a:spcAft>
                <a:spcPct val="0"/>
              </a:spcAft>
              <a:buClr>
                <a:srgbClr val="00005A"/>
              </a:buClr>
              <a:buFont typeface="Wingdings" pitchFamily="2" charset="2"/>
              <a:buChar char="Ø"/>
            </a:pPr>
            <a:r>
              <a:rPr lang="en-US" sz="3200" kern="0" dirty="0" smtClean="0">
                <a:solidFill>
                  <a:schemeClr val="tx1"/>
                </a:solidFill>
              </a:rPr>
              <a:t>Population to be served</a:t>
            </a:r>
          </a:p>
          <a:p>
            <a:pPr marL="342900" lvl="0" indent="-342900" fontAlgn="base">
              <a:spcBef>
                <a:spcPct val="20000"/>
              </a:spcBef>
              <a:spcAft>
                <a:spcPct val="0"/>
              </a:spcAft>
              <a:buClr>
                <a:srgbClr val="00005A"/>
              </a:buClr>
              <a:buFont typeface="Wingdings" pitchFamily="2" charset="2"/>
              <a:buChar char="Ø"/>
            </a:pPr>
            <a:r>
              <a:rPr lang="en-US" sz="3200" kern="0" dirty="0" smtClean="0">
                <a:solidFill>
                  <a:schemeClr val="tx1"/>
                </a:solidFill>
              </a:rPr>
              <a:t>Dry season flow rate</a:t>
            </a:r>
            <a:endParaRPr lang="en-US" sz="3200" kern="0" dirty="0">
              <a:solidFill>
                <a:schemeClr val="tx1"/>
              </a:solidFill>
            </a:endParaRPr>
          </a:p>
        </p:txBody>
      </p:sp>
      <p:sp>
        <p:nvSpPr>
          <p:cNvPr id="9" name="Flowchart: Terminator 8"/>
          <p:cNvSpPr/>
          <p:nvPr/>
        </p:nvSpPr>
        <p:spPr>
          <a:xfrm>
            <a:off x="6858000" y="2362200"/>
            <a:ext cx="2209800" cy="762000"/>
          </a:xfrm>
          <a:prstGeom prst="flowChartTerminator">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Flocculation/</a:t>
            </a:r>
          </a:p>
          <a:p>
            <a:pPr algn="ctr"/>
            <a:r>
              <a:rPr lang="en-US" sz="2400" dirty="0" smtClean="0">
                <a:solidFill>
                  <a:schemeClr val="tx1"/>
                </a:solidFill>
              </a:rPr>
              <a:t>Sedimentation</a:t>
            </a:r>
            <a:endParaRPr lang="en-US" sz="2400" dirty="0">
              <a:solidFill>
                <a:schemeClr val="tx1"/>
              </a:solidFill>
            </a:endParaRPr>
          </a:p>
        </p:txBody>
      </p:sp>
      <p:sp>
        <p:nvSpPr>
          <p:cNvPr id="10" name="Flowchart: Terminator 9"/>
          <p:cNvSpPr/>
          <p:nvPr/>
        </p:nvSpPr>
        <p:spPr>
          <a:xfrm>
            <a:off x="6858000" y="3124200"/>
            <a:ext cx="2209800" cy="762000"/>
          </a:xfrm>
          <a:prstGeom prst="flowChartTerminator">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Filtration: Stacked RSF</a:t>
            </a:r>
            <a:endParaRPr lang="en-US" sz="2400" dirty="0">
              <a:solidFill>
                <a:schemeClr val="tx1"/>
              </a:solidFill>
            </a:endParaRPr>
          </a:p>
        </p:txBody>
      </p:sp>
      <p:sp>
        <p:nvSpPr>
          <p:cNvPr id="11" name="Flowchart: Terminator 10"/>
          <p:cNvSpPr/>
          <p:nvPr/>
        </p:nvSpPr>
        <p:spPr>
          <a:xfrm>
            <a:off x="6858000" y="3886200"/>
            <a:ext cx="2209800" cy="762000"/>
          </a:xfrm>
          <a:prstGeom prst="flowChartTerminator">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Chlorination</a:t>
            </a:r>
            <a:endParaRPr lang="en-US" sz="2400" dirty="0">
              <a:solidFill>
                <a:schemeClr val="tx1"/>
              </a:solidFill>
            </a:endParaRPr>
          </a:p>
        </p:txBody>
      </p:sp>
      <p:sp>
        <p:nvSpPr>
          <p:cNvPr id="12" name="Flowchart: Terminator 11"/>
          <p:cNvSpPr/>
          <p:nvPr/>
        </p:nvSpPr>
        <p:spPr>
          <a:xfrm>
            <a:off x="6858000" y="4876800"/>
            <a:ext cx="2209800" cy="762000"/>
          </a:xfrm>
          <a:prstGeom prst="flowChartTerminator">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dirty="0" smtClean="0">
                <a:solidFill>
                  <a:schemeClr val="tx1"/>
                </a:solidFill>
              </a:rPr>
              <a:t>Multiple Stage Filtration</a:t>
            </a:r>
            <a:endParaRPr lang="en-US" sz="2400" dirty="0">
              <a:solidFill>
                <a:schemeClr val="tx1"/>
              </a:solidFill>
            </a:endParaRPr>
          </a:p>
        </p:txBody>
      </p:sp>
      <p:sp>
        <p:nvSpPr>
          <p:cNvPr id="15" name="Circular Arrow 14"/>
          <p:cNvSpPr/>
          <p:nvPr/>
        </p:nvSpPr>
        <p:spPr>
          <a:xfrm>
            <a:off x="4953000" y="3581400"/>
            <a:ext cx="1219200" cy="990600"/>
          </a:xfrm>
          <a:prstGeom prst="circularArrow">
            <a:avLst>
              <a:gd name="adj1" fmla="val 12500"/>
              <a:gd name="adj2" fmla="val 1083500"/>
              <a:gd name="adj3" fmla="val 20457681"/>
              <a:gd name="adj4" fmla="val 431467"/>
              <a:gd name="adj5" fmla="val 12500"/>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Tree>
    <p:extLst>
      <p:ext uri="{BB962C8B-B14F-4D97-AF65-F5344CB8AC3E}">
        <p14:creationId xmlns="" xmlns:p14="http://schemas.microsoft.com/office/powerpoint/2010/main" val="108713262"/>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par>
                                <p:cTn id="11" presetID="8" presetClass="emph" presetSubtype="0" fill="hold" grpId="1" nodeType="withEffect">
                                  <p:stCondLst>
                                    <p:cond delay="0"/>
                                  </p:stCondLst>
                                  <p:childTnLst>
                                    <p:animRot by="216000000">
                                      <p:cBhvr>
                                        <p:cTn id="12" dur="1000" fill="hold"/>
                                        <p:tgtEl>
                                          <p:spTgt spid="15"/>
                                        </p:tgtEl>
                                        <p:attrNameLst>
                                          <p:attrName>r</p:attrName>
                                        </p:attrNameLst>
                                      </p:cBhvr>
                                    </p:animRot>
                                  </p:childTnLst>
                                </p:cTn>
                              </p:par>
                            </p:childTnLst>
                          </p:cTn>
                        </p:par>
                        <p:par>
                          <p:cTn id="13" fill="hold">
                            <p:stCondLst>
                              <p:cond delay="1000"/>
                            </p:stCondLst>
                            <p:childTnLst>
                              <p:par>
                                <p:cTn id="14" presetID="10" presetClass="exit" presetSubtype="0" fill="hold" grpId="2" nodeType="afterEffect">
                                  <p:stCondLst>
                                    <p:cond delay="0"/>
                                  </p:stCondLst>
                                  <p:childTnLst>
                                    <p:animEffect transition="out" filter="fade">
                                      <p:cBhvr>
                                        <p:cTn id="15" dur="2000"/>
                                        <p:tgtEl>
                                          <p:spTgt spid="15"/>
                                        </p:tgtEl>
                                      </p:cBhvr>
                                    </p:animEffect>
                                    <p:set>
                                      <p:cBhvr>
                                        <p:cTn id="16" dur="1" fill="hold">
                                          <p:stCondLst>
                                            <p:cond delay="1999"/>
                                          </p:stCondLst>
                                        </p:cTn>
                                        <p:tgtEl>
                                          <p:spTgt spid="15"/>
                                        </p:tgtEl>
                                        <p:attrNameLst>
                                          <p:attrName>style.visibility</p:attrName>
                                        </p:attrNameLst>
                                      </p:cBhvr>
                                      <p:to>
                                        <p:strVal val="hidden"/>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0"/>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9"/>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grpId="0" nodeType="clickEffect">
                                  <p:stCondLst>
                                    <p:cond delay="0"/>
                                  </p:stCondLst>
                                  <p:childTnLst>
                                    <p:set>
                                      <p:cBhvr>
                                        <p:cTn id="32" dur="1" fill="hold">
                                          <p:stCondLst>
                                            <p:cond delay="0"/>
                                          </p:stCondLst>
                                        </p:cTn>
                                        <p:tgtEl>
                                          <p:spTgt spid="12"/>
                                        </p:tgtEl>
                                        <p:attrNameLst>
                                          <p:attrName>style.visibility</p:attrName>
                                        </p:attrNameLst>
                                      </p:cBhvr>
                                      <p:to>
                                        <p:strVal val="visible"/>
                                      </p:to>
                                    </p:set>
                                  </p:childTnLst>
                                </p:cTn>
                              </p:par>
                              <p:par>
                                <p:cTn id="33" presetID="10" presetClass="exit" presetSubtype="0" fill="hold" grpId="1" nodeType="withEffect">
                                  <p:stCondLst>
                                    <p:cond delay="0"/>
                                  </p:stCondLst>
                                  <p:childTnLst>
                                    <p:animEffect transition="out" filter="fade">
                                      <p:cBhvr>
                                        <p:cTn id="34" dur="2000"/>
                                        <p:tgtEl>
                                          <p:spTgt spid="9"/>
                                        </p:tgtEl>
                                      </p:cBhvr>
                                    </p:animEffect>
                                    <p:set>
                                      <p:cBhvr>
                                        <p:cTn id="35" dur="1" fill="hold">
                                          <p:stCondLst>
                                            <p:cond delay="1999"/>
                                          </p:stCondLst>
                                        </p:cTn>
                                        <p:tgtEl>
                                          <p:spTgt spid="9"/>
                                        </p:tgtEl>
                                        <p:attrNameLst>
                                          <p:attrName>style.visibility</p:attrName>
                                        </p:attrNameLst>
                                      </p:cBhvr>
                                      <p:to>
                                        <p:strVal val="hidden"/>
                                      </p:to>
                                    </p:set>
                                  </p:childTnLst>
                                </p:cTn>
                              </p:par>
                              <p:par>
                                <p:cTn id="36" presetID="10" presetClass="exit" presetSubtype="0" fill="hold" grpId="1" nodeType="withEffect">
                                  <p:stCondLst>
                                    <p:cond delay="0"/>
                                  </p:stCondLst>
                                  <p:childTnLst>
                                    <p:animEffect transition="out" filter="fade">
                                      <p:cBhvr>
                                        <p:cTn id="37" dur="2000"/>
                                        <p:tgtEl>
                                          <p:spTgt spid="10"/>
                                        </p:tgtEl>
                                      </p:cBhvr>
                                    </p:animEffect>
                                    <p:set>
                                      <p:cBhvr>
                                        <p:cTn id="38" dur="1" fill="hold">
                                          <p:stCondLst>
                                            <p:cond delay="1999"/>
                                          </p:stCondLst>
                                        </p:cTn>
                                        <p:tgtEl>
                                          <p:spTgt spid="10"/>
                                        </p:tgtEl>
                                        <p:attrNameLst>
                                          <p:attrName>style.visibility</p:attrName>
                                        </p:attrNameLst>
                                      </p:cBhvr>
                                      <p:to>
                                        <p:strVal val="hidden"/>
                                      </p:to>
                                    </p:set>
                                  </p:childTnLst>
                                </p:cTn>
                              </p:par>
                              <p:par>
                                <p:cTn id="39" presetID="10" presetClass="exit" presetSubtype="0" fill="hold" grpId="1" nodeType="withEffect">
                                  <p:stCondLst>
                                    <p:cond delay="0"/>
                                  </p:stCondLst>
                                  <p:childTnLst>
                                    <p:animEffect transition="out" filter="fade">
                                      <p:cBhvr>
                                        <p:cTn id="40" dur="2000"/>
                                        <p:tgtEl>
                                          <p:spTgt spid="11"/>
                                        </p:tgtEl>
                                      </p:cBhvr>
                                    </p:animEffect>
                                    <p:set>
                                      <p:cBhvr>
                                        <p:cTn id="41" dur="1" fill="hold">
                                          <p:stCondLst>
                                            <p:cond delay="1999"/>
                                          </p:stCondLst>
                                        </p:cTn>
                                        <p:tgtEl>
                                          <p:spTgt spid="11"/>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animBg="1"/>
      <p:bldP spid="9" grpId="1" animBg="1"/>
      <p:bldP spid="10" grpId="0" animBg="1"/>
      <p:bldP spid="10" grpId="1" animBg="1"/>
      <p:bldP spid="11" grpId="0" animBg="1"/>
      <p:bldP spid="11" grpId="1" animBg="1"/>
      <p:bldP spid="12" grpId="0" animBg="1"/>
      <p:bldP spid="15" grpId="0" animBg="1"/>
      <p:bldP spid="15" grpId="1" animBg="1"/>
      <p:bldP spid="15" grpId="2"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Web Browser UI for ADT</a:t>
            </a:r>
            <a:endParaRPr lang="en-US" dirty="0"/>
          </a:p>
        </p:txBody>
      </p:sp>
      <p:pic>
        <p:nvPicPr>
          <p:cNvPr id="10241" name="Picture 1"/>
          <p:cNvPicPr>
            <a:picLocks noChangeAspect="1" noChangeArrowheads="1"/>
          </p:cNvPicPr>
          <p:nvPr/>
        </p:nvPicPr>
        <p:blipFill>
          <a:blip r:embed="rId2" cstate="screen"/>
          <a:srcRect/>
          <a:stretch>
            <a:fillRect/>
          </a:stretch>
        </p:blipFill>
        <p:spPr bwMode="auto">
          <a:xfrm>
            <a:off x="0" y="1447800"/>
            <a:ext cx="9144000" cy="6248400"/>
          </a:xfrm>
          <a:prstGeom prst="rect">
            <a:avLst/>
          </a:prstGeom>
          <a:noFill/>
          <a:ln w="9525">
            <a:noFill/>
            <a:miter lim="800000"/>
            <a:headEnd/>
            <a:tailEnd/>
          </a:ln>
        </p:spPr>
      </p:pic>
      <p:sp>
        <p:nvSpPr>
          <p:cNvPr id="5" name="&quot;No&quot; Symbol 4"/>
          <p:cNvSpPr/>
          <p:nvPr/>
        </p:nvSpPr>
        <p:spPr>
          <a:xfrm>
            <a:off x="1371600" y="1905000"/>
            <a:ext cx="6324600" cy="4953000"/>
          </a:xfrm>
          <a:prstGeom prst="noSmoking">
            <a:avLst/>
          </a:prstGeom>
          <a:solidFill>
            <a:schemeClr val="accent4"/>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3" name="Content Placeholder 2"/>
          <p:cNvSpPr>
            <a:spLocks noGrp="1"/>
          </p:cNvSpPr>
          <p:nvPr>
            <p:ph idx="1"/>
          </p:nvPr>
        </p:nvSpPr>
        <p:spPr/>
        <p:txBody>
          <a:bodyPr/>
          <a:lstStyle/>
          <a:p>
            <a:r>
              <a:rPr lang="en-US" dirty="0" smtClean="0"/>
              <a:t>UI is user interface</a:t>
            </a:r>
          </a:p>
          <a:p>
            <a:r>
              <a:rPr lang="en-US" dirty="0" smtClean="0"/>
              <a:t>Eliminate need to download software to submit design request</a:t>
            </a:r>
          </a:p>
          <a:p>
            <a:r>
              <a:rPr lang="en-US" dirty="0" smtClean="0"/>
              <a:t>Switch to a web browser</a:t>
            </a:r>
          </a:p>
          <a:p>
            <a:r>
              <a:rPr lang="en-US" dirty="0" smtClean="0"/>
              <a:t>Increase visibility of AguaClara design tool</a:t>
            </a:r>
          </a:p>
          <a:p>
            <a:r>
              <a:rPr lang="en-US" dirty="0" smtClean="0"/>
              <a:t>Develop interface for design of individual components</a:t>
            </a:r>
          </a:p>
          <a:p>
            <a:endParaRPr lang="en-US" dirty="0"/>
          </a:p>
        </p:txBody>
      </p:sp>
    </p:spTree>
    <p:extLst>
      <p:ext uri="{BB962C8B-B14F-4D97-AF65-F5344CB8AC3E}">
        <p14:creationId xmlns="" xmlns:p14="http://schemas.microsoft.com/office/powerpoint/2010/main" val="564014905"/>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0" presetClass="exit" presetSubtype="0" fill="hold" nodeType="clickEffect">
                                  <p:stCondLst>
                                    <p:cond delay="0"/>
                                  </p:stCondLst>
                                  <p:childTnLst>
                                    <p:animEffect transition="out" filter="fade">
                                      <p:cBhvr>
                                        <p:cTn id="10" dur="2000"/>
                                        <p:tgtEl>
                                          <p:spTgt spid="10241"/>
                                        </p:tgtEl>
                                      </p:cBhvr>
                                    </p:animEffect>
                                    <p:set>
                                      <p:cBhvr>
                                        <p:cTn id="11" dur="1" fill="hold">
                                          <p:stCondLst>
                                            <p:cond delay="1999"/>
                                          </p:stCondLst>
                                        </p:cTn>
                                        <p:tgtEl>
                                          <p:spTgt spid="10241"/>
                                        </p:tgtEl>
                                        <p:attrNameLst>
                                          <p:attrName>style.visibility</p:attrName>
                                        </p:attrNameLst>
                                      </p:cBhvr>
                                      <p:to>
                                        <p:strVal val="hidden"/>
                                      </p:to>
                                    </p:set>
                                  </p:childTnLst>
                                </p:cTn>
                              </p:par>
                              <p:par>
                                <p:cTn id="12" presetID="10" presetClass="exit" presetSubtype="0" fill="hold" grpId="1" nodeType="withEffect">
                                  <p:stCondLst>
                                    <p:cond delay="0"/>
                                  </p:stCondLst>
                                  <p:childTnLst>
                                    <p:animEffect transition="out" filter="fade">
                                      <p:cBhvr>
                                        <p:cTn id="13" dur="2000"/>
                                        <p:tgtEl>
                                          <p:spTgt spid="5"/>
                                        </p:tgtEl>
                                      </p:cBhvr>
                                    </p:animEffect>
                                    <p:set>
                                      <p:cBhvr>
                                        <p:cTn id="14" dur="1" fill="hold">
                                          <p:stCondLst>
                                            <p:cond delay="1999"/>
                                          </p:stCondLst>
                                        </p:cTn>
                                        <p:tgtEl>
                                          <p:spTgt spid="5"/>
                                        </p:tgtEl>
                                        <p:attrNameLst>
                                          <p:attrName>style.visibility</p:attrName>
                                        </p:attrNameLst>
                                      </p:cBhvr>
                                      <p:to>
                                        <p:strVal val="hidden"/>
                                      </p:to>
                                    </p:set>
                                  </p:childTnLst>
                                </p:cTn>
                              </p:par>
                            </p:childTnLst>
                          </p:cTn>
                        </p:par>
                        <p:par>
                          <p:cTn id="15" fill="hold">
                            <p:stCondLst>
                              <p:cond delay="2000"/>
                            </p:stCondLst>
                            <p:childTnLst>
                              <p:par>
                                <p:cTn id="16" presetID="1" presetClass="entr" presetSubtype="0" fill="hold" grpId="0" nodeType="afterEffect">
                                  <p:stCondLst>
                                    <p:cond delay="0"/>
                                  </p:stCondLst>
                                  <p:childTnLst>
                                    <p:set>
                                      <p:cBhvr>
                                        <p:cTn id="17" dur="1" fill="hold">
                                          <p:stCondLst>
                                            <p:cond delay="0"/>
                                          </p:stCondLst>
                                        </p:cTn>
                                        <p:tgtEl>
                                          <p:spTgt spid="3">
                                            <p:txEl>
                                              <p:pRg st="0" end="0"/>
                                            </p:txEl>
                                          </p:spTgt>
                                        </p:tgtEl>
                                        <p:attrNameLst>
                                          <p:attrName>style.visibility</p:attrName>
                                        </p:attrNameLst>
                                      </p:cBhvr>
                                      <p:to>
                                        <p:strVal val="visible"/>
                                      </p:to>
                                    </p:set>
                                  </p:childTnLst>
                                </p:cTn>
                              </p:par>
                            </p:childTnLst>
                          </p:cTn>
                        </p:par>
                        <p:par>
                          <p:cTn id="18" fill="hold">
                            <p:stCondLst>
                              <p:cond delay="2000"/>
                            </p:stCondLst>
                            <p:childTnLst>
                              <p:par>
                                <p:cTn id="19" presetID="1" presetClass="entr" presetSubtype="0" fill="hold" grpId="0" nodeType="afterEffect">
                                  <p:stCondLst>
                                    <p:cond delay="0"/>
                                  </p:stCondLst>
                                  <p:childTnLst>
                                    <p:set>
                                      <p:cBhvr>
                                        <p:cTn id="20" dur="1" fill="hold">
                                          <p:stCondLst>
                                            <p:cond delay="0"/>
                                          </p:stCondLst>
                                        </p:cTn>
                                        <p:tgtEl>
                                          <p:spTgt spid="3">
                                            <p:txEl>
                                              <p:pRg st="1" end="1"/>
                                            </p:txEl>
                                          </p:spTgt>
                                        </p:tgtEl>
                                        <p:attrNameLst>
                                          <p:attrName>style.visibility</p:attrName>
                                        </p:attrNameLst>
                                      </p:cBhvr>
                                      <p:to>
                                        <p:strVal val="visible"/>
                                      </p:to>
                                    </p:set>
                                  </p:childTnLst>
                                </p:cTn>
                              </p:par>
                            </p:childTnLst>
                          </p:cTn>
                        </p:par>
                        <p:par>
                          <p:cTn id="21" fill="hold">
                            <p:stCondLst>
                              <p:cond delay="2000"/>
                            </p:stCondLst>
                            <p:childTnLst>
                              <p:par>
                                <p:cTn id="22" presetID="1" presetClass="entr" presetSubtype="0" fill="hold" grpId="0" nodeType="afterEffect">
                                  <p:stCondLst>
                                    <p:cond delay="0"/>
                                  </p:stCondLst>
                                  <p:childTnLst>
                                    <p:set>
                                      <p:cBhvr>
                                        <p:cTn id="23" dur="1" fill="hold">
                                          <p:stCondLst>
                                            <p:cond delay="0"/>
                                          </p:stCondLst>
                                        </p:cTn>
                                        <p:tgtEl>
                                          <p:spTgt spid="3">
                                            <p:txEl>
                                              <p:pRg st="2" end="2"/>
                                            </p:txEl>
                                          </p:spTgt>
                                        </p:tgtEl>
                                        <p:attrNameLst>
                                          <p:attrName>style.visibility</p:attrName>
                                        </p:attrNameLst>
                                      </p:cBhvr>
                                      <p:to>
                                        <p:strVal val="visible"/>
                                      </p:to>
                                    </p:set>
                                  </p:childTnLst>
                                </p:cTn>
                              </p:par>
                            </p:childTnLst>
                          </p:cTn>
                        </p:par>
                        <p:par>
                          <p:cTn id="24" fill="hold">
                            <p:stCondLst>
                              <p:cond delay="2000"/>
                            </p:stCondLst>
                            <p:childTnLst>
                              <p:par>
                                <p:cTn id="25" presetID="1" presetClass="entr" presetSubtype="0" fill="hold" grpId="0" nodeType="afterEffect">
                                  <p:stCondLst>
                                    <p:cond delay="0"/>
                                  </p:stCondLst>
                                  <p:childTnLst>
                                    <p:set>
                                      <p:cBhvr>
                                        <p:cTn id="26" dur="1" fill="hold">
                                          <p:stCondLst>
                                            <p:cond delay="0"/>
                                          </p:stCondLst>
                                        </p:cTn>
                                        <p:tgtEl>
                                          <p:spTgt spid="3">
                                            <p:txEl>
                                              <p:pRg st="3" end="3"/>
                                            </p:txEl>
                                          </p:spTgt>
                                        </p:tgtEl>
                                        <p:attrNameLst>
                                          <p:attrName>style.visibility</p:attrName>
                                        </p:attrNameLst>
                                      </p:cBhvr>
                                      <p:to>
                                        <p:strVal val="visible"/>
                                      </p:to>
                                    </p:set>
                                  </p:childTnLst>
                                </p:cTn>
                              </p:par>
                            </p:childTnLst>
                          </p:cTn>
                        </p:par>
                        <p:par>
                          <p:cTn id="27" fill="hold">
                            <p:stCondLst>
                              <p:cond delay="2000"/>
                            </p:stCondLst>
                            <p:childTnLst>
                              <p:par>
                                <p:cTn id="28" presetID="1" presetClass="entr" presetSubtype="0" fill="hold" grpId="0" nodeType="afterEffect">
                                  <p:stCondLst>
                                    <p:cond delay="0"/>
                                  </p:stCondLst>
                                  <p:childTnLst>
                                    <p:set>
                                      <p:cBhvr>
                                        <p:cTn id="29"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3" grpId="0" build="p"/>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Wiki Organizing/Crowd Sourcing</a:t>
            </a:r>
            <a:endParaRPr lang="en-US" dirty="0"/>
          </a:p>
        </p:txBody>
      </p:sp>
      <p:sp>
        <p:nvSpPr>
          <p:cNvPr id="3" name="Content Placeholder 2"/>
          <p:cNvSpPr>
            <a:spLocks noGrp="1"/>
          </p:cNvSpPr>
          <p:nvPr>
            <p:ph idx="1"/>
          </p:nvPr>
        </p:nvSpPr>
        <p:spPr/>
        <p:txBody>
          <a:bodyPr/>
          <a:lstStyle/>
          <a:p>
            <a:r>
              <a:rPr lang="en-US" dirty="0" smtClean="0"/>
              <a:t>Our wiki is one of our main sources of publicity. Improving our image and making the wiki easier to navigate for new visitors is a priority.</a:t>
            </a:r>
          </a:p>
          <a:p>
            <a:r>
              <a:rPr lang="en-US" dirty="0" smtClean="0"/>
              <a:t>We’ve developed methods to harness the power of Cornell students for the greater good. Would it be possible to post challenges that could be picked up and solved by experts outside of Cornell?</a:t>
            </a:r>
            <a:endParaRPr lang="en-US" dirty="0"/>
          </a:p>
        </p:txBody>
      </p:sp>
    </p:spTree>
    <p:extLst>
      <p:ext uri="{BB962C8B-B14F-4D97-AF65-F5344CB8AC3E}">
        <p14:creationId xmlns="" xmlns:p14="http://schemas.microsoft.com/office/powerpoint/2010/main" val="1846170068"/>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0" i="0" dirty="0" smtClean="0">
                <a:solidFill>
                  <a:schemeClr val="tx2"/>
                </a:solidFill>
                <a:latin typeface="+mj-lt"/>
                <a:ea typeface="+mj-ea"/>
                <a:cs typeface="+mj-cs"/>
              </a:rPr>
              <a:t>Karen</a:t>
            </a:r>
            <a:endParaRPr lang="en-US" dirty="0"/>
          </a:p>
        </p:txBody>
      </p:sp>
      <p:sp>
        <p:nvSpPr>
          <p:cNvPr id="4" name="Content Placeholder 3"/>
          <p:cNvSpPr>
            <a:spLocks noGrp="1"/>
          </p:cNvSpPr>
          <p:nvPr>
            <p:ph idx="1"/>
          </p:nvPr>
        </p:nvSpPr>
        <p:spPr/>
        <p:txBody>
          <a:bodyPr/>
          <a:lstStyle/>
          <a:p>
            <a:r>
              <a:rPr lang="en-US" dirty="0" smtClean="0"/>
              <a:t>Research Team Leader</a:t>
            </a:r>
          </a:p>
          <a:p>
            <a:r>
              <a:rPr lang="en-US" dirty="0" smtClean="0"/>
              <a:t>3</a:t>
            </a:r>
            <a:r>
              <a:rPr lang="en-US" baseline="30000" dirty="0" smtClean="0"/>
              <a:t>rd</a:t>
            </a:r>
            <a:r>
              <a:rPr lang="en-US" dirty="0" smtClean="0"/>
              <a:t> year PhD student</a:t>
            </a:r>
          </a:p>
          <a:p>
            <a:r>
              <a:rPr lang="en-US" sz="2800" dirty="0" smtClean="0"/>
              <a:t>Goalie for Cornell Women’s</a:t>
            </a:r>
            <a:br>
              <a:rPr lang="en-US" sz="2800" dirty="0" smtClean="0"/>
            </a:br>
            <a:r>
              <a:rPr lang="en-US" sz="2800" dirty="0" smtClean="0"/>
              <a:t> Water polo</a:t>
            </a:r>
          </a:p>
          <a:p>
            <a:pPr marL="0" indent="0">
              <a:buNone/>
            </a:pPr>
            <a:endParaRPr lang="en-US" dirty="0"/>
          </a:p>
        </p:txBody>
      </p:sp>
      <p:pic>
        <p:nvPicPr>
          <p:cNvPr id="3" name="Picture 2"/>
          <p:cNvPicPr>
            <a:picLocks noChangeAspect="1"/>
          </p:cNvPicPr>
          <p:nvPr/>
        </p:nvPicPr>
        <p:blipFill>
          <a:blip r:embed="rId3" cstate="screen">
            <a:extLst>
              <a:ext uri="{28A0092B-C50C-407E-A947-70E740481C1C}">
                <a14:useLocalDpi xmlns="" xmlns:a14="http://schemas.microsoft.com/office/drawing/2010/main" val="0"/>
              </a:ext>
            </a:extLst>
          </a:blip>
          <a:stretch>
            <a:fillRect/>
          </a:stretch>
        </p:blipFill>
        <p:spPr>
          <a:xfrm>
            <a:off x="762000" y="3810000"/>
            <a:ext cx="4353586" cy="2881951"/>
          </a:xfrm>
          <a:prstGeom prst="rect">
            <a:avLst/>
          </a:prstGeom>
        </p:spPr>
      </p:pic>
      <p:pic>
        <p:nvPicPr>
          <p:cNvPr id="6" name="Picture 5"/>
          <p:cNvPicPr>
            <a:picLocks noChangeAspect="1"/>
          </p:cNvPicPr>
          <p:nvPr/>
        </p:nvPicPr>
        <p:blipFill>
          <a:blip r:embed="rId4" cstate="screen">
            <a:extLst>
              <a:ext uri="{28A0092B-C50C-407E-A947-70E740481C1C}">
                <a14:useLocalDpi xmlns="" xmlns:a14="http://schemas.microsoft.com/office/drawing/2010/main" val="0"/>
              </a:ext>
            </a:extLst>
          </a:blip>
          <a:stretch>
            <a:fillRect/>
          </a:stretch>
        </p:blipFill>
        <p:spPr>
          <a:xfrm>
            <a:off x="5562600" y="1752600"/>
            <a:ext cx="2876049" cy="4808284"/>
          </a:xfrm>
          <a:prstGeom prst="rect">
            <a:avLst/>
          </a:prstGeom>
        </p:spPr>
      </p:pic>
    </p:spTree>
  </p:cSld>
  <p:clrMapOvr>
    <a:masterClrMapping/>
  </p:clrMapOvr>
  <p:transition>
    <p:fade/>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Public Relations</a:t>
            </a:r>
            <a:endParaRPr lang="en-US" dirty="0"/>
          </a:p>
        </p:txBody>
      </p:sp>
      <p:sp>
        <p:nvSpPr>
          <p:cNvPr id="3" name="Content Placeholder 2"/>
          <p:cNvSpPr>
            <a:spLocks noGrp="1"/>
          </p:cNvSpPr>
          <p:nvPr>
            <p:ph idx="1"/>
          </p:nvPr>
        </p:nvSpPr>
        <p:spPr/>
        <p:txBody>
          <a:bodyPr/>
          <a:lstStyle/>
          <a:p>
            <a:r>
              <a:rPr lang="en-US" dirty="0" smtClean="0"/>
              <a:t>We have a growing need to create a public face for the AguaClara program. We have opportunities to create positive press for Cornell, develop an internationally recognized solution for drinking water, and recruit the best students for Cornell.</a:t>
            </a:r>
            <a:endParaRPr lang="en-US" dirty="0"/>
          </a:p>
        </p:txBody>
      </p:sp>
    </p:spTree>
    <p:extLst>
      <p:ext uri="{BB962C8B-B14F-4D97-AF65-F5344CB8AC3E}">
        <p14:creationId xmlns="" xmlns:p14="http://schemas.microsoft.com/office/powerpoint/2010/main" val="3792479741"/>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8" name="Picture 4"/>
          <p:cNvPicPr>
            <a:picLocks noChangeAspect="1" noChangeArrowheads="1"/>
          </p:cNvPicPr>
          <p:nvPr/>
        </p:nvPicPr>
        <p:blipFill rotWithShape="1">
          <a:blip r:embed="rId2" cstate="screen">
            <a:extLst>
              <a:ext uri="{28A0092B-C50C-407E-A947-70E740481C1C}">
                <a14:useLocalDpi xmlns="" xmlns:a14="http://schemas.microsoft.com/office/drawing/2010/main" val="0"/>
              </a:ext>
            </a:extLst>
          </a:blip>
          <a:srcRect/>
          <a:stretch/>
        </p:blipFill>
        <p:spPr bwMode="auto">
          <a:xfrm>
            <a:off x="-20782" y="-10161"/>
            <a:ext cx="9164782" cy="6857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Oval 3"/>
          <p:cNvSpPr/>
          <p:nvPr/>
        </p:nvSpPr>
        <p:spPr>
          <a:xfrm>
            <a:off x="3200400" y="2209800"/>
            <a:ext cx="2514600" cy="2514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718175875"/>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0" i="0" dirty="0" smtClean="0">
                <a:solidFill>
                  <a:schemeClr val="tx2"/>
                </a:solidFill>
                <a:latin typeface="+mj-lt"/>
                <a:ea typeface="+mj-ea"/>
                <a:cs typeface="+mj-cs"/>
              </a:rPr>
              <a:t>Tube Floc</a:t>
            </a:r>
            <a:endParaRPr lang="en-US" dirty="0"/>
          </a:p>
        </p:txBody>
      </p:sp>
      <p:sp>
        <p:nvSpPr>
          <p:cNvPr id="3" name="Content Placeholder 2"/>
          <p:cNvSpPr>
            <a:spLocks noGrp="1"/>
          </p:cNvSpPr>
          <p:nvPr>
            <p:ph idx="1"/>
          </p:nvPr>
        </p:nvSpPr>
        <p:spPr/>
        <p:txBody>
          <a:bodyPr/>
          <a:lstStyle/>
          <a:p>
            <a:r>
              <a:rPr lang="en-US" dirty="0" smtClean="0"/>
              <a:t>Experiments! Experiments! Experiments!</a:t>
            </a:r>
          </a:p>
          <a:p>
            <a:r>
              <a:rPr lang="en-US" dirty="0" smtClean="0"/>
              <a:t>Characterizing flocculator performance under various influent conditions and coagulant dosing scenarios</a:t>
            </a:r>
          </a:p>
          <a:p>
            <a:r>
              <a:rPr lang="en-US" dirty="0" smtClean="0"/>
              <a:t>Measuring size and charge of suspensions</a:t>
            </a:r>
          </a:p>
          <a:p>
            <a:r>
              <a:rPr lang="en-US" dirty="0" smtClean="0"/>
              <a:t>Documenting research for publication</a:t>
            </a:r>
            <a:endParaRPr lang="en-US" dirty="0"/>
          </a:p>
        </p:txBody>
      </p:sp>
    </p:spTree>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8" name="Picture 4"/>
          <p:cNvPicPr>
            <a:picLocks noChangeAspect="1" noChangeArrowheads="1"/>
          </p:cNvPicPr>
          <p:nvPr/>
        </p:nvPicPr>
        <p:blipFill rotWithShape="1">
          <a:blip r:embed="rId2" cstate="screen">
            <a:extLst>
              <a:ext uri="{28A0092B-C50C-407E-A947-70E740481C1C}">
                <a14:useLocalDpi xmlns="" xmlns:a14="http://schemas.microsoft.com/office/drawing/2010/main" val="0"/>
              </a:ext>
            </a:extLst>
          </a:blip>
          <a:srcRect/>
          <a:stretch/>
        </p:blipFill>
        <p:spPr bwMode="auto">
          <a:xfrm>
            <a:off x="-20782" y="-10161"/>
            <a:ext cx="9164782" cy="6857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Oval 3"/>
          <p:cNvSpPr/>
          <p:nvPr/>
        </p:nvSpPr>
        <p:spPr>
          <a:xfrm>
            <a:off x="1676400" y="1143000"/>
            <a:ext cx="2514600" cy="25146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4059315705"/>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0" i="0" dirty="0" smtClean="0">
                <a:solidFill>
                  <a:schemeClr val="tx2"/>
                </a:solidFill>
                <a:latin typeface="+mj-lt"/>
                <a:ea typeface="+mj-ea"/>
                <a:cs typeface="+mj-cs"/>
              </a:rPr>
              <a:t>Plate Settler Capture Velocity</a:t>
            </a:r>
            <a:endParaRPr lang="en-US" dirty="0"/>
          </a:p>
        </p:txBody>
      </p:sp>
      <p:sp>
        <p:nvSpPr>
          <p:cNvPr id="3" name="Content Placeholder 2"/>
          <p:cNvSpPr>
            <a:spLocks noGrp="1"/>
          </p:cNvSpPr>
          <p:nvPr>
            <p:ph idx="1"/>
          </p:nvPr>
        </p:nvSpPr>
        <p:spPr/>
        <p:txBody>
          <a:bodyPr/>
          <a:lstStyle/>
          <a:p>
            <a:r>
              <a:rPr lang="en-US" dirty="0" smtClean="0"/>
              <a:t>Experiments!</a:t>
            </a:r>
          </a:p>
          <a:p>
            <a:r>
              <a:rPr lang="en-US" dirty="0" smtClean="0"/>
              <a:t>Characterize performance of the sedimentation tank</a:t>
            </a:r>
            <a:r>
              <a:rPr lang="en-US" dirty="0"/>
              <a:t> </a:t>
            </a:r>
            <a:r>
              <a:rPr lang="en-US" dirty="0" smtClean="0"/>
              <a:t>under various conditions</a:t>
            </a:r>
          </a:p>
          <a:p>
            <a:pPr lvl="1"/>
            <a:r>
              <a:rPr lang="en-US" dirty="0" smtClean="0"/>
              <a:t>Coagulant type and dose</a:t>
            </a:r>
          </a:p>
          <a:p>
            <a:pPr lvl="1"/>
            <a:r>
              <a:rPr lang="en-US" dirty="0" smtClean="0"/>
              <a:t>Influent water quality</a:t>
            </a:r>
          </a:p>
          <a:p>
            <a:pPr lvl="1"/>
            <a:r>
              <a:rPr lang="en-US" dirty="0" smtClean="0"/>
              <a:t>Plate settler length and spacing</a:t>
            </a:r>
            <a:endParaRPr lang="en-US" dirty="0"/>
          </a:p>
          <a:p>
            <a:pPr marL="0" indent="0">
              <a:buNone/>
            </a:pPr>
            <a:endParaRPr lang="en-US" dirty="0"/>
          </a:p>
        </p:txBody>
      </p:sp>
    </p:spTree>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endParaRPr lang="en-US" dirty="0"/>
          </a:p>
        </p:txBody>
      </p:sp>
      <p:pic>
        <p:nvPicPr>
          <p:cNvPr id="1028" name="Picture 4"/>
          <p:cNvPicPr>
            <a:picLocks noChangeAspect="1" noChangeArrowheads="1"/>
          </p:cNvPicPr>
          <p:nvPr/>
        </p:nvPicPr>
        <p:blipFill rotWithShape="1">
          <a:blip r:embed="rId2" cstate="screen">
            <a:extLst>
              <a:ext uri="{28A0092B-C50C-407E-A947-70E740481C1C}">
                <a14:useLocalDpi xmlns="" xmlns:a14="http://schemas.microsoft.com/office/drawing/2010/main" val="0"/>
              </a:ext>
            </a:extLst>
          </a:blip>
          <a:srcRect/>
          <a:stretch/>
        </p:blipFill>
        <p:spPr bwMode="auto">
          <a:xfrm>
            <a:off x="-20782" y="0"/>
            <a:ext cx="9164782" cy="6857999"/>
          </a:xfrm>
          <a:prstGeom prst="rect">
            <a:avLst/>
          </a:prstGeom>
          <a:noFill/>
          <a:ln>
            <a:noFill/>
          </a:ln>
          <a:effectLst/>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 uri="{AF507438-7753-43E0-B8FC-AC1667EBCBE1}">
              <a14:hiddenEffects xmlns="" xmlns:a14="http://schemas.microsoft.com/office/drawing/2010/main">
                <a:effectLst>
                  <a:outerShdw dist="35921" dir="2700000" algn="ctr" rotWithShape="0">
                    <a:schemeClr val="bg2"/>
                  </a:outerShdw>
                </a:effectLst>
              </a14:hiddenEffects>
            </a:ext>
          </a:extLst>
        </p:spPr>
      </p:pic>
      <p:sp>
        <p:nvSpPr>
          <p:cNvPr id="4" name="Oval 3"/>
          <p:cNvSpPr/>
          <p:nvPr/>
        </p:nvSpPr>
        <p:spPr>
          <a:xfrm>
            <a:off x="5867400" y="3342068"/>
            <a:ext cx="914400" cy="914400"/>
          </a:xfrm>
          <a:prstGeom prst="ellipse">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 xmlns:p14="http://schemas.microsoft.com/office/powerpoint/2010/main" val="2718175875"/>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z="5400" b="0" i="0" dirty="0" smtClean="0">
                <a:solidFill>
                  <a:schemeClr val="tx2"/>
                </a:solidFill>
                <a:latin typeface="+mj-lt"/>
                <a:ea typeface="+mj-ea"/>
                <a:cs typeface="+mj-cs"/>
              </a:rPr>
              <a:t>Linear Chemical Dose Controller</a:t>
            </a:r>
            <a:endParaRPr lang="en-US" dirty="0"/>
          </a:p>
        </p:txBody>
      </p:sp>
      <p:sp>
        <p:nvSpPr>
          <p:cNvPr id="3" name="Content Placeholder 2"/>
          <p:cNvSpPr>
            <a:spLocks noGrp="1"/>
          </p:cNvSpPr>
          <p:nvPr>
            <p:ph idx="1"/>
          </p:nvPr>
        </p:nvSpPr>
        <p:spPr/>
        <p:txBody>
          <a:bodyPr/>
          <a:lstStyle/>
          <a:p>
            <a:r>
              <a:rPr lang="en-US" dirty="0" smtClean="0"/>
              <a:t>Continue the work of previous teams by making the dose controller viable</a:t>
            </a:r>
          </a:p>
          <a:p>
            <a:r>
              <a:rPr lang="en-US" dirty="0" smtClean="0"/>
              <a:t>Existing design – document parts, assembly, calibration, and maintenance</a:t>
            </a:r>
          </a:p>
          <a:p>
            <a:r>
              <a:rPr lang="en-US" dirty="0" smtClean="0"/>
              <a:t>Study the influence of coagulant viscosity on design and operation</a:t>
            </a:r>
            <a:endParaRPr lang="en-US" dirty="0"/>
          </a:p>
        </p:txBody>
      </p:sp>
    </p:spTree>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AguaClara">
  <a:themeElements>
    <a:clrScheme name="classroom">
      <a:dk1>
        <a:srgbClr val="000000"/>
      </a:dk1>
      <a:lt1>
        <a:srgbClr val="FFFFFF"/>
      </a:lt1>
      <a:dk2>
        <a:srgbClr val="00005A"/>
      </a:dk2>
      <a:lt2>
        <a:srgbClr val="FFFFFF"/>
      </a:lt2>
      <a:accent1>
        <a:srgbClr val="0300BE"/>
      </a:accent1>
      <a:accent2>
        <a:srgbClr val="FBA305"/>
      </a:accent2>
      <a:accent3>
        <a:srgbClr val="3399FF"/>
      </a:accent3>
      <a:accent4>
        <a:srgbClr val="AC0000"/>
      </a:accent4>
      <a:accent5>
        <a:srgbClr val="F7B0B0"/>
      </a:accent5>
      <a:accent6>
        <a:srgbClr val="E39304"/>
      </a:accent6>
      <a:hlink>
        <a:srgbClr val="678EFD"/>
      </a:hlink>
      <a:folHlink>
        <a:srgbClr val="AC00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none" rtlCol="0">
        <a:spAutoFit/>
      </a:bodyPr>
      <a:lstStyle>
        <a:defPPr>
          <a:defRPr dirty="0" smtClean="0">
            <a:latin typeface="+mn-lt"/>
          </a:defRPr>
        </a:defPPr>
      </a:lstStyle>
    </a:txDef>
  </a:objectDefaults>
  <a:extraClrSchemeLst>
    <a:extraClrScheme>
      <a:clrScheme name="1_AguaClara the road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1_AguaClara the road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1_AguaClara the road 3">
        <a:dk1>
          <a:srgbClr val="000000"/>
        </a:dk1>
        <a:lt1>
          <a:srgbClr val="FFFFFF"/>
        </a:lt1>
        <a:dk2>
          <a:srgbClr val="000000"/>
        </a:dk2>
        <a:lt2>
          <a:srgbClr val="969696"/>
        </a:lt2>
        <a:accent1>
          <a:srgbClr val="FF3300"/>
        </a:accent1>
        <a:accent2>
          <a:srgbClr val="FF9900"/>
        </a:accent2>
        <a:accent3>
          <a:srgbClr val="FFFFFF"/>
        </a:accent3>
        <a:accent4>
          <a:srgbClr val="000000"/>
        </a:accent4>
        <a:accent5>
          <a:srgbClr val="FFADAA"/>
        </a:accent5>
        <a:accent6>
          <a:srgbClr val="E78A00"/>
        </a:accent6>
        <a:hlink>
          <a:srgbClr val="3366FF"/>
        </a:hlink>
        <a:folHlink>
          <a:srgbClr val="A50021"/>
        </a:folHlink>
      </a:clrScheme>
      <a:clrMap bg1="lt1" tx1="dk1" bg2="lt2" tx2="dk2" accent1="accent1" accent2="accent2" accent3="accent3" accent4="accent4" accent5="accent5" accent6="accent6" hlink="hlink" folHlink="folHlink"/>
    </a:extraClrScheme>
    <a:extraClrScheme>
      <a:clrScheme name="1_AguaClara the road 4">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FFFFFF"/>
        </a:folHlink>
      </a:clrScheme>
      <a:clrMap bg1="lt1" tx1="dk1" bg2="lt2" tx2="dk2" accent1="accent1" accent2="accent2" accent3="accent3" accent4="accent4" accent5="accent5" accent6="accent6" hlink="hlink" folHlink="folHlink"/>
    </a:extraClrScheme>
    <a:extraClrScheme>
      <a:clrScheme name="1_AguaClara the road 5">
        <a:dk1>
          <a:srgbClr val="000000"/>
        </a:dk1>
        <a:lt1>
          <a:srgbClr val="FFFFFF"/>
        </a:lt1>
        <a:dk2>
          <a:srgbClr val="000000"/>
        </a:dk2>
        <a:lt2>
          <a:srgbClr val="969696"/>
        </a:lt2>
        <a:accent1>
          <a:srgbClr val="080808"/>
        </a:accent1>
        <a:accent2>
          <a:srgbClr val="777777"/>
        </a:accent2>
        <a:accent3>
          <a:srgbClr val="FFFFFF"/>
        </a:accent3>
        <a:accent4>
          <a:srgbClr val="000000"/>
        </a:accent4>
        <a:accent5>
          <a:srgbClr val="AAAAAA"/>
        </a:accent5>
        <a:accent6>
          <a:srgbClr val="6B6B6B"/>
        </a:accent6>
        <a:hlink>
          <a:srgbClr val="C0C0C0"/>
        </a:hlink>
        <a:folHlink>
          <a:srgbClr val="000000"/>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AguaClara</Template>
  <TotalTime>109</TotalTime>
  <Words>607</Words>
  <Application>Microsoft Office PowerPoint</Application>
  <PresentationFormat>On-screen Show (4:3)</PresentationFormat>
  <Paragraphs>100</Paragraphs>
  <Slides>30</Slides>
  <Notes>4</Notes>
  <HiddenSlides>0</HiddenSlides>
  <MMClips>0</MMClips>
  <ScaleCrop>false</ScaleCrop>
  <HeadingPairs>
    <vt:vector size="4" baseType="variant">
      <vt:variant>
        <vt:lpstr>Theme</vt:lpstr>
      </vt:variant>
      <vt:variant>
        <vt:i4>1</vt:i4>
      </vt:variant>
      <vt:variant>
        <vt:lpstr>Slide Titles</vt:lpstr>
      </vt:variant>
      <vt:variant>
        <vt:i4>30</vt:i4>
      </vt:variant>
    </vt:vector>
  </HeadingPairs>
  <TitlesOfParts>
    <vt:vector size="31" baseType="lpstr">
      <vt:lpstr>AguaClara</vt:lpstr>
      <vt:lpstr>Project Teams</vt:lpstr>
      <vt:lpstr>Design</vt:lpstr>
      <vt:lpstr>Karen</vt:lpstr>
      <vt:lpstr>Slide 4</vt:lpstr>
      <vt:lpstr>Tube Floc</vt:lpstr>
      <vt:lpstr>Slide 6</vt:lpstr>
      <vt:lpstr>Plate Settler Capture Velocity</vt:lpstr>
      <vt:lpstr>Slide 8</vt:lpstr>
      <vt:lpstr>Linear Chemical Dose Controller</vt:lpstr>
      <vt:lpstr>Slide 10</vt:lpstr>
      <vt:lpstr>Stock Tank Mixing</vt:lpstr>
      <vt:lpstr>Slide 12</vt:lpstr>
      <vt:lpstr>Turbidimeter</vt:lpstr>
      <vt:lpstr>Mickey</vt:lpstr>
      <vt:lpstr>Slide 15</vt:lpstr>
      <vt:lpstr>Stacked Rapid Sand Filter</vt:lpstr>
      <vt:lpstr>Demo Plant</vt:lpstr>
      <vt:lpstr>Ram Pump</vt:lpstr>
      <vt:lpstr>Foam Filter / POU design</vt:lpstr>
      <vt:lpstr>Slide 20</vt:lpstr>
      <vt:lpstr>Inlet Manifold Design</vt:lpstr>
      <vt:lpstr>Slide 22</vt:lpstr>
      <vt:lpstr>Sed Tank Hydraulics</vt:lpstr>
      <vt:lpstr>Structures</vt:lpstr>
      <vt:lpstr>Plant Layout Optimization</vt:lpstr>
      <vt:lpstr>Residuals Management</vt:lpstr>
      <vt:lpstr>Water Treatment Technology Selection Guide</vt:lpstr>
      <vt:lpstr>Web Browser UI for ADT</vt:lpstr>
      <vt:lpstr>Wiki Organizing/Crowd Sourcing</vt:lpstr>
      <vt:lpstr>Public Relations</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mw24</dc:creator>
  <cp:lastModifiedBy>aguaclara</cp:lastModifiedBy>
  <cp:revision>17</cp:revision>
  <dcterms:created xsi:type="dcterms:W3CDTF">2011-08-24T11:34:32Z</dcterms:created>
  <dcterms:modified xsi:type="dcterms:W3CDTF">2011-08-29T20:45:50Z</dcterms:modified>
</cp:coreProperties>
</file>