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6" r:id="rId2"/>
    <p:sldId id="276" r:id="rId3"/>
    <p:sldId id="293" r:id="rId4"/>
    <p:sldId id="294" r:id="rId5"/>
    <p:sldId id="257" r:id="rId6"/>
    <p:sldId id="259" r:id="rId7"/>
    <p:sldId id="313" r:id="rId8"/>
    <p:sldId id="315" r:id="rId9"/>
    <p:sldId id="314" r:id="rId10"/>
    <p:sldId id="258" r:id="rId11"/>
    <p:sldId id="277" r:id="rId12"/>
    <p:sldId id="309" r:id="rId13"/>
    <p:sldId id="260" r:id="rId14"/>
    <p:sldId id="311" r:id="rId15"/>
    <p:sldId id="261" r:id="rId16"/>
    <p:sldId id="262" r:id="rId17"/>
    <p:sldId id="263" r:id="rId18"/>
    <p:sldId id="264" r:id="rId19"/>
    <p:sldId id="278" r:id="rId20"/>
    <p:sldId id="265" r:id="rId21"/>
    <p:sldId id="266" r:id="rId22"/>
    <p:sldId id="267" r:id="rId23"/>
    <p:sldId id="272" r:id="rId24"/>
    <p:sldId id="274" r:id="rId25"/>
    <p:sldId id="273" r:id="rId26"/>
    <p:sldId id="268" r:id="rId27"/>
    <p:sldId id="269" r:id="rId28"/>
    <p:sldId id="270" r:id="rId29"/>
    <p:sldId id="271" r:id="rId30"/>
    <p:sldId id="275" r:id="rId31"/>
    <p:sldId id="279" r:id="rId32"/>
    <p:sldId id="280" r:id="rId33"/>
    <p:sldId id="281" r:id="rId34"/>
    <p:sldId id="282" r:id="rId35"/>
    <p:sldId id="283" r:id="rId36"/>
    <p:sldId id="286" r:id="rId37"/>
    <p:sldId id="299" r:id="rId38"/>
    <p:sldId id="287" r:id="rId39"/>
    <p:sldId id="285" r:id="rId40"/>
    <p:sldId id="303" r:id="rId41"/>
    <p:sldId id="300" r:id="rId42"/>
    <p:sldId id="301" r:id="rId43"/>
    <p:sldId id="302" r:id="rId44"/>
    <p:sldId id="304" r:id="rId45"/>
    <p:sldId id="305" r:id="rId46"/>
    <p:sldId id="289" r:id="rId47"/>
    <p:sldId id="290" r:id="rId48"/>
    <p:sldId id="306" r:id="rId49"/>
    <p:sldId id="307" r:id="rId50"/>
    <p:sldId id="308" r:id="rId51"/>
    <p:sldId id="310" r:id="rId52"/>
    <p:sldId id="319" r:id="rId53"/>
    <p:sldId id="291" r:id="rId54"/>
    <p:sldId id="288" r:id="rId55"/>
    <p:sldId id="292" r:id="rId56"/>
    <p:sldId id="312" r:id="rId57"/>
    <p:sldId id="298" r:id="rId58"/>
    <p:sldId id="320" r:id="rId59"/>
    <p:sldId id="318" r:id="rId60"/>
    <p:sldId id="295" r:id="rId61"/>
    <p:sldId id="316" r:id="rId62"/>
    <p:sldId id="317"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0" autoAdjust="0"/>
    <p:restoredTop sz="88211" autoAdjust="0"/>
  </p:normalViewPr>
  <p:slideViewPr>
    <p:cSldViewPr snapToGrid="0" snapToObjects="1">
      <p:cViewPr varScale="1">
        <p:scale>
          <a:sx n="76" d="100"/>
          <a:sy n="76" d="100"/>
        </p:scale>
        <p:origin x="-1944" y="-112"/>
      </p:cViewPr>
      <p:guideLst>
        <p:guide orient="horz" pos="2160"/>
        <p:guide pos="2880"/>
      </p:guideLst>
    </p:cSldViewPr>
  </p:slideViewPr>
  <p:outlineViewPr>
    <p:cViewPr>
      <p:scale>
        <a:sx n="33" d="100"/>
        <a:sy n="33" d="100"/>
      </p:scale>
      <p:origin x="0" y="7946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notesMaster" Target="notesMasters/notesMaster1.xml"/><Relationship Id="rId65" Type="http://schemas.openxmlformats.org/officeDocument/2006/relationships/printerSettings" Target="printerSettings/printerSettings1.bin"/><Relationship Id="rId66" Type="http://schemas.openxmlformats.org/officeDocument/2006/relationships/presProps" Target="presProps.xml"/><Relationship Id="rId67" Type="http://schemas.openxmlformats.org/officeDocument/2006/relationships/viewProps" Target="viewProps.xml"/><Relationship Id="rId68" Type="http://schemas.openxmlformats.org/officeDocument/2006/relationships/theme" Target="theme/theme1.xml"/><Relationship Id="rId69"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4189F9-38A0-5F49-86ED-F41A21DC414B}" type="datetimeFigureOut">
              <a:rPr lang="en-US" smtClean="0"/>
              <a:t>10/31/11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C3FBD4-268A-6746-B3A1-F0FDE6080979}" type="slidenum">
              <a:rPr lang="en-US" smtClean="0"/>
              <a:t>‹#›</a:t>
            </a:fld>
            <a:endParaRPr lang="en-US"/>
          </a:p>
        </p:txBody>
      </p:sp>
    </p:spTree>
    <p:extLst>
      <p:ext uri="{BB962C8B-B14F-4D97-AF65-F5344CB8AC3E}">
        <p14:creationId xmlns:p14="http://schemas.microsoft.com/office/powerpoint/2010/main" val="23831577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Fluid</a:t>
            </a:r>
            <a:r>
              <a:rPr lang="en-US" baseline="0" dirty="0" smtClean="0"/>
              <a:t> flows cranially along the ventral abdomen and then dorsally over the liver surface, thereby providing a mechanism for dissemination of localized inflammation or infection</a:t>
            </a:r>
            <a:r>
              <a:rPr lang="en-US" baseline="0" dirty="0" smtClean="0"/>
              <a:t>. (</a:t>
            </a:r>
            <a:r>
              <a:rPr lang="en-US" baseline="0" dirty="0" err="1" smtClean="0"/>
              <a:t>Hosgood</a:t>
            </a:r>
            <a:r>
              <a:rPr lang="en-US" baseline="0" dirty="0" smtClean="0"/>
              <a:t> study on </a:t>
            </a:r>
            <a:r>
              <a:rPr lang="en-US" baseline="0" dirty="0" err="1" smtClean="0"/>
              <a:t>Intraperitoneal</a:t>
            </a:r>
            <a:r>
              <a:rPr lang="en-US" baseline="0" dirty="0" smtClean="0"/>
              <a:t> Circulation and Drainage in the Dog, Vet </a:t>
            </a:r>
            <a:r>
              <a:rPr lang="en-US" baseline="0" dirty="0" err="1" smtClean="0"/>
              <a:t>Surg</a:t>
            </a:r>
            <a:r>
              <a:rPr lang="en-US" baseline="0" dirty="0" smtClean="0"/>
              <a:t> 1989)</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4</a:t>
            </a:fld>
            <a:endParaRPr lang="en-US"/>
          </a:p>
        </p:txBody>
      </p:sp>
    </p:spTree>
    <p:extLst>
      <p:ext uri="{BB962C8B-B14F-4D97-AF65-F5344CB8AC3E}">
        <p14:creationId xmlns:p14="http://schemas.microsoft.com/office/powerpoint/2010/main" val="2336471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Costello et al study for cats: Median WBC count=14600</a:t>
            </a:r>
            <a:r>
              <a:rPr lang="en-US" baseline="0" dirty="0" smtClean="0"/>
              <a:t> cells/</a:t>
            </a:r>
            <a:r>
              <a:rPr lang="en-US" baseline="0" dirty="0" err="1" smtClean="0"/>
              <a:t>ul</a:t>
            </a:r>
            <a:r>
              <a:rPr lang="en-US" baseline="0" dirty="0" smtClean="0"/>
              <a:t> (range 1500-64000; ref range=5500-19500 cells/</a:t>
            </a:r>
            <a:r>
              <a:rPr lang="en-US" baseline="0" dirty="0" err="1" smtClean="0"/>
              <a:t>uL</a:t>
            </a:r>
            <a:r>
              <a:rPr lang="en-US" baseline="0" dirty="0" smtClean="0"/>
              <a:t>). Band </a:t>
            </a:r>
            <a:r>
              <a:rPr lang="en-US" baseline="0" dirty="0" err="1" smtClean="0"/>
              <a:t>neutrophilia</a:t>
            </a:r>
            <a:r>
              <a:rPr lang="en-US" baseline="0" dirty="0" smtClean="0"/>
              <a:t> was identified in 23/36 (64%) cats; median band neutrophil count was 240 cells/</a:t>
            </a:r>
            <a:r>
              <a:rPr lang="en-US" baseline="0" dirty="0" err="1" smtClean="0"/>
              <a:t>uL</a:t>
            </a:r>
            <a:r>
              <a:rPr lang="en-US" baseline="0" dirty="0" smtClean="0"/>
              <a:t> (range=0-18,000 cells/</a:t>
            </a:r>
            <a:r>
              <a:rPr lang="en-US" baseline="0" dirty="0" err="1" smtClean="0"/>
              <a:t>uL</a:t>
            </a:r>
            <a:r>
              <a:rPr lang="en-US" baseline="0" dirty="0" smtClean="0"/>
              <a:t>).  Toxic WBC changes were reported for 13 (36%) cats and were designated as mild in 3 cats, moderate in 5 and marked in 5.  </a:t>
            </a:r>
          </a:p>
          <a:p>
            <a:r>
              <a:rPr lang="en-US" baseline="0" dirty="0" smtClean="0"/>
              <a:t>Anemia was found in 16 of 46 (35%) cats; median PCV was 32% (range, 9% to 63%; reference range, 27% to 45%); anemia has previously been reported to be a common </a:t>
            </a:r>
            <a:r>
              <a:rPr lang="en-US" baseline="0" dirty="0" err="1" smtClean="0"/>
              <a:t>clinicopathologic</a:t>
            </a:r>
            <a:r>
              <a:rPr lang="en-US" baseline="0" dirty="0" smtClean="0"/>
              <a:t> abnormality in cats with severe sepsis or septic peritonitis (Mueller et al: Use of closed-suction drains to treat generalized peritonitis in dogs and cats: 40 cases (1997-1999). JAVMA 2001: 219- all cats and 50% dogs post-op; and Brady et al: Severe sepsis in cats: 29 cases (1986-1998). JAVMA 2000: 217- 45% of cats.  The pathogenesis of anemia associated with sepsis and critical illness in cats is likely complex.  Factors that have been proposed to play a role in humans include frequent blood sampling, nutritional deficiencies, gastrointestinal tract blood loss, mechanical and antibody-mediated hemolysis, renal and hepatic insufficiency and bone marrow infiltrative disorders.  In addition, inflammatory mediators such as TNF-alpha and IL-1 inhibit </a:t>
            </a:r>
            <a:r>
              <a:rPr lang="en-US" baseline="0" dirty="0" err="1" smtClean="0"/>
              <a:t>erythroid</a:t>
            </a:r>
            <a:r>
              <a:rPr lang="en-US" baseline="0" dirty="0" smtClean="0"/>
              <a:t> precursor cells, reduce the formation of erythropoietin and blunt the response of the bone marrow to erythropoietin.  Decreased RBC lifespan also likely plays a role in the pathogenesis of anemia of inflammation, and RBCs in cats are particularly susceptible to oxidative damage because the feline hemoglobin molecule contains 8 reactive sulfhydryl groups.</a:t>
            </a:r>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17</a:t>
            </a:fld>
            <a:endParaRPr lang="en-US"/>
          </a:p>
        </p:txBody>
      </p:sp>
    </p:spTree>
    <p:extLst>
      <p:ext uri="{BB962C8B-B14F-4D97-AF65-F5344CB8AC3E}">
        <p14:creationId xmlns:p14="http://schemas.microsoft.com/office/powerpoint/2010/main" val="180835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Costello et al paper:</a:t>
            </a:r>
            <a:r>
              <a:rPr lang="en-US" baseline="0" dirty="0" smtClean="0"/>
              <a:t> median pH= 7.33 (range, 7.08-7.51; reference range, 7.36 to 7.47), </a:t>
            </a:r>
            <a:r>
              <a:rPr lang="en-US" baseline="0" dirty="0" err="1" smtClean="0"/>
              <a:t>acidemia</a:t>
            </a:r>
            <a:r>
              <a:rPr lang="en-US" baseline="0" dirty="0" smtClean="0"/>
              <a:t> (pH&lt;7.36) was identified in 21/34 cats, </a:t>
            </a:r>
            <a:r>
              <a:rPr lang="en-US" baseline="0" dirty="0" err="1" smtClean="0"/>
              <a:t>alkalemia</a:t>
            </a:r>
            <a:r>
              <a:rPr lang="en-US" baseline="0" dirty="0" smtClean="0"/>
              <a:t> (pH&gt;7.47) in 2.  Serum lactate concentration was measured in 33/51 cats.  Median lactate concentration was 2.9mmol/L (range, 0.5 to 11.3 </a:t>
            </a:r>
            <a:r>
              <a:rPr lang="en-US" baseline="0" dirty="0" err="1" smtClean="0"/>
              <a:t>mmol</a:t>
            </a:r>
            <a:r>
              <a:rPr lang="en-US" baseline="0" dirty="0" smtClean="0"/>
              <a:t>/L; reference range, 0.6 to 2.5mmol/L).  </a:t>
            </a:r>
            <a:r>
              <a:rPr lang="en-US" baseline="0" dirty="0" err="1" smtClean="0"/>
              <a:t>Hyperlactatemia</a:t>
            </a:r>
            <a:r>
              <a:rPr lang="en-US" baseline="0" dirty="0" smtClean="0"/>
              <a:t> was identified in 21 of 33 (64%) cats.</a:t>
            </a:r>
          </a:p>
          <a:p>
            <a:r>
              <a:rPr lang="en-US" baseline="0" dirty="0" smtClean="0"/>
              <a:t>Costello et al paper: Serum albumin concentration was measured in 37 of the 51 cats.  Mean +/- SD serum albumin concentration was 2.14 +/- 0.67 g/</a:t>
            </a:r>
            <a:r>
              <a:rPr lang="en-US" baseline="0" dirty="0" err="1" smtClean="0"/>
              <a:t>dL</a:t>
            </a:r>
            <a:r>
              <a:rPr lang="en-US" baseline="0" dirty="0" smtClean="0"/>
              <a:t> (reference range, 2.7 to 3.9 g/</a:t>
            </a:r>
            <a:r>
              <a:rPr lang="en-US" baseline="0" dirty="0" err="1" smtClean="0"/>
              <a:t>dL</a:t>
            </a:r>
            <a:r>
              <a:rPr lang="en-US" baseline="0" dirty="0" smtClean="0"/>
              <a:t>).  81% of cats had </a:t>
            </a:r>
            <a:r>
              <a:rPr lang="en-US" baseline="0" dirty="0" err="1" smtClean="0"/>
              <a:t>hypoalbuminemia</a:t>
            </a:r>
            <a:r>
              <a:rPr lang="en-US" baseline="0" dirty="0" smtClean="0"/>
              <a:t>.  </a:t>
            </a:r>
            <a:r>
              <a:rPr lang="en-US" baseline="0" dirty="0" err="1" smtClean="0"/>
              <a:t>Hypoalbuminemia</a:t>
            </a:r>
            <a:r>
              <a:rPr lang="en-US" baseline="0" dirty="0" smtClean="0"/>
              <a:t> is common in animals with septic peritonitis and has been reported as a complication of open peritoneal drainage in dogs and cats.  It is also common in cats with severe sepsis.  </a:t>
            </a:r>
            <a:r>
              <a:rPr lang="en-US" baseline="0" dirty="0" err="1" smtClean="0"/>
              <a:t>Hypoalbuminemia</a:t>
            </a:r>
            <a:r>
              <a:rPr lang="en-US" baseline="0" dirty="0" smtClean="0"/>
              <a:t> may be caused by increased losses, malnutrition, hepatic dysfunction, increased capillary permeability and shifting of hepatic synthetic pathways away from albumin production and towards production of acute phase proteins.</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Median blood glucose concentration (n=46 cats) was 125 (range, 25 to 494 mg/</a:t>
            </a:r>
            <a:r>
              <a:rPr lang="en-US" baseline="0" dirty="0" err="1" smtClean="0"/>
              <a:t>dL</a:t>
            </a:r>
            <a:r>
              <a:rPr lang="en-US" baseline="0" dirty="0" smtClean="0"/>
              <a:t>; reference range, 75 to 199mg/</a:t>
            </a:r>
            <a:r>
              <a:rPr lang="en-US" baseline="0" dirty="0" err="1" smtClean="0"/>
              <a:t>dL</a:t>
            </a:r>
            <a:r>
              <a:rPr lang="en-US" baseline="0" dirty="0" smtClean="0"/>
              <a:t>).  Hypoglycemia was identified in 10 cats, and hyperglycemia was identified in 6.  Hypoglycemia secondary to </a:t>
            </a:r>
            <a:r>
              <a:rPr lang="en-US" dirty="0" smtClean="0"/>
              <a:t>increased peripheral glucose use, impaired gluconeogenesis, depleted glycogen stores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baseline="0" dirty="0" smtClean="0"/>
              <a:t>Serum ionized calcium concentration was measured in 34 cats and was low in 20 (59%).  Mean +/- SD serum ionized calcium </a:t>
            </a:r>
            <a:r>
              <a:rPr lang="en-US" baseline="0" dirty="0" err="1" smtClean="0"/>
              <a:t>conentration</a:t>
            </a:r>
            <a:r>
              <a:rPr lang="en-US" baseline="0" dirty="0" smtClean="0"/>
              <a:t> was 1.09 +/- 0.11 </a:t>
            </a:r>
            <a:r>
              <a:rPr lang="en-US" baseline="0" dirty="0" err="1" smtClean="0"/>
              <a:t>mmol</a:t>
            </a:r>
            <a:r>
              <a:rPr lang="en-US" baseline="0" dirty="0" smtClean="0"/>
              <a:t>/L (reference range, 1.13 to 1.33mmol/L).  </a:t>
            </a:r>
            <a:r>
              <a:rPr lang="en-US" baseline="0" dirty="0" err="1" smtClean="0"/>
              <a:t>Hypocalcemia</a:t>
            </a:r>
            <a:r>
              <a:rPr lang="en-US" baseline="0" dirty="0" smtClean="0"/>
              <a:t> secondary to </a:t>
            </a:r>
            <a:r>
              <a:rPr lang="en-US" dirty="0" smtClean="0"/>
              <a:t>parathyroid gland </a:t>
            </a:r>
            <a:r>
              <a:rPr lang="en-US" dirty="0" err="1" smtClean="0"/>
              <a:t>suppresion</a:t>
            </a:r>
            <a:r>
              <a:rPr lang="en-US" dirty="0" smtClean="0"/>
              <a:t>, inadequate vitamin D concentrations and parathyroid hormone/vitamin D resistance</a:t>
            </a:r>
          </a:p>
          <a:p>
            <a:r>
              <a:rPr lang="en-US" baseline="0" dirty="0" smtClean="0"/>
              <a:t>Median total </a:t>
            </a:r>
            <a:r>
              <a:rPr lang="en-US" baseline="0" dirty="0" err="1" smtClean="0"/>
              <a:t>bilirbuin</a:t>
            </a:r>
            <a:r>
              <a:rPr lang="en-US" baseline="0" dirty="0" smtClean="0"/>
              <a:t> concentration (n=36) was 0.5mg/</a:t>
            </a:r>
            <a:r>
              <a:rPr lang="en-US" baseline="0" dirty="0" err="1" smtClean="0"/>
              <a:t>dL</a:t>
            </a:r>
            <a:r>
              <a:rPr lang="en-US" baseline="0" dirty="0" smtClean="0"/>
              <a:t> (range, 0.1 to 9.9mg/</a:t>
            </a:r>
            <a:r>
              <a:rPr lang="en-US" baseline="0" dirty="0" err="1" smtClean="0"/>
              <a:t>dL</a:t>
            </a:r>
            <a:r>
              <a:rPr lang="en-US" baseline="0" dirty="0" smtClean="0"/>
              <a:t>; reference range. 0.1-0.5 mg/</a:t>
            </a:r>
            <a:r>
              <a:rPr lang="en-US" baseline="0" dirty="0" err="1" smtClean="0"/>
              <a:t>dL</a:t>
            </a:r>
            <a:r>
              <a:rPr lang="en-US" baseline="0" dirty="0" smtClean="0"/>
              <a:t>).  </a:t>
            </a:r>
            <a:r>
              <a:rPr lang="en-US" baseline="0" dirty="0" err="1" smtClean="0"/>
              <a:t>Hyperbilirubinemia</a:t>
            </a:r>
            <a:r>
              <a:rPr lang="en-US" baseline="0" dirty="0" smtClean="0"/>
              <a:t> was identified in 44% cats.  Serum ALT was high in 28% cats (median ALT=65, 13-912 U/L; reference range, 20-107 U/L).  Median ALP (n=36) was 29.5 U/L (range, 10-246 U/L, reference range, 23-107 U/L).  GGT measured in 27 cats and was high in 17.  Median GGT was 11 (range, 5-26 U/L; reference range=1-5U/L).  Hepatic dysfunction can be a serious </a:t>
            </a:r>
            <a:r>
              <a:rPr lang="en-US" baseline="0" dirty="0" err="1" smtClean="0"/>
              <a:t>sequela</a:t>
            </a:r>
            <a:r>
              <a:rPr lang="en-US" baseline="0" dirty="0" smtClean="0"/>
              <a:t> of sepsis and septic peritonitis.  </a:t>
            </a:r>
            <a:r>
              <a:rPr lang="en-US" baseline="0" dirty="0" err="1" smtClean="0"/>
              <a:t>Hepatosplanchnic</a:t>
            </a:r>
            <a:r>
              <a:rPr lang="en-US" baseline="0" dirty="0" smtClean="0"/>
              <a:t> perfusion is impaired in septic shock, which leads to decreased oxygen and nutrient delivery to the liver.  High serum ALT and GGT activities have been associated with high mortality rates in dogs with septic peritonitis (Winkler and Greenfield, JVECC 2000) and in the present study, median serum ALT activity was significantly higher in cats that died despite treatment than in cats that survived.  The difference in median ALT activities between groups was not clinically significant.  </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18</a:t>
            </a:fld>
            <a:endParaRPr lang="en-US"/>
          </a:p>
        </p:txBody>
      </p:sp>
    </p:spTree>
    <p:extLst>
      <p:ext uri="{BB962C8B-B14F-4D97-AF65-F5344CB8AC3E}">
        <p14:creationId xmlns:p14="http://schemas.microsoft.com/office/powerpoint/2010/main" val="954680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Pneumoperitoneum</a:t>
            </a:r>
            <a:r>
              <a:rPr lang="en-US" baseline="0" dirty="0" smtClean="0"/>
              <a:t> secondary to perforation of a hollow viscous organ, penetrating trauma (including recent abdominal surgery), or the presence of gas-producing anaerobic bacteria</a:t>
            </a:r>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20</a:t>
            </a:fld>
            <a:endParaRPr lang="en-US"/>
          </a:p>
        </p:txBody>
      </p:sp>
    </p:spTree>
    <p:extLst>
      <p:ext uri="{BB962C8B-B14F-4D97-AF65-F5344CB8AC3E}">
        <p14:creationId xmlns:p14="http://schemas.microsoft.com/office/powerpoint/2010/main" val="473743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Diagnostic peritoneal peritoneal lavage</a:t>
            </a:r>
            <a:r>
              <a:rPr lang="en-US" baseline="0" dirty="0" smtClean="0"/>
              <a:t> should only be performed when peritonitis is suspected despite the absence of detectable effusion or when a minimal volume of effusion makes it difficult to obtain a sample.  Diagnostic peritoneal lavage is ideally performed using a peritoneal dialysis catheter but can also be performed using an over-the-needle, large bore (14 to 16 gauge) catheter.  The technique is performed by infusion of 22ml/kg of a warmed, sterile isotonic saline solution through the catheter inserted in an aseptically prepared site just caudal to the umbilicus and retrieval of a sample for analysis and culture and sensitivity.  It is important to remember that the lavage solution will dilute the sample and therefore may alter the analysis.  A repeat lavage may increase the accuracy of the technique when results of the first procedure are equivocal.</a:t>
            </a:r>
          </a:p>
        </p:txBody>
      </p:sp>
      <p:sp>
        <p:nvSpPr>
          <p:cNvPr id="4" name="Slide Number Placeholder 3"/>
          <p:cNvSpPr>
            <a:spLocks noGrp="1"/>
          </p:cNvSpPr>
          <p:nvPr>
            <p:ph type="sldNum" sz="quarter" idx="10"/>
          </p:nvPr>
        </p:nvSpPr>
        <p:spPr/>
        <p:txBody>
          <a:bodyPr/>
          <a:lstStyle/>
          <a:p>
            <a:fld id="{C8C3FBD4-268A-6746-B3A1-F0FDE6080979}" type="slidenum">
              <a:rPr lang="en-US" smtClean="0"/>
              <a:t>21</a:t>
            </a:fld>
            <a:endParaRPr lang="en-US"/>
          </a:p>
        </p:txBody>
      </p:sp>
    </p:spTree>
    <p:extLst>
      <p:ext uri="{BB962C8B-B14F-4D97-AF65-F5344CB8AC3E}">
        <p14:creationId xmlns:p14="http://schemas.microsoft.com/office/powerpoint/2010/main" val="2113377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Swann study: 14 dogs and 2 cats, a peritoneal fluid pH&lt;7.2, pCO2&gt;55mm hg,</a:t>
            </a:r>
            <a:r>
              <a:rPr lang="en-US" baseline="0" dirty="0" smtClean="0"/>
              <a:t> glucose concentration &lt;50mg/</a:t>
            </a:r>
            <a:r>
              <a:rPr lang="en-US" baseline="0" dirty="0" err="1" smtClean="0"/>
              <a:t>dL</a:t>
            </a:r>
            <a:r>
              <a:rPr lang="en-US" baseline="0" dirty="0" smtClean="0"/>
              <a:t>, and lactate concentration &gt; 5.5 </a:t>
            </a:r>
            <a:r>
              <a:rPr lang="en-US" baseline="0" dirty="0" err="1" smtClean="0"/>
              <a:t>mmol</a:t>
            </a:r>
            <a:r>
              <a:rPr lang="en-US" baseline="0" dirty="0" smtClean="0"/>
              <a:t>/L were specific for a septic peritoneal effusion.  It was reported also that the difference between blood glucose and peritoneal fluid glucose concentrations was more sensitive and specific than peritoneal fluid glucose concentration alone for the diagnosis of septic peritonitis (Van </a:t>
            </a:r>
            <a:r>
              <a:rPr lang="en-US" baseline="0" dirty="0" err="1" smtClean="0"/>
              <a:t>Hoogmoed</a:t>
            </a:r>
            <a:r>
              <a:rPr lang="en-US" baseline="0" dirty="0" smtClean="0"/>
              <a:t> et al, JAVMA, 1999).</a:t>
            </a:r>
          </a:p>
          <a:p>
            <a:r>
              <a:rPr lang="en-US" baseline="0" dirty="0" err="1" smtClean="0"/>
              <a:t>Bonczynski</a:t>
            </a:r>
            <a:r>
              <a:rPr lang="en-US" baseline="0" dirty="0" smtClean="0"/>
              <a:t> study limited by small sample size for lactate; 100% sensitivity and 100% specificity for blood-to-fluid lactate difference &lt;-2 </a:t>
            </a:r>
            <a:r>
              <a:rPr lang="en-US" baseline="0" dirty="0" err="1" smtClean="0"/>
              <a:t>mmol</a:t>
            </a:r>
            <a:r>
              <a:rPr lang="en-US" baseline="0" dirty="0" smtClean="0"/>
              <a:t>/L</a:t>
            </a:r>
            <a:br>
              <a:rPr lang="en-US" baseline="0" dirty="0" smtClean="0"/>
            </a:br>
            <a:r>
              <a:rPr lang="en-US" baseline="0" dirty="0" smtClean="0"/>
              <a:t>Levin study- if cutoff blood-to-fluid lactate value &lt;-1.5 </a:t>
            </a:r>
            <a:r>
              <a:rPr lang="en-US" baseline="0" dirty="0" err="1" smtClean="0"/>
              <a:t>mmol</a:t>
            </a:r>
            <a:r>
              <a:rPr lang="en-US" baseline="0" dirty="0" smtClean="0"/>
              <a:t>/L used, 88% sensitivity, 91% specificity, 90% accuracy</a:t>
            </a:r>
          </a:p>
          <a:p>
            <a:r>
              <a:rPr lang="en-US" baseline="0" dirty="0" smtClean="0"/>
              <a:t>Lower pH in septic effusion is likely because of the production of lactate from </a:t>
            </a:r>
            <a:r>
              <a:rPr lang="en-US" baseline="0" dirty="0" err="1" smtClean="0"/>
              <a:t>neutrophilic</a:t>
            </a:r>
            <a:r>
              <a:rPr lang="en-US" baseline="0" dirty="0" smtClean="0"/>
              <a:t> glycolysis and bacterial metabolites in the peritoneal fluid</a:t>
            </a:r>
          </a:p>
          <a:p>
            <a:r>
              <a:rPr lang="en-US" baseline="0" dirty="0" smtClean="0"/>
              <a:t>It is hypothesized that the glucose concentrations decrease in the abdominal fluid as bacterial invasion increases.  This may be because of glucose use by bacteria and phagocytic cells, glycolysis in the peritoneal fluid, or low blood to fluid glucose transport.</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23</a:t>
            </a:fld>
            <a:endParaRPr lang="en-US"/>
          </a:p>
        </p:txBody>
      </p:sp>
    </p:spTree>
    <p:extLst>
      <p:ext uri="{BB962C8B-B14F-4D97-AF65-F5344CB8AC3E}">
        <p14:creationId xmlns:p14="http://schemas.microsoft.com/office/powerpoint/2010/main" val="480556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preferential use of glucose by neoplastic cells and increased metabolism by those cells may have accounted for the decreased glucose seen in the neoplastic effusions.14 One study in humans also documented lower glucose levels in neoplastic effusions.</a:t>
            </a:r>
          </a:p>
          <a:p>
            <a:r>
              <a:rPr lang="en-US" sz="1200" kern="1200" dirty="0" smtClean="0">
                <a:solidFill>
                  <a:schemeClr val="tx1"/>
                </a:solidFill>
                <a:latin typeface="+mn-lt"/>
                <a:ea typeface="+mn-ea"/>
                <a:cs typeface="+mn-cs"/>
              </a:rPr>
              <a:t>Neoplastic cells have been shown to use anaerobic glycolysis for energy, thereby producing increased levels of lactate.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This increased production of lactate may explain the higher levels of lactate observed in the neoplastic effusions</a:t>
            </a:r>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24</a:t>
            </a:fld>
            <a:endParaRPr lang="en-US"/>
          </a:p>
        </p:txBody>
      </p:sp>
    </p:spTree>
    <p:extLst>
      <p:ext uri="{BB962C8B-B14F-4D97-AF65-F5344CB8AC3E}">
        <p14:creationId xmlns:p14="http://schemas.microsoft.com/office/powerpoint/2010/main" val="3314228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*Mortality</a:t>
            </a:r>
            <a:r>
              <a:rPr lang="en-US" baseline="0" dirty="0" smtClean="0"/>
              <a:t> rates in a variety of studies have shown a relationship between appropriate antibiotic choice prior to results of culture &amp; sensitivity.</a:t>
            </a:r>
          </a:p>
          <a:p>
            <a:r>
              <a:rPr lang="en-US" sz="1200" kern="1200" dirty="0" smtClean="0">
                <a:solidFill>
                  <a:schemeClr val="tx1"/>
                </a:solidFill>
                <a:latin typeface="+mn-lt"/>
                <a:ea typeface="+mn-ea"/>
                <a:cs typeface="+mn-cs"/>
              </a:rPr>
              <a:t>The mortality rate was higher (45% </a:t>
            </a:r>
            <a:r>
              <a:rPr lang="en-US" sz="1200" kern="1200" dirty="0" err="1" smtClean="0">
                <a:solidFill>
                  <a:schemeClr val="tx1"/>
                </a:solidFill>
                <a:latin typeface="+mn-lt"/>
                <a:ea typeface="+mn-ea"/>
                <a:cs typeface="+mn-cs"/>
              </a:rPr>
              <a:t>vs</a:t>
            </a:r>
            <a:r>
              <a:rPr lang="en-US" sz="1200" kern="1200" dirty="0" smtClean="0">
                <a:solidFill>
                  <a:schemeClr val="tx1"/>
                </a:solidFill>
                <a:latin typeface="+mn-lt"/>
                <a:ea typeface="+mn-ea"/>
                <a:cs typeface="+mn-cs"/>
              </a:rPr>
              <a:t> 29%) for patients in the</a:t>
            </a:r>
            <a:r>
              <a:rPr lang="en-US" sz="1200" kern="1200" baseline="0" dirty="0" smtClean="0">
                <a:solidFill>
                  <a:schemeClr val="tx1"/>
                </a:solidFill>
                <a:latin typeface="+mn-lt"/>
                <a:ea typeface="+mn-ea"/>
                <a:cs typeface="+mn-cs"/>
              </a:rPr>
              <a:t> Mueller study</a:t>
            </a:r>
            <a:r>
              <a:rPr lang="en-US" sz="1200" kern="1200" dirty="0" smtClean="0">
                <a:solidFill>
                  <a:schemeClr val="tx1"/>
                </a:solidFill>
                <a:latin typeface="+mn-lt"/>
                <a:ea typeface="+mn-ea"/>
                <a:cs typeface="+mn-cs"/>
              </a:rPr>
              <a:t> in which antimicrobials selected for empirical treatment were inappropriate (</a:t>
            </a:r>
            <a:r>
              <a:rPr lang="en-US" sz="1200" kern="1200" dirty="0" err="1" smtClean="0">
                <a:solidFill>
                  <a:schemeClr val="tx1"/>
                </a:solidFill>
                <a:latin typeface="+mn-lt"/>
                <a:ea typeface="+mn-ea"/>
                <a:cs typeface="+mn-cs"/>
              </a:rPr>
              <a:t>ie</a:t>
            </a:r>
            <a:r>
              <a:rPr lang="en-US" sz="1200" kern="1200" dirty="0" smtClean="0">
                <a:solidFill>
                  <a:schemeClr val="tx1"/>
                </a:solidFill>
                <a:latin typeface="+mn-lt"/>
                <a:ea typeface="+mn-ea"/>
                <a:cs typeface="+mn-cs"/>
              </a:rPr>
              <a:t>, bacteria that were eventually isolated were found to be resistant to antimicrobials chosen empirically) than for patients in which antimicrobials selected for empirical treatment were appropriate, but this differ- </a:t>
            </a:r>
            <a:r>
              <a:rPr lang="en-US" sz="1200" kern="1200" dirty="0" err="1" smtClean="0">
                <a:solidFill>
                  <a:schemeClr val="tx1"/>
                </a:solidFill>
                <a:latin typeface="+mn-lt"/>
                <a:ea typeface="+mn-ea"/>
                <a:cs typeface="+mn-cs"/>
              </a:rPr>
              <a:t>ence</a:t>
            </a:r>
            <a:r>
              <a:rPr lang="en-US" sz="1200" kern="1200" dirty="0" smtClean="0">
                <a:solidFill>
                  <a:schemeClr val="tx1"/>
                </a:solidFill>
                <a:latin typeface="+mn-lt"/>
                <a:ea typeface="+mn-ea"/>
                <a:cs typeface="+mn-cs"/>
              </a:rPr>
              <a:t> was not significant. </a:t>
            </a:r>
          </a:p>
          <a:p>
            <a:r>
              <a:rPr lang="en-US" sz="1200" kern="1200" dirty="0" smtClean="0">
                <a:solidFill>
                  <a:schemeClr val="tx1"/>
                </a:solidFill>
                <a:latin typeface="+mn-lt"/>
                <a:ea typeface="+mn-ea"/>
                <a:cs typeface="+mn-cs"/>
              </a:rPr>
              <a:t>Animals with </a:t>
            </a:r>
            <a:r>
              <a:rPr lang="en-US" sz="1200" kern="1200" dirty="0" err="1" smtClean="0">
                <a:solidFill>
                  <a:schemeClr val="tx1"/>
                </a:solidFill>
                <a:latin typeface="+mn-lt"/>
                <a:ea typeface="+mn-ea"/>
                <a:cs typeface="+mn-cs"/>
              </a:rPr>
              <a:t>polymicrobial</a:t>
            </a:r>
            <a:r>
              <a:rPr lang="en-US" sz="1200" kern="1200" dirty="0" smtClean="0">
                <a:solidFill>
                  <a:schemeClr val="tx1"/>
                </a:solidFill>
                <a:latin typeface="+mn-lt"/>
                <a:ea typeface="+mn-ea"/>
                <a:cs typeface="+mn-cs"/>
              </a:rPr>
              <a:t> infections had a higher mortality rate (54%) than did animals from which a single organism was isolated (24%), but again this difference was not significant. A higher mortality rate could be expected with </a:t>
            </a:r>
            <a:r>
              <a:rPr lang="en-US" sz="1200" kern="1200" dirty="0" err="1" smtClean="0">
                <a:solidFill>
                  <a:schemeClr val="tx1"/>
                </a:solidFill>
                <a:latin typeface="+mn-lt"/>
                <a:ea typeface="+mn-ea"/>
                <a:cs typeface="+mn-cs"/>
              </a:rPr>
              <a:t>polymicrobial</a:t>
            </a:r>
            <a:r>
              <a:rPr lang="en-US" sz="1200" kern="1200" dirty="0" smtClean="0">
                <a:solidFill>
                  <a:schemeClr val="tx1"/>
                </a:solidFill>
                <a:latin typeface="+mn-lt"/>
                <a:ea typeface="+mn-ea"/>
                <a:cs typeface="+mn-cs"/>
              </a:rPr>
              <a:t> infections, because some bacteria, especially endotoxin-</a:t>
            </a:r>
            <a:r>
              <a:rPr lang="en-US" sz="1200" kern="1200" dirty="0" err="1" smtClean="0">
                <a:solidFill>
                  <a:schemeClr val="tx1"/>
                </a:solidFill>
                <a:latin typeface="+mn-lt"/>
                <a:ea typeface="+mn-ea"/>
                <a:cs typeface="+mn-cs"/>
              </a:rPr>
              <a:t>generat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ing</a:t>
            </a:r>
            <a:r>
              <a:rPr lang="en-US" sz="1200" kern="1200" dirty="0" smtClean="0">
                <a:solidFill>
                  <a:schemeClr val="tx1"/>
                </a:solidFill>
                <a:latin typeface="+mn-lt"/>
                <a:ea typeface="+mn-ea"/>
                <a:cs typeface="+mn-cs"/>
              </a:rPr>
              <a:t> facultative anaerobes and obligate anaerobes, can act in a synergistic fashion.</a:t>
            </a:r>
          </a:p>
          <a:p>
            <a:r>
              <a:rPr lang="en-US" sz="1200" kern="1200" dirty="0" smtClean="0">
                <a:solidFill>
                  <a:schemeClr val="tx1"/>
                </a:solidFill>
                <a:latin typeface="+mn-lt"/>
                <a:ea typeface="+mn-ea"/>
                <a:cs typeface="+mn-cs"/>
              </a:rPr>
              <a:t>Ludwig study-</a:t>
            </a:r>
            <a:r>
              <a:rPr lang="en-US" sz="1200" kern="1200" baseline="0" dirty="0" smtClean="0">
                <a:solidFill>
                  <a:schemeClr val="tx1"/>
                </a:solidFill>
                <a:latin typeface="+mn-lt"/>
                <a:ea typeface="+mn-ea"/>
                <a:cs typeface="+mn-cs"/>
              </a:rPr>
              <a:t> biliary microbes- most commonly sensitive to </a:t>
            </a:r>
            <a:r>
              <a:rPr lang="en-US" sz="1200" kern="1200" baseline="0" dirty="0" err="1" smtClean="0">
                <a:solidFill>
                  <a:schemeClr val="tx1"/>
                </a:solidFill>
                <a:latin typeface="+mn-lt"/>
                <a:ea typeface="+mn-ea"/>
                <a:cs typeface="+mn-cs"/>
              </a:rPr>
              <a:t>enrofloxacin</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amikacin</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tribrissen</a:t>
            </a:r>
            <a:r>
              <a:rPr lang="en-US" sz="1200" kern="1200" baseline="0" dirty="0" smtClean="0">
                <a:solidFill>
                  <a:schemeClr val="tx1"/>
                </a:solidFill>
                <a:latin typeface="+mn-lt"/>
                <a:ea typeface="+mn-ea"/>
                <a:cs typeface="+mn-cs"/>
              </a:rPr>
              <a:t> or chloramphenicol; only 30% sensitive to cephalosporin first generation; recommended also to use metronidazole to expand anaerobic coverage</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31</a:t>
            </a:fld>
            <a:endParaRPr lang="en-US"/>
          </a:p>
        </p:txBody>
      </p:sp>
    </p:spTree>
    <p:extLst>
      <p:ext uri="{BB962C8B-B14F-4D97-AF65-F5344CB8AC3E}">
        <p14:creationId xmlns:p14="http://schemas.microsoft.com/office/powerpoint/2010/main" val="2984509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Surgical</a:t>
            </a:r>
            <a:r>
              <a:rPr lang="en-US" baseline="0" dirty="0" smtClean="0"/>
              <a:t> applications of the </a:t>
            </a:r>
            <a:r>
              <a:rPr lang="en-US" baseline="0" dirty="0" err="1" smtClean="0"/>
              <a:t>omentum</a:t>
            </a:r>
            <a:r>
              <a:rPr lang="en-US" baseline="0" dirty="0" smtClean="0"/>
              <a:t> relate to its immunogenic, </a:t>
            </a:r>
            <a:r>
              <a:rPr lang="en-US" baseline="0" dirty="0" err="1" smtClean="0"/>
              <a:t>angiogenic</a:t>
            </a:r>
            <a:r>
              <a:rPr lang="en-US" baseline="0" dirty="0" smtClean="0"/>
              <a:t> and adhesive properties and include </a:t>
            </a:r>
            <a:r>
              <a:rPr lang="en-US" baseline="0" dirty="0" err="1" smtClean="0"/>
              <a:t>intracapsular</a:t>
            </a:r>
            <a:r>
              <a:rPr lang="en-US" baseline="0" dirty="0" smtClean="0"/>
              <a:t> prostatic </a:t>
            </a:r>
            <a:r>
              <a:rPr lang="en-US" baseline="0" dirty="0" err="1" smtClean="0"/>
              <a:t>omentalization</a:t>
            </a:r>
            <a:r>
              <a:rPr lang="en-US" baseline="0" dirty="0" smtClean="0"/>
              <a:t> for prostatic abscess formation, pancreatic abscess </a:t>
            </a:r>
            <a:r>
              <a:rPr lang="en-US" baseline="0" dirty="0" err="1" smtClean="0"/>
              <a:t>omentalization</a:t>
            </a:r>
            <a:r>
              <a:rPr lang="en-US" baseline="0" dirty="0" smtClean="0"/>
              <a:t>, </a:t>
            </a:r>
            <a:r>
              <a:rPr lang="en-US" baseline="0" dirty="0" err="1" smtClean="0"/>
              <a:t>omentalization</a:t>
            </a:r>
            <a:r>
              <a:rPr lang="en-US" baseline="0" dirty="0" smtClean="0"/>
              <a:t> of </a:t>
            </a:r>
            <a:r>
              <a:rPr lang="en-US" baseline="0" dirty="0" err="1" smtClean="0"/>
              <a:t>enterotomy</a:t>
            </a:r>
            <a:r>
              <a:rPr lang="en-US" baseline="0" dirty="0" smtClean="0"/>
              <a:t> or intestinal resection and anastomosis sites and around gastrostomy or </a:t>
            </a:r>
            <a:r>
              <a:rPr lang="en-US" baseline="0" dirty="0" err="1" smtClean="0"/>
              <a:t>enterostomy</a:t>
            </a:r>
            <a:r>
              <a:rPr lang="en-US" baseline="0" dirty="0" smtClean="0"/>
              <a:t> tube sites.</a:t>
            </a:r>
          </a:p>
          <a:p>
            <a:r>
              <a:rPr lang="en-US" baseline="0" dirty="0" smtClean="0"/>
              <a:t>Because enteral nutrition directly nourishes enterocytes and decreases bacterial translocation across the intestinal wall, feeding tube placement (gastrostomy or </a:t>
            </a:r>
            <a:r>
              <a:rPr lang="en-US" baseline="0" dirty="0" err="1" smtClean="0"/>
              <a:t>jejunostomy</a:t>
            </a:r>
            <a:r>
              <a:rPr lang="en-US" baseline="0" dirty="0" smtClean="0"/>
              <a:t>) should be considered during initial surgical exploration</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33</a:t>
            </a:fld>
            <a:endParaRPr lang="en-US"/>
          </a:p>
        </p:txBody>
      </p:sp>
    </p:spTree>
    <p:extLst>
      <p:ext uri="{BB962C8B-B14F-4D97-AF65-F5344CB8AC3E}">
        <p14:creationId xmlns:p14="http://schemas.microsoft.com/office/powerpoint/2010/main" val="1145830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Antiseptics</a:t>
            </a:r>
            <a:r>
              <a:rPr lang="en-US" baseline="0" dirty="0" smtClean="0"/>
              <a:t> and antibiotics can induce a chemical peritonitis</a:t>
            </a:r>
          </a:p>
          <a:p>
            <a:r>
              <a:rPr lang="en-US" baseline="0" dirty="0" smtClean="0"/>
              <a:t>All lavage fluid should be retrieved because fluid accumulation in the abdominal cavity impairs bacterial </a:t>
            </a:r>
            <a:r>
              <a:rPr lang="en-US" baseline="0" dirty="0" err="1" smtClean="0"/>
              <a:t>opsonization</a:t>
            </a:r>
            <a:r>
              <a:rPr lang="en-US" baseline="0" dirty="0" smtClean="0"/>
              <a:t> and clearance</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34</a:t>
            </a:fld>
            <a:endParaRPr lang="en-US"/>
          </a:p>
        </p:txBody>
      </p:sp>
    </p:spTree>
    <p:extLst>
      <p:ext uri="{BB962C8B-B14F-4D97-AF65-F5344CB8AC3E}">
        <p14:creationId xmlns:p14="http://schemas.microsoft.com/office/powerpoint/2010/main" val="3066768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 peritoneal drainage</a:t>
            </a:r>
            <a:r>
              <a:rPr lang="en-US" baseline="0" dirty="0" smtClean="0"/>
              <a:t> used as a surgical treatment for generalized </a:t>
            </a:r>
            <a:r>
              <a:rPr lang="en-US" baseline="0" dirty="0" err="1" smtClean="0"/>
              <a:t>suppurative</a:t>
            </a:r>
            <a:r>
              <a:rPr lang="en-US" baseline="0" dirty="0" smtClean="0"/>
              <a:t> peritonitis first described in human medical literature in 1979.  </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39</a:t>
            </a:fld>
            <a:endParaRPr lang="en-US"/>
          </a:p>
        </p:txBody>
      </p:sp>
    </p:spTree>
    <p:extLst>
      <p:ext uri="{BB962C8B-B14F-4D97-AF65-F5344CB8AC3E}">
        <p14:creationId xmlns:p14="http://schemas.microsoft.com/office/powerpoint/2010/main" val="2730938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Peritonitis classified according to underlying etiology (primary</a:t>
            </a:r>
            <a:r>
              <a:rPr lang="en-US" baseline="0" dirty="0" smtClean="0"/>
              <a:t> vs. </a:t>
            </a:r>
            <a:r>
              <a:rPr lang="en-US" baseline="0" dirty="0" smtClean="0"/>
              <a:t>secondary vs. tertiary)</a:t>
            </a:r>
            <a:r>
              <a:rPr lang="en-US" baseline="0" dirty="0" smtClean="0"/>
              <a:t>, extent (localized or generalized) or the presence of infectious agents (septic or </a:t>
            </a:r>
            <a:r>
              <a:rPr lang="en-US" baseline="0" dirty="0" err="1" smtClean="0"/>
              <a:t>nonseptic</a:t>
            </a:r>
            <a:r>
              <a:rPr lang="en-US" baseline="0" dirty="0" smtClean="0"/>
              <a:t>)</a:t>
            </a:r>
            <a:endParaRPr lang="en-US" dirty="0" smtClean="0"/>
          </a:p>
          <a:p>
            <a:pPr lvl="2"/>
            <a:endParaRPr lang="en-US" dirty="0" smtClean="0"/>
          </a:p>
          <a:p>
            <a:pPr lvl="2"/>
            <a:r>
              <a:rPr lang="en-US" dirty="0" smtClean="0"/>
              <a:t>Primary peritonitis= spontaneous inflammatory condition in the absence of underlying </a:t>
            </a:r>
            <a:r>
              <a:rPr lang="en-US" dirty="0" err="1" smtClean="0"/>
              <a:t>intraabdominal</a:t>
            </a:r>
            <a:r>
              <a:rPr lang="en-US" dirty="0" smtClean="0"/>
              <a:t> pathology</a:t>
            </a:r>
          </a:p>
          <a:p>
            <a:pPr lvl="2"/>
            <a:r>
              <a:rPr lang="en-US" dirty="0" smtClean="0"/>
              <a:t>	Postulated</a:t>
            </a:r>
            <a:r>
              <a:rPr lang="en-US" baseline="0" dirty="0" smtClean="0"/>
              <a:t> to occur secondary to </a:t>
            </a:r>
            <a:r>
              <a:rPr lang="en-US" baseline="0" dirty="0" err="1" smtClean="0"/>
              <a:t>hematogenous</a:t>
            </a:r>
            <a:r>
              <a:rPr lang="en-US" baseline="0" dirty="0" smtClean="0"/>
              <a:t> dissemination of infectious agents and is likely facilitated by impaired host immune defenses</a:t>
            </a:r>
          </a:p>
          <a:p>
            <a:pPr lvl="2"/>
            <a:r>
              <a:rPr lang="en-US" baseline="0" dirty="0" smtClean="0"/>
              <a:t>	Most common cause is effusive form of FIP; other agents reported include Salmonella </a:t>
            </a:r>
            <a:r>
              <a:rPr lang="en-US" baseline="0" dirty="0" err="1" smtClean="0"/>
              <a:t>typhimurium</a:t>
            </a:r>
            <a:r>
              <a:rPr lang="en-US" baseline="0" dirty="0" smtClean="0"/>
              <a:t>, Chlamydia </a:t>
            </a:r>
            <a:r>
              <a:rPr lang="en-US" baseline="0" dirty="0" err="1" smtClean="0"/>
              <a:t>psittaci</a:t>
            </a:r>
            <a:r>
              <a:rPr lang="en-US" baseline="0" dirty="0" smtClean="0"/>
              <a:t>, Clostridium </a:t>
            </a:r>
            <a:r>
              <a:rPr lang="en-US" baseline="0" dirty="0" err="1" smtClean="0"/>
              <a:t>limosum</a:t>
            </a:r>
            <a:r>
              <a:rPr lang="en-US" baseline="0" dirty="0" smtClean="0"/>
              <a:t>, </a:t>
            </a:r>
            <a:r>
              <a:rPr lang="en-US" baseline="0" dirty="0" err="1" smtClean="0"/>
              <a:t>Mesocestoides</a:t>
            </a:r>
            <a:r>
              <a:rPr lang="en-US" baseline="0" dirty="0" smtClean="0"/>
              <a:t> spp., </a:t>
            </a:r>
          </a:p>
          <a:p>
            <a:pPr lvl="2"/>
            <a:r>
              <a:rPr lang="en-US" baseline="0" dirty="0" smtClean="0"/>
              <a:t>	</a:t>
            </a:r>
            <a:r>
              <a:rPr lang="en-US" baseline="0" dirty="0" err="1" smtClean="0"/>
              <a:t>Blastomyces</a:t>
            </a:r>
            <a:r>
              <a:rPr lang="en-US" baseline="0" dirty="0" smtClean="0"/>
              <a:t> </a:t>
            </a:r>
            <a:r>
              <a:rPr lang="en-US" baseline="0" dirty="0" err="1" smtClean="0"/>
              <a:t>spp</a:t>
            </a:r>
            <a:r>
              <a:rPr lang="en-US" baseline="0" dirty="0" smtClean="0"/>
              <a:t>, and Candida </a:t>
            </a:r>
            <a:r>
              <a:rPr lang="en-US" baseline="0" dirty="0" err="1" smtClean="0"/>
              <a:t>spp</a:t>
            </a:r>
            <a:endParaRPr lang="en-US" dirty="0" smtClean="0"/>
          </a:p>
          <a:p>
            <a:pPr lvl="2"/>
            <a:endParaRPr lang="en-US" dirty="0" smtClean="0"/>
          </a:p>
          <a:p>
            <a:pPr lvl="2"/>
            <a:r>
              <a:rPr lang="en-US" dirty="0" smtClean="0"/>
              <a:t>Secondary peritonitis= Consequence of preexisting aseptic or septic pathologic, </a:t>
            </a:r>
            <a:r>
              <a:rPr lang="en-US" dirty="0" err="1" smtClean="0"/>
              <a:t>intraabdominal</a:t>
            </a:r>
            <a:r>
              <a:rPr lang="en-US" dirty="0" smtClean="0"/>
              <a:t> condition</a:t>
            </a:r>
          </a:p>
          <a:p>
            <a:r>
              <a:rPr lang="en-US" dirty="0" smtClean="0"/>
              <a:t>		</a:t>
            </a:r>
          </a:p>
          <a:p>
            <a:r>
              <a:rPr lang="en-US" dirty="0" smtClean="0"/>
              <a:t>		Tertiary</a:t>
            </a:r>
            <a:r>
              <a:rPr lang="en-US" baseline="0" dirty="0" smtClean="0"/>
              <a:t> peritonitis= </a:t>
            </a:r>
            <a:r>
              <a:rPr lang="en-US" sz="1200" kern="1200" dirty="0" smtClean="0">
                <a:solidFill>
                  <a:schemeClr val="tx1"/>
                </a:solidFill>
                <a:latin typeface="+mn-lt"/>
                <a:ea typeface="+mn-ea"/>
                <a:cs typeface="+mn-cs"/>
              </a:rPr>
              <a:t>refers to recurrent intra-abdominal infection after initial surgical and antimicrobial therapy of secondary bacterial peritonitis. The entity has a variable definition, in part because of the different populations of patients in whom it has been described. Earlier reports have focused on patients in the intensive care unit. In this setting, it has been referred to as a "syndrome" characterized by the presence of multiple organ failure, poorly localized infections typically not amenable to percutaneous drainage and a microbial flora different from that of secondary bacterial peritonitis with a preponderance of Enterococci, Candida spp., Coagulase negative staphylococcus and </a:t>
            </a:r>
            <a:r>
              <a:rPr lang="en-US" sz="1200" kern="1200" dirty="0" err="1" smtClean="0">
                <a:solidFill>
                  <a:schemeClr val="tx1"/>
                </a:solidFill>
                <a:latin typeface="+mn-lt"/>
                <a:ea typeface="+mn-ea"/>
                <a:cs typeface="+mn-cs"/>
              </a:rPr>
              <a:t>Enterobacter</a:t>
            </a:r>
            <a:r>
              <a:rPr lang="en-US" sz="1200" kern="1200" dirty="0" smtClean="0">
                <a:solidFill>
                  <a:schemeClr val="tx1"/>
                </a:solidFill>
                <a:latin typeface="+mn-lt"/>
                <a:ea typeface="+mn-ea"/>
                <a:cs typeface="+mn-cs"/>
              </a:rPr>
              <a:t> spp. In this population, mortality is 64%, twice that of comparable patients who do not go on to develop tertiary peritonitis. It is not clear precisely why outcomes are so poor in patients with tertiary peritonitis. Investigators have attempted to determine whether differences in outcome from that of secondary peritonitis can be explained simply by the nosocomial nature of tertiary peritonitis and underlying severity of illness. In one study, only higher APACHE II score predicted progression from secondary to tertiary peritonitis and the presence of tertiary peritonitis was not an independent predictor of mortality, suggesting that its high mortality might be more a function of the patient population in which it occurs than the severity of the pathologic process itself. The most important predictors of who will go on to develop tertiary peritonitis are patients with a high APACHE II score, pancreatic or small bowel source, gram-positive, fungal, or other resistant pathogens, malnutrition, and poor surgical source control. In spite of the identification of specific risk factors for tertiary peritonitis, the data supporting a change in empiric antimicrobial therapy or a different surgical approach (e.g., scheduled </a:t>
            </a:r>
            <a:r>
              <a:rPr lang="en-US" sz="1200" kern="1200" dirty="0" err="1" smtClean="0">
                <a:solidFill>
                  <a:schemeClr val="tx1"/>
                </a:solidFill>
                <a:latin typeface="+mn-lt"/>
                <a:ea typeface="+mn-ea"/>
                <a:cs typeface="+mn-cs"/>
              </a:rPr>
              <a:t>relaparotomy</a:t>
            </a:r>
            <a:r>
              <a:rPr lang="en-US" sz="1200" kern="1200" dirty="0" smtClean="0">
                <a:solidFill>
                  <a:schemeClr val="tx1"/>
                </a:solidFill>
                <a:latin typeface="+mn-lt"/>
                <a:ea typeface="+mn-ea"/>
                <a:cs typeface="+mn-cs"/>
              </a:rPr>
              <a:t>) to prevent the development of tertiary peritonitis are limited. These findings again suggest that the syndrome might be more a reflection than a cause of adverse outcome.</a:t>
            </a:r>
            <a:endParaRPr lang="en-US" dirty="0" smtClean="0"/>
          </a:p>
          <a:p>
            <a:r>
              <a:rPr lang="en-US" dirty="0" smtClean="0"/>
              <a:t>		</a:t>
            </a:r>
            <a:r>
              <a:rPr lang="en-US" dirty="0" err="1" smtClean="0"/>
              <a:t>Nonseptic</a:t>
            </a:r>
            <a:r>
              <a:rPr lang="en-US" dirty="0" smtClean="0"/>
              <a:t>/aseptic</a:t>
            </a:r>
            <a:r>
              <a:rPr lang="en-US" baseline="0" dirty="0" smtClean="0"/>
              <a:t> peritonitis most commonly occurs in response to exposure of the peritoneum to sterile fluids (gastric, biliary, or urine), pancreatic enzymes, or foreign </a:t>
            </a:r>
          </a:p>
          <a:p>
            <a:r>
              <a:rPr lang="en-US" baseline="0" dirty="0" smtClean="0"/>
              <a:t>		material</a:t>
            </a:r>
          </a:p>
          <a:p>
            <a:r>
              <a:rPr lang="en-US" dirty="0" smtClean="0"/>
              <a:t>			Aseptic bile and urine cause minimal peritoneal inflammation, and gastric fluid and pancreatic enzyme leakage lead to a more intense peritoneal</a:t>
            </a:r>
            <a:r>
              <a:rPr lang="en-US" baseline="0" dirty="0" smtClean="0"/>
              <a:t> reaction</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5</a:t>
            </a:fld>
            <a:endParaRPr lang="en-US"/>
          </a:p>
        </p:txBody>
      </p:sp>
    </p:spTree>
    <p:extLst>
      <p:ext uri="{BB962C8B-B14F-4D97-AF65-F5344CB8AC3E}">
        <p14:creationId xmlns:p14="http://schemas.microsoft.com/office/powerpoint/2010/main" val="1759102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 of Angell/Tufts</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42</a:t>
            </a:fld>
            <a:endParaRPr lang="en-US"/>
          </a:p>
        </p:txBody>
      </p:sp>
    </p:spTree>
    <p:extLst>
      <p:ext uri="{BB962C8B-B14F-4D97-AF65-F5344CB8AC3E}">
        <p14:creationId xmlns:p14="http://schemas.microsoft.com/office/powerpoint/2010/main" val="1757996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 of MSU</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43</a:t>
            </a:fld>
            <a:endParaRPr lang="en-US"/>
          </a:p>
        </p:txBody>
      </p:sp>
    </p:spTree>
    <p:extLst>
      <p:ext uri="{BB962C8B-B14F-4D97-AF65-F5344CB8AC3E}">
        <p14:creationId xmlns:p14="http://schemas.microsoft.com/office/powerpoint/2010/main" val="1421482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a:t>
            </a:r>
            <a:r>
              <a:rPr lang="en-US" baseline="0" dirty="0" smtClean="0"/>
              <a:t> of CSU</a:t>
            </a:r>
            <a:br>
              <a:rPr lang="en-US" baseline="0" dirty="0" smtClean="0"/>
            </a:br>
            <a:r>
              <a:rPr lang="en-US" baseline="0" dirty="0" err="1" smtClean="0"/>
              <a:t>Abd</a:t>
            </a:r>
            <a:r>
              <a:rPr lang="en-US" baseline="0" dirty="0" smtClean="0"/>
              <a:t> lavage performed Q24hrs on animals </a:t>
            </a:r>
            <a:r>
              <a:rPr lang="pl-PL" baseline="0" dirty="0" err="1" smtClean="0"/>
              <a:t>wi</a:t>
            </a:r>
            <a:r>
              <a:rPr lang="en-US" baseline="0" dirty="0" err="1" smtClean="0"/>
              <a:t>th</a:t>
            </a:r>
            <a:r>
              <a:rPr lang="en-US" baseline="0" dirty="0" smtClean="0"/>
              <a:t> OPD</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45</a:t>
            </a:fld>
            <a:endParaRPr lang="en-US"/>
          </a:p>
        </p:txBody>
      </p:sp>
    </p:spTree>
    <p:extLst>
      <p:ext uri="{BB962C8B-B14F-4D97-AF65-F5344CB8AC3E}">
        <p14:creationId xmlns:p14="http://schemas.microsoft.com/office/powerpoint/2010/main" val="2975392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 of AMC</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48</a:t>
            </a:fld>
            <a:endParaRPr lang="en-US"/>
          </a:p>
        </p:txBody>
      </p:sp>
    </p:spTree>
    <p:extLst>
      <p:ext uri="{BB962C8B-B14F-4D97-AF65-F5344CB8AC3E}">
        <p14:creationId xmlns:p14="http://schemas.microsoft.com/office/powerpoint/2010/main" val="649892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VAC uses medical-grade, open cell polyurethane ether foam.2,4 The pore size is generally 400-600 micrometers. This foam is cut to fit the wound bed before it is applied to the wound. If necessary, multiple pieces of foam can be used to connect separate wounds or to fill up any remaining gaps. Adhesive tape is then applied over an additional three to five cm border of intact skin to provide a seal.4 Then a track pad is placed over a small hole in the adhesive tape. A tube connects the track pad to an adjustable vacuum pump and a canister for collecting effluent fluids. The pump can be adjusted for both the timing (intermittent vs. continuous) and the magnitude of the vacuum effect.4 In general, an intermittent cycle (five minutes on, two minutes off) is used; this has been shown to be most beneficial.2 The VAC system is easy to apply, even on difficult wounds like the open abdomen. (See Figure 2, left.)</a:t>
            </a:r>
          </a:p>
          <a:p>
            <a:r>
              <a:rPr lang="en-US" sz="1200" kern="1200" dirty="0" smtClean="0">
                <a:solidFill>
                  <a:schemeClr val="tx1"/>
                </a:solidFill>
                <a:latin typeface="+mn-lt"/>
                <a:ea typeface="+mn-ea"/>
                <a:cs typeface="+mn-cs"/>
              </a:rPr>
              <a:t>With the VAC technique, the open wound is converted into a controlled and temporarily closed environment. Animal studies have shown that VAC optimizes blood flow, decreases local edema, reduces bacteria levels, and removes excess fluids from the wound.2,8 (See Figure 3, above.) The cyclical application of sub-atmospheric pressure alters the cytoskeleton of the cells in the wound bed, triggering a cascade of intracellular signals that increases the rate of cell division and, thus, the formation of granulation tissue.9 This results in faster healing of the wounds than would have occurred with regular therapy; further, it significantly reduces hospitalization time and expenses.</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50</a:t>
            </a:fld>
            <a:endParaRPr lang="en-US"/>
          </a:p>
        </p:txBody>
      </p:sp>
    </p:spTree>
    <p:extLst>
      <p:ext uri="{BB962C8B-B14F-4D97-AF65-F5344CB8AC3E}">
        <p14:creationId xmlns:p14="http://schemas.microsoft.com/office/powerpoint/2010/main" val="971273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Cholecystectomy</a:t>
            </a:r>
            <a:r>
              <a:rPr lang="en-US" baseline="0" dirty="0" smtClean="0"/>
              <a:t> preferred method of treatment in the human literature</a:t>
            </a:r>
          </a:p>
          <a:p>
            <a:r>
              <a:rPr lang="en-US" baseline="0" dirty="0" smtClean="0"/>
              <a:t>Most reported cases of gallbladder rupture in the veterinary literature are a result of gallbladder disease, and cholecystectomy has also been the recommended treatment.</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51</a:t>
            </a:fld>
            <a:endParaRPr lang="en-US"/>
          </a:p>
        </p:txBody>
      </p:sp>
    </p:spTree>
    <p:extLst>
      <p:ext uri="{BB962C8B-B14F-4D97-AF65-F5344CB8AC3E}">
        <p14:creationId xmlns:p14="http://schemas.microsoft.com/office/powerpoint/2010/main" val="21061392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animals</a:t>
            </a:r>
            <a:r>
              <a:rPr lang="en-US" baseline="0" dirty="0" smtClean="0"/>
              <a:t> that die do so early (within 18 hours of </a:t>
            </a:r>
            <a:r>
              <a:rPr lang="en-US" baseline="0" dirty="0" err="1" smtClean="0"/>
              <a:t>sx</a:t>
            </a:r>
            <a:r>
              <a:rPr lang="en-US" baseline="0" dirty="0" smtClean="0"/>
              <a:t>)-JAVMA 2001</a:t>
            </a:r>
          </a:p>
          <a:p>
            <a:r>
              <a:rPr lang="en-US" baseline="0" dirty="0" smtClean="0"/>
              <a:t>Postop hypotension- correlated with survival- all 6 </a:t>
            </a:r>
            <a:r>
              <a:rPr lang="en-US" baseline="0" dirty="0" err="1" smtClean="0"/>
              <a:t>tx</a:t>
            </a:r>
            <a:r>
              <a:rPr lang="en-US" baseline="0" dirty="0" smtClean="0"/>
              <a:t> with dopamine postop died</a:t>
            </a:r>
          </a:p>
          <a:p>
            <a:r>
              <a:rPr lang="en-US" baseline="0" dirty="0" smtClean="0"/>
              <a:t>***Fluid admin rate not associated with development of </a:t>
            </a:r>
            <a:r>
              <a:rPr lang="en-US" baseline="0" dirty="0" err="1" smtClean="0"/>
              <a:t>resp</a:t>
            </a:r>
            <a:r>
              <a:rPr lang="en-US" baseline="0" dirty="0" smtClean="0"/>
              <a:t> disease</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55</a:t>
            </a:fld>
            <a:endParaRPr lang="en-US"/>
          </a:p>
        </p:txBody>
      </p:sp>
    </p:spTree>
    <p:extLst>
      <p:ext uri="{BB962C8B-B14F-4D97-AF65-F5344CB8AC3E}">
        <p14:creationId xmlns:p14="http://schemas.microsoft.com/office/powerpoint/2010/main" val="3307693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SzPts val="2400"/>
              <a:buFont typeface="Calisto MT"/>
              <a:buChar char="•"/>
            </a:pPr>
            <a:r>
              <a:rPr lang="en-US" sz="1200" b="0" i="0" u="none" strike="noStrike" kern="1200" baseline="0" dirty="0" smtClean="0">
                <a:solidFill>
                  <a:srgbClr val="333333"/>
                </a:solidFill>
                <a:latin typeface="Calisto MT"/>
              </a:rPr>
              <a:t>Records for 197 dogs (225 surgeries) were evaluated</a:t>
            </a:r>
          </a:p>
          <a:p>
            <a:pPr rtl="0"/>
            <a:endParaRPr lang="en-US" sz="1200" b="0" i="0" u="none" strike="noStrike" kern="1200" baseline="0" dirty="0" smtClean="0">
              <a:solidFill>
                <a:srgbClr val="333333"/>
              </a:solidFill>
              <a:latin typeface="Calisto MT"/>
            </a:endParaRPr>
          </a:p>
          <a:p>
            <a:pPr rtl="0">
              <a:buSzPts val="2000"/>
              <a:buFont typeface="Calisto MT"/>
              <a:buChar char="•"/>
            </a:pPr>
            <a:r>
              <a:rPr lang="en-US" sz="1200" b="0" i="0" u="none" strike="noStrike" kern="1200" baseline="0" dirty="0" smtClean="0">
                <a:solidFill>
                  <a:srgbClr val="333333"/>
                </a:solidFill>
                <a:latin typeface="Calisto MT"/>
              </a:rPr>
              <a:t>In 35 (16%) surgeries, the dogs died prior to hospital discharge</a:t>
            </a:r>
          </a:p>
          <a:p>
            <a:pPr rtl="0">
              <a:buSzPts val="2000"/>
              <a:buFont typeface="Calisto MT"/>
              <a:buChar char="•"/>
            </a:pPr>
            <a:r>
              <a:rPr lang="en-US" sz="1200" b="0" i="0" u="none" strike="noStrike" kern="1200" baseline="0" dirty="0" smtClean="0">
                <a:solidFill>
                  <a:srgbClr val="333333"/>
                </a:solidFill>
                <a:latin typeface="Calisto MT"/>
              </a:rPr>
              <a:t>In 28 (12%) surgeries, the dogs developed septic peritonitis</a:t>
            </a:r>
          </a:p>
          <a:p>
            <a:pPr rtl="0">
              <a:buSzPts val="2000"/>
              <a:buFont typeface="Calisto MT"/>
              <a:buChar char="•"/>
            </a:pPr>
            <a:r>
              <a:rPr lang="en-US" sz="1200" b="0" i="0" u="none" strike="noStrike" kern="1200" baseline="0" dirty="0" smtClean="0">
                <a:solidFill>
                  <a:srgbClr val="333333"/>
                </a:solidFill>
                <a:latin typeface="Calisto MT"/>
              </a:rPr>
              <a:t>For 45 (20%) surgeries, dogs had preoperative septic peritonitis; of those, approximately a third resulted n continued septic peritonitis (17/45; 38%) or death (15/45; 33%)</a:t>
            </a:r>
          </a:p>
          <a:p>
            <a:pPr rtl="0">
              <a:buSzPts val="2000"/>
              <a:buFont typeface="Calisto MT"/>
              <a:buChar char="•"/>
            </a:pPr>
            <a:r>
              <a:rPr lang="en-US" sz="1200" b="0" i="0" u="none" strike="noStrike" kern="1200" baseline="0" dirty="0" smtClean="0">
                <a:solidFill>
                  <a:srgbClr val="333333"/>
                </a:solidFill>
                <a:latin typeface="Calisto MT"/>
              </a:rPr>
              <a:t>Of the 180 surgeries performed in dogs lacking preoperative septic peritonitis, 11 (6%) resulted in development of septic peritonitis and 20 (11%) resulted in death</a:t>
            </a:r>
          </a:p>
          <a:p>
            <a:pPr rtl="0"/>
            <a:endParaRPr lang="en-US" sz="1200" b="0" i="0" u="none" strike="noStrike" kern="1200" baseline="0" dirty="0" smtClean="0">
              <a:solidFill>
                <a:srgbClr val="000000"/>
              </a:solidFill>
              <a:latin typeface="+mn-lt"/>
            </a:endParaRPr>
          </a:p>
          <a:p>
            <a:r>
              <a:rPr lang="en-US" dirty="0" smtClean="0"/>
              <a:t>Enteric healing is impaired when septic peritonitis is present.</a:t>
            </a:r>
            <a:r>
              <a:rPr lang="en-US" baseline="0" dirty="0" smtClean="0"/>
              <a:t>  Collagen synthesis is an important aspect of wound healing: it imparts wound strength and seals small tissue defects to prevent leakage after closure.  In rodents, peritonitis results in weaker anastomotic bursting pressure and less total collagen content of the anastomosis site than in unaffected rodents.  This reduction in collagen coincides with reduction of new collagen and total protein synthesis at the anastomotic site, potentially due to depletion of amino acid substrate and energy stores.  In addition, septic peritonitis results in high amounts of TNF-alpha (pro-inflammatory cytokine).  In turn, TNF-alpha has been shown to reduce gene expression of collagen alpha 1 and of TGF-B (</a:t>
            </a:r>
            <a:r>
              <a:rPr lang="en-US" baseline="0" dirty="0" err="1" smtClean="0"/>
              <a:t>profibrotic</a:t>
            </a:r>
            <a:r>
              <a:rPr lang="en-US" baseline="0" dirty="0" smtClean="0"/>
              <a:t> cytokine).  Additionally, an increase in collagen destruction associated with collagenases can occur with septic peritonitis.  In humans with septic peritonitis, active matrix metalloproteinase-8, which is a collagenase of neutrophil origin, is of higher concentration in the serum and urine than in people without the condition. – Grimes et al, JAVMA 2011</a:t>
            </a:r>
          </a:p>
          <a:p>
            <a:endParaRPr lang="en-US" baseline="0" dirty="0" smtClean="0"/>
          </a:p>
          <a:p>
            <a:r>
              <a:rPr lang="en-US" baseline="0" dirty="0" smtClean="0"/>
              <a:t>Serum albumin concentration in dogs </a:t>
            </a:r>
            <a:r>
              <a:rPr lang="en-US" baseline="0" dirty="0" err="1" smtClean="0"/>
              <a:t>nd</a:t>
            </a:r>
            <a:r>
              <a:rPr lang="en-US" baseline="0" dirty="0" smtClean="0"/>
              <a:t> cats has been identified as a significant predictor of anastomotic complications; however, other veterinary studies have not confirmed this relationship.  Collection of intestinal biopsy specimens from </a:t>
            </a:r>
            <a:r>
              <a:rPr lang="en-US" baseline="0" dirty="0" err="1" smtClean="0"/>
              <a:t>hypoalbuminemic</a:t>
            </a:r>
            <a:r>
              <a:rPr lang="en-US" baseline="0" dirty="0" smtClean="0"/>
              <a:t> dogs reportedly results in no enteric healing complications (Harvey HJ.  Complications of small intestinal biopsy in </a:t>
            </a:r>
            <a:r>
              <a:rPr lang="en-US" baseline="0" dirty="0" err="1" smtClean="0"/>
              <a:t>hypoalbuminemic</a:t>
            </a:r>
            <a:r>
              <a:rPr lang="en-US" baseline="0" dirty="0" smtClean="0"/>
              <a:t> dogs. Vet </a:t>
            </a:r>
            <a:r>
              <a:rPr lang="en-US" baseline="0" dirty="0" err="1" smtClean="0"/>
              <a:t>Surg</a:t>
            </a:r>
            <a:r>
              <a:rPr lang="en-US" baseline="0" dirty="0" smtClean="0"/>
              <a:t> 1990; 19; 289-292). In contrast, human studies have consistently demonstrated albumin concentrations to be a predictor of postoperative complications as well as of death, even when the concentration varies within the reference limits.  In 1 human study, the increase in the estimated odds of death ranged from 24% to 56% for every 2.5g/</a:t>
            </a:r>
            <a:r>
              <a:rPr lang="en-US" baseline="0" dirty="0" err="1" smtClean="0"/>
              <a:t>dL</a:t>
            </a:r>
            <a:r>
              <a:rPr lang="en-US" baseline="0" dirty="0" smtClean="0"/>
              <a:t> reduction in albumin concentration.  Although albumin is not an essential element of wound healing, it serves as a marker for disease and nutritional status, maintains oncotic pressure and binds proteins and other substances critical in wound healing.  Other than albumin, proteins considered important in wound healing are collagen, acute phase proteins (IL, C-reactive protein, TNFs, and </a:t>
            </a:r>
            <a:r>
              <a:rPr lang="en-US" baseline="0" dirty="0" err="1" smtClean="0"/>
              <a:t>haptoglobin</a:t>
            </a:r>
            <a:r>
              <a:rPr lang="en-US" baseline="0" dirty="0" smtClean="0"/>
              <a:t>), protease inhibitors, </a:t>
            </a:r>
            <a:r>
              <a:rPr lang="en-US" baseline="0" dirty="0" err="1" smtClean="0"/>
              <a:t>ceruloplasmin</a:t>
            </a:r>
            <a:r>
              <a:rPr lang="en-US" baseline="0" dirty="0" smtClean="0"/>
              <a:t> and fibrinogen.  Substantial influence over inflammation and wound healing.  </a:t>
            </a:r>
          </a:p>
        </p:txBody>
      </p:sp>
      <p:sp>
        <p:nvSpPr>
          <p:cNvPr id="4" name="Slide Number Placeholder 3"/>
          <p:cNvSpPr>
            <a:spLocks noGrp="1"/>
          </p:cNvSpPr>
          <p:nvPr>
            <p:ph type="sldNum" sz="quarter" idx="10"/>
          </p:nvPr>
        </p:nvSpPr>
        <p:spPr/>
        <p:txBody>
          <a:bodyPr/>
          <a:lstStyle/>
          <a:p>
            <a:fld id="{C8C3FBD4-268A-6746-B3A1-F0FDE6080979}" type="slidenum">
              <a:rPr lang="en-US" smtClean="0"/>
              <a:t>57</a:t>
            </a:fld>
            <a:endParaRPr lang="en-US"/>
          </a:p>
        </p:txBody>
      </p:sp>
    </p:spTree>
    <p:extLst>
      <p:ext uri="{BB962C8B-B14F-4D97-AF65-F5344CB8AC3E}">
        <p14:creationId xmlns:p14="http://schemas.microsoft.com/office/powerpoint/2010/main" val="3350228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Gram negative sepsis: LPS-LBP complex binds to membrane-bound CD14 on macrophages, activating macrophages and initiating </a:t>
            </a:r>
            <a:r>
              <a:rPr lang="en-US" dirty="0" err="1" smtClean="0"/>
              <a:t>signalling</a:t>
            </a:r>
            <a:r>
              <a:rPr lang="en-US" dirty="0" smtClean="0"/>
              <a:t> transduction via TLR-4 and NF-</a:t>
            </a:r>
            <a:r>
              <a:rPr lang="en-US" dirty="0" err="1" smtClean="0"/>
              <a:t>kB</a:t>
            </a:r>
            <a:r>
              <a:rPr lang="en-US" dirty="0" smtClean="0"/>
              <a:t> to start transcription of inflammatory cytokines</a:t>
            </a:r>
          </a:p>
          <a:p>
            <a:pPr lvl="1"/>
            <a:r>
              <a:rPr lang="en-US" dirty="0" smtClean="0"/>
              <a:t>Gram positive sepsis: Activation of the inflammatory cascade occurs in response to cell wall components (</a:t>
            </a:r>
            <a:r>
              <a:rPr lang="en-US" dirty="0" err="1" smtClean="0"/>
              <a:t>lipoteichoic</a:t>
            </a:r>
            <a:r>
              <a:rPr lang="en-US" dirty="0" smtClean="0"/>
              <a:t> acid, peptidoglycan, peptidoglycan stem peptides) or via elaboration of soluble bacterial exotoxins (</a:t>
            </a:r>
            <a:r>
              <a:rPr lang="en-US" dirty="0" err="1" smtClean="0"/>
              <a:t>superantigens</a:t>
            </a:r>
            <a:r>
              <a:rPr lang="en-US" dirty="0" smtClean="0"/>
              <a:t>), with transcription of inflammatory cytokines </a:t>
            </a:r>
            <a:r>
              <a:rPr lang="en-US" dirty="0" err="1" smtClean="0"/>
              <a:t>occuring</a:t>
            </a:r>
            <a:r>
              <a:rPr lang="en-US" dirty="0" smtClean="0"/>
              <a:t> through TLR-2</a:t>
            </a:r>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6</a:t>
            </a:fld>
            <a:endParaRPr lang="en-US"/>
          </a:p>
        </p:txBody>
      </p:sp>
    </p:spTree>
    <p:extLst>
      <p:ext uri="{BB962C8B-B14F-4D97-AF65-F5344CB8AC3E}">
        <p14:creationId xmlns:p14="http://schemas.microsoft.com/office/powerpoint/2010/main" val="654454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NT-</a:t>
            </a:r>
            <a:r>
              <a:rPr lang="en-US" dirty="0" err="1" smtClean="0"/>
              <a:t>pCNP</a:t>
            </a:r>
            <a:r>
              <a:rPr lang="en-US" dirty="0" smtClean="0"/>
              <a:t>=</a:t>
            </a:r>
            <a:r>
              <a:rPr lang="en-US" baseline="0" dirty="0" smtClean="0"/>
              <a:t> amino terminal of pro-C-type natriuretic peptide, expressed primarily by the vascular endothelium and macrophages IRT to several stimuli, including inflammatory mediators such as TNF, IL-1B and TGF-B, that are known to be important in the pathogenesis of sepsis.  Microbial products, including LPS, directly stimulate CNP production.</a:t>
            </a:r>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9</a:t>
            </a:fld>
            <a:endParaRPr lang="en-US"/>
          </a:p>
        </p:txBody>
      </p:sp>
    </p:spTree>
    <p:extLst>
      <p:ext uri="{BB962C8B-B14F-4D97-AF65-F5344CB8AC3E}">
        <p14:creationId xmlns:p14="http://schemas.microsoft.com/office/powerpoint/2010/main" val="247729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Necrotizing </a:t>
            </a:r>
            <a:r>
              <a:rPr lang="en-US" dirty="0" err="1" smtClean="0"/>
              <a:t>cholecystitis</a:t>
            </a:r>
            <a:r>
              <a:rPr lang="en-US" baseline="0" dirty="0" smtClean="0"/>
              <a:t> usually causes gallbladder rupture (at the poorly vascularized fundus);  blunt trauma usually causes ductal injury at the common bile duct</a:t>
            </a:r>
          </a:p>
          <a:p>
            <a:r>
              <a:rPr lang="en-US" baseline="0" dirty="0" smtClean="0"/>
              <a:t>Specifically </a:t>
            </a:r>
            <a:r>
              <a:rPr lang="en-US" baseline="0" dirty="0" err="1" smtClean="0"/>
              <a:t>wrt</a:t>
            </a:r>
            <a:r>
              <a:rPr lang="en-US" baseline="0" dirty="0" smtClean="0"/>
              <a:t> GDV, risk of peritonitis increased if partial </a:t>
            </a:r>
            <a:r>
              <a:rPr lang="en-US" baseline="0" dirty="0" err="1" smtClean="0"/>
              <a:t>gastrectomy</a:t>
            </a:r>
            <a:r>
              <a:rPr lang="en-US" baseline="0" dirty="0" smtClean="0"/>
              <a:t> necessary- Beck, J et al. Risk factors associated with short-term outcome and development of perioperative complications in dogs undergoing surgery because of gastric dilatation-volvulus: 166 cases (1992-2003). JAVMA 2006 (retrospective study).</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10</a:t>
            </a:fld>
            <a:endParaRPr lang="en-US"/>
          </a:p>
        </p:txBody>
      </p:sp>
    </p:spTree>
    <p:extLst>
      <p:ext uri="{BB962C8B-B14F-4D97-AF65-F5344CB8AC3E}">
        <p14:creationId xmlns:p14="http://schemas.microsoft.com/office/powerpoint/2010/main" val="778348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Parsons paper-</a:t>
            </a:r>
            <a:r>
              <a:rPr lang="en-US" baseline="0" dirty="0" smtClean="0"/>
              <a:t> A retrospective study of surgically treated cases of septic peritonitis in the cat (2000-2007). Journal of Small Animal Practice (2009).  Out of Royal Veterinary College</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11</a:t>
            </a:fld>
            <a:endParaRPr lang="en-US"/>
          </a:p>
        </p:txBody>
      </p:sp>
    </p:spTree>
    <p:extLst>
      <p:ext uri="{BB962C8B-B14F-4D97-AF65-F5344CB8AC3E}">
        <p14:creationId xmlns:p14="http://schemas.microsoft.com/office/powerpoint/2010/main" val="2700295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the potential to result in gastrointestinal ulcers/perforations</a:t>
            </a:r>
            <a:r>
              <a:rPr lang="en-US" baseline="0" dirty="0" smtClean="0"/>
              <a:t> secondary to PGE2 or PGI2 inhibition, thus, diminishing mucosal blood flow</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14</a:t>
            </a:fld>
            <a:endParaRPr lang="en-US"/>
          </a:p>
        </p:txBody>
      </p:sp>
    </p:spTree>
    <p:extLst>
      <p:ext uri="{BB962C8B-B14F-4D97-AF65-F5344CB8AC3E}">
        <p14:creationId xmlns:p14="http://schemas.microsoft.com/office/powerpoint/2010/main" val="2473072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Peritoneal effusion may be difficult to appreciat</a:t>
            </a:r>
            <a:r>
              <a:rPr lang="en-US" baseline="0" dirty="0" smtClean="0"/>
              <a:t>e on physical exam if small volume of fluid is present</a:t>
            </a:r>
          </a:p>
          <a:p>
            <a:r>
              <a:rPr lang="en-US" baseline="0" dirty="0" smtClean="0"/>
              <a:t>Additionally, may be difficult to detect </a:t>
            </a:r>
            <a:r>
              <a:rPr lang="en-US" baseline="0" dirty="0" err="1" smtClean="0"/>
              <a:t>ultrasonographically</a:t>
            </a:r>
            <a:r>
              <a:rPr lang="en-US" baseline="0" dirty="0" smtClean="0"/>
              <a:t> if animal is dehydrated</a:t>
            </a:r>
          </a:p>
          <a:p>
            <a:endParaRPr lang="en-US" baseline="0" dirty="0" smtClean="0"/>
          </a:p>
          <a:p>
            <a:r>
              <a:rPr lang="en-US" baseline="0" dirty="0" smtClean="0"/>
              <a:t>Animals with </a:t>
            </a:r>
            <a:r>
              <a:rPr lang="en-US" baseline="0" dirty="0" err="1" smtClean="0"/>
              <a:t>uroperitoneum</a:t>
            </a:r>
            <a:r>
              <a:rPr lang="en-US" baseline="0" dirty="0" smtClean="0"/>
              <a:t> may continue to urinate with a concurrent leakage into the peritoneal cavity</a:t>
            </a:r>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15</a:t>
            </a:fld>
            <a:endParaRPr lang="en-US"/>
          </a:p>
        </p:txBody>
      </p:sp>
    </p:spTree>
    <p:extLst>
      <p:ext uri="{BB962C8B-B14F-4D97-AF65-F5344CB8AC3E}">
        <p14:creationId xmlns:p14="http://schemas.microsoft.com/office/powerpoint/2010/main" val="1381523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Mechanism</a:t>
            </a:r>
            <a:r>
              <a:rPr lang="en-US" baseline="0" dirty="0" smtClean="0"/>
              <a:t> of inappropriate </a:t>
            </a:r>
            <a:r>
              <a:rPr lang="en-US" baseline="0" dirty="0" err="1" smtClean="0"/>
              <a:t>bradycardia</a:t>
            </a:r>
            <a:r>
              <a:rPr lang="en-US" baseline="0" dirty="0" smtClean="0"/>
              <a:t> is unclear, but it has been postulated to be secondary to increased vagal tone or cytokine-associated myocardial depression</a:t>
            </a:r>
          </a:p>
          <a:p>
            <a:endParaRPr lang="en-US" dirty="0"/>
          </a:p>
        </p:txBody>
      </p:sp>
      <p:sp>
        <p:nvSpPr>
          <p:cNvPr id="4" name="Slide Number Placeholder 3"/>
          <p:cNvSpPr>
            <a:spLocks noGrp="1"/>
          </p:cNvSpPr>
          <p:nvPr>
            <p:ph type="sldNum" sz="quarter" idx="10"/>
          </p:nvPr>
        </p:nvSpPr>
        <p:spPr/>
        <p:txBody>
          <a:bodyPr/>
          <a:lstStyle/>
          <a:p>
            <a:fld id="{C8C3FBD4-268A-6746-B3A1-F0FDE6080979}" type="slidenum">
              <a:rPr lang="en-US" smtClean="0"/>
              <a:t>16</a:t>
            </a:fld>
            <a:endParaRPr lang="en-US"/>
          </a:p>
        </p:txBody>
      </p:sp>
    </p:spTree>
    <p:extLst>
      <p:ext uri="{BB962C8B-B14F-4D97-AF65-F5344CB8AC3E}">
        <p14:creationId xmlns:p14="http://schemas.microsoft.com/office/powerpoint/2010/main" val="3490460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1918447"/>
            <a:ext cx="7583488" cy="1470025"/>
          </a:xfrm>
        </p:spPr>
        <p:txBody>
          <a:bodyPr anchor="b" anchorCtr="0"/>
          <a:lstStyle/>
          <a:p>
            <a:r>
              <a:rPr lang="en-US" smtClean="0"/>
              <a:t>Click to edit Master title style</a:t>
            </a:r>
            <a:endParaRPr/>
          </a:p>
        </p:txBody>
      </p:sp>
      <p:sp>
        <p:nvSpPr>
          <p:cNvPr id="3" name="Subtitle 2"/>
          <p:cNvSpPr>
            <a:spLocks noGrp="1"/>
          </p:cNvSpPr>
          <p:nvPr>
            <p:ph type="subTitle" idx="1"/>
          </p:nvPr>
        </p:nvSpPr>
        <p:spPr>
          <a:xfrm>
            <a:off x="779463" y="3478306"/>
            <a:ext cx="7583487" cy="1752600"/>
          </a:xfrm>
        </p:spPr>
        <p:txBody>
          <a:bodyPr>
            <a:normAutofit/>
          </a:bodyPr>
          <a:lstStyle>
            <a:lvl1pPr marL="0" indent="0" algn="ctr">
              <a:spcBef>
                <a:spcPts val="6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10/31/11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pic>
        <p:nvPicPr>
          <p:cNvPr id="9" name="Picture 8"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
        <p:nvSpPr>
          <p:cNvPr id="2" name="Title 1"/>
          <p:cNvSpPr>
            <a:spLocks noGrp="1"/>
          </p:cNvSpPr>
          <p:nvPr>
            <p:ph type="title"/>
          </p:nvPr>
        </p:nvSpPr>
        <p:spPr>
          <a:xfrm>
            <a:off x="301752" y="274320"/>
            <a:ext cx="3959352" cy="1691640"/>
          </a:xfrm>
        </p:spPr>
        <p:txBody>
          <a:bodyPr vert="horz" lIns="91440" tIns="45720" rIns="91440" bIns="45720" rtlCol="0" anchor="b" anchorCtr="0">
            <a:noAutofit/>
          </a:bodyPr>
          <a:lstStyle>
            <a:lvl1pPr marL="0" algn="ctr" defTabSz="914400" rtl="0" eaLnBrk="1" latinLnBrk="0" hangingPunct="1">
              <a:spcBef>
                <a:spcPct val="0"/>
              </a:spcBef>
              <a:buNone/>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864608" y="264907"/>
            <a:ext cx="3959352" cy="6328186"/>
          </a:xfrm>
          <a:solidFill>
            <a:schemeClr val="tx1">
              <a:lumMod val="50000"/>
            </a:schemeClr>
          </a:solidFill>
          <a:effectLst>
            <a:outerShdw blurRad="50800" dir="2700000" algn="tl" rotWithShape="0">
              <a:schemeClr val="tx1">
                <a:alpha val="40000"/>
              </a:scheme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01752" y="1970801"/>
            <a:ext cx="3959352" cy="3200400"/>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Font typeface="Calisto MT" pitchFamily="18" charset="0"/>
              <a:buNone/>
            </a:pPr>
            <a:r>
              <a:rPr lang="en-US" smtClean="0"/>
              <a:t>Click to edit Master text styles</a:t>
            </a:r>
          </a:p>
        </p:txBody>
      </p:sp>
      <p:sp>
        <p:nvSpPr>
          <p:cNvPr id="5" name="Date Placeholder 4"/>
          <p:cNvSpPr>
            <a:spLocks noGrp="1"/>
          </p:cNvSpPr>
          <p:nvPr>
            <p:ph type="dt" sz="half" idx="10"/>
          </p:nvPr>
        </p:nvSpPr>
        <p:spPr>
          <a:xfrm>
            <a:off x="2670048" y="6356350"/>
            <a:ext cx="162763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10/31/11</a:t>
            </a:fld>
            <a:endParaRPr lang="en-US"/>
          </a:p>
        </p:txBody>
      </p:sp>
      <p:sp>
        <p:nvSpPr>
          <p:cNvPr id="6" name="Footer Placeholder 5"/>
          <p:cNvSpPr>
            <a:spLocks noGrp="1"/>
          </p:cNvSpPr>
          <p:nvPr>
            <p:ph type="ftr" sz="quarter" idx="11"/>
          </p:nvPr>
        </p:nvSpPr>
        <p:spPr>
          <a:xfrm>
            <a:off x="242047" y="6356350"/>
            <a:ext cx="1892808"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892808" y="5738129"/>
            <a:ext cx="758952" cy="57607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74C7E049-B585-4EE6-96C0-EEB30EAA14F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Title 1"/>
          <p:cNvSpPr>
            <a:spLocks noGrp="1"/>
          </p:cNvSpPr>
          <p:nvPr>
            <p:ph type="title"/>
          </p:nvPr>
        </p:nvSpPr>
        <p:spPr>
          <a:xfrm>
            <a:off x="762000" y="4038600"/>
            <a:ext cx="7620000" cy="990600"/>
          </a:xfrm>
        </p:spPr>
        <p:txBody>
          <a:bodyPr vert="horz" lIns="91440" tIns="45720" rIns="91440" bIns="45720" rtlCol="0" anchor="b" anchorCtr="0">
            <a:normAutofit/>
          </a:bodyPr>
          <a:lstStyle>
            <a:lvl1pPr algn="ctr">
              <a:defRPr sz="3600" kern="1200">
                <a:solidFill>
                  <a:schemeClr val="bg2"/>
                </a:solidFill>
                <a:effectLst>
                  <a:outerShdw blurRad="63500" dir="2700000" algn="tl" rotWithShape="0">
                    <a:schemeClr val="tx1">
                      <a:alpha val="40000"/>
                    </a:schemeClr>
                  </a:outerShdw>
                </a:effectLst>
                <a:latin typeface="+mj-lt"/>
                <a:ea typeface="+mn-ea"/>
                <a:cs typeface="+mn-cs"/>
              </a:defRPr>
            </a:lvl1pPr>
          </a:lstStyle>
          <a:p>
            <a:pPr marL="0" lvl="0" indent="0" algn="l" defTabSz="914400" rtl="0" eaLnBrk="1" latinLnBrk="0" hangingPunct="1">
              <a:spcBef>
                <a:spcPts val="2000"/>
              </a:spcBef>
              <a:buFont typeface="Calisto MT" pitchFamily="18" charset="0"/>
              <a:buNone/>
            </a:pPr>
            <a:r>
              <a:rPr lang="en-US" smtClean="0"/>
              <a:t>Click to edit Master title style</a:t>
            </a:r>
            <a:endParaRPr/>
          </a:p>
        </p:txBody>
      </p:sp>
      <p:sp>
        <p:nvSpPr>
          <p:cNvPr id="3" name="Picture Placeholder 2"/>
          <p:cNvSpPr>
            <a:spLocks noGrp="1"/>
          </p:cNvSpPr>
          <p:nvPr>
            <p:ph type="pic" idx="1"/>
          </p:nvPr>
        </p:nvSpPr>
        <p:spPr>
          <a:xfrm>
            <a:off x="342900" y="265176"/>
            <a:ext cx="8458200" cy="3697224"/>
          </a:xfrm>
          <a:solidFill>
            <a:schemeClr val="tx1">
              <a:lumMod val="50000"/>
            </a:schemeClr>
          </a:solidFill>
          <a:effectLst>
            <a:outerShdw blurRad="50800" dir="2700000" algn="tl" rotWithShape="0">
              <a:schemeClr val="tx1">
                <a:alpha val="40000"/>
              </a:schemeClr>
            </a:outerShdw>
          </a:effectLst>
        </p:spPr>
        <p:txBody>
          <a:bodyPr vert="horz" lIns="91440" tIns="45720" rIns="91440" bIns="45720" rtlCol="0">
            <a:normAutofit/>
          </a:bodyPr>
          <a:lstStyle>
            <a:lvl1pPr marL="0" indent="0" algn="ctr" defTabSz="914400" rtl="0" eaLnBrk="1" latinLnBrk="0" hangingPunct="1">
              <a:spcBef>
                <a:spcPts val="2000"/>
              </a:spcBef>
              <a:buFont typeface="Calisto MT" pitchFamily="18" charset="0"/>
              <a:buNone/>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62000" y="5042647"/>
            <a:ext cx="7620000" cy="1129553"/>
          </a:xfrm>
        </p:spPr>
        <p:txBody>
          <a:bodyPr>
            <a:normAutofit/>
          </a:bodyPr>
          <a:lstStyle>
            <a:lvl1pPr marL="0" indent="0" algn="ctr">
              <a:lnSpc>
                <a:spcPct val="110000"/>
              </a:lnSpc>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5AC8A2-C63C-49A4-89E9-2E4420D2ECA8}" type="datetimeFigureOut">
              <a:rPr lang="en-US" smtClean="0"/>
              <a:t>10/31/11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D85AC8A2-C63C-49A4-89E9-2E4420D2ECA8}" type="datetimeFigureOut">
              <a:rPr lang="en-US" smtClean="0"/>
              <a:t>10/31/11</a:t>
            </a:fld>
            <a:endParaRPr lang="en-US"/>
          </a:p>
        </p:txBody>
      </p:sp>
      <p:sp>
        <p:nvSpPr>
          <p:cNvPr id="4" name="Footer Placeholder 3"/>
          <p:cNvSpPr>
            <a:spLocks noGrp="1"/>
          </p:cNvSpPr>
          <p:nvPr>
            <p:ph type="ftr" sz="quarter" idx="11"/>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endParaRPr lang="en-US"/>
          </a:p>
        </p:txBody>
      </p:sp>
      <p:sp>
        <p:nvSpPr>
          <p:cNvPr id="5" name="Slide Number Placeholder 4"/>
          <p:cNvSpPr>
            <a:spLocks noGrp="1"/>
          </p:cNvSpPr>
          <p:nvPr>
            <p:ph type="sldNum" sz="quarter" idx="12"/>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74C7E049-B585-4EE6-96C0-EEB30EAA14F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8" name="Picture 7"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10/31/11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Overlay-FullBackground.jpg"/>
          <p:cNvPicPr>
            <a:picLocks noChangeAspect="1"/>
          </p:cNvPicPr>
          <p:nvPr/>
        </p:nvPicPr>
        <p:blipFill>
          <a:blip r:embed="rId2"/>
          <a:srcRect r="14719"/>
          <a:stretch>
            <a:fillRect/>
          </a:stretch>
        </p:blipFill>
        <p:spPr>
          <a:xfrm>
            <a:off x="0" y="4482"/>
            <a:ext cx="7798112" cy="6858000"/>
          </a:xfrm>
          <a:prstGeom prst="rect">
            <a:avLst/>
          </a:prstGeom>
          <a:noFill/>
          <a:ln>
            <a:noFill/>
          </a:ln>
        </p:spPr>
      </p:pic>
      <p:sp>
        <p:nvSpPr>
          <p:cNvPr id="2" name="Vertical Title 1"/>
          <p:cNvSpPr>
            <a:spLocks noGrp="1"/>
          </p:cNvSpPr>
          <p:nvPr>
            <p:ph type="title" orient="vert"/>
          </p:nvPr>
        </p:nvSpPr>
        <p:spPr>
          <a:xfrm>
            <a:off x="7848600" y="457200"/>
            <a:ext cx="1219200" cy="5668963"/>
          </a:xfrm>
        </p:spPr>
        <p:txBody>
          <a:bodyPr vert="eaVert">
            <a:normAutofit/>
          </a:bodyPr>
          <a:lstStyle/>
          <a:p>
            <a:r>
              <a:rPr lang="en-US" smtClean="0"/>
              <a:t>Click to edit Master title style</a:t>
            </a:r>
            <a:endParaRPr/>
          </a:p>
        </p:txBody>
      </p:sp>
      <p:sp>
        <p:nvSpPr>
          <p:cNvPr id="3" name="Vertical Text Placeholder 2"/>
          <p:cNvSpPr>
            <a:spLocks noGrp="1"/>
          </p:cNvSpPr>
          <p:nvPr>
            <p:ph type="body" orient="vert" idx="1"/>
          </p:nvPr>
        </p:nvSpPr>
        <p:spPr>
          <a:xfrm>
            <a:off x="779462" y="457200"/>
            <a:ext cx="6383337" cy="56689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924800" y="6356350"/>
            <a:ext cx="1066800"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10/31/11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pic>
        <p:nvPicPr>
          <p:cNvPr id="10" name="Picture 9" descr="overlay-ruleShadow.png"/>
          <p:cNvPicPr>
            <a:picLocks noChangeAspect="1"/>
          </p:cNvPicPr>
          <p:nvPr/>
        </p:nvPicPr>
        <p:blipFill>
          <a:blip r:embed="rId3"/>
          <a:srcRect r="25031"/>
          <a:stretch>
            <a:fillRect/>
          </a:stretch>
        </p:blipFill>
        <p:spPr>
          <a:xfrm rot="5400000" flipH="1">
            <a:off x="4421262" y="3365075"/>
            <a:ext cx="6855164" cy="12501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7" name="Picture 6"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10/31/11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789081"/>
            <a:ext cx="7583488" cy="1470025"/>
          </a:xfrm>
        </p:spPr>
        <p:txBody>
          <a:bodyPr anchor="ctr" anchorCtr="0"/>
          <a:lstStyle/>
          <a:p>
            <a:r>
              <a:rPr lang="en-US" smtClean="0"/>
              <a:t>Click to edit Master title style</a:t>
            </a:r>
            <a:endParaRPr/>
          </a:p>
        </p:txBody>
      </p:sp>
      <p:sp>
        <p:nvSpPr>
          <p:cNvPr id="3" name="Subtitle 2"/>
          <p:cNvSpPr>
            <a:spLocks noGrp="1"/>
          </p:cNvSpPr>
          <p:nvPr>
            <p:ph type="subTitle" idx="1"/>
          </p:nvPr>
        </p:nvSpPr>
        <p:spPr>
          <a:xfrm>
            <a:off x="779463" y="4724400"/>
            <a:ext cx="7583487" cy="1385047"/>
          </a:xfrm>
        </p:spPr>
        <p:txBody>
          <a:bodyPr anchor="ctr" anchorCtr="0">
            <a:normAutofit/>
          </a:bodyPr>
          <a:lstStyle>
            <a:lvl1pPr marL="0" indent="0" algn="ctr">
              <a:spcBef>
                <a:spcPts val="3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10/31/11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
        <p:nvSpPr>
          <p:cNvPr id="10" name="Picture Placeholder 9"/>
          <p:cNvSpPr>
            <a:spLocks noGrp="1"/>
          </p:cNvSpPr>
          <p:nvPr>
            <p:ph type="pic" sz="quarter" idx="13"/>
          </p:nvPr>
        </p:nvSpPr>
        <p:spPr>
          <a:xfrm>
            <a:off x="3677371" y="2564085"/>
            <a:ext cx="1789259" cy="1729830"/>
          </a:xfrm>
          <a:prstGeom prst="ellipse">
            <a:avLst/>
          </a:prstGeom>
          <a:noFill/>
          <a:ln w="127000">
            <a:solidFill>
              <a:schemeClr val="tx2"/>
            </a:solidFill>
          </a:ln>
          <a:effectLst>
            <a:innerShdw blurRad="101600" dist="76200" dir="13500000">
              <a:prstClr val="black">
                <a:alpha val="57000"/>
              </a:prstClr>
            </a:innerShdw>
          </a:effectLst>
        </p:spPr>
        <p:txBody>
          <a:bodyPr>
            <a:normAutofit/>
          </a:bodyPr>
          <a:lstStyle>
            <a:lvl1pPr marL="0" indent="0" algn="ctr">
              <a:buNone/>
              <a:defRPr sz="1600">
                <a:solidFill>
                  <a:schemeClr val="tx1"/>
                </a:solidFill>
              </a:defRPr>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4446984"/>
            <a:ext cx="9144000" cy="125016"/>
          </a:xfrm>
          <a:prstGeom prst="rect">
            <a:avLst/>
          </a:prstGeom>
        </p:spPr>
      </p:pic>
      <p:pic>
        <p:nvPicPr>
          <p:cNvPr id="7" name="Picture 6" descr="Overlay-FullBackground.jpg"/>
          <p:cNvPicPr>
            <a:picLocks noChangeAspect="1"/>
          </p:cNvPicPr>
          <p:nvPr/>
        </p:nvPicPr>
        <p:blipFill>
          <a:blip r:embed="rId3"/>
          <a:srcRect t="66667"/>
          <a:stretch>
            <a:fillRect/>
          </a:stretch>
        </p:blipFill>
        <p:spPr>
          <a:xfrm>
            <a:off x="0" y="4572000"/>
            <a:ext cx="9144000" cy="2286000"/>
          </a:xfrm>
          <a:prstGeom prst="rect">
            <a:avLst/>
          </a:prstGeom>
        </p:spPr>
      </p:pic>
      <p:sp>
        <p:nvSpPr>
          <p:cNvPr id="2" name="Title 1"/>
          <p:cNvSpPr>
            <a:spLocks noGrp="1"/>
          </p:cNvSpPr>
          <p:nvPr>
            <p:ph type="title"/>
          </p:nvPr>
        </p:nvSpPr>
        <p:spPr>
          <a:xfrm>
            <a:off x="779463" y="2971800"/>
            <a:ext cx="7583487"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79463" y="4724400"/>
            <a:ext cx="7583487" cy="1398494"/>
          </a:xfrm>
        </p:spPr>
        <p:txBody>
          <a:bodyPr vert="horz" lIns="91440" tIns="45720" rIns="91440" bIns="45720" rtlCol="0">
            <a:normAutofit/>
          </a:bodyPr>
          <a:lstStyle>
            <a:lvl1pPr marL="0" indent="0" algn="ctr" defTabSz="914400" rtl="0" eaLnBrk="1" latinLnBrk="0" hangingPunct="1">
              <a:spcBef>
                <a:spcPts val="300"/>
              </a:spcBef>
              <a:buFont typeface="Calisto MT" pitchFamily="18" charset="0"/>
              <a:buNone/>
              <a:defRPr sz="18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5AC8A2-C63C-49A4-89E9-2E4420D2ECA8}" type="datetimeFigureOut">
              <a:rPr lang="en-US" smtClean="0"/>
              <a:t>10/31/11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1" name="Picture 10"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p>
            <a:r>
              <a:rPr lang="en-US" smtClean="0"/>
              <a:t>Click to edit Master title style</a:t>
            </a:r>
            <a:endParaRPr/>
          </a:p>
        </p:txBody>
      </p:sp>
      <p:sp>
        <p:nvSpPr>
          <p:cNvPr id="3" name="Content Placeholder 2"/>
          <p:cNvSpPr>
            <a:spLocks noGrp="1"/>
          </p:cNvSpPr>
          <p:nvPr>
            <p:ph sz="half" idx="1"/>
          </p:nvPr>
        </p:nvSpPr>
        <p:spPr>
          <a:xfrm>
            <a:off x="779463"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96791"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85AC8A2-C63C-49A4-89E9-2E4420D2ECA8}" type="datetimeFigureOut">
              <a:rPr lang="en-US" smtClean="0"/>
              <a:t>10/31/11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3" name="Picture 12"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96791"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96791"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D85AC8A2-C63C-49A4-89E9-2E4420D2ECA8}" type="datetimeFigureOut">
              <a:rPr lang="en-US" smtClean="0"/>
              <a:t>10/31/11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D85AC8A2-C63C-49A4-89E9-2E4420D2ECA8}" type="datetimeFigureOut">
              <a:rPr lang="en-US" smtClean="0"/>
              <a:t>10/31/11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C7E049-B585-4EE6-96C0-EEB30EAA14FD}" type="slidenum">
              <a:rPr lang="en-US" smtClean="0"/>
              <a:t>‹#›</a:t>
            </a:fld>
            <a:endParaRPr lang="en-US"/>
          </a:p>
        </p:txBody>
      </p:sp>
      <p:pic>
        <p:nvPicPr>
          <p:cNvPr id="10" name="Picture 9" descr="Overlay-FullBackground.jpg"/>
          <p:cNvPicPr>
            <a:picLocks noChangeAspect="1"/>
          </p:cNvPicPr>
          <p:nvPr/>
        </p:nvPicPr>
        <p:blipFill>
          <a:blip r:embed="rId3"/>
          <a:srcRect t="21046"/>
          <a:stretch>
            <a:fillRect/>
          </a:stretch>
        </p:blipFill>
        <p:spPr>
          <a:xfrm>
            <a:off x="0" y="1447800"/>
            <a:ext cx="9144000" cy="54146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Date Placeholder 1"/>
          <p:cNvSpPr>
            <a:spLocks noGrp="1"/>
          </p:cNvSpPr>
          <p:nvPr>
            <p:ph type="dt" sz="half" idx="10"/>
          </p:nvPr>
        </p:nvSpPr>
        <p:spPr/>
        <p:txBody>
          <a:bodyPr/>
          <a:lstStyle/>
          <a:p>
            <a:fld id="{D85AC8A2-C63C-49A4-89E9-2E4420D2ECA8}" type="datetimeFigureOut">
              <a:rPr lang="en-US" smtClean="0"/>
              <a:t>10/31/11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sp>
        <p:nvSpPr>
          <p:cNvPr id="2" name="Title 1"/>
          <p:cNvSpPr>
            <a:spLocks noGrp="1"/>
          </p:cNvSpPr>
          <p:nvPr>
            <p:ph type="title"/>
          </p:nvPr>
        </p:nvSpPr>
        <p:spPr>
          <a:xfrm>
            <a:off x="301752" y="273049"/>
            <a:ext cx="3962400" cy="1690221"/>
          </a:xfrm>
        </p:spPr>
        <p:txBody>
          <a:bodyPr vert="horz" lIns="91440" tIns="45720" rIns="91440" bIns="45720" rtlCol="0" anchor="b" anchorCtr="0">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4866401" y="273050"/>
            <a:ext cx="3959352" cy="585311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01752" y="1975104"/>
            <a:ext cx="3962400" cy="3200401"/>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defTabSz="914400" rtl="0" eaLnBrk="1" latinLnBrk="0" hangingPunct="1">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667000" y="6356350"/>
            <a:ext cx="162261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10/31/11</a:t>
            </a:fld>
            <a:endParaRPr lang="en-US"/>
          </a:p>
        </p:txBody>
      </p:sp>
      <p:sp>
        <p:nvSpPr>
          <p:cNvPr id="6" name="Footer Placeholder 5"/>
          <p:cNvSpPr>
            <a:spLocks noGrp="1"/>
          </p:cNvSpPr>
          <p:nvPr>
            <p:ph type="ftr" sz="quarter" idx="11"/>
          </p:nvPr>
        </p:nvSpPr>
        <p:spPr>
          <a:xfrm>
            <a:off x="242047" y="6356350"/>
            <a:ext cx="1891553"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892808" y="5748338"/>
            <a:ext cx="762000" cy="57626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74C7E049-B585-4EE6-96C0-EEB30EAA14FD}" type="slidenum">
              <a:rPr lang="en-US" smtClean="0"/>
              <a:t>‹#›</a:t>
            </a:fld>
            <a:endParaRPr lang="en-US"/>
          </a:p>
        </p:txBody>
      </p:sp>
      <p:pic>
        <p:nvPicPr>
          <p:cNvPr id="10" name="Picture 9"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62753"/>
            <a:ext cx="7583488" cy="1283167"/>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79463" y="1828800"/>
            <a:ext cx="7583488" cy="4297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32494" y="6356350"/>
            <a:ext cx="2133600" cy="365125"/>
          </a:xfrm>
          <a:prstGeom prst="rect">
            <a:avLst/>
          </a:prstGeom>
        </p:spPr>
        <p:txBody>
          <a:bodyPr vert="horz" lIns="91440" tIns="45720" rIns="91440" bIns="45720" rtlCol="0" anchor="ctr"/>
          <a:lstStyle>
            <a:lvl1pPr algn="r">
              <a:defRPr sz="1200">
                <a:solidFill>
                  <a:schemeClr val="bg2"/>
                </a:solidFill>
                <a:effectLst>
                  <a:outerShdw blurRad="63500" dir="2700000" algn="tl" rotWithShape="0">
                    <a:schemeClr val="tx1">
                      <a:alpha val="40000"/>
                    </a:schemeClr>
                  </a:outerShdw>
                </a:effectLst>
              </a:defRPr>
            </a:lvl1pPr>
          </a:lstStyle>
          <a:p>
            <a:fld id="{D85AC8A2-C63C-49A4-89E9-2E4420D2ECA8}" type="datetimeFigureOut">
              <a:rPr lang="en-US" smtClean="0"/>
              <a:t>10/31/11</a:t>
            </a:fld>
            <a:endParaRPr lang="en-US"/>
          </a:p>
        </p:txBody>
      </p:sp>
      <p:sp>
        <p:nvSpPr>
          <p:cNvPr id="5" name="Footer Placeholder 4"/>
          <p:cNvSpPr>
            <a:spLocks noGrp="1"/>
          </p:cNvSpPr>
          <p:nvPr>
            <p:ph type="ftr" sz="quarter" idx="3"/>
          </p:nvPr>
        </p:nvSpPr>
        <p:spPr>
          <a:xfrm>
            <a:off x="242047" y="6356350"/>
            <a:ext cx="2895600" cy="365125"/>
          </a:xfrm>
          <a:prstGeom prst="rect">
            <a:avLst/>
          </a:prstGeom>
        </p:spPr>
        <p:txBody>
          <a:bodyPr vert="horz" lIns="91440" tIns="45720" rIns="91440" bIns="45720" rtlCol="0" anchor="ctr"/>
          <a:lstStyle>
            <a:lvl1pPr algn="l">
              <a:defRPr sz="1200">
                <a:solidFill>
                  <a:schemeClr val="bg2"/>
                </a:solidFill>
                <a:effectLst>
                  <a:outerShdw blurRad="63500" dir="2700000" algn="tl" rotWithShape="0">
                    <a:schemeClr val="tx1">
                      <a:alpha val="40000"/>
                    </a:schemeClr>
                  </a:outerShdw>
                </a:effectLst>
              </a:defRPr>
            </a:lvl1pPr>
          </a:lstStyle>
          <a:p>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bg2"/>
                </a:solidFill>
                <a:effectLst>
                  <a:outerShdw blurRad="63500" dir="2700000" algn="tl" rotWithShape="0">
                    <a:schemeClr val="tx1">
                      <a:alpha val="40000"/>
                    </a:schemeClr>
                  </a:outerShdw>
                </a:effectLst>
              </a:defRPr>
            </a:lvl1pPr>
          </a:lstStyle>
          <a:p>
            <a:fld id="{74C7E049-B585-4EE6-96C0-EEB30EAA14F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p:titleStyle>
    <p:bodyStyle>
      <a:lvl1pPr marL="282575" indent="-282575" algn="l" defTabSz="914400" rtl="0" eaLnBrk="1" latinLnBrk="0" hangingPunct="1">
        <a:spcBef>
          <a:spcPts val="2000"/>
        </a:spcBef>
        <a:buFont typeface="Calisto MT" pitchFamily="18" charset="0"/>
        <a:buChar char="•"/>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577850" indent="-295275" algn="l" defTabSz="914400" rtl="0" eaLnBrk="1" latinLnBrk="0" hangingPunct="1">
        <a:spcBef>
          <a:spcPts val="600"/>
        </a:spcBef>
        <a:buClr>
          <a:schemeClr val="bg2">
            <a:lumMod val="60000"/>
            <a:lumOff val="40000"/>
          </a:schemeClr>
        </a:buClr>
        <a:buFont typeface="Calisto MT" pitchFamily="18" charset="0"/>
        <a:buChar char="•"/>
        <a:defRPr sz="2200" kern="1200">
          <a:solidFill>
            <a:schemeClr val="bg2"/>
          </a:solidFill>
          <a:effectLst>
            <a:outerShdw blurRad="63500" dir="2700000" algn="tl" rotWithShape="0">
              <a:schemeClr val="tx1">
                <a:alpha val="40000"/>
              </a:schemeClr>
            </a:outerShdw>
          </a:effectLst>
          <a:latin typeface="+mn-lt"/>
          <a:ea typeface="+mn-ea"/>
          <a:cs typeface="+mn-cs"/>
        </a:defRPr>
      </a:lvl2pPr>
      <a:lvl3pPr marL="860425" indent="-282575" algn="l" defTabSz="914400" rtl="0" eaLnBrk="1" latinLnBrk="0" hangingPunct="1">
        <a:spcBef>
          <a:spcPts val="600"/>
        </a:spcBef>
        <a:buFont typeface="Calisto MT" pitchFamily="18" charset="0"/>
        <a:buChar char="•"/>
        <a:defRPr sz="2000" kern="1200">
          <a:solidFill>
            <a:schemeClr val="bg2"/>
          </a:solidFill>
          <a:effectLst>
            <a:outerShdw blurRad="63500" dir="2700000" algn="tl" rotWithShape="0">
              <a:schemeClr val="tx1">
                <a:alpha val="40000"/>
              </a:schemeClr>
            </a:outerShdw>
          </a:effectLst>
          <a:latin typeface="+mn-lt"/>
          <a:ea typeface="+mn-ea"/>
          <a:cs typeface="+mn-cs"/>
        </a:defRPr>
      </a:lvl3pPr>
      <a:lvl4pPr marL="1143000" indent="-282575" algn="l" defTabSz="914400" rtl="0" eaLnBrk="1" latinLnBrk="0" hangingPunct="1">
        <a:spcBef>
          <a:spcPts val="600"/>
        </a:spcBef>
        <a:buClr>
          <a:schemeClr val="bg2">
            <a:lumMod val="60000"/>
            <a:lumOff val="40000"/>
          </a:schemeClr>
        </a:buClr>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4pPr>
      <a:lvl5pPr marL="1425575" indent="-282575" algn="l" defTabSz="914400" rtl="0" eaLnBrk="1" latinLnBrk="0" hangingPunct="1">
        <a:spcBef>
          <a:spcPts val="600"/>
        </a:spcBef>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5pPr>
      <a:lvl6pPr marL="1711325"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6pPr>
      <a:lvl7pPr marL="2000250" indent="-280988" algn="l" defTabSz="914400" rtl="0" eaLnBrk="1" latinLnBrk="0" hangingPunct="1">
        <a:spcBef>
          <a:spcPct val="20000"/>
        </a:spcBef>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7pPr>
      <a:lvl8pPr marL="2290763"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8pPr>
      <a:lvl9pPr marL="2571750" indent="-280988" algn="l" defTabSz="914400" rtl="0" eaLnBrk="1" latinLnBrk="0" hangingPunct="1">
        <a:spcBef>
          <a:spcPct val="20000"/>
        </a:spcBef>
        <a:buFont typeface="Arial" pitchFamily="34" charset="0"/>
        <a:buChar char="•"/>
        <a:defRPr lang="en-US" sz="1800" kern="1200" dirty="0">
          <a:solidFill>
            <a:schemeClr val="bg2"/>
          </a:solidFill>
          <a:effectLst>
            <a:outerShdw blurRad="63500" dir="2700000" algn="tl" rotWithShape="0">
              <a:schemeClr val="tx1">
                <a:alpha val="40000"/>
              </a:scheme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SEPTIC PERITONITIS</a:t>
            </a:r>
            <a:endParaRPr lang="en-US" dirty="0"/>
          </a:p>
        </p:txBody>
      </p:sp>
      <p:sp>
        <p:nvSpPr>
          <p:cNvPr id="3" name="Subtitle 2"/>
          <p:cNvSpPr>
            <a:spLocks noGrp="1"/>
          </p:cNvSpPr>
          <p:nvPr>
            <p:ph type="subTitle" idx="1"/>
          </p:nvPr>
        </p:nvSpPr>
        <p:spPr/>
        <p:txBody>
          <a:bodyPr/>
          <a:lstStyle/>
          <a:p>
            <a:endParaRPr lang="en-US" dirty="0" smtClean="0"/>
          </a:p>
          <a:p>
            <a:r>
              <a:rPr lang="en-US" dirty="0" smtClean="0"/>
              <a:t>Jillian DiFazio, DVM</a:t>
            </a:r>
            <a:br>
              <a:rPr lang="en-US" dirty="0" smtClean="0"/>
            </a:br>
            <a:r>
              <a:rPr lang="en-US" dirty="0" smtClean="0"/>
              <a:t>Resident Emergency and Critical </a:t>
            </a:r>
            <a:r>
              <a:rPr lang="en-US" dirty="0" smtClean="0"/>
              <a:t>Care</a:t>
            </a:r>
          </a:p>
          <a:p>
            <a:r>
              <a:rPr lang="en-US" dirty="0" smtClean="0"/>
              <a:t>Resident Board Review</a:t>
            </a:r>
          </a:p>
          <a:p>
            <a:r>
              <a:rPr lang="en-US" dirty="0" smtClean="0"/>
              <a:t>11/1/11</a:t>
            </a:r>
            <a:endParaRPr lang="en-US" dirty="0"/>
          </a:p>
        </p:txBody>
      </p:sp>
    </p:spTree>
    <p:extLst>
      <p:ext uri="{BB962C8B-B14F-4D97-AF65-F5344CB8AC3E}">
        <p14:creationId xmlns:p14="http://schemas.microsoft.com/office/powerpoint/2010/main" val="253812792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Etiology</a:t>
            </a:r>
            <a:endParaRPr lang="en-US" dirty="0"/>
          </a:p>
        </p:txBody>
      </p:sp>
      <p:sp>
        <p:nvSpPr>
          <p:cNvPr id="3" name="Content Placeholder 2"/>
          <p:cNvSpPr>
            <a:spLocks noGrp="1"/>
          </p:cNvSpPr>
          <p:nvPr>
            <p:ph idx="1"/>
          </p:nvPr>
        </p:nvSpPr>
        <p:spPr>
          <a:xfrm>
            <a:off x="201350" y="1828800"/>
            <a:ext cx="8797446" cy="4909156"/>
          </a:xfrm>
        </p:spPr>
        <p:txBody>
          <a:bodyPr>
            <a:normAutofit fontScale="70000" lnSpcReduction="20000"/>
          </a:bodyPr>
          <a:lstStyle/>
          <a:p>
            <a:r>
              <a:rPr lang="en-US" dirty="0" smtClean="0"/>
              <a:t>Primary causes</a:t>
            </a:r>
          </a:p>
          <a:p>
            <a:pPr lvl="1"/>
            <a:r>
              <a:rPr lang="en-US" dirty="0" smtClean="0"/>
              <a:t>FIP</a:t>
            </a:r>
          </a:p>
          <a:p>
            <a:pPr lvl="1"/>
            <a:r>
              <a:rPr lang="en-US" dirty="0" smtClean="0"/>
              <a:t>Salmonella </a:t>
            </a:r>
            <a:r>
              <a:rPr lang="en-US" dirty="0" err="1" smtClean="0"/>
              <a:t>typhimurium</a:t>
            </a:r>
            <a:r>
              <a:rPr lang="en-US" dirty="0" smtClean="0"/>
              <a:t>, Chlamydia </a:t>
            </a:r>
            <a:r>
              <a:rPr lang="en-US" dirty="0" err="1" smtClean="0"/>
              <a:t>psittaci</a:t>
            </a:r>
            <a:r>
              <a:rPr lang="en-US" dirty="0" smtClean="0"/>
              <a:t>, Clostridium </a:t>
            </a:r>
            <a:r>
              <a:rPr lang="en-US" dirty="0" err="1" smtClean="0"/>
              <a:t>limosum</a:t>
            </a:r>
            <a:r>
              <a:rPr lang="en-US" dirty="0" smtClean="0"/>
              <a:t>, </a:t>
            </a:r>
            <a:r>
              <a:rPr lang="en-US" dirty="0" err="1" smtClean="0"/>
              <a:t>Mesocestoides</a:t>
            </a:r>
            <a:r>
              <a:rPr lang="en-US" dirty="0" smtClean="0"/>
              <a:t> </a:t>
            </a:r>
            <a:r>
              <a:rPr lang="en-US" dirty="0" err="1" smtClean="0"/>
              <a:t>spp</a:t>
            </a:r>
            <a:r>
              <a:rPr lang="en-US" dirty="0" smtClean="0"/>
              <a:t>, </a:t>
            </a:r>
            <a:r>
              <a:rPr lang="en-US" dirty="0" err="1" smtClean="0"/>
              <a:t>Blastomyces</a:t>
            </a:r>
            <a:r>
              <a:rPr lang="en-US" dirty="0" smtClean="0"/>
              <a:t> </a:t>
            </a:r>
            <a:r>
              <a:rPr lang="en-US" dirty="0" err="1" smtClean="0"/>
              <a:t>spp</a:t>
            </a:r>
            <a:r>
              <a:rPr lang="en-US" dirty="0" smtClean="0"/>
              <a:t>, Candida </a:t>
            </a:r>
            <a:r>
              <a:rPr lang="en-US" dirty="0" err="1" smtClean="0"/>
              <a:t>spp</a:t>
            </a:r>
            <a:r>
              <a:rPr lang="en-US" dirty="0" smtClean="0"/>
              <a:t> reported</a:t>
            </a:r>
          </a:p>
          <a:p>
            <a:r>
              <a:rPr lang="en-US" dirty="0" smtClean="0"/>
              <a:t>Secondary causes</a:t>
            </a:r>
          </a:p>
          <a:p>
            <a:pPr lvl="1"/>
            <a:r>
              <a:rPr lang="en-US" dirty="0" smtClean="0"/>
              <a:t>Gastrointestinal </a:t>
            </a:r>
          </a:p>
          <a:p>
            <a:pPr lvl="2"/>
            <a:r>
              <a:rPr lang="en-US" dirty="0" smtClean="0"/>
              <a:t>Leakage/rupture secondary to ulceration, foreign body obstruction, </a:t>
            </a:r>
            <a:r>
              <a:rPr lang="en-US" dirty="0" err="1" smtClean="0"/>
              <a:t>neoplasia</a:t>
            </a:r>
            <a:r>
              <a:rPr lang="en-US" dirty="0" smtClean="0"/>
              <a:t>, trauma, ischemic damage, </a:t>
            </a:r>
            <a:r>
              <a:rPr lang="en-US" dirty="0" smtClean="0"/>
              <a:t>torsion (GDV) </a:t>
            </a:r>
            <a:r>
              <a:rPr lang="en-US" dirty="0" smtClean="0"/>
              <a:t>or dehiscence of a previous surgical incision</a:t>
            </a:r>
          </a:p>
          <a:p>
            <a:pPr marL="625475" lvl="1" indent="-342900"/>
            <a:r>
              <a:rPr lang="en-US" dirty="0" err="1" smtClean="0"/>
              <a:t>Hebatobiliary</a:t>
            </a:r>
            <a:endParaRPr lang="en-US" dirty="0" smtClean="0"/>
          </a:p>
          <a:p>
            <a:pPr marL="908050" lvl="2" indent="-342900"/>
            <a:r>
              <a:rPr lang="en-US" dirty="0" smtClean="0"/>
              <a:t>Liver abscess, liver lobe torsion with abscess formation, ruptured biliary tract </a:t>
            </a:r>
            <a:r>
              <a:rPr lang="en-US" dirty="0" smtClean="0"/>
              <a:t>(caused by necrotizing </a:t>
            </a:r>
            <a:r>
              <a:rPr lang="en-US" dirty="0" err="1" smtClean="0"/>
              <a:t>cholecystitis</a:t>
            </a:r>
            <a:r>
              <a:rPr lang="en-US" dirty="0"/>
              <a:t> </a:t>
            </a:r>
            <a:r>
              <a:rPr lang="en-US" dirty="0" smtClean="0"/>
              <a:t>or blunt trauma),</a:t>
            </a:r>
            <a:r>
              <a:rPr lang="en-US" dirty="0" smtClean="0"/>
              <a:t> </a:t>
            </a:r>
            <a:r>
              <a:rPr lang="en-US" dirty="0" smtClean="0"/>
              <a:t>pancreatitis or pancreatic abscess</a:t>
            </a:r>
          </a:p>
          <a:p>
            <a:pPr marL="625475" lvl="1" indent="-342900"/>
            <a:r>
              <a:rPr lang="en-US" dirty="0" smtClean="0"/>
              <a:t>Urogenital </a:t>
            </a:r>
          </a:p>
          <a:p>
            <a:pPr marL="908050" lvl="2" indent="-342900"/>
            <a:r>
              <a:rPr lang="en-US" dirty="0" smtClean="0"/>
              <a:t>Septic </a:t>
            </a:r>
            <a:r>
              <a:rPr lang="en-US" dirty="0" err="1" smtClean="0"/>
              <a:t>uroabdomen</a:t>
            </a:r>
            <a:r>
              <a:rPr lang="en-US" dirty="0" smtClean="0"/>
              <a:t>, renal abscess, </a:t>
            </a:r>
            <a:r>
              <a:rPr lang="en-US" dirty="0" err="1" smtClean="0"/>
              <a:t>pyometra</a:t>
            </a:r>
            <a:r>
              <a:rPr lang="en-US" dirty="0" smtClean="0"/>
              <a:t>, uterine torsion, prostatic abscess</a:t>
            </a:r>
          </a:p>
          <a:p>
            <a:pPr marL="625475" lvl="1" indent="-342900"/>
            <a:r>
              <a:rPr lang="en-US" dirty="0" err="1" smtClean="0"/>
              <a:t>Hemolymphatic</a:t>
            </a:r>
            <a:endParaRPr lang="en-US" dirty="0" smtClean="0"/>
          </a:p>
          <a:p>
            <a:pPr marL="908050" lvl="2" indent="-342900"/>
            <a:r>
              <a:rPr lang="en-US" dirty="0" smtClean="0"/>
              <a:t>Splenic abscess, splenic torsion with bacterial colonization, mesenteric lymph node abscess </a:t>
            </a:r>
            <a:r>
              <a:rPr lang="en-US" dirty="0" smtClean="0"/>
              <a:t>formation</a:t>
            </a:r>
          </a:p>
          <a:p>
            <a:pPr marL="625475" lvl="1" indent="-342900"/>
            <a:r>
              <a:rPr lang="en-US" dirty="0" smtClean="0"/>
              <a:t>Penetrating </a:t>
            </a:r>
            <a:r>
              <a:rPr lang="en-US" dirty="0" smtClean="0"/>
              <a:t>abdominal wounds</a:t>
            </a:r>
          </a:p>
          <a:p>
            <a:pPr marL="625475" lvl="1" indent="-342900"/>
            <a:r>
              <a:rPr lang="en-US" dirty="0" smtClean="0"/>
              <a:t>Surgical peritoneal contamination</a:t>
            </a:r>
          </a:p>
          <a:p>
            <a:pPr marL="625475" lvl="1" indent="-342900"/>
            <a:r>
              <a:rPr lang="en-US" dirty="0" smtClean="0"/>
              <a:t>Peritoneal dialysis</a:t>
            </a:r>
          </a:p>
        </p:txBody>
      </p:sp>
    </p:spTree>
    <p:extLst>
      <p:ext uri="{BB962C8B-B14F-4D97-AF65-F5344CB8AC3E}">
        <p14:creationId xmlns:p14="http://schemas.microsoft.com/office/powerpoint/2010/main" val="3139681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etiology</a:t>
            </a:r>
            <a:endParaRPr lang="en-US" dirty="0"/>
          </a:p>
        </p:txBody>
      </p:sp>
      <p:sp>
        <p:nvSpPr>
          <p:cNvPr id="3" name="Content Placeholder 2"/>
          <p:cNvSpPr>
            <a:spLocks noGrp="1"/>
          </p:cNvSpPr>
          <p:nvPr>
            <p:ph idx="1"/>
          </p:nvPr>
        </p:nvSpPr>
        <p:spPr>
          <a:xfrm>
            <a:off x="779463" y="1537674"/>
            <a:ext cx="7583488" cy="4297363"/>
          </a:xfrm>
        </p:spPr>
        <p:txBody>
          <a:bodyPr>
            <a:normAutofit lnSpcReduction="10000"/>
          </a:bodyPr>
          <a:lstStyle/>
          <a:p>
            <a:r>
              <a:rPr lang="en-US" dirty="0" smtClean="0"/>
              <a:t>The most frequent source of infection is the gastrointestinal tract in dogs and cats</a:t>
            </a:r>
          </a:p>
          <a:p>
            <a:pPr lvl="1"/>
            <a:r>
              <a:rPr lang="en-US" dirty="0" smtClean="0"/>
              <a:t>The most common cause of gastrointestinal leakage in the cat is </a:t>
            </a:r>
            <a:r>
              <a:rPr lang="en-US" dirty="0" err="1" smtClean="0"/>
              <a:t>neoplasia</a:t>
            </a:r>
            <a:r>
              <a:rPr lang="en-US" dirty="0" smtClean="0"/>
              <a:t> (Costello et al 2004)</a:t>
            </a:r>
          </a:p>
          <a:p>
            <a:pPr lvl="2"/>
            <a:r>
              <a:rPr lang="en-US" dirty="0" smtClean="0"/>
              <a:t>One study identified trauma </a:t>
            </a:r>
            <a:r>
              <a:rPr lang="en-US" dirty="0" smtClean="0"/>
              <a:t>as </a:t>
            </a:r>
            <a:r>
              <a:rPr lang="en-US" dirty="0" smtClean="0"/>
              <a:t>the most common cause of gastrointestinal leakage in the cat (Parsons et al 2009)</a:t>
            </a:r>
          </a:p>
          <a:p>
            <a:pPr lvl="1"/>
            <a:r>
              <a:rPr lang="en-US" dirty="0" smtClean="0"/>
              <a:t>The most common cause of gastrointestinal leakage is surgical wound dehiscence in the dog </a:t>
            </a:r>
            <a:r>
              <a:rPr lang="en-US" dirty="0"/>
              <a:t>(Swann and Hughes </a:t>
            </a:r>
            <a:r>
              <a:rPr lang="en-US" dirty="0" smtClean="0"/>
              <a:t>2000, </a:t>
            </a:r>
            <a:r>
              <a:rPr lang="en-US" dirty="0" err="1" smtClean="0"/>
              <a:t>Hogsgood</a:t>
            </a:r>
            <a:r>
              <a:rPr lang="en-US" dirty="0" smtClean="0"/>
              <a:t> and Salisbury 1988, Greenfield and </a:t>
            </a:r>
            <a:r>
              <a:rPr lang="en-US" dirty="0" err="1" smtClean="0"/>
              <a:t>Walshaw</a:t>
            </a:r>
            <a:r>
              <a:rPr lang="en-US" dirty="0" smtClean="0"/>
              <a:t> 1987); one study found foreign body ingestion as the most common cause (King 1994)</a:t>
            </a:r>
          </a:p>
          <a:p>
            <a:pPr marL="0" indent="0">
              <a:buNone/>
            </a:pPr>
            <a:r>
              <a:rPr lang="en-US" dirty="0"/>
              <a:t>	</a:t>
            </a:r>
          </a:p>
        </p:txBody>
      </p:sp>
      <p:sp>
        <p:nvSpPr>
          <p:cNvPr id="5" name="TextBox 4"/>
          <p:cNvSpPr txBox="1"/>
          <p:nvPr/>
        </p:nvSpPr>
        <p:spPr>
          <a:xfrm>
            <a:off x="133948" y="5054680"/>
            <a:ext cx="9022876" cy="2215991"/>
          </a:xfrm>
          <a:prstGeom prst="rect">
            <a:avLst/>
          </a:prstGeom>
          <a:noFill/>
        </p:spPr>
        <p:txBody>
          <a:bodyPr wrap="none" rtlCol="0">
            <a:spAutoFit/>
          </a:bodyPr>
          <a:lstStyle/>
          <a:p>
            <a:r>
              <a:rPr lang="en-US" sz="1200" dirty="0"/>
              <a:t>Costello et al: Underlying cause, pathophysiologic abnormalities, and response to treatment in cats with septic peritonitis: 51 cases </a:t>
            </a:r>
          </a:p>
          <a:p>
            <a:r>
              <a:rPr lang="en-US" sz="1200" dirty="0" smtClean="0"/>
              <a:t>(1990-2001).  </a:t>
            </a:r>
            <a:r>
              <a:rPr lang="en-US" sz="1200" i="1" dirty="0" smtClean="0"/>
              <a:t>JAVMA</a:t>
            </a:r>
            <a:r>
              <a:rPr lang="en-US" sz="1200" dirty="0" smtClean="0"/>
              <a:t> 2004 (225).  </a:t>
            </a:r>
            <a:endParaRPr lang="en-US" sz="1200" dirty="0"/>
          </a:p>
          <a:p>
            <a:r>
              <a:rPr lang="en-US" sz="1200" dirty="0"/>
              <a:t>Parsons et al: A retrospective study of surgically treated cases of septic peritonitis in the cat (2000-2007</a:t>
            </a:r>
            <a:r>
              <a:rPr lang="en-US" sz="1200" dirty="0" smtClean="0"/>
              <a:t>). </a:t>
            </a:r>
            <a:r>
              <a:rPr lang="en-US" sz="1200" i="1" dirty="0"/>
              <a:t>Journal of Small Animal </a:t>
            </a:r>
            <a:r>
              <a:rPr lang="en-US" sz="1200" i="1" dirty="0" smtClean="0"/>
              <a:t>Practice</a:t>
            </a:r>
            <a:endParaRPr lang="en-US" sz="1200" i="1" dirty="0"/>
          </a:p>
          <a:p>
            <a:r>
              <a:rPr lang="en-US" sz="1200" dirty="0" smtClean="0"/>
              <a:t>2009 (59).</a:t>
            </a:r>
          </a:p>
          <a:p>
            <a:r>
              <a:rPr lang="en-US" sz="1200" dirty="0" err="1" smtClean="0"/>
              <a:t>Hogsgood</a:t>
            </a:r>
            <a:r>
              <a:rPr lang="en-US" sz="1200" dirty="0" smtClean="0"/>
              <a:t> G and Salisbury SK: Generalized peritonitis in dogs: 50 cases (1975-1986).  </a:t>
            </a:r>
            <a:r>
              <a:rPr lang="en-US" sz="1200" i="1" dirty="0" smtClean="0"/>
              <a:t>JAVMA </a:t>
            </a:r>
            <a:r>
              <a:rPr lang="en-US" sz="1200" dirty="0" smtClean="0"/>
              <a:t>1988 (193).</a:t>
            </a:r>
          </a:p>
          <a:p>
            <a:r>
              <a:rPr lang="en-US" sz="1200" dirty="0" smtClean="0"/>
              <a:t>Swann and Hughes: Diagnosis and management of peritonitis.  </a:t>
            </a:r>
            <a:r>
              <a:rPr lang="en-US" sz="1200" i="1" dirty="0" smtClean="0"/>
              <a:t>The Veterinary Clinics of North America: Small Animal Practice</a:t>
            </a:r>
            <a:r>
              <a:rPr lang="en-US" sz="1200" dirty="0" smtClean="0"/>
              <a:t> 2000 (30).</a:t>
            </a:r>
          </a:p>
          <a:p>
            <a:r>
              <a:rPr lang="en-US" sz="1200" dirty="0" smtClean="0"/>
              <a:t>Greenfield and </a:t>
            </a:r>
            <a:r>
              <a:rPr lang="en-US" sz="1200" dirty="0" err="1" smtClean="0"/>
              <a:t>Walshaw</a:t>
            </a:r>
            <a:r>
              <a:rPr lang="en-US" sz="1200" dirty="0" smtClean="0"/>
              <a:t>: Open peritoneal drainage for the treatment of contaminated peritoneal cavity and septic peritonitis in dogs</a:t>
            </a:r>
          </a:p>
          <a:p>
            <a:r>
              <a:rPr lang="en-US" sz="1200" dirty="0" smtClean="0"/>
              <a:t>and cats: 24 cases (1980-1986).  </a:t>
            </a:r>
            <a:r>
              <a:rPr lang="en-US" sz="1200" i="1" dirty="0" smtClean="0"/>
              <a:t>JAVMA</a:t>
            </a:r>
            <a:r>
              <a:rPr lang="en-US" sz="1200" dirty="0" smtClean="0"/>
              <a:t> 1987 (191). </a:t>
            </a:r>
          </a:p>
          <a:p>
            <a:r>
              <a:rPr lang="en-US" sz="1200" dirty="0" smtClean="0"/>
              <a:t>King, Lesley G. Postoperative complications and prognostic indicators in dogs and cats with septic peritonitis: 23 cases (1989-1992). </a:t>
            </a:r>
          </a:p>
          <a:p>
            <a:r>
              <a:rPr lang="en-US" sz="1200" i="1" dirty="0" smtClean="0"/>
              <a:t>JAVMA</a:t>
            </a:r>
            <a:r>
              <a:rPr lang="en-US" sz="1200" dirty="0" smtClean="0"/>
              <a:t> 1994 (204).</a:t>
            </a:r>
            <a:endParaRPr lang="en-US" sz="1200" dirty="0"/>
          </a:p>
          <a:p>
            <a:endParaRPr lang="en-US" dirty="0"/>
          </a:p>
        </p:txBody>
      </p:sp>
    </p:spTree>
    <p:extLst>
      <p:ext uri="{BB962C8B-B14F-4D97-AF65-F5344CB8AC3E}">
        <p14:creationId xmlns:p14="http://schemas.microsoft.com/office/powerpoint/2010/main" val="2097027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etiology</a:t>
            </a:r>
            <a:endParaRPr lang="en-US" dirty="0"/>
          </a:p>
        </p:txBody>
      </p:sp>
      <p:sp>
        <p:nvSpPr>
          <p:cNvPr id="3" name="Content Placeholder 2"/>
          <p:cNvSpPr>
            <a:spLocks noGrp="1"/>
          </p:cNvSpPr>
          <p:nvPr>
            <p:ph idx="1"/>
          </p:nvPr>
        </p:nvSpPr>
        <p:spPr/>
        <p:txBody>
          <a:bodyPr>
            <a:normAutofit/>
          </a:bodyPr>
          <a:lstStyle/>
          <a:p>
            <a:pPr marL="330200" indent="-342900"/>
            <a:r>
              <a:rPr lang="en-US" dirty="0" smtClean="0"/>
              <a:t>Most common microbe isolated regardless of underlying cause of septic peritonitis consistently Escherichia coli</a:t>
            </a:r>
          </a:p>
          <a:p>
            <a:pPr marL="625475" lvl="1" indent="-342900"/>
            <a:r>
              <a:rPr lang="en-US" dirty="0" smtClean="0"/>
              <a:t>Often </a:t>
            </a:r>
            <a:r>
              <a:rPr lang="en-US" dirty="0" err="1" smtClean="0"/>
              <a:t>polymicrobial</a:t>
            </a:r>
            <a:endParaRPr lang="en-US" dirty="0" smtClean="0"/>
          </a:p>
          <a:p>
            <a:pPr marL="330200" indent="-342900"/>
            <a:endParaRPr lang="en-US" dirty="0" smtClean="0"/>
          </a:p>
          <a:p>
            <a:r>
              <a:rPr lang="en-US" dirty="0" smtClean="0"/>
              <a:t>Septic biliary peritonitis</a:t>
            </a:r>
          </a:p>
          <a:p>
            <a:pPr marL="908050" lvl="2" indent="-342900"/>
            <a:r>
              <a:rPr lang="en-US" dirty="0" smtClean="0"/>
              <a:t>Bile from normal dogs is sterile</a:t>
            </a:r>
          </a:p>
          <a:p>
            <a:pPr marL="908050" lvl="2" indent="-342900"/>
            <a:r>
              <a:rPr lang="en-US" dirty="0" smtClean="0"/>
              <a:t>Possible sources of bacteria include penetrating wounds, ascending bacteria from the gastrointestinal tract, or translocation of bacteria secondary to peritonitis</a:t>
            </a:r>
          </a:p>
        </p:txBody>
      </p:sp>
      <p:pic>
        <p:nvPicPr>
          <p:cNvPr id="4" name="Picture 3"/>
          <p:cNvPicPr>
            <a:picLocks noChangeAspect="1"/>
          </p:cNvPicPr>
          <p:nvPr/>
        </p:nvPicPr>
        <p:blipFill>
          <a:blip r:embed="rId2"/>
          <a:stretch>
            <a:fillRect/>
          </a:stretch>
        </p:blipFill>
        <p:spPr>
          <a:xfrm>
            <a:off x="5769894" y="2579077"/>
            <a:ext cx="2831914" cy="2378808"/>
          </a:xfrm>
          <a:prstGeom prst="rect">
            <a:avLst/>
          </a:prstGeom>
        </p:spPr>
      </p:pic>
      <p:sp>
        <p:nvSpPr>
          <p:cNvPr id="5" name="TextBox 4"/>
          <p:cNvSpPr txBox="1"/>
          <p:nvPr/>
        </p:nvSpPr>
        <p:spPr>
          <a:xfrm rot="16200000">
            <a:off x="6358766" y="3804449"/>
            <a:ext cx="4855416" cy="369332"/>
          </a:xfrm>
          <a:prstGeom prst="rect">
            <a:avLst/>
          </a:prstGeom>
          <a:noFill/>
        </p:spPr>
        <p:txBody>
          <a:bodyPr wrap="none" rtlCol="0">
            <a:spAutoFit/>
          </a:bodyPr>
          <a:lstStyle/>
          <a:p>
            <a:r>
              <a:rPr lang="de-DE" sz="900" dirty="0"/>
              <a:t>http://upload.wikimedia.org/wikipedia/commons/thumb/3/32/EscherichiaColi_NIAID.jpg</a:t>
            </a:r>
            <a:r>
              <a:rPr lang="de-DE" sz="900" dirty="0" smtClean="0"/>
              <a:t>/</a:t>
            </a:r>
            <a:endParaRPr lang="de-DE" sz="900" dirty="0"/>
          </a:p>
          <a:p>
            <a:r>
              <a:rPr lang="de-DE" sz="900" dirty="0" smtClean="0"/>
              <a:t>250px</a:t>
            </a:r>
            <a:r>
              <a:rPr lang="de-DE" sz="900" dirty="0"/>
              <a:t>-EscherichiaColi_NIAID.jpg</a:t>
            </a:r>
            <a:endParaRPr lang="en-US" sz="900" dirty="0"/>
          </a:p>
        </p:txBody>
      </p:sp>
    </p:spTree>
    <p:extLst>
      <p:ext uri="{BB962C8B-B14F-4D97-AF65-F5344CB8AC3E}">
        <p14:creationId xmlns:p14="http://schemas.microsoft.com/office/powerpoint/2010/main" val="267292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Preexisting medical conditions </a:t>
            </a:r>
          </a:p>
          <a:p>
            <a:endParaRPr lang="en-US" dirty="0" smtClean="0"/>
          </a:p>
          <a:p>
            <a:r>
              <a:rPr lang="en-US" dirty="0" smtClean="0"/>
              <a:t>Previous surgeries</a:t>
            </a:r>
          </a:p>
          <a:p>
            <a:endParaRPr lang="en-US" dirty="0" smtClean="0"/>
          </a:p>
          <a:p>
            <a:r>
              <a:rPr lang="en-US" dirty="0" smtClean="0"/>
              <a:t>Current medications </a:t>
            </a:r>
          </a:p>
          <a:p>
            <a:endParaRPr lang="en-US" dirty="0" smtClean="0"/>
          </a:p>
          <a:p>
            <a:r>
              <a:rPr lang="en-US" dirty="0" smtClean="0"/>
              <a:t>Duration of clinical signs</a:t>
            </a:r>
            <a:endParaRPr lang="en-US" dirty="0"/>
          </a:p>
        </p:txBody>
      </p:sp>
      <p:pic>
        <p:nvPicPr>
          <p:cNvPr id="4" name="Picture 3"/>
          <p:cNvPicPr>
            <a:picLocks noChangeAspect="1"/>
          </p:cNvPicPr>
          <p:nvPr/>
        </p:nvPicPr>
        <p:blipFill>
          <a:blip r:embed="rId2"/>
          <a:stretch>
            <a:fillRect/>
          </a:stretch>
        </p:blipFill>
        <p:spPr>
          <a:xfrm>
            <a:off x="5017275" y="2363026"/>
            <a:ext cx="3572224" cy="3572224"/>
          </a:xfrm>
          <a:prstGeom prst="rect">
            <a:avLst/>
          </a:prstGeom>
        </p:spPr>
      </p:pic>
      <p:sp>
        <p:nvSpPr>
          <p:cNvPr id="5" name="TextBox 4"/>
          <p:cNvSpPr txBox="1"/>
          <p:nvPr/>
        </p:nvSpPr>
        <p:spPr>
          <a:xfrm>
            <a:off x="5017275" y="6010747"/>
            <a:ext cx="3586964" cy="230832"/>
          </a:xfrm>
          <a:prstGeom prst="rect">
            <a:avLst/>
          </a:prstGeom>
          <a:noFill/>
        </p:spPr>
        <p:txBody>
          <a:bodyPr wrap="none" rtlCol="0">
            <a:spAutoFit/>
          </a:bodyPr>
          <a:lstStyle/>
          <a:p>
            <a:r>
              <a:rPr lang="tr-TR" sz="900" dirty="0"/>
              <a:t>http://www.1800petmeds.com/</a:t>
            </a:r>
            <a:r>
              <a:rPr lang="tr-TR" sz="900" dirty="0" err="1"/>
              <a:t>images</a:t>
            </a:r>
            <a:r>
              <a:rPr lang="tr-TR" sz="900" dirty="0"/>
              <a:t>/</a:t>
            </a:r>
            <a:r>
              <a:rPr lang="tr-TR" sz="900" dirty="0" err="1"/>
              <a:t>products</a:t>
            </a:r>
            <a:r>
              <a:rPr lang="tr-TR" sz="900" dirty="0"/>
              <a:t>/420/10988_420.jpg</a:t>
            </a:r>
            <a:endParaRPr lang="en-US" sz="900" dirty="0"/>
          </a:p>
        </p:txBody>
      </p:sp>
    </p:spTree>
    <p:extLst>
      <p:ext uri="{BB962C8B-B14F-4D97-AF65-F5344CB8AC3E}">
        <p14:creationId xmlns:p14="http://schemas.microsoft.com/office/powerpoint/2010/main" val="1270324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Non-steroidal anti-inflammatories</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Lascelles</a:t>
            </a:r>
            <a:r>
              <a:rPr lang="en-US" dirty="0" smtClean="0"/>
              <a:t> BDX, et al.  Gastrointestinal tract perforation in dogs treated with a selective cyclooxygenase-2 inhibitor: 29 cases (2002-2003). JAVMA 2005.</a:t>
            </a:r>
          </a:p>
          <a:p>
            <a:pPr lvl="1"/>
            <a:r>
              <a:rPr lang="en-US" dirty="0" smtClean="0"/>
              <a:t>Retrospective study</a:t>
            </a:r>
          </a:p>
          <a:p>
            <a:pPr lvl="1"/>
            <a:r>
              <a:rPr lang="en-US" dirty="0" smtClean="0"/>
              <a:t>55% of cases received dosage higher than that approved by the FDA</a:t>
            </a:r>
          </a:p>
          <a:p>
            <a:pPr lvl="1"/>
            <a:r>
              <a:rPr lang="en-US" dirty="0" smtClean="0"/>
              <a:t>59% of cases had received another NSAID or corticosteroid within 24 hours</a:t>
            </a:r>
          </a:p>
          <a:p>
            <a:pPr lvl="1"/>
            <a:r>
              <a:rPr lang="en-US" dirty="0" smtClean="0"/>
              <a:t>90% of dogs with gastrointestinal tract perforation fulfilled at least one of the above two criteria</a:t>
            </a:r>
          </a:p>
          <a:p>
            <a:pPr lvl="1"/>
            <a:r>
              <a:rPr lang="en-US" dirty="0" smtClean="0"/>
              <a:t>20/29 died</a:t>
            </a:r>
          </a:p>
          <a:p>
            <a:pPr marL="330200" indent="-342900"/>
            <a:r>
              <a:rPr lang="en-US" dirty="0" smtClean="0"/>
              <a:t>Case JB, Fick JL, Rooney MB. </a:t>
            </a:r>
            <a:r>
              <a:rPr lang="en-US" dirty="0"/>
              <a:t> </a:t>
            </a:r>
            <a:r>
              <a:rPr lang="en-US" dirty="0" smtClean="0"/>
              <a:t>Proximal duodenal perforation in three dogs following </a:t>
            </a:r>
            <a:r>
              <a:rPr lang="en-US" dirty="0" err="1" smtClean="0"/>
              <a:t>deracoxib</a:t>
            </a:r>
            <a:r>
              <a:rPr lang="en-US" dirty="0" smtClean="0"/>
              <a:t> administration.                                                           JAAHA 2010.</a:t>
            </a:r>
          </a:p>
          <a:p>
            <a:pPr marL="625475" lvl="1" indent="-342900"/>
            <a:r>
              <a:rPr lang="en-US" dirty="0" smtClean="0"/>
              <a:t>2/3 survived</a:t>
            </a:r>
          </a:p>
          <a:p>
            <a:pPr marL="625475" lvl="1" indent="-342900"/>
            <a:r>
              <a:rPr lang="en-US" dirty="0" smtClean="0"/>
              <a:t>2/3 dogs had received labeled dose</a:t>
            </a:r>
            <a:endParaRPr lang="en-US" dirty="0"/>
          </a:p>
        </p:txBody>
      </p:sp>
      <p:pic>
        <p:nvPicPr>
          <p:cNvPr id="4" name="Picture 3"/>
          <p:cNvPicPr>
            <a:picLocks noChangeAspect="1"/>
          </p:cNvPicPr>
          <p:nvPr/>
        </p:nvPicPr>
        <p:blipFill>
          <a:blip r:embed="rId3"/>
          <a:stretch>
            <a:fillRect/>
          </a:stretch>
        </p:blipFill>
        <p:spPr>
          <a:xfrm>
            <a:off x="6186198" y="4870727"/>
            <a:ext cx="2957802" cy="1987273"/>
          </a:xfrm>
          <a:prstGeom prst="rect">
            <a:avLst/>
          </a:prstGeom>
        </p:spPr>
      </p:pic>
      <p:sp>
        <p:nvSpPr>
          <p:cNvPr id="5" name="TextBox 4"/>
          <p:cNvSpPr txBox="1"/>
          <p:nvPr/>
        </p:nvSpPr>
        <p:spPr>
          <a:xfrm>
            <a:off x="1155974" y="6575713"/>
            <a:ext cx="3659976" cy="230832"/>
          </a:xfrm>
          <a:prstGeom prst="rect">
            <a:avLst/>
          </a:prstGeom>
          <a:noFill/>
        </p:spPr>
        <p:txBody>
          <a:bodyPr wrap="none" rtlCol="0">
            <a:spAutoFit/>
          </a:bodyPr>
          <a:lstStyle/>
          <a:p>
            <a:r>
              <a:rPr lang="en-US" sz="900" dirty="0"/>
              <a:t>http://</a:t>
            </a:r>
            <a:r>
              <a:rPr lang="en-US" sz="900" dirty="0" err="1"/>
              <a:t>www.jaaha.org.proxy.library.cornell.edu</a:t>
            </a:r>
            <a:r>
              <a:rPr lang="en-US" sz="900" dirty="0"/>
              <a:t>/content/46/4/255.full</a:t>
            </a:r>
          </a:p>
        </p:txBody>
      </p:sp>
    </p:spTree>
    <p:extLst>
      <p:ext uri="{BB962C8B-B14F-4D97-AF65-F5344CB8AC3E}">
        <p14:creationId xmlns:p14="http://schemas.microsoft.com/office/powerpoint/2010/main" val="184678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Vary in type and intensity and may reflect the underlying disease process</a:t>
            </a:r>
          </a:p>
          <a:p>
            <a:endParaRPr lang="en-US" dirty="0"/>
          </a:p>
          <a:p>
            <a:r>
              <a:rPr lang="en-US" dirty="0" smtClean="0"/>
              <a:t>Peritoneal effusion</a:t>
            </a:r>
          </a:p>
          <a:p>
            <a:r>
              <a:rPr lang="en-US" dirty="0" smtClean="0"/>
              <a:t>Abdominal pain </a:t>
            </a:r>
          </a:p>
          <a:p>
            <a:pPr lvl="1"/>
            <a:r>
              <a:rPr lang="en-US" dirty="0" smtClean="0"/>
              <a:t>Only 43% (Parsons et al) and 62% (Costello et al) of cats were found to exhibit abdominal pain in two recent studies</a:t>
            </a:r>
          </a:p>
          <a:p>
            <a:r>
              <a:rPr lang="en-US" dirty="0" smtClean="0"/>
              <a:t>Anorexia</a:t>
            </a:r>
          </a:p>
          <a:p>
            <a:r>
              <a:rPr lang="en-US" dirty="0" smtClean="0"/>
              <a:t>Vomiting</a:t>
            </a:r>
          </a:p>
          <a:p>
            <a:pPr lvl="1"/>
            <a:r>
              <a:rPr lang="en-US" dirty="0" smtClean="0"/>
              <a:t>Only 48% of cats had a history of vomiting in a recent study (Parsons et al)</a:t>
            </a:r>
          </a:p>
          <a:p>
            <a:r>
              <a:rPr lang="en-US" dirty="0" smtClean="0"/>
              <a:t>Lethargy, mental depression</a:t>
            </a:r>
          </a:p>
          <a:p>
            <a:endParaRPr lang="en-US" dirty="0"/>
          </a:p>
        </p:txBody>
      </p:sp>
      <p:sp>
        <p:nvSpPr>
          <p:cNvPr id="4" name="TextBox 3"/>
          <p:cNvSpPr txBox="1"/>
          <p:nvPr/>
        </p:nvSpPr>
        <p:spPr>
          <a:xfrm>
            <a:off x="133948" y="5842337"/>
            <a:ext cx="9010052" cy="1015663"/>
          </a:xfrm>
          <a:prstGeom prst="rect">
            <a:avLst/>
          </a:prstGeom>
          <a:noFill/>
        </p:spPr>
        <p:txBody>
          <a:bodyPr wrap="none" rtlCol="0">
            <a:spAutoFit/>
          </a:bodyPr>
          <a:lstStyle/>
          <a:p>
            <a:r>
              <a:rPr lang="en-US" sz="1200" dirty="0">
                <a:solidFill>
                  <a:srgbClr val="FFFFFF"/>
                </a:solidFill>
              </a:rPr>
              <a:t>Costello et al: Underlying cause, pathophysiologic abnormalities, and response to treatment in cats with septic peritonitis: 51 cases </a:t>
            </a:r>
          </a:p>
          <a:p>
            <a:r>
              <a:rPr lang="en-US" sz="1200" dirty="0">
                <a:solidFill>
                  <a:srgbClr val="FFFFFF"/>
                </a:solidFill>
              </a:rPr>
              <a:t>(1990-2001).  </a:t>
            </a:r>
            <a:r>
              <a:rPr lang="en-US" sz="1200" i="1" dirty="0">
                <a:solidFill>
                  <a:srgbClr val="FFFFFF"/>
                </a:solidFill>
              </a:rPr>
              <a:t>JAVMA</a:t>
            </a:r>
            <a:r>
              <a:rPr lang="en-US" sz="1200" dirty="0">
                <a:solidFill>
                  <a:srgbClr val="FFFFFF"/>
                </a:solidFill>
              </a:rPr>
              <a:t> 2004 (225).  </a:t>
            </a:r>
          </a:p>
          <a:p>
            <a:r>
              <a:rPr lang="en-US" sz="1200" dirty="0">
                <a:solidFill>
                  <a:srgbClr val="FFFFFF"/>
                </a:solidFill>
              </a:rPr>
              <a:t>Parsons et al: A retrospective study of surgically treated cases of septic peritonitis in the cat (2000-2007). </a:t>
            </a:r>
            <a:r>
              <a:rPr lang="en-US" sz="1200" i="1" dirty="0">
                <a:solidFill>
                  <a:srgbClr val="FFFFFF"/>
                </a:solidFill>
              </a:rPr>
              <a:t>Journal of Small Animal Practice</a:t>
            </a:r>
          </a:p>
          <a:p>
            <a:r>
              <a:rPr lang="en-US" sz="1200" dirty="0">
                <a:solidFill>
                  <a:srgbClr val="FFFFFF"/>
                </a:solidFill>
              </a:rPr>
              <a:t>2009 (59).</a:t>
            </a:r>
          </a:p>
          <a:p>
            <a:endParaRPr lang="en-US" sz="1200" dirty="0"/>
          </a:p>
        </p:txBody>
      </p:sp>
    </p:spTree>
    <p:extLst>
      <p:ext uri="{BB962C8B-B14F-4D97-AF65-F5344CB8AC3E}">
        <p14:creationId xmlns:p14="http://schemas.microsoft.com/office/powerpoint/2010/main" val="1655833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Peritoneal effusion</a:t>
            </a:r>
          </a:p>
          <a:p>
            <a:r>
              <a:rPr lang="en-US" dirty="0" smtClean="0"/>
              <a:t>Possible abdominal pain</a:t>
            </a:r>
          </a:p>
          <a:p>
            <a:r>
              <a:rPr lang="en-US" dirty="0" smtClean="0"/>
              <a:t>Signs consistent with systemic inflammatory </a:t>
            </a:r>
            <a:r>
              <a:rPr lang="en-US" dirty="0" smtClean="0"/>
              <a:t>                                response </a:t>
            </a:r>
            <a:r>
              <a:rPr lang="en-US" dirty="0" smtClean="0"/>
              <a:t>syndrome (SIRS)</a:t>
            </a:r>
          </a:p>
          <a:p>
            <a:endParaRPr lang="en-US" dirty="0"/>
          </a:p>
          <a:p>
            <a:endParaRPr lang="en-US" dirty="0" smtClean="0"/>
          </a:p>
          <a:p>
            <a:pPr marL="577850" lvl="2" indent="0">
              <a:buNone/>
            </a:pPr>
            <a:endParaRPr lang="en-US" dirty="0" smtClean="0"/>
          </a:p>
          <a:p>
            <a:pPr marL="577850" lvl="2" indent="0">
              <a:buNone/>
            </a:pPr>
            <a:endParaRPr lang="en-US" dirty="0"/>
          </a:p>
          <a:p>
            <a:pPr marL="577850" lvl="2" indent="0">
              <a:buNone/>
            </a:pPr>
            <a:r>
              <a:rPr lang="en-US" dirty="0" smtClean="0"/>
              <a:t>A significant number of cats (16%) with septic peritonitis exhibit </a:t>
            </a:r>
            <a:r>
              <a:rPr lang="en-US" dirty="0" err="1" smtClean="0"/>
              <a:t>bradycardia</a:t>
            </a:r>
            <a:r>
              <a:rPr lang="en-US" dirty="0"/>
              <a:t> </a:t>
            </a:r>
            <a:r>
              <a:rPr lang="en-US" dirty="0" smtClean="0"/>
              <a:t>(Costello et al); consistent with findings of previous study of cats with severe sepsis (66%) (Brady et al)</a:t>
            </a:r>
          </a:p>
          <a:p>
            <a:r>
              <a:rPr lang="en-US" dirty="0" smtClean="0"/>
              <a:t>Signs consistent with progressive states of shock</a:t>
            </a:r>
          </a:p>
        </p:txBody>
      </p:sp>
      <p:sp>
        <p:nvSpPr>
          <p:cNvPr id="4" name="TextBox 3"/>
          <p:cNvSpPr txBox="1"/>
          <p:nvPr/>
        </p:nvSpPr>
        <p:spPr>
          <a:xfrm>
            <a:off x="1811358" y="3326001"/>
            <a:ext cx="6178194" cy="1815882"/>
          </a:xfrm>
          <a:prstGeom prst="rect">
            <a:avLst/>
          </a:prstGeom>
          <a:noFill/>
        </p:spPr>
        <p:txBody>
          <a:bodyPr wrap="none" rtlCol="0">
            <a:spAutoFit/>
          </a:bodyPr>
          <a:lstStyle/>
          <a:p>
            <a:r>
              <a:rPr lang="en-US" sz="1400" dirty="0" smtClean="0"/>
              <a:t>Proposed criteria for the diagnosis of SIRS in Dogs and Cats</a:t>
            </a:r>
          </a:p>
          <a:p>
            <a:r>
              <a:rPr lang="en-US" sz="1400" dirty="0" smtClean="0"/>
              <a:t>		Dogs: 2/4 changes		Cats: 3/4 changes</a:t>
            </a:r>
          </a:p>
          <a:p>
            <a:r>
              <a:rPr lang="en-US" sz="1400" dirty="0"/>
              <a:t>	</a:t>
            </a:r>
            <a:r>
              <a:rPr lang="en-US" sz="1400" dirty="0" smtClean="0"/>
              <a:t>	required                                 	required</a:t>
            </a:r>
          </a:p>
          <a:p>
            <a:r>
              <a:rPr lang="en-US" sz="1400" dirty="0" smtClean="0"/>
              <a:t>Temperature          	&lt;100.6 or &gt;102.6                  	&lt;100 or &gt;104</a:t>
            </a:r>
          </a:p>
          <a:p>
            <a:r>
              <a:rPr lang="en-US" sz="1400" dirty="0" smtClean="0"/>
              <a:t>Heart rate              	&gt;120                                       	&lt;140 or &gt;225</a:t>
            </a:r>
          </a:p>
          <a:p>
            <a:r>
              <a:rPr lang="en-US" sz="1400" dirty="0" smtClean="0"/>
              <a:t>Respiratory rate    	&gt;20	  		&gt;40</a:t>
            </a:r>
          </a:p>
          <a:p>
            <a:r>
              <a:rPr lang="en-US" sz="1400" dirty="0" smtClean="0"/>
              <a:t>WBC; % bands     	&lt;6 or &gt;16; &gt;3%                     	&gt;19 or &lt;5</a:t>
            </a:r>
          </a:p>
          <a:p>
            <a:endParaRPr lang="en-US" sz="1400" dirty="0"/>
          </a:p>
        </p:txBody>
      </p:sp>
      <p:sp>
        <p:nvSpPr>
          <p:cNvPr id="5" name="TextBox 4"/>
          <p:cNvSpPr txBox="1"/>
          <p:nvPr/>
        </p:nvSpPr>
        <p:spPr>
          <a:xfrm>
            <a:off x="339923" y="5989257"/>
            <a:ext cx="8630037" cy="923330"/>
          </a:xfrm>
          <a:prstGeom prst="rect">
            <a:avLst/>
          </a:prstGeom>
          <a:noFill/>
        </p:spPr>
        <p:txBody>
          <a:bodyPr wrap="none" rtlCol="0">
            <a:spAutoFit/>
          </a:bodyPr>
          <a:lstStyle/>
          <a:p>
            <a:r>
              <a:rPr lang="en-US" sz="1200" dirty="0"/>
              <a:t>Costello et </a:t>
            </a:r>
            <a:r>
              <a:rPr lang="en-US" sz="1200" dirty="0" smtClean="0"/>
              <a:t>al. </a:t>
            </a:r>
            <a:r>
              <a:rPr lang="en-US" sz="1200" dirty="0"/>
              <a:t>Underlying cause, pathophysiologic abnormalities, and response to treatment in cats with septic peritonitis: 51 cases </a:t>
            </a:r>
            <a:endParaRPr lang="en-US" sz="1200" dirty="0" smtClean="0"/>
          </a:p>
          <a:p>
            <a:r>
              <a:rPr lang="en-US" sz="1200" dirty="0" smtClean="0"/>
              <a:t>(</a:t>
            </a:r>
            <a:r>
              <a:rPr lang="en-US" sz="1200" dirty="0"/>
              <a:t>1990-2001</a:t>
            </a:r>
            <a:r>
              <a:rPr lang="en-US" sz="1200" dirty="0" smtClean="0"/>
              <a:t>)</a:t>
            </a:r>
            <a:r>
              <a:rPr lang="en-US" sz="1200" i="1" dirty="0" smtClean="0"/>
              <a:t>. JAVMA</a:t>
            </a:r>
            <a:r>
              <a:rPr lang="en-US" sz="1200" dirty="0"/>
              <a:t> </a:t>
            </a:r>
            <a:r>
              <a:rPr lang="en-US" sz="1200" dirty="0" smtClean="0"/>
              <a:t>2004: 225 </a:t>
            </a:r>
            <a:r>
              <a:rPr lang="en-US" sz="1200" dirty="0"/>
              <a:t>(6</a:t>
            </a:r>
            <a:r>
              <a:rPr lang="en-US" sz="1200" dirty="0" smtClean="0"/>
              <a:t>)</a:t>
            </a:r>
            <a:r>
              <a:rPr lang="en-US" sz="1200" dirty="0"/>
              <a:t>.</a:t>
            </a:r>
            <a:endParaRPr lang="en-US" sz="1200" dirty="0" smtClean="0"/>
          </a:p>
          <a:p>
            <a:r>
              <a:rPr lang="en-US" sz="1200" dirty="0" smtClean="0"/>
              <a:t>Brady et al. Severe sepsis in cats: 29 cases (1986-1998). </a:t>
            </a:r>
            <a:r>
              <a:rPr lang="en-US" sz="1200" i="1" dirty="0" smtClean="0"/>
              <a:t>JAVMA </a:t>
            </a:r>
            <a:r>
              <a:rPr lang="en-US" sz="1200" dirty="0" smtClean="0"/>
              <a:t>2000: 217.</a:t>
            </a:r>
            <a:endParaRPr lang="en-US" sz="1200" i="1" dirty="0"/>
          </a:p>
          <a:p>
            <a:endParaRPr lang="en-US" dirty="0"/>
          </a:p>
        </p:txBody>
      </p:sp>
      <p:pic>
        <p:nvPicPr>
          <p:cNvPr id="6" name="Picture 5"/>
          <p:cNvPicPr>
            <a:picLocks noChangeAspect="1"/>
          </p:cNvPicPr>
          <p:nvPr/>
        </p:nvPicPr>
        <p:blipFill>
          <a:blip r:embed="rId3"/>
          <a:stretch>
            <a:fillRect/>
          </a:stretch>
        </p:blipFill>
        <p:spPr>
          <a:xfrm>
            <a:off x="6496936" y="1345920"/>
            <a:ext cx="2647064" cy="2108523"/>
          </a:xfrm>
          <a:prstGeom prst="rect">
            <a:avLst/>
          </a:prstGeom>
        </p:spPr>
      </p:pic>
    </p:spTree>
    <p:extLst>
      <p:ext uri="{BB962C8B-B14F-4D97-AF65-F5344CB8AC3E}">
        <p14:creationId xmlns:p14="http://schemas.microsoft.com/office/powerpoint/2010/main" val="1373644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normAutofit lnSpcReduction="10000"/>
          </a:bodyPr>
          <a:lstStyle/>
          <a:p>
            <a:r>
              <a:rPr lang="en-US" dirty="0" smtClean="0"/>
              <a:t>Complete blood cell count</a:t>
            </a:r>
          </a:p>
          <a:p>
            <a:pPr lvl="1"/>
            <a:r>
              <a:rPr lang="en-US" dirty="0" smtClean="0"/>
              <a:t>Marked </a:t>
            </a:r>
            <a:r>
              <a:rPr lang="en-US" dirty="0" err="1" smtClean="0"/>
              <a:t>neutrophilia</a:t>
            </a:r>
            <a:r>
              <a:rPr lang="en-US" dirty="0" smtClean="0"/>
              <a:t> with a left shift and toxic change</a:t>
            </a:r>
          </a:p>
          <a:p>
            <a:pPr lvl="1"/>
            <a:r>
              <a:rPr lang="en-US" dirty="0" smtClean="0"/>
              <a:t>Anemia (cats)</a:t>
            </a:r>
          </a:p>
          <a:p>
            <a:pPr lvl="2"/>
            <a:r>
              <a:rPr lang="en-US" dirty="0" smtClean="0"/>
              <a:t>TNF-alpha and IL-1 inhibit </a:t>
            </a:r>
            <a:r>
              <a:rPr lang="en-US" dirty="0" err="1" smtClean="0"/>
              <a:t>erythroid</a:t>
            </a:r>
            <a:r>
              <a:rPr lang="en-US" dirty="0" smtClean="0"/>
              <a:t> precursor cells, reduce the formation of erythropoietin and blunt the response of the bone marrow to erythropoietin</a:t>
            </a:r>
          </a:p>
          <a:p>
            <a:pPr lvl="2"/>
            <a:r>
              <a:rPr lang="en-US" dirty="0" smtClean="0"/>
              <a:t>Decreased RBC lifespan with cats particularly susceptible to oxidative damage</a:t>
            </a:r>
          </a:p>
          <a:p>
            <a:pPr lvl="2"/>
            <a:r>
              <a:rPr lang="en-US" dirty="0" smtClean="0"/>
              <a:t>Other mechanisms: frequent </a:t>
            </a:r>
            <a:r>
              <a:rPr lang="en-US" dirty="0"/>
              <a:t>blood sampling, nutritional deficiencies, gastrointestinal tract blood loss, mechanical and antibody-mediated hemolysis, renal and hepatic insufficiency and bone marrow infiltrative </a:t>
            </a:r>
            <a:r>
              <a:rPr lang="en-US" dirty="0" smtClean="0"/>
              <a:t>disorders (humans)</a:t>
            </a:r>
          </a:p>
          <a:p>
            <a:pPr lvl="2"/>
            <a:endParaRPr lang="en-US" dirty="0" smtClean="0"/>
          </a:p>
          <a:p>
            <a:pPr marL="282575" lvl="1" indent="0">
              <a:buNone/>
            </a:pPr>
            <a:endParaRPr lang="en-US" dirty="0" smtClean="0"/>
          </a:p>
          <a:p>
            <a:pPr marL="0" indent="0">
              <a:buNone/>
            </a:pPr>
            <a:endParaRPr lang="en-US" dirty="0"/>
          </a:p>
        </p:txBody>
      </p:sp>
      <p:sp>
        <p:nvSpPr>
          <p:cNvPr id="4" name="TextBox 3"/>
          <p:cNvSpPr txBox="1"/>
          <p:nvPr/>
        </p:nvSpPr>
        <p:spPr>
          <a:xfrm>
            <a:off x="277470" y="5996226"/>
            <a:ext cx="8866530" cy="861774"/>
          </a:xfrm>
          <a:prstGeom prst="rect">
            <a:avLst/>
          </a:prstGeom>
          <a:noFill/>
        </p:spPr>
        <p:txBody>
          <a:bodyPr wrap="none" rtlCol="0">
            <a:spAutoFit/>
          </a:bodyPr>
          <a:lstStyle/>
          <a:p>
            <a:r>
              <a:rPr lang="en-US" sz="1000" dirty="0" err="1" smtClean="0"/>
              <a:t>Krafte</a:t>
            </a:r>
            <a:r>
              <a:rPr lang="en-US" sz="1000" dirty="0" smtClean="0"/>
              <a:t>-Jacobs B.  Anemia of critical illness and erythropoietin deficiency.  </a:t>
            </a:r>
            <a:r>
              <a:rPr lang="en-US" sz="1000" i="1" dirty="0" smtClean="0"/>
              <a:t>Intensive Care Med.  </a:t>
            </a:r>
            <a:r>
              <a:rPr lang="en-US" sz="1000" dirty="0" smtClean="0"/>
              <a:t>1997: 23.</a:t>
            </a:r>
          </a:p>
          <a:p>
            <a:r>
              <a:rPr lang="en-US" sz="1000" dirty="0" err="1" smtClean="0"/>
              <a:t>Hobisch</a:t>
            </a:r>
            <a:r>
              <a:rPr lang="en-US" sz="1000" dirty="0" smtClean="0"/>
              <a:t>-Hagen P, </a:t>
            </a:r>
            <a:r>
              <a:rPr lang="en-US" sz="1000" dirty="0" err="1" smtClean="0"/>
              <a:t>Wiedermann</a:t>
            </a:r>
            <a:r>
              <a:rPr lang="en-US" sz="1000" dirty="0" smtClean="0"/>
              <a:t> F, </a:t>
            </a:r>
            <a:r>
              <a:rPr lang="en-US" sz="1000" dirty="0" err="1" smtClean="0"/>
              <a:t>Mayr</a:t>
            </a:r>
            <a:r>
              <a:rPr lang="en-US" sz="1000" dirty="0" smtClean="0"/>
              <a:t> A, et al.  Blunted </a:t>
            </a:r>
            <a:r>
              <a:rPr lang="en-US" sz="1000" dirty="0" err="1" smtClean="0"/>
              <a:t>erythropoietic</a:t>
            </a:r>
            <a:r>
              <a:rPr lang="en-US" sz="1000" dirty="0" smtClean="0"/>
              <a:t> response to anemia in multiply traumatized patients.  </a:t>
            </a:r>
            <a:r>
              <a:rPr lang="en-US" sz="1000" i="1" dirty="0" smtClean="0"/>
              <a:t>Critical Care Med. </a:t>
            </a:r>
            <a:r>
              <a:rPr lang="en-US" sz="1000" dirty="0" smtClean="0"/>
              <a:t>2001: 29.</a:t>
            </a:r>
          </a:p>
          <a:p>
            <a:r>
              <a:rPr lang="en-US" sz="1000" dirty="0" smtClean="0"/>
              <a:t>Corwin HL, </a:t>
            </a:r>
            <a:r>
              <a:rPr lang="en-US" sz="1000" dirty="0" err="1" smtClean="0"/>
              <a:t>Krantz</a:t>
            </a:r>
            <a:r>
              <a:rPr lang="en-US" sz="1000" dirty="0" smtClean="0"/>
              <a:t> SB.  Anemia of the critically ill: “acute” anemia of chronic disease. </a:t>
            </a:r>
            <a:r>
              <a:rPr lang="en-US" sz="1000" i="1" dirty="0" err="1" smtClean="0"/>
              <a:t>Crit</a:t>
            </a:r>
            <a:r>
              <a:rPr lang="en-US" sz="1000" i="1" dirty="0" smtClean="0"/>
              <a:t> Care Med </a:t>
            </a:r>
            <a:r>
              <a:rPr lang="en-US" sz="1000" dirty="0" smtClean="0"/>
              <a:t>2000 (28).</a:t>
            </a:r>
          </a:p>
          <a:p>
            <a:r>
              <a:rPr lang="en-US" sz="1000" dirty="0" smtClean="0"/>
              <a:t>Weiss DJ, </a:t>
            </a:r>
            <a:r>
              <a:rPr lang="en-US" sz="1000" dirty="0" err="1" smtClean="0"/>
              <a:t>Krehbiel</a:t>
            </a:r>
            <a:r>
              <a:rPr lang="en-US" sz="1000" dirty="0" smtClean="0"/>
              <a:t> JD. Studies of the pathogenesis of anemia of inflammation: erythrocyte survival.  </a:t>
            </a:r>
            <a:r>
              <a:rPr lang="en-US" sz="1000" i="1" dirty="0" smtClean="0"/>
              <a:t>Am J Vet Res</a:t>
            </a:r>
            <a:r>
              <a:rPr lang="en-US" sz="1000" dirty="0" smtClean="0"/>
              <a:t> 1983 (44).</a:t>
            </a:r>
          </a:p>
          <a:p>
            <a:r>
              <a:rPr lang="en-US" sz="1000" dirty="0" smtClean="0"/>
              <a:t>Weiss DJ, </a:t>
            </a:r>
            <a:r>
              <a:rPr lang="en-US" sz="1000" dirty="0" err="1" smtClean="0"/>
              <a:t>Mcclay</a:t>
            </a:r>
            <a:r>
              <a:rPr lang="en-US" sz="1000" dirty="0" smtClean="0"/>
              <a:t> CB.  Studies on the pathogenesis of the erythrocyte destruction associated with the anemia of inflammatory disease.  </a:t>
            </a:r>
            <a:r>
              <a:rPr lang="en-US" sz="1000" i="1" dirty="0" smtClean="0"/>
              <a:t>Vet </a:t>
            </a:r>
            <a:r>
              <a:rPr lang="en-US" sz="1000" i="1" dirty="0" err="1" smtClean="0"/>
              <a:t>Clin</a:t>
            </a:r>
            <a:r>
              <a:rPr lang="en-US" sz="1000" i="1" dirty="0" smtClean="0"/>
              <a:t> </a:t>
            </a:r>
            <a:r>
              <a:rPr lang="en-US" sz="1000" i="1" dirty="0" err="1" smtClean="0"/>
              <a:t>Pathol</a:t>
            </a:r>
            <a:r>
              <a:rPr lang="en-US" sz="1000" dirty="0" smtClean="0"/>
              <a:t>. 1988 (17)</a:t>
            </a:r>
            <a:endParaRPr lang="en-US" sz="1000" dirty="0"/>
          </a:p>
        </p:txBody>
      </p:sp>
    </p:spTree>
    <p:extLst>
      <p:ext uri="{BB962C8B-B14F-4D97-AF65-F5344CB8AC3E}">
        <p14:creationId xmlns:p14="http://schemas.microsoft.com/office/powerpoint/2010/main" val="3779756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Chemistry and blood gas analysis</a:t>
            </a:r>
          </a:p>
          <a:p>
            <a:pPr lvl="1"/>
            <a:r>
              <a:rPr lang="en-US" dirty="0" smtClean="0"/>
              <a:t>Acid-base disturbances</a:t>
            </a:r>
          </a:p>
          <a:p>
            <a:pPr lvl="2"/>
            <a:r>
              <a:rPr lang="en-US" dirty="0" smtClean="0"/>
              <a:t>Metabolic acidosis with </a:t>
            </a:r>
            <a:r>
              <a:rPr lang="en-US" dirty="0" err="1" smtClean="0"/>
              <a:t>hyperlactatemia</a:t>
            </a:r>
            <a:endParaRPr lang="en-US" dirty="0" smtClean="0"/>
          </a:p>
          <a:p>
            <a:pPr lvl="1"/>
            <a:r>
              <a:rPr lang="en-US" dirty="0" err="1" smtClean="0"/>
              <a:t>Hypoproteinemia</a:t>
            </a:r>
            <a:endParaRPr lang="en-US" dirty="0" smtClean="0"/>
          </a:p>
          <a:p>
            <a:pPr lvl="1"/>
            <a:r>
              <a:rPr lang="en-US" dirty="0" smtClean="0"/>
              <a:t>Hypoglycemia/hyperglycemia </a:t>
            </a:r>
          </a:p>
          <a:p>
            <a:pPr lvl="1"/>
            <a:r>
              <a:rPr lang="en-US" dirty="0" err="1" smtClean="0"/>
              <a:t>Hyperbilirubinemia</a:t>
            </a:r>
            <a:endParaRPr lang="en-US" dirty="0" smtClean="0"/>
          </a:p>
          <a:p>
            <a:pPr lvl="1"/>
            <a:r>
              <a:rPr lang="en-US" dirty="0" smtClean="0"/>
              <a:t>Elevated liver values (associated with increased mortality in dogs with septic peritonitis, Winkler and Greenfield, JVECC 2000)</a:t>
            </a:r>
          </a:p>
          <a:p>
            <a:pPr lvl="1"/>
            <a:r>
              <a:rPr lang="en-US" dirty="0" smtClean="0"/>
              <a:t>Azotemia</a:t>
            </a:r>
          </a:p>
          <a:p>
            <a:pPr lvl="1"/>
            <a:r>
              <a:rPr lang="en-US" dirty="0" smtClean="0"/>
              <a:t>Electrolyte abnormalities </a:t>
            </a:r>
          </a:p>
          <a:p>
            <a:pPr lvl="2"/>
            <a:r>
              <a:rPr lang="en-US" dirty="0" err="1" smtClean="0"/>
              <a:t>Hypocalcemia</a:t>
            </a:r>
            <a:r>
              <a:rPr lang="en-US" dirty="0" smtClean="0"/>
              <a:t> </a:t>
            </a:r>
          </a:p>
          <a:p>
            <a:pPr lvl="2"/>
            <a:r>
              <a:rPr lang="en-US" dirty="0" smtClean="0"/>
              <a:t>Hyperkalemia (if </a:t>
            </a:r>
            <a:r>
              <a:rPr lang="en-US" dirty="0" err="1" smtClean="0"/>
              <a:t>uroabdomen</a:t>
            </a:r>
            <a:r>
              <a:rPr lang="en-US" dirty="0" smtClean="0"/>
              <a:t>)</a:t>
            </a:r>
          </a:p>
          <a:p>
            <a:pPr lvl="2"/>
            <a:r>
              <a:rPr lang="en-US" dirty="0" smtClean="0"/>
              <a:t>Disturbances of sodium/chloride</a:t>
            </a:r>
          </a:p>
          <a:p>
            <a:endParaRPr lang="en-US" dirty="0"/>
          </a:p>
        </p:txBody>
      </p:sp>
    </p:spTree>
    <p:extLst>
      <p:ext uri="{BB962C8B-B14F-4D97-AF65-F5344CB8AC3E}">
        <p14:creationId xmlns:p14="http://schemas.microsoft.com/office/powerpoint/2010/main" val="194730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Urinalysis</a:t>
            </a:r>
          </a:p>
          <a:p>
            <a:pPr lvl="1"/>
            <a:r>
              <a:rPr lang="en-US" dirty="0" smtClean="0"/>
              <a:t>May provide insight into underlying etiology</a:t>
            </a:r>
            <a:endParaRPr lang="en-US" dirty="0"/>
          </a:p>
          <a:p>
            <a:endParaRPr lang="en-US" dirty="0" smtClean="0"/>
          </a:p>
          <a:p>
            <a:r>
              <a:rPr lang="en-US" dirty="0" smtClean="0"/>
              <a:t>Urine culture and sensitivity</a:t>
            </a:r>
          </a:p>
          <a:p>
            <a:endParaRPr lang="en-US" dirty="0"/>
          </a:p>
          <a:p>
            <a:r>
              <a:rPr lang="en-US" dirty="0" smtClean="0"/>
              <a:t>Coagulation assessment</a:t>
            </a:r>
          </a:p>
          <a:p>
            <a:pPr lvl="1"/>
            <a:r>
              <a:rPr lang="en-US" dirty="0" smtClean="0"/>
              <a:t>If severe sepsis with coagulation derangements, may see prolongation of clotting times, thrombocytopenia, decreased fibrinogen, elevation in fibrin degradation products and D-dimers, and/or decreased </a:t>
            </a:r>
            <a:r>
              <a:rPr lang="en-US" dirty="0" err="1" smtClean="0"/>
              <a:t>antithrombin</a:t>
            </a:r>
            <a:r>
              <a:rPr lang="en-US" dirty="0" smtClean="0"/>
              <a:t> levels</a:t>
            </a:r>
          </a:p>
          <a:p>
            <a:endParaRPr lang="en-US" dirty="0" smtClean="0"/>
          </a:p>
          <a:p>
            <a:pPr marL="0" indent="0">
              <a:buNone/>
            </a:pPr>
            <a:endParaRPr lang="en-US" dirty="0" smtClean="0"/>
          </a:p>
        </p:txBody>
      </p:sp>
      <p:pic>
        <p:nvPicPr>
          <p:cNvPr id="4" name="Picture 3"/>
          <p:cNvPicPr>
            <a:picLocks noChangeAspect="1"/>
          </p:cNvPicPr>
          <p:nvPr/>
        </p:nvPicPr>
        <p:blipFill>
          <a:blip r:embed="rId2"/>
          <a:stretch>
            <a:fillRect/>
          </a:stretch>
        </p:blipFill>
        <p:spPr>
          <a:xfrm>
            <a:off x="4758898" y="2710823"/>
            <a:ext cx="4155273" cy="1934351"/>
          </a:xfrm>
          <a:prstGeom prst="rect">
            <a:avLst/>
          </a:prstGeom>
        </p:spPr>
      </p:pic>
      <p:sp>
        <p:nvSpPr>
          <p:cNvPr id="5" name="TextBox 4"/>
          <p:cNvSpPr txBox="1"/>
          <p:nvPr/>
        </p:nvSpPr>
        <p:spPr>
          <a:xfrm>
            <a:off x="5587832" y="4667031"/>
            <a:ext cx="2775119" cy="230832"/>
          </a:xfrm>
          <a:prstGeom prst="rect">
            <a:avLst/>
          </a:prstGeom>
          <a:noFill/>
        </p:spPr>
        <p:txBody>
          <a:bodyPr wrap="none" rtlCol="0">
            <a:spAutoFit/>
          </a:bodyPr>
          <a:lstStyle/>
          <a:p>
            <a:r>
              <a:rPr lang="en-US" sz="900" dirty="0"/>
              <a:t>http://</a:t>
            </a:r>
            <a:r>
              <a:rPr lang="en-US" sz="900" dirty="0" err="1"/>
              <a:t>www.shoutfactory.com</a:t>
            </a:r>
            <a:r>
              <a:rPr lang="en-US" sz="900" dirty="0"/>
              <a:t>/</a:t>
            </a:r>
            <a:r>
              <a:rPr lang="en-US" sz="900" dirty="0" err="1"/>
              <a:t>productlines</a:t>
            </a:r>
            <a:r>
              <a:rPr lang="en-US" sz="900" dirty="0"/>
              <a:t>/</a:t>
            </a:r>
            <a:r>
              <a:rPr lang="en-US" sz="900" dirty="0" err="1"/>
              <a:t>DIC.gif</a:t>
            </a:r>
            <a:endParaRPr lang="en-US" sz="900" dirty="0"/>
          </a:p>
        </p:txBody>
      </p:sp>
    </p:spTree>
    <p:extLst>
      <p:ext uri="{BB962C8B-B14F-4D97-AF65-F5344CB8AC3E}">
        <p14:creationId xmlns:p14="http://schemas.microsoft.com/office/powerpoint/2010/main" val="149839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Anatomy and Physiology</a:t>
            </a:r>
          </a:p>
          <a:p>
            <a:r>
              <a:rPr lang="en-US" dirty="0" smtClean="0"/>
              <a:t>Definitions</a:t>
            </a:r>
            <a:endParaRPr lang="en-US" dirty="0" smtClean="0"/>
          </a:p>
          <a:p>
            <a:r>
              <a:rPr lang="en-US" dirty="0" smtClean="0"/>
              <a:t>Pathophysiology</a:t>
            </a:r>
          </a:p>
          <a:p>
            <a:r>
              <a:rPr lang="en-US" dirty="0" smtClean="0"/>
              <a:t>Etiology</a:t>
            </a:r>
          </a:p>
          <a:p>
            <a:r>
              <a:rPr lang="en-US" dirty="0" smtClean="0"/>
              <a:t>History</a:t>
            </a:r>
          </a:p>
          <a:p>
            <a:r>
              <a:rPr lang="en-US" dirty="0" smtClean="0"/>
              <a:t>Clinical Signs</a:t>
            </a:r>
          </a:p>
          <a:p>
            <a:r>
              <a:rPr lang="en-US" dirty="0" smtClean="0"/>
              <a:t>Diagnosis</a:t>
            </a:r>
          </a:p>
          <a:p>
            <a:r>
              <a:rPr lang="en-US" dirty="0" smtClean="0"/>
              <a:t>Treatment</a:t>
            </a:r>
          </a:p>
          <a:p>
            <a:r>
              <a:rPr lang="en-US" dirty="0" smtClean="0"/>
              <a:t>Prognosis</a:t>
            </a:r>
          </a:p>
          <a:p>
            <a:endParaRPr lang="en-US" dirty="0" smtClean="0"/>
          </a:p>
        </p:txBody>
      </p:sp>
      <p:pic>
        <p:nvPicPr>
          <p:cNvPr id="4" name="Picture 3"/>
          <p:cNvPicPr>
            <a:picLocks noChangeAspect="1"/>
          </p:cNvPicPr>
          <p:nvPr/>
        </p:nvPicPr>
        <p:blipFill>
          <a:blip r:embed="rId2"/>
          <a:stretch>
            <a:fillRect/>
          </a:stretch>
        </p:blipFill>
        <p:spPr>
          <a:xfrm>
            <a:off x="4609024" y="1992145"/>
            <a:ext cx="4134018" cy="4134018"/>
          </a:xfrm>
          <a:prstGeom prst="rect">
            <a:avLst/>
          </a:prstGeom>
        </p:spPr>
      </p:pic>
    </p:spTree>
    <p:extLst>
      <p:ext uri="{BB962C8B-B14F-4D97-AF65-F5344CB8AC3E}">
        <p14:creationId xmlns:p14="http://schemas.microsoft.com/office/powerpoint/2010/main" val="217235118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779463" y="1828800"/>
            <a:ext cx="7583488" cy="4897881"/>
          </a:xfrm>
        </p:spPr>
        <p:txBody>
          <a:bodyPr>
            <a:normAutofit lnSpcReduction="10000"/>
          </a:bodyPr>
          <a:lstStyle/>
          <a:p>
            <a:r>
              <a:rPr lang="en-US" dirty="0" smtClean="0"/>
              <a:t>Imaging</a:t>
            </a:r>
          </a:p>
          <a:p>
            <a:pPr lvl="1"/>
            <a:r>
              <a:rPr lang="en-US" dirty="0" smtClean="0"/>
              <a:t>Radiography</a:t>
            </a:r>
          </a:p>
          <a:p>
            <a:pPr lvl="2"/>
            <a:r>
              <a:rPr lang="en-US" dirty="0" smtClean="0"/>
              <a:t>Focal or generalized loss of detail (ground glass appearance)</a:t>
            </a:r>
          </a:p>
          <a:p>
            <a:pPr lvl="2"/>
            <a:r>
              <a:rPr lang="en-US" dirty="0" err="1" smtClean="0"/>
              <a:t>Pneumoperitoneum</a:t>
            </a:r>
            <a:r>
              <a:rPr lang="en-US" dirty="0" smtClean="0"/>
              <a:t> </a:t>
            </a:r>
          </a:p>
          <a:p>
            <a:pPr lvl="2"/>
            <a:r>
              <a:rPr lang="en-US" dirty="0" smtClean="0"/>
              <a:t>Gastrointestinal foreign body or obstruction, GDV</a:t>
            </a:r>
          </a:p>
          <a:p>
            <a:pPr lvl="2"/>
            <a:r>
              <a:rPr lang="en-US" dirty="0" smtClean="0"/>
              <a:t>Abdominal mass effect</a:t>
            </a:r>
          </a:p>
          <a:p>
            <a:pPr lvl="2"/>
            <a:r>
              <a:rPr lang="en-US" dirty="0" err="1" smtClean="0"/>
              <a:t>Prostatomegaly</a:t>
            </a:r>
            <a:r>
              <a:rPr lang="en-US" dirty="0" smtClean="0"/>
              <a:t> or </a:t>
            </a:r>
            <a:r>
              <a:rPr lang="en-US" dirty="0" err="1" smtClean="0"/>
              <a:t>pyometra</a:t>
            </a:r>
            <a:endParaRPr lang="en-US" dirty="0"/>
          </a:p>
          <a:p>
            <a:pPr lvl="1"/>
            <a:r>
              <a:rPr lang="en-US" dirty="0" smtClean="0"/>
              <a:t>Ultrasonography</a:t>
            </a:r>
          </a:p>
          <a:p>
            <a:pPr lvl="2"/>
            <a:r>
              <a:rPr lang="en-US" dirty="0" smtClean="0"/>
              <a:t>Localizing peritoneal effusion</a:t>
            </a:r>
          </a:p>
          <a:p>
            <a:pPr lvl="2"/>
            <a:r>
              <a:rPr lang="en-US" dirty="0" smtClean="0"/>
              <a:t>Defining underlying etiology of peritonitis</a:t>
            </a:r>
          </a:p>
          <a:p>
            <a:pPr lvl="1"/>
            <a:r>
              <a:rPr lang="en-US" dirty="0" smtClean="0"/>
              <a:t>Contrast radiography</a:t>
            </a:r>
          </a:p>
          <a:p>
            <a:pPr lvl="2"/>
            <a:r>
              <a:rPr lang="en-US" dirty="0" smtClean="0"/>
              <a:t>Excretory urography or </a:t>
            </a:r>
            <a:r>
              <a:rPr lang="en-US" dirty="0" err="1" smtClean="0"/>
              <a:t>cystourethrography</a:t>
            </a:r>
            <a:r>
              <a:rPr lang="en-US" dirty="0" smtClean="0"/>
              <a:t> for confirmed </a:t>
            </a:r>
            <a:r>
              <a:rPr lang="en-US" dirty="0" err="1" smtClean="0"/>
              <a:t>uroabdomen</a:t>
            </a:r>
            <a:endParaRPr lang="en-US" dirty="0" smtClean="0"/>
          </a:p>
        </p:txBody>
      </p:sp>
      <p:pic>
        <p:nvPicPr>
          <p:cNvPr id="4" name="Picture 3"/>
          <p:cNvPicPr>
            <a:picLocks noChangeAspect="1"/>
          </p:cNvPicPr>
          <p:nvPr/>
        </p:nvPicPr>
        <p:blipFill>
          <a:blip r:embed="rId3"/>
          <a:stretch>
            <a:fillRect/>
          </a:stretch>
        </p:blipFill>
        <p:spPr>
          <a:xfrm>
            <a:off x="6389076" y="3653692"/>
            <a:ext cx="2754924" cy="2061238"/>
          </a:xfrm>
          <a:prstGeom prst="rect">
            <a:avLst/>
          </a:prstGeom>
        </p:spPr>
      </p:pic>
      <p:sp>
        <p:nvSpPr>
          <p:cNvPr id="5" name="TextBox 4"/>
          <p:cNvSpPr txBox="1"/>
          <p:nvPr/>
        </p:nvSpPr>
        <p:spPr>
          <a:xfrm>
            <a:off x="6154616" y="5577310"/>
            <a:ext cx="3124905" cy="646331"/>
          </a:xfrm>
          <a:prstGeom prst="rect">
            <a:avLst/>
          </a:prstGeom>
          <a:noFill/>
        </p:spPr>
        <p:txBody>
          <a:bodyPr wrap="none" rtlCol="0">
            <a:spAutoFit/>
          </a:bodyPr>
          <a:lstStyle/>
          <a:p>
            <a:r>
              <a:rPr lang="en-US" sz="900" dirty="0">
                <a:solidFill>
                  <a:srgbClr val="FFFFFF"/>
                </a:solidFill>
              </a:rPr>
              <a:t>http://www.aecreno.com/ultrasound/anaphylaxis/images</a:t>
            </a:r>
            <a:r>
              <a:rPr lang="en-US" sz="900" dirty="0" smtClean="0">
                <a:solidFill>
                  <a:srgbClr val="FFFFFF"/>
                </a:solidFill>
              </a:rPr>
              <a:t>/</a:t>
            </a:r>
            <a:endParaRPr lang="en-US" sz="900" dirty="0">
              <a:solidFill>
                <a:srgbClr val="FFFFFF"/>
              </a:solidFill>
            </a:endParaRPr>
          </a:p>
          <a:p>
            <a:r>
              <a:rPr lang="en-US" sz="900" dirty="0" smtClean="0">
                <a:solidFill>
                  <a:srgbClr val="FFFFFF"/>
                </a:solidFill>
              </a:rPr>
              <a:t>anaphylaxis003</a:t>
            </a:r>
            <a:r>
              <a:rPr lang="en-US" sz="900" dirty="0">
                <a:solidFill>
                  <a:srgbClr val="FFFFFF"/>
                </a:solidFill>
              </a:rPr>
              <a:t>.jpg</a:t>
            </a:r>
          </a:p>
          <a:p>
            <a:endParaRPr lang="en-US" dirty="0"/>
          </a:p>
        </p:txBody>
      </p:sp>
    </p:spTree>
    <p:extLst>
      <p:ext uri="{BB962C8B-B14F-4D97-AF65-F5344CB8AC3E}">
        <p14:creationId xmlns:p14="http://schemas.microsoft.com/office/powerpoint/2010/main" val="2380143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393607" y="1825049"/>
            <a:ext cx="7583488" cy="4297363"/>
          </a:xfrm>
        </p:spPr>
        <p:txBody>
          <a:bodyPr>
            <a:normAutofit lnSpcReduction="10000"/>
          </a:bodyPr>
          <a:lstStyle/>
          <a:p>
            <a:r>
              <a:rPr lang="en-US" dirty="0" smtClean="0"/>
              <a:t>Fluid analysis</a:t>
            </a:r>
          </a:p>
          <a:p>
            <a:pPr lvl="1"/>
            <a:r>
              <a:rPr lang="en-US" dirty="0" smtClean="0"/>
              <a:t>Single </a:t>
            </a:r>
            <a:r>
              <a:rPr lang="en-US" dirty="0" err="1" smtClean="0"/>
              <a:t>paracentesis</a:t>
            </a:r>
            <a:r>
              <a:rPr lang="en-US" dirty="0" smtClean="0"/>
              <a:t> attempts are successful in only 20% of patients with low volumes of peritoneal effusion (3mL/kg) and in 80% of patients with larger volumes (10mL/kg)</a:t>
            </a:r>
          </a:p>
          <a:p>
            <a:pPr lvl="1"/>
            <a:endParaRPr lang="en-US" dirty="0" smtClean="0"/>
          </a:p>
          <a:p>
            <a:pPr lvl="1"/>
            <a:r>
              <a:rPr lang="en-US" dirty="0" smtClean="0"/>
              <a:t>Ultrasound-guidance increases yield</a:t>
            </a:r>
          </a:p>
          <a:p>
            <a:pPr lvl="1"/>
            <a:endParaRPr lang="en-US" dirty="0" smtClean="0"/>
          </a:p>
          <a:p>
            <a:pPr lvl="1"/>
            <a:r>
              <a:rPr lang="en-US" dirty="0" smtClean="0"/>
              <a:t>Four-quadrant sampling</a:t>
            </a:r>
          </a:p>
          <a:p>
            <a:pPr lvl="1"/>
            <a:endParaRPr lang="en-US" dirty="0" smtClean="0"/>
          </a:p>
          <a:p>
            <a:pPr lvl="1"/>
            <a:r>
              <a:rPr lang="en-US" dirty="0" smtClean="0"/>
              <a:t>Diagnostic peritoneal lavage</a:t>
            </a:r>
          </a:p>
        </p:txBody>
      </p:sp>
      <p:pic>
        <p:nvPicPr>
          <p:cNvPr id="7" name="Picture 6"/>
          <p:cNvPicPr>
            <a:picLocks noChangeAspect="1"/>
          </p:cNvPicPr>
          <p:nvPr/>
        </p:nvPicPr>
        <p:blipFill>
          <a:blip r:embed="rId3"/>
          <a:stretch>
            <a:fillRect/>
          </a:stretch>
        </p:blipFill>
        <p:spPr>
          <a:xfrm>
            <a:off x="4935532" y="4298461"/>
            <a:ext cx="4052159" cy="2266462"/>
          </a:xfrm>
          <a:prstGeom prst="rect">
            <a:avLst/>
          </a:prstGeom>
        </p:spPr>
      </p:pic>
      <p:sp>
        <p:nvSpPr>
          <p:cNvPr id="8" name="TextBox 7"/>
          <p:cNvSpPr txBox="1"/>
          <p:nvPr/>
        </p:nvSpPr>
        <p:spPr>
          <a:xfrm>
            <a:off x="5010182" y="6627168"/>
            <a:ext cx="3977509" cy="230832"/>
          </a:xfrm>
          <a:prstGeom prst="rect">
            <a:avLst/>
          </a:prstGeom>
          <a:noFill/>
        </p:spPr>
        <p:txBody>
          <a:bodyPr wrap="none" rtlCol="0">
            <a:spAutoFit/>
          </a:bodyPr>
          <a:lstStyle/>
          <a:p>
            <a:r>
              <a:rPr lang="es-ES_tradnl" sz="900" dirty="0"/>
              <a:t>http://</a:t>
            </a:r>
            <a:r>
              <a:rPr lang="es-ES_tradnl" sz="900" dirty="0" err="1"/>
              <a:t>www.aamefe.org</a:t>
            </a:r>
            <a:r>
              <a:rPr lang="es-ES_tradnl" sz="900" dirty="0"/>
              <a:t>/</a:t>
            </a:r>
            <a:r>
              <a:rPr lang="es-ES_tradnl" sz="900" dirty="0" err="1"/>
              <a:t>peritonitis_infecciosa_felina_ford_archivos</a:t>
            </a:r>
            <a:r>
              <a:rPr lang="es-ES_tradnl" sz="900" dirty="0"/>
              <a:t>/fig2a.jpg</a:t>
            </a:r>
            <a:endParaRPr lang="en-US" sz="900" dirty="0"/>
          </a:p>
        </p:txBody>
      </p:sp>
    </p:spTree>
    <p:extLst>
      <p:ext uri="{BB962C8B-B14F-4D97-AF65-F5344CB8AC3E}">
        <p14:creationId xmlns:p14="http://schemas.microsoft.com/office/powerpoint/2010/main" val="1304801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779463" y="1526712"/>
            <a:ext cx="7583488" cy="4334131"/>
          </a:xfrm>
        </p:spPr>
        <p:txBody>
          <a:bodyPr>
            <a:normAutofit fontScale="70000" lnSpcReduction="20000"/>
          </a:bodyPr>
          <a:lstStyle/>
          <a:p>
            <a:r>
              <a:rPr lang="en-US" dirty="0" smtClean="0"/>
              <a:t>Fluid analysis</a:t>
            </a:r>
          </a:p>
          <a:p>
            <a:pPr lvl="1"/>
            <a:r>
              <a:rPr lang="en-US" dirty="0" smtClean="0"/>
              <a:t>Leukocyte counts in peritoneal fluid</a:t>
            </a:r>
          </a:p>
          <a:p>
            <a:pPr lvl="2"/>
            <a:r>
              <a:rPr lang="en-US" dirty="0" smtClean="0"/>
              <a:t>Normal &lt;500 cell/</a:t>
            </a:r>
            <a:r>
              <a:rPr lang="en-US" dirty="0" err="1" smtClean="0"/>
              <a:t>uL</a:t>
            </a:r>
            <a:endParaRPr lang="en-US" dirty="0" smtClean="0"/>
          </a:p>
          <a:p>
            <a:pPr lvl="2"/>
            <a:r>
              <a:rPr lang="en-US" dirty="0" smtClean="0"/>
              <a:t>Mild to moderate inflammation= 1000-2000 cells/</a:t>
            </a:r>
            <a:r>
              <a:rPr lang="en-US" dirty="0" err="1" smtClean="0"/>
              <a:t>uL</a:t>
            </a:r>
            <a:endParaRPr lang="en-US" dirty="0"/>
          </a:p>
          <a:p>
            <a:pPr lvl="2"/>
            <a:r>
              <a:rPr lang="en-US" dirty="0" smtClean="0"/>
              <a:t>Marked inflammation &gt;2000 cells/</a:t>
            </a:r>
            <a:r>
              <a:rPr lang="en-US" dirty="0" err="1" smtClean="0"/>
              <a:t>uL</a:t>
            </a:r>
            <a:endParaRPr lang="en-US" dirty="0" smtClean="0"/>
          </a:p>
          <a:p>
            <a:pPr lvl="2"/>
            <a:r>
              <a:rPr lang="en-US" dirty="0" smtClean="0"/>
              <a:t>Postoperative </a:t>
            </a:r>
            <a:r>
              <a:rPr lang="en-US" dirty="0" err="1" smtClean="0"/>
              <a:t>celiotomy</a:t>
            </a:r>
            <a:r>
              <a:rPr lang="en-US" dirty="0" smtClean="0"/>
              <a:t> patients can normally have marked inflammation; &gt;9000 cells/</a:t>
            </a:r>
            <a:r>
              <a:rPr lang="en-US" dirty="0" err="1" smtClean="0"/>
              <a:t>uL</a:t>
            </a:r>
            <a:r>
              <a:rPr lang="en-US" dirty="0" smtClean="0"/>
              <a:t> marked inflammation if post-surgical</a:t>
            </a:r>
          </a:p>
          <a:p>
            <a:pPr lvl="2"/>
            <a:r>
              <a:rPr lang="en-US" dirty="0" smtClean="0"/>
              <a:t>Reduced peritoneal nucleated cell counts expected with antibiotic therapy</a:t>
            </a:r>
          </a:p>
          <a:p>
            <a:pPr lvl="2"/>
            <a:r>
              <a:rPr lang="en-US" dirty="0" err="1" smtClean="0"/>
              <a:t>Bonczynski</a:t>
            </a:r>
            <a:r>
              <a:rPr lang="en-US" dirty="0" smtClean="0"/>
              <a:t> et al found peritoneal fluid nucleated cell count to be one of the most reliable diagnostic variables for septic effusion in dogs and cats</a:t>
            </a:r>
          </a:p>
          <a:p>
            <a:pPr lvl="3"/>
            <a:r>
              <a:rPr lang="en-US" dirty="0" smtClean="0"/>
              <a:t>A peritoneal </a:t>
            </a:r>
            <a:r>
              <a:rPr lang="en-US" dirty="0" smtClean="0"/>
              <a:t>fluid nucleated cell count cutoff value of 13,000 cells/</a:t>
            </a:r>
            <a:r>
              <a:rPr lang="en-US" dirty="0" err="1" smtClean="0"/>
              <a:t>uL</a:t>
            </a:r>
            <a:r>
              <a:rPr lang="en-US" dirty="0" smtClean="0"/>
              <a:t> was 86% sensitive and 100% specific in dogs and 100% sensitive and 100% specific in cats </a:t>
            </a:r>
            <a:r>
              <a:rPr lang="en-US" dirty="0"/>
              <a:t>for septic effusion </a:t>
            </a:r>
            <a:endParaRPr lang="en-US" dirty="0" smtClean="0"/>
          </a:p>
          <a:p>
            <a:pPr lvl="1"/>
            <a:r>
              <a:rPr lang="en-US" dirty="0" smtClean="0"/>
              <a:t>Degeneration of neutrophils</a:t>
            </a:r>
          </a:p>
          <a:p>
            <a:pPr lvl="1"/>
            <a:r>
              <a:rPr lang="en-US" dirty="0" smtClean="0"/>
              <a:t>Intracellular bacteria</a:t>
            </a:r>
          </a:p>
          <a:p>
            <a:r>
              <a:rPr lang="en-US" dirty="0" smtClean="0"/>
              <a:t>Peritoneal fluid cytology has been reported to be 57%-100% accurate in the diagnosis of septic peritonitis</a:t>
            </a:r>
          </a:p>
        </p:txBody>
      </p:sp>
      <p:sp>
        <p:nvSpPr>
          <p:cNvPr id="4" name="TextBox 3"/>
          <p:cNvSpPr txBox="1"/>
          <p:nvPr/>
        </p:nvSpPr>
        <p:spPr>
          <a:xfrm>
            <a:off x="0" y="5628713"/>
            <a:ext cx="8279067" cy="1646605"/>
          </a:xfrm>
          <a:prstGeom prst="rect">
            <a:avLst/>
          </a:prstGeom>
          <a:noFill/>
        </p:spPr>
        <p:txBody>
          <a:bodyPr wrap="none" rtlCol="0">
            <a:spAutoFit/>
          </a:bodyPr>
          <a:lstStyle/>
          <a:p>
            <a:r>
              <a:rPr lang="en-US" sz="1100" dirty="0" smtClean="0"/>
              <a:t>Mueller MG, Ludwig LL, Barton LJ: Use of closed suction drains to treat generalized peritonitis in dogs and cats: 40 cases (1997-1999). </a:t>
            </a:r>
          </a:p>
          <a:p>
            <a:r>
              <a:rPr lang="en-US" sz="1100" i="1" dirty="0" smtClean="0"/>
              <a:t>J Am Vet Med </a:t>
            </a:r>
            <a:r>
              <a:rPr lang="en-US" sz="1100" i="1" dirty="0" err="1" smtClean="0"/>
              <a:t>Assoc</a:t>
            </a:r>
            <a:r>
              <a:rPr lang="en-US" sz="1100" i="1" dirty="0" smtClean="0"/>
              <a:t> </a:t>
            </a:r>
            <a:r>
              <a:rPr lang="en-US" sz="1100" dirty="0" smtClean="0"/>
              <a:t>2001 (219).</a:t>
            </a:r>
          </a:p>
          <a:p>
            <a:r>
              <a:rPr lang="en-US" sz="1100" dirty="0" err="1" smtClean="0"/>
              <a:t>Lanz</a:t>
            </a:r>
            <a:r>
              <a:rPr lang="en-US" sz="1100" dirty="0" smtClean="0"/>
              <a:t> OI, Ellison GW, </a:t>
            </a:r>
            <a:r>
              <a:rPr lang="en-US" sz="1100" dirty="0" err="1" smtClean="0"/>
              <a:t>Bellah</a:t>
            </a:r>
            <a:r>
              <a:rPr lang="en-US" sz="1100" dirty="0" smtClean="0"/>
              <a:t> JR, et al: Surgical treatment of septic peritonitis without abdominal drainage in 28 dogs. </a:t>
            </a:r>
          </a:p>
          <a:p>
            <a:r>
              <a:rPr lang="en-US" sz="1100" i="1" dirty="0" smtClean="0"/>
              <a:t>J Am </a:t>
            </a:r>
            <a:r>
              <a:rPr lang="en-US" sz="1100" i="1" dirty="0" err="1" smtClean="0"/>
              <a:t>Anim</a:t>
            </a:r>
            <a:r>
              <a:rPr lang="en-US" sz="1100" i="1" dirty="0" smtClean="0"/>
              <a:t> </a:t>
            </a:r>
            <a:r>
              <a:rPr lang="en-US" sz="1100" i="1" dirty="0" err="1" smtClean="0"/>
              <a:t>Hosp</a:t>
            </a:r>
            <a:r>
              <a:rPr lang="en-US" sz="1100" i="1" dirty="0" smtClean="0"/>
              <a:t> </a:t>
            </a:r>
            <a:r>
              <a:rPr lang="en-US" sz="1100" i="1" dirty="0" err="1" smtClean="0"/>
              <a:t>Assoc</a:t>
            </a:r>
            <a:r>
              <a:rPr lang="en-US" sz="1100" i="1" dirty="0" smtClean="0"/>
              <a:t> </a:t>
            </a:r>
            <a:r>
              <a:rPr lang="en-US" sz="1100" dirty="0" smtClean="0"/>
              <a:t>2001 (37).</a:t>
            </a:r>
          </a:p>
          <a:p>
            <a:r>
              <a:rPr lang="en-US" sz="1100" dirty="0" err="1" smtClean="0"/>
              <a:t>Hardie</a:t>
            </a:r>
            <a:r>
              <a:rPr lang="en-US" sz="1100" dirty="0" smtClean="0"/>
              <a:t> EM, Rawlings CA, Calvert CA: Severe sepsis in </a:t>
            </a:r>
            <a:r>
              <a:rPr lang="en-US" sz="1100" dirty="0" err="1" smtClean="0"/>
              <a:t>seleceted</a:t>
            </a:r>
            <a:r>
              <a:rPr lang="en-US" sz="1100" dirty="0" smtClean="0"/>
              <a:t> small animal surgical patients</a:t>
            </a:r>
            <a:r>
              <a:rPr lang="en-US" sz="1100" i="1" dirty="0" smtClean="0"/>
              <a:t>.  J Am </a:t>
            </a:r>
            <a:r>
              <a:rPr lang="en-US" sz="1100" i="1" dirty="0" err="1" smtClean="0"/>
              <a:t>Anim</a:t>
            </a:r>
            <a:r>
              <a:rPr lang="en-US" sz="1100" i="1" dirty="0" smtClean="0"/>
              <a:t> </a:t>
            </a:r>
            <a:r>
              <a:rPr lang="en-US" sz="1100" i="1" dirty="0" err="1" smtClean="0"/>
              <a:t>Hosp</a:t>
            </a:r>
            <a:r>
              <a:rPr lang="en-US" sz="1100" i="1" dirty="0" smtClean="0"/>
              <a:t> </a:t>
            </a:r>
            <a:r>
              <a:rPr lang="en-US" sz="1100" i="1" dirty="0" err="1" smtClean="0"/>
              <a:t>Assoc</a:t>
            </a:r>
            <a:r>
              <a:rPr lang="en-US" sz="1100" i="1" dirty="0" smtClean="0"/>
              <a:t> </a:t>
            </a:r>
            <a:r>
              <a:rPr lang="en-US" sz="1100" dirty="0" smtClean="0"/>
              <a:t>1986 (22).</a:t>
            </a:r>
          </a:p>
          <a:p>
            <a:r>
              <a:rPr lang="en-US" sz="1100" dirty="0" err="1"/>
              <a:t>Bonczynski</a:t>
            </a:r>
            <a:r>
              <a:rPr lang="en-US" sz="1100" dirty="0"/>
              <a:t> JJ, Ludwig LL, Barton LJ, et al: Comparison of peritoneal fluid and peripheral blood pH, bicarbonate, glucose and lactate</a:t>
            </a:r>
          </a:p>
          <a:p>
            <a:r>
              <a:rPr lang="en-US" sz="1100" dirty="0"/>
              <a:t>concentration as a diagnostic tool for septic peritonitis in dogs and cats.  </a:t>
            </a:r>
            <a:r>
              <a:rPr lang="en-US" sz="1100" i="1" dirty="0"/>
              <a:t>Veterinary Surgery </a:t>
            </a:r>
            <a:r>
              <a:rPr lang="en-US" sz="1100" dirty="0"/>
              <a:t>2003 (32).</a:t>
            </a:r>
          </a:p>
          <a:p>
            <a:endParaRPr lang="en-US" sz="1200" dirty="0" smtClean="0"/>
          </a:p>
          <a:p>
            <a:endParaRPr lang="en-US" sz="1200" dirty="0"/>
          </a:p>
        </p:txBody>
      </p:sp>
      <p:pic>
        <p:nvPicPr>
          <p:cNvPr id="5" name="Picture 4"/>
          <p:cNvPicPr>
            <a:picLocks noChangeAspect="1"/>
          </p:cNvPicPr>
          <p:nvPr/>
        </p:nvPicPr>
        <p:blipFill>
          <a:blip r:embed="rId2"/>
          <a:stretch>
            <a:fillRect/>
          </a:stretch>
        </p:blipFill>
        <p:spPr>
          <a:xfrm>
            <a:off x="6390776" y="199571"/>
            <a:ext cx="2592450" cy="2292698"/>
          </a:xfrm>
          <a:prstGeom prst="rect">
            <a:avLst/>
          </a:prstGeom>
        </p:spPr>
      </p:pic>
      <p:sp>
        <p:nvSpPr>
          <p:cNvPr id="6" name="TextBox 5"/>
          <p:cNvSpPr txBox="1"/>
          <p:nvPr/>
        </p:nvSpPr>
        <p:spPr>
          <a:xfrm>
            <a:off x="5996985" y="2492269"/>
            <a:ext cx="3147015" cy="215444"/>
          </a:xfrm>
          <a:prstGeom prst="rect">
            <a:avLst/>
          </a:prstGeom>
          <a:noFill/>
        </p:spPr>
        <p:txBody>
          <a:bodyPr wrap="none" rtlCol="0">
            <a:spAutoFit/>
          </a:bodyPr>
          <a:lstStyle/>
          <a:p>
            <a:r>
              <a:rPr lang="en-US" sz="800" dirty="0"/>
              <a:t>http://</a:t>
            </a:r>
            <a:r>
              <a:rPr lang="en-US" sz="800" dirty="0" err="1"/>
              <a:t>veterinaryrecord.bmj.com</a:t>
            </a:r>
            <a:r>
              <a:rPr lang="en-US" sz="800" dirty="0"/>
              <a:t>/content/165/15/436/F1.large.jpg</a:t>
            </a:r>
          </a:p>
        </p:txBody>
      </p:sp>
    </p:spTree>
    <p:extLst>
      <p:ext uri="{BB962C8B-B14F-4D97-AF65-F5344CB8AC3E}">
        <p14:creationId xmlns:p14="http://schemas.microsoft.com/office/powerpoint/2010/main" val="843593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779463" y="1476161"/>
            <a:ext cx="7583488" cy="4498151"/>
          </a:xfrm>
        </p:spPr>
        <p:txBody>
          <a:bodyPr>
            <a:normAutofit lnSpcReduction="10000"/>
          </a:bodyPr>
          <a:lstStyle/>
          <a:p>
            <a:r>
              <a:rPr lang="en-US" dirty="0" smtClean="0"/>
              <a:t>Fluid analysis</a:t>
            </a:r>
          </a:p>
          <a:p>
            <a:pPr lvl="1"/>
            <a:r>
              <a:rPr lang="en-US" dirty="0"/>
              <a:t>Lactate and glucose concentrations</a:t>
            </a:r>
          </a:p>
          <a:p>
            <a:pPr lvl="2"/>
            <a:r>
              <a:rPr lang="en-US" dirty="0"/>
              <a:t>Glucose concentration difference of &gt;20 mg/</a:t>
            </a:r>
            <a:r>
              <a:rPr lang="en-US" dirty="0" err="1"/>
              <a:t>dL</a:t>
            </a:r>
            <a:r>
              <a:rPr lang="en-US" dirty="0"/>
              <a:t> between paired blood and peritoneal fluid </a:t>
            </a:r>
            <a:r>
              <a:rPr lang="en-US" dirty="0" smtClean="0"/>
              <a:t>glucose 100% sensitive and 100% specific for dogs; 86% sensitive and 100% specific in cats</a:t>
            </a:r>
            <a:endParaRPr lang="en-US" dirty="0"/>
          </a:p>
          <a:p>
            <a:pPr lvl="2"/>
            <a:r>
              <a:rPr lang="en-US" dirty="0"/>
              <a:t>Blood-to-fluid lactate difference </a:t>
            </a:r>
            <a:r>
              <a:rPr lang="en-US" dirty="0" smtClean="0"/>
              <a:t>&lt;-2 </a:t>
            </a:r>
            <a:r>
              <a:rPr lang="en-US" dirty="0" err="1"/>
              <a:t>mmol.L</a:t>
            </a:r>
            <a:r>
              <a:rPr lang="en-US" dirty="0"/>
              <a:t> predictive of septic peritonitis in </a:t>
            </a:r>
            <a:r>
              <a:rPr lang="en-US" dirty="0" smtClean="0"/>
              <a:t>dogs (63% sensitive,100% specific, 84% accurate)</a:t>
            </a:r>
          </a:p>
          <a:p>
            <a:pPr lvl="3"/>
            <a:r>
              <a:rPr lang="en-US" dirty="0" smtClean="0"/>
              <a:t>Levin et al found all dogs with septic effusions had a peritoneal fluid lactate &gt;2.5 </a:t>
            </a:r>
            <a:r>
              <a:rPr lang="en-US" dirty="0" err="1" smtClean="0"/>
              <a:t>mmol</a:t>
            </a:r>
            <a:r>
              <a:rPr lang="en-US" dirty="0" smtClean="0"/>
              <a:t>/L (91% sensitive, 100% specific)</a:t>
            </a:r>
          </a:p>
          <a:p>
            <a:pPr lvl="2"/>
            <a:r>
              <a:rPr lang="en-US" dirty="0" smtClean="0"/>
              <a:t>Blood-to-fluid lactate difference statistically significant in Levin et al study but not accurate for detecting septic peritoneal effusion in cats</a:t>
            </a:r>
            <a:endParaRPr lang="en-US" dirty="0"/>
          </a:p>
        </p:txBody>
      </p:sp>
      <p:sp>
        <p:nvSpPr>
          <p:cNvPr id="4" name="TextBox 3"/>
          <p:cNvSpPr txBox="1"/>
          <p:nvPr/>
        </p:nvSpPr>
        <p:spPr>
          <a:xfrm>
            <a:off x="0" y="5711530"/>
            <a:ext cx="9063536" cy="1354217"/>
          </a:xfrm>
          <a:prstGeom prst="rect">
            <a:avLst/>
          </a:prstGeom>
          <a:noFill/>
        </p:spPr>
        <p:txBody>
          <a:bodyPr wrap="none" rtlCol="0">
            <a:spAutoFit/>
          </a:bodyPr>
          <a:lstStyle/>
          <a:p>
            <a:r>
              <a:rPr lang="en-US" sz="1000" dirty="0" err="1" smtClean="0"/>
              <a:t>Bonczynski</a:t>
            </a:r>
            <a:r>
              <a:rPr lang="en-US" sz="1000" dirty="0" smtClean="0"/>
              <a:t> JJ, Ludwig LL, Barton LJ, et al: Comparison of peritoneal fluid and peripheral blood pH, bicarbonate, glucose and lactate concentration as a diagnostic </a:t>
            </a:r>
          </a:p>
          <a:p>
            <a:r>
              <a:rPr lang="en-US" sz="1000" dirty="0" smtClean="0"/>
              <a:t>tool for septic peritonitis in dogs and cats.  </a:t>
            </a:r>
            <a:r>
              <a:rPr lang="en-US" sz="1000" i="1" dirty="0" smtClean="0"/>
              <a:t>Veterinary Surgery </a:t>
            </a:r>
            <a:r>
              <a:rPr lang="en-US" sz="1000" dirty="0" smtClean="0"/>
              <a:t>2003 (32).</a:t>
            </a:r>
          </a:p>
          <a:p>
            <a:r>
              <a:rPr lang="en-US" sz="1000" dirty="0" smtClean="0"/>
              <a:t>Swann H, Hughes D: Use of abdominal fluid pH, pO2, (glucose), and (lactate) to differentiate bacterial peritonitis from non-bacterial causes of abdominal effusion </a:t>
            </a:r>
          </a:p>
          <a:p>
            <a:r>
              <a:rPr lang="en-US" sz="1000" dirty="0" smtClean="0"/>
              <a:t>in dogs and cats. </a:t>
            </a:r>
            <a:r>
              <a:rPr lang="en-US" sz="1000" i="1" dirty="0" smtClean="0"/>
              <a:t>Proceedings, International Veterinary Emergency and Critical Care Society</a:t>
            </a:r>
            <a:r>
              <a:rPr lang="en-US" sz="1000" dirty="0" smtClean="0"/>
              <a:t>, San Antonio, TX: 1996. </a:t>
            </a:r>
          </a:p>
          <a:p>
            <a:r>
              <a:rPr lang="en-US" sz="1000" dirty="0" smtClean="0"/>
              <a:t>Van </a:t>
            </a:r>
            <a:r>
              <a:rPr lang="en-US" sz="1000" dirty="0" err="1" smtClean="0"/>
              <a:t>Hoogmoed</a:t>
            </a:r>
            <a:r>
              <a:rPr lang="en-US" sz="1000" dirty="0" smtClean="0"/>
              <a:t> L, Rodger LD, </a:t>
            </a:r>
            <a:r>
              <a:rPr lang="en-US" sz="1000" dirty="0" err="1" smtClean="0"/>
              <a:t>Spier</a:t>
            </a:r>
            <a:r>
              <a:rPr lang="en-US" sz="1000" dirty="0" smtClean="0"/>
              <a:t> SJ, et al: Evaluation of peritoneal pH, glucose concentration, and lactate dehydrogenase activity for detection of septic </a:t>
            </a:r>
          </a:p>
          <a:p>
            <a:r>
              <a:rPr lang="en-US" sz="1000" dirty="0" smtClean="0"/>
              <a:t>peritonitis in horses. </a:t>
            </a:r>
            <a:r>
              <a:rPr lang="en-US" sz="1000" i="1" dirty="0" smtClean="0"/>
              <a:t>J Am Vet Med </a:t>
            </a:r>
            <a:r>
              <a:rPr lang="en-US" sz="1000" i="1" dirty="0" err="1" smtClean="0"/>
              <a:t>Assoc</a:t>
            </a:r>
            <a:r>
              <a:rPr lang="en-US" sz="1000" i="1" dirty="0"/>
              <a:t> </a:t>
            </a:r>
            <a:r>
              <a:rPr lang="en-US" sz="1000" dirty="0" smtClean="0"/>
              <a:t>1999 (214).</a:t>
            </a:r>
          </a:p>
          <a:p>
            <a:r>
              <a:rPr lang="en-US" sz="1000" dirty="0" smtClean="0"/>
              <a:t>Levin GM, </a:t>
            </a:r>
            <a:r>
              <a:rPr lang="en-US" sz="1000" dirty="0" err="1" smtClean="0"/>
              <a:t>Bonczynski</a:t>
            </a:r>
            <a:r>
              <a:rPr lang="en-US" sz="1000" dirty="0" smtClean="0"/>
              <a:t> JJ, Ludwig LL, et al: Lactate as a diagnostic test for septic peritoneal effusions in dogs and </a:t>
            </a:r>
            <a:r>
              <a:rPr lang="en-US" sz="1000" dirty="0" err="1" smtClean="0"/>
              <a:t>cats.</a:t>
            </a:r>
            <a:r>
              <a:rPr lang="en-US" sz="1000" i="1" dirty="0" err="1" smtClean="0"/>
              <a:t>J</a:t>
            </a:r>
            <a:r>
              <a:rPr lang="en-US" sz="1000" i="1" dirty="0" smtClean="0"/>
              <a:t> Am </a:t>
            </a:r>
            <a:r>
              <a:rPr lang="en-US" sz="1000" i="1" dirty="0" err="1" smtClean="0"/>
              <a:t>Anim</a:t>
            </a:r>
            <a:r>
              <a:rPr lang="en-US" sz="1000" i="1" dirty="0" smtClean="0"/>
              <a:t> </a:t>
            </a:r>
            <a:r>
              <a:rPr lang="en-US" sz="1000" i="1" dirty="0" err="1" smtClean="0"/>
              <a:t>Hosp</a:t>
            </a:r>
            <a:r>
              <a:rPr lang="en-US" sz="1000" i="1" dirty="0" smtClean="0"/>
              <a:t> </a:t>
            </a:r>
            <a:r>
              <a:rPr lang="en-US" sz="1000" i="1" dirty="0" err="1" smtClean="0"/>
              <a:t>Assoc</a:t>
            </a:r>
            <a:r>
              <a:rPr lang="en-US" sz="1000" i="1" dirty="0" smtClean="0"/>
              <a:t> </a:t>
            </a:r>
            <a:r>
              <a:rPr lang="en-US" sz="1000" dirty="0" smtClean="0"/>
              <a:t>2004 (40).</a:t>
            </a:r>
          </a:p>
          <a:p>
            <a:endParaRPr lang="en-US" sz="1200" dirty="0"/>
          </a:p>
        </p:txBody>
      </p:sp>
    </p:spTree>
    <p:extLst>
      <p:ext uri="{BB962C8B-B14F-4D97-AF65-F5344CB8AC3E}">
        <p14:creationId xmlns:p14="http://schemas.microsoft.com/office/powerpoint/2010/main" val="824478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lstStyle/>
          <a:p>
            <a:endParaRPr lang="en-US" dirty="0" smtClean="0"/>
          </a:p>
          <a:p>
            <a:pPr marL="282575" lvl="1" indent="0">
              <a:buNone/>
            </a:pPr>
            <a:r>
              <a:rPr lang="en-US" dirty="0" smtClean="0"/>
              <a:t>Nestor et al. evaluated peritoneal fluid lactate and glucose concentration in dogs with neoplastic and </a:t>
            </a:r>
            <a:r>
              <a:rPr lang="en-US" dirty="0" err="1" smtClean="0"/>
              <a:t>nonneoplastic</a:t>
            </a:r>
            <a:r>
              <a:rPr lang="en-US" dirty="0" smtClean="0"/>
              <a:t> peritoneal effusions and found that dogs with </a:t>
            </a:r>
            <a:r>
              <a:rPr lang="en-US" dirty="0" err="1" smtClean="0"/>
              <a:t>neoplasia</a:t>
            </a:r>
            <a:r>
              <a:rPr lang="en-US" dirty="0" smtClean="0"/>
              <a:t> had significantly lower glucose concentrations and higher lactate levels in their abdominal fluid than did dogs without </a:t>
            </a:r>
            <a:r>
              <a:rPr lang="en-US" dirty="0" err="1" smtClean="0"/>
              <a:t>neoplasia</a:t>
            </a:r>
            <a:endParaRPr lang="en-US" dirty="0"/>
          </a:p>
        </p:txBody>
      </p:sp>
      <p:sp>
        <p:nvSpPr>
          <p:cNvPr id="4" name="TextBox 3"/>
          <p:cNvSpPr txBox="1"/>
          <p:nvPr/>
        </p:nvSpPr>
        <p:spPr>
          <a:xfrm>
            <a:off x="318231" y="6396335"/>
            <a:ext cx="8614908" cy="461665"/>
          </a:xfrm>
          <a:prstGeom prst="rect">
            <a:avLst/>
          </a:prstGeom>
          <a:noFill/>
        </p:spPr>
        <p:txBody>
          <a:bodyPr wrap="none" rtlCol="0">
            <a:spAutoFit/>
          </a:bodyPr>
          <a:lstStyle/>
          <a:p>
            <a:r>
              <a:rPr lang="en-US" sz="1200" dirty="0" smtClean="0"/>
              <a:t>Nestor DD, </a:t>
            </a:r>
            <a:r>
              <a:rPr lang="en-US" sz="1200" dirty="0" err="1" smtClean="0"/>
              <a:t>McCollough</a:t>
            </a:r>
            <a:r>
              <a:rPr lang="en-US" sz="1200" dirty="0" smtClean="0"/>
              <a:t> SM, Schaeffer DJ: Biochemical analysis of neoplastic versus </a:t>
            </a:r>
            <a:r>
              <a:rPr lang="en-US" sz="1200" dirty="0" err="1" smtClean="0"/>
              <a:t>nonneoplastic</a:t>
            </a:r>
            <a:r>
              <a:rPr lang="en-US" sz="1200" dirty="0" smtClean="0"/>
              <a:t> abdominal </a:t>
            </a:r>
            <a:r>
              <a:rPr lang="en-US" sz="1200" dirty="0" err="1" smtClean="0"/>
              <a:t>effsuions</a:t>
            </a:r>
            <a:r>
              <a:rPr lang="en-US" sz="1200" dirty="0" smtClean="0"/>
              <a:t> in dogs.  </a:t>
            </a:r>
          </a:p>
          <a:p>
            <a:r>
              <a:rPr lang="en-US" sz="1200" i="1" dirty="0" smtClean="0"/>
              <a:t>J Am </a:t>
            </a:r>
            <a:r>
              <a:rPr lang="en-US" sz="1200" i="1" dirty="0" err="1" smtClean="0"/>
              <a:t>Anim</a:t>
            </a:r>
            <a:r>
              <a:rPr lang="en-US" sz="1200" i="1" dirty="0" smtClean="0"/>
              <a:t> </a:t>
            </a:r>
            <a:r>
              <a:rPr lang="en-US" sz="1200" i="1" dirty="0" err="1" smtClean="0"/>
              <a:t>Hosp</a:t>
            </a:r>
            <a:r>
              <a:rPr lang="en-US" sz="1200" i="1" dirty="0" smtClean="0"/>
              <a:t> </a:t>
            </a:r>
            <a:r>
              <a:rPr lang="en-US" sz="1200" i="1" dirty="0" err="1" smtClean="0"/>
              <a:t>Assoc</a:t>
            </a:r>
            <a:r>
              <a:rPr lang="en-US" sz="1200" i="1" dirty="0" smtClean="0"/>
              <a:t> </a:t>
            </a:r>
            <a:r>
              <a:rPr lang="en-US" sz="1200" dirty="0" smtClean="0"/>
              <a:t> 2004 (40).</a:t>
            </a:r>
            <a:endParaRPr lang="en-US" sz="1200" dirty="0"/>
          </a:p>
        </p:txBody>
      </p:sp>
      <p:pic>
        <p:nvPicPr>
          <p:cNvPr id="5" name="Picture 4"/>
          <p:cNvPicPr>
            <a:picLocks noChangeAspect="1"/>
          </p:cNvPicPr>
          <p:nvPr/>
        </p:nvPicPr>
        <p:blipFill rotWithShape="1">
          <a:blip r:embed="rId3"/>
          <a:srcRect l="-1" t="-12672" r="67526" b="12672"/>
          <a:stretch/>
        </p:blipFill>
        <p:spPr>
          <a:xfrm>
            <a:off x="3106615" y="3933032"/>
            <a:ext cx="2715847" cy="2193131"/>
          </a:xfrm>
          <a:prstGeom prst="rect">
            <a:avLst/>
          </a:prstGeom>
          <a:noFill/>
          <a:ln>
            <a:noFill/>
          </a:ln>
        </p:spPr>
      </p:pic>
      <p:sp>
        <p:nvSpPr>
          <p:cNvPr id="6" name="TextBox 5"/>
          <p:cNvSpPr txBox="1"/>
          <p:nvPr/>
        </p:nvSpPr>
        <p:spPr>
          <a:xfrm>
            <a:off x="2696307" y="6152696"/>
            <a:ext cx="3515280" cy="230832"/>
          </a:xfrm>
          <a:prstGeom prst="rect">
            <a:avLst/>
          </a:prstGeom>
          <a:noFill/>
        </p:spPr>
        <p:txBody>
          <a:bodyPr wrap="none" rtlCol="0">
            <a:spAutoFit/>
          </a:bodyPr>
          <a:lstStyle/>
          <a:p>
            <a:r>
              <a:rPr lang="en-US" sz="900" dirty="0"/>
              <a:t>http://</a:t>
            </a:r>
            <a:r>
              <a:rPr lang="en-US" sz="900" dirty="0" err="1"/>
              <a:t>veterinaryrecord.bmj.com</a:t>
            </a:r>
            <a:r>
              <a:rPr lang="en-US" sz="900" dirty="0"/>
              <a:t>/content/167/14/519/F1.large.jpg</a:t>
            </a:r>
          </a:p>
        </p:txBody>
      </p:sp>
    </p:spTree>
    <p:extLst>
      <p:ext uri="{BB962C8B-B14F-4D97-AF65-F5344CB8AC3E}">
        <p14:creationId xmlns:p14="http://schemas.microsoft.com/office/powerpoint/2010/main" val="3557289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779463" y="1394857"/>
            <a:ext cx="7583488" cy="4297363"/>
          </a:xfrm>
        </p:spPr>
        <p:txBody>
          <a:bodyPr>
            <a:normAutofit fontScale="92500" lnSpcReduction="10000"/>
          </a:bodyPr>
          <a:lstStyle/>
          <a:p>
            <a:r>
              <a:rPr lang="en-US" dirty="0" smtClean="0"/>
              <a:t>Fluid analysis</a:t>
            </a:r>
          </a:p>
          <a:p>
            <a:pPr lvl="1"/>
            <a:r>
              <a:rPr lang="en-US" dirty="0" smtClean="0"/>
              <a:t>No significant difference in peritoneal fluid protein concentration between septic or </a:t>
            </a:r>
            <a:r>
              <a:rPr lang="en-US" dirty="0" err="1" smtClean="0"/>
              <a:t>nonseptic</a:t>
            </a:r>
            <a:r>
              <a:rPr lang="en-US" dirty="0" smtClean="0"/>
              <a:t> effusion in either dogs or cats</a:t>
            </a:r>
          </a:p>
          <a:p>
            <a:pPr lvl="1"/>
            <a:r>
              <a:rPr lang="en-US" dirty="0" smtClean="0"/>
              <a:t>Measurements of pH have been reported to be a reliable index for septic effusion in dogs, horses and humans</a:t>
            </a:r>
          </a:p>
          <a:p>
            <a:pPr lvl="2"/>
            <a:r>
              <a:rPr lang="en-US" dirty="0" err="1" smtClean="0"/>
              <a:t>Bonczynski</a:t>
            </a:r>
            <a:r>
              <a:rPr lang="en-US" dirty="0" smtClean="0"/>
              <a:t> et al found that peritoneal fluid pH was significantly lower in septic effusions than non-septic effusions in cats but not in dogs</a:t>
            </a:r>
          </a:p>
          <a:p>
            <a:pPr marL="638175" lvl="1" indent="-342900"/>
            <a:r>
              <a:rPr lang="en-US" dirty="0" smtClean="0"/>
              <a:t>In humans, the blood-to-fluid pH difference has been reported to be more accurate as a diagnostic tool than absolute pH</a:t>
            </a:r>
          </a:p>
          <a:p>
            <a:pPr marL="920750" lvl="2" indent="-342900"/>
            <a:r>
              <a:rPr lang="en-US" dirty="0" err="1" smtClean="0"/>
              <a:t>Bonczynski</a:t>
            </a:r>
            <a:r>
              <a:rPr lang="en-US" dirty="0" smtClean="0"/>
              <a:t> et al did not detect any significant difference in blood-to-fluid pH difference between septic and non-septic effusions in either dogs or cats</a:t>
            </a:r>
            <a:endParaRPr lang="en-US" dirty="0"/>
          </a:p>
        </p:txBody>
      </p:sp>
      <p:sp>
        <p:nvSpPr>
          <p:cNvPr id="4" name="TextBox 3"/>
          <p:cNvSpPr txBox="1"/>
          <p:nvPr/>
        </p:nvSpPr>
        <p:spPr>
          <a:xfrm>
            <a:off x="291024" y="5692220"/>
            <a:ext cx="8712180" cy="1815882"/>
          </a:xfrm>
          <a:prstGeom prst="rect">
            <a:avLst/>
          </a:prstGeom>
          <a:noFill/>
        </p:spPr>
        <p:txBody>
          <a:bodyPr wrap="none" rtlCol="0">
            <a:spAutoFit/>
          </a:bodyPr>
          <a:lstStyle/>
          <a:p>
            <a:r>
              <a:rPr lang="en-US" sz="1000" dirty="0" err="1"/>
              <a:t>Bonczynski</a:t>
            </a:r>
            <a:r>
              <a:rPr lang="en-US" sz="1000" dirty="0"/>
              <a:t> JJ, Ludwig LL, Barton LJ, et al: Comparison of peritoneal fluid and peripheral blood pH, bicarbonate, glucose and </a:t>
            </a:r>
            <a:r>
              <a:rPr lang="en-US" sz="1000" dirty="0" smtClean="0"/>
              <a:t>lactate concentration </a:t>
            </a:r>
            <a:r>
              <a:rPr lang="en-US" sz="1000" dirty="0"/>
              <a:t>as a </a:t>
            </a:r>
            <a:endParaRPr lang="en-US" sz="1000" dirty="0" smtClean="0"/>
          </a:p>
          <a:p>
            <a:r>
              <a:rPr lang="en-US" sz="1000" dirty="0" smtClean="0"/>
              <a:t>diagnostic </a:t>
            </a:r>
            <a:r>
              <a:rPr lang="en-US" sz="1000" dirty="0"/>
              <a:t>tool for septic peritonitis in dogs and cats.  </a:t>
            </a:r>
            <a:r>
              <a:rPr lang="en-US" sz="1000" i="1" dirty="0"/>
              <a:t>Veterinary Surgery </a:t>
            </a:r>
            <a:r>
              <a:rPr lang="en-US" sz="1000" dirty="0"/>
              <a:t>2003 (32)</a:t>
            </a:r>
            <a:r>
              <a:rPr lang="en-US" sz="1000" dirty="0" smtClean="0"/>
              <a:t>.</a:t>
            </a:r>
          </a:p>
          <a:p>
            <a:r>
              <a:rPr lang="en-US" sz="1000" dirty="0">
                <a:solidFill>
                  <a:srgbClr val="FFFFFF"/>
                </a:solidFill>
              </a:rPr>
              <a:t>Swann H, Hughes D: Use of abdominal fluid pH, pO2, (glucose), and (lactate) to differentiate bacterial peritonitis from non-bacterial </a:t>
            </a:r>
            <a:r>
              <a:rPr lang="en-US" sz="1000" dirty="0" smtClean="0">
                <a:solidFill>
                  <a:srgbClr val="FFFFFF"/>
                </a:solidFill>
              </a:rPr>
              <a:t>causes of </a:t>
            </a:r>
            <a:r>
              <a:rPr lang="en-US" sz="1000" dirty="0">
                <a:solidFill>
                  <a:srgbClr val="FFFFFF"/>
                </a:solidFill>
              </a:rPr>
              <a:t>abdominal </a:t>
            </a:r>
            <a:endParaRPr lang="en-US" sz="1000" dirty="0" smtClean="0">
              <a:solidFill>
                <a:srgbClr val="FFFFFF"/>
              </a:solidFill>
            </a:endParaRPr>
          </a:p>
          <a:p>
            <a:r>
              <a:rPr lang="en-US" sz="1000" dirty="0" smtClean="0">
                <a:solidFill>
                  <a:srgbClr val="FFFFFF"/>
                </a:solidFill>
              </a:rPr>
              <a:t>effusion </a:t>
            </a:r>
            <a:r>
              <a:rPr lang="en-US" sz="1000" dirty="0">
                <a:solidFill>
                  <a:srgbClr val="FFFFFF"/>
                </a:solidFill>
              </a:rPr>
              <a:t>in dogs and cats. </a:t>
            </a:r>
            <a:r>
              <a:rPr lang="en-US" sz="1000" i="1" dirty="0">
                <a:solidFill>
                  <a:srgbClr val="FFFFFF"/>
                </a:solidFill>
              </a:rPr>
              <a:t>Proceedings, International Veterinary Emergency and Critical Care Society</a:t>
            </a:r>
            <a:r>
              <a:rPr lang="en-US" sz="1000" dirty="0">
                <a:solidFill>
                  <a:srgbClr val="FFFFFF"/>
                </a:solidFill>
              </a:rPr>
              <a:t>, San Antonio, TX: 1996. </a:t>
            </a:r>
          </a:p>
          <a:p>
            <a:r>
              <a:rPr lang="nl-NL" sz="1000" dirty="0">
                <a:solidFill>
                  <a:srgbClr val="FFFFFF"/>
                </a:solidFill>
              </a:rPr>
              <a:t>Van Hoogmoed L, </a:t>
            </a:r>
            <a:r>
              <a:rPr lang="nl-NL" sz="1000" dirty="0" err="1">
                <a:solidFill>
                  <a:srgbClr val="FFFFFF"/>
                </a:solidFill>
              </a:rPr>
              <a:t>Rodger</a:t>
            </a:r>
            <a:r>
              <a:rPr lang="nl-NL" sz="1000" dirty="0">
                <a:solidFill>
                  <a:srgbClr val="FFFFFF"/>
                </a:solidFill>
              </a:rPr>
              <a:t> LD, Spier SJ, et al: Evaluation of </a:t>
            </a:r>
            <a:r>
              <a:rPr lang="nl-NL" sz="1000" dirty="0" err="1">
                <a:solidFill>
                  <a:srgbClr val="FFFFFF"/>
                </a:solidFill>
              </a:rPr>
              <a:t>peritoneal</a:t>
            </a:r>
            <a:r>
              <a:rPr lang="nl-NL" sz="1000" dirty="0">
                <a:solidFill>
                  <a:srgbClr val="FFFFFF"/>
                </a:solidFill>
              </a:rPr>
              <a:t> pH, glucose </a:t>
            </a:r>
            <a:r>
              <a:rPr lang="nl-NL" sz="1000" dirty="0" err="1">
                <a:solidFill>
                  <a:srgbClr val="FFFFFF"/>
                </a:solidFill>
              </a:rPr>
              <a:t>concentration</a:t>
            </a:r>
            <a:r>
              <a:rPr lang="nl-NL" sz="1000" dirty="0">
                <a:solidFill>
                  <a:srgbClr val="FFFFFF"/>
                </a:solidFill>
              </a:rPr>
              <a:t>, </a:t>
            </a:r>
            <a:r>
              <a:rPr lang="nl-NL" sz="1000" dirty="0" err="1">
                <a:solidFill>
                  <a:srgbClr val="FFFFFF"/>
                </a:solidFill>
              </a:rPr>
              <a:t>and</a:t>
            </a:r>
            <a:r>
              <a:rPr lang="nl-NL" sz="1000" dirty="0">
                <a:solidFill>
                  <a:srgbClr val="FFFFFF"/>
                </a:solidFill>
              </a:rPr>
              <a:t> </a:t>
            </a:r>
            <a:r>
              <a:rPr lang="nl-NL" sz="1000" dirty="0" err="1">
                <a:solidFill>
                  <a:srgbClr val="FFFFFF"/>
                </a:solidFill>
              </a:rPr>
              <a:t>lactate</a:t>
            </a:r>
            <a:r>
              <a:rPr lang="nl-NL" sz="1000" dirty="0">
                <a:solidFill>
                  <a:srgbClr val="FFFFFF"/>
                </a:solidFill>
              </a:rPr>
              <a:t> dehydrogenase </a:t>
            </a:r>
            <a:r>
              <a:rPr lang="nl-NL" sz="1000" dirty="0" err="1">
                <a:solidFill>
                  <a:srgbClr val="FFFFFF"/>
                </a:solidFill>
              </a:rPr>
              <a:t>activity</a:t>
            </a:r>
            <a:r>
              <a:rPr lang="nl-NL" sz="1000" dirty="0">
                <a:solidFill>
                  <a:srgbClr val="FFFFFF"/>
                </a:solidFill>
              </a:rPr>
              <a:t> </a:t>
            </a:r>
            <a:r>
              <a:rPr lang="nl-NL" sz="1000" dirty="0" err="1" smtClean="0">
                <a:solidFill>
                  <a:srgbClr val="FFFFFF"/>
                </a:solidFill>
              </a:rPr>
              <a:t>for</a:t>
            </a:r>
            <a:r>
              <a:rPr lang="nl-NL" sz="1000" dirty="0" smtClean="0">
                <a:solidFill>
                  <a:srgbClr val="FFFFFF"/>
                </a:solidFill>
              </a:rPr>
              <a:t> </a:t>
            </a:r>
            <a:r>
              <a:rPr lang="en-US" sz="1000" dirty="0" smtClean="0">
                <a:solidFill>
                  <a:srgbClr val="FFFFFF"/>
                </a:solidFill>
              </a:rPr>
              <a:t>detection </a:t>
            </a:r>
            <a:r>
              <a:rPr lang="en-US" sz="1000" dirty="0">
                <a:solidFill>
                  <a:srgbClr val="FFFFFF"/>
                </a:solidFill>
              </a:rPr>
              <a:t>of </a:t>
            </a:r>
            <a:r>
              <a:rPr lang="en-US" sz="1000" dirty="0" smtClean="0">
                <a:solidFill>
                  <a:srgbClr val="FFFFFF"/>
                </a:solidFill>
              </a:rPr>
              <a:t>septic</a:t>
            </a:r>
          </a:p>
          <a:p>
            <a:r>
              <a:rPr lang="en-US" sz="1000" dirty="0" smtClean="0">
                <a:solidFill>
                  <a:srgbClr val="FFFFFF"/>
                </a:solidFill>
              </a:rPr>
              <a:t> </a:t>
            </a:r>
            <a:r>
              <a:rPr lang="en-US" sz="1000" dirty="0">
                <a:solidFill>
                  <a:srgbClr val="FFFFFF"/>
                </a:solidFill>
              </a:rPr>
              <a:t>peritonitis in horses. </a:t>
            </a:r>
            <a:r>
              <a:rPr lang="en-US" sz="1000" i="1" dirty="0">
                <a:solidFill>
                  <a:srgbClr val="FFFFFF"/>
                </a:solidFill>
              </a:rPr>
              <a:t>J Am Vet Med </a:t>
            </a:r>
            <a:r>
              <a:rPr lang="en-US" sz="1000" i="1" dirty="0" err="1">
                <a:solidFill>
                  <a:srgbClr val="FFFFFF"/>
                </a:solidFill>
              </a:rPr>
              <a:t>Assoc</a:t>
            </a:r>
            <a:r>
              <a:rPr lang="en-US" sz="1000" i="1" dirty="0">
                <a:solidFill>
                  <a:srgbClr val="FFFFFF"/>
                </a:solidFill>
              </a:rPr>
              <a:t> </a:t>
            </a:r>
            <a:r>
              <a:rPr lang="en-US" sz="1000" dirty="0">
                <a:solidFill>
                  <a:srgbClr val="FFFFFF"/>
                </a:solidFill>
              </a:rPr>
              <a:t>1999 (214)</a:t>
            </a:r>
            <a:r>
              <a:rPr lang="en-US" sz="1000" dirty="0" smtClean="0">
                <a:solidFill>
                  <a:srgbClr val="FFFFFF"/>
                </a:solidFill>
              </a:rPr>
              <a:t>.</a:t>
            </a:r>
          </a:p>
          <a:p>
            <a:r>
              <a:rPr lang="en-US" sz="1000" dirty="0" smtClean="0">
                <a:solidFill>
                  <a:srgbClr val="FFFFFF"/>
                </a:solidFill>
              </a:rPr>
              <a:t>Garcia-</a:t>
            </a:r>
            <a:r>
              <a:rPr lang="en-US" sz="1000" dirty="0" err="1" smtClean="0">
                <a:solidFill>
                  <a:srgbClr val="FFFFFF"/>
                </a:solidFill>
              </a:rPr>
              <a:t>Tsao</a:t>
            </a:r>
            <a:r>
              <a:rPr lang="en-US" sz="1000" dirty="0" smtClean="0">
                <a:solidFill>
                  <a:srgbClr val="FFFFFF"/>
                </a:solidFill>
              </a:rPr>
              <a:t> G, Conn HO, Lerner E: The diagnosis of bacterial peritonitis: comparison of pH, lactate concentration and leukocyte </a:t>
            </a:r>
            <a:r>
              <a:rPr lang="en-US" sz="1000" dirty="0" err="1" smtClean="0">
                <a:solidFill>
                  <a:srgbClr val="FFFFFF"/>
                </a:solidFill>
              </a:rPr>
              <a:t>count.</a:t>
            </a:r>
            <a:r>
              <a:rPr lang="en-US" sz="1000" i="1" dirty="0" err="1" smtClean="0">
                <a:solidFill>
                  <a:srgbClr val="FFFFFF"/>
                </a:solidFill>
              </a:rPr>
              <a:t>Hepatology</a:t>
            </a:r>
            <a:r>
              <a:rPr lang="en-US" sz="1000" dirty="0" smtClean="0">
                <a:solidFill>
                  <a:srgbClr val="FFFFFF"/>
                </a:solidFill>
              </a:rPr>
              <a:t> 1985 (5).</a:t>
            </a:r>
            <a:endParaRPr lang="en-US" sz="1000" i="1" dirty="0">
              <a:solidFill>
                <a:srgbClr val="FFFFFF"/>
              </a:solidFill>
            </a:endParaRPr>
          </a:p>
          <a:p>
            <a:endParaRPr lang="en-US" sz="1200" dirty="0" smtClean="0"/>
          </a:p>
          <a:p>
            <a:endParaRPr lang="en-US" sz="1200" dirty="0"/>
          </a:p>
          <a:p>
            <a:endParaRPr lang="en-US" dirty="0"/>
          </a:p>
        </p:txBody>
      </p:sp>
    </p:spTree>
    <p:extLst>
      <p:ext uri="{BB962C8B-B14F-4D97-AF65-F5344CB8AC3E}">
        <p14:creationId xmlns:p14="http://schemas.microsoft.com/office/powerpoint/2010/main" val="3303675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p:txBody>
          <a:bodyPr/>
          <a:lstStyle/>
          <a:p>
            <a:r>
              <a:rPr lang="en-US" dirty="0" smtClean="0"/>
              <a:t>Gold standard of diagnosis: culture</a:t>
            </a:r>
          </a:p>
          <a:p>
            <a:pPr lvl="1"/>
            <a:r>
              <a:rPr lang="en-US" dirty="0" smtClean="0"/>
              <a:t>Aerobic and anaerobic cultures should be obtained at the time of preliminary diagnosis prior to antibiotic therapy initiation</a:t>
            </a:r>
          </a:p>
        </p:txBody>
      </p:sp>
      <p:pic>
        <p:nvPicPr>
          <p:cNvPr id="4" name="Picture 3"/>
          <p:cNvPicPr>
            <a:picLocks noChangeAspect="1"/>
          </p:cNvPicPr>
          <p:nvPr/>
        </p:nvPicPr>
        <p:blipFill>
          <a:blip r:embed="rId2"/>
          <a:stretch>
            <a:fillRect/>
          </a:stretch>
        </p:blipFill>
        <p:spPr>
          <a:xfrm>
            <a:off x="3331307" y="3240063"/>
            <a:ext cx="2520461" cy="3352213"/>
          </a:xfrm>
          <a:prstGeom prst="rect">
            <a:avLst/>
          </a:prstGeom>
        </p:spPr>
      </p:pic>
      <p:sp>
        <p:nvSpPr>
          <p:cNvPr id="5" name="TextBox 4"/>
          <p:cNvSpPr txBox="1"/>
          <p:nvPr/>
        </p:nvSpPr>
        <p:spPr>
          <a:xfrm>
            <a:off x="2207847" y="6627168"/>
            <a:ext cx="5065622" cy="230832"/>
          </a:xfrm>
          <a:prstGeom prst="rect">
            <a:avLst/>
          </a:prstGeom>
          <a:noFill/>
        </p:spPr>
        <p:txBody>
          <a:bodyPr wrap="none" rtlCol="0">
            <a:spAutoFit/>
          </a:bodyPr>
          <a:lstStyle/>
          <a:p>
            <a:r>
              <a:rPr lang="en-US" sz="900" dirty="0"/>
              <a:t>http://</a:t>
            </a:r>
            <a:r>
              <a:rPr lang="en-US" sz="900" dirty="0" err="1"/>
              <a:t>www.nwhospital.org</a:t>
            </a:r>
            <a:r>
              <a:rPr lang="en-US" sz="900" dirty="0"/>
              <a:t>/lab/images/</a:t>
            </a:r>
            <a:r>
              <a:rPr lang="en-US" sz="900" dirty="0" err="1"/>
              <a:t>lab_test_images</a:t>
            </a:r>
            <a:r>
              <a:rPr lang="en-US" sz="900" dirty="0"/>
              <a:t>/</a:t>
            </a:r>
            <a:r>
              <a:rPr lang="en-US" sz="900" dirty="0" err="1"/>
              <a:t>Lab_JPEG_large</a:t>
            </a:r>
            <a:r>
              <a:rPr lang="en-US" sz="900" dirty="0"/>
              <a:t>/</a:t>
            </a:r>
            <a:r>
              <a:rPr lang="en-US" sz="900" dirty="0" err="1"/>
              <a:t>Port_a_Cul_Family.jpg</a:t>
            </a:r>
            <a:endParaRPr lang="en-US" sz="900" dirty="0"/>
          </a:p>
        </p:txBody>
      </p:sp>
    </p:spTree>
    <p:extLst>
      <p:ext uri="{BB962C8B-B14F-4D97-AF65-F5344CB8AC3E}">
        <p14:creationId xmlns:p14="http://schemas.microsoft.com/office/powerpoint/2010/main" val="453396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779463" y="1345920"/>
            <a:ext cx="7583488" cy="4297363"/>
          </a:xfrm>
        </p:spPr>
        <p:txBody>
          <a:bodyPr/>
          <a:lstStyle/>
          <a:p>
            <a:r>
              <a:rPr lang="en-US" dirty="0" err="1" smtClean="0"/>
              <a:t>Uroperitoneum</a:t>
            </a:r>
            <a:endParaRPr lang="en-US" dirty="0" smtClean="0"/>
          </a:p>
          <a:p>
            <a:pPr lvl="1"/>
            <a:r>
              <a:rPr lang="en-US" dirty="0" smtClean="0"/>
              <a:t>Diagnosed if peritoneal fluid </a:t>
            </a:r>
            <a:r>
              <a:rPr lang="en-US" dirty="0" err="1" smtClean="0"/>
              <a:t>creatinine</a:t>
            </a:r>
            <a:r>
              <a:rPr lang="en-US" dirty="0" smtClean="0"/>
              <a:t> exceeds that of the serum </a:t>
            </a:r>
            <a:r>
              <a:rPr lang="en-US" dirty="0" err="1" smtClean="0"/>
              <a:t>creatinine</a:t>
            </a:r>
            <a:r>
              <a:rPr lang="en-US" dirty="0" smtClean="0"/>
              <a:t> &gt;2:1</a:t>
            </a:r>
          </a:p>
          <a:p>
            <a:pPr marL="282575" lvl="1" indent="0">
              <a:buNone/>
            </a:pPr>
            <a:r>
              <a:rPr lang="en-US" dirty="0" smtClean="0"/>
              <a:t>or</a:t>
            </a:r>
          </a:p>
          <a:p>
            <a:pPr lvl="1"/>
            <a:r>
              <a:rPr lang="en-US" dirty="0" smtClean="0"/>
              <a:t>Diagnosed if peritoneal fluid potassium exceeds that of the serum potassium &gt;1.4:1</a:t>
            </a:r>
          </a:p>
          <a:p>
            <a:r>
              <a:rPr lang="en-US" dirty="0" smtClean="0"/>
              <a:t>Septic </a:t>
            </a:r>
            <a:r>
              <a:rPr lang="en-US" dirty="0" err="1" smtClean="0"/>
              <a:t>uroperitoneum</a:t>
            </a:r>
            <a:r>
              <a:rPr lang="en-US" dirty="0" smtClean="0"/>
              <a:t> if culture positive or intracellular bacteria noted on cytology</a:t>
            </a:r>
          </a:p>
        </p:txBody>
      </p:sp>
      <p:pic>
        <p:nvPicPr>
          <p:cNvPr id="4" name="Picture 3"/>
          <p:cNvPicPr>
            <a:picLocks noChangeAspect="1"/>
          </p:cNvPicPr>
          <p:nvPr/>
        </p:nvPicPr>
        <p:blipFill>
          <a:blip r:embed="rId2"/>
          <a:stretch>
            <a:fillRect/>
          </a:stretch>
        </p:blipFill>
        <p:spPr>
          <a:xfrm>
            <a:off x="3067539" y="4815482"/>
            <a:ext cx="2540000" cy="1765300"/>
          </a:xfrm>
          <a:prstGeom prst="rect">
            <a:avLst/>
          </a:prstGeom>
        </p:spPr>
      </p:pic>
      <p:sp>
        <p:nvSpPr>
          <p:cNvPr id="5" name="TextBox 4"/>
          <p:cNvSpPr txBox="1"/>
          <p:nvPr/>
        </p:nvSpPr>
        <p:spPr>
          <a:xfrm>
            <a:off x="2286000" y="6580782"/>
            <a:ext cx="4771220" cy="230832"/>
          </a:xfrm>
          <a:prstGeom prst="rect">
            <a:avLst/>
          </a:prstGeom>
          <a:noFill/>
        </p:spPr>
        <p:txBody>
          <a:bodyPr wrap="none" rtlCol="0">
            <a:spAutoFit/>
          </a:bodyPr>
          <a:lstStyle/>
          <a:p>
            <a:r>
              <a:rPr lang="en-US" sz="900" dirty="0"/>
              <a:t>http://veterinarynews.dvm360.com/</a:t>
            </a:r>
            <a:r>
              <a:rPr lang="en-US" sz="900" dirty="0" err="1"/>
              <a:t>dvm</a:t>
            </a:r>
            <a:r>
              <a:rPr lang="en-US" sz="900" dirty="0"/>
              <a:t>/data/</a:t>
            </a:r>
            <a:r>
              <a:rPr lang="en-US" sz="900" dirty="0" err="1"/>
              <a:t>articlestandard</a:t>
            </a:r>
            <a:r>
              <a:rPr lang="en-US" sz="900" dirty="0"/>
              <a:t>//</a:t>
            </a:r>
            <a:r>
              <a:rPr lang="en-US" sz="900" dirty="0" err="1"/>
              <a:t>dvm</a:t>
            </a:r>
            <a:r>
              <a:rPr lang="en-US" sz="900" dirty="0"/>
              <a:t>/412004/126791/i2.jpg</a:t>
            </a:r>
          </a:p>
        </p:txBody>
      </p:sp>
    </p:spTree>
    <p:extLst>
      <p:ext uri="{BB962C8B-B14F-4D97-AF65-F5344CB8AC3E}">
        <p14:creationId xmlns:p14="http://schemas.microsoft.com/office/powerpoint/2010/main" val="4035622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779463" y="1345920"/>
            <a:ext cx="7583488" cy="4297363"/>
          </a:xfrm>
        </p:spPr>
        <p:txBody>
          <a:bodyPr/>
          <a:lstStyle/>
          <a:p>
            <a:r>
              <a:rPr lang="en-US" dirty="0" smtClean="0"/>
              <a:t>Bile peritonitis</a:t>
            </a:r>
          </a:p>
          <a:p>
            <a:pPr lvl="1"/>
            <a:r>
              <a:rPr lang="en-US" dirty="0" smtClean="0"/>
              <a:t>Diagnosed if biliary concentration </a:t>
            </a:r>
            <a:r>
              <a:rPr lang="en-US" dirty="0" smtClean="0"/>
              <a:t>is ≥2x </a:t>
            </a:r>
            <a:r>
              <a:rPr lang="en-US" dirty="0" smtClean="0"/>
              <a:t>higher in the peritoneal fluid than in the </a:t>
            </a:r>
            <a:r>
              <a:rPr lang="en-US" dirty="0" smtClean="0"/>
              <a:t>serum (100% effective in diagnosing)</a:t>
            </a:r>
            <a:endParaRPr lang="en-US" dirty="0" smtClean="0"/>
          </a:p>
          <a:p>
            <a:pPr marL="282575" lvl="1" indent="0">
              <a:buNone/>
            </a:pPr>
            <a:r>
              <a:rPr lang="en-US" sz="1600" dirty="0" smtClean="0"/>
              <a:t>or</a:t>
            </a:r>
          </a:p>
          <a:p>
            <a:pPr lvl="1"/>
            <a:r>
              <a:rPr lang="en-US" dirty="0" smtClean="0"/>
              <a:t>Diagnosed if bile pigment or crystals are visible on </a:t>
            </a:r>
            <a:r>
              <a:rPr lang="en-US" dirty="0" err="1" smtClean="0"/>
              <a:t>cytologic</a:t>
            </a:r>
            <a:r>
              <a:rPr lang="en-US" dirty="0" smtClean="0"/>
              <a:t> examination of the peritoneal effusion</a:t>
            </a:r>
          </a:p>
          <a:p>
            <a:r>
              <a:rPr lang="en-US" dirty="0" smtClean="0"/>
              <a:t>Septic bile peritonitis if culture positive or intracellular bacteria noted </a:t>
            </a:r>
            <a:r>
              <a:rPr lang="en-US" dirty="0"/>
              <a:t> </a:t>
            </a:r>
            <a:r>
              <a:rPr lang="en-US" dirty="0" smtClean="0"/>
              <a:t>                                    </a:t>
            </a:r>
            <a:r>
              <a:rPr lang="en-US" dirty="0" smtClean="0"/>
              <a:t>on </a:t>
            </a:r>
            <a:r>
              <a:rPr lang="en-US" dirty="0" smtClean="0"/>
              <a:t>cytology</a:t>
            </a:r>
          </a:p>
        </p:txBody>
      </p:sp>
      <p:pic>
        <p:nvPicPr>
          <p:cNvPr id="4" name="Picture 3"/>
          <p:cNvPicPr>
            <a:picLocks noChangeAspect="1"/>
          </p:cNvPicPr>
          <p:nvPr/>
        </p:nvPicPr>
        <p:blipFill>
          <a:blip r:embed="rId2"/>
          <a:stretch>
            <a:fillRect/>
          </a:stretch>
        </p:blipFill>
        <p:spPr>
          <a:xfrm>
            <a:off x="3176322" y="4619806"/>
            <a:ext cx="2546838" cy="2046953"/>
          </a:xfrm>
          <a:prstGeom prst="rect">
            <a:avLst/>
          </a:prstGeom>
        </p:spPr>
      </p:pic>
      <p:sp>
        <p:nvSpPr>
          <p:cNvPr id="5" name="TextBox 4"/>
          <p:cNvSpPr txBox="1"/>
          <p:nvPr/>
        </p:nvSpPr>
        <p:spPr>
          <a:xfrm>
            <a:off x="2891692" y="6666759"/>
            <a:ext cx="2968237" cy="230832"/>
          </a:xfrm>
          <a:prstGeom prst="rect">
            <a:avLst/>
          </a:prstGeom>
          <a:noFill/>
        </p:spPr>
        <p:txBody>
          <a:bodyPr wrap="none" rtlCol="0">
            <a:spAutoFit/>
          </a:bodyPr>
          <a:lstStyle/>
          <a:p>
            <a:r>
              <a:rPr lang="pl-PL" sz="900" dirty="0"/>
              <a:t>http://</a:t>
            </a:r>
            <a:r>
              <a:rPr lang="pl-PL" sz="900" dirty="0" err="1"/>
              <a:t>www.vet.uga.edu</a:t>
            </a:r>
            <a:r>
              <a:rPr lang="pl-PL" sz="900" dirty="0"/>
              <a:t>/VPP/CLERK/</a:t>
            </a:r>
            <a:r>
              <a:rPr lang="pl-PL" sz="900" dirty="0" err="1"/>
              <a:t>guisto</a:t>
            </a:r>
            <a:r>
              <a:rPr lang="pl-PL" sz="900" dirty="0"/>
              <a:t>/fig02.jpg</a:t>
            </a:r>
            <a:endParaRPr lang="en-US" sz="900" dirty="0"/>
          </a:p>
        </p:txBody>
      </p:sp>
    </p:spTree>
    <p:extLst>
      <p:ext uri="{BB962C8B-B14F-4D97-AF65-F5344CB8AC3E}">
        <p14:creationId xmlns:p14="http://schemas.microsoft.com/office/powerpoint/2010/main" val="1920130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The goals of treatment are to identify and address the source of contamination in order to resolve the infection and treat the systemic consequences of such infection</a:t>
            </a:r>
          </a:p>
          <a:p>
            <a:endParaRPr lang="en-US" dirty="0"/>
          </a:p>
          <a:p>
            <a:r>
              <a:rPr lang="en-US" dirty="0" smtClean="0"/>
              <a:t>Medical stabilization</a:t>
            </a:r>
          </a:p>
          <a:p>
            <a:r>
              <a:rPr lang="en-US" dirty="0" smtClean="0"/>
              <a:t>Surgical treatment</a:t>
            </a:r>
          </a:p>
          <a:p>
            <a:r>
              <a:rPr lang="en-US" dirty="0" smtClean="0"/>
              <a:t>Post-operative care</a:t>
            </a:r>
            <a:endParaRPr lang="en-US" dirty="0"/>
          </a:p>
        </p:txBody>
      </p:sp>
      <p:pic>
        <p:nvPicPr>
          <p:cNvPr id="4" name="Picture 3"/>
          <p:cNvPicPr>
            <a:picLocks noChangeAspect="1"/>
          </p:cNvPicPr>
          <p:nvPr/>
        </p:nvPicPr>
        <p:blipFill>
          <a:blip r:embed="rId2"/>
          <a:stretch>
            <a:fillRect/>
          </a:stretch>
        </p:blipFill>
        <p:spPr>
          <a:xfrm>
            <a:off x="4823209" y="3163310"/>
            <a:ext cx="3834578" cy="2834253"/>
          </a:xfrm>
          <a:prstGeom prst="rect">
            <a:avLst/>
          </a:prstGeom>
        </p:spPr>
      </p:pic>
      <p:sp>
        <p:nvSpPr>
          <p:cNvPr id="5" name="TextBox 4"/>
          <p:cNvSpPr txBox="1"/>
          <p:nvPr/>
        </p:nvSpPr>
        <p:spPr>
          <a:xfrm>
            <a:off x="5055905" y="5997563"/>
            <a:ext cx="3307046" cy="230832"/>
          </a:xfrm>
          <a:prstGeom prst="rect">
            <a:avLst/>
          </a:prstGeom>
          <a:noFill/>
        </p:spPr>
        <p:txBody>
          <a:bodyPr wrap="none" rtlCol="0">
            <a:spAutoFit/>
          </a:bodyPr>
          <a:lstStyle/>
          <a:p>
            <a:r>
              <a:rPr lang="pl-PL" sz="900" dirty="0"/>
              <a:t>http://</a:t>
            </a:r>
            <a:r>
              <a:rPr lang="pl-PL" sz="900" dirty="0" err="1"/>
              <a:t>www.vmsg.com</a:t>
            </a:r>
            <a:r>
              <a:rPr lang="pl-PL" sz="900" dirty="0"/>
              <a:t>/</a:t>
            </a:r>
            <a:r>
              <a:rPr lang="pl-PL" sz="900" dirty="0" err="1"/>
              <a:t>files</a:t>
            </a:r>
            <a:r>
              <a:rPr lang="pl-PL" sz="900" dirty="0"/>
              <a:t>/</a:t>
            </a:r>
            <a:r>
              <a:rPr lang="pl-PL" sz="900" dirty="0" err="1"/>
              <a:t>images</a:t>
            </a:r>
            <a:r>
              <a:rPr lang="pl-PL" sz="900" dirty="0"/>
              <a:t>/cr_septic_peritonitis_2.jpg</a:t>
            </a:r>
            <a:endParaRPr lang="en-US" sz="900" dirty="0"/>
          </a:p>
        </p:txBody>
      </p:sp>
    </p:spTree>
    <p:extLst>
      <p:ext uri="{BB962C8B-B14F-4D97-AF65-F5344CB8AC3E}">
        <p14:creationId xmlns:p14="http://schemas.microsoft.com/office/powerpoint/2010/main" val="865095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Anatomy and Physiology of peritoneal cavity</a:t>
            </a:r>
            <a:endParaRPr lang="en-US" sz="3600" dirty="0"/>
          </a:p>
        </p:txBody>
      </p:sp>
      <p:sp>
        <p:nvSpPr>
          <p:cNvPr id="3" name="Content Placeholder 2"/>
          <p:cNvSpPr>
            <a:spLocks noGrp="1"/>
          </p:cNvSpPr>
          <p:nvPr>
            <p:ph idx="1"/>
          </p:nvPr>
        </p:nvSpPr>
        <p:spPr/>
        <p:txBody>
          <a:bodyPr>
            <a:normAutofit fontScale="92500" lnSpcReduction="20000"/>
          </a:bodyPr>
          <a:lstStyle/>
          <a:p>
            <a:r>
              <a:rPr lang="en-US" dirty="0" smtClean="0"/>
              <a:t>Peritoneum is a single cell layer serous membrane with deeper connective tissue layer</a:t>
            </a:r>
          </a:p>
          <a:p>
            <a:r>
              <a:rPr lang="en-US" dirty="0" smtClean="0"/>
              <a:t>Parietal peritoneum lines the inner walls of the peritoneal cavity</a:t>
            </a:r>
          </a:p>
          <a:p>
            <a:r>
              <a:rPr lang="en-US" dirty="0" smtClean="0"/>
              <a:t>Visceral peritoneum covers the surface of all intra-abdominal organs</a:t>
            </a:r>
          </a:p>
          <a:p>
            <a:r>
              <a:rPr lang="en-US" dirty="0" smtClean="0"/>
              <a:t>Fenestrated basement membrane allows particulate matter to pass into </a:t>
            </a:r>
            <a:r>
              <a:rPr lang="en-US" dirty="0" err="1" smtClean="0"/>
              <a:t>lymphatics</a:t>
            </a:r>
            <a:r>
              <a:rPr lang="en-US" dirty="0" smtClean="0"/>
              <a:t> easily</a:t>
            </a:r>
          </a:p>
          <a:p>
            <a:r>
              <a:rPr lang="en-US" dirty="0" smtClean="0"/>
              <a:t>Peritoneum highly permeable to water and low-molecular weight solutes, permitting equilibration between the peritoneal cavity and the intravascular space</a:t>
            </a:r>
            <a:endParaRPr lang="en-US" dirty="0"/>
          </a:p>
        </p:txBody>
      </p:sp>
    </p:spTree>
    <p:extLst>
      <p:ext uri="{BB962C8B-B14F-4D97-AF65-F5344CB8AC3E}">
        <p14:creationId xmlns:p14="http://schemas.microsoft.com/office/powerpoint/2010/main" val="313600717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stabilization</a:t>
            </a:r>
            <a:endParaRPr lang="en-US" dirty="0"/>
          </a:p>
        </p:txBody>
      </p:sp>
      <p:sp>
        <p:nvSpPr>
          <p:cNvPr id="3" name="Content Placeholder 2"/>
          <p:cNvSpPr>
            <a:spLocks noGrp="1"/>
          </p:cNvSpPr>
          <p:nvPr>
            <p:ph idx="1"/>
          </p:nvPr>
        </p:nvSpPr>
        <p:spPr>
          <a:xfrm>
            <a:off x="779463" y="1828800"/>
            <a:ext cx="7583488" cy="4683247"/>
          </a:xfrm>
        </p:spPr>
        <p:txBody>
          <a:bodyPr>
            <a:normAutofit lnSpcReduction="10000"/>
          </a:bodyPr>
          <a:lstStyle/>
          <a:p>
            <a:r>
              <a:rPr lang="en-US" dirty="0" smtClean="0"/>
              <a:t>The goals of medical treatment are to restore normal fluid and electrolyte balance and minimize ongoing contamination</a:t>
            </a:r>
          </a:p>
          <a:p>
            <a:pPr lvl="1"/>
            <a:r>
              <a:rPr lang="en-US" dirty="0" smtClean="0"/>
              <a:t>Fluid resuscitation</a:t>
            </a:r>
          </a:p>
          <a:p>
            <a:pPr lvl="2"/>
            <a:r>
              <a:rPr lang="en-US" dirty="0" smtClean="0"/>
              <a:t>Crystalloids, colloids</a:t>
            </a:r>
          </a:p>
          <a:p>
            <a:pPr lvl="2"/>
            <a:r>
              <a:rPr lang="en-US" dirty="0" smtClean="0"/>
              <a:t>Due to significant amounts of protein lost into the peritoneal cavity, albumin administration may be warranted</a:t>
            </a:r>
          </a:p>
          <a:p>
            <a:pPr marL="638175" lvl="1" indent="-342900"/>
            <a:r>
              <a:rPr lang="en-US" dirty="0" smtClean="0"/>
              <a:t>Electrolytes and dextrose should be supplemented if indicated</a:t>
            </a:r>
          </a:p>
          <a:p>
            <a:pPr marL="638175" lvl="1" indent="-342900"/>
            <a:r>
              <a:rPr lang="en-US" dirty="0" smtClean="0"/>
              <a:t>Vasopressor therapy</a:t>
            </a:r>
          </a:p>
          <a:p>
            <a:pPr marL="638175" lvl="1" indent="-342900"/>
            <a:r>
              <a:rPr lang="en-US" dirty="0" smtClean="0"/>
              <a:t>Blood products</a:t>
            </a:r>
          </a:p>
          <a:p>
            <a:pPr marL="638175" lvl="1" indent="-342900"/>
            <a:r>
              <a:rPr lang="en-US" dirty="0" smtClean="0"/>
              <a:t>Urinary catheter if </a:t>
            </a:r>
            <a:r>
              <a:rPr lang="en-US" dirty="0" err="1" smtClean="0"/>
              <a:t>uroabdomen</a:t>
            </a:r>
            <a:r>
              <a:rPr lang="en-US" dirty="0" smtClean="0"/>
              <a:t> </a:t>
            </a:r>
          </a:p>
          <a:p>
            <a:pPr marL="638175" lvl="1" indent="-342900"/>
            <a:r>
              <a:rPr lang="en-US" dirty="0" smtClean="0"/>
              <a:t>Broad-spectrum antibiotic therapy</a:t>
            </a:r>
            <a:endParaRPr lang="en-US" dirty="0"/>
          </a:p>
        </p:txBody>
      </p:sp>
    </p:spTree>
    <p:extLst>
      <p:ext uri="{BB962C8B-B14F-4D97-AF65-F5344CB8AC3E}">
        <p14:creationId xmlns:p14="http://schemas.microsoft.com/office/powerpoint/2010/main" val="1453914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MEDICAl</a:t>
            </a:r>
            <a:r>
              <a:rPr lang="en-US" dirty="0" smtClean="0"/>
              <a:t> stabilization</a:t>
            </a:r>
            <a:endParaRPr lang="en-US" dirty="0"/>
          </a:p>
        </p:txBody>
      </p:sp>
      <p:sp>
        <p:nvSpPr>
          <p:cNvPr id="3" name="Content Placeholder 2"/>
          <p:cNvSpPr>
            <a:spLocks noGrp="1"/>
          </p:cNvSpPr>
          <p:nvPr>
            <p:ph idx="1"/>
          </p:nvPr>
        </p:nvSpPr>
        <p:spPr>
          <a:xfrm>
            <a:off x="779463" y="1828800"/>
            <a:ext cx="7583488" cy="4846049"/>
          </a:xfrm>
        </p:spPr>
        <p:txBody>
          <a:bodyPr>
            <a:normAutofit fontScale="92500" lnSpcReduction="20000"/>
          </a:bodyPr>
          <a:lstStyle/>
          <a:p>
            <a:r>
              <a:rPr lang="en-US" dirty="0"/>
              <a:t> </a:t>
            </a:r>
            <a:r>
              <a:rPr lang="en-US" dirty="0" smtClean="0"/>
              <a:t>Broad-spectrum antibiotic therapy</a:t>
            </a:r>
          </a:p>
          <a:p>
            <a:pPr lvl="1"/>
            <a:r>
              <a:rPr lang="en-US" dirty="0" smtClean="0"/>
              <a:t>Should be initiated immediately after confirming the diagnosis of septic peritonitis</a:t>
            </a:r>
          </a:p>
          <a:p>
            <a:pPr lvl="1"/>
            <a:r>
              <a:rPr lang="en-US" dirty="0" smtClean="0"/>
              <a:t>Escherichia coli, Clostridium </a:t>
            </a:r>
            <a:r>
              <a:rPr lang="en-US" dirty="0" err="1" smtClean="0"/>
              <a:t>spp</a:t>
            </a:r>
            <a:r>
              <a:rPr lang="en-US" dirty="0" smtClean="0"/>
              <a:t>, and Enterococcus </a:t>
            </a:r>
            <a:r>
              <a:rPr lang="en-US" dirty="0" err="1" smtClean="0"/>
              <a:t>spp</a:t>
            </a:r>
            <a:r>
              <a:rPr lang="en-US" dirty="0" smtClean="0"/>
              <a:t> are common isolates</a:t>
            </a:r>
          </a:p>
          <a:p>
            <a:pPr lvl="1"/>
            <a:r>
              <a:rPr lang="en-US" dirty="0" smtClean="0"/>
              <a:t>Empiric broad-spectrum antibiotic therapy</a:t>
            </a:r>
          </a:p>
          <a:p>
            <a:pPr lvl="2"/>
            <a:r>
              <a:rPr lang="en-US" dirty="0" smtClean="0"/>
              <a:t>Second-generation cephalosporin </a:t>
            </a:r>
            <a:r>
              <a:rPr lang="en-US" dirty="0" err="1" smtClean="0"/>
              <a:t>monotherapy</a:t>
            </a:r>
            <a:r>
              <a:rPr lang="en-US" dirty="0" smtClean="0"/>
              <a:t>- </a:t>
            </a:r>
            <a:r>
              <a:rPr lang="en-US" dirty="0" err="1" smtClean="0"/>
              <a:t>cefoxitin</a:t>
            </a:r>
            <a:r>
              <a:rPr lang="en-US" dirty="0" smtClean="0"/>
              <a:t> 30mg/kg IV Q6-8hrs</a:t>
            </a:r>
          </a:p>
          <a:p>
            <a:pPr lvl="2"/>
            <a:r>
              <a:rPr lang="en-US" dirty="0" smtClean="0"/>
              <a:t>Combination antibiotic therapy</a:t>
            </a:r>
          </a:p>
          <a:p>
            <a:pPr lvl="3"/>
            <a:r>
              <a:rPr lang="en-US" dirty="0" smtClean="0"/>
              <a:t>Ampicillin or </a:t>
            </a:r>
            <a:r>
              <a:rPr lang="en-US" dirty="0" err="1" smtClean="0"/>
              <a:t>cefazolin</a:t>
            </a:r>
            <a:r>
              <a:rPr lang="en-US" dirty="0" smtClean="0"/>
              <a:t> 22mg/kg IV Q8hrs + </a:t>
            </a:r>
            <a:r>
              <a:rPr lang="en-US" dirty="0" err="1" smtClean="0"/>
              <a:t>enrofloxacin</a:t>
            </a:r>
            <a:r>
              <a:rPr lang="en-US" dirty="0" smtClean="0"/>
              <a:t> 10-20mg/kg IV Q24hrs [dog], 5mg/kg IV Q24hs [cat] or aminoglycoside (</a:t>
            </a:r>
            <a:r>
              <a:rPr lang="en-US" dirty="0" err="1" smtClean="0"/>
              <a:t>amikacin</a:t>
            </a:r>
            <a:r>
              <a:rPr lang="en-US" dirty="0" smtClean="0"/>
              <a:t> 15mg/kg IV Q24hrs or gentamicin 6.6mg/kg IV Q24hrs)</a:t>
            </a:r>
          </a:p>
          <a:p>
            <a:pPr lvl="3"/>
            <a:r>
              <a:rPr lang="en-US" dirty="0"/>
              <a:t>M</a:t>
            </a:r>
            <a:r>
              <a:rPr lang="en-US" dirty="0" smtClean="0"/>
              <a:t>etronidazole 10mg/kg IV Q12hrs if extended anaerobic coverage required</a:t>
            </a:r>
          </a:p>
          <a:p>
            <a:pPr lvl="1"/>
            <a:r>
              <a:rPr lang="en-US" dirty="0" smtClean="0"/>
              <a:t>Antibiotic therapy should be tailored when culture and sensitivity results are available</a:t>
            </a:r>
          </a:p>
          <a:p>
            <a:pPr marL="860425" lvl="3" indent="0">
              <a:buNone/>
            </a:pPr>
            <a:endParaRPr lang="en-US" dirty="0" smtClean="0"/>
          </a:p>
          <a:p>
            <a:pPr lvl="3"/>
            <a:endParaRPr lang="en-US" dirty="0" smtClean="0"/>
          </a:p>
          <a:p>
            <a:pPr lvl="1"/>
            <a:endParaRPr lang="en-US" dirty="0"/>
          </a:p>
        </p:txBody>
      </p:sp>
    </p:spTree>
    <p:extLst>
      <p:ext uri="{BB962C8B-B14F-4D97-AF65-F5344CB8AC3E}">
        <p14:creationId xmlns:p14="http://schemas.microsoft.com/office/powerpoint/2010/main" val="988816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treatment</a:t>
            </a:r>
            <a:endParaRPr lang="en-US" dirty="0"/>
          </a:p>
        </p:txBody>
      </p:sp>
      <p:sp>
        <p:nvSpPr>
          <p:cNvPr id="3" name="Content Placeholder 2"/>
          <p:cNvSpPr>
            <a:spLocks noGrp="1"/>
          </p:cNvSpPr>
          <p:nvPr>
            <p:ph idx="1"/>
          </p:nvPr>
        </p:nvSpPr>
        <p:spPr>
          <a:xfrm>
            <a:off x="779463" y="1828800"/>
            <a:ext cx="7583488" cy="4826253"/>
          </a:xfrm>
        </p:spPr>
        <p:txBody>
          <a:bodyPr>
            <a:normAutofit/>
          </a:bodyPr>
          <a:lstStyle/>
          <a:p>
            <a:r>
              <a:rPr lang="en-US" dirty="0" smtClean="0"/>
              <a:t>The goals of surgical treatment for septic peritonitis include resolving the </a:t>
            </a:r>
            <a:r>
              <a:rPr lang="en-US" dirty="0" smtClean="0"/>
              <a:t>                                                cause </a:t>
            </a:r>
            <a:r>
              <a:rPr lang="en-US" dirty="0" smtClean="0"/>
              <a:t>of the infection and </a:t>
            </a:r>
            <a:r>
              <a:rPr lang="en-US" dirty="0" smtClean="0"/>
              <a:t>                             diminishing </a:t>
            </a:r>
            <a:r>
              <a:rPr lang="en-US" dirty="0" smtClean="0"/>
              <a:t>the infectious </a:t>
            </a:r>
            <a:r>
              <a:rPr lang="en-US" dirty="0" smtClean="0"/>
              <a:t>               and </a:t>
            </a:r>
            <a:r>
              <a:rPr lang="en-US" dirty="0" smtClean="0"/>
              <a:t>foreign material load</a:t>
            </a:r>
          </a:p>
          <a:p>
            <a:endParaRPr lang="en-US" dirty="0" smtClean="0"/>
          </a:p>
          <a:p>
            <a:r>
              <a:rPr lang="en-US" dirty="0" smtClean="0"/>
              <a:t>Exploratory laparotomy</a:t>
            </a:r>
          </a:p>
          <a:p>
            <a:endParaRPr lang="en-US" dirty="0"/>
          </a:p>
          <a:p>
            <a:r>
              <a:rPr lang="en-US" dirty="0" smtClean="0"/>
              <a:t>Surgical </a:t>
            </a:r>
            <a:r>
              <a:rPr lang="en-US" dirty="0" smtClean="0"/>
              <a:t>treatment is tailored to the individual case and the underlying cause of the septic peritonitis</a:t>
            </a:r>
          </a:p>
        </p:txBody>
      </p:sp>
      <p:pic>
        <p:nvPicPr>
          <p:cNvPr id="4" name="Picture 3"/>
          <p:cNvPicPr>
            <a:picLocks noChangeAspect="1"/>
          </p:cNvPicPr>
          <p:nvPr/>
        </p:nvPicPr>
        <p:blipFill>
          <a:blip r:embed="rId2"/>
          <a:stretch>
            <a:fillRect/>
          </a:stretch>
        </p:blipFill>
        <p:spPr>
          <a:xfrm>
            <a:off x="4648200" y="2428725"/>
            <a:ext cx="4495800" cy="2997200"/>
          </a:xfrm>
          <a:prstGeom prst="rect">
            <a:avLst/>
          </a:prstGeom>
        </p:spPr>
      </p:pic>
      <p:sp>
        <p:nvSpPr>
          <p:cNvPr id="5" name="TextBox 4"/>
          <p:cNvSpPr txBox="1"/>
          <p:nvPr/>
        </p:nvSpPr>
        <p:spPr>
          <a:xfrm>
            <a:off x="4648200" y="5449428"/>
            <a:ext cx="4529117" cy="369332"/>
          </a:xfrm>
          <a:prstGeom prst="rect">
            <a:avLst/>
          </a:prstGeom>
          <a:noFill/>
        </p:spPr>
        <p:txBody>
          <a:bodyPr wrap="none" rtlCol="0">
            <a:spAutoFit/>
          </a:bodyPr>
          <a:lstStyle/>
          <a:p>
            <a:r>
              <a:rPr lang="nl-NL" sz="900" dirty="0"/>
              <a:t>https://dims.vetstreet.com/dims3/MMAH/resize/354x266/http://assets.prod.vetlearn</a:t>
            </a:r>
            <a:r>
              <a:rPr lang="nl-NL" sz="900" dirty="0" smtClean="0"/>
              <a:t>.</a:t>
            </a:r>
          </a:p>
          <a:p>
            <a:r>
              <a:rPr lang="nl-NL" sz="900" dirty="0" smtClean="0"/>
              <a:t>com</a:t>
            </a:r>
            <a:r>
              <a:rPr lang="nl-NL" sz="900" dirty="0"/>
              <a:t>/</a:t>
            </a:r>
            <a:r>
              <a:rPr lang="nl-NL" sz="900" dirty="0" err="1"/>
              <a:t>aa</a:t>
            </a:r>
            <a:r>
              <a:rPr lang="nl-NL" sz="900" dirty="0"/>
              <a:t>/e8b7f069ff11e0a54c0050568d17ce/file/October%20main%20page.jpg</a:t>
            </a:r>
            <a:endParaRPr lang="en-US" sz="900" dirty="0"/>
          </a:p>
        </p:txBody>
      </p:sp>
    </p:spTree>
    <p:extLst>
      <p:ext uri="{BB962C8B-B14F-4D97-AF65-F5344CB8AC3E}">
        <p14:creationId xmlns:p14="http://schemas.microsoft.com/office/powerpoint/2010/main" val="4072557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treatment</a:t>
            </a:r>
            <a:br>
              <a:rPr lang="en-US" dirty="0" smtClean="0"/>
            </a:br>
            <a:r>
              <a:rPr lang="en-US" sz="2400" dirty="0" smtClean="0"/>
              <a:t>Common themes in reducing the underlying </a:t>
            </a:r>
            <a:r>
              <a:rPr lang="en-US" sz="2400" dirty="0" err="1" smtClean="0"/>
              <a:t>cAUSE</a:t>
            </a:r>
            <a:r>
              <a:rPr lang="en-US" sz="2400" dirty="0" smtClean="0"/>
              <a:t> OF SEPTIC PERITONITIS</a:t>
            </a:r>
            <a:endParaRPr lang="en-US" sz="2400" dirty="0"/>
          </a:p>
        </p:txBody>
      </p:sp>
      <p:sp>
        <p:nvSpPr>
          <p:cNvPr id="3" name="Content Placeholder 2"/>
          <p:cNvSpPr>
            <a:spLocks noGrp="1"/>
          </p:cNvSpPr>
          <p:nvPr>
            <p:ph idx="1"/>
          </p:nvPr>
        </p:nvSpPr>
        <p:spPr>
          <a:xfrm>
            <a:off x="779463" y="1828800"/>
            <a:ext cx="7583488" cy="4748368"/>
          </a:xfrm>
        </p:spPr>
        <p:txBody>
          <a:bodyPr>
            <a:normAutofit fontScale="92500" lnSpcReduction="20000"/>
          </a:bodyPr>
          <a:lstStyle/>
          <a:p>
            <a:r>
              <a:rPr lang="en-US" dirty="0" smtClean="0"/>
              <a:t>Monofilament suture material should be used</a:t>
            </a:r>
          </a:p>
          <a:p>
            <a:r>
              <a:rPr lang="en-US" dirty="0" smtClean="0"/>
              <a:t>Placement of non-absorbable suture material or mesh within the abdominal cavity should be avoided</a:t>
            </a:r>
          </a:p>
          <a:p>
            <a:r>
              <a:rPr lang="en-US" dirty="0" smtClean="0"/>
              <a:t>The organ that is the source of the septic peritonitis should be isolated from the rest of the abdomen with laparotomy sponges to prevent further contamination during surgical correction</a:t>
            </a:r>
          </a:p>
          <a:p>
            <a:r>
              <a:rPr lang="en-US" dirty="0" err="1" smtClean="0"/>
              <a:t>Serosal</a:t>
            </a:r>
            <a:r>
              <a:rPr lang="en-US" dirty="0" smtClean="0"/>
              <a:t> patching or </a:t>
            </a:r>
            <a:r>
              <a:rPr lang="en-US" dirty="0" err="1" smtClean="0"/>
              <a:t>omental</a:t>
            </a:r>
            <a:r>
              <a:rPr lang="en-US" dirty="0" smtClean="0"/>
              <a:t> wrapping should be performed on repaired gastrointestinal sources of septic peritonitis</a:t>
            </a:r>
          </a:p>
          <a:p>
            <a:r>
              <a:rPr lang="en-US" dirty="0" smtClean="0"/>
              <a:t>The </a:t>
            </a:r>
            <a:r>
              <a:rPr lang="en-US" dirty="0" err="1" smtClean="0"/>
              <a:t>omentum</a:t>
            </a:r>
            <a:r>
              <a:rPr lang="en-US" dirty="0" smtClean="0"/>
              <a:t> should be preserved as much as possible</a:t>
            </a:r>
          </a:p>
          <a:p>
            <a:r>
              <a:rPr lang="en-US" dirty="0" smtClean="0"/>
              <a:t>Feeding tube placement should be considered during initial surgical exploration</a:t>
            </a:r>
          </a:p>
        </p:txBody>
      </p:sp>
    </p:spTree>
    <p:extLst>
      <p:ext uri="{BB962C8B-B14F-4D97-AF65-F5344CB8AC3E}">
        <p14:creationId xmlns:p14="http://schemas.microsoft.com/office/powerpoint/2010/main" val="3598789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treatment</a:t>
            </a:r>
            <a:br>
              <a:rPr lang="en-US" dirty="0" smtClean="0"/>
            </a:br>
            <a:r>
              <a:rPr lang="en-US" sz="2400" dirty="0" smtClean="0"/>
              <a:t>COMMON THEMES IN DIMINISHING THE INFECTIOUS AND FOREIGN MATERIAL LOAD</a:t>
            </a:r>
            <a:endParaRPr lang="en-US" dirty="0"/>
          </a:p>
        </p:txBody>
      </p:sp>
      <p:sp>
        <p:nvSpPr>
          <p:cNvPr id="3" name="Content Placeholder 2"/>
          <p:cNvSpPr>
            <a:spLocks noGrp="1"/>
          </p:cNvSpPr>
          <p:nvPr>
            <p:ph idx="1"/>
          </p:nvPr>
        </p:nvSpPr>
        <p:spPr/>
        <p:txBody>
          <a:bodyPr>
            <a:normAutofit/>
          </a:bodyPr>
          <a:lstStyle/>
          <a:p>
            <a:r>
              <a:rPr lang="en-US" dirty="0" smtClean="0"/>
              <a:t>Combination of debridement and lavage</a:t>
            </a:r>
          </a:p>
          <a:p>
            <a:r>
              <a:rPr lang="en-US" dirty="0" smtClean="0"/>
              <a:t>Localized peritonitis should be treated with lavage of the affected area only</a:t>
            </a:r>
          </a:p>
          <a:p>
            <a:r>
              <a:rPr lang="en-US" dirty="0" smtClean="0"/>
              <a:t>A thorough lavage of the entire abdominal cavity with body-temperature sterile isotonic fluid is essential if peritonitis is generalized</a:t>
            </a:r>
          </a:p>
          <a:p>
            <a:r>
              <a:rPr lang="en-US" dirty="0" smtClean="0"/>
              <a:t>Addition of antiseptics and antibiotics to lavage fluid is not recommended </a:t>
            </a:r>
          </a:p>
          <a:p>
            <a:pPr marL="0" indent="0">
              <a:buNone/>
            </a:pPr>
            <a:endParaRPr lang="en-US" dirty="0"/>
          </a:p>
        </p:txBody>
      </p:sp>
    </p:spTree>
    <p:extLst>
      <p:ext uri="{BB962C8B-B14F-4D97-AF65-F5344CB8AC3E}">
        <p14:creationId xmlns:p14="http://schemas.microsoft.com/office/powerpoint/2010/main" val="2522355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treatment</a:t>
            </a:r>
            <a:br>
              <a:rPr lang="en-US" dirty="0" smtClean="0"/>
            </a:br>
            <a:r>
              <a:rPr lang="en-US" sz="2400" dirty="0" smtClean="0"/>
              <a:t>Closure</a:t>
            </a:r>
            <a:endParaRPr lang="en-US" dirty="0"/>
          </a:p>
        </p:txBody>
      </p:sp>
      <p:sp>
        <p:nvSpPr>
          <p:cNvPr id="3" name="Content Placeholder 2"/>
          <p:cNvSpPr>
            <a:spLocks noGrp="1"/>
          </p:cNvSpPr>
          <p:nvPr>
            <p:ph idx="1"/>
          </p:nvPr>
        </p:nvSpPr>
        <p:spPr/>
        <p:txBody>
          <a:bodyPr>
            <a:normAutofit/>
          </a:bodyPr>
          <a:lstStyle/>
          <a:p>
            <a:r>
              <a:rPr lang="en-US" dirty="0" smtClean="0"/>
              <a:t>Primary closure</a:t>
            </a:r>
          </a:p>
          <a:p>
            <a:endParaRPr lang="en-US" dirty="0" smtClean="0"/>
          </a:p>
          <a:p>
            <a:r>
              <a:rPr lang="en-US" dirty="0" smtClean="0"/>
              <a:t>Open peritoneal drainage</a:t>
            </a:r>
          </a:p>
          <a:p>
            <a:endParaRPr lang="en-US" dirty="0" smtClean="0"/>
          </a:p>
          <a:p>
            <a:r>
              <a:rPr lang="en-US" dirty="0" smtClean="0"/>
              <a:t>Closed suction drains</a:t>
            </a:r>
          </a:p>
          <a:p>
            <a:endParaRPr lang="en-US" dirty="0"/>
          </a:p>
        </p:txBody>
      </p:sp>
      <p:pic>
        <p:nvPicPr>
          <p:cNvPr id="4" name="Picture 3"/>
          <p:cNvPicPr>
            <a:picLocks noChangeAspect="1"/>
          </p:cNvPicPr>
          <p:nvPr/>
        </p:nvPicPr>
        <p:blipFill>
          <a:blip r:embed="rId2"/>
          <a:stretch>
            <a:fillRect/>
          </a:stretch>
        </p:blipFill>
        <p:spPr>
          <a:xfrm>
            <a:off x="5252391" y="1710797"/>
            <a:ext cx="3672023" cy="4896031"/>
          </a:xfrm>
          <a:prstGeom prst="rect">
            <a:avLst/>
          </a:prstGeom>
        </p:spPr>
      </p:pic>
      <p:sp>
        <p:nvSpPr>
          <p:cNvPr id="5" name="TextBox 4"/>
          <p:cNvSpPr txBox="1"/>
          <p:nvPr/>
        </p:nvSpPr>
        <p:spPr>
          <a:xfrm>
            <a:off x="5401994" y="6578943"/>
            <a:ext cx="3404767" cy="230832"/>
          </a:xfrm>
          <a:prstGeom prst="rect">
            <a:avLst/>
          </a:prstGeom>
          <a:noFill/>
        </p:spPr>
        <p:txBody>
          <a:bodyPr wrap="none" rtlCol="0">
            <a:spAutoFit/>
          </a:bodyPr>
          <a:lstStyle/>
          <a:p>
            <a:r>
              <a:rPr lang="en-US" sz="900" dirty="0"/>
              <a:t>http://farm4.static.flickr.com/3279/2637803581_6d1054b443.jpg</a:t>
            </a:r>
          </a:p>
        </p:txBody>
      </p:sp>
    </p:spTree>
    <p:extLst>
      <p:ext uri="{BB962C8B-B14F-4D97-AF65-F5344CB8AC3E}">
        <p14:creationId xmlns:p14="http://schemas.microsoft.com/office/powerpoint/2010/main" val="2523327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closure</a:t>
            </a:r>
            <a:endParaRPr lang="en-US" dirty="0"/>
          </a:p>
        </p:txBody>
      </p:sp>
      <p:sp>
        <p:nvSpPr>
          <p:cNvPr id="3" name="Content Placeholder 2"/>
          <p:cNvSpPr>
            <a:spLocks noGrp="1"/>
          </p:cNvSpPr>
          <p:nvPr>
            <p:ph idx="1"/>
          </p:nvPr>
        </p:nvSpPr>
        <p:spPr/>
        <p:txBody>
          <a:bodyPr/>
          <a:lstStyle/>
          <a:p>
            <a:r>
              <a:rPr lang="en-US" dirty="0" smtClean="0"/>
              <a:t>Primary closure is recommended if debridement and lavage can resolve the infectious and foreign material load and the source of contamination can be controlled</a:t>
            </a:r>
          </a:p>
          <a:p>
            <a:endParaRPr lang="en-US" dirty="0" smtClean="0"/>
          </a:p>
          <a:p>
            <a:r>
              <a:rPr lang="en-US" dirty="0" smtClean="0"/>
              <a:t>The </a:t>
            </a:r>
            <a:r>
              <a:rPr lang="en-US" dirty="0"/>
              <a:t>peritoneal cavity is capable of absorbing fluid at a rate of 3% to 8% of the animal’s body weight per hour</a:t>
            </a:r>
          </a:p>
          <a:p>
            <a:endParaRPr lang="en-US" dirty="0"/>
          </a:p>
        </p:txBody>
      </p:sp>
    </p:spTree>
    <p:extLst>
      <p:ext uri="{BB962C8B-B14F-4D97-AF65-F5344CB8AC3E}">
        <p14:creationId xmlns:p14="http://schemas.microsoft.com/office/powerpoint/2010/main" val="3617136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closure</a:t>
            </a:r>
            <a:endParaRPr lang="en-US" dirty="0"/>
          </a:p>
        </p:txBody>
      </p:sp>
      <p:sp>
        <p:nvSpPr>
          <p:cNvPr id="3" name="Content Placeholder 2"/>
          <p:cNvSpPr>
            <a:spLocks noGrp="1"/>
          </p:cNvSpPr>
          <p:nvPr>
            <p:ph idx="1"/>
          </p:nvPr>
        </p:nvSpPr>
        <p:spPr>
          <a:xfrm>
            <a:off x="779463" y="2896307"/>
            <a:ext cx="7583488" cy="4297363"/>
          </a:xfrm>
        </p:spPr>
        <p:txBody>
          <a:bodyPr>
            <a:normAutofit/>
          </a:bodyPr>
          <a:lstStyle/>
          <a:p>
            <a:r>
              <a:rPr lang="en-US" sz="2000" dirty="0" smtClean="0"/>
              <a:t>Retrospective study evaluating 28 dogs with septic peritonitis caused by variable underlying etiologies </a:t>
            </a:r>
          </a:p>
          <a:p>
            <a:r>
              <a:rPr lang="en-US" sz="2000" dirty="0" smtClean="0"/>
              <a:t>Primary closure had been pursued in these cases because the etiology had been identified and definitively corrected, lavage had been effective with residual contamination minimal and the virulence of the bacteria had been thought to be low</a:t>
            </a:r>
          </a:p>
          <a:p>
            <a:r>
              <a:rPr lang="en-US" sz="2000" dirty="0" smtClean="0"/>
              <a:t>The most common cause of peritonitis in this study was gastrointestinal leakage 21/28 (75%) cases</a:t>
            </a:r>
          </a:p>
          <a:p>
            <a:r>
              <a:rPr lang="en-US" sz="2000" dirty="0" smtClean="0"/>
              <a:t>Overall mortality rate was 46%</a:t>
            </a:r>
          </a:p>
          <a:p>
            <a:endParaRPr lang="en-US" sz="2000" dirty="0" smtClean="0"/>
          </a:p>
          <a:p>
            <a:endParaRPr lang="en-US" sz="2000" dirty="0" smtClean="0"/>
          </a:p>
        </p:txBody>
      </p:sp>
      <p:sp>
        <p:nvSpPr>
          <p:cNvPr id="4" name="TextBox 3"/>
          <p:cNvSpPr txBox="1"/>
          <p:nvPr/>
        </p:nvSpPr>
        <p:spPr>
          <a:xfrm>
            <a:off x="1292393" y="1511312"/>
            <a:ext cx="6489878" cy="1384995"/>
          </a:xfrm>
          <a:prstGeom prst="rect">
            <a:avLst/>
          </a:prstGeom>
          <a:noFill/>
        </p:spPr>
        <p:txBody>
          <a:bodyPr wrap="none" rtlCol="0">
            <a:spAutoFit/>
          </a:bodyPr>
          <a:lstStyle/>
          <a:p>
            <a:pPr algn="ctr"/>
            <a:r>
              <a:rPr lang="en-US" sz="2400" dirty="0"/>
              <a:t>Surgical Treatment of Septic Peritonitis Without </a:t>
            </a:r>
            <a:endParaRPr lang="en-US" sz="2400" dirty="0" smtClean="0"/>
          </a:p>
          <a:p>
            <a:pPr algn="ctr"/>
            <a:r>
              <a:rPr lang="en-US" sz="2400" dirty="0" smtClean="0"/>
              <a:t>Abdominal Drainage </a:t>
            </a:r>
            <a:r>
              <a:rPr lang="en-US" sz="2400" dirty="0"/>
              <a:t>in 28 </a:t>
            </a:r>
            <a:r>
              <a:rPr lang="en-US" sz="2400" dirty="0" smtClean="0"/>
              <a:t>Dogs</a:t>
            </a:r>
            <a:endParaRPr lang="en-US" sz="2400" dirty="0"/>
          </a:p>
          <a:p>
            <a:pPr algn="ctr"/>
            <a:r>
              <a:rPr lang="da-DK" dirty="0" err="1"/>
              <a:t>Lanz</a:t>
            </a:r>
            <a:r>
              <a:rPr lang="da-DK" dirty="0"/>
              <a:t> OI et al, JAAHA 2001</a:t>
            </a:r>
          </a:p>
          <a:p>
            <a:endParaRPr lang="en-US" dirty="0"/>
          </a:p>
        </p:txBody>
      </p:sp>
    </p:spTree>
    <p:extLst>
      <p:ext uri="{BB962C8B-B14F-4D97-AF65-F5344CB8AC3E}">
        <p14:creationId xmlns:p14="http://schemas.microsoft.com/office/powerpoint/2010/main" val="39193612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Drainage techniques</a:t>
            </a:r>
            <a:endParaRPr lang="en-US" dirty="0"/>
          </a:p>
        </p:txBody>
      </p:sp>
      <p:sp>
        <p:nvSpPr>
          <p:cNvPr id="3" name="Content Placeholder 2"/>
          <p:cNvSpPr>
            <a:spLocks noGrp="1"/>
          </p:cNvSpPr>
          <p:nvPr>
            <p:ph idx="1"/>
          </p:nvPr>
        </p:nvSpPr>
        <p:spPr/>
        <p:txBody>
          <a:bodyPr/>
          <a:lstStyle/>
          <a:p>
            <a:r>
              <a:rPr lang="en-US" dirty="0"/>
              <a:t>Open abdominal drainage and closed suction drains are recommended </a:t>
            </a:r>
            <a:r>
              <a:rPr lang="en-US" dirty="0" smtClean="0"/>
              <a:t>if </a:t>
            </a:r>
            <a:r>
              <a:rPr lang="en-US" dirty="0"/>
              <a:t>debridement and lavage </a:t>
            </a:r>
            <a:r>
              <a:rPr lang="en-US" dirty="0" smtClean="0"/>
              <a:t>cannot </a:t>
            </a:r>
            <a:r>
              <a:rPr lang="en-US" dirty="0"/>
              <a:t>resolve the infectious and foreign material load </a:t>
            </a:r>
            <a:r>
              <a:rPr lang="en-US" dirty="0" smtClean="0"/>
              <a:t>or if the </a:t>
            </a:r>
            <a:r>
              <a:rPr lang="en-US" dirty="0"/>
              <a:t>source of contamination </a:t>
            </a:r>
            <a:r>
              <a:rPr lang="en-US" dirty="0" smtClean="0"/>
              <a:t>cannot </a:t>
            </a:r>
            <a:r>
              <a:rPr lang="en-US" dirty="0"/>
              <a:t>be </a:t>
            </a:r>
            <a:r>
              <a:rPr lang="en-US" dirty="0" smtClean="0"/>
              <a:t>controlled</a:t>
            </a:r>
          </a:p>
          <a:p>
            <a:r>
              <a:rPr lang="en-US" dirty="0" smtClean="0"/>
              <a:t>Patients </a:t>
            </a:r>
            <a:r>
              <a:rPr lang="en-US" dirty="0"/>
              <a:t>with any form of abdominal drainage are susceptible to </a:t>
            </a:r>
            <a:r>
              <a:rPr lang="en-US" dirty="0" err="1"/>
              <a:t>superinfection</a:t>
            </a:r>
            <a:r>
              <a:rPr lang="en-US" dirty="0"/>
              <a:t> with nosocomial bacteria and are subject to massive fluid and protein losses</a:t>
            </a:r>
          </a:p>
          <a:p>
            <a:pPr marL="0" indent="0">
              <a:buNone/>
            </a:pPr>
            <a:endParaRPr lang="en-US" dirty="0"/>
          </a:p>
        </p:txBody>
      </p:sp>
    </p:spTree>
    <p:extLst>
      <p:ext uri="{BB962C8B-B14F-4D97-AF65-F5344CB8AC3E}">
        <p14:creationId xmlns:p14="http://schemas.microsoft.com/office/powerpoint/2010/main" val="3908037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peritoneal drainage</a:t>
            </a:r>
            <a:endParaRPr lang="en-US" dirty="0"/>
          </a:p>
        </p:txBody>
      </p:sp>
      <p:sp>
        <p:nvSpPr>
          <p:cNvPr id="3" name="Content Placeholder 2"/>
          <p:cNvSpPr>
            <a:spLocks noGrp="1"/>
          </p:cNvSpPr>
          <p:nvPr>
            <p:ph idx="1"/>
          </p:nvPr>
        </p:nvSpPr>
        <p:spPr>
          <a:xfrm>
            <a:off x="779463" y="1828800"/>
            <a:ext cx="7583488" cy="5029200"/>
          </a:xfrm>
        </p:spPr>
        <p:txBody>
          <a:bodyPr>
            <a:normAutofit fontScale="70000" lnSpcReduction="20000"/>
          </a:bodyPr>
          <a:lstStyle/>
          <a:p>
            <a:r>
              <a:rPr lang="en-US" dirty="0" smtClean="0"/>
              <a:t>Simple continuous pattern of </a:t>
            </a:r>
            <a:r>
              <a:rPr lang="en-US" dirty="0" err="1" smtClean="0"/>
              <a:t>nonabsorbable</a:t>
            </a:r>
            <a:r>
              <a:rPr lang="en-US" dirty="0" smtClean="0"/>
              <a:t> suture in the rectus </a:t>
            </a:r>
            <a:r>
              <a:rPr lang="en-US" dirty="0" err="1" smtClean="0"/>
              <a:t>abdominus</a:t>
            </a:r>
            <a:r>
              <a:rPr lang="en-US" dirty="0" smtClean="0"/>
              <a:t> muscle, loosely enough to allow drainage through a gap of 1 to 6 cm in the body wall</a:t>
            </a:r>
          </a:p>
          <a:p>
            <a:r>
              <a:rPr lang="en-US" dirty="0" smtClean="0"/>
              <a:t>A preassembled, sterile bandage comprised of a </a:t>
            </a:r>
            <a:r>
              <a:rPr lang="en-US" dirty="0" err="1" smtClean="0"/>
              <a:t>nonadherent</a:t>
            </a:r>
            <a:r>
              <a:rPr lang="en-US" dirty="0" smtClean="0"/>
              <a:t> contact layer, laparotomy sponges or gauze pads, roll cotton or surgical towels, roll gauze, and an outer water-impermeable layer is placed to absorb fluid and protect the abdominal contents from the environment</a:t>
            </a:r>
          </a:p>
          <a:p>
            <a:r>
              <a:rPr lang="en-US" dirty="0" smtClean="0"/>
              <a:t>Initially the bandage is replaced twice during the first 24 hours and daily thereafter (frequency based on drainage of individual)</a:t>
            </a:r>
          </a:p>
          <a:p>
            <a:r>
              <a:rPr lang="en-US" dirty="0" smtClean="0"/>
              <a:t>Alternatively, patients with severely contaminated tissues may be placed under general anesthesia and the abdomen explored and </a:t>
            </a:r>
            <a:r>
              <a:rPr lang="en-US" dirty="0" err="1" smtClean="0"/>
              <a:t>lavaged</a:t>
            </a:r>
            <a:r>
              <a:rPr lang="en-US" dirty="0" smtClean="0"/>
              <a:t> daily before reapplying the bandage</a:t>
            </a:r>
          </a:p>
          <a:p>
            <a:r>
              <a:rPr lang="en-US" dirty="0" smtClean="0"/>
              <a:t>Abdominal closure can typically be performed 3-5 days following the initial surgery</a:t>
            </a:r>
          </a:p>
          <a:p>
            <a:r>
              <a:rPr lang="en-US" dirty="0" smtClean="0"/>
              <a:t>Indwelling urinary catheter may aid in reducing contamination</a:t>
            </a:r>
            <a:endParaRPr lang="en-US" dirty="0"/>
          </a:p>
        </p:txBody>
      </p:sp>
    </p:spTree>
    <p:extLst>
      <p:ext uri="{BB962C8B-B14F-4D97-AF65-F5344CB8AC3E}">
        <p14:creationId xmlns:p14="http://schemas.microsoft.com/office/powerpoint/2010/main" val="247917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Anatomy and physiology of peritoneal cavity</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Healthy animals have &lt;1ml/kg of clear, straw-colored fluid that acts to decrease friction</a:t>
            </a:r>
          </a:p>
          <a:p>
            <a:pPr lvl="1"/>
            <a:r>
              <a:rPr lang="en-US" dirty="0" smtClean="0"/>
              <a:t>Less than </a:t>
            </a:r>
            <a:r>
              <a:rPr lang="en-US" dirty="0" smtClean="0"/>
              <a:t>300 </a:t>
            </a:r>
            <a:r>
              <a:rPr lang="en-US" dirty="0"/>
              <a:t>nucleated cells per </a:t>
            </a:r>
            <a:r>
              <a:rPr lang="en-US" dirty="0" smtClean="0"/>
              <a:t>microliter</a:t>
            </a:r>
          </a:p>
          <a:p>
            <a:pPr lvl="1"/>
            <a:r>
              <a:rPr lang="en-US" dirty="0"/>
              <a:t>L</a:t>
            </a:r>
            <a:r>
              <a:rPr lang="en-US" dirty="0" smtClean="0"/>
              <a:t>ess </a:t>
            </a:r>
            <a:r>
              <a:rPr lang="en-US" dirty="0"/>
              <a:t>than 2.5 g/</a:t>
            </a:r>
            <a:r>
              <a:rPr lang="en-US" dirty="0" err="1"/>
              <a:t>dL</a:t>
            </a:r>
            <a:r>
              <a:rPr lang="en-US" dirty="0"/>
              <a:t> of protein </a:t>
            </a:r>
            <a:endParaRPr lang="en-US" dirty="0" smtClean="0"/>
          </a:p>
          <a:p>
            <a:r>
              <a:rPr lang="en-US" dirty="0" smtClean="0"/>
              <a:t>Peritoneal </a:t>
            </a:r>
            <a:r>
              <a:rPr lang="en-US" dirty="0" smtClean="0"/>
              <a:t>fluid normally </a:t>
            </a:r>
            <a:r>
              <a:rPr lang="en-US" dirty="0" smtClean="0"/>
              <a:t>circulates around the abdomen because of the negative pressure gradient generated by the diaphragm during breathing</a:t>
            </a:r>
            <a:endParaRPr lang="en-US" dirty="0"/>
          </a:p>
          <a:p>
            <a:r>
              <a:rPr lang="en-US" dirty="0" smtClean="0"/>
              <a:t>Drainage of peritoneal fluid occurs via the diaphragmatic </a:t>
            </a:r>
            <a:r>
              <a:rPr lang="en-US" dirty="0" err="1" smtClean="0"/>
              <a:t>lymphatics</a:t>
            </a:r>
            <a:r>
              <a:rPr lang="en-US" dirty="0" smtClean="0"/>
              <a:t> and thoracic duct to the sternal and </a:t>
            </a:r>
            <a:r>
              <a:rPr lang="en-US" dirty="0" err="1" smtClean="0"/>
              <a:t>mediastinal</a:t>
            </a:r>
            <a:r>
              <a:rPr lang="en-US" dirty="0" smtClean="0"/>
              <a:t> lymph nodes</a:t>
            </a:r>
          </a:p>
        </p:txBody>
      </p:sp>
    </p:spTree>
    <p:extLst>
      <p:ext uri="{BB962C8B-B14F-4D97-AF65-F5344CB8AC3E}">
        <p14:creationId xmlns:p14="http://schemas.microsoft.com/office/powerpoint/2010/main" val="267836982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Disadvantages of Open peritoneal drainage</a:t>
            </a:r>
            <a:endParaRPr lang="en-US" sz="4400" dirty="0"/>
          </a:p>
        </p:txBody>
      </p:sp>
      <p:sp>
        <p:nvSpPr>
          <p:cNvPr id="3" name="Content Placeholder 2"/>
          <p:cNvSpPr>
            <a:spLocks noGrp="1"/>
          </p:cNvSpPr>
          <p:nvPr>
            <p:ph idx="1"/>
          </p:nvPr>
        </p:nvSpPr>
        <p:spPr/>
        <p:txBody>
          <a:bodyPr>
            <a:normAutofit fontScale="77500" lnSpcReduction="20000"/>
          </a:bodyPr>
          <a:lstStyle/>
          <a:p>
            <a:r>
              <a:rPr lang="en-US" dirty="0" smtClean="0"/>
              <a:t>Loss of large amounts of fluid and plasma proteins from the peritoneal cavity</a:t>
            </a:r>
          </a:p>
          <a:p>
            <a:r>
              <a:rPr lang="en-US" dirty="0" smtClean="0"/>
              <a:t>Inability to achieve complete peritoneal drainage due to patient positioning</a:t>
            </a:r>
          </a:p>
          <a:p>
            <a:r>
              <a:rPr lang="en-US" dirty="0" smtClean="0"/>
              <a:t>Evisceration of abdominal organs</a:t>
            </a:r>
          </a:p>
          <a:p>
            <a:r>
              <a:rPr lang="en-US" dirty="0" smtClean="0"/>
              <a:t>Spontaneous formation of intestinal fistulae</a:t>
            </a:r>
          </a:p>
          <a:p>
            <a:r>
              <a:rPr lang="en-US" dirty="0" smtClean="0"/>
              <a:t>Nosocomial infections</a:t>
            </a:r>
          </a:p>
          <a:p>
            <a:r>
              <a:rPr lang="en-US" dirty="0" smtClean="0"/>
              <a:t>Intensive nursing care</a:t>
            </a:r>
          </a:p>
          <a:p>
            <a:r>
              <a:rPr lang="en-US" dirty="0" smtClean="0"/>
              <a:t>Adhesion of viscera to bandage material</a:t>
            </a:r>
          </a:p>
          <a:p>
            <a:r>
              <a:rPr lang="en-US" dirty="0" smtClean="0"/>
              <a:t>Continued peritonitis and sepsis</a:t>
            </a:r>
            <a:endParaRPr lang="en-US" dirty="0"/>
          </a:p>
        </p:txBody>
      </p:sp>
    </p:spTree>
    <p:extLst>
      <p:ext uri="{BB962C8B-B14F-4D97-AF65-F5344CB8AC3E}">
        <p14:creationId xmlns:p14="http://schemas.microsoft.com/office/powerpoint/2010/main" val="85923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peritoneal drainage</a:t>
            </a:r>
            <a:endParaRPr lang="en-US" dirty="0"/>
          </a:p>
        </p:txBody>
      </p:sp>
      <p:sp>
        <p:nvSpPr>
          <p:cNvPr id="3" name="Content Placeholder 2"/>
          <p:cNvSpPr>
            <a:spLocks noGrp="1"/>
          </p:cNvSpPr>
          <p:nvPr>
            <p:ph idx="1"/>
          </p:nvPr>
        </p:nvSpPr>
        <p:spPr>
          <a:xfrm>
            <a:off x="779463" y="2409371"/>
            <a:ext cx="7583488" cy="4297363"/>
          </a:xfrm>
        </p:spPr>
        <p:txBody>
          <a:bodyPr>
            <a:normAutofit/>
          </a:bodyPr>
          <a:lstStyle/>
          <a:p>
            <a:r>
              <a:rPr lang="en-US" dirty="0"/>
              <a:t>Open abdominal </a:t>
            </a:r>
            <a:r>
              <a:rPr lang="en-US" dirty="0" smtClean="0"/>
              <a:t>drainage was shown </a:t>
            </a:r>
            <a:r>
              <a:rPr lang="en-US" dirty="0"/>
              <a:t>experimentally to be the most efficient method of providing abdominal </a:t>
            </a:r>
            <a:r>
              <a:rPr lang="en-US" dirty="0" smtClean="0"/>
              <a:t>drainage</a:t>
            </a:r>
            <a:endParaRPr lang="en-US" dirty="0"/>
          </a:p>
          <a:p>
            <a:pPr lvl="2"/>
            <a:r>
              <a:rPr lang="en-US" dirty="0"/>
              <a:t>Prospective study in 12 experimental dogs found 100% survival rate in group managed with open peritoneal drainage and a 33% mortality rate in those managed with a closed abdomen</a:t>
            </a:r>
          </a:p>
          <a:p>
            <a:pPr lvl="3"/>
            <a:r>
              <a:rPr lang="en-US" dirty="0"/>
              <a:t>The source of contamination was not removed or corrected prior to closed/open abdominal management</a:t>
            </a:r>
          </a:p>
          <a:p>
            <a:endParaRPr lang="en-US" dirty="0"/>
          </a:p>
        </p:txBody>
      </p:sp>
      <p:sp>
        <p:nvSpPr>
          <p:cNvPr id="5" name="TextBox 4"/>
          <p:cNvSpPr txBox="1"/>
          <p:nvPr/>
        </p:nvSpPr>
        <p:spPr>
          <a:xfrm>
            <a:off x="465913" y="1535444"/>
            <a:ext cx="8000507" cy="1384995"/>
          </a:xfrm>
          <a:prstGeom prst="rect">
            <a:avLst/>
          </a:prstGeom>
          <a:noFill/>
        </p:spPr>
        <p:txBody>
          <a:bodyPr wrap="none" rtlCol="0">
            <a:spAutoFit/>
          </a:bodyPr>
          <a:lstStyle/>
          <a:p>
            <a:pPr algn="ctr"/>
            <a:r>
              <a:rPr lang="de-DE" sz="2400" dirty="0" smtClean="0">
                <a:solidFill>
                  <a:srgbClr val="FFFFFF"/>
                </a:solidFill>
              </a:rPr>
              <a:t>Open </a:t>
            </a:r>
            <a:r>
              <a:rPr lang="de-DE" sz="2400" dirty="0">
                <a:solidFill>
                  <a:srgbClr val="FFFFFF"/>
                </a:solidFill>
              </a:rPr>
              <a:t>peritoneal </a:t>
            </a:r>
            <a:r>
              <a:rPr lang="de-DE" sz="2400" dirty="0" err="1">
                <a:solidFill>
                  <a:srgbClr val="FFFFFF"/>
                </a:solidFill>
              </a:rPr>
              <a:t>drainage</a:t>
            </a:r>
            <a:r>
              <a:rPr lang="de-DE" sz="2400" dirty="0">
                <a:solidFill>
                  <a:srgbClr val="FFFFFF"/>
                </a:solidFill>
              </a:rPr>
              <a:t> in experimental </a:t>
            </a:r>
            <a:r>
              <a:rPr lang="de-DE" sz="2400" dirty="0" err="1">
                <a:solidFill>
                  <a:srgbClr val="FFFFFF"/>
                </a:solidFill>
              </a:rPr>
              <a:t>peritonitis</a:t>
            </a:r>
            <a:r>
              <a:rPr lang="de-DE" sz="2400" dirty="0">
                <a:solidFill>
                  <a:srgbClr val="FFFFFF"/>
                </a:solidFill>
              </a:rPr>
              <a:t> in </a:t>
            </a:r>
            <a:r>
              <a:rPr lang="de-DE" sz="2400" dirty="0" err="1" smtClean="0">
                <a:solidFill>
                  <a:srgbClr val="FFFFFF"/>
                </a:solidFill>
              </a:rPr>
              <a:t>dogs</a:t>
            </a:r>
            <a:endParaRPr lang="de-DE" sz="2400" dirty="0" smtClean="0">
              <a:solidFill>
                <a:srgbClr val="FFFFFF"/>
              </a:solidFill>
            </a:endParaRPr>
          </a:p>
          <a:p>
            <a:pPr algn="ctr"/>
            <a:r>
              <a:rPr lang="de-DE" dirty="0" err="1" smtClean="0">
                <a:solidFill>
                  <a:srgbClr val="FFFFFF"/>
                </a:solidFill>
              </a:rPr>
              <a:t>Oscher</a:t>
            </a:r>
            <a:r>
              <a:rPr lang="de-DE" dirty="0" smtClean="0">
                <a:solidFill>
                  <a:srgbClr val="FFFFFF"/>
                </a:solidFill>
              </a:rPr>
              <a:t> RJ </a:t>
            </a:r>
            <a:r>
              <a:rPr lang="de-DE" dirty="0" err="1" smtClean="0">
                <a:solidFill>
                  <a:srgbClr val="FFFFFF"/>
                </a:solidFill>
              </a:rPr>
              <a:t>and</a:t>
            </a:r>
            <a:r>
              <a:rPr lang="de-DE" dirty="0" smtClean="0">
                <a:solidFill>
                  <a:srgbClr val="FFFFFF"/>
                </a:solidFill>
              </a:rPr>
              <a:t> Rosin E, </a:t>
            </a:r>
            <a:r>
              <a:rPr lang="de-DE" dirty="0" err="1" smtClean="0">
                <a:solidFill>
                  <a:srgbClr val="FFFFFF"/>
                </a:solidFill>
              </a:rPr>
              <a:t>Vet</a:t>
            </a:r>
            <a:r>
              <a:rPr lang="de-DE" dirty="0" smtClean="0">
                <a:solidFill>
                  <a:srgbClr val="FFFFFF"/>
                </a:solidFill>
              </a:rPr>
              <a:t> </a:t>
            </a:r>
            <a:r>
              <a:rPr lang="de-DE" dirty="0" err="1" smtClean="0">
                <a:solidFill>
                  <a:srgbClr val="FFFFFF"/>
                </a:solidFill>
              </a:rPr>
              <a:t>Surg</a:t>
            </a:r>
            <a:r>
              <a:rPr lang="de-DE" dirty="0" smtClean="0">
                <a:solidFill>
                  <a:srgbClr val="FFFFFF"/>
                </a:solidFill>
              </a:rPr>
              <a:t> 2001</a:t>
            </a:r>
          </a:p>
          <a:p>
            <a:pPr algn="ctr"/>
            <a:endParaRPr lang="de-DE" dirty="0" smtClean="0">
              <a:solidFill>
                <a:srgbClr val="FFFFFF"/>
              </a:solidFill>
            </a:endParaRPr>
          </a:p>
          <a:p>
            <a:pPr algn="ctr"/>
            <a:endParaRPr lang="de-DE" sz="2400" dirty="0" smtClean="0">
              <a:solidFill>
                <a:srgbClr val="FFFFFF"/>
              </a:solidFill>
            </a:endParaRPr>
          </a:p>
        </p:txBody>
      </p:sp>
    </p:spTree>
    <p:extLst>
      <p:ext uri="{BB962C8B-B14F-4D97-AF65-F5344CB8AC3E}">
        <p14:creationId xmlns:p14="http://schemas.microsoft.com/office/powerpoint/2010/main" val="1763699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Peritoneal drainage</a:t>
            </a:r>
            <a:endParaRPr lang="en-US" dirty="0"/>
          </a:p>
        </p:txBody>
      </p:sp>
      <p:sp>
        <p:nvSpPr>
          <p:cNvPr id="3" name="Content Placeholder 2"/>
          <p:cNvSpPr>
            <a:spLocks noGrp="1"/>
          </p:cNvSpPr>
          <p:nvPr>
            <p:ph idx="1"/>
          </p:nvPr>
        </p:nvSpPr>
        <p:spPr>
          <a:xfrm>
            <a:off x="779463" y="2520723"/>
            <a:ext cx="7583488" cy="4297363"/>
          </a:xfrm>
        </p:spPr>
        <p:txBody>
          <a:bodyPr/>
          <a:lstStyle/>
          <a:p>
            <a:endParaRPr lang="en-US" dirty="0" smtClean="0"/>
          </a:p>
          <a:p>
            <a:r>
              <a:rPr lang="en-US" dirty="0" smtClean="0"/>
              <a:t>Retrospective study evaluating 20 dogs and 5 cats with septic peritonitis caused by </a:t>
            </a:r>
            <a:r>
              <a:rPr lang="en-US" dirty="0"/>
              <a:t>variable underlying etiologies </a:t>
            </a:r>
            <a:endParaRPr lang="en-US" dirty="0" smtClean="0"/>
          </a:p>
          <a:p>
            <a:pPr lvl="1"/>
            <a:r>
              <a:rPr lang="en-US" dirty="0" smtClean="0"/>
              <a:t>Overall mortality rate was                                              48%</a:t>
            </a:r>
            <a:endParaRPr lang="en-US" dirty="0"/>
          </a:p>
          <a:p>
            <a:endParaRPr lang="en-US" dirty="0"/>
          </a:p>
        </p:txBody>
      </p:sp>
      <p:sp>
        <p:nvSpPr>
          <p:cNvPr id="4" name="TextBox 3"/>
          <p:cNvSpPr txBox="1"/>
          <p:nvPr/>
        </p:nvSpPr>
        <p:spPr>
          <a:xfrm>
            <a:off x="543067" y="1415089"/>
            <a:ext cx="8024853" cy="1107996"/>
          </a:xfrm>
          <a:prstGeom prst="rect">
            <a:avLst/>
          </a:prstGeom>
          <a:noFill/>
        </p:spPr>
        <p:txBody>
          <a:bodyPr wrap="none" rtlCol="0">
            <a:spAutoFit/>
          </a:bodyPr>
          <a:lstStyle/>
          <a:p>
            <a:pPr algn="ctr"/>
            <a:r>
              <a:rPr lang="en-US" sz="2400" dirty="0" smtClean="0"/>
              <a:t>Open Abdominal Drainage in the Treatment of Generalized</a:t>
            </a:r>
          </a:p>
          <a:p>
            <a:pPr algn="ctr"/>
            <a:r>
              <a:rPr lang="en-US" sz="2400" dirty="0" smtClean="0"/>
              <a:t> Peritonitis in 25 Dogs and Cats</a:t>
            </a:r>
          </a:p>
          <a:p>
            <a:pPr algn="ctr"/>
            <a:r>
              <a:rPr lang="en-US" dirty="0" err="1" smtClean="0"/>
              <a:t>Woolfson</a:t>
            </a:r>
            <a:r>
              <a:rPr lang="en-US" dirty="0" smtClean="0"/>
              <a:t> JM and </a:t>
            </a:r>
            <a:r>
              <a:rPr lang="en-US" dirty="0" err="1" smtClean="0"/>
              <a:t>Dulisch</a:t>
            </a:r>
            <a:r>
              <a:rPr lang="en-US" dirty="0" smtClean="0"/>
              <a:t> ML, Vet </a:t>
            </a:r>
            <a:r>
              <a:rPr lang="en-US" dirty="0" err="1" smtClean="0"/>
              <a:t>Surg</a:t>
            </a:r>
            <a:r>
              <a:rPr lang="en-US" dirty="0" smtClean="0"/>
              <a:t> 1986</a:t>
            </a:r>
            <a:endParaRPr lang="en-US" dirty="0"/>
          </a:p>
        </p:txBody>
      </p:sp>
      <p:pic>
        <p:nvPicPr>
          <p:cNvPr id="5" name="Picture 4"/>
          <p:cNvPicPr>
            <a:picLocks noChangeAspect="1"/>
          </p:cNvPicPr>
          <p:nvPr/>
        </p:nvPicPr>
        <p:blipFill>
          <a:blip r:embed="rId3"/>
          <a:stretch>
            <a:fillRect/>
          </a:stretch>
        </p:blipFill>
        <p:spPr>
          <a:xfrm>
            <a:off x="5058620" y="4042811"/>
            <a:ext cx="3854548" cy="2775275"/>
          </a:xfrm>
          <a:prstGeom prst="rect">
            <a:avLst/>
          </a:prstGeom>
        </p:spPr>
      </p:pic>
      <p:sp>
        <p:nvSpPr>
          <p:cNvPr id="6" name="TextBox 5"/>
          <p:cNvSpPr txBox="1"/>
          <p:nvPr/>
        </p:nvSpPr>
        <p:spPr>
          <a:xfrm rot="16200000">
            <a:off x="6515357" y="4229356"/>
            <a:ext cx="5026455" cy="230832"/>
          </a:xfrm>
          <a:prstGeom prst="rect">
            <a:avLst/>
          </a:prstGeom>
          <a:noFill/>
        </p:spPr>
        <p:txBody>
          <a:bodyPr wrap="none" rtlCol="0">
            <a:spAutoFit/>
          </a:bodyPr>
          <a:lstStyle/>
          <a:p>
            <a:r>
              <a:rPr lang="en-US" sz="900" dirty="0"/>
              <a:t>http://</a:t>
            </a:r>
            <a:r>
              <a:rPr lang="en-US" sz="900" dirty="0" err="1"/>
              <a:t>trialx.com</a:t>
            </a:r>
            <a:r>
              <a:rPr lang="en-US" sz="900" dirty="0"/>
              <a:t>/</a:t>
            </a:r>
            <a:r>
              <a:rPr lang="en-US" sz="900" dirty="0" err="1"/>
              <a:t>curetalk</a:t>
            </a:r>
            <a:r>
              <a:rPr lang="en-US" sz="900" dirty="0"/>
              <a:t>/</a:t>
            </a:r>
            <a:r>
              <a:rPr lang="en-US" sz="900" dirty="0" err="1"/>
              <a:t>wp</a:t>
            </a:r>
            <a:r>
              <a:rPr lang="en-US" sz="900" dirty="0"/>
              <a:t>-content/</a:t>
            </a:r>
            <a:r>
              <a:rPr lang="en-US" sz="900" dirty="0" err="1"/>
              <a:t>blogs.dir</a:t>
            </a:r>
            <a:r>
              <a:rPr lang="en-US" sz="900" dirty="0"/>
              <a:t>/7/files/2011/05/diseases/Open_Abdomen-3.jpg</a:t>
            </a:r>
          </a:p>
        </p:txBody>
      </p:sp>
    </p:spTree>
    <p:extLst>
      <p:ext uri="{BB962C8B-B14F-4D97-AF65-F5344CB8AC3E}">
        <p14:creationId xmlns:p14="http://schemas.microsoft.com/office/powerpoint/2010/main" val="25759791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peritoneal drainage</a:t>
            </a:r>
            <a:endParaRPr lang="en-US" dirty="0"/>
          </a:p>
        </p:txBody>
      </p:sp>
      <p:sp>
        <p:nvSpPr>
          <p:cNvPr id="3" name="Content Placeholder 2"/>
          <p:cNvSpPr>
            <a:spLocks noGrp="1"/>
          </p:cNvSpPr>
          <p:nvPr>
            <p:ph idx="1"/>
          </p:nvPr>
        </p:nvSpPr>
        <p:spPr>
          <a:xfrm>
            <a:off x="779463" y="2696247"/>
            <a:ext cx="7583488" cy="4297363"/>
          </a:xfrm>
        </p:spPr>
        <p:txBody>
          <a:bodyPr>
            <a:normAutofit fontScale="92500"/>
          </a:bodyPr>
          <a:lstStyle/>
          <a:p>
            <a:r>
              <a:rPr lang="en-US" dirty="0"/>
              <a:t>Retrospective study evaluating </a:t>
            </a:r>
            <a:r>
              <a:rPr lang="en-US" dirty="0" smtClean="0"/>
              <a:t>22 </a:t>
            </a:r>
            <a:r>
              <a:rPr lang="en-US" dirty="0"/>
              <a:t>dogs </a:t>
            </a:r>
            <a:r>
              <a:rPr lang="en-US" dirty="0" smtClean="0"/>
              <a:t>and 2 </a:t>
            </a:r>
            <a:r>
              <a:rPr lang="en-US" dirty="0"/>
              <a:t>cats with septic peritonitis caused by variable underlying </a:t>
            </a:r>
            <a:r>
              <a:rPr lang="en-US" dirty="0" smtClean="0"/>
              <a:t>etiologies</a:t>
            </a:r>
          </a:p>
          <a:p>
            <a:pPr lvl="1"/>
            <a:r>
              <a:rPr lang="en-US" dirty="0" smtClean="0"/>
              <a:t>Most common underlying etiology gastrointestinal leakage</a:t>
            </a:r>
          </a:p>
          <a:p>
            <a:pPr lvl="1"/>
            <a:r>
              <a:rPr lang="en-US" dirty="0" smtClean="0"/>
              <a:t>Overall mortality 33% </a:t>
            </a:r>
          </a:p>
          <a:p>
            <a:pPr lvl="2"/>
            <a:r>
              <a:rPr lang="en-US" dirty="0" smtClean="0"/>
              <a:t>7/8 deaths occurred prior to or at time of definitive abdominal closure and 3/8 deaths attributable to disease other than peritonitis</a:t>
            </a:r>
          </a:p>
          <a:p>
            <a:pPr lvl="1"/>
            <a:r>
              <a:rPr lang="en-US" dirty="0" err="1" smtClean="0"/>
              <a:t>Hypoproteinemia</a:t>
            </a:r>
            <a:r>
              <a:rPr lang="en-US" dirty="0" smtClean="0"/>
              <a:t> and dehydration during the open peritoneal drainage period were not seen as clinical problems in the majority (23/24;96%) of the animals in this study</a:t>
            </a:r>
          </a:p>
          <a:p>
            <a:pPr lvl="1"/>
            <a:r>
              <a:rPr lang="en-US" dirty="0" smtClean="0"/>
              <a:t>Different bacteria were isolated from specimens obtains at closure in 4/24 cases</a:t>
            </a:r>
            <a:endParaRPr lang="en-US" dirty="0"/>
          </a:p>
          <a:p>
            <a:endParaRPr lang="en-US" dirty="0"/>
          </a:p>
        </p:txBody>
      </p:sp>
      <p:sp>
        <p:nvSpPr>
          <p:cNvPr id="4" name="TextBox 3"/>
          <p:cNvSpPr txBox="1"/>
          <p:nvPr/>
        </p:nvSpPr>
        <p:spPr>
          <a:xfrm>
            <a:off x="0" y="1345920"/>
            <a:ext cx="9141717" cy="1477327"/>
          </a:xfrm>
          <a:prstGeom prst="rect">
            <a:avLst/>
          </a:prstGeom>
          <a:noFill/>
        </p:spPr>
        <p:txBody>
          <a:bodyPr wrap="square" rtlCol="0">
            <a:spAutoFit/>
          </a:bodyPr>
          <a:lstStyle/>
          <a:p>
            <a:pPr algn="ctr"/>
            <a:r>
              <a:rPr lang="en-US" sz="2400" dirty="0" smtClean="0"/>
              <a:t>Open Peritoneal Drainage for Treatment of Contaminated</a:t>
            </a:r>
          </a:p>
          <a:p>
            <a:pPr algn="ctr"/>
            <a:r>
              <a:rPr lang="en-US" sz="2400" dirty="0" smtClean="0"/>
              <a:t> Peritoneal Cavity and Septic Peritonitis in Dogs and Cats: 24 Cases</a:t>
            </a:r>
          </a:p>
          <a:p>
            <a:pPr algn="ctr"/>
            <a:r>
              <a:rPr lang="en-US" sz="2400" dirty="0" smtClean="0"/>
              <a:t>(1980-1986)</a:t>
            </a:r>
          </a:p>
          <a:p>
            <a:pPr algn="ctr"/>
            <a:r>
              <a:rPr lang="en-US" dirty="0" smtClean="0"/>
              <a:t>Greenfield CL and </a:t>
            </a:r>
            <a:r>
              <a:rPr lang="en-US" dirty="0" err="1" smtClean="0"/>
              <a:t>Walshaw</a:t>
            </a:r>
            <a:r>
              <a:rPr lang="en-US" dirty="0" smtClean="0"/>
              <a:t> R, JAVMA 1987</a:t>
            </a:r>
          </a:p>
        </p:txBody>
      </p:sp>
    </p:spTree>
    <p:extLst>
      <p:ext uri="{BB962C8B-B14F-4D97-AF65-F5344CB8AC3E}">
        <p14:creationId xmlns:p14="http://schemas.microsoft.com/office/powerpoint/2010/main" val="1082404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peritoneal drainage</a:t>
            </a:r>
            <a:endParaRPr lang="en-US" dirty="0"/>
          </a:p>
        </p:txBody>
      </p:sp>
      <p:sp>
        <p:nvSpPr>
          <p:cNvPr id="3" name="Content Placeholder 2"/>
          <p:cNvSpPr>
            <a:spLocks noGrp="1"/>
          </p:cNvSpPr>
          <p:nvPr>
            <p:ph idx="1"/>
          </p:nvPr>
        </p:nvSpPr>
        <p:spPr>
          <a:xfrm>
            <a:off x="779463" y="2520723"/>
            <a:ext cx="7583488" cy="4297363"/>
          </a:xfrm>
        </p:spPr>
        <p:txBody>
          <a:bodyPr/>
          <a:lstStyle/>
          <a:p>
            <a:endParaRPr lang="en-US" dirty="0" smtClean="0"/>
          </a:p>
          <a:p>
            <a:r>
              <a:rPr lang="en-US" dirty="0" smtClean="0"/>
              <a:t>Retrospective study evaluating 19 dogs with septic peritonitis managed with open peritoneal drainage between August 1990 and March 1996</a:t>
            </a:r>
          </a:p>
          <a:p>
            <a:r>
              <a:rPr lang="en-US" dirty="0" smtClean="0"/>
              <a:t>Overall mortality rate of 21%</a:t>
            </a:r>
            <a:endParaRPr lang="en-US" dirty="0"/>
          </a:p>
        </p:txBody>
      </p:sp>
      <p:sp>
        <p:nvSpPr>
          <p:cNvPr id="4" name="TextBox 3"/>
          <p:cNvSpPr txBox="1"/>
          <p:nvPr/>
        </p:nvSpPr>
        <p:spPr>
          <a:xfrm>
            <a:off x="238365" y="1467155"/>
            <a:ext cx="8706830" cy="1107996"/>
          </a:xfrm>
          <a:prstGeom prst="rect">
            <a:avLst/>
          </a:prstGeom>
          <a:noFill/>
        </p:spPr>
        <p:txBody>
          <a:bodyPr wrap="none" rtlCol="0">
            <a:spAutoFit/>
          </a:bodyPr>
          <a:lstStyle/>
          <a:p>
            <a:pPr algn="ctr"/>
            <a:r>
              <a:rPr lang="en-US" sz="2400" dirty="0" smtClean="0"/>
              <a:t>Potential Prognostic Indicators in Diffuse Peritonitis Treated with </a:t>
            </a:r>
          </a:p>
          <a:p>
            <a:pPr algn="ctr"/>
            <a:r>
              <a:rPr lang="en-US" sz="2400" dirty="0" smtClean="0"/>
              <a:t>Open Peritoneal Drainage in the Canine Patient</a:t>
            </a:r>
          </a:p>
          <a:p>
            <a:pPr algn="ctr"/>
            <a:r>
              <a:rPr lang="en-US" dirty="0" smtClean="0"/>
              <a:t>Winkler KP and Greenfield CL, JVECC 2000</a:t>
            </a:r>
            <a:endParaRPr lang="en-US" dirty="0"/>
          </a:p>
        </p:txBody>
      </p:sp>
    </p:spTree>
    <p:extLst>
      <p:ext uri="{BB962C8B-B14F-4D97-AF65-F5344CB8AC3E}">
        <p14:creationId xmlns:p14="http://schemas.microsoft.com/office/powerpoint/2010/main" val="13739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Open peritoneal drainage vs. primary closure</a:t>
            </a:r>
            <a:endParaRPr lang="en-US" sz="3600" dirty="0"/>
          </a:p>
        </p:txBody>
      </p:sp>
      <p:sp>
        <p:nvSpPr>
          <p:cNvPr id="3" name="Content Placeholder 2"/>
          <p:cNvSpPr>
            <a:spLocks noGrp="1"/>
          </p:cNvSpPr>
          <p:nvPr>
            <p:ph idx="1"/>
          </p:nvPr>
        </p:nvSpPr>
        <p:spPr>
          <a:xfrm>
            <a:off x="779463" y="2804807"/>
            <a:ext cx="7583488" cy="4297363"/>
          </a:xfrm>
        </p:spPr>
        <p:txBody>
          <a:bodyPr>
            <a:normAutofit lnSpcReduction="10000"/>
          </a:bodyPr>
          <a:lstStyle/>
          <a:p>
            <a:r>
              <a:rPr lang="en-US" sz="2000" dirty="0" smtClean="0"/>
              <a:t>Retrospective study evaluating 36 dogs and 6 cats; 7/36 dogs and 2/6 cats treated with open peritoneal drainage</a:t>
            </a:r>
          </a:p>
          <a:p>
            <a:r>
              <a:rPr lang="en-US" sz="2000" dirty="0" smtClean="0"/>
              <a:t>No significant difference in survival between animals in the open peritoneal drainage group versus the primary closure group</a:t>
            </a:r>
          </a:p>
          <a:p>
            <a:r>
              <a:rPr lang="en-US" sz="2000" dirty="0" smtClean="0"/>
              <a:t>Overall mortality rate 29%</a:t>
            </a:r>
          </a:p>
          <a:p>
            <a:r>
              <a:rPr lang="en-US" sz="2000" dirty="0" smtClean="0"/>
              <a:t>A significantly greater number of animals in the open peritoneal drainage group received plasma, blood and a </a:t>
            </a:r>
            <a:r>
              <a:rPr lang="en-US" sz="2000" dirty="0" err="1" smtClean="0"/>
              <a:t>jejunostomy</a:t>
            </a:r>
            <a:r>
              <a:rPr lang="en-US" sz="2000" dirty="0" smtClean="0"/>
              <a:t> tube than animals in the primary closure group</a:t>
            </a:r>
          </a:p>
          <a:p>
            <a:r>
              <a:rPr lang="en-US" sz="2000" dirty="0" smtClean="0"/>
              <a:t>A significantly greater number of days were spent in the ICU in the open peritoneal drainage group than the primary closure group </a:t>
            </a:r>
          </a:p>
        </p:txBody>
      </p:sp>
      <p:sp>
        <p:nvSpPr>
          <p:cNvPr id="4" name="TextBox 3"/>
          <p:cNvSpPr txBox="1"/>
          <p:nvPr/>
        </p:nvSpPr>
        <p:spPr>
          <a:xfrm>
            <a:off x="779463" y="1345920"/>
            <a:ext cx="7676951" cy="1477327"/>
          </a:xfrm>
          <a:prstGeom prst="rect">
            <a:avLst/>
          </a:prstGeom>
          <a:noFill/>
        </p:spPr>
        <p:txBody>
          <a:bodyPr wrap="none" rtlCol="0">
            <a:spAutoFit/>
          </a:bodyPr>
          <a:lstStyle/>
          <a:p>
            <a:pPr algn="ctr"/>
            <a:r>
              <a:rPr lang="en-US" sz="2400" dirty="0" smtClean="0"/>
              <a:t>Open Peritoneal Drainage Versus Primary Closure for the </a:t>
            </a:r>
          </a:p>
          <a:p>
            <a:pPr algn="ctr"/>
            <a:r>
              <a:rPr lang="en-US" sz="2400" dirty="0" smtClean="0"/>
              <a:t>Treatment of Septic Peritonitis in Dogs and Cats:</a:t>
            </a:r>
          </a:p>
          <a:p>
            <a:pPr algn="ctr"/>
            <a:r>
              <a:rPr lang="en-US" sz="2400" dirty="0" smtClean="0"/>
              <a:t>42 Cases (1993-1999)</a:t>
            </a:r>
          </a:p>
          <a:p>
            <a:pPr algn="ctr"/>
            <a:r>
              <a:rPr lang="en-US" dirty="0" err="1" smtClean="0"/>
              <a:t>Staatz</a:t>
            </a:r>
            <a:r>
              <a:rPr lang="en-US" dirty="0" smtClean="0"/>
              <a:t> AJ, Monnet E, </a:t>
            </a:r>
            <a:r>
              <a:rPr lang="en-US" dirty="0" err="1" smtClean="0"/>
              <a:t>Seim</a:t>
            </a:r>
            <a:r>
              <a:rPr lang="en-US" dirty="0" smtClean="0"/>
              <a:t> HB III, Vet </a:t>
            </a:r>
            <a:r>
              <a:rPr lang="en-US" dirty="0" err="1" smtClean="0"/>
              <a:t>Surg</a:t>
            </a:r>
            <a:r>
              <a:rPr lang="en-US" dirty="0" smtClean="0"/>
              <a:t> 2002</a:t>
            </a:r>
            <a:endParaRPr lang="en-US" dirty="0"/>
          </a:p>
        </p:txBody>
      </p:sp>
    </p:spTree>
    <p:extLst>
      <p:ext uri="{BB962C8B-B14F-4D97-AF65-F5344CB8AC3E}">
        <p14:creationId xmlns:p14="http://schemas.microsoft.com/office/powerpoint/2010/main" val="2804540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Closed suction drains</a:t>
            </a:r>
            <a:endParaRPr lang="en-US" dirty="0"/>
          </a:p>
        </p:txBody>
      </p:sp>
      <p:sp>
        <p:nvSpPr>
          <p:cNvPr id="3" name="Content Placeholder 2"/>
          <p:cNvSpPr>
            <a:spLocks noGrp="1"/>
          </p:cNvSpPr>
          <p:nvPr>
            <p:ph idx="1"/>
          </p:nvPr>
        </p:nvSpPr>
        <p:spPr>
          <a:xfrm>
            <a:off x="490071" y="1828800"/>
            <a:ext cx="7583488" cy="4297363"/>
          </a:xfrm>
        </p:spPr>
        <p:txBody>
          <a:bodyPr>
            <a:normAutofit fontScale="77500" lnSpcReduction="20000"/>
          </a:bodyPr>
          <a:lstStyle/>
          <a:p>
            <a:r>
              <a:rPr lang="en-US" dirty="0" smtClean="0"/>
              <a:t>Uses an external suction device to create negative pressure within the peritoneal cavity </a:t>
            </a:r>
          </a:p>
          <a:p>
            <a:pPr lvl="1"/>
            <a:r>
              <a:rPr lang="en-US" dirty="0" smtClean="0"/>
              <a:t>Jackson-Pratt drain</a:t>
            </a:r>
          </a:p>
          <a:p>
            <a:r>
              <a:rPr lang="en-US" dirty="0" smtClean="0"/>
              <a:t>Several advantages over open peritoneal drainage </a:t>
            </a:r>
            <a:endParaRPr lang="en-US" dirty="0"/>
          </a:p>
          <a:p>
            <a:pPr lvl="1"/>
            <a:r>
              <a:rPr lang="en-US" dirty="0" smtClean="0"/>
              <a:t>Decreased risk of nosocomial infection</a:t>
            </a:r>
          </a:p>
          <a:p>
            <a:pPr lvl="1"/>
            <a:r>
              <a:rPr lang="en-US" dirty="0" smtClean="0"/>
              <a:t>Less intensive nursing care and bandaging requirements</a:t>
            </a:r>
          </a:p>
          <a:p>
            <a:pPr lvl="1"/>
            <a:r>
              <a:rPr lang="en-US" dirty="0" smtClean="0"/>
              <a:t>Decreased risk for evisceration</a:t>
            </a:r>
          </a:p>
          <a:p>
            <a:pPr lvl="1"/>
            <a:r>
              <a:rPr lang="en-US" dirty="0" smtClean="0"/>
              <a:t>Need for only one surgical procedure</a:t>
            </a:r>
          </a:p>
          <a:p>
            <a:r>
              <a:rPr lang="en-US" dirty="0" smtClean="0"/>
              <a:t>Disadvantages of closed suction drains</a:t>
            </a:r>
          </a:p>
          <a:p>
            <a:pPr lvl="1"/>
            <a:r>
              <a:rPr lang="en-US" dirty="0" smtClean="0"/>
              <a:t>Drains may induce fluid production</a:t>
            </a:r>
          </a:p>
          <a:p>
            <a:pPr lvl="1"/>
            <a:r>
              <a:rPr lang="en-US" dirty="0" smtClean="0"/>
              <a:t>Drains may become occluded</a:t>
            </a:r>
          </a:p>
          <a:p>
            <a:pPr lvl="2"/>
            <a:r>
              <a:rPr lang="en-US" dirty="0" smtClean="0"/>
              <a:t>Mueller et al retrospective study in 40 dogs and cats with septic peritonitis  revealed that drains remained patent despite remaining in place for as long as 8 days</a:t>
            </a:r>
          </a:p>
          <a:p>
            <a:pPr lvl="2"/>
            <a:endParaRPr lang="en-US" dirty="0"/>
          </a:p>
        </p:txBody>
      </p:sp>
      <p:sp>
        <p:nvSpPr>
          <p:cNvPr id="4" name="TextBox 3"/>
          <p:cNvSpPr txBox="1"/>
          <p:nvPr/>
        </p:nvSpPr>
        <p:spPr>
          <a:xfrm>
            <a:off x="0" y="6357267"/>
            <a:ext cx="8348785" cy="461665"/>
          </a:xfrm>
          <a:prstGeom prst="rect">
            <a:avLst/>
          </a:prstGeom>
          <a:noFill/>
        </p:spPr>
        <p:txBody>
          <a:bodyPr wrap="none" rtlCol="0">
            <a:spAutoFit/>
          </a:bodyPr>
          <a:lstStyle/>
          <a:p>
            <a:r>
              <a:rPr lang="en-US" sz="1200" dirty="0" smtClean="0"/>
              <a:t>Mueller MG, Ludwig LL and Barton LJ: Use of closed-suction drains to treat generalized peritonitis in dogs and cats 40 cases</a:t>
            </a:r>
          </a:p>
          <a:p>
            <a:r>
              <a:rPr lang="en-US" sz="1200" dirty="0" smtClean="0"/>
              <a:t> (1997-1999). </a:t>
            </a:r>
            <a:r>
              <a:rPr lang="en-US" sz="1200" i="1" dirty="0" smtClean="0"/>
              <a:t>J Am Vet Med </a:t>
            </a:r>
            <a:r>
              <a:rPr lang="en-US" sz="1200" i="1" dirty="0" err="1" smtClean="0"/>
              <a:t>Assoc</a:t>
            </a:r>
            <a:r>
              <a:rPr lang="en-US" sz="1200" dirty="0" smtClean="0"/>
              <a:t> 2001 (219).</a:t>
            </a:r>
            <a:endParaRPr lang="en-US" sz="1200" dirty="0"/>
          </a:p>
        </p:txBody>
      </p:sp>
      <p:pic>
        <p:nvPicPr>
          <p:cNvPr id="5" name="Picture 4"/>
          <p:cNvPicPr>
            <a:picLocks noChangeAspect="1"/>
          </p:cNvPicPr>
          <p:nvPr/>
        </p:nvPicPr>
        <p:blipFill>
          <a:blip r:embed="rId2"/>
          <a:stretch>
            <a:fillRect/>
          </a:stretch>
        </p:blipFill>
        <p:spPr>
          <a:xfrm>
            <a:off x="6313416" y="2861351"/>
            <a:ext cx="2525114" cy="1893836"/>
          </a:xfrm>
          <a:prstGeom prst="rect">
            <a:avLst/>
          </a:prstGeom>
        </p:spPr>
      </p:pic>
      <p:sp>
        <p:nvSpPr>
          <p:cNvPr id="6" name="TextBox 5"/>
          <p:cNvSpPr txBox="1"/>
          <p:nvPr/>
        </p:nvSpPr>
        <p:spPr>
          <a:xfrm rot="16200000">
            <a:off x="7087825" y="3868297"/>
            <a:ext cx="3879281" cy="230832"/>
          </a:xfrm>
          <a:prstGeom prst="rect">
            <a:avLst/>
          </a:prstGeom>
          <a:noFill/>
        </p:spPr>
        <p:txBody>
          <a:bodyPr wrap="none" rtlCol="0">
            <a:spAutoFit/>
          </a:bodyPr>
          <a:lstStyle/>
          <a:p>
            <a:r>
              <a:rPr lang="de-DE" sz="900" dirty="0"/>
              <a:t>http://</a:t>
            </a:r>
            <a:r>
              <a:rPr lang="de-DE" sz="900" dirty="0" err="1"/>
              <a:t>sites.tufts.edu</a:t>
            </a:r>
            <a:r>
              <a:rPr lang="de-DE" sz="900" dirty="0"/>
              <a:t>/</a:t>
            </a:r>
            <a:r>
              <a:rPr lang="de-DE" sz="900" dirty="0" err="1"/>
              <a:t>progressnotes</a:t>
            </a:r>
            <a:r>
              <a:rPr lang="de-DE" sz="900" dirty="0"/>
              <a:t>/</a:t>
            </a:r>
            <a:r>
              <a:rPr lang="de-DE" sz="900" dirty="0" err="1"/>
              <a:t>files</a:t>
            </a:r>
            <a:r>
              <a:rPr lang="de-DE" sz="900" dirty="0"/>
              <a:t>/2011/07/slide0003_image010.jpg</a:t>
            </a:r>
            <a:endParaRPr lang="en-US" sz="900" dirty="0"/>
          </a:p>
        </p:txBody>
      </p:sp>
    </p:spTree>
    <p:extLst>
      <p:ext uri="{BB962C8B-B14F-4D97-AF65-F5344CB8AC3E}">
        <p14:creationId xmlns:p14="http://schemas.microsoft.com/office/powerpoint/2010/main" val="1106306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Closed suction drains</a:t>
            </a:r>
            <a:endParaRPr lang="en-US" dirty="0"/>
          </a:p>
        </p:txBody>
      </p:sp>
      <p:sp>
        <p:nvSpPr>
          <p:cNvPr id="3" name="Content Placeholder 2"/>
          <p:cNvSpPr>
            <a:spLocks noGrp="1"/>
          </p:cNvSpPr>
          <p:nvPr>
            <p:ph idx="1"/>
          </p:nvPr>
        </p:nvSpPr>
        <p:spPr>
          <a:xfrm>
            <a:off x="779463" y="1692031"/>
            <a:ext cx="7583488" cy="4746530"/>
          </a:xfrm>
        </p:spPr>
        <p:txBody>
          <a:bodyPr>
            <a:noAutofit/>
          </a:bodyPr>
          <a:lstStyle/>
          <a:p>
            <a:r>
              <a:rPr lang="en-US" sz="1600" dirty="0" smtClean="0"/>
              <a:t>Drain placement will vary based on origin of sepsis, but often placed between liver and diaphragm</a:t>
            </a:r>
          </a:p>
          <a:p>
            <a:r>
              <a:rPr lang="en-US" sz="1600" dirty="0" smtClean="0"/>
              <a:t>One drain usually sufficient for small dogs and cats; 2+ drains for larger dogs</a:t>
            </a:r>
          </a:p>
          <a:p>
            <a:r>
              <a:rPr lang="en-US" sz="1600" dirty="0" smtClean="0"/>
              <a:t>Drain tubes exit body wall through a </a:t>
            </a:r>
            <a:r>
              <a:rPr lang="en-US" sz="1600" dirty="0" err="1" smtClean="0"/>
              <a:t>paramedian</a:t>
            </a:r>
            <a:r>
              <a:rPr lang="en-US" sz="1600" dirty="0" smtClean="0"/>
              <a:t> stab incision and are sutured to the abdominal skin with a </a:t>
            </a:r>
            <a:r>
              <a:rPr lang="en-US" sz="1600" dirty="0" err="1" smtClean="0"/>
              <a:t>pursestring</a:t>
            </a:r>
            <a:r>
              <a:rPr lang="en-US" sz="1600" dirty="0" smtClean="0"/>
              <a:t> and </a:t>
            </a:r>
            <a:r>
              <a:rPr lang="en-US" sz="1600" dirty="0" smtClean="0"/>
              <a:t>Chinese </a:t>
            </a:r>
            <a:r>
              <a:rPr lang="en-US" sz="1600" dirty="0" smtClean="0"/>
              <a:t>finger-trap sutures</a:t>
            </a:r>
          </a:p>
          <a:p>
            <a:r>
              <a:rPr lang="en-US" sz="1600" dirty="0" smtClean="0"/>
              <a:t>After routine closure of the abdomen, the suction reservoir bulb is attached with vacuum applied</a:t>
            </a:r>
          </a:p>
          <a:p>
            <a:r>
              <a:rPr lang="en-US" sz="1600" dirty="0" smtClean="0"/>
              <a:t>Protective abdominal bandage place </a:t>
            </a:r>
            <a:r>
              <a:rPr lang="en-US" sz="1600" dirty="0" err="1" smtClean="0"/>
              <a:t>steriley</a:t>
            </a:r>
            <a:r>
              <a:rPr lang="en-US" sz="1600" dirty="0" smtClean="0"/>
              <a:t> with daily bandage changes</a:t>
            </a:r>
          </a:p>
          <a:p>
            <a:r>
              <a:rPr lang="en-US" sz="1600" dirty="0" smtClean="0"/>
              <a:t>Fluid collected aseptically and quantified every 4-6 hours, or more frequently if needed</a:t>
            </a:r>
          </a:p>
          <a:p>
            <a:r>
              <a:rPr lang="en-US" sz="1600" dirty="0" smtClean="0"/>
              <a:t>When drain production decreased significantly and </a:t>
            </a:r>
            <a:r>
              <a:rPr lang="en-US" sz="1600" dirty="0" err="1" smtClean="0"/>
              <a:t>cytologic</a:t>
            </a:r>
            <a:r>
              <a:rPr lang="en-US" sz="1600" dirty="0" smtClean="0"/>
              <a:t> analysis suggests resolution of peritonitis, drains can be pulled</a:t>
            </a:r>
          </a:p>
          <a:p>
            <a:r>
              <a:rPr lang="en-US" sz="1600" dirty="0" smtClean="0"/>
              <a:t>Sterile bandage reapplied to cover drain exit site for 24 hours</a:t>
            </a:r>
            <a:endParaRPr lang="en-US" sz="1600" dirty="0"/>
          </a:p>
        </p:txBody>
      </p:sp>
    </p:spTree>
    <p:extLst>
      <p:ext uri="{BB962C8B-B14F-4D97-AF65-F5344CB8AC3E}">
        <p14:creationId xmlns:p14="http://schemas.microsoft.com/office/powerpoint/2010/main" val="13636025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Closed suction drains</a:t>
            </a:r>
            <a:endParaRPr lang="en-US" dirty="0"/>
          </a:p>
        </p:txBody>
      </p:sp>
      <p:sp>
        <p:nvSpPr>
          <p:cNvPr id="3" name="Content Placeholder 2"/>
          <p:cNvSpPr>
            <a:spLocks noGrp="1"/>
          </p:cNvSpPr>
          <p:nvPr>
            <p:ph idx="1"/>
          </p:nvPr>
        </p:nvSpPr>
        <p:spPr>
          <a:xfrm>
            <a:off x="427771" y="2560637"/>
            <a:ext cx="7583488" cy="4297363"/>
          </a:xfrm>
        </p:spPr>
        <p:txBody>
          <a:bodyPr>
            <a:normAutofit lnSpcReduction="10000"/>
          </a:bodyPr>
          <a:lstStyle/>
          <a:p>
            <a:r>
              <a:rPr lang="en-US" dirty="0" smtClean="0"/>
              <a:t>Retrospective study of 30 dogs and 10 cats with septic peritonitis caused by a variety of underlying etiologies (gastrointestinal tract most common source of contamination) managed with flat closed-suction drains</a:t>
            </a:r>
          </a:p>
          <a:p>
            <a:r>
              <a:rPr lang="en-US" dirty="0" smtClean="0"/>
              <a:t>Overall mortality rate 30%</a:t>
            </a:r>
          </a:p>
          <a:p>
            <a:r>
              <a:rPr lang="en-US" dirty="0" smtClean="0"/>
              <a:t>Most deaths occurred within                                                        </a:t>
            </a:r>
            <a:r>
              <a:rPr lang="en-US" dirty="0"/>
              <a:t> </a:t>
            </a:r>
            <a:r>
              <a:rPr lang="en-US" dirty="0" smtClean="0"/>
              <a:t>   18 hours after surgery</a:t>
            </a:r>
          </a:p>
          <a:p>
            <a:r>
              <a:rPr lang="en-US" dirty="0" smtClean="0"/>
              <a:t>Anemia and </a:t>
            </a:r>
            <a:r>
              <a:rPr lang="en-US" dirty="0" err="1" smtClean="0"/>
              <a:t>hypoproteinemia</a:t>
            </a:r>
            <a:r>
              <a:rPr lang="en-US" dirty="0"/>
              <a:t> </a:t>
            </a:r>
            <a:r>
              <a:rPr lang="en-US" dirty="0" smtClean="0"/>
              <a:t>                                                       were common postop complications</a:t>
            </a:r>
          </a:p>
        </p:txBody>
      </p:sp>
      <p:sp>
        <p:nvSpPr>
          <p:cNvPr id="4" name="TextBox 3"/>
          <p:cNvSpPr txBox="1"/>
          <p:nvPr/>
        </p:nvSpPr>
        <p:spPr>
          <a:xfrm>
            <a:off x="275022" y="1489501"/>
            <a:ext cx="8597225" cy="1107996"/>
          </a:xfrm>
          <a:prstGeom prst="rect">
            <a:avLst/>
          </a:prstGeom>
          <a:noFill/>
        </p:spPr>
        <p:txBody>
          <a:bodyPr wrap="none" rtlCol="0">
            <a:spAutoFit/>
          </a:bodyPr>
          <a:lstStyle/>
          <a:p>
            <a:pPr algn="ctr"/>
            <a:r>
              <a:rPr lang="en-US" sz="2400" dirty="0" smtClean="0"/>
              <a:t>Use of Closed-Suction Drains to Treat Generalized Peritonitis in</a:t>
            </a:r>
          </a:p>
          <a:p>
            <a:pPr algn="ctr"/>
            <a:r>
              <a:rPr lang="en-US" sz="2400" dirty="0" smtClean="0"/>
              <a:t>Dogs and Cats: 40 Cases (1997-1999)</a:t>
            </a:r>
          </a:p>
          <a:p>
            <a:pPr algn="ctr"/>
            <a:r>
              <a:rPr lang="en-US" dirty="0" smtClean="0"/>
              <a:t>Mueller MG, Ludwig LL, Barton LJ, JAVMA 2001</a:t>
            </a:r>
            <a:endParaRPr lang="en-US" dirty="0"/>
          </a:p>
        </p:txBody>
      </p:sp>
      <p:pic>
        <p:nvPicPr>
          <p:cNvPr id="5" name="Picture 4"/>
          <p:cNvPicPr>
            <a:picLocks noChangeAspect="1"/>
          </p:cNvPicPr>
          <p:nvPr/>
        </p:nvPicPr>
        <p:blipFill>
          <a:blip r:embed="rId3"/>
          <a:stretch>
            <a:fillRect/>
          </a:stretch>
        </p:blipFill>
        <p:spPr>
          <a:xfrm>
            <a:off x="5531170" y="4476569"/>
            <a:ext cx="3341077" cy="2187459"/>
          </a:xfrm>
          <a:prstGeom prst="rect">
            <a:avLst/>
          </a:prstGeom>
        </p:spPr>
      </p:pic>
      <p:sp>
        <p:nvSpPr>
          <p:cNvPr id="6" name="TextBox 5"/>
          <p:cNvSpPr txBox="1"/>
          <p:nvPr/>
        </p:nvSpPr>
        <p:spPr>
          <a:xfrm>
            <a:off x="5275145" y="6664028"/>
            <a:ext cx="3868855" cy="230832"/>
          </a:xfrm>
          <a:prstGeom prst="rect">
            <a:avLst/>
          </a:prstGeom>
          <a:noFill/>
        </p:spPr>
        <p:txBody>
          <a:bodyPr wrap="none" rtlCol="0">
            <a:spAutoFit/>
          </a:bodyPr>
          <a:lstStyle/>
          <a:p>
            <a:r>
              <a:rPr lang="fr-FR" sz="900" dirty="0"/>
              <a:t>http://</a:t>
            </a:r>
            <a:r>
              <a:rPr lang="fr-FR" sz="900" dirty="0" err="1"/>
              <a:t>www.vetmed.wsu.edu</a:t>
            </a:r>
            <a:r>
              <a:rPr lang="fr-FR" sz="900" dirty="0"/>
              <a:t>/</a:t>
            </a:r>
            <a:r>
              <a:rPr lang="fr-FR" sz="900" dirty="0" err="1"/>
              <a:t>resources</a:t>
            </a:r>
            <a:r>
              <a:rPr lang="fr-FR" sz="900" dirty="0"/>
              <a:t>/Techniques/images/</a:t>
            </a:r>
            <a:r>
              <a:rPr lang="fr-FR" sz="900" dirty="0" err="1"/>
              <a:t>drain_ball.jpg</a:t>
            </a:r>
            <a:endParaRPr lang="en-US" sz="900" dirty="0"/>
          </a:p>
        </p:txBody>
      </p:sp>
    </p:spTree>
    <p:extLst>
      <p:ext uri="{BB962C8B-B14F-4D97-AF65-F5344CB8AC3E}">
        <p14:creationId xmlns:p14="http://schemas.microsoft.com/office/powerpoint/2010/main" val="5825425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Drain production</a:t>
            </a:r>
            <a:endParaRPr lang="en-US" dirty="0"/>
          </a:p>
        </p:txBody>
      </p:sp>
      <p:sp>
        <p:nvSpPr>
          <p:cNvPr id="3" name="Content Placeholder 2"/>
          <p:cNvSpPr>
            <a:spLocks noGrp="1"/>
          </p:cNvSpPr>
          <p:nvPr>
            <p:ph idx="1"/>
          </p:nvPr>
        </p:nvSpPr>
        <p:spPr>
          <a:xfrm>
            <a:off x="779463" y="2791943"/>
            <a:ext cx="7583488" cy="4297363"/>
          </a:xfrm>
        </p:spPr>
        <p:txBody>
          <a:bodyPr>
            <a:normAutofit fontScale="92500" lnSpcReduction="20000"/>
          </a:bodyPr>
          <a:lstStyle/>
          <a:p>
            <a:r>
              <a:rPr lang="en-US" dirty="0" smtClean="0"/>
              <a:t>Prospective study evaluating 10 healthy Beagle dogs</a:t>
            </a:r>
          </a:p>
          <a:p>
            <a:r>
              <a:rPr lang="en-US" dirty="0" smtClean="0"/>
              <a:t>After exploratory </a:t>
            </a:r>
            <a:r>
              <a:rPr lang="en-US" dirty="0" err="1" smtClean="0"/>
              <a:t>celiotomy</a:t>
            </a:r>
            <a:r>
              <a:rPr lang="en-US" dirty="0" smtClean="0"/>
              <a:t>, a closed-suction peritoneal drain was placed, and peritoneal fluid was recorded every 6 hours for 7 days, cytology performed, and paired fluid-blood glucose and lactate concentrations recorded every 12 hours</a:t>
            </a:r>
          </a:p>
          <a:p>
            <a:pPr lvl="1"/>
            <a:r>
              <a:rPr lang="en-US" dirty="0" smtClean="0"/>
              <a:t>Mean peritoneal fluid volume decreased from 2.8ml/kg/day (day 1) to 0.6ml/kg/day (day 7)</a:t>
            </a:r>
          </a:p>
          <a:p>
            <a:pPr lvl="1"/>
            <a:r>
              <a:rPr lang="en-US" dirty="0" smtClean="0"/>
              <a:t>All dogs had degenerate neutrophils in fluid throughout the 7 days </a:t>
            </a:r>
          </a:p>
          <a:p>
            <a:pPr lvl="1"/>
            <a:r>
              <a:rPr lang="en-US" dirty="0" smtClean="0"/>
              <a:t>After day 4, blood-to peritoneal glucose concentration differences &gt;20mg/</a:t>
            </a:r>
            <a:r>
              <a:rPr lang="en-US" dirty="0" err="1" smtClean="0"/>
              <a:t>dL</a:t>
            </a:r>
            <a:r>
              <a:rPr lang="en-US" dirty="0" smtClean="0"/>
              <a:t> occurred in all dogs and &gt;70% of dogs had blood-to-peritoneal lactate &lt;-2mmol/L </a:t>
            </a:r>
          </a:p>
          <a:p>
            <a:pPr lvl="1"/>
            <a:r>
              <a:rPr lang="en-US" dirty="0" smtClean="0"/>
              <a:t>4/10 dogs developed contaminated drains </a:t>
            </a:r>
            <a:endParaRPr lang="en-US" dirty="0"/>
          </a:p>
        </p:txBody>
      </p:sp>
      <p:sp>
        <p:nvSpPr>
          <p:cNvPr id="4" name="TextBox 3"/>
          <p:cNvSpPr txBox="1"/>
          <p:nvPr/>
        </p:nvSpPr>
        <p:spPr>
          <a:xfrm>
            <a:off x="495176" y="1394145"/>
            <a:ext cx="8165517" cy="1846659"/>
          </a:xfrm>
          <a:prstGeom prst="rect">
            <a:avLst/>
          </a:prstGeom>
          <a:noFill/>
        </p:spPr>
        <p:txBody>
          <a:bodyPr wrap="none" rtlCol="0">
            <a:spAutoFit/>
          </a:bodyPr>
          <a:lstStyle/>
          <a:p>
            <a:pPr algn="ctr"/>
            <a:r>
              <a:rPr lang="en-US" sz="2400" dirty="0" smtClean="0"/>
              <a:t>Evaluation of </a:t>
            </a:r>
            <a:r>
              <a:rPr lang="en-US" sz="2400" dirty="0" err="1" smtClean="0"/>
              <a:t>Postceliotomy</a:t>
            </a:r>
            <a:r>
              <a:rPr lang="en-US" sz="2400" dirty="0" smtClean="0"/>
              <a:t> Peritoneal Drain Fluid Volume,</a:t>
            </a:r>
          </a:p>
          <a:p>
            <a:pPr algn="ctr"/>
            <a:r>
              <a:rPr lang="en-US" sz="2400" dirty="0" smtClean="0"/>
              <a:t>Cytology, and Blood-to-Peritoneal Fluid Lactate and Glucose </a:t>
            </a:r>
          </a:p>
          <a:p>
            <a:pPr algn="ctr"/>
            <a:r>
              <a:rPr lang="en-US" sz="2400" dirty="0" smtClean="0"/>
              <a:t>Differences in Normal Dogs</a:t>
            </a:r>
          </a:p>
          <a:p>
            <a:pPr algn="ctr"/>
            <a:r>
              <a:rPr lang="en-US" dirty="0" err="1" smtClean="0"/>
              <a:t>Szabo</a:t>
            </a:r>
            <a:r>
              <a:rPr lang="en-US" dirty="0" smtClean="0"/>
              <a:t> SD, Jermyn K, Neel J, Mathews KG, Vet </a:t>
            </a:r>
            <a:r>
              <a:rPr lang="en-US" dirty="0" err="1" smtClean="0"/>
              <a:t>Surg</a:t>
            </a:r>
            <a:r>
              <a:rPr lang="en-US" dirty="0" smtClean="0"/>
              <a:t> 2011</a:t>
            </a:r>
          </a:p>
          <a:p>
            <a:pPr algn="ctr"/>
            <a:endParaRPr lang="en-US" sz="2400" dirty="0"/>
          </a:p>
        </p:txBody>
      </p:sp>
    </p:spTree>
    <p:extLst>
      <p:ext uri="{BB962C8B-B14F-4D97-AF65-F5344CB8AC3E}">
        <p14:creationId xmlns:p14="http://schemas.microsoft.com/office/powerpoint/2010/main" val="11800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Peritonitis= Inflammation of the peritoneal cavity</a:t>
            </a:r>
          </a:p>
          <a:p>
            <a:pPr lvl="1"/>
            <a:endParaRPr lang="en-US" dirty="0" smtClean="0"/>
          </a:p>
          <a:p>
            <a:pPr lvl="1"/>
            <a:r>
              <a:rPr lang="en-US" dirty="0" smtClean="0"/>
              <a:t>Primary vs. </a:t>
            </a:r>
            <a:r>
              <a:rPr lang="en-US" dirty="0" smtClean="0"/>
              <a:t>secondary vs. </a:t>
            </a:r>
            <a:r>
              <a:rPr lang="en-US" dirty="0" smtClean="0"/>
              <a:t>tertiary</a:t>
            </a:r>
            <a:endParaRPr lang="en-US" dirty="0" smtClean="0"/>
          </a:p>
          <a:p>
            <a:pPr lvl="1"/>
            <a:endParaRPr lang="en-US" dirty="0" smtClean="0"/>
          </a:p>
          <a:p>
            <a:pPr lvl="1"/>
            <a:r>
              <a:rPr lang="en-US" dirty="0" smtClean="0"/>
              <a:t>Localized vs. generalized</a:t>
            </a:r>
          </a:p>
          <a:p>
            <a:pPr lvl="1"/>
            <a:endParaRPr lang="en-US" dirty="0" smtClean="0"/>
          </a:p>
          <a:p>
            <a:pPr lvl="1"/>
            <a:r>
              <a:rPr lang="en-US" dirty="0" smtClean="0"/>
              <a:t>Septic vs. </a:t>
            </a:r>
            <a:r>
              <a:rPr lang="en-US" dirty="0" err="1" smtClean="0"/>
              <a:t>nonseptic</a:t>
            </a:r>
            <a:endParaRPr lang="en-US" dirty="0" smtClean="0"/>
          </a:p>
          <a:p>
            <a:pPr lvl="1"/>
            <a:endParaRPr lang="en-US" dirty="0"/>
          </a:p>
          <a:p>
            <a:pPr lvl="1"/>
            <a:r>
              <a:rPr lang="en-US" dirty="0" smtClean="0"/>
              <a:t>Acute vs. chronic</a:t>
            </a:r>
          </a:p>
          <a:p>
            <a:r>
              <a:rPr lang="en-US" dirty="0" smtClean="0"/>
              <a:t>Secondary septic peritonitis is the most common form in the dog and cat</a:t>
            </a:r>
          </a:p>
        </p:txBody>
      </p:sp>
      <p:pic>
        <p:nvPicPr>
          <p:cNvPr id="4" name="Picture 3"/>
          <p:cNvPicPr>
            <a:picLocks noChangeAspect="1"/>
          </p:cNvPicPr>
          <p:nvPr/>
        </p:nvPicPr>
        <p:blipFill>
          <a:blip r:embed="rId3"/>
          <a:stretch>
            <a:fillRect/>
          </a:stretch>
        </p:blipFill>
        <p:spPr>
          <a:xfrm>
            <a:off x="5337683" y="2343201"/>
            <a:ext cx="3594435" cy="2666548"/>
          </a:xfrm>
          <a:prstGeom prst="rect">
            <a:avLst/>
          </a:prstGeom>
        </p:spPr>
      </p:pic>
      <p:sp>
        <p:nvSpPr>
          <p:cNvPr id="5" name="TextBox 4"/>
          <p:cNvSpPr txBox="1"/>
          <p:nvPr/>
        </p:nvSpPr>
        <p:spPr>
          <a:xfrm>
            <a:off x="5642434" y="5009749"/>
            <a:ext cx="3044423" cy="230832"/>
          </a:xfrm>
          <a:prstGeom prst="rect">
            <a:avLst/>
          </a:prstGeom>
          <a:noFill/>
        </p:spPr>
        <p:txBody>
          <a:bodyPr wrap="none" rtlCol="0">
            <a:spAutoFit/>
          </a:bodyPr>
          <a:lstStyle/>
          <a:p>
            <a:r>
              <a:rPr lang="en-US" sz="900" dirty="0"/>
              <a:t>http://</a:t>
            </a:r>
            <a:r>
              <a:rPr lang="en-US" sz="900" dirty="0" err="1"/>
              <a:t>home.comcast.net</a:t>
            </a:r>
            <a:r>
              <a:rPr lang="en-US" sz="900" dirty="0"/>
              <a:t>/~</a:t>
            </a:r>
            <a:r>
              <a:rPr lang="en-US" sz="900" dirty="0" err="1"/>
              <a:t>wnor</a:t>
            </a:r>
            <a:r>
              <a:rPr lang="en-US" sz="900" dirty="0"/>
              <a:t>/</a:t>
            </a:r>
            <a:r>
              <a:rPr lang="en-US" sz="900" dirty="0" err="1"/>
              <a:t>xsectionthroughliver.jpg</a:t>
            </a:r>
            <a:endParaRPr lang="en-US" sz="900" dirty="0"/>
          </a:p>
        </p:txBody>
      </p:sp>
    </p:spTree>
    <p:extLst>
      <p:ext uri="{BB962C8B-B14F-4D97-AF65-F5344CB8AC3E}">
        <p14:creationId xmlns:p14="http://schemas.microsoft.com/office/powerpoint/2010/main" val="1831828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Vacuum-Assisted closure</a:t>
            </a:r>
            <a:endParaRPr lang="en-US" dirty="0"/>
          </a:p>
        </p:txBody>
      </p:sp>
      <p:sp>
        <p:nvSpPr>
          <p:cNvPr id="3" name="Content Placeholder 2"/>
          <p:cNvSpPr>
            <a:spLocks noGrp="1"/>
          </p:cNvSpPr>
          <p:nvPr>
            <p:ph idx="1"/>
          </p:nvPr>
        </p:nvSpPr>
        <p:spPr/>
        <p:txBody>
          <a:bodyPr/>
          <a:lstStyle/>
          <a:p>
            <a:r>
              <a:rPr lang="en-US" dirty="0" smtClean="0"/>
              <a:t>Human medicine</a:t>
            </a:r>
          </a:p>
          <a:p>
            <a:r>
              <a:rPr lang="en-US" dirty="0" smtClean="0"/>
              <a:t>Open abdomen technique for septic abdomens</a:t>
            </a:r>
            <a:endParaRPr lang="en-US" dirty="0"/>
          </a:p>
          <a:p>
            <a:r>
              <a:rPr lang="en-US" dirty="0" smtClean="0"/>
              <a:t>Open abdomen technique used routinely                          for trauma patients to reduce surgical                                time and limit abdominal compartment                           syndrome              </a:t>
            </a:r>
          </a:p>
          <a:p>
            <a:r>
              <a:rPr lang="en-US" dirty="0" smtClean="0"/>
              <a:t>VAC limits adhesions and </a:t>
            </a:r>
            <a:r>
              <a:rPr lang="en-US" dirty="0" err="1" smtClean="0"/>
              <a:t>fascial</a:t>
            </a:r>
            <a:r>
              <a:rPr lang="en-US" dirty="0" smtClean="0"/>
              <a:t> retraction</a:t>
            </a:r>
          </a:p>
          <a:p>
            <a:r>
              <a:rPr lang="en-US" dirty="0" smtClean="0"/>
              <a:t>Risk of intestinal fistula formation</a:t>
            </a:r>
          </a:p>
        </p:txBody>
      </p:sp>
      <p:pic>
        <p:nvPicPr>
          <p:cNvPr id="6" name="Picture 5"/>
          <p:cNvPicPr>
            <a:picLocks noChangeAspect="1"/>
          </p:cNvPicPr>
          <p:nvPr/>
        </p:nvPicPr>
        <p:blipFill>
          <a:blip r:embed="rId3"/>
          <a:stretch>
            <a:fillRect/>
          </a:stretch>
        </p:blipFill>
        <p:spPr>
          <a:xfrm>
            <a:off x="7193239" y="1541305"/>
            <a:ext cx="1746511" cy="5179926"/>
          </a:xfrm>
          <a:prstGeom prst="rect">
            <a:avLst/>
          </a:prstGeom>
        </p:spPr>
      </p:pic>
      <p:sp>
        <p:nvSpPr>
          <p:cNvPr id="7" name="TextBox 6"/>
          <p:cNvSpPr txBox="1"/>
          <p:nvPr/>
        </p:nvSpPr>
        <p:spPr>
          <a:xfrm rot="16200000">
            <a:off x="6446800" y="4007673"/>
            <a:ext cx="5163568" cy="230832"/>
          </a:xfrm>
          <a:prstGeom prst="rect">
            <a:avLst/>
          </a:prstGeom>
          <a:noFill/>
        </p:spPr>
        <p:txBody>
          <a:bodyPr wrap="none" rtlCol="0">
            <a:spAutoFit/>
          </a:bodyPr>
          <a:lstStyle/>
          <a:p>
            <a:r>
              <a:rPr lang="en-US" sz="900" dirty="0"/>
              <a:t>http://</a:t>
            </a:r>
            <a:r>
              <a:rPr lang="en-US" sz="900" dirty="0" err="1"/>
              <a:t>www.the-hospitalist.org</a:t>
            </a:r>
            <a:r>
              <a:rPr lang="en-US" sz="900" dirty="0"/>
              <a:t>/</a:t>
            </a:r>
            <a:r>
              <a:rPr lang="en-US" sz="900" dirty="0" err="1"/>
              <a:t>SpringboardWebApp</a:t>
            </a:r>
            <a:r>
              <a:rPr lang="en-US" sz="900" dirty="0"/>
              <a:t>/</a:t>
            </a:r>
            <a:r>
              <a:rPr lang="en-US" sz="900" dirty="0" err="1"/>
              <a:t>userfiles</a:t>
            </a:r>
            <a:r>
              <a:rPr lang="en-US" sz="900" dirty="0"/>
              <a:t>/</a:t>
            </a:r>
            <a:r>
              <a:rPr lang="en-US" sz="900" dirty="0" err="1"/>
              <a:t>hosp</a:t>
            </a:r>
            <a:r>
              <a:rPr lang="en-US" sz="900" dirty="0"/>
              <a:t>/image/2007_05_pp40_01_A.jpg</a:t>
            </a:r>
          </a:p>
        </p:txBody>
      </p:sp>
    </p:spTree>
    <p:extLst>
      <p:ext uri="{BB962C8B-B14F-4D97-AF65-F5344CB8AC3E}">
        <p14:creationId xmlns:p14="http://schemas.microsoft.com/office/powerpoint/2010/main" val="631661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Extrahepatic</a:t>
            </a:r>
            <a:r>
              <a:rPr lang="en-US" dirty="0" smtClean="0"/>
              <a:t> biliary surgery</a:t>
            </a:r>
            <a:endParaRPr lang="en-US" dirty="0"/>
          </a:p>
        </p:txBody>
      </p:sp>
      <p:sp>
        <p:nvSpPr>
          <p:cNvPr id="3" name="Content Placeholder 2"/>
          <p:cNvSpPr>
            <a:spLocks noGrp="1"/>
          </p:cNvSpPr>
          <p:nvPr>
            <p:ph idx="1"/>
          </p:nvPr>
        </p:nvSpPr>
        <p:spPr>
          <a:xfrm>
            <a:off x="779463" y="1828800"/>
            <a:ext cx="7583488" cy="5029200"/>
          </a:xfrm>
        </p:spPr>
        <p:txBody>
          <a:bodyPr>
            <a:normAutofit lnSpcReduction="10000"/>
          </a:bodyPr>
          <a:lstStyle/>
          <a:p>
            <a:r>
              <a:rPr lang="en-US" dirty="0" smtClean="0"/>
              <a:t>Primary repair</a:t>
            </a:r>
          </a:p>
          <a:p>
            <a:endParaRPr lang="en-US" dirty="0"/>
          </a:p>
          <a:p>
            <a:r>
              <a:rPr lang="en-US" dirty="0" smtClean="0"/>
              <a:t>Biliary diversion                     (</a:t>
            </a:r>
            <a:r>
              <a:rPr lang="en-US" dirty="0" err="1" smtClean="0"/>
              <a:t>cholecystoduodenostomy</a:t>
            </a:r>
            <a:r>
              <a:rPr lang="en-US" dirty="0" smtClean="0"/>
              <a:t>)</a:t>
            </a:r>
          </a:p>
          <a:p>
            <a:endParaRPr lang="en-US" dirty="0" smtClean="0"/>
          </a:p>
          <a:p>
            <a:r>
              <a:rPr lang="en-US" dirty="0" smtClean="0"/>
              <a:t>Cholecystectomy</a:t>
            </a:r>
          </a:p>
          <a:p>
            <a:endParaRPr lang="en-US" dirty="0"/>
          </a:p>
          <a:p>
            <a:r>
              <a:rPr lang="en-US" dirty="0" smtClean="0"/>
              <a:t>Open peritoneal drainage not recommended as it was only successful in 2/9 cases of septic biliary effusions in Ludwig et al study (Vet </a:t>
            </a:r>
            <a:r>
              <a:rPr lang="en-US" dirty="0" err="1" smtClean="0"/>
              <a:t>Surg</a:t>
            </a:r>
            <a:r>
              <a:rPr lang="en-US" dirty="0" smtClean="0"/>
              <a:t> 1997)</a:t>
            </a:r>
            <a:endParaRPr lang="en-US" dirty="0"/>
          </a:p>
        </p:txBody>
      </p:sp>
      <p:pic>
        <p:nvPicPr>
          <p:cNvPr id="4" name="Picture 3"/>
          <p:cNvPicPr>
            <a:picLocks noChangeAspect="1"/>
          </p:cNvPicPr>
          <p:nvPr/>
        </p:nvPicPr>
        <p:blipFill>
          <a:blip r:embed="rId3"/>
          <a:stretch>
            <a:fillRect/>
          </a:stretch>
        </p:blipFill>
        <p:spPr>
          <a:xfrm>
            <a:off x="5040329" y="2078432"/>
            <a:ext cx="3740797" cy="2752662"/>
          </a:xfrm>
          <a:prstGeom prst="rect">
            <a:avLst/>
          </a:prstGeom>
        </p:spPr>
      </p:pic>
      <p:sp>
        <p:nvSpPr>
          <p:cNvPr id="5" name="TextBox 4"/>
          <p:cNvSpPr txBox="1"/>
          <p:nvPr/>
        </p:nvSpPr>
        <p:spPr>
          <a:xfrm>
            <a:off x="5377126" y="4899160"/>
            <a:ext cx="3082895" cy="230832"/>
          </a:xfrm>
          <a:prstGeom prst="rect">
            <a:avLst/>
          </a:prstGeom>
          <a:noFill/>
        </p:spPr>
        <p:txBody>
          <a:bodyPr wrap="none" rtlCol="0">
            <a:spAutoFit/>
          </a:bodyPr>
          <a:lstStyle/>
          <a:p>
            <a:r>
              <a:rPr lang="pl-PL" sz="900" dirty="0"/>
              <a:t>http://</a:t>
            </a:r>
            <a:r>
              <a:rPr lang="pl-PL" sz="900" dirty="0" err="1"/>
              <a:t>drugster.info</a:t>
            </a:r>
            <a:r>
              <a:rPr lang="pl-PL" sz="900" dirty="0"/>
              <a:t>/</a:t>
            </a:r>
            <a:r>
              <a:rPr lang="pl-PL" sz="900" dirty="0" err="1"/>
              <a:t>img</a:t>
            </a:r>
            <a:r>
              <a:rPr lang="pl-PL" sz="900" dirty="0"/>
              <a:t>/term/cancer-bile-duct-2430_1.gif</a:t>
            </a:r>
            <a:endParaRPr lang="en-US" sz="900" dirty="0"/>
          </a:p>
        </p:txBody>
      </p:sp>
    </p:spTree>
    <p:extLst>
      <p:ext uri="{BB962C8B-B14F-4D97-AF65-F5344CB8AC3E}">
        <p14:creationId xmlns:p14="http://schemas.microsoft.com/office/powerpoint/2010/main" val="21852833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Bottom line</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NO STATISTICAL DIFFERENCE BETWEEN</a:t>
            </a:r>
            <a:br>
              <a:rPr lang="en-US" dirty="0" smtClean="0"/>
            </a:br>
            <a:r>
              <a:rPr lang="en-US" dirty="0" smtClean="0"/>
              <a:t>OPEN VS. CLOSED VS. CLOSED-SUCTION DRAIN MANAGEMENT OF SEPTIC PERITONITIS</a:t>
            </a:r>
          </a:p>
        </p:txBody>
      </p:sp>
    </p:spTree>
    <p:extLst>
      <p:ext uri="{BB962C8B-B14F-4D97-AF65-F5344CB8AC3E}">
        <p14:creationId xmlns:p14="http://schemas.microsoft.com/office/powerpoint/2010/main" val="22367696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POSToperative</a:t>
            </a:r>
            <a:r>
              <a:rPr lang="en-US" dirty="0" smtClean="0"/>
              <a:t> monitoring</a:t>
            </a:r>
            <a:endParaRPr lang="en-US" dirty="0"/>
          </a:p>
        </p:txBody>
      </p:sp>
      <p:sp>
        <p:nvSpPr>
          <p:cNvPr id="3" name="Content Placeholder 2"/>
          <p:cNvSpPr>
            <a:spLocks noGrp="1"/>
          </p:cNvSpPr>
          <p:nvPr>
            <p:ph idx="1"/>
          </p:nvPr>
        </p:nvSpPr>
        <p:spPr>
          <a:xfrm>
            <a:off x="779463" y="1617740"/>
            <a:ext cx="7583488" cy="5240260"/>
          </a:xfrm>
        </p:spPr>
        <p:txBody>
          <a:bodyPr>
            <a:normAutofit fontScale="55000" lnSpcReduction="20000"/>
          </a:bodyPr>
          <a:lstStyle/>
          <a:p>
            <a:r>
              <a:rPr lang="en-US" dirty="0" smtClean="0"/>
              <a:t>Temperature</a:t>
            </a:r>
          </a:p>
          <a:p>
            <a:r>
              <a:rPr lang="en-US" dirty="0" smtClean="0"/>
              <a:t>Respiratory rate and effort</a:t>
            </a:r>
          </a:p>
          <a:p>
            <a:r>
              <a:rPr lang="en-US" dirty="0" smtClean="0"/>
              <a:t>Heart rate</a:t>
            </a:r>
          </a:p>
          <a:p>
            <a:r>
              <a:rPr lang="en-US" dirty="0" smtClean="0"/>
              <a:t>Blood pressure (ideally direct monitoring)</a:t>
            </a:r>
          </a:p>
          <a:p>
            <a:r>
              <a:rPr lang="en-US" dirty="0" smtClean="0"/>
              <a:t>Continuous ECG monitoring</a:t>
            </a:r>
          </a:p>
          <a:p>
            <a:r>
              <a:rPr lang="en-US" dirty="0" smtClean="0"/>
              <a:t>Central venous pressures</a:t>
            </a:r>
          </a:p>
          <a:p>
            <a:r>
              <a:rPr lang="en-US" dirty="0" smtClean="0"/>
              <a:t>Urine output</a:t>
            </a:r>
          </a:p>
          <a:p>
            <a:r>
              <a:rPr lang="en-US" dirty="0" smtClean="0"/>
              <a:t>Weights</a:t>
            </a:r>
          </a:p>
          <a:p>
            <a:r>
              <a:rPr lang="en-US" dirty="0" smtClean="0"/>
              <a:t>Acid-base/electrolyte status</a:t>
            </a:r>
          </a:p>
          <a:p>
            <a:r>
              <a:rPr lang="en-US" dirty="0" smtClean="0"/>
              <a:t>Complete blood cell counts</a:t>
            </a:r>
          </a:p>
          <a:p>
            <a:r>
              <a:rPr lang="en-US" dirty="0" smtClean="0"/>
              <a:t>Serum chemistries</a:t>
            </a:r>
          </a:p>
          <a:p>
            <a:r>
              <a:rPr lang="en-US" dirty="0" smtClean="0"/>
              <a:t>Clotting </a:t>
            </a:r>
            <a:r>
              <a:rPr lang="en-US" dirty="0" smtClean="0"/>
              <a:t>times</a:t>
            </a:r>
          </a:p>
          <a:p>
            <a:r>
              <a:rPr lang="en-US" dirty="0" smtClean="0"/>
              <a:t>Drain production</a:t>
            </a:r>
            <a:endParaRPr lang="en-US" dirty="0" smtClean="0"/>
          </a:p>
        </p:txBody>
      </p:sp>
      <p:pic>
        <p:nvPicPr>
          <p:cNvPr id="4" name="Picture 3"/>
          <p:cNvPicPr>
            <a:picLocks noChangeAspect="1"/>
          </p:cNvPicPr>
          <p:nvPr/>
        </p:nvPicPr>
        <p:blipFill>
          <a:blip r:embed="rId2"/>
          <a:stretch>
            <a:fillRect/>
          </a:stretch>
        </p:blipFill>
        <p:spPr>
          <a:xfrm>
            <a:off x="4791546" y="1617740"/>
            <a:ext cx="4352453" cy="5057599"/>
          </a:xfrm>
          <a:prstGeom prst="rect">
            <a:avLst/>
          </a:prstGeom>
        </p:spPr>
      </p:pic>
      <p:sp>
        <p:nvSpPr>
          <p:cNvPr id="5" name="TextBox 4"/>
          <p:cNvSpPr txBox="1"/>
          <p:nvPr/>
        </p:nvSpPr>
        <p:spPr>
          <a:xfrm>
            <a:off x="5201854" y="6627168"/>
            <a:ext cx="3606633" cy="230832"/>
          </a:xfrm>
          <a:prstGeom prst="rect">
            <a:avLst/>
          </a:prstGeom>
          <a:noFill/>
        </p:spPr>
        <p:txBody>
          <a:bodyPr wrap="none" rtlCol="0">
            <a:spAutoFit/>
          </a:bodyPr>
          <a:lstStyle/>
          <a:p>
            <a:r>
              <a:rPr lang="fr-FR" sz="900" dirty="0"/>
              <a:t>http://</a:t>
            </a:r>
            <a:r>
              <a:rPr lang="fr-FR" sz="900" dirty="0" err="1"/>
              <a:t>www.vetmed.wsu.edu</a:t>
            </a:r>
            <a:r>
              <a:rPr lang="fr-FR" sz="900" dirty="0"/>
              <a:t>/</a:t>
            </a:r>
            <a:r>
              <a:rPr lang="fr-FR" sz="900" dirty="0" err="1"/>
              <a:t>resources</a:t>
            </a:r>
            <a:r>
              <a:rPr lang="fr-FR" sz="900" dirty="0"/>
              <a:t>/Techniques/images/cvp4.jpg</a:t>
            </a:r>
            <a:endParaRPr lang="en-US" sz="900" dirty="0"/>
          </a:p>
        </p:txBody>
      </p:sp>
    </p:spTree>
    <p:extLst>
      <p:ext uri="{BB962C8B-B14F-4D97-AF65-F5344CB8AC3E}">
        <p14:creationId xmlns:p14="http://schemas.microsoft.com/office/powerpoint/2010/main" val="643309795"/>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Postoperative care</a:t>
            </a:r>
            <a:endParaRPr lang="en-US" dirty="0"/>
          </a:p>
        </p:txBody>
      </p:sp>
      <p:sp>
        <p:nvSpPr>
          <p:cNvPr id="3" name="Content Placeholder 2"/>
          <p:cNvSpPr>
            <a:spLocks noGrp="1"/>
          </p:cNvSpPr>
          <p:nvPr>
            <p:ph idx="1"/>
          </p:nvPr>
        </p:nvSpPr>
        <p:spPr>
          <a:xfrm>
            <a:off x="779463" y="1828800"/>
            <a:ext cx="7583488" cy="4537790"/>
          </a:xfrm>
        </p:spPr>
        <p:txBody>
          <a:bodyPr>
            <a:normAutofit fontScale="70000" lnSpcReduction="20000"/>
          </a:bodyPr>
          <a:lstStyle/>
          <a:p>
            <a:r>
              <a:rPr lang="en-US" dirty="0" smtClean="0"/>
              <a:t>Aggressive fluid therapy</a:t>
            </a:r>
          </a:p>
          <a:p>
            <a:r>
              <a:rPr lang="en-US" dirty="0" smtClean="0"/>
              <a:t>Blood component therapy and synthetic colloidal support with goal of maintaining packed cell volume &gt; 24%, total protein &gt; 3.5g/</a:t>
            </a:r>
            <a:r>
              <a:rPr lang="en-US" dirty="0" err="1" smtClean="0"/>
              <a:t>dL</a:t>
            </a:r>
            <a:r>
              <a:rPr lang="en-US" dirty="0" smtClean="0"/>
              <a:t>, and colloidal osmotic pressure &gt; 15mm Hg</a:t>
            </a:r>
          </a:p>
          <a:p>
            <a:r>
              <a:rPr lang="en-US" dirty="0" smtClean="0"/>
              <a:t>Continued broad-spectrum antibiotic therapy pending culture &amp; sensitivity results</a:t>
            </a:r>
          </a:p>
          <a:p>
            <a:r>
              <a:rPr lang="en-US" dirty="0" smtClean="0"/>
              <a:t>Analgesia</a:t>
            </a:r>
          </a:p>
          <a:p>
            <a:r>
              <a:rPr lang="en-US" dirty="0" smtClean="0"/>
              <a:t>Enteral/parenteral nutrition</a:t>
            </a:r>
          </a:p>
          <a:p>
            <a:r>
              <a:rPr lang="en-US" dirty="0" smtClean="0"/>
              <a:t>Vasopressor support</a:t>
            </a:r>
          </a:p>
          <a:p>
            <a:r>
              <a:rPr lang="en-US" dirty="0" smtClean="0"/>
              <a:t>Treatment of complications including systemic inflammatory response, cardiac dysrhythmias, disseminated intravascular coagulopathies, aspiration pneumonia, pancreatitis,  dependent and peripheral limb edema, acute renal failure, hepatic dysfunction and cholestasis</a:t>
            </a:r>
            <a:endParaRPr lang="en-US" dirty="0"/>
          </a:p>
        </p:txBody>
      </p:sp>
    </p:spTree>
    <p:extLst>
      <p:ext uri="{BB962C8B-B14F-4D97-AF65-F5344CB8AC3E}">
        <p14:creationId xmlns:p14="http://schemas.microsoft.com/office/powerpoint/2010/main" val="421526376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a:xfrm>
            <a:off x="779463" y="1543538"/>
            <a:ext cx="7583488" cy="5177693"/>
          </a:xfrm>
        </p:spPr>
        <p:txBody>
          <a:bodyPr>
            <a:normAutofit fontScale="47500" lnSpcReduction="20000"/>
          </a:bodyPr>
          <a:lstStyle/>
          <a:p>
            <a:r>
              <a:rPr lang="en-US" sz="2900" dirty="0" smtClean="0"/>
              <a:t>Depends on underlying etiology</a:t>
            </a:r>
          </a:p>
          <a:p>
            <a:r>
              <a:rPr lang="en-US" sz="2900" dirty="0" smtClean="0"/>
              <a:t>Overall survival rates for animals with peritonitis 50-70%</a:t>
            </a:r>
          </a:p>
          <a:p>
            <a:pPr lvl="1"/>
            <a:r>
              <a:rPr lang="en-US" sz="2900" dirty="0" smtClean="0"/>
              <a:t>Cats were reported to have a lower survival rate than dogs in two studies; however Costello (2004) study focusing on 51 cats with septic peritonitis found a 70% survival in animals in which treatment was pursued</a:t>
            </a:r>
          </a:p>
          <a:p>
            <a:r>
              <a:rPr lang="en-US" sz="2900" dirty="0" smtClean="0"/>
              <a:t>Poor prognostic indicators include refractory hypotension, cardiovascular collapse, disseminated intravascular coagulation and respiratory disease (King 1994)</a:t>
            </a:r>
          </a:p>
          <a:p>
            <a:pPr lvl="1"/>
            <a:r>
              <a:rPr lang="en-US" sz="2900" dirty="0" smtClean="0"/>
              <a:t>Administration of inappropriate antibiotics appeared to be associated with poorer prognosis, but not statistically </a:t>
            </a:r>
            <a:r>
              <a:rPr lang="en-US" sz="2900" dirty="0" smtClean="0"/>
              <a:t>so (King 1994 and Mueller 2001)</a:t>
            </a:r>
            <a:endParaRPr lang="en-US" sz="2900" dirty="0" smtClean="0"/>
          </a:p>
          <a:p>
            <a:pPr lvl="1"/>
            <a:r>
              <a:rPr lang="en-US" sz="2900" dirty="0" smtClean="0"/>
              <a:t>Development of pancreatitis, high liver values, leukocytosis/leukopenia, hyper/hypoglycemia, abdominal pain, and degree of abdominal effusion not associated with outcome (King 1994)</a:t>
            </a:r>
          </a:p>
          <a:p>
            <a:pPr lvl="2"/>
            <a:r>
              <a:rPr lang="en-US" sz="2900" dirty="0" smtClean="0"/>
              <a:t>High liver values negative prognostic indicator in Winkler study and Greenfield (2001, JVECC)</a:t>
            </a:r>
          </a:p>
          <a:p>
            <a:r>
              <a:rPr lang="en-US" sz="2900" dirty="0" smtClean="0"/>
              <a:t>Overall survival rate in bile peritonitis is 50%</a:t>
            </a:r>
          </a:p>
          <a:p>
            <a:pPr lvl="1"/>
            <a:r>
              <a:rPr lang="en-US" sz="2700" dirty="0" smtClean="0"/>
              <a:t>Bacterial </a:t>
            </a:r>
            <a:r>
              <a:rPr lang="en-US" sz="2700" dirty="0" smtClean="0"/>
              <a:t>contamination was highly associated with mortality in animals with bile peritonitis </a:t>
            </a:r>
            <a:r>
              <a:rPr lang="en-US" sz="2700" dirty="0" smtClean="0"/>
              <a:t>in Ludwig et al study (Vet </a:t>
            </a:r>
            <a:r>
              <a:rPr lang="en-US" sz="2700" dirty="0" err="1" smtClean="0"/>
              <a:t>Surg</a:t>
            </a:r>
            <a:r>
              <a:rPr lang="en-US" sz="2700" dirty="0" smtClean="0"/>
              <a:t>, 1997) and </a:t>
            </a:r>
            <a:r>
              <a:rPr lang="en-US" sz="2700" dirty="0" err="1" smtClean="0"/>
              <a:t>Mehler</a:t>
            </a:r>
            <a:r>
              <a:rPr lang="en-US" sz="2700" dirty="0" smtClean="0"/>
              <a:t> et al study (Vet </a:t>
            </a:r>
            <a:r>
              <a:rPr lang="en-US" sz="2700" dirty="0" err="1" smtClean="0"/>
              <a:t>Surg</a:t>
            </a:r>
            <a:r>
              <a:rPr lang="en-US" sz="2700" dirty="0" smtClean="0"/>
              <a:t> 2004)</a:t>
            </a:r>
          </a:p>
          <a:p>
            <a:pPr lvl="2"/>
            <a:r>
              <a:rPr lang="en-US" sz="2500" dirty="0" smtClean="0"/>
              <a:t>27</a:t>
            </a:r>
            <a:r>
              <a:rPr lang="en-US" sz="2500" dirty="0" smtClean="0"/>
              <a:t>% of animals with septic biliary effusions survived compared with 100% with aseptic </a:t>
            </a:r>
            <a:r>
              <a:rPr lang="en-US" sz="2500" dirty="0" smtClean="0"/>
              <a:t>effusions; 45% of dogs with septic biliary effusions survived compared with 87% with aseptic effusions</a:t>
            </a:r>
            <a:endParaRPr lang="en-US" sz="2500" dirty="0" smtClean="0"/>
          </a:p>
          <a:p>
            <a:r>
              <a:rPr lang="en-US" sz="2900" dirty="0" smtClean="0"/>
              <a:t>Cats with </a:t>
            </a:r>
            <a:r>
              <a:rPr lang="en-US" sz="2900" dirty="0" err="1" smtClean="0"/>
              <a:t>uroperitoneum</a:t>
            </a:r>
            <a:r>
              <a:rPr lang="en-US" sz="2900" dirty="0" smtClean="0"/>
              <a:t> have an overall survival rate of 62%, whereas dogs have 43%-56.2%</a:t>
            </a:r>
          </a:p>
          <a:p>
            <a:endParaRPr lang="en-US" dirty="0"/>
          </a:p>
        </p:txBody>
      </p:sp>
    </p:spTree>
    <p:extLst>
      <p:ext uri="{BB962C8B-B14F-4D97-AF65-F5344CB8AC3E}">
        <p14:creationId xmlns:p14="http://schemas.microsoft.com/office/powerpoint/2010/main" val="203090746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a:xfrm>
            <a:off x="779463" y="2560637"/>
            <a:ext cx="7583488" cy="4297363"/>
          </a:xfrm>
        </p:spPr>
        <p:txBody>
          <a:bodyPr>
            <a:normAutofit fontScale="85000" lnSpcReduction="20000"/>
          </a:bodyPr>
          <a:lstStyle/>
          <a:p>
            <a:r>
              <a:rPr lang="en-US" dirty="0" smtClean="0"/>
              <a:t>Retrospective study evaluating dogs treated surgically for septic peritonitis between 1988-1993 and 1999-2003</a:t>
            </a:r>
          </a:p>
          <a:p>
            <a:r>
              <a:rPr lang="en-US" dirty="0" smtClean="0"/>
              <a:t>No significant difference in survival among dogs treated surgically for septic peritonitis between 1988 and 1993 (21/33 [64%] and 1999-2003 [57%]) was detected</a:t>
            </a:r>
          </a:p>
          <a:p>
            <a:r>
              <a:rPr lang="en-US" dirty="0" smtClean="0"/>
              <a:t>Trend toward </a:t>
            </a:r>
            <a:r>
              <a:rPr lang="en-US" dirty="0" err="1" smtClean="0"/>
              <a:t>enrofloxacin</a:t>
            </a:r>
            <a:r>
              <a:rPr lang="en-US" dirty="0" smtClean="0"/>
              <a:t> use in place of aminoglycosides, increasing use of colloids and greater attention to pain management and ulcer prevention</a:t>
            </a:r>
          </a:p>
          <a:p>
            <a:r>
              <a:rPr lang="en-US" dirty="0" smtClean="0"/>
              <a:t>Most dogs managed with primary closure although closed-suction drains used increasingly in later group</a:t>
            </a:r>
          </a:p>
          <a:p>
            <a:r>
              <a:rPr lang="en-US" dirty="0" smtClean="0"/>
              <a:t>Perioperative hypotension and preoperative </a:t>
            </a:r>
            <a:r>
              <a:rPr lang="en-US" dirty="0" err="1" smtClean="0"/>
              <a:t>hypoalbuminemia</a:t>
            </a:r>
            <a:r>
              <a:rPr lang="en-US" dirty="0" smtClean="0"/>
              <a:t> associated with non-survival</a:t>
            </a:r>
          </a:p>
        </p:txBody>
      </p:sp>
      <p:sp>
        <p:nvSpPr>
          <p:cNvPr id="4" name="TextBox 3"/>
          <p:cNvSpPr txBox="1"/>
          <p:nvPr/>
        </p:nvSpPr>
        <p:spPr>
          <a:xfrm>
            <a:off x="977696" y="1457579"/>
            <a:ext cx="7385255" cy="1107996"/>
          </a:xfrm>
          <a:prstGeom prst="rect">
            <a:avLst/>
          </a:prstGeom>
          <a:noFill/>
        </p:spPr>
        <p:txBody>
          <a:bodyPr wrap="none" rtlCol="0">
            <a:spAutoFit/>
          </a:bodyPr>
          <a:lstStyle/>
          <a:p>
            <a:pPr algn="ctr"/>
            <a:r>
              <a:rPr lang="en-US" sz="2400" dirty="0" smtClean="0"/>
              <a:t>Comparison of Dogs with Septic Peritonitis: 1988-1993</a:t>
            </a:r>
          </a:p>
          <a:p>
            <a:pPr algn="ctr"/>
            <a:r>
              <a:rPr lang="en-US" sz="2400" dirty="0" smtClean="0"/>
              <a:t>versus 1999-2003</a:t>
            </a:r>
          </a:p>
          <a:p>
            <a:pPr algn="ctr"/>
            <a:r>
              <a:rPr lang="en-US" dirty="0" smtClean="0"/>
              <a:t>Bentley AM, Otto CM, </a:t>
            </a:r>
            <a:r>
              <a:rPr lang="en-US" dirty="0" err="1" smtClean="0"/>
              <a:t>Shofer</a:t>
            </a:r>
            <a:r>
              <a:rPr lang="en-US" dirty="0" smtClean="0"/>
              <a:t> FS, JVECC 2007</a:t>
            </a:r>
          </a:p>
        </p:txBody>
      </p:sp>
    </p:spTree>
    <p:extLst>
      <p:ext uri="{BB962C8B-B14F-4D97-AF65-F5344CB8AC3E}">
        <p14:creationId xmlns:p14="http://schemas.microsoft.com/office/powerpoint/2010/main" val="109860482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solidFill>
                  <a:srgbClr val="FFFFFF"/>
                </a:solidFill>
              </a:rPr>
              <a:t>Identification of risk factors for septic peritonitis and failure to survive following Gastrointestinal surgery in dogs</a:t>
            </a:r>
            <a:endParaRPr lang="en-US" sz="2400" dirty="0"/>
          </a:p>
        </p:txBody>
      </p:sp>
      <p:sp>
        <p:nvSpPr>
          <p:cNvPr id="4" name="Content Placeholder 3"/>
          <p:cNvSpPr>
            <a:spLocks noGrp="1"/>
          </p:cNvSpPr>
          <p:nvPr>
            <p:ph idx="1"/>
          </p:nvPr>
        </p:nvSpPr>
        <p:spPr>
          <a:xfrm>
            <a:off x="779463" y="2054936"/>
            <a:ext cx="7583488" cy="4297363"/>
          </a:xfrm>
        </p:spPr>
        <p:txBody>
          <a:bodyPr>
            <a:normAutofit fontScale="70000" lnSpcReduction="20000"/>
          </a:bodyPr>
          <a:lstStyle/>
          <a:p>
            <a:r>
              <a:rPr lang="en-US" dirty="0" smtClean="0"/>
              <a:t>The probability of death tripled when dogs had septic peritonitis before surgery</a:t>
            </a:r>
          </a:p>
          <a:p>
            <a:pPr lvl="1"/>
            <a:r>
              <a:rPr lang="en-US" dirty="0" smtClean="0"/>
              <a:t>11% of surgeries involving dogs without preoperative septic peritonitis were followed by death</a:t>
            </a:r>
          </a:p>
          <a:p>
            <a:pPr lvl="1"/>
            <a:r>
              <a:rPr lang="en-US" dirty="0" smtClean="0"/>
              <a:t>33% of surgeries involving dogs with preoperative septic peritonitis were followed by death</a:t>
            </a:r>
          </a:p>
          <a:p>
            <a:pPr marL="330200" indent="-342900"/>
            <a:r>
              <a:rPr lang="en-US" dirty="0" smtClean="0"/>
              <a:t>Low preoperative plasma protein and serum albumin concentrations, as well as the presence of preoperative septic peritonitis were significantly associated with failure to survive and postoperative development of septic peritonitis </a:t>
            </a:r>
          </a:p>
          <a:p>
            <a:pPr marL="330200" indent="-342900"/>
            <a:r>
              <a:rPr lang="en-US" dirty="0" smtClean="0"/>
              <a:t>Gastrointestinal foreign bodies were consistently protective</a:t>
            </a:r>
          </a:p>
          <a:p>
            <a:pPr marL="330200" indent="-342900"/>
            <a:r>
              <a:rPr lang="en-US" dirty="0" smtClean="0"/>
              <a:t>Odds of death increased when gastrointestinal surgery was performed in conjunction with surgery of the </a:t>
            </a:r>
            <a:r>
              <a:rPr lang="en-US" dirty="0" err="1" smtClean="0"/>
              <a:t>extrahepatic</a:t>
            </a:r>
            <a:r>
              <a:rPr lang="en-US" dirty="0" smtClean="0"/>
              <a:t> biliary system</a:t>
            </a:r>
          </a:p>
          <a:p>
            <a:pPr marL="330200" indent="-342900"/>
            <a:r>
              <a:rPr lang="en-US" dirty="0" smtClean="0"/>
              <a:t>Intraoperative hypotension was significantly associated with postoperative development of septic peritonitis and death</a:t>
            </a:r>
            <a:endParaRPr lang="en-US" dirty="0"/>
          </a:p>
        </p:txBody>
      </p:sp>
      <p:sp>
        <p:nvSpPr>
          <p:cNvPr id="5" name="TextBox 4"/>
          <p:cNvSpPr txBox="1"/>
          <p:nvPr/>
        </p:nvSpPr>
        <p:spPr>
          <a:xfrm>
            <a:off x="2277426" y="1427322"/>
            <a:ext cx="4432411" cy="923330"/>
          </a:xfrm>
          <a:prstGeom prst="rect">
            <a:avLst/>
          </a:prstGeom>
          <a:noFill/>
        </p:spPr>
        <p:txBody>
          <a:bodyPr wrap="none" rtlCol="0">
            <a:spAutoFit/>
          </a:bodyPr>
          <a:lstStyle/>
          <a:p>
            <a:pPr algn="ctr"/>
            <a:r>
              <a:rPr lang="fr-FR" dirty="0">
                <a:solidFill>
                  <a:srgbClr val="FFFFFF"/>
                </a:solidFill>
              </a:rPr>
              <a:t>Grimes et al</a:t>
            </a:r>
          </a:p>
          <a:p>
            <a:pPr algn="ctr"/>
            <a:r>
              <a:rPr lang="en-US" dirty="0">
                <a:solidFill>
                  <a:srgbClr val="FFFFFF"/>
                </a:solidFill>
              </a:rPr>
              <a:t>JAVMA, </a:t>
            </a:r>
            <a:r>
              <a:rPr lang="en-US" dirty="0" err="1">
                <a:solidFill>
                  <a:srgbClr val="FFFFFF"/>
                </a:solidFill>
              </a:rPr>
              <a:t>Vol</a:t>
            </a:r>
            <a:r>
              <a:rPr lang="en-US" dirty="0">
                <a:solidFill>
                  <a:srgbClr val="FFFFFF"/>
                </a:solidFill>
              </a:rPr>
              <a:t> 238, No. 4, February 15, 2011</a:t>
            </a:r>
          </a:p>
          <a:p>
            <a:endParaRPr lang="en-US" dirty="0"/>
          </a:p>
        </p:txBody>
      </p:sp>
      <p:sp>
        <p:nvSpPr>
          <p:cNvPr id="6" name="TextBox 5"/>
          <p:cNvSpPr txBox="1"/>
          <p:nvPr/>
        </p:nvSpPr>
        <p:spPr>
          <a:xfrm>
            <a:off x="0" y="6088559"/>
            <a:ext cx="9237133" cy="769441"/>
          </a:xfrm>
          <a:prstGeom prst="rect">
            <a:avLst/>
          </a:prstGeom>
          <a:noFill/>
        </p:spPr>
        <p:txBody>
          <a:bodyPr wrap="none" rtlCol="0">
            <a:spAutoFit/>
          </a:bodyPr>
          <a:lstStyle/>
          <a:p>
            <a:r>
              <a:rPr lang="en-US" sz="1100" dirty="0" smtClean="0"/>
              <a:t>Allen, DASD, </a:t>
            </a:r>
            <a:r>
              <a:rPr lang="en-US" sz="1100" dirty="0" err="1" smtClean="0"/>
              <a:t>Schertel</a:t>
            </a:r>
            <a:r>
              <a:rPr lang="en-US" sz="1100" dirty="0" smtClean="0"/>
              <a:t> ER.  Prevalence of small intestinal dehiscence and associated clinical factors: a retrospective study of 121 dogs. </a:t>
            </a:r>
            <a:r>
              <a:rPr lang="en-US" sz="1100" i="1" dirty="0" smtClean="0"/>
              <a:t>J Am </a:t>
            </a:r>
            <a:r>
              <a:rPr lang="en-US" sz="1100" i="1" dirty="0" err="1" smtClean="0"/>
              <a:t>Anim</a:t>
            </a:r>
            <a:endParaRPr lang="en-US" sz="1100" i="1" dirty="0" smtClean="0"/>
          </a:p>
          <a:p>
            <a:r>
              <a:rPr lang="en-US" sz="1100" i="1" dirty="0" smtClean="0"/>
              <a:t> </a:t>
            </a:r>
            <a:r>
              <a:rPr lang="en-US" sz="1100" i="1" dirty="0" err="1" smtClean="0"/>
              <a:t>Hosp</a:t>
            </a:r>
            <a:r>
              <a:rPr lang="en-US" sz="1100" i="1" dirty="0" smtClean="0"/>
              <a:t> </a:t>
            </a:r>
            <a:r>
              <a:rPr lang="en-US" sz="1100" i="1" dirty="0" err="1" smtClean="0"/>
              <a:t>Assoc</a:t>
            </a:r>
            <a:r>
              <a:rPr lang="en-US" sz="1100" dirty="0" smtClean="0"/>
              <a:t> 1992; 28</a:t>
            </a:r>
          </a:p>
          <a:p>
            <a:r>
              <a:rPr lang="en-US" sz="1100" dirty="0" smtClean="0"/>
              <a:t>Ralphs SC, </a:t>
            </a:r>
            <a:r>
              <a:rPr lang="en-US" sz="1100" dirty="0" err="1" smtClean="0"/>
              <a:t>Jessen</a:t>
            </a:r>
            <a:r>
              <a:rPr lang="en-US" sz="1100" dirty="0" smtClean="0"/>
              <a:t> CR, </a:t>
            </a:r>
            <a:r>
              <a:rPr lang="en-US" sz="1100" dirty="0" err="1" smtClean="0"/>
              <a:t>Lipowitz</a:t>
            </a:r>
            <a:r>
              <a:rPr lang="en-US" sz="1100" dirty="0" smtClean="0"/>
              <a:t> AJ.  Risk factors for leakage following intestinal anastomosis in dogs and cats 115 cases (1991-2000). </a:t>
            </a:r>
            <a:r>
              <a:rPr lang="en-US" sz="1100" i="1" dirty="0" smtClean="0"/>
              <a:t>JAVMA </a:t>
            </a:r>
            <a:r>
              <a:rPr lang="en-US" sz="1100" dirty="0" smtClean="0"/>
              <a:t>2003; 223</a:t>
            </a:r>
          </a:p>
          <a:p>
            <a:r>
              <a:rPr lang="en-US" sz="1100" dirty="0" smtClean="0"/>
              <a:t>Harvey HJ. Complications of small intestinal biopsy in </a:t>
            </a:r>
            <a:r>
              <a:rPr lang="en-US" sz="1100" dirty="0" err="1" smtClean="0"/>
              <a:t>hypoalbuminemic</a:t>
            </a:r>
            <a:r>
              <a:rPr lang="en-US" sz="1100" dirty="0" smtClean="0"/>
              <a:t> dogs.  </a:t>
            </a:r>
            <a:r>
              <a:rPr lang="en-US" sz="1100" i="1" dirty="0" smtClean="0"/>
              <a:t>Vet </a:t>
            </a:r>
            <a:r>
              <a:rPr lang="en-US" sz="1100" i="1" dirty="0" err="1" smtClean="0"/>
              <a:t>Surg</a:t>
            </a:r>
            <a:r>
              <a:rPr lang="en-US" sz="1100" dirty="0" smtClean="0"/>
              <a:t> 1990; 19</a:t>
            </a:r>
            <a:endParaRPr lang="en-US" sz="1100" dirty="0"/>
          </a:p>
        </p:txBody>
      </p:sp>
    </p:spTree>
    <p:extLst>
      <p:ext uri="{BB962C8B-B14F-4D97-AF65-F5344CB8AC3E}">
        <p14:creationId xmlns:p14="http://schemas.microsoft.com/office/powerpoint/2010/main" val="223218281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summARY</a:t>
            </a:r>
            <a:endParaRPr lang="en-US" dirty="0"/>
          </a:p>
        </p:txBody>
      </p:sp>
      <p:sp>
        <p:nvSpPr>
          <p:cNvPr id="3" name="Content Placeholder 2"/>
          <p:cNvSpPr>
            <a:spLocks noGrp="1"/>
          </p:cNvSpPr>
          <p:nvPr>
            <p:ph idx="1"/>
          </p:nvPr>
        </p:nvSpPr>
        <p:spPr/>
        <p:txBody>
          <a:bodyPr>
            <a:normAutofit/>
          </a:bodyPr>
          <a:lstStyle/>
          <a:p>
            <a:r>
              <a:rPr lang="en-US" dirty="0" smtClean="0"/>
              <a:t>Septic peritonitis is the most common cause of sepsis in our small animal patients with overall mortality rates ranging from 50-70%</a:t>
            </a:r>
          </a:p>
          <a:p>
            <a:r>
              <a:rPr lang="en-US" dirty="0" smtClean="0"/>
              <a:t>Outcome is dependent on aggressive medical management, definitive surgical management and aggressive post-operative care</a:t>
            </a:r>
          </a:p>
          <a:p>
            <a:r>
              <a:rPr lang="en-US" dirty="0" smtClean="0"/>
              <a:t>There is no statistical difference in outcome between animals managed open, closed or with closed-suction drains</a:t>
            </a:r>
          </a:p>
        </p:txBody>
      </p:sp>
    </p:spTree>
    <p:extLst>
      <p:ext uri="{BB962C8B-B14F-4D97-AF65-F5344CB8AC3E}">
        <p14:creationId xmlns:p14="http://schemas.microsoft.com/office/powerpoint/2010/main" val="3808790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p:cNvPicPr>
            <a:picLocks noGrp="1" noChangeAspect="1"/>
          </p:cNvPicPr>
          <p:nvPr>
            <p:ph idx="1"/>
          </p:nvPr>
        </p:nvPicPr>
        <p:blipFill>
          <a:blip r:embed="rId2"/>
          <a:srcRect l="-37474" r="-37474"/>
          <a:stretch>
            <a:fillRect/>
          </a:stretch>
        </p:blipFill>
        <p:spPr/>
      </p:pic>
    </p:spTree>
    <p:extLst>
      <p:ext uri="{BB962C8B-B14F-4D97-AF65-F5344CB8AC3E}">
        <p14:creationId xmlns:p14="http://schemas.microsoft.com/office/powerpoint/2010/main" val="1118080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OF SEPTIC PERITONITIS</a:t>
            </a:r>
            <a:endParaRPr lang="en-US" dirty="0"/>
          </a:p>
        </p:txBody>
      </p:sp>
      <p:sp>
        <p:nvSpPr>
          <p:cNvPr id="3" name="Content Placeholder 2"/>
          <p:cNvSpPr>
            <a:spLocks noGrp="1"/>
          </p:cNvSpPr>
          <p:nvPr>
            <p:ph idx="1"/>
          </p:nvPr>
        </p:nvSpPr>
        <p:spPr>
          <a:xfrm>
            <a:off x="779463" y="1560549"/>
            <a:ext cx="7583488" cy="5297451"/>
          </a:xfrm>
        </p:spPr>
        <p:txBody>
          <a:bodyPr>
            <a:normAutofit fontScale="62500" lnSpcReduction="20000"/>
          </a:bodyPr>
          <a:lstStyle/>
          <a:p>
            <a:r>
              <a:rPr lang="en-US" dirty="0" smtClean="0"/>
              <a:t>Resident macrophages are stimulated by pathogens (i.e. LPS (gram negative sepsis), cell wall components or bacterial exotoxins (gram positive sepsis)), </a:t>
            </a:r>
            <a:r>
              <a:rPr lang="en-US" dirty="0" err="1" smtClean="0"/>
              <a:t>phagocytose</a:t>
            </a:r>
            <a:r>
              <a:rPr lang="en-US" dirty="0" smtClean="0"/>
              <a:t> them and produce </a:t>
            </a:r>
            <a:r>
              <a:rPr lang="en-US" dirty="0" err="1" smtClean="0"/>
              <a:t>proinflammatory</a:t>
            </a:r>
            <a:r>
              <a:rPr lang="en-US" dirty="0" smtClean="0"/>
              <a:t> cytokines and </a:t>
            </a:r>
            <a:r>
              <a:rPr lang="en-US" dirty="0" err="1" smtClean="0"/>
              <a:t>chemokines</a:t>
            </a:r>
            <a:r>
              <a:rPr lang="en-US" dirty="0" smtClean="0"/>
              <a:t> (TNF-alpha, IL-1, IL-6, IL-8, IFN-gamma), which initiate the innate immune system’s response to the pathogen. </a:t>
            </a:r>
            <a:r>
              <a:rPr lang="en-US" dirty="0"/>
              <a:t>C</a:t>
            </a:r>
            <a:r>
              <a:rPr lang="en-US" dirty="0" smtClean="0"/>
              <a:t>ounter-inflammatory mediators (IL-4, IL-10, IL-13, transforming growth factor-B, and glucocorticoids) are also produced.</a:t>
            </a:r>
          </a:p>
          <a:p>
            <a:pPr marL="330200" indent="-342900"/>
            <a:r>
              <a:rPr lang="en-US" dirty="0" smtClean="0"/>
              <a:t>Macrophage-derived cytokines and </a:t>
            </a:r>
            <a:r>
              <a:rPr lang="en-US" dirty="0" err="1" smtClean="0"/>
              <a:t>chemokines</a:t>
            </a:r>
            <a:r>
              <a:rPr lang="en-US" dirty="0" smtClean="0"/>
              <a:t> recruit other inflammatory cells (i.e. neutrophils, monocytes) to the affected area </a:t>
            </a:r>
          </a:p>
          <a:p>
            <a:pPr marL="625475" lvl="1" indent="-342900"/>
            <a:r>
              <a:rPr lang="en-US" dirty="0" smtClean="0"/>
              <a:t>Neutrophil responses to cytokine </a:t>
            </a:r>
            <a:r>
              <a:rPr lang="en-US" dirty="0" err="1" smtClean="0"/>
              <a:t>signalling</a:t>
            </a:r>
            <a:r>
              <a:rPr lang="en-US" dirty="0" smtClean="0"/>
              <a:t> can result in extensive host tissue damage secondary to release of products (reactive oxygen species, proteases, lysozymes, </a:t>
            </a:r>
            <a:r>
              <a:rPr lang="en-US" dirty="0" err="1" smtClean="0"/>
              <a:t>lactoferrin</a:t>
            </a:r>
            <a:r>
              <a:rPr lang="en-US" dirty="0" smtClean="0"/>
              <a:t>, </a:t>
            </a:r>
            <a:r>
              <a:rPr lang="en-US" dirty="0" err="1" smtClean="0"/>
              <a:t>cathepsins</a:t>
            </a:r>
            <a:r>
              <a:rPr lang="en-US" dirty="0" smtClean="0"/>
              <a:t>, and </a:t>
            </a:r>
            <a:r>
              <a:rPr lang="en-US" dirty="0" err="1" smtClean="0"/>
              <a:t>defensins</a:t>
            </a:r>
            <a:r>
              <a:rPr lang="en-US" dirty="0" smtClean="0"/>
              <a:t>)</a:t>
            </a:r>
          </a:p>
          <a:p>
            <a:pPr marL="330200" indent="-342900"/>
            <a:r>
              <a:rPr lang="en-US" dirty="0" smtClean="0"/>
              <a:t>Controlled inflammatory response is beneficial to the host</a:t>
            </a:r>
          </a:p>
          <a:p>
            <a:pPr marL="330200" indent="-342900"/>
            <a:r>
              <a:rPr lang="en-US" dirty="0" smtClean="0"/>
              <a:t>SIRS/Sepsis </a:t>
            </a:r>
            <a:r>
              <a:rPr lang="en-US" dirty="0" smtClean="0"/>
              <a:t>occurs with </a:t>
            </a:r>
            <a:r>
              <a:rPr lang="en-US" dirty="0" err="1" smtClean="0"/>
              <a:t>dysregulation</a:t>
            </a:r>
            <a:r>
              <a:rPr lang="en-US" dirty="0" smtClean="0"/>
              <a:t> of the inflammatory response</a:t>
            </a:r>
          </a:p>
          <a:p>
            <a:pPr marL="330200" indent="-342900"/>
            <a:r>
              <a:rPr lang="en-US" dirty="0" smtClean="0"/>
              <a:t>Peritonitis is associated with the release of vasoactive substances (i.e. histamine, serotonin, cellular proteases and endotoxins), which ultimately leads to increased capillary permeability and vasodilation.  This inflammation leads to loss of isotonic fluid into the abdominal cavity.</a:t>
            </a:r>
            <a:endParaRPr lang="en-US" dirty="0"/>
          </a:p>
          <a:p>
            <a:pPr marL="625475" lvl="1" indent="-342900"/>
            <a:r>
              <a:rPr lang="en-US" dirty="0" smtClean="0"/>
              <a:t>Isotonic fluid loss contributes to tissue ischemia, hypoxia and cellular energy depletion, ultimately leading to cell death</a:t>
            </a:r>
          </a:p>
          <a:p>
            <a:pPr marL="908050" lvl="2" indent="-342900"/>
            <a:r>
              <a:rPr lang="en-US" dirty="0" smtClean="0"/>
              <a:t>Cell death contributes to further cytokine release and stimulation of the systemic inflammatory response</a:t>
            </a:r>
          </a:p>
        </p:txBody>
      </p:sp>
    </p:spTree>
    <p:extLst>
      <p:ext uri="{BB962C8B-B14F-4D97-AF65-F5344CB8AC3E}">
        <p14:creationId xmlns:p14="http://schemas.microsoft.com/office/powerpoint/2010/main" val="3164285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50381" y="1554174"/>
            <a:ext cx="8788934" cy="5303826"/>
          </a:xfrm>
        </p:spPr>
        <p:txBody>
          <a:bodyPr>
            <a:normAutofit fontScale="47500" lnSpcReduction="20000"/>
          </a:bodyPr>
          <a:lstStyle/>
          <a:p>
            <a:pPr marL="0" indent="0">
              <a:buNone/>
            </a:pPr>
            <a:r>
              <a:rPr lang="en-US" dirty="0"/>
              <a:t>Allen, DASD, </a:t>
            </a:r>
            <a:r>
              <a:rPr lang="en-US" dirty="0" err="1"/>
              <a:t>Schertel</a:t>
            </a:r>
            <a:r>
              <a:rPr lang="en-US" dirty="0"/>
              <a:t> ER.  Prevalence of small intestinal dehiscence and associated clinical factors: a retrospective study of 121 dogs. </a:t>
            </a:r>
            <a:r>
              <a:rPr lang="en-US" i="1" dirty="0"/>
              <a:t>J Am </a:t>
            </a:r>
            <a:r>
              <a:rPr lang="en-US" i="1" dirty="0" err="1" smtClean="0"/>
              <a:t>Anim</a:t>
            </a:r>
            <a:r>
              <a:rPr lang="en-US" i="1" dirty="0" smtClean="0"/>
              <a:t> </a:t>
            </a:r>
            <a:r>
              <a:rPr lang="en-US" i="1" dirty="0" err="1" smtClean="0"/>
              <a:t>Hosp</a:t>
            </a:r>
            <a:r>
              <a:rPr lang="en-US" i="1" dirty="0" smtClean="0"/>
              <a:t> </a:t>
            </a:r>
            <a:r>
              <a:rPr lang="en-US" i="1" dirty="0" err="1" smtClean="0"/>
              <a:t>Assoc</a:t>
            </a:r>
            <a:r>
              <a:rPr lang="en-US" dirty="0" smtClean="0"/>
              <a:t> 1992; 28</a:t>
            </a:r>
            <a:endParaRPr lang="en-US" dirty="0" smtClean="0"/>
          </a:p>
          <a:p>
            <a:pPr marL="0" indent="0">
              <a:buNone/>
            </a:pPr>
            <a:r>
              <a:rPr lang="en-US" dirty="0" smtClean="0"/>
              <a:t>Bentley AM, Otto CM, </a:t>
            </a:r>
            <a:r>
              <a:rPr lang="en-US" dirty="0" err="1" smtClean="0"/>
              <a:t>Shofer</a:t>
            </a:r>
            <a:r>
              <a:rPr lang="en-US" dirty="0" smtClean="0"/>
              <a:t> FS, </a:t>
            </a:r>
            <a:r>
              <a:rPr lang="en-US" i="1" dirty="0" smtClean="0"/>
              <a:t>Comparison of dogs with septic peritonitis: 1988-1993 versus 1999-2003.</a:t>
            </a:r>
            <a:r>
              <a:rPr lang="en-US" dirty="0" smtClean="0"/>
              <a:t> JVECC 2007: 17 (4).</a:t>
            </a:r>
          </a:p>
          <a:p>
            <a:pPr marL="0" indent="0">
              <a:buNone/>
            </a:pPr>
            <a:r>
              <a:rPr lang="en-US" dirty="0" err="1" smtClean="0"/>
              <a:t>Bonczynski</a:t>
            </a:r>
            <a:r>
              <a:rPr lang="en-US" dirty="0" smtClean="0"/>
              <a:t> JJ, Ludwig LL, Barton LJ, </a:t>
            </a:r>
            <a:r>
              <a:rPr lang="en-US" dirty="0" err="1" smtClean="0"/>
              <a:t>Loar</a:t>
            </a:r>
            <a:r>
              <a:rPr lang="en-US" dirty="0" smtClean="0"/>
              <a:t> A, Peterson ME: </a:t>
            </a:r>
            <a:r>
              <a:rPr lang="en-US" i="1" dirty="0" smtClean="0"/>
              <a:t>Comparison of peritoneal fluid and peripheral blood pH, bicarbonate, glucose and lactate concentration as a diagnostic tool for septic peritonitis in dogs and cats.  </a:t>
            </a:r>
            <a:r>
              <a:rPr lang="en-US" dirty="0" smtClean="0"/>
              <a:t>Vet </a:t>
            </a:r>
            <a:r>
              <a:rPr lang="en-US" dirty="0" err="1" smtClean="0"/>
              <a:t>Surg</a:t>
            </a:r>
            <a:r>
              <a:rPr lang="en-US" dirty="0" smtClean="0"/>
              <a:t> 2003: 32.  </a:t>
            </a:r>
            <a:endParaRPr lang="en-US" dirty="0" smtClean="0"/>
          </a:p>
          <a:p>
            <a:pPr marL="0" indent="0">
              <a:buNone/>
            </a:pPr>
            <a:r>
              <a:rPr lang="en-US" dirty="0" smtClean="0"/>
              <a:t>Brady CA, Otto CM, Van Winkle TJ, King LG, </a:t>
            </a:r>
            <a:r>
              <a:rPr lang="en-US" i="1" dirty="0" smtClean="0"/>
              <a:t>Severe sepsis in cats: 29 cases (1986-1998).  </a:t>
            </a:r>
            <a:r>
              <a:rPr lang="en-US" dirty="0" smtClean="0"/>
              <a:t>JAVMA 2000: 217 (4). </a:t>
            </a:r>
          </a:p>
          <a:p>
            <a:pPr marL="0" indent="0">
              <a:buNone/>
            </a:pPr>
            <a:r>
              <a:rPr lang="en-US" dirty="0" smtClean="0"/>
              <a:t>Case JB, Fick JL, Rooney MB.  Proximal duodenal perforation in three dogs following </a:t>
            </a:r>
            <a:r>
              <a:rPr lang="en-US" dirty="0" err="1" smtClean="0"/>
              <a:t>deracoxib</a:t>
            </a:r>
            <a:r>
              <a:rPr lang="en-US" dirty="0" smtClean="0"/>
              <a:t> administration.  JAAHA 2010.</a:t>
            </a:r>
          </a:p>
          <a:p>
            <a:pPr marL="0" indent="0">
              <a:buNone/>
            </a:pPr>
            <a:r>
              <a:rPr lang="en-US" dirty="0" smtClean="0"/>
              <a:t>Costello MF, </a:t>
            </a:r>
            <a:r>
              <a:rPr lang="en-US" dirty="0" err="1" smtClean="0"/>
              <a:t>Drobatz</a:t>
            </a:r>
            <a:r>
              <a:rPr lang="en-US" dirty="0" smtClean="0"/>
              <a:t> KJ, Aronson LR and King LG, </a:t>
            </a:r>
            <a:r>
              <a:rPr lang="en-US" i="1" dirty="0" smtClean="0"/>
              <a:t>Underlying cause, pathophysiologic abnormalities, and response to treatment in cats with septic peritonitis: 51 cases (1990-2001).  </a:t>
            </a:r>
            <a:r>
              <a:rPr lang="en-US" dirty="0" smtClean="0"/>
              <a:t>JAVMA 2004: 225 (6).</a:t>
            </a:r>
          </a:p>
          <a:p>
            <a:pPr marL="0" indent="0">
              <a:buNone/>
            </a:pPr>
            <a:r>
              <a:rPr lang="en-US" dirty="0"/>
              <a:t>Corwin HL, </a:t>
            </a:r>
            <a:r>
              <a:rPr lang="en-US" dirty="0" err="1"/>
              <a:t>Krantz</a:t>
            </a:r>
            <a:r>
              <a:rPr lang="en-US" dirty="0"/>
              <a:t> SB.  Anemia of the critically ill: “acute” anemia of chronic disease. </a:t>
            </a:r>
            <a:r>
              <a:rPr lang="en-US" i="1" dirty="0" err="1"/>
              <a:t>Crit</a:t>
            </a:r>
            <a:r>
              <a:rPr lang="en-US" i="1" dirty="0"/>
              <a:t> Care Med </a:t>
            </a:r>
            <a:r>
              <a:rPr lang="en-US" dirty="0"/>
              <a:t>2000 (28)</a:t>
            </a:r>
            <a:r>
              <a:rPr lang="en-US" dirty="0" smtClean="0"/>
              <a:t>.</a:t>
            </a:r>
            <a:endParaRPr lang="en-US" dirty="0" smtClean="0"/>
          </a:p>
          <a:p>
            <a:pPr marL="0" indent="0">
              <a:buNone/>
            </a:pPr>
            <a:r>
              <a:rPr lang="en-US" dirty="0" err="1" smtClean="0"/>
              <a:t>DeClue</a:t>
            </a:r>
            <a:r>
              <a:rPr lang="en-US" dirty="0" smtClean="0"/>
              <a:t> AE, </a:t>
            </a:r>
            <a:r>
              <a:rPr lang="en-US" dirty="0" err="1" smtClean="0"/>
              <a:t>Osterbur</a:t>
            </a:r>
            <a:r>
              <a:rPr lang="en-US" dirty="0" smtClean="0"/>
              <a:t> K, A </a:t>
            </a:r>
            <a:r>
              <a:rPr lang="en-US" dirty="0" err="1" smtClean="0"/>
              <a:t>Bigio</a:t>
            </a:r>
            <a:r>
              <a:rPr lang="en-US" dirty="0" smtClean="0"/>
              <a:t> and Sharp CR, </a:t>
            </a:r>
            <a:r>
              <a:rPr lang="en-US" i="1" dirty="0" smtClean="0"/>
              <a:t>Evaluation of serum NT-</a:t>
            </a:r>
            <a:r>
              <a:rPr lang="en-US" i="1" dirty="0" err="1" smtClean="0"/>
              <a:t>pCNP</a:t>
            </a:r>
            <a:r>
              <a:rPr lang="en-US" i="1" dirty="0" smtClean="0"/>
              <a:t> as a diagnostic and prognostic biomarker for sepsis in dogs.  </a:t>
            </a:r>
            <a:r>
              <a:rPr lang="en-US" dirty="0" smtClean="0"/>
              <a:t>J Vet Intern Med 2011: 25.</a:t>
            </a:r>
          </a:p>
          <a:p>
            <a:pPr marL="0" indent="0">
              <a:buNone/>
            </a:pPr>
            <a:r>
              <a:rPr lang="en-US" dirty="0">
                <a:solidFill>
                  <a:srgbClr val="333333"/>
                </a:solidFill>
              </a:rPr>
              <a:t>Garcia-</a:t>
            </a:r>
            <a:r>
              <a:rPr lang="en-US" dirty="0" err="1">
                <a:solidFill>
                  <a:srgbClr val="333333"/>
                </a:solidFill>
              </a:rPr>
              <a:t>Tsao</a:t>
            </a:r>
            <a:r>
              <a:rPr lang="en-US" dirty="0">
                <a:solidFill>
                  <a:srgbClr val="333333"/>
                </a:solidFill>
              </a:rPr>
              <a:t> G, Conn HO, Lerner E: The diagnosis of bacterial peritonitis: comparison of pH, lactate concentration and leukocyte </a:t>
            </a:r>
            <a:r>
              <a:rPr lang="en-US" dirty="0" err="1">
                <a:solidFill>
                  <a:srgbClr val="333333"/>
                </a:solidFill>
              </a:rPr>
              <a:t>count.</a:t>
            </a:r>
            <a:r>
              <a:rPr lang="en-US" i="1" dirty="0" err="1">
                <a:solidFill>
                  <a:srgbClr val="333333"/>
                </a:solidFill>
              </a:rPr>
              <a:t>Hepatology</a:t>
            </a:r>
            <a:r>
              <a:rPr lang="en-US" dirty="0">
                <a:solidFill>
                  <a:srgbClr val="333333"/>
                </a:solidFill>
              </a:rPr>
              <a:t> 1985 (5)</a:t>
            </a:r>
            <a:r>
              <a:rPr lang="en-US" dirty="0" smtClean="0">
                <a:solidFill>
                  <a:srgbClr val="333333"/>
                </a:solidFill>
              </a:rPr>
              <a:t>.</a:t>
            </a:r>
            <a:endParaRPr lang="en-US" dirty="0" smtClean="0"/>
          </a:p>
          <a:p>
            <a:pPr marL="0" indent="0">
              <a:buNone/>
            </a:pPr>
            <a:r>
              <a:rPr lang="en-US" dirty="0" smtClean="0"/>
              <a:t>Greenfield CL and </a:t>
            </a:r>
            <a:r>
              <a:rPr lang="en-US" dirty="0" err="1" smtClean="0"/>
              <a:t>Walshaw</a:t>
            </a:r>
            <a:r>
              <a:rPr lang="en-US" dirty="0" smtClean="0"/>
              <a:t> R, </a:t>
            </a:r>
            <a:r>
              <a:rPr lang="en-US" i="1" dirty="0" smtClean="0"/>
              <a:t>Open peritoneal drainage for treatment of contaminated peritoneal cavity and septic peritonitis in dogs and cats: 24 cases (1980-1986),</a:t>
            </a:r>
            <a:r>
              <a:rPr lang="en-US" dirty="0" smtClean="0"/>
              <a:t>  JAVMA 1987: 191 (1).</a:t>
            </a:r>
            <a:endParaRPr lang="en-US" dirty="0" smtClean="0"/>
          </a:p>
          <a:p>
            <a:pPr marL="0" indent="0">
              <a:buNone/>
            </a:pPr>
            <a:r>
              <a:rPr lang="en-US" dirty="0" smtClean="0"/>
              <a:t>Grimes JA, </a:t>
            </a:r>
            <a:r>
              <a:rPr lang="en-US" dirty="0" err="1" smtClean="0"/>
              <a:t>Schmiedt</a:t>
            </a:r>
            <a:r>
              <a:rPr lang="en-US" dirty="0" smtClean="0"/>
              <a:t> CW, Cornell KK, </a:t>
            </a:r>
            <a:r>
              <a:rPr lang="en-US" dirty="0" err="1" smtClean="0"/>
              <a:t>Radlinksy</a:t>
            </a:r>
            <a:r>
              <a:rPr lang="en-US" dirty="0" smtClean="0"/>
              <a:t> MAG, </a:t>
            </a:r>
            <a:r>
              <a:rPr lang="en-US" i="1" dirty="0" smtClean="0"/>
              <a:t>Identification of risk factors for septic peritonitis and failure to survive following gastrointestinal surgery in dogs.  </a:t>
            </a:r>
            <a:r>
              <a:rPr lang="en-US" dirty="0" smtClean="0"/>
              <a:t>JAVMA 2011: 238 (4).</a:t>
            </a:r>
          </a:p>
        </p:txBody>
      </p:sp>
    </p:spTree>
    <p:extLst>
      <p:ext uri="{BB962C8B-B14F-4D97-AF65-F5344CB8AC3E}">
        <p14:creationId xmlns:p14="http://schemas.microsoft.com/office/powerpoint/2010/main" val="345661701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0" y="1487328"/>
            <a:ext cx="9144000" cy="5370672"/>
          </a:xfrm>
        </p:spPr>
        <p:txBody>
          <a:bodyPr>
            <a:normAutofit fontScale="47500" lnSpcReduction="20000"/>
          </a:bodyPr>
          <a:lstStyle/>
          <a:p>
            <a:pPr marL="0" indent="0">
              <a:buNone/>
            </a:pPr>
            <a:r>
              <a:rPr lang="en-US" dirty="0" err="1"/>
              <a:t>Hardie</a:t>
            </a:r>
            <a:r>
              <a:rPr lang="en-US" dirty="0"/>
              <a:t> EM, Rawlings CA, Calvert CA: Severe sepsis in </a:t>
            </a:r>
            <a:r>
              <a:rPr lang="en-US" dirty="0" err="1"/>
              <a:t>seleceted</a:t>
            </a:r>
            <a:r>
              <a:rPr lang="en-US" dirty="0"/>
              <a:t> small animal surgical patients</a:t>
            </a:r>
            <a:r>
              <a:rPr lang="en-US" i="1" dirty="0"/>
              <a:t>.  J Am </a:t>
            </a:r>
            <a:r>
              <a:rPr lang="en-US" i="1" dirty="0" err="1"/>
              <a:t>Anim</a:t>
            </a:r>
            <a:r>
              <a:rPr lang="en-US" i="1" dirty="0"/>
              <a:t> </a:t>
            </a:r>
            <a:r>
              <a:rPr lang="en-US" i="1" dirty="0" err="1"/>
              <a:t>Hosp</a:t>
            </a:r>
            <a:r>
              <a:rPr lang="en-US" i="1" dirty="0"/>
              <a:t> </a:t>
            </a:r>
            <a:r>
              <a:rPr lang="en-US" i="1" dirty="0" err="1"/>
              <a:t>Assoc</a:t>
            </a:r>
            <a:r>
              <a:rPr lang="en-US" i="1" dirty="0"/>
              <a:t> </a:t>
            </a:r>
            <a:r>
              <a:rPr lang="en-US" dirty="0"/>
              <a:t>1986 (22).</a:t>
            </a:r>
          </a:p>
          <a:p>
            <a:pPr marL="0" indent="0">
              <a:buNone/>
            </a:pPr>
            <a:r>
              <a:rPr lang="en-US" dirty="0"/>
              <a:t>Harvey HJ. Complications of small intestinal biopsy in </a:t>
            </a:r>
            <a:r>
              <a:rPr lang="en-US" dirty="0" err="1"/>
              <a:t>hypoalbuminemic</a:t>
            </a:r>
            <a:r>
              <a:rPr lang="en-US" dirty="0"/>
              <a:t> dogs.  </a:t>
            </a:r>
            <a:r>
              <a:rPr lang="en-US" i="1" dirty="0"/>
              <a:t>Vet </a:t>
            </a:r>
            <a:r>
              <a:rPr lang="en-US" i="1" dirty="0" err="1"/>
              <a:t>Surg</a:t>
            </a:r>
            <a:r>
              <a:rPr lang="en-US" dirty="0"/>
              <a:t> 1990; </a:t>
            </a:r>
            <a:r>
              <a:rPr lang="en-US" dirty="0" smtClean="0"/>
              <a:t>19</a:t>
            </a:r>
          </a:p>
          <a:p>
            <a:pPr marL="0" indent="0">
              <a:buNone/>
            </a:pPr>
            <a:r>
              <a:rPr lang="en-US" dirty="0" err="1" smtClean="0"/>
              <a:t>Hobisch</a:t>
            </a:r>
            <a:r>
              <a:rPr lang="en-US" dirty="0"/>
              <a:t>-Hagen P, </a:t>
            </a:r>
            <a:r>
              <a:rPr lang="en-US" dirty="0" err="1"/>
              <a:t>Wiedermann</a:t>
            </a:r>
            <a:r>
              <a:rPr lang="en-US" dirty="0"/>
              <a:t> F, </a:t>
            </a:r>
            <a:r>
              <a:rPr lang="en-US" dirty="0" err="1"/>
              <a:t>Mayr</a:t>
            </a:r>
            <a:r>
              <a:rPr lang="en-US" dirty="0"/>
              <a:t> A, et al.  Blunted </a:t>
            </a:r>
            <a:r>
              <a:rPr lang="en-US" dirty="0" err="1"/>
              <a:t>erythropoietic</a:t>
            </a:r>
            <a:r>
              <a:rPr lang="en-US" dirty="0"/>
              <a:t> response to anemia in multiply traumatized patients.  </a:t>
            </a:r>
            <a:r>
              <a:rPr lang="en-US" i="1" dirty="0"/>
              <a:t>Critical Care Med. </a:t>
            </a:r>
            <a:r>
              <a:rPr lang="en-US" dirty="0"/>
              <a:t>2001: 29</a:t>
            </a:r>
            <a:r>
              <a:rPr lang="en-US" dirty="0" smtClean="0"/>
              <a:t>.</a:t>
            </a:r>
          </a:p>
          <a:p>
            <a:pPr marL="0" indent="0">
              <a:buNone/>
            </a:pPr>
            <a:r>
              <a:rPr lang="en-US" dirty="0" err="1" smtClean="0"/>
              <a:t>Hosgood</a:t>
            </a:r>
            <a:r>
              <a:rPr lang="en-US" dirty="0" smtClean="0"/>
              <a:t> </a:t>
            </a:r>
            <a:r>
              <a:rPr lang="en-US" dirty="0"/>
              <a:t>G and Salisbury SK, </a:t>
            </a:r>
            <a:r>
              <a:rPr lang="en-US" i="1" dirty="0"/>
              <a:t>Generalized peritonitis in dogs: 50 cases.  </a:t>
            </a:r>
            <a:r>
              <a:rPr lang="en-US" dirty="0"/>
              <a:t>JAVMA 1988: 193 (11).</a:t>
            </a:r>
          </a:p>
          <a:p>
            <a:pPr marL="0" indent="0">
              <a:buNone/>
            </a:pPr>
            <a:r>
              <a:rPr lang="en-US" dirty="0" err="1"/>
              <a:t>Hosgood</a:t>
            </a:r>
            <a:r>
              <a:rPr lang="en-US" dirty="0"/>
              <a:t> G, Salisbury SK, Cantwell HD </a:t>
            </a:r>
            <a:r>
              <a:rPr lang="en-US" dirty="0" err="1"/>
              <a:t>DeNicola</a:t>
            </a:r>
            <a:r>
              <a:rPr lang="en-US" dirty="0"/>
              <a:t> DB, </a:t>
            </a:r>
            <a:r>
              <a:rPr lang="en-US" i="1" dirty="0" err="1"/>
              <a:t>Intraperitoneal</a:t>
            </a:r>
            <a:r>
              <a:rPr lang="en-US" i="1" dirty="0"/>
              <a:t> circulation and drainage in the dog.</a:t>
            </a:r>
            <a:r>
              <a:rPr lang="en-US" dirty="0"/>
              <a:t>  Vet </a:t>
            </a:r>
            <a:r>
              <a:rPr lang="en-US" dirty="0" err="1"/>
              <a:t>Surg</a:t>
            </a:r>
            <a:r>
              <a:rPr lang="en-US" dirty="0"/>
              <a:t> 1989: 18 (4)</a:t>
            </a:r>
            <a:r>
              <a:rPr lang="en-US" dirty="0" smtClean="0"/>
              <a:t>.</a:t>
            </a:r>
            <a:endParaRPr lang="en-US" dirty="0"/>
          </a:p>
          <a:p>
            <a:pPr marL="0" indent="0">
              <a:buNone/>
            </a:pPr>
            <a:r>
              <a:rPr lang="en-US" dirty="0" err="1"/>
              <a:t>Kellett</a:t>
            </a:r>
            <a:r>
              <a:rPr lang="en-US" dirty="0"/>
              <a:t>- Gregory, LM, </a:t>
            </a:r>
            <a:r>
              <a:rPr lang="en-US" dirty="0" err="1"/>
              <a:t>Boller</a:t>
            </a:r>
            <a:r>
              <a:rPr lang="en-US" dirty="0"/>
              <a:t> EM, Brown DC, Silverstein DC, </a:t>
            </a:r>
            <a:r>
              <a:rPr lang="en-US" i="1" dirty="0"/>
              <a:t>Ionized calcium concentrations in cats with septic peritonitis: 55 cases (1990-2008).  </a:t>
            </a:r>
            <a:r>
              <a:rPr lang="en-US" dirty="0"/>
              <a:t>JVECC 2010: 20 (4).</a:t>
            </a:r>
          </a:p>
          <a:p>
            <a:pPr marL="0" indent="0">
              <a:buNone/>
            </a:pPr>
            <a:r>
              <a:rPr lang="en-US" dirty="0" smtClean="0"/>
              <a:t>King</a:t>
            </a:r>
            <a:r>
              <a:rPr lang="en-US" dirty="0"/>
              <a:t>, LG, </a:t>
            </a:r>
            <a:r>
              <a:rPr lang="en-US" i="1" dirty="0"/>
              <a:t>Postoperative complications and prognostic indicators in dogs and cats with septic peritonitis: 23 cases (1989-1992).  </a:t>
            </a:r>
            <a:r>
              <a:rPr lang="en-US" dirty="0"/>
              <a:t>JAVMA 1994: 204 (3)</a:t>
            </a:r>
            <a:r>
              <a:rPr lang="en-US" dirty="0" smtClean="0"/>
              <a:t>.</a:t>
            </a:r>
          </a:p>
          <a:p>
            <a:pPr marL="0" indent="0">
              <a:buNone/>
            </a:pPr>
            <a:r>
              <a:rPr lang="en-US" dirty="0" err="1"/>
              <a:t>Krafte</a:t>
            </a:r>
            <a:r>
              <a:rPr lang="en-US" dirty="0"/>
              <a:t>-Jacobs B.  Anemia of critical illness and erythropoietin deficiency.  </a:t>
            </a:r>
            <a:r>
              <a:rPr lang="en-US" i="1" dirty="0"/>
              <a:t>Intensive Care Med.  </a:t>
            </a:r>
            <a:r>
              <a:rPr lang="en-US" dirty="0"/>
              <a:t>1997: 23</a:t>
            </a:r>
            <a:r>
              <a:rPr lang="en-US" dirty="0" smtClean="0"/>
              <a:t>.</a:t>
            </a:r>
            <a:endParaRPr lang="en-US" dirty="0"/>
          </a:p>
          <a:p>
            <a:pPr marL="0" indent="0">
              <a:buNone/>
            </a:pPr>
            <a:r>
              <a:rPr lang="en-US" dirty="0" err="1"/>
              <a:t>Lanz</a:t>
            </a:r>
            <a:r>
              <a:rPr lang="en-US" dirty="0"/>
              <a:t> OI, Ellison GW, </a:t>
            </a:r>
            <a:r>
              <a:rPr lang="en-US" dirty="0" err="1"/>
              <a:t>Bellah</a:t>
            </a:r>
            <a:r>
              <a:rPr lang="en-US" dirty="0"/>
              <a:t> JR, </a:t>
            </a:r>
            <a:r>
              <a:rPr lang="en-US" dirty="0" err="1"/>
              <a:t>Weichman</a:t>
            </a:r>
            <a:r>
              <a:rPr lang="en-US" dirty="0"/>
              <a:t> G, </a:t>
            </a:r>
            <a:r>
              <a:rPr lang="en-US" dirty="0" err="1"/>
              <a:t>VanGilder</a:t>
            </a:r>
            <a:r>
              <a:rPr lang="en-US" dirty="0"/>
              <a:t> J, </a:t>
            </a:r>
            <a:r>
              <a:rPr lang="en-US" i="1" dirty="0"/>
              <a:t>Surgical treatment of septic peritonitis without </a:t>
            </a:r>
            <a:r>
              <a:rPr lang="en-US" i="1" dirty="0" err="1"/>
              <a:t>abdomianl</a:t>
            </a:r>
            <a:r>
              <a:rPr lang="en-US" i="1" dirty="0"/>
              <a:t> drainage in 28 dogs.  </a:t>
            </a:r>
            <a:r>
              <a:rPr lang="en-US" dirty="0"/>
              <a:t>JAAHA 2001: 37</a:t>
            </a:r>
            <a:r>
              <a:rPr lang="en-US" dirty="0" smtClean="0"/>
              <a:t>.</a:t>
            </a:r>
          </a:p>
          <a:p>
            <a:pPr marL="0" indent="0">
              <a:buNone/>
            </a:pPr>
            <a:r>
              <a:rPr lang="en-US" dirty="0" err="1"/>
              <a:t>Lascelles</a:t>
            </a:r>
            <a:r>
              <a:rPr lang="en-US" dirty="0"/>
              <a:t> BDX, et al.  Gastrointestinal tract perforation in dogs treated with a selective cyclooxygenase-2 inhibitor: 29 cases (2002-2003). JAVMA 2005</a:t>
            </a:r>
            <a:r>
              <a:rPr lang="en-US" dirty="0" smtClean="0"/>
              <a:t>.</a:t>
            </a:r>
          </a:p>
          <a:p>
            <a:pPr marL="0" indent="0">
              <a:buNone/>
            </a:pPr>
            <a:r>
              <a:rPr lang="en-US" dirty="0" smtClean="0"/>
              <a:t>Levin GM. </a:t>
            </a:r>
            <a:r>
              <a:rPr lang="en-US" dirty="0" err="1" smtClean="0"/>
              <a:t>Bonczynski</a:t>
            </a:r>
            <a:r>
              <a:rPr lang="en-US" dirty="0" smtClean="0"/>
              <a:t> JJ, Ludwig LL, Barton LJ and </a:t>
            </a:r>
            <a:r>
              <a:rPr lang="en-US" dirty="0" err="1" smtClean="0"/>
              <a:t>Loar</a:t>
            </a:r>
            <a:r>
              <a:rPr lang="en-US" dirty="0" smtClean="0"/>
              <a:t> AS, </a:t>
            </a:r>
            <a:r>
              <a:rPr lang="en-US" i="1" dirty="0" smtClean="0"/>
              <a:t>Lactate as a diagnostic test for septic peritoneal effusions in dogs and cats.  </a:t>
            </a:r>
            <a:r>
              <a:rPr lang="en-US" dirty="0" smtClean="0"/>
              <a:t>JAAHA 2004 (40</a:t>
            </a:r>
          </a:p>
          <a:p>
            <a:pPr marL="0" indent="0">
              <a:buNone/>
            </a:pPr>
            <a:r>
              <a:rPr lang="en-US" dirty="0"/>
              <a:t>Mueller MG, Ludwig LL, Barton </a:t>
            </a:r>
            <a:r>
              <a:rPr lang="en-US" dirty="0" smtClean="0"/>
              <a:t>LJ, </a:t>
            </a:r>
            <a:r>
              <a:rPr lang="en-US" i="1" dirty="0" smtClean="0"/>
              <a:t>Use </a:t>
            </a:r>
            <a:r>
              <a:rPr lang="en-US" i="1" dirty="0"/>
              <a:t>of Closed-Suction Drains to Treat Generalized </a:t>
            </a:r>
            <a:r>
              <a:rPr lang="en-US" i="1" dirty="0" smtClean="0"/>
              <a:t>Peritonitis Dogs </a:t>
            </a:r>
            <a:r>
              <a:rPr lang="en-US" i="1" dirty="0"/>
              <a:t>and Cats: 40 Cases (1997-</a:t>
            </a:r>
            <a:r>
              <a:rPr lang="en-US" i="1" dirty="0" smtClean="0"/>
              <a:t>1999).</a:t>
            </a:r>
            <a:r>
              <a:rPr lang="en-US" dirty="0" smtClean="0"/>
              <a:t>, </a:t>
            </a:r>
            <a:r>
              <a:rPr lang="en-US" dirty="0"/>
              <a:t>JAVMA </a:t>
            </a:r>
            <a:r>
              <a:rPr lang="en-US" dirty="0" smtClean="0"/>
              <a:t>2001.</a:t>
            </a:r>
          </a:p>
          <a:p>
            <a:pPr marL="0" indent="0">
              <a:buNone/>
            </a:pPr>
            <a:r>
              <a:rPr lang="en-US" dirty="0"/>
              <a:t>Nestor DD, </a:t>
            </a:r>
            <a:r>
              <a:rPr lang="en-US" dirty="0" err="1"/>
              <a:t>McCollough</a:t>
            </a:r>
            <a:r>
              <a:rPr lang="en-US" dirty="0"/>
              <a:t> SM, Schaeffer DJ: Biochemical analysis of neoplastic versus </a:t>
            </a:r>
            <a:r>
              <a:rPr lang="en-US" dirty="0" err="1"/>
              <a:t>nonneoplastic</a:t>
            </a:r>
            <a:r>
              <a:rPr lang="en-US" dirty="0"/>
              <a:t> abdominal </a:t>
            </a:r>
            <a:r>
              <a:rPr lang="en-US" dirty="0" err="1"/>
              <a:t>effsuions</a:t>
            </a:r>
            <a:r>
              <a:rPr lang="en-US" dirty="0"/>
              <a:t> in dogs.  </a:t>
            </a:r>
            <a:r>
              <a:rPr lang="en-US" i="1" dirty="0" smtClean="0"/>
              <a:t>J </a:t>
            </a:r>
            <a:r>
              <a:rPr lang="en-US" i="1" dirty="0"/>
              <a:t>Am </a:t>
            </a:r>
            <a:r>
              <a:rPr lang="en-US" i="1" dirty="0" err="1"/>
              <a:t>Anim</a:t>
            </a:r>
            <a:r>
              <a:rPr lang="en-US" i="1" dirty="0"/>
              <a:t> </a:t>
            </a:r>
            <a:r>
              <a:rPr lang="en-US" i="1" dirty="0" err="1"/>
              <a:t>Hosp</a:t>
            </a:r>
            <a:r>
              <a:rPr lang="en-US" i="1" dirty="0"/>
              <a:t> </a:t>
            </a:r>
            <a:r>
              <a:rPr lang="en-US" i="1" dirty="0" err="1"/>
              <a:t>Assoc</a:t>
            </a:r>
            <a:r>
              <a:rPr lang="en-US" i="1" dirty="0"/>
              <a:t> </a:t>
            </a:r>
            <a:r>
              <a:rPr lang="en-US" dirty="0"/>
              <a:t> 2004 (40)</a:t>
            </a:r>
            <a:r>
              <a:rPr lang="en-US" dirty="0" smtClean="0"/>
              <a:t>.</a:t>
            </a:r>
          </a:p>
        </p:txBody>
      </p:sp>
    </p:spTree>
    <p:extLst>
      <p:ext uri="{BB962C8B-B14F-4D97-AF65-F5344CB8AC3E}">
        <p14:creationId xmlns:p14="http://schemas.microsoft.com/office/powerpoint/2010/main" val="20878562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50380" y="1537462"/>
            <a:ext cx="8839061" cy="5163867"/>
          </a:xfrm>
        </p:spPr>
        <p:txBody>
          <a:bodyPr>
            <a:normAutofit fontScale="32500" lnSpcReduction="20000"/>
          </a:bodyPr>
          <a:lstStyle/>
          <a:p>
            <a:pPr marL="0" indent="0">
              <a:buNone/>
            </a:pPr>
            <a:r>
              <a:rPr lang="de-DE" dirty="0" err="1"/>
              <a:t>Oscher</a:t>
            </a:r>
            <a:r>
              <a:rPr lang="de-DE" dirty="0"/>
              <a:t> RJ </a:t>
            </a:r>
            <a:r>
              <a:rPr lang="de-DE" dirty="0" err="1"/>
              <a:t>and</a:t>
            </a:r>
            <a:r>
              <a:rPr lang="de-DE" dirty="0"/>
              <a:t> Rosin E, </a:t>
            </a:r>
            <a:r>
              <a:rPr lang="de-DE" i="1" dirty="0"/>
              <a:t>Open peritoneal </a:t>
            </a:r>
            <a:r>
              <a:rPr lang="de-DE" i="1" dirty="0" err="1"/>
              <a:t>drainage</a:t>
            </a:r>
            <a:r>
              <a:rPr lang="de-DE" i="1" dirty="0"/>
              <a:t> in experimental </a:t>
            </a:r>
            <a:r>
              <a:rPr lang="de-DE" i="1" dirty="0" err="1"/>
              <a:t>peritonitis</a:t>
            </a:r>
            <a:r>
              <a:rPr lang="de-DE" i="1" dirty="0"/>
              <a:t> in </a:t>
            </a:r>
            <a:r>
              <a:rPr lang="de-DE" i="1" dirty="0" err="1"/>
              <a:t>dogs</a:t>
            </a:r>
            <a:r>
              <a:rPr lang="de-DE" dirty="0"/>
              <a:t>. </a:t>
            </a:r>
            <a:r>
              <a:rPr lang="de-DE" dirty="0" err="1"/>
              <a:t>Vet</a:t>
            </a:r>
            <a:r>
              <a:rPr lang="de-DE" dirty="0"/>
              <a:t> </a:t>
            </a:r>
            <a:r>
              <a:rPr lang="de-DE" dirty="0" err="1"/>
              <a:t>Surg</a:t>
            </a:r>
            <a:r>
              <a:rPr lang="de-DE" dirty="0"/>
              <a:t> 2001</a:t>
            </a:r>
            <a:endParaRPr lang="en-US" dirty="0"/>
          </a:p>
          <a:p>
            <a:pPr marL="0" indent="0">
              <a:buNone/>
            </a:pPr>
            <a:r>
              <a:rPr lang="en-US" dirty="0"/>
              <a:t>Parsons KJ, Owen LJ, Lee K, </a:t>
            </a:r>
            <a:r>
              <a:rPr lang="en-US" dirty="0" err="1"/>
              <a:t>Tivers</a:t>
            </a:r>
            <a:r>
              <a:rPr lang="en-US" dirty="0"/>
              <a:t> MS and Gregory SP, </a:t>
            </a:r>
            <a:r>
              <a:rPr lang="en-US" i="1" dirty="0"/>
              <a:t>A retrospective study of surgically treated cases of septic peritonitis in the cat (2000-2007).  </a:t>
            </a:r>
            <a:r>
              <a:rPr lang="en-US" dirty="0"/>
              <a:t>J </a:t>
            </a:r>
            <a:r>
              <a:rPr lang="en-US" dirty="0" err="1"/>
              <a:t>Sm</a:t>
            </a:r>
            <a:r>
              <a:rPr lang="en-US" dirty="0"/>
              <a:t> </a:t>
            </a:r>
            <a:r>
              <a:rPr lang="en-US" dirty="0" err="1"/>
              <a:t>Anim</a:t>
            </a:r>
            <a:r>
              <a:rPr lang="en-US" dirty="0"/>
              <a:t> </a:t>
            </a:r>
            <a:r>
              <a:rPr lang="en-US" dirty="0" err="1"/>
              <a:t>Prac</a:t>
            </a:r>
            <a:r>
              <a:rPr lang="en-US" dirty="0"/>
              <a:t> 2009 (50).</a:t>
            </a:r>
          </a:p>
          <a:p>
            <a:pPr marL="0" indent="0">
              <a:buNone/>
            </a:pPr>
            <a:r>
              <a:rPr lang="en-US" dirty="0" err="1"/>
              <a:t>Pumphrey</a:t>
            </a:r>
            <a:r>
              <a:rPr lang="en-US" dirty="0"/>
              <a:t> SA, Pirie CG, </a:t>
            </a:r>
            <a:r>
              <a:rPr lang="en-US" dirty="0" err="1"/>
              <a:t>Rozanski</a:t>
            </a:r>
            <a:r>
              <a:rPr lang="en-US" dirty="0"/>
              <a:t> EA, </a:t>
            </a:r>
            <a:r>
              <a:rPr lang="en-US" i="1" dirty="0"/>
              <a:t>Uveitis associated with septic peritonitis in a cat.</a:t>
            </a:r>
            <a:r>
              <a:rPr lang="en-US" dirty="0"/>
              <a:t>  JVECC 2011: 21 (3)</a:t>
            </a:r>
            <a:r>
              <a:rPr lang="en-US" dirty="0" smtClean="0"/>
              <a:t>.</a:t>
            </a:r>
          </a:p>
          <a:p>
            <a:pPr marL="0" indent="0">
              <a:buNone/>
            </a:pPr>
            <a:r>
              <a:rPr lang="en-US" dirty="0" smtClean="0"/>
              <a:t>Ralphs </a:t>
            </a:r>
            <a:r>
              <a:rPr lang="en-US" dirty="0"/>
              <a:t>SC, </a:t>
            </a:r>
            <a:r>
              <a:rPr lang="en-US" dirty="0" err="1"/>
              <a:t>Jessen</a:t>
            </a:r>
            <a:r>
              <a:rPr lang="en-US" dirty="0"/>
              <a:t> CR, </a:t>
            </a:r>
            <a:r>
              <a:rPr lang="en-US" dirty="0" err="1"/>
              <a:t>Lipowitz</a:t>
            </a:r>
            <a:r>
              <a:rPr lang="en-US" dirty="0"/>
              <a:t> AJ.  Risk factors for leakage following intestinal anastomosis in dogs and cats 115 cases (1991-2000). </a:t>
            </a:r>
            <a:r>
              <a:rPr lang="en-US" i="1" dirty="0"/>
              <a:t>JAVMA </a:t>
            </a:r>
            <a:r>
              <a:rPr lang="en-US" dirty="0"/>
              <a:t>2003; 223</a:t>
            </a:r>
          </a:p>
          <a:p>
            <a:pPr marL="0" indent="0">
              <a:buNone/>
            </a:pPr>
            <a:r>
              <a:rPr lang="en-US" dirty="0"/>
              <a:t>Rogers CL, Gibson C, Mitchell SL, Keating JH, </a:t>
            </a:r>
            <a:r>
              <a:rPr lang="en-US" dirty="0" err="1"/>
              <a:t>Rozanski</a:t>
            </a:r>
            <a:r>
              <a:rPr lang="en-US" dirty="0"/>
              <a:t> EA, </a:t>
            </a:r>
            <a:r>
              <a:rPr lang="en-US" i="1" dirty="0"/>
              <a:t>Disseminated candidiasis secondary to fungal and bacterial peritonitis in a young dog.  </a:t>
            </a:r>
            <a:r>
              <a:rPr lang="en-US" dirty="0"/>
              <a:t>JVECC 2009: 19 (2)</a:t>
            </a:r>
            <a:r>
              <a:rPr lang="en-US" dirty="0" smtClean="0"/>
              <a:t>.</a:t>
            </a:r>
          </a:p>
          <a:p>
            <a:pPr marL="0" indent="0">
              <a:buNone/>
            </a:pPr>
            <a:r>
              <a:rPr lang="en-US" dirty="0" err="1" smtClean="0"/>
              <a:t>Ruthrauff</a:t>
            </a:r>
            <a:r>
              <a:rPr lang="en-US" dirty="0" smtClean="0"/>
              <a:t> </a:t>
            </a:r>
            <a:r>
              <a:rPr lang="en-US" dirty="0"/>
              <a:t>CM, Smith J, </a:t>
            </a:r>
            <a:r>
              <a:rPr lang="en-US" dirty="0" err="1"/>
              <a:t>Glerum</a:t>
            </a:r>
            <a:r>
              <a:rPr lang="en-US" dirty="0"/>
              <a:t> L, </a:t>
            </a:r>
            <a:r>
              <a:rPr lang="en-US" i="1" dirty="0"/>
              <a:t>Primary bacterial septic peritonitis in cats: 13 cases.  </a:t>
            </a:r>
            <a:r>
              <a:rPr lang="en-US" dirty="0"/>
              <a:t>JAAHA 2009 (45).</a:t>
            </a:r>
          </a:p>
          <a:p>
            <a:pPr marL="0" indent="0">
              <a:buNone/>
            </a:pPr>
            <a:r>
              <a:rPr lang="en-US" dirty="0" err="1"/>
              <a:t>Staatz</a:t>
            </a:r>
            <a:r>
              <a:rPr lang="en-US" dirty="0"/>
              <a:t> AJ, Monnet E, </a:t>
            </a:r>
            <a:r>
              <a:rPr lang="en-US" dirty="0" err="1"/>
              <a:t>Seim</a:t>
            </a:r>
            <a:r>
              <a:rPr lang="en-US" dirty="0"/>
              <a:t> HB III, </a:t>
            </a:r>
            <a:r>
              <a:rPr lang="en-US" i="1" dirty="0"/>
              <a:t>Open peritoneal drainage versus primary closure for the treatment of septic peritonitis in dogs and cats: 42 cases (1993-1999)</a:t>
            </a:r>
            <a:r>
              <a:rPr lang="en-US" dirty="0"/>
              <a:t>. Vet </a:t>
            </a:r>
            <a:r>
              <a:rPr lang="en-US" dirty="0" err="1"/>
              <a:t>Surg</a:t>
            </a:r>
            <a:r>
              <a:rPr lang="en-US" dirty="0"/>
              <a:t> 2002: 31.</a:t>
            </a:r>
          </a:p>
          <a:p>
            <a:pPr marL="0" indent="0">
              <a:buNone/>
            </a:pPr>
            <a:r>
              <a:rPr lang="en-US" dirty="0"/>
              <a:t>Swann and Hughes, </a:t>
            </a:r>
            <a:r>
              <a:rPr lang="en-US" i="1" dirty="0"/>
              <a:t>Diagnosis and management of peritonitis.  </a:t>
            </a:r>
            <a:r>
              <a:rPr lang="en-US" dirty="0"/>
              <a:t>Veterinary Clinics of North America: Small Animal Practice 2000: 30 (3). </a:t>
            </a:r>
          </a:p>
          <a:p>
            <a:pPr marL="0" indent="0">
              <a:buNone/>
            </a:pPr>
            <a:r>
              <a:rPr lang="en-US" dirty="0" err="1"/>
              <a:t>Szabo</a:t>
            </a:r>
            <a:r>
              <a:rPr lang="en-US" dirty="0"/>
              <a:t> SD, Jermyn K, Neel J, Mathews KG, </a:t>
            </a:r>
            <a:r>
              <a:rPr lang="en-US" i="1" dirty="0"/>
              <a:t>Evaluation of </a:t>
            </a:r>
            <a:r>
              <a:rPr lang="en-US" i="1" dirty="0" err="1"/>
              <a:t>postceliotomy</a:t>
            </a:r>
            <a:r>
              <a:rPr lang="en-US" i="1" dirty="0"/>
              <a:t> peritoneal drain fluid volume, cytology, and blood-to-peritoneal fluid lactate and glucose differences in normal dogs.  </a:t>
            </a:r>
            <a:r>
              <a:rPr lang="en-US" dirty="0"/>
              <a:t>Vet </a:t>
            </a:r>
            <a:r>
              <a:rPr lang="en-US" dirty="0" err="1"/>
              <a:t>Surg</a:t>
            </a:r>
            <a:r>
              <a:rPr lang="en-US" dirty="0"/>
              <a:t> 2011 (40)</a:t>
            </a:r>
            <a:r>
              <a:rPr lang="en-US" dirty="0" smtClean="0"/>
              <a:t>.</a:t>
            </a:r>
          </a:p>
          <a:p>
            <a:pPr marL="0" indent="0">
              <a:buNone/>
            </a:pPr>
            <a:r>
              <a:rPr lang="en-US" dirty="0"/>
              <a:t>Weiss DJ, </a:t>
            </a:r>
            <a:r>
              <a:rPr lang="en-US" dirty="0" err="1"/>
              <a:t>Krehbiel</a:t>
            </a:r>
            <a:r>
              <a:rPr lang="en-US" dirty="0"/>
              <a:t> JD. Studies of the pathogenesis of anemia of inflammation: erythrocyte survival.  </a:t>
            </a:r>
            <a:r>
              <a:rPr lang="en-US" i="1" dirty="0"/>
              <a:t>Am J Vet Res</a:t>
            </a:r>
            <a:r>
              <a:rPr lang="en-US" dirty="0"/>
              <a:t> 1983 (44).</a:t>
            </a:r>
          </a:p>
          <a:p>
            <a:pPr marL="0" indent="0">
              <a:buNone/>
            </a:pPr>
            <a:r>
              <a:rPr lang="en-US" dirty="0"/>
              <a:t>Weiss DJ, </a:t>
            </a:r>
            <a:r>
              <a:rPr lang="en-US" dirty="0" err="1"/>
              <a:t>Mcclay</a:t>
            </a:r>
            <a:r>
              <a:rPr lang="en-US" dirty="0"/>
              <a:t> CB.  Studies on the pathogenesis of the erythrocyte destruction associated with the anemia of inflammatory disease.  </a:t>
            </a:r>
            <a:r>
              <a:rPr lang="en-US" i="1" dirty="0"/>
              <a:t>Vet </a:t>
            </a:r>
            <a:r>
              <a:rPr lang="en-US" i="1" dirty="0" err="1"/>
              <a:t>Clin</a:t>
            </a:r>
            <a:r>
              <a:rPr lang="en-US" i="1" dirty="0"/>
              <a:t> </a:t>
            </a:r>
            <a:r>
              <a:rPr lang="en-US" i="1" dirty="0" err="1"/>
              <a:t>Pathol</a:t>
            </a:r>
            <a:r>
              <a:rPr lang="en-US" dirty="0"/>
              <a:t>. 1988 (17</a:t>
            </a:r>
            <a:r>
              <a:rPr lang="en-US" dirty="0" smtClean="0"/>
              <a:t>)</a:t>
            </a:r>
            <a:endParaRPr lang="en-US" dirty="0"/>
          </a:p>
          <a:p>
            <a:pPr marL="0" indent="0">
              <a:buNone/>
            </a:pPr>
            <a:r>
              <a:rPr lang="en-US" dirty="0"/>
              <a:t>Winkler KP and Greenfield CL, </a:t>
            </a:r>
            <a:r>
              <a:rPr lang="en-US" i="1" dirty="0"/>
              <a:t>Potential prognostic indicators in diffuse peritonitis treated with open peritoneal drainage in the canine patient.</a:t>
            </a:r>
            <a:r>
              <a:rPr lang="en-US" dirty="0"/>
              <a:t> JVECC 2000: 10 (4).</a:t>
            </a:r>
          </a:p>
          <a:p>
            <a:pPr marL="0" indent="0">
              <a:buNone/>
            </a:pPr>
            <a:r>
              <a:rPr lang="en-US" dirty="0" err="1"/>
              <a:t>Woolfson</a:t>
            </a:r>
            <a:r>
              <a:rPr lang="en-US" dirty="0"/>
              <a:t> JM and </a:t>
            </a:r>
            <a:r>
              <a:rPr lang="en-US" dirty="0" err="1"/>
              <a:t>Dulisch</a:t>
            </a:r>
            <a:r>
              <a:rPr lang="en-US" dirty="0"/>
              <a:t> ML, </a:t>
            </a:r>
            <a:r>
              <a:rPr lang="en-US" i="1" dirty="0"/>
              <a:t>Open abdominal drainage in the treatment of generalized peritonitis in 25 dogs and cats.  </a:t>
            </a:r>
            <a:r>
              <a:rPr lang="en-US" dirty="0"/>
              <a:t>Vet </a:t>
            </a:r>
            <a:r>
              <a:rPr lang="en-US" dirty="0" err="1"/>
              <a:t>Surg</a:t>
            </a:r>
            <a:r>
              <a:rPr lang="en-US" dirty="0"/>
              <a:t> 1986: 15 (1).</a:t>
            </a:r>
          </a:p>
          <a:p>
            <a:pPr marL="0" indent="0">
              <a:buNone/>
            </a:pPr>
            <a:endParaRPr lang="en-US" dirty="0"/>
          </a:p>
        </p:txBody>
      </p:sp>
    </p:spTree>
    <p:extLst>
      <p:ext uri="{BB962C8B-B14F-4D97-AF65-F5344CB8AC3E}">
        <p14:creationId xmlns:p14="http://schemas.microsoft.com/office/powerpoint/2010/main" val="3174616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of septic peritonitis</a:t>
            </a:r>
            <a:endParaRPr lang="en-US" dirty="0"/>
          </a:p>
        </p:txBody>
      </p:sp>
      <p:sp>
        <p:nvSpPr>
          <p:cNvPr id="3" name="Content Placeholder 2"/>
          <p:cNvSpPr>
            <a:spLocks noGrp="1"/>
          </p:cNvSpPr>
          <p:nvPr>
            <p:ph idx="1"/>
          </p:nvPr>
        </p:nvSpPr>
        <p:spPr/>
        <p:txBody>
          <a:bodyPr/>
          <a:lstStyle/>
          <a:p>
            <a:r>
              <a:rPr lang="en-US" dirty="0" smtClean="0"/>
              <a:t>Compartmentalization of disease occurs in the peritoneum, resulting in greater concentrations of inflammatory cytokines and markers in peritoneal fluid than in the blood</a:t>
            </a:r>
          </a:p>
          <a:p>
            <a:r>
              <a:rPr lang="en-US" dirty="0" smtClean="0"/>
              <a:t>Additionally, the peritoneum may act as a barrier decreasing the absorption of inflammatory markers into the blood</a:t>
            </a:r>
            <a:endParaRPr lang="en-US" dirty="0"/>
          </a:p>
        </p:txBody>
      </p:sp>
    </p:spTree>
    <p:extLst>
      <p:ext uri="{BB962C8B-B14F-4D97-AF65-F5344CB8AC3E}">
        <p14:creationId xmlns:p14="http://schemas.microsoft.com/office/powerpoint/2010/main" val="64448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Evidence for compartmentalization in septic peritonitis</a:t>
            </a:r>
            <a:endParaRPr lang="en-US" sz="3200" dirty="0"/>
          </a:p>
        </p:txBody>
      </p:sp>
      <p:sp>
        <p:nvSpPr>
          <p:cNvPr id="3" name="Content Placeholder 2"/>
          <p:cNvSpPr>
            <a:spLocks noGrp="1"/>
          </p:cNvSpPr>
          <p:nvPr>
            <p:ph idx="1"/>
          </p:nvPr>
        </p:nvSpPr>
        <p:spPr>
          <a:xfrm>
            <a:off x="779463" y="2794893"/>
            <a:ext cx="7583488" cy="4297363"/>
          </a:xfrm>
        </p:spPr>
        <p:txBody>
          <a:bodyPr>
            <a:normAutofit lnSpcReduction="10000"/>
          </a:bodyPr>
          <a:lstStyle/>
          <a:p>
            <a:r>
              <a:rPr lang="en-US" dirty="0" smtClean="0"/>
              <a:t>Compartmentalization results in greater concentrations of inflammatory markers in peritoneal fluid than in blood and a lack of correlation between peritoneal fluid and serum inflammatory marker concentrations occurs</a:t>
            </a:r>
          </a:p>
          <a:p>
            <a:endParaRPr lang="en-US" dirty="0"/>
          </a:p>
          <a:p>
            <a:endParaRPr lang="en-US" dirty="0" smtClean="0"/>
          </a:p>
          <a:p>
            <a:r>
              <a:rPr lang="en-US" dirty="0" smtClean="0"/>
              <a:t>TNF-alpha concentrations were found to be greater in the abdominal fluid than in the serum, suggesting that compartmentalization occurs in dogs as well</a:t>
            </a:r>
            <a:endParaRPr lang="en-US" dirty="0"/>
          </a:p>
        </p:txBody>
      </p:sp>
      <p:sp>
        <p:nvSpPr>
          <p:cNvPr id="4" name="TextBox 3"/>
          <p:cNvSpPr txBox="1"/>
          <p:nvPr/>
        </p:nvSpPr>
        <p:spPr>
          <a:xfrm>
            <a:off x="138964" y="4523666"/>
            <a:ext cx="8789586" cy="1231106"/>
          </a:xfrm>
          <a:prstGeom prst="rect">
            <a:avLst/>
          </a:prstGeom>
          <a:noFill/>
        </p:spPr>
        <p:txBody>
          <a:bodyPr wrap="none" rtlCol="0">
            <a:spAutoFit/>
          </a:bodyPr>
          <a:lstStyle/>
          <a:p>
            <a:pPr algn="ctr"/>
            <a:r>
              <a:rPr lang="en-US" sz="2800" dirty="0" smtClean="0"/>
              <a:t>TNF-alpha Levels in the Serum and Abdominal Fluid of </a:t>
            </a:r>
          </a:p>
          <a:p>
            <a:pPr algn="ctr"/>
            <a:r>
              <a:rPr lang="en-US" sz="2800" dirty="0" smtClean="0"/>
              <a:t>Dogs with Septic Peritonitis</a:t>
            </a:r>
          </a:p>
          <a:p>
            <a:pPr algn="ctr"/>
            <a:r>
              <a:rPr lang="en-US" dirty="0" err="1" smtClean="0"/>
              <a:t>Humm</a:t>
            </a:r>
            <a:r>
              <a:rPr lang="en-US" dirty="0" smtClean="0"/>
              <a:t> KR, </a:t>
            </a:r>
            <a:r>
              <a:rPr lang="en-US" dirty="0" err="1" smtClean="0"/>
              <a:t>Boag</a:t>
            </a:r>
            <a:r>
              <a:rPr lang="en-US" dirty="0" smtClean="0"/>
              <a:t> AK, House AK, VECCS 2008</a:t>
            </a:r>
            <a:endParaRPr lang="en-US" dirty="0"/>
          </a:p>
        </p:txBody>
      </p:sp>
      <p:sp>
        <p:nvSpPr>
          <p:cNvPr id="5" name="TextBox 4"/>
          <p:cNvSpPr txBox="1"/>
          <p:nvPr/>
        </p:nvSpPr>
        <p:spPr>
          <a:xfrm>
            <a:off x="130736" y="1578466"/>
            <a:ext cx="8745603" cy="1231106"/>
          </a:xfrm>
          <a:prstGeom prst="rect">
            <a:avLst/>
          </a:prstGeom>
          <a:noFill/>
        </p:spPr>
        <p:txBody>
          <a:bodyPr wrap="none" rtlCol="0">
            <a:spAutoFit/>
          </a:bodyPr>
          <a:lstStyle/>
          <a:p>
            <a:pPr algn="ctr"/>
            <a:r>
              <a:rPr lang="en-US" sz="2800" dirty="0" smtClean="0"/>
              <a:t>Limits of Peritoneal </a:t>
            </a:r>
            <a:r>
              <a:rPr lang="en-US" sz="2800" dirty="0"/>
              <a:t>C</a:t>
            </a:r>
            <a:r>
              <a:rPr lang="en-US" sz="2800" dirty="0" smtClean="0"/>
              <a:t>ytokine </a:t>
            </a:r>
            <a:r>
              <a:rPr lang="en-US" sz="2800" dirty="0"/>
              <a:t>M</a:t>
            </a:r>
            <a:r>
              <a:rPr lang="en-US" sz="2800" dirty="0" smtClean="0"/>
              <a:t>easurements during</a:t>
            </a:r>
          </a:p>
          <a:p>
            <a:pPr algn="ctr"/>
            <a:r>
              <a:rPr lang="en-US" sz="2800" dirty="0" smtClean="0"/>
              <a:t>Abdominal</a:t>
            </a:r>
            <a:r>
              <a:rPr lang="en-US" sz="2800" dirty="0"/>
              <a:t> </a:t>
            </a:r>
            <a:r>
              <a:rPr lang="en-US" sz="2800" dirty="0" smtClean="0"/>
              <a:t>Lavage </a:t>
            </a:r>
            <a:r>
              <a:rPr lang="en-US" sz="2800" dirty="0"/>
              <a:t>T</a:t>
            </a:r>
            <a:r>
              <a:rPr lang="en-US" sz="2800" dirty="0" smtClean="0"/>
              <a:t>reatment for </a:t>
            </a:r>
            <a:r>
              <a:rPr lang="en-US" sz="2800" dirty="0" err="1"/>
              <a:t>I</a:t>
            </a:r>
            <a:r>
              <a:rPr lang="en-US" sz="2800" dirty="0" err="1" smtClean="0"/>
              <a:t>ntraabdominal</a:t>
            </a:r>
            <a:r>
              <a:rPr lang="en-US" sz="2800" dirty="0" smtClean="0"/>
              <a:t> Sepsis</a:t>
            </a:r>
          </a:p>
          <a:p>
            <a:pPr algn="ctr"/>
            <a:r>
              <a:rPr lang="en-US" dirty="0" err="1" smtClean="0"/>
              <a:t>Scheingraber</a:t>
            </a:r>
            <a:r>
              <a:rPr lang="en-US" dirty="0" smtClean="0"/>
              <a:t> S, </a:t>
            </a:r>
            <a:r>
              <a:rPr lang="en-US" dirty="0" err="1" smtClean="0"/>
              <a:t>Bauerfeind</a:t>
            </a:r>
            <a:r>
              <a:rPr lang="en-US" dirty="0" smtClean="0"/>
              <a:t> F, Bohme J, et al, Am J </a:t>
            </a:r>
            <a:r>
              <a:rPr lang="en-US" dirty="0" err="1" smtClean="0"/>
              <a:t>Surg</a:t>
            </a:r>
            <a:r>
              <a:rPr lang="en-US" dirty="0" smtClean="0"/>
              <a:t> 2001</a:t>
            </a:r>
          </a:p>
        </p:txBody>
      </p:sp>
    </p:spTree>
    <p:extLst>
      <p:ext uri="{BB962C8B-B14F-4D97-AF65-F5344CB8AC3E}">
        <p14:creationId xmlns:p14="http://schemas.microsoft.com/office/powerpoint/2010/main" val="845954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Evidence for compartmentalization in septic peritonitis</a:t>
            </a:r>
            <a:endParaRPr lang="en-US" sz="3200" dirty="0"/>
          </a:p>
        </p:txBody>
      </p:sp>
      <p:sp>
        <p:nvSpPr>
          <p:cNvPr id="3" name="Content Placeholder 2"/>
          <p:cNvSpPr>
            <a:spLocks noGrp="1"/>
          </p:cNvSpPr>
          <p:nvPr>
            <p:ph idx="1"/>
          </p:nvPr>
        </p:nvSpPr>
        <p:spPr>
          <a:xfrm>
            <a:off x="779463" y="2551167"/>
            <a:ext cx="7583488" cy="4297363"/>
          </a:xfrm>
        </p:spPr>
        <p:txBody>
          <a:bodyPr>
            <a:normAutofit fontScale="85000" lnSpcReduction="20000"/>
          </a:bodyPr>
          <a:lstStyle/>
          <a:p>
            <a:r>
              <a:rPr lang="en-US" dirty="0" smtClean="0"/>
              <a:t>Prospective observational study including 112 dogs (63 critically ill dogs (sepsis n=29, NSIRS n=34)) and 49 healthy control dogs</a:t>
            </a:r>
          </a:p>
          <a:p>
            <a:r>
              <a:rPr lang="en-US" dirty="0" smtClean="0"/>
              <a:t>Serum NT-</a:t>
            </a:r>
            <a:r>
              <a:rPr lang="en-US" dirty="0" err="1" smtClean="0"/>
              <a:t>pCNP</a:t>
            </a:r>
            <a:r>
              <a:rPr lang="en-US" dirty="0" smtClean="0"/>
              <a:t> collected and measured within 24 hours of ICU admission for critically ill dogs and on presentation for healthy dogs</a:t>
            </a:r>
          </a:p>
          <a:p>
            <a:r>
              <a:rPr lang="en-US" dirty="0" smtClean="0"/>
              <a:t>Using a cut-off value of 10.1pmol/L, AUC, sensitivity and specificity of NT-</a:t>
            </a:r>
            <a:r>
              <a:rPr lang="en-US" dirty="0" err="1" smtClean="0"/>
              <a:t>pCNP</a:t>
            </a:r>
            <a:r>
              <a:rPr lang="en-US" dirty="0" smtClean="0"/>
              <a:t> for differentiating dogs with sepsis from dogs with NSIRS or healthy control dogs were 0.71, 65.5% and 89.2%, respectively</a:t>
            </a:r>
          </a:p>
          <a:p>
            <a:r>
              <a:rPr lang="en-US" dirty="0" smtClean="0"/>
              <a:t>Serum NT-</a:t>
            </a:r>
            <a:r>
              <a:rPr lang="en-US" dirty="0" err="1" smtClean="0"/>
              <a:t>pCNP</a:t>
            </a:r>
            <a:r>
              <a:rPr lang="en-US" dirty="0" smtClean="0"/>
              <a:t> had poor sensitivity for peritoneal sources of sepsis (75% of dogs with septic peritonitis had false negatives)</a:t>
            </a:r>
          </a:p>
          <a:p>
            <a:r>
              <a:rPr lang="en-US" dirty="0" smtClean="0"/>
              <a:t>Excluding dogs with septic peritonitis, AUC, sensitivity and specificity increased to 0.92, 94% and 89%, respectively</a:t>
            </a:r>
          </a:p>
        </p:txBody>
      </p:sp>
      <p:sp>
        <p:nvSpPr>
          <p:cNvPr id="4" name="TextBox 3"/>
          <p:cNvSpPr txBox="1"/>
          <p:nvPr/>
        </p:nvSpPr>
        <p:spPr>
          <a:xfrm>
            <a:off x="501270" y="1345920"/>
            <a:ext cx="8122736" cy="1231106"/>
          </a:xfrm>
          <a:prstGeom prst="rect">
            <a:avLst/>
          </a:prstGeom>
          <a:noFill/>
        </p:spPr>
        <p:txBody>
          <a:bodyPr wrap="none" rtlCol="0">
            <a:spAutoFit/>
          </a:bodyPr>
          <a:lstStyle/>
          <a:p>
            <a:pPr algn="ctr"/>
            <a:r>
              <a:rPr lang="en-US" sz="2800" dirty="0" smtClean="0"/>
              <a:t>Evaluation of Serum NT-</a:t>
            </a:r>
            <a:r>
              <a:rPr lang="en-US" sz="2800" dirty="0" err="1" smtClean="0"/>
              <a:t>pCNP</a:t>
            </a:r>
            <a:r>
              <a:rPr lang="en-US" sz="2800" dirty="0" smtClean="0"/>
              <a:t> as a Diagnostic and </a:t>
            </a:r>
          </a:p>
          <a:p>
            <a:pPr algn="ctr"/>
            <a:r>
              <a:rPr lang="en-US" sz="2800" dirty="0" smtClean="0"/>
              <a:t>Prognostic Biomarker for Sepsis in Dogs</a:t>
            </a:r>
          </a:p>
          <a:p>
            <a:pPr algn="ctr"/>
            <a:r>
              <a:rPr lang="en-US" dirty="0" err="1" smtClean="0"/>
              <a:t>DeClue</a:t>
            </a:r>
            <a:r>
              <a:rPr lang="en-US" dirty="0" smtClean="0"/>
              <a:t> AE, </a:t>
            </a:r>
            <a:r>
              <a:rPr lang="en-US" dirty="0" err="1" smtClean="0"/>
              <a:t>Osterbur</a:t>
            </a:r>
            <a:r>
              <a:rPr lang="en-US" dirty="0" smtClean="0"/>
              <a:t> K, </a:t>
            </a:r>
            <a:r>
              <a:rPr lang="en-US" dirty="0" err="1" smtClean="0"/>
              <a:t>Bigio</a:t>
            </a:r>
            <a:r>
              <a:rPr lang="en-US" dirty="0" smtClean="0"/>
              <a:t> A, Sharp CR, J Vet Intern Med 2011</a:t>
            </a:r>
          </a:p>
        </p:txBody>
      </p:sp>
    </p:spTree>
    <p:extLst>
      <p:ext uri="{BB962C8B-B14F-4D97-AF65-F5344CB8AC3E}">
        <p14:creationId xmlns:p14="http://schemas.microsoft.com/office/powerpoint/2010/main" val="41913766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recedent">
  <a:themeElements>
    <a:clrScheme name="Precedent">
      <a:dk1>
        <a:srgbClr val="921F07"/>
      </a:dk1>
      <a:lt1>
        <a:sysClr val="window" lastClr="FFFFFF"/>
      </a:lt1>
      <a:dk2>
        <a:srgbClr val="333333"/>
      </a:dk2>
      <a:lt2>
        <a:srgbClr val="E5E5D3"/>
      </a:lt2>
      <a:accent1>
        <a:srgbClr val="993232"/>
      </a:accent1>
      <a:accent2>
        <a:srgbClr val="9B6C34"/>
      </a:accent2>
      <a:accent3>
        <a:srgbClr val="736C5D"/>
      </a:accent3>
      <a:accent4>
        <a:srgbClr val="C9972B"/>
      </a:accent4>
      <a:accent5>
        <a:srgbClr val="C95F2B"/>
      </a:accent5>
      <a:accent6>
        <a:srgbClr val="8F7A05"/>
      </a:accent6>
      <a:hlink>
        <a:srgbClr val="933926"/>
      </a:hlink>
      <a:folHlink>
        <a:srgbClr val="916019"/>
      </a:folHlink>
    </a:clrScheme>
    <a:fontScheme name="Precedent">
      <a:majorFont>
        <a:latin typeface="Perpetua Titling MT"/>
        <a:ea typeface=""/>
        <a:cs typeface=""/>
        <a:font script="Jpan" typeface="ＭＳ Ｐ明朝"/>
      </a:majorFont>
      <a:minorFont>
        <a:latin typeface="Calisto MT"/>
        <a:ea typeface=""/>
        <a:cs typeface=""/>
        <a:font script="Jpan" typeface="ＭＳ Ｐ明朝"/>
      </a:minorFont>
    </a:fontScheme>
    <a:fmtScheme name="Precedent">
      <a:fillStyleLst>
        <a:solidFill>
          <a:schemeClr val="phClr"/>
        </a:solidFill>
        <a:gradFill rotWithShape="1">
          <a:gsLst>
            <a:gs pos="0">
              <a:schemeClr val="phClr">
                <a:tint val="100000"/>
                <a:shade val="90000"/>
                <a:satMod val="135000"/>
              </a:schemeClr>
            </a:gs>
            <a:gs pos="100000">
              <a:schemeClr val="phClr">
                <a:tint val="100000"/>
                <a:shade val="30000"/>
                <a:satMod val="135000"/>
              </a:schemeClr>
            </a:gs>
          </a:gsLst>
          <a:path path="circle">
            <a:fillToRect l="70000" t="10000" b="70000"/>
          </a:path>
        </a:gradFill>
        <a:blipFill rotWithShape="1">
          <a:blip xmlns:r="http://schemas.openxmlformats.org/officeDocument/2006/relationships" r:embed="rId1">
            <a:duotone>
              <a:schemeClr val="phClr">
                <a:shade val="10000"/>
                <a:satMod val="135000"/>
              </a:schemeClr>
              <a:schemeClr val="phClr">
                <a:satMod val="150000"/>
                <a:lumMod val="110000"/>
              </a:schemeClr>
            </a:duotone>
          </a:blip>
          <a:stretch/>
        </a:blipFill>
      </a:fillStyleLst>
      <a:lnStyleLst>
        <a:ln w="12700" cap="flat" cmpd="sng" algn="ctr">
          <a:solidFill>
            <a:schemeClr val="phClr">
              <a:shade val="95000"/>
              <a:satMod val="105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25400" dir="4800000" sx="103000" sy="103000" rotWithShape="0">
              <a:srgbClr val="000000">
                <a:alpha val="45000"/>
              </a:srgbClr>
            </a:outerShdw>
          </a:effectLst>
          <a:scene3d>
            <a:camera prst="orthographicFront">
              <a:rot lat="0" lon="0" rev="0"/>
            </a:camera>
            <a:lightRig rig="balanced" dir="tl">
              <a:rot lat="0" lon="0" rev="3000000"/>
            </a:lightRig>
          </a:scene3d>
          <a:sp3d prstMaterial="softEdge">
            <a:bevelT w="0" h="0"/>
          </a:sp3d>
        </a:effectStyle>
        <a:effectStyle>
          <a:effectLst>
            <a:innerShdw blurRad="127000" dist="38100" dir="13200000">
              <a:srgbClr val="000000">
                <a:alpha val="75000"/>
              </a:srgbClr>
            </a:innerShdw>
            <a:outerShdw blurRad="38100" dist="12700" dir="1800000" sx="101000" sy="101000" rotWithShape="0">
              <a:srgbClr val="000000">
                <a:alpha val="40000"/>
              </a:srgbClr>
            </a:outerShdw>
            <a:reflection blurRad="127000" stA="25000" endPos="30000" dist="12700" dir="5400000" sy="-100000" rotWithShape="0"/>
          </a:effectLst>
          <a:scene3d>
            <a:camera prst="orthographicFront">
              <a:rot lat="0" lon="0" rev="0"/>
            </a:camera>
            <a:lightRig rig="twoPt" dir="t">
              <a:rot lat="0" lon="0" rev="1200000"/>
            </a:lightRig>
          </a:scene3d>
          <a:sp3d>
            <a:bevelT w="0" h="0"/>
          </a:sp3d>
        </a:effectStyle>
      </a:effectStyleLst>
      <a:bgFillStyleLst>
        <a:solidFill>
          <a:schemeClr val="phClr"/>
        </a:solidFill>
        <a:gradFill rotWithShape="1">
          <a:gsLst>
            <a:gs pos="0">
              <a:schemeClr val="phClr">
                <a:tint val="100000"/>
                <a:shade val="90000"/>
                <a:satMod val="135000"/>
              </a:schemeClr>
            </a:gs>
            <a:gs pos="100000">
              <a:schemeClr val="phClr">
                <a:shade val="30000"/>
                <a:satMod val="150000"/>
              </a:schemeClr>
            </a:gs>
          </a:gsLst>
          <a:path path="circle">
            <a:fillToRect t="10000" r="70000" b="70000"/>
          </a:path>
        </a:gradFill>
        <a:blipFill rotWithShape="1">
          <a:blip xmlns:r="http://schemas.openxmlformats.org/officeDocument/2006/relationships" r:embed="rId2">
            <a:duotone>
              <a:schemeClr val="phClr">
                <a:shade val="10000"/>
                <a:satMod val="130000"/>
                <a:lumMod val="80000"/>
              </a:schemeClr>
              <a:schemeClr val="phClr">
                <a:satMod val="15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Precedent.thmx</Template>
  <TotalTime>24312</TotalTime>
  <Words>10399</Words>
  <Application>Microsoft Macintosh PowerPoint</Application>
  <PresentationFormat>On-screen Show (4:3)</PresentationFormat>
  <Paragraphs>694</Paragraphs>
  <Slides>62</Slides>
  <Notes>27</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Precedent</vt:lpstr>
      <vt:lpstr>SEPTIC PERITONITIS</vt:lpstr>
      <vt:lpstr>Outline</vt:lpstr>
      <vt:lpstr>Anatomy and Physiology of peritoneal cavity</vt:lpstr>
      <vt:lpstr>Anatomy and physiology of peritoneal cavity</vt:lpstr>
      <vt:lpstr>Definitions</vt:lpstr>
      <vt:lpstr>PATHOPHYSIOLOGY OF SEPTIC PERITONITIS</vt:lpstr>
      <vt:lpstr>Pathophysiology of septic peritonitis</vt:lpstr>
      <vt:lpstr>Evidence for compartmentalization in septic peritonitis</vt:lpstr>
      <vt:lpstr>Evidence for compartmentalization in septic peritonitis</vt:lpstr>
      <vt:lpstr>Etiology</vt:lpstr>
      <vt:lpstr>etiology</vt:lpstr>
      <vt:lpstr>etiology</vt:lpstr>
      <vt:lpstr>HISTORY</vt:lpstr>
      <vt:lpstr>Non-steroidal anti-inflammatories</vt:lpstr>
      <vt:lpstr>Clinical signs</vt:lpstr>
      <vt:lpstr>PHYSICAL EXAM</vt:lpstr>
      <vt:lpstr>DIAGNOSIS</vt:lpstr>
      <vt:lpstr>diagnosis</vt:lpstr>
      <vt:lpstr>diagnosis</vt:lpstr>
      <vt:lpstr>Diagnosis</vt:lpstr>
      <vt:lpstr>DIAGNOSIS</vt:lpstr>
      <vt:lpstr>DIAGNOSIS</vt:lpstr>
      <vt:lpstr>DIAGNOSIS</vt:lpstr>
      <vt:lpstr>diagnosis</vt:lpstr>
      <vt:lpstr>DIAGNOSIS</vt:lpstr>
      <vt:lpstr>DIAGNOSIS</vt:lpstr>
      <vt:lpstr>DIAGNOSIS</vt:lpstr>
      <vt:lpstr>diagnosis</vt:lpstr>
      <vt:lpstr>treatment</vt:lpstr>
      <vt:lpstr>Medical stabilization</vt:lpstr>
      <vt:lpstr>MEDICAl stabilization</vt:lpstr>
      <vt:lpstr>Surgical treatment</vt:lpstr>
      <vt:lpstr>Surgical treatment Common themes in reducing the underlying cAUSE OF SEPTIC PERITONITIS</vt:lpstr>
      <vt:lpstr>Surgical treatment COMMON THEMES IN DIMINISHING THE INFECTIOUS AND FOREIGN MATERIAL LOAD</vt:lpstr>
      <vt:lpstr>Surgical treatment Closure</vt:lpstr>
      <vt:lpstr>Primary closure</vt:lpstr>
      <vt:lpstr>Primary closure</vt:lpstr>
      <vt:lpstr>Drainage techniques</vt:lpstr>
      <vt:lpstr>OPEN peritoneal drainage</vt:lpstr>
      <vt:lpstr>Disadvantages of Open peritoneal drainage</vt:lpstr>
      <vt:lpstr>Open peritoneal drainage</vt:lpstr>
      <vt:lpstr>Open Peritoneal drainage</vt:lpstr>
      <vt:lpstr>Open peritoneal drainage</vt:lpstr>
      <vt:lpstr>Open peritoneal drainage</vt:lpstr>
      <vt:lpstr>Open peritoneal drainage vs. primary closure</vt:lpstr>
      <vt:lpstr>Closed suction drains</vt:lpstr>
      <vt:lpstr>Closed suction drains</vt:lpstr>
      <vt:lpstr>Closed suction drains</vt:lpstr>
      <vt:lpstr>Drain production</vt:lpstr>
      <vt:lpstr>Vacuum-Assisted closure</vt:lpstr>
      <vt:lpstr>Extrahepatic biliary surgery</vt:lpstr>
      <vt:lpstr>Bottom line</vt:lpstr>
      <vt:lpstr>POSToperative monitoring</vt:lpstr>
      <vt:lpstr>Postoperative care</vt:lpstr>
      <vt:lpstr>Prognosis</vt:lpstr>
      <vt:lpstr>PROGNOSIS</vt:lpstr>
      <vt:lpstr>Identification of risk factors for septic peritonitis and failure to survive following Gastrointestinal surgery in dogs</vt:lpstr>
      <vt:lpstr>summARY</vt:lpstr>
      <vt:lpstr>QUESTIONS?</vt:lpstr>
      <vt:lpstr>references</vt:lpstr>
      <vt:lpstr>references</vt:lpstr>
      <vt:lpstr>references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SEPTIC PERITONITIS</dc:title>
  <dc:creator>Jillian DiFazio</dc:creator>
  <cp:lastModifiedBy>Jillian DiFazio</cp:lastModifiedBy>
  <cp:revision>146</cp:revision>
  <dcterms:created xsi:type="dcterms:W3CDTF">2011-08-13T19:17:25Z</dcterms:created>
  <dcterms:modified xsi:type="dcterms:W3CDTF">2011-11-01T17:25:29Z</dcterms:modified>
</cp:coreProperties>
</file>