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diagrams/drawing1.xml" ContentType="application/vnd.ms-office.drawingml.diagramDrawing+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diagrams/quickStyle1.xml" ContentType="application/vnd.openxmlformats-officedocument.drawingml.diagramStyl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9" r:id="rId1"/>
  </p:sldMasterIdLst>
  <p:notesMasterIdLst>
    <p:notesMasterId r:id="rId73"/>
  </p:notesMasterIdLst>
  <p:sldIdLst>
    <p:sldId id="256" r:id="rId2"/>
    <p:sldId id="257" r:id="rId3"/>
    <p:sldId id="280" r:id="rId4"/>
    <p:sldId id="293" r:id="rId5"/>
    <p:sldId id="258" r:id="rId6"/>
    <p:sldId id="260" r:id="rId7"/>
    <p:sldId id="261" r:id="rId8"/>
    <p:sldId id="263" r:id="rId9"/>
    <p:sldId id="262" r:id="rId10"/>
    <p:sldId id="277" r:id="rId11"/>
    <p:sldId id="264" r:id="rId12"/>
    <p:sldId id="265" r:id="rId13"/>
    <p:sldId id="266" r:id="rId14"/>
    <p:sldId id="317" r:id="rId15"/>
    <p:sldId id="268" r:id="rId16"/>
    <p:sldId id="269" r:id="rId17"/>
    <p:sldId id="270" r:id="rId18"/>
    <p:sldId id="271" r:id="rId19"/>
    <p:sldId id="272" r:id="rId20"/>
    <p:sldId id="287" r:id="rId21"/>
    <p:sldId id="288" r:id="rId22"/>
    <p:sldId id="289" r:id="rId23"/>
    <p:sldId id="291" r:id="rId24"/>
    <p:sldId id="290" r:id="rId25"/>
    <p:sldId id="273" r:id="rId26"/>
    <p:sldId id="292" r:id="rId27"/>
    <p:sldId id="275" r:id="rId28"/>
    <p:sldId id="318" r:id="rId29"/>
    <p:sldId id="319" r:id="rId30"/>
    <p:sldId id="267" r:id="rId31"/>
    <p:sldId id="286" r:id="rId32"/>
    <p:sldId id="278" r:id="rId33"/>
    <p:sldId id="279" r:id="rId34"/>
    <p:sldId id="281" r:id="rId35"/>
    <p:sldId id="282" r:id="rId36"/>
    <p:sldId id="283" r:id="rId37"/>
    <p:sldId id="284" r:id="rId38"/>
    <p:sldId id="274" r:id="rId39"/>
    <p:sldId id="276" r:id="rId40"/>
    <p:sldId id="294" r:id="rId41"/>
    <p:sldId id="295" r:id="rId42"/>
    <p:sldId id="296" r:id="rId43"/>
    <p:sldId id="297" r:id="rId44"/>
    <p:sldId id="298" r:id="rId45"/>
    <p:sldId id="299" r:id="rId46"/>
    <p:sldId id="300" r:id="rId47"/>
    <p:sldId id="301" r:id="rId48"/>
    <p:sldId id="302" r:id="rId49"/>
    <p:sldId id="303" r:id="rId50"/>
    <p:sldId id="314" r:id="rId51"/>
    <p:sldId id="315" r:id="rId52"/>
    <p:sldId id="316" r:id="rId53"/>
    <p:sldId id="304" r:id="rId54"/>
    <p:sldId id="306" r:id="rId55"/>
    <p:sldId id="307" r:id="rId56"/>
    <p:sldId id="308" r:id="rId57"/>
    <p:sldId id="305" r:id="rId58"/>
    <p:sldId id="309" r:id="rId59"/>
    <p:sldId id="310" r:id="rId60"/>
    <p:sldId id="321" r:id="rId61"/>
    <p:sldId id="322" r:id="rId62"/>
    <p:sldId id="323" r:id="rId63"/>
    <p:sldId id="324" r:id="rId64"/>
    <p:sldId id="325" r:id="rId65"/>
    <p:sldId id="320" r:id="rId66"/>
    <p:sldId id="313" r:id="rId67"/>
    <p:sldId id="326" r:id="rId68"/>
    <p:sldId id="327" r:id="rId69"/>
    <p:sldId id="259" r:id="rId70"/>
    <p:sldId id="311" r:id="rId71"/>
    <p:sldId id="285"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08" autoAdjust="0"/>
    <p:restoredTop sz="94660"/>
  </p:normalViewPr>
  <p:slideViewPr>
    <p:cSldViewPr snapToGrid="0" snapToObjects="1">
      <p:cViewPr varScale="1">
        <p:scale>
          <a:sx n="69" d="100"/>
          <a:sy n="69" d="100"/>
        </p:scale>
        <p:origin x="-39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264"/>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E9D1553-99D5-2545-80A7-B301905FBF9C}" type="doc">
      <dgm:prSet loTypeId="urn:microsoft.com/office/officeart/2005/8/layout/hierarchy6" loCatId="" qsTypeId="urn:microsoft.com/office/officeart/2005/8/quickstyle/simple4" qsCatId="simple" csTypeId="urn:microsoft.com/office/officeart/2005/8/colors/accent1_2" csCatId="accent1" phldr="1"/>
      <dgm:spPr/>
      <dgm:t>
        <a:bodyPr/>
        <a:lstStyle/>
        <a:p>
          <a:endParaRPr lang="en-US"/>
        </a:p>
      </dgm:t>
    </dgm:pt>
    <dgm:pt modelId="{CE18FE5B-F530-DD4A-AB7D-AF693114D05D}">
      <dgm:prSet phldrT="[Text]" custT="1"/>
      <dgm:spPr/>
      <dgm:t>
        <a:bodyPr/>
        <a:lstStyle/>
        <a:p>
          <a:r>
            <a:rPr lang="en-US" sz="1600" dirty="0" smtClean="0"/>
            <a:t>Lung</a:t>
          </a:r>
          <a:endParaRPr lang="en-US" sz="1600" dirty="0"/>
        </a:p>
      </dgm:t>
    </dgm:pt>
    <dgm:pt modelId="{428229EC-C6DA-5B45-85EF-E6C8829CB2C5}" type="parTrans" cxnId="{88051DDD-2D26-434E-8815-236DC1B723DF}">
      <dgm:prSet/>
      <dgm:spPr/>
      <dgm:t>
        <a:bodyPr/>
        <a:lstStyle/>
        <a:p>
          <a:endParaRPr lang="en-US"/>
        </a:p>
      </dgm:t>
    </dgm:pt>
    <dgm:pt modelId="{5593FA99-2A70-C549-AF49-B6B1A7689B0C}" type="sibTrans" cxnId="{88051DDD-2D26-434E-8815-236DC1B723DF}">
      <dgm:prSet/>
      <dgm:spPr/>
      <dgm:t>
        <a:bodyPr/>
        <a:lstStyle/>
        <a:p>
          <a:endParaRPr lang="en-US"/>
        </a:p>
      </dgm:t>
    </dgm:pt>
    <dgm:pt modelId="{D70C8CE3-FCD9-D040-A145-DAB3F283F235}">
      <dgm:prSet phldrT="[Text]" custT="1"/>
      <dgm:spPr/>
      <dgm:t>
        <a:bodyPr/>
        <a:lstStyle/>
        <a:p>
          <a:r>
            <a:rPr lang="en-US" sz="1600" dirty="0" smtClean="0"/>
            <a:t>Reactive oxygen species</a:t>
          </a:r>
          <a:endParaRPr lang="en-US" sz="1600" dirty="0"/>
        </a:p>
      </dgm:t>
    </dgm:pt>
    <dgm:pt modelId="{86E2CF21-C34F-0446-8A61-1CF6C3BFC4B1}" type="parTrans" cxnId="{FB8C7A45-D7AB-894A-B4BD-5D2315C2FE44}">
      <dgm:prSet/>
      <dgm:spPr/>
      <dgm:t>
        <a:bodyPr/>
        <a:lstStyle/>
        <a:p>
          <a:endParaRPr lang="en-US"/>
        </a:p>
      </dgm:t>
    </dgm:pt>
    <dgm:pt modelId="{414B44CF-1691-8A40-9E10-DB0DA28C0A32}" type="sibTrans" cxnId="{FB8C7A45-D7AB-894A-B4BD-5D2315C2FE44}">
      <dgm:prSet/>
      <dgm:spPr/>
      <dgm:t>
        <a:bodyPr/>
        <a:lstStyle/>
        <a:p>
          <a:endParaRPr lang="en-US"/>
        </a:p>
      </dgm:t>
    </dgm:pt>
    <dgm:pt modelId="{F784F86A-CA79-3A4B-BC36-A5256D44A868}">
      <dgm:prSet phldrT="[Text]" custT="1"/>
      <dgm:spPr/>
      <dgm:t>
        <a:bodyPr/>
        <a:lstStyle/>
        <a:p>
          <a:r>
            <a:rPr lang="en-US" sz="1600" dirty="0" err="1" smtClean="0"/>
            <a:t>Hyperoxia</a:t>
          </a:r>
          <a:endParaRPr lang="en-US" sz="1600" dirty="0"/>
        </a:p>
      </dgm:t>
    </dgm:pt>
    <dgm:pt modelId="{A8588EBA-26CC-874D-A83E-915804ACAAF8}" type="parTrans" cxnId="{05D7A1C9-91E1-9D40-A9A6-88BBB8EFBBAB}">
      <dgm:prSet/>
      <dgm:spPr/>
      <dgm:t>
        <a:bodyPr/>
        <a:lstStyle/>
        <a:p>
          <a:endParaRPr lang="en-US"/>
        </a:p>
      </dgm:t>
    </dgm:pt>
    <dgm:pt modelId="{2E9100AE-E4EB-DA4A-B9C3-68FB951D9585}" type="sibTrans" cxnId="{05D7A1C9-91E1-9D40-A9A6-88BBB8EFBBAB}">
      <dgm:prSet/>
      <dgm:spPr/>
      <dgm:t>
        <a:bodyPr/>
        <a:lstStyle/>
        <a:p>
          <a:endParaRPr lang="en-US"/>
        </a:p>
      </dgm:t>
    </dgm:pt>
    <dgm:pt modelId="{4310AF45-D3AB-BF46-9A27-F7828C6888EF}">
      <dgm:prSet phldrT="[Text]" custT="1"/>
      <dgm:spPr/>
      <dgm:t>
        <a:bodyPr/>
        <a:lstStyle/>
        <a:p>
          <a:r>
            <a:rPr lang="en-US" sz="1600" dirty="0" smtClean="0"/>
            <a:t>MAPK</a:t>
          </a:r>
          <a:endParaRPr lang="en-US" sz="1600" dirty="0"/>
        </a:p>
      </dgm:t>
    </dgm:pt>
    <dgm:pt modelId="{8659AB23-B948-4640-9BA8-F71A41E77C9B}" type="parTrans" cxnId="{C8DB511B-E5E0-D841-A5FA-3AF4E9B0D961}">
      <dgm:prSet/>
      <dgm:spPr/>
      <dgm:t>
        <a:bodyPr/>
        <a:lstStyle/>
        <a:p>
          <a:endParaRPr lang="en-US"/>
        </a:p>
      </dgm:t>
    </dgm:pt>
    <dgm:pt modelId="{94B61B52-F08E-EC4F-BE63-683B7E74C447}" type="sibTrans" cxnId="{C8DB511B-E5E0-D841-A5FA-3AF4E9B0D961}">
      <dgm:prSet/>
      <dgm:spPr/>
      <dgm:t>
        <a:bodyPr/>
        <a:lstStyle/>
        <a:p>
          <a:endParaRPr lang="en-US"/>
        </a:p>
      </dgm:t>
    </dgm:pt>
    <dgm:pt modelId="{F0B7A5BA-7C12-1049-876E-4DD464A252EB}">
      <dgm:prSet custT="1"/>
      <dgm:spPr/>
      <dgm:t>
        <a:bodyPr/>
        <a:lstStyle/>
        <a:p>
          <a:r>
            <a:rPr lang="en-US" sz="1600" dirty="0" smtClean="0"/>
            <a:t>NRF2</a:t>
          </a:r>
          <a:endParaRPr lang="en-US" sz="1600" dirty="0"/>
        </a:p>
      </dgm:t>
    </dgm:pt>
    <dgm:pt modelId="{4831C0A2-4335-1743-9407-CF57A9EA5F1F}" type="parTrans" cxnId="{8D17D474-0C4E-0145-8C9D-AB5572E20AC5}">
      <dgm:prSet/>
      <dgm:spPr/>
      <dgm:t>
        <a:bodyPr/>
        <a:lstStyle/>
        <a:p>
          <a:endParaRPr lang="en-US"/>
        </a:p>
      </dgm:t>
    </dgm:pt>
    <dgm:pt modelId="{2016C91D-8DA2-A240-9DB5-D904FDBFCA81}" type="sibTrans" cxnId="{8D17D474-0C4E-0145-8C9D-AB5572E20AC5}">
      <dgm:prSet/>
      <dgm:spPr/>
      <dgm:t>
        <a:bodyPr/>
        <a:lstStyle/>
        <a:p>
          <a:endParaRPr lang="en-US"/>
        </a:p>
      </dgm:t>
    </dgm:pt>
    <dgm:pt modelId="{6158D444-BD0C-9845-9BD2-958588F7C023}">
      <dgm:prSet custT="1"/>
      <dgm:spPr/>
      <dgm:t>
        <a:bodyPr/>
        <a:lstStyle/>
        <a:p>
          <a:r>
            <a:rPr lang="en-US" sz="1600" dirty="0" smtClean="0"/>
            <a:t>AP-1</a:t>
          </a:r>
          <a:endParaRPr lang="en-US" sz="1600" dirty="0"/>
        </a:p>
      </dgm:t>
    </dgm:pt>
    <dgm:pt modelId="{CB02013F-9F2D-B041-9CF6-233BDA61A646}" type="parTrans" cxnId="{5764FD62-00BE-BA4D-8C29-8A37D082E29E}">
      <dgm:prSet/>
      <dgm:spPr/>
      <dgm:t>
        <a:bodyPr/>
        <a:lstStyle/>
        <a:p>
          <a:endParaRPr lang="en-US"/>
        </a:p>
      </dgm:t>
    </dgm:pt>
    <dgm:pt modelId="{8F34A782-41C2-C64B-A5CC-77D717AEF950}" type="sibTrans" cxnId="{5764FD62-00BE-BA4D-8C29-8A37D082E29E}">
      <dgm:prSet/>
      <dgm:spPr/>
      <dgm:t>
        <a:bodyPr/>
        <a:lstStyle/>
        <a:p>
          <a:endParaRPr lang="en-US"/>
        </a:p>
      </dgm:t>
    </dgm:pt>
    <dgm:pt modelId="{B4C80F03-8AE2-BC44-BD55-925ECC94467D}">
      <dgm:prSet custT="1"/>
      <dgm:spPr/>
      <dgm:t>
        <a:bodyPr/>
        <a:lstStyle/>
        <a:p>
          <a:r>
            <a:rPr lang="en-US" sz="1600" dirty="0" smtClean="0"/>
            <a:t>NFK-B</a:t>
          </a:r>
          <a:endParaRPr lang="en-US" sz="1600" dirty="0"/>
        </a:p>
      </dgm:t>
    </dgm:pt>
    <dgm:pt modelId="{C877A248-F5AD-E34E-8839-44BFF4DC351E}" type="parTrans" cxnId="{28CBC412-9C5C-1F46-9103-0678D270B25C}">
      <dgm:prSet/>
      <dgm:spPr/>
      <dgm:t>
        <a:bodyPr/>
        <a:lstStyle/>
        <a:p>
          <a:endParaRPr lang="en-US"/>
        </a:p>
      </dgm:t>
    </dgm:pt>
    <dgm:pt modelId="{433BB751-AE99-F840-955E-2A77708AB215}" type="sibTrans" cxnId="{28CBC412-9C5C-1F46-9103-0678D270B25C}">
      <dgm:prSet/>
      <dgm:spPr/>
      <dgm:t>
        <a:bodyPr/>
        <a:lstStyle/>
        <a:p>
          <a:endParaRPr lang="en-US"/>
        </a:p>
      </dgm:t>
    </dgm:pt>
    <dgm:pt modelId="{0C6EA231-222E-1848-8B2F-A52193059EB5}">
      <dgm:prSet custT="1"/>
      <dgm:spPr/>
      <dgm:t>
        <a:bodyPr/>
        <a:lstStyle/>
        <a:p>
          <a:r>
            <a:rPr lang="en-US" sz="1600" dirty="0" smtClean="0"/>
            <a:t>Apoptosis and necrosis via </a:t>
          </a:r>
          <a:r>
            <a:rPr lang="en-US" sz="1600" dirty="0" err="1" smtClean="0"/>
            <a:t>caspases</a:t>
          </a:r>
          <a:endParaRPr lang="en-US" sz="1600" dirty="0" smtClean="0"/>
        </a:p>
      </dgm:t>
    </dgm:pt>
    <dgm:pt modelId="{504E8B9C-F393-C549-9D79-366FE7EDE637}" type="parTrans" cxnId="{BCBFAA92-232F-144F-A3B0-FF7A72AF487E}">
      <dgm:prSet/>
      <dgm:spPr/>
      <dgm:t>
        <a:bodyPr/>
        <a:lstStyle/>
        <a:p>
          <a:endParaRPr lang="en-US"/>
        </a:p>
      </dgm:t>
    </dgm:pt>
    <dgm:pt modelId="{294E50AF-E073-A943-891B-778E3EF41A03}" type="sibTrans" cxnId="{BCBFAA92-232F-144F-A3B0-FF7A72AF487E}">
      <dgm:prSet/>
      <dgm:spPr/>
      <dgm:t>
        <a:bodyPr/>
        <a:lstStyle/>
        <a:p>
          <a:endParaRPr lang="en-US"/>
        </a:p>
      </dgm:t>
    </dgm:pt>
    <dgm:pt modelId="{9B4FBB56-52CA-8146-AE30-4C828175BE17}">
      <dgm:prSet phldrT="[Text]" custT="1"/>
      <dgm:spPr/>
      <dgm:t>
        <a:bodyPr/>
        <a:lstStyle/>
        <a:p>
          <a:r>
            <a:rPr lang="en-US" sz="1600" dirty="0" smtClean="0"/>
            <a:t>ERKs</a:t>
          </a:r>
          <a:endParaRPr lang="en-US" sz="1600" dirty="0"/>
        </a:p>
      </dgm:t>
    </dgm:pt>
    <dgm:pt modelId="{2CE6B9A9-A57B-5F45-87B4-8E8BFA2D2863}" type="parTrans" cxnId="{576FF6C9-A6E7-3949-9491-47FDC5B11C1A}">
      <dgm:prSet/>
      <dgm:spPr/>
      <dgm:t>
        <a:bodyPr/>
        <a:lstStyle/>
        <a:p>
          <a:endParaRPr lang="en-US"/>
        </a:p>
      </dgm:t>
    </dgm:pt>
    <dgm:pt modelId="{E8A2FB50-041F-764B-92F2-6006B36E5E42}" type="sibTrans" cxnId="{576FF6C9-A6E7-3949-9491-47FDC5B11C1A}">
      <dgm:prSet/>
      <dgm:spPr/>
      <dgm:t>
        <a:bodyPr/>
        <a:lstStyle/>
        <a:p>
          <a:endParaRPr lang="en-US"/>
        </a:p>
      </dgm:t>
    </dgm:pt>
    <dgm:pt modelId="{583E117D-553D-8D46-AC98-9E565A278578}">
      <dgm:prSet phldrT="[Text]" custT="1"/>
      <dgm:spPr/>
      <dgm:t>
        <a:bodyPr/>
        <a:lstStyle/>
        <a:p>
          <a:r>
            <a:rPr lang="en-US" sz="1600" dirty="0" smtClean="0"/>
            <a:t>JNK</a:t>
          </a:r>
          <a:endParaRPr lang="en-US" sz="1600" dirty="0"/>
        </a:p>
      </dgm:t>
    </dgm:pt>
    <dgm:pt modelId="{1E1E30EE-7AB7-0E4C-A125-2E5DB113CCA5}" type="parTrans" cxnId="{232D2519-30C6-4A4B-9815-24C010130CCF}">
      <dgm:prSet/>
      <dgm:spPr/>
      <dgm:t>
        <a:bodyPr/>
        <a:lstStyle/>
        <a:p>
          <a:endParaRPr lang="en-US"/>
        </a:p>
      </dgm:t>
    </dgm:pt>
    <dgm:pt modelId="{EDFAD038-2256-644E-9962-53968146AB3B}" type="sibTrans" cxnId="{232D2519-30C6-4A4B-9815-24C010130CCF}">
      <dgm:prSet/>
      <dgm:spPr/>
      <dgm:t>
        <a:bodyPr/>
        <a:lstStyle/>
        <a:p>
          <a:endParaRPr lang="en-US"/>
        </a:p>
      </dgm:t>
    </dgm:pt>
    <dgm:pt modelId="{BF727558-D5A6-444A-AF44-D64A412E70B3}">
      <dgm:prSet phldrT="[Text]" custT="1"/>
      <dgm:spPr/>
      <dgm:t>
        <a:bodyPr/>
        <a:lstStyle/>
        <a:p>
          <a:r>
            <a:rPr lang="en-US" sz="1600" dirty="0" smtClean="0"/>
            <a:t>P38</a:t>
          </a:r>
          <a:endParaRPr lang="en-US" sz="1600" dirty="0"/>
        </a:p>
      </dgm:t>
    </dgm:pt>
    <dgm:pt modelId="{EBCA67A4-F3EE-6545-9122-0D9163B39991}" type="parTrans" cxnId="{65A727E6-6D73-234C-AFD6-E001595F6661}">
      <dgm:prSet/>
      <dgm:spPr/>
      <dgm:t>
        <a:bodyPr/>
        <a:lstStyle/>
        <a:p>
          <a:endParaRPr lang="en-US"/>
        </a:p>
      </dgm:t>
    </dgm:pt>
    <dgm:pt modelId="{B8E90184-7A7B-9C4D-A628-4BEF6A86099C}" type="sibTrans" cxnId="{65A727E6-6D73-234C-AFD6-E001595F6661}">
      <dgm:prSet/>
      <dgm:spPr/>
      <dgm:t>
        <a:bodyPr/>
        <a:lstStyle/>
        <a:p>
          <a:endParaRPr lang="en-US"/>
        </a:p>
      </dgm:t>
    </dgm:pt>
    <dgm:pt modelId="{E44CDB31-7828-E345-9667-407F61A010E4}">
      <dgm:prSet custT="1"/>
      <dgm:spPr/>
      <dgm:t>
        <a:bodyPr/>
        <a:lstStyle/>
        <a:p>
          <a:r>
            <a:rPr lang="en-US" sz="1600" dirty="0" smtClean="0"/>
            <a:t>Phase-2 detoxifying enzymes</a:t>
          </a:r>
          <a:endParaRPr lang="en-US" sz="1600" dirty="0"/>
        </a:p>
      </dgm:t>
    </dgm:pt>
    <dgm:pt modelId="{F6B58CD6-5D9B-FD43-9022-6541E50A54C7}" type="parTrans" cxnId="{823A097E-BC5C-804B-864B-F79BADB64639}">
      <dgm:prSet/>
      <dgm:spPr/>
      <dgm:t>
        <a:bodyPr/>
        <a:lstStyle/>
        <a:p>
          <a:endParaRPr lang="en-US"/>
        </a:p>
      </dgm:t>
    </dgm:pt>
    <dgm:pt modelId="{015938D5-87D8-4043-A2F2-3791F02179B9}" type="sibTrans" cxnId="{823A097E-BC5C-804B-864B-F79BADB64639}">
      <dgm:prSet/>
      <dgm:spPr/>
      <dgm:t>
        <a:bodyPr/>
        <a:lstStyle/>
        <a:p>
          <a:endParaRPr lang="en-US"/>
        </a:p>
      </dgm:t>
    </dgm:pt>
    <dgm:pt modelId="{8EFABD45-4920-3747-926B-5D0595BCE5B0}">
      <dgm:prSet custT="1"/>
      <dgm:spPr/>
      <dgm:t>
        <a:bodyPr/>
        <a:lstStyle/>
        <a:p>
          <a:r>
            <a:rPr lang="en-US" sz="1600" dirty="0" smtClean="0"/>
            <a:t>HO-1</a:t>
          </a:r>
          <a:endParaRPr lang="en-US" sz="1600" dirty="0"/>
        </a:p>
      </dgm:t>
    </dgm:pt>
    <dgm:pt modelId="{8A930EE0-AD1C-0C4C-B146-3A88FA3CD03A}" type="parTrans" cxnId="{825D63D7-0500-B44F-BED0-BE78AB5B9E15}">
      <dgm:prSet/>
      <dgm:spPr/>
      <dgm:t>
        <a:bodyPr/>
        <a:lstStyle/>
        <a:p>
          <a:endParaRPr lang="en-US"/>
        </a:p>
      </dgm:t>
    </dgm:pt>
    <dgm:pt modelId="{ABEE2607-F613-CE4C-B7FD-FE5537F8729D}" type="sibTrans" cxnId="{825D63D7-0500-B44F-BED0-BE78AB5B9E15}">
      <dgm:prSet/>
      <dgm:spPr/>
      <dgm:t>
        <a:bodyPr/>
        <a:lstStyle/>
        <a:p>
          <a:endParaRPr lang="en-US"/>
        </a:p>
      </dgm:t>
    </dgm:pt>
    <dgm:pt modelId="{A0C0A9D1-19B6-674E-B9BB-B76E6073838B}">
      <dgm:prSet custT="1"/>
      <dgm:spPr/>
      <dgm:t>
        <a:bodyPr/>
        <a:lstStyle/>
        <a:p>
          <a:r>
            <a:rPr lang="en-US" sz="1600" dirty="0" smtClean="0"/>
            <a:t>TNF-alpha</a:t>
          </a:r>
          <a:endParaRPr lang="en-US" sz="1600" dirty="0"/>
        </a:p>
      </dgm:t>
    </dgm:pt>
    <dgm:pt modelId="{2EA4D6CA-5871-1F4F-8CFC-C494F0EC35B9}" type="parTrans" cxnId="{B0FAF943-D535-DC42-9356-2862D77113DD}">
      <dgm:prSet/>
      <dgm:spPr/>
      <dgm:t>
        <a:bodyPr/>
        <a:lstStyle/>
        <a:p>
          <a:endParaRPr lang="en-US"/>
        </a:p>
      </dgm:t>
    </dgm:pt>
    <dgm:pt modelId="{BFE9EC3E-94D7-134B-893C-4ED0556A5CEE}" type="sibTrans" cxnId="{B0FAF943-D535-DC42-9356-2862D77113DD}">
      <dgm:prSet/>
      <dgm:spPr/>
      <dgm:t>
        <a:bodyPr/>
        <a:lstStyle/>
        <a:p>
          <a:endParaRPr lang="en-US"/>
        </a:p>
      </dgm:t>
    </dgm:pt>
    <dgm:pt modelId="{11A2F683-7BCD-AF48-95E4-53AE6483C732}">
      <dgm:prSet custT="1"/>
      <dgm:spPr/>
      <dgm:t>
        <a:bodyPr/>
        <a:lstStyle/>
        <a:p>
          <a:r>
            <a:rPr lang="en-US" sz="1600" dirty="0" smtClean="0"/>
            <a:t>IL-1</a:t>
          </a:r>
          <a:endParaRPr lang="en-US" sz="1600" dirty="0"/>
        </a:p>
      </dgm:t>
    </dgm:pt>
    <dgm:pt modelId="{12A72843-7F8A-004D-AC26-067DEC45DC62}" type="parTrans" cxnId="{8549CB75-BD32-E345-9A52-AC63D5A84AF6}">
      <dgm:prSet/>
      <dgm:spPr/>
      <dgm:t>
        <a:bodyPr/>
        <a:lstStyle/>
        <a:p>
          <a:endParaRPr lang="en-US"/>
        </a:p>
      </dgm:t>
    </dgm:pt>
    <dgm:pt modelId="{BE123732-AAA9-C941-824E-8901465CC740}" type="sibTrans" cxnId="{8549CB75-BD32-E345-9A52-AC63D5A84AF6}">
      <dgm:prSet/>
      <dgm:spPr/>
      <dgm:t>
        <a:bodyPr/>
        <a:lstStyle/>
        <a:p>
          <a:endParaRPr lang="en-US"/>
        </a:p>
      </dgm:t>
    </dgm:pt>
    <dgm:pt modelId="{4FA41783-8848-2440-8A4F-F62CA500689A}">
      <dgm:prSet custT="1"/>
      <dgm:spPr/>
      <dgm:t>
        <a:bodyPr/>
        <a:lstStyle/>
        <a:p>
          <a:r>
            <a:rPr lang="en-US" sz="1600" dirty="0" smtClean="0"/>
            <a:t>IL-8</a:t>
          </a:r>
          <a:endParaRPr lang="en-US" sz="1600" dirty="0"/>
        </a:p>
      </dgm:t>
    </dgm:pt>
    <dgm:pt modelId="{B61588C1-8A51-D64D-8AD6-B6BE88D1EB16}" type="parTrans" cxnId="{D538A52D-15F5-4C48-9CEE-64FF183D9852}">
      <dgm:prSet/>
      <dgm:spPr/>
      <dgm:t>
        <a:bodyPr/>
        <a:lstStyle/>
        <a:p>
          <a:endParaRPr lang="en-US"/>
        </a:p>
      </dgm:t>
    </dgm:pt>
    <dgm:pt modelId="{2EBAD9F8-0F18-FB4C-AB68-D0F9B3C163D6}" type="sibTrans" cxnId="{D538A52D-15F5-4C48-9CEE-64FF183D9852}">
      <dgm:prSet/>
      <dgm:spPr/>
      <dgm:t>
        <a:bodyPr/>
        <a:lstStyle/>
        <a:p>
          <a:endParaRPr lang="en-US"/>
        </a:p>
      </dgm:t>
    </dgm:pt>
    <dgm:pt modelId="{08A3DB41-7DB8-3849-9BF7-A766A61E884F}">
      <dgm:prSet custT="1"/>
      <dgm:spPr/>
      <dgm:t>
        <a:bodyPr/>
        <a:lstStyle/>
        <a:p>
          <a:r>
            <a:rPr lang="en-US" sz="1600" dirty="0" err="1" smtClean="0"/>
            <a:t>MnSOD</a:t>
          </a:r>
          <a:endParaRPr lang="en-US" sz="1600" dirty="0"/>
        </a:p>
      </dgm:t>
    </dgm:pt>
    <dgm:pt modelId="{0B96DD71-81AB-4F4E-850D-9A502995D045}" type="parTrans" cxnId="{3706E607-F5F2-7E47-BBCB-FFFEEF5750BD}">
      <dgm:prSet/>
      <dgm:spPr/>
      <dgm:t>
        <a:bodyPr/>
        <a:lstStyle/>
        <a:p>
          <a:endParaRPr lang="en-US"/>
        </a:p>
      </dgm:t>
    </dgm:pt>
    <dgm:pt modelId="{A5899C19-AEE6-D84A-ACCD-17E434781F94}" type="sibTrans" cxnId="{3706E607-F5F2-7E47-BBCB-FFFEEF5750BD}">
      <dgm:prSet/>
      <dgm:spPr/>
      <dgm:t>
        <a:bodyPr/>
        <a:lstStyle/>
        <a:p>
          <a:endParaRPr lang="en-US"/>
        </a:p>
      </dgm:t>
    </dgm:pt>
    <dgm:pt modelId="{EF1DF8F6-2E24-B646-87CE-24CDE6D84881}">
      <dgm:prSet custT="1"/>
      <dgm:spPr/>
      <dgm:t>
        <a:bodyPr/>
        <a:lstStyle/>
        <a:p>
          <a:r>
            <a:rPr lang="en-US" sz="1600" dirty="0" err="1" smtClean="0"/>
            <a:t>MnSOD</a:t>
          </a:r>
          <a:endParaRPr lang="en-US" sz="1600" dirty="0"/>
        </a:p>
      </dgm:t>
    </dgm:pt>
    <dgm:pt modelId="{2CE2DC11-2A87-4F4A-B9E2-F6096A629A2F}" type="parTrans" cxnId="{423AF4C0-4AF3-4D44-AAD8-126E1FA09DB5}">
      <dgm:prSet/>
      <dgm:spPr/>
      <dgm:t>
        <a:bodyPr/>
        <a:lstStyle/>
        <a:p>
          <a:endParaRPr lang="en-US"/>
        </a:p>
      </dgm:t>
    </dgm:pt>
    <dgm:pt modelId="{4CC90B35-82AE-024F-B93A-D8DFCD061810}" type="sibTrans" cxnId="{423AF4C0-4AF3-4D44-AAD8-126E1FA09DB5}">
      <dgm:prSet/>
      <dgm:spPr/>
      <dgm:t>
        <a:bodyPr/>
        <a:lstStyle/>
        <a:p>
          <a:endParaRPr lang="en-US"/>
        </a:p>
      </dgm:t>
    </dgm:pt>
    <dgm:pt modelId="{41DF1364-A156-FF41-8FB1-5FE9D2AECA97}">
      <dgm:prSet custT="1"/>
      <dgm:spPr/>
      <dgm:t>
        <a:bodyPr/>
        <a:lstStyle/>
        <a:p>
          <a:r>
            <a:rPr lang="en-US" sz="1600" dirty="0" smtClean="0"/>
            <a:t>Neutrophils</a:t>
          </a:r>
          <a:endParaRPr lang="en-US" sz="1600" dirty="0"/>
        </a:p>
      </dgm:t>
    </dgm:pt>
    <dgm:pt modelId="{0121F9B0-0B07-BD40-BB30-F804490607D2}" type="parTrans" cxnId="{32B120FD-4D31-174D-BB5E-A83B9C360026}">
      <dgm:prSet/>
      <dgm:spPr/>
      <dgm:t>
        <a:bodyPr/>
        <a:lstStyle/>
        <a:p>
          <a:endParaRPr lang="en-US"/>
        </a:p>
      </dgm:t>
    </dgm:pt>
    <dgm:pt modelId="{D66FD982-A644-594F-BE38-96C390172F5B}" type="sibTrans" cxnId="{32B120FD-4D31-174D-BB5E-A83B9C360026}">
      <dgm:prSet/>
      <dgm:spPr/>
      <dgm:t>
        <a:bodyPr/>
        <a:lstStyle/>
        <a:p>
          <a:endParaRPr lang="en-US"/>
        </a:p>
      </dgm:t>
    </dgm:pt>
    <dgm:pt modelId="{82402F8F-AE07-744D-AAFE-F95927232088}">
      <dgm:prSet phldrT="[Text]" custT="1"/>
      <dgm:spPr/>
      <dgm:t>
        <a:bodyPr/>
        <a:lstStyle/>
        <a:p>
          <a:r>
            <a:rPr lang="en-US" sz="1600" dirty="0" smtClean="0"/>
            <a:t>(-)</a:t>
          </a:r>
          <a:endParaRPr lang="en-US" sz="1600" dirty="0"/>
        </a:p>
      </dgm:t>
    </dgm:pt>
    <dgm:pt modelId="{5223B0B5-C144-CB48-A41D-E6BC9573CA97}" type="parTrans" cxnId="{539549FA-4D71-0744-A7FA-F39206CC389F}">
      <dgm:prSet/>
      <dgm:spPr/>
      <dgm:t>
        <a:bodyPr/>
        <a:lstStyle/>
        <a:p>
          <a:endParaRPr lang="en-US"/>
        </a:p>
      </dgm:t>
    </dgm:pt>
    <dgm:pt modelId="{C019F0A0-2ACB-B044-B7DD-6E44D4E70C53}" type="sibTrans" cxnId="{539549FA-4D71-0744-A7FA-F39206CC389F}">
      <dgm:prSet/>
      <dgm:spPr/>
      <dgm:t>
        <a:bodyPr/>
        <a:lstStyle/>
        <a:p>
          <a:endParaRPr lang="en-US"/>
        </a:p>
      </dgm:t>
    </dgm:pt>
    <dgm:pt modelId="{01D8E5DF-DE73-C148-B027-09E1428965D7}">
      <dgm:prSet phldrT="[Text]" custT="1"/>
      <dgm:spPr/>
      <dgm:t>
        <a:bodyPr/>
        <a:lstStyle/>
        <a:p>
          <a:r>
            <a:rPr lang="en-US" sz="1600" dirty="0" smtClean="0"/>
            <a:t>(-)</a:t>
          </a:r>
          <a:endParaRPr lang="en-US" sz="1600" dirty="0"/>
        </a:p>
      </dgm:t>
    </dgm:pt>
    <dgm:pt modelId="{E7796496-BB4C-2840-902E-449AB8088861}" type="parTrans" cxnId="{E406EEAA-6B9C-5D41-8D85-D845E6ACDA00}">
      <dgm:prSet/>
      <dgm:spPr/>
      <dgm:t>
        <a:bodyPr/>
        <a:lstStyle/>
        <a:p>
          <a:endParaRPr lang="en-US"/>
        </a:p>
      </dgm:t>
    </dgm:pt>
    <dgm:pt modelId="{F5E0E990-B75F-D441-9D3F-7A604F6BEE89}" type="sibTrans" cxnId="{E406EEAA-6B9C-5D41-8D85-D845E6ACDA00}">
      <dgm:prSet/>
      <dgm:spPr/>
      <dgm:t>
        <a:bodyPr/>
        <a:lstStyle/>
        <a:p>
          <a:endParaRPr lang="en-US"/>
        </a:p>
      </dgm:t>
    </dgm:pt>
    <dgm:pt modelId="{303EFDFC-AF04-124A-A211-959ADAF9F09B}">
      <dgm:prSet custT="1"/>
      <dgm:spPr/>
      <dgm:t>
        <a:bodyPr/>
        <a:lstStyle/>
        <a:p>
          <a:r>
            <a:rPr lang="en-US" sz="1600" dirty="0" smtClean="0"/>
            <a:t>(-)</a:t>
          </a:r>
          <a:endParaRPr lang="en-US" sz="1600" dirty="0"/>
        </a:p>
      </dgm:t>
    </dgm:pt>
    <dgm:pt modelId="{414B2B50-98E0-544F-94CD-068842227FC1}" type="parTrans" cxnId="{5B3258D7-1217-5A46-B8EE-D0E82B32CF4E}">
      <dgm:prSet/>
      <dgm:spPr/>
      <dgm:t>
        <a:bodyPr/>
        <a:lstStyle/>
        <a:p>
          <a:endParaRPr lang="en-US"/>
        </a:p>
      </dgm:t>
    </dgm:pt>
    <dgm:pt modelId="{826D65A1-DBB9-5F41-A684-DDB32DD4F601}" type="sibTrans" cxnId="{5B3258D7-1217-5A46-B8EE-D0E82B32CF4E}">
      <dgm:prSet/>
      <dgm:spPr/>
      <dgm:t>
        <a:bodyPr/>
        <a:lstStyle/>
        <a:p>
          <a:endParaRPr lang="en-US"/>
        </a:p>
      </dgm:t>
    </dgm:pt>
    <dgm:pt modelId="{164BAC84-8570-D54C-BC9D-D78CB6E0F031}">
      <dgm:prSet custT="1"/>
      <dgm:spPr/>
      <dgm:t>
        <a:bodyPr/>
        <a:lstStyle/>
        <a:p>
          <a:r>
            <a:rPr lang="en-US" sz="1600" dirty="0" smtClean="0"/>
            <a:t>(-)</a:t>
          </a:r>
          <a:endParaRPr lang="en-US" sz="1600" dirty="0"/>
        </a:p>
      </dgm:t>
    </dgm:pt>
    <dgm:pt modelId="{08A295FC-B69C-6544-837A-53A8102B1693}" type="parTrans" cxnId="{849CE57D-037C-7D42-8111-E6C9D0362D0A}">
      <dgm:prSet/>
      <dgm:spPr/>
      <dgm:t>
        <a:bodyPr/>
        <a:lstStyle/>
        <a:p>
          <a:endParaRPr lang="en-US"/>
        </a:p>
      </dgm:t>
    </dgm:pt>
    <dgm:pt modelId="{1FAFFDA2-630E-8A46-92D5-A21ABEDA1F97}" type="sibTrans" cxnId="{849CE57D-037C-7D42-8111-E6C9D0362D0A}">
      <dgm:prSet/>
      <dgm:spPr/>
      <dgm:t>
        <a:bodyPr/>
        <a:lstStyle/>
        <a:p>
          <a:endParaRPr lang="en-US"/>
        </a:p>
      </dgm:t>
    </dgm:pt>
    <dgm:pt modelId="{EED4467A-F383-764F-BA3F-2FA6CA46DE6B}">
      <dgm:prSet custT="1"/>
      <dgm:spPr/>
      <dgm:t>
        <a:bodyPr/>
        <a:lstStyle/>
        <a:p>
          <a:r>
            <a:rPr lang="en-US" sz="1600" dirty="0" smtClean="0"/>
            <a:t>(-)</a:t>
          </a:r>
          <a:endParaRPr lang="en-US" sz="1600" dirty="0"/>
        </a:p>
      </dgm:t>
    </dgm:pt>
    <dgm:pt modelId="{519DE325-B70C-9A4A-A770-88DE4E911833}" type="parTrans" cxnId="{7E4D5C51-24D6-E24C-9ED1-342FB2120E40}">
      <dgm:prSet/>
      <dgm:spPr/>
      <dgm:t>
        <a:bodyPr/>
        <a:lstStyle/>
        <a:p>
          <a:endParaRPr lang="en-US"/>
        </a:p>
      </dgm:t>
    </dgm:pt>
    <dgm:pt modelId="{801ED790-088A-574B-B8E9-820F8C8D7EA9}" type="sibTrans" cxnId="{7E4D5C51-24D6-E24C-9ED1-342FB2120E40}">
      <dgm:prSet/>
      <dgm:spPr/>
      <dgm:t>
        <a:bodyPr/>
        <a:lstStyle/>
        <a:p>
          <a:endParaRPr lang="en-US"/>
        </a:p>
      </dgm:t>
    </dgm:pt>
    <dgm:pt modelId="{C7F3CA0F-E201-8542-B058-FB5093673F48}">
      <dgm:prSet custT="1"/>
      <dgm:spPr/>
      <dgm:t>
        <a:bodyPr/>
        <a:lstStyle/>
        <a:p>
          <a:r>
            <a:rPr lang="en-US" sz="1600" dirty="0" smtClean="0"/>
            <a:t>(+)</a:t>
          </a:r>
          <a:endParaRPr lang="en-US" sz="1600" dirty="0"/>
        </a:p>
      </dgm:t>
    </dgm:pt>
    <dgm:pt modelId="{92398779-6D49-A443-B677-6E761A7D5765}" type="parTrans" cxnId="{6D5356D4-D192-804D-8AF9-790D023E2405}">
      <dgm:prSet/>
      <dgm:spPr/>
      <dgm:t>
        <a:bodyPr/>
        <a:lstStyle/>
        <a:p>
          <a:endParaRPr lang="en-US"/>
        </a:p>
      </dgm:t>
    </dgm:pt>
    <dgm:pt modelId="{7F30226D-8382-6240-93D6-8362A875706F}" type="sibTrans" cxnId="{6D5356D4-D192-804D-8AF9-790D023E2405}">
      <dgm:prSet/>
      <dgm:spPr/>
      <dgm:t>
        <a:bodyPr/>
        <a:lstStyle/>
        <a:p>
          <a:endParaRPr lang="en-US"/>
        </a:p>
      </dgm:t>
    </dgm:pt>
    <dgm:pt modelId="{49936B0E-498C-4A49-A477-BE862F221352}" type="pres">
      <dgm:prSet presAssocID="{7E9D1553-99D5-2545-80A7-B301905FBF9C}" presName="mainComposite" presStyleCnt="0">
        <dgm:presLayoutVars>
          <dgm:chPref val="1"/>
          <dgm:dir/>
          <dgm:animOne val="branch"/>
          <dgm:animLvl val="lvl"/>
          <dgm:resizeHandles val="exact"/>
        </dgm:presLayoutVars>
      </dgm:prSet>
      <dgm:spPr/>
      <dgm:t>
        <a:bodyPr/>
        <a:lstStyle/>
        <a:p>
          <a:endParaRPr lang="en-US"/>
        </a:p>
      </dgm:t>
    </dgm:pt>
    <dgm:pt modelId="{7F4EFD6D-BC25-EF43-B192-D9215F0929FE}" type="pres">
      <dgm:prSet presAssocID="{7E9D1553-99D5-2545-80A7-B301905FBF9C}" presName="hierFlow" presStyleCnt="0"/>
      <dgm:spPr/>
    </dgm:pt>
    <dgm:pt modelId="{1F5295DB-7AE2-3D42-8C4B-FE17452BC02F}" type="pres">
      <dgm:prSet presAssocID="{7E9D1553-99D5-2545-80A7-B301905FBF9C}" presName="hierChild1" presStyleCnt="0">
        <dgm:presLayoutVars>
          <dgm:chPref val="1"/>
          <dgm:animOne val="branch"/>
          <dgm:animLvl val="lvl"/>
        </dgm:presLayoutVars>
      </dgm:prSet>
      <dgm:spPr/>
    </dgm:pt>
    <dgm:pt modelId="{2C2AF650-4774-EE45-8396-F12B209A9808}" type="pres">
      <dgm:prSet presAssocID="{F784F86A-CA79-3A4B-BC36-A5256D44A868}" presName="Name14" presStyleCnt="0"/>
      <dgm:spPr/>
    </dgm:pt>
    <dgm:pt modelId="{9DEB2EEA-A262-1D46-8ECC-31524A236F39}" type="pres">
      <dgm:prSet presAssocID="{F784F86A-CA79-3A4B-BC36-A5256D44A868}" presName="level1Shape" presStyleLbl="node0" presStyleIdx="0" presStyleCnt="1" custScaleX="594864" custScaleY="172367" custLinFactX="34427" custLinFactY="-300000" custLinFactNeighborX="100000" custLinFactNeighborY="-379530">
        <dgm:presLayoutVars>
          <dgm:chPref val="3"/>
        </dgm:presLayoutVars>
      </dgm:prSet>
      <dgm:spPr/>
      <dgm:t>
        <a:bodyPr/>
        <a:lstStyle/>
        <a:p>
          <a:endParaRPr lang="en-US"/>
        </a:p>
      </dgm:t>
    </dgm:pt>
    <dgm:pt modelId="{3331611E-A860-7045-B25F-DE171CA1BB46}" type="pres">
      <dgm:prSet presAssocID="{F784F86A-CA79-3A4B-BC36-A5256D44A868}" presName="hierChild2" presStyleCnt="0"/>
      <dgm:spPr/>
    </dgm:pt>
    <dgm:pt modelId="{CB4512B4-7C4B-0848-9476-8147C9B2A9BD}" type="pres">
      <dgm:prSet presAssocID="{428229EC-C6DA-5B45-85EF-E6C8829CB2C5}" presName="Name19" presStyleLbl="parChTrans1D2" presStyleIdx="0" presStyleCnt="1"/>
      <dgm:spPr/>
      <dgm:t>
        <a:bodyPr/>
        <a:lstStyle/>
        <a:p>
          <a:endParaRPr lang="en-US"/>
        </a:p>
      </dgm:t>
    </dgm:pt>
    <dgm:pt modelId="{754019A6-950E-7B43-B408-13511A8AB64E}" type="pres">
      <dgm:prSet presAssocID="{CE18FE5B-F530-DD4A-AB7D-AF693114D05D}" presName="Name21" presStyleCnt="0"/>
      <dgm:spPr/>
    </dgm:pt>
    <dgm:pt modelId="{D7894C73-8BBD-664C-9518-B93D86EF3DC0}" type="pres">
      <dgm:prSet presAssocID="{CE18FE5B-F530-DD4A-AB7D-AF693114D05D}" presName="level2Shape" presStyleLbl="node2" presStyleIdx="0" presStyleCnt="1" custScaleX="567051" custScaleY="178017" custLinFactX="34427" custLinFactY="-200000" custLinFactNeighborX="100000" custLinFactNeighborY="-254018"/>
      <dgm:spPr/>
      <dgm:t>
        <a:bodyPr/>
        <a:lstStyle/>
        <a:p>
          <a:endParaRPr lang="en-US"/>
        </a:p>
      </dgm:t>
    </dgm:pt>
    <dgm:pt modelId="{3310C50F-660B-6E44-95B0-1E988B058A17}" type="pres">
      <dgm:prSet presAssocID="{CE18FE5B-F530-DD4A-AB7D-AF693114D05D}" presName="hierChild3" presStyleCnt="0"/>
      <dgm:spPr/>
    </dgm:pt>
    <dgm:pt modelId="{3AB57CA0-C6B7-E44C-B27A-2626D9FFEE06}" type="pres">
      <dgm:prSet presAssocID="{86E2CF21-C34F-0446-8A61-1CF6C3BFC4B1}" presName="Name19" presStyleLbl="parChTrans1D3" presStyleIdx="0" presStyleCnt="1"/>
      <dgm:spPr/>
      <dgm:t>
        <a:bodyPr/>
        <a:lstStyle/>
        <a:p>
          <a:endParaRPr lang="en-US"/>
        </a:p>
      </dgm:t>
    </dgm:pt>
    <dgm:pt modelId="{C58CE16E-1439-7D4A-B20B-7E8467AFE664}" type="pres">
      <dgm:prSet presAssocID="{D70C8CE3-FCD9-D040-A145-DAB3F283F235}" presName="Name21" presStyleCnt="0"/>
      <dgm:spPr/>
    </dgm:pt>
    <dgm:pt modelId="{3503A9FF-F3B7-4442-9BAA-C05572BD0779}" type="pres">
      <dgm:prSet presAssocID="{D70C8CE3-FCD9-D040-A145-DAB3F283F235}" presName="level2Shape" presStyleLbl="node3" presStyleIdx="0" presStyleCnt="1" custScaleX="604136" custScaleY="216384" custLinFactX="34850" custLinFactY="-100000" custLinFactNeighborX="100000" custLinFactNeighborY="-157448"/>
      <dgm:spPr/>
      <dgm:t>
        <a:bodyPr/>
        <a:lstStyle/>
        <a:p>
          <a:endParaRPr lang="en-US"/>
        </a:p>
      </dgm:t>
    </dgm:pt>
    <dgm:pt modelId="{94A0156C-663A-D44D-B5E3-AF1D400E40ED}" type="pres">
      <dgm:prSet presAssocID="{D70C8CE3-FCD9-D040-A145-DAB3F283F235}" presName="hierChild3" presStyleCnt="0"/>
      <dgm:spPr/>
    </dgm:pt>
    <dgm:pt modelId="{9A03439C-2BA3-2A4E-99BB-8E6A5291C974}" type="pres">
      <dgm:prSet presAssocID="{8659AB23-B948-4640-9BA8-F71A41E77C9B}" presName="Name19" presStyleLbl="parChTrans1D4" presStyleIdx="0" presStyleCnt="22"/>
      <dgm:spPr/>
      <dgm:t>
        <a:bodyPr/>
        <a:lstStyle/>
        <a:p>
          <a:endParaRPr lang="en-US"/>
        </a:p>
      </dgm:t>
    </dgm:pt>
    <dgm:pt modelId="{9BAEBED0-7046-FC43-9655-DAD780F91305}" type="pres">
      <dgm:prSet presAssocID="{4310AF45-D3AB-BF46-9A27-F7828C6888EF}" presName="Name21" presStyleCnt="0"/>
      <dgm:spPr/>
    </dgm:pt>
    <dgm:pt modelId="{05E70B20-57BB-534D-84D5-41B7237C0FDC}" type="pres">
      <dgm:prSet presAssocID="{4310AF45-D3AB-BF46-9A27-F7828C6888EF}" presName="level2Shape" presStyleLbl="node4" presStyleIdx="0" presStyleCnt="22" custScaleX="273321" custScaleY="176967"/>
      <dgm:spPr/>
      <dgm:t>
        <a:bodyPr/>
        <a:lstStyle/>
        <a:p>
          <a:endParaRPr lang="en-US"/>
        </a:p>
      </dgm:t>
    </dgm:pt>
    <dgm:pt modelId="{10FAF805-F831-8142-A63E-94D6780AA66A}" type="pres">
      <dgm:prSet presAssocID="{4310AF45-D3AB-BF46-9A27-F7828C6888EF}" presName="hierChild3" presStyleCnt="0"/>
      <dgm:spPr/>
    </dgm:pt>
    <dgm:pt modelId="{489A316F-54EB-3547-8670-572E4B9D0C58}" type="pres">
      <dgm:prSet presAssocID="{2CE6B9A9-A57B-5F45-87B4-8E8BFA2D2863}" presName="Name19" presStyleLbl="parChTrans1D4" presStyleIdx="1" presStyleCnt="22"/>
      <dgm:spPr/>
      <dgm:t>
        <a:bodyPr/>
        <a:lstStyle/>
        <a:p>
          <a:endParaRPr lang="en-US"/>
        </a:p>
      </dgm:t>
    </dgm:pt>
    <dgm:pt modelId="{E25A98FA-5501-9B46-BE48-11C7AEA87EDB}" type="pres">
      <dgm:prSet presAssocID="{9B4FBB56-52CA-8146-AE30-4C828175BE17}" presName="Name21" presStyleCnt="0"/>
      <dgm:spPr/>
    </dgm:pt>
    <dgm:pt modelId="{8D5970B3-C881-244B-A239-70AE0823570B}" type="pres">
      <dgm:prSet presAssocID="{9B4FBB56-52CA-8146-AE30-4C828175BE17}" presName="level2Shape" presStyleLbl="node4" presStyleIdx="1" presStyleCnt="22" custScaleX="183707" custLinFactY="54179" custLinFactNeighborX="-959" custLinFactNeighborY="100000"/>
      <dgm:spPr/>
      <dgm:t>
        <a:bodyPr/>
        <a:lstStyle/>
        <a:p>
          <a:endParaRPr lang="en-US"/>
        </a:p>
      </dgm:t>
    </dgm:pt>
    <dgm:pt modelId="{A15E71B8-F6FF-7742-BCA5-5F1CFB7DADB0}" type="pres">
      <dgm:prSet presAssocID="{9B4FBB56-52CA-8146-AE30-4C828175BE17}" presName="hierChild3" presStyleCnt="0"/>
      <dgm:spPr/>
    </dgm:pt>
    <dgm:pt modelId="{8F7C8262-B0EE-E04B-8A42-ECAE592CE1CC}" type="pres">
      <dgm:prSet presAssocID="{1E1E30EE-7AB7-0E4C-A125-2E5DB113CCA5}" presName="Name19" presStyleLbl="parChTrans1D4" presStyleIdx="2" presStyleCnt="22"/>
      <dgm:spPr/>
      <dgm:t>
        <a:bodyPr/>
        <a:lstStyle/>
        <a:p>
          <a:endParaRPr lang="en-US"/>
        </a:p>
      </dgm:t>
    </dgm:pt>
    <dgm:pt modelId="{1D4104D1-A901-9A45-A119-51AD43A84EAE}" type="pres">
      <dgm:prSet presAssocID="{583E117D-553D-8D46-AC98-9E565A278578}" presName="Name21" presStyleCnt="0"/>
      <dgm:spPr/>
    </dgm:pt>
    <dgm:pt modelId="{B3598FD8-DF81-D749-8BE7-A5CC6B35084F}" type="pres">
      <dgm:prSet presAssocID="{583E117D-553D-8D46-AC98-9E565A278578}" presName="level2Shape" presStyleLbl="node4" presStyleIdx="2" presStyleCnt="22" custScaleX="215359" custScaleY="103228" custLinFactY="200000" custLinFactNeighborX="-31731" custLinFactNeighborY="210284"/>
      <dgm:spPr/>
      <dgm:t>
        <a:bodyPr/>
        <a:lstStyle/>
        <a:p>
          <a:endParaRPr lang="en-US"/>
        </a:p>
      </dgm:t>
    </dgm:pt>
    <dgm:pt modelId="{66C03842-94DA-FA4E-A76B-3428A3CAB649}" type="pres">
      <dgm:prSet presAssocID="{583E117D-553D-8D46-AC98-9E565A278578}" presName="hierChild3" presStyleCnt="0"/>
      <dgm:spPr/>
    </dgm:pt>
    <dgm:pt modelId="{F7C1E4F1-DF8C-9341-B8FD-C29DE2C9E944}" type="pres">
      <dgm:prSet presAssocID="{E7796496-BB4C-2840-902E-449AB8088861}" presName="Name19" presStyleLbl="parChTrans1D4" presStyleIdx="3" presStyleCnt="22"/>
      <dgm:spPr/>
      <dgm:t>
        <a:bodyPr/>
        <a:lstStyle/>
        <a:p>
          <a:endParaRPr lang="en-US"/>
        </a:p>
      </dgm:t>
    </dgm:pt>
    <dgm:pt modelId="{B060E869-BEB3-8441-B7E9-40429882299B}" type="pres">
      <dgm:prSet presAssocID="{01D8E5DF-DE73-C148-B027-09E1428965D7}" presName="Name21" presStyleCnt="0"/>
      <dgm:spPr/>
    </dgm:pt>
    <dgm:pt modelId="{A4F35F04-B891-8546-A9C0-895141B2A128}" type="pres">
      <dgm:prSet presAssocID="{01D8E5DF-DE73-C148-B027-09E1428965D7}" presName="level2Shape" presStyleLbl="node4" presStyleIdx="3" presStyleCnt="22" custLinFactY="221089" custLinFactNeighborX="73826" custLinFactNeighborY="300000"/>
      <dgm:spPr/>
      <dgm:t>
        <a:bodyPr/>
        <a:lstStyle/>
        <a:p>
          <a:endParaRPr lang="en-US"/>
        </a:p>
      </dgm:t>
    </dgm:pt>
    <dgm:pt modelId="{084F31E6-87A2-9F4E-A172-DB5725834EF3}" type="pres">
      <dgm:prSet presAssocID="{01D8E5DF-DE73-C148-B027-09E1428965D7}" presName="hierChild3" presStyleCnt="0"/>
      <dgm:spPr/>
    </dgm:pt>
    <dgm:pt modelId="{88E855F8-F217-1247-8BB0-4F77D5099ACE}" type="pres">
      <dgm:prSet presAssocID="{EBCA67A4-F3EE-6545-9122-0D9163B39991}" presName="Name19" presStyleLbl="parChTrans1D4" presStyleIdx="4" presStyleCnt="22"/>
      <dgm:spPr/>
      <dgm:t>
        <a:bodyPr/>
        <a:lstStyle/>
        <a:p>
          <a:endParaRPr lang="en-US"/>
        </a:p>
      </dgm:t>
    </dgm:pt>
    <dgm:pt modelId="{10619D0A-63E2-A843-8AFF-AA66F443DA14}" type="pres">
      <dgm:prSet presAssocID="{BF727558-D5A6-444A-AF44-D64A412E70B3}" presName="Name21" presStyleCnt="0"/>
      <dgm:spPr/>
    </dgm:pt>
    <dgm:pt modelId="{45DE3E80-6EFA-474D-8908-F198877304A7}" type="pres">
      <dgm:prSet presAssocID="{BF727558-D5A6-444A-AF44-D64A412E70B3}" presName="level2Shape" presStyleLbl="node4" presStyleIdx="4" presStyleCnt="22" custScaleX="170630" custScaleY="92430" custLinFactY="86948" custLinFactNeighborX="-52865" custLinFactNeighborY="100000"/>
      <dgm:spPr/>
      <dgm:t>
        <a:bodyPr/>
        <a:lstStyle/>
        <a:p>
          <a:endParaRPr lang="en-US"/>
        </a:p>
      </dgm:t>
    </dgm:pt>
    <dgm:pt modelId="{F08A2D67-BDFC-CA42-8B86-BF81730F19C7}" type="pres">
      <dgm:prSet presAssocID="{BF727558-D5A6-444A-AF44-D64A412E70B3}" presName="hierChild3" presStyleCnt="0"/>
      <dgm:spPr/>
    </dgm:pt>
    <dgm:pt modelId="{8DB29B6C-9D81-9840-89DB-A2FC7176D983}" type="pres">
      <dgm:prSet presAssocID="{5223B0B5-C144-CB48-A41D-E6BC9573CA97}" presName="Name19" presStyleLbl="parChTrans1D4" presStyleIdx="5" presStyleCnt="22"/>
      <dgm:spPr/>
      <dgm:t>
        <a:bodyPr/>
        <a:lstStyle/>
        <a:p>
          <a:endParaRPr lang="en-US"/>
        </a:p>
      </dgm:t>
    </dgm:pt>
    <dgm:pt modelId="{00F7E001-9E52-A94D-8CC2-82DA5FBB6D99}" type="pres">
      <dgm:prSet presAssocID="{82402F8F-AE07-744D-AAFE-F95927232088}" presName="Name21" presStyleCnt="0"/>
      <dgm:spPr/>
    </dgm:pt>
    <dgm:pt modelId="{F6A80103-7BD1-1548-ADCF-7700E3F1DC0C}" type="pres">
      <dgm:prSet presAssocID="{82402F8F-AE07-744D-AAFE-F95927232088}" presName="level2Shape" presStyleLbl="node4" presStyleIdx="5" presStyleCnt="22" custLinFactY="125681" custLinFactNeighborX="52113" custLinFactNeighborY="200000"/>
      <dgm:spPr/>
      <dgm:t>
        <a:bodyPr/>
        <a:lstStyle/>
        <a:p>
          <a:endParaRPr lang="en-US"/>
        </a:p>
      </dgm:t>
    </dgm:pt>
    <dgm:pt modelId="{11ED43A5-2CF2-5643-8AED-9CE698ED4E26}" type="pres">
      <dgm:prSet presAssocID="{82402F8F-AE07-744D-AAFE-F95927232088}" presName="hierChild3" presStyleCnt="0"/>
      <dgm:spPr/>
    </dgm:pt>
    <dgm:pt modelId="{ED14129B-3FCA-E442-90C8-9F60229726E6}" type="pres">
      <dgm:prSet presAssocID="{4831C0A2-4335-1743-9407-CF57A9EA5F1F}" presName="Name19" presStyleLbl="parChTrans1D4" presStyleIdx="6" presStyleCnt="22"/>
      <dgm:spPr/>
      <dgm:t>
        <a:bodyPr/>
        <a:lstStyle/>
        <a:p>
          <a:endParaRPr lang="en-US"/>
        </a:p>
      </dgm:t>
    </dgm:pt>
    <dgm:pt modelId="{6528BC81-EDB3-3745-806E-083C2DFA00BD}" type="pres">
      <dgm:prSet presAssocID="{F0B7A5BA-7C12-1049-876E-4DD464A252EB}" presName="Name21" presStyleCnt="0"/>
      <dgm:spPr/>
    </dgm:pt>
    <dgm:pt modelId="{192140AF-FEDF-FE4F-9BB2-B78D5C84C876}" type="pres">
      <dgm:prSet presAssocID="{F0B7A5BA-7C12-1049-876E-4DD464A252EB}" presName="level2Shape" presStyleLbl="node4" presStyleIdx="6" presStyleCnt="22" custScaleX="287854" custScaleY="107441"/>
      <dgm:spPr/>
      <dgm:t>
        <a:bodyPr/>
        <a:lstStyle/>
        <a:p>
          <a:endParaRPr lang="en-US"/>
        </a:p>
      </dgm:t>
    </dgm:pt>
    <dgm:pt modelId="{62D35616-B4A4-DB4E-93AF-ECE096BC3809}" type="pres">
      <dgm:prSet presAssocID="{F0B7A5BA-7C12-1049-876E-4DD464A252EB}" presName="hierChild3" presStyleCnt="0"/>
      <dgm:spPr/>
    </dgm:pt>
    <dgm:pt modelId="{B45B7989-5E49-3241-946E-9ABC9245D0AE}" type="pres">
      <dgm:prSet presAssocID="{F6B58CD6-5D9B-FD43-9022-6541E50A54C7}" presName="Name19" presStyleLbl="parChTrans1D4" presStyleIdx="7" presStyleCnt="22"/>
      <dgm:spPr/>
      <dgm:t>
        <a:bodyPr/>
        <a:lstStyle/>
        <a:p>
          <a:endParaRPr lang="en-US"/>
        </a:p>
      </dgm:t>
    </dgm:pt>
    <dgm:pt modelId="{132DC7B3-70B5-A545-86AB-412E86E62331}" type="pres">
      <dgm:prSet presAssocID="{E44CDB31-7828-E345-9667-407F61A010E4}" presName="Name21" presStyleCnt="0"/>
      <dgm:spPr/>
    </dgm:pt>
    <dgm:pt modelId="{907641F2-5A87-7849-8647-B1730661D74F}" type="pres">
      <dgm:prSet presAssocID="{E44CDB31-7828-E345-9667-407F61A010E4}" presName="level2Shape" presStyleLbl="node4" presStyleIdx="7" presStyleCnt="22" custScaleX="359634" custScaleY="153289" custLinFactNeighborX="746" custLinFactNeighborY="93337"/>
      <dgm:spPr/>
      <dgm:t>
        <a:bodyPr/>
        <a:lstStyle/>
        <a:p>
          <a:endParaRPr lang="en-US"/>
        </a:p>
      </dgm:t>
    </dgm:pt>
    <dgm:pt modelId="{19475170-7060-3148-89FD-8F71F3CF2BE4}" type="pres">
      <dgm:prSet presAssocID="{E44CDB31-7828-E345-9667-407F61A010E4}" presName="hierChild3" presStyleCnt="0"/>
      <dgm:spPr/>
    </dgm:pt>
    <dgm:pt modelId="{C1507DC4-CEDD-4D49-83E4-0CB0358ADB51}" type="pres">
      <dgm:prSet presAssocID="{519DE325-B70C-9A4A-A770-88DE4E911833}" presName="Name19" presStyleLbl="parChTrans1D4" presStyleIdx="8" presStyleCnt="22"/>
      <dgm:spPr/>
      <dgm:t>
        <a:bodyPr/>
        <a:lstStyle/>
        <a:p>
          <a:endParaRPr lang="en-US"/>
        </a:p>
      </dgm:t>
    </dgm:pt>
    <dgm:pt modelId="{75811B6B-982E-5441-80A9-AAB0B49B486E}" type="pres">
      <dgm:prSet presAssocID="{EED4467A-F383-764F-BA3F-2FA6CA46DE6B}" presName="Name21" presStyleCnt="0"/>
      <dgm:spPr/>
    </dgm:pt>
    <dgm:pt modelId="{6392F02B-1BF9-2242-A02C-034640F53085}" type="pres">
      <dgm:prSet presAssocID="{EED4467A-F383-764F-BA3F-2FA6CA46DE6B}" presName="level2Shape" presStyleLbl="node4" presStyleIdx="8" presStyleCnt="22" custLinFactY="171276" custLinFactNeighborX="30399" custLinFactNeighborY="200000"/>
      <dgm:spPr/>
      <dgm:t>
        <a:bodyPr/>
        <a:lstStyle/>
        <a:p>
          <a:endParaRPr lang="en-US"/>
        </a:p>
      </dgm:t>
    </dgm:pt>
    <dgm:pt modelId="{E26C5A3D-8219-B54D-A2F0-F2FD5D159256}" type="pres">
      <dgm:prSet presAssocID="{EED4467A-F383-764F-BA3F-2FA6CA46DE6B}" presName="hierChild3" presStyleCnt="0"/>
      <dgm:spPr/>
    </dgm:pt>
    <dgm:pt modelId="{5D5ECF53-CE91-EF44-AF83-3646FB051C16}" type="pres">
      <dgm:prSet presAssocID="{504E8B9C-F393-C549-9D79-366FE7EDE637}" presName="Name19" presStyleLbl="parChTrans1D4" presStyleIdx="9" presStyleCnt="22"/>
      <dgm:spPr/>
      <dgm:t>
        <a:bodyPr/>
        <a:lstStyle/>
        <a:p>
          <a:endParaRPr lang="en-US"/>
        </a:p>
      </dgm:t>
    </dgm:pt>
    <dgm:pt modelId="{9202D13C-3225-C143-8F05-FCF6D9A5A4EC}" type="pres">
      <dgm:prSet presAssocID="{0C6EA231-222E-1848-8B2F-A52193059EB5}" presName="Name21" presStyleCnt="0"/>
      <dgm:spPr/>
    </dgm:pt>
    <dgm:pt modelId="{BEC0D8F5-4164-434E-ABE4-D9D2E32FC898}" type="pres">
      <dgm:prSet presAssocID="{0C6EA231-222E-1848-8B2F-A52193059EB5}" presName="level2Shape" presStyleLbl="node4" presStyleIdx="9" presStyleCnt="22" custAng="0" custScaleX="347703" custScaleY="267038" custLinFactY="447080" custLinFactNeighborX="8475" custLinFactNeighborY="500000"/>
      <dgm:spPr/>
      <dgm:t>
        <a:bodyPr/>
        <a:lstStyle/>
        <a:p>
          <a:endParaRPr lang="en-US"/>
        </a:p>
      </dgm:t>
    </dgm:pt>
    <dgm:pt modelId="{39A5A20D-17E3-7C42-8047-52C950395881}" type="pres">
      <dgm:prSet presAssocID="{0C6EA231-222E-1848-8B2F-A52193059EB5}" presName="hierChild3" presStyleCnt="0"/>
      <dgm:spPr/>
    </dgm:pt>
    <dgm:pt modelId="{58EB56CA-D1AB-5749-A56C-E1894F792AD5}" type="pres">
      <dgm:prSet presAssocID="{CB02013F-9F2D-B041-9CF6-233BDA61A646}" presName="Name19" presStyleLbl="parChTrans1D4" presStyleIdx="10" presStyleCnt="22"/>
      <dgm:spPr/>
      <dgm:t>
        <a:bodyPr/>
        <a:lstStyle/>
        <a:p>
          <a:endParaRPr lang="en-US"/>
        </a:p>
      </dgm:t>
    </dgm:pt>
    <dgm:pt modelId="{FA67CFD3-9D64-D74F-A268-C455BE8DB00D}" type="pres">
      <dgm:prSet presAssocID="{6158D444-BD0C-9845-9BD2-958588F7C023}" presName="Name21" presStyleCnt="0"/>
      <dgm:spPr/>
    </dgm:pt>
    <dgm:pt modelId="{228EA8F0-C567-6C41-BA39-607CE14E0808}" type="pres">
      <dgm:prSet presAssocID="{6158D444-BD0C-9845-9BD2-958588F7C023}" presName="level2Shape" presStyleLbl="node4" presStyleIdx="10" presStyleCnt="22" custScaleX="267510" custScaleY="64058" custLinFactNeighborX="-27684" custLinFactNeighborY="17822"/>
      <dgm:spPr/>
      <dgm:t>
        <a:bodyPr/>
        <a:lstStyle/>
        <a:p>
          <a:endParaRPr lang="en-US"/>
        </a:p>
      </dgm:t>
    </dgm:pt>
    <dgm:pt modelId="{B5B69E38-B264-4B4D-9A22-6E0900208C6F}" type="pres">
      <dgm:prSet presAssocID="{6158D444-BD0C-9845-9BD2-958588F7C023}" presName="hierChild3" presStyleCnt="0"/>
      <dgm:spPr/>
    </dgm:pt>
    <dgm:pt modelId="{2ACC00B6-344E-414A-8486-CB9AFA637FCE}" type="pres">
      <dgm:prSet presAssocID="{8A930EE0-AD1C-0C4C-B146-3A88FA3CD03A}" presName="Name19" presStyleLbl="parChTrans1D4" presStyleIdx="11" presStyleCnt="22"/>
      <dgm:spPr/>
      <dgm:t>
        <a:bodyPr/>
        <a:lstStyle/>
        <a:p>
          <a:endParaRPr lang="en-US"/>
        </a:p>
      </dgm:t>
    </dgm:pt>
    <dgm:pt modelId="{434509B9-A0C9-9443-BEC9-F52240ED1457}" type="pres">
      <dgm:prSet presAssocID="{8EFABD45-4920-3747-926B-5D0595BCE5B0}" presName="Name21" presStyleCnt="0"/>
      <dgm:spPr/>
    </dgm:pt>
    <dgm:pt modelId="{4DCBC88C-F86D-DE43-90A3-9ABD188F2F81}" type="pres">
      <dgm:prSet presAssocID="{8EFABD45-4920-3747-926B-5D0595BCE5B0}" presName="level2Shape" presStyleLbl="node4" presStyleIdx="11" presStyleCnt="22" custScaleX="173745" custScaleY="59039" custLinFactX="-85892" custLinFactY="100000" custLinFactNeighborX="-100000" custLinFactNeighborY="124478"/>
      <dgm:spPr/>
      <dgm:t>
        <a:bodyPr/>
        <a:lstStyle/>
        <a:p>
          <a:endParaRPr lang="en-US"/>
        </a:p>
      </dgm:t>
    </dgm:pt>
    <dgm:pt modelId="{64A0AE85-29C4-A14F-8506-96F6F833B4B0}" type="pres">
      <dgm:prSet presAssocID="{8EFABD45-4920-3747-926B-5D0595BCE5B0}" presName="hierChild3" presStyleCnt="0"/>
      <dgm:spPr/>
    </dgm:pt>
    <dgm:pt modelId="{83B4E73F-8E81-C34B-9CE2-3D7C943AF7C6}" type="pres">
      <dgm:prSet presAssocID="{C877A248-F5AD-E34E-8839-44BFF4DC351E}" presName="Name19" presStyleLbl="parChTrans1D4" presStyleIdx="12" presStyleCnt="22"/>
      <dgm:spPr/>
      <dgm:t>
        <a:bodyPr/>
        <a:lstStyle/>
        <a:p>
          <a:endParaRPr lang="en-US"/>
        </a:p>
      </dgm:t>
    </dgm:pt>
    <dgm:pt modelId="{E4839A27-3676-B943-820E-1F34919761F3}" type="pres">
      <dgm:prSet presAssocID="{B4C80F03-8AE2-BC44-BD55-925ECC94467D}" presName="Name21" presStyleCnt="0"/>
      <dgm:spPr/>
    </dgm:pt>
    <dgm:pt modelId="{E7546C1D-33EE-2F4D-873D-B145F4CD519A}" type="pres">
      <dgm:prSet presAssocID="{B4C80F03-8AE2-BC44-BD55-925ECC94467D}" presName="level2Shape" presStyleLbl="node4" presStyleIdx="12" presStyleCnt="22" custFlipHor="1" custScaleX="291755" custScaleY="149289" custLinFactX="95261" custLinFactNeighborX="100000" custLinFactNeighborY="12203"/>
      <dgm:spPr/>
      <dgm:t>
        <a:bodyPr/>
        <a:lstStyle/>
        <a:p>
          <a:endParaRPr lang="en-US"/>
        </a:p>
      </dgm:t>
    </dgm:pt>
    <dgm:pt modelId="{E8C3FF2E-0609-2C41-AE1F-0E02D3045270}" type="pres">
      <dgm:prSet presAssocID="{B4C80F03-8AE2-BC44-BD55-925ECC94467D}" presName="hierChild3" presStyleCnt="0"/>
      <dgm:spPr/>
    </dgm:pt>
    <dgm:pt modelId="{D2929165-FB57-D847-87FE-91599759B341}" type="pres">
      <dgm:prSet presAssocID="{2EA4D6CA-5871-1F4F-8CFC-C494F0EC35B9}" presName="Name19" presStyleLbl="parChTrans1D4" presStyleIdx="13" presStyleCnt="22"/>
      <dgm:spPr/>
      <dgm:t>
        <a:bodyPr/>
        <a:lstStyle/>
        <a:p>
          <a:endParaRPr lang="en-US"/>
        </a:p>
      </dgm:t>
    </dgm:pt>
    <dgm:pt modelId="{47EAEF86-C650-2749-8684-9DF179863BCD}" type="pres">
      <dgm:prSet presAssocID="{A0C0A9D1-19B6-674E-B9BB-B76E6073838B}" presName="Name21" presStyleCnt="0"/>
      <dgm:spPr/>
    </dgm:pt>
    <dgm:pt modelId="{26667F3D-3F74-224C-92DB-56F76B7F7721}" type="pres">
      <dgm:prSet presAssocID="{A0C0A9D1-19B6-674E-B9BB-B76E6073838B}" presName="level2Shape" presStyleLbl="node4" presStyleIdx="13" presStyleCnt="22" custScaleX="292452" custScaleY="142086" custLinFactNeighborX="94318" custLinFactNeighborY="62193"/>
      <dgm:spPr/>
      <dgm:t>
        <a:bodyPr/>
        <a:lstStyle/>
        <a:p>
          <a:endParaRPr lang="en-US"/>
        </a:p>
      </dgm:t>
    </dgm:pt>
    <dgm:pt modelId="{25E114A2-056E-5845-8F48-EB624B8B89D1}" type="pres">
      <dgm:prSet presAssocID="{A0C0A9D1-19B6-674E-B9BB-B76E6073838B}" presName="hierChild3" presStyleCnt="0"/>
      <dgm:spPr/>
    </dgm:pt>
    <dgm:pt modelId="{909924C5-801C-C545-B031-F3274DD2043C}" type="pres">
      <dgm:prSet presAssocID="{0B96DD71-81AB-4F4E-850D-9A502995D045}" presName="Name19" presStyleLbl="parChTrans1D4" presStyleIdx="14" presStyleCnt="22"/>
      <dgm:spPr/>
      <dgm:t>
        <a:bodyPr/>
        <a:lstStyle/>
        <a:p>
          <a:endParaRPr lang="en-US"/>
        </a:p>
      </dgm:t>
    </dgm:pt>
    <dgm:pt modelId="{7D740EF4-8DF4-6B4A-833B-6EE46B167B20}" type="pres">
      <dgm:prSet presAssocID="{08A3DB41-7DB8-3849-9BF7-A766A61E884F}" presName="Name21" presStyleCnt="0"/>
      <dgm:spPr/>
    </dgm:pt>
    <dgm:pt modelId="{1F4B0F32-821B-6640-B599-6FB56A7DDA75}" type="pres">
      <dgm:prSet presAssocID="{08A3DB41-7DB8-3849-9BF7-A766A61E884F}" presName="level2Shape" presStyleLbl="node4" presStyleIdx="14" presStyleCnt="22" custScaleX="268365" custScaleY="118641" custLinFactX="-56401" custLinFactY="100000" custLinFactNeighborX="-100000" custLinFactNeighborY="171904"/>
      <dgm:spPr/>
      <dgm:t>
        <a:bodyPr/>
        <a:lstStyle/>
        <a:p>
          <a:endParaRPr lang="en-US"/>
        </a:p>
      </dgm:t>
    </dgm:pt>
    <dgm:pt modelId="{F7B8710F-2E16-8D4D-84D3-8C4CA4857A1C}" type="pres">
      <dgm:prSet presAssocID="{08A3DB41-7DB8-3849-9BF7-A766A61E884F}" presName="hierChild3" presStyleCnt="0"/>
      <dgm:spPr/>
    </dgm:pt>
    <dgm:pt modelId="{81E43880-102C-7D42-9D72-68BD9F4C6F24}" type="pres">
      <dgm:prSet presAssocID="{414B2B50-98E0-544F-94CD-068842227FC1}" presName="Name19" presStyleLbl="parChTrans1D4" presStyleIdx="15" presStyleCnt="22"/>
      <dgm:spPr/>
      <dgm:t>
        <a:bodyPr/>
        <a:lstStyle/>
        <a:p>
          <a:endParaRPr lang="en-US"/>
        </a:p>
      </dgm:t>
    </dgm:pt>
    <dgm:pt modelId="{B4B360BE-807A-4D4E-9F83-2C7FE1EF7686}" type="pres">
      <dgm:prSet presAssocID="{303EFDFC-AF04-124A-A211-959ADAF9F09B}" presName="Name21" presStyleCnt="0"/>
      <dgm:spPr/>
    </dgm:pt>
    <dgm:pt modelId="{EA8BA407-0CE3-E240-BFD9-0C2B06B4A0A5}" type="pres">
      <dgm:prSet presAssocID="{303EFDFC-AF04-124A-A211-959ADAF9F09B}" presName="level2Shape" presStyleLbl="node4" presStyleIdx="15" presStyleCnt="22" custLinFactY="200000" custLinFactNeighborX="-26056" custLinFactNeighborY="223385"/>
      <dgm:spPr/>
      <dgm:t>
        <a:bodyPr/>
        <a:lstStyle/>
        <a:p>
          <a:endParaRPr lang="en-US"/>
        </a:p>
      </dgm:t>
    </dgm:pt>
    <dgm:pt modelId="{A4B97CDE-BA92-1942-9894-7C4C80DE3E45}" type="pres">
      <dgm:prSet presAssocID="{303EFDFC-AF04-124A-A211-959ADAF9F09B}" presName="hierChild3" presStyleCnt="0"/>
      <dgm:spPr/>
    </dgm:pt>
    <dgm:pt modelId="{9181DA20-44B1-784C-A535-D0959458925A}" type="pres">
      <dgm:prSet presAssocID="{12A72843-7F8A-004D-AC26-067DEC45DC62}" presName="Name19" presStyleLbl="parChTrans1D4" presStyleIdx="16" presStyleCnt="22"/>
      <dgm:spPr/>
      <dgm:t>
        <a:bodyPr/>
        <a:lstStyle/>
        <a:p>
          <a:endParaRPr lang="en-US"/>
        </a:p>
      </dgm:t>
    </dgm:pt>
    <dgm:pt modelId="{83F39289-B6DA-9C4E-AACA-B338C1BE2516}" type="pres">
      <dgm:prSet presAssocID="{11A2F683-7BCD-AF48-95E4-53AE6483C732}" presName="Name21" presStyleCnt="0"/>
      <dgm:spPr/>
    </dgm:pt>
    <dgm:pt modelId="{28CBCD65-EE98-4B4D-8262-9786B4F182BA}" type="pres">
      <dgm:prSet presAssocID="{11A2F683-7BCD-AF48-95E4-53AE6483C732}" presName="level2Shape" presStyleLbl="node4" presStyleIdx="16" presStyleCnt="22" custScaleX="228391" custScaleY="113945" custLinFactX="31891" custLinFactY="100000" custLinFactNeighborX="100000" custLinFactNeighborY="132092"/>
      <dgm:spPr/>
      <dgm:t>
        <a:bodyPr/>
        <a:lstStyle/>
        <a:p>
          <a:endParaRPr lang="en-US"/>
        </a:p>
      </dgm:t>
    </dgm:pt>
    <dgm:pt modelId="{1261F32A-4728-C645-82CF-99FB0690B8A0}" type="pres">
      <dgm:prSet presAssocID="{11A2F683-7BCD-AF48-95E4-53AE6483C732}" presName="hierChild3" presStyleCnt="0"/>
      <dgm:spPr/>
    </dgm:pt>
    <dgm:pt modelId="{96DF89F0-7B5C-904F-AD0D-437643BBBE0B}" type="pres">
      <dgm:prSet presAssocID="{2CE2DC11-2A87-4F4A-B9E2-F6096A629A2F}" presName="Name19" presStyleLbl="parChTrans1D4" presStyleIdx="17" presStyleCnt="22"/>
      <dgm:spPr/>
      <dgm:t>
        <a:bodyPr/>
        <a:lstStyle/>
        <a:p>
          <a:endParaRPr lang="en-US"/>
        </a:p>
      </dgm:t>
    </dgm:pt>
    <dgm:pt modelId="{178305A5-85E0-F043-AF03-215FB2DB1F67}" type="pres">
      <dgm:prSet presAssocID="{EF1DF8F6-2E24-B646-87CE-24CDE6D84881}" presName="Name21" presStyleCnt="0"/>
      <dgm:spPr/>
    </dgm:pt>
    <dgm:pt modelId="{4B6DFA5B-A701-814B-8F71-6A40BCA6323E}" type="pres">
      <dgm:prSet presAssocID="{EF1DF8F6-2E24-B646-87CE-24CDE6D84881}" presName="level2Shape" presStyleLbl="node4" presStyleIdx="17" presStyleCnt="22" custScaleX="247085" custScaleY="130680" custLinFactY="183865" custLinFactNeighborX="-99528" custLinFactNeighborY="200000"/>
      <dgm:spPr/>
      <dgm:t>
        <a:bodyPr/>
        <a:lstStyle/>
        <a:p>
          <a:endParaRPr lang="en-US"/>
        </a:p>
      </dgm:t>
    </dgm:pt>
    <dgm:pt modelId="{568E3479-26A0-FC45-B195-C19AC67ED601}" type="pres">
      <dgm:prSet presAssocID="{EF1DF8F6-2E24-B646-87CE-24CDE6D84881}" presName="hierChild3" presStyleCnt="0"/>
      <dgm:spPr/>
    </dgm:pt>
    <dgm:pt modelId="{008AB14C-5775-674E-8480-60CED650CAB9}" type="pres">
      <dgm:prSet presAssocID="{08A295FC-B69C-6544-837A-53A8102B1693}" presName="Name19" presStyleLbl="parChTrans1D4" presStyleIdx="18" presStyleCnt="22"/>
      <dgm:spPr/>
      <dgm:t>
        <a:bodyPr/>
        <a:lstStyle/>
        <a:p>
          <a:endParaRPr lang="en-US"/>
        </a:p>
      </dgm:t>
    </dgm:pt>
    <dgm:pt modelId="{13DC6EEF-8234-A640-B2F0-09C1F6A0016F}" type="pres">
      <dgm:prSet presAssocID="{164BAC84-8570-D54C-BC9D-D78CB6E0F031}" presName="Name21" presStyleCnt="0"/>
      <dgm:spPr/>
    </dgm:pt>
    <dgm:pt modelId="{10DAE7EC-5FC9-8D4F-A35E-F6D61B5D5375}" type="pres">
      <dgm:prSet presAssocID="{164BAC84-8570-D54C-BC9D-D78CB6E0F031}" presName="level2Shape" presStyleLbl="node4" presStyleIdx="18" presStyleCnt="22" custLinFactY="200000" custLinFactNeighborX="-47770" custLinFactNeighborY="282007"/>
      <dgm:spPr/>
      <dgm:t>
        <a:bodyPr/>
        <a:lstStyle/>
        <a:p>
          <a:endParaRPr lang="en-US"/>
        </a:p>
      </dgm:t>
    </dgm:pt>
    <dgm:pt modelId="{65AC6750-3B58-DE43-8828-33D9EC3B40E9}" type="pres">
      <dgm:prSet presAssocID="{164BAC84-8570-D54C-BC9D-D78CB6E0F031}" presName="hierChild3" presStyleCnt="0"/>
      <dgm:spPr/>
    </dgm:pt>
    <dgm:pt modelId="{EC660FB2-B3CE-824F-BAAD-C97F0F710E8E}" type="pres">
      <dgm:prSet presAssocID="{B61588C1-8A51-D64D-8AD6-B6BE88D1EB16}" presName="Name19" presStyleLbl="parChTrans1D4" presStyleIdx="19" presStyleCnt="22"/>
      <dgm:spPr/>
      <dgm:t>
        <a:bodyPr/>
        <a:lstStyle/>
        <a:p>
          <a:endParaRPr lang="en-US"/>
        </a:p>
      </dgm:t>
    </dgm:pt>
    <dgm:pt modelId="{497CC3D8-AD61-E14A-9672-1691D8EEA624}" type="pres">
      <dgm:prSet presAssocID="{4FA41783-8848-2440-8A4F-F62CA500689A}" presName="Name21" presStyleCnt="0"/>
      <dgm:spPr/>
    </dgm:pt>
    <dgm:pt modelId="{8752A472-1EB7-AC43-8DE0-E1E692071042}" type="pres">
      <dgm:prSet presAssocID="{4FA41783-8848-2440-8A4F-F62CA500689A}" presName="level2Shape" presStyleLbl="node4" presStyleIdx="19" presStyleCnt="22" custScaleX="153608" custScaleY="107822" custLinFactNeighborX="31838" custLinFactNeighborY="68466"/>
      <dgm:spPr/>
      <dgm:t>
        <a:bodyPr/>
        <a:lstStyle/>
        <a:p>
          <a:endParaRPr lang="en-US"/>
        </a:p>
      </dgm:t>
    </dgm:pt>
    <dgm:pt modelId="{0ED833C9-20BD-A24C-A938-2898D5AF37A2}" type="pres">
      <dgm:prSet presAssocID="{4FA41783-8848-2440-8A4F-F62CA500689A}" presName="hierChild3" presStyleCnt="0"/>
      <dgm:spPr/>
    </dgm:pt>
    <dgm:pt modelId="{2D755A49-9DD1-3848-BC5E-0D7849E17DB1}" type="pres">
      <dgm:prSet presAssocID="{0121F9B0-0B07-BD40-BB30-F804490607D2}" presName="Name19" presStyleLbl="parChTrans1D4" presStyleIdx="20" presStyleCnt="22"/>
      <dgm:spPr/>
      <dgm:t>
        <a:bodyPr/>
        <a:lstStyle/>
        <a:p>
          <a:endParaRPr lang="en-US"/>
        </a:p>
      </dgm:t>
    </dgm:pt>
    <dgm:pt modelId="{D3D5622C-794C-A549-ACA4-59F74E04D903}" type="pres">
      <dgm:prSet presAssocID="{41DF1364-A156-FF41-8FB1-5FE9D2AECA97}" presName="Name21" presStyleCnt="0"/>
      <dgm:spPr/>
    </dgm:pt>
    <dgm:pt modelId="{FEC025A6-41B3-4044-B180-31B845755DFF}" type="pres">
      <dgm:prSet presAssocID="{41DF1364-A156-FF41-8FB1-5FE9D2AECA97}" presName="level2Shape" presStyleLbl="node4" presStyleIdx="20" presStyleCnt="22" custScaleX="369152" custScaleY="142365" custLinFactY="108446" custLinFactNeighborX="-15824" custLinFactNeighborY="200000"/>
      <dgm:spPr/>
      <dgm:t>
        <a:bodyPr/>
        <a:lstStyle/>
        <a:p>
          <a:endParaRPr lang="en-US"/>
        </a:p>
      </dgm:t>
    </dgm:pt>
    <dgm:pt modelId="{FECC091F-C638-F947-9F57-E55EEC709FCC}" type="pres">
      <dgm:prSet presAssocID="{41DF1364-A156-FF41-8FB1-5FE9D2AECA97}" presName="hierChild3" presStyleCnt="0"/>
      <dgm:spPr/>
    </dgm:pt>
    <dgm:pt modelId="{15A50BB4-6DDC-C14D-99D2-37CD1A2C723A}" type="pres">
      <dgm:prSet presAssocID="{92398779-6D49-A443-B677-6E761A7D5765}" presName="Name19" presStyleLbl="parChTrans1D4" presStyleIdx="21" presStyleCnt="22"/>
      <dgm:spPr/>
      <dgm:t>
        <a:bodyPr/>
        <a:lstStyle/>
        <a:p>
          <a:endParaRPr lang="en-US"/>
        </a:p>
      </dgm:t>
    </dgm:pt>
    <dgm:pt modelId="{D71D7756-5585-6142-BB3E-D491E9F6B486}" type="pres">
      <dgm:prSet presAssocID="{C7F3CA0F-E201-8542-B058-FB5093673F48}" presName="Name21" presStyleCnt="0"/>
      <dgm:spPr/>
    </dgm:pt>
    <dgm:pt modelId="{B7122903-082D-564A-AC8E-EC26FF5EF394}" type="pres">
      <dgm:prSet presAssocID="{C7F3CA0F-E201-8542-B058-FB5093673F48}" presName="level2Shape" presStyleLbl="node4" presStyleIdx="21" presStyleCnt="22" custLinFactX="-8568" custLinFactY="200000" custLinFactNeighborX="-100000" custLinFactNeighborY="236412"/>
      <dgm:spPr/>
      <dgm:t>
        <a:bodyPr/>
        <a:lstStyle/>
        <a:p>
          <a:endParaRPr lang="en-US"/>
        </a:p>
      </dgm:t>
    </dgm:pt>
    <dgm:pt modelId="{255803AC-4A11-9842-9CC0-6DAFBF20A6B5}" type="pres">
      <dgm:prSet presAssocID="{C7F3CA0F-E201-8542-B058-FB5093673F48}" presName="hierChild3" presStyleCnt="0"/>
      <dgm:spPr/>
    </dgm:pt>
    <dgm:pt modelId="{DCC73AA1-7548-CA46-AB42-1D647ACBCC80}" type="pres">
      <dgm:prSet presAssocID="{7E9D1553-99D5-2545-80A7-B301905FBF9C}" presName="bgShapesFlow" presStyleCnt="0"/>
      <dgm:spPr/>
    </dgm:pt>
  </dgm:ptLst>
  <dgm:cxnLst>
    <dgm:cxn modelId="{5B3258D7-1217-5A46-B8EE-D0E82B32CF4E}" srcId="{08A3DB41-7DB8-3849-9BF7-A766A61E884F}" destId="{303EFDFC-AF04-124A-A211-959ADAF9F09B}" srcOrd="0" destOrd="0" parTransId="{414B2B50-98E0-544F-94CD-068842227FC1}" sibTransId="{826D65A1-DBB9-5F41-A684-DDB32DD4F601}"/>
    <dgm:cxn modelId="{5764FD62-00BE-BA4D-8C29-8A37D082E29E}" srcId="{D70C8CE3-FCD9-D040-A145-DAB3F283F235}" destId="{6158D444-BD0C-9845-9BD2-958588F7C023}" srcOrd="3" destOrd="0" parTransId="{CB02013F-9F2D-B041-9CF6-233BDA61A646}" sibTransId="{8F34A782-41C2-C64B-A5CC-77D717AEF950}"/>
    <dgm:cxn modelId="{BA76999B-07FE-104F-A3A6-F52412EF674F}" type="presOf" srcId="{2EA4D6CA-5871-1F4F-8CFC-C494F0EC35B9}" destId="{D2929165-FB57-D847-87FE-91599759B341}" srcOrd="0" destOrd="0" presId="urn:microsoft.com/office/officeart/2005/8/layout/hierarchy6"/>
    <dgm:cxn modelId="{825D63D7-0500-B44F-BED0-BE78AB5B9E15}" srcId="{6158D444-BD0C-9845-9BD2-958588F7C023}" destId="{8EFABD45-4920-3747-926B-5D0595BCE5B0}" srcOrd="0" destOrd="0" parTransId="{8A930EE0-AD1C-0C4C-B146-3A88FA3CD03A}" sibTransId="{ABEE2607-F613-CE4C-B7FD-FE5537F8729D}"/>
    <dgm:cxn modelId="{05D7A1C9-91E1-9D40-A9A6-88BBB8EFBBAB}" srcId="{7E9D1553-99D5-2545-80A7-B301905FBF9C}" destId="{F784F86A-CA79-3A4B-BC36-A5256D44A868}" srcOrd="0" destOrd="0" parTransId="{A8588EBA-26CC-874D-A83E-915804ACAAF8}" sibTransId="{2E9100AE-E4EB-DA4A-B9C3-68FB951D9585}"/>
    <dgm:cxn modelId="{17DE44C7-82AE-EA4A-8319-90B116D0D14F}" type="presOf" srcId="{A0C0A9D1-19B6-674E-B9BB-B76E6073838B}" destId="{26667F3D-3F74-224C-92DB-56F76B7F7721}" srcOrd="0" destOrd="0" presId="urn:microsoft.com/office/officeart/2005/8/layout/hierarchy6"/>
    <dgm:cxn modelId="{4378041E-87D3-244D-B2DB-5F17D6AE8F55}" type="presOf" srcId="{6158D444-BD0C-9845-9BD2-958588F7C023}" destId="{228EA8F0-C567-6C41-BA39-607CE14E0808}" srcOrd="0" destOrd="0" presId="urn:microsoft.com/office/officeart/2005/8/layout/hierarchy6"/>
    <dgm:cxn modelId="{0DB7836F-5E59-8245-AD89-4AE259393E24}" type="presOf" srcId="{86E2CF21-C34F-0446-8A61-1CF6C3BFC4B1}" destId="{3AB57CA0-C6B7-E44C-B27A-2626D9FFEE06}" srcOrd="0" destOrd="0" presId="urn:microsoft.com/office/officeart/2005/8/layout/hierarchy6"/>
    <dgm:cxn modelId="{3D3F7B0B-032B-6B42-8475-646A5679DBC4}" type="presOf" srcId="{0B96DD71-81AB-4F4E-850D-9A502995D045}" destId="{909924C5-801C-C545-B031-F3274DD2043C}" srcOrd="0" destOrd="0" presId="urn:microsoft.com/office/officeart/2005/8/layout/hierarchy6"/>
    <dgm:cxn modelId="{12AD028F-78D1-7040-ACC3-648949254801}" type="presOf" srcId="{F0B7A5BA-7C12-1049-876E-4DD464A252EB}" destId="{192140AF-FEDF-FE4F-9BB2-B78D5C84C876}" srcOrd="0" destOrd="0" presId="urn:microsoft.com/office/officeart/2005/8/layout/hierarchy6"/>
    <dgm:cxn modelId="{539549FA-4D71-0744-A7FA-F39206CC389F}" srcId="{BF727558-D5A6-444A-AF44-D64A412E70B3}" destId="{82402F8F-AE07-744D-AAFE-F95927232088}" srcOrd="0" destOrd="0" parTransId="{5223B0B5-C144-CB48-A41D-E6BC9573CA97}" sibTransId="{C019F0A0-2ACB-B044-B7DD-6E44D4E70C53}"/>
    <dgm:cxn modelId="{8A450CD4-DE9F-1B43-8F66-ED0CC9DA3FED}" type="presOf" srcId="{D70C8CE3-FCD9-D040-A145-DAB3F283F235}" destId="{3503A9FF-F3B7-4442-9BAA-C05572BD0779}" srcOrd="0" destOrd="0" presId="urn:microsoft.com/office/officeart/2005/8/layout/hierarchy6"/>
    <dgm:cxn modelId="{6B969D9E-DE52-3B45-99A0-501DCD1C8FCB}" type="presOf" srcId="{303EFDFC-AF04-124A-A211-959ADAF9F09B}" destId="{EA8BA407-0CE3-E240-BFD9-0C2B06B4A0A5}" srcOrd="0" destOrd="0" presId="urn:microsoft.com/office/officeart/2005/8/layout/hierarchy6"/>
    <dgm:cxn modelId="{DCF39D8F-4FE4-534E-A3AF-5AD6174E5F05}" type="presOf" srcId="{EF1DF8F6-2E24-B646-87CE-24CDE6D84881}" destId="{4B6DFA5B-A701-814B-8F71-6A40BCA6323E}" srcOrd="0" destOrd="0" presId="urn:microsoft.com/office/officeart/2005/8/layout/hierarchy6"/>
    <dgm:cxn modelId="{E7179FDD-0B32-1D45-A9F8-148126C36169}" type="presOf" srcId="{1E1E30EE-7AB7-0E4C-A125-2E5DB113CCA5}" destId="{8F7C8262-B0EE-E04B-8A42-ECAE592CE1CC}" srcOrd="0" destOrd="0" presId="urn:microsoft.com/office/officeart/2005/8/layout/hierarchy6"/>
    <dgm:cxn modelId="{282043B4-535F-7C47-80DD-E76ADF78B2D8}" type="presOf" srcId="{B61588C1-8A51-D64D-8AD6-B6BE88D1EB16}" destId="{EC660FB2-B3CE-824F-BAAD-C97F0F710E8E}" srcOrd="0" destOrd="0" presId="urn:microsoft.com/office/officeart/2005/8/layout/hierarchy6"/>
    <dgm:cxn modelId="{423AF4C0-4AF3-4D44-AAD8-126E1FA09DB5}" srcId="{11A2F683-7BCD-AF48-95E4-53AE6483C732}" destId="{EF1DF8F6-2E24-B646-87CE-24CDE6D84881}" srcOrd="0" destOrd="0" parTransId="{2CE2DC11-2A87-4F4A-B9E2-F6096A629A2F}" sibTransId="{4CC90B35-82AE-024F-B93A-D8DFCD061810}"/>
    <dgm:cxn modelId="{FA9E401D-7845-EB48-892D-6774D696255B}" type="presOf" srcId="{583E117D-553D-8D46-AC98-9E565A278578}" destId="{B3598FD8-DF81-D749-8BE7-A5CC6B35084F}" srcOrd="0" destOrd="0" presId="urn:microsoft.com/office/officeart/2005/8/layout/hierarchy6"/>
    <dgm:cxn modelId="{63AC8EAD-1AF3-1644-A1D9-C9D70614978A}" type="presOf" srcId="{4310AF45-D3AB-BF46-9A27-F7828C6888EF}" destId="{05E70B20-57BB-534D-84D5-41B7237C0FDC}" srcOrd="0" destOrd="0" presId="urn:microsoft.com/office/officeart/2005/8/layout/hierarchy6"/>
    <dgm:cxn modelId="{B0FAF943-D535-DC42-9356-2862D77113DD}" srcId="{B4C80F03-8AE2-BC44-BD55-925ECC94467D}" destId="{A0C0A9D1-19B6-674E-B9BB-B76E6073838B}" srcOrd="0" destOrd="0" parTransId="{2EA4D6CA-5871-1F4F-8CFC-C494F0EC35B9}" sibTransId="{BFE9EC3E-94D7-134B-893C-4ED0556A5CEE}"/>
    <dgm:cxn modelId="{65A727E6-6D73-234C-AFD6-E001595F6661}" srcId="{4310AF45-D3AB-BF46-9A27-F7828C6888EF}" destId="{BF727558-D5A6-444A-AF44-D64A412E70B3}" srcOrd="2" destOrd="0" parTransId="{EBCA67A4-F3EE-6545-9122-0D9163B39991}" sibTransId="{B8E90184-7A7B-9C4D-A628-4BEF6A86099C}"/>
    <dgm:cxn modelId="{8023805C-4D42-D649-9D38-7E3507E81DC8}" type="presOf" srcId="{08A3DB41-7DB8-3849-9BF7-A766A61E884F}" destId="{1F4B0F32-821B-6640-B599-6FB56A7DDA75}" srcOrd="0" destOrd="0" presId="urn:microsoft.com/office/officeart/2005/8/layout/hierarchy6"/>
    <dgm:cxn modelId="{3670B80A-A9FE-EC48-BE5E-B5670D8A2EF6}" type="presOf" srcId="{504E8B9C-F393-C549-9D79-366FE7EDE637}" destId="{5D5ECF53-CE91-EF44-AF83-3646FB051C16}" srcOrd="0" destOrd="0" presId="urn:microsoft.com/office/officeart/2005/8/layout/hierarchy6"/>
    <dgm:cxn modelId="{E28BBC18-B617-6D4F-82B8-7CE67080AB99}" type="presOf" srcId="{11A2F683-7BCD-AF48-95E4-53AE6483C732}" destId="{28CBCD65-EE98-4B4D-8262-9786B4F182BA}" srcOrd="0" destOrd="0" presId="urn:microsoft.com/office/officeart/2005/8/layout/hierarchy6"/>
    <dgm:cxn modelId="{866E1B01-65FE-2549-9609-17ED5ADC28EE}" type="presOf" srcId="{B4C80F03-8AE2-BC44-BD55-925ECC94467D}" destId="{E7546C1D-33EE-2F4D-873D-B145F4CD519A}" srcOrd="0" destOrd="0" presId="urn:microsoft.com/office/officeart/2005/8/layout/hierarchy6"/>
    <dgm:cxn modelId="{D12157A7-D321-FE4B-9B6B-A3A2E0DA5BEB}" type="presOf" srcId="{12A72843-7F8A-004D-AC26-067DEC45DC62}" destId="{9181DA20-44B1-784C-A535-D0959458925A}" srcOrd="0" destOrd="0" presId="urn:microsoft.com/office/officeart/2005/8/layout/hierarchy6"/>
    <dgm:cxn modelId="{32B120FD-4D31-174D-BB5E-A83B9C360026}" srcId="{4FA41783-8848-2440-8A4F-F62CA500689A}" destId="{41DF1364-A156-FF41-8FB1-5FE9D2AECA97}" srcOrd="0" destOrd="0" parTransId="{0121F9B0-0B07-BD40-BB30-F804490607D2}" sibTransId="{D66FD982-A644-594F-BE38-96C390172F5B}"/>
    <dgm:cxn modelId="{212125C8-E8C5-234C-9307-D944A14EAB9B}" type="presOf" srcId="{C7F3CA0F-E201-8542-B058-FB5093673F48}" destId="{B7122903-082D-564A-AC8E-EC26FF5EF394}" srcOrd="0" destOrd="0" presId="urn:microsoft.com/office/officeart/2005/8/layout/hierarchy6"/>
    <dgm:cxn modelId="{93FA437A-CBD4-1D4F-948F-3589E2C42A19}" type="presOf" srcId="{CB02013F-9F2D-B041-9CF6-233BDA61A646}" destId="{58EB56CA-D1AB-5749-A56C-E1894F792AD5}" srcOrd="0" destOrd="0" presId="urn:microsoft.com/office/officeart/2005/8/layout/hierarchy6"/>
    <dgm:cxn modelId="{A49C30C7-C723-8B45-931E-1082E29A57D7}" type="presOf" srcId="{41DF1364-A156-FF41-8FB1-5FE9D2AECA97}" destId="{FEC025A6-41B3-4044-B180-31B845755DFF}" srcOrd="0" destOrd="0" presId="urn:microsoft.com/office/officeart/2005/8/layout/hierarchy6"/>
    <dgm:cxn modelId="{683DDDEF-D2BB-CC47-9526-8D7D99DDFE38}" type="presOf" srcId="{164BAC84-8570-D54C-BC9D-D78CB6E0F031}" destId="{10DAE7EC-5FC9-8D4F-A35E-F6D61B5D5375}" srcOrd="0" destOrd="0" presId="urn:microsoft.com/office/officeart/2005/8/layout/hierarchy6"/>
    <dgm:cxn modelId="{94739DF9-2B83-0F4A-B11D-DAC889C026EE}" type="presOf" srcId="{2CE6B9A9-A57B-5F45-87B4-8E8BFA2D2863}" destId="{489A316F-54EB-3547-8670-572E4B9D0C58}" srcOrd="0" destOrd="0" presId="urn:microsoft.com/office/officeart/2005/8/layout/hierarchy6"/>
    <dgm:cxn modelId="{232D2519-30C6-4A4B-9815-24C010130CCF}" srcId="{4310AF45-D3AB-BF46-9A27-F7828C6888EF}" destId="{583E117D-553D-8D46-AC98-9E565A278578}" srcOrd="1" destOrd="0" parTransId="{1E1E30EE-7AB7-0E4C-A125-2E5DB113CCA5}" sibTransId="{EDFAD038-2256-644E-9962-53968146AB3B}"/>
    <dgm:cxn modelId="{8549CB75-BD32-E345-9A52-AC63D5A84AF6}" srcId="{B4C80F03-8AE2-BC44-BD55-925ECC94467D}" destId="{11A2F683-7BCD-AF48-95E4-53AE6483C732}" srcOrd="1" destOrd="0" parTransId="{12A72843-7F8A-004D-AC26-067DEC45DC62}" sibTransId="{BE123732-AAA9-C941-824E-8901465CC740}"/>
    <dgm:cxn modelId="{3BB83823-16DF-9940-A1FC-4381369601E0}" type="presOf" srcId="{BF727558-D5A6-444A-AF44-D64A412E70B3}" destId="{45DE3E80-6EFA-474D-8908-F198877304A7}" srcOrd="0" destOrd="0" presId="urn:microsoft.com/office/officeart/2005/8/layout/hierarchy6"/>
    <dgm:cxn modelId="{85769389-EC8A-D444-96EB-F2D01939CFA5}" type="presOf" srcId="{01D8E5DF-DE73-C148-B027-09E1428965D7}" destId="{A4F35F04-B891-8546-A9C0-895141B2A128}" srcOrd="0" destOrd="0" presId="urn:microsoft.com/office/officeart/2005/8/layout/hierarchy6"/>
    <dgm:cxn modelId="{8D17D474-0C4E-0145-8C9D-AB5572E20AC5}" srcId="{D70C8CE3-FCD9-D040-A145-DAB3F283F235}" destId="{F0B7A5BA-7C12-1049-876E-4DD464A252EB}" srcOrd="1" destOrd="0" parTransId="{4831C0A2-4335-1743-9407-CF57A9EA5F1F}" sibTransId="{2016C91D-8DA2-A240-9DB5-D904FDBFCA81}"/>
    <dgm:cxn modelId="{823A097E-BC5C-804B-864B-F79BADB64639}" srcId="{F0B7A5BA-7C12-1049-876E-4DD464A252EB}" destId="{E44CDB31-7828-E345-9667-407F61A010E4}" srcOrd="0" destOrd="0" parTransId="{F6B58CD6-5D9B-FD43-9022-6541E50A54C7}" sibTransId="{015938D5-87D8-4043-A2F2-3791F02179B9}"/>
    <dgm:cxn modelId="{9855EBE9-144F-3F40-8DF6-4604B87FF487}" type="presOf" srcId="{CE18FE5B-F530-DD4A-AB7D-AF693114D05D}" destId="{D7894C73-8BBD-664C-9518-B93D86EF3DC0}" srcOrd="0" destOrd="0" presId="urn:microsoft.com/office/officeart/2005/8/layout/hierarchy6"/>
    <dgm:cxn modelId="{472AF121-EC2D-CF45-9D1C-BDC9A5A37CF9}" type="presOf" srcId="{82402F8F-AE07-744D-AAFE-F95927232088}" destId="{F6A80103-7BD1-1548-ADCF-7700E3F1DC0C}" srcOrd="0" destOrd="0" presId="urn:microsoft.com/office/officeart/2005/8/layout/hierarchy6"/>
    <dgm:cxn modelId="{576FF6C9-A6E7-3949-9491-47FDC5B11C1A}" srcId="{4310AF45-D3AB-BF46-9A27-F7828C6888EF}" destId="{9B4FBB56-52CA-8146-AE30-4C828175BE17}" srcOrd="0" destOrd="0" parTransId="{2CE6B9A9-A57B-5F45-87B4-8E8BFA2D2863}" sibTransId="{E8A2FB50-041F-764B-92F2-6006B36E5E42}"/>
    <dgm:cxn modelId="{C79B481A-515C-7C41-8D0B-831BB968314F}" type="presOf" srcId="{92398779-6D49-A443-B677-6E761A7D5765}" destId="{15A50BB4-6DDC-C14D-99D2-37CD1A2C723A}" srcOrd="0" destOrd="0" presId="urn:microsoft.com/office/officeart/2005/8/layout/hierarchy6"/>
    <dgm:cxn modelId="{D538A52D-15F5-4C48-9CEE-64FF183D9852}" srcId="{B4C80F03-8AE2-BC44-BD55-925ECC94467D}" destId="{4FA41783-8848-2440-8A4F-F62CA500689A}" srcOrd="2" destOrd="0" parTransId="{B61588C1-8A51-D64D-8AD6-B6BE88D1EB16}" sibTransId="{2EBAD9F8-0F18-FB4C-AB68-D0F9B3C163D6}"/>
    <dgm:cxn modelId="{C8DB511B-E5E0-D841-A5FA-3AF4E9B0D961}" srcId="{D70C8CE3-FCD9-D040-A145-DAB3F283F235}" destId="{4310AF45-D3AB-BF46-9A27-F7828C6888EF}" srcOrd="0" destOrd="0" parTransId="{8659AB23-B948-4640-9BA8-F71A41E77C9B}" sibTransId="{94B61B52-F08E-EC4F-BE63-683B7E74C447}"/>
    <dgm:cxn modelId="{27DB9781-2EDC-F348-8E6E-5743757B287E}" type="presOf" srcId="{08A295FC-B69C-6544-837A-53A8102B1693}" destId="{008AB14C-5775-674E-8480-60CED650CAB9}" srcOrd="0" destOrd="0" presId="urn:microsoft.com/office/officeart/2005/8/layout/hierarchy6"/>
    <dgm:cxn modelId="{1396C97E-18C5-0042-B5F9-64BD2685FBBB}" type="presOf" srcId="{0121F9B0-0B07-BD40-BB30-F804490607D2}" destId="{2D755A49-9DD1-3848-BC5E-0D7849E17DB1}" srcOrd="0" destOrd="0" presId="urn:microsoft.com/office/officeart/2005/8/layout/hierarchy6"/>
    <dgm:cxn modelId="{4AEA053D-4C89-C744-B150-0238CA343613}" type="presOf" srcId="{8659AB23-B948-4640-9BA8-F71A41E77C9B}" destId="{9A03439C-2BA3-2A4E-99BB-8E6A5291C974}" srcOrd="0" destOrd="0" presId="urn:microsoft.com/office/officeart/2005/8/layout/hierarchy6"/>
    <dgm:cxn modelId="{3706E607-F5F2-7E47-BBCB-FFFEEF5750BD}" srcId="{A0C0A9D1-19B6-674E-B9BB-B76E6073838B}" destId="{08A3DB41-7DB8-3849-9BF7-A766A61E884F}" srcOrd="0" destOrd="0" parTransId="{0B96DD71-81AB-4F4E-850D-9A502995D045}" sibTransId="{A5899C19-AEE6-D84A-ACCD-17E434781F94}"/>
    <dgm:cxn modelId="{43EB8E80-71C5-634F-9A37-0E177872CF18}" type="presOf" srcId="{4831C0A2-4335-1743-9407-CF57A9EA5F1F}" destId="{ED14129B-3FCA-E442-90C8-9F60229726E6}" srcOrd="0" destOrd="0" presId="urn:microsoft.com/office/officeart/2005/8/layout/hierarchy6"/>
    <dgm:cxn modelId="{D80E403E-045F-4F45-A648-720E5D8F274A}" type="presOf" srcId="{EED4467A-F383-764F-BA3F-2FA6CA46DE6B}" destId="{6392F02B-1BF9-2242-A02C-034640F53085}" srcOrd="0" destOrd="0" presId="urn:microsoft.com/office/officeart/2005/8/layout/hierarchy6"/>
    <dgm:cxn modelId="{CE4B5867-E36F-0B4B-9C8D-5A6E1C6811F2}" type="presOf" srcId="{4FA41783-8848-2440-8A4F-F62CA500689A}" destId="{8752A472-1EB7-AC43-8DE0-E1E692071042}" srcOrd="0" destOrd="0" presId="urn:microsoft.com/office/officeart/2005/8/layout/hierarchy6"/>
    <dgm:cxn modelId="{849CE57D-037C-7D42-8111-E6C9D0362D0A}" srcId="{EF1DF8F6-2E24-B646-87CE-24CDE6D84881}" destId="{164BAC84-8570-D54C-BC9D-D78CB6E0F031}" srcOrd="0" destOrd="0" parTransId="{08A295FC-B69C-6544-837A-53A8102B1693}" sibTransId="{1FAFFDA2-630E-8A46-92D5-A21ABEDA1F97}"/>
    <dgm:cxn modelId="{BB3F9111-4E2C-524F-A40C-20210FDDF231}" type="presOf" srcId="{8A930EE0-AD1C-0C4C-B146-3A88FA3CD03A}" destId="{2ACC00B6-344E-414A-8486-CB9AFA637FCE}" srcOrd="0" destOrd="0" presId="urn:microsoft.com/office/officeart/2005/8/layout/hierarchy6"/>
    <dgm:cxn modelId="{474F9DEE-3C61-8847-992A-2E52C4705DC9}" type="presOf" srcId="{E7796496-BB4C-2840-902E-449AB8088861}" destId="{F7C1E4F1-DF8C-9341-B8FD-C29DE2C9E944}" srcOrd="0" destOrd="0" presId="urn:microsoft.com/office/officeart/2005/8/layout/hierarchy6"/>
    <dgm:cxn modelId="{18F5ABD5-E673-294C-962F-7E7383431AF0}" type="presOf" srcId="{2CE2DC11-2A87-4F4A-B9E2-F6096A629A2F}" destId="{96DF89F0-7B5C-904F-AD0D-437643BBBE0B}" srcOrd="0" destOrd="0" presId="urn:microsoft.com/office/officeart/2005/8/layout/hierarchy6"/>
    <dgm:cxn modelId="{ABDBE500-1B41-1D49-89D4-290A27918968}" type="presOf" srcId="{414B2B50-98E0-544F-94CD-068842227FC1}" destId="{81E43880-102C-7D42-9D72-68BD9F4C6F24}" srcOrd="0" destOrd="0" presId="urn:microsoft.com/office/officeart/2005/8/layout/hierarchy6"/>
    <dgm:cxn modelId="{5FACFAB6-8468-5348-B7E3-8AF42E0F85C6}" type="presOf" srcId="{5223B0B5-C144-CB48-A41D-E6BC9573CA97}" destId="{8DB29B6C-9D81-9840-89DB-A2FC7176D983}" srcOrd="0" destOrd="0" presId="urn:microsoft.com/office/officeart/2005/8/layout/hierarchy6"/>
    <dgm:cxn modelId="{81D1D430-82A0-5446-A8FA-90C41A247C60}" type="presOf" srcId="{8EFABD45-4920-3747-926B-5D0595BCE5B0}" destId="{4DCBC88C-F86D-DE43-90A3-9ABD188F2F81}" srcOrd="0" destOrd="0" presId="urn:microsoft.com/office/officeart/2005/8/layout/hierarchy6"/>
    <dgm:cxn modelId="{F21006B8-188C-5E47-BDFB-855E4E7CB876}" type="presOf" srcId="{C877A248-F5AD-E34E-8839-44BFF4DC351E}" destId="{83B4E73F-8E81-C34B-9CE2-3D7C943AF7C6}" srcOrd="0" destOrd="0" presId="urn:microsoft.com/office/officeart/2005/8/layout/hierarchy6"/>
    <dgm:cxn modelId="{02464076-6DD6-2A4C-AD5E-8C304B4306C8}" type="presOf" srcId="{0C6EA231-222E-1848-8B2F-A52193059EB5}" destId="{BEC0D8F5-4164-434E-ABE4-D9D2E32FC898}" srcOrd="0" destOrd="0" presId="urn:microsoft.com/office/officeart/2005/8/layout/hierarchy6"/>
    <dgm:cxn modelId="{5D2E8334-87F2-F748-B16D-F3E6218626A9}" type="presOf" srcId="{F6B58CD6-5D9B-FD43-9022-6541E50A54C7}" destId="{B45B7989-5E49-3241-946E-9ABC9245D0AE}" srcOrd="0" destOrd="0" presId="urn:microsoft.com/office/officeart/2005/8/layout/hierarchy6"/>
    <dgm:cxn modelId="{288645F1-A784-B348-B889-CE75738D7B0D}" type="presOf" srcId="{F784F86A-CA79-3A4B-BC36-A5256D44A868}" destId="{9DEB2EEA-A262-1D46-8ECC-31524A236F39}" srcOrd="0" destOrd="0" presId="urn:microsoft.com/office/officeart/2005/8/layout/hierarchy6"/>
    <dgm:cxn modelId="{88051DDD-2D26-434E-8815-236DC1B723DF}" srcId="{F784F86A-CA79-3A4B-BC36-A5256D44A868}" destId="{CE18FE5B-F530-DD4A-AB7D-AF693114D05D}" srcOrd="0" destOrd="0" parTransId="{428229EC-C6DA-5B45-85EF-E6C8829CB2C5}" sibTransId="{5593FA99-2A70-C549-AF49-B6B1A7689B0C}"/>
    <dgm:cxn modelId="{4B52FE3D-A7E6-304D-87D0-2800C5668DC7}" type="presOf" srcId="{E44CDB31-7828-E345-9667-407F61A010E4}" destId="{907641F2-5A87-7849-8647-B1730661D74F}" srcOrd="0" destOrd="0" presId="urn:microsoft.com/office/officeart/2005/8/layout/hierarchy6"/>
    <dgm:cxn modelId="{FB8C7A45-D7AB-894A-B4BD-5D2315C2FE44}" srcId="{CE18FE5B-F530-DD4A-AB7D-AF693114D05D}" destId="{D70C8CE3-FCD9-D040-A145-DAB3F283F235}" srcOrd="0" destOrd="0" parTransId="{86E2CF21-C34F-0446-8A61-1CF6C3BFC4B1}" sibTransId="{414B44CF-1691-8A40-9E10-DB0DA28C0A32}"/>
    <dgm:cxn modelId="{8D6EFED7-F94E-544C-A146-75901D9F3DF4}" type="presOf" srcId="{7E9D1553-99D5-2545-80A7-B301905FBF9C}" destId="{49936B0E-498C-4A49-A477-BE862F221352}" srcOrd="0" destOrd="0" presId="urn:microsoft.com/office/officeart/2005/8/layout/hierarchy6"/>
    <dgm:cxn modelId="{7E4D5C51-24D6-E24C-9ED1-342FB2120E40}" srcId="{E44CDB31-7828-E345-9667-407F61A010E4}" destId="{EED4467A-F383-764F-BA3F-2FA6CA46DE6B}" srcOrd="0" destOrd="0" parTransId="{519DE325-B70C-9A4A-A770-88DE4E911833}" sibTransId="{801ED790-088A-574B-B8E9-820F8C8D7EA9}"/>
    <dgm:cxn modelId="{ACB3EC8E-04F0-B642-932A-B892B541446C}" type="presOf" srcId="{EBCA67A4-F3EE-6545-9122-0D9163B39991}" destId="{88E855F8-F217-1247-8BB0-4F77D5099ACE}" srcOrd="0" destOrd="0" presId="urn:microsoft.com/office/officeart/2005/8/layout/hierarchy6"/>
    <dgm:cxn modelId="{6B91A0BC-8678-CB49-8EF4-36AD1E13FBC7}" type="presOf" srcId="{428229EC-C6DA-5B45-85EF-E6C8829CB2C5}" destId="{CB4512B4-7C4B-0848-9476-8147C9B2A9BD}" srcOrd="0" destOrd="0" presId="urn:microsoft.com/office/officeart/2005/8/layout/hierarchy6"/>
    <dgm:cxn modelId="{BCBFAA92-232F-144F-A3B0-FF7A72AF487E}" srcId="{D70C8CE3-FCD9-D040-A145-DAB3F283F235}" destId="{0C6EA231-222E-1848-8B2F-A52193059EB5}" srcOrd="2" destOrd="0" parTransId="{504E8B9C-F393-C549-9D79-366FE7EDE637}" sibTransId="{294E50AF-E073-A943-891B-778E3EF41A03}"/>
    <dgm:cxn modelId="{6D5356D4-D192-804D-8AF9-790D023E2405}" srcId="{41DF1364-A156-FF41-8FB1-5FE9D2AECA97}" destId="{C7F3CA0F-E201-8542-B058-FB5093673F48}" srcOrd="0" destOrd="0" parTransId="{92398779-6D49-A443-B677-6E761A7D5765}" sibTransId="{7F30226D-8382-6240-93D6-8362A875706F}"/>
    <dgm:cxn modelId="{E406EEAA-6B9C-5D41-8D85-D845E6ACDA00}" srcId="{583E117D-553D-8D46-AC98-9E565A278578}" destId="{01D8E5DF-DE73-C148-B027-09E1428965D7}" srcOrd="0" destOrd="0" parTransId="{E7796496-BB4C-2840-902E-449AB8088861}" sibTransId="{F5E0E990-B75F-D441-9D3F-7A604F6BEE89}"/>
    <dgm:cxn modelId="{5C969975-7647-0243-B240-B29B37271063}" type="presOf" srcId="{519DE325-B70C-9A4A-A770-88DE4E911833}" destId="{C1507DC4-CEDD-4D49-83E4-0CB0358ADB51}" srcOrd="0" destOrd="0" presId="urn:microsoft.com/office/officeart/2005/8/layout/hierarchy6"/>
    <dgm:cxn modelId="{E568DDDE-8495-1B4E-B620-32C5CB6C4E73}" type="presOf" srcId="{9B4FBB56-52CA-8146-AE30-4C828175BE17}" destId="{8D5970B3-C881-244B-A239-70AE0823570B}" srcOrd="0" destOrd="0" presId="urn:microsoft.com/office/officeart/2005/8/layout/hierarchy6"/>
    <dgm:cxn modelId="{28CBC412-9C5C-1F46-9103-0678D270B25C}" srcId="{D70C8CE3-FCD9-D040-A145-DAB3F283F235}" destId="{B4C80F03-8AE2-BC44-BD55-925ECC94467D}" srcOrd="4" destOrd="0" parTransId="{C877A248-F5AD-E34E-8839-44BFF4DC351E}" sibTransId="{433BB751-AE99-F840-955E-2A77708AB215}"/>
    <dgm:cxn modelId="{ED47E86A-A74E-1845-9E5B-D7D7EFA3EC9F}" type="presParOf" srcId="{49936B0E-498C-4A49-A477-BE862F221352}" destId="{7F4EFD6D-BC25-EF43-B192-D9215F0929FE}" srcOrd="0" destOrd="0" presId="urn:microsoft.com/office/officeart/2005/8/layout/hierarchy6"/>
    <dgm:cxn modelId="{E633ED48-02BA-FC41-AB39-1DCDEB025CAD}" type="presParOf" srcId="{7F4EFD6D-BC25-EF43-B192-D9215F0929FE}" destId="{1F5295DB-7AE2-3D42-8C4B-FE17452BC02F}" srcOrd="0" destOrd="0" presId="urn:microsoft.com/office/officeart/2005/8/layout/hierarchy6"/>
    <dgm:cxn modelId="{CB79A4A4-ECF1-F64A-B375-370D7C8C80A1}" type="presParOf" srcId="{1F5295DB-7AE2-3D42-8C4B-FE17452BC02F}" destId="{2C2AF650-4774-EE45-8396-F12B209A9808}" srcOrd="0" destOrd="0" presId="urn:microsoft.com/office/officeart/2005/8/layout/hierarchy6"/>
    <dgm:cxn modelId="{2175F335-F4BB-5249-B3AD-71E5F428C509}" type="presParOf" srcId="{2C2AF650-4774-EE45-8396-F12B209A9808}" destId="{9DEB2EEA-A262-1D46-8ECC-31524A236F39}" srcOrd="0" destOrd="0" presId="urn:microsoft.com/office/officeart/2005/8/layout/hierarchy6"/>
    <dgm:cxn modelId="{5699DA63-1EB4-844A-9FF1-148D9675380C}" type="presParOf" srcId="{2C2AF650-4774-EE45-8396-F12B209A9808}" destId="{3331611E-A860-7045-B25F-DE171CA1BB46}" srcOrd="1" destOrd="0" presId="urn:microsoft.com/office/officeart/2005/8/layout/hierarchy6"/>
    <dgm:cxn modelId="{54A92F75-C60C-414C-8851-2B4165250CE9}" type="presParOf" srcId="{3331611E-A860-7045-B25F-DE171CA1BB46}" destId="{CB4512B4-7C4B-0848-9476-8147C9B2A9BD}" srcOrd="0" destOrd="0" presId="urn:microsoft.com/office/officeart/2005/8/layout/hierarchy6"/>
    <dgm:cxn modelId="{50AD9E97-A1D8-7246-A9D8-E2414793EAFF}" type="presParOf" srcId="{3331611E-A860-7045-B25F-DE171CA1BB46}" destId="{754019A6-950E-7B43-B408-13511A8AB64E}" srcOrd="1" destOrd="0" presId="urn:microsoft.com/office/officeart/2005/8/layout/hierarchy6"/>
    <dgm:cxn modelId="{378E25A6-15A1-3D47-9274-2E26DDBEDBDF}" type="presParOf" srcId="{754019A6-950E-7B43-B408-13511A8AB64E}" destId="{D7894C73-8BBD-664C-9518-B93D86EF3DC0}" srcOrd="0" destOrd="0" presId="urn:microsoft.com/office/officeart/2005/8/layout/hierarchy6"/>
    <dgm:cxn modelId="{2B3890E9-FD5E-DC48-B229-15759AD5F4A7}" type="presParOf" srcId="{754019A6-950E-7B43-B408-13511A8AB64E}" destId="{3310C50F-660B-6E44-95B0-1E988B058A17}" srcOrd="1" destOrd="0" presId="urn:microsoft.com/office/officeart/2005/8/layout/hierarchy6"/>
    <dgm:cxn modelId="{5D902321-79F6-164F-B6A0-3228E70F6E68}" type="presParOf" srcId="{3310C50F-660B-6E44-95B0-1E988B058A17}" destId="{3AB57CA0-C6B7-E44C-B27A-2626D9FFEE06}" srcOrd="0" destOrd="0" presId="urn:microsoft.com/office/officeart/2005/8/layout/hierarchy6"/>
    <dgm:cxn modelId="{72BAF422-6C09-6E49-9B73-71DFD5EB3FDC}" type="presParOf" srcId="{3310C50F-660B-6E44-95B0-1E988B058A17}" destId="{C58CE16E-1439-7D4A-B20B-7E8467AFE664}" srcOrd="1" destOrd="0" presId="urn:microsoft.com/office/officeart/2005/8/layout/hierarchy6"/>
    <dgm:cxn modelId="{43385A65-B6A5-2D46-879C-5FC20EBD5004}" type="presParOf" srcId="{C58CE16E-1439-7D4A-B20B-7E8467AFE664}" destId="{3503A9FF-F3B7-4442-9BAA-C05572BD0779}" srcOrd="0" destOrd="0" presId="urn:microsoft.com/office/officeart/2005/8/layout/hierarchy6"/>
    <dgm:cxn modelId="{073C5A44-BECC-5A48-AC29-0A14D944E3AA}" type="presParOf" srcId="{C58CE16E-1439-7D4A-B20B-7E8467AFE664}" destId="{94A0156C-663A-D44D-B5E3-AF1D400E40ED}" srcOrd="1" destOrd="0" presId="urn:microsoft.com/office/officeart/2005/8/layout/hierarchy6"/>
    <dgm:cxn modelId="{BFB6F70B-6A9D-5A48-942C-9C5A613E4A27}" type="presParOf" srcId="{94A0156C-663A-D44D-B5E3-AF1D400E40ED}" destId="{9A03439C-2BA3-2A4E-99BB-8E6A5291C974}" srcOrd="0" destOrd="0" presId="urn:microsoft.com/office/officeart/2005/8/layout/hierarchy6"/>
    <dgm:cxn modelId="{C06764FC-B5B6-AA41-8620-C98279C7D14B}" type="presParOf" srcId="{94A0156C-663A-D44D-B5E3-AF1D400E40ED}" destId="{9BAEBED0-7046-FC43-9655-DAD780F91305}" srcOrd="1" destOrd="0" presId="urn:microsoft.com/office/officeart/2005/8/layout/hierarchy6"/>
    <dgm:cxn modelId="{A9C5EE30-6368-3545-8D30-3E4A5DC306D8}" type="presParOf" srcId="{9BAEBED0-7046-FC43-9655-DAD780F91305}" destId="{05E70B20-57BB-534D-84D5-41B7237C0FDC}" srcOrd="0" destOrd="0" presId="urn:microsoft.com/office/officeart/2005/8/layout/hierarchy6"/>
    <dgm:cxn modelId="{BC1A4E1C-152E-814D-8966-60DF98F23499}" type="presParOf" srcId="{9BAEBED0-7046-FC43-9655-DAD780F91305}" destId="{10FAF805-F831-8142-A63E-94D6780AA66A}" srcOrd="1" destOrd="0" presId="urn:microsoft.com/office/officeart/2005/8/layout/hierarchy6"/>
    <dgm:cxn modelId="{A8B42FEA-D657-9041-AE51-BA81BA8603F5}" type="presParOf" srcId="{10FAF805-F831-8142-A63E-94D6780AA66A}" destId="{489A316F-54EB-3547-8670-572E4B9D0C58}" srcOrd="0" destOrd="0" presId="urn:microsoft.com/office/officeart/2005/8/layout/hierarchy6"/>
    <dgm:cxn modelId="{33D13D0B-BDDF-9A44-AAD9-342B2AF85A61}" type="presParOf" srcId="{10FAF805-F831-8142-A63E-94D6780AA66A}" destId="{E25A98FA-5501-9B46-BE48-11C7AEA87EDB}" srcOrd="1" destOrd="0" presId="urn:microsoft.com/office/officeart/2005/8/layout/hierarchy6"/>
    <dgm:cxn modelId="{79200CF3-9DFA-7C46-9C7C-828930A6DC65}" type="presParOf" srcId="{E25A98FA-5501-9B46-BE48-11C7AEA87EDB}" destId="{8D5970B3-C881-244B-A239-70AE0823570B}" srcOrd="0" destOrd="0" presId="urn:microsoft.com/office/officeart/2005/8/layout/hierarchy6"/>
    <dgm:cxn modelId="{998567C3-DD7B-8441-8851-F0519A491BC5}" type="presParOf" srcId="{E25A98FA-5501-9B46-BE48-11C7AEA87EDB}" destId="{A15E71B8-F6FF-7742-BCA5-5F1CFB7DADB0}" srcOrd="1" destOrd="0" presId="urn:microsoft.com/office/officeart/2005/8/layout/hierarchy6"/>
    <dgm:cxn modelId="{69036538-DF24-3E4F-86EB-C13316AC48B0}" type="presParOf" srcId="{10FAF805-F831-8142-A63E-94D6780AA66A}" destId="{8F7C8262-B0EE-E04B-8A42-ECAE592CE1CC}" srcOrd="2" destOrd="0" presId="urn:microsoft.com/office/officeart/2005/8/layout/hierarchy6"/>
    <dgm:cxn modelId="{59656652-F991-864D-A8F5-357C383BBBA2}" type="presParOf" srcId="{10FAF805-F831-8142-A63E-94D6780AA66A}" destId="{1D4104D1-A901-9A45-A119-51AD43A84EAE}" srcOrd="3" destOrd="0" presId="urn:microsoft.com/office/officeart/2005/8/layout/hierarchy6"/>
    <dgm:cxn modelId="{A3B803C6-192D-2342-880C-C0EBC9B00A6B}" type="presParOf" srcId="{1D4104D1-A901-9A45-A119-51AD43A84EAE}" destId="{B3598FD8-DF81-D749-8BE7-A5CC6B35084F}" srcOrd="0" destOrd="0" presId="urn:microsoft.com/office/officeart/2005/8/layout/hierarchy6"/>
    <dgm:cxn modelId="{4E8C4B16-93B2-9444-8E4E-9C59648FF48E}" type="presParOf" srcId="{1D4104D1-A901-9A45-A119-51AD43A84EAE}" destId="{66C03842-94DA-FA4E-A76B-3428A3CAB649}" srcOrd="1" destOrd="0" presId="urn:microsoft.com/office/officeart/2005/8/layout/hierarchy6"/>
    <dgm:cxn modelId="{A6291EB1-A3A5-0F4D-9D9B-7EA3CA7B346D}" type="presParOf" srcId="{66C03842-94DA-FA4E-A76B-3428A3CAB649}" destId="{F7C1E4F1-DF8C-9341-B8FD-C29DE2C9E944}" srcOrd="0" destOrd="0" presId="urn:microsoft.com/office/officeart/2005/8/layout/hierarchy6"/>
    <dgm:cxn modelId="{3EB88CF9-6A63-734B-8A4E-E31AAB1D6166}" type="presParOf" srcId="{66C03842-94DA-FA4E-A76B-3428A3CAB649}" destId="{B060E869-BEB3-8441-B7E9-40429882299B}" srcOrd="1" destOrd="0" presId="urn:microsoft.com/office/officeart/2005/8/layout/hierarchy6"/>
    <dgm:cxn modelId="{A1383E19-A2F9-F340-B597-322D0E11AA07}" type="presParOf" srcId="{B060E869-BEB3-8441-B7E9-40429882299B}" destId="{A4F35F04-B891-8546-A9C0-895141B2A128}" srcOrd="0" destOrd="0" presId="urn:microsoft.com/office/officeart/2005/8/layout/hierarchy6"/>
    <dgm:cxn modelId="{8B313610-6484-BC41-8867-D92165BE822A}" type="presParOf" srcId="{B060E869-BEB3-8441-B7E9-40429882299B}" destId="{084F31E6-87A2-9F4E-A172-DB5725834EF3}" srcOrd="1" destOrd="0" presId="urn:microsoft.com/office/officeart/2005/8/layout/hierarchy6"/>
    <dgm:cxn modelId="{690C9CD7-2E2C-BB47-B952-4CD5A41569A6}" type="presParOf" srcId="{10FAF805-F831-8142-A63E-94D6780AA66A}" destId="{88E855F8-F217-1247-8BB0-4F77D5099ACE}" srcOrd="4" destOrd="0" presId="urn:microsoft.com/office/officeart/2005/8/layout/hierarchy6"/>
    <dgm:cxn modelId="{7C75F72C-03E1-3645-8611-01529F9838C6}" type="presParOf" srcId="{10FAF805-F831-8142-A63E-94D6780AA66A}" destId="{10619D0A-63E2-A843-8AFF-AA66F443DA14}" srcOrd="5" destOrd="0" presId="urn:microsoft.com/office/officeart/2005/8/layout/hierarchy6"/>
    <dgm:cxn modelId="{997982E4-E1C3-4744-8701-DCCA4431D85E}" type="presParOf" srcId="{10619D0A-63E2-A843-8AFF-AA66F443DA14}" destId="{45DE3E80-6EFA-474D-8908-F198877304A7}" srcOrd="0" destOrd="0" presId="urn:microsoft.com/office/officeart/2005/8/layout/hierarchy6"/>
    <dgm:cxn modelId="{E4144C66-9459-F145-A7A3-15EFDFEF5EEE}" type="presParOf" srcId="{10619D0A-63E2-A843-8AFF-AA66F443DA14}" destId="{F08A2D67-BDFC-CA42-8B86-BF81730F19C7}" srcOrd="1" destOrd="0" presId="urn:microsoft.com/office/officeart/2005/8/layout/hierarchy6"/>
    <dgm:cxn modelId="{7B535627-1525-B44B-856E-161B6CBA43C0}" type="presParOf" srcId="{F08A2D67-BDFC-CA42-8B86-BF81730F19C7}" destId="{8DB29B6C-9D81-9840-89DB-A2FC7176D983}" srcOrd="0" destOrd="0" presId="urn:microsoft.com/office/officeart/2005/8/layout/hierarchy6"/>
    <dgm:cxn modelId="{87F6E8EC-368F-1344-80F7-BF0B26C3C598}" type="presParOf" srcId="{F08A2D67-BDFC-CA42-8B86-BF81730F19C7}" destId="{00F7E001-9E52-A94D-8CC2-82DA5FBB6D99}" srcOrd="1" destOrd="0" presId="urn:microsoft.com/office/officeart/2005/8/layout/hierarchy6"/>
    <dgm:cxn modelId="{48A35209-C362-314F-BAA5-AAC9C740ADAB}" type="presParOf" srcId="{00F7E001-9E52-A94D-8CC2-82DA5FBB6D99}" destId="{F6A80103-7BD1-1548-ADCF-7700E3F1DC0C}" srcOrd="0" destOrd="0" presId="urn:microsoft.com/office/officeart/2005/8/layout/hierarchy6"/>
    <dgm:cxn modelId="{12C42679-F418-D848-A04C-F8E5B84F4B1B}" type="presParOf" srcId="{00F7E001-9E52-A94D-8CC2-82DA5FBB6D99}" destId="{11ED43A5-2CF2-5643-8AED-9CE698ED4E26}" srcOrd="1" destOrd="0" presId="urn:microsoft.com/office/officeart/2005/8/layout/hierarchy6"/>
    <dgm:cxn modelId="{BCF9511D-2133-E64C-922E-9C66A6E7C204}" type="presParOf" srcId="{94A0156C-663A-D44D-B5E3-AF1D400E40ED}" destId="{ED14129B-3FCA-E442-90C8-9F60229726E6}" srcOrd="2" destOrd="0" presId="urn:microsoft.com/office/officeart/2005/8/layout/hierarchy6"/>
    <dgm:cxn modelId="{E0F2984B-C591-9040-8C2E-44F6CBB44C20}" type="presParOf" srcId="{94A0156C-663A-D44D-B5E3-AF1D400E40ED}" destId="{6528BC81-EDB3-3745-806E-083C2DFA00BD}" srcOrd="3" destOrd="0" presId="urn:microsoft.com/office/officeart/2005/8/layout/hierarchy6"/>
    <dgm:cxn modelId="{A90F0C02-0842-1149-81DD-581053DAC13F}" type="presParOf" srcId="{6528BC81-EDB3-3745-806E-083C2DFA00BD}" destId="{192140AF-FEDF-FE4F-9BB2-B78D5C84C876}" srcOrd="0" destOrd="0" presId="urn:microsoft.com/office/officeart/2005/8/layout/hierarchy6"/>
    <dgm:cxn modelId="{B3643364-E517-8B41-9638-5C296F899621}" type="presParOf" srcId="{6528BC81-EDB3-3745-806E-083C2DFA00BD}" destId="{62D35616-B4A4-DB4E-93AF-ECE096BC3809}" srcOrd="1" destOrd="0" presId="urn:microsoft.com/office/officeart/2005/8/layout/hierarchy6"/>
    <dgm:cxn modelId="{6C9A9627-0EB6-8143-8B39-1646F2F08199}" type="presParOf" srcId="{62D35616-B4A4-DB4E-93AF-ECE096BC3809}" destId="{B45B7989-5E49-3241-946E-9ABC9245D0AE}" srcOrd="0" destOrd="0" presId="urn:microsoft.com/office/officeart/2005/8/layout/hierarchy6"/>
    <dgm:cxn modelId="{A3A86F7E-04CE-FD44-A3DA-D9355B1DF9AB}" type="presParOf" srcId="{62D35616-B4A4-DB4E-93AF-ECE096BC3809}" destId="{132DC7B3-70B5-A545-86AB-412E86E62331}" srcOrd="1" destOrd="0" presId="urn:microsoft.com/office/officeart/2005/8/layout/hierarchy6"/>
    <dgm:cxn modelId="{96D1636A-E281-734C-8696-271CA1B8CD93}" type="presParOf" srcId="{132DC7B3-70B5-A545-86AB-412E86E62331}" destId="{907641F2-5A87-7849-8647-B1730661D74F}" srcOrd="0" destOrd="0" presId="urn:microsoft.com/office/officeart/2005/8/layout/hierarchy6"/>
    <dgm:cxn modelId="{E0177CBD-FBB8-E343-9665-F317B3C21ADB}" type="presParOf" srcId="{132DC7B3-70B5-A545-86AB-412E86E62331}" destId="{19475170-7060-3148-89FD-8F71F3CF2BE4}" srcOrd="1" destOrd="0" presId="urn:microsoft.com/office/officeart/2005/8/layout/hierarchy6"/>
    <dgm:cxn modelId="{B0FD1031-1E15-DB40-8EC8-424377F26511}" type="presParOf" srcId="{19475170-7060-3148-89FD-8F71F3CF2BE4}" destId="{C1507DC4-CEDD-4D49-83E4-0CB0358ADB51}" srcOrd="0" destOrd="0" presId="urn:microsoft.com/office/officeart/2005/8/layout/hierarchy6"/>
    <dgm:cxn modelId="{5671FE95-FABF-BA41-A750-C9CEF73B194B}" type="presParOf" srcId="{19475170-7060-3148-89FD-8F71F3CF2BE4}" destId="{75811B6B-982E-5441-80A9-AAB0B49B486E}" srcOrd="1" destOrd="0" presId="urn:microsoft.com/office/officeart/2005/8/layout/hierarchy6"/>
    <dgm:cxn modelId="{6B13BA09-1512-9942-B683-87B6F303AA65}" type="presParOf" srcId="{75811B6B-982E-5441-80A9-AAB0B49B486E}" destId="{6392F02B-1BF9-2242-A02C-034640F53085}" srcOrd="0" destOrd="0" presId="urn:microsoft.com/office/officeart/2005/8/layout/hierarchy6"/>
    <dgm:cxn modelId="{4ED441AD-B3F9-734E-9691-67EBF99872BE}" type="presParOf" srcId="{75811B6B-982E-5441-80A9-AAB0B49B486E}" destId="{E26C5A3D-8219-B54D-A2F0-F2FD5D159256}" srcOrd="1" destOrd="0" presId="urn:microsoft.com/office/officeart/2005/8/layout/hierarchy6"/>
    <dgm:cxn modelId="{178C33A9-D271-8B41-A623-CF9861178904}" type="presParOf" srcId="{94A0156C-663A-D44D-B5E3-AF1D400E40ED}" destId="{5D5ECF53-CE91-EF44-AF83-3646FB051C16}" srcOrd="4" destOrd="0" presId="urn:microsoft.com/office/officeart/2005/8/layout/hierarchy6"/>
    <dgm:cxn modelId="{5FECC36E-FA9A-454A-A1A9-EB4B41D7AB09}" type="presParOf" srcId="{94A0156C-663A-D44D-B5E3-AF1D400E40ED}" destId="{9202D13C-3225-C143-8F05-FCF6D9A5A4EC}" srcOrd="5" destOrd="0" presId="urn:microsoft.com/office/officeart/2005/8/layout/hierarchy6"/>
    <dgm:cxn modelId="{6C8B53C4-DDFD-1247-AC51-C33590D49A21}" type="presParOf" srcId="{9202D13C-3225-C143-8F05-FCF6D9A5A4EC}" destId="{BEC0D8F5-4164-434E-ABE4-D9D2E32FC898}" srcOrd="0" destOrd="0" presId="urn:microsoft.com/office/officeart/2005/8/layout/hierarchy6"/>
    <dgm:cxn modelId="{2079021A-EFAD-9049-8E09-11BA599CA35E}" type="presParOf" srcId="{9202D13C-3225-C143-8F05-FCF6D9A5A4EC}" destId="{39A5A20D-17E3-7C42-8047-52C950395881}" srcOrd="1" destOrd="0" presId="urn:microsoft.com/office/officeart/2005/8/layout/hierarchy6"/>
    <dgm:cxn modelId="{19796D84-9BB4-4C44-9F59-9948D29B4575}" type="presParOf" srcId="{94A0156C-663A-D44D-B5E3-AF1D400E40ED}" destId="{58EB56CA-D1AB-5749-A56C-E1894F792AD5}" srcOrd="6" destOrd="0" presId="urn:microsoft.com/office/officeart/2005/8/layout/hierarchy6"/>
    <dgm:cxn modelId="{474928F5-071E-1042-9466-12D6A01747FD}" type="presParOf" srcId="{94A0156C-663A-D44D-B5E3-AF1D400E40ED}" destId="{FA67CFD3-9D64-D74F-A268-C455BE8DB00D}" srcOrd="7" destOrd="0" presId="urn:microsoft.com/office/officeart/2005/8/layout/hierarchy6"/>
    <dgm:cxn modelId="{93E1B61E-18A6-EB46-8669-4F80A7CF956A}" type="presParOf" srcId="{FA67CFD3-9D64-D74F-A268-C455BE8DB00D}" destId="{228EA8F0-C567-6C41-BA39-607CE14E0808}" srcOrd="0" destOrd="0" presId="urn:microsoft.com/office/officeart/2005/8/layout/hierarchy6"/>
    <dgm:cxn modelId="{57E24F4F-B543-F042-B66F-E79D6FB056C7}" type="presParOf" srcId="{FA67CFD3-9D64-D74F-A268-C455BE8DB00D}" destId="{B5B69E38-B264-4B4D-9A22-6E0900208C6F}" srcOrd="1" destOrd="0" presId="urn:microsoft.com/office/officeart/2005/8/layout/hierarchy6"/>
    <dgm:cxn modelId="{4FB02DC9-4FEA-9842-A134-00C5E9486428}" type="presParOf" srcId="{B5B69E38-B264-4B4D-9A22-6E0900208C6F}" destId="{2ACC00B6-344E-414A-8486-CB9AFA637FCE}" srcOrd="0" destOrd="0" presId="urn:microsoft.com/office/officeart/2005/8/layout/hierarchy6"/>
    <dgm:cxn modelId="{6F4D88E7-098E-124A-BDFA-91CFF8F72E07}" type="presParOf" srcId="{B5B69E38-B264-4B4D-9A22-6E0900208C6F}" destId="{434509B9-A0C9-9443-BEC9-F52240ED1457}" srcOrd="1" destOrd="0" presId="urn:microsoft.com/office/officeart/2005/8/layout/hierarchy6"/>
    <dgm:cxn modelId="{BDA39508-9EDD-AE4F-B589-7812E8878D7A}" type="presParOf" srcId="{434509B9-A0C9-9443-BEC9-F52240ED1457}" destId="{4DCBC88C-F86D-DE43-90A3-9ABD188F2F81}" srcOrd="0" destOrd="0" presId="urn:microsoft.com/office/officeart/2005/8/layout/hierarchy6"/>
    <dgm:cxn modelId="{9233AC88-ACBA-424A-99FC-2C3BFE64A357}" type="presParOf" srcId="{434509B9-A0C9-9443-BEC9-F52240ED1457}" destId="{64A0AE85-29C4-A14F-8506-96F6F833B4B0}" srcOrd="1" destOrd="0" presId="urn:microsoft.com/office/officeart/2005/8/layout/hierarchy6"/>
    <dgm:cxn modelId="{E7DA0DFD-69C9-D84E-B204-822B173FB14C}" type="presParOf" srcId="{94A0156C-663A-D44D-B5E3-AF1D400E40ED}" destId="{83B4E73F-8E81-C34B-9CE2-3D7C943AF7C6}" srcOrd="8" destOrd="0" presId="urn:microsoft.com/office/officeart/2005/8/layout/hierarchy6"/>
    <dgm:cxn modelId="{2D5C74B9-7565-5A40-A139-AD32877BC22D}" type="presParOf" srcId="{94A0156C-663A-D44D-B5E3-AF1D400E40ED}" destId="{E4839A27-3676-B943-820E-1F34919761F3}" srcOrd="9" destOrd="0" presId="urn:microsoft.com/office/officeart/2005/8/layout/hierarchy6"/>
    <dgm:cxn modelId="{210FAEC5-F48E-274E-ACAB-73A78AF82387}" type="presParOf" srcId="{E4839A27-3676-B943-820E-1F34919761F3}" destId="{E7546C1D-33EE-2F4D-873D-B145F4CD519A}" srcOrd="0" destOrd="0" presId="urn:microsoft.com/office/officeart/2005/8/layout/hierarchy6"/>
    <dgm:cxn modelId="{A545244C-6A49-254E-BCE6-AEB4775DAE31}" type="presParOf" srcId="{E4839A27-3676-B943-820E-1F34919761F3}" destId="{E8C3FF2E-0609-2C41-AE1F-0E02D3045270}" srcOrd="1" destOrd="0" presId="urn:microsoft.com/office/officeart/2005/8/layout/hierarchy6"/>
    <dgm:cxn modelId="{4B21889E-7895-5246-9292-E8FC8569B0E5}" type="presParOf" srcId="{E8C3FF2E-0609-2C41-AE1F-0E02D3045270}" destId="{D2929165-FB57-D847-87FE-91599759B341}" srcOrd="0" destOrd="0" presId="urn:microsoft.com/office/officeart/2005/8/layout/hierarchy6"/>
    <dgm:cxn modelId="{113A307F-8C5A-4641-A27E-4A8BCE3AA727}" type="presParOf" srcId="{E8C3FF2E-0609-2C41-AE1F-0E02D3045270}" destId="{47EAEF86-C650-2749-8684-9DF179863BCD}" srcOrd="1" destOrd="0" presId="urn:microsoft.com/office/officeart/2005/8/layout/hierarchy6"/>
    <dgm:cxn modelId="{69E40F57-096B-A945-89CC-E2DCE45B7BCC}" type="presParOf" srcId="{47EAEF86-C650-2749-8684-9DF179863BCD}" destId="{26667F3D-3F74-224C-92DB-56F76B7F7721}" srcOrd="0" destOrd="0" presId="urn:microsoft.com/office/officeart/2005/8/layout/hierarchy6"/>
    <dgm:cxn modelId="{31B886CE-77FE-4A4B-9CEF-6B3A1E77602B}" type="presParOf" srcId="{47EAEF86-C650-2749-8684-9DF179863BCD}" destId="{25E114A2-056E-5845-8F48-EB624B8B89D1}" srcOrd="1" destOrd="0" presId="urn:microsoft.com/office/officeart/2005/8/layout/hierarchy6"/>
    <dgm:cxn modelId="{2C321CBF-A5E1-E941-B353-A79A352B928D}" type="presParOf" srcId="{25E114A2-056E-5845-8F48-EB624B8B89D1}" destId="{909924C5-801C-C545-B031-F3274DD2043C}" srcOrd="0" destOrd="0" presId="urn:microsoft.com/office/officeart/2005/8/layout/hierarchy6"/>
    <dgm:cxn modelId="{5F951DC8-764B-034D-B148-97A9C22C1AA8}" type="presParOf" srcId="{25E114A2-056E-5845-8F48-EB624B8B89D1}" destId="{7D740EF4-8DF4-6B4A-833B-6EE46B167B20}" srcOrd="1" destOrd="0" presId="urn:microsoft.com/office/officeart/2005/8/layout/hierarchy6"/>
    <dgm:cxn modelId="{C5C2BD46-C132-1B4F-94AC-098C0E894443}" type="presParOf" srcId="{7D740EF4-8DF4-6B4A-833B-6EE46B167B20}" destId="{1F4B0F32-821B-6640-B599-6FB56A7DDA75}" srcOrd="0" destOrd="0" presId="urn:microsoft.com/office/officeart/2005/8/layout/hierarchy6"/>
    <dgm:cxn modelId="{B140022B-53AF-7F44-B4E1-C4E9F5F7C1E9}" type="presParOf" srcId="{7D740EF4-8DF4-6B4A-833B-6EE46B167B20}" destId="{F7B8710F-2E16-8D4D-84D3-8C4CA4857A1C}" srcOrd="1" destOrd="0" presId="urn:microsoft.com/office/officeart/2005/8/layout/hierarchy6"/>
    <dgm:cxn modelId="{19F707AC-45F4-1341-8892-9EBF882D5DD5}" type="presParOf" srcId="{F7B8710F-2E16-8D4D-84D3-8C4CA4857A1C}" destId="{81E43880-102C-7D42-9D72-68BD9F4C6F24}" srcOrd="0" destOrd="0" presId="urn:microsoft.com/office/officeart/2005/8/layout/hierarchy6"/>
    <dgm:cxn modelId="{8945B705-AD0F-E145-BA75-882FACE0AE20}" type="presParOf" srcId="{F7B8710F-2E16-8D4D-84D3-8C4CA4857A1C}" destId="{B4B360BE-807A-4D4E-9F83-2C7FE1EF7686}" srcOrd="1" destOrd="0" presId="urn:microsoft.com/office/officeart/2005/8/layout/hierarchy6"/>
    <dgm:cxn modelId="{F666CB59-5F11-0B4B-8B84-30728BE50D7F}" type="presParOf" srcId="{B4B360BE-807A-4D4E-9F83-2C7FE1EF7686}" destId="{EA8BA407-0CE3-E240-BFD9-0C2B06B4A0A5}" srcOrd="0" destOrd="0" presId="urn:microsoft.com/office/officeart/2005/8/layout/hierarchy6"/>
    <dgm:cxn modelId="{483E5939-FF1C-374D-ADC8-0EE084846C6C}" type="presParOf" srcId="{B4B360BE-807A-4D4E-9F83-2C7FE1EF7686}" destId="{A4B97CDE-BA92-1942-9894-7C4C80DE3E45}" srcOrd="1" destOrd="0" presId="urn:microsoft.com/office/officeart/2005/8/layout/hierarchy6"/>
    <dgm:cxn modelId="{97888CF1-ADBF-B847-A224-48F2811AE6B5}" type="presParOf" srcId="{E8C3FF2E-0609-2C41-AE1F-0E02D3045270}" destId="{9181DA20-44B1-784C-A535-D0959458925A}" srcOrd="2" destOrd="0" presId="urn:microsoft.com/office/officeart/2005/8/layout/hierarchy6"/>
    <dgm:cxn modelId="{2A34C45B-38DA-924A-BF69-26DB41BD18E5}" type="presParOf" srcId="{E8C3FF2E-0609-2C41-AE1F-0E02D3045270}" destId="{83F39289-B6DA-9C4E-AACA-B338C1BE2516}" srcOrd="3" destOrd="0" presId="urn:microsoft.com/office/officeart/2005/8/layout/hierarchy6"/>
    <dgm:cxn modelId="{51364FA4-BC1B-274D-86AA-1945D3B94515}" type="presParOf" srcId="{83F39289-B6DA-9C4E-AACA-B338C1BE2516}" destId="{28CBCD65-EE98-4B4D-8262-9786B4F182BA}" srcOrd="0" destOrd="0" presId="urn:microsoft.com/office/officeart/2005/8/layout/hierarchy6"/>
    <dgm:cxn modelId="{53BC79AC-BE32-B04F-96AC-073873B04EF8}" type="presParOf" srcId="{83F39289-B6DA-9C4E-AACA-B338C1BE2516}" destId="{1261F32A-4728-C645-82CF-99FB0690B8A0}" srcOrd="1" destOrd="0" presId="urn:microsoft.com/office/officeart/2005/8/layout/hierarchy6"/>
    <dgm:cxn modelId="{669559FC-2791-2A4F-8292-A17696203945}" type="presParOf" srcId="{1261F32A-4728-C645-82CF-99FB0690B8A0}" destId="{96DF89F0-7B5C-904F-AD0D-437643BBBE0B}" srcOrd="0" destOrd="0" presId="urn:microsoft.com/office/officeart/2005/8/layout/hierarchy6"/>
    <dgm:cxn modelId="{58A8BB4E-171B-474E-85C3-76F8DAD1D2FB}" type="presParOf" srcId="{1261F32A-4728-C645-82CF-99FB0690B8A0}" destId="{178305A5-85E0-F043-AF03-215FB2DB1F67}" srcOrd="1" destOrd="0" presId="urn:microsoft.com/office/officeart/2005/8/layout/hierarchy6"/>
    <dgm:cxn modelId="{139FE735-CC7C-3E47-A308-80CD2AC0D0D1}" type="presParOf" srcId="{178305A5-85E0-F043-AF03-215FB2DB1F67}" destId="{4B6DFA5B-A701-814B-8F71-6A40BCA6323E}" srcOrd="0" destOrd="0" presId="urn:microsoft.com/office/officeart/2005/8/layout/hierarchy6"/>
    <dgm:cxn modelId="{571AF7B4-77E4-B742-8F25-DC2AA96B5082}" type="presParOf" srcId="{178305A5-85E0-F043-AF03-215FB2DB1F67}" destId="{568E3479-26A0-FC45-B195-C19AC67ED601}" srcOrd="1" destOrd="0" presId="urn:microsoft.com/office/officeart/2005/8/layout/hierarchy6"/>
    <dgm:cxn modelId="{DDC513B2-6B9B-A840-B3E0-ED0792836786}" type="presParOf" srcId="{568E3479-26A0-FC45-B195-C19AC67ED601}" destId="{008AB14C-5775-674E-8480-60CED650CAB9}" srcOrd="0" destOrd="0" presId="urn:microsoft.com/office/officeart/2005/8/layout/hierarchy6"/>
    <dgm:cxn modelId="{2141C525-6D0E-334A-8780-10162B7CFDE5}" type="presParOf" srcId="{568E3479-26A0-FC45-B195-C19AC67ED601}" destId="{13DC6EEF-8234-A640-B2F0-09C1F6A0016F}" srcOrd="1" destOrd="0" presId="urn:microsoft.com/office/officeart/2005/8/layout/hierarchy6"/>
    <dgm:cxn modelId="{5EFA52A3-9EEF-2840-A3D3-04B630F7C418}" type="presParOf" srcId="{13DC6EEF-8234-A640-B2F0-09C1F6A0016F}" destId="{10DAE7EC-5FC9-8D4F-A35E-F6D61B5D5375}" srcOrd="0" destOrd="0" presId="urn:microsoft.com/office/officeart/2005/8/layout/hierarchy6"/>
    <dgm:cxn modelId="{D0B0908B-DE4B-9548-8910-FAD1DB508537}" type="presParOf" srcId="{13DC6EEF-8234-A640-B2F0-09C1F6A0016F}" destId="{65AC6750-3B58-DE43-8828-33D9EC3B40E9}" srcOrd="1" destOrd="0" presId="urn:microsoft.com/office/officeart/2005/8/layout/hierarchy6"/>
    <dgm:cxn modelId="{627A7BAB-D21E-1C4E-8397-06B5337C5BDA}" type="presParOf" srcId="{E8C3FF2E-0609-2C41-AE1F-0E02D3045270}" destId="{EC660FB2-B3CE-824F-BAAD-C97F0F710E8E}" srcOrd="4" destOrd="0" presId="urn:microsoft.com/office/officeart/2005/8/layout/hierarchy6"/>
    <dgm:cxn modelId="{3C5ADD22-1799-AC4C-B86B-7468C63108C8}" type="presParOf" srcId="{E8C3FF2E-0609-2C41-AE1F-0E02D3045270}" destId="{497CC3D8-AD61-E14A-9672-1691D8EEA624}" srcOrd="5" destOrd="0" presId="urn:microsoft.com/office/officeart/2005/8/layout/hierarchy6"/>
    <dgm:cxn modelId="{F791DF34-408C-AC40-93A2-2DF967140DF8}" type="presParOf" srcId="{497CC3D8-AD61-E14A-9672-1691D8EEA624}" destId="{8752A472-1EB7-AC43-8DE0-E1E692071042}" srcOrd="0" destOrd="0" presId="urn:microsoft.com/office/officeart/2005/8/layout/hierarchy6"/>
    <dgm:cxn modelId="{1E22F53A-B4BF-7245-89EE-94DE195FACA1}" type="presParOf" srcId="{497CC3D8-AD61-E14A-9672-1691D8EEA624}" destId="{0ED833C9-20BD-A24C-A938-2898D5AF37A2}" srcOrd="1" destOrd="0" presId="urn:microsoft.com/office/officeart/2005/8/layout/hierarchy6"/>
    <dgm:cxn modelId="{BB42EF18-B0E6-E843-85DC-FE1998A339C2}" type="presParOf" srcId="{0ED833C9-20BD-A24C-A938-2898D5AF37A2}" destId="{2D755A49-9DD1-3848-BC5E-0D7849E17DB1}" srcOrd="0" destOrd="0" presId="urn:microsoft.com/office/officeart/2005/8/layout/hierarchy6"/>
    <dgm:cxn modelId="{BBF5673B-482F-0947-9AD7-A4A620CA0AE3}" type="presParOf" srcId="{0ED833C9-20BD-A24C-A938-2898D5AF37A2}" destId="{D3D5622C-794C-A549-ACA4-59F74E04D903}" srcOrd="1" destOrd="0" presId="urn:microsoft.com/office/officeart/2005/8/layout/hierarchy6"/>
    <dgm:cxn modelId="{4BFBA8BE-FC58-9B48-BE5E-03626B819D9C}" type="presParOf" srcId="{D3D5622C-794C-A549-ACA4-59F74E04D903}" destId="{FEC025A6-41B3-4044-B180-31B845755DFF}" srcOrd="0" destOrd="0" presId="urn:microsoft.com/office/officeart/2005/8/layout/hierarchy6"/>
    <dgm:cxn modelId="{12D72390-2A0F-474E-869B-2122FCD2F5A4}" type="presParOf" srcId="{D3D5622C-794C-A549-ACA4-59F74E04D903}" destId="{FECC091F-C638-F947-9F57-E55EEC709FCC}" srcOrd="1" destOrd="0" presId="urn:microsoft.com/office/officeart/2005/8/layout/hierarchy6"/>
    <dgm:cxn modelId="{3014C520-1E01-1D4E-959B-80A091FC018D}" type="presParOf" srcId="{FECC091F-C638-F947-9F57-E55EEC709FCC}" destId="{15A50BB4-6DDC-C14D-99D2-37CD1A2C723A}" srcOrd="0" destOrd="0" presId="urn:microsoft.com/office/officeart/2005/8/layout/hierarchy6"/>
    <dgm:cxn modelId="{04660418-FEBE-A647-B3A7-4FBBD1865AC9}" type="presParOf" srcId="{FECC091F-C638-F947-9F57-E55EEC709FCC}" destId="{D71D7756-5585-6142-BB3E-D491E9F6B486}" srcOrd="1" destOrd="0" presId="urn:microsoft.com/office/officeart/2005/8/layout/hierarchy6"/>
    <dgm:cxn modelId="{C8B713AD-FC79-D74F-90B0-5B949317EF6C}" type="presParOf" srcId="{D71D7756-5585-6142-BB3E-D491E9F6B486}" destId="{B7122903-082D-564A-AC8E-EC26FF5EF394}" srcOrd="0" destOrd="0" presId="urn:microsoft.com/office/officeart/2005/8/layout/hierarchy6"/>
    <dgm:cxn modelId="{D867BDF8-BBAD-E94E-B54A-DBC58DD50602}" type="presParOf" srcId="{D71D7756-5585-6142-BB3E-D491E9F6B486}" destId="{255803AC-4A11-9842-9CC0-6DAFBF20A6B5}" srcOrd="1" destOrd="0" presId="urn:microsoft.com/office/officeart/2005/8/layout/hierarchy6"/>
    <dgm:cxn modelId="{CCF9F10A-DA1C-5547-9C47-661D6C02D087}" type="presParOf" srcId="{49936B0E-498C-4A49-A477-BE862F221352}" destId="{DCC73AA1-7548-CA46-AB42-1D647ACBCC80}" srcOrd="1" destOrd="0" presId="urn:microsoft.com/office/officeart/2005/8/layout/hierarchy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9F4EFC-8D8F-4341-83CA-F41BBEACD634}" type="datetimeFigureOut">
              <a:rPr lang="en-US" smtClean="0"/>
              <a:pPr/>
              <a:t>3/12/2012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1D7A42-E273-954B-8A19-2E96C324E50C}" type="slidenum">
              <a:rPr lang="en-US" smtClean="0"/>
              <a:pPr/>
              <a:t>‹#›</a:t>
            </a:fld>
            <a:endParaRPr lang="en-US"/>
          </a:p>
        </p:txBody>
      </p:sp>
    </p:spTree>
    <p:extLst>
      <p:ext uri="{BB962C8B-B14F-4D97-AF65-F5344CB8AC3E}">
        <p14:creationId xmlns:p14="http://schemas.microsoft.com/office/powerpoint/2010/main" xmlns="" val="238889391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Clear relationship established</a:t>
            </a:r>
            <a:r>
              <a:rPr lang="en-US" baseline="0" dirty="0" smtClean="0"/>
              <a:t> in infants born less than 28 weeks’ gestation between pulse </a:t>
            </a:r>
            <a:r>
              <a:rPr lang="en-US" baseline="0" dirty="0" err="1" smtClean="0"/>
              <a:t>oximetry</a:t>
            </a:r>
            <a:r>
              <a:rPr lang="en-US" baseline="0" dirty="0" smtClean="0"/>
              <a:t> saturation readings above 92% (</a:t>
            </a:r>
            <a:r>
              <a:rPr lang="en-US" baseline="0" dirty="0" err="1" smtClean="0"/>
              <a:t>hyperoxia</a:t>
            </a:r>
            <a:r>
              <a:rPr lang="en-US" baseline="0" dirty="0" smtClean="0"/>
              <a:t>) and development of severe retinopathy of prematurity, chronic lung disease and brain injury</a:t>
            </a:r>
          </a:p>
          <a:p>
            <a:r>
              <a:rPr lang="en-US" baseline="0" dirty="0" smtClean="0"/>
              <a:t>Finer and Leone (Finer N and Leone T: Oxygen saturation monitoring for the preterm infant: the evidence basis for current practice. </a:t>
            </a:r>
            <a:r>
              <a:rPr lang="en-US" i="1" baseline="0" dirty="0" err="1" smtClean="0"/>
              <a:t>Pediatr</a:t>
            </a:r>
            <a:r>
              <a:rPr lang="en-US" i="1" baseline="0" dirty="0" smtClean="0"/>
              <a:t> Res. </a:t>
            </a:r>
            <a:r>
              <a:rPr lang="en-US" i="0" baseline="0" dirty="0" smtClean="0"/>
              <a:t>2009; 65 (4)) recommend SPO2 target range of 85-93% as most appropriate. </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4</a:t>
            </a:fld>
            <a:endParaRPr lang="en-US"/>
          </a:p>
        </p:txBody>
      </p:sp>
    </p:spTree>
    <p:extLst>
      <p:ext uri="{BB962C8B-B14F-4D97-AF65-F5344CB8AC3E}">
        <p14:creationId xmlns:p14="http://schemas.microsoft.com/office/powerpoint/2010/main" xmlns="" val="15770304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13</a:t>
            </a:fld>
            <a:endParaRPr lang="en-US"/>
          </a:p>
        </p:txBody>
      </p:sp>
    </p:spTree>
    <p:extLst>
      <p:ext uri="{BB962C8B-B14F-4D97-AF65-F5344CB8AC3E}">
        <p14:creationId xmlns:p14="http://schemas.microsoft.com/office/powerpoint/2010/main" xmlns="" val="24213402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Glutathione peroxidase requires glutathione as a </a:t>
            </a:r>
            <a:r>
              <a:rPr lang="en-US" dirty="0" err="1" smtClean="0"/>
              <a:t>cosubstrate</a:t>
            </a:r>
            <a:endParaRPr lang="en-US" dirty="0" smtClean="0"/>
          </a:p>
          <a:p>
            <a:r>
              <a:rPr lang="en-US" dirty="0" smtClean="0"/>
              <a:t>GSSG=glutathione disulfide</a:t>
            </a:r>
          </a:p>
          <a:p>
            <a:r>
              <a:rPr lang="en-US" dirty="0" smtClean="0"/>
              <a:t>L-OOH= lipid </a:t>
            </a:r>
            <a:r>
              <a:rPr lang="en-US" dirty="0" err="1" smtClean="0"/>
              <a:t>hydroperoxides</a:t>
            </a:r>
            <a:endParaRPr lang="en-US" dirty="0" smtClean="0"/>
          </a:p>
          <a:p>
            <a:r>
              <a:rPr lang="en-US" dirty="0" smtClean="0"/>
              <a:t>GSSG is </a:t>
            </a:r>
            <a:r>
              <a:rPr lang="en-US" dirty="0" err="1" smtClean="0"/>
              <a:t>rapdily</a:t>
            </a:r>
            <a:r>
              <a:rPr lang="en-US" dirty="0" smtClean="0"/>
              <a:t> reduced back to GSH by the NADPH-dependent enzyme glutathione </a:t>
            </a:r>
            <a:r>
              <a:rPr lang="en-US" dirty="0" err="1" smtClean="0"/>
              <a:t>reductase</a:t>
            </a:r>
            <a:endParaRPr lang="en-US" dirty="0" smtClean="0"/>
          </a:p>
          <a:p>
            <a:r>
              <a:rPr lang="en-US" dirty="0" smtClean="0"/>
              <a:t>NADPH</a:t>
            </a:r>
            <a:r>
              <a:rPr lang="en-US" baseline="0" dirty="0" smtClean="0"/>
              <a:t> is restored from NADP+ by the hexose monophosphate shunt</a:t>
            </a:r>
          </a:p>
          <a:p>
            <a:r>
              <a:rPr lang="en-US" baseline="0" dirty="0" smtClean="0"/>
              <a:t>The glutathione redox cycle is more important than catalase in reducing and eliminating intracellular H2O2</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14</a:t>
            </a:fld>
            <a:endParaRPr lang="en-US"/>
          </a:p>
        </p:txBody>
      </p:sp>
    </p:spTree>
    <p:extLst>
      <p:ext uri="{BB962C8B-B14F-4D97-AF65-F5344CB8AC3E}">
        <p14:creationId xmlns:p14="http://schemas.microsoft.com/office/powerpoint/2010/main" xmlns="" val="19084171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Hyperoxic</a:t>
            </a:r>
            <a:r>
              <a:rPr lang="en-US" dirty="0" smtClean="0"/>
              <a:t> exposure activates all three MAPK signal transduction pathways in the lung</a:t>
            </a:r>
          </a:p>
          <a:p>
            <a:r>
              <a:rPr lang="en-US" dirty="0" smtClean="0"/>
              <a:t>Mitogen</a:t>
            </a:r>
            <a:r>
              <a:rPr lang="en-US" baseline="0" dirty="0" smtClean="0"/>
              <a:t>-activated protein-kinase signaling pathways are protective against apoptosis</a:t>
            </a:r>
            <a:endParaRPr lang="en-US" dirty="0" smtClean="0"/>
          </a:p>
          <a:p>
            <a:r>
              <a:rPr lang="en-US" dirty="0" smtClean="0"/>
              <a:t>Homozygous JNK knockout</a:t>
            </a:r>
            <a:r>
              <a:rPr lang="en-US" baseline="0" dirty="0" smtClean="0"/>
              <a:t> (JNK1-/- or JNK2-/-) mice are more sensitive to oxygen toxicity than their wild-type littermates, suggesting that the JNK pathway plays a protective role against oxygen toxicity.</a:t>
            </a:r>
          </a:p>
          <a:p>
            <a:r>
              <a:rPr lang="en-US" baseline="0" dirty="0" smtClean="0"/>
              <a:t>Likewise, homozygous MKK3 knockout (mkk3-/-) mice are more sensitive to oxygen toxicity than their wild-type littermates</a:t>
            </a:r>
          </a:p>
          <a:p>
            <a:r>
              <a:rPr lang="en-US" baseline="0" dirty="0" smtClean="0"/>
              <a:t>Mitogen-activated protein kinase-kinase-3 (MKK3) is the major upstream kinase regulating the activation </a:t>
            </a:r>
            <a:r>
              <a:rPr lang="en-US" baseline="0" dirty="0" err="1" smtClean="0"/>
              <a:t>fo</a:t>
            </a:r>
            <a:r>
              <a:rPr lang="en-US" baseline="0" dirty="0" smtClean="0"/>
              <a:t> the p38 MAPK pathway</a:t>
            </a:r>
          </a:p>
          <a:p>
            <a:r>
              <a:rPr lang="en-US" baseline="0" dirty="0" err="1" smtClean="0"/>
              <a:t>Followign</a:t>
            </a:r>
            <a:r>
              <a:rPr lang="en-US" baseline="0" dirty="0" smtClean="0"/>
              <a:t> </a:t>
            </a:r>
            <a:r>
              <a:rPr lang="en-US" baseline="0" dirty="0" err="1" smtClean="0"/>
              <a:t>hyperoxic</a:t>
            </a:r>
            <a:r>
              <a:rPr lang="en-US" baseline="0" dirty="0" smtClean="0"/>
              <a:t> exposure, the mkk3-/- mice produced increased amounts of </a:t>
            </a:r>
            <a:r>
              <a:rPr lang="en-US" baseline="0" dirty="0" err="1" smtClean="0"/>
              <a:t>proinflammatory</a:t>
            </a:r>
            <a:r>
              <a:rPr lang="en-US" baseline="0" dirty="0" smtClean="0"/>
              <a:t> cytokines- TNF-alpha, IL-1, and IL-6</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15</a:t>
            </a:fld>
            <a:endParaRPr lang="en-US"/>
          </a:p>
        </p:txBody>
      </p:sp>
    </p:spTree>
    <p:extLst>
      <p:ext uri="{BB962C8B-B14F-4D97-AF65-F5344CB8AC3E}">
        <p14:creationId xmlns:p14="http://schemas.microsoft.com/office/powerpoint/2010/main" xmlns="" val="25300376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has been shown that adenovirus-mediated gene transfer of HO-1 to rat</a:t>
            </a:r>
            <a:r>
              <a:rPr lang="en-US" baseline="0" dirty="0" smtClean="0"/>
              <a:t> lungs renders the animals more resistant to oxygen toxicity, suggesting that HO-1 plays a protective role against oxygen toxicity.</a:t>
            </a:r>
          </a:p>
          <a:p>
            <a:r>
              <a:rPr lang="en-US" baseline="0" dirty="0" smtClean="0"/>
              <a:t>HO-1 knockout mice have been produced, but whether these HO-1-deficient mice are more sensitive to oxygen toxicity has not been reported.</a:t>
            </a:r>
          </a:p>
          <a:p>
            <a:pPr marL="0" marR="0" lvl="2" indent="0" algn="l" defTabSz="457200" rtl="0" eaLnBrk="1" fontAlgn="auto" latinLnBrk="0" hangingPunct="1">
              <a:lnSpc>
                <a:spcPct val="100000"/>
              </a:lnSpc>
              <a:spcBef>
                <a:spcPts val="0"/>
              </a:spcBef>
              <a:spcAft>
                <a:spcPts val="0"/>
              </a:spcAft>
              <a:buClrTx/>
              <a:buSzTx/>
              <a:buFontTx/>
              <a:buNone/>
              <a:tabLst/>
              <a:defRPr/>
            </a:pPr>
            <a:r>
              <a:rPr lang="en-US" dirty="0" smtClean="0"/>
              <a:t>It has been suggested that CO may be responsible for HO-1-mediated protection against oxygen toxicity.</a:t>
            </a:r>
            <a:r>
              <a:rPr lang="en-US" baseline="0" dirty="0" smtClean="0"/>
              <a:t> </a:t>
            </a:r>
            <a:r>
              <a:rPr lang="en-US" sz="1200" kern="1200" dirty="0" smtClean="0">
                <a:solidFill>
                  <a:schemeClr val="tx1"/>
                </a:solidFill>
                <a:latin typeface="+mn-lt"/>
                <a:ea typeface="+mn-ea"/>
                <a:cs typeface="+mn-cs"/>
              </a:rPr>
              <a:t>The reported protection against oxygen toxicity requires pre-exposure to CO prior to oxygen exposure and the final inspired O2 concentration in the CO-treated animals appears to have been lower than that of the control animals. Thus, the mechanism responsible for HO-1-mediated protection against oxygen toxicity remains unclear.</a:t>
            </a:r>
            <a:endParaRPr lang="en-US" baseline="0" dirty="0" smtClean="0"/>
          </a:p>
          <a:p>
            <a:pPr marL="0" marR="0" lvl="2"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baseline="0" dirty="0" smtClean="0"/>
          </a:p>
        </p:txBody>
      </p:sp>
      <p:sp>
        <p:nvSpPr>
          <p:cNvPr id="4" name="Slide Number Placeholder 3"/>
          <p:cNvSpPr>
            <a:spLocks noGrp="1"/>
          </p:cNvSpPr>
          <p:nvPr>
            <p:ph type="sldNum" sz="quarter" idx="10"/>
          </p:nvPr>
        </p:nvSpPr>
        <p:spPr/>
        <p:txBody>
          <a:bodyPr/>
          <a:lstStyle/>
          <a:p>
            <a:fld id="{EF1D7A42-E273-954B-8A19-2E96C324E50C}" type="slidenum">
              <a:rPr lang="en-US" smtClean="0"/>
              <a:pPr/>
              <a:t>18</a:t>
            </a:fld>
            <a:endParaRPr lang="en-US"/>
          </a:p>
        </p:txBody>
      </p:sp>
    </p:spTree>
    <p:extLst>
      <p:ext uri="{BB962C8B-B14F-4D97-AF65-F5344CB8AC3E}">
        <p14:creationId xmlns:p14="http://schemas.microsoft.com/office/powerpoint/2010/main" xmlns="" val="41936474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Nrf2= </a:t>
            </a:r>
            <a:r>
              <a:rPr lang="en-US" dirty="0" err="1" smtClean="0"/>
              <a:t>Nuflear</a:t>
            </a:r>
            <a:r>
              <a:rPr lang="en-US" dirty="0" smtClean="0"/>
              <a:t> factor, </a:t>
            </a:r>
            <a:r>
              <a:rPr lang="en-US" dirty="0" err="1" smtClean="0"/>
              <a:t>erythroid</a:t>
            </a:r>
            <a:r>
              <a:rPr lang="en-US" baseline="0" dirty="0" smtClean="0"/>
              <a:t> 2 related factor 2 (Nrf2)</a:t>
            </a:r>
            <a:endParaRPr lang="en-US" dirty="0" smtClean="0"/>
          </a:p>
          <a:p>
            <a:r>
              <a:rPr lang="en-US" dirty="0" smtClean="0"/>
              <a:t>Homozygous</a:t>
            </a:r>
            <a:r>
              <a:rPr lang="en-US" baseline="0" dirty="0" smtClean="0"/>
              <a:t> NRF2 knockout (Nrf2-/-) mice are more sensitive to oxygen toxicity than their wild type (</a:t>
            </a:r>
            <a:r>
              <a:rPr lang="en-US" baseline="0" dirty="0" err="1" smtClean="0"/>
              <a:t>Nrf</a:t>
            </a:r>
            <a:r>
              <a:rPr lang="en-US" baseline="0" dirty="0" smtClean="0"/>
              <a:t> +/+) counterparts</a:t>
            </a:r>
          </a:p>
          <a:p>
            <a:r>
              <a:rPr lang="en-US" sz="1200" kern="1200" dirty="0" smtClean="0">
                <a:solidFill>
                  <a:schemeClr val="tx1"/>
                </a:solidFill>
                <a:latin typeface="+mn-lt"/>
                <a:ea typeface="+mn-ea"/>
                <a:cs typeface="+mn-cs"/>
              </a:rPr>
              <a:t>Phase 2 detoxifying enzymes include NAD(P)</a:t>
            </a:r>
            <a:r>
              <a:rPr lang="en-US" sz="1200" kern="1200" dirty="0" err="1" smtClean="0">
                <a:solidFill>
                  <a:schemeClr val="tx1"/>
                </a:solidFill>
                <a:latin typeface="+mn-lt"/>
                <a:ea typeface="+mn-ea"/>
                <a:cs typeface="+mn-cs"/>
              </a:rPr>
              <a:t>H:quinone</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oxidoreductase</a:t>
            </a:r>
            <a:r>
              <a:rPr lang="en-US" sz="1200" kern="1200" dirty="0" smtClean="0">
                <a:solidFill>
                  <a:schemeClr val="tx1"/>
                </a:solidFill>
                <a:latin typeface="+mn-lt"/>
                <a:ea typeface="+mn-ea"/>
                <a:cs typeface="+mn-cs"/>
              </a:rPr>
              <a:t> 1, GSH-S-</a:t>
            </a:r>
            <a:r>
              <a:rPr lang="en-US" sz="1200" kern="1200" dirty="0" err="1" smtClean="0">
                <a:solidFill>
                  <a:schemeClr val="tx1"/>
                </a:solidFill>
                <a:latin typeface="+mn-lt"/>
                <a:ea typeface="+mn-ea"/>
                <a:cs typeface="+mn-cs"/>
              </a:rPr>
              <a:t>transferase</a:t>
            </a:r>
            <a:r>
              <a:rPr lang="en-US" sz="1200" kern="1200" dirty="0" smtClean="0">
                <a:solidFill>
                  <a:schemeClr val="tx1"/>
                </a:solidFill>
                <a:latin typeface="+mn-lt"/>
                <a:ea typeface="+mn-ea"/>
                <a:cs typeface="+mn-cs"/>
              </a:rPr>
              <a:t>, UDP </a:t>
            </a:r>
            <a:r>
              <a:rPr lang="en-US" sz="1200" kern="1200" dirty="0" err="1" smtClean="0">
                <a:solidFill>
                  <a:schemeClr val="tx1"/>
                </a:solidFill>
                <a:latin typeface="+mn-lt"/>
                <a:ea typeface="+mn-ea"/>
                <a:cs typeface="+mn-cs"/>
              </a:rPr>
              <a:t>glycosyl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transferase</a:t>
            </a:r>
            <a:r>
              <a:rPr lang="en-US" sz="1200" kern="1200" dirty="0" smtClean="0">
                <a:solidFill>
                  <a:schemeClr val="tx1"/>
                </a:solidFill>
                <a:latin typeface="+mn-lt"/>
                <a:ea typeface="+mn-ea"/>
                <a:cs typeface="+mn-cs"/>
              </a:rPr>
              <a:t>, GSH peroxidase-2, and HO-1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19</a:t>
            </a:fld>
            <a:endParaRPr lang="en-US"/>
          </a:p>
        </p:txBody>
      </p:sp>
    </p:spTree>
    <p:extLst>
      <p:ext uri="{BB962C8B-B14F-4D97-AF65-F5344CB8AC3E}">
        <p14:creationId xmlns:p14="http://schemas.microsoft.com/office/powerpoint/2010/main" xmlns="" val="4036747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20</a:t>
            </a:fld>
            <a:endParaRPr lang="en-US"/>
          </a:p>
        </p:txBody>
      </p:sp>
    </p:spTree>
    <p:extLst>
      <p:ext uri="{BB962C8B-B14F-4D97-AF65-F5344CB8AC3E}">
        <p14:creationId xmlns:p14="http://schemas.microsoft.com/office/powerpoint/2010/main" xmlns="" val="2211914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latin typeface="+mn-lt"/>
                <a:ea typeface="+mn-ea"/>
                <a:cs typeface="+mn-cs"/>
              </a:rPr>
              <a:t>Hyperoxic</a:t>
            </a:r>
            <a:r>
              <a:rPr lang="en-US" sz="1200" kern="1200" dirty="0" smtClean="0">
                <a:solidFill>
                  <a:schemeClr val="tx1"/>
                </a:solidFill>
                <a:latin typeface="+mn-lt"/>
                <a:ea typeface="+mn-ea"/>
                <a:cs typeface="+mn-cs"/>
              </a:rPr>
              <a:t> exposure of mice results in increased cytochrome c within the cytosolic fraction of whole lung homogenates [15]. Although increased cleaved caspase-3 was not observed in this study following 72 h of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 blocking mitochondrial membrane channel formation with cyclosporine A did reduce both mitochondrial release of cytochrome c and lung injury in response to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 [15]. </a:t>
            </a:r>
            <a:r>
              <a:rPr lang="en-US" sz="1200" kern="1200" dirty="0" err="1" smtClean="0">
                <a:solidFill>
                  <a:schemeClr val="tx1"/>
                </a:solidFill>
                <a:latin typeface="+mn-lt"/>
                <a:ea typeface="+mn-ea"/>
                <a:cs typeface="+mn-cs"/>
              </a:rPr>
              <a:t>Bax</a:t>
            </a:r>
            <a:r>
              <a:rPr lang="en-US" sz="1200" kern="1200" dirty="0" smtClean="0">
                <a:solidFill>
                  <a:schemeClr val="tx1"/>
                </a:solidFill>
                <a:latin typeface="+mn-lt"/>
                <a:ea typeface="+mn-ea"/>
                <a:cs typeface="+mn-cs"/>
              </a:rPr>
              <a:t> and </a:t>
            </a:r>
            <a:r>
              <a:rPr lang="en-US" sz="1200" kern="1200" dirty="0" err="1" smtClean="0">
                <a:solidFill>
                  <a:schemeClr val="tx1"/>
                </a:solidFill>
                <a:latin typeface="+mn-lt"/>
                <a:ea typeface="+mn-ea"/>
                <a:cs typeface="+mn-cs"/>
              </a:rPr>
              <a:t>Bak</a:t>
            </a:r>
            <a:r>
              <a:rPr lang="en-US" sz="1200" kern="1200" dirty="0" smtClean="0">
                <a:solidFill>
                  <a:schemeClr val="tx1"/>
                </a:solidFill>
                <a:latin typeface="+mn-lt"/>
                <a:ea typeface="+mn-ea"/>
                <a:cs typeface="+mn-cs"/>
              </a:rPr>
              <a:t> are increased both in epithelial cell culture and in the lungs of mice and rats in response to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 [11••,12,16,17]. Murine embryonic fibroblasts lacking either </a:t>
            </a:r>
            <a:r>
              <a:rPr lang="en-US" sz="1200" kern="1200" dirty="0" err="1" smtClean="0">
                <a:solidFill>
                  <a:schemeClr val="tx1"/>
                </a:solidFill>
                <a:latin typeface="+mn-lt"/>
                <a:ea typeface="+mn-ea"/>
                <a:cs typeface="+mn-cs"/>
              </a:rPr>
              <a:t>Bax</a:t>
            </a:r>
            <a:r>
              <a:rPr lang="en-US" sz="1200" kern="1200" dirty="0" smtClean="0">
                <a:solidFill>
                  <a:schemeClr val="tx1"/>
                </a:solidFill>
                <a:latin typeface="+mn-lt"/>
                <a:ea typeface="+mn-ea"/>
                <a:cs typeface="+mn-cs"/>
              </a:rPr>
              <a:t> or </a:t>
            </a:r>
            <a:r>
              <a:rPr lang="en-US" sz="1200" kern="1200" dirty="0" err="1" smtClean="0">
                <a:solidFill>
                  <a:schemeClr val="tx1"/>
                </a:solidFill>
                <a:latin typeface="+mn-lt"/>
                <a:ea typeface="+mn-ea"/>
                <a:cs typeface="+mn-cs"/>
              </a:rPr>
              <a:t>Bak</a:t>
            </a:r>
            <a:r>
              <a:rPr lang="en-US" sz="1200" kern="1200" dirty="0" smtClean="0">
                <a:solidFill>
                  <a:schemeClr val="tx1"/>
                </a:solidFill>
                <a:latin typeface="+mn-lt"/>
                <a:ea typeface="+mn-ea"/>
                <a:cs typeface="+mn-cs"/>
              </a:rPr>
              <a:t> have reduced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-induced cell death compared with </a:t>
            </a:r>
            <a:r>
              <a:rPr lang="en-US" sz="1200" kern="1200" dirty="0" err="1" smtClean="0">
                <a:solidFill>
                  <a:schemeClr val="tx1"/>
                </a:solidFill>
                <a:latin typeface="+mn-lt"/>
                <a:ea typeface="+mn-ea"/>
                <a:cs typeface="+mn-cs"/>
              </a:rPr>
              <a:t>wildtype</a:t>
            </a:r>
            <a:r>
              <a:rPr lang="en-US" sz="1200" kern="1200" dirty="0" smtClean="0">
                <a:solidFill>
                  <a:schemeClr val="tx1"/>
                </a:solidFill>
                <a:latin typeface="+mn-lt"/>
                <a:ea typeface="+mn-ea"/>
                <a:cs typeface="+mn-cs"/>
              </a:rPr>
              <a:t> controls, and overexpression of </a:t>
            </a:r>
            <a:r>
              <a:rPr lang="en-US" sz="1200" kern="1200" dirty="0" err="1" smtClean="0">
                <a:solidFill>
                  <a:schemeClr val="tx1"/>
                </a:solidFill>
                <a:latin typeface="+mn-lt"/>
                <a:ea typeface="+mn-ea"/>
                <a:cs typeface="+mn-cs"/>
              </a:rPr>
              <a:t>Bcl</a:t>
            </a:r>
            <a:r>
              <a:rPr lang="en-US" sz="1200" kern="1200" dirty="0" smtClean="0">
                <a:solidFill>
                  <a:schemeClr val="tx1"/>
                </a:solidFill>
                <a:latin typeface="+mn-lt"/>
                <a:ea typeface="+mn-ea"/>
                <a:cs typeface="+mn-cs"/>
              </a:rPr>
              <a:t>-X</a:t>
            </a:r>
            <a:r>
              <a:rPr lang="en-US" sz="1200" kern="1200" baseline="-25000" dirty="0" smtClean="0">
                <a:solidFill>
                  <a:schemeClr val="tx1"/>
                </a:solidFill>
                <a:latin typeface="+mn-lt"/>
                <a:ea typeface="+mn-ea"/>
                <a:cs typeface="+mn-cs"/>
              </a:rPr>
              <a:t>L</a:t>
            </a:r>
            <a:r>
              <a:rPr lang="en-US" sz="1200" kern="1200" baseline="0" dirty="0" smtClean="0">
                <a:solidFill>
                  <a:schemeClr val="tx1"/>
                </a:solidFill>
                <a:latin typeface="+mn-lt"/>
                <a:ea typeface="+mn-ea"/>
                <a:cs typeface="+mn-cs"/>
              </a:rPr>
              <a:t> in Rat1a cells reduced cell death in response to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 confirming an in-vitro role for Bcl-2 family proteins in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-induced injury [12]. Recently, transgenic overexpression of Bfl-1/A1 was shown to be protective against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-induced acute lung injury confirming the importance of cell death signaling pathways and particularly </a:t>
            </a:r>
            <a:r>
              <a:rPr lang="en-US" sz="1200" kern="1200" baseline="0" dirty="0" err="1" smtClean="0">
                <a:solidFill>
                  <a:schemeClr val="tx1"/>
                </a:solidFill>
                <a:latin typeface="+mn-lt"/>
                <a:ea typeface="+mn-ea"/>
                <a:cs typeface="+mn-cs"/>
              </a:rPr>
              <a:t>Bcl</a:t>
            </a:r>
            <a:r>
              <a:rPr lang="en-US" sz="1200" kern="1200" baseline="0" dirty="0" smtClean="0">
                <a:solidFill>
                  <a:schemeClr val="tx1"/>
                </a:solidFill>
                <a:latin typeface="+mn-lt"/>
                <a:ea typeface="+mn-ea"/>
                <a:cs typeface="+mn-cs"/>
              </a:rPr>
              <a:t> family proteins in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 [11••]. The mechanism by which Bcl-2 family proteins are activated during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 is not well understood. One possibility is that reactive oxygen species, generated during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 lead to activation of pro-apoptotic molecules. Cell death in response to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 was not attenuated in either rat fibroblast cells treated with a variety of antioxidants or in </a:t>
            </a:r>
            <a:r>
              <a:rPr lang="en-US" sz="1200" kern="1200" baseline="0" dirty="0" err="1" smtClean="0">
                <a:solidFill>
                  <a:schemeClr val="tx1"/>
                </a:solidFill>
                <a:latin typeface="+mn-lt"/>
                <a:ea typeface="+mn-ea"/>
                <a:cs typeface="+mn-cs"/>
              </a:rPr>
              <a:t>fibrosarcoma</a:t>
            </a:r>
            <a:r>
              <a:rPr lang="en-US" sz="1200" kern="1200" baseline="0" dirty="0" smtClean="0">
                <a:solidFill>
                  <a:schemeClr val="tx1"/>
                </a:solidFill>
                <a:latin typeface="+mn-lt"/>
                <a:ea typeface="+mn-ea"/>
                <a:cs typeface="+mn-cs"/>
              </a:rPr>
              <a:t> cells genetically lacking mitochondria capable of producing reactive oxygen species [12]. In contrast, mice transfected with an adenoviral vector expressing FLIP, a caspase-8 inhibitor, were resistant to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-induced lung injury, and A549 cells overexpressing FLIP had reduced Bid protein levels and decreased </a:t>
            </a:r>
            <a:r>
              <a:rPr lang="en-US" sz="1200" kern="1200" baseline="0" dirty="0" err="1" smtClean="0">
                <a:solidFill>
                  <a:schemeClr val="tx1"/>
                </a:solidFill>
                <a:latin typeface="+mn-lt"/>
                <a:ea typeface="+mn-ea"/>
                <a:cs typeface="+mn-cs"/>
              </a:rPr>
              <a:t>Bax</a:t>
            </a:r>
            <a:r>
              <a:rPr lang="en-US" sz="1200" kern="1200" baseline="0" dirty="0" smtClean="0">
                <a:solidFill>
                  <a:schemeClr val="tx1"/>
                </a:solidFill>
                <a:latin typeface="+mn-lt"/>
                <a:ea typeface="+mn-ea"/>
                <a:cs typeface="+mn-cs"/>
              </a:rPr>
              <a:t> activation in response to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 suggesting that caspase-8 activation via the receptor-mediated pathway may promote mitochondrial cell death pathways in a Bid dependent manner in response to </a:t>
            </a:r>
            <a:r>
              <a:rPr lang="en-US" sz="1200" kern="1200" baseline="0" dirty="0" err="1" smtClean="0">
                <a:solidFill>
                  <a:schemeClr val="tx1"/>
                </a:solidFill>
                <a:latin typeface="+mn-lt"/>
                <a:ea typeface="+mn-ea"/>
                <a:cs typeface="+mn-cs"/>
              </a:rPr>
              <a:t>hyperoxia</a:t>
            </a:r>
            <a:r>
              <a:rPr lang="en-US" sz="1200" kern="1200" baseline="0" dirty="0" smtClean="0">
                <a:solidFill>
                  <a:schemeClr val="tx1"/>
                </a:solidFill>
                <a:latin typeface="+mn-lt"/>
                <a:ea typeface="+mn-ea"/>
                <a:cs typeface="+mn-cs"/>
              </a:rPr>
              <a:t> [17].</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21</a:t>
            </a:fld>
            <a:endParaRPr lang="en-US"/>
          </a:p>
        </p:txBody>
      </p:sp>
    </p:spTree>
    <p:extLst>
      <p:ext uri="{BB962C8B-B14F-4D97-AF65-F5344CB8AC3E}">
        <p14:creationId xmlns:p14="http://schemas.microsoft.com/office/powerpoint/2010/main" xmlns="" val="1424583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Fas mRNA is increased both in isolated murine alveolar epithelial cells [9] and in mouse lung homogenates [8] in response to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 Furthermore, small interfering RNA (</a:t>
            </a:r>
            <a:r>
              <a:rPr lang="en-US" sz="1200" kern="1200" dirty="0" err="1" smtClean="0">
                <a:solidFill>
                  <a:schemeClr val="tx1"/>
                </a:solidFill>
                <a:latin typeface="+mn-lt"/>
                <a:ea typeface="+mn-ea"/>
                <a:cs typeface="+mn-cs"/>
              </a:rPr>
              <a:t>siRNA</a:t>
            </a:r>
            <a:r>
              <a:rPr lang="en-US" sz="1200" kern="1200" dirty="0" smtClean="0">
                <a:solidFill>
                  <a:schemeClr val="tx1"/>
                </a:solidFill>
                <a:latin typeface="+mn-lt"/>
                <a:ea typeface="+mn-ea"/>
                <a:cs typeface="+mn-cs"/>
              </a:rPr>
              <a:t>) knockdown of Fas expression in the mouse lung epithelial cell line, MLE-12, attenuates caspase-3 cleavage and DNA strand breaks identified by terminal </a:t>
            </a:r>
            <a:r>
              <a:rPr lang="en-US" sz="1200" kern="1200" dirty="0" err="1" smtClean="0">
                <a:solidFill>
                  <a:schemeClr val="tx1"/>
                </a:solidFill>
                <a:latin typeface="+mn-lt"/>
                <a:ea typeface="+mn-ea"/>
                <a:cs typeface="+mn-cs"/>
              </a:rPr>
              <a:t>deoxynucleotidyl</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transferase</a:t>
            </a:r>
            <a:r>
              <a:rPr lang="en-US" sz="1200" kern="1200" dirty="0" smtClean="0">
                <a:solidFill>
                  <a:schemeClr val="tx1"/>
                </a:solidFill>
                <a:latin typeface="+mn-lt"/>
                <a:ea typeface="+mn-ea"/>
                <a:cs typeface="+mn-cs"/>
              </a:rPr>
              <a:t>-mediated </a:t>
            </a:r>
            <a:r>
              <a:rPr lang="en-US" sz="1200" kern="1200" dirty="0" err="1" smtClean="0">
                <a:solidFill>
                  <a:schemeClr val="tx1"/>
                </a:solidFill>
                <a:latin typeface="+mn-lt"/>
                <a:ea typeface="+mn-ea"/>
                <a:cs typeface="+mn-cs"/>
              </a:rPr>
              <a:t>dUTP</a:t>
            </a:r>
            <a:r>
              <a:rPr lang="en-US" sz="1200" kern="1200" dirty="0" smtClean="0">
                <a:solidFill>
                  <a:schemeClr val="tx1"/>
                </a:solidFill>
                <a:latin typeface="+mn-lt"/>
                <a:ea typeface="+mn-ea"/>
                <a:cs typeface="+mn-cs"/>
              </a:rPr>
              <a:t> nick end labeling (TUNEL) assay in response to </a:t>
            </a:r>
            <a:r>
              <a:rPr lang="en-US" sz="1200" kern="1200" dirty="0" err="1" smtClean="0">
                <a:solidFill>
                  <a:schemeClr val="tx1"/>
                </a:solidFill>
                <a:latin typeface="+mn-lt"/>
                <a:ea typeface="+mn-ea"/>
                <a:cs typeface="+mn-cs"/>
              </a:rPr>
              <a:t>hyperoxic</a:t>
            </a:r>
            <a:r>
              <a:rPr lang="en-US" sz="1200" kern="1200" dirty="0" smtClean="0">
                <a:solidFill>
                  <a:schemeClr val="tx1"/>
                </a:solidFill>
                <a:latin typeface="+mn-lt"/>
                <a:ea typeface="+mn-ea"/>
                <a:cs typeface="+mn-cs"/>
              </a:rPr>
              <a:t> exposure [9]. Intriguingly, </a:t>
            </a:r>
            <a:r>
              <a:rPr lang="en-US" sz="1200" i="1" kern="1200" dirty="0" err="1" smtClean="0">
                <a:solidFill>
                  <a:schemeClr val="tx1"/>
                </a:solidFill>
                <a:latin typeface="+mn-lt"/>
                <a:ea typeface="+mn-ea"/>
                <a:cs typeface="+mn-cs"/>
              </a:rPr>
              <a:t>lpr</a:t>
            </a:r>
            <a:r>
              <a:rPr lang="en-US" sz="1200" i="0" kern="1200" dirty="0" smtClean="0">
                <a:solidFill>
                  <a:schemeClr val="tx1"/>
                </a:solidFill>
                <a:latin typeface="+mn-lt"/>
                <a:ea typeface="+mn-ea"/>
                <a:cs typeface="+mn-cs"/>
              </a:rPr>
              <a:t> mice, which lack functioning Fas, are not protected from </a:t>
            </a:r>
            <a:r>
              <a:rPr lang="en-US" sz="1200" i="0" kern="1200" dirty="0" err="1" smtClean="0">
                <a:solidFill>
                  <a:schemeClr val="tx1"/>
                </a:solidFill>
                <a:latin typeface="+mn-lt"/>
                <a:ea typeface="+mn-ea"/>
                <a:cs typeface="+mn-cs"/>
              </a:rPr>
              <a:t>hyperoxia</a:t>
            </a:r>
            <a:r>
              <a:rPr lang="en-US" sz="1200" i="0" kern="1200" dirty="0" smtClean="0">
                <a:solidFill>
                  <a:schemeClr val="tx1"/>
                </a:solidFill>
                <a:latin typeface="+mn-lt"/>
                <a:ea typeface="+mn-ea"/>
                <a:cs typeface="+mn-cs"/>
              </a:rPr>
              <a:t>-induced lung injury [8,17]. One possible explanation for this is that </a:t>
            </a:r>
            <a:r>
              <a:rPr lang="en-US" sz="1200" i="1" kern="1200" dirty="0" err="1" smtClean="0">
                <a:solidFill>
                  <a:schemeClr val="tx1"/>
                </a:solidFill>
                <a:latin typeface="+mn-lt"/>
                <a:ea typeface="+mn-ea"/>
                <a:cs typeface="+mn-cs"/>
              </a:rPr>
              <a:t>lpr</a:t>
            </a:r>
            <a:r>
              <a:rPr lang="en-US" sz="1200" i="0" kern="1200" dirty="0" smtClean="0">
                <a:solidFill>
                  <a:schemeClr val="tx1"/>
                </a:solidFill>
                <a:latin typeface="+mn-lt"/>
                <a:ea typeface="+mn-ea"/>
                <a:cs typeface="+mn-cs"/>
              </a:rPr>
              <a:t> mice appear to compensate for the lack of Fas through increased expression of the pro-apoptotic Bcl-2 family protein, </a:t>
            </a:r>
            <a:r>
              <a:rPr lang="en-US" sz="1200" i="0" kern="1200" dirty="0" err="1" smtClean="0">
                <a:solidFill>
                  <a:schemeClr val="tx1"/>
                </a:solidFill>
                <a:latin typeface="+mn-lt"/>
                <a:ea typeface="+mn-ea"/>
                <a:cs typeface="+mn-cs"/>
              </a:rPr>
              <a:t>Bax</a:t>
            </a:r>
            <a:r>
              <a:rPr lang="en-US" sz="1200" i="0" kern="1200" dirty="0" smtClean="0">
                <a:solidFill>
                  <a:schemeClr val="tx1"/>
                </a:solidFill>
                <a:latin typeface="+mn-lt"/>
                <a:ea typeface="+mn-ea"/>
                <a:cs typeface="+mn-cs"/>
              </a:rPr>
              <a:t>, under both ambient and </a:t>
            </a:r>
            <a:r>
              <a:rPr lang="en-US" sz="1200" i="0" kern="1200" dirty="0" err="1" smtClean="0">
                <a:solidFill>
                  <a:schemeClr val="tx1"/>
                </a:solidFill>
                <a:latin typeface="+mn-lt"/>
                <a:ea typeface="+mn-ea"/>
                <a:cs typeface="+mn-cs"/>
              </a:rPr>
              <a:t>hyperoxic</a:t>
            </a:r>
            <a:r>
              <a:rPr lang="en-US" sz="1200" i="0" kern="1200" dirty="0" smtClean="0">
                <a:solidFill>
                  <a:schemeClr val="tx1"/>
                </a:solidFill>
                <a:latin typeface="+mn-lt"/>
                <a:ea typeface="+mn-ea"/>
                <a:cs typeface="+mn-cs"/>
              </a:rPr>
              <a:t> conditions.</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22</a:t>
            </a:fld>
            <a:endParaRPr lang="en-US"/>
          </a:p>
        </p:txBody>
      </p:sp>
    </p:spTree>
    <p:extLst>
      <p:ext uri="{BB962C8B-B14F-4D97-AF65-F5344CB8AC3E}">
        <p14:creationId xmlns:p14="http://schemas.microsoft.com/office/powerpoint/2010/main" xmlns="" val="383992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JNK= c-Jun</a:t>
            </a:r>
            <a:r>
              <a:rPr lang="en-US" baseline="0" dirty="0" smtClean="0"/>
              <a:t> NH3- terminal kinase</a:t>
            </a:r>
          </a:p>
          <a:p>
            <a:r>
              <a:rPr lang="en-US" sz="1200" kern="1200" dirty="0" smtClean="0">
                <a:solidFill>
                  <a:schemeClr val="tx1"/>
                </a:solidFill>
                <a:latin typeface="+mn-lt"/>
                <a:ea typeface="+mn-ea"/>
                <a:cs typeface="+mn-cs"/>
              </a:rPr>
              <a:t>Three recent studies highlight the importance of </a:t>
            </a:r>
            <a:r>
              <a:rPr lang="en-US" sz="1200" kern="1200" dirty="0" err="1" smtClean="0">
                <a:solidFill>
                  <a:schemeClr val="tx1"/>
                </a:solidFill>
                <a:latin typeface="+mn-lt"/>
                <a:ea typeface="+mn-ea"/>
                <a:cs typeface="+mn-cs"/>
              </a:rPr>
              <a:t>antiapoptotic</a:t>
            </a:r>
            <a:r>
              <a:rPr lang="en-US" sz="1200" kern="1200" dirty="0" smtClean="0">
                <a:solidFill>
                  <a:schemeClr val="tx1"/>
                </a:solidFill>
                <a:latin typeface="+mn-lt"/>
                <a:ea typeface="+mn-ea"/>
                <a:cs typeface="+mn-cs"/>
              </a:rPr>
              <a:t> cell signaling pathways in protection from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 Zhang </a:t>
            </a:r>
            <a:r>
              <a:rPr lang="en-US" sz="1200" i="1" kern="1200" dirty="0" smtClean="0">
                <a:solidFill>
                  <a:schemeClr val="tx1"/>
                </a:solidFill>
                <a:latin typeface="+mn-lt"/>
                <a:ea typeface="+mn-ea"/>
                <a:cs typeface="+mn-cs"/>
              </a:rPr>
              <a:t>et al.</a:t>
            </a:r>
            <a:r>
              <a:rPr lang="en-US" sz="1200" i="0" kern="1200" dirty="0" smtClean="0">
                <a:solidFill>
                  <a:schemeClr val="tx1"/>
                </a:solidFill>
                <a:latin typeface="+mn-lt"/>
                <a:ea typeface="+mn-ea"/>
                <a:cs typeface="+mn-cs"/>
              </a:rPr>
              <a:t> [19••] described a novel role for TLR4-mediated signaling in </a:t>
            </a:r>
            <a:r>
              <a:rPr lang="en-US" sz="1200" i="0" kern="1200" dirty="0" err="1" smtClean="0">
                <a:solidFill>
                  <a:schemeClr val="tx1"/>
                </a:solidFill>
                <a:latin typeface="+mn-lt"/>
                <a:ea typeface="+mn-ea"/>
                <a:cs typeface="+mn-cs"/>
              </a:rPr>
              <a:t>hyperoxia</a:t>
            </a:r>
            <a:r>
              <a:rPr lang="en-US" sz="1200" i="0" kern="1200" dirty="0" smtClean="0">
                <a:solidFill>
                  <a:schemeClr val="tx1"/>
                </a:solidFill>
                <a:latin typeface="+mn-lt"/>
                <a:ea typeface="+mn-ea"/>
                <a:cs typeface="+mn-cs"/>
              </a:rPr>
              <a:t>-induced lung injury. TLR4</a:t>
            </a:r>
            <a:r>
              <a:rPr lang="en-US" sz="1200" i="0" kern="1200" baseline="30000" dirty="0" smtClean="0">
                <a:solidFill>
                  <a:schemeClr val="tx1"/>
                </a:solidFill>
                <a:latin typeface="+mn-lt"/>
                <a:ea typeface="+mn-ea"/>
                <a:cs typeface="+mn-cs"/>
              </a:rPr>
              <a:t>-/-</a:t>
            </a:r>
            <a:r>
              <a:rPr lang="en-US" sz="1200" i="0" kern="1200" baseline="0" dirty="0" smtClean="0">
                <a:solidFill>
                  <a:schemeClr val="tx1"/>
                </a:solidFill>
                <a:latin typeface="+mn-lt"/>
                <a:ea typeface="+mn-ea"/>
                <a:cs typeface="+mn-cs"/>
              </a:rPr>
              <a:t> mice were found to have increased susceptibility to </a:t>
            </a:r>
            <a:r>
              <a:rPr lang="en-US" sz="1200" i="0" kern="1200" baseline="0" dirty="0" err="1" smtClean="0">
                <a:solidFill>
                  <a:schemeClr val="tx1"/>
                </a:solidFill>
                <a:latin typeface="+mn-lt"/>
                <a:ea typeface="+mn-ea"/>
                <a:cs typeface="+mn-cs"/>
              </a:rPr>
              <a:t>hyperoxia</a:t>
            </a:r>
            <a:r>
              <a:rPr lang="en-US" sz="1200" i="0" kern="1200" baseline="0" dirty="0" smtClean="0">
                <a:solidFill>
                  <a:schemeClr val="tx1"/>
                </a:solidFill>
                <a:latin typeface="+mn-lt"/>
                <a:ea typeface="+mn-ea"/>
                <a:cs typeface="+mn-cs"/>
              </a:rPr>
              <a:t>-induced lung injury and death associated with increased TUNEL staining and reduced </a:t>
            </a:r>
            <a:r>
              <a:rPr lang="en-US" sz="1200" i="0" kern="1200" baseline="0" dirty="0" err="1" smtClean="0">
                <a:solidFill>
                  <a:schemeClr val="tx1"/>
                </a:solidFill>
                <a:latin typeface="+mn-lt"/>
                <a:ea typeface="+mn-ea"/>
                <a:cs typeface="+mn-cs"/>
              </a:rPr>
              <a:t>upregulation</a:t>
            </a:r>
            <a:r>
              <a:rPr lang="en-US" sz="1200" i="0" kern="1200" baseline="0" dirty="0" smtClean="0">
                <a:solidFill>
                  <a:schemeClr val="tx1"/>
                </a:solidFill>
                <a:latin typeface="+mn-lt"/>
                <a:ea typeface="+mn-ea"/>
                <a:cs typeface="+mn-cs"/>
              </a:rPr>
              <a:t> of Bcl-2 in the lung. TLR4</a:t>
            </a:r>
            <a:r>
              <a:rPr lang="en-US" sz="1200" i="0" kern="1200" baseline="30000" dirty="0" smtClean="0">
                <a:solidFill>
                  <a:schemeClr val="tx1"/>
                </a:solidFill>
                <a:latin typeface="+mn-lt"/>
                <a:ea typeface="+mn-ea"/>
                <a:cs typeface="+mn-cs"/>
              </a:rPr>
              <a:t>-/-</a:t>
            </a:r>
            <a:r>
              <a:rPr lang="en-US" sz="1200" i="0" kern="1200" baseline="0" dirty="0" smtClean="0">
                <a:solidFill>
                  <a:schemeClr val="tx1"/>
                </a:solidFill>
                <a:latin typeface="+mn-lt"/>
                <a:ea typeface="+mn-ea"/>
                <a:cs typeface="+mn-cs"/>
              </a:rPr>
              <a:t> mice were rescued through exogenous delivery of </a:t>
            </a:r>
            <a:r>
              <a:rPr lang="en-US" sz="1200" i="0" kern="1200" baseline="0" dirty="0" err="1" smtClean="0">
                <a:solidFill>
                  <a:schemeClr val="tx1"/>
                </a:solidFill>
                <a:latin typeface="+mn-lt"/>
                <a:ea typeface="+mn-ea"/>
                <a:cs typeface="+mn-cs"/>
              </a:rPr>
              <a:t>heme</a:t>
            </a:r>
            <a:r>
              <a:rPr lang="en-US" sz="1200" i="0" kern="1200" baseline="0" dirty="0" smtClean="0">
                <a:solidFill>
                  <a:schemeClr val="tx1"/>
                </a:solidFill>
                <a:latin typeface="+mn-lt"/>
                <a:ea typeface="+mn-ea"/>
                <a:cs typeface="+mn-cs"/>
              </a:rPr>
              <a:t> oxygenase-1 (HO-1). A follow-up study by the same group found that selective overexpression of TLR4 in lung epithelial cells resulted in reduced evidence of apoptosis in response to </a:t>
            </a:r>
            <a:r>
              <a:rPr lang="en-US" sz="1200" i="0" kern="1200" baseline="0" dirty="0" err="1" smtClean="0">
                <a:solidFill>
                  <a:schemeClr val="tx1"/>
                </a:solidFill>
                <a:latin typeface="+mn-lt"/>
                <a:ea typeface="+mn-ea"/>
                <a:cs typeface="+mn-cs"/>
              </a:rPr>
              <a:t>hyperoxia</a:t>
            </a:r>
            <a:r>
              <a:rPr lang="en-US" sz="1200" i="0" kern="1200" baseline="0" dirty="0" smtClean="0">
                <a:solidFill>
                  <a:schemeClr val="tx1"/>
                </a:solidFill>
                <a:latin typeface="+mn-lt"/>
                <a:ea typeface="+mn-ea"/>
                <a:cs typeface="+mn-cs"/>
              </a:rPr>
              <a:t> although overall measures of lung permeability were not affected [20•]. TLR4 transgenic mice had increased expression of Bcl-2, </a:t>
            </a:r>
            <a:r>
              <a:rPr lang="en-US" sz="1200" i="0" kern="1200" baseline="0" dirty="0" err="1" smtClean="0">
                <a:solidFill>
                  <a:schemeClr val="tx1"/>
                </a:solidFill>
                <a:latin typeface="+mn-lt"/>
                <a:ea typeface="+mn-ea"/>
                <a:cs typeface="+mn-cs"/>
              </a:rPr>
              <a:t>Bcl</a:t>
            </a:r>
            <a:r>
              <a:rPr lang="en-US" sz="1200" i="0" kern="1200" baseline="0" dirty="0" smtClean="0">
                <a:solidFill>
                  <a:schemeClr val="tx1"/>
                </a:solidFill>
                <a:latin typeface="+mn-lt"/>
                <a:ea typeface="+mn-ea"/>
                <a:cs typeface="+mn-cs"/>
              </a:rPr>
              <a:t>-X</a:t>
            </a:r>
            <a:r>
              <a:rPr lang="en-US" sz="1200" i="0" kern="1200" baseline="-25000" dirty="0" smtClean="0">
                <a:solidFill>
                  <a:schemeClr val="tx1"/>
                </a:solidFill>
                <a:latin typeface="+mn-lt"/>
                <a:ea typeface="+mn-ea"/>
                <a:cs typeface="+mn-cs"/>
              </a:rPr>
              <a:t>L</a:t>
            </a:r>
            <a:r>
              <a:rPr lang="en-US" sz="1200" i="0" kern="1200" baseline="0" dirty="0" smtClean="0">
                <a:solidFill>
                  <a:schemeClr val="tx1"/>
                </a:solidFill>
                <a:latin typeface="+mn-lt"/>
                <a:ea typeface="+mn-ea"/>
                <a:cs typeface="+mn-cs"/>
              </a:rPr>
              <a:t>, and HO-1, and in these mice </a:t>
            </a:r>
            <a:r>
              <a:rPr lang="en-US" sz="1200" i="0" kern="1200" baseline="0" dirty="0" err="1" smtClean="0">
                <a:solidFill>
                  <a:schemeClr val="tx1"/>
                </a:solidFill>
                <a:latin typeface="+mn-lt"/>
                <a:ea typeface="+mn-ea"/>
                <a:cs typeface="+mn-cs"/>
              </a:rPr>
              <a:t>siRNA</a:t>
            </a:r>
            <a:r>
              <a:rPr lang="en-US" sz="1200" i="0" kern="1200" baseline="0" dirty="0" smtClean="0">
                <a:solidFill>
                  <a:schemeClr val="tx1"/>
                </a:solidFill>
                <a:latin typeface="+mn-lt"/>
                <a:ea typeface="+mn-ea"/>
                <a:cs typeface="+mn-cs"/>
              </a:rPr>
              <a:t> knockdown of either Bcl-2 or HO-1 increased apoptosis in response to </a:t>
            </a:r>
            <a:r>
              <a:rPr lang="en-US" sz="1200" i="0" kern="1200" baseline="0" dirty="0" err="1" smtClean="0">
                <a:solidFill>
                  <a:schemeClr val="tx1"/>
                </a:solidFill>
                <a:latin typeface="+mn-lt"/>
                <a:ea typeface="+mn-ea"/>
                <a:cs typeface="+mn-cs"/>
              </a:rPr>
              <a:t>hyperoxia</a:t>
            </a:r>
            <a:r>
              <a:rPr lang="en-US" sz="1200" i="0" kern="1200" baseline="0" dirty="0" smtClean="0">
                <a:solidFill>
                  <a:schemeClr val="tx1"/>
                </a:solidFill>
                <a:latin typeface="+mn-lt"/>
                <a:ea typeface="+mn-ea"/>
                <a:cs typeface="+mn-cs"/>
              </a:rPr>
              <a:t>. Other potential downstream signaling pathways of TLR4 include the mitogen-activated protein kinases, including c-Jun NH</a:t>
            </a:r>
            <a:r>
              <a:rPr lang="en-US" sz="1200" i="0" kern="1200" baseline="-25000" dirty="0" smtClean="0">
                <a:solidFill>
                  <a:schemeClr val="tx1"/>
                </a:solidFill>
                <a:latin typeface="+mn-lt"/>
                <a:ea typeface="+mn-ea"/>
                <a:cs typeface="+mn-cs"/>
              </a:rPr>
              <a:t>3</a:t>
            </a:r>
            <a:r>
              <a:rPr lang="en-US" sz="1200" i="0" kern="1200" baseline="0" dirty="0" smtClean="0">
                <a:solidFill>
                  <a:schemeClr val="tx1"/>
                </a:solidFill>
                <a:latin typeface="+mn-lt"/>
                <a:ea typeface="+mn-ea"/>
                <a:cs typeface="+mn-cs"/>
              </a:rPr>
              <a:t>-terminal kinase or JNK. JNK is phosphorylated during </a:t>
            </a:r>
            <a:r>
              <a:rPr lang="en-US" sz="1200" i="0" kern="1200" baseline="0" dirty="0" err="1" smtClean="0">
                <a:solidFill>
                  <a:schemeClr val="tx1"/>
                </a:solidFill>
                <a:latin typeface="+mn-lt"/>
                <a:ea typeface="+mn-ea"/>
                <a:cs typeface="+mn-cs"/>
              </a:rPr>
              <a:t>hyperoxia</a:t>
            </a:r>
            <a:r>
              <a:rPr lang="en-US" sz="1200" i="0" kern="1200" baseline="0" dirty="0" smtClean="0">
                <a:solidFill>
                  <a:schemeClr val="tx1"/>
                </a:solidFill>
                <a:latin typeface="+mn-lt"/>
                <a:ea typeface="+mn-ea"/>
                <a:cs typeface="+mn-cs"/>
              </a:rPr>
              <a:t>, and mice lacking the </a:t>
            </a:r>
            <a:r>
              <a:rPr lang="en-US" sz="1200" i="1" kern="1200" baseline="0" dirty="0" smtClean="0">
                <a:solidFill>
                  <a:schemeClr val="tx1"/>
                </a:solidFill>
                <a:latin typeface="+mn-lt"/>
                <a:ea typeface="+mn-ea"/>
                <a:cs typeface="+mn-cs"/>
              </a:rPr>
              <a:t>Jnk1</a:t>
            </a:r>
            <a:r>
              <a:rPr lang="en-US" sz="1200" i="0" kern="1200" baseline="0" dirty="0" smtClean="0">
                <a:solidFill>
                  <a:schemeClr val="tx1"/>
                </a:solidFill>
                <a:latin typeface="+mn-lt"/>
                <a:ea typeface="+mn-ea"/>
                <a:cs typeface="+mn-cs"/>
              </a:rPr>
              <a:t> gene have increased mortality and TUNEL-positive lung epithelial cells [21]. It is interesting to note that HO-1 transcription is partially regulated by AP-1, which in turn is activated by JNK phosphorylation of Jun polypeptide components [22].</a:t>
            </a:r>
            <a:endParaRPr lang="en-US" baseline="0" dirty="0" smtClean="0"/>
          </a:p>
        </p:txBody>
      </p:sp>
      <p:sp>
        <p:nvSpPr>
          <p:cNvPr id="4" name="Slide Number Placeholder 3"/>
          <p:cNvSpPr>
            <a:spLocks noGrp="1"/>
          </p:cNvSpPr>
          <p:nvPr>
            <p:ph type="sldNum" sz="quarter" idx="10"/>
          </p:nvPr>
        </p:nvSpPr>
        <p:spPr/>
        <p:txBody>
          <a:bodyPr/>
          <a:lstStyle/>
          <a:p>
            <a:fld id="{EF1D7A42-E273-954B-8A19-2E96C324E50C}" type="slidenum">
              <a:rPr lang="en-US" smtClean="0"/>
              <a:pPr/>
              <a:t>23</a:t>
            </a:fld>
            <a:endParaRPr lang="en-US"/>
          </a:p>
        </p:txBody>
      </p:sp>
    </p:spTree>
    <p:extLst>
      <p:ext uri="{BB962C8B-B14F-4D97-AF65-F5344CB8AC3E}">
        <p14:creationId xmlns:p14="http://schemas.microsoft.com/office/powerpoint/2010/main" xmlns="" val="3039510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Receptor-mediated- Fas initiates cell death by forming a death inducing signaling complex with the Fas-associated death domain (FADD) adapter protein and caspase-8</a:t>
            </a:r>
          </a:p>
          <a:p>
            <a:r>
              <a:rPr lang="en-US" dirty="0" smtClean="0"/>
              <a:t>Caspase-8 actives caspase-3 or the Bid (a Bcl-2 family protein)</a:t>
            </a:r>
          </a:p>
          <a:p>
            <a:r>
              <a:rPr lang="en-US" dirty="0" smtClean="0"/>
              <a:t>Activated Bid induces mitochondrial release of cytochrome c and subsequent activation of caspase-9---also converses to activate </a:t>
            </a:r>
            <a:r>
              <a:rPr lang="en-US" dirty="0" err="1" smtClean="0"/>
              <a:t>caspase</a:t>
            </a:r>
            <a:r>
              <a:rPr lang="en-US" baseline="0" dirty="0" smtClean="0"/>
              <a:t> 3----cell death</a:t>
            </a:r>
            <a:endParaRPr lang="en-US" dirty="0" smtClean="0"/>
          </a:p>
          <a:p>
            <a:r>
              <a:rPr lang="en-US" dirty="0" smtClean="0"/>
              <a:t>Pro-apoptotic=BAX</a:t>
            </a:r>
            <a:r>
              <a:rPr lang="en-US" baseline="0" dirty="0" smtClean="0"/>
              <a:t> (and BAK)</a:t>
            </a:r>
          </a:p>
          <a:p>
            <a:r>
              <a:rPr lang="en-US" dirty="0" smtClean="0"/>
              <a:t>Anti-apoptotic molecules=Bcl-2</a:t>
            </a:r>
            <a:r>
              <a:rPr lang="en-US" baseline="0" dirty="0" smtClean="0"/>
              <a:t> (</a:t>
            </a:r>
            <a:r>
              <a:rPr lang="en-US" dirty="0" err="1" smtClean="0"/>
              <a:t>Bcl</a:t>
            </a:r>
            <a:r>
              <a:rPr lang="en-US" dirty="0" smtClean="0"/>
              <a:t>-X</a:t>
            </a:r>
            <a:r>
              <a:rPr lang="en-US" baseline="-25000" dirty="0" smtClean="0"/>
              <a:t>L</a:t>
            </a:r>
            <a:r>
              <a:rPr lang="en-US" dirty="0" smtClean="0"/>
              <a:t> and Bfl-1/A1)</a:t>
            </a:r>
          </a:p>
          <a:p>
            <a:r>
              <a:rPr lang="en-US" dirty="0" smtClean="0"/>
              <a:t>BH3 homology molecules= Bad and Bid- function upstream of </a:t>
            </a:r>
            <a:r>
              <a:rPr lang="en-US" dirty="0" err="1" smtClean="0"/>
              <a:t>Bax</a:t>
            </a:r>
            <a:r>
              <a:rPr lang="en-US" dirty="0" smtClean="0"/>
              <a:t> and </a:t>
            </a:r>
            <a:r>
              <a:rPr lang="en-US" dirty="0" err="1" smtClean="0"/>
              <a:t>Bak</a:t>
            </a:r>
            <a:r>
              <a:rPr lang="en-US" dirty="0" smtClean="0"/>
              <a:t> to promote apoptosis</a:t>
            </a:r>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24</a:t>
            </a:fld>
            <a:endParaRPr lang="en-US"/>
          </a:p>
        </p:txBody>
      </p:sp>
    </p:spTree>
    <p:extLst>
      <p:ext uri="{BB962C8B-B14F-4D97-AF65-F5344CB8AC3E}">
        <p14:creationId xmlns:p14="http://schemas.microsoft.com/office/powerpoint/2010/main" xmlns="" val="34334123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Evidence of pulmonary leak without increased pulmonary capillary pressure: bilaterally/diffuse infiltrate on chest radiographs. Bilaterally</a:t>
            </a:r>
            <a:r>
              <a:rPr lang="en-US" baseline="0" dirty="0" smtClean="0"/>
              <a:t> dependent density gradient on CT, </a:t>
            </a:r>
            <a:r>
              <a:rPr lang="en-US" baseline="0" dirty="0" err="1" smtClean="0"/>
              <a:t>proteinaceous</a:t>
            </a:r>
            <a:r>
              <a:rPr lang="en-US" baseline="0" dirty="0" smtClean="0"/>
              <a:t> fluid within airways, increased extravascular lung water</a:t>
            </a:r>
          </a:p>
          <a:p>
            <a:r>
              <a:rPr lang="en-US" baseline="0" dirty="0" smtClean="0"/>
              <a:t>Evidence of inefficient gas exchange, i.e. hypoxemia without PEEP/CPAP and known FIO2 with PaO2/FIO2 ratios &lt;= 300 for ALI and &lt;=200 for ARDS, increased A-a gradient, venous admixture, and increased dead space</a:t>
            </a:r>
          </a:p>
          <a:p>
            <a:r>
              <a:rPr lang="en-US" baseline="0" dirty="0" smtClean="0"/>
              <a:t>Evidence of diffuse pulmonary inflammation-TTW/BAL </a:t>
            </a:r>
            <a:r>
              <a:rPr lang="en-US" baseline="0" dirty="0" err="1" smtClean="0"/>
              <a:t>neutrophilia</a:t>
            </a:r>
            <a:r>
              <a:rPr lang="en-US" baseline="0" dirty="0" smtClean="0"/>
              <a:t>/molecular imaging</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5</a:t>
            </a:fld>
            <a:endParaRPr lang="en-US"/>
          </a:p>
        </p:txBody>
      </p:sp>
    </p:spTree>
    <p:extLst>
      <p:ext uri="{BB962C8B-B14F-4D97-AF65-F5344CB8AC3E}">
        <p14:creationId xmlns:p14="http://schemas.microsoft.com/office/powerpoint/2010/main" xmlns="" val="2261845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a:t>
            </a:r>
            <a:r>
              <a:rPr lang="en-US" baseline="0" dirty="0" smtClean="0"/>
              <a:t> important transcription factor involved in </a:t>
            </a:r>
            <a:r>
              <a:rPr lang="en-US" baseline="0" dirty="0" err="1" smtClean="0"/>
              <a:t>hyperoxic</a:t>
            </a:r>
            <a:r>
              <a:rPr lang="en-US" baseline="0" dirty="0" smtClean="0"/>
              <a:t> gene regulation is the signal transducers and activators of transcription protein (STAT).  </a:t>
            </a:r>
            <a:r>
              <a:rPr lang="en-US" baseline="0" dirty="0" err="1" smtClean="0"/>
              <a:t>Hyperoxic</a:t>
            </a:r>
            <a:r>
              <a:rPr lang="en-US" baseline="0" dirty="0" smtClean="0"/>
              <a:t> lung injury is attenuated in mice constitutively expressing Stat3 in respiratory epithelial cells.  Conversely, mice with disruption of Stat3 in respiratory epithelial cells demonstrate exaggerated </a:t>
            </a:r>
            <a:r>
              <a:rPr lang="en-US" baseline="0" dirty="0" err="1" smtClean="0"/>
              <a:t>hyperoxic</a:t>
            </a:r>
            <a:r>
              <a:rPr lang="en-US" baseline="0" dirty="0" smtClean="0"/>
              <a:t> lung injury and increased expression of pro-inflammatory cytokines including IL-6</a:t>
            </a:r>
          </a:p>
          <a:p>
            <a:r>
              <a:rPr lang="en-US" baseline="0" dirty="0" smtClean="0"/>
              <a:t>CEBP= The coat/enhancer binding protein (C/EBP) family of proteins are transcription factors whose consensus sequence binding was increased in the lungs of mice exposed to </a:t>
            </a:r>
            <a:r>
              <a:rPr lang="en-US" baseline="0" dirty="0" err="1" smtClean="0"/>
              <a:t>hyperoxia</a:t>
            </a:r>
            <a:r>
              <a:rPr lang="en-US" baseline="0" dirty="0" smtClean="0"/>
              <a:t>.  In the mouse exposed to </a:t>
            </a:r>
            <a:r>
              <a:rPr lang="en-US" baseline="0" dirty="0" err="1" smtClean="0"/>
              <a:t>hyperoxia</a:t>
            </a:r>
            <a:r>
              <a:rPr lang="en-US" baseline="0" dirty="0" smtClean="0"/>
              <a:t>, there is down-regulation of protective Clara cell secretory protein </a:t>
            </a:r>
            <a:r>
              <a:rPr lang="en-US" baseline="0" dirty="0" err="1" smtClean="0"/>
              <a:t>d.t</a:t>
            </a:r>
            <a:r>
              <a:rPr lang="en-US" baseline="0" dirty="0" smtClean="0"/>
              <a:t> enhanced CEBP.</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25</a:t>
            </a:fld>
            <a:endParaRPr lang="en-US"/>
          </a:p>
        </p:txBody>
      </p:sp>
    </p:spTree>
    <p:extLst>
      <p:ext uri="{BB962C8B-B14F-4D97-AF65-F5344CB8AC3E}">
        <p14:creationId xmlns:p14="http://schemas.microsoft.com/office/powerpoint/2010/main" xmlns="" val="234903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In response to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 mice lacking CXCR2, the receptor for both KC/CXCL1 and MIP-2/CXCL2, had decreased neutrophil recruitment, attenuated lung injury, and improved survival compared with </a:t>
            </a:r>
            <a:r>
              <a:rPr lang="en-US" sz="1200" kern="1200" dirty="0" err="1" smtClean="0">
                <a:solidFill>
                  <a:schemeClr val="tx1"/>
                </a:solidFill>
                <a:latin typeface="+mn-lt"/>
                <a:ea typeface="+mn-ea"/>
                <a:cs typeface="+mn-cs"/>
              </a:rPr>
              <a:t>wildtype</a:t>
            </a:r>
            <a:r>
              <a:rPr lang="en-US" sz="1200" kern="1200" dirty="0" smtClean="0">
                <a:solidFill>
                  <a:schemeClr val="tx1"/>
                </a:solidFill>
                <a:latin typeface="+mn-lt"/>
                <a:ea typeface="+mn-ea"/>
                <a:cs typeface="+mn-cs"/>
              </a:rPr>
              <a:t> mice [23]. A comprehensive role of cytokines in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-induced lung injury has recently been published [24•].	 	</a:t>
            </a:r>
          </a:p>
          <a:p>
            <a:r>
              <a:rPr lang="en-US" sz="1200" kern="1200" dirty="0" smtClean="0">
                <a:solidFill>
                  <a:schemeClr val="tx1"/>
                </a:solidFill>
                <a:latin typeface="+mn-lt"/>
                <a:ea typeface="+mn-ea"/>
                <a:cs typeface="+mn-cs"/>
              </a:rPr>
              <a:t>One additional study [25•] reported a protective role of VEGF to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-induced lung injury. In this study, gene transfer of VEGF both prevented and rescued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-induced lung injury in neonatal rats. This protection was associated with increased alveolar capillary formation, although the capillaries appeared immature and fenestrated. Interestingly, mice treated with VEGF gene transfer had increased lung wet/dry ratios in response to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 This increased lung permeability was reversed when angiopoitin-1, an </a:t>
            </a:r>
            <a:r>
              <a:rPr lang="en-US" sz="1200" kern="1200" dirty="0" err="1" smtClean="0">
                <a:solidFill>
                  <a:schemeClr val="tx1"/>
                </a:solidFill>
                <a:latin typeface="+mn-lt"/>
                <a:ea typeface="+mn-ea"/>
                <a:cs typeface="+mn-cs"/>
              </a:rPr>
              <a:t>angiogenic</a:t>
            </a:r>
            <a:r>
              <a:rPr lang="en-US" sz="1200" kern="1200" dirty="0" smtClean="0">
                <a:solidFill>
                  <a:schemeClr val="tx1"/>
                </a:solidFill>
                <a:latin typeface="+mn-lt"/>
                <a:ea typeface="+mn-ea"/>
                <a:cs typeface="+mn-cs"/>
              </a:rPr>
              <a:t> growth factor, which promotes vessel maturation, was delivered concurrently with VEGF.		</a:t>
            </a:r>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26</a:t>
            </a:fld>
            <a:endParaRPr lang="en-US"/>
          </a:p>
        </p:txBody>
      </p:sp>
    </p:spTree>
    <p:extLst>
      <p:ext uri="{BB962C8B-B14F-4D97-AF65-F5344CB8AC3E}">
        <p14:creationId xmlns:p14="http://schemas.microsoft.com/office/powerpoint/2010/main" xmlns="" val="3209940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Normal CI= 120-200ml/kg/min</a:t>
            </a:r>
          </a:p>
          <a:p>
            <a:r>
              <a:rPr lang="en-US" dirty="0" smtClean="0"/>
              <a:t>CO=SV</a:t>
            </a:r>
            <a:r>
              <a:rPr lang="en-US" baseline="0" dirty="0" smtClean="0"/>
              <a:t> x HR</a:t>
            </a:r>
          </a:p>
          <a:p>
            <a:r>
              <a:rPr lang="en-US" baseline="0" dirty="0" smtClean="0"/>
              <a:t>Normal 19-21ml/</a:t>
            </a:r>
            <a:r>
              <a:rPr lang="en-US" baseline="0" dirty="0" err="1" smtClean="0"/>
              <a:t>dL</a:t>
            </a:r>
            <a:endParaRPr lang="en-US" baseline="0" dirty="0" smtClean="0"/>
          </a:p>
          <a:p>
            <a:r>
              <a:rPr lang="en-US" baseline="0" dirty="0" smtClean="0"/>
              <a:t>If PaO2=500----1.5, 240</a:t>
            </a:r>
          </a:p>
          <a:p>
            <a:r>
              <a:rPr lang="en-US" baseline="0" dirty="0" smtClean="0"/>
              <a:t>Normal---</a:t>
            </a:r>
          </a:p>
          <a:p>
            <a:endParaRPr lang="en-US" baseline="0" dirty="0" smtClean="0"/>
          </a:p>
          <a:p>
            <a:r>
              <a:rPr lang="en-US" baseline="0" dirty="0" smtClean="0"/>
              <a:t>The affinity of </a:t>
            </a:r>
            <a:r>
              <a:rPr lang="en-US" baseline="0" dirty="0" err="1" smtClean="0"/>
              <a:t>Hb</a:t>
            </a:r>
            <a:r>
              <a:rPr lang="en-US" baseline="0" dirty="0" smtClean="0"/>
              <a:t> for oxygen maintains the partial pressure of O2 in the mitochondria below 0.5mm Hg limiting the production of ROS and effectively protecting the body from O2 toxicity</a:t>
            </a:r>
          </a:p>
          <a:p>
            <a:r>
              <a:rPr lang="en-US" baseline="0" dirty="0" smtClean="0"/>
              <a:t>If PaO2=100----0.3</a:t>
            </a:r>
          </a:p>
          <a:p>
            <a:r>
              <a:rPr lang="en-US" baseline="0" dirty="0" smtClean="0"/>
              <a:t>Normal CaO2=20</a:t>
            </a:r>
          </a:p>
          <a:p>
            <a:r>
              <a:rPr lang="en-US" baseline="0" dirty="0" smtClean="0"/>
              <a:t>Therefore, CaO2 at higher PaO2=21.2</a:t>
            </a:r>
          </a:p>
          <a:p>
            <a:r>
              <a:rPr lang="en-US" baseline="0" dirty="0" smtClean="0"/>
              <a:t>Normal CI=160</a:t>
            </a:r>
          </a:p>
          <a:p>
            <a:r>
              <a:rPr lang="en-US" baseline="0" dirty="0" smtClean="0"/>
              <a:t>Therefore, CaO2 at 21.2=3392ml/kg/min</a:t>
            </a:r>
          </a:p>
          <a:p>
            <a:r>
              <a:rPr lang="en-US" baseline="0" dirty="0" smtClean="0"/>
              <a:t>CaO2 at 20=3200ml/kg/min</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27</a:t>
            </a:fld>
            <a:endParaRPr lang="en-US"/>
          </a:p>
        </p:txBody>
      </p:sp>
    </p:spTree>
    <p:extLst>
      <p:ext uri="{BB962C8B-B14F-4D97-AF65-F5344CB8AC3E}">
        <p14:creationId xmlns:p14="http://schemas.microsoft.com/office/powerpoint/2010/main" xmlns="" val="6017286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Depression</a:t>
            </a:r>
            <a:r>
              <a:rPr lang="en-US" baseline="0" dirty="0" smtClean="0"/>
              <a:t> of respiratory drive is primarily related to decreased stimulation of the hypoxia-sensitive chemoreceptors in the carotid and aortic bodies.  </a:t>
            </a:r>
            <a:r>
              <a:rPr lang="en-US" baseline="0" dirty="0" err="1" smtClean="0"/>
              <a:t>Dejours</a:t>
            </a:r>
            <a:r>
              <a:rPr lang="en-US" baseline="0" dirty="0" smtClean="0"/>
              <a:t> et al showed that O2 chemoreceptor drive of respiration (may account for 10-15% of resting ventilation), disappears above an FIO2=0.3.  When O2 breathing is suddenly initiated, the normal response is a nearly immediate, precipitous decrease in ventilation, whose nadir occurs within 20-30 seconds, followed by a gradual return to and slightly above baseline.  </a:t>
            </a:r>
          </a:p>
          <a:p>
            <a:r>
              <a:rPr lang="en-US" baseline="0" dirty="0" err="1" smtClean="0"/>
              <a:t>pThe</a:t>
            </a:r>
            <a:r>
              <a:rPr lang="en-US" baseline="0" dirty="0" smtClean="0"/>
              <a:t> </a:t>
            </a:r>
            <a:r>
              <a:rPr lang="en-US" baseline="0" dirty="0" err="1" smtClean="0"/>
              <a:t>subacute</a:t>
            </a:r>
            <a:r>
              <a:rPr lang="en-US" baseline="0" dirty="0" smtClean="0"/>
              <a:t> mild sustained </a:t>
            </a:r>
            <a:r>
              <a:rPr lang="en-US" baseline="0" dirty="0" err="1" smtClean="0"/>
              <a:t>ventilatory</a:t>
            </a:r>
            <a:r>
              <a:rPr lang="en-US" baseline="0" dirty="0" smtClean="0"/>
              <a:t> stimulation appears to be secondary to an indirect effect of </a:t>
            </a:r>
            <a:r>
              <a:rPr lang="en-US" baseline="0" dirty="0" err="1" smtClean="0"/>
              <a:t>hyperoxia</a:t>
            </a:r>
            <a:r>
              <a:rPr lang="en-US" baseline="0" dirty="0" smtClean="0"/>
              <a:t> on the respiratory centers in the brainstem.  </a:t>
            </a:r>
          </a:p>
          <a:p>
            <a:r>
              <a:rPr lang="en-US" baseline="0" dirty="0" err="1" smtClean="0"/>
              <a:t>Hyperoxia</a:t>
            </a:r>
            <a:r>
              <a:rPr lang="en-US" baseline="0" dirty="0" smtClean="0"/>
              <a:t> causes an increase in PCO2 d/t Haldane effect.  </a:t>
            </a:r>
          </a:p>
          <a:p>
            <a:r>
              <a:rPr lang="en-US" baseline="0" dirty="0" smtClean="0"/>
              <a:t>Absorption atelectasis during O2 breathing occurs in lung units with sufficiently low V/Q ratios.  In such units the rate of capillary absorption of oxygen exceeds the rate of replenishment of alveolar gas during inspiration.  Wagner et al showed that within 30 minutes of breathing 100% oxygen, 8/9 subjects had developed small shunts, averaging 0.5-3.2% with the largest at 10.7%.  </a:t>
            </a:r>
            <a:r>
              <a:rPr lang="en-US" baseline="0" dirty="0" err="1" smtClean="0"/>
              <a:t>Hyperoxia</a:t>
            </a:r>
            <a:r>
              <a:rPr lang="en-US" baseline="0" dirty="0" smtClean="0"/>
              <a:t> may also cause atelectasis by interfering with the pulmonary surfactant system, both by injury to the alveolar type II </a:t>
            </a:r>
            <a:r>
              <a:rPr lang="en-US" baseline="0" dirty="0" err="1" smtClean="0"/>
              <a:t>pneumocytes</a:t>
            </a:r>
            <a:r>
              <a:rPr lang="en-US" baseline="0" dirty="0" smtClean="0"/>
              <a:t> and by injury to the alveolar-capillary interface</a:t>
            </a:r>
          </a:p>
          <a:p>
            <a:r>
              <a:rPr lang="en-US" baseline="0" dirty="0" smtClean="0"/>
              <a:t>Symptoms of acute </a:t>
            </a:r>
            <a:r>
              <a:rPr lang="en-US" baseline="0" dirty="0" err="1" smtClean="0"/>
              <a:t>tracheobronchitis</a:t>
            </a:r>
            <a:r>
              <a:rPr lang="en-US" baseline="0" dirty="0" smtClean="0"/>
              <a:t> in humans in 1945 study by </a:t>
            </a:r>
            <a:r>
              <a:rPr lang="en-US" baseline="0" dirty="0" err="1" smtClean="0"/>
              <a:t>Comroe</a:t>
            </a:r>
            <a:r>
              <a:rPr lang="en-US" baseline="0" dirty="0" smtClean="0"/>
              <a:t> et al (patients breathing 100% O2 for 24 hours) began within 4-22 hours.  </a:t>
            </a:r>
            <a:r>
              <a:rPr lang="en-US" baseline="0" dirty="0" err="1" smtClean="0"/>
              <a:t>Substernal</a:t>
            </a:r>
            <a:r>
              <a:rPr lang="en-US" baseline="0" dirty="0" smtClean="0"/>
              <a:t> distress also noted while breathing 75% O2 but not 60% O2 for 24 hours.  Scoping has revealed evidence of tracheobronchial inflammation in humans after 6 </a:t>
            </a:r>
            <a:r>
              <a:rPr lang="en-US" baseline="0" dirty="0" err="1" smtClean="0"/>
              <a:t>hrs</a:t>
            </a:r>
            <a:r>
              <a:rPr lang="en-US" baseline="0" dirty="0" smtClean="0"/>
              <a:t> of breathing 90-95% oxygen</a:t>
            </a:r>
          </a:p>
          <a:p>
            <a:r>
              <a:rPr lang="en-US" baseline="0" dirty="0" smtClean="0"/>
              <a:t>Decrease in vital capacity is the best index of O2 toxicity d/t </a:t>
            </a:r>
            <a:r>
              <a:rPr lang="en-US" baseline="0" dirty="0" err="1" smtClean="0"/>
              <a:t>insp</a:t>
            </a:r>
            <a:r>
              <a:rPr lang="en-US" baseline="0" dirty="0" smtClean="0"/>
              <a:t> pain of </a:t>
            </a:r>
            <a:r>
              <a:rPr lang="en-US" baseline="0" dirty="0" err="1" smtClean="0"/>
              <a:t>tracheobronchitis</a:t>
            </a:r>
            <a:r>
              <a:rPr lang="en-US" baseline="0" dirty="0" smtClean="0"/>
              <a:t> + absorption atelectasis in humans; in animals more clearly related to parenchymal lung injury</a:t>
            </a:r>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28</a:t>
            </a:fld>
            <a:endParaRPr lang="en-US"/>
          </a:p>
        </p:txBody>
      </p:sp>
    </p:spTree>
    <p:extLst>
      <p:ext uri="{BB962C8B-B14F-4D97-AF65-F5344CB8AC3E}">
        <p14:creationId xmlns:p14="http://schemas.microsoft.com/office/powerpoint/2010/main" xmlns="" val="3777992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 decrease</a:t>
            </a:r>
            <a:r>
              <a:rPr lang="en-US" baseline="0" dirty="0" smtClean="0"/>
              <a:t> secondary to decrease in HR</a:t>
            </a:r>
          </a:p>
          <a:p>
            <a:r>
              <a:rPr lang="en-US" baseline="0" dirty="0" smtClean="0"/>
              <a:t>Decrease in cardiac work secondary to </a:t>
            </a:r>
            <a:r>
              <a:rPr lang="en-US" baseline="0" dirty="0" err="1" smtClean="0"/>
              <a:t>bradycardia</a:t>
            </a:r>
            <a:r>
              <a:rPr lang="en-US" baseline="0" dirty="0" smtClean="0"/>
              <a:t> and also decreased RV afterload secondary to pulmonary vasodilation</a:t>
            </a:r>
          </a:p>
          <a:p>
            <a:r>
              <a:rPr lang="en-US" baseline="0" dirty="0" err="1" smtClean="0"/>
              <a:t>Mechs</a:t>
            </a:r>
            <a:r>
              <a:rPr lang="en-US" baseline="0" dirty="0" smtClean="0"/>
              <a:t> of systemic vasoconstriction incompletely understood but likely that RBC regulate vasomotor tone </a:t>
            </a:r>
            <a:r>
              <a:rPr lang="en-US" baseline="0" dirty="0" err="1" smtClean="0"/>
              <a:t>dep</a:t>
            </a:r>
            <a:r>
              <a:rPr lang="en-US" baseline="0" dirty="0" smtClean="0"/>
              <a:t> on degree of </a:t>
            </a:r>
            <a:r>
              <a:rPr lang="en-US" baseline="0" dirty="0" err="1" smtClean="0"/>
              <a:t>oxyhemoglobin</a:t>
            </a:r>
            <a:r>
              <a:rPr lang="en-US" baseline="0" dirty="0" smtClean="0"/>
              <a:t> saturation--- as sat rises with </a:t>
            </a:r>
            <a:r>
              <a:rPr lang="en-US" baseline="0" dirty="0" err="1" smtClean="0"/>
              <a:t>hyperoxia</a:t>
            </a:r>
            <a:r>
              <a:rPr lang="en-US" baseline="0" dirty="0" smtClean="0"/>
              <a:t>, </a:t>
            </a:r>
            <a:r>
              <a:rPr lang="en-US" baseline="0" dirty="0" err="1" smtClean="0"/>
              <a:t>rbc</a:t>
            </a:r>
            <a:r>
              <a:rPr lang="en-US" baseline="0" dirty="0" smtClean="0"/>
              <a:t> release less vasodilators ATP and NO.</a:t>
            </a:r>
          </a:p>
          <a:p>
            <a:r>
              <a:rPr lang="en-US" baseline="0" dirty="0" smtClean="0"/>
              <a:t>Variable effect on BP d/t CO</a:t>
            </a:r>
          </a:p>
          <a:p>
            <a:r>
              <a:rPr lang="en-US" baseline="0" dirty="0" smtClean="0"/>
              <a:t>Unclear why decrease in oxygen consumption (based on study in dogs- oxygen </a:t>
            </a:r>
            <a:r>
              <a:rPr lang="en-US" baseline="0" dirty="0" err="1" smtClean="0"/>
              <a:t>consump</a:t>
            </a:r>
            <a:r>
              <a:rPr lang="en-US" baseline="0" dirty="0" smtClean="0"/>
              <a:t> decreased by 20% based on </a:t>
            </a:r>
            <a:r>
              <a:rPr lang="en-US" baseline="0" dirty="0" err="1" smtClean="0"/>
              <a:t>A-v</a:t>
            </a:r>
            <a:r>
              <a:rPr lang="en-US" baseline="0" dirty="0" smtClean="0"/>
              <a:t> difference in O2 content decreasing along with the decrease in CO; O2 delivery did not change and O2 extraction decreased).  Unclear why.  Potentially d/t systemic cellular oxygen </a:t>
            </a:r>
            <a:r>
              <a:rPr lang="en-US" baseline="0" dirty="0" err="1" smtClean="0"/>
              <a:t>tox</a:t>
            </a:r>
            <a:r>
              <a:rPr lang="en-US" baseline="0" dirty="0" smtClean="0"/>
              <a:t>, paradoxically </a:t>
            </a:r>
            <a:r>
              <a:rPr lang="en-US" baseline="0" dirty="0" err="1" smtClean="0"/>
              <a:t>inad</a:t>
            </a:r>
            <a:r>
              <a:rPr lang="en-US" baseline="0" dirty="0" smtClean="0"/>
              <a:t> O supply at the microcirculatory level d/t vasoconstriction or facultative decrease in O2 demand.</a:t>
            </a:r>
          </a:p>
          <a:p>
            <a:r>
              <a:rPr lang="en-US" baseline="0" dirty="0" smtClean="0"/>
              <a:t>Study in dogs- dogs were exposed continuously to 100% oxygen lived for a mean of 88 hours, but surprisingly maintained PO2 until shortly before death.  Precipitous decrease in CO and BP accompanied by metabolic acidosis.  Died with lung injury but not so clearly from lung injury.</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29</a:t>
            </a:fld>
            <a:endParaRPr lang="en-US"/>
          </a:p>
        </p:txBody>
      </p:sp>
    </p:spTree>
    <p:extLst>
      <p:ext uri="{BB962C8B-B14F-4D97-AF65-F5344CB8AC3E}">
        <p14:creationId xmlns:p14="http://schemas.microsoft.com/office/powerpoint/2010/main" xmlns="" val="22162537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Five distinct phases</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30</a:t>
            </a:fld>
            <a:endParaRPr lang="en-US"/>
          </a:p>
        </p:txBody>
      </p:sp>
    </p:spTree>
    <p:extLst>
      <p:ext uri="{BB962C8B-B14F-4D97-AF65-F5344CB8AC3E}">
        <p14:creationId xmlns:p14="http://schemas.microsoft.com/office/powerpoint/2010/main" xmlns="" val="89958212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Increased</a:t>
            </a:r>
            <a:r>
              <a:rPr lang="en-US" baseline="0" dirty="0" smtClean="0"/>
              <a:t> RR secondary to tracheobronchial irritation</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31</a:t>
            </a:fld>
            <a:endParaRPr lang="en-US"/>
          </a:p>
        </p:txBody>
      </p:sp>
    </p:spTree>
    <p:extLst>
      <p:ext uri="{BB962C8B-B14F-4D97-AF65-F5344CB8AC3E}">
        <p14:creationId xmlns:p14="http://schemas.microsoft.com/office/powerpoint/2010/main" xmlns="" val="301714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MIP-2= rat</a:t>
            </a:r>
            <a:r>
              <a:rPr lang="en-US" baseline="0" dirty="0" smtClean="0"/>
              <a:t> equivalent of IL-8; increased in </a:t>
            </a:r>
            <a:r>
              <a:rPr lang="en-US" baseline="0" dirty="0" err="1" smtClean="0"/>
              <a:t>reponse</a:t>
            </a:r>
            <a:r>
              <a:rPr lang="en-US" baseline="0" dirty="0" smtClean="0"/>
              <a:t> to high stretch and </a:t>
            </a:r>
            <a:r>
              <a:rPr lang="en-US" baseline="0" dirty="0" err="1" smtClean="0"/>
              <a:t>hyperoxia</a:t>
            </a:r>
            <a:r>
              <a:rPr lang="en-US" baseline="0" dirty="0" smtClean="0"/>
              <a:t>; blocking MIP-2 reduced lung injury</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35</a:t>
            </a:fld>
            <a:endParaRPr lang="en-US"/>
          </a:p>
        </p:txBody>
      </p:sp>
    </p:spTree>
    <p:extLst>
      <p:ext uri="{BB962C8B-B14F-4D97-AF65-F5344CB8AC3E}">
        <p14:creationId xmlns:p14="http://schemas.microsoft.com/office/powerpoint/2010/main" xmlns="" val="22592152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Patients who are mechanically ventilated for acute respiratory failure are at risk for infectious complications, particularly ventilator associated pneumonia (VAP). Those who develop VAP are at higher risk for adverse outcomes including prolonged mechanical ventilation, increased ICU length of stay and a higher mortality rate compared with equally sick patients without pneumonia [31]. There are many reasons why a mechanically ventilated patient is at increased risk of developing pneumonia, particularly related to breach of the normal airway protective mechanisms with an endotracheal tube leading to aspiration of oral and gastric flora, which are adversely altered during critical illness [32]. In addition to this increased risk of aspiration, a number of studies have also documented an impairment of the innate immune response in the critically </a:t>
            </a:r>
            <a:r>
              <a:rPr lang="en-US" sz="1200" kern="1200" dirty="0" err="1" smtClean="0">
                <a:solidFill>
                  <a:schemeClr val="tx1"/>
                </a:solidFill>
                <a:latin typeface="+mn-lt"/>
                <a:ea typeface="+mn-ea"/>
                <a:cs typeface="+mn-cs"/>
              </a:rPr>
              <a:t>il</a:t>
            </a:r>
            <a:r>
              <a:rPr lang="en-US" sz="1200" kern="1200" dirty="0" smtClean="0">
                <a:solidFill>
                  <a:schemeClr val="tx1"/>
                </a:solidFill>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36</a:t>
            </a:fld>
            <a:endParaRPr lang="en-US"/>
          </a:p>
        </p:txBody>
      </p:sp>
    </p:spTree>
    <p:extLst>
      <p:ext uri="{BB962C8B-B14F-4D97-AF65-F5344CB8AC3E}">
        <p14:creationId xmlns:p14="http://schemas.microsoft.com/office/powerpoint/2010/main" xmlns="" val="25148708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Concluded from ARDS network that higher</a:t>
            </a:r>
            <a:r>
              <a:rPr lang="en-US" baseline="0" dirty="0" smtClean="0"/>
              <a:t> PEEP levels do not improve mortality in this study population (549 patients).  </a:t>
            </a:r>
            <a:r>
              <a:rPr lang="en-US" dirty="0" smtClean="0"/>
              <a:t>Difficult to infer anything,</a:t>
            </a:r>
            <a:r>
              <a:rPr lang="en-US" baseline="0" dirty="0" smtClean="0"/>
              <a:t> however, about </a:t>
            </a:r>
            <a:r>
              <a:rPr lang="en-US" baseline="0" dirty="0" err="1" smtClean="0"/>
              <a:t>hyperoxia</a:t>
            </a:r>
            <a:r>
              <a:rPr lang="en-US" baseline="0" dirty="0" smtClean="0"/>
              <a:t> from this study as it was not designed for that purpose,</a:t>
            </a:r>
          </a:p>
          <a:p>
            <a:r>
              <a:rPr lang="en-US" sz="1200" kern="1200" dirty="0" smtClean="0">
                <a:solidFill>
                  <a:schemeClr val="tx1"/>
                </a:solidFill>
                <a:latin typeface="+mn-lt"/>
                <a:ea typeface="+mn-ea"/>
                <a:cs typeface="+mn-cs"/>
              </a:rPr>
              <a:t>In a small clinical study (</a:t>
            </a:r>
            <a:r>
              <a:rPr lang="en-US" sz="1200" i="1" kern="1200" dirty="0" smtClean="0">
                <a:solidFill>
                  <a:schemeClr val="tx1"/>
                </a:solidFill>
                <a:latin typeface="+mn-lt"/>
                <a:ea typeface="+mn-ea"/>
                <a:cs typeface="+mn-cs"/>
              </a:rPr>
              <a:t>n</a:t>
            </a:r>
            <a:r>
              <a:rPr lang="en-US" sz="1200" i="0" kern="1200" dirty="0" smtClean="0">
                <a:solidFill>
                  <a:schemeClr val="tx1"/>
                </a:solidFill>
                <a:latin typeface="+mn-lt"/>
                <a:ea typeface="+mn-ea"/>
                <a:cs typeface="+mn-cs"/>
              </a:rPr>
              <a:t> = 46) Chiu and colleagues</a:t>
            </a:r>
            <a:r>
              <a:rPr lang="en-US" sz="1200" i="0" kern="1200" baseline="0" dirty="0" smtClean="0">
                <a:solidFill>
                  <a:schemeClr val="tx1"/>
                </a:solidFill>
                <a:latin typeface="+mn-lt"/>
                <a:ea typeface="+mn-ea"/>
                <a:cs typeface="+mn-cs"/>
              </a:rPr>
              <a:t> </a:t>
            </a:r>
            <a:r>
              <a:rPr lang="en-US" sz="1200" i="0" kern="1200" dirty="0" smtClean="0">
                <a:solidFill>
                  <a:schemeClr val="tx1"/>
                </a:solidFill>
                <a:latin typeface="+mn-lt"/>
                <a:ea typeface="+mn-ea"/>
                <a:cs typeface="+mn-cs"/>
              </a:rPr>
              <a:t>found that subjecting patients with large middle cerebral artery ischemic stroke to </a:t>
            </a:r>
            <a:r>
              <a:rPr lang="en-US" sz="1200" i="1" kern="1200" dirty="0" smtClean="0">
                <a:solidFill>
                  <a:schemeClr val="tx1"/>
                </a:solidFill>
                <a:latin typeface="+mn-lt"/>
                <a:ea typeface="+mn-ea"/>
                <a:cs typeface="+mn-cs"/>
              </a:rPr>
              <a:t>F</a:t>
            </a:r>
            <a:r>
              <a:rPr lang="en-US" sz="1200" i="0" kern="1200" baseline="-25000" dirty="0" smtClean="0">
                <a:solidFill>
                  <a:schemeClr val="tx1"/>
                </a:solidFill>
                <a:latin typeface="+mn-lt"/>
                <a:ea typeface="+mn-ea"/>
                <a:cs typeface="+mn-cs"/>
              </a:rPr>
              <a:t>I</a:t>
            </a:r>
            <a:r>
              <a:rPr lang="en-US" sz="1200" i="0" kern="1200" baseline="0" dirty="0" smtClean="0">
                <a:solidFill>
                  <a:schemeClr val="tx1"/>
                </a:solidFill>
                <a:latin typeface="+mn-lt"/>
                <a:ea typeface="+mn-ea"/>
                <a:cs typeface="+mn-cs"/>
              </a:rPr>
              <a:t>O</a:t>
            </a:r>
            <a:r>
              <a:rPr lang="en-US" sz="1200" i="0" kern="1200" baseline="-25000" dirty="0" smtClean="0">
                <a:solidFill>
                  <a:schemeClr val="tx1"/>
                </a:solidFill>
                <a:latin typeface="+mn-lt"/>
                <a:ea typeface="+mn-ea"/>
                <a:cs typeface="+mn-cs"/>
              </a:rPr>
              <a:t>2</a:t>
            </a:r>
            <a:r>
              <a:rPr lang="en-US" sz="1200" i="0" kern="1200" baseline="0" dirty="0" smtClean="0">
                <a:solidFill>
                  <a:schemeClr val="tx1"/>
                </a:solidFill>
                <a:latin typeface="+mn-lt"/>
                <a:ea typeface="+mn-ea"/>
                <a:cs typeface="+mn-cs"/>
              </a:rPr>
              <a:t> of 0.4 via a </a:t>
            </a:r>
            <a:r>
              <a:rPr lang="en-US" sz="1200" i="0" kern="1200" baseline="0" dirty="0" err="1" smtClean="0">
                <a:solidFill>
                  <a:schemeClr val="tx1"/>
                </a:solidFill>
                <a:latin typeface="+mn-lt"/>
                <a:ea typeface="+mn-ea"/>
                <a:cs typeface="+mn-cs"/>
              </a:rPr>
              <a:t>Venturi</a:t>
            </a:r>
            <a:r>
              <a:rPr lang="en-US" sz="1200" i="0" kern="1200" baseline="0" dirty="0" smtClean="0">
                <a:solidFill>
                  <a:schemeClr val="tx1"/>
                </a:solidFill>
                <a:latin typeface="+mn-lt"/>
                <a:ea typeface="+mn-ea"/>
                <a:cs typeface="+mn-cs"/>
              </a:rPr>
              <a:t> mask within 48 h of symptom onset showed a trend toward lower mortality, decreased comorbidities, and a shortened hospital length of stay compared with their counterparts who received low flow O</a:t>
            </a:r>
            <a:r>
              <a:rPr lang="en-US" sz="1200" i="0" kern="1200" baseline="-25000" dirty="0" smtClean="0">
                <a:solidFill>
                  <a:schemeClr val="tx1"/>
                </a:solidFill>
                <a:latin typeface="+mn-lt"/>
                <a:ea typeface="+mn-ea"/>
                <a:cs typeface="+mn-cs"/>
              </a:rPr>
              <a:t>2</a:t>
            </a:r>
            <a:r>
              <a:rPr lang="en-US" sz="1200" i="0" kern="1200" baseline="0" dirty="0" smtClean="0">
                <a:solidFill>
                  <a:schemeClr val="tx1"/>
                </a:solidFill>
                <a:latin typeface="+mn-lt"/>
                <a:ea typeface="+mn-ea"/>
                <a:cs typeface="+mn-cs"/>
              </a:rPr>
              <a:t> by nasal cannula. This study did not, however, report data on arterial blood gases or hemoglobin saturation, raising the question of how much arterial oxygen content and oxygen delivery to the brain was improved in the study population. Larger randomized clinical trials are anticipated to attempt to confirm these results.</a:t>
            </a:r>
          </a:p>
          <a:p>
            <a:endParaRPr lang="en-US" sz="1200" i="0" kern="1200" baseline="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Pryor and colleagues studied the use of </a:t>
            </a:r>
            <a:r>
              <a:rPr lang="en-US" sz="1200" kern="1200" dirty="0" err="1" smtClean="0">
                <a:solidFill>
                  <a:schemeClr val="tx1"/>
                </a:solidFill>
                <a:latin typeface="+mn-lt"/>
                <a:ea typeface="+mn-ea"/>
                <a:cs typeface="+mn-cs"/>
              </a:rPr>
              <a:t>hyperoxia</a:t>
            </a:r>
            <a:r>
              <a:rPr lang="en-US" sz="1200" kern="1200" dirty="0" smtClean="0">
                <a:solidFill>
                  <a:schemeClr val="tx1"/>
                </a:solidFill>
                <a:latin typeface="+mn-lt"/>
                <a:ea typeface="+mn-ea"/>
                <a:cs typeface="+mn-cs"/>
              </a:rPr>
              <a:t> in a very different context: the prevention of surgical site infections (SSIs). They prospectively randomized 165 patients undergoing major </a:t>
            </a:r>
            <a:r>
              <a:rPr lang="en-US" sz="1200" kern="1200" dirty="0" err="1" smtClean="0">
                <a:solidFill>
                  <a:schemeClr val="tx1"/>
                </a:solidFill>
                <a:latin typeface="+mn-lt"/>
                <a:ea typeface="+mn-ea"/>
                <a:cs typeface="+mn-cs"/>
              </a:rPr>
              <a:t>intraabdominal</a:t>
            </a:r>
            <a:r>
              <a:rPr lang="en-US" sz="1200" kern="1200" dirty="0" smtClean="0">
                <a:solidFill>
                  <a:schemeClr val="tx1"/>
                </a:solidFill>
                <a:latin typeface="+mn-lt"/>
                <a:ea typeface="+mn-ea"/>
                <a:cs typeface="+mn-cs"/>
              </a:rPr>
              <a:t> surgical procedures requiring general anesthesia to receive either </a:t>
            </a:r>
            <a:r>
              <a:rPr lang="en-US" sz="1200" i="1" kern="1200" dirty="0" smtClean="0">
                <a:solidFill>
                  <a:schemeClr val="tx1"/>
                </a:solidFill>
                <a:latin typeface="+mn-lt"/>
                <a:ea typeface="+mn-ea"/>
                <a:cs typeface="+mn-cs"/>
              </a:rPr>
              <a:t>F</a:t>
            </a:r>
            <a:r>
              <a:rPr lang="en-US" sz="1200" i="0" kern="1200" baseline="-25000" dirty="0" smtClean="0">
                <a:solidFill>
                  <a:schemeClr val="tx1"/>
                </a:solidFill>
                <a:latin typeface="+mn-lt"/>
                <a:ea typeface="+mn-ea"/>
                <a:cs typeface="+mn-cs"/>
              </a:rPr>
              <a:t>I</a:t>
            </a:r>
            <a:r>
              <a:rPr lang="en-US" sz="1200" i="0" kern="1200" baseline="0" dirty="0" smtClean="0">
                <a:solidFill>
                  <a:schemeClr val="tx1"/>
                </a:solidFill>
                <a:latin typeface="+mn-lt"/>
                <a:ea typeface="+mn-ea"/>
                <a:cs typeface="+mn-cs"/>
              </a:rPr>
              <a:t>O</a:t>
            </a:r>
            <a:r>
              <a:rPr lang="en-US" sz="1200" i="0" kern="1200" baseline="-25000" dirty="0" smtClean="0">
                <a:solidFill>
                  <a:schemeClr val="tx1"/>
                </a:solidFill>
                <a:latin typeface="+mn-lt"/>
                <a:ea typeface="+mn-ea"/>
                <a:cs typeface="+mn-cs"/>
              </a:rPr>
              <a:t>2</a:t>
            </a:r>
            <a:r>
              <a:rPr lang="en-US" sz="1200" i="0" kern="1200" baseline="0" dirty="0" smtClean="0">
                <a:solidFill>
                  <a:schemeClr val="tx1"/>
                </a:solidFill>
                <a:latin typeface="+mn-lt"/>
                <a:ea typeface="+mn-ea"/>
                <a:cs typeface="+mn-cs"/>
              </a:rPr>
              <a:t> of either 0.80 or 0.35 during surgery and for the first 2 h postoperatively. Intention-to-treat analysis revealed that the incidence of infection was significantly higher in the group receiving </a:t>
            </a:r>
            <a:r>
              <a:rPr lang="en-US" sz="1200" i="1" kern="1200" baseline="0" dirty="0" smtClean="0">
                <a:solidFill>
                  <a:schemeClr val="tx1"/>
                </a:solidFill>
                <a:latin typeface="+mn-lt"/>
                <a:ea typeface="+mn-ea"/>
                <a:cs typeface="+mn-cs"/>
              </a:rPr>
              <a:t>F</a:t>
            </a:r>
            <a:r>
              <a:rPr lang="en-US" sz="1200" i="0" kern="1200" baseline="-25000" dirty="0" smtClean="0">
                <a:solidFill>
                  <a:schemeClr val="tx1"/>
                </a:solidFill>
                <a:latin typeface="+mn-lt"/>
                <a:ea typeface="+mn-ea"/>
                <a:cs typeface="+mn-cs"/>
              </a:rPr>
              <a:t>I</a:t>
            </a:r>
            <a:r>
              <a:rPr lang="en-US" sz="1200" i="0" kern="1200" baseline="0" dirty="0" smtClean="0">
                <a:solidFill>
                  <a:schemeClr val="tx1"/>
                </a:solidFill>
                <a:latin typeface="+mn-lt"/>
                <a:ea typeface="+mn-ea"/>
                <a:cs typeface="+mn-cs"/>
              </a:rPr>
              <a:t>O</a:t>
            </a:r>
            <a:r>
              <a:rPr lang="en-US" sz="1200" i="0" kern="1200" baseline="-25000" dirty="0" smtClean="0">
                <a:solidFill>
                  <a:schemeClr val="tx1"/>
                </a:solidFill>
                <a:latin typeface="+mn-lt"/>
                <a:ea typeface="+mn-ea"/>
                <a:cs typeface="+mn-cs"/>
              </a:rPr>
              <a:t>2</a:t>
            </a:r>
            <a:r>
              <a:rPr lang="en-US" sz="1200" i="0" kern="1200" baseline="0" dirty="0" smtClean="0">
                <a:solidFill>
                  <a:schemeClr val="tx1"/>
                </a:solidFill>
                <a:latin typeface="+mn-lt"/>
                <a:ea typeface="+mn-ea"/>
                <a:cs typeface="+mn-cs"/>
              </a:rPr>
              <a:t> of 0.80 than in the group receiving </a:t>
            </a:r>
            <a:r>
              <a:rPr lang="en-US" sz="1200" i="1" kern="1200" baseline="0" dirty="0" smtClean="0">
                <a:solidFill>
                  <a:schemeClr val="tx1"/>
                </a:solidFill>
                <a:latin typeface="+mn-lt"/>
                <a:ea typeface="+mn-ea"/>
                <a:cs typeface="+mn-cs"/>
              </a:rPr>
              <a:t>F</a:t>
            </a:r>
            <a:r>
              <a:rPr lang="en-US" sz="1200" i="0" kern="1200" baseline="-25000" dirty="0" smtClean="0">
                <a:solidFill>
                  <a:schemeClr val="tx1"/>
                </a:solidFill>
                <a:latin typeface="+mn-lt"/>
                <a:ea typeface="+mn-ea"/>
                <a:cs typeface="+mn-cs"/>
              </a:rPr>
              <a:t>I</a:t>
            </a:r>
            <a:r>
              <a:rPr lang="en-US" sz="1200" i="0" kern="1200" baseline="0" dirty="0" smtClean="0">
                <a:solidFill>
                  <a:schemeClr val="tx1"/>
                </a:solidFill>
                <a:latin typeface="+mn-lt"/>
                <a:ea typeface="+mn-ea"/>
                <a:cs typeface="+mn-cs"/>
              </a:rPr>
              <a:t>O</a:t>
            </a:r>
            <a:r>
              <a:rPr lang="en-US" sz="1200" i="0" kern="1200" baseline="-25000" dirty="0" smtClean="0">
                <a:solidFill>
                  <a:schemeClr val="tx1"/>
                </a:solidFill>
                <a:latin typeface="+mn-lt"/>
                <a:ea typeface="+mn-ea"/>
                <a:cs typeface="+mn-cs"/>
              </a:rPr>
              <a:t>2</a:t>
            </a:r>
            <a:r>
              <a:rPr lang="en-US" sz="1200" i="0" kern="1200" baseline="0" dirty="0" smtClean="0">
                <a:solidFill>
                  <a:schemeClr val="tx1"/>
                </a:solidFill>
                <a:latin typeface="+mn-lt"/>
                <a:ea typeface="+mn-ea"/>
                <a:cs typeface="+mn-cs"/>
              </a:rPr>
              <a:t> of 0.35 (25.0% versus 11.3%; </a:t>
            </a:r>
            <a:r>
              <a:rPr lang="en-US" sz="1200" i="1" kern="1200" baseline="0" dirty="0" smtClean="0">
                <a:solidFill>
                  <a:schemeClr val="tx1"/>
                </a:solidFill>
                <a:latin typeface="+mn-lt"/>
                <a:ea typeface="+mn-ea"/>
                <a:cs typeface="+mn-cs"/>
              </a:rPr>
              <a:t>P</a:t>
            </a:r>
            <a:r>
              <a:rPr lang="en-US" sz="1200" i="0" kern="1200" baseline="0" dirty="0" smtClean="0">
                <a:solidFill>
                  <a:schemeClr val="tx1"/>
                </a:solidFill>
                <a:latin typeface="+mn-lt"/>
                <a:ea typeface="+mn-ea"/>
                <a:cs typeface="+mn-cs"/>
              </a:rPr>
              <a:t> = 0.02). </a:t>
            </a:r>
            <a:r>
              <a:rPr lang="en-US" sz="1200" i="1" kern="1200" baseline="0" dirty="0" smtClean="0">
                <a:solidFill>
                  <a:schemeClr val="tx1"/>
                </a:solidFill>
                <a:latin typeface="+mn-lt"/>
                <a:ea typeface="+mn-ea"/>
                <a:cs typeface="+mn-cs"/>
              </a:rPr>
              <a:t>F</a:t>
            </a:r>
            <a:r>
              <a:rPr lang="en-US" sz="1200" i="0" kern="1200" baseline="-25000" dirty="0" smtClean="0">
                <a:solidFill>
                  <a:schemeClr val="tx1"/>
                </a:solidFill>
                <a:latin typeface="+mn-lt"/>
                <a:ea typeface="+mn-ea"/>
                <a:cs typeface="+mn-cs"/>
              </a:rPr>
              <a:t>I</a:t>
            </a:r>
            <a:r>
              <a:rPr lang="en-US" sz="1200" i="0" kern="1200" baseline="0" dirty="0" smtClean="0">
                <a:solidFill>
                  <a:schemeClr val="tx1"/>
                </a:solidFill>
                <a:latin typeface="+mn-lt"/>
                <a:ea typeface="+mn-ea"/>
                <a:cs typeface="+mn-cs"/>
              </a:rPr>
              <a:t>O</a:t>
            </a:r>
            <a:r>
              <a:rPr lang="en-US" sz="1200" i="0" kern="1200" baseline="-25000" dirty="0" smtClean="0">
                <a:solidFill>
                  <a:schemeClr val="tx1"/>
                </a:solidFill>
                <a:latin typeface="+mn-lt"/>
                <a:ea typeface="+mn-ea"/>
                <a:cs typeface="+mn-cs"/>
              </a:rPr>
              <a:t>2</a:t>
            </a:r>
            <a:r>
              <a:rPr lang="en-US" sz="1200" i="0" kern="1200" baseline="0" dirty="0" smtClean="0">
                <a:solidFill>
                  <a:schemeClr val="tx1"/>
                </a:solidFill>
                <a:latin typeface="+mn-lt"/>
                <a:ea typeface="+mn-ea"/>
                <a:cs typeface="+mn-cs"/>
              </a:rPr>
              <a:t> remained a significant predictor of SSI in multivariate regression analysis. A significantly longer length of hospitalization after surgery was observed in patients who developed SSI. These findings contradict an earlier study, which reported a 50% reduction in the incidence of SSI following open colorectal surgery in patients who received 80% oxygen in the perioperative period compared to those who received 30%. Critics have cited the small sample size, high infection rates in the control group and lack of standardization in postoperative care as shortcomings of the Pryor study. Currently, whether patients undergoing surgeries with a high risk of SSI should receive a lower </a:t>
            </a:r>
            <a:r>
              <a:rPr lang="en-US" sz="1200" i="1" kern="1200" baseline="0" dirty="0" smtClean="0">
                <a:solidFill>
                  <a:schemeClr val="tx1"/>
                </a:solidFill>
                <a:latin typeface="+mn-lt"/>
                <a:ea typeface="+mn-ea"/>
                <a:cs typeface="+mn-cs"/>
              </a:rPr>
              <a:t>F</a:t>
            </a:r>
            <a:r>
              <a:rPr lang="en-US" sz="1200" i="0" kern="1200" baseline="-25000" dirty="0" smtClean="0">
                <a:solidFill>
                  <a:schemeClr val="tx1"/>
                </a:solidFill>
                <a:latin typeface="+mn-lt"/>
                <a:ea typeface="+mn-ea"/>
                <a:cs typeface="+mn-cs"/>
              </a:rPr>
              <a:t>I</a:t>
            </a:r>
            <a:r>
              <a:rPr lang="en-US" sz="1200" i="0" kern="1200" baseline="0" dirty="0" smtClean="0">
                <a:solidFill>
                  <a:schemeClr val="tx1"/>
                </a:solidFill>
                <a:latin typeface="+mn-lt"/>
                <a:ea typeface="+mn-ea"/>
                <a:cs typeface="+mn-cs"/>
              </a:rPr>
              <a:t>O</a:t>
            </a:r>
            <a:r>
              <a:rPr lang="en-US" sz="1200" i="0" kern="1200" baseline="-25000" dirty="0" smtClean="0">
                <a:solidFill>
                  <a:schemeClr val="tx1"/>
                </a:solidFill>
                <a:latin typeface="+mn-lt"/>
                <a:ea typeface="+mn-ea"/>
                <a:cs typeface="+mn-cs"/>
              </a:rPr>
              <a:t>2</a:t>
            </a:r>
            <a:r>
              <a:rPr lang="en-US" sz="1200" i="0" kern="1200" baseline="0" dirty="0" smtClean="0">
                <a:solidFill>
                  <a:schemeClr val="tx1"/>
                </a:solidFill>
                <a:latin typeface="+mn-lt"/>
                <a:ea typeface="+mn-ea"/>
                <a:cs typeface="+mn-cs"/>
              </a:rPr>
              <a:t> remains contentious.</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37</a:t>
            </a:fld>
            <a:endParaRPr lang="en-US"/>
          </a:p>
        </p:txBody>
      </p:sp>
    </p:spTree>
    <p:extLst>
      <p:ext uri="{BB962C8B-B14F-4D97-AF65-F5344CB8AC3E}">
        <p14:creationId xmlns:p14="http://schemas.microsoft.com/office/powerpoint/2010/main" xmlns="" val="3192605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Animal experiments to investigate morphologic changes in lungs exposed to high partial pressures</a:t>
            </a:r>
            <a:r>
              <a:rPr lang="en-US" baseline="0" dirty="0" smtClean="0"/>
              <a:t> of oxygen in the shunted and </a:t>
            </a:r>
            <a:r>
              <a:rPr lang="en-US" baseline="0" dirty="0" err="1" smtClean="0"/>
              <a:t>unshunted</a:t>
            </a:r>
            <a:r>
              <a:rPr lang="en-US" baseline="0" dirty="0" smtClean="0"/>
              <a:t> dogs have been of interest.  Miller created a large </a:t>
            </a:r>
            <a:r>
              <a:rPr lang="en-US" baseline="0" dirty="0" err="1" smtClean="0"/>
              <a:t>transpulmonary</a:t>
            </a:r>
            <a:r>
              <a:rPr lang="en-US" baseline="0" dirty="0" smtClean="0"/>
              <a:t> shunt resulting in arterial oxygen tensions of 29-58 mmHg in dogs breathing 100% oxygen.  These cyanotic dogs and control animals were exposed to 98-100% oxygen for 48 hours and then were sacrificed.  Increase in A-a did not provide protection at </a:t>
            </a:r>
            <a:r>
              <a:rPr lang="en-US" baseline="0" dirty="0" err="1" smtClean="0"/>
              <a:t>normobaric</a:t>
            </a:r>
            <a:r>
              <a:rPr lang="en-US" baseline="0" dirty="0" smtClean="0"/>
              <a:t> pressures of oxygen.  A confirmatory study was done by </a:t>
            </a:r>
            <a:r>
              <a:rPr lang="en-US" baseline="0" dirty="0" err="1" smtClean="0"/>
              <a:t>Ashbaugh</a:t>
            </a:r>
            <a:r>
              <a:rPr lang="en-US" baseline="0" dirty="0" smtClean="0"/>
              <a:t> when he diverted inferior vena cava blood into the left atrium in eleven animals.  These animals were exposed to 540-580mm Hg partial pressure of oxygen until death.  There was no significant differences between survival times of both groups of dogs.  This suggests that a large A-a difference does not alter development of oxygen toxicity at atmospheric exposures.</a:t>
            </a:r>
          </a:p>
          <a:p>
            <a:r>
              <a:rPr lang="en-US" baseline="0" dirty="0" smtClean="0"/>
              <a:t>Miller WW et al: N </a:t>
            </a:r>
            <a:r>
              <a:rPr lang="en-US" baseline="0" dirty="0" err="1" smtClean="0"/>
              <a:t>Engl</a:t>
            </a:r>
            <a:r>
              <a:rPr lang="en-US" baseline="0" dirty="0" smtClean="0"/>
              <a:t> J Med 1970, 282.</a:t>
            </a:r>
          </a:p>
          <a:p>
            <a:r>
              <a:rPr lang="en-US" baseline="0" dirty="0" err="1" smtClean="0"/>
              <a:t>Ashbaugh</a:t>
            </a:r>
            <a:r>
              <a:rPr lang="en-US" baseline="0" dirty="0" smtClean="0"/>
              <a:t> DG et al: J </a:t>
            </a:r>
            <a:r>
              <a:rPr lang="en-US" baseline="0" dirty="0" err="1" smtClean="0"/>
              <a:t>Appl</a:t>
            </a:r>
            <a:r>
              <a:rPr lang="en-US" baseline="0" dirty="0" smtClean="0"/>
              <a:t> </a:t>
            </a:r>
            <a:r>
              <a:rPr lang="en-US" baseline="0" dirty="0" err="1" smtClean="0"/>
              <a:t>Physiol</a:t>
            </a:r>
            <a:r>
              <a:rPr lang="en-US" baseline="0" dirty="0" smtClean="0"/>
              <a:t> 1971, 31.</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6</a:t>
            </a:fld>
            <a:endParaRPr lang="en-US"/>
          </a:p>
        </p:txBody>
      </p:sp>
    </p:spTree>
    <p:extLst>
      <p:ext uri="{BB962C8B-B14F-4D97-AF65-F5344CB8AC3E}">
        <p14:creationId xmlns:p14="http://schemas.microsoft.com/office/powerpoint/2010/main" xmlns="" val="1905697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Berger TM et al: Early high dose antioxidant vitamins do not prevent </a:t>
            </a:r>
            <a:r>
              <a:rPr lang="en-US" sz="1200" dirty="0" err="1" smtClean="0"/>
              <a:t>bronchopulmonary</a:t>
            </a:r>
            <a:r>
              <a:rPr lang="en-US" sz="1200" dirty="0" smtClean="0"/>
              <a:t> dysplasia in premature baboons exposed to prolonged </a:t>
            </a:r>
            <a:r>
              <a:rPr lang="en-US" sz="1200" dirty="0" err="1" smtClean="0"/>
              <a:t>hyperoxia</a:t>
            </a:r>
            <a:r>
              <a:rPr lang="en-US" sz="1200" dirty="0" smtClean="0"/>
              <a:t>: a pilot study.  </a:t>
            </a:r>
            <a:r>
              <a:rPr lang="en-US" sz="1200" i="1" dirty="0" err="1" smtClean="0"/>
              <a:t>Pediatr</a:t>
            </a:r>
            <a:r>
              <a:rPr lang="en-US" sz="1200" i="1" dirty="0" smtClean="0"/>
              <a:t> Res </a:t>
            </a:r>
            <a:r>
              <a:rPr lang="en-US" sz="1200" dirty="0" smtClean="0"/>
              <a:t>1998 43.</a:t>
            </a:r>
          </a:p>
          <a:p>
            <a:r>
              <a:rPr lang="en-US" sz="1200" dirty="0" smtClean="0"/>
              <a:t>Tyson JE et al: Vitamin A supplementation for extremely low birth weight infants.  National Institute of Child Health and Human Development Neonatal Research Network.  </a:t>
            </a:r>
            <a:r>
              <a:rPr lang="en-US" sz="1200" i="1" dirty="0" smtClean="0"/>
              <a:t>N </a:t>
            </a:r>
            <a:r>
              <a:rPr lang="en-US" sz="1200" i="1" dirty="0" err="1" smtClean="0"/>
              <a:t>Engl</a:t>
            </a:r>
            <a:r>
              <a:rPr lang="en-US" sz="1200" i="1" dirty="0" smtClean="0"/>
              <a:t> J Med </a:t>
            </a:r>
            <a:r>
              <a:rPr lang="en-US" sz="1200" dirty="0" smtClean="0"/>
              <a:t>1999, 340.</a:t>
            </a:r>
          </a:p>
          <a:p>
            <a:r>
              <a:rPr lang="en-US" sz="1200" dirty="0" smtClean="0"/>
              <a:t>Kennedy KA: Vitamin A to prevent </a:t>
            </a:r>
            <a:r>
              <a:rPr lang="en-US" sz="1200" dirty="0" err="1" smtClean="0"/>
              <a:t>bronchopulmonary</a:t>
            </a:r>
            <a:r>
              <a:rPr lang="en-US" sz="1200" dirty="0" smtClean="0"/>
              <a:t> dysplasia in very low birth weight infants: has the dose been too low? The NICHD</a:t>
            </a:r>
            <a:r>
              <a:rPr lang="en-US" sz="1200" baseline="0" dirty="0" smtClean="0"/>
              <a:t> </a:t>
            </a:r>
            <a:r>
              <a:rPr lang="en-US" sz="1200" dirty="0" smtClean="0"/>
              <a:t>Neonatal Research Network.  </a:t>
            </a:r>
            <a:r>
              <a:rPr lang="en-US" sz="1200" i="1" dirty="0" smtClean="0"/>
              <a:t>Early Hum </a:t>
            </a:r>
            <a:r>
              <a:rPr lang="en-US" sz="1200" i="1" dirty="0" err="1" smtClean="0"/>
              <a:t>Dev</a:t>
            </a:r>
            <a:r>
              <a:rPr lang="en-US" sz="1200" i="1" dirty="0" smtClean="0"/>
              <a:t> </a:t>
            </a:r>
            <a:r>
              <a:rPr lang="en-US" sz="1200" dirty="0" smtClean="0"/>
              <a:t>1997, 49.</a:t>
            </a:r>
          </a:p>
          <a:p>
            <a:r>
              <a:rPr lang="en-US" sz="1200" dirty="0" err="1" smtClean="0"/>
              <a:t>Saldanha</a:t>
            </a:r>
            <a:r>
              <a:rPr lang="en-US" sz="1200" dirty="0" smtClean="0"/>
              <a:t> RL et al: The effect of vitamin E prophylaxis on the incidence and severity of </a:t>
            </a:r>
            <a:r>
              <a:rPr lang="en-US" sz="1200" dirty="0" err="1" smtClean="0"/>
              <a:t>bronchopulmonary</a:t>
            </a:r>
            <a:r>
              <a:rPr lang="en-US" sz="1200" dirty="0" smtClean="0"/>
              <a:t> dysplasia.  </a:t>
            </a:r>
            <a:r>
              <a:rPr lang="en-US" sz="1200" i="1" dirty="0" smtClean="0"/>
              <a:t>J </a:t>
            </a:r>
            <a:r>
              <a:rPr lang="en-US" sz="1200" i="1" dirty="0" err="1" smtClean="0"/>
              <a:t>Pediatr</a:t>
            </a:r>
            <a:r>
              <a:rPr lang="en-US" sz="1200" dirty="0" smtClean="0"/>
              <a:t> 1982, 101.</a:t>
            </a:r>
          </a:p>
          <a:p>
            <a:r>
              <a:rPr lang="en-US" sz="1200" dirty="0" smtClean="0"/>
              <a:t>Watts JL et al: Failure of supplementation with vitamin E to prevent </a:t>
            </a:r>
            <a:r>
              <a:rPr lang="en-US" sz="1200" dirty="0" err="1" smtClean="0"/>
              <a:t>bronchopulmonary</a:t>
            </a:r>
            <a:r>
              <a:rPr lang="en-US" sz="1200" dirty="0" smtClean="0"/>
              <a:t> dysplasia in infants less than 1500g birth weight.  </a:t>
            </a:r>
            <a:r>
              <a:rPr lang="en-US" sz="1200" i="1" dirty="0" err="1" smtClean="0"/>
              <a:t>Eur</a:t>
            </a:r>
            <a:r>
              <a:rPr lang="en-US" sz="1200" i="1" dirty="0" smtClean="0"/>
              <a:t> </a:t>
            </a:r>
            <a:r>
              <a:rPr lang="en-US" sz="1200" i="1" dirty="0" err="1" smtClean="0"/>
              <a:t>Respir</a:t>
            </a:r>
            <a:r>
              <a:rPr lang="en-US" sz="1200" i="1" dirty="0" smtClean="0"/>
              <a:t> J</a:t>
            </a:r>
            <a:r>
              <a:rPr lang="en-US" sz="1200" dirty="0" smtClean="0"/>
              <a:t> 1991, 4.</a:t>
            </a:r>
          </a:p>
          <a:p>
            <a:r>
              <a:rPr lang="en-US" sz="1200" dirty="0" err="1" smtClean="0"/>
              <a:t>Ahola</a:t>
            </a:r>
            <a:r>
              <a:rPr lang="en-US" sz="1200" dirty="0" smtClean="0"/>
              <a:t> T et al: N-</a:t>
            </a:r>
            <a:r>
              <a:rPr lang="en-US" sz="1200" dirty="0" err="1" smtClean="0"/>
              <a:t>acetylcysteine</a:t>
            </a:r>
            <a:r>
              <a:rPr lang="en-US" sz="1200" dirty="0" smtClean="0"/>
              <a:t> does not prevent </a:t>
            </a:r>
            <a:r>
              <a:rPr lang="en-US" sz="1200" dirty="0" err="1" smtClean="0"/>
              <a:t>bronchopulmonary</a:t>
            </a:r>
            <a:r>
              <a:rPr lang="en-US" sz="1200" dirty="0" smtClean="0"/>
              <a:t> dysplasia in immature infants: a randomized controlled trial.  </a:t>
            </a:r>
            <a:r>
              <a:rPr lang="en-US" sz="1200" i="1" dirty="0" smtClean="0"/>
              <a:t>J </a:t>
            </a:r>
            <a:r>
              <a:rPr lang="en-US" sz="1200" i="1" dirty="0" err="1" smtClean="0"/>
              <a:t>Pediatr</a:t>
            </a:r>
            <a:r>
              <a:rPr lang="en-US" sz="1200" i="1" dirty="0" smtClean="0"/>
              <a:t> </a:t>
            </a:r>
            <a:r>
              <a:rPr lang="en-US" sz="1200" dirty="0" smtClean="0"/>
              <a:t>143.</a:t>
            </a:r>
          </a:p>
          <a:p>
            <a:r>
              <a:rPr lang="en-US" sz="1200" dirty="0" smtClean="0"/>
              <a:t>Sandberg K et al: N-</a:t>
            </a:r>
            <a:r>
              <a:rPr lang="en-US" sz="1200" dirty="0" err="1" smtClean="0"/>
              <a:t>acetylcysteine</a:t>
            </a:r>
            <a:r>
              <a:rPr lang="en-US" sz="1200" dirty="0" smtClean="0"/>
              <a:t> administration during the first week of life does not improve lung function in extremely low birth weight infants.  </a:t>
            </a:r>
            <a:r>
              <a:rPr lang="en-US" sz="1200" i="1" dirty="0" err="1" smtClean="0"/>
              <a:t>Biol</a:t>
            </a:r>
            <a:r>
              <a:rPr lang="en-US" sz="1200" i="1" dirty="0" smtClean="0"/>
              <a:t> Neonate </a:t>
            </a:r>
            <a:r>
              <a:rPr lang="en-US" sz="1200" dirty="0" smtClean="0"/>
              <a:t>2004, 86.</a:t>
            </a:r>
          </a:p>
          <a:p>
            <a:r>
              <a:rPr lang="en-US" sz="1200" dirty="0" smtClean="0"/>
              <a:t>Davis et al: Pulmonary outcome at 1 year corrected age in premature infants treated at birth with recombinant human </a:t>
            </a:r>
            <a:r>
              <a:rPr lang="en-US" sz="1200" dirty="0" err="1" smtClean="0"/>
              <a:t>CuZn</a:t>
            </a:r>
            <a:r>
              <a:rPr lang="en-US" sz="1200" dirty="0" smtClean="0"/>
              <a:t> superoxide dismutase. </a:t>
            </a:r>
            <a:r>
              <a:rPr lang="en-US" sz="1200" i="1" dirty="0" smtClean="0"/>
              <a:t>Pediatrics</a:t>
            </a:r>
            <a:r>
              <a:rPr lang="en-US" sz="1200" dirty="0" smtClean="0"/>
              <a:t> 2003, 111.</a:t>
            </a:r>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40</a:t>
            </a:fld>
            <a:endParaRPr lang="en-US"/>
          </a:p>
        </p:txBody>
      </p:sp>
    </p:spTree>
    <p:extLst>
      <p:ext uri="{BB962C8B-B14F-4D97-AF65-F5344CB8AC3E}">
        <p14:creationId xmlns:p14="http://schemas.microsoft.com/office/powerpoint/2010/main" xmlns="" val="34778721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Experiments in rodents,</a:t>
            </a:r>
            <a:r>
              <a:rPr lang="en-US" baseline="0" dirty="0" smtClean="0"/>
              <a:t> </a:t>
            </a:r>
            <a:r>
              <a:rPr lang="en-US" baseline="0" dirty="0" err="1" smtClean="0"/>
              <a:t>paraquat</a:t>
            </a:r>
            <a:r>
              <a:rPr lang="en-US" baseline="0" dirty="0" smtClean="0"/>
              <a:t> was detected in the feces up to seven days after exposure</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44</a:t>
            </a:fld>
            <a:endParaRPr lang="en-US"/>
          </a:p>
        </p:txBody>
      </p:sp>
    </p:spTree>
    <p:extLst>
      <p:ext uri="{BB962C8B-B14F-4D97-AF65-F5344CB8AC3E}">
        <p14:creationId xmlns:p14="http://schemas.microsoft.com/office/powerpoint/2010/main" xmlns="" val="29227029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Paraquat</a:t>
            </a:r>
            <a:r>
              <a:rPr lang="en-US" dirty="0" smtClean="0"/>
              <a:t> undergoes extensive cyclic oxidation-reduction reactions in mammalian tissues</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45</a:t>
            </a:fld>
            <a:endParaRPr lang="en-US"/>
          </a:p>
        </p:txBody>
      </p:sp>
    </p:spTree>
    <p:extLst>
      <p:ext uri="{BB962C8B-B14F-4D97-AF65-F5344CB8AC3E}">
        <p14:creationId xmlns:p14="http://schemas.microsoft.com/office/powerpoint/2010/main" xmlns="" val="6019361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Paraquat</a:t>
            </a:r>
            <a:r>
              <a:rPr lang="en-US" dirty="0" smtClean="0"/>
              <a:t> is a</a:t>
            </a:r>
            <a:r>
              <a:rPr lang="en-US" baseline="0" dirty="0" smtClean="0"/>
              <a:t> GI irritant</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46</a:t>
            </a:fld>
            <a:endParaRPr lang="en-US"/>
          </a:p>
        </p:txBody>
      </p:sp>
    </p:spTree>
    <p:extLst>
      <p:ext uri="{BB962C8B-B14F-4D97-AF65-F5344CB8AC3E}">
        <p14:creationId xmlns:p14="http://schemas.microsoft.com/office/powerpoint/2010/main" xmlns="" val="14734774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Available in a variety of products.</a:t>
            </a:r>
            <a:r>
              <a:rPr lang="en-US" baseline="0" dirty="0" smtClean="0"/>
              <a:t>  Dull gray-black powder.  Magnesium, aluminum phosphide are similar</a:t>
            </a:r>
          </a:p>
          <a:p>
            <a:r>
              <a:rPr lang="en-US" baseline="0" dirty="0" smtClean="0"/>
              <a:t>Relay </a:t>
            </a:r>
            <a:r>
              <a:rPr lang="en-US" baseline="0" dirty="0" err="1" smtClean="0"/>
              <a:t>toxicosis</a:t>
            </a:r>
            <a:r>
              <a:rPr lang="en-US" baseline="0" dirty="0" smtClean="0"/>
              <a:t> possible- 11/362 cases- suspected</a:t>
            </a:r>
          </a:p>
          <a:p>
            <a:r>
              <a:rPr lang="en-US" baseline="0" dirty="0" smtClean="0"/>
              <a:t>Ingestion leading to emesis, makes intoxication less likely</a:t>
            </a:r>
          </a:p>
          <a:p>
            <a:r>
              <a:rPr lang="en-US" baseline="0" dirty="0" smtClean="0"/>
              <a:t>Pulmonary epithelial cell impact can result in pneumonitis and pulmonary edema</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50</a:t>
            </a:fld>
            <a:endParaRPr lang="en-US"/>
          </a:p>
        </p:txBody>
      </p:sp>
    </p:spTree>
    <p:extLst>
      <p:ext uri="{BB962C8B-B14F-4D97-AF65-F5344CB8AC3E}">
        <p14:creationId xmlns:p14="http://schemas.microsoft.com/office/powerpoint/2010/main" xmlns="" val="13412821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Clinical</a:t>
            </a:r>
            <a:r>
              <a:rPr lang="en-US" baseline="0" dirty="0" smtClean="0"/>
              <a:t> signs are reported to occur within 15 minutes to 4 hours after ingestion; but may be delayed by 12-18 hours; death can occur within 3-48 hours after ingestion</a:t>
            </a:r>
            <a:endParaRPr lang="en-US" dirty="0" smtClean="0"/>
          </a:p>
          <a:p>
            <a:r>
              <a:rPr lang="en-US" dirty="0" smtClean="0"/>
              <a:t>Clinical signs are </a:t>
            </a:r>
            <a:r>
              <a:rPr lang="en-US" dirty="0" err="1" smtClean="0"/>
              <a:t>typ</a:t>
            </a:r>
            <a:r>
              <a:rPr lang="en-US" dirty="0" smtClean="0"/>
              <a:t> characterized</a:t>
            </a:r>
            <a:r>
              <a:rPr lang="en-US" baseline="0" dirty="0" smtClean="0"/>
              <a:t> by early, protracted vomiting, followed by abdominal pain and distension.  Lethargy, coma, seizures and sudden death are also common features.  Humans tend to have more severe systemic signs- associated with larger doses</a:t>
            </a:r>
            <a:endParaRPr lang="en-US" dirty="0" smtClean="0"/>
          </a:p>
          <a:p>
            <a:r>
              <a:rPr lang="en-US" dirty="0" smtClean="0"/>
              <a:t>GI</a:t>
            </a:r>
            <a:r>
              <a:rPr lang="en-US" baseline="0" dirty="0" smtClean="0"/>
              <a:t> signs including vomiting, diarrhea, anorexia, </a:t>
            </a:r>
            <a:r>
              <a:rPr lang="en-US" baseline="0" dirty="0" err="1" smtClean="0"/>
              <a:t>ptyalism</a:t>
            </a:r>
            <a:r>
              <a:rPr lang="en-US" baseline="0" dirty="0" smtClean="0"/>
              <a:t>, and abdominal distension; d/t emetic action of zinc; both phosphide salt and phosphine gas have been implicated </a:t>
            </a:r>
          </a:p>
          <a:p>
            <a:r>
              <a:rPr lang="en-US" baseline="0" dirty="0" smtClean="0"/>
              <a:t>CNS signs= Altered mentation, unusual behavior, ataxia, tremors and seizures</a:t>
            </a:r>
          </a:p>
          <a:p>
            <a:r>
              <a:rPr lang="en-US" baseline="0" dirty="0" smtClean="0"/>
              <a:t>Respiratory signs=Tachypnea, increased respiratory effort, coughing, sneezing, evidence of pulmonary edema; </a:t>
            </a:r>
            <a:r>
              <a:rPr lang="en-US" baseline="0" dirty="0" err="1" smtClean="0"/>
              <a:t>esp</a:t>
            </a:r>
            <a:r>
              <a:rPr lang="en-US" baseline="0" dirty="0" smtClean="0"/>
              <a:t> signs likely due to capillary damage which results in pulmonary edema formation and cellular hypoxia</a:t>
            </a:r>
          </a:p>
          <a:p>
            <a:r>
              <a:rPr lang="en-US" baseline="0" dirty="0" smtClean="0"/>
              <a:t>Cardiovascular signs= Tachycardia, arrhythmias, hypovolemic shock</a:t>
            </a:r>
          </a:p>
          <a:p>
            <a:r>
              <a:rPr lang="en-US" baseline="0" dirty="0" smtClean="0"/>
              <a:t>Humans- </a:t>
            </a:r>
            <a:r>
              <a:rPr lang="en-US" baseline="0" dirty="0" err="1" smtClean="0"/>
              <a:t>clinicopathologic</a:t>
            </a:r>
            <a:r>
              <a:rPr lang="en-US" baseline="0" dirty="0" smtClean="0"/>
              <a:t> abnormalities: </a:t>
            </a:r>
            <a:r>
              <a:rPr lang="en-US" baseline="0" dirty="0" err="1" smtClean="0"/>
              <a:t>methemoglobinemia</a:t>
            </a:r>
            <a:r>
              <a:rPr lang="en-US" baseline="0" dirty="0" smtClean="0"/>
              <a:t>, Heinz body formation, hemolysis, azotemia, increased liver enzymes (ALT, AST), increased T </a:t>
            </a:r>
            <a:r>
              <a:rPr lang="en-US" baseline="0" dirty="0" err="1" smtClean="0"/>
              <a:t>bili</a:t>
            </a:r>
            <a:r>
              <a:rPr lang="en-US" baseline="0" dirty="0" smtClean="0"/>
              <a:t>, electrolyte abnormalities (hypokalemia and </a:t>
            </a:r>
            <a:r>
              <a:rPr lang="en-US" baseline="0" dirty="0" err="1" smtClean="0"/>
              <a:t>hypomagnesemia</a:t>
            </a:r>
            <a:r>
              <a:rPr lang="en-US" baseline="0" dirty="0" smtClean="0"/>
              <a:t>)</a:t>
            </a:r>
          </a:p>
          <a:p>
            <a:endParaRPr lang="en-US" baseline="0" dirty="0" smtClean="0"/>
          </a:p>
          <a:p>
            <a:r>
              <a:rPr lang="en-US" baseline="0" dirty="0" smtClean="0"/>
              <a:t>Diagnosis:</a:t>
            </a:r>
          </a:p>
          <a:p>
            <a:r>
              <a:rPr lang="en-US" baseline="0" dirty="0" smtClean="0"/>
              <a:t>Zinc phosphide exposure confirmation can be made on the basis of gas chromatography-mass spectrometry or a </a:t>
            </a:r>
            <a:r>
              <a:rPr lang="en-US" baseline="0" dirty="0" err="1" smtClean="0"/>
              <a:t>Drager</a:t>
            </a:r>
            <a:r>
              <a:rPr lang="en-US" baseline="0" dirty="0" smtClean="0"/>
              <a:t> detector tube test, which can be performed by a diagnostic lab.</a:t>
            </a:r>
          </a:p>
          <a:p>
            <a:r>
              <a:rPr lang="en-US" baseline="0" dirty="0" smtClean="0"/>
              <a:t>The </a:t>
            </a:r>
            <a:r>
              <a:rPr lang="en-US" baseline="0" dirty="0" err="1" smtClean="0"/>
              <a:t>Drager</a:t>
            </a:r>
            <a:r>
              <a:rPr lang="en-US" baseline="0" dirty="0" smtClean="0"/>
              <a:t> detection tube test has been validated by use of canine stomach contents and vomitus</a:t>
            </a:r>
          </a:p>
          <a:p>
            <a:r>
              <a:rPr lang="en-US" baseline="0" dirty="0" smtClean="0"/>
              <a:t>Gastric contents or postmortem samples can be analyzed for the presence of zinc (or aluminum) phosphide by use of gas chromatography-mass spectrometry.</a:t>
            </a:r>
          </a:p>
          <a:p>
            <a:r>
              <a:rPr lang="en-US" baseline="0" dirty="0" smtClean="0"/>
              <a:t>Additionally, tissue samples (of liver, stomach contents and blood) can be evaluated for reaction with silver nitrate or silver </a:t>
            </a:r>
            <a:r>
              <a:rPr lang="en-US" baseline="0" dirty="0" err="1" smtClean="0"/>
              <a:t>diethyldithiocarbamate</a:t>
            </a:r>
            <a:r>
              <a:rPr lang="en-US" baseline="0" dirty="0" smtClean="0"/>
              <a:t> to identify exposure.</a:t>
            </a:r>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51</a:t>
            </a:fld>
            <a:endParaRPr lang="en-US"/>
          </a:p>
        </p:txBody>
      </p:sp>
    </p:spTree>
    <p:extLst>
      <p:ext uri="{BB962C8B-B14F-4D97-AF65-F5344CB8AC3E}">
        <p14:creationId xmlns:p14="http://schemas.microsoft.com/office/powerpoint/2010/main" xmlns="" val="38382946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Food/stomach contents</a:t>
            </a:r>
            <a:r>
              <a:rPr lang="en-US" baseline="0" dirty="0" smtClean="0"/>
              <a:t> increase gastric acid secretion and phosphine gas production</a:t>
            </a:r>
          </a:p>
          <a:p>
            <a:r>
              <a:rPr lang="en-US" baseline="0" dirty="0" smtClean="0"/>
              <a:t>Potassium permanganate oxidizes phosphorus to phosphate</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52</a:t>
            </a:fld>
            <a:endParaRPr lang="en-US"/>
          </a:p>
        </p:txBody>
      </p:sp>
    </p:spTree>
    <p:extLst>
      <p:ext uri="{BB962C8B-B14F-4D97-AF65-F5344CB8AC3E}">
        <p14:creationId xmlns:p14="http://schemas.microsoft.com/office/powerpoint/2010/main" xmlns="" val="38786085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general, inhaled aerosols damage the tight junctions between epithelial cells</a:t>
            </a:r>
          </a:p>
          <a:p>
            <a:pPr lvl="1"/>
            <a:r>
              <a:rPr lang="en-US" dirty="0" smtClean="0"/>
              <a:t>Interferes with the </a:t>
            </a:r>
            <a:r>
              <a:rPr lang="en-US" dirty="0" err="1" smtClean="0"/>
              <a:t>mucociliary</a:t>
            </a:r>
            <a:r>
              <a:rPr lang="en-US" dirty="0" smtClean="0"/>
              <a:t> apparatus and makes the respiratory mucosa susceptible to further toxin penetration</a:t>
            </a:r>
          </a:p>
          <a:p>
            <a:pPr lvl="1"/>
            <a:r>
              <a:rPr lang="en-US" dirty="0" smtClean="0"/>
              <a:t>Inflammatory debris can obstruct small airways and cause bronchoconstriction</a:t>
            </a:r>
          </a:p>
          <a:p>
            <a:pPr lvl="1"/>
            <a:r>
              <a:rPr lang="en-US" dirty="0" smtClean="0"/>
              <a:t>Infiltrated leukocytes can generate reactive oxygen species</a:t>
            </a:r>
          </a:p>
          <a:p>
            <a:pPr lvl="1"/>
            <a:r>
              <a:rPr lang="en-US" dirty="0" smtClean="0"/>
              <a:t>Direct disruption of pulmonary surfactant</a:t>
            </a:r>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53</a:t>
            </a:fld>
            <a:endParaRPr lang="en-US"/>
          </a:p>
        </p:txBody>
      </p:sp>
    </p:spTree>
    <p:extLst>
      <p:ext uri="{BB962C8B-B14F-4D97-AF65-F5344CB8AC3E}">
        <p14:creationId xmlns:p14="http://schemas.microsoft.com/office/powerpoint/2010/main" xmlns="" val="40949359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Damage to </a:t>
            </a:r>
            <a:r>
              <a:rPr lang="en-US" dirty="0" err="1" smtClean="0"/>
              <a:t>mucociliary</a:t>
            </a:r>
            <a:r>
              <a:rPr lang="en-US" dirty="0" smtClean="0"/>
              <a:t> apparatus</a:t>
            </a:r>
            <a:r>
              <a:rPr lang="en-US" baseline="0" dirty="0" smtClean="0"/>
              <a:t> makes patients more susceptible to further toxin penetration and secondary infections</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56</a:t>
            </a:fld>
            <a:endParaRPr lang="en-US"/>
          </a:p>
        </p:txBody>
      </p:sp>
    </p:spTree>
    <p:extLst>
      <p:ext uri="{BB962C8B-B14F-4D97-AF65-F5344CB8AC3E}">
        <p14:creationId xmlns:p14="http://schemas.microsoft.com/office/powerpoint/2010/main" xmlns="" val="18531899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smtClean="0"/>
              <a:t>Heptane</a:t>
            </a:r>
          </a:p>
          <a:p>
            <a:pPr lvl="1"/>
            <a:r>
              <a:rPr lang="en-US" dirty="0" smtClean="0"/>
              <a:t>Petroleum</a:t>
            </a:r>
          </a:p>
          <a:p>
            <a:pPr lvl="1"/>
            <a:r>
              <a:rPr lang="en-US" dirty="0" smtClean="0"/>
              <a:t>Butane</a:t>
            </a:r>
          </a:p>
          <a:p>
            <a:pPr lvl="1"/>
            <a:r>
              <a:rPr lang="en-US" dirty="0" smtClean="0"/>
              <a:t>Propane</a:t>
            </a:r>
          </a:p>
          <a:p>
            <a:pPr lvl="1"/>
            <a:r>
              <a:rPr lang="en-US" dirty="0" smtClean="0"/>
              <a:t>Benzene </a:t>
            </a:r>
          </a:p>
          <a:p>
            <a:pPr lvl="1"/>
            <a:r>
              <a:rPr lang="en-US" dirty="0" smtClean="0"/>
              <a:t>Trichloroethylene</a:t>
            </a:r>
          </a:p>
          <a:p>
            <a:pPr lvl="1"/>
            <a:r>
              <a:rPr lang="en-US" dirty="0" smtClean="0"/>
              <a:t>Turpentine</a:t>
            </a:r>
          </a:p>
          <a:p>
            <a:pPr lvl="1"/>
            <a:r>
              <a:rPr lang="en-US" dirty="0" smtClean="0"/>
              <a:t>Kerosene</a:t>
            </a:r>
          </a:p>
          <a:p>
            <a:pPr lvl="1"/>
            <a:r>
              <a:rPr lang="en-US" dirty="0" smtClean="0"/>
              <a:t>Gasoline</a:t>
            </a:r>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57</a:t>
            </a:fld>
            <a:endParaRPr lang="en-US"/>
          </a:p>
        </p:txBody>
      </p:sp>
    </p:spTree>
    <p:extLst>
      <p:ext uri="{BB962C8B-B14F-4D97-AF65-F5344CB8AC3E}">
        <p14:creationId xmlns:p14="http://schemas.microsoft.com/office/powerpoint/2010/main" xmlns="" val="45977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proposed by </a:t>
            </a:r>
            <a:r>
              <a:rPr lang="en-US" dirty="0" err="1" smtClean="0"/>
              <a:t>Gerschman</a:t>
            </a:r>
            <a:r>
              <a:rPr lang="en-US" dirty="0" smtClean="0"/>
              <a:t> et</a:t>
            </a:r>
            <a:r>
              <a:rPr lang="en-US" baseline="0" dirty="0" smtClean="0"/>
              <a:t> al in 1954- O2 at 20% is potentially toxic an </a:t>
            </a:r>
            <a:r>
              <a:rPr lang="en-US" baseline="0" dirty="0" err="1" smtClean="0"/>
              <a:t>dits</a:t>
            </a:r>
            <a:r>
              <a:rPr lang="en-US" baseline="0" dirty="0" smtClean="0"/>
              <a:t> gradual accumulation in the atmosphere induced the evolution of cellular defense mechanisms</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7</a:t>
            </a:fld>
            <a:endParaRPr lang="en-US"/>
          </a:p>
        </p:txBody>
      </p:sp>
    </p:spTree>
    <p:extLst>
      <p:ext uri="{BB962C8B-B14F-4D97-AF65-F5344CB8AC3E}">
        <p14:creationId xmlns:p14="http://schemas.microsoft.com/office/powerpoint/2010/main" xmlns="" val="5088245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Glucocorticoids have several mechanisms of action that may be beneficial in the treatment of pneumonitis</a:t>
            </a:r>
            <a:r>
              <a:rPr lang="en-US" baseline="0" dirty="0" smtClean="0"/>
              <a:t>- reductive of macrophage collagenase activity and promotion of Type II </a:t>
            </a:r>
            <a:r>
              <a:rPr lang="en-US" baseline="0" dirty="0" err="1" smtClean="0"/>
              <a:t>pneumocyte</a:t>
            </a:r>
            <a:r>
              <a:rPr lang="en-US" baseline="0" dirty="0" smtClean="0"/>
              <a:t> proliferation.  Type II </a:t>
            </a:r>
            <a:r>
              <a:rPr lang="en-US" baseline="0" dirty="0" err="1" smtClean="0"/>
              <a:t>pneumocytes</a:t>
            </a:r>
            <a:r>
              <a:rPr lang="en-US" baseline="0" dirty="0" smtClean="0"/>
              <a:t> are responsible for production and secretion of surfactant, as well as replacement of damaged type I </a:t>
            </a:r>
            <a:r>
              <a:rPr lang="en-US" baseline="0" dirty="0" err="1" smtClean="0"/>
              <a:t>pneumocytes</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58</a:t>
            </a:fld>
            <a:endParaRPr lang="en-US"/>
          </a:p>
        </p:txBody>
      </p:sp>
    </p:spTree>
    <p:extLst>
      <p:ext uri="{BB962C8B-B14F-4D97-AF65-F5344CB8AC3E}">
        <p14:creationId xmlns:p14="http://schemas.microsoft.com/office/powerpoint/2010/main" xmlns="" val="18857986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Dog 1: 1 y/o 1.6kg FS Toy Poodle- vomiting, lethargy;</a:t>
            </a:r>
            <a:r>
              <a:rPr lang="en-US" baseline="0" dirty="0" smtClean="0"/>
              <a:t> dyspnea on second day- developed signs approximately 24 hours after exposure to commercial hydrocarbon waterproofing spray; treatment: oxygen, bronchodilators, fluids, glucocorticoids (via inhalation) and supplemental enteral nutrition)</a:t>
            </a:r>
            <a:endParaRPr lang="en-US" dirty="0" smtClean="0"/>
          </a:p>
          <a:p>
            <a:r>
              <a:rPr lang="en-US" dirty="0" smtClean="0"/>
              <a:t>Dog</a:t>
            </a:r>
            <a:r>
              <a:rPr lang="en-US" baseline="0" dirty="0" smtClean="0"/>
              <a:t> 2: 10 m/o 1.7kg F Chihuahua- acute respiratory distress, vomiting, anorexia- developed approximately 18 hours after exposure to waterproofing spray containing heptane; treatment: oxygen, bronchodilators, fluids, antibiotics (</a:t>
            </a:r>
            <a:r>
              <a:rPr lang="en-US" baseline="0" dirty="0" err="1" smtClean="0"/>
              <a:t>Unasyn</a:t>
            </a:r>
            <a:r>
              <a:rPr lang="en-US" baseline="0" dirty="0" smtClean="0"/>
              <a:t> then </a:t>
            </a:r>
            <a:r>
              <a:rPr lang="en-US" baseline="0" dirty="0" err="1" smtClean="0"/>
              <a:t>Clavamox</a:t>
            </a:r>
            <a:r>
              <a:rPr lang="en-US" baseline="0" dirty="0" smtClean="0"/>
              <a:t>)</a:t>
            </a:r>
          </a:p>
          <a:p>
            <a:r>
              <a:rPr lang="en-US" baseline="0" dirty="0" smtClean="0"/>
              <a:t>Diagnosis in both dogs was made based on history, clinical signs, hypoxemia based on pulse </a:t>
            </a:r>
            <a:r>
              <a:rPr lang="en-US" baseline="0" dirty="0" err="1" smtClean="0"/>
              <a:t>oximetry</a:t>
            </a:r>
            <a:r>
              <a:rPr lang="en-US" baseline="0" dirty="0" smtClean="0"/>
              <a:t> and thoracic radiographs- </a:t>
            </a:r>
            <a:r>
              <a:rPr lang="en-US" baseline="0" dirty="0" err="1" smtClean="0"/>
              <a:t>biateral</a:t>
            </a:r>
            <a:r>
              <a:rPr lang="en-US" baseline="0" dirty="0" smtClean="0"/>
              <a:t> infiltrates in the absence of overt cardiac disease; arterial blood gas analysis and BALs were not performed</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59</a:t>
            </a:fld>
            <a:endParaRPr lang="en-US"/>
          </a:p>
        </p:txBody>
      </p:sp>
    </p:spTree>
    <p:extLst>
      <p:ext uri="{BB962C8B-B14F-4D97-AF65-F5344CB8AC3E}">
        <p14:creationId xmlns:p14="http://schemas.microsoft.com/office/powerpoint/2010/main" xmlns="" val="37481689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Pennyroyal oil</a:t>
            </a:r>
            <a:r>
              <a:rPr lang="en-US" baseline="0" dirty="0" smtClean="0"/>
              <a:t> </a:t>
            </a:r>
            <a:r>
              <a:rPr lang="en-US" baseline="0" dirty="0" err="1" smtClean="0"/>
              <a:t>tox</a:t>
            </a:r>
            <a:r>
              <a:rPr lang="en-US" baseline="0" dirty="0" smtClean="0"/>
              <a:t>- dog treated for fleas with application of pennyroyal oil- dog died within 48 hours.</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60</a:t>
            </a:fld>
            <a:endParaRPr lang="en-US"/>
          </a:p>
        </p:txBody>
      </p:sp>
    </p:spTree>
    <p:extLst>
      <p:ext uri="{BB962C8B-B14F-4D97-AF65-F5344CB8AC3E}">
        <p14:creationId xmlns:p14="http://schemas.microsoft.com/office/powerpoint/2010/main" xmlns="" val="9544232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Laundry bleach</a:t>
            </a:r>
            <a:r>
              <a:rPr lang="en-US" baseline="0" dirty="0" smtClean="0"/>
              <a:t> is 5.25% sodium hypochlorite solution; powdered formulations used for swimming pool disinfectants contain &gt;50% hypochlorite, usually in the form of calcium salt</a:t>
            </a:r>
          </a:p>
          <a:p>
            <a:r>
              <a:rPr lang="en-US" baseline="0" dirty="0" smtClean="0"/>
              <a:t>Powdered forms are considered more toxic because of the higher concentration of </a:t>
            </a:r>
            <a:r>
              <a:rPr lang="en-US" baseline="0" dirty="0" err="1" smtClean="0"/>
              <a:t>hypochlortie</a:t>
            </a:r>
            <a:r>
              <a:rPr lang="en-US" baseline="0" dirty="0" smtClean="0"/>
              <a:t> and likelihood of prolonged contact</a:t>
            </a:r>
          </a:p>
          <a:p>
            <a:r>
              <a:rPr lang="en-US" baseline="0" dirty="0" smtClean="0"/>
              <a:t>Lethality of hypochlorite </a:t>
            </a:r>
            <a:r>
              <a:rPr lang="en-US" baseline="0" dirty="0" err="1" smtClean="0"/>
              <a:t>tox</a:t>
            </a:r>
            <a:r>
              <a:rPr lang="en-US" baseline="0" dirty="0" smtClean="0"/>
              <a:t> is more a function of concentration than dose</a:t>
            </a:r>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Clinical signs include coughing, retching, tachypnea/dyspnea, wheezing, stridor</a:t>
            </a:r>
          </a:p>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Antacids are contraindicated as they increase gen of </a:t>
            </a:r>
            <a:r>
              <a:rPr lang="en-US" dirty="0" err="1" smtClean="0"/>
              <a:t>hypochlorous</a:t>
            </a:r>
            <a:r>
              <a:rPr lang="en-US" baseline="0" dirty="0" smtClean="0"/>
              <a:t> acid and may promote tissue penetration. </a:t>
            </a:r>
          </a:p>
          <a:p>
            <a:pPr marL="0" marR="0" lvl="1" indent="0" algn="l" defTabSz="457200" rtl="0" eaLnBrk="1" fontAlgn="auto" latinLnBrk="0" hangingPunct="1">
              <a:lnSpc>
                <a:spcPct val="100000"/>
              </a:lnSpc>
              <a:spcBef>
                <a:spcPts val="0"/>
              </a:spcBef>
              <a:spcAft>
                <a:spcPts val="0"/>
              </a:spcAft>
              <a:buClrTx/>
              <a:buSzTx/>
              <a:buFontTx/>
              <a:buNone/>
              <a:tabLst/>
              <a:defRPr/>
            </a:pPr>
            <a:r>
              <a:rPr lang="en-US" baseline="0" dirty="0" err="1" smtClean="0"/>
              <a:t>Bicarb</a:t>
            </a:r>
            <a:r>
              <a:rPr lang="en-US" baseline="0" dirty="0" smtClean="0"/>
              <a:t> causes CO2 </a:t>
            </a:r>
            <a:r>
              <a:rPr lang="en-US" baseline="0" dirty="0" err="1" smtClean="0"/>
              <a:t>pdn</a:t>
            </a:r>
            <a:r>
              <a:rPr lang="en-US" baseline="0" dirty="0" smtClean="0"/>
              <a:t> and can cause gastric distension and formation of </a:t>
            </a:r>
            <a:r>
              <a:rPr lang="en-US" baseline="0" dirty="0" err="1" smtClean="0"/>
              <a:t>hypochlorosu</a:t>
            </a:r>
            <a:r>
              <a:rPr lang="en-US" baseline="0" dirty="0" smtClean="0"/>
              <a:t> acid </a:t>
            </a:r>
            <a:endParaRPr lang="en-US" dirty="0" smtClean="0"/>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61</a:t>
            </a:fld>
            <a:endParaRPr lang="en-US"/>
          </a:p>
        </p:txBody>
      </p:sp>
    </p:spTree>
    <p:extLst>
      <p:ext uri="{BB962C8B-B14F-4D97-AF65-F5344CB8AC3E}">
        <p14:creationId xmlns:p14="http://schemas.microsoft.com/office/powerpoint/2010/main" xmlns="" val="226447203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Satratoxins</a:t>
            </a:r>
            <a:r>
              <a:rPr lang="en-US" dirty="0" smtClean="0"/>
              <a:t>-</a:t>
            </a:r>
            <a:r>
              <a:rPr lang="en-US" baseline="0" dirty="0" smtClean="0"/>
              <a:t> potent protein synth inhibitors</a:t>
            </a:r>
          </a:p>
          <a:p>
            <a:r>
              <a:rPr lang="en-US" baseline="0" dirty="0" smtClean="0"/>
              <a:t>7 </a:t>
            </a:r>
            <a:r>
              <a:rPr lang="en-US" baseline="0" dirty="0" err="1" smtClean="0"/>
              <a:t>mo</a:t>
            </a:r>
            <a:r>
              <a:rPr lang="en-US" baseline="0" dirty="0" smtClean="0"/>
              <a:t> prior to presentation, hurricane hit home of 2 cats; sig mold found in homes</a:t>
            </a:r>
          </a:p>
          <a:p>
            <a:r>
              <a:rPr lang="en-US" baseline="0" dirty="0" smtClean="0"/>
              <a:t>Serum samples from both cats were </a:t>
            </a:r>
            <a:r>
              <a:rPr lang="en-US" baseline="0" dirty="0" err="1" smtClean="0"/>
              <a:t>positve</a:t>
            </a:r>
            <a:r>
              <a:rPr lang="en-US" baseline="0" dirty="0" smtClean="0"/>
              <a:t> for </a:t>
            </a:r>
            <a:r>
              <a:rPr lang="en-US" baseline="0" dirty="0" err="1" smtClean="0"/>
              <a:t>saratoxin</a:t>
            </a:r>
            <a:r>
              <a:rPr lang="en-US" baseline="0" dirty="0" smtClean="0"/>
              <a:t> G adducts, biomarkers for S. </a:t>
            </a:r>
            <a:r>
              <a:rPr lang="en-US" baseline="0" dirty="0" err="1" smtClean="0"/>
              <a:t>chartarum</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65</a:t>
            </a:fld>
            <a:endParaRPr lang="en-US"/>
          </a:p>
        </p:txBody>
      </p:sp>
    </p:spTree>
    <p:extLst>
      <p:ext uri="{BB962C8B-B14F-4D97-AF65-F5344CB8AC3E}">
        <p14:creationId xmlns:p14="http://schemas.microsoft.com/office/powerpoint/2010/main" xmlns="" val="13257467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All cats</a:t>
            </a:r>
            <a:r>
              <a:rPr lang="en-US" baseline="0" dirty="0" smtClean="0"/>
              <a:t> had transient pyrexia and/or lethargy, vomiting, </a:t>
            </a:r>
            <a:r>
              <a:rPr lang="en-US" baseline="0" dirty="0" err="1" smtClean="0"/>
              <a:t>inappetance</a:t>
            </a:r>
            <a:r>
              <a:rPr lang="en-US" baseline="0" dirty="0" smtClean="0"/>
              <a:t> and an acute infusion reaction prevented by administering atropine-diphenhydramine</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66</a:t>
            </a:fld>
            <a:endParaRPr lang="en-US"/>
          </a:p>
        </p:txBody>
      </p:sp>
    </p:spTree>
    <p:extLst>
      <p:ext uri="{BB962C8B-B14F-4D97-AF65-F5344CB8AC3E}">
        <p14:creationId xmlns:p14="http://schemas.microsoft.com/office/powerpoint/2010/main" xmlns="" val="8675596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Molecular</a:t>
            </a:r>
            <a:r>
              <a:rPr lang="en-US" baseline="0" dirty="0" smtClean="0"/>
              <a:t> oxygen itself is generally nontoxic and only modestly reactive.  However, when it is chemically reduced by the sequential addition of electrons, it forms partially reduced reactive O2 species, as above (O2- = superoxide anion radical, H2O2=hydrogen peroxide and OH= hydroxyl radical).  Superoxide is only modestly reactive.  It can, yield the very highly reactive hydroxyl radical</a:t>
            </a:r>
          </a:p>
          <a:p>
            <a:r>
              <a:rPr lang="en-US" baseline="0" dirty="0" smtClean="0"/>
              <a:t>Alternatively, superoxide can react with nitric oxide, NO-, also a free radical, forming the very highly reactive </a:t>
            </a:r>
            <a:r>
              <a:rPr lang="en-US" baseline="0" dirty="0" err="1" smtClean="0"/>
              <a:t>peroxynitrite</a:t>
            </a:r>
            <a:r>
              <a:rPr lang="en-US" baseline="0" dirty="0" smtClean="0"/>
              <a:t> anion, ONOO.</a:t>
            </a:r>
          </a:p>
          <a:p>
            <a:endParaRPr lang="en-US" baseline="0" dirty="0" smtClean="0"/>
          </a:p>
          <a:p>
            <a:r>
              <a:rPr lang="en-US" baseline="0" dirty="0" smtClean="0"/>
              <a:t>HO is the most reactive radical- acts locally; superoxide and H2O2 can travel distally.</a:t>
            </a:r>
          </a:p>
          <a:p>
            <a:endParaRPr lang="en-US" baseline="0" dirty="0" smtClean="0"/>
          </a:p>
          <a:p>
            <a:r>
              <a:rPr lang="en-US" baseline="0" dirty="0" smtClean="0"/>
              <a:t>High </a:t>
            </a:r>
            <a:r>
              <a:rPr lang="en-US" baseline="0" dirty="0" err="1" smtClean="0"/>
              <a:t>reactivities</a:t>
            </a:r>
            <a:r>
              <a:rPr lang="en-US" baseline="0" dirty="0" smtClean="0"/>
              <a:t> </a:t>
            </a:r>
            <a:r>
              <a:rPr lang="en-US" baseline="0" dirty="0" err="1" smtClean="0"/>
              <a:t>d.t</a:t>
            </a:r>
            <a:r>
              <a:rPr lang="en-US" baseline="0" dirty="0" smtClean="0"/>
              <a:t> high affinity for additional electrons.  Therefore, they pull electrons from nearest available molecule, resulting in oxidative damage to nearby lipids, proteins and DNA.  This results in lipid peroxidation, enzyme inhibition and DNA strand breakage, which can lead ultimately to loss of cell integrity and cell death</a:t>
            </a:r>
          </a:p>
        </p:txBody>
      </p:sp>
      <p:sp>
        <p:nvSpPr>
          <p:cNvPr id="4" name="Slide Number Placeholder 3"/>
          <p:cNvSpPr>
            <a:spLocks noGrp="1"/>
          </p:cNvSpPr>
          <p:nvPr>
            <p:ph type="sldNum" sz="quarter" idx="10"/>
          </p:nvPr>
        </p:nvSpPr>
        <p:spPr/>
        <p:txBody>
          <a:bodyPr/>
          <a:lstStyle/>
          <a:p>
            <a:fld id="{EF1D7A42-E273-954B-8A19-2E96C324E50C}" type="slidenum">
              <a:rPr lang="en-US" smtClean="0"/>
              <a:pPr/>
              <a:t>8</a:t>
            </a:fld>
            <a:endParaRPr lang="en-US"/>
          </a:p>
        </p:txBody>
      </p:sp>
    </p:spTree>
    <p:extLst>
      <p:ext uri="{BB962C8B-B14F-4D97-AF65-F5344CB8AC3E}">
        <p14:creationId xmlns:p14="http://schemas.microsoft.com/office/powerpoint/2010/main" xmlns="" val="661564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in the </a:t>
            </a:r>
            <a:r>
              <a:rPr lang="en-US" dirty="0" err="1" smtClean="0"/>
              <a:t>normoxic</a:t>
            </a:r>
            <a:r>
              <a:rPr lang="en-US" dirty="0" smtClean="0"/>
              <a:t> environment only 0.1-1% of the electrons transferred</a:t>
            </a:r>
            <a:r>
              <a:rPr lang="en-US" baseline="0" dirty="0" smtClean="0"/>
              <a:t> to O2 result in O2- production in most cells; the production of O2- is markedly increased under </a:t>
            </a:r>
            <a:r>
              <a:rPr lang="en-US" baseline="0" dirty="0" err="1" smtClean="0"/>
              <a:t>hyperoxic</a:t>
            </a:r>
            <a:r>
              <a:rPr lang="en-US" baseline="0" dirty="0" smtClean="0"/>
              <a:t> conditions.</a:t>
            </a:r>
          </a:p>
          <a:p>
            <a:r>
              <a:rPr lang="en-US" baseline="0" dirty="0" smtClean="0"/>
              <a:t>OH</a:t>
            </a:r>
            <a:r>
              <a:rPr lang="en-US" baseline="30000" dirty="0" smtClean="0"/>
              <a:t>-</a:t>
            </a:r>
            <a:r>
              <a:rPr lang="en-US" baseline="0" dirty="0" smtClean="0"/>
              <a:t>= hydroxyl radical</a:t>
            </a:r>
          </a:p>
          <a:p>
            <a:r>
              <a:rPr lang="en-US" baseline="0" dirty="0" smtClean="0"/>
              <a:t>Produced HO</a:t>
            </a:r>
            <a:r>
              <a:rPr lang="en-US" baseline="30000" dirty="0" smtClean="0"/>
              <a:t>.</a:t>
            </a:r>
            <a:r>
              <a:rPr lang="en-US" baseline="0" dirty="0" smtClean="0"/>
              <a:t> And ONOO</a:t>
            </a:r>
            <a:r>
              <a:rPr lang="en-US" baseline="30000" dirty="0" smtClean="0"/>
              <a:t>- </a:t>
            </a:r>
            <a:r>
              <a:rPr lang="en-US" baseline="0" dirty="0" smtClean="0"/>
              <a:t>are among the most potent oxidants in biological systems capable of oxidizing DNA, proteins and lipids leading to tissue injury</a:t>
            </a:r>
          </a:p>
          <a:p>
            <a:r>
              <a:rPr lang="en-US" baseline="0" dirty="0" smtClean="0"/>
              <a:t>Haber-Weiss reaction demonstrates HO</a:t>
            </a:r>
            <a:r>
              <a:rPr lang="en-US" baseline="30000" dirty="0" smtClean="0"/>
              <a:t>.</a:t>
            </a:r>
            <a:r>
              <a:rPr lang="en-US" baseline="0" dirty="0" smtClean="0"/>
              <a:t> Formation by the metal-catalyzed decomposition of H</a:t>
            </a:r>
            <a:r>
              <a:rPr lang="en-US" baseline="-25000" dirty="0" smtClean="0"/>
              <a:t>2</a:t>
            </a:r>
            <a:r>
              <a:rPr lang="en-US" baseline="0" dirty="0" smtClean="0"/>
              <a:t>O</a:t>
            </a:r>
            <a:r>
              <a:rPr lang="en-US" baseline="-25000" dirty="0" smtClean="0"/>
              <a:t>2</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9</a:t>
            </a:fld>
            <a:endParaRPr lang="en-US"/>
          </a:p>
        </p:txBody>
      </p:sp>
    </p:spTree>
    <p:extLst>
      <p:ext uri="{BB962C8B-B14F-4D97-AF65-F5344CB8AC3E}">
        <p14:creationId xmlns:p14="http://schemas.microsoft.com/office/powerpoint/2010/main" xmlns="" val="422793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Hydrogen peroxide,</a:t>
            </a:r>
            <a:r>
              <a:rPr lang="en-US" baseline="0" dirty="0" smtClean="0"/>
              <a:t> in turn, is further reduced by transition metals to generate the hydroxyl radical.</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10</a:t>
            </a:fld>
            <a:endParaRPr lang="en-US"/>
          </a:p>
        </p:txBody>
      </p:sp>
    </p:spTree>
    <p:extLst>
      <p:ext uri="{BB962C8B-B14F-4D97-AF65-F5344CB8AC3E}">
        <p14:creationId xmlns:p14="http://schemas.microsoft.com/office/powerpoint/2010/main" xmlns="" val="8675020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Ubisemiquinone</a:t>
            </a:r>
            <a:r>
              <a:rPr lang="en-US" baseline="0" dirty="0" smtClean="0"/>
              <a:t> is generated from a one-electron transfer to form the </a:t>
            </a:r>
            <a:r>
              <a:rPr lang="en-US" baseline="0" dirty="0" err="1" smtClean="0"/>
              <a:t>ubisemiquinone</a:t>
            </a:r>
            <a:r>
              <a:rPr lang="en-US" baseline="0" dirty="0" smtClean="0"/>
              <a:t> radical, which is </a:t>
            </a:r>
            <a:r>
              <a:rPr lang="en-US" baseline="0" dirty="0" err="1" smtClean="0"/>
              <a:t>reoxidized</a:t>
            </a:r>
            <a:r>
              <a:rPr lang="en-US" baseline="0" dirty="0" smtClean="0"/>
              <a:t> by molecular oxygen to form the superoxide radical</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11</a:t>
            </a:fld>
            <a:endParaRPr lang="en-US"/>
          </a:p>
        </p:txBody>
      </p:sp>
    </p:spTree>
    <p:extLst>
      <p:ext uri="{BB962C8B-B14F-4D97-AF65-F5344CB8AC3E}">
        <p14:creationId xmlns:p14="http://schemas.microsoft.com/office/powerpoint/2010/main" xmlns="" val="3794043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i.e. binding of intracellular iron to ferritin to prevent its participation in the Haber-Weiss reaction</a:t>
            </a:r>
            <a:endParaRPr lang="en-US" dirty="0"/>
          </a:p>
        </p:txBody>
      </p:sp>
      <p:sp>
        <p:nvSpPr>
          <p:cNvPr id="4" name="Slide Number Placeholder 3"/>
          <p:cNvSpPr>
            <a:spLocks noGrp="1"/>
          </p:cNvSpPr>
          <p:nvPr>
            <p:ph type="sldNum" sz="quarter" idx="10"/>
          </p:nvPr>
        </p:nvSpPr>
        <p:spPr/>
        <p:txBody>
          <a:bodyPr/>
          <a:lstStyle/>
          <a:p>
            <a:fld id="{EF1D7A42-E273-954B-8A19-2E96C324E50C}" type="slidenum">
              <a:rPr lang="en-US" smtClean="0"/>
              <a:pPr/>
              <a:t>12</a:t>
            </a:fld>
            <a:endParaRPr lang="en-US"/>
          </a:p>
        </p:txBody>
      </p:sp>
    </p:spTree>
    <p:extLst>
      <p:ext uri="{BB962C8B-B14F-4D97-AF65-F5344CB8AC3E}">
        <p14:creationId xmlns:p14="http://schemas.microsoft.com/office/powerpoint/2010/main" xmlns="" val="27897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p:txBody>
          <a:bodyPr/>
          <a:lstStyle/>
          <a:p>
            <a:fld id="{3F92F8A5-EA9A-7843-A9E9-F6DF0C65E836}" type="datetimeFigureOut">
              <a:rPr lang="en-US" smtClean="0"/>
              <a:pPr/>
              <a:t>3/12/2012</a:t>
            </a:fld>
            <a:endParaRPr lang="en-US"/>
          </a:p>
        </p:txBody>
      </p:sp>
      <p:sp>
        <p:nvSpPr>
          <p:cNvPr id="16" name="Slide Number Placeholder 15"/>
          <p:cNvSpPr>
            <a:spLocks noGrp="1"/>
          </p:cNvSpPr>
          <p:nvPr>
            <p:ph type="sldNum" sz="quarter" idx="11"/>
          </p:nvPr>
        </p:nvSpPr>
        <p:spPr/>
        <p:txBody>
          <a:bodyPr/>
          <a:lstStyle/>
          <a:p>
            <a:fld id="{E2E39758-512F-9446-90ED-0C382355E5B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92F8A5-EA9A-7843-A9E9-F6DF0C65E836}" type="datetimeFigureOut">
              <a:rPr lang="en-US" smtClean="0"/>
              <a:pPr/>
              <a:t>3/12/2012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E39758-512F-9446-90ED-0C382355E5B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F92F8A5-EA9A-7843-A9E9-F6DF0C65E836}" type="datetimeFigureOut">
              <a:rPr lang="en-US" smtClean="0"/>
              <a:pPr/>
              <a:t>3/12/2012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E39758-512F-9446-90ED-0C382355E5B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4" name="Date Placeholder 13"/>
          <p:cNvSpPr>
            <a:spLocks noGrp="1"/>
          </p:cNvSpPr>
          <p:nvPr>
            <p:ph type="dt" sz="half" idx="10"/>
          </p:nvPr>
        </p:nvSpPr>
        <p:spPr/>
        <p:txBody>
          <a:bodyPr/>
          <a:lstStyle/>
          <a:p>
            <a:fld id="{3F92F8A5-EA9A-7843-A9E9-F6DF0C65E836}" type="datetimeFigureOut">
              <a:rPr lang="en-US" smtClean="0"/>
              <a:pPr/>
              <a:t>3/12/2012</a:t>
            </a:fld>
            <a:endParaRPr lang="en-US"/>
          </a:p>
        </p:txBody>
      </p:sp>
      <p:sp>
        <p:nvSpPr>
          <p:cNvPr id="15" name="Slide Number Placeholder 14"/>
          <p:cNvSpPr>
            <a:spLocks noGrp="1"/>
          </p:cNvSpPr>
          <p:nvPr>
            <p:ph type="sldNum" sz="quarter" idx="11"/>
          </p:nvPr>
        </p:nvSpPr>
        <p:spPr/>
        <p:txBody>
          <a:bodyPr/>
          <a:lstStyle/>
          <a:p>
            <a:fld id="{E2E39758-512F-9446-90ED-0C382355E5BF}"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fld id="{3F92F8A5-EA9A-7843-A9E9-F6DF0C65E836}" type="datetimeFigureOut">
              <a:rPr lang="en-US" smtClean="0"/>
              <a:pPr/>
              <a:t>3/12/2012</a:t>
            </a:fld>
            <a:endParaRPr lang="en-US"/>
          </a:p>
        </p:txBody>
      </p:sp>
      <p:sp>
        <p:nvSpPr>
          <p:cNvPr id="13" name="Slide Number Placeholder 12"/>
          <p:cNvSpPr>
            <a:spLocks noGrp="1"/>
          </p:cNvSpPr>
          <p:nvPr>
            <p:ph type="sldNum" sz="quarter" idx="11"/>
          </p:nvPr>
        </p:nvSpPr>
        <p:spPr/>
        <p:txBody>
          <a:bodyPr/>
          <a:lstStyle/>
          <a:p>
            <a:fld id="{E2E39758-512F-9446-90ED-0C382355E5BF}"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3F92F8A5-EA9A-7843-A9E9-F6DF0C65E836}" type="datetimeFigureOut">
              <a:rPr lang="en-US" smtClean="0"/>
              <a:pPr/>
              <a:t>3/12/2012</a:t>
            </a:fld>
            <a:endParaRPr lang="en-US"/>
          </a:p>
        </p:txBody>
      </p:sp>
      <p:sp>
        <p:nvSpPr>
          <p:cNvPr id="9" name="Slide Number Placeholder 8"/>
          <p:cNvSpPr>
            <a:spLocks noGrp="1"/>
          </p:cNvSpPr>
          <p:nvPr>
            <p:ph type="sldNum" sz="quarter" idx="11"/>
          </p:nvPr>
        </p:nvSpPr>
        <p:spPr/>
        <p:txBody>
          <a:bodyPr/>
          <a:lstStyle/>
          <a:p>
            <a:fld id="{E2E39758-512F-9446-90ED-0C382355E5BF}"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3F92F8A5-EA9A-7843-A9E9-F6DF0C65E836}" type="datetimeFigureOut">
              <a:rPr lang="en-US" smtClean="0"/>
              <a:pPr/>
              <a:t>3/12/2012</a:t>
            </a:fld>
            <a:endParaRPr lang="en-US"/>
          </a:p>
        </p:txBody>
      </p:sp>
      <p:sp>
        <p:nvSpPr>
          <p:cNvPr id="15" name="Slide Number Placeholder 14"/>
          <p:cNvSpPr>
            <a:spLocks noGrp="1"/>
          </p:cNvSpPr>
          <p:nvPr>
            <p:ph type="sldNum" sz="quarter" idx="11"/>
          </p:nvPr>
        </p:nvSpPr>
        <p:spPr/>
        <p:txBody>
          <a:bodyPr/>
          <a:lstStyle/>
          <a:p>
            <a:fld id="{E2E39758-512F-9446-90ED-0C382355E5BF}"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3F92F8A5-EA9A-7843-A9E9-F6DF0C65E836}" type="datetimeFigureOut">
              <a:rPr lang="en-US" smtClean="0"/>
              <a:pPr/>
              <a:t>3/12/2012</a:t>
            </a:fld>
            <a:endParaRPr lang="en-US"/>
          </a:p>
        </p:txBody>
      </p:sp>
      <p:sp>
        <p:nvSpPr>
          <p:cNvPr id="8" name="Slide Number Placeholder 7"/>
          <p:cNvSpPr>
            <a:spLocks noGrp="1"/>
          </p:cNvSpPr>
          <p:nvPr>
            <p:ph type="sldNum" sz="quarter" idx="11"/>
          </p:nvPr>
        </p:nvSpPr>
        <p:spPr/>
        <p:txBody>
          <a:bodyPr/>
          <a:lstStyle/>
          <a:p>
            <a:fld id="{E2E39758-512F-9446-90ED-0C382355E5BF}"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F92F8A5-EA9A-7843-A9E9-F6DF0C65E836}" type="datetimeFigureOut">
              <a:rPr lang="en-US" smtClean="0"/>
              <a:pPr/>
              <a:t>3/12/2012</a:t>
            </a:fld>
            <a:endParaRPr lang="en-US"/>
          </a:p>
        </p:txBody>
      </p:sp>
      <p:sp>
        <p:nvSpPr>
          <p:cNvPr id="6" name="Slide Number Placeholder 5"/>
          <p:cNvSpPr>
            <a:spLocks noGrp="1"/>
          </p:cNvSpPr>
          <p:nvPr>
            <p:ph type="sldNum" sz="quarter" idx="11"/>
          </p:nvPr>
        </p:nvSpPr>
        <p:spPr/>
        <p:txBody>
          <a:bodyPr/>
          <a:lstStyle/>
          <a:p>
            <a:fld id="{E2E39758-512F-9446-90ED-0C382355E5BF}" type="slidenum">
              <a:rPr lang="en-US" smtClean="0"/>
              <a:pPr/>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3F92F8A5-EA9A-7843-A9E9-F6DF0C65E836}" type="datetimeFigureOut">
              <a:rPr lang="en-US" smtClean="0"/>
              <a:pPr/>
              <a:t>3/12/2012</a:t>
            </a:fld>
            <a:endParaRPr lang="en-US"/>
          </a:p>
        </p:txBody>
      </p:sp>
      <p:sp>
        <p:nvSpPr>
          <p:cNvPr id="16" name="Slide Number Placeholder 15"/>
          <p:cNvSpPr>
            <a:spLocks noGrp="1"/>
          </p:cNvSpPr>
          <p:nvPr>
            <p:ph type="sldNum" sz="quarter" idx="11"/>
          </p:nvPr>
        </p:nvSpPr>
        <p:spPr/>
        <p:txBody>
          <a:bodyPr/>
          <a:lstStyle/>
          <a:p>
            <a:fld id="{E2E39758-512F-9446-90ED-0C382355E5BF}"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fld id="{3F92F8A5-EA9A-7843-A9E9-F6DF0C65E836}" type="datetimeFigureOut">
              <a:rPr lang="en-US" smtClean="0"/>
              <a:pPr/>
              <a:t>3/12/2012</a:t>
            </a:fld>
            <a:endParaRPr lang="en-US"/>
          </a:p>
        </p:txBody>
      </p:sp>
      <p:sp>
        <p:nvSpPr>
          <p:cNvPr id="14" name="Slide Number Placeholder 13"/>
          <p:cNvSpPr>
            <a:spLocks noGrp="1"/>
          </p:cNvSpPr>
          <p:nvPr>
            <p:ph type="sldNum" sz="quarter" idx="11"/>
          </p:nvPr>
        </p:nvSpPr>
        <p:spPr/>
        <p:txBody>
          <a:bodyPr/>
          <a:lstStyle/>
          <a:p>
            <a:fld id="{E2E39758-512F-9446-90ED-0C382355E5BF}" type="slidenum">
              <a:rPr lang="en-US" smtClean="0"/>
              <a:pPr/>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3F92F8A5-EA9A-7843-A9E9-F6DF0C65E836}" type="datetimeFigureOut">
              <a:rPr lang="en-US" smtClean="0"/>
              <a:pPr/>
              <a:t>3/12/2012</a:t>
            </a:fld>
            <a:endParaRPr lang="en-US"/>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E2E39758-512F-9446-90ED-0C382355E5BF}"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Oxygen</a:t>
            </a:r>
            <a:r>
              <a:rPr lang="en-US" dirty="0" smtClean="0"/>
              <a:t> </a:t>
            </a:r>
            <a:r>
              <a:rPr lang="en-US" sz="4800" dirty="0" smtClean="0"/>
              <a:t>and other Pulmonary Toxins</a:t>
            </a:r>
            <a:endParaRPr lang="en-US" sz="4800" dirty="0"/>
          </a:p>
        </p:txBody>
      </p:sp>
      <p:sp>
        <p:nvSpPr>
          <p:cNvPr id="3" name="Subtitle 2"/>
          <p:cNvSpPr>
            <a:spLocks noGrp="1"/>
          </p:cNvSpPr>
          <p:nvPr>
            <p:ph type="subTitle" idx="1"/>
          </p:nvPr>
        </p:nvSpPr>
        <p:spPr>
          <a:xfrm>
            <a:off x="2133600" y="3375491"/>
            <a:ext cx="6172200" cy="889444"/>
          </a:xfrm>
        </p:spPr>
        <p:txBody>
          <a:bodyPr>
            <a:normAutofit fontScale="85000" lnSpcReduction="20000"/>
          </a:bodyPr>
          <a:lstStyle/>
          <a:p>
            <a:r>
              <a:rPr lang="en-US" dirty="0" smtClean="0"/>
              <a:t>Jillian DiFazio, DVM</a:t>
            </a:r>
          </a:p>
          <a:p>
            <a:r>
              <a:rPr lang="en-US" dirty="0" smtClean="0"/>
              <a:t>Emergency and Critical Care Resident</a:t>
            </a:r>
          </a:p>
          <a:p>
            <a:r>
              <a:rPr lang="en-US" dirty="0" smtClean="0"/>
              <a:t>Board Review 1/18/12</a:t>
            </a:r>
            <a:endParaRPr lang="en-US" dirty="0"/>
          </a:p>
        </p:txBody>
      </p:sp>
    </p:spTree>
    <p:extLst>
      <p:ext uri="{BB962C8B-B14F-4D97-AF65-F5344CB8AC3E}">
        <p14:creationId xmlns:p14="http://schemas.microsoft.com/office/powerpoint/2010/main" xmlns="" val="28689360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6783" y="1628012"/>
            <a:ext cx="8547696" cy="4916596"/>
          </a:xfrm>
        </p:spPr>
        <p:txBody>
          <a:bodyPr>
            <a:normAutofit/>
          </a:bodyPr>
          <a:lstStyle/>
          <a:p>
            <a:r>
              <a:rPr lang="en-US" dirty="0"/>
              <a:t>Spontaneous/enzymatic </a:t>
            </a:r>
            <a:r>
              <a:rPr lang="en-US" dirty="0" err="1"/>
              <a:t>dismutation</a:t>
            </a:r>
            <a:r>
              <a:rPr lang="en-US" dirty="0"/>
              <a:t> of O2</a:t>
            </a:r>
            <a:r>
              <a:rPr lang="en-US" baseline="30000" dirty="0"/>
              <a:t>-</a:t>
            </a:r>
            <a:r>
              <a:rPr lang="en-US" dirty="0"/>
              <a:t> produces hydrogen peroxide</a:t>
            </a:r>
          </a:p>
          <a:p>
            <a:pPr lvl="1"/>
            <a:r>
              <a:rPr lang="en-US" dirty="0"/>
              <a:t>O</a:t>
            </a:r>
            <a:r>
              <a:rPr lang="en-US" baseline="-25000" dirty="0"/>
              <a:t>2</a:t>
            </a:r>
            <a:r>
              <a:rPr lang="en-US" baseline="30000" dirty="0"/>
              <a:t>-</a:t>
            </a:r>
            <a:r>
              <a:rPr lang="en-US" dirty="0"/>
              <a:t> + O</a:t>
            </a:r>
            <a:r>
              <a:rPr lang="en-US" baseline="-25000" dirty="0"/>
              <a:t>2</a:t>
            </a:r>
            <a:r>
              <a:rPr lang="en-US" baseline="30000" dirty="0"/>
              <a:t>=</a:t>
            </a:r>
            <a:r>
              <a:rPr lang="en-US" dirty="0"/>
              <a:t> + 2H</a:t>
            </a:r>
            <a:r>
              <a:rPr lang="en-US" baseline="30000" dirty="0"/>
              <a:t>+</a:t>
            </a:r>
            <a:r>
              <a:rPr lang="en-US" dirty="0"/>
              <a:t> </a:t>
            </a:r>
            <a:r>
              <a:rPr lang="en-US" dirty="0">
                <a:latin typeface="Wingdings"/>
                <a:ea typeface="Wingdings"/>
                <a:cs typeface="Wingdings"/>
                <a:sym typeface="Wingdings"/>
              </a:rPr>
              <a:t></a:t>
            </a:r>
            <a:r>
              <a:rPr lang="en-US" dirty="0">
                <a:sym typeface="Wingdings"/>
              </a:rPr>
              <a:t> H</a:t>
            </a:r>
            <a:r>
              <a:rPr lang="en-US" baseline="-25000" dirty="0">
                <a:sym typeface="Wingdings"/>
              </a:rPr>
              <a:t>2</a:t>
            </a:r>
            <a:r>
              <a:rPr lang="en-US" dirty="0">
                <a:sym typeface="Wingdings"/>
              </a:rPr>
              <a:t>O</a:t>
            </a:r>
            <a:r>
              <a:rPr lang="en-US" baseline="-25000" dirty="0">
                <a:sym typeface="Wingdings"/>
              </a:rPr>
              <a:t>2 </a:t>
            </a:r>
            <a:r>
              <a:rPr lang="en-US" dirty="0">
                <a:sym typeface="Wingdings"/>
              </a:rPr>
              <a:t> + O</a:t>
            </a:r>
            <a:r>
              <a:rPr lang="en-US" baseline="-25000" dirty="0">
                <a:sym typeface="Wingdings"/>
              </a:rPr>
              <a:t>2</a:t>
            </a:r>
            <a:r>
              <a:rPr lang="en-US" dirty="0">
                <a:sym typeface="Wingdings"/>
              </a:rPr>
              <a:t> </a:t>
            </a:r>
          </a:p>
          <a:p>
            <a:pPr lvl="1"/>
            <a:r>
              <a:rPr lang="en-US" dirty="0">
                <a:sym typeface="Wingdings"/>
              </a:rPr>
              <a:t>Hydrogen peroxide can also be produced directly from O2 via enzymatic bivalent reduction</a:t>
            </a:r>
          </a:p>
          <a:p>
            <a:r>
              <a:rPr lang="en-US" dirty="0">
                <a:sym typeface="Wingdings"/>
              </a:rPr>
              <a:t>Oxidation of the [4Fe-4S] cluster-containing </a:t>
            </a:r>
            <a:r>
              <a:rPr lang="en-US" dirty="0" err="1">
                <a:sym typeface="Wingdings"/>
              </a:rPr>
              <a:t>dehydratase</a:t>
            </a:r>
            <a:r>
              <a:rPr lang="en-US" dirty="0">
                <a:sym typeface="Wingdings"/>
              </a:rPr>
              <a:t> by O</a:t>
            </a:r>
            <a:r>
              <a:rPr lang="en-US" baseline="-25000" dirty="0">
                <a:sym typeface="Wingdings"/>
              </a:rPr>
              <a:t>2</a:t>
            </a:r>
            <a:r>
              <a:rPr lang="en-US" baseline="30000" dirty="0">
                <a:sym typeface="Wingdings"/>
              </a:rPr>
              <a:t>-</a:t>
            </a:r>
            <a:r>
              <a:rPr lang="en-US" dirty="0">
                <a:sym typeface="Wingdings"/>
              </a:rPr>
              <a:t> inactivates the enzymes and releases </a:t>
            </a:r>
            <a:r>
              <a:rPr lang="en-US" dirty="0" err="1">
                <a:sym typeface="Wingdings"/>
              </a:rPr>
              <a:t>Fe</a:t>
            </a:r>
            <a:r>
              <a:rPr lang="en-US" baseline="30000" dirty="0" err="1">
                <a:sym typeface="Wingdings"/>
              </a:rPr>
              <a:t>II</a:t>
            </a:r>
            <a:r>
              <a:rPr lang="en-US" dirty="0">
                <a:sym typeface="Wingdings"/>
              </a:rPr>
              <a:t> from the cluster</a:t>
            </a:r>
          </a:p>
          <a:p>
            <a:pPr lvl="1"/>
            <a:r>
              <a:rPr lang="en-US" dirty="0" smtClean="0">
                <a:sym typeface="Wingdings"/>
              </a:rPr>
              <a:t>Released </a:t>
            </a:r>
            <a:r>
              <a:rPr lang="en-US" dirty="0" err="1">
                <a:sym typeface="Wingdings"/>
              </a:rPr>
              <a:t>Fe</a:t>
            </a:r>
            <a:r>
              <a:rPr lang="en-US" baseline="30000" dirty="0" err="1">
                <a:sym typeface="Wingdings"/>
              </a:rPr>
              <a:t>II</a:t>
            </a:r>
            <a:r>
              <a:rPr lang="en-US" dirty="0">
                <a:sym typeface="Wingdings"/>
              </a:rPr>
              <a:t> can then reduce H</a:t>
            </a:r>
            <a:r>
              <a:rPr lang="en-US" baseline="-25000" dirty="0">
                <a:sym typeface="Wingdings"/>
              </a:rPr>
              <a:t>2</a:t>
            </a:r>
            <a:r>
              <a:rPr lang="en-US" dirty="0">
                <a:sym typeface="Wingdings"/>
              </a:rPr>
              <a:t>O</a:t>
            </a:r>
            <a:r>
              <a:rPr lang="en-US" baseline="-25000" dirty="0">
                <a:sym typeface="Wingdings"/>
              </a:rPr>
              <a:t>2</a:t>
            </a:r>
            <a:r>
              <a:rPr lang="en-US" dirty="0">
                <a:sym typeface="Wingdings"/>
              </a:rPr>
              <a:t> in </a:t>
            </a:r>
            <a:r>
              <a:rPr lang="en-US" dirty="0" smtClean="0">
                <a:sym typeface="Wingdings"/>
              </a:rPr>
              <a:t>the Haber-Weiss (</a:t>
            </a:r>
            <a:r>
              <a:rPr lang="en-US" dirty="0" err="1" smtClean="0">
                <a:sym typeface="Wingdings"/>
              </a:rPr>
              <a:t>fenton</a:t>
            </a:r>
            <a:r>
              <a:rPr lang="en-US" dirty="0">
                <a:sym typeface="Wingdings"/>
              </a:rPr>
              <a:t>-</a:t>
            </a:r>
            <a:r>
              <a:rPr lang="en-US" dirty="0" smtClean="0">
                <a:sym typeface="Wingdings"/>
              </a:rPr>
              <a:t>type) </a:t>
            </a:r>
            <a:r>
              <a:rPr lang="en-US" dirty="0">
                <a:sym typeface="Wingdings"/>
              </a:rPr>
              <a:t>reaction producing OH</a:t>
            </a:r>
            <a:r>
              <a:rPr lang="en-US" baseline="30000" dirty="0">
                <a:sym typeface="Wingdings"/>
              </a:rPr>
              <a:t>.</a:t>
            </a:r>
            <a:endParaRPr lang="en-US" dirty="0">
              <a:sym typeface="Wingdings"/>
            </a:endParaRPr>
          </a:p>
          <a:p>
            <a:pPr lvl="2"/>
            <a:r>
              <a:rPr lang="en-US" dirty="0" err="1">
                <a:sym typeface="Wingdings"/>
              </a:rPr>
              <a:t>Fe</a:t>
            </a:r>
            <a:r>
              <a:rPr lang="en-US" baseline="30000" dirty="0" err="1">
                <a:sym typeface="Wingdings"/>
              </a:rPr>
              <a:t>II</a:t>
            </a:r>
            <a:r>
              <a:rPr lang="en-US" dirty="0">
                <a:sym typeface="Wingdings"/>
              </a:rPr>
              <a:t> + H</a:t>
            </a:r>
            <a:r>
              <a:rPr lang="en-US" baseline="-25000" dirty="0">
                <a:sym typeface="Wingdings"/>
              </a:rPr>
              <a:t>2</a:t>
            </a:r>
            <a:r>
              <a:rPr lang="en-US" dirty="0">
                <a:sym typeface="Wingdings"/>
              </a:rPr>
              <a:t>O</a:t>
            </a:r>
            <a:r>
              <a:rPr lang="en-US" baseline="-25000" dirty="0">
                <a:sym typeface="Wingdings"/>
              </a:rPr>
              <a:t>2</a:t>
            </a:r>
            <a:r>
              <a:rPr lang="en-US" dirty="0">
                <a:sym typeface="Wingdings"/>
              </a:rPr>
              <a:t> </a:t>
            </a:r>
            <a:r>
              <a:rPr lang="en-US" dirty="0">
                <a:latin typeface="Wingdings"/>
                <a:ea typeface="Wingdings"/>
                <a:cs typeface="Wingdings"/>
                <a:sym typeface="Wingdings"/>
              </a:rPr>
              <a:t></a:t>
            </a:r>
            <a:r>
              <a:rPr lang="en-US" dirty="0">
                <a:sym typeface="Wingdings"/>
              </a:rPr>
              <a:t> </a:t>
            </a:r>
            <a:r>
              <a:rPr lang="en-US" dirty="0" err="1">
                <a:sym typeface="Wingdings"/>
              </a:rPr>
              <a:t>Fe</a:t>
            </a:r>
            <a:r>
              <a:rPr lang="en-US" baseline="30000" dirty="0" err="1">
                <a:sym typeface="Wingdings"/>
              </a:rPr>
              <a:t>III</a:t>
            </a:r>
            <a:r>
              <a:rPr lang="en-US" dirty="0">
                <a:sym typeface="Wingdings"/>
              </a:rPr>
              <a:t> + HO</a:t>
            </a:r>
            <a:r>
              <a:rPr lang="en-US" baseline="30000" dirty="0">
                <a:sym typeface="Wingdings"/>
              </a:rPr>
              <a:t>.</a:t>
            </a:r>
            <a:r>
              <a:rPr lang="en-US" dirty="0">
                <a:sym typeface="Wingdings"/>
              </a:rPr>
              <a:t> + OH</a:t>
            </a:r>
            <a:r>
              <a:rPr lang="en-US" baseline="30000" dirty="0">
                <a:sym typeface="Wingdings"/>
              </a:rPr>
              <a:t>-</a:t>
            </a:r>
          </a:p>
          <a:p>
            <a:r>
              <a:rPr lang="en-US" dirty="0" smtClean="0">
                <a:sym typeface="Wingdings"/>
              </a:rPr>
              <a:t>[ </a:t>
            </a:r>
            <a:r>
              <a:rPr lang="en-US" dirty="0" err="1">
                <a:sym typeface="Wingdings"/>
              </a:rPr>
              <a:t>Fe</a:t>
            </a:r>
            <a:r>
              <a:rPr lang="en-US" baseline="30000" dirty="0" err="1">
                <a:sym typeface="Wingdings"/>
              </a:rPr>
              <a:t>III</a:t>
            </a:r>
            <a:r>
              <a:rPr lang="en-US" dirty="0">
                <a:sym typeface="Wingdings"/>
              </a:rPr>
              <a:t> + O</a:t>
            </a:r>
            <a:r>
              <a:rPr lang="en-US" baseline="-25000" dirty="0">
                <a:sym typeface="Wingdings"/>
              </a:rPr>
              <a:t>2</a:t>
            </a:r>
            <a:r>
              <a:rPr lang="en-US" baseline="30000" dirty="0">
                <a:sym typeface="Wingdings"/>
              </a:rPr>
              <a:t>-.</a:t>
            </a:r>
            <a:r>
              <a:rPr lang="en-US" dirty="0">
                <a:sym typeface="Wingdings"/>
              </a:rPr>
              <a:t> </a:t>
            </a:r>
            <a:r>
              <a:rPr lang="en-US" dirty="0">
                <a:latin typeface="Wingdings"/>
                <a:ea typeface="Wingdings"/>
                <a:cs typeface="Wingdings"/>
                <a:sym typeface="Wingdings"/>
              </a:rPr>
              <a:t></a:t>
            </a:r>
            <a:r>
              <a:rPr lang="en-US" dirty="0">
                <a:ea typeface="Wingdings"/>
                <a:cs typeface="Wingdings"/>
                <a:sym typeface="Wingdings"/>
              </a:rPr>
              <a:t> </a:t>
            </a:r>
            <a:r>
              <a:rPr lang="en-US" dirty="0" err="1">
                <a:ea typeface="Wingdings"/>
                <a:cs typeface="Wingdings"/>
                <a:sym typeface="Wingdings"/>
              </a:rPr>
              <a:t>Fe</a:t>
            </a:r>
            <a:r>
              <a:rPr lang="en-US" baseline="30000" dirty="0" err="1">
                <a:ea typeface="Wingdings"/>
                <a:cs typeface="Wingdings"/>
                <a:sym typeface="Wingdings"/>
              </a:rPr>
              <a:t>II</a:t>
            </a:r>
            <a:r>
              <a:rPr lang="en-US" dirty="0">
                <a:ea typeface="Wingdings"/>
                <a:cs typeface="Wingdings"/>
                <a:sym typeface="Wingdings"/>
              </a:rPr>
              <a:t> + O</a:t>
            </a:r>
            <a:r>
              <a:rPr lang="en-US" baseline="-25000" dirty="0">
                <a:ea typeface="Wingdings"/>
                <a:cs typeface="Wingdings"/>
                <a:sym typeface="Wingdings"/>
              </a:rPr>
              <a:t>2</a:t>
            </a:r>
            <a:r>
              <a:rPr lang="en-US" dirty="0">
                <a:ea typeface="Wingdings"/>
                <a:cs typeface="Wingdings"/>
                <a:sym typeface="Wingdings"/>
              </a:rPr>
              <a:t> ] + [ </a:t>
            </a:r>
            <a:r>
              <a:rPr lang="en-US" dirty="0" err="1">
                <a:ea typeface="Wingdings"/>
                <a:cs typeface="Wingdings"/>
                <a:sym typeface="Wingdings"/>
              </a:rPr>
              <a:t>Fe</a:t>
            </a:r>
            <a:r>
              <a:rPr lang="en-US" baseline="30000" dirty="0" err="1">
                <a:ea typeface="Wingdings"/>
                <a:cs typeface="Wingdings"/>
                <a:sym typeface="Wingdings"/>
              </a:rPr>
              <a:t>II</a:t>
            </a:r>
            <a:r>
              <a:rPr lang="en-US" dirty="0">
                <a:ea typeface="Wingdings"/>
                <a:cs typeface="Wingdings"/>
                <a:sym typeface="Wingdings"/>
              </a:rPr>
              <a:t> + H</a:t>
            </a:r>
            <a:r>
              <a:rPr lang="en-US" baseline="-25000" dirty="0">
                <a:ea typeface="Wingdings"/>
                <a:cs typeface="Wingdings"/>
                <a:sym typeface="Wingdings"/>
              </a:rPr>
              <a:t>2</a:t>
            </a:r>
            <a:r>
              <a:rPr lang="en-US" dirty="0">
                <a:ea typeface="Wingdings"/>
                <a:cs typeface="Wingdings"/>
                <a:sym typeface="Wingdings"/>
              </a:rPr>
              <a:t>O</a:t>
            </a:r>
            <a:r>
              <a:rPr lang="en-US" baseline="-25000" dirty="0">
                <a:ea typeface="Wingdings"/>
                <a:cs typeface="Wingdings"/>
                <a:sym typeface="Wingdings"/>
              </a:rPr>
              <a:t>2</a:t>
            </a:r>
            <a:r>
              <a:rPr lang="en-US" dirty="0">
                <a:ea typeface="Wingdings"/>
                <a:cs typeface="Wingdings"/>
                <a:sym typeface="Wingdings"/>
              </a:rPr>
              <a:t> </a:t>
            </a:r>
            <a:r>
              <a:rPr lang="en-US" dirty="0">
                <a:latin typeface="Wingdings"/>
                <a:ea typeface="Wingdings"/>
                <a:cs typeface="Wingdings"/>
                <a:sym typeface="Wingdings"/>
              </a:rPr>
              <a:t></a:t>
            </a:r>
            <a:r>
              <a:rPr lang="en-US" dirty="0">
                <a:ea typeface="Wingdings"/>
                <a:cs typeface="Wingdings"/>
                <a:sym typeface="Wingdings"/>
              </a:rPr>
              <a:t> </a:t>
            </a:r>
            <a:r>
              <a:rPr lang="en-US" dirty="0" err="1">
                <a:ea typeface="Wingdings"/>
                <a:cs typeface="Wingdings"/>
                <a:sym typeface="Wingdings"/>
              </a:rPr>
              <a:t>Fe</a:t>
            </a:r>
            <a:r>
              <a:rPr lang="en-US" baseline="30000" dirty="0" err="1">
                <a:ea typeface="Wingdings"/>
                <a:cs typeface="Wingdings"/>
                <a:sym typeface="Wingdings"/>
              </a:rPr>
              <a:t>III</a:t>
            </a:r>
            <a:r>
              <a:rPr lang="en-US" dirty="0">
                <a:ea typeface="Wingdings"/>
                <a:cs typeface="Wingdings"/>
                <a:sym typeface="Wingdings"/>
              </a:rPr>
              <a:t> + HO</a:t>
            </a:r>
            <a:r>
              <a:rPr lang="en-US" baseline="30000" dirty="0">
                <a:ea typeface="Wingdings"/>
                <a:cs typeface="Wingdings"/>
                <a:sym typeface="Wingdings"/>
              </a:rPr>
              <a:t>.</a:t>
            </a:r>
            <a:r>
              <a:rPr lang="en-US" dirty="0">
                <a:ea typeface="Wingdings"/>
                <a:cs typeface="Wingdings"/>
                <a:sym typeface="Wingdings"/>
              </a:rPr>
              <a:t> + HO</a:t>
            </a:r>
            <a:r>
              <a:rPr lang="en-US" baseline="30000" dirty="0">
                <a:ea typeface="Wingdings"/>
                <a:cs typeface="Wingdings"/>
                <a:sym typeface="Wingdings"/>
              </a:rPr>
              <a:t>.</a:t>
            </a:r>
            <a:r>
              <a:rPr lang="en-US" dirty="0">
                <a:ea typeface="Wingdings"/>
                <a:cs typeface="Wingdings"/>
                <a:sym typeface="Wingdings"/>
              </a:rPr>
              <a:t> ] =</a:t>
            </a:r>
          </a:p>
          <a:p>
            <a:pPr marL="18288" indent="0">
              <a:buNone/>
            </a:pPr>
            <a:r>
              <a:rPr lang="en-US" dirty="0">
                <a:ea typeface="Wingdings"/>
                <a:cs typeface="Wingdings"/>
                <a:sym typeface="Wingdings"/>
              </a:rPr>
              <a:t>    [O</a:t>
            </a:r>
            <a:r>
              <a:rPr lang="en-US" baseline="-25000" dirty="0">
                <a:ea typeface="Wingdings"/>
                <a:cs typeface="Wingdings"/>
                <a:sym typeface="Wingdings"/>
              </a:rPr>
              <a:t>2</a:t>
            </a:r>
            <a:r>
              <a:rPr lang="en-US" baseline="30000" dirty="0">
                <a:ea typeface="Wingdings"/>
                <a:cs typeface="Wingdings"/>
                <a:sym typeface="Wingdings"/>
              </a:rPr>
              <a:t>-.</a:t>
            </a:r>
            <a:r>
              <a:rPr lang="en-US" dirty="0">
                <a:ea typeface="Wingdings"/>
                <a:cs typeface="Wingdings"/>
                <a:sym typeface="Wingdings"/>
              </a:rPr>
              <a:t> + H</a:t>
            </a:r>
            <a:r>
              <a:rPr lang="en-US" baseline="-25000" dirty="0">
                <a:ea typeface="Wingdings"/>
                <a:cs typeface="Wingdings"/>
                <a:sym typeface="Wingdings"/>
              </a:rPr>
              <a:t>2</a:t>
            </a:r>
            <a:r>
              <a:rPr lang="en-US" dirty="0">
                <a:ea typeface="Wingdings"/>
                <a:cs typeface="Wingdings"/>
                <a:sym typeface="Wingdings"/>
              </a:rPr>
              <a:t>O</a:t>
            </a:r>
            <a:r>
              <a:rPr lang="en-US" baseline="-25000" dirty="0">
                <a:ea typeface="Wingdings"/>
                <a:cs typeface="Wingdings"/>
                <a:sym typeface="Wingdings"/>
              </a:rPr>
              <a:t>2</a:t>
            </a:r>
            <a:r>
              <a:rPr lang="en-US" dirty="0">
                <a:latin typeface="Wingdings"/>
                <a:ea typeface="Wingdings"/>
                <a:cs typeface="Wingdings"/>
                <a:sym typeface="Wingdings"/>
              </a:rPr>
              <a:t></a:t>
            </a:r>
            <a:r>
              <a:rPr lang="en-US" dirty="0">
                <a:ea typeface="Wingdings"/>
                <a:cs typeface="Wingdings"/>
                <a:sym typeface="Wingdings"/>
              </a:rPr>
              <a:t> O</a:t>
            </a:r>
            <a:r>
              <a:rPr lang="en-US" baseline="-25000" dirty="0">
                <a:ea typeface="Wingdings"/>
                <a:cs typeface="Wingdings"/>
                <a:sym typeface="Wingdings"/>
              </a:rPr>
              <a:t>2</a:t>
            </a:r>
            <a:r>
              <a:rPr lang="en-US" dirty="0">
                <a:ea typeface="Wingdings"/>
                <a:cs typeface="Wingdings"/>
                <a:sym typeface="Wingdings"/>
              </a:rPr>
              <a:t> + HO</a:t>
            </a:r>
            <a:r>
              <a:rPr lang="en-US" baseline="30000" dirty="0">
                <a:ea typeface="Wingdings"/>
                <a:cs typeface="Wingdings"/>
                <a:sym typeface="Wingdings"/>
              </a:rPr>
              <a:t>.</a:t>
            </a:r>
            <a:r>
              <a:rPr lang="en-US" dirty="0">
                <a:ea typeface="Wingdings"/>
                <a:cs typeface="Wingdings"/>
                <a:sym typeface="Wingdings"/>
              </a:rPr>
              <a:t> + HO</a:t>
            </a:r>
            <a:r>
              <a:rPr lang="en-US" baseline="30000" dirty="0">
                <a:ea typeface="Wingdings"/>
                <a:cs typeface="Wingdings"/>
                <a:sym typeface="Wingdings"/>
              </a:rPr>
              <a:t>.</a:t>
            </a:r>
            <a:r>
              <a:rPr lang="en-US" dirty="0">
                <a:ea typeface="Wingdings"/>
                <a:cs typeface="Wingdings"/>
                <a:sym typeface="Wingdings"/>
              </a:rPr>
              <a:t> ]</a:t>
            </a:r>
          </a:p>
          <a:p>
            <a:pPr marL="18288" indent="0">
              <a:buNone/>
            </a:pPr>
            <a:endParaRPr lang="en-US" dirty="0"/>
          </a:p>
        </p:txBody>
      </p:sp>
      <p:sp>
        <p:nvSpPr>
          <p:cNvPr id="3" name="Title 2"/>
          <p:cNvSpPr>
            <a:spLocks noGrp="1"/>
          </p:cNvSpPr>
          <p:nvPr>
            <p:ph type="title"/>
          </p:nvPr>
        </p:nvSpPr>
        <p:spPr>
          <a:xfrm>
            <a:off x="685800" y="546289"/>
            <a:ext cx="7543800" cy="914400"/>
          </a:xfrm>
        </p:spPr>
        <p:txBody>
          <a:bodyPr/>
          <a:lstStyle/>
          <a:p>
            <a:r>
              <a:rPr lang="en-US" dirty="0" smtClean="0"/>
              <a:t>Reactive oxygen species</a:t>
            </a:r>
            <a:endParaRPr lang="en-US" dirty="0"/>
          </a:p>
        </p:txBody>
      </p:sp>
      <p:sp>
        <p:nvSpPr>
          <p:cNvPr id="4" name="Rectangle 3"/>
          <p:cNvSpPr/>
          <p:nvPr/>
        </p:nvSpPr>
        <p:spPr>
          <a:xfrm>
            <a:off x="1253661" y="6329164"/>
            <a:ext cx="6675345" cy="430887"/>
          </a:xfrm>
          <a:prstGeom prst="rect">
            <a:avLst/>
          </a:prstGeom>
        </p:spPr>
        <p:txBody>
          <a:bodyPr wrap="square">
            <a:spAutoFit/>
          </a:bodyPr>
          <a:lstStyle/>
          <a:p>
            <a:r>
              <a:rPr lang="en-US" sz="1100" dirty="0" smtClean="0"/>
              <a:t>Mach WJ et al: Consequences of </a:t>
            </a:r>
            <a:r>
              <a:rPr lang="en-US" sz="1100" dirty="0" err="1" smtClean="0"/>
              <a:t>Hyperoxia</a:t>
            </a:r>
            <a:r>
              <a:rPr lang="en-US" sz="1100" dirty="0" smtClean="0"/>
              <a:t> and the Toxicity of Oxygen in the Lung</a:t>
            </a:r>
            <a:r>
              <a:rPr lang="en-US" sz="1100" i="1" dirty="0" smtClean="0"/>
              <a:t>.  </a:t>
            </a:r>
            <a:r>
              <a:rPr lang="en-US" sz="1100" i="1" dirty="0" err="1" smtClean="0"/>
              <a:t>Nurs</a:t>
            </a:r>
            <a:r>
              <a:rPr lang="en-US" sz="1100" i="1" dirty="0" smtClean="0"/>
              <a:t> Res </a:t>
            </a:r>
            <a:r>
              <a:rPr lang="en-US" sz="1100" i="1" dirty="0" err="1" smtClean="0"/>
              <a:t>Pract</a:t>
            </a:r>
            <a:r>
              <a:rPr lang="en-US" sz="1100" dirty="0" smtClean="0"/>
              <a:t>. 2011.</a:t>
            </a:r>
          </a:p>
          <a:p>
            <a:r>
              <a:rPr lang="en-US" sz="1100" dirty="0" err="1" smtClean="0"/>
              <a:t>Tsan</a:t>
            </a:r>
            <a:r>
              <a:rPr lang="en-US" sz="1100" dirty="0" smtClean="0"/>
              <a:t> MF: Oxygen Toxicity. </a:t>
            </a:r>
            <a:r>
              <a:rPr lang="en-US" sz="1100" i="1" dirty="0" smtClean="0"/>
              <a:t>Encyclopedia of Respiration </a:t>
            </a:r>
            <a:r>
              <a:rPr lang="en-US" sz="1100" dirty="0" smtClean="0"/>
              <a:t>2006.</a:t>
            </a:r>
          </a:p>
        </p:txBody>
      </p:sp>
    </p:spTree>
    <p:extLst>
      <p:ext uri="{BB962C8B-B14F-4D97-AF65-F5344CB8AC3E}">
        <p14:creationId xmlns:p14="http://schemas.microsoft.com/office/powerpoint/2010/main" xmlns="" val="34395344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4220" y="1314167"/>
            <a:ext cx="8612822" cy="5246721"/>
          </a:xfrm>
        </p:spPr>
        <p:txBody>
          <a:bodyPr/>
          <a:lstStyle/>
          <a:p>
            <a:r>
              <a:rPr lang="en-US" dirty="0" smtClean="0"/>
              <a:t>Superoxide does not readily diffuse across biological membranes; therefore, it is compartmentalized where it is produced</a:t>
            </a:r>
          </a:p>
          <a:p>
            <a:r>
              <a:rPr lang="en-US" dirty="0" smtClean="0"/>
              <a:t>In the cytoplasm, superoxide can be generated either </a:t>
            </a:r>
            <a:r>
              <a:rPr lang="en-US" dirty="0" err="1" smtClean="0"/>
              <a:t>nonenzymatically</a:t>
            </a:r>
            <a:r>
              <a:rPr lang="en-US" dirty="0" smtClean="0"/>
              <a:t> via autoxidation of small molecules or enzymatically via oxidases and dehydrogenases</a:t>
            </a:r>
          </a:p>
          <a:p>
            <a:r>
              <a:rPr lang="en-US" dirty="0" smtClean="0"/>
              <a:t>Mitochondrial electron transport system is a major site of superoxide production mainly via autoxidation of </a:t>
            </a:r>
            <a:r>
              <a:rPr lang="en-US" dirty="0" err="1" smtClean="0"/>
              <a:t>ubisemiquinone</a:t>
            </a:r>
            <a:endParaRPr lang="en-US" dirty="0" smtClean="0"/>
          </a:p>
          <a:p>
            <a:r>
              <a:rPr lang="en-US" dirty="0" smtClean="0"/>
              <a:t>Microsomal electron transport system in endoplasmic reticulum is also a source of superoxide</a:t>
            </a:r>
          </a:p>
          <a:p>
            <a:r>
              <a:rPr lang="en-US" dirty="0" smtClean="0"/>
              <a:t>In phagocytic cells (neutrophils/macrophages), the NADPH oxidase present in the plasma membrane, when activated, produces a large amount of superoxide into the </a:t>
            </a:r>
            <a:r>
              <a:rPr lang="en-US" dirty="0" err="1" smtClean="0"/>
              <a:t>phagosomes</a:t>
            </a:r>
            <a:r>
              <a:rPr lang="en-US" dirty="0" smtClean="0"/>
              <a:t> and extracellular space</a:t>
            </a:r>
          </a:p>
          <a:p>
            <a:r>
              <a:rPr lang="en-US" dirty="0" smtClean="0"/>
              <a:t>Peroxisomes are an important source of intracellular hydrogen peroxide</a:t>
            </a:r>
            <a:endParaRPr lang="en-US" dirty="0"/>
          </a:p>
        </p:txBody>
      </p:sp>
      <p:sp>
        <p:nvSpPr>
          <p:cNvPr id="3" name="Title 2"/>
          <p:cNvSpPr>
            <a:spLocks noGrp="1"/>
          </p:cNvSpPr>
          <p:nvPr>
            <p:ph type="title"/>
          </p:nvPr>
        </p:nvSpPr>
        <p:spPr>
          <a:xfrm>
            <a:off x="777240" y="399767"/>
            <a:ext cx="7543800" cy="914400"/>
          </a:xfrm>
        </p:spPr>
        <p:txBody>
          <a:bodyPr/>
          <a:lstStyle/>
          <a:p>
            <a:r>
              <a:rPr lang="en-US" dirty="0" smtClean="0"/>
              <a:t>Reactive oxygen species</a:t>
            </a:r>
            <a:endParaRPr lang="en-US" dirty="0"/>
          </a:p>
        </p:txBody>
      </p:sp>
      <p:sp>
        <p:nvSpPr>
          <p:cNvPr id="4" name="TextBox 3"/>
          <p:cNvSpPr txBox="1"/>
          <p:nvPr/>
        </p:nvSpPr>
        <p:spPr>
          <a:xfrm>
            <a:off x="2409637" y="6168563"/>
            <a:ext cx="3825543" cy="815608"/>
          </a:xfrm>
          <a:prstGeom prst="rect">
            <a:avLst/>
          </a:prstGeom>
          <a:noFill/>
        </p:spPr>
        <p:txBody>
          <a:bodyPr wrap="none" rtlCol="0">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a:p>
            <a:endParaRPr lang="en-US" dirty="0" smtClean="0"/>
          </a:p>
          <a:p>
            <a:endParaRPr lang="en-US" dirty="0"/>
          </a:p>
        </p:txBody>
      </p:sp>
    </p:spTree>
    <p:extLst>
      <p:ext uri="{BB962C8B-B14F-4D97-AF65-F5344CB8AC3E}">
        <p14:creationId xmlns:p14="http://schemas.microsoft.com/office/powerpoint/2010/main" xmlns="" val="2965877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6784" y="1143001"/>
            <a:ext cx="8563976" cy="5369046"/>
          </a:xfrm>
        </p:spPr>
        <p:txBody>
          <a:bodyPr>
            <a:normAutofit/>
          </a:bodyPr>
          <a:lstStyle/>
          <a:p>
            <a:r>
              <a:rPr lang="en-US" dirty="0" smtClean="0"/>
              <a:t>Cellular defense against ROS-mediated injury include antioxidant systems.  </a:t>
            </a:r>
          </a:p>
          <a:p>
            <a:r>
              <a:rPr lang="en-US" dirty="0" smtClean="0"/>
              <a:t>Antioxidant=</a:t>
            </a:r>
            <a:r>
              <a:rPr lang="en-US" dirty="0" err="1" smtClean="0"/>
              <a:t>reductant</a:t>
            </a:r>
            <a:r>
              <a:rPr lang="en-US" dirty="0" smtClean="0"/>
              <a:t>=reducing agent=anything that can prevent or inhibit oxidation</a:t>
            </a:r>
          </a:p>
          <a:p>
            <a:r>
              <a:rPr lang="en-US" dirty="0" smtClean="0"/>
              <a:t>Antioxidants may be classified as enzymatic or </a:t>
            </a:r>
            <a:r>
              <a:rPr lang="en-US" dirty="0" err="1" smtClean="0"/>
              <a:t>nonzymatic</a:t>
            </a:r>
            <a:r>
              <a:rPr lang="en-US" dirty="0" smtClean="0"/>
              <a:t> and endogenous or dietary</a:t>
            </a:r>
          </a:p>
          <a:p>
            <a:pPr lvl="1"/>
            <a:r>
              <a:rPr lang="en-US" dirty="0" smtClean="0"/>
              <a:t>Enzymatic antioxidant system plays the major role in cellular defense against oxygen toxicity</a:t>
            </a:r>
          </a:p>
          <a:p>
            <a:r>
              <a:rPr lang="en-US" dirty="0" smtClean="0"/>
              <a:t>Antioxidants can also be classified into four categories based on function</a:t>
            </a:r>
          </a:p>
          <a:p>
            <a:pPr lvl="1"/>
            <a:r>
              <a:rPr lang="en-US" dirty="0" smtClean="0"/>
              <a:t>Preventive antioxidants which suppress formation of ROS</a:t>
            </a:r>
            <a:endParaRPr lang="en-US" dirty="0"/>
          </a:p>
          <a:p>
            <a:pPr lvl="1"/>
            <a:r>
              <a:rPr lang="en-US" dirty="0" smtClean="0"/>
              <a:t>Antioxidants that convert ROS to less toxic species</a:t>
            </a:r>
          </a:p>
          <a:p>
            <a:pPr lvl="1"/>
            <a:r>
              <a:rPr lang="en-US" dirty="0" smtClean="0"/>
              <a:t>Antioxidants that compartmentalize ROS away from vital cellular structures</a:t>
            </a:r>
          </a:p>
          <a:p>
            <a:pPr lvl="1"/>
            <a:r>
              <a:rPr lang="en-US" dirty="0" smtClean="0"/>
              <a:t>Antioxidants that repair molecular injury induced by ROS</a:t>
            </a:r>
            <a:endParaRPr lang="en-US" dirty="0"/>
          </a:p>
        </p:txBody>
      </p:sp>
      <p:sp>
        <p:nvSpPr>
          <p:cNvPr id="3" name="Title 2"/>
          <p:cNvSpPr>
            <a:spLocks noGrp="1"/>
          </p:cNvSpPr>
          <p:nvPr>
            <p:ph type="title"/>
          </p:nvPr>
        </p:nvSpPr>
        <p:spPr>
          <a:xfrm>
            <a:off x="685800" y="228601"/>
            <a:ext cx="7543800" cy="914400"/>
          </a:xfrm>
        </p:spPr>
        <p:txBody>
          <a:bodyPr/>
          <a:lstStyle/>
          <a:p>
            <a:r>
              <a:rPr lang="en-US" dirty="0" smtClean="0"/>
              <a:t>Antioxidants</a:t>
            </a:r>
            <a:endParaRPr lang="en-US" dirty="0"/>
          </a:p>
        </p:txBody>
      </p:sp>
      <p:sp>
        <p:nvSpPr>
          <p:cNvPr id="4" name="TextBox 3"/>
          <p:cNvSpPr txBox="1"/>
          <p:nvPr/>
        </p:nvSpPr>
        <p:spPr>
          <a:xfrm>
            <a:off x="1172256" y="6365557"/>
            <a:ext cx="6733960" cy="984885"/>
          </a:xfrm>
          <a:prstGeom prst="rect">
            <a:avLst/>
          </a:prstGeom>
          <a:noFill/>
        </p:spPr>
        <p:txBody>
          <a:bodyPr wrap="none" rtlCol="0">
            <a:spAutoFit/>
          </a:bodyPr>
          <a:lstStyle/>
          <a:p>
            <a:r>
              <a:rPr lang="en-US" sz="1100" dirty="0" smtClean="0"/>
              <a:t>Mach WJ et al: Consequences of </a:t>
            </a:r>
            <a:r>
              <a:rPr lang="en-US" sz="1100" dirty="0" err="1" smtClean="0"/>
              <a:t>Hyperoxia</a:t>
            </a:r>
            <a:r>
              <a:rPr lang="en-US" sz="1100" dirty="0" smtClean="0"/>
              <a:t> and the Toxicity of Oxygen in the Lung</a:t>
            </a:r>
            <a:r>
              <a:rPr lang="en-US" sz="1100" i="1" dirty="0" smtClean="0"/>
              <a:t>.  </a:t>
            </a:r>
            <a:r>
              <a:rPr lang="en-US" sz="1100" i="1" dirty="0" err="1" smtClean="0"/>
              <a:t>Nurs</a:t>
            </a:r>
            <a:r>
              <a:rPr lang="en-US" sz="1100" i="1" dirty="0" smtClean="0"/>
              <a:t> Res </a:t>
            </a:r>
            <a:r>
              <a:rPr lang="en-US" sz="1100" i="1" dirty="0" err="1" smtClean="0"/>
              <a:t>Pract</a:t>
            </a:r>
            <a:r>
              <a:rPr lang="en-US" sz="1100" dirty="0" smtClean="0"/>
              <a:t>. 2011.</a:t>
            </a:r>
          </a:p>
          <a:p>
            <a:r>
              <a:rPr lang="en-US" sz="1100" dirty="0" err="1" smtClean="0"/>
              <a:t>Tsan</a:t>
            </a:r>
            <a:r>
              <a:rPr lang="en-US" sz="1100" dirty="0" smtClean="0"/>
              <a:t> MF: Oxygen Toxicity. </a:t>
            </a:r>
            <a:r>
              <a:rPr lang="en-US" sz="1100" i="1" dirty="0" smtClean="0"/>
              <a:t>Encyclopedia of Respiration </a:t>
            </a:r>
            <a:r>
              <a:rPr lang="en-US" sz="1100" dirty="0" smtClean="0"/>
              <a:t>2006.</a:t>
            </a:r>
          </a:p>
          <a:p>
            <a:endParaRPr lang="en-US" dirty="0" smtClean="0"/>
          </a:p>
          <a:p>
            <a:endParaRPr lang="en-US" dirty="0"/>
          </a:p>
        </p:txBody>
      </p:sp>
    </p:spTree>
    <p:extLst>
      <p:ext uri="{BB962C8B-B14F-4D97-AF65-F5344CB8AC3E}">
        <p14:creationId xmlns:p14="http://schemas.microsoft.com/office/powerpoint/2010/main" xmlns="" val="4614921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9344" y="1049163"/>
            <a:ext cx="8433727" cy="5260512"/>
          </a:xfrm>
        </p:spPr>
        <p:txBody>
          <a:bodyPr>
            <a:normAutofit fontScale="77500" lnSpcReduction="20000"/>
          </a:bodyPr>
          <a:lstStyle/>
          <a:p>
            <a:r>
              <a:rPr lang="en-US" b="1" dirty="0" smtClean="0"/>
              <a:t>Enzymatic antioxidants located in mitochondria and cytosol		</a:t>
            </a:r>
          </a:p>
          <a:p>
            <a:pPr lvl="1"/>
            <a:r>
              <a:rPr lang="it-IT" dirty="0" err="1" smtClean="0"/>
              <a:t>Glutathione</a:t>
            </a:r>
            <a:r>
              <a:rPr lang="it-IT" dirty="0" smtClean="0"/>
              <a:t> </a:t>
            </a:r>
            <a:r>
              <a:rPr lang="it-IT" dirty="0" err="1" smtClean="0"/>
              <a:t>peroxidase</a:t>
            </a:r>
            <a:r>
              <a:rPr lang="it-IT" dirty="0" smtClean="0"/>
              <a:t> (GSH)-  </a:t>
            </a:r>
            <a:r>
              <a:rPr lang="it-IT" dirty="0" err="1" smtClean="0"/>
              <a:t>Removal</a:t>
            </a:r>
            <a:r>
              <a:rPr lang="it-IT" dirty="0" smtClean="0"/>
              <a:t> of H</a:t>
            </a:r>
            <a:r>
              <a:rPr lang="it-IT" baseline="-25000" dirty="0" smtClean="0"/>
              <a:t>2</a:t>
            </a:r>
            <a:r>
              <a:rPr lang="it-IT" dirty="0" smtClean="0"/>
              <a:t>O</a:t>
            </a:r>
            <a:r>
              <a:rPr lang="it-IT" baseline="-25000" dirty="0" smtClean="0"/>
              <a:t>2</a:t>
            </a:r>
            <a:r>
              <a:rPr lang="it-IT" dirty="0" smtClean="0"/>
              <a:t>, </a:t>
            </a:r>
            <a:r>
              <a:rPr lang="it-IT" dirty="0" err="1" smtClean="0"/>
              <a:t>hydroperoxides</a:t>
            </a:r>
            <a:r>
              <a:rPr lang="it-IT" dirty="0" smtClean="0"/>
              <a:t>	</a:t>
            </a:r>
          </a:p>
          <a:p>
            <a:pPr lvl="1"/>
            <a:r>
              <a:rPr lang="en-US" dirty="0" smtClean="0"/>
              <a:t>Superoxide dismutase (SOD)- Catalytic removal of O</a:t>
            </a:r>
            <a:r>
              <a:rPr lang="en-US" baseline="-25000" dirty="0" smtClean="0"/>
              <a:t>2</a:t>
            </a:r>
            <a:r>
              <a:rPr lang="en-US" dirty="0" smtClean="0"/>
              <a:t>	</a:t>
            </a:r>
          </a:p>
          <a:p>
            <a:pPr lvl="1"/>
            <a:r>
              <a:rPr lang="en-US" dirty="0" smtClean="0"/>
              <a:t>Catalase (CAT)-  Catalytic reduction of H</a:t>
            </a:r>
            <a:r>
              <a:rPr lang="en-US" baseline="-25000" dirty="0" smtClean="0"/>
              <a:t>2</a:t>
            </a:r>
            <a:r>
              <a:rPr lang="en-US" dirty="0" smtClean="0"/>
              <a:t>O</a:t>
            </a:r>
            <a:r>
              <a:rPr lang="en-US" baseline="-25000" dirty="0" smtClean="0"/>
              <a:t>2</a:t>
            </a:r>
            <a:r>
              <a:rPr lang="en-US" dirty="0" smtClean="0"/>
              <a:t> to H</a:t>
            </a:r>
            <a:r>
              <a:rPr lang="en-US" baseline="-25000" dirty="0" smtClean="0"/>
              <a:t>2</a:t>
            </a:r>
            <a:r>
              <a:rPr lang="en-US" dirty="0" smtClean="0"/>
              <a:t>O		</a:t>
            </a:r>
          </a:p>
          <a:p>
            <a:r>
              <a:rPr lang="en-US" b="1" dirty="0" err="1" smtClean="0"/>
              <a:t>Nonenzymatic</a:t>
            </a:r>
            <a:r>
              <a:rPr lang="en-US" b="1" dirty="0" smtClean="0"/>
              <a:t> antioxidants located in cell membrane, exogenous dietary source	</a:t>
            </a:r>
          </a:p>
          <a:p>
            <a:pPr lvl="1"/>
            <a:r>
              <a:rPr lang="en-US" dirty="0" smtClean="0"/>
              <a:t>Vitamin E (</a:t>
            </a:r>
            <a:r>
              <a:rPr lang="en-US" i="1" dirty="0" smtClean="0"/>
              <a:t>α</a:t>
            </a:r>
            <a:r>
              <a:rPr lang="en-US" dirty="0" smtClean="0"/>
              <a:t> </a:t>
            </a:r>
            <a:r>
              <a:rPr lang="en-US" dirty="0" err="1" smtClean="0"/>
              <a:t>tocopherol</a:t>
            </a:r>
            <a:r>
              <a:rPr lang="en-US" dirty="0" smtClean="0"/>
              <a:t>)= Chain-breaking antioxidant	</a:t>
            </a:r>
          </a:p>
          <a:p>
            <a:pPr lvl="1"/>
            <a:r>
              <a:rPr lang="en-US" i="1" dirty="0" smtClean="0"/>
              <a:t>β</a:t>
            </a:r>
            <a:r>
              <a:rPr lang="en-US" dirty="0" smtClean="0"/>
              <a:t>-carotene= Scavenger of ROS, singlet O</a:t>
            </a:r>
            <a:r>
              <a:rPr lang="en-US" baseline="-25000" dirty="0" smtClean="0"/>
              <a:t>2</a:t>
            </a:r>
            <a:r>
              <a:rPr lang="en-US" dirty="0" smtClean="0"/>
              <a:t> quencher	</a:t>
            </a:r>
          </a:p>
          <a:p>
            <a:pPr lvl="1"/>
            <a:r>
              <a:rPr lang="pl-PL" dirty="0" smtClean="0"/>
              <a:t>Co-</a:t>
            </a:r>
            <a:r>
              <a:rPr lang="pl-PL" dirty="0" err="1" smtClean="0"/>
              <a:t>enzyme</a:t>
            </a:r>
            <a:r>
              <a:rPr lang="pl-PL" dirty="0" smtClean="0"/>
              <a:t> Q- </a:t>
            </a:r>
            <a:r>
              <a:rPr lang="pl-PL" dirty="0" err="1" smtClean="0"/>
              <a:t>Regenerates</a:t>
            </a:r>
            <a:r>
              <a:rPr lang="pl-PL" dirty="0" smtClean="0"/>
              <a:t> </a:t>
            </a:r>
            <a:r>
              <a:rPr lang="pl-PL" dirty="0" err="1" smtClean="0"/>
              <a:t>vitamin</a:t>
            </a:r>
            <a:r>
              <a:rPr lang="pl-PL" dirty="0" smtClean="0"/>
              <a:t> E	</a:t>
            </a:r>
          </a:p>
          <a:p>
            <a:r>
              <a:rPr lang="en-US" b="1" dirty="0" smtClean="0"/>
              <a:t>Compounds that reduce the availability of transition metals, Fenton reactions	</a:t>
            </a:r>
          </a:p>
          <a:p>
            <a:pPr lvl="1"/>
            <a:r>
              <a:rPr lang="en-US" dirty="0" smtClean="0"/>
              <a:t>Transferrin- Sequesters iron and copper ions	</a:t>
            </a:r>
          </a:p>
          <a:p>
            <a:pPr lvl="1"/>
            <a:r>
              <a:rPr lang="en-US" dirty="0" err="1" smtClean="0"/>
              <a:t>Lactoferrin</a:t>
            </a:r>
            <a:r>
              <a:rPr lang="en-US" dirty="0" smtClean="0"/>
              <a:t>= Sequesters iron at lower pH	</a:t>
            </a:r>
          </a:p>
          <a:p>
            <a:pPr lvl="1"/>
            <a:r>
              <a:rPr lang="en-US" dirty="0" smtClean="0"/>
              <a:t>Albumin- Sequesters </a:t>
            </a:r>
            <a:r>
              <a:rPr lang="en-US" dirty="0" err="1" smtClean="0"/>
              <a:t>heme</a:t>
            </a:r>
            <a:r>
              <a:rPr lang="en-US" dirty="0" smtClean="0"/>
              <a:t> and copper	</a:t>
            </a:r>
          </a:p>
          <a:p>
            <a:pPr lvl="1"/>
            <a:r>
              <a:rPr lang="nl-NL" dirty="0" err="1" smtClean="0"/>
              <a:t>Ceruloplasmin</a:t>
            </a:r>
            <a:r>
              <a:rPr lang="nl-NL" dirty="0" smtClean="0"/>
              <a:t> (</a:t>
            </a:r>
            <a:r>
              <a:rPr lang="nl-NL" dirty="0" err="1" smtClean="0"/>
              <a:t>ferroxidase</a:t>
            </a:r>
            <a:r>
              <a:rPr lang="nl-NL" dirty="0" smtClean="0"/>
              <a:t>)- </a:t>
            </a:r>
            <a:r>
              <a:rPr lang="nl-NL" dirty="0" err="1" smtClean="0"/>
              <a:t>Scavenges</a:t>
            </a:r>
            <a:r>
              <a:rPr lang="nl-NL" dirty="0" smtClean="0"/>
              <a:t> superoxide </a:t>
            </a:r>
            <a:r>
              <a:rPr lang="nl-NL" dirty="0" err="1" smtClean="0"/>
              <a:t>radical</a:t>
            </a:r>
            <a:r>
              <a:rPr lang="nl-NL" dirty="0" smtClean="0"/>
              <a:t>, </a:t>
            </a:r>
            <a:r>
              <a:rPr lang="nl-NL" dirty="0" err="1" smtClean="0"/>
              <a:t>binds</a:t>
            </a:r>
            <a:r>
              <a:rPr lang="nl-NL" dirty="0" smtClean="0"/>
              <a:t> </a:t>
            </a:r>
            <a:r>
              <a:rPr lang="nl-NL" dirty="0" err="1" smtClean="0"/>
              <a:t>copper</a:t>
            </a:r>
            <a:r>
              <a:rPr lang="nl-NL" dirty="0" smtClean="0"/>
              <a:t> </a:t>
            </a:r>
            <a:r>
              <a:rPr lang="nl-NL" dirty="0" err="1" smtClean="0"/>
              <a:t>ions</a:t>
            </a:r>
            <a:r>
              <a:rPr lang="nl-NL" dirty="0" smtClean="0"/>
              <a:t>	</a:t>
            </a:r>
          </a:p>
          <a:p>
            <a:r>
              <a:rPr lang="en-US" b="1" dirty="0" smtClean="0"/>
              <a:t>Scavengers</a:t>
            </a:r>
            <a:r>
              <a:rPr lang="en-US" b="1" dirty="0"/>
              <a:t>, products of metabolism, exogenous dietary source		</a:t>
            </a:r>
          </a:p>
          <a:p>
            <a:pPr lvl="1"/>
            <a:r>
              <a:rPr lang="es-ES_tradnl" dirty="0" err="1" smtClean="0"/>
              <a:t>Bilirubin</a:t>
            </a:r>
            <a:r>
              <a:rPr lang="es-ES_tradnl" dirty="0" smtClean="0"/>
              <a:t>= </a:t>
            </a:r>
            <a:r>
              <a:rPr lang="es-ES_tradnl" dirty="0" err="1" smtClean="0"/>
              <a:t>Scavenges</a:t>
            </a:r>
            <a:r>
              <a:rPr lang="es-ES_tradnl" dirty="0" smtClean="0"/>
              <a:t> </a:t>
            </a:r>
            <a:r>
              <a:rPr lang="es-ES_tradnl" dirty="0" err="1"/>
              <a:t>peroxyl</a:t>
            </a:r>
            <a:r>
              <a:rPr lang="es-ES_tradnl" dirty="0"/>
              <a:t> radical	</a:t>
            </a:r>
          </a:p>
          <a:p>
            <a:pPr lvl="1"/>
            <a:r>
              <a:rPr lang="cs-CZ" dirty="0" err="1"/>
              <a:t>Uric</a:t>
            </a:r>
            <a:r>
              <a:rPr lang="cs-CZ" dirty="0"/>
              <a:t> </a:t>
            </a:r>
            <a:r>
              <a:rPr lang="cs-CZ" dirty="0" smtClean="0"/>
              <a:t>acid= </a:t>
            </a:r>
            <a:r>
              <a:rPr lang="cs-CZ" dirty="0" err="1" smtClean="0"/>
              <a:t>Scavenges</a:t>
            </a:r>
            <a:r>
              <a:rPr lang="cs-CZ" dirty="0" smtClean="0"/>
              <a:t> </a:t>
            </a:r>
            <a:r>
              <a:rPr lang="cs-CZ" dirty="0"/>
              <a:t>hydroxyl </a:t>
            </a:r>
            <a:r>
              <a:rPr lang="cs-CZ" dirty="0" err="1"/>
              <a:t>radical</a:t>
            </a:r>
            <a:r>
              <a:rPr lang="cs-CZ" dirty="0"/>
              <a:t>	</a:t>
            </a:r>
          </a:p>
          <a:p>
            <a:pPr lvl="1"/>
            <a:r>
              <a:rPr lang="pl-PL" dirty="0" err="1"/>
              <a:t>Vitamin</a:t>
            </a:r>
            <a:r>
              <a:rPr lang="pl-PL" dirty="0"/>
              <a:t> C (</a:t>
            </a:r>
            <a:r>
              <a:rPr lang="pl-PL" dirty="0" err="1"/>
              <a:t>ascorbic</a:t>
            </a:r>
            <a:r>
              <a:rPr lang="pl-PL" dirty="0"/>
              <a:t> </a:t>
            </a:r>
            <a:r>
              <a:rPr lang="pl-PL" dirty="0" err="1"/>
              <a:t>acid</a:t>
            </a:r>
            <a:r>
              <a:rPr lang="pl-PL" dirty="0" smtClean="0"/>
              <a:t>)= </a:t>
            </a:r>
            <a:r>
              <a:rPr lang="pl-PL" dirty="0" err="1" smtClean="0"/>
              <a:t>Scavenges</a:t>
            </a:r>
            <a:r>
              <a:rPr lang="pl-PL" dirty="0" smtClean="0"/>
              <a:t> </a:t>
            </a:r>
            <a:r>
              <a:rPr lang="pl-PL" dirty="0" err="1"/>
              <a:t>hydroxyl</a:t>
            </a:r>
            <a:r>
              <a:rPr lang="pl-PL" dirty="0"/>
              <a:t> </a:t>
            </a:r>
            <a:r>
              <a:rPr lang="pl-PL" dirty="0" err="1"/>
              <a:t>radical</a:t>
            </a:r>
            <a:r>
              <a:rPr lang="pl-PL" dirty="0"/>
              <a:t>, </a:t>
            </a:r>
            <a:r>
              <a:rPr lang="pl-PL" dirty="0" err="1"/>
              <a:t>recycles</a:t>
            </a:r>
            <a:r>
              <a:rPr lang="pl-PL" dirty="0"/>
              <a:t> </a:t>
            </a:r>
            <a:r>
              <a:rPr lang="pl-PL" dirty="0" err="1"/>
              <a:t>vitamin</a:t>
            </a:r>
            <a:r>
              <a:rPr lang="pl-PL" dirty="0"/>
              <a:t> E	</a:t>
            </a:r>
          </a:p>
          <a:p>
            <a:r>
              <a:rPr lang="en-US" b="1" dirty="0" err="1" smtClean="0"/>
              <a:t>Thiol</a:t>
            </a:r>
            <a:r>
              <a:rPr lang="en-US" b="1" dirty="0" smtClean="0"/>
              <a:t> </a:t>
            </a:r>
            <a:r>
              <a:rPr lang="en-US" b="1" dirty="0"/>
              <a:t>group donors		</a:t>
            </a:r>
          </a:p>
          <a:p>
            <a:pPr lvl="1"/>
            <a:r>
              <a:rPr lang="en-US" dirty="0"/>
              <a:t>Reduced glutathione (GSSH</a:t>
            </a:r>
            <a:r>
              <a:rPr lang="en-US" dirty="0" smtClean="0"/>
              <a:t>)- Binds </a:t>
            </a:r>
            <a:r>
              <a:rPr lang="en-US" dirty="0"/>
              <a:t>free radicals, SH group oxidized to disulfide group (GSSG)	</a:t>
            </a:r>
          </a:p>
          <a:p>
            <a:pPr lvl="1"/>
            <a:r>
              <a:rPr lang="pl-PL" i="1" dirty="0"/>
              <a:t>α</a:t>
            </a:r>
            <a:r>
              <a:rPr lang="pl-PL" dirty="0"/>
              <a:t>-</a:t>
            </a:r>
            <a:r>
              <a:rPr lang="pl-PL" dirty="0" err="1"/>
              <a:t>lipoic</a:t>
            </a:r>
            <a:r>
              <a:rPr lang="pl-PL" dirty="0"/>
              <a:t> </a:t>
            </a:r>
            <a:r>
              <a:rPr lang="pl-PL" dirty="0" err="1" smtClean="0"/>
              <a:t>acid</a:t>
            </a:r>
            <a:r>
              <a:rPr lang="pl-PL" dirty="0" smtClean="0"/>
              <a:t>- </a:t>
            </a:r>
            <a:r>
              <a:rPr lang="pl-PL" dirty="0" err="1" smtClean="0"/>
              <a:t>Recycles</a:t>
            </a:r>
            <a:r>
              <a:rPr lang="pl-PL" dirty="0" smtClean="0"/>
              <a:t> </a:t>
            </a:r>
            <a:r>
              <a:rPr lang="pl-PL" dirty="0" err="1"/>
              <a:t>vitamin</a:t>
            </a:r>
            <a:r>
              <a:rPr lang="pl-PL" dirty="0"/>
              <a:t> C, </a:t>
            </a:r>
            <a:r>
              <a:rPr lang="pl-PL" dirty="0" err="1"/>
              <a:t>glutathione</a:t>
            </a:r>
            <a:r>
              <a:rPr lang="pl-PL" dirty="0"/>
              <a:t> </a:t>
            </a:r>
            <a:r>
              <a:rPr lang="pl-PL" dirty="0" err="1"/>
              <a:t>substitute</a:t>
            </a:r>
            <a:r>
              <a:rPr lang="pl-PL" dirty="0"/>
              <a:t>	</a:t>
            </a:r>
          </a:p>
          <a:p>
            <a:pPr marL="18288" indent="0">
              <a:buNone/>
            </a:pPr>
            <a:endParaRPr lang="en-US" dirty="0"/>
          </a:p>
        </p:txBody>
      </p:sp>
      <p:sp>
        <p:nvSpPr>
          <p:cNvPr id="3" name="Title 2"/>
          <p:cNvSpPr>
            <a:spLocks noGrp="1"/>
          </p:cNvSpPr>
          <p:nvPr>
            <p:ph type="title"/>
          </p:nvPr>
        </p:nvSpPr>
        <p:spPr>
          <a:xfrm>
            <a:off x="685800" y="90445"/>
            <a:ext cx="7543800" cy="914400"/>
          </a:xfrm>
        </p:spPr>
        <p:txBody>
          <a:bodyPr/>
          <a:lstStyle/>
          <a:p>
            <a:r>
              <a:rPr lang="en-US" dirty="0" smtClean="0"/>
              <a:t>Antioxidants</a:t>
            </a:r>
            <a:endParaRPr lang="en-US" dirty="0"/>
          </a:p>
        </p:txBody>
      </p:sp>
      <p:sp>
        <p:nvSpPr>
          <p:cNvPr id="5" name="TextBox 4"/>
          <p:cNvSpPr txBox="1"/>
          <p:nvPr/>
        </p:nvSpPr>
        <p:spPr>
          <a:xfrm>
            <a:off x="928036" y="6242742"/>
            <a:ext cx="6733960" cy="538609"/>
          </a:xfrm>
          <a:prstGeom prst="rect">
            <a:avLst/>
          </a:prstGeom>
          <a:noFill/>
        </p:spPr>
        <p:txBody>
          <a:bodyPr wrap="none" rtlCol="0">
            <a:spAutoFit/>
          </a:bodyPr>
          <a:lstStyle/>
          <a:p>
            <a:r>
              <a:rPr lang="en-US" sz="1100" dirty="0" smtClean="0"/>
              <a:t>Mach WJ et al: Consequences of </a:t>
            </a:r>
            <a:r>
              <a:rPr lang="en-US" sz="1100" dirty="0" err="1" smtClean="0"/>
              <a:t>Hyperoxia</a:t>
            </a:r>
            <a:r>
              <a:rPr lang="en-US" sz="1100" dirty="0" smtClean="0"/>
              <a:t> and the Toxicity of Oxygen in the Lung</a:t>
            </a:r>
            <a:r>
              <a:rPr lang="en-US" sz="1100" i="1" dirty="0" smtClean="0"/>
              <a:t>.  </a:t>
            </a:r>
            <a:r>
              <a:rPr lang="en-US" sz="1100" i="1" dirty="0" err="1" smtClean="0"/>
              <a:t>Nurs</a:t>
            </a:r>
            <a:r>
              <a:rPr lang="en-US" sz="1100" i="1" dirty="0" smtClean="0"/>
              <a:t> Res </a:t>
            </a:r>
            <a:r>
              <a:rPr lang="en-US" sz="1100" i="1" dirty="0" err="1" smtClean="0"/>
              <a:t>Pract</a:t>
            </a:r>
            <a:r>
              <a:rPr lang="en-US" sz="1100" dirty="0" smtClean="0"/>
              <a:t>. 2011.</a:t>
            </a:r>
          </a:p>
          <a:p>
            <a:endParaRPr lang="en-US" dirty="0"/>
          </a:p>
        </p:txBody>
      </p:sp>
    </p:spTree>
    <p:extLst>
      <p:ext uri="{BB962C8B-B14F-4D97-AF65-F5344CB8AC3E}">
        <p14:creationId xmlns:p14="http://schemas.microsoft.com/office/powerpoint/2010/main" xmlns="" val="33994606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9240" y="1143001"/>
            <a:ext cx="8575936" cy="5416175"/>
          </a:xfrm>
        </p:spPr>
        <p:txBody>
          <a:bodyPr/>
          <a:lstStyle/>
          <a:p>
            <a:r>
              <a:rPr lang="en-US" dirty="0" smtClean="0"/>
              <a:t>Superoxide dismutase</a:t>
            </a:r>
          </a:p>
          <a:p>
            <a:pPr lvl="1"/>
            <a:r>
              <a:rPr lang="en-US" dirty="0" smtClean="0"/>
              <a:t>2 O</a:t>
            </a:r>
            <a:r>
              <a:rPr lang="en-US" baseline="-25000" dirty="0" smtClean="0"/>
              <a:t>2</a:t>
            </a:r>
            <a:r>
              <a:rPr lang="en-US" baseline="30000" dirty="0" smtClean="0"/>
              <a:t>-</a:t>
            </a:r>
            <a:r>
              <a:rPr lang="en-US" dirty="0" smtClean="0"/>
              <a:t> + 2 H</a:t>
            </a:r>
            <a:r>
              <a:rPr lang="en-US" baseline="30000" dirty="0" smtClean="0"/>
              <a:t>+</a:t>
            </a:r>
            <a:r>
              <a:rPr lang="en-US" dirty="0" smtClean="0"/>
              <a:t> </a:t>
            </a:r>
            <a:r>
              <a:rPr lang="en-US" dirty="0" smtClean="0">
                <a:latin typeface="Wingdings"/>
                <a:ea typeface="Wingdings"/>
                <a:cs typeface="Wingdings"/>
                <a:sym typeface="Wingdings"/>
              </a:rPr>
              <a:t></a:t>
            </a:r>
            <a:r>
              <a:rPr lang="en-US" dirty="0">
                <a:sym typeface="Wingdings"/>
              </a:rPr>
              <a:t> </a:t>
            </a:r>
            <a:r>
              <a:rPr lang="en-US" dirty="0" smtClean="0">
                <a:sym typeface="Wingdings"/>
              </a:rPr>
              <a:t>H</a:t>
            </a:r>
            <a:r>
              <a:rPr lang="en-US" baseline="-25000" dirty="0" smtClean="0">
                <a:sym typeface="Wingdings"/>
              </a:rPr>
              <a:t>2</a:t>
            </a:r>
            <a:r>
              <a:rPr lang="en-US" dirty="0" smtClean="0">
                <a:sym typeface="Wingdings"/>
              </a:rPr>
              <a:t>O</a:t>
            </a:r>
            <a:r>
              <a:rPr lang="en-US" baseline="-25000" dirty="0" smtClean="0">
                <a:sym typeface="Wingdings"/>
              </a:rPr>
              <a:t>2</a:t>
            </a:r>
            <a:r>
              <a:rPr lang="en-US" dirty="0" smtClean="0">
                <a:sym typeface="Wingdings"/>
              </a:rPr>
              <a:t> + O</a:t>
            </a:r>
            <a:r>
              <a:rPr lang="en-US" baseline="-25000" dirty="0" smtClean="0">
                <a:sym typeface="Wingdings"/>
              </a:rPr>
              <a:t>2</a:t>
            </a:r>
            <a:r>
              <a:rPr lang="en-US" dirty="0" smtClean="0">
                <a:sym typeface="Wingdings"/>
              </a:rPr>
              <a:t> </a:t>
            </a:r>
          </a:p>
          <a:p>
            <a:pPr lvl="1"/>
            <a:r>
              <a:rPr lang="en-US" dirty="0" smtClean="0">
                <a:sym typeface="Wingdings"/>
              </a:rPr>
              <a:t>Lung contains 3 forms SOD</a:t>
            </a:r>
          </a:p>
          <a:p>
            <a:pPr lvl="2"/>
            <a:r>
              <a:rPr lang="en-US" dirty="0" smtClean="0">
                <a:sym typeface="Wingdings"/>
              </a:rPr>
              <a:t>Cytosolic form </a:t>
            </a:r>
            <a:r>
              <a:rPr lang="en-US" dirty="0" err="1" smtClean="0">
                <a:sym typeface="Wingdings"/>
              </a:rPr>
              <a:t>CuZnSOD</a:t>
            </a:r>
            <a:endParaRPr lang="en-US" dirty="0" smtClean="0">
              <a:sym typeface="Wingdings"/>
            </a:endParaRPr>
          </a:p>
          <a:p>
            <a:pPr lvl="2"/>
            <a:r>
              <a:rPr lang="en-US" dirty="0" smtClean="0">
                <a:sym typeface="Wingdings"/>
              </a:rPr>
              <a:t>Mitochondrial form </a:t>
            </a:r>
            <a:r>
              <a:rPr lang="en-US" dirty="0" err="1" smtClean="0">
                <a:sym typeface="Wingdings"/>
              </a:rPr>
              <a:t>MnSOD</a:t>
            </a:r>
            <a:endParaRPr lang="en-US" dirty="0" smtClean="0">
              <a:sym typeface="Wingdings"/>
            </a:endParaRPr>
          </a:p>
          <a:p>
            <a:pPr lvl="2"/>
            <a:r>
              <a:rPr lang="en-US" dirty="0" smtClean="0">
                <a:sym typeface="Wingdings"/>
              </a:rPr>
              <a:t>Extracellular form ECSOD (airway and vessel walls)</a:t>
            </a:r>
          </a:p>
          <a:p>
            <a:r>
              <a:rPr lang="en-US" dirty="0" smtClean="0">
                <a:sym typeface="Wingdings"/>
              </a:rPr>
              <a:t>Catalase</a:t>
            </a:r>
          </a:p>
          <a:p>
            <a:pPr lvl="1"/>
            <a:r>
              <a:rPr lang="en-US" dirty="0" smtClean="0">
                <a:sym typeface="Wingdings"/>
              </a:rPr>
              <a:t>2 H</a:t>
            </a:r>
            <a:r>
              <a:rPr lang="en-US" baseline="-25000" dirty="0" smtClean="0">
                <a:sym typeface="Wingdings"/>
              </a:rPr>
              <a:t>2</a:t>
            </a:r>
            <a:r>
              <a:rPr lang="en-US" dirty="0" smtClean="0">
                <a:sym typeface="Wingdings"/>
              </a:rPr>
              <a:t>O</a:t>
            </a:r>
            <a:r>
              <a:rPr lang="en-US" baseline="-25000" dirty="0" smtClean="0">
                <a:sym typeface="Wingdings"/>
              </a:rPr>
              <a:t>2</a:t>
            </a:r>
            <a:r>
              <a:rPr lang="en-US" dirty="0" smtClean="0">
                <a:sym typeface="Wingdings"/>
              </a:rPr>
              <a:t> </a:t>
            </a:r>
            <a:r>
              <a:rPr lang="en-US" dirty="0" smtClean="0">
                <a:latin typeface="Wingdings"/>
                <a:ea typeface="Wingdings"/>
                <a:cs typeface="Wingdings"/>
                <a:sym typeface="Wingdings"/>
              </a:rPr>
              <a:t></a:t>
            </a:r>
            <a:r>
              <a:rPr lang="en-US" dirty="0">
                <a:sym typeface="Wingdings"/>
              </a:rPr>
              <a:t> </a:t>
            </a:r>
            <a:r>
              <a:rPr lang="en-US" dirty="0" smtClean="0">
                <a:sym typeface="Wingdings"/>
              </a:rPr>
              <a:t>2 H</a:t>
            </a:r>
            <a:r>
              <a:rPr lang="en-US" baseline="-25000" dirty="0" smtClean="0">
                <a:sym typeface="Wingdings"/>
              </a:rPr>
              <a:t>2</a:t>
            </a:r>
            <a:r>
              <a:rPr lang="en-US" dirty="0" smtClean="0">
                <a:sym typeface="Wingdings"/>
              </a:rPr>
              <a:t>O + O</a:t>
            </a:r>
            <a:r>
              <a:rPr lang="en-US" baseline="-25000" dirty="0" smtClean="0">
                <a:sym typeface="Wingdings"/>
              </a:rPr>
              <a:t>2</a:t>
            </a:r>
            <a:endParaRPr lang="en-US" dirty="0" smtClean="0">
              <a:sym typeface="Wingdings"/>
            </a:endParaRPr>
          </a:p>
          <a:p>
            <a:r>
              <a:rPr lang="en-US" dirty="0" smtClean="0">
                <a:sym typeface="Wingdings"/>
              </a:rPr>
              <a:t>Glutathione peroxidase</a:t>
            </a:r>
          </a:p>
          <a:p>
            <a:pPr lvl="1"/>
            <a:r>
              <a:rPr lang="en-US" dirty="0" smtClean="0">
                <a:sym typeface="Wingdings"/>
              </a:rPr>
              <a:t>Selenium-dependent enzyme that inactivates hydrogen peroxide and lipid peroxides</a:t>
            </a:r>
          </a:p>
          <a:p>
            <a:pPr lvl="1"/>
            <a:r>
              <a:rPr lang="en-US" dirty="0" smtClean="0">
                <a:sym typeface="Wingdings"/>
              </a:rPr>
              <a:t>H</a:t>
            </a:r>
            <a:r>
              <a:rPr lang="en-US" baseline="-25000" dirty="0" smtClean="0">
                <a:sym typeface="Wingdings"/>
              </a:rPr>
              <a:t>2</a:t>
            </a:r>
            <a:r>
              <a:rPr lang="en-US" dirty="0" smtClean="0">
                <a:sym typeface="Wingdings"/>
              </a:rPr>
              <a:t>O</a:t>
            </a:r>
            <a:r>
              <a:rPr lang="en-US" baseline="-25000" dirty="0" smtClean="0">
                <a:sym typeface="Wingdings"/>
              </a:rPr>
              <a:t>2</a:t>
            </a:r>
            <a:r>
              <a:rPr lang="en-US" dirty="0" smtClean="0">
                <a:sym typeface="Wingdings"/>
              </a:rPr>
              <a:t> + 2 GSH </a:t>
            </a:r>
            <a:r>
              <a:rPr lang="en-US" dirty="0" smtClean="0">
                <a:latin typeface="Wingdings"/>
                <a:ea typeface="Wingdings"/>
                <a:cs typeface="Wingdings"/>
                <a:sym typeface="Wingdings"/>
              </a:rPr>
              <a:t></a:t>
            </a:r>
            <a:r>
              <a:rPr lang="en-US" dirty="0">
                <a:sym typeface="Wingdings"/>
              </a:rPr>
              <a:t> </a:t>
            </a:r>
            <a:r>
              <a:rPr lang="en-US" dirty="0" smtClean="0">
                <a:sym typeface="Wingdings"/>
              </a:rPr>
              <a:t>GSSG + 2 H</a:t>
            </a:r>
            <a:r>
              <a:rPr lang="en-US" baseline="-25000" dirty="0" smtClean="0">
                <a:sym typeface="Wingdings"/>
              </a:rPr>
              <a:t>2</a:t>
            </a:r>
            <a:r>
              <a:rPr lang="en-US" dirty="0" smtClean="0">
                <a:sym typeface="Wingdings"/>
              </a:rPr>
              <a:t>O</a:t>
            </a:r>
          </a:p>
          <a:p>
            <a:pPr lvl="1"/>
            <a:r>
              <a:rPr lang="en-US" dirty="0" smtClean="0">
                <a:sym typeface="Wingdings"/>
              </a:rPr>
              <a:t>L-OOH + 2GSH </a:t>
            </a:r>
            <a:r>
              <a:rPr lang="en-US" dirty="0" smtClean="0">
                <a:latin typeface="Wingdings"/>
                <a:ea typeface="Wingdings"/>
                <a:cs typeface="Wingdings"/>
                <a:sym typeface="Wingdings"/>
              </a:rPr>
              <a:t></a:t>
            </a:r>
            <a:r>
              <a:rPr lang="en-US" dirty="0">
                <a:sym typeface="Wingdings"/>
              </a:rPr>
              <a:t> </a:t>
            </a:r>
            <a:r>
              <a:rPr lang="en-US" dirty="0" smtClean="0">
                <a:sym typeface="Wingdings"/>
              </a:rPr>
              <a:t>GSSG + L-OH + H</a:t>
            </a:r>
            <a:r>
              <a:rPr lang="en-US" baseline="-25000" dirty="0" smtClean="0">
                <a:sym typeface="Wingdings"/>
              </a:rPr>
              <a:t>2</a:t>
            </a:r>
            <a:r>
              <a:rPr lang="en-US" dirty="0" smtClean="0">
                <a:sym typeface="Wingdings"/>
              </a:rPr>
              <a:t>O</a:t>
            </a:r>
          </a:p>
          <a:p>
            <a:pPr marL="384048" lvl="1" indent="0">
              <a:buNone/>
            </a:pPr>
            <a:endParaRPr lang="en-US" dirty="0" smtClean="0">
              <a:sym typeface="Wingdings"/>
            </a:endParaRPr>
          </a:p>
        </p:txBody>
      </p:sp>
      <p:sp>
        <p:nvSpPr>
          <p:cNvPr id="3" name="Title 2"/>
          <p:cNvSpPr>
            <a:spLocks noGrp="1"/>
          </p:cNvSpPr>
          <p:nvPr>
            <p:ph type="title"/>
          </p:nvPr>
        </p:nvSpPr>
        <p:spPr>
          <a:xfrm>
            <a:off x="269240" y="228601"/>
            <a:ext cx="7543800" cy="914400"/>
          </a:xfrm>
        </p:spPr>
        <p:txBody>
          <a:bodyPr/>
          <a:lstStyle/>
          <a:p>
            <a:r>
              <a:rPr lang="en-US" dirty="0" smtClean="0"/>
              <a:t>Antioxidants</a:t>
            </a:r>
            <a:endParaRPr lang="en-US" dirty="0"/>
          </a:p>
        </p:txBody>
      </p:sp>
      <p:sp>
        <p:nvSpPr>
          <p:cNvPr id="4" name="TextBox 3"/>
          <p:cNvSpPr txBox="1"/>
          <p:nvPr/>
        </p:nvSpPr>
        <p:spPr>
          <a:xfrm>
            <a:off x="2226235" y="6264019"/>
            <a:ext cx="4423757" cy="261610"/>
          </a:xfrm>
          <a:prstGeom prst="rect">
            <a:avLst/>
          </a:prstGeom>
          <a:noFill/>
        </p:spPr>
        <p:txBody>
          <a:bodyPr wrap="none" rtlCol="0">
            <a:spAutoFit/>
          </a:bodyPr>
          <a:lstStyle/>
          <a:p>
            <a:r>
              <a:rPr lang="en-US" sz="1100" dirty="0" smtClean="0"/>
              <a:t>Tobin, MJ: </a:t>
            </a:r>
            <a:r>
              <a:rPr lang="en-US" sz="1100" u="sng" dirty="0" smtClean="0"/>
              <a:t>Principles and Practice of Mechanical Ventilation.  </a:t>
            </a:r>
            <a:r>
              <a:rPr lang="en-US" sz="1100" dirty="0" smtClean="0"/>
              <a:t>2006.</a:t>
            </a:r>
            <a:endParaRPr lang="en-US" sz="1100" dirty="0"/>
          </a:p>
        </p:txBody>
      </p:sp>
      <p:pic>
        <p:nvPicPr>
          <p:cNvPr id="5" name="Picture 4"/>
          <p:cNvPicPr>
            <a:picLocks noChangeAspect="1"/>
          </p:cNvPicPr>
          <p:nvPr/>
        </p:nvPicPr>
        <p:blipFill>
          <a:blip r:embed="rId3"/>
          <a:stretch>
            <a:fillRect/>
          </a:stretch>
        </p:blipFill>
        <p:spPr>
          <a:xfrm>
            <a:off x="4950509" y="228601"/>
            <a:ext cx="3894667" cy="2921000"/>
          </a:xfrm>
          <a:prstGeom prst="rect">
            <a:avLst/>
          </a:prstGeom>
        </p:spPr>
      </p:pic>
    </p:spTree>
    <p:extLst>
      <p:ext uri="{BB962C8B-B14F-4D97-AF65-F5344CB8AC3E}">
        <p14:creationId xmlns:p14="http://schemas.microsoft.com/office/powerpoint/2010/main" xmlns="" val="39325241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3065" y="1251083"/>
            <a:ext cx="8531414" cy="5049323"/>
          </a:xfrm>
        </p:spPr>
        <p:txBody>
          <a:bodyPr/>
          <a:lstStyle/>
          <a:p>
            <a:pPr marL="18288" indent="0">
              <a:buNone/>
            </a:pPr>
            <a:r>
              <a:rPr lang="en-US" sz="2800" dirty="0" smtClean="0"/>
              <a:t>Mitogen-activated protein-kinase signaling pathways</a:t>
            </a:r>
          </a:p>
          <a:p>
            <a:pPr marL="18288" indent="0">
              <a:buNone/>
            </a:pPr>
            <a:endParaRPr lang="en-US" sz="2800" dirty="0" smtClean="0"/>
          </a:p>
          <a:p>
            <a:r>
              <a:rPr lang="en-US" dirty="0" err="1" smtClean="0"/>
              <a:t>Hyperoxic</a:t>
            </a:r>
            <a:r>
              <a:rPr lang="en-US" dirty="0" smtClean="0"/>
              <a:t> exposure activates all three mitogen-activated protein-kinase (MAPK) signaling pathways in the lung</a:t>
            </a:r>
          </a:p>
          <a:p>
            <a:pPr lvl="1"/>
            <a:r>
              <a:rPr lang="en-US" dirty="0" smtClean="0"/>
              <a:t>Extracellular signal-regulated kinase (ERK) pathway</a:t>
            </a:r>
          </a:p>
          <a:p>
            <a:pPr lvl="1"/>
            <a:r>
              <a:rPr lang="en-US" dirty="0" smtClean="0"/>
              <a:t>C-Jun NH2-terminal kinase (JNK or stress-activated protein kinase) pathway</a:t>
            </a:r>
          </a:p>
          <a:p>
            <a:pPr lvl="1"/>
            <a:r>
              <a:rPr lang="en-US" dirty="0" smtClean="0"/>
              <a:t>P38 MAPK pathway; upstream MKK3</a:t>
            </a:r>
          </a:p>
          <a:p>
            <a:r>
              <a:rPr lang="en-US" dirty="0" smtClean="0"/>
              <a:t>JNK and MKK3/p38 MAPK pathways play a protective role against oxygen toxicity</a:t>
            </a:r>
          </a:p>
        </p:txBody>
      </p:sp>
      <p:sp>
        <p:nvSpPr>
          <p:cNvPr id="3" name="Title 2"/>
          <p:cNvSpPr>
            <a:spLocks noGrp="1"/>
          </p:cNvSpPr>
          <p:nvPr>
            <p:ph type="title"/>
          </p:nvPr>
        </p:nvSpPr>
        <p:spPr>
          <a:xfrm>
            <a:off x="956335" y="580885"/>
            <a:ext cx="7543800" cy="914400"/>
          </a:xfrm>
        </p:spPr>
        <p:txBody>
          <a:bodyPr/>
          <a:lstStyle/>
          <a:p>
            <a:r>
              <a:rPr lang="en-US" dirty="0" smtClean="0"/>
              <a:t>Reactive Oxygen Species and Host Response</a:t>
            </a:r>
            <a:endParaRPr lang="en-US" dirty="0"/>
          </a:p>
        </p:txBody>
      </p:sp>
      <p:sp>
        <p:nvSpPr>
          <p:cNvPr id="4" name="TextBox 3"/>
          <p:cNvSpPr txBox="1"/>
          <p:nvPr/>
        </p:nvSpPr>
        <p:spPr>
          <a:xfrm>
            <a:off x="423315" y="6084962"/>
            <a:ext cx="8207764" cy="430887"/>
          </a:xfrm>
          <a:prstGeom prst="rect">
            <a:avLst/>
          </a:prstGeom>
          <a:noFill/>
        </p:spPr>
        <p:txBody>
          <a:bodyPr wrap="none" rtlCol="0">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a:p>
            <a:r>
              <a:rPr lang="en-US" sz="1100" dirty="0" smtClean="0"/>
              <a:t>Wright CJ and </a:t>
            </a:r>
            <a:r>
              <a:rPr lang="en-US" sz="1100" dirty="0" err="1" smtClean="0"/>
              <a:t>Dennery</a:t>
            </a:r>
            <a:r>
              <a:rPr lang="en-US" sz="1100" dirty="0" smtClean="0"/>
              <a:t> PA: Manipulation of gene expression by oxygen: A primer from bedside to bench. </a:t>
            </a:r>
            <a:r>
              <a:rPr lang="en-US" sz="1100" i="1" dirty="0" err="1" smtClean="0"/>
              <a:t>Pediatr</a:t>
            </a:r>
            <a:r>
              <a:rPr lang="en-US" sz="1100" i="1" dirty="0" smtClean="0"/>
              <a:t> Res.</a:t>
            </a:r>
            <a:r>
              <a:rPr lang="en-US" sz="1100" dirty="0" smtClean="0"/>
              <a:t> 2009 66 (1).</a:t>
            </a:r>
            <a:endParaRPr lang="en-US" sz="1100" dirty="0"/>
          </a:p>
        </p:txBody>
      </p:sp>
    </p:spTree>
    <p:extLst>
      <p:ext uri="{BB962C8B-B14F-4D97-AF65-F5344CB8AC3E}">
        <p14:creationId xmlns:p14="http://schemas.microsoft.com/office/powerpoint/2010/main" xmlns="" val="3876111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82335" y="554204"/>
            <a:ext cx="8596540" cy="5323598"/>
          </a:xfrm>
        </p:spPr>
        <p:txBody>
          <a:bodyPr>
            <a:normAutofit/>
          </a:bodyPr>
          <a:lstStyle/>
          <a:p>
            <a:pPr marL="18288" indent="0">
              <a:buNone/>
            </a:pPr>
            <a:r>
              <a:rPr lang="en-US" sz="2800" dirty="0" smtClean="0"/>
              <a:t>Redox-sensitive transcription factors</a:t>
            </a:r>
          </a:p>
          <a:p>
            <a:pPr marL="18288" indent="0">
              <a:buNone/>
            </a:pPr>
            <a:endParaRPr lang="en-US" sz="2800" dirty="0" smtClean="0"/>
          </a:p>
          <a:p>
            <a:r>
              <a:rPr lang="en-US" dirty="0" smtClean="0"/>
              <a:t>Nuclear factor kappa B (NF-KB)</a:t>
            </a:r>
          </a:p>
          <a:p>
            <a:r>
              <a:rPr lang="en-US" dirty="0" smtClean="0"/>
              <a:t>Activator protein-1  (AP-1)</a:t>
            </a:r>
          </a:p>
          <a:p>
            <a:r>
              <a:rPr lang="en-US" dirty="0" smtClean="0"/>
              <a:t>NF-E2-related factor 2 (NRF2)</a:t>
            </a:r>
          </a:p>
          <a:p>
            <a:endParaRPr lang="en-US" dirty="0" smtClean="0"/>
          </a:p>
          <a:p>
            <a:r>
              <a:rPr lang="en-US" dirty="0" smtClean="0"/>
              <a:t>Activated in the lung under </a:t>
            </a:r>
            <a:r>
              <a:rPr lang="en-US" dirty="0" err="1" smtClean="0"/>
              <a:t>hyperoxic</a:t>
            </a:r>
            <a:r>
              <a:rPr lang="en-US" dirty="0" smtClean="0"/>
              <a:t> conditions</a:t>
            </a:r>
            <a:endParaRPr lang="en-US" dirty="0"/>
          </a:p>
        </p:txBody>
      </p:sp>
      <p:sp>
        <p:nvSpPr>
          <p:cNvPr id="3" name="Title 2"/>
          <p:cNvSpPr>
            <a:spLocks noGrp="1"/>
          </p:cNvSpPr>
          <p:nvPr>
            <p:ph type="title"/>
          </p:nvPr>
        </p:nvSpPr>
        <p:spPr>
          <a:xfrm>
            <a:off x="870664" y="554204"/>
            <a:ext cx="7543800" cy="914400"/>
          </a:xfrm>
        </p:spPr>
        <p:txBody>
          <a:bodyPr/>
          <a:lstStyle/>
          <a:p>
            <a:r>
              <a:rPr lang="en-US" dirty="0"/>
              <a:t>Reactive Oxygen Species and Host Response</a:t>
            </a:r>
          </a:p>
        </p:txBody>
      </p:sp>
      <p:sp>
        <p:nvSpPr>
          <p:cNvPr id="4" name="TextBox 3"/>
          <p:cNvSpPr txBox="1"/>
          <p:nvPr/>
        </p:nvSpPr>
        <p:spPr>
          <a:xfrm>
            <a:off x="482335" y="5845921"/>
            <a:ext cx="8243030" cy="877163"/>
          </a:xfrm>
          <a:prstGeom prst="rect">
            <a:avLst/>
          </a:prstGeom>
          <a:noFill/>
        </p:spPr>
        <p:txBody>
          <a:bodyPr wrap="none" rtlCol="0">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a:p>
            <a:r>
              <a:rPr lang="en-US" sz="1100" dirty="0" smtClean="0"/>
              <a:t>Wright CJ and </a:t>
            </a:r>
            <a:r>
              <a:rPr lang="en-US" sz="1100" dirty="0" err="1" smtClean="0"/>
              <a:t>Dennery</a:t>
            </a:r>
            <a:r>
              <a:rPr lang="en-US" sz="1100" dirty="0" smtClean="0"/>
              <a:t> PA: Manipulation of gene expression by oxygen: A primer from bedside to bench. </a:t>
            </a:r>
            <a:r>
              <a:rPr lang="en-US" sz="1100" i="1" dirty="0" err="1" smtClean="0"/>
              <a:t>Pediatr</a:t>
            </a:r>
            <a:r>
              <a:rPr lang="en-US" sz="1100" i="1" dirty="0" smtClean="0"/>
              <a:t> Res.</a:t>
            </a:r>
            <a:r>
              <a:rPr lang="en-US" sz="1100" dirty="0" smtClean="0"/>
              <a:t> 2009 66 (1).</a:t>
            </a:r>
          </a:p>
          <a:p>
            <a:endParaRPr lang="en-US" sz="1100" dirty="0" smtClean="0"/>
          </a:p>
          <a:p>
            <a:endParaRPr lang="en-US" dirty="0"/>
          </a:p>
        </p:txBody>
      </p:sp>
    </p:spTree>
    <p:extLst>
      <p:ext uri="{BB962C8B-B14F-4D97-AF65-F5344CB8AC3E}">
        <p14:creationId xmlns:p14="http://schemas.microsoft.com/office/powerpoint/2010/main" xmlns="" val="39983317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188" y="1580464"/>
            <a:ext cx="8531415" cy="4756958"/>
          </a:xfrm>
        </p:spPr>
        <p:txBody>
          <a:bodyPr>
            <a:normAutofit/>
          </a:bodyPr>
          <a:lstStyle/>
          <a:p>
            <a:pPr marL="18288" indent="0">
              <a:buNone/>
            </a:pPr>
            <a:r>
              <a:rPr lang="en-US" sz="2800" dirty="0" smtClean="0"/>
              <a:t>Nuclear factor kappa-B (NF-</a:t>
            </a:r>
            <a:r>
              <a:rPr lang="en-US" sz="2800" dirty="0" err="1" smtClean="0"/>
              <a:t>kB</a:t>
            </a:r>
            <a:r>
              <a:rPr lang="en-US" sz="2800" dirty="0" smtClean="0"/>
              <a:t>)</a:t>
            </a:r>
          </a:p>
          <a:p>
            <a:pPr marL="18288" indent="0">
              <a:buNone/>
            </a:pPr>
            <a:endParaRPr lang="en-US" sz="2800" dirty="0" smtClean="0"/>
          </a:p>
          <a:p>
            <a:r>
              <a:rPr lang="en-US" dirty="0" smtClean="0"/>
              <a:t>Activation leads to the production of </a:t>
            </a:r>
            <a:r>
              <a:rPr lang="en-US" dirty="0" err="1" smtClean="0"/>
              <a:t>proinflammatory</a:t>
            </a:r>
            <a:r>
              <a:rPr lang="en-US" dirty="0" smtClean="0"/>
              <a:t> cytokines including TNF-α, IL-1, and IL-8</a:t>
            </a:r>
          </a:p>
          <a:p>
            <a:pPr lvl="1"/>
            <a:r>
              <a:rPr lang="en-US" dirty="0" smtClean="0"/>
              <a:t>IL-8- potent chemotactic factor</a:t>
            </a:r>
          </a:p>
          <a:p>
            <a:pPr lvl="1"/>
            <a:r>
              <a:rPr lang="en-US" dirty="0" smtClean="0"/>
              <a:t>TNF-α induces expression of endothelial adhesive molecules and may also induce apoptosis</a:t>
            </a:r>
          </a:p>
          <a:p>
            <a:pPr lvl="1"/>
            <a:endParaRPr lang="en-US" dirty="0" smtClean="0"/>
          </a:p>
          <a:p>
            <a:pPr lvl="1"/>
            <a:r>
              <a:rPr lang="en-US" dirty="0" smtClean="0"/>
              <a:t>TNF</a:t>
            </a:r>
            <a:r>
              <a:rPr lang="en-US" dirty="0"/>
              <a:t>-</a:t>
            </a:r>
            <a:r>
              <a:rPr lang="en-US" dirty="0" smtClean="0"/>
              <a:t>α and </a:t>
            </a:r>
            <a:r>
              <a:rPr lang="en-US" dirty="0"/>
              <a:t>IL-</a:t>
            </a:r>
            <a:r>
              <a:rPr lang="en-US" dirty="0" smtClean="0"/>
              <a:t>1 can selectively induce the protective antioxidant enzyme, </a:t>
            </a:r>
            <a:r>
              <a:rPr lang="en-US" dirty="0" err="1" smtClean="0"/>
              <a:t>MnSOD</a:t>
            </a:r>
            <a:endParaRPr lang="en-US" dirty="0" smtClean="0"/>
          </a:p>
          <a:p>
            <a:pPr lvl="1"/>
            <a:endParaRPr lang="en-US" dirty="0"/>
          </a:p>
        </p:txBody>
      </p:sp>
      <p:sp>
        <p:nvSpPr>
          <p:cNvPr id="3" name="Title 2"/>
          <p:cNvSpPr>
            <a:spLocks noGrp="1"/>
          </p:cNvSpPr>
          <p:nvPr>
            <p:ph type="title"/>
          </p:nvPr>
        </p:nvSpPr>
        <p:spPr>
          <a:xfrm>
            <a:off x="777240" y="840688"/>
            <a:ext cx="7543800" cy="914400"/>
          </a:xfrm>
        </p:spPr>
        <p:txBody>
          <a:bodyPr/>
          <a:lstStyle/>
          <a:p>
            <a:r>
              <a:rPr lang="en-US" dirty="0"/>
              <a:t>Reactive Oxygen Species and Host Response</a:t>
            </a:r>
          </a:p>
        </p:txBody>
      </p:sp>
      <p:sp>
        <p:nvSpPr>
          <p:cNvPr id="4" name="TextBox 3"/>
          <p:cNvSpPr txBox="1"/>
          <p:nvPr/>
        </p:nvSpPr>
        <p:spPr>
          <a:xfrm>
            <a:off x="358188" y="5703037"/>
            <a:ext cx="8243030" cy="1492716"/>
          </a:xfrm>
          <a:prstGeom prst="rect">
            <a:avLst/>
          </a:prstGeom>
          <a:noFill/>
        </p:spPr>
        <p:txBody>
          <a:bodyPr wrap="none" rtlCol="0">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a:p>
            <a:r>
              <a:rPr lang="en-US" sz="1100" dirty="0" smtClean="0"/>
              <a:t>Wright CJ and </a:t>
            </a:r>
            <a:r>
              <a:rPr lang="en-US" sz="1100" dirty="0" err="1" smtClean="0"/>
              <a:t>Dennery</a:t>
            </a:r>
            <a:r>
              <a:rPr lang="en-US" sz="1100" dirty="0" smtClean="0"/>
              <a:t> PA: Manipulation of gene expression by oxygen: A primer from bedside to bench. </a:t>
            </a:r>
            <a:r>
              <a:rPr lang="en-US" sz="1100" i="1" dirty="0" err="1" smtClean="0"/>
              <a:t>Pediatr</a:t>
            </a:r>
            <a:r>
              <a:rPr lang="en-US" sz="1100" i="1" dirty="0" smtClean="0"/>
              <a:t> Res.</a:t>
            </a:r>
            <a:r>
              <a:rPr lang="en-US" sz="1100" dirty="0" smtClean="0"/>
              <a:t> 2009 66 (1).</a:t>
            </a:r>
          </a:p>
          <a:p>
            <a:r>
              <a:rPr lang="en-US" sz="1100" dirty="0" err="1" smtClean="0"/>
              <a:t>Pendyala</a:t>
            </a:r>
            <a:r>
              <a:rPr lang="en-US" sz="1100" dirty="0" smtClean="0"/>
              <a:t> S and </a:t>
            </a:r>
            <a:r>
              <a:rPr lang="en-US" sz="1100" dirty="0" err="1" smtClean="0"/>
              <a:t>Natarajan</a:t>
            </a:r>
            <a:r>
              <a:rPr lang="en-US" sz="1100" dirty="0" smtClean="0"/>
              <a:t> V: Redox regulation of </a:t>
            </a:r>
            <a:r>
              <a:rPr lang="en-US" sz="1100" dirty="0" err="1" smtClean="0"/>
              <a:t>Nox</a:t>
            </a:r>
            <a:r>
              <a:rPr lang="en-US" sz="1100" dirty="0" smtClean="0"/>
              <a:t> proteins.  </a:t>
            </a:r>
            <a:r>
              <a:rPr lang="en-US" sz="1100" i="1" dirty="0" smtClean="0"/>
              <a:t>Respiratory Physiology and Neurobiology</a:t>
            </a:r>
            <a:r>
              <a:rPr lang="en-US" sz="1100" dirty="0" smtClean="0"/>
              <a:t> 2010 174.</a:t>
            </a:r>
          </a:p>
          <a:p>
            <a:endParaRPr lang="en-US" sz="1100" dirty="0" smtClean="0"/>
          </a:p>
          <a:p>
            <a:endParaRPr lang="en-US" sz="1100" dirty="0" smtClean="0"/>
          </a:p>
          <a:p>
            <a:endParaRPr lang="en-US" dirty="0" smtClean="0"/>
          </a:p>
          <a:p>
            <a:endParaRPr lang="en-US" dirty="0"/>
          </a:p>
        </p:txBody>
      </p:sp>
    </p:spTree>
    <p:extLst>
      <p:ext uri="{BB962C8B-B14F-4D97-AF65-F5344CB8AC3E}">
        <p14:creationId xmlns:p14="http://schemas.microsoft.com/office/powerpoint/2010/main" xmlns="" val="31833740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5626" y="1444408"/>
            <a:ext cx="8515133" cy="4953678"/>
          </a:xfrm>
        </p:spPr>
        <p:txBody>
          <a:bodyPr>
            <a:normAutofit/>
          </a:bodyPr>
          <a:lstStyle/>
          <a:p>
            <a:pPr marL="18288" indent="0">
              <a:buNone/>
            </a:pPr>
            <a:r>
              <a:rPr lang="en-US" sz="2800" dirty="0" smtClean="0"/>
              <a:t>Activator Protein-1 (AP-1)</a:t>
            </a:r>
          </a:p>
          <a:p>
            <a:pPr marL="18288" indent="0">
              <a:buNone/>
            </a:pPr>
            <a:endParaRPr lang="en-US" sz="2800" dirty="0" smtClean="0"/>
          </a:p>
          <a:p>
            <a:r>
              <a:rPr lang="en-US" dirty="0" smtClean="0"/>
              <a:t>Jun and </a:t>
            </a:r>
            <a:r>
              <a:rPr lang="en-US" dirty="0" err="1" smtClean="0"/>
              <a:t>Fos</a:t>
            </a:r>
            <a:endParaRPr lang="en-US" dirty="0" smtClean="0"/>
          </a:p>
          <a:p>
            <a:r>
              <a:rPr lang="en-US" dirty="0" smtClean="0"/>
              <a:t>Activation leads to the induction of heat shock proteins such as Hsp32 (inducible </a:t>
            </a:r>
            <a:r>
              <a:rPr lang="en-US" dirty="0" err="1" smtClean="0"/>
              <a:t>heme</a:t>
            </a:r>
            <a:r>
              <a:rPr lang="en-US" dirty="0" smtClean="0"/>
              <a:t> oxygenase-1 (HO-1))</a:t>
            </a:r>
          </a:p>
          <a:p>
            <a:pPr lvl="1"/>
            <a:r>
              <a:rPr lang="en-US" dirty="0" smtClean="0"/>
              <a:t>HO-1 functions in the degradation of </a:t>
            </a:r>
            <a:r>
              <a:rPr lang="en-US" dirty="0" err="1" smtClean="0"/>
              <a:t>heme</a:t>
            </a:r>
            <a:r>
              <a:rPr lang="en-US" dirty="0" smtClean="0"/>
              <a:t> and in </a:t>
            </a:r>
            <a:r>
              <a:rPr lang="en-US" dirty="0" err="1" smtClean="0"/>
              <a:t>cytoprotection</a:t>
            </a:r>
            <a:r>
              <a:rPr lang="en-US" dirty="0" smtClean="0"/>
              <a:t> against oxidative stress</a:t>
            </a:r>
          </a:p>
          <a:p>
            <a:pPr lvl="1"/>
            <a:r>
              <a:rPr lang="en-US" dirty="0" smtClean="0"/>
              <a:t>HO-1 catalyzes the degradation of </a:t>
            </a:r>
            <a:r>
              <a:rPr lang="en-US" dirty="0" err="1" smtClean="0"/>
              <a:t>heme</a:t>
            </a:r>
            <a:r>
              <a:rPr lang="en-US" dirty="0" smtClean="0"/>
              <a:t> to </a:t>
            </a:r>
            <a:r>
              <a:rPr lang="en-US" dirty="0" err="1" smtClean="0"/>
              <a:t>biliverdin</a:t>
            </a:r>
            <a:r>
              <a:rPr lang="en-US" dirty="0" smtClean="0"/>
              <a:t>, carbon monoxide and iron</a:t>
            </a:r>
          </a:p>
        </p:txBody>
      </p:sp>
      <p:sp>
        <p:nvSpPr>
          <p:cNvPr id="3" name="Title 2"/>
          <p:cNvSpPr>
            <a:spLocks noGrp="1"/>
          </p:cNvSpPr>
          <p:nvPr>
            <p:ph type="title"/>
          </p:nvPr>
        </p:nvSpPr>
        <p:spPr>
          <a:xfrm>
            <a:off x="777240" y="692810"/>
            <a:ext cx="7543800" cy="914400"/>
          </a:xfrm>
        </p:spPr>
        <p:txBody>
          <a:bodyPr/>
          <a:lstStyle/>
          <a:p>
            <a:r>
              <a:rPr lang="en-US" dirty="0"/>
              <a:t>Reactive Oxygen Species and Host Response</a:t>
            </a:r>
          </a:p>
        </p:txBody>
      </p:sp>
      <p:sp>
        <p:nvSpPr>
          <p:cNvPr id="4" name="TextBox 3"/>
          <p:cNvSpPr txBox="1"/>
          <p:nvPr/>
        </p:nvSpPr>
        <p:spPr>
          <a:xfrm>
            <a:off x="597729" y="5936662"/>
            <a:ext cx="8243030" cy="1384995"/>
          </a:xfrm>
          <a:prstGeom prst="rect">
            <a:avLst/>
          </a:prstGeom>
          <a:noFill/>
        </p:spPr>
        <p:txBody>
          <a:bodyPr wrap="none" rtlCol="0">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a:p>
            <a:r>
              <a:rPr lang="en-US" sz="1100" dirty="0" smtClean="0"/>
              <a:t>Wright CJ and </a:t>
            </a:r>
            <a:r>
              <a:rPr lang="en-US" sz="1100" dirty="0" err="1" smtClean="0"/>
              <a:t>Dennery</a:t>
            </a:r>
            <a:r>
              <a:rPr lang="en-US" sz="1100" dirty="0" smtClean="0"/>
              <a:t> PA: Manipulation of gene expression by oxygen: A primer from bedside to bench. </a:t>
            </a:r>
            <a:r>
              <a:rPr lang="en-US" sz="1100" i="1" dirty="0" err="1" smtClean="0"/>
              <a:t>Pediatr</a:t>
            </a:r>
            <a:r>
              <a:rPr lang="en-US" sz="1100" i="1" dirty="0" smtClean="0"/>
              <a:t> Res.</a:t>
            </a:r>
            <a:r>
              <a:rPr lang="en-US" sz="1100" dirty="0" smtClean="0"/>
              <a:t> 2009 66 (1).</a:t>
            </a:r>
          </a:p>
          <a:p>
            <a:r>
              <a:rPr lang="en-US" sz="1100" dirty="0" err="1" smtClean="0"/>
              <a:t>Pendyala</a:t>
            </a:r>
            <a:r>
              <a:rPr lang="en-US" sz="1100" dirty="0" smtClean="0"/>
              <a:t> S and </a:t>
            </a:r>
            <a:r>
              <a:rPr lang="en-US" sz="1100" dirty="0" err="1" smtClean="0"/>
              <a:t>Natarajan</a:t>
            </a:r>
            <a:r>
              <a:rPr lang="en-US" sz="1100" dirty="0" smtClean="0"/>
              <a:t> V: Redox regulation of </a:t>
            </a:r>
            <a:r>
              <a:rPr lang="en-US" sz="1100" dirty="0" err="1" smtClean="0"/>
              <a:t>Nox</a:t>
            </a:r>
            <a:r>
              <a:rPr lang="en-US" sz="1100" dirty="0" smtClean="0"/>
              <a:t> proteins.  </a:t>
            </a:r>
            <a:r>
              <a:rPr lang="en-US" sz="1100" i="1" dirty="0" smtClean="0"/>
              <a:t>Respiratory Physiology and Neurobiology</a:t>
            </a:r>
            <a:r>
              <a:rPr lang="en-US" sz="1100" dirty="0" smtClean="0"/>
              <a:t> 2010 174.</a:t>
            </a:r>
          </a:p>
          <a:p>
            <a:endParaRPr lang="en-US" sz="1100" dirty="0" smtClean="0"/>
          </a:p>
          <a:p>
            <a:endParaRPr lang="en-US" sz="1100" dirty="0" smtClean="0"/>
          </a:p>
          <a:p>
            <a:endParaRPr lang="en-US" sz="1100" dirty="0" smtClean="0"/>
          </a:p>
          <a:p>
            <a:endParaRPr lang="en-US" dirty="0"/>
          </a:p>
        </p:txBody>
      </p:sp>
    </p:spTree>
    <p:extLst>
      <p:ext uri="{BB962C8B-B14F-4D97-AF65-F5344CB8AC3E}">
        <p14:creationId xmlns:p14="http://schemas.microsoft.com/office/powerpoint/2010/main" xmlns="" val="1813211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9596" y="939726"/>
            <a:ext cx="8401164" cy="5116478"/>
          </a:xfrm>
        </p:spPr>
        <p:txBody>
          <a:bodyPr>
            <a:normAutofit/>
          </a:bodyPr>
          <a:lstStyle/>
          <a:p>
            <a:pPr marL="18288" indent="0">
              <a:buNone/>
            </a:pPr>
            <a:r>
              <a:rPr lang="en-US" sz="2800" dirty="0" smtClean="0"/>
              <a:t>NF-E2-related factor-2 (NRF2)</a:t>
            </a:r>
          </a:p>
          <a:p>
            <a:pPr marL="18288" indent="0">
              <a:buNone/>
            </a:pPr>
            <a:endParaRPr lang="en-US" sz="2800" dirty="0" smtClean="0"/>
          </a:p>
          <a:p>
            <a:r>
              <a:rPr lang="en-US" dirty="0" smtClean="0"/>
              <a:t>Important role in regulating antioxidant response element (ARE)-mediated gene transcription</a:t>
            </a:r>
          </a:p>
          <a:p>
            <a:r>
              <a:rPr lang="en-US" dirty="0"/>
              <a:t>Homozygous NRF2 knockout (Nrf2-/-) mice are more sensitive to oxygen toxicity than their wild type (</a:t>
            </a:r>
            <a:r>
              <a:rPr lang="en-US" dirty="0" err="1"/>
              <a:t>Nrf</a:t>
            </a:r>
            <a:r>
              <a:rPr lang="en-US" dirty="0"/>
              <a:t> +/+) </a:t>
            </a:r>
            <a:r>
              <a:rPr lang="en-US" dirty="0" smtClean="0"/>
              <a:t>counterparts</a:t>
            </a:r>
          </a:p>
          <a:p>
            <a:pPr lvl="1"/>
            <a:r>
              <a:rPr lang="en-US" dirty="0" smtClean="0"/>
              <a:t>Upon </a:t>
            </a:r>
            <a:r>
              <a:rPr lang="en-US" dirty="0" err="1" smtClean="0"/>
              <a:t>hyperoxic</a:t>
            </a:r>
            <a:r>
              <a:rPr lang="en-US" dirty="0" smtClean="0"/>
              <a:t> exposure, the expression of NRF2 and phase 2 detoxifying enzymes were markedly induced in </a:t>
            </a:r>
            <a:r>
              <a:rPr lang="en-US" dirty="0" err="1" smtClean="0"/>
              <a:t>wildtype</a:t>
            </a:r>
            <a:r>
              <a:rPr lang="en-US" dirty="0" smtClean="0"/>
              <a:t> mice</a:t>
            </a:r>
          </a:p>
        </p:txBody>
      </p:sp>
      <p:sp>
        <p:nvSpPr>
          <p:cNvPr id="3" name="Title 2"/>
          <p:cNvSpPr>
            <a:spLocks noGrp="1"/>
          </p:cNvSpPr>
          <p:nvPr>
            <p:ph type="title"/>
          </p:nvPr>
        </p:nvSpPr>
        <p:spPr>
          <a:xfrm>
            <a:off x="685800" y="546289"/>
            <a:ext cx="7543800" cy="914400"/>
          </a:xfrm>
        </p:spPr>
        <p:txBody>
          <a:bodyPr/>
          <a:lstStyle/>
          <a:p>
            <a:r>
              <a:rPr lang="en-US" dirty="0"/>
              <a:t>Reactive Oxygen Species and Host Response</a:t>
            </a:r>
          </a:p>
        </p:txBody>
      </p:sp>
      <p:sp>
        <p:nvSpPr>
          <p:cNvPr id="5" name="TextBox 4"/>
          <p:cNvSpPr txBox="1"/>
          <p:nvPr/>
        </p:nvSpPr>
        <p:spPr>
          <a:xfrm>
            <a:off x="439596" y="5786899"/>
            <a:ext cx="8243030" cy="1215717"/>
          </a:xfrm>
          <a:prstGeom prst="rect">
            <a:avLst/>
          </a:prstGeom>
          <a:noFill/>
        </p:spPr>
        <p:txBody>
          <a:bodyPr wrap="none" rtlCol="0">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a:p>
            <a:r>
              <a:rPr lang="en-US" sz="1100" dirty="0" smtClean="0"/>
              <a:t>Wright CJ and </a:t>
            </a:r>
            <a:r>
              <a:rPr lang="en-US" sz="1100" dirty="0" err="1" smtClean="0"/>
              <a:t>Dennery</a:t>
            </a:r>
            <a:r>
              <a:rPr lang="en-US" sz="1100" dirty="0" smtClean="0"/>
              <a:t> PA: Manipulation of gene expression by oxygen: A primer from bedside to bench. </a:t>
            </a:r>
            <a:r>
              <a:rPr lang="en-US" sz="1100" i="1" dirty="0" err="1" smtClean="0"/>
              <a:t>Pediatr</a:t>
            </a:r>
            <a:r>
              <a:rPr lang="en-US" sz="1100" i="1" dirty="0" smtClean="0"/>
              <a:t> Res.</a:t>
            </a:r>
            <a:r>
              <a:rPr lang="en-US" sz="1100" dirty="0" smtClean="0"/>
              <a:t> 2009 66 (1).</a:t>
            </a:r>
          </a:p>
          <a:p>
            <a:r>
              <a:rPr lang="en-US" sz="1100" dirty="0" err="1" smtClean="0"/>
              <a:t>Pendyala</a:t>
            </a:r>
            <a:r>
              <a:rPr lang="en-US" sz="1100" dirty="0" smtClean="0"/>
              <a:t> S and </a:t>
            </a:r>
            <a:r>
              <a:rPr lang="en-US" sz="1100" dirty="0" err="1" smtClean="0"/>
              <a:t>Natarajan</a:t>
            </a:r>
            <a:r>
              <a:rPr lang="en-US" sz="1100" dirty="0" smtClean="0"/>
              <a:t> V: Redox regulation of </a:t>
            </a:r>
            <a:r>
              <a:rPr lang="en-US" sz="1100" dirty="0" err="1" smtClean="0"/>
              <a:t>Nox</a:t>
            </a:r>
            <a:r>
              <a:rPr lang="en-US" sz="1100" dirty="0" smtClean="0"/>
              <a:t> proteins.  </a:t>
            </a:r>
            <a:r>
              <a:rPr lang="en-US" sz="1100" i="1" dirty="0" smtClean="0"/>
              <a:t>Respiratory Physiology and Neurobiology</a:t>
            </a:r>
            <a:r>
              <a:rPr lang="en-US" sz="1100" dirty="0" smtClean="0"/>
              <a:t> 2010 174.</a:t>
            </a:r>
          </a:p>
          <a:p>
            <a:r>
              <a:rPr lang="en-US" sz="1100" dirty="0" smtClean="0"/>
              <a:t>Cho HY and </a:t>
            </a:r>
            <a:r>
              <a:rPr lang="en-US" sz="1100" dirty="0" err="1" smtClean="0"/>
              <a:t>Kleeberger</a:t>
            </a:r>
            <a:r>
              <a:rPr lang="en-US" sz="1100" dirty="0" smtClean="0"/>
              <a:t> SR : Nrf2 protects against airway disorders.  </a:t>
            </a:r>
            <a:r>
              <a:rPr lang="en-US" sz="1100" i="1" dirty="0" err="1" smtClean="0"/>
              <a:t>Toxicol</a:t>
            </a:r>
            <a:r>
              <a:rPr lang="en-US" sz="1100" i="1" dirty="0" smtClean="0"/>
              <a:t>. Appl. </a:t>
            </a:r>
            <a:r>
              <a:rPr lang="en-US" sz="1100" i="1" dirty="0" err="1" smtClean="0"/>
              <a:t>Pharmacol</a:t>
            </a:r>
            <a:r>
              <a:rPr lang="en-US" sz="1100" i="1" dirty="0" smtClean="0"/>
              <a:t>. </a:t>
            </a:r>
            <a:r>
              <a:rPr lang="en-US" sz="1100" dirty="0" smtClean="0"/>
              <a:t>2004 244 (1).</a:t>
            </a:r>
          </a:p>
          <a:p>
            <a:endParaRPr lang="en-US" sz="1100" dirty="0" smtClean="0"/>
          </a:p>
          <a:p>
            <a:endParaRPr lang="en-US" dirty="0"/>
          </a:p>
        </p:txBody>
      </p:sp>
    </p:spTree>
    <p:extLst>
      <p:ext uri="{BB962C8B-B14F-4D97-AF65-F5344CB8AC3E}">
        <p14:creationId xmlns:p14="http://schemas.microsoft.com/office/powerpoint/2010/main" xmlns="" val="35659621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27107" y="2179507"/>
            <a:ext cx="7781356" cy="3657599"/>
          </a:xfrm>
        </p:spPr>
        <p:txBody>
          <a:bodyPr>
            <a:normAutofit fontScale="92500" lnSpcReduction="20000"/>
          </a:bodyPr>
          <a:lstStyle/>
          <a:p>
            <a:r>
              <a:rPr lang="en-US" dirty="0" smtClean="0"/>
              <a:t>Oxygen toxicity</a:t>
            </a:r>
          </a:p>
          <a:p>
            <a:pPr lvl="1"/>
            <a:r>
              <a:rPr lang="en-US" dirty="0" smtClean="0"/>
              <a:t>Historical perspective</a:t>
            </a:r>
          </a:p>
          <a:p>
            <a:pPr lvl="1"/>
            <a:r>
              <a:rPr lang="en-US" dirty="0" smtClean="0"/>
              <a:t>Relevance</a:t>
            </a:r>
          </a:p>
          <a:p>
            <a:pPr lvl="1"/>
            <a:r>
              <a:rPr lang="en-US" dirty="0" smtClean="0"/>
              <a:t>Definitions</a:t>
            </a:r>
          </a:p>
          <a:p>
            <a:pPr lvl="1"/>
            <a:r>
              <a:rPr lang="en-US" dirty="0" smtClean="0"/>
              <a:t>Risk factors for oxygen toxicity</a:t>
            </a:r>
          </a:p>
          <a:p>
            <a:pPr lvl="1"/>
            <a:r>
              <a:rPr lang="en-US" dirty="0" smtClean="0"/>
              <a:t>Pathophysiology of oxygen toxicity</a:t>
            </a:r>
          </a:p>
          <a:p>
            <a:pPr lvl="1"/>
            <a:r>
              <a:rPr lang="en-US" dirty="0" smtClean="0"/>
              <a:t>Clinical presentation of </a:t>
            </a:r>
            <a:r>
              <a:rPr lang="en-US" dirty="0" err="1" smtClean="0"/>
              <a:t>hyperoxic</a:t>
            </a:r>
            <a:r>
              <a:rPr lang="en-US" dirty="0" smtClean="0"/>
              <a:t> acute lung injury</a:t>
            </a:r>
          </a:p>
          <a:p>
            <a:pPr lvl="1"/>
            <a:r>
              <a:rPr lang="en-US" dirty="0" smtClean="0"/>
              <a:t>Treatment of </a:t>
            </a:r>
            <a:r>
              <a:rPr lang="en-US" dirty="0" err="1" smtClean="0"/>
              <a:t>hyperoxic</a:t>
            </a:r>
            <a:r>
              <a:rPr lang="en-US" dirty="0" smtClean="0"/>
              <a:t> acute lung injury</a:t>
            </a:r>
          </a:p>
          <a:p>
            <a:r>
              <a:rPr lang="en-US" dirty="0" smtClean="0"/>
              <a:t>Pulmonary toxins</a:t>
            </a:r>
          </a:p>
          <a:p>
            <a:pPr lvl="1"/>
            <a:r>
              <a:rPr lang="en-US" dirty="0" smtClean="0"/>
              <a:t>Ingested toxins</a:t>
            </a:r>
          </a:p>
          <a:p>
            <a:pPr lvl="1"/>
            <a:r>
              <a:rPr lang="en-US" dirty="0" smtClean="0"/>
              <a:t>Inhaled toxins</a:t>
            </a:r>
          </a:p>
          <a:p>
            <a:pPr lvl="1"/>
            <a:r>
              <a:rPr lang="en-US" dirty="0" smtClean="0"/>
              <a:t>Pharmacologic toxins</a:t>
            </a:r>
          </a:p>
          <a:p>
            <a:pPr lvl="1"/>
            <a:endParaRPr lang="en-US" dirty="0" smtClean="0"/>
          </a:p>
          <a:p>
            <a:pPr lvl="1"/>
            <a:endParaRPr lang="en-US" dirty="0" smtClean="0"/>
          </a:p>
          <a:p>
            <a:pPr lvl="1"/>
            <a:endParaRPr lang="en-US" dirty="0" smtClean="0"/>
          </a:p>
          <a:p>
            <a:pPr lvl="1"/>
            <a:endParaRPr lang="en-US" dirty="0" smtClean="0"/>
          </a:p>
          <a:p>
            <a:pPr lvl="1"/>
            <a:endParaRPr lang="en-US" dirty="0"/>
          </a:p>
        </p:txBody>
      </p:sp>
      <p:sp>
        <p:nvSpPr>
          <p:cNvPr id="3" name="Title 2"/>
          <p:cNvSpPr>
            <a:spLocks noGrp="1"/>
          </p:cNvSpPr>
          <p:nvPr>
            <p:ph type="title"/>
          </p:nvPr>
        </p:nvSpPr>
        <p:spPr>
          <a:xfrm>
            <a:off x="864663" y="345306"/>
            <a:ext cx="7543800" cy="914400"/>
          </a:xfrm>
        </p:spPr>
        <p:txBody>
          <a:bodyPr/>
          <a:lstStyle/>
          <a:p>
            <a:r>
              <a:rPr lang="en-US" dirty="0" smtClean="0"/>
              <a:t>Outline</a:t>
            </a:r>
            <a:endParaRPr lang="en-US" dirty="0"/>
          </a:p>
        </p:txBody>
      </p:sp>
      <p:pic>
        <p:nvPicPr>
          <p:cNvPr id="4" name="Picture 3"/>
          <p:cNvPicPr>
            <a:picLocks noChangeAspect="1"/>
          </p:cNvPicPr>
          <p:nvPr/>
        </p:nvPicPr>
        <p:blipFill>
          <a:blip r:embed="rId2"/>
          <a:stretch>
            <a:fillRect/>
          </a:stretch>
        </p:blipFill>
        <p:spPr>
          <a:xfrm>
            <a:off x="5073650" y="565150"/>
            <a:ext cx="3746500" cy="2476500"/>
          </a:xfrm>
          <a:prstGeom prst="rect">
            <a:avLst/>
          </a:prstGeom>
        </p:spPr>
      </p:pic>
      <p:sp>
        <p:nvSpPr>
          <p:cNvPr id="5" name="TextBox 4"/>
          <p:cNvSpPr txBox="1"/>
          <p:nvPr/>
        </p:nvSpPr>
        <p:spPr>
          <a:xfrm>
            <a:off x="3311174" y="6489353"/>
            <a:ext cx="5673348" cy="230832"/>
          </a:xfrm>
          <a:prstGeom prst="rect">
            <a:avLst/>
          </a:prstGeom>
          <a:noFill/>
        </p:spPr>
        <p:txBody>
          <a:bodyPr wrap="none" rtlCol="0">
            <a:spAutoFit/>
          </a:bodyPr>
          <a:lstStyle/>
          <a:p>
            <a:r>
              <a:rPr lang="en-US" sz="900" dirty="0" smtClean="0"/>
              <a:t>http://</a:t>
            </a:r>
            <a:r>
              <a:rPr lang="en-US" sz="900" dirty="0" err="1" smtClean="0"/>
              <a:t>cdn-www.trails.com</a:t>
            </a:r>
            <a:r>
              <a:rPr lang="en-US" sz="900" dirty="0" smtClean="0"/>
              <a:t>/</a:t>
            </a:r>
            <a:r>
              <a:rPr lang="en-US" sz="900" dirty="0" err="1" smtClean="0"/>
              <a:t>imagecache</a:t>
            </a:r>
            <a:r>
              <a:rPr lang="en-US" sz="900" dirty="0" smtClean="0"/>
              <a:t>/articles/295x195/dangers-oxygen-toxicity-scuba-diving-295x195.png</a:t>
            </a:r>
            <a:endParaRPr lang="en-US" sz="900" dirty="0"/>
          </a:p>
        </p:txBody>
      </p:sp>
    </p:spTree>
    <p:extLst>
      <p:ext uri="{BB962C8B-B14F-4D97-AF65-F5344CB8AC3E}">
        <p14:creationId xmlns:p14="http://schemas.microsoft.com/office/powerpoint/2010/main" xmlns="" val="25422963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4220" y="1318690"/>
            <a:ext cx="8580259" cy="5274757"/>
          </a:xfrm>
        </p:spPr>
        <p:txBody>
          <a:bodyPr/>
          <a:lstStyle/>
          <a:p>
            <a:r>
              <a:rPr lang="en-US" dirty="0" smtClean="0"/>
              <a:t>Cell death is a prominent feature of </a:t>
            </a:r>
            <a:r>
              <a:rPr lang="en-US" dirty="0" err="1" smtClean="0"/>
              <a:t>hyperoxia</a:t>
            </a:r>
            <a:r>
              <a:rPr lang="en-US" dirty="0" smtClean="0"/>
              <a:t>-induced lung injury</a:t>
            </a:r>
          </a:p>
          <a:p>
            <a:pPr lvl="1"/>
            <a:endParaRPr lang="en-US" dirty="0" smtClean="0"/>
          </a:p>
          <a:p>
            <a:pPr lvl="1"/>
            <a:r>
              <a:rPr lang="en-US" dirty="0" smtClean="0"/>
              <a:t>Apoptosis results from:</a:t>
            </a:r>
          </a:p>
          <a:p>
            <a:pPr lvl="2"/>
            <a:r>
              <a:rPr lang="en-US" dirty="0"/>
              <a:t>A</a:t>
            </a:r>
            <a:r>
              <a:rPr lang="en-US" dirty="0" smtClean="0"/>
              <a:t>ctivation of the mitochondrial cell death pathway leading to activation of caspase-9</a:t>
            </a:r>
          </a:p>
          <a:p>
            <a:pPr marL="18288" indent="0">
              <a:buNone/>
            </a:pPr>
            <a:r>
              <a:rPr lang="en-US" dirty="0" smtClean="0"/>
              <a:t>		or</a:t>
            </a:r>
          </a:p>
          <a:p>
            <a:pPr lvl="2"/>
            <a:r>
              <a:rPr lang="en-US" dirty="0"/>
              <a:t>A</a:t>
            </a:r>
            <a:r>
              <a:rPr lang="en-US" dirty="0" smtClean="0"/>
              <a:t>ctivation of the receptor-mediated death pathway (an extrinsic pathway) leading to the activation of caspase-8</a:t>
            </a:r>
          </a:p>
          <a:p>
            <a:pPr lvl="2"/>
            <a:r>
              <a:rPr lang="en-US" dirty="0" smtClean="0"/>
              <a:t>Both pathways converge on </a:t>
            </a:r>
            <a:r>
              <a:rPr lang="en-US" dirty="0" err="1" smtClean="0"/>
              <a:t>caspase</a:t>
            </a:r>
            <a:r>
              <a:rPr lang="en-US" dirty="0" smtClean="0"/>
              <a:t> 3 (effector </a:t>
            </a:r>
            <a:r>
              <a:rPr lang="en-US" dirty="0" err="1" smtClean="0"/>
              <a:t>caspase</a:t>
            </a:r>
            <a:r>
              <a:rPr lang="en-US" dirty="0" smtClean="0"/>
              <a:t>)</a:t>
            </a:r>
          </a:p>
          <a:p>
            <a:pPr lvl="2"/>
            <a:endParaRPr lang="en-US" dirty="0"/>
          </a:p>
          <a:p>
            <a:pPr marL="749808" lvl="2" indent="0">
              <a:buNone/>
            </a:pPr>
            <a:endParaRPr lang="en-US" dirty="0" smtClean="0"/>
          </a:p>
        </p:txBody>
      </p:sp>
      <p:sp>
        <p:nvSpPr>
          <p:cNvPr id="3" name="Title 2"/>
          <p:cNvSpPr>
            <a:spLocks noGrp="1"/>
          </p:cNvSpPr>
          <p:nvPr>
            <p:ph type="title"/>
          </p:nvPr>
        </p:nvSpPr>
        <p:spPr>
          <a:xfrm>
            <a:off x="685800" y="546289"/>
            <a:ext cx="7543800" cy="914400"/>
          </a:xfrm>
        </p:spPr>
        <p:txBody>
          <a:bodyPr/>
          <a:lstStyle/>
          <a:p>
            <a:r>
              <a:rPr lang="en-US" dirty="0" smtClean="0"/>
              <a:t>Reactive Oxygen </a:t>
            </a:r>
            <a:r>
              <a:rPr lang="en-US" dirty="0"/>
              <a:t>S</a:t>
            </a:r>
            <a:r>
              <a:rPr lang="en-US" dirty="0" smtClean="0"/>
              <a:t>pecies and Host Response</a:t>
            </a:r>
            <a:endParaRPr lang="en-US" dirty="0"/>
          </a:p>
        </p:txBody>
      </p:sp>
      <p:sp>
        <p:nvSpPr>
          <p:cNvPr id="4" name="TextBox 3"/>
          <p:cNvSpPr txBox="1"/>
          <p:nvPr/>
        </p:nvSpPr>
        <p:spPr>
          <a:xfrm>
            <a:off x="83099" y="6219005"/>
            <a:ext cx="9060901" cy="261610"/>
          </a:xfrm>
          <a:prstGeom prst="rect">
            <a:avLst/>
          </a:prstGeom>
          <a:noFill/>
        </p:spPr>
        <p:txBody>
          <a:bodyPr wrap="none" rtlCol="0">
            <a:spAutoFit/>
          </a:bodyPr>
          <a:lstStyle/>
          <a:p>
            <a:r>
              <a:rPr lang="en-US" sz="1100" dirty="0" err="1" smtClean="0"/>
              <a:t>Altemeier</a:t>
            </a:r>
            <a:r>
              <a:rPr lang="en-US" sz="1100" dirty="0" smtClean="0"/>
              <a:t>, WA and Sinclair, SE: </a:t>
            </a:r>
            <a:r>
              <a:rPr lang="en-US" sz="1100" dirty="0" err="1" smtClean="0"/>
              <a:t>Hyperoxia</a:t>
            </a:r>
            <a:r>
              <a:rPr lang="en-US" sz="1100" dirty="0" smtClean="0"/>
              <a:t> in the intensive care unit: why more is not always better.  </a:t>
            </a:r>
            <a:r>
              <a:rPr lang="en-US" sz="1100" i="1" dirty="0" smtClean="0"/>
              <a:t>Current Opinion in Critical Care</a:t>
            </a:r>
            <a:r>
              <a:rPr lang="en-US" sz="1100" dirty="0" smtClean="0"/>
              <a:t> 2007, 13 (1).</a:t>
            </a:r>
            <a:endParaRPr lang="en-US" sz="1100" dirty="0"/>
          </a:p>
        </p:txBody>
      </p:sp>
    </p:spTree>
    <p:extLst>
      <p:ext uri="{BB962C8B-B14F-4D97-AF65-F5344CB8AC3E}">
        <p14:creationId xmlns:p14="http://schemas.microsoft.com/office/powerpoint/2010/main" xmlns="" val="191036143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3064" y="1157677"/>
            <a:ext cx="8563978" cy="5089348"/>
          </a:xfrm>
        </p:spPr>
        <p:txBody>
          <a:bodyPr>
            <a:normAutofit lnSpcReduction="10000"/>
          </a:bodyPr>
          <a:lstStyle/>
          <a:p>
            <a:pPr marL="18288" indent="0">
              <a:buNone/>
            </a:pPr>
            <a:r>
              <a:rPr lang="en-US" sz="2800" dirty="0" smtClean="0"/>
              <a:t>Mitochondrial cell death pathways</a:t>
            </a:r>
          </a:p>
          <a:p>
            <a:r>
              <a:rPr lang="en-US" dirty="0" smtClean="0"/>
              <a:t>Initiated by mitochondrial outer membrane </a:t>
            </a:r>
            <a:r>
              <a:rPr lang="en-US" dirty="0" err="1" smtClean="0"/>
              <a:t>permeabilization</a:t>
            </a:r>
            <a:r>
              <a:rPr lang="en-US" dirty="0" smtClean="0"/>
              <a:t> resulting in release of cytochrome c and subsequent activation of caspase-9 through interaction with apoptotic protease activating factor-1 (APAF-1)</a:t>
            </a:r>
          </a:p>
          <a:p>
            <a:pPr lvl="1"/>
            <a:r>
              <a:rPr lang="en-US" dirty="0" smtClean="0"/>
              <a:t>Bcl-2 family members play a central role in the initiation of membrane permeability</a:t>
            </a:r>
          </a:p>
          <a:p>
            <a:pPr lvl="2"/>
            <a:r>
              <a:rPr lang="en-US" dirty="0" smtClean="0"/>
              <a:t>Pro-apoptotic molecules=</a:t>
            </a:r>
            <a:r>
              <a:rPr lang="en-US" dirty="0" err="1" smtClean="0"/>
              <a:t>Bax</a:t>
            </a:r>
            <a:r>
              <a:rPr lang="en-US" dirty="0" smtClean="0"/>
              <a:t> and </a:t>
            </a:r>
            <a:r>
              <a:rPr lang="en-US" dirty="0" err="1" smtClean="0"/>
              <a:t>Bak</a:t>
            </a:r>
            <a:endParaRPr lang="en-US" dirty="0" smtClean="0"/>
          </a:p>
          <a:p>
            <a:pPr lvl="2"/>
            <a:r>
              <a:rPr lang="en-US" dirty="0" smtClean="0"/>
              <a:t>Anti-apoptotic molecules=Bcl-2, </a:t>
            </a:r>
            <a:r>
              <a:rPr lang="en-US" dirty="0" err="1" smtClean="0"/>
              <a:t>Bcl</a:t>
            </a:r>
            <a:r>
              <a:rPr lang="en-US" dirty="0" smtClean="0"/>
              <a:t>-X</a:t>
            </a:r>
            <a:r>
              <a:rPr lang="en-US" baseline="-25000" dirty="0" smtClean="0"/>
              <a:t>L</a:t>
            </a:r>
            <a:r>
              <a:rPr lang="en-US" dirty="0" smtClean="0"/>
              <a:t> and Bfl-1/A1</a:t>
            </a:r>
          </a:p>
          <a:p>
            <a:pPr lvl="2"/>
            <a:r>
              <a:rPr lang="en-US" dirty="0" smtClean="0"/>
              <a:t>BH3 homology molecules= Bad and Bid- function upstream of </a:t>
            </a:r>
            <a:r>
              <a:rPr lang="en-US" dirty="0" err="1" smtClean="0"/>
              <a:t>Bax</a:t>
            </a:r>
            <a:r>
              <a:rPr lang="en-US" dirty="0" smtClean="0"/>
              <a:t> and </a:t>
            </a:r>
            <a:r>
              <a:rPr lang="en-US" dirty="0" err="1" smtClean="0"/>
              <a:t>Bak</a:t>
            </a:r>
            <a:r>
              <a:rPr lang="en-US" dirty="0" smtClean="0"/>
              <a:t> to promote apoptosis</a:t>
            </a:r>
          </a:p>
          <a:p>
            <a:r>
              <a:rPr lang="en-US" dirty="0" err="1" smtClean="0"/>
              <a:t>Hyperoxic</a:t>
            </a:r>
            <a:r>
              <a:rPr lang="en-US" dirty="0" smtClean="0"/>
              <a:t> exposure of mice results in increased cytochrome c within the cytosolic fraction of whole lung homogenates</a:t>
            </a:r>
          </a:p>
          <a:p>
            <a:r>
              <a:rPr lang="en-US" dirty="0" smtClean="0"/>
              <a:t>Many studies suggest that Bcl-2 family members are activated by reactive oxygen species</a:t>
            </a:r>
          </a:p>
        </p:txBody>
      </p:sp>
      <p:sp>
        <p:nvSpPr>
          <p:cNvPr id="3" name="Title 2"/>
          <p:cNvSpPr>
            <a:spLocks noGrp="1"/>
          </p:cNvSpPr>
          <p:nvPr>
            <p:ph type="title"/>
          </p:nvPr>
        </p:nvSpPr>
        <p:spPr>
          <a:xfrm>
            <a:off x="685800" y="540860"/>
            <a:ext cx="7543800" cy="914400"/>
          </a:xfrm>
        </p:spPr>
        <p:txBody>
          <a:bodyPr/>
          <a:lstStyle/>
          <a:p>
            <a:r>
              <a:rPr lang="en-US" dirty="0" smtClean="0"/>
              <a:t>Reactive Oxygen Species and Host Response</a:t>
            </a:r>
            <a:endParaRPr lang="en-US" dirty="0"/>
          </a:p>
        </p:txBody>
      </p:sp>
      <p:sp>
        <p:nvSpPr>
          <p:cNvPr id="4" name="TextBox 3"/>
          <p:cNvSpPr txBox="1"/>
          <p:nvPr/>
        </p:nvSpPr>
        <p:spPr>
          <a:xfrm>
            <a:off x="-11966" y="6019431"/>
            <a:ext cx="9155966" cy="877163"/>
          </a:xfrm>
          <a:prstGeom prst="rect">
            <a:avLst/>
          </a:prstGeom>
          <a:noFill/>
        </p:spPr>
        <p:txBody>
          <a:bodyPr wrap="none" rtlCol="0">
            <a:spAutoFit/>
          </a:bodyPr>
          <a:lstStyle/>
          <a:p>
            <a:r>
              <a:rPr lang="en-US" sz="1100" dirty="0" err="1" smtClean="0"/>
              <a:t>Altemeier</a:t>
            </a:r>
            <a:r>
              <a:rPr lang="en-US" sz="1100" dirty="0" smtClean="0"/>
              <a:t>, WA and Sinclair, SE: </a:t>
            </a:r>
            <a:r>
              <a:rPr lang="en-US" sz="1100" dirty="0" err="1" smtClean="0"/>
              <a:t>Hyperoxia</a:t>
            </a:r>
            <a:r>
              <a:rPr lang="en-US" sz="1100" dirty="0" smtClean="0"/>
              <a:t> in the intensive care unit: why more is not always better.  </a:t>
            </a:r>
            <a:r>
              <a:rPr lang="en-US" sz="1100" i="1" dirty="0" smtClean="0"/>
              <a:t>Current Opinion in Critical Care</a:t>
            </a:r>
            <a:r>
              <a:rPr lang="en-US" sz="1100" dirty="0" smtClean="0"/>
              <a:t> 2007, 13 (1).</a:t>
            </a:r>
          </a:p>
          <a:p>
            <a:r>
              <a:rPr lang="en-US" sz="1100" dirty="0" smtClean="0"/>
              <a:t>Pagano A et al: Mitochondrial cytochrome c release is a key event in </a:t>
            </a:r>
            <a:r>
              <a:rPr lang="en-US" sz="1100" dirty="0" err="1" smtClean="0"/>
              <a:t>hyperoxia</a:t>
            </a:r>
            <a:r>
              <a:rPr lang="en-US" sz="1100" dirty="0" smtClean="0"/>
              <a:t>-induced lung </a:t>
            </a:r>
            <a:r>
              <a:rPr lang="en-US" sz="1100" dirty="0" err="1" smtClean="0"/>
              <a:t>injury:protection</a:t>
            </a:r>
            <a:r>
              <a:rPr lang="en-US" sz="1100" dirty="0" smtClean="0"/>
              <a:t> by </a:t>
            </a:r>
            <a:r>
              <a:rPr lang="en-US" sz="1100" dirty="0" err="1" smtClean="0"/>
              <a:t>cyclosporin</a:t>
            </a:r>
            <a:r>
              <a:rPr lang="en-US" sz="1100" dirty="0" smtClean="0"/>
              <a:t> A.  </a:t>
            </a:r>
          </a:p>
          <a:p>
            <a:r>
              <a:rPr lang="en-US" sz="1100" i="1" dirty="0" smtClean="0"/>
              <a:t>Am J </a:t>
            </a:r>
            <a:r>
              <a:rPr lang="en-US" sz="1100" i="1" dirty="0" err="1" smtClean="0"/>
              <a:t>Physiol</a:t>
            </a:r>
            <a:r>
              <a:rPr lang="en-US" sz="1100" i="1" dirty="0" smtClean="0"/>
              <a:t> Lung Cell </a:t>
            </a:r>
            <a:r>
              <a:rPr lang="en-US" sz="1100" i="1" dirty="0" err="1" smtClean="0"/>
              <a:t>Mol</a:t>
            </a:r>
            <a:r>
              <a:rPr lang="en-US" sz="1100" i="1" dirty="0" smtClean="0"/>
              <a:t> </a:t>
            </a:r>
            <a:r>
              <a:rPr lang="en-US" sz="1100" i="1" dirty="0" err="1" smtClean="0"/>
              <a:t>Physiol</a:t>
            </a:r>
            <a:r>
              <a:rPr lang="en-US" sz="1100" i="1" dirty="0" smtClean="0"/>
              <a:t> </a:t>
            </a:r>
            <a:r>
              <a:rPr lang="en-US" sz="1100" dirty="0" smtClean="0"/>
              <a:t>2004 286.</a:t>
            </a:r>
          </a:p>
          <a:p>
            <a:endParaRPr lang="en-US" dirty="0"/>
          </a:p>
        </p:txBody>
      </p:sp>
    </p:spTree>
    <p:extLst>
      <p:ext uri="{BB962C8B-B14F-4D97-AF65-F5344CB8AC3E}">
        <p14:creationId xmlns:p14="http://schemas.microsoft.com/office/powerpoint/2010/main" xmlns="" val="7292292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6783" y="1460689"/>
            <a:ext cx="8531415" cy="5132759"/>
          </a:xfrm>
        </p:spPr>
        <p:txBody>
          <a:bodyPr>
            <a:normAutofit/>
          </a:bodyPr>
          <a:lstStyle/>
          <a:p>
            <a:pPr marL="18288" indent="0">
              <a:buNone/>
            </a:pPr>
            <a:r>
              <a:rPr lang="en-US" sz="2800" dirty="0"/>
              <a:t>R</a:t>
            </a:r>
            <a:r>
              <a:rPr lang="en-US" sz="2800" dirty="0" smtClean="0"/>
              <a:t>eceptor-mediated death pathways</a:t>
            </a:r>
          </a:p>
          <a:p>
            <a:pPr marL="18288" indent="0">
              <a:buNone/>
            </a:pPr>
            <a:endParaRPr lang="en-US" sz="2800" dirty="0" smtClean="0"/>
          </a:p>
          <a:p>
            <a:r>
              <a:rPr lang="en-US" dirty="0" smtClean="0"/>
              <a:t>Fas (</a:t>
            </a:r>
            <a:r>
              <a:rPr lang="en-US" dirty="0" err="1" smtClean="0"/>
              <a:t>transmembrane</a:t>
            </a:r>
            <a:r>
              <a:rPr lang="en-US" dirty="0" smtClean="0"/>
              <a:t> receptor for </a:t>
            </a:r>
            <a:r>
              <a:rPr lang="en-US" dirty="0" err="1" smtClean="0"/>
              <a:t>FasL</a:t>
            </a:r>
            <a:r>
              <a:rPr lang="en-US" dirty="0" smtClean="0"/>
              <a:t>) initiates cell death by forming a death inducing signaling complex with the Fas-associated death domain (FADD) adapter protein and caspase-8</a:t>
            </a:r>
          </a:p>
          <a:p>
            <a:r>
              <a:rPr lang="en-US" dirty="0" smtClean="0"/>
              <a:t>Caspase-8 actives caspase-3 or the Bid (a Bcl-2 family protein)</a:t>
            </a:r>
          </a:p>
          <a:p>
            <a:pPr lvl="1"/>
            <a:r>
              <a:rPr lang="en-US" dirty="0" smtClean="0"/>
              <a:t>Activated Bid induces mitochondrial release of cytochrome c and subsequent activation of caspase-9</a:t>
            </a:r>
          </a:p>
          <a:p>
            <a:r>
              <a:rPr lang="en-US" dirty="0" smtClean="0"/>
              <a:t>Fas mRNA is increased both in isolated murine alveolar epithelial cells and in mouse lung homogenates in response to </a:t>
            </a:r>
            <a:r>
              <a:rPr lang="en-US" dirty="0" err="1" smtClean="0"/>
              <a:t>hyperoxia</a:t>
            </a:r>
            <a:endParaRPr lang="en-US" dirty="0" smtClean="0"/>
          </a:p>
          <a:p>
            <a:endParaRPr lang="en-US" dirty="0"/>
          </a:p>
        </p:txBody>
      </p:sp>
      <p:sp>
        <p:nvSpPr>
          <p:cNvPr id="3" name="Title 2"/>
          <p:cNvSpPr>
            <a:spLocks noGrp="1"/>
          </p:cNvSpPr>
          <p:nvPr>
            <p:ph type="title"/>
          </p:nvPr>
        </p:nvSpPr>
        <p:spPr>
          <a:xfrm>
            <a:off x="685800" y="546289"/>
            <a:ext cx="7543800" cy="914400"/>
          </a:xfrm>
        </p:spPr>
        <p:txBody>
          <a:bodyPr/>
          <a:lstStyle/>
          <a:p>
            <a:r>
              <a:rPr lang="en-US" dirty="0" smtClean="0"/>
              <a:t>Reactive Oxygen Species and Host Response</a:t>
            </a:r>
            <a:endParaRPr lang="en-US" dirty="0"/>
          </a:p>
        </p:txBody>
      </p:sp>
      <p:sp>
        <p:nvSpPr>
          <p:cNvPr id="4" name="Rectangle 3"/>
          <p:cNvSpPr/>
          <p:nvPr/>
        </p:nvSpPr>
        <p:spPr>
          <a:xfrm>
            <a:off x="0" y="6331838"/>
            <a:ext cx="9144000" cy="430887"/>
          </a:xfrm>
          <a:prstGeom prst="rect">
            <a:avLst/>
          </a:prstGeom>
        </p:spPr>
        <p:txBody>
          <a:bodyPr wrap="square">
            <a:spAutoFit/>
          </a:bodyPr>
          <a:lstStyle/>
          <a:p>
            <a:r>
              <a:rPr lang="en-US" sz="1100" dirty="0" err="1" smtClean="0"/>
              <a:t>Altemeier</a:t>
            </a:r>
            <a:r>
              <a:rPr lang="en-US" sz="1100" dirty="0" smtClean="0"/>
              <a:t>, WA and Sinclair, SE: </a:t>
            </a:r>
            <a:r>
              <a:rPr lang="en-US" sz="1100" dirty="0" err="1" smtClean="0"/>
              <a:t>Hyperoxia</a:t>
            </a:r>
            <a:r>
              <a:rPr lang="en-US" sz="1100" dirty="0" smtClean="0"/>
              <a:t> in the intensive care unit: why more is not always better.  </a:t>
            </a:r>
            <a:r>
              <a:rPr lang="en-US" sz="1100" i="1" dirty="0" smtClean="0"/>
              <a:t>Current Opinion in Critical Care</a:t>
            </a:r>
            <a:r>
              <a:rPr lang="en-US" sz="1100" dirty="0" smtClean="0"/>
              <a:t> 2007, 13 (1).</a:t>
            </a:r>
          </a:p>
          <a:p>
            <a:r>
              <a:rPr lang="en-US" sz="1100" dirty="0" err="1" smtClean="0"/>
              <a:t>Barazzone</a:t>
            </a:r>
            <a:r>
              <a:rPr lang="en-US" sz="1100" dirty="0" smtClean="0"/>
              <a:t> C et al: Oxygen toxicity in mouse lung: pathways to cell death.  </a:t>
            </a:r>
            <a:r>
              <a:rPr lang="en-US" sz="1100" i="1" dirty="0" smtClean="0"/>
              <a:t>Am J </a:t>
            </a:r>
            <a:r>
              <a:rPr lang="en-US" sz="1100" i="1" dirty="0" err="1" smtClean="0"/>
              <a:t>Respir</a:t>
            </a:r>
            <a:r>
              <a:rPr lang="en-US" sz="1100" i="1" dirty="0" smtClean="0"/>
              <a:t> Cell </a:t>
            </a:r>
            <a:r>
              <a:rPr lang="en-US" sz="1100" i="1" dirty="0" err="1" smtClean="0"/>
              <a:t>Mol</a:t>
            </a:r>
            <a:r>
              <a:rPr lang="en-US" sz="1100" i="1" dirty="0" smtClean="0"/>
              <a:t> </a:t>
            </a:r>
            <a:r>
              <a:rPr lang="en-US" sz="1100" i="1" dirty="0" err="1" smtClean="0"/>
              <a:t>Biol</a:t>
            </a:r>
            <a:r>
              <a:rPr lang="en-US" sz="1100" i="1" dirty="0" smtClean="0"/>
              <a:t> </a:t>
            </a:r>
            <a:r>
              <a:rPr lang="en-US" sz="1100" dirty="0" smtClean="0"/>
              <a:t>1998</a:t>
            </a:r>
            <a:r>
              <a:rPr lang="en-US" sz="1100" i="1" dirty="0" smtClean="0"/>
              <a:t>, </a:t>
            </a:r>
            <a:r>
              <a:rPr lang="en-US" sz="1100" dirty="0" smtClean="0"/>
              <a:t>19.</a:t>
            </a:r>
          </a:p>
        </p:txBody>
      </p:sp>
    </p:spTree>
    <p:extLst>
      <p:ext uri="{BB962C8B-B14F-4D97-AF65-F5344CB8AC3E}">
        <p14:creationId xmlns:p14="http://schemas.microsoft.com/office/powerpoint/2010/main" xmlns="" val="480812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4220" y="1160638"/>
            <a:ext cx="8677947" cy="4911845"/>
          </a:xfrm>
        </p:spPr>
        <p:txBody>
          <a:bodyPr>
            <a:normAutofit/>
          </a:bodyPr>
          <a:lstStyle/>
          <a:p>
            <a:pPr marL="18288" indent="0">
              <a:buNone/>
            </a:pPr>
            <a:r>
              <a:rPr lang="en-US" sz="2800" dirty="0" smtClean="0"/>
              <a:t>Host protection against </a:t>
            </a:r>
            <a:r>
              <a:rPr lang="en-US" sz="2800" dirty="0" err="1" smtClean="0"/>
              <a:t>hyperoxia</a:t>
            </a:r>
            <a:r>
              <a:rPr lang="en-US" sz="2800" dirty="0" smtClean="0"/>
              <a:t>-induced cell death</a:t>
            </a:r>
          </a:p>
          <a:p>
            <a:pPr marL="18288" indent="0">
              <a:buNone/>
            </a:pPr>
            <a:endParaRPr lang="en-US" sz="2800" dirty="0" smtClean="0"/>
          </a:p>
          <a:p>
            <a:r>
              <a:rPr lang="en-US" dirty="0" smtClean="0"/>
              <a:t>Anti-apoptotic cell signaling pathways</a:t>
            </a:r>
          </a:p>
          <a:p>
            <a:pPr lvl="1"/>
            <a:r>
              <a:rPr lang="en-US" dirty="0" smtClean="0"/>
              <a:t>TLR4-mediated signaling protective in </a:t>
            </a:r>
            <a:r>
              <a:rPr lang="en-US" dirty="0" err="1" smtClean="0"/>
              <a:t>hyperoxia</a:t>
            </a:r>
            <a:r>
              <a:rPr lang="en-US" dirty="0" smtClean="0"/>
              <a:t>-induced lung injury</a:t>
            </a:r>
          </a:p>
          <a:p>
            <a:pPr lvl="2"/>
            <a:r>
              <a:rPr lang="en-US" dirty="0" smtClean="0"/>
              <a:t>Potential down-stream signaling pathways of TLR4 include the mitogen-activated protein kinases (ERKS, p38 and JNK)</a:t>
            </a:r>
          </a:p>
          <a:p>
            <a:pPr lvl="2"/>
            <a:r>
              <a:rPr lang="en-US" dirty="0" smtClean="0"/>
              <a:t>TLR4 transgenic mice (TLR4 -/-) had increased </a:t>
            </a:r>
            <a:r>
              <a:rPr lang="en-US" dirty="0" err="1" smtClean="0"/>
              <a:t>expession</a:t>
            </a:r>
            <a:r>
              <a:rPr lang="en-US" dirty="0" smtClean="0"/>
              <a:t> of Bcl2, </a:t>
            </a:r>
            <a:r>
              <a:rPr lang="en-US" dirty="0" err="1" smtClean="0"/>
              <a:t>Bcl</a:t>
            </a:r>
            <a:r>
              <a:rPr lang="en-US" dirty="0" smtClean="0"/>
              <a:t>-X</a:t>
            </a:r>
            <a:r>
              <a:rPr lang="en-US" baseline="-25000" dirty="0" smtClean="0"/>
              <a:t>L</a:t>
            </a:r>
            <a:r>
              <a:rPr lang="en-US" dirty="0" smtClean="0"/>
              <a:t> and HO-1 (anti-apoptotic molecules)</a:t>
            </a:r>
          </a:p>
        </p:txBody>
      </p:sp>
      <p:sp>
        <p:nvSpPr>
          <p:cNvPr id="3" name="Title 2"/>
          <p:cNvSpPr>
            <a:spLocks noGrp="1"/>
          </p:cNvSpPr>
          <p:nvPr>
            <p:ph type="title"/>
          </p:nvPr>
        </p:nvSpPr>
        <p:spPr>
          <a:xfrm>
            <a:off x="506705" y="685801"/>
            <a:ext cx="7543800" cy="914400"/>
          </a:xfrm>
        </p:spPr>
        <p:txBody>
          <a:bodyPr/>
          <a:lstStyle/>
          <a:p>
            <a:r>
              <a:rPr lang="en-US" dirty="0" smtClean="0"/>
              <a:t>Reactive Oxygen Species and Host Response</a:t>
            </a:r>
            <a:endParaRPr lang="en-US" dirty="0"/>
          </a:p>
        </p:txBody>
      </p:sp>
      <p:sp>
        <p:nvSpPr>
          <p:cNvPr id="4" name="Rectangle 3"/>
          <p:cNvSpPr/>
          <p:nvPr/>
        </p:nvSpPr>
        <p:spPr>
          <a:xfrm>
            <a:off x="0" y="5641596"/>
            <a:ext cx="9144000" cy="1277273"/>
          </a:xfrm>
          <a:prstGeom prst="rect">
            <a:avLst/>
          </a:prstGeom>
        </p:spPr>
        <p:txBody>
          <a:bodyPr wrap="square">
            <a:spAutoFit/>
          </a:bodyPr>
          <a:lstStyle/>
          <a:p>
            <a:r>
              <a:rPr lang="en-US" sz="1100" dirty="0" err="1" smtClean="0"/>
              <a:t>Altemeier</a:t>
            </a:r>
            <a:r>
              <a:rPr lang="en-US" sz="1100" dirty="0" smtClean="0"/>
              <a:t>, WA and Sinclair, SE: </a:t>
            </a:r>
            <a:r>
              <a:rPr lang="en-US" sz="1100" dirty="0" err="1" smtClean="0"/>
              <a:t>Hyperoxia</a:t>
            </a:r>
            <a:r>
              <a:rPr lang="en-US" sz="1100" dirty="0" smtClean="0"/>
              <a:t> in the intensive care unit: why more is not always better.  </a:t>
            </a:r>
            <a:r>
              <a:rPr lang="en-US" sz="1100" i="1" dirty="0" smtClean="0"/>
              <a:t>Current Opinion in Critical Care</a:t>
            </a:r>
            <a:r>
              <a:rPr lang="en-US" sz="1100" dirty="0" smtClean="0"/>
              <a:t> 2007, 13 (1).</a:t>
            </a:r>
          </a:p>
          <a:p>
            <a:r>
              <a:rPr lang="en-US" sz="1100" dirty="0"/>
              <a:t>Zhang </a:t>
            </a:r>
            <a:r>
              <a:rPr lang="en-US" sz="1100" dirty="0" smtClean="0"/>
              <a:t>X</a:t>
            </a:r>
            <a:r>
              <a:rPr lang="en-US" sz="1100" dirty="0"/>
              <a:t> </a:t>
            </a:r>
            <a:r>
              <a:rPr lang="en-US" sz="1100" dirty="0" smtClean="0"/>
              <a:t>et al. Cutting </a:t>
            </a:r>
            <a:r>
              <a:rPr lang="en-US" sz="1100" dirty="0"/>
              <a:t>edge: TLR4 deficiency confers susceptibility to lethal oxidant lung injury</a:t>
            </a:r>
            <a:r>
              <a:rPr lang="en-US" sz="1100" i="1" dirty="0"/>
              <a:t>. J </a:t>
            </a:r>
            <a:r>
              <a:rPr lang="en-US" sz="1100" i="1" dirty="0" err="1"/>
              <a:t>Immunol</a:t>
            </a:r>
            <a:r>
              <a:rPr lang="en-US" sz="1100" i="1" dirty="0"/>
              <a:t> </a:t>
            </a:r>
            <a:r>
              <a:rPr lang="en-US" sz="1100" dirty="0"/>
              <a:t>2005; </a:t>
            </a:r>
            <a:r>
              <a:rPr lang="en-US" sz="1100" dirty="0" smtClean="0"/>
              <a:t>175.</a:t>
            </a:r>
          </a:p>
          <a:p>
            <a:r>
              <a:rPr lang="en-US" sz="1100" dirty="0" err="1"/>
              <a:t>Q</a:t>
            </a:r>
            <a:r>
              <a:rPr lang="en-US" sz="1100" dirty="0" err="1" smtClean="0"/>
              <a:t>ureshi</a:t>
            </a:r>
            <a:r>
              <a:rPr lang="en-US" sz="1100" dirty="0" smtClean="0"/>
              <a:t> ST</a:t>
            </a:r>
            <a:r>
              <a:rPr lang="en-US" sz="1100" dirty="0"/>
              <a:t> </a:t>
            </a:r>
            <a:r>
              <a:rPr lang="en-US" sz="1100" dirty="0" smtClean="0"/>
              <a:t>et al. </a:t>
            </a:r>
            <a:r>
              <a:rPr lang="en-US" sz="1100" dirty="0"/>
              <a:t>Inducible activation of TLR4 confers resistance to </a:t>
            </a:r>
            <a:r>
              <a:rPr lang="en-US" sz="1100" dirty="0" err="1"/>
              <a:t>hyperoxia</a:t>
            </a:r>
            <a:r>
              <a:rPr lang="en-US" sz="1100" dirty="0"/>
              <a:t>-induced pulmonary apoptosis</a:t>
            </a:r>
            <a:r>
              <a:rPr lang="en-US" sz="1100" i="1" dirty="0"/>
              <a:t>.</a:t>
            </a:r>
            <a:r>
              <a:rPr lang="en-US" sz="1100" dirty="0"/>
              <a:t> </a:t>
            </a:r>
            <a:r>
              <a:rPr lang="en-US" sz="1100" i="1" dirty="0" smtClean="0"/>
              <a:t>J </a:t>
            </a:r>
            <a:r>
              <a:rPr lang="en-US" sz="1100" i="1" dirty="0" err="1" smtClean="0"/>
              <a:t>Immunol</a:t>
            </a:r>
            <a:r>
              <a:rPr lang="en-US" sz="1100" dirty="0" smtClean="0"/>
              <a:t> </a:t>
            </a:r>
            <a:r>
              <a:rPr lang="en-US" sz="1100" dirty="0"/>
              <a:t>2006; </a:t>
            </a:r>
            <a:r>
              <a:rPr lang="en-US" sz="1100" dirty="0" smtClean="0"/>
              <a:t>176.</a:t>
            </a:r>
          </a:p>
          <a:p>
            <a:r>
              <a:rPr lang="en-US" sz="1100" dirty="0"/>
              <a:t>Morse </a:t>
            </a:r>
            <a:r>
              <a:rPr lang="en-US" sz="1100" dirty="0" smtClean="0"/>
              <a:t>D</a:t>
            </a:r>
            <a:r>
              <a:rPr lang="en-US" sz="1100" dirty="0"/>
              <a:t> </a:t>
            </a:r>
            <a:r>
              <a:rPr lang="en-US" sz="1100" dirty="0" smtClean="0"/>
              <a:t>et al. Deficiency </a:t>
            </a:r>
            <a:r>
              <a:rPr lang="en-US" sz="1100" dirty="0"/>
              <a:t>in the c-Jun NH2-terminal kinase signaling pathway confers susceptibility to </a:t>
            </a:r>
            <a:r>
              <a:rPr lang="en-US" sz="1100" dirty="0" err="1"/>
              <a:t>hyperoxic</a:t>
            </a:r>
            <a:r>
              <a:rPr lang="en-US" sz="1100" dirty="0"/>
              <a:t> lung injury in mice. </a:t>
            </a:r>
            <a:r>
              <a:rPr lang="en-US" sz="1100" i="1" dirty="0"/>
              <a:t>Am J </a:t>
            </a:r>
            <a:r>
              <a:rPr lang="en-US" sz="1100" i="1" dirty="0" err="1"/>
              <a:t>Physiol</a:t>
            </a:r>
            <a:r>
              <a:rPr lang="en-US" sz="1100" i="1" dirty="0"/>
              <a:t> Lung Cell </a:t>
            </a:r>
            <a:r>
              <a:rPr lang="en-US" sz="1100" i="1" dirty="0" err="1"/>
              <a:t>Mol</a:t>
            </a:r>
            <a:r>
              <a:rPr lang="en-US" sz="1100" i="1" dirty="0"/>
              <a:t> </a:t>
            </a:r>
            <a:r>
              <a:rPr lang="en-US" sz="1100" i="1" dirty="0" err="1"/>
              <a:t>Physiol</a:t>
            </a:r>
            <a:r>
              <a:rPr lang="en-US" sz="1100" i="1" dirty="0"/>
              <a:t> </a:t>
            </a:r>
            <a:r>
              <a:rPr lang="en-US" sz="1100" dirty="0"/>
              <a:t>2003; </a:t>
            </a:r>
            <a:r>
              <a:rPr lang="en-US" sz="1100" dirty="0" smtClean="0"/>
              <a:t>285.</a:t>
            </a:r>
          </a:p>
          <a:p>
            <a:endParaRPr lang="en-US" sz="1100" dirty="0" smtClean="0"/>
          </a:p>
          <a:p>
            <a:endParaRPr lang="en-US" sz="1100" dirty="0" smtClean="0"/>
          </a:p>
        </p:txBody>
      </p:sp>
    </p:spTree>
    <p:extLst>
      <p:ext uri="{BB962C8B-B14F-4D97-AF65-F5344CB8AC3E}">
        <p14:creationId xmlns:p14="http://schemas.microsoft.com/office/powerpoint/2010/main" xmlns="" val="23685775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srcRect l="-22917" r="-22917"/>
          <a:stretch>
            <a:fillRect/>
          </a:stretch>
        </p:blipFill>
        <p:spPr>
          <a:xfrm>
            <a:off x="-360183" y="918471"/>
            <a:ext cx="9683278" cy="5626138"/>
          </a:xfrm>
        </p:spPr>
      </p:pic>
      <p:sp>
        <p:nvSpPr>
          <p:cNvPr id="3" name="Title 2"/>
          <p:cNvSpPr>
            <a:spLocks noGrp="1"/>
          </p:cNvSpPr>
          <p:nvPr>
            <p:ph type="title"/>
          </p:nvPr>
        </p:nvSpPr>
        <p:spPr>
          <a:xfrm>
            <a:off x="321363" y="4070"/>
            <a:ext cx="7543800" cy="914400"/>
          </a:xfrm>
        </p:spPr>
        <p:txBody>
          <a:bodyPr/>
          <a:lstStyle/>
          <a:p>
            <a:r>
              <a:rPr lang="en-US" dirty="0" smtClean="0"/>
              <a:t>Apoptosis and necrosis</a:t>
            </a:r>
            <a:endParaRPr lang="en-US" dirty="0"/>
          </a:p>
        </p:txBody>
      </p:sp>
      <p:sp>
        <p:nvSpPr>
          <p:cNvPr id="5" name="TextBox 4"/>
          <p:cNvSpPr txBox="1"/>
          <p:nvPr/>
        </p:nvSpPr>
        <p:spPr>
          <a:xfrm>
            <a:off x="2230541" y="6544609"/>
            <a:ext cx="4537958" cy="261610"/>
          </a:xfrm>
          <a:prstGeom prst="rect">
            <a:avLst/>
          </a:prstGeom>
          <a:noFill/>
        </p:spPr>
        <p:txBody>
          <a:bodyPr wrap="none" rtlCol="0">
            <a:spAutoFit/>
          </a:bodyPr>
          <a:lstStyle/>
          <a:p>
            <a:r>
              <a:rPr lang="en-US" sz="1100" dirty="0" smtClean="0"/>
              <a:t>http://</a:t>
            </a:r>
            <a:r>
              <a:rPr lang="en-US" sz="1100" dirty="0" err="1" smtClean="0"/>
              <a:t>www.mayoclinicproceedings.com</a:t>
            </a:r>
            <a:r>
              <a:rPr lang="en-US" sz="1100" dirty="0" smtClean="0"/>
              <a:t>/content/83/7/825/F3.large.jpg</a:t>
            </a:r>
            <a:endParaRPr lang="en-US" sz="1100" dirty="0"/>
          </a:p>
        </p:txBody>
      </p:sp>
    </p:spTree>
    <p:extLst>
      <p:ext uri="{BB962C8B-B14F-4D97-AF65-F5344CB8AC3E}">
        <p14:creationId xmlns:p14="http://schemas.microsoft.com/office/powerpoint/2010/main" xmlns="" val="11220102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985590111"/>
              </p:ext>
            </p:extLst>
          </p:nvPr>
        </p:nvGraphicFramePr>
        <p:xfrm>
          <a:off x="0" y="146521"/>
          <a:ext cx="9019855" cy="6560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2"/>
          <p:cNvSpPr>
            <a:spLocks noGrp="1"/>
          </p:cNvSpPr>
          <p:nvPr>
            <p:ph type="title"/>
          </p:nvPr>
        </p:nvSpPr>
        <p:spPr>
          <a:xfrm>
            <a:off x="685800" y="6858000"/>
            <a:ext cx="7543800" cy="914400"/>
          </a:xfrm>
        </p:spPr>
        <p:txBody>
          <a:bodyPr/>
          <a:lstStyle/>
          <a:p>
            <a:endParaRPr lang="en-US" dirty="0"/>
          </a:p>
        </p:txBody>
      </p:sp>
      <p:sp>
        <p:nvSpPr>
          <p:cNvPr id="6" name="TextBox 5"/>
          <p:cNvSpPr txBox="1"/>
          <p:nvPr/>
        </p:nvSpPr>
        <p:spPr>
          <a:xfrm>
            <a:off x="140995" y="5982261"/>
            <a:ext cx="3832332" cy="1215717"/>
          </a:xfrm>
          <a:prstGeom prst="rect">
            <a:avLst/>
          </a:prstGeom>
          <a:noFill/>
        </p:spPr>
        <p:txBody>
          <a:bodyPr wrap="none" rtlCol="0">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a:p>
            <a:r>
              <a:rPr lang="en-US" sz="1100" dirty="0" smtClean="0"/>
              <a:t>Wright CJ and </a:t>
            </a:r>
            <a:r>
              <a:rPr lang="en-US" sz="1100" dirty="0" err="1" smtClean="0"/>
              <a:t>Dennery</a:t>
            </a:r>
            <a:r>
              <a:rPr lang="en-US" sz="1100" dirty="0" smtClean="0"/>
              <a:t> PA: Manipulation of gene </a:t>
            </a:r>
          </a:p>
          <a:p>
            <a:r>
              <a:rPr lang="en-US" sz="1100" dirty="0" smtClean="0"/>
              <a:t>expression by oxygen: A primer from bedside to bench. </a:t>
            </a:r>
          </a:p>
          <a:p>
            <a:r>
              <a:rPr lang="en-US" sz="1100" i="1" dirty="0" err="1" smtClean="0"/>
              <a:t>Pediatr</a:t>
            </a:r>
            <a:r>
              <a:rPr lang="en-US" sz="1100" i="1" dirty="0" smtClean="0"/>
              <a:t> Res.</a:t>
            </a:r>
            <a:r>
              <a:rPr lang="en-US" sz="1100" dirty="0" smtClean="0"/>
              <a:t> 2009 66 (1).</a:t>
            </a:r>
          </a:p>
          <a:p>
            <a:endParaRPr lang="en-US" sz="1100" dirty="0" smtClean="0"/>
          </a:p>
          <a:p>
            <a:endParaRPr lang="en-US" dirty="0"/>
          </a:p>
        </p:txBody>
      </p:sp>
    </p:spTree>
    <p:extLst>
      <p:ext uri="{BB962C8B-B14F-4D97-AF65-F5344CB8AC3E}">
        <p14:creationId xmlns:p14="http://schemas.microsoft.com/office/powerpoint/2010/main" xmlns="" val="21673479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5082" y="1600201"/>
            <a:ext cx="8366760" cy="5042087"/>
          </a:xfrm>
        </p:spPr>
        <p:txBody>
          <a:bodyPr/>
          <a:lstStyle/>
          <a:p>
            <a:r>
              <a:rPr lang="en-US" dirty="0" err="1" smtClean="0"/>
              <a:t>Hyperoxia</a:t>
            </a:r>
            <a:r>
              <a:rPr lang="en-US" dirty="0" smtClean="0"/>
              <a:t> causes increased expression of: </a:t>
            </a:r>
          </a:p>
          <a:p>
            <a:pPr lvl="1"/>
            <a:r>
              <a:rPr lang="en-US" dirty="0" smtClean="0"/>
              <a:t>CXC </a:t>
            </a:r>
            <a:r>
              <a:rPr lang="en-US" dirty="0" err="1" smtClean="0"/>
              <a:t>chemokines</a:t>
            </a:r>
            <a:endParaRPr lang="en-US" dirty="0"/>
          </a:p>
          <a:p>
            <a:pPr lvl="1"/>
            <a:r>
              <a:rPr lang="en-US" dirty="0" smtClean="0"/>
              <a:t>IL-1</a:t>
            </a:r>
          </a:p>
          <a:p>
            <a:pPr lvl="1"/>
            <a:r>
              <a:rPr lang="en-US" dirty="0" smtClean="0"/>
              <a:t>IL-6</a:t>
            </a:r>
          </a:p>
          <a:p>
            <a:pPr lvl="1"/>
            <a:r>
              <a:rPr lang="en-US" dirty="0" smtClean="0"/>
              <a:t>TNF-alpha</a:t>
            </a:r>
          </a:p>
          <a:p>
            <a:pPr lvl="1"/>
            <a:r>
              <a:rPr lang="en-US" dirty="0"/>
              <a:t>G</a:t>
            </a:r>
            <a:r>
              <a:rPr lang="en-US" dirty="0" smtClean="0"/>
              <a:t>ranulocyte macrophage colony stimulating factor (GM-CSF)</a:t>
            </a:r>
          </a:p>
          <a:p>
            <a:pPr lvl="1"/>
            <a:r>
              <a:rPr lang="en-US" dirty="0"/>
              <a:t>V</a:t>
            </a:r>
            <a:r>
              <a:rPr lang="en-US" dirty="0" smtClean="0"/>
              <a:t>ascular endothelial growth factor (VEGF)</a:t>
            </a:r>
          </a:p>
          <a:p>
            <a:r>
              <a:rPr lang="en-US" dirty="0" smtClean="0"/>
              <a:t>Cytokine </a:t>
            </a:r>
            <a:r>
              <a:rPr lang="en-US" dirty="0" err="1" smtClean="0"/>
              <a:t>upregulation</a:t>
            </a:r>
            <a:r>
              <a:rPr lang="en-US" dirty="0" smtClean="0"/>
              <a:t> generally results in tolerance to </a:t>
            </a:r>
            <a:r>
              <a:rPr lang="en-US" dirty="0" err="1" smtClean="0"/>
              <a:t>hyperoxia</a:t>
            </a:r>
            <a:r>
              <a:rPr lang="en-US" dirty="0" smtClean="0"/>
              <a:t> via attenuation of cell death signaling pathways or increase in antioxidant activity</a:t>
            </a:r>
          </a:p>
          <a:p>
            <a:pPr lvl="1"/>
            <a:r>
              <a:rPr lang="en-US" dirty="0" smtClean="0"/>
              <a:t>Exception are CXC </a:t>
            </a:r>
            <a:r>
              <a:rPr lang="en-US" dirty="0" err="1" smtClean="0"/>
              <a:t>chemokines</a:t>
            </a:r>
            <a:r>
              <a:rPr lang="en-US" dirty="0"/>
              <a:t> </a:t>
            </a:r>
            <a:r>
              <a:rPr lang="en-US" dirty="0" smtClean="0"/>
              <a:t>(neutrophil </a:t>
            </a:r>
            <a:r>
              <a:rPr lang="en-US" dirty="0" err="1" smtClean="0"/>
              <a:t>chemoattractants</a:t>
            </a:r>
            <a:r>
              <a:rPr lang="en-US" dirty="0" smtClean="0"/>
              <a:t>)</a:t>
            </a:r>
          </a:p>
          <a:p>
            <a:pPr marL="384048" lvl="1" indent="0">
              <a:buNone/>
            </a:pPr>
            <a:endParaRPr lang="en-US" dirty="0"/>
          </a:p>
          <a:p>
            <a:pPr marL="384048" lvl="1" indent="0">
              <a:buNone/>
            </a:pPr>
            <a:endParaRPr lang="en-US" dirty="0" smtClean="0"/>
          </a:p>
        </p:txBody>
      </p:sp>
      <p:sp>
        <p:nvSpPr>
          <p:cNvPr id="3" name="Title 2"/>
          <p:cNvSpPr>
            <a:spLocks noGrp="1"/>
          </p:cNvSpPr>
          <p:nvPr>
            <p:ph type="title"/>
          </p:nvPr>
        </p:nvSpPr>
        <p:spPr>
          <a:xfrm>
            <a:off x="305082" y="685801"/>
            <a:ext cx="8366760" cy="914400"/>
          </a:xfrm>
        </p:spPr>
        <p:txBody>
          <a:bodyPr/>
          <a:lstStyle/>
          <a:p>
            <a:r>
              <a:rPr lang="en-US" dirty="0" smtClean="0"/>
              <a:t>Cytokines and </a:t>
            </a:r>
            <a:r>
              <a:rPr lang="en-US" dirty="0" err="1" smtClean="0"/>
              <a:t>Hyperoxia</a:t>
            </a:r>
            <a:r>
              <a:rPr lang="en-US" dirty="0" smtClean="0"/>
              <a:t>-Induced Acute Lung Injury</a:t>
            </a:r>
            <a:endParaRPr lang="en-US" dirty="0"/>
          </a:p>
        </p:txBody>
      </p:sp>
      <p:sp>
        <p:nvSpPr>
          <p:cNvPr id="4" name="Rectangle 3"/>
          <p:cNvSpPr/>
          <p:nvPr/>
        </p:nvSpPr>
        <p:spPr>
          <a:xfrm>
            <a:off x="1" y="5703569"/>
            <a:ext cx="9143999" cy="938719"/>
          </a:xfrm>
          <a:prstGeom prst="rect">
            <a:avLst/>
          </a:prstGeom>
        </p:spPr>
        <p:txBody>
          <a:bodyPr wrap="square">
            <a:spAutoFit/>
          </a:bodyPr>
          <a:lstStyle/>
          <a:p>
            <a:r>
              <a:rPr lang="en-US" sz="1100" dirty="0" err="1" smtClean="0"/>
              <a:t>Altemeier</a:t>
            </a:r>
            <a:r>
              <a:rPr lang="en-US" sz="1100" dirty="0" smtClean="0"/>
              <a:t>, WA and Sinclair, SE: </a:t>
            </a:r>
            <a:r>
              <a:rPr lang="en-US" sz="1100" dirty="0" err="1" smtClean="0"/>
              <a:t>Hyperoxia</a:t>
            </a:r>
            <a:r>
              <a:rPr lang="en-US" sz="1100" dirty="0" smtClean="0"/>
              <a:t> in the intensive care unit: why more is not always better.  </a:t>
            </a:r>
            <a:r>
              <a:rPr lang="en-US" sz="1100" i="1" dirty="0" smtClean="0"/>
              <a:t>Current Opinion in Critical Care</a:t>
            </a:r>
            <a:r>
              <a:rPr lang="en-US" sz="1100" dirty="0" smtClean="0"/>
              <a:t> 2007, 13 (1).</a:t>
            </a:r>
          </a:p>
          <a:p>
            <a:r>
              <a:rPr lang="en-US" sz="1100" dirty="0" smtClean="0"/>
              <a:t>Sue RD et al: CXCR2 is critical to </a:t>
            </a:r>
            <a:r>
              <a:rPr lang="en-US" sz="1100" dirty="0" err="1" smtClean="0"/>
              <a:t>hyperoxia</a:t>
            </a:r>
            <a:r>
              <a:rPr lang="en-US" sz="1100" dirty="0" smtClean="0"/>
              <a:t>-induced lung injury.  </a:t>
            </a:r>
            <a:r>
              <a:rPr lang="en-US" sz="1100" i="1" dirty="0" smtClean="0"/>
              <a:t>J </a:t>
            </a:r>
            <a:r>
              <a:rPr lang="en-US" sz="1100" i="1" dirty="0" err="1" smtClean="0"/>
              <a:t>Immunol</a:t>
            </a:r>
            <a:r>
              <a:rPr lang="en-US" sz="1100" i="1" dirty="0" smtClean="0"/>
              <a:t> </a:t>
            </a:r>
            <a:r>
              <a:rPr lang="en-US" sz="1100" dirty="0" smtClean="0"/>
              <a:t>2004 172.</a:t>
            </a:r>
          </a:p>
          <a:p>
            <a:r>
              <a:rPr lang="en-US" sz="1100" dirty="0" err="1" smtClean="0"/>
              <a:t>Bhandari</a:t>
            </a:r>
            <a:r>
              <a:rPr lang="en-US" sz="1100" dirty="0" smtClean="0"/>
              <a:t> V, Elias JA: Cytokines in tolerance to </a:t>
            </a:r>
            <a:r>
              <a:rPr lang="en-US" sz="1100" dirty="0" err="1" smtClean="0"/>
              <a:t>hyperoxia</a:t>
            </a:r>
            <a:r>
              <a:rPr lang="en-US" sz="1100" dirty="0" smtClean="0"/>
              <a:t>-induced injury in developing and adult lung.  </a:t>
            </a:r>
            <a:r>
              <a:rPr lang="en-US" sz="1100" i="1" dirty="0" smtClean="0"/>
              <a:t>Free </a:t>
            </a:r>
            <a:r>
              <a:rPr lang="en-US" sz="1100" i="1" dirty="0" err="1" smtClean="0"/>
              <a:t>Radic</a:t>
            </a:r>
            <a:r>
              <a:rPr lang="en-US" sz="1100" i="1" dirty="0" smtClean="0"/>
              <a:t> </a:t>
            </a:r>
            <a:r>
              <a:rPr lang="en-US" sz="1100" i="1" dirty="0" err="1" smtClean="0"/>
              <a:t>Biol</a:t>
            </a:r>
            <a:r>
              <a:rPr lang="en-US" sz="1100" i="1" dirty="0" smtClean="0"/>
              <a:t> Med</a:t>
            </a:r>
            <a:r>
              <a:rPr lang="en-US" sz="1100" dirty="0" smtClean="0"/>
              <a:t> 2006 41.</a:t>
            </a:r>
          </a:p>
          <a:p>
            <a:r>
              <a:rPr lang="en-US" sz="1100" dirty="0" err="1" smtClean="0"/>
              <a:t>Thebaud</a:t>
            </a:r>
            <a:r>
              <a:rPr lang="en-US" sz="1100" dirty="0"/>
              <a:t> </a:t>
            </a:r>
            <a:r>
              <a:rPr lang="en-US" sz="1100" dirty="0" smtClean="0"/>
              <a:t>B et al: Vascular endothelial growth factor gene therapy increases survival, promotes lung angiogenesis, and prevents alveolar damage in </a:t>
            </a:r>
            <a:r>
              <a:rPr lang="en-US" sz="1100" dirty="0" err="1" smtClean="0"/>
              <a:t>hyperoxia</a:t>
            </a:r>
            <a:r>
              <a:rPr lang="en-US" sz="1100" dirty="0" smtClean="0"/>
              <a:t>-induced lung injury: evidence that angiogenesis participates in </a:t>
            </a:r>
            <a:r>
              <a:rPr lang="en-US" sz="1100" dirty="0" err="1" smtClean="0"/>
              <a:t>alveolarization</a:t>
            </a:r>
            <a:r>
              <a:rPr lang="en-US" sz="1100" dirty="0" smtClean="0"/>
              <a:t>. </a:t>
            </a:r>
            <a:r>
              <a:rPr lang="en-US" sz="1100" i="1" dirty="0" smtClean="0"/>
              <a:t>Circulation </a:t>
            </a:r>
            <a:r>
              <a:rPr lang="en-US" sz="1100" dirty="0" smtClean="0"/>
              <a:t>2005 112.</a:t>
            </a:r>
          </a:p>
        </p:txBody>
      </p:sp>
    </p:spTree>
    <p:extLst>
      <p:ext uri="{BB962C8B-B14F-4D97-AF65-F5344CB8AC3E}">
        <p14:creationId xmlns:p14="http://schemas.microsoft.com/office/powerpoint/2010/main" xmlns="" val="23097431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58189" y="1741973"/>
            <a:ext cx="8563978" cy="4753794"/>
          </a:xfrm>
        </p:spPr>
        <p:txBody>
          <a:bodyPr/>
          <a:lstStyle/>
          <a:p>
            <a:pPr marL="384048" lvl="1" indent="0">
              <a:buNone/>
            </a:pPr>
            <a:endParaRPr lang="en-US" dirty="0"/>
          </a:p>
          <a:p>
            <a:pPr lvl="1"/>
            <a:endParaRPr lang="en-US" dirty="0" smtClean="0"/>
          </a:p>
          <a:p>
            <a:pPr lvl="1"/>
            <a:endParaRPr lang="en-US" dirty="0"/>
          </a:p>
          <a:p>
            <a:pPr lvl="1"/>
            <a:endParaRPr lang="en-US" dirty="0" smtClean="0"/>
          </a:p>
          <a:p>
            <a:pPr marL="384048" lvl="1" indent="0">
              <a:buNone/>
            </a:pPr>
            <a:endParaRPr lang="en-US" dirty="0" smtClean="0"/>
          </a:p>
          <a:p>
            <a:pPr marL="384048" lvl="1" indent="0">
              <a:buNone/>
            </a:pPr>
            <a:endParaRPr lang="en-US" dirty="0"/>
          </a:p>
          <a:p>
            <a:pPr marL="384048" lvl="1" indent="0">
              <a:buNone/>
            </a:pPr>
            <a:endParaRPr lang="en-US" dirty="0" smtClean="0"/>
          </a:p>
          <a:p>
            <a:pPr marL="384048" lvl="1" indent="0">
              <a:buNone/>
            </a:pPr>
            <a:endParaRPr lang="en-US" dirty="0"/>
          </a:p>
          <a:p>
            <a:pPr marL="384048" lvl="1" indent="0">
              <a:buNone/>
            </a:pPr>
            <a:endParaRPr lang="en-US" dirty="0" smtClean="0"/>
          </a:p>
        </p:txBody>
      </p:sp>
      <p:sp>
        <p:nvSpPr>
          <p:cNvPr id="3" name="Title 2"/>
          <p:cNvSpPr>
            <a:spLocks noGrp="1"/>
          </p:cNvSpPr>
          <p:nvPr>
            <p:ph type="title"/>
          </p:nvPr>
        </p:nvSpPr>
        <p:spPr>
          <a:xfrm>
            <a:off x="777240" y="496092"/>
            <a:ext cx="7543800" cy="914400"/>
          </a:xfrm>
        </p:spPr>
        <p:txBody>
          <a:bodyPr/>
          <a:lstStyle/>
          <a:p>
            <a:r>
              <a:rPr lang="en-US" dirty="0" smtClean="0"/>
              <a:t>Why Primarily the Lung?</a:t>
            </a:r>
            <a:endParaRPr lang="en-US" dirty="0"/>
          </a:p>
        </p:txBody>
      </p:sp>
      <p:pic>
        <p:nvPicPr>
          <p:cNvPr id="4" name="Picture 3"/>
          <p:cNvPicPr>
            <a:picLocks noChangeAspect="1"/>
          </p:cNvPicPr>
          <p:nvPr/>
        </p:nvPicPr>
        <p:blipFill>
          <a:blip r:embed="rId3"/>
          <a:stretch>
            <a:fillRect/>
          </a:stretch>
        </p:blipFill>
        <p:spPr>
          <a:xfrm>
            <a:off x="2546853" y="2151500"/>
            <a:ext cx="3353953" cy="3155765"/>
          </a:xfrm>
          <a:prstGeom prst="rect">
            <a:avLst/>
          </a:prstGeom>
        </p:spPr>
      </p:pic>
      <p:sp>
        <p:nvSpPr>
          <p:cNvPr id="5" name="Rectangle 4"/>
          <p:cNvSpPr/>
          <p:nvPr/>
        </p:nvSpPr>
        <p:spPr>
          <a:xfrm>
            <a:off x="1513029" y="5559713"/>
            <a:ext cx="6170623" cy="430887"/>
          </a:xfrm>
          <a:prstGeom prst="rect">
            <a:avLst/>
          </a:prstGeom>
        </p:spPr>
        <p:txBody>
          <a:bodyPr wrap="square">
            <a:spAutoFit/>
          </a:bodyPr>
          <a:lstStyle/>
          <a:p>
            <a:r>
              <a:rPr lang="en-US" sz="1100" dirty="0" smtClean="0"/>
              <a:t>http://</a:t>
            </a:r>
            <a:r>
              <a:rPr lang="en-US" sz="1100" dirty="0" err="1" smtClean="0"/>
              <a:t>upload.wikimedia.org</a:t>
            </a:r>
            <a:r>
              <a:rPr lang="en-US" sz="1100" dirty="0" smtClean="0"/>
              <a:t>/</a:t>
            </a:r>
            <a:r>
              <a:rPr lang="en-US" sz="1100" dirty="0" err="1" smtClean="0"/>
              <a:t>wikipedia</a:t>
            </a:r>
            <a:r>
              <a:rPr lang="en-US" sz="1100" dirty="0" smtClean="0"/>
              <a:t>/commons/thumb/8/8a/</a:t>
            </a:r>
            <a:r>
              <a:rPr lang="en-US" sz="1100" dirty="0" err="1" smtClean="0"/>
              <a:t>Oxyhaemoglobin_dissociation</a:t>
            </a:r>
            <a:r>
              <a:rPr lang="en-US" sz="1100" dirty="0" smtClean="0"/>
              <a:t>_ </a:t>
            </a:r>
            <a:r>
              <a:rPr lang="en-US" sz="1100" dirty="0" err="1" smtClean="0"/>
              <a:t>curve.png</a:t>
            </a:r>
            <a:r>
              <a:rPr lang="en-US" sz="1100" dirty="0" smtClean="0"/>
              <a:t>/220px-Oxyhaemoglobin_dissociation_curve.png</a:t>
            </a:r>
            <a:endParaRPr lang="en-US" sz="1100" dirty="0"/>
          </a:p>
        </p:txBody>
      </p:sp>
    </p:spTree>
    <p:extLst>
      <p:ext uri="{BB962C8B-B14F-4D97-AF65-F5344CB8AC3E}">
        <p14:creationId xmlns:p14="http://schemas.microsoft.com/office/powerpoint/2010/main" xmlns="" val="30060670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8824" y="1600201"/>
            <a:ext cx="8591176" cy="4988858"/>
          </a:xfrm>
        </p:spPr>
        <p:txBody>
          <a:bodyPr/>
          <a:lstStyle/>
          <a:p>
            <a:r>
              <a:rPr lang="en-US" dirty="0" smtClean="0"/>
              <a:t>Depression of respiratory drive</a:t>
            </a:r>
          </a:p>
          <a:p>
            <a:r>
              <a:rPr lang="en-US" dirty="0" smtClean="0"/>
              <a:t>Stimulation of respiration</a:t>
            </a:r>
          </a:p>
          <a:p>
            <a:r>
              <a:rPr lang="en-US" dirty="0" smtClean="0"/>
              <a:t>Pulmonary vasodilation; V/Q mismatch</a:t>
            </a:r>
          </a:p>
          <a:p>
            <a:r>
              <a:rPr lang="en-US" dirty="0" err="1" smtClean="0"/>
              <a:t>Hypercapnia</a:t>
            </a:r>
            <a:endParaRPr lang="en-US" dirty="0" smtClean="0"/>
          </a:p>
          <a:p>
            <a:r>
              <a:rPr lang="en-US" dirty="0" smtClean="0"/>
              <a:t>Absorption atelectasis </a:t>
            </a:r>
          </a:p>
          <a:p>
            <a:r>
              <a:rPr lang="en-US" dirty="0" smtClean="0"/>
              <a:t>Acute </a:t>
            </a:r>
            <a:r>
              <a:rPr lang="en-US" dirty="0" err="1" smtClean="0"/>
              <a:t>tracheobronchitis</a:t>
            </a:r>
            <a:endParaRPr lang="en-US" dirty="0" smtClean="0"/>
          </a:p>
          <a:p>
            <a:r>
              <a:rPr lang="en-US" dirty="0" smtClean="0"/>
              <a:t>Diffuse alveolar damage and development of acute lung injury/acute respiratory distress syndrome</a:t>
            </a:r>
          </a:p>
          <a:p>
            <a:r>
              <a:rPr lang="en-US" dirty="0" err="1" smtClean="0"/>
              <a:t>Bronchopulmonary</a:t>
            </a:r>
            <a:r>
              <a:rPr lang="en-US" dirty="0" smtClean="0"/>
              <a:t> dysplasia</a:t>
            </a:r>
            <a:endParaRPr lang="en-US" dirty="0"/>
          </a:p>
        </p:txBody>
      </p:sp>
      <p:sp>
        <p:nvSpPr>
          <p:cNvPr id="3" name="Title 2"/>
          <p:cNvSpPr>
            <a:spLocks noGrp="1"/>
          </p:cNvSpPr>
          <p:nvPr>
            <p:ph type="title"/>
          </p:nvPr>
        </p:nvSpPr>
        <p:spPr>
          <a:xfrm>
            <a:off x="298824" y="685801"/>
            <a:ext cx="8740588" cy="914400"/>
          </a:xfrm>
        </p:spPr>
        <p:txBody>
          <a:bodyPr/>
          <a:lstStyle/>
          <a:p>
            <a:r>
              <a:rPr lang="en-US" dirty="0" smtClean="0"/>
              <a:t>Respiratory Effects of </a:t>
            </a:r>
            <a:r>
              <a:rPr lang="en-US" dirty="0" err="1" smtClean="0"/>
              <a:t>Hyperoxia</a:t>
            </a:r>
            <a:endParaRPr lang="en-US" dirty="0"/>
          </a:p>
        </p:txBody>
      </p:sp>
      <p:sp>
        <p:nvSpPr>
          <p:cNvPr id="4" name="TextBox 3"/>
          <p:cNvSpPr txBox="1"/>
          <p:nvPr/>
        </p:nvSpPr>
        <p:spPr>
          <a:xfrm>
            <a:off x="2315882" y="6143231"/>
            <a:ext cx="4423757" cy="430887"/>
          </a:xfrm>
          <a:prstGeom prst="rect">
            <a:avLst/>
          </a:prstGeom>
          <a:noFill/>
        </p:spPr>
        <p:txBody>
          <a:bodyPr wrap="none" rtlCol="0">
            <a:spAutoFit/>
          </a:bodyPr>
          <a:lstStyle/>
          <a:p>
            <a:r>
              <a:rPr lang="en-US" sz="1100" dirty="0" smtClean="0"/>
              <a:t>Tobin, MJ: </a:t>
            </a:r>
            <a:r>
              <a:rPr lang="en-US" sz="1100" u="sng" dirty="0" smtClean="0"/>
              <a:t>Principles and Practice of Mechanical Ventilation.  </a:t>
            </a:r>
            <a:r>
              <a:rPr lang="en-US" sz="1100" dirty="0" smtClean="0"/>
              <a:t>2006.</a:t>
            </a:r>
          </a:p>
          <a:p>
            <a:endParaRPr lang="en-US" sz="1100" dirty="0"/>
          </a:p>
        </p:txBody>
      </p:sp>
    </p:spTree>
    <p:extLst>
      <p:ext uri="{BB962C8B-B14F-4D97-AF65-F5344CB8AC3E}">
        <p14:creationId xmlns:p14="http://schemas.microsoft.com/office/powerpoint/2010/main" xmlns="" val="36164064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3882" y="1249082"/>
            <a:ext cx="8456706" cy="5160683"/>
          </a:xfrm>
        </p:spPr>
        <p:txBody>
          <a:bodyPr/>
          <a:lstStyle/>
          <a:p>
            <a:r>
              <a:rPr lang="en-US" dirty="0" smtClean="0"/>
              <a:t>Acute hemodynamic effects:</a:t>
            </a:r>
          </a:p>
          <a:p>
            <a:pPr lvl="1"/>
            <a:r>
              <a:rPr lang="en-US" dirty="0" err="1" smtClean="0"/>
              <a:t>Vagally</a:t>
            </a:r>
            <a:r>
              <a:rPr lang="en-US" dirty="0" smtClean="0"/>
              <a:t> mediated decrease in heart rate</a:t>
            </a:r>
          </a:p>
          <a:p>
            <a:pPr lvl="1"/>
            <a:r>
              <a:rPr lang="en-US" dirty="0" smtClean="0"/>
              <a:t>Decrease in cardiac output </a:t>
            </a:r>
          </a:p>
          <a:p>
            <a:pPr lvl="1"/>
            <a:r>
              <a:rPr lang="en-US" dirty="0" smtClean="0"/>
              <a:t>Decrease in cardiac work</a:t>
            </a:r>
          </a:p>
          <a:p>
            <a:pPr lvl="1"/>
            <a:r>
              <a:rPr lang="en-US" dirty="0" smtClean="0"/>
              <a:t>Systemic vasoconstriction; variable effect on systemic blood pressure</a:t>
            </a:r>
          </a:p>
          <a:p>
            <a:pPr lvl="1"/>
            <a:endParaRPr lang="en-US" dirty="0" smtClean="0"/>
          </a:p>
          <a:p>
            <a:r>
              <a:rPr lang="en-US" dirty="0" smtClean="0"/>
              <a:t>Decrease in oxygen consumption</a:t>
            </a:r>
          </a:p>
          <a:p>
            <a:endParaRPr lang="en-US" dirty="0" smtClean="0"/>
          </a:p>
          <a:p>
            <a:r>
              <a:rPr lang="en-US" dirty="0" smtClean="0"/>
              <a:t>Death in experimental animals exposed to prolonged </a:t>
            </a:r>
            <a:r>
              <a:rPr lang="en-US" dirty="0" err="1" smtClean="0"/>
              <a:t>hyperoxia</a:t>
            </a:r>
            <a:r>
              <a:rPr lang="en-US" dirty="0" smtClean="0"/>
              <a:t> may be attributable to systemic cause rather than hypoxemia of ALI/ARDS</a:t>
            </a:r>
            <a:endParaRPr lang="en-US" dirty="0"/>
          </a:p>
        </p:txBody>
      </p:sp>
      <p:sp>
        <p:nvSpPr>
          <p:cNvPr id="3" name="Title 2"/>
          <p:cNvSpPr>
            <a:spLocks noGrp="1"/>
          </p:cNvSpPr>
          <p:nvPr>
            <p:ph type="title"/>
          </p:nvPr>
        </p:nvSpPr>
        <p:spPr>
          <a:xfrm>
            <a:off x="508299" y="573741"/>
            <a:ext cx="7543800" cy="914400"/>
          </a:xfrm>
        </p:spPr>
        <p:txBody>
          <a:bodyPr/>
          <a:lstStyle/>
          <a:p>
            <a:r>
              <a:rPr lang="en-US" dirty="0" smtClean="0"/>
              <a:t>Non-Respiratory Effects of </a:t>
            </a:r>
            <a:r>
              <a:rPr lang="en-US" dirty="0" err="1" smtClean="0"/>
              <a:t>Hyperoxia</a:t>
            </a:r>
            <a:endParaRPr lang="en-US" dirty="0"/>
          </a:p>
        </p:txBody>
      </p:sp>
      <p:sp>
        <p:nvSpPr>
          <p:cNvPr id="4" name="Rectangle 3"/>
          <p:cNvSpPr/>
          <p:nvPr/>
        </p:nvSpPr>
        <p:spPr>
          <a:xfrm>
            <a:off x="2315882" y="6002493"/>
            <a:ext cx="4572000" cy="261610"/>
          </a:xfrm>
          <a:prstGeom prst="rect">
            <a:avLst/>
          </a:prstGeom>
        </p:spPr>
        <p:txBody>
          <a:bodyPr>
            <a:spAutoFit/>
          </a:bodyPr>
          <a:lstStyle/>
          <a:p>
            <a:r>
              <a:rPr lang="en-US" sz="1100" dirty="0" smtClean="0"/>
              <a:t>Tobin, MJ: </a:t>
            </a:r>
            <a:r>
              <a:rPr lang="en-US" sz="1100" u="sng" dirty="0" smtClean="0"/>
              <a:t>Principles and Practice of Mechanical Ventilation.  </a:t>
            </a:r>
            <a:r>
              <a:rPr lang="en-US" sz="1100" dirty="0" smtClean="0"/>
              <a:t>2006.</a:t>
            </a:r>
            <a:endParaRPr lang="en-US" sz="1100" dirty="0"/>
          </a:p>
        </p:txBody>
      </p:sp>
    </p:spTree>
    <p:extLst>
      <p:ext uri="{BB962C8B-B14F-4D97-AF65-F5344CB8AC3E}">
        <p14:creationId xmlns:p14="http://schemas.microsoft.com/office/powerpoint/2010/main" xmlns="" val="3215754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62813" y="1609246"/>
            <a:ext cx="8710510" cy="5033042"/>
          </a:xfrm>
        </p:spPr>
        <p:txBody>
          <a:bodyPr>
            <a:normAutofit lnSpcReduction="10000"/>
          </a:bodyPr>
          <a:lstStyle/>
          <a:p>
            <a:r>
              <a:rPr lang="en-US" dirty="0" smtClean="0"/>
              <a:t>Oxygen was discovered in the 1770’s by Priestley</a:t>
            </a:r>
          </a:p>
          <a:p>
            <a:pPr lvl="1"/>
            <a:r>
              <a:rPr lang="en-US" dirty="0" smtClean="0"/>
              <a:t>“</a:t>
            </a:r>
            <a:r>
              <a:rPr lang="en-US" sz="1600" dirty="0" smtClean="0"/>
              <a:t>From the greater strength and vivacity of the flame of a candle, in this pure air, it may be conjectured, that it might be peculiarly salutary to the lungs in certain morbid cases, when the common air would not be sufficient to carry off the </a:t>
            </a:r>
            <a:r>
              <a:rPr lang="en-US" sz="1600" dirty="0" err="1" smtClean="0"/>
              <a:t>phlogistic</a:t>
            </a:r>
            <a:r>
              <a:rPr lang="en-US" sz="1600" dirty="0" smtClean="0"/>
              <a:t> putrid effluvium fast enough.  But perhaps, we may also infer from these experiments, that though pure </a:t>
            </a:r>
            <a:r>
              <a:rPr lang="en-US" sz="1600" dirty="0" err="1" smtClean="0"/>
              <a:t>dephlogisticated</a:t>
            </a:r>
            <a:r>
              <a:rPr lang="en-US" sz="1600" dirty="0" smtClean="0"/>
              <a:t> air might be very useful as a medicine, it might not be proper for us in the usual healthy state of body: for, as a candle burns out much faster in </a:t>
            </a:r>
            <a:r>
              <a:rPr lang="en-US" sz="1600" dirty="0" err="1" smtClean="0"/>
              <a:t>dephlogisticated</a:t>
            </a:r>
            <a:r>
              <a:rPr lang="en-US" sz="1600" dirty="0" smtClean="0"/>
              <a:t> than in common air, so we might, as may be said, live out too fast, and the animal powers be too soon exhausted  in this pure kind of air.  </a:t>
            </a:r>
            <a:r>
              <a:rPr lang="en-US" sz="1600" b="1" dirty="0" smtClean="0"/>
              <a:t>A moralist, at least, may say, that the air which nature has provided for us is as good as we deserve</a:t>
            </a:r>
            <a:r>
              <a:rPr lang="en-US" dirty="0" smtClean="0"/>
              <a:t>.”</a:t>
            </a:r>
          </a:p>
          <a:p>
            <a:r>
              <a:rPr lang="en-US" dirty="0" smtClean="0"/>
              <a:t>Paul Bert first described oxygen toxicity (CNS poisoning via hyperbaric chambers) in 1878</a:t>
            </a:r>
          </a:p>
          <a:p>
            <a:r>
              <a:rPr lang="en-US" dirty="0" smtClean="0"/>
              <a:t>J. Lorrain Smith first classically described the pathology of pulmonary oxygen toxicity in 1899</a:t>
            </a:r>
          </a:p>
          <a:p>
            <a:r>
              <a:rPr lang="en-US" dirty="0" smtClean="0"/>
              <a:t>1920- oxygen was employed therapeutically on a noticeable scale</a:t>
            </a:r>
          </a:p>
          <a:p>
            <a:r>
              <a:rPr lang="en-US" dirty="0" smtClean="0"/>
              <a:t>With the advent of ventilators, pulmonary oxygen toxicity became a serious clinical reality</a:t>
            </a:r>
          </a:p>
          <a:p>
            <a:pPr lvl="1"/>
            <a:endParaRPr lang="en-US" dirty="0"/>
          </a:p>
        </p:txBody>
      </p:sp>
      <p:sp>
        <p:nvSpPr>
          <p:cNvPr id="3" name="Title 2"/>
          <p:cNvSpPr>
            <a:spLocks noGrp="1"/>
          </p:cNvSpPr>
          <p:nvPr>
            <p:ph type="title"/>
          </p:nvPr>
        </p:nvSpPr>
        <p:spPr>
          <a:xfrm>
            <a:off x="685800" y="694846"/>
            <a:ext cx="7543800" cy="914400"/>
          </a:xfrm>
        </p:spPr>
        <p:txBody>
          <a:bodyPr/>
          <a:lstStyle/>
          <a:p>
            <a:r>
              <a:rPr lang="en-US" dirty="0" smtClean="0"/>
              <a:t>Historical Perspective on Oxygen </a:t>
            </a:r>
            <a:r>
              <a:rPr lang="en-US" dirty="0"/>
              <a:t>T</a:t>
            </a:r>
            <a:r>
              <a:rPr lang="en-US" dirty="0" smtClean="0"/>
              <a:t>oxicity</a:t>
            </a:r>
            <a:endParaRPr lang="en-US" dirty="0"/>
          </a:p>
        </p:txBody>
      </p:sp>
      <p:sp>
        <p:nvSpPr>
          <p:cNvPr id="4" name="TextBox 3"/>
          <p:cNvSpPr txBox="1"/>
          <p:nvPr/>
        </p:nvSpPr>
        <p:spPr>
          <a:xfrm>
            <a:off x="2211061" y="6413238"/>
            <a:ext cx="4324434" cy="261610"/>
          </a:xfrm>
          <a:prstGeom prst="rect">
            <a:avLst/>
          </a:prstGeom>
          <a:noFill/>
        </p:spPr>
        <p:txBody>
          <a:bodyPr wrap="none" rtlCol="0">
            <a:spAutoFit/>
          </a:bodyPr>
          <a:lstStyle/>
          <a:p>
            <a:r>
              <a:rPr lang="en-US" sz="1100" dirty="0" smtClean="0"/>
              <a:t>Wolfe WG and </a:t>
            </a:r>
            <a:r>
              <a:rPr lang="en-US" sz="1100" dirty="0" err="1" smtClean="0"/>
              <a:t>DeVries</a:t>
            </a:r>
            <a:r>
              <a:rPr lang="en-US" sz="1100" dirty="0" smtClean="0"/>
              <a:t> WC: Oxygen toxicity. </a:t>
            </a:r>
            <a:r>
              <a:rPr lang="en-US" sz="1100" i="1" dirty="0" smtClean="0"/>
              <a:t>Annual Reviews</a:t>
            </a:r>
            <a:r>
              <a:rPr lang="en-US" sz="1100" dirty="0" smtClean="0"/>
              <a:t> 1975l</a:t>
            </a:r>
            <a:endParaRPr lang="en-US" sz="1100" dirty="0"/>
          </a:p>
        </p:txBody>
      </p:sp>
    </p:spTree>
    <p:extLst>
      <p:ext uri="{BB962C8B-B14F-4D97-AF65-F5344CB8AC3E}">
        <p14:creationId xmlns:p14="http://schemas.microsoft.com/office/powerpoint/2010/main" xmlns="" val="11550520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1908" y="1476968"/>
            <a:ext cx="8466290" cy="4867755"/>
          </a:xfrm>
        </p:spPr>
        <p:txBody>
          <a:bodyPr>
            <a:normAutofit fontScale="92500"/>
          </a:bodyPr>
          <a:lstStyle/>
          <a:p>
            <a:r>
              <a:rPr lang="en-US" dirty="0" smtClean="0"/>
              <a:t>Initiation phase: ROS cause direct damage to pulmonary epithelial cells as cellular antioxidant stores are depleted</a:t>
            </a:r>
          </a:p>
          <a:p>
            <a:pPr lvl="1"/>
            <a:r>
              <a:rPr lang="en-US" dirty="0" smtClean="0"/>
              <a:t>Occurs within 24-72 hours of exposure to 100% oxygen</a:t>
            </a:r>
          </a:p>
          <a:p>
            <a:r>
              <a:rPr lang="en-US" dirty="0" smtClean="0"/>
              <a:t>Inflammatory phase: Destruction of the pulmonary epithelial lining causes airway inflammation and the recruitment of activated inflammatory cells to the site</a:t>
            </a:r>
          </a:p>
          <a:p>
            <a:pPr lvl="1"/>
            <a:r>
              <a:rPr lang="en-US" dirty="0" smtClean="0"/>
              <a:t>Massive release of inflammatory mediators resulting in increased tissue permeability and subsequent pulmonary edema</a:t>
            </a:r>
          </a:p>
          <a:p>
            <a:r>
              <a:rPr lang="en-US" dirty="0" smtClean="0"/>
              <a:t>Destruction phase: Apoptotic and necrotic cell death </a:t>
            </a:r>
            <a:r>
              <a:rPr lang="en-US" dirty="0"/>
              <a:t>leading to a massive destruction of endothelial and type I alveolar epithelial cells with fibrous exudation, hyaline membrane formation, intra-alveolar </a:t>
            </a:r>
            <a:r>
              <a:rPr lang="en-US" dirty="0" smtClean="0"/>
              <a:t>hemorrhage</a:t>
            </a:r>
            <a:r>
              <a:rPr lang="en-US" dirty="0"/>
              <a:t>, and diffuse alveolar damage typical of the acute respiratory distress syndrome</a:t>
            </a:r>
            <a:r>
              <a:rPr lang="en-US" dirty="0" smtClean="0"/>
              <a:t>.</a:t>
            </a:r>
          </a:p>
          <a:p>
            <a:r>
              <a:rPr lang="en-US" dirty="0" smtClean="0"/>
              <a:t>Proliferation phase: Type II </a:t>
            </a:r>
            <a:r>
              <a:rPr lang="en-US" dirty="0" err="1" smtClean="0"/>
              <a:t>pneumocytes</a:t>
            </a:r>
            <a:r>
              <a:rPr lang="en-US" dirty="0" smtClean="0"/>
              <a:t> and monocytes increase</a:t>
            </a:r>
          </a:p>
          <a:p>
            <a:r>
              <a:rPr lang="en-US" dirty="0" smtClean="0"/>
              <a:t>Fibrotic phase: Collagen deposition and interstitial fibrosis can occur, resulting in permanent damage to the lungs</a:t>
            </a:r>
          </a:p>
        </p:txBody>
      </p:sp>
      <p:sp>
        <p:nvSpPr>
          <p:cNvPr id="3" name="Title 2"/>
          <p:cNvSpPr>
            <a:spLocks noGrp="1"/>
          </p:cNvSpPr>
          <p:nvPr>
            <p:ph type="title"/>
          </p:nvPr>
        </p:nvSpPr>
        <p:spPr>
          <a:xfrm>
            <a:off x="777240" y="562568"/>
            <a:ext cx="7543800" cy="914400"/>
          </a:xfrm>
        </p:spPr>
        <p:txBody>
          <a:bodyPr/>
          <a:lstStyle/>
          <a:p>
            <a:r>
              <a:rPr lang="en-US" dirty="0" smtClean="0"/>
              <a:t>Phases of </a:t>
            </a:r>
            <a:r>
              <a:rPr lang="en-US" dirty="0" err="1"/>
              <a:t>H</a:t>
            </a:r>
            <a:r>
              <a:rPr lang="en-US" dirty="0" err="1" smtClean="0"/>
              <a:t>yperoxic</a:t>
            </a:r>
            <a:r>
              <a:rPr lang="en-US" dirty="0" smtClean="0"/>
              <a:t> Acute </a:t>
            </a:r>
            <a:r>
              <a:rPr lang="en-US" dirty="0"/>
              <a:t>L</a:t>
            </a:r>
            <a:r>
              <a:rPr lang="en-US" dirty="0" smtClean="0"/>
              <a:t>ung </a:t>
            </a:r>
            <a:r>
              <a:rPr lang="en-US" dirty="0"/>
              <a:t>I</a:t>
            </a:r>
            <a:r>
              <a:rPr lang="en-US" dirty="0" smtClean="0"/>
              <a:t>njury</a:t>
            </a:r>
            <a:endParaRPr lang="en-US" dirty="0"/>
          </a:p>
        </p:txBody>
      </p:sp>
      <p:sp>
        <p:nvSpPr>
          <p:cNvPr id="5" name="TextBox 4"/>
          <p:cNvSpPr txBox="1"/>
          <p:nvPr/>
        </p:nvSpPr>
        <p:spPr>
          <a:xfrm>
            <a:off x="777240" y="6387216"/>
            <a:ext cx="7164385" cy="538609"/>
          </a:xfrm>
          <a:prstGeom prst="rect">
            <a:avLst/>
          </a:prstGeom>
          <a:noFill/>
        </p:spPr>
        <p:txBody>
          <a:bodyPr wrap="none" rtlCol="0">
            <a:spAutoFit/>
          </a:bodyPr>
          <a:lstStyle/>
          <a:p>
            <a:r>
              <a:rPr lang="en-US" sz="1100" dirty="0" err="1" smtClean="0"/>
              <a:t>Mazzaferro</a:t>
            </a:r>
            <a:r>
              <a:rPr lang="en-US" sz="1100" dirty="0" smtClean="0"/>
              <a:t> EM.  “Oxygen Therapy” in </a:t>
            </a:r>
            <a:r>
              <a:rPr lang="en-US" sz="1100" u="sng" dirty="0" smtClean="0"/>
              <a:t>Small Animal Critical Care Medicine</a:t>
            </a:r>
            <a:r>
              <a:rPr lang="en-US" sz="1100" dirty="0" smtClean="0"/>
              <a:t> Silverstein DC and Hopper K 2009.</a:t>
            </a:r>
          </a:p>
          <a:p>
            <a:endParaRPr lang="en-US" dirty="0"/>
          </a:p>
        </p:txBody>
      </p:sp>
    </p:spTree>
    <p:extLst>
      <p:ext uri="{BB962C8B-B14F-4D97-AF65-F5344CB8AC3E}">
        <p14:creationId xmlns:p14="http://schemas.microsoft.com/office/powerpoint/2010/main" xmlns="" val="9617350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5375" y="1281607"/>
            <a:ext cx="8629103" cy="5051359"/>
          </a:xfrm>
        </p:spPr>
        <p:txBody>
          <a:bodyPr/>
          <a:lstStyle/>
          <a:p>
            <a:r>
              <a:rPr lang="en-US" dirty="0" smtClean="0"/>
              <a:t>Similar to those seen with acute lung injury/acute respiratory distress syndrome</a:t>
            </a:r>
          </a:p>
          <a:p>
            <a:r>
              <a:rPr lang="en-US" dirty="0" smtClean="0"/>
              <a:t>Pulmonary mechanics</a:t>
            </a:r>
          </a:p>
          <a:p>
            <a:pPr lvl="1"/>
            <a:r>
              <a:rPr lang="en-US" dirty="0" smtClean="0"/>
              <a:t>Decreased compliance (early and late)</a:t>
            </a:r>
          </a:p>
          <a:p>
            <a:pPr lvl="1"/>
            <a:r>
              <a:rPr lang="en-US" dirty="0" smtClean="0"/>
              <a:t>Decreased surfactant activity</a:t>
            </a:r>
          </a:p>
          <a:p>
            <a:pPr lvl="1"/>
            <a:r>
              <a:rPr lang="en-US" dirty="0" smtClean="0"/>
              <a:t>No change in airway resistance/total pulmonary resistance early; can be seen late</a:t>
            </a:r>
          </a:p>
          <a:p>
            <a:pPr lvl="1"/>
            <a:r>
              <a:rPr lang="en-US" dirty="0" smtClean="0"/>
              <a:t>Decrease in vital capacity (progressive) secondary to decrease in inspiratory capacity (restricted by decrease in total lung volume and an increase in functional residual capacity)</a:t>
            </a:r>
          </a:p>
          <a:p>
            <a:pPr lvl="1"/>
            <a:r>
              <a:rPr lang="en-US" dirty="0" smtClean="0"/>
              <a:t>Decrease in pulmonary diffusing capacity</a:t>
            </a:r>
            <a:r>
              <a:rPr lang="en-US" dirty="0"/>
              <a:t> </a:t>
            </a:r>
            <a:r>
              <a:rPr lang="en-US" dirty="0" smtClean="0"/>
              <a:t>(progressive)</a:t>
            </a:r>
          </a:p>
          <a:p>
            <a:pPr lvl="1"/>
            <a:r>
              <a:rPr lang="en-US" dirty="0" smtClean="0"/>
              <a:t>Decreased respiratory stimulation </a:t>
            </a:r>
          </a:p>
          <a:p>
            <a:pPr lvl="2"/>
            <a:r>
              <a:rPr lang="en-US" dirty="0" smtClean="0"/>
              <a:t>Initially increased respiratory rate and decreased tidal volume</a:t>
            </a:r>
          </a:p>
          <a:p>
            <a:pPr lvl="2"/>
            <a:r>
              <a:rPr lang="en-US" dirty="0" smtClean="0"/>
              <a:t>Subsequent decrease in respiratory frequency after prolonged exposure</a:t>
            </a:r>
          </a:p>
        </p:txBody>
      </p:sp>
      <p:sp>
        <p:nvSpPr>
          <p:cNvPr id="3" name="Title 2"/>
          <p:cNvSpPr>
            <a:spLocks noGrp="1"/>
          </p:cNvSpPr>
          <p:nvPr>
            <p:ph type="title"/>
          </p:nvPr>
        </p:nvSpPr>
        <p:spPr>
          <a:xfrm>
            <a:off x="195375" y="562569"/>
            <a:ext cx="8948625" cy="914400"/>
          </a:xfrm>
        </p:spPr>
        <p:txBody>
          <a:bodyPr/>
          <a:lstStyle/>
          <a:p>
            <a:r>
              <a:rPr lang="en-US" dirty="0" smtClean="0"/>
              <a:t>Clinical Features of </a:t>
            </a:r>
            <a:r>
              <a:rPr lang="en-US" dirty="0" err="1" smtClean="0"/>
              <a:t>Hyperoxic</a:t>
            </a:r>
            <a:r>
              <a:rPr lang="en-US" dirty="0" smtClean="0"/>
              <a:t> Acute Lung Injury</a:t>
            </a:r>
            <a:endParaRPr lang="en-US" dirty="0"/>
          </a:p>
        </p:txBody>
      </p:sp>
      <p:sp>
        <p:nvSpPr>
          <p:cNvPr id="5" name="TextBox 4"/>
          <p:cNvSpPr txBox="1"/>
          <p:nvPr/>
        </p:nvSpPr>
        <p:spPr>
          <a:xfrm>
            <a:off x="1302506" y="6252129"/>
            <a:ext cx="6248707" cy="261610"/>
          </a:xfrm>
          <a:prstGeom prst="rect">
            <a:avLst/>
          </a:prstGeom>
          <a:noFill/>
        </p:spPr>
        <p:txBody>
          <a:bodyPr wrap="none" rtlCol="0">
            <a:spAutoFit/>
          </a:bodyPr>
          <a:lstStyle/>
          <a:p>
            <a:r>
              <a:rPr lang="en-US" sz="1100" dirty="0" smtClean="0"/>
              <a:t>Clark JM and </a:t>
            </a:r>
            <a:r>
              <a:rPr lang="en-US" sz="1100" dirty="0" err="1" smtClean="0"/>
              <a:t>Lambertsen</a:t>
            </a:r>
            <a:r>
              <a:rPr lang="en-US" sz="1100" dirty="0" smtClean="0"/>
              <a:t> CJ: Pulmonary oxygen toxicity: A review.  </a:t>
            </a:r>
            <a:r>
              <a:rPr lang="en-US" sz="1100" i="1" dirty="0" smtClean="0"/>
              <a:t>Pharmacological Reviews </a:t>
            </a:r>
            <a:r>
              <a:rPr lang="en-US" sz="1100" dirty="0" smtClean="0"/>
              <a:t>1971.</a:t>
            </a:r>
            <a:endParaRPr lang="en-US" sz="1100" dirty="0"/>
          </a:p>
        </p:txBody>
      </p:sp>
    </p:spTree>
    <p:extLst>
      <p:ext uri="{BB962C8B-B14F-4D97-AF65-F5344CB8AC3E}">
        <p14:creationId xmlns:p14="http://schemas.microsoft.com/office/powerpoint/2010/main" xmlns="" val="21802599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4220" y="1330448"/>
            <a:ext cx="8629103" cy="5246720"/>
          </a:xfrm>
        </p:spPr>
        <p:txBody>
          <a:bodyPr>
            <a:normAutofit/>
          </a:bodyPr>
          <a:lstStyle/>
          <a:p>
            <a:r>
              <a:rPr lang="en-US" dirty="0" smtClean="0"/>
              <a:t>Clinical picture of acute pulmonary toxicity due to 100% O</a:t>
            </a:r>
            <a:r>
              <a:rPr lang="en-US" baseline="-25000" dirty="0" smtClean="0"/>
              <a:t>2 </a:t>
            </a:r>
            <a:r>
              <a:rPr lang="en-US" dirty="0" smtClean="0"/>
              <a:t>at 1 ATA is that of  </a:t>
            </a:r>
            <a:r>
              <a:rPr lang="en-US" dirty="0" err="1" smtClean="0"/>
              <a:t>tracheobronchitis</a:t>
            </a:r>
            <a:r>
              <a:rPr lang="en-US" dirty="0" smtClean="0"/>
              <a:t> initially followed by acute respiratory distress syndrome subsequently</a:t>
            </a:r>
          </a:p>
          <a:p>
            <a:pPr lvl="1"/>
            <a:r>
              <a:rPr lang="en-US" dirty="0" smtClean="0"/>
              <a:t>Within 6 hours of exposure to 90-95% O</a:t>
            </a:r>
            <a:r>
              <a:rPr lang="en-US" baseline="-25000" dirty="0" smtClean="0"/>
              <a:t>2,</a:t>
            </a:r>
            <a:r>
              <a:rPr lang="en-US" dirty="0" smtClean="0"/>
              <a:t> </a:t>
            </a:r>
            <a:r>
              <a:rPr lang="en-US" dirty="0" err="1" smtClean="0"/>
              <a:t>tracheitis</a:t>
            </a:r>
            <a:r>
              <a:rPr lang="en-US" dirty="0" smtClean="0"/>
              <a:t> develops with impaired tracheal clearance of mucus</a:t>
            </a:r>
          </a:p>
          <a:p>
            <a:pPr lvl="1"/>
            <a:r>
              <a:rPr lang="en-US" dirty="0" smtClean="0"/>
              <a:t>Following exposure to 100% O</a:t>
            </a:r>
            <a:r>
              <a:rPr lang="en-US" baseline="-25000" dirty="0" smtClean="0"/>
              <a:t>2</a:t>
            </a:r>
            <a:r>
              <a:rPr lang="en-US" dirty="0" smtClean="0"/>
              <a:t> for 6-12 hours, there </a:t>
            </a:r>
            <a:r>
              <a:rPr lang="en-US" dirty="0"/>
              <a:t>i</a:t>
            </a:r>
            <a:r>
              <a:rPr lang="en-US" dirty="0" smtClean="0"/>
              <a:t>s no change in A-a gradient, pulmonary arterial pressure, total pulmonary resistance, cardiac output, or pulmonary extravascular water volume</a:t>
            </a:r>
          </a:p>
          <a:p>
            <a:pPr lvl="2"/>
            <a:r>
              <a:rPr lang="en-US" dirty="0" smtClean="0"/>
              <a:t>No symptoms and no radiographic abnormalities</a:t>
            </a:r>
          </a:p>
          <a:p>
            <a:pPr lvl="1"/>
            <a:r>
              <a:rPr lang="en-US" dirty="0" smtClean="0"/>
              <a:t>Earliest clinical manifestations of pulmonary oxygen toxicity occur at 12-24 hours- chest pain and nonproductive cough; additional systemic symptoms of malaise, nausea, anorexia and headache occur</a:t>
            </a:r>
          </a:p>
          <a:p>
            <a:pPr lvl="1"/>
            <a:r>
              <a:rPr lang="en-US" dirty="0" smtClean="0"/>
              <a:t>At 25 hours of 100% O</a:t>
            </a:r>
            <a:r>
              <a:rPr lang="en-US" baseline="-25000" dirty="0" smtClean="0"/>
              <a:t>2</a:t>
            </a:r>
            <a:r>
              <a:rPr lang="en-US" dirty="0" smtClean="0"/>
              <a:t> exposure, vital capacity </a:t>
            </a:r>
            <a:r>
              <a:rPr lang="en-US" dirty="0"/>
              <a:t>i</a:t>
            </a:r>
            <a:r>
              <a:rPr lang="en-US" dirty="0" smtClean="0"/>
              <a:t>s reduced</a:t>
            </a:r>
          </a:p>
          <a:p>
            <a:pPr lvl="1"/>
            <a:r>
              <a:rPr lang="en-US" dirty="0" smtClean="0"/>
              <a:t>At 48 hours of 98% O</a:t>
            </a:r>
            <a:r>
              <a:rPr lang="en-US" baseline="-25000" dirty="0" smtClean="0"/>
              <a:t>2</a:t>
            </a:r>
            <a:r>
              <a:rPr lang="en-US" dirty="0" smtClean="0"/>
              <a:t> exposure, decrements in static lung compliance and carbon monoxide diffusing capacity </a:t>
            </a:r>
            <a:r>
              <a:rPr lang="en-US" dirty="0"/>
              <a:t>a</a:t>
            </a:r>
            <a:r>
              <a:rPr lang="en-US" dirty="0" smtClean="0"/>
              <a:t>re seen</a:t>
            </a:r>
          </a:p>
        </p:txBody>
      </p:sp>
      <p:sp>
        <p:nvSpPr>
          <p:cNvPr id="3" name="Title 2"/>
          <p:cNvSpPr>
            <a:spLocks noGrp="1"/>
          </p:cNvSpPr>
          <p:nvPr>
            <p:ph type="title"/>
          </p:nvPr>
        </p:nvSpPr>
        <p:spPr>
          <a:xfrm>
            <a:off x="506706" y="302086"/>
            <a:ext cx="7543800" cy="914400"/>
          </a:xfrm>
        </p:spPr>
        <p:txBody>
          <a:bodyPr/>
          <a:lstStyle/>
          <a:p>
            <a:r>
              <a:rPr lang="en-US" dirty="0" smtClean="0"/>
              <a:t>Clinical Features</a:t>
            </a:r>
            <a:endParaRPr lang="en-US" dirty="0"/>
          </a:p>
        </p:txBody>
      </p:sp>
      <p:sp>
        <p:nvSpPr>
          <p:cNvPr id="4" name="Rectangle 3"/>
          <p:cNvSpPr/>
          <p:nvPr/>
        </p:nvSpPr>
        <p:spPr>
          <a:xfrm>
            <a:off x="2286000" y="6410699"/>
            <a:ext cx="4572000" cy="261610"/>
          </a:xfrm>
          <a:prstGeom prst="rect">
            <a:avLst/>
          </a:prstGeom>
        </p:spPr>
        <p:txBody>
          <a:bodyPr>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p:txBody>
      </p:sp>
    </p:spTree>
    <p:extLst>
      <p:ext uri="{BB962C8B-B14F-4D97-AF65-F5344CB8AC3E}">
        <p14:creationId xmlns:p14="http://schemas.microsoft.com/office/powerpoint/2010/main" xmlns="" val="14804227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7939" y="1600201"/>
            <a:ext cx="8580259" cy="4944407"/>
          </a:xfrm>
        </p:spPr>
        <p:txBody>
          <a:bodyPr/>
          <a:lstStyle/>
          <a:p>
            <a:r>
              <a:rPr lang="en-US" dirty="0" smtClean="0"/>
              <a:t>Exposure to hyperbaric oxygen increases the toxicity exponentially</a:t>
            </a:r>
          </a:p>
          <a:p>
            <a:pPr marL="18288" indent="0">
              <a:buNone/>
            </a:pPr>
            <a:endParaRPr lang="en-US" dirty="0" smtClean="0"/>
          </a:p>
          <a:p>
            <a:r>
              <a:rPr lang="en-US" dirty="0" smtClean="0"/>
              <a:t>At 2ATA, pulmonary symptoms may develop as early as 3 hours after exposure. </a:t>
            </a:r>
          </a:p>
          <a:p>
            <a:endParaRPr lang="en-US" dirty="0" smtClean="0"/>
          </a:p>
          <a:p>
            <a:r>
              <a:rPr lang="en-US" dirty="0" smtClean="0"/>
              <a:t>At 3ATA, generalized convulsions may occur at 3 hours</a:t>
            </a:r>
          </a:p>
          <a:p>
            <a:pPr marL="18288" indent="0">
              <a:buNone/>
            </a:pPr>
            <a:endParaRPr lang="en-US" dirty="0"/>
          </a:p>
          <a:p>
            <a:pPr marL="18288" indent="0">
              <a:buNone/>
            </a:pPr>
            <a:endParaRPr lang="en-US" dirty="0"/>
          </a:p>
        </p:txBody>
      </p:sp>
      <p:sp>
        <p:nvSpPr>
          <p:cNvPr id="3" name="Title 2"/>
          <p:cNvSpPr>
            <a:spLocks noGrp="1"/>
          </p:cNvSpPr>
          <p:nvPr>
            <p:ph type="title"/>
          </p:nvPr>
        </p:nvSpPr>
        <p:spPr>
          <a:xfrm>
            <a:off x="777240" y="685801"/>
            <a:ext cx="7543800" cy="914400"/>
          </a:xfrm>
        </p:spPr>
        <p:txBody>
          <a:bodyPr/>
          <a:lstStyle/>
          <a:p>
            <a:r>
              <a:rPr lang="en-US" dirty="0" smtClean="0"/>
              <a:t>Clinical Features</a:t>
            </a:r>
            <a:endParaRPr lang="en-US" dirty="0"/>
          </a:p>
        </p:txBody>
      </p:sp>
      <p:sp>
        <p:nvSpPr>
          <p:cNvPr id="4" name="Rectangle 3"/>
          <p:cNvSpPr/>
          <p:nvPr/>
        </p:nvSpPr>
        <p:spPr>
          <a:xfrm>
            <a:off x="2422864" y="5898277"/>
            <a:ext cx="4572000" cy="261610"/>
          </a:xfrm>
          <a:prstGeom prst="rect">
            <a:avLst/>
          </a:prstGeom>
        </p:spPr>
        <p:txBody>
          <a:bodyPr>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p:txBody>
      </p:sp>
    </p:spTree>
    <p:extLst>
      <p:ext uri="{BB962C8B-B14F-4D97-AF65-F5344CB8AC3E}">
        <p14:creationId xmlns:p14="http://schemas.microsoft.com/office/powerpoint/2010/main" xmlns="" val="24543463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9438" y="1606759"/>
            <a:ext cx="8189507" cy="4886521"/>
          </a:xfrm>
        </p:spPr>
        <p:txBody>
          <a:bodyPr/>
          <a:lstStyle/>
          <a:p>
            <a:r>
              <a:rPr lang="en-US" dirty="0" smtClean="0"/>
              <a:t>Numerous animal studies have been used to model the effects of </a:t>
            </a:r>
            <a:r>
              <a:rPr lang="en-US" dirty="0" err="1" smtClean="0"/>
              <a:t>hyperoxia</a:t>
            </a:r>
            <a:r>
              <a:rPr lang="en-US" dirty="0" smtClean="0"/>
              <a:t> </a:t>
            </a:r>
          </a:p>
          <a:p>
            <a:pPr lvl="1"/>
            <a:r>
              <a:rPr lang="en-US" dirty="0" smtClean="0"/>
              <a:t>Many of these studies are used as models for acute lung injury/acute respiratory distress syndrome</a:t>
            </a:r>
            <a:endParaRPr lang="en-US" dirty="0"/>
          </a:p>
          <a:p>
            <a:pPr lvl="1"/>
            <a:r>
              <a:rPr lang="en-US" dirty="0" smtClean="0"/>
              <a:t>These experimental models produce severe lung injury and death in on average 48-72 hours</a:t>
            </a:r>
          </a:p>
          <a:p>
            <a:r>
              <a:rPr lang="en-US" dirty="0" smtClean="0"/>
              <a:t>Patients requiring such high concentrations of supplemental oxygen, however, often receive concurrent </a:t>
            </a:r>
            <a:r>
              <a:rPr lang="en-US" dirty="0" err="1" smtClean="0"/>
              <a:t>ventilatory</a:t>
            </a:r>
            <a:r>
              <a:rPr lang="en-US" dirty="0" smtClean="0"/>
              <a:t> support and have underlying pulmonary dysfunction</a:t>
            </a:r>
            <a:endParaRPr lang="en-US" dirty="0"/>
          </a:p>
          <a:p>
            <a:pPr marL="384048" lvl="1" indent="0">
              <a:buNone/>
            </a:pPr>
            <a:endParaRPr lang="en-US" dirty="0" smtClean="0"/>
          </a:p>
          <a:p>
            <a:pPr marL="384048" lvl="1" indent="0">
              <a:buNone/>
            </a:pPr>
            <a:endParaRPr lang="en-US" dirty="0" smtClean="0"/>
          </a:p>
        </p:txBody>
      </p:sp>
      <p:sp>
        <p:nvSpPr>
          <p:cNvPr id="3" name="Title 2"/>
          <p:cNvSpPr>
            <a:spLocks noGrp="1"/>
          </p:cNvSpPr>
          <p:nvPr>
            <p:ph type="title"/>
          </p:nvPr>
        </p:nvSpPr>
        <p:spPr>
          <a:xfrm>
            <a:off x="685800" y="678565"/>
            <a:ext cx="7543800" cy="914400"/>
          </a:xfrm>
        </p:spPr>
        <p:txBody>
          <a:bodyPr/>
          <a:lstStyle/>
          <a:p>
            <a:r>
              <a:rPr lang="en-US" dirty="0" smtClean="0"/>
              <a:t>Studies Pertaining to Oxygen </a:t>
            </a:r>
            <a:r>
              <a:rPr lang="en-US" dirty="0"/>
              <a:t>T</a:t>
            </a:r>
            <a:r>
              <a:rPr lang="en-US" dirty="0" smtClean="0"/>
              <a:t>oxicity</a:t>
            </a:r>
            <a:endParaRPr lang="en-US" dirty="0"/>
          </a:p>
        </p:txBody>
      </p:sp>
      <p:sp>
        <p:nvSpPr>
          <p:cNvPr id="4" name="TextBox 3"/>
          <p:cNvSpPr txBox="1"/>
          <p:nvPr/>
        </p:nvSpPr>
        <p:spPr>
          <a:xfrm>
            <a:off x="164583" y="6105045"/>
            <a:ext cx="9014683" cy="430887"/>
          </a:xfrm>
          <a:prstGeom prst="rect">
            <a:avLst/>
          </a:prstGeom>
          <a:noFill/>
        </p:spPr>
        <p:txBody>
          <a:bodyPr wrap="none" rtlCol="0">
            <a:spAutoFit/>
          </a:bodyPr>
          <a:lstStyle/>
          <a:p>
            <a:r>
              <a:rPr lang="en-US" sz="1100" dirty="0" err="1" smtClean="0"/>
              <a:t>Atemeier</a:t>
            </a:r>
            <a:r>
              <a:rPr lang="en-US" sz="1100" dirty="0"/>
              <a:t> </a:t>
            </a:r>
            <a:r>
              <a:rPr lang="en-US" sz="1100" dirty="0" smtClean="0"/>
              <a:t>WA and Sinclair SE: </a:t>
            </a:r>
            <a:r>
              <a:rPr lang="en-US" sz="1100" dirty="0" err="1" smtClean="0"/>
              <a:t>Hyperoxia</a:t>
            </a:r>
            <a:r>
              <a:rPr lang="en-US" sz="1100" dirty="0" smtClean="0"/>
              <a:t> in the intensive care unite: why more is not always better.  </a:t>
            </a:r>
            <a:r>
              <a:rPr lang="en-US" sz="1100" i="1" dirty="0" smtClean="0"/>
              <a:t>Current Opinion in </a:t>
            </a:r>
            <a:r>
              <a:rPr lang="en-US" sz="1100" i="1" dirty="0" err="1" smtClean="0"/>
              <a:t>Critcal</a:t>
            </a:r>
            <a:r>
              <a:rPr lang="en-US" sz="1100" i="1" dirty="0" smtClean="0"/>
              <a:t> Care</a:t>
            </a:r>
            <a:r>
              <a:rPr lang="en-US" sz="1100" dirty="0" smtClean="0"/>
              <a:t> 2007 13 (1). </a:t>
            </a:r>
          </a:p>
          <a:p>
            <a:r>
              <a:rPr lang="en-US" sz="1100" dirty="0" smtClean="0"/>
              <a:t>Clark JM and </a:t>
            </a:r>
            <a:r>
              <a:rPr lang="en-US" sz="1100" dirty="0" err="1" smtClean="0"/>
              <a:t>Lambertsen</a:t>
            </a:r>
            <a:r>
              <a:rPr lang="en-US" sz="1100" dirty="0" smtClean="0"/>
              <a:t> CJ.  Pulmonary oxygen toxicity: A review.  </a:t>
            </a:r>
            <a:r>
              <a:rPr lang="en-US" sz="1100" i="1" dirty="0" smtClean="0"/>
              <a:t>Pharmacological Reviews </a:t>
            </a:r>
            <a:r>
              <a:rPr lang="en-US" sz="1100" dirty="0" smtClean="0"/>
              <a:t>1971. </a:t>
            </a:r>
            <a:endParaRPr lang="en-US" sz="1100" dirty="0"/>
          </a:p>
        </p:txBody>
      </p:sp>
    </p:spTree>
    <p:extLst>
      <p:ext uri="{BB962C8B-B14F-4D97-AF65-F5344CB8AC3E}">
        <p14:creationId xmlns:p14="http://schemas.microsoft.com/office/powerpoint/2010/main" xmlns="" val="36892223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5626" y="1323439"/>
            <a:ext cx="8384883" cy="4993247"/>
          </a:xfrm>
        </p:spPr>
        <p:txBody>
          <a:bodyPr>
            <a:normAutofit/>
          </a:bodyPr>
          <a:lstStyle/>
          <a:p>
            <a:r>
              <a:rPr lang="en-US" sz="1600" dirty="0" smtClean="0"/>
              <a:t>Bailey et al. found that mouse lungs exposed to &gt;90% oxygen for 48 hours were significantly more susceptible to subsequent ventilator-induced lung injury than those exposed to room air</a:t>
            </a:r>
          </a:p>
          <a:p>
            <a:pPr lvl="1"/>
            <a:r>
              <a:rPr lang="en-US" sz="1600" dirty="0" smtClean="0"/>
              <a:t>Excess injury in the </a:t>
            </a:r>
            <a:r>
              <a:rPr lang="en-US" sz="1600" dirty="0" err="1" smtClean="0"/>
              <a:t>hyperoxia</a:t>
            </a:r>
            <a:r>
              <a:rPr lang="en-US" sz="1600" dirty="0" smtClean="0"/>
              <a:t>/high stretch ventilation group was associated with significant alterations in the surfactant system and increased alveolar fluid levels of TNF-α </a:t>
            </a:r>
          </a:p>
          <a:p>
            <a:r>
              <a:rPr lang="en-US" sz="1600" dirty="0" smtClean="0"/>
              <a:t>Quinn et al. found that rats ventilated for 2 hours with 20cm</a:t>
            </a:r>
            <a:r>
              <a:rPr lang="en-US" sz="1600" baseline="30000" dirty="0" smtClean="0"/>
              <a:t>3</a:t>
            </a:r>
            <a:r>
              <a:rPr lang="en-US" sz="1600" dirty="0" smtClean="0"/>
              <a:t>/kg tidal volumes and 100% oxygen had increased lung injury relative to those ventilated with room air</a:t>
            </a:r>
          </a:p>
          <a:p>
            <a:pPr lvl="1"/>
            <a:r>
              <a:rPr lang="en-US" sz="1600" dirty="0" smtClean="0"/>
              <a:t>MIP-2 increased</a:t>
            </a:r>
          </a:p>
          <a:p>
            <a:r>
              <a:rPr lang="en-US" sz="1600" dirty="0" smtClean="0"/>
              <a:t>Sinclair et al. found that among rabbits mechanically ventilated with large tidal volumes for 4 hours, those exposed to moderate </a:t>
            </a:r>
            <a:r>
              <a:rPr lang="en-US" sz="1600" dirty="0" err="1" smtClean="0"/>
              <a:t>hyperoxia</a:t>
            </a:r>
            <a:r>
              <a:rPr lang="en-US" sz="1600" dirty="0" smtClean="0"/>
              <a:t> (FIO2=0.5) developed significantly more severe histologic lung injury than those ventilated with room air</a:t>
            </a:r>
          </a:p>
          <a:p>
            <a:pPr lvl="1"/>
            <a:r>
              <a:rPr lang="en-US" sz="1600" dirty="0" smtClean="0"/>
              <a:t>Rabbits ventilated for 2 hours, before histologic lung injury occurred, those ventilated with large tidal volumes and moderate </a:t>
            </a:r>
            <a:r>
              <a:rPr lang="en-US" sz="1600" dirty="0" err="1" smtClean="0"/>
              <a:t>hyperoxia</a:t>
            </a:r>
            <a:r>
              <a:rPr lang="en-US" sz="1600" dirty="0" smtClean="0"/>
              <a:t> developed significant alveolar-capillary dysfunction compared with those identically ventilated with </a:t>
            </a:r>
            <a:r>
              <a:rPr lang="en-US" sz="1600" dirty="0" err="1" smtClean="0"/>
              <a:t>normoxia</a:t>
            </a:r>
            <a:endParaRPr lang="en-US" sz="1600" dirty="0" smtClean="0"/>
          </a:p>
        </p:txBody>
      </p:sp>
      <p:sp>
        <p:nvSpPr>
          <p:cNvPr id="3" name="Title 2"/>
          <p:cNvSpPr>
            <a:spLocks noGrp="1"/>
          </p:cNvSpPr>
          <p:nvPr>
            <p:ph type="title"/>
          </p:nvPr>
        </p:nvSpPr>
        <p:spPr>
          <a:xfrm>
            <a:off x="777240" y="539280"/>
            <a:ext cx="7543800" cy="914400"/>
          </a:xfrm>
        </p:spPr>
        <p:txBody>
          <a:bodyPr/>
          <a:lstStyle/>
          <a:p>
            <a:r>
              <a:rPr lang="en-US" dirty="0" err="1" smtClean="0"/>
              <a:t>Hyperoxia</a:t>
            </a:r>
            <a:r>
              <a:rPr lang="en-US" dirty="0" smtClean="0"/>
              <a:t> and Mechanical </a:t>
            </a:r>
            <a:r>
              <a:rPr lang="en-US" dirty="0"/>
              <a:t>V</a:t>
            </a:r>
            <a:r>
              <a:rPr lang="en-US" dirty="0" smtClean="0"/>
              <a:t>entilation</a:t>
            </a:r>
            <a:endParaRPr lang="en-US" dirty="0"/>
          </a:p>
        </p:txBody>
      </p:sp>
      <p:sp>
        <p:nvSpPr>
          <p:cNvPr id="4" name="TextBox 3"/>
          <p:cNvSpPr txBox="1"/>
          <p:nvPr/>
        </p:nvSpPr>
        <p:spPr>
          <a:xfrm>
            <a:off x="0" y="6016604"/>
            <a:ext cx="9148928" cy="600164"/>
          </a:xfrm>
          <a:prstGeom prst="rect">
            <a:avLst/>
          </a:prstGeom>
          <a:noFill/>
        </p:spPr>
        <p:txBody>
          <a:bodyPr wrap="none" rtlCol="0">
            <a:spAutoFit/>
          </a:bodyPr>
          <a:lstStyle/>
          <a:p>
            <a:r>
              <a:rPr lang="en-US" sz="1100" dirty="0" smtClean="0"/>
              <a:t>Bailey TC et al: High oxygen concentrations predispose mouse lungs to the deleterious effects of high stretch ventilation.  </a:t>
            </a:r>
            <a:r>
              <a:rPr lang="en-US" sz="1100" i="1" dirty="0" smtClean="0"/>
              <a:t>J </a:t>
            </a:r>
            <a:r>
              <a:rPr lang="en-US" sz="1100" i="1" dirty="0" err="1" smtClean="0"/>
              <a:t>Appl</a:t>
            </a:r>
            <a:r>
              <a:rPr lang="en-US" sz="1100" i="1" dirty="0" smtClean="0"/>
              <a:t> </a:t>
            </a:r>
            <a:r>
              <a:rPr lang="en-US" sz="1100" i="1" dirty="0" err="1" smtClean="0"/>
              <a:t>Physiol</a:t>
            </a:r>
            <a:r>
              <a:rPr lang="en-US" sz="1100" dirty="0" smtClean="0"/>
              <a:t> 2003: 94.</a:t>
            </a:r>
          </a:p>
          <a:p>
            <a:r>
              <a:rPr lang="en-US" sz="1100" dirty="0" smtClean="0"/>
              <a:t>Sinclair SE et al: Augmented lung injury due to interaction between </a:t>
            </a:r>
            <a:r>
              <a:rPr lang="en-US" sz="1100" dirty="0" err="1" smtClean="0"/>
              <a:t>hyperoxia</a:t>
            </a:r>
            <a:r>
              <a:rPr lang="en-US" sz="1100" dirty="0" smtClean="0"/>
              <a:t> and mechanical ventilation.  </a:t>
            </a:r>
            <a:r>
              <a:rPr lang="en-US" sz="1100" i="1" dirty="0" err="1" smtClean="0"/>
              <a:t>Crit</a:t>
            </a:r>
            <a:r>
              <a:rPr lang="en-US" sz="1100" i="1" dirty="0" smtClean="0"/>
              <a:t> Care Med</a:t>
            </a:r>
            <a:r>
              <a:rPr lang="en-US" sz="1100" dirty="0" smtClean="0"/>
              <a:t> 2004 32.</a:t>
            </a:r>
          </a:p>
          <a:p>
            <a:r>
              <a:rPr lang="en-US" sz="1100" dirty="0" smtClean="0"/>
              <a:t>Quinn DA et al: Interactions of lung stretch, </a:t>
            </a:r>
            <a:r>
              <a:rPr lang="en-US" sz="1100" dirty="0" err="1" smtClean="0"/>
              <a:t>hyperoxia</a:t>
            </a:r>
            <a:r>
              <a:rPr lang="en-US" sz="1100" dirty="0" smtClean="0"/>
              <a:t> and MIP-2 production in ventilator-induced lung injury.  </a:t>
            </a:r>
            <a:r>
              <a:rPr lang="en-US" sz="1100" i="1" dirty="0" smtClean="0"/>
              <a:t>J </a:t>
            </a:r>
            <a:r>
              <a:rPr lang="en-US" sz="1100" i="1" dirty="0" err="1" smtClean="0"/>
              <a:t>Appl</a:t>
            </a:r>
            <a:r>
              <a:rPr lang="en-US" sz="1100" i="1" dirty="0" smtClean="0"/>
              <a:t> </a:t>
            </a:r>
            <a:r>
              <a:rPr lang="en-US" sz="1100" i="1" dirty="0" err="1" smtClean="0"/>
              <a:t>Physiol</a:t>
            </a:r>
            <a:r>
              <a:rPr lang="en-US" sz="1100" dirty="0" smtClean="0"/>
              <a:t> 2002 93.</a:t>
            </a:r>
          </a:p>
        </p:txBody>
      </p:sp>
    </p:spTree>
    <p:extLst>
      <p:ext uri="{BB962C8B-B14F-4D97-AF65-F5344CB8AC3E}">
        <p14:creationId xmlns:p14="http://schemas.microsoft.com/office/powerpoint/2010/main" xmlns="" val="31030113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0500" y="1032883"/>
            <a:ext cx="8645386" cy="5132760"/>
          </a:xfrm>
        </p:spPr>
        <p:txBody>
          <a:bodyPr>
            <a:normAutofit/>
          </a:bodyPr>
          <a:lstStyle/>
          <a:p>
            <a:r>
              <a:rPr lang="en-US" sz="1600" dirty="0" err="1" smtClean="0"/>
              <a:t>Baleeiro</a:t>
            </a:r>
            <a:r>
              <a:rPr lang="en-US" sz="1600" dirty="0" smtClean="0"/>
              <a:t> et al. found that mice exposed to 4 days of sub-lethal </a:t>
            </a:r>
            <a:r>
              <a:rPr lang="en-US" sz="1600" dirty="0" err="1" smtClean="0"/>
              <a:t>hyperoxia</a:t>
            </a:r>
            <a:r>
              <a:rPr lang="en-US" sz="1600" dirty="0" smtClean="0"/>
              <a:t> developed significant impairment of alveolar macrophage function</a:t>
            </a:r>
          </a:p>
          <a:p>
            <a:pPr lvl="1"/>
            <a:r>
              <a:rPr lang="en-US" sz="1600" dirty="0" smtClean="0"/>
              <a:t>Reduced phagocytosis, decreased expression of Toll-like receptors, decreased ability to produce inflammatory mediators, impaired bacterial killing</a:t>
            </a:r>
          </a:p>
          <a:p>
            <a:pPr lvl="1"/>
            <a:r>
              <a:rPr lang="en-US" sz="1600" dirty="0" smtClean="0"/>
              <a:t>Increased susceptibility to pneumonia in a </a:t>
            </a:r>
            <a:r>
              <a:rPr lang="en-US" sz="1600" i="1" dirty="0" err="1" smtClean="0"/>
              <a:t>Klebsiella</a:t>
            </a:r>
            <a:r>
              <a:rPr lang="en-US" sz="1600" i="1" dirty="0" smtClean="0"/>
              <a:t> </a:t>
            </a:r>
            <a:r>
              <a:rPr lang="en-US" sz="1600" i="1" dirty="0" err="1" smtClean="0"/>
              <a:t>pneumoniae</a:t>
            </a:r>
            <a:r>
              <a:rPr lang="en-US" sz="1600" i="1" dirty="0" smtClean="0"/>
              <a:t> </a:t>
            </a:r>
            <a:r>
              <a:rPr lang="en-US" sz="1600" dirty="0" smtClean="0"/>
              <a:t>model</a:t>
            </a:r>
          </a:p>
          <a:p>
            <a:r>
              <a:rPr lang="en-US" sz="1600" dirty="0" err="1" smtClean="0"/>
              <a:t>Baleeiro</a:t>
            </a:r>
            <a:r>
              <a:rPr lang="en-US" sz="1600" dirty="0" smtClean="0"/>
              <a:t> et al. found that GM-CSF expression in alveolar epithelial cells is markedly attenuated after exposure to sub-lethal </a:t>
            </a:r>
            <a:r>
              <a:rPr lang="en-US" sz="1600" dirty="0" err="1" smtClean="0"/>
              <a:t>hyperoxia</a:t>
            </a:r>
            <a:endParaRPr lang="en-US" sz="1600" dirty="0" smtClean="0"/>
          </a:p>
          <a:p>
            <a:pPr lvl="1"/>
            <a:r>
              <a:rPr lang="en-US" sz="1600" dirty="0" smtClean="0"/>
              <a:t>Systemic treatment </a:t>
            </a:r>
            <a:r>
              <a:rPr lang="pl-PL" sz="1600" dirty="0" err="1" smtClean="0"/>
              <a:t>wi</a:t>
            </a:r>
            <a:r>
              <a:rPr lang="en-US" sz="1600" dirty="0" err="1" smtClean="0"/>
              <a:t>th</a:t>
            </a:r>
            <a:r>
              <a:rPr lang="en-US" sz="1600" dirty="0" smtClean="0"/>
              <a:t> recombinant GM-CSF during </a:t>
            </a:r>
            <a:r>
              <a:rPr lang="en-US" sz="1600" dirty="0" err="1" smtClean="0"/>
              <a:t>hyperoxia</a:t>
            </a:r>
            <a:r>
              <a:rPr lang="en-US" sz="1600" dirty="0" smtClean="0"/>
              <a:t> exposure ameliorates the alveolar macrophage dysfunction by returning TLR4 cell surface expression and inflammatory cytokine expression back to baseline levels</a:t>
            </a:r>
          </a:p>
          <a:p>
            <a:pPr lvl="1"/>
            <a:r>
              <a:rPr lang="en-US" sz="1600" dirty="0" smtClean="0"/>
              <a:t>In the same </a:t>
            </a:r>
            <a:r>
              <a:rPr lang="en-US" sz="1600" i="1" dirty="0" err="1" smtClean="0"/>
              <a:t>Klebsiella</a:t>
            </a:r>
            <a:r>
              <a:rPr lang="en-US" sz="1600" dirty="0" smtClean="0"/>
              <a:t> </a:t>
            </a:r>
            <a:r>
              <a:rPr lang="en-US" sz="1600" i="1" dirty="0" err="1" smtClean="0"/>
              <a:t>pneumoniae</a:t>
            </a:r>
            <a:r>
              <a:rPr lang="en-US" sz="1600" dirty="0" smtClean="0"/>
              <a:t> model, GM-CSF treatment of </a:t>
            </a:r>
            <a:r>
              <a:rPr lang="en-US" sz="1600" dirty="0" err="1" smtClean="0"/>
              <a:t>hyperoxia</a:t>
            </a:r>
            <a:r>
              <a:rPr lang="en-US" sz="1600" dirty="0" smtClean="0"/>
              <a:t>-exposed mice returned bacterial growth and mortality to that of </a:t>
            </a:r>
            <a:r>
              <a:rPr lang="en-US" sz="1600" dirty="0" err="1" smtClean="0"/>
              <a:t>normoxia</a:t>
            </a:r>
            <a:r>
              <a:rPr lang="en-US" sz="1600" dirty="0" smtClean="0"/>
              <a:t> controls</a:t>
            </a:r>
          </a:p>
          <a:p>
            <a:r>
              <a:rPr lang="en-US" sz="1600" dirty="0" err="1" smtClean="0"/>
              <a:t>Tateda</a:t>
            </a:r>
            <a:r>
              <a:rPr lang="en-US" sz="1600" dirty="0" smtClean="0"/>
              <a:t> et al. using a murine model of </a:t>
            </a:r>
            <a:r>
              <a:rPr lang="en-US" sz="1600" i="1" dirty="0" smtClean="0"/>
              <a:t>Legionella </a:t>
            </a:r>
            <a:r>
              <a:rPr lang="en-US" sz="1600" i="1" dirty="0" err="1" smtClean="0"/>
              <a:t>pneumonophila</a:t>
            </a:r>
            <a:r>
              <a:rPr lang="en-US" sz="1600" i="1" dirty="0" smtClean="0"/>
              <a:t> pneumonia</a:t>
            </a:r>
            <a:r>
              <a:rPr lang="en-US" sz="1600" dirty="0" smtClean="0"/>
              <a:t> found that 60 hours of </a:t>
            </a:r>
            <a:r>
              <a:rPr lang="en-US" sz="1600" dirty="0" err="1" smtClean="0"/>
              <a:t>hyperoxia</a:t>
            </a:r>
            <a:r>
              <a:rPr lang="en-US" sz="1600" dirty="0" smtClean="0"/>
              <a:t> exposure markedly increased the mortality compared with mice exposed to room air</a:t>
            </a:r>
          </a:p>
          <a:p>
            <a:pPr lvl="1"/>
            <a:r>
              <a:rPr lang="en-US" sz="1600" dirty="0" smtClean="0"/>
              <a:t>Associated with increased lung permeability without an increase in bacterial burden or leukocyte infiltration into the lung.</a:t>
            </a:r>
            <a:endParaRPr lang="en-US" sz="1600" dirty="0"/>
          </a:p>
        </p:txBody>
      </p:sp>
      <p:sp>
        <p:nvSpPr>
          <p:cNvPr id="3" name="Title 2"/>
          <p:cNvSpPr>
            <a:spLocks noGrp="1"/>
          </p:cNvSpPr>
          <p:nvPr>
            <p:ph type="title"/>
          </p:nvPr>
        </p:nvSpPr>
        <p:spPr>
          <a:xfrm>
            <a:off x="777240" y="530008"/>
            <a:ext cx="7543800" cy="914400"/>
          </a:xfrm>
        </p:spPr>
        <p:txBody>
          <a:bodyPr/>
          <a:lstStyle/>
          <a:p>
            <a:r>
              <a:rPr lang="en-US" dirty="0" err="1" smtClean="0"/>
              <a:t>Hyperoxia</a:t>
            </a:r>
            <a:r>
              <a:rPr lang="en-US" dirty="0" smtClean="0"/>
              <a:t> and Innate </a:t>
            </a:r>
            <a:r>
              <a:rPr lang="en-US" dirty="0"/>
              <a:t>I</a:t>
            </a:r>
            <a:r>
              <a:rPr lang="en-US" dirty="0" smtClean="0"/>
              <a:t>mmunity</a:t>
            </a:r>
            <a:endParaRPr lang="en-US" dirty="0"/>
          </a:p>
        </p:txBody>
      </p:sp>
      <p:sp>
        <p:nvSpPr>
          <p:cNvPr id="4" name="TextBox 3"/>
          <p:cNvSpPr txBox="1"/>
          <p:nvPr/>
        </p:nvSpPr>
        <p:spPr>
          <a:xfrm>
            <a:off x="260500" y="5902795"/>
            <a:ext cx="8393268" cy="1107996"/>
          </a:xfrm>
          <a:prstGeom prst="rect">
            <a:avLst/>
          </a:prstGeom>
          <a:noFill/>
        </p:spPr>
        <p:txBody>
          <a:bodyPr wrap="none" rtlCol="0">
            <a:spAutoFit/>
          </a:bodyPr>
          <a:lstStyle/>
          <a:p>
            <a:r>
              <a:rPr lang="en-US" sz="1100" dirty="0" err="1" smtClean="0"/>
              <a:t>Baleeiro</a:t>
            </a:r>
            <a:r>
              <a:rPr lang="en-US" sz="1100" dirty="0" smtClean="0"/>
              <a:t> CE et al: </a:t>
            </a:r>
            <a:r>
              <a:rPr lang="en-US" sz="1100" dirty="0" err="1" smtClean="0"/>
              <a:t>Sublethal</a:t>
            </a:r>
            <a:r>
              <a:rPr lang="en-US" sz="1100" dirty="0" smtClean="0"/>
              <a:t> </a:t>
            </a:r>
            <a:r>
              <a:rPr lang="en-US" sz="1100" dirty="0" err="1" smtClean="0"/>
              <a:t>hyperoxia</a:t>
            </a:r>
            <a:r>
              <a:rPr lang="en-US" sz="1100" dirty="0" smtClean="0"/>
              <a:t> impairs pulmonary innate immunity.  </a:t>
            </a:r>
            <a:r>
              <a:rPr lang="en-US" sz="1100" i="1" dirty="0" smtClean="0"/>
              <a:t>J </a:t>
            </a:r>
            <a:r>
              <a:rPr lang="en-US" sz="1100" i="1" dirty="0" err="1" smtClean="0"/>
              <a:t>Immunol</a:t>
            </a:r>
            <a:r>
              <a:rPr lang="en-US" sz="1100" i="1" dirty="0" smtClean="0"/>
              <a:t> </a:t>
            </a:r>
            <a:r>
              <a:rPr lang="en-US" sz="1100" dirty="0" smtClean="0"/>
              <a:t>2003 171.</a:t>
            </a:r>
          </a:p>
          <a:p>
            <a:r>
              <a:rPr lang="en-US" sz="1100" dirty="0" err="1" smtClean="0"/>
              <a:t>Baleeiro</a:t>
            </a:r>
            <a:r>
              <a:rPr lang="en-US" sz="1100" dirty="0" smtClean="0"/>
              <a:t> CE et al: GM=CSF and the impaired pulmonary innate immune response following </a:t>
            </a:r>
            <a:r>
              <a:rPr lang="en-US" sz="1100" dirty="0" err="1" smtClean="0"/>
              <a:t>hyperoxic</a:t>
            </a:r>
            <a:r>
              <a:rPr lang="en-US" sz="1100" dirty="0" smtClean="0"/>
              <a:t> stress.  </a:t>
            </a:r>
          </a:p>
          <a:p>
            <a:r>
              <a:rPr lang="en-US" sz="1100" i="1" dirty="0" smtClean="0"/>
              <a:t>Am J </a:t>
            </a:r>
            <a:r>
              <a:rPr lang="en-US" sz="1100" i="1" dirty="0" err="1" smtClean="0"/>
              <a:t>Physiol</a:t>
            </a:r>
            <a:r>
              <a:rPr lang="en-US" sz="1100" i="1" dirty="0" smtClean="0"/>
              <a:t> Lung Cell </a:t>
            </a:r>
            <a:r>
              <a:rPr lang="en-US" sz="1100" i="1" dirty="0" err="1" smtClean="0"/>
              <a:t>Mol</a:t>
            </a:r>
            <a:r>
              <a:rPr lang="en-US" sz="1100" i="1" dirty="0" smtClean="0"/>
              <a:t> </a:t>
            </a:r>
            <a:r>
              <a:rPr lang="en-US" sz="1100" i="1" dirty="0" err="1" smtClean="0"/>
              <a:t>Physiol</a:t>
            </a:r>
            <a:r>
              <a:rPr lang="en-US" sz="1100" i="1" dirty="0" smtClean="0"/>
              <a:t> </a:t>
            </a:r>
            <a:r>
              <a:rPr lang="en-US" sz="1100" dirty="0" smtClean="0"/>
              <a:t>2006.</a:t>
            </a:r>
          </a:p>
          <a:p>
            <a:r>
              <a:rPr lang="en-US" sz="1100" dirty="0" err="1" smtClean="0"/>
              <a:t>Tateda</a:t>
            </a:r>
            <a:r>
              <a:rPr lang="en-US" sz="1100" dirty="0" smtClean="0"/>
              <a:t> K et al: </a:t>
            </a:r>
            <a:r>
              <a:rPr lang="en-US" sz="1100" dirty="0" err="1" smtClean="0"/>
              <a:t>Hyperoxia</a:t>
            </a:r>
            <a:r>
              <a:rPr lang="en-US" sz="1100" dirty="0" smtClean="0"/>
              <a:t> mediates acute lung injury and increased lethality in murine Legionella pneumonia: the role of apoptosis.  </a:t>
            </a:r>
          </a:p>
          <a:p>
            <a:r>
              <a:rPr lang="en-US" sz="1100" i="1" dirty="0" smtClean="0"/>
              <a:t>J </a:t>
            </a:r>
            <a:r>
              <a:rPr lang="en-US" sz="1100" i="1" dirty="0" err="1" smtClean="0"/>
              <a:t>Immunol</a:t>
            </a:r>
            <a:r>
              <a:rPr lang="en-US" sz="1100" dirty="0" smtClean="0"/>
              <a:t> 2003 170.</a:t>
            </a:r>
          </a:p>
          <a:p>
            <a:endParaRPr lang="en-US" sz="1100" dirty="0"/>
          </a:p>
        </p:txBody>
      </p:sp>
    </p:spTree>
    <p:extLst>
      <p:ext uri="{BB962C8B-B14F-4D97-AF65-F5344CB8AC3E}">
        <p14:creationId xmlns:p14="http://schemas.microsoft.com/office/powerpoint/2010/main" xmlns="" val="35750184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0501" y="682006"/>
            <a:ext cx="8563978" cy="5079397"/>
          </a:xfrm>
        </p:spPr>
        <p:txBody>
          <a:bodyPr/>
          <a:lstStyle/>
          <a:p>
            <a:r>
              <a:rPr lang="en-US" dirty="0" smtClean="0"/>
              <a:t>No formal clinical assessment of “permissive hypoxia” or a conservative approach to oxygen supplementation in critically ill patients</a:t>
            </a:r>
          </a:p>
          <a:p>
            <a:r>
              <a:rPr lang="en-US" dirty="0" smtClean="0"/>
              <a:t>The ARDS Network study comparing higher versus lower positive end-expiratory pressures (PEEPs) in patients with ARDS, employed an oxygenation-based protocol to arrive at a difference in PEEP of approximately 5cm H</a:t>
            </a:r>
            <a:r>
              <a:rPr lang="en-US" baseline="-25000" dirty="0" smtClean="0"/>
              <a:t>2</a:t>
            </a:r>
            <a:r>
              <a:rPr lang="en-US" dirty="0" smtClean="0"/>
              <a:t>O between the two groups</a:t>
            </a:r>
          </a:p>
          <a:p>
            <a:pPr lvl="1"/>
            <a:r>
              <a:rPr lang="en-US" dirty="0" smtClean="0"/>
              <a:t>This protocol also resulted in a statistically significant difference in FIO</a:t>
            </a:r>
            <a:r>
              <a:rPr lang="en-US" baseline="-25000" dirty="0" smtClean="0"/>
              <a:t>2</a:t>
            </a:r>
            <a:r>
              <a:rPr lang="en-US" dirty="0" smtClean="0"/>
              <a:t> between the experimental groups of approximately 21% (approximately 0.53 vs. 0.43)</a:t>
            </a:r>
          </a:p>
          <a:p>
            <a:pPr lvl="1"/>
            <a:r>
              <a:rPr lang="en-US" dirty="0" smtClean="0"/>
              <a:t>No differences were observed in mortality rates, ventilator-free days, ICU-free days, or organ failure-free days between the two groups</a:t>
            </a:r>
          </a:p>
          <a:p>
            <a:r>
              <a:rPr lang="en-US" dirty="0" err="1" smtClean="0"/>
              <a:t>Hyperoxia</a:t>
            </a:r>
            <a:r>
              <a:rPr lang="en-US" dirty="0" smtClean="0"/>
              <a:t> has been evaluated in the context of non-pulmonary diseases (i.e. ischemic strokes and surgical site infections)</a:t>
            </a:r>
          </a:p>
        </p:txBody>
      </p:sp>
      <p:sp>
        <p:nvSpPr>
          <p:cNvPr id="3" name="Title 2"/>
          <p:cNvSpPr>
            <a:spLocks noGrp="1"/>
          </p:cNvSpPr>
          <p:nvPr>
            <p:ph type="title"/>
          </p:nvPr>
        </p:nvSpPr>
        <p:spPr>
          <a:xfrm>
            <a:off x="407034" y="0"/>
            <a:ext cx="8736966" cy="914400"/>
          </a:xfrm>
        </p:spPr>
        <p:txBody>
          <a:bodyPr/>
          <a:lstStyle/>
          <a:p>
            <a:r>
              <a:rPr lang="en-US" dirty="0" err="1" smtClean="0"/>
              <a:t>Hyperoxia</a:t>
            </a:r>
            <a:r>
              <a:rPr lang="en-US" dirty="0" smtClean="0"/>
              <a:t> in Clinical </a:t>
            </a:r>
            <a:r>
              <a:rPr lang="en-US" dirty="0"/>
              <a:t>S</a:t>
            </a:r>
            <a:r>
              <a:rPr lang="en-US" dirty="0" smtClean="0"/>
              <a:t>tudies</a:t>
            </a:r>
            <a:endParaRPr lang="en-US" dirty="0"/>
          </a:p>
        </p:txBody>
      </p:sp>
      <p:sp>
        <p:nvSpPr>
          <p:cNvPr id="4" name="TextBox 3"/>
          <p:cNvSpPr txBox="1"/>
          <p:nvPr/>
        </p:nvSpPr>
        <p:spPr>
          <a:xfrm>
            <a:off x="407033" y="5577576"/>
            <a:ext cx="8207804" cy="1615827"/>
          </a:xfrm>
          <a:prstGeom prst="rect">
            <a:avLst/>
          </a:prstGeom>
          <a:noFill/>
        </p:spPr>
        <p:txBody>
          <a:bodyPr wrap="none" rtlCol="0">
            <a:spAutoFit/>
          </a:bodyPr>
          <a:lstStyle/>
          <a:p>
            <a:r>
              <a:rPr lang="en-US" sz="1100" dirty="0" smtClean="0"/>
              <a:t>Brower RG et al: Higher versus lower positive end-expiratory pressures in patients with the acute respiratory distress syndrome.  </a:t>
            </a:r>
          </a:p>
          <a:p>
            <a:r>
              <a:rPr lang="en-US" sz="1100" i="1" dirty="0" smtClean="0"/>
              <a:t>N </a:t>
            </a:r>
            <a:r>
              <a:rPr lang="en-US" sz="1100" i="1" dirty="0" err="1" smtClean="0"/>
              <a:t>Engl</a:t>
            </a:r>
            <a:r>
              <a:rPr lang="en-US" sz="1100" i="1" dirty="0" smtClean="0"/>
              <a:t> J Med </a:t>
            </a:r>
            <a:r>
              <a:rPr lang="en-US" sz="1100" dirty="0" smtClean="0"/>
              <a:t>2004 351.</a:t>
            </a:r>
          </a:p>
          <a:p>
            <a:r>
              <a:rPr lang="en-US" sz="1100" dirty="0" smtClean="0"/>
              <a:t>Chiu EH et al. </a:t>
            </a:r>
            <a:r>
              <a:rPr lang="en-US" sz="1100" dirty="0" err="1" smtClean="0"/>
              <a:t>Venturi</a:t>
            </a:r>
            <a:r>
              <a:rPr lang="en-US" sz="1100" dirty="0" smtClean="0"/>
              <a:t> mask adjuvant oxygen therapy in severe acute ischemic stroke. </a:t>
            </a:r>
            <a:r>
              <a:rPr lang="en-US" sz="1100" i="1" dirty="0" smtClean="0"/>
              <a:t>Arch </a:t>
            </a:r>
            <a:r>
              <a:rPr lang="en-US" sz="1100" i="1" dirty="0" err="1" smtClean="0"/>
              <a:t>Neurol</a:t>
            </a:r>
            <a:r>
              <a:rPr lang="en-US" sz="1100" i="1" dirty="0" smtClean="0"/>
              <a:t> </a:t>
            </a:r>
            <a:r>
              <a:rPr lang="en-US" sz="1100" dirty="0" smtClean="0"/>
              <a:t>2006; 63.</a:t>
            </a:r>
          </a:p>
          <a:p>
            <a:r>
              <a:rPr lang="en-US" sz="1100" dirty="0" smtClean="0"/>
              <a:t>Pryor KO et al. </a:t>
            </a:r>
            <a:r>
              <a:rPr lang="en-US" sz="1100" dirty="0"/>
              <a:t>Surgical site infection and the routine use of perioperative </a:t>
            </a:r>
            <a:r>
              <a:rPr lang="en-US" sz="1100" dirty="0" err="1"/>
              <a:t>hyperoxia</a:t>
            </a:r>
            <a:r>
              <a:rPr lang="en-US" sz="1100" dirty="0"/>
              <a:t> in a general </a:t>
            </a:r>
            <a:r>
              <a:rPr lang="en-US" sz="1100" dirty="0" smtClean="0"/>
              <a:t> surgical </a:t>
            </a:r>
            <a:r>
              <a:rPr lang="en-US" sz="1100" dirty="0"/>
              <a:t>population: </a:t>
            </a:r>
            <a:endParaRPr lang="en-US" sz="1100" dirty="0" smtClean="0"/>
          </a:p>
          <a:p>
            <a:r>
              <a:rPr lang="en-US" sz="1100" dirty="0" smtClean="0"/>
              <a:t>a </a:t>
            </a:r>
            <a:r>
              <a:rPr lang="en-US" sz="1100" dirty="0"/>
              <a:t>randomized controlled trial. </a:t>
            </a:r>
            <a:r>
              <a:rPr lang="en-US" sz="1100" i="1" dirty="0" smtClean="0"/>
              <a:t>JAMA</a:t>
            </a:r>
            <a:r>
              <a:rPr lang="en-US" sz="1100" dirty="0" smtClean="0"/>
              <a:t> </a:t>
            </a:r>
            <a:r>
              <a:rPr lang="en-US" sz="1100" dirty="0"/>
              <a:t>2004; </a:t>
            </a:r>
            <a:r>
              <a:rPr lang="en-US" sz="1100" dirty="0" smtClean="0"/>
              <a:t>291.</a:t>
            </a:r>
          </a:p>
          <a:p>
            <a:r>
              <a:rPr lang="en-US" sz="1100" dirty="0"/>
              <a:t>Greif R</a:t>
            </a:r>
            <a:r>
              <a:rPr lang="en-US" sz="1100" dirty="0" smtClean="0"/>
              <a:t>, et al. </a:t>
            </a:r>
            <a:r>
              <a:rPr lang="en-US" sz="1100" dirty="0"/>
              <a:t>Supplemental perioperative oxygen to reduce the incidence of surgical-wound infection. </a:t>
            </a:r>
            <a:endParaRPr lang="en-US" sz="1100" dirty="0" smtClean="0"/>
          </a:p>
          <a:p>
            <a:r>
              <a:rPr lang="en-US" sz="1100" dirty="0" smtClean="0"/>
              <a:t>Outcomes </a:t>
            </a:r>
            <a:r>
              <a:rPr lang="en-US" sz="1100" dirty="0"/>
              <a:t>Research Group. </a:t>
            </a:r>
            <a:r>
              <a:rPr lang="en-US" sz="1100" i="1" dirty="0" smtClean="0"/>
              <a:t>N </a:t>
            </a:r>
            <a:r>
              <a:rPr lang="en-US" sz="1100" i="1" dirty="0" err="1" smtClean="0"/>
              <a:t>Engl</a:t>
            </a:r>
            <a:r>
              <a:rPr lang="en-US" sz="1100" i="1" dirty="0" smtClean="0"/>
              <a:t> </a:t>
            </a:r>
            <a:r>
              <a:rPr lang="en-US" sz="1100" i="1" dirty="0"/>
              <a:t>J Med </a:t>
            </a:r>
            <a:r>
              <a:rPr lang="en-US" sz="1100" dirty="0"/>
              <a:t>2000; </a:t>
            </a:r>
            <a:r>
              <a:rPr lang="en-US" sz="1100" dirty="0" smtClean="0"/>
              <a:t>342.</a:t>
            </a:r>
          </a:p>
          <a:p>
            <a:endParaRPr lang="en-US" sz="1100" dirty="0" smtClean="0"/>
          </a:p>
          <a:p>
            <a:endParaRPr lang="en-US" sz="1100" dirty="0"/>
          </a:p>
        </p:txBody>
      </p:sp>
    </p:spTree>
    <p:extLst>
      <p:ext uri="{BB962C8B-B14F-4D97-AF65-F5344CB8AC3E}">
        <p14:creationId xmlns:p14="http://schemas.microsoft.com/office/powerpoint/2010/main" xmlns="" val="29152365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11657" y="1600880"/>
            <a:ext cx="8710510" cy="4992568"/>
          </a:xfrm>
        </p:spPr>
        <p:txBody>
          <a:bodyPr/>
          <a:lstStyle/>
          <a:p>
            <a:r>
              <a:rPr lang="en-US" dirty="0" smtClean="0"/>
              <a:t>Prevention remains the cornerstone of management</a:t>
            </a:r>
          </a:p>
          <a:p>
            <a:r>
              <a:rPr lang="en-US" dirty="0" smtClean="0"/>
              <a:t>Oxygen should be administered at as low a concentration to achieve therapeutic efficacy and for as short a period of time as possible</a:t>
            </a:r>
          </a:p>
          <a:p>
            <a:r>
              <a:rPr lang="en-US" dirty="0" smtClean="0"/>
              <a:t>In general, in the human literature, inspired oxygen concentrations of up to 50% are believed to be safe for long periods of time</a:t>
            </a:r>
          </a:p>
          <a:p>
            <a:r>
              <a:rPr lang="en-US" dirty="0" smtClean="0"/>
              <a:t>Oxygen concentrations &gt; 60% are toxic</a:t>
            </a:r>
          </a:p>
          <a:p>
            <a:pPr lvl="2"/>
            <a:r>
              <a:rPr lang="en-US" dirty="0" smtClean="0"/>
              <a:t>Changes occur with FIO2=0.60 after 24-72 hours</a:t>
            </a:r>
          </a:p>
          <a:p>
            <a:pPr lvl="2"/>
            <a:r>
              <a:rPr lang="en-US" dirty="0" smtClean="0"/>
              <a:t>Changes occur with FIO2=1 at 12-24 hours</a:t>
            </a:r>
          </a:p>
          <a:p>
            <a:pPr marL="749808" lvl="2" indent="0">
              <a:buNone/>
            </a:pPr>
            <a:endParaRPr lang="en-US" dirty="0"/>
          </a:p>
          <a:p>
            <a:pPr marL="749808" lvl="2" indent="0">
              <a:buNone/>
            </a:pPr>
            <a:endParaRPr lang="en-US" dirty="0" smtClean="0"/>
          </a:p>
          <a:p>
            <a:pPr marL="749808" lvl="2" indent="0">
              <a:buNone/>
            </a:pPr>
            <a:endParaRPr lang="en-US" dirty="0"/>
          </a:p>
        </p:txBody>
      </p:sp>
      <p:sp>
        <p:nvSpPr>
          <p:cNvPr id="3" name="Title 2"/>
          <p:cNvSpPr>
            <a:spLocks noGrp="1"/>
          </p:cNvSpPr>
          <p:nvPr>
            <p:ph type="title"/>
          </p:nvPr>
        </p:nvSpPr>
        <p:spPr>
          <a:xfrm>
            <a:off x="777240" y="686480"/>
            <a:ext cx="7543800" cy="914400"/>
          </a:xfrm>
        </p:spPr>
        <p:txBody>
          <a:bodyPr/>
          <a:lstStyle/>
          <a:p>
            <a:r>
              <a:rPr lang="en-US" dirty="0" smtClean="0"/>
              <a:t>Management and Prevention</a:t>
            </a:r>
            <a:endParaRPr lang="en-US" dirty="0"/>
          </a:p>
        </p:txBody>
      </p:sp>
      <p:sp>
        <p:nvSpPr>
          <p:cNvPr id="4" name="Rectangle 3"/>
          <p:cNvSpPr/>
          <p:nvPr/>
        </p:nvSpPr>
        <p:spPr>
          <a:xfrm>
            <a:off x="2432532" y="5910889"/>
            <a:ext cx="4572000" cy="261610"/>
          </a:xfrm>
          <a:prstGeom prst="rect">
            <a:avLst/>
          </a:prstGeom>
        </p:spPr>
        <p:txBody>
          <a:bodyPr>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p:txBody>
      </p:sp>
    </p:spTree>
    <p:extLst>
      <p:ext uri="{BB962C8B-B14F-4D97-AF65-F5344CB8AC3E}">
        <p14:creationId xmlns:p14="http://schemas.microsoft.com/office/powerpoint/2010/main" xmlns="" val="219194174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0501" y="1411848"/>
            <a:ext cx="8482571" cy="5181600"/>
          </a:xfrm>
        </p:spPr>
        <p:txBody>
          <a:bodyPr/>
          <a:lstStyle/>
          <a:p>
            <a:r>
              <a:rPr lang="en-US" dirty="0" smtClean="0"/>
              <a:t>Once the development of oxygen toxicity is suspected, the concentration of oxygen should be reduced or the therapy discontinued whenever possible to prevent further lung injury</a:t>
            </a:r>
          </a:p>
          <a:p>
            <a:r>
              <a:rPr lang="en-US" dirty="0" smtClean="0"/>
              <a:t>The detrimental effects of severe tissue hypoxia likely outweigh those of pulmonary oxygen toxicity</a:t>
            </a:r>
          </a:p>
          <a:p>
            <a:pPr lvl="1"/>
            <a:r>
              <a:rPr lang="en-US" i="1" dirty="0" smtClean="0"/>
              <a:t>The brain softens before the lung hardens</a:t>
            </a:r>
            <a:endParaRPr lang="en-US" dirty="0"/>
          </a:p>
          <a:p>
            <a:r>
              <a:rPr lang="en-US" dirty="0"/>
              <a:t>Animal studies have shown that administration of surfactants, exogenous antioxidant enzymes such as liposome-encapsulated or polyethylene glycol-conjugated SOD and/or </a:t>
            </a:r>
            <a:r>
              <a:rPr lang="en-US" dirty="0" smtClean="0"/>
              <a:t>catalase</a:t>
            </a:r>
            <a:r>
              <a:rPr lang="en-US" dirty="0"/>
              <a:t>, or activation of endogenous antioxidant </a:t>
            </a:r>
            <a:r>
              <a:rPr lang="en-US" dirty="0" smtClean="0"/>
              <a:t>enzymes </a:t>
            </a:r>
            <a:r>
              <a:rPr lang="en-US" dirty="0"/>
              <a:t>may enhance oxygen tolerance and prevent the development of oxygen toxicity. However, these approaches remain experimental and there is no </a:t>
            </a:r>
            <a:r>
              <a:rPr lang="en-US" dirty="0" smtClean="0"/>
              <a:t>evidence </a:t>
            </a:r>
            <a:r>
              <a:rPr lang="en-US" dirty="0"/>
              <a:t>that they work in humans.</a:t>
            </a:r>
            <a:endParaRPr lang="en-US" dirty="0" smtClean="0"/>
          </a:p>
          <a:p>
            <a:pPr lvl="1"/>
            <a:endParaRPr lang="en-US" i="1" dirty="0" smtClean="0"/>
          </a:p>
          <a:p>
            <a:pPr marL="384048" lvl="1" indent="0">
              <a:buNone/>
            </a:pPr>
            <a:endParaRPr lang="en-US" i="1" dirty="0"/>
          </a:p>
        </p:txBody>
      </p:sp>
      <p:sp>
        <p:nvSpPr>
          <p:cNvPr id="3" name="Title 2"/>
          <p:cNvSpPr>
            <a:spLocks noGrp="1"/>
          </p:cNvSpPr>
          <p:nvPr>
            <p:ph type="title"/>
          </p:nvPr>
        </p:nvSpPr>
        <p:spPr>
          <a:xfrm>
            <a:off x="923772" y="334647"/>
            <a:ext cx="7543800" cy="914400"/>
          </a:xfrm>
        </p:spPr>
        <p:txBody>
          <a:bodyPr/>
          <a:lstStyle/>
          <a:p>
            <a:r>
              <a:rPr lang="en-US" dirty="0" smtClean="0"/>
              <a:t>Treatment</a:t>
            </a:r>
            <a:endParaRPr lang="en-US" dirty="0"/>
          </a:p>
        </p:txBody>
      </p:sp>
      <p:sp>
        <p:nvSpPr>
          <p:cNvPr id="4" name="Rectangle 3"/>
          <p:cNvSpPr/>
          <p:nvPr/>
        </p:nvSpPr>
        <p:spPr>
          <a:xfrm>
            <a:off x="2286000" y="5947117"/>
            <a:ext cx="4572000" cy="261610"/>
          </a:xfrm>
          <a:prstGeom prst="rect">
            <a:avLst/>
          </a:prstGeom>
        </p:spPr>
        <p:txBody>
          <a:bodyPr>
            <a:spAutoFit/>
          </a:bodyPr>
          <a:lstStyle/>
          <a:p>
            <a:r>
              <a:rPr lang="en-US" sz="1100" dirty="0" err="1" smtClean="0"/>
              <a:t>Tsan</a:t>
            </a:r>
            <a:r>
              <a:rPr lang="en-US" sz="1100" dirty="0" smtClean="0"/>
              <a:t> MF: Oxygen Toxicity. </a:t>
            </a:r>
            <a:r>
              <a:rPr lang="en-US" sz="1100" i="1" dirty="0" smtClean="0"/>
              <a:t>Encyclopedia of Respiration </a:t>
            </a:r>
            <a:r>
              <a:rPr lang="en-US" sz="1100" dirty="0" smtClean="0"/>
              <a:t>2006.</a:t>
            </a:r>
          </a:p>
        </p:txBody>
      </p:sp>
    </p:spTree>
    <p:extLst>
      <p:ext uri="{BB962C8B-B14F-4D97-AF65-F5344CB8AC3E}">
        <p14:creationId xmlns:p14="http://schemas.microsoft.com/office/powerpoint/2010/main" xmlns="" val="36831418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44220" y="1330448"/>
            <a:ext cx="8629103" cy="5263000"/>
          </a:xfrm>
        </p:spPr>
        <p:txBody>
          <a:bodyPr>
            <a:normAutofit lnSpcReduction="10000"/>
          </a:bodyPr>
          <a:lstStyle/>
          <a:p>
            <a:pPr marL="18288" indent="0">
              <a:buNone/>
            </a:pPr>
            <a:r>
              <a:rPr lang="en-US" sz="2800" dirty="0" smtClean="0"/>
              <a:t>Human medicine</a:t>
            </a:r>
          </a:p>
          <a:p>
            <a:r>
              <a:rPr lang="en-US" dirty="0"/>
              <a:t>Ventilator </a:t>
            </a:r>
            <a:r>
              <a:rPr lang="en-US" dirty="0" smtClean="0"/>
              <a:t>patients</a:t>
            </a:r>
          </a:p>
          <a:p>
            <a:r>
              <a:rPr lang="en-US" dirty="0" smtClean="0"/>
              <a:t>Preterm infants</a:t>
            </a:r>
          </a:p>
          <a:p>
            <a:pPr lvl="1"/>
            <a:r>
              <a:rPr lang="en-US" dirty="0" smtClean="0"/>
              <a:t>Severe retinopathy of prematurity</a:t>
            </a:r>
          </a:p>
          <a:p>
            <a:pPr lvl="1"/>
            <a:r>
              <a:rPr lang="en-US" dirty="0" smtClean="0"/>
              <a:t>Chronic lung disease </a:t>
            </a:r>
          </a:p>
          <a:p>
            <a:pPr lvl="2"/>
            <a:r>
              <a:rPr lang="en-US" dirty="0" err="1" smtClean="0"/>
              <a:t>Bronchopulmonary</a:t>
            </a:r>
            <a:r>
              <a:rPr lang="en-US" dirty="0" smtClean="0"/>
              <a:t> dysplasia (BPD)</a:t>
            </a:r>
          </a:p>
          <a:p>
            <a:pPr lvl="1"/>
            <a:r>
              <a:rPr lang="en-US" dirty="0" smtClean="0"/>
              <a:t>Brain injury (severe </a:t>
            </a:r>
            <a:r>
              <a:rPr lang="en-US" dirty="0" err="1" smtClean="0"/>
              <a:t>intraventricular</a:t>
            </a:r>
            <a:r>
              <a:rPr lang="en-US" dirty="0" smtClean="0"/>
              <a:t> hemorrhage (IVH) and cystic periventricular </a:t>
            </a:r>
            <a:r>
              <a:rPr lang="en-US" dirty="0" err="1" smtClean="0"/>
              <a:t>leukomalacia</a:t>
            </a:r>
            <a:r>
              <a:rPr lang="en-US" dirty="0" smtClean="0"/>
              <a:t> (PVL))</a:t>
            </a:r>
          </a:p>
          <a:p>
            <a:r>
              <a:rPr lang="en-US" dirty="0" smtClean="0"/>
              <a:t>Scuba divers</a:t>
            </a:r>
          </a:p>
          <a:p>
            <a:r>
              <a:rPr lang="en-US" dirty="0" smtClean="0"/>
              <a:t>Aerospace</a:t>
            </a:r>
          </a:p>
          <a:p>
            <a:pPr marL="18288" indent="0">
              <a:buNone/>
            </a:pPr>
            <a:endParaRPr lang="en-US" dirty="0"/>
          </a:p>
          <a:p>
            <a:pPr marL="18288" indent="0">
              <a:buNone/>
            </a:pPr>
            <a:r>
              <a:rPr lang="en-US" sz="2800" dirty="0" smtClean="0"/>
              <a:t>Veterinary medicine</a:t>
            </a:r>
          </a:p>
          <a:p>
            <a:r>
              <a:rPr lang="en-US" dirty="0" smtClean="0"/>
              <a:t>Patients requiring oxygen support</a:t>
            </a:r>
          </a:p>
          <a:p>
            <a:r>
              <a:rPr lang="en-US" dirty="0" smtClean="0"/>
              <a:t>Ventilator patients</a:t>
            </a:r>
          </a:p>
          <a:p>
            <a:pPr marL="18288" indent="0">
              <a:buNone/>
            </a:pPr>
            <a:endParaRPr lang="en-US" dirty="0"/>
          </a:p>
        </p:txBody>
      </p:sp>
      <p:sp>
        <p:nvSpPr>
          <p:cNvPr id="3" name="Title 2"/>
          <p:cNvSpPr>
            <a:spLocks noGrp="1"/>
          </p:cNvSpPr>
          <p:nvPr>
            <p:ph type="title"/>
          </p:nvPr>
        </p:nvSpPr>
        <p:spPr>
          <a:xfrm>
            <a:off x="549301" y="253247"/>
            <a:ext cx="7543800" cy="914400"/>
          </a:xfrm>
        </p:spPr>
        <p:txBody>
          <a:bodyPr/>
          <a:lstStyle/>
          <a:p>
            <a:r>
              <a:rPr lang="en-US" dirty="0" smtClean="0"/>
              <a:t>Relevance</a:t>
            </a:r>
            <a:endParaRPr lang="en-US" dirty="0"/>
          </a:p>
        </p:txBody>
      </p:sp>
      <p:pic>
        <p:nvPicPr>
          <p:cNvPr id="4" name="Picture 3"/>
          <p:cNvPicPr>
            <a:picLocks noChangeAspect="1"/>
          </p:cNvPicPr>
          <p:nvPr/>
        </p:nvPicPr>
        <p:blipFill>
          <a:blip r:embed="rId3"/>
          <a:stretch>
            <a:fillRect/>
          </a:stretch>
        </p:blipFill>
        <p:spPr>
          <a:xfrm>
            <a:off x="5952493" y="253247"/>
            <a:ext cx="2827011" cy="2460785"/>
          </a:xfrm>
          <a:prstGeom prst="rect">
            <a:avLst/>
          </a:prstGeom>
        </p:spPr>
      </p:pic>
      <p:sp>
        <p:nvSpPr>
          <p:cNvPr id="5" name="TextBox 4"/>
          <p:cNvSpPr txBox="1"/>
          <p:nvPr/>
        </p:nvSpPr>
        <p:spPr>
          <a:xfrm>
            <a:off x="5303648" y="2746028"/>
            <a:ext cx="3840352" cy="261610"/>
          </a:xfrm>
          <a:prstGeom prst="rect">
            <a:avLst/>
          </a:prstGeom>
          <a:noFill/>
        </p:spPr>
        <p:txBody>
          <a:bodyPr wrap="none" rtlCol="0">
            <a:spAutoFit/>
          </a:bodyPr>
          <a:lstStyle/>
          <a:p>
            <a:r>
              <a:rPr lang="fr-FR" sz="1100" dirty="0" smtClean="0"/>
              <a:t>http://</a:t>
            </a:r>
            <a:r>
              <a:rPr lang="fr-FR" sz="1100" dirty="0" err="1" smtClean="0"/>
              <a:t>bjo.bmj.com</a:t>
            </a:r>
            <a:r>
              <a:rPr lang="fr-FR" sz="1100" dirty="0" smtClean="0"/>
              <a:t>/content/88/12/1500/</a:t>
            </a:r>
            <a:r>
              <a:rPr lang="fr-FR" sz="1100" dirty="0" err="1" smtClean="0"/>
              <a:t>embed</a:t>
            </a:r>
            <a:r>
              <a:rPr lang="fr-FR" sz="1100" dirty="0" smtClean="0"/>
              <a:t>/graphic-2.gif</a:t>
            </a:r>
            <a:endParaRPr lang="en-US" sz="1100" dirty="0"/>
          </a:p>
        </p:txBody>
      </p:sp>
      <p:sp>
        <p:nvSpPr>
          <p:cNvPr id="6" name="TextBox 5"/>
          <p:cNvSpPr txBox="1"/>
          <p:nvPr/>
        </p:nvSpPr>
        <p:spPr>
          <a:xfrm>
            <a:off x="1400194" y="6364398"/>
            <a:ext cx="6058069" cy="261610"/>
          </a:xfrm>
          <a:prstGeom prst="rect">
            <a:avLst/>
          </a:prstGeom>
          <a:noFill/>
        </p:spPr>
        <p:txBody>
          <a:bodyPr wrap="none" rtlCol="0">
            <a:spAutoFit/>
          </a:bodyPr>
          <a:lstStyle/>
          <a:p>
            <a:r>
              <a:rPr lang="en-US" sz="1100" dirty="0" err="1" smtClean="0"/>
              <a:t>Deuber</a:t>
            </a:r>
            <a:r>
              <a:rPr lang="en-US" sz="1100" dirty="0" smtClean="0"/>
              <a:t> C and </a:t>
            </a:r>
            <a:r>
              <a:rPr lang="en-US" sz="1100" dirty="0" err="1" smtClean="0"/>
              <a:t>Terhaar</a:t>
            </a:r>
            <a:r>
              <a:rPr lang="en-US" sz="1100" dirty="0" smtClean="0"/>
              <a:t> M: </a:t>
            </a:r>
            <a:r>
              <a:rPr lang="en-US" sz="1100" dirty="0" err="1" smtClean="0"/>
              <a:t>Hyperoxia</a:t>
            </a:r>
            <a:r>
              <a:rPr lang="en-US" sz="1100" dirty="0" smtClean="0"/>
              <a:t> in very preterm infants.  </a:t>
            </a:r>
            <a:r>
              <a:rPr lang="en-US" sz="1100" i="1" dirty="0" smtClean="0"/>
              <a:t>J </a:t>
            </a:r>
            <a:r>
              <a:rPr lang="en-US" sz="1100" i="1" dirty="0" err="1" smtClean="0"/>
              <a:t>Perinat</a:t>
            </a:r>
            <a:r>
              <a:rPr lang="en-US" sz="1100" i="1" dirty="0" smtClean="0"/>
              <a:t> </a:t>
            </a:r>
            <a:r>
              <a:rPr lang="en-US" sz="1100" i="1" dirty="0" err="1" smtClean="0"/>
              <a:t>Neonat</a:t>
            </a:r>
            <a:r>
              <a:rPr lang="en-US" sz="1100" i="1" dirty="0" smtClean="0"/>
              <a:t> </a:t>
            </a:r>
            <a:r>
              <a:rPr lang="en-US" sz="1100" i="1" dirty="0" err="1" smtClean="0"/>
              <a:t>Nurs</a:t>
            </a:r>
            <a:r>
              <a:rPr lang="en-US" sz="1100" dirty="0" smtClean="0"/>
              <a:t> 2011 25 (3).</a:t>
            </a:r>
            <a:endParaRPr lang="en-US" sz="1100" dirty="0"/>
          </a:p>
        </p:txBody>
      </p:sp>
    </p:spTree>
    <p:extLst>
      <p:ext uri="{BB962C8B-B14F-4D97-AF65-F5344CB8AC3E}">
        <p14:creationId xmlns:p14="http://schemas.microsoft.com/office/powerpoint/2010/main" xmlns="" val="3018518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6783" y="1001077"/>
            <a:ext cx="8580259" cy="5263000"/>
          </a:xfrm>
        </p:spPr>
        <p:txBody>
          <a:bodyPr>
            <a:normAutofit fontScale="85000" lnSpcReduction="10000"/>
          </a:bodyPr>
          <a:lstStyle/>
          <a:p>
            <a:r>
              <a:rPr lang="en-US" dirty="0" smtClean="0"/>
              <a:t>Supplementation of vitamins A, C, and E has been studied in preterm infants in an attempt to prevent ROS-induced injury</a:t>
            </a:r>
          </a:p>
          <a:p>
            <a:pPr lvl="1"/>
            <a:r>
              <a:rPr lang="en-US" dirty="0" smtClean="0"/>
              <a:t>Multicenter trial of high-dose vitamin A supplementation in premature infants found a small (7%) but statistically significant reduction in the incidence of BPD</a:t>
            </a:r>
          </a:p>
          <a:p>
            <a:pPr lvl="2"/>
            <a:r>
              <a:rPr lang="en-US" dirty="0" smtClean="0"/>
              <a:t>No difference in reducing chronic respiratory morbidity</a:t>
            </a:r>
          </a:p>
          <a:p>
            <a:pPr lvl="1"/>
            <a:r>
              <a:rPr lang="en-US" dirty="0" smtClean="0"/>
              <a:t>Randomized controlled trials on Vitamin E supplementation in premature infants have failed to demonstrate a significant benefit</a:t>
            </a:r>
          </a:p>
          <a:p>
            <a:pPr lvl="1"/>
            <a:r>
              <a:rPr lang="en-US" dirty="0" smtClean="0"/>
              <a:t>Vitamin C supplementation has failed to demonstrate a significant benefit</a:t>
            </a:r>
          </a:p>
          <a:p>
            <a:pPr lvl="1"/>
            <a:r>
              <a:rPr lang="en-US" dirty="0" smtClean="0"/>
              <a:t>Supplementation of vitamins C and E in premature baboons conferred no protective benefits</a:t>
            </a:r>
          </a:p>
          <a:p>
            <a:r>
              <a:rPr lang="en-US" dirty="0" smtClean="0"/>
              <a:t>A multicenter, double blind trial of N-</a:t>
            </a:r>
            <a:r>
              <a:rPr lang="en-US" dirty="0" err="1" smtClean="0"/>
              <a:t>acetylcysteine</a:t>
            </a:r>
            <a:r>
              <a:rPr lang="en-US" dirty="0" smtClean="0"/>
              <a:t> was conducted in 391 ventilated, extremely low birth weight infants</a:t>
            </a:r>
          </a:p>
          <a:p>
            <a:pPr lvl="1"/>
            <a:r>
              <a:rPr lang="en-US" dirty="0" smtClean="0"/>
              <a:t>No reduction in survival or incidence/severity of BPD at 36 weeks corrected age or improved pulmonary function when infants were studied at term</a:t>
            </a:r>
          </a:p>
          <a:p>
            <a:r>
              <a:rPr lang="en-US" dirty="0" smtClean="0"/>
              <a:t>A multicenter, randomized trial of prophylactic </a:t>
            </a:r>
            <a:r>
              <a:rPr lang="en-US" dirty="0" err="1" smtClean="0"/>
              <a:t>rhSOD</a:t>
            </a:r>
            <a:r>
              <a:rPr lang="en-US" dirty="0" smtClean="0"/>
              <a:t> was performed in 302 intubated, premature infants</a:t>
            </a:r>
          </a:p>
          <a:p>
            <a:pPr lvl="1"/>
            <a:r>
              <a:rPr lang="en-US" dirty="0" smtClean="0"/>
              <a:t>No difference in incidence of death or BPD</a:t>
            </a:r>
          </a:p>
          <a:p>
            <a:pPr lvl="1"/>
            <a:r>
              <a:rPr lang="en-US" dirty="0" smtClean="0"/>
              <a:t>37% placebo-treated infants had repeated episodes of respiratory illness that required treatment compared with 24% of </a:t>
            </a:r>
            <a:r>
              <a:rPr lang="en-US" dirty="0" err="1" smtClean="0"/>
              <a:t>rhSOD</a:t>
            </a:r>
            <a:r>
              <a:rPr lang="en-US" dirty="0" smtClean="0"/>
              <a:t> treated infants at 1 year-corrected age</a:t>
            </a:r>
            <a:endParaRPr lang="en-US" dirty="0"/>
          </a:p>
        </p:txBody>
      </p:sp>
      <p:sp>
        <p:nvSpPr>
          <p:cNvPr id="3" name="Title 2"/>
          <p:cNvSpPr>
            <a:spLocks noGrp="1"/>
          </p:cNvSpPr>
          <p:nvPr>
            <p:ph type="title"/>
          </p:nvPr>
        </p:nvSpPr>
        <p:spPr>
          <a:xfrm>
            <a:off x="447351" y="-121196"/>
            <a:ext cx="7543800" cy="914400"/>
          </a:xfrm>
        </p:spPr>
        <p:txBody>
          <a:bodyPr/>
          <a:lstStyle/>
          <a:p>
            <a:r>
              <a:rPr lang="en-US" dirty="0" smtClean="0"/>
              <a:t>Treatment</a:t>
            </a:r>
            <a:endParaRPr lang="en-US" dirty="0"/>
          </a:p>
        </p:txBody>
      </p:sp>
      <p:sp>
        <p:nvSpPr>
          <p:cNvPr id="5" name="TextBox 4"/>
          <p:cNvSpPr txBox="1"/>
          <p:nvPr/>
        </p:nvSpPr>
        <p:spPr>
          <a:xfrm>
            <a:off x="0" y="5534676"/>
            <a:ext cx="184666" cy="430887"/>
          </a:xfrm>
          <a:prstGeom prst="rect">
            <a:avLst/>
          </a:prstGeom>
          <a:noFill/>
        </p:spPr>
        <p:txBody>
          <a:bodyPr wrap="none" rtlCol="0">
            <a:spAutoFit/>
          </a:bodyPr>
          <a:lstStyle/>
          <a:p>
            <a:endParaRPr lang="en-US" sz="1100" dirty="0" smtClean="0"/>
          </a:p>
          <a:p>
            <a:endParaRPr lang="en-US" sz="1100" dirty="0"/>
          </a:p>
        </p:txBody>
      </p:sp>
      <p:sp>
        <p:nvSpPr>
          <p:cNvPr id="6" name="TextBox 5"/>
          <p:cNvSpPr txBox="1"/>
          <p:nvPr/>
        </p:nvSpPr>
        <p:spPr>
          <a:xfrm>
            <a:off x="447351" y="6450656"/>
            <a:ext cx="8006638" cy="261610"/>
          </a:xfrm>
          <a:prstGeom prst="rect">
            <a:avLst/>
          </a:prstGeom>
          <a:noFill/>
        </p:spPr>
        <p:txBody>
          <a:bodyPr wrap="none" rtlCol="0">
            <a:spAutoFit/>
          </a:bodyPr>
          <a:lstStyle/>
          <a:p>
            <a:r>
              <a:rPr lang="en-US" sz="1100" dirty="0" err="1" smtClean="0"/>
              <a:t>Auten</a:t>
            </a:r>
            <a:r>
              <a:rPr lang="en-US" sz="1100" dirty="0" smtClean="0"/>
              <a:t> RL and Davis JM: Oxygen toxicity and reactive oxygen species: The devil is in the details.  </a:t>
            </a:r>
            <a:r>
              <a:rPr lang="en-US" sz="1100" i="1" dirty="0" smtClean="0"/>
              <a:t>Pediatric Research</a:t>
            </a:r>
            <a:r>
              <a:rPr lang="en-US" sz="1100" dirty="0" smtClean="0"/>
              <a:t> 2009, 66 (2). </a:t>
            </a:r>
            <a:endParaRPr lang="en-US" sz="1100" dirty="0"/>
          </a:p>
        </p:txBody>
      </p:sp>
    </p:spTree>
    <p:extLst>
      <p:ext uri="{BB962C8B-B14F-4D97-AF65-F5344CB8AC3E}">
        <p14:creationId xmlns:p14="http://schemas.microsoft.com/office/powerpoint/2010/main" xmlns="" val="33163454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rcRect l="-27848" r="-27848"/>
          <a:stretch>
            <a:fillRect/>
          </a:stretch>
        </p:blipFill>
        <p:spPr>
          <a:xfrm>
            <a:off x="1437416" y="2205733"/>
            <a:ext cx="6096000" cy="3657600"/>
          </a:xfrm>
        </p:spPr>
      </p:pic>
      <p:sp>
        <p:nvSpPr>
          <p:cNvPr id="3" name="Title 2"/>
          <p:cNvSpPr>
            <a:spLocks noGrp="1"/>
          </p:cNvSpPr>
          <p:nvPr>
            <p:ph type="title"/>
          </p:nvPr>
        </p:nvSpPr>
        <p:spPr>
          <a:xfrm>
            <a:off x="685800" y="1015098"/>
            <a:ext cx="7543800" cy="914400"/>
          </a:xfrm>
        </p:spPr>
        <p:txBody>
          <a:bodyPr/>
          <a:lstStyle/>
          <a:p>
            <a:r>
              <a:rPr lang="en-US" dirty="0" smtClean="0"/>
              <a:t>Pulmonary Toxins</a:t>
            </a:r>
            <a:endParaRPr lang="en-US" dirty="0"/>
          </a:p>
        </p:txBody>
      </p:sp>
      <p:sp>
        <p:nvSpPr>
          <p:cNvPr id="5" name="Rectangle 4"/>
          <p:cNvSpPr/>
          <p:nvPr/>
        </p:nvSpPr>
        <p:spPr>
          <a:xfrm>
            <a:off x="859763" y="6014426"/>
            <a:ext cx="7977625" cy="261610"/>
          </a:xfrm>
          <a:prstGeom prst="rect">
            <a:avLst/>
          </a:prstGeom>
        </p:spPr>
        <p:txBody>
          <a:bodyPr wrap="square">
            <a:spAutoFit/>
          </a:bodyPr>
          <a:lstStyle/>
          <a:p>
            <a:r>
              <a:rPr lang="hu-HU" sz="1100" dirty="0" smtClean="0"/>
              <a:t>http://2.bp.blogspot.com/_5DjgsNS0_lE/TQ0FeM1NpwI/AAAAAAAAACY/jv7-ewaAacs/s1600/DogWithCigarette.gif</a:t>
            </a:r>
            <a:endParaRPr lang="en-US" sz="1100" dirty="0"/>
          </a:p>
        </p:txBody>
      </p:sp>
    </p:spTree>
    <p:extLst>
      <p:ext uri="{BB962C8B-B14F-4D97-AF65-F5344CB8AC3E}">
        <p14:creationId xmlns:p14="http://schemas.microsoft.com/office/powerpoint/2010/main" xmlns="" val="145434828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6568" y="1623781"/>
            <a:ext cx="8698216" cy="5021130"/>
          </a:xfrm>
        </p:spPr>
        <p:txBody>
          <a:bodyPr/>
          <a:lstStyle/>
          <a:p>
            <a:r>
              <a:rPr lang="en-US" dirty="0" err="1" smtClean="0"/>
              <a:t>Paraquat</a:t>
            </a:r>
            <a:endParaRPr lang="en-US" dirty="0" smtClean="0"/>
          </a:p>
          <a:p>
            <a:endParaRPr lang="en-US" dirty="0" smtClean="0"/>
          </a:p>
          <a:p>
            <a:endParaRPr lang="en-US" dirty="0"/>
          </a:p>
          <a:p>
            <a:endParaRPr lang="en-US" dirty="0" smtClean="0"/>
          </a:p>
          <a:p>
            <a:r>
              <a:rPr lang="en-US" dirty="0" smtClean="0"/>
              <a:t>Zinc phosphide</a:t>
            </a:r>
          </a:p>
          <a:p>
            <a:endParaRPr lang="en-US" dirty="0" smtClean="0"/>
          </a:p>
          <a:p>
            <a:endParaRPr lang="en-US" dirty="0" smtClean="0"/>
          </a:p>
          <a:p>
            <a:pPr marL="18288" indent="0">
              <a:buNone/>
            </a:pPr>
            <a:endParaRPr lang="en-US" dirty="0"/>
          </a:p>
        </p:txBody>
      </p:sp>
      <p:sp>
        <p:nvSpPr>
          <p:cNvPr id="3" name="Title 2"/>
          <p:cNvSpPr>
            <a:spLocks noGrp="1"/>
          </p:cNvSpPr>
          <p:nvPr>
            <p:ph type="title"/>
          </p:nvPr>
        </p:nvSpPr>
        <p:spPr>
          <a:xfrm>
            <a:off x="684658" y="709381"/>
            <a:ext cx="7543800" cy="914400"/>
          </a:xfrm>
        </p:spPr>
        <p:txBody>
          <a:bodyPr/>
          <a:lstStyle/>
          <a:p>
            <a:r>
              <a:rPr lang="en-US" dirty="0" smtClean="0"/>
              <a:t>Ingested pulmonary toxins</a:t>
            </a:r>
            <a:endParaRPr lang="en-US" dirty="0"/>
          </a:p>
        </p:txBody>
      </p:sp>
      <p:pic>
        <p:nvPicPr>
          <p:cNvPr id="4" name="Picture 3"/>
          <p:cNvPicPr>
            <a:picLocks noChangeAspect="1"/>
          </p:cNvPicPr>
          <p:nvPr/>
        </p:nvPicPr>
        <p:blipFill>
          <a:blip r:embed="rId2"/>
          <a:stretch>
            <a:fillRect/>
          </a:stretch>
        </p:blipFill>
        <p:spPr>
          <a:xfrm>
            <a:off x="4302125" y="926340"/>
            <a:ext cx="3814679" cy="5480446"/>
          </a:xfrm>
          <a:prstGeom prst="rect">
            <a:avLst/>
          </a:prstGeom>
        </p:spPr>
      </p:pic>
      <p:sp>
        <p:nvSpPr>
          <p:cNvPr id="5" name="TextBox 4"/>
          <p:cNvSpPr txBox="1"/>
          <p:nvPr/>
        </p:nvSpPr>
        <p:spPr>
          <a:xfrm>
            <a:off x="3651250" y="6414079"/>
            <a:ext cx="5161708" cy="369332"/>
          </a:xfrm>
          <a:prstGeom prst="rect">
            <a:avLst/>
          </a:prstGeom>
          <a:noFill/>
        </p:spPr>
        <p:txBody>
          <a:bodyPr wrap="none" rtlCol="0">
            <a:spAutoFit/>
          </a:bodyPr>
          <a:lstStyle/>
          <a:p>
            <a:r>
              <a:rPr lang="en-US" sz="900" dirty="0" smtClean="0"/>
              <a:t>http://4.bp.blogspot.com/_rcpW11ST908/TOEMoESMxHI/AAAAAAAAACI/TghLlpVHt2w/S760/</a:t>
            </a:r>
            <a:endParaRPr lang="en-US" sz="900" dirty="0"/>
          </a:p>
          <a:p>
            <a:r>
              <a:rPr lang="en-US" sz="900" dirty="0" smtClean="0"/>
              <a:t>Paraquat%2BPoster%2BDraft%2B2.jpg</a:t>
            </a:r>
            <a:endParaRPr lang="en-US" sz="900" dirty="0"/>
          </a:p>
        </p:txBody>
      </p:sp>
    </p:spTree>
    <p:extLst>
      <p:ext uri="{BB962C8B-B14F-4D97-AF65-F5344CB8AC3E}">
        <p14:creationId xmlns:p14="http://schemas.microsoft.com/office/powerpoint/2010/main" xmlns="" val="192225198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6154" y="1285881"/>
            <a:ext cx="8611234" cy="5272054"/>
          </a:xfrm>
        </p:spPr>
        <p:txBody>
          <a:bodyPr/>
          <a:lstStyle/>
          <a:p>
            <a:pPr marL="18288" indent="0">
              <a:buNone/>
            </a:pPr>
            <a:r>
              <a:rPr lang="en-US" sz="2800" dirty="0" smtClean="0"/>
              <a:t>Sources</a:t>
            </a:r>
          </a:p>
          <a:p>
            <a:r>
              <a:rPr lang="en-US" dirty="0" smtClean="0"/>
              <a:t>Within the US, </a:t>
            </a:r>
            <a:r>
              <a:rPr lang="en-US" dirty="0" err="1" smtClean="0"/>
              <a:t>paraquat</a:t>
            </a:r>
            <a:r>
              <a:rPr lang="en-US" dirty="0" smtClean="0"/>
              <a:t> is a restricted-use herbicide with the exception of pressurized spray formulations that contains no more than 0.44% </a:t>
            </a:r>
            <a:r>
              <a:rPr lang="en-US" dirty="0" err="1" smtClean="0"/>
              <a:t>paraquat</a:t>
            </a:r>
            <a:r>
              <a:rPr lang="en-US" dirty="0" smtClean="0"/>
              <a:t> </a:t>
            </a:r>
            <a:r>
              <a:rPr lang="en-US" dirty="0" err="1" smtClean="0"/>
              <a:t>bis</a:t>
            </a:r>
            <a:r>
              <a:rPr lang="en-US" dirty="0" smtClean="0"/>
              <a:t> (methyl sulfate) and liquid fertilizer formulations that contain no more than 0.04% </a:t>
            </a:r>
            <a:r>
              <a:rPr lang="en-US" dirty="0" err="1" smtClean="0"/>
              <a:t>paraquat</a:t>
            </a:r>
            <a:r>
              <a:rPr lang="en-US" dirty="0" smtClean="0"/>
              <a:t> dichloride</a:t>
            </a:r>
          </a:p>
          <a:p>
            <a:r>
              <a:rPr lang="en-US" dirty="0" smtClean="0"/>
              <a:t>US registered brand names:</a:t>
            </a:r>
          </a:p>
          <a:p>
            <a:pPr lvl="1"/>
            <a:r>
              <a:rPr lang="en-US" dirty="0" err="1" smtClean="0"/>
              <a:t>Gramoxone</a:t>
            </a:r>
            <a:r>
              <a:rPr lang="en-US" dirty="0" smtClean="0"/>
              <a:t> Super (Syngenta)</a:t>
            </a:r>
          </a:p>
          <a:p>
            <a:pPr lvl="1"/>
            <a:r>
              <a:rPr lang="en-US" dirty="0" err="1" smtClean="0"/>
              <a:t>Gramoxone</a:t>
            </a:r>
            <a:r>
              <a:rPr lang="en-US" dirty="0" smtClean="0"/>
              <a:t> Max (Syngenta)</a:t>
            </a:r>
          </a:p>
          <a:p>
            <a:pPr lvl="1"/>
            <a:r>
              <a:rPr lang="en-US" dirty="0" smtClean="0"/>
              <a:t>Cyclone Max (Syngenta Crop Protection)</a:t>
            </a:r>
          </a:p>
          <a:p>
            <a:pPr lvl="1"/>
            <a:r>
              <a:rPr lang="en-US" dirty="0" err="1" smtClean="0"/>
              <a:t>Marman</a:t>
            </a:r>
            <a:r>
              <a:rPr lang="en-US" dirty="0" smtClean="0"/>
              <a:t> </a:t>
            </a:r>
            <a:r>
              <a:rPr lang="en-US" dirty="0" err="1" smtClean="0"/>
              <a:t>Herbiquat</a:t>
            </a:r>
            <a:r>
              <a:rPr lang="en-US" dirty="0" smtClean="0"/>
              <a:t> Herbicide (</a:t>
            </a:r>
            <a:r>
              <a:rPr lang="en-US" dirty="0" err="1" smtClean="0"/>
              <a:t>Marman</a:t>
            </a:r>
            <a:r>
              <a:rPr lang="en-US" dirty="0" smtClean="0"/>
              <a:t> USA)</a:t>
            </a:r>
          </a:p>
          <a:p>
            <a:pPr lvl="1"/>
            <a:r>
              <a:rPr lang="en-US" dirty="0" smtClean="0"/>
              <a:t>Surefire Herbicide (UAP-Loveland Products)</a:t>
            </a:r>
          </a:p>
          <a:p>
            <a:r>
              <a:rPr lang="en-US" dirty="0" smtClean="0"/>
              <a:t>Has been available for agricultural use since 1962</a:t>
            </a:r>
          </a:p>
          <a:p>
            <a:r>
              <a:rPr lang="en-US" dirty="0" smtClean="0"/>
              <a:t>Older, outdated domestic garden herbicides often contained a 50:50 mixture of </a:t>
            </a:r>
            <a:r>
              <a:rPr lang="en-US" dirty="0" err="1" smtClean="0"/>
              <a:t>diquat</a:t>
            </a:r>
            <a:r>
              <a:rPr lang="en-US" dirty="0" smtClean="0"/>
              <a:t> and </a:t>
            </a:r>
            <a:r>
              <a:rPr lang="en-US" dirty="0" err="1" smtClean="0"/>
              <a:t>paraquat</a:t>
            </a:r>
            <a:endParaRPr lang="en-US" dirty="0" smtClean="0"/>
          </a:p>
          <a:p>
            <a:pPr marL="384048" lvl="1" indent="0">
              <a:buNone/>
            </a:pPr>
            <a:endParaRPr lang="en-US" dirty="0"/>
          </a:p>
        </p:txBody>
      </p:sp>
      <p:sp>
        <p:nvSpPr>
          <p:cNvPr id="3" name="Title 2"/>
          <p:cNvSpPr>
            <a:spLocks noGrp="1"/>
          </p:cNvSpPr>
          <p:nvPr>
            <p:ph type="title"/>
          </p:nvPr>
        </p:nvSpPr>
        <p:spPr>
          <a:xfrm>
            <a:off x="226154" y="203716"/>
            <a:ext cx="7543800" cy="914400"/>
          </a:xfrm>
        </p:spPr>
        <p:txBody>
          <a:bodyPr/>
          <a:lstStyle/>
          <a:p>
            <a:r>
              <a:rPr lang="en-US" dirty="0" err="1" smtClean="0"/>
              <a:t>Paraquat</a:t>
            </a:r>
            <a:endParaRPr lang="en-US" dirty="0"/>
          </a:p>
        </p:txBody>
      </p:sp>
      <p:sp>
        <p:nvSpPr>
          <p:cNvPr id="4" name="TextBox 3"/>
          <p:cNvSpPr txBox="1"/>
          <p:nvPr/>
        </p:nvSpPr>
        <p:spPr>
          <a:xfrm>
            <a:off x="1861419" y="6296325"/>
            <a:ext cx="5381795" cy="261610"/>
          </a:xfrm>
          <a:prstGeom prst="rect">
            <a:avLst/>
          </a:prstGeom>
          <a:noFill/>
        </p:spPr>
        <p:txBody>
          <a:bodyPr wrap="none" rtlCol="0">
            <a:spAutoFit/>
          </a:bodyPr>
          <a:lstStyle/>
          <a:p>
            <a:r>
              <a:rPr lang="en-US" sz="1100" dirty="0" smtClean="0"/>
              <a:t>Cope RB: Helping animals exposed to the herbicide </a:t>
            </a:r>
            <a:r>
              <a:rPr lang="en-US" sz="1100" dirty="0" err="1" smtClean="0"/>
              <a:t>paraquat</a:t>
            </a:r>
            <a:r>
              <a:rPr lang="en-US" sz="1100" dirty="0" smtClean="0"/>
              <a:t>.  </a:t>
            </a:r>
            <a:r>
              <a:rPr lang="en-US" sz="1100" i="1" dirty="0" smtClean="0"/>
              <a:t>Toxicology Brief</a:t>
            </a:r>
            <a:r>
              <a:rPr lang="en-US" sz="1100" dirty="0"/>
              <a:t> </a:t>
            </a:r>
            <a:r>
              <a:rPr lang="en-US" sz="1100" dirty="0" smtClean="0"/>
              <a:t>2004..</a:t>
            </a:r>
            <a:endParaRPr lang="en-US" sz="1100" dirty="0"/>
          </a:p>
        </p:txBody>
      </p:sp>
    </p:spTree>
    <p:extLst>
      <p:ext uri="{BB962C8B-B14F-4D97-AF65-F5344CB8AC3E}">
        <p14:creationId xmlns:p14="http://schemas.microsoft.com/office/powerpoint/2010/main" xmlns="" val="119922724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8757" y="1146720"/>
            <a:ext cx="8715613" cy="5446005"/>
          </a:xfrm>
        </p:spPr>
        <p:txBody>
          <a:bodyPr>
            <a:normAutofit fontScale="85000" lnSpcReduction="20000"/>
          </a:bodyPr>
          <a:lstStyle/>
          <a:p>
            <a:pPr marL="18288" indent="0">
              <a:buNone/>
            </a:pPr>
            <a:r>
              <a:rPr lang="en-US" sz="2800" dirty="0" smtClean="0"/>
              <a:t>Exposure and </a:t>
            </a:r>
            <a:r>
              <a:rPr lang="en-US" sz="2800" dirty="0" err="1" smtClean="0"/>
              <a:t>toxicokinetics</a:t>
            </a:r>
            <a:endParaRPr lang="en-US" sz="2800" dirty="0" smtClean="0"/>
          </a:p>
          <a:p>
            <a:r>
              <a:rPr lang="en-US" dirty="0" smtClean="0"/>
              <a:t>Most cases involve ingestion of concentrated formulations</a:t>
            </a:r>
          </a:p>
          <a:p>
            <a:r>
              <a:rPr lang="en-US" dirty="0" smtClean="0"/>
              <a:t>In dogs, only 25-28% of orally administered </a:t>
            </a:r>
            <a:r>
              <a:rPr lang="en-US" dirty="0" err="1" smtClean="0"/>
              <a:t>paraquat</a:t>
            </a:r>
            <a:r>
              <a:rPr lang="en-US" dirty="0" smtClean="0"/>
              <a:t> is absorbed</a:t>
            </a:r>
          </a:p>
          <a:p>
            <a:pPr lvl="1"/>
            <a:r>
              <a:rPr lang="en-US" dirty="0" smtClean="0"/>
              <a:t>Remainder is excreted unchanged in the feces</a:t>
            </a:r>
          </a:p>
          <a:p>
            <a:r>
              <a:rPr lang="en-US" dirty="0" smtClean="0"/>
              <a:t>Oral LD</a:t>
            </a:r>
            <a:r>
              <a:rPr lang="en-US" baseline="-25000" dirty="0" smtClean="0"/>
              <a:t>50</a:t>
            </a:r>
            <a:r>
              <a:rPr lang="en-US" dirty="0" smtClean="0"/>
              <a:t> of </a:t>
            </a:r>
            <a:r>
              <a:rPr lang="en-US" dirty="0" err="1" smtClean="0"/>
              <a:t>paraquat</a:t>
            </a:r>
            <a:r>
              <a:rPr lang="en-US" dirty="0" smtClean="0"/>
              <a:t> in cats is 35-50 mg/kg</a:t>
            </a:r>
          </a:p>
          <a:p>
            <a:r>
              <a:rPr lang="en-US" dirty="0" smtClean="0"/>
              <a:t>Oral LD</a:t>
            </a:r>
            <a:r>
              <a:rPr lang="en-US" baseline="-25000" dirty="0" smtClean="0"/>
              <a:t>50</a:t>
            </a:r>
            <a:r>
              <a:rPr lang="en-US" dirty="0" smtClean="0"/>
              <a:t> of </a:t>
            </a:r>
            <a:r>
              <a:rPr lang="en-US" dirty="0" err="1" smtClean="0"/>
              <a:t>paraquat</a:t>
            </a:r>
            <a:r>
              <a:rPr lang="en-US" dirty="0" smtClean="0"/>
              <a:t> in dogs is unknown; IV LD</a:t>
            </a:r>
            <a:r>
              <a:rPr lang="en-US" baseline="-25000" dirty="0" smtClean="0"/>
              <a:t>50</a:t>
            </a:r>
            <a:r>
              <a:rPr lang="en-US" dirty="0" smtClean="0"/>
              <a:t> is 7.5mg/kg</a:t>
            </a:r>
          </a:p>
          <a:p>
            <a:r>
              <a:rPr lang="en-US" dirty="0" smtClean="0"/>
              <a:t>Many current commercial </a:t>
            </a:r>
            <a:r>
              <a:rPr lang="en-US" dirty="0" err="1" smtClean="0"/>
              <a:t>paraquat</a:t>
            </a:r>
            <a:r>
              <a:rPr lang="en-US" dirty="0" smtClean="0"/>
              <a:t> preparations deliberately incorporate emetics and bitters in their concentrate formulations</a:t>
            </a:r>
          </a:p>
          <a:p>
            <a:pPr lvl="1"/>
            <a:r>
              <a:rPr lang="en-US" dirty="0" smtClean="0"/>
              <a:t>Causes fasting dogs to vomit 61% of an orally administered dose</a:t>
            </a:r>
          </a:p>
          <a:p>
            <a:pPr lvl="1"/>
            <a:r>
              <a:rPr lang="en-US" dirty="0" smtClean="0"/>
              <a:t>Causes non-fasting dogs to vomit 86% of an orally administered dose</a:t>
            </a:r>
          </a:p>
          <a:p>
            <a:pPr lvl="1"/>
            <a:r>
              <a:rPr lang="en-US" dirty="0" smtClean="0"/>
              <a:t>Reduces blood </a:t>
            </a:r>
            <a:r>
              <a:rPr lang="en-US" dirty="0" err="1" smtClean="0"/>
              <a:t>paraquat</a:t>
            </a:r>
            <a:r>
              <a:rPr lang="en-US" dirty="0" smtClean="0"/>
              <a:t> concentrations by 170 times</a:t>
            </a:r>
          </a:p>
          <a:p>
            <a:r>
              <a:rPr lang="en-US" dirty="0" smtClean="0"/>
              <a:t>Rapidly sequestered in Type I and Type II alveolar cells and Clara cells </a:t>
            </a:r>
          </a:p>
          <a:p>
            <a:pPr lvl="1"/>
            <a:r>
              <a:rPr lang="en-US" dirty="0" smtClean="0"/>
              <a:t>Lungs have the highest concentration of </a:t>
            </a:r>
            <a:r>
              <a:rPr lang="en-US" dirty="0" err="1" smtClean="0"/>
              <a:t>paraquat</a:t>
            </a:r>
            <a:r>
              <a:rPr lang="en-US" dirty="0" smtClean="0"/>
              <a:t> four hours after ingestion (10 times higher than other selective accretion sites)</a:t>
            </a:r>
          </a:p>
          <a:p>
            <a:pPr lvl="1"/>
            <a:r>
              <a:rPr lang="en-US" dirty="0" smtClean="0"/>
              <a:t>By 4-10 days after exposure, the </a:t>
            </a:r>
            <a:r>
              <a:rPr lang="en-US" dirty="0" err="1" smtClean="0"/>
              <a:t>paraquat</a:t>
            </a:r>
            <a:r>
              <a:rPr lang="en-US" dirty="0" smtClean="0"/>
              <a:t> concentration in the lungs is 30-80 times higher than in plasma</a:t>
            </a:r>
          </a:p>
          <a:p>
            <a:pPr lvl="1"/>
            <a:r>
              <a:rPr lang="en-US" dirty="0" smtClean="0"/>
              <a:t>Half-life of </a:t>
            </a:r>
            <a:r>
              <a:rPr lang="en-US" dirty="0" err="1" smtClean="0"/>
              <a:t>paraquat</a:t>
            </a:r>
            <a:r>
              <a:rPr lang="en-US" dirty="0" smtClean="0"/>
              <a:t> in the lungs is 24 hours</a:t>
            </a:r>
          </a:p>
          <a:p>
            <a:r>
              <a:rPr lang="en-US" dirty="0" smtClean="0"/>
              <a:t>Other selective accretion sites include the kidneys, brain and adrenal glands</a:t>
            </a:r>
          </a:p>
          <a:p>
            <a:r>
              <a:rPr lang="en-US" dirty="0" smtClean="0"/>
              <a:t>Actively excreted by kidney</a:t>
            </a:r>
          </a:p>
          <a:p>
            <a:pPr lvl="1"/>
            <a:r>
              <a:rPr lang="en-US" dirty="0" smtClean="0"/>
              <a:t>In rodents, urine </a:t>
            </a:r>
            <a:r>
              <a:rPr lang="en-US" dirty="0" err="1" smtClean="0"/>
              <a:t>paraquat</a:t>
            </a:r>
            <a:r>
              <a:rPr lang="en-US" dirty="0" smtClean="0"/>
              <a:t> concentrations rapidly decrease over the first 24 hours after ingestion; can still be detected up to 15 days after ingestion</a:t>
            </a:r>
          </a:p>
        </p:txBody>
      </p:sp>
      <p:sp>
        <p:nvSpPr>
          <p:cNvPr id="3" name="Title 2"/>
          <p:cNvSpPr>
            <a:spLocks noGrp="1"/>
          </p:cNvSpPr>
          <p:nvPr>
            <p:ph type="title"/>
          </p:nvPr>
        </p:nvSpPr>
        <p:spPr>
          <a:xfrm>
            <a:off x="208757" y="232320"/>
            <a:ext cx="7543800" cy="914400"/>
          </a:xfrm>
        </p:spPr>
        <p:txBody>
          <a:bodyPr/>
          <a:lstStyle/>
          <a:p>
            <a:r>
              <a:rPr lang="en-US" dirty="0" err="1" smtClean="0"/>
              <a:t>Paraquat</a:t>
            </a:r>
            <a:endParaRPr lang="en-US" dirty="0"/>
          </a:p>
        </p:txBody>
      </p:sp>
      <p:sp>
        <p:nvSpPr>
          <p:cNvPr id="5" name="Rectangle 4"/>
          <p:cNvSpPr/>
          <p:nvPr/>
        </p:nvSpPr>
        <p:spPr>
          <a:xfrm>
            <a:off x="2017986" y="6461920"/>
            <a:ext cx="5497273" cy="261610"/>
          </a:xfrm>
          <a:prstGeom prst="rect">
            <a:avLst/>
          </a:prstGeom>
        </p:spPr>
        <p:txBody>
          <a:bodyPr wrap="square">
            <a:spAutoFit/>
          </a:bodyPr>
          <a:lstStyle/>
          <a:p>
            <a:r>
              <a:rPr lang="en-US" sz="1100" dirty="0" smtClean="0"/>
              <a:t>Cope RB: Helping animals exposed to the herbicide </a:t>
            </a:r>
            <a:r>
              <a:rPr lang="en-US" sz="1100" dirty="0" err="1" smtClean="0"/>
              <a:t>paraquat</a:t>
            </a:r>
            <a:r>
              <a:rPr lang="en-US" sz="1100" dirty="0" smtClean="0"/>
              <a:t>.  </a:t>
            </a:r>
            <a:r>
              <a:rPr lang="en-US" sz="1100" i="1" dirty="0" smtClean="0"/>
              <a:t>Toxicology Brief</a:t>
            </a:r>
            <a:r>
              <a:rPr lang="en-US" sz="1100" dirty="0" smtClean="0"/>
              <a:t> 2004..</a:t>
            </a:r>
            <a:endParaRPr lang="en-US" sz="1100" dirty="0"/>
          </a:p>
        </p:txBody>
      </p:sp>
    </p:spTree>
    <p:extLst>
      <p:ext uri="{BB962C8B-B14F-4D97-AF65-F5344CB8AC3E}">
        <p14:creationId xmlns:p14="http://schemas.microsoft.com/office/powerpoint/2010/main" xmlns="" val="185715370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2743" y="1564832"/>
            <a:ext cx="8547248" cy="5449724"/>
          </a:xfrm>
        </p:spPr>
        <p:txBody>
          <a:bodyPr>
            <a:normAutofit lnSpcReduction="10000"/>
          </a:bodyPr>
          <a:lstStyle/>
          <a:p>
            <a:pPr marL="18288" indent="0">
              <a:buNone/>
            </a:pPr>
            <a:r>
              <a:rPr lang="en-US" sz="2800" dirty="0" smtClean="0"/>
              <a:t>Mechanism of action</a:t>
            </a:r>
          </a:p>
          <a:p>
            <a:r>
              <a:rPr lang="en-US" dirty="0" smtClean="0"/>
              <a:t>Reactive oxygen species-mediated damage to cellular macromolecules</a:t>
            </a:r>
          </a:p>
          <a:p>
            <a:r>
              <a:rPr lang="en-US" dirty="0" smtClean="0"/>
              <a:t>Tissue damage is typically confined to selective </a:t>
            </a:r>
            <a:r>
              <a:rPr lang="en-US" dirty="0" err="1" smtClean="0"/>
              <a:t>paraquat</a:t>
            </a:r>
            <a:r>
              <a:rPr lang="en-US" dirty="0" smtClean="0"/>
              <a:t> accumulation sites</a:t>
            </a:r>
          </a:p>
          <a:p>
            <a:pPr marL="18288" indent="0">
              <a:buNone/>
            </a:pPr>
            <a:endParaRPr lang="en-US" dirty="0" smtClean="0"/>
          </a:p>
          <a:p>
            <a:pPr marL="18288" indent="0">
              <a:buNone/>
            </a:pPr>
            <a:r>
              <a:rPr lang="en-US" sz="2800" dirty="0" smtClean="0"/>
              <a:t>Three dose-related syndromes</a:t>
            </a:r>
          </a:p>
          <a:p>
            <a:r>
              <a:rPr lang="en-US" dirty="0" smtClean="0"/>
              <a:t>High dose, fulminant systemic toxicity with death occurring 1-4 days after ingestion</a:t>
            </a:r>
          </a:p>
          <a:p>
            <a:pPr lvl="1"/>
            <a:r>
              <a:rPr lang="en-US" dirty="0" smtClean="0"/>
              <a:t>Acute pulmonary edema, renal failure, hepatocellular damage, necrosis of intrahepatic and </a:t>
            </a:r>
            <a:r>
              <a:rPr lang="en-US" dirty="0" err="1" smtClean="0"/>
              <a:t>extrahepatic</a:t>
            </a:r>
            <a:r>
              <a:rPr lang="en-US" dirty="0" smtClean="0"/>
              <a:t> bile ducts and the gallbladder, adrenal failure and biochemical disturbances</a:t>
            </a:r>
          </a:p>
          <a:p>
            <a:r>
              <a:rPr lang="en-US" dirty="0" err="1" smtClean="0"/>
              <a:t>Subacute</a:t>
            </a:r>
            <a:r>
              <a:rPr lang="en-US" dirty="0" smtClean="0"/>
              <a:t> toxicity with a slower onset of organ failure and eventual death from pulmonary edema and respiratory failure</a:t>
            </a:r>
          </a:p>
          <a:p>
            <a:r>
              <a:rPr lang="en-US" dirty="0" smtClean="0"/>
              <a:t>Low-dose, late, irreversible pulmonary fibrosis with death ensuing several days to weeks after exposure</a:t>
            </a:r>
            <a:endParaRPr lang="en-US" dirty="0"/>
          </a:p>
          <a:p>
            <a:pPr marL="18288" indent="0">
              <a:buNone/>
            </a:pPr>
            <a:endParaRPr lang="en-US" dirty="0" smtClean="0"/>
          </a:p>
          <a:p>
            <a:endParaRPr lang="en-US" dirty="0"/>
          </a:p>
          <a:p>
            <a:pPr marL="18288" indent="0">
              <a:buNone/>
            </a:pPr>
            <a:endParaRPr lang="en-US" dirty="0" smtClean="0"/>
          </a:p>
        </p:txBody>
      </p:sp>
      <p:sp>
        <p:nvSpPr>
          <p:cNvPr id="3" name="Title 2"/>
          <p:cNvSpPr>
            <a:spLocks noGrp="1"/>
          </p:cNvSpPr>
          <p:nvPr>
            <p:ph type="title"/>
          </p:nvPr>
        </p:nvSpPr>
        <p:spPr>
          <a:xfrm>
            <a:off x="272743" y="0"/>
            <a:ext cx="7543800" cy="914400"/>
          </a:xfrm>
        </p:spPr>
        <p:txBody>
          <a:bodyPr/>
          <a:lstStyle/>
          <a:p>
            <a:r>
              <a:rPr lang="en-US" dirty="0" err="1" smtClean="0"/>
              <a:t>Paraquat</a:t>
            </a:r>
            <a:endParaRPr lang="en-US" dirty="0"/>
          </a:p>
        </p:txBody>
      </p:sp>
      <p:sp>
        <p:nvSpPr>
          <p:cNvPr id="4" name="Rectangle 3"/>
          <p:cNvSpPr/>
          <p:nvPr/>
        </p:nvSpPr>
        <p:spPr>
          <a:xfrm>
            <a:off x="1931003" y="6454023"/>
            <a:ext cx="5514669" cy="261610"/>
          </a:xfrm>
          <a:prstGeom prst="rect">
            <a:avLst/>
          </a:prstGeom>
        </p:spPr>
        <p:txBody>
          <a:bodyPr wrap="square">
            <a:spAutoFit/>
          </a:bodyPr>
          <a:lstStyle/>
          <a:p>
            <a:r>
              <a:rPr lang="en-US" sz="1100" dirty="0" smtClean="0"/>
              <a:t>Cope RB: Helping animals exposed to the herbicide </a:t>
            </a:r>
            <a:r>
              <a:rPr lang="en-US" sz="1100" dirty="0" err="1" smtClean="0"/>
              <a:t>paraquat</a:t>
            </a:r>
            <a:r>
              <a:rPr lang="en-US" sz="1100" dirty="0" smtClean="0"/>
              <a:t>.  </a:t>
            </a:r>
            <a:r>
              <a:rPr lang="en-US" sz="1100" i="1" dirty="0" smtClean="0"/>
              <a:t>Toxicology Brief</a:t>
            </a:r>
            <a:r>
              <a:rPr lang="en-US" sz="1100" dirty="0" smtClean="0"/>
              <a:t> 2004..</a:t>
            </a:r>
            <a:endParaRPr lang="en-US" sz="1100" dirty="0"/>
          </a:p>
        </p:txBody>
      </p:sp>
    </p:spTree>
    <p:extLst>
      <p:ext uri="{BB962C8B-B14F-4D97-AF65-F5344CB8AC3E}">
        <p14:creationId xmlns:p14="http://schemas.microsoft.com/office/powerpoint/2010/main" xmlns="" val="392300756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2743" y="1287234"/>
            <a:ext cx="8529852" cy="5253305"/>
          </a:xfrm>
        </p:spPr>
        <p:txBody>
          <a:bodyPr>
            <a:normAutofit fontScale="92500" lnSpcReduction="20000"/>
          </a:bodyPr>
          <a:lstStyle/>
          <a:p>
            <a:pPr marL="18288" indent="0">
              <a:buNone/>
            </a:pPr>
            <a:r>
              <a:rPr lang="en-US" sz="2800" dirty="0" smtClean="0"/>
              <a:t>Clinical Signs</a:t>
            </a:r>
          </a:p>
          <a:p>
            <a:r>
              <a:rPr lang="en-US" dirty="0" smtClean="0"/>
              <a:t>Early clinical signs include GI upset (vomiting)</a:t>
            </a:r>
          </a:p>
          <a:p>
            <a:r>
              <a:rPr lang="en-US" dirty="0" smtClean="0"/>
              <a:t>Lethargy, anorexia</a:t>
            </a:r>
          </a:p>
          <a:p>
            <a:r>
              <a:rPr lang="en-US" dirty="0" smtClean="0"/>
              <a:t>Tachypnea/dyspnea</a:t>
            </a:r>
          </a:p>
          <a:p>
            <a:r>
              <a:rPr lang="en-US" dirty="0" smtClean="0"/>
              <a:t>PU/PD, oliguria/anuria</a:t>
            </a:r>
          </a:p>
          <a:p>
            <a:r>
              <a:rPr lang="en-US" dirty="0" err="1" smtClean="0"/>
              <a:t>Oropharyngeal</a:t>
            </a:r>
            <a:r>
              <a:rPr lang="en-US" dirty="0" smtClean="0"/>
              <a:t> pain and swelling followed by ulceration and mucosal sloughing</a:t>
            </a:r>
          </a:p>
          <a:p>
            <a:r>
              <a:rPr lang="en-US" dirty="0" smtClean="0"/>
              <a:t>Esophagitis, esophageal perforation</a:t>
            </a:r>
          </a:p>
          <a:p>
            <a:pPr marL="18288" indent="0">
              <a:buNone/>
            </a:pPr>
            <a:r>
              <a:rPr lang="en-US" sz="2800" dirty="0" smtClean="0"/>
              <a:t>Diagnostic Tests</a:t>
            </a:r>
          </a:p>
          <a:p>
            <a:r>
              <a:rPr lang="en-US" dirty="0" err="1" smtClean="0"/>
              <a:t>Hyperlipasemia</a:t>
            </a:r>
            <a:endParaRPr lang="en-US" dirty="0" smtClean="0"/>
          </a:p>
          <a:p>
            <a:pPr lvl="1"/>
            <a:r>
              <a:rPr lang="en-US" dirty="0" smtClean="0"/>
              <a:t>Secondary to pancreatic injury, acute renal failure</a:t>
            </a:r>
          </a:p>
          <a:p>
            <a:r>
              <a:rPr lang="en-US" dirty="0" smtClean="0"/>
              <a:t>Azotemia</a:t>
            </a:r>
          </a:p>
          <a:p>
            <a:r>
              <a:rPr lang="en-US" dirty="0" smtClean="0"/>
              <a:t>Mild systemic hypertension</a:t>
            </a:r>
          </a:p>
          <a:p>
            <a:r>
              <a:rPr lang="en-US" dirty="0" smtClean="0"/>
              <a:t>In humans, thoracic radiographic abnormalities may include a bilateral ground-glass pulmonary shadow, diffuse consolidation, </a:t>
            </a:r>
            <a:r>
              <a:rPr lang="en-US" dirty="0" err="1" smtClean="0"/>
              <a:t>pneumomediastinum</a:t>
            </a:r>
            <a:r>
              <a:rPr lang="en-US" dirty="0"/>
              <a:t> </a:t>
            </a:r>
            <a:r>
              <a:rPr lang="en-US" dirty="0" smtClean="0"/>
              <a:t>+/- pneumothorax, cardiomegaly with widening of the mediastinum</a:t>
            </a:r>
          </a:p>
          <a:p>
            <a:pPr marL="18288" indent="0">
              <a:buNone/>
            </a:pPr>
            <a:endParaRPr lang="en-US" sz="2800" dirty="0"/>
          </a:p>
        </p:txBody>
      </p:sp>
      <p:sp>
        <p:nvSpPr>
          <p:cNvPr id="3" name="Title 2"/>
          <p:cNvSpPr>
            <a:spLocks noGrp="1"/>
          </p:cNvSpPr>
          <p:nvPr>
            <p:ph type="title"/>
          </p:nvPr>
        </p:nvSpPr>
        <p:spPr>
          <a:xfrm>
            <a:off x="272743" y="228601"/>
            <a:ext cx="7543800" cy="914400"/>
          </a:xfrm>
        </p:spPr>
        <p:txBody>
          <a:bodyPr/>
          <a:lstStyle/>
          <a:p>
            <a:r>
              <a:rPr lang="en-US" dirty="0" err="1" smtClean="0"/>
              <a:t>Paraquat</a:t>
            </a:r>
            <a:endParaRPr lang="en-US" dirty="0"/>
          </a:p>
        </p:txBody>
      </p:sp>
      <p:sp>
        <p:nvSpPr>
          <p:cNvPr id="4" name="Rectangle 3"/>
          <p:cNvSpPr/>
          <p:nvPr/>
        </p:nvSpPr>
        <p:spPr>
          <a:xfrm>
            <a:off x="1896211" y="6278929"/>
            <a:ext cx="5636444" cy="261610"/>
          </a:xfrm>
          <a:prstGeom prst="rect">
            <a:avLst/>
          </a:prstGeom>
        </p:spPr>
        <p:txBody>
          <a:bodyPr wrap="square">
            <a:spAutoFit/>
          </a:bodyPr>
          <a:lstStyle/>
          <a:p>
            <a:r>
              <a:rPr lang="en-US" sz="1100" dirty="0" smtClean="0"/>
              <a:t>Cope RB: Helping animals exposed to the herbicide </a:t>
            </a:r>
            <a:r>
              <a:rPr lang="en-US" sz="1100" dirty="0" err="1" smtClean="0"/>
              <a:t>paraquat</a:t>
            </a:r>
            <a:r>
              <a:rPr lang="en-US" sz="1100" dirty="0" smtClean="0"/>
              <a:t>.  </a:t>
            </a:r>
            <a:r>
              <a:rPr lang="en-US" sz="1100" i="1" dirty="0" smtClean="0"/>
              <a:t>Toxicology Brief</a:t>
            </a:r>
            <a:r>
              <a:rPr lang="en-US" sz="1100" dirty="0" smtClean="0"/>
              <a:t> 2004..</a:t>
            </a:r>
            <a:endParaRPr lang="en-US" sz="1100" dirty="0"/>
          </a:p>
        </p:txBody>
      </p:sp>
    </p:spTree>
    <p:extLst>
      <p:ext uri="{BB962C8B-B14F-4D97-AF65-F5344CB8AC3E}">
        <p14:creationId xmlns:p14="http://schemas.microsoft.com/office/powerpoint/2010/main" xmlns="" val="418947079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5761" y="1128072"/>
            <a:ext cx="8808195" cy="5534234"/>
          </a:xfrm>
        </p:spPr>
        <p:txBody>
          <a:bodyPr>
            <a:normAutofit lnSpcReduction="10000"/>
          </a:bodyPr>
          <a:lstStyle/>
          <a:p>
            <a:pPr marL="18288" indent="0">
              <a:buNone/>
            </a:pPr>
            <a:r>
              <a:rPr lang="en-US" sz="2800" dirty="0" err="1" smtClean="0"/>
              <a:t>Histopathologic</a:t>
            </a:r>
            <a:r>
              <a:rPr lang="en-US" sz="2800" dirty="0" smtClean="0"/>
              <a:t> changes</a:t>
            </a:r>
          </a:p>
          <a:p>
            <a:r>
              <a:rPr lang="en-US" dirty="0" smtClean="0"/>
              <a:t>Early stages- pulmonary alveolar damage, hemorrhage and edema </a:t>
            </a:r>
            <a:endParaRPr lang="en-US" dirty="0"/>
          </a:p>
          <a:p>
            <a:r>
              <a:rPr lang="en-US" dirty="0" smtClean="0"/>
              <a:t>Proliferation of fibroblasts and polymorphic cells, loss of surfactant secretion, and attempts at re-epithelialization of the alveolar surface</a:t>
            </a:r>
          </a:p>
          <a:p>
            <a:r>
              <a:rPr lang="en-US" dirty="0" smtClean="0"/>
              <a:t>Eventual thickening of the alveolar septa from interstitial fibrosis</a:t>
            </a:r>
          </a:p>
          <a:p>
            <a:r>
              <a:rPr lang="en-US" dirty="0" smtClean="0"/>
              <a:t>Dose-related damage to the renal proximal tubules</a:t>
            </a:r>
          </a:p>
          <a:p>
            <a:pPr lvl="1"/>
            <a:r>
              <a:rPr lang="en-US" dirty="0" smtClean="0"/>
              <a:t>Evidence of tubular regeneration is often present if a patient survives the initial stages of </a:t>
            </a:r>
            <a:r>
              <a:rPr lang="en-US" dirty="0" err="1" smtClean="0"/>
              <a:t>paraquat</a:t>
            </a:r>
            <a:r>
              <a:rPr lang="en-US" dirty="0" smtClean="0"/>
              <a:t> </a:t>
            </a:r>
            <a:r>
              <a:rPr lang="en-US" dirty="0" err="1" smtClean="0"/>
              <a:t>toxicosis</a:t>
            </a:r>
            <a:endParaRPr lang="en-US" dirty="0" smtClean="0"/>
          </a:p>
          <a:p>
            <a:pPr marL="18288" indent="0">
              <a:buNone/>
            </a:pPr>
            <a:r>
              <a:rPr lang="en-US" sz="2800" dirty="0" smtClean="0"/>
              <a:t>Diagnosis</a:t>
            </a:r>
          </a:p>
          <a:p>
            <a:r>
              <a:rPr lang="en-US" dirty="0" smtClean="0"/>
              <a:t>History, results of histologic examination of affected tissues, and detection of </a:t>
            </a:r>
            <a:r>
              <a:rPr lang="en-US" dirty="0" err="1" smtClean="0"/>
              <a:t>paraquat</a:t>
            </a:r>
            <a:r>
              <a:rPr lang="en-US" dirty="0" smtClean="0"/>
              <a:t> in tissue or bait samples</a:t>
            </a:r>
          </a:p>
          <a:p>
            <a:pPr lvl="1"/>
            <a:r>
              <a:rPr lang="en-US" dirty="0" smtClean="0"/>
              <a:t>Spectrophotometry, gas and liquid chromatography and radioimmunoassay</a:t>
            </a:r>
          </a:p>
          <a:p>
            <a:pPr lvl="1"/>
            <a:r>
              <a:rPr lang="en-US" dirty="0" smtClean="0"/>
              <a:t>Fast qualitative tests based on the dithionite reaction (dithionite spot test)</a:t>
            </a:r>
          </a:p>
          <a:p>
            <a:pPr lvl="1"/>
            <a:r>
              <a:rPr lang="en-US" dirty="0" smtClean="0"/>
              <a:t>Vomitus, gastric contents, bait or concentrate samples, feces, lung tissue, renal tissue, blood/plasma</a:t>
            </a:r>
          </a:p>
        </p:txBody>
      </p:sp>
      <p:sp>
        <p:nvSpPr>
          <p:cNvPr id="3" name="Title 2"/>
          <p:cNvSpPr>
            <a:spLocks noGrp="1"/>
          </p:cNvSpPr>
          <p:nvPr>
            <p:ph type="title"/>
          </p:nvPr>
        </p:nvSpPr>
        <p:spPr>
          <a:xfrm>
            <a:off x="185761" y="213671"/>
            <a:ext cx="7543800" cy="914400"/>
          </a:xfrm>
        </p:spPr>
        <p:txBody>
          <a:bodyPr/>
          <a:lstStyle/>
          <a:p>
            <a:r>
              <a:rPr lang="en-US" dirty="0" err="1" smtClean="0"/>
              <a:t>Paraquat</a:t>
            </a:r>
            <a:endParaRPr lang="en-US" dirty="0"/>
          </a:p>
        </p:txBody>
      </p:sp>
      <p:sp>
        <p:nvSpPr>
          <p:cNvPr id="4" name="Rectangle 3"/>
          <p:cNvSpPr/>
          <p:nvPr/>
        </p:nvSpPr>
        <p:spPr>
          <a:xfrm>
            <a:off x="2070176" y="6464257"/>
            <a:ext cx="5431492" cy="261610"/>
          </a:xfrm>
          <a:prstGeom prst="rect">
            <a:avLst/>
          </a:prstGeom>
        </p:spPr>
        <p:txBody>
          <a:bodyPr wrap="square">
            <a:spAutoFit/>
          </a:bodyPr>
          <a:lstStyle/>
          <a:p>
            <a:r>
              <a:rPr lang="en-US" sz="1100" dirty="0" smtClean="0"/>
              <a:t>Cope RB: Helping animals exposed to the herbicide </a:t>
            </a:r>
            <a:r>
              <a:rPr lang="en-US" sz="1100" dirty="0" err="1" smtClean="0"/>
              <a:t>paraquat</a:t>
            </a:r>
            <a:r>
              <a:rPr lang="en-US" sz="1100" dirty="0" smtClean="0"/>
              <a:t>.  </a:t>
            </a:r>
            <a:r>
              <a:rPr lang="en-US" sz="1100" i="1" dirty="0" smtClean="0"/>
              <a:t>Toxicology Brief</a:t>
            </a:r>
            <a:r>
              <a:rPr lang="en-US" sz="1100" dirty="0" smtClean="0"/>
              <a:t> 2004..</a:t>
            </a:r>
            <a:endParaRPr lang="en-US" sz="1100" dirty="0"/>
          </a:p>
        </p:txBody>
      </p:sp>
    </p:spTree>
    <p:extLst>
      <p:ext uri="{BB962C8B-B14F-4D97-AF65-F5344CB8AC3E}">
        <p14:creationId xmlns:p14="http://schemas.microsoft.com/office/powerpoint/2010/main" xmlns="" val="238504333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5347" y="1143002"/>
            <a:ext cx="8582041" cy="5484514"/>
          </a:xfrm>
        </p:spPr>
        <p:txBody>
          <a:bodyPr>
            <a:normAutofit fontScale="77500" lnSpcReduction="20000"/>
          </a:bodyPr>
          <a:lstStyle/>
          <a:p>
            <a:pPr marL="18288" indent="0">
              <a:buNone/>
            </a:pPr>
            <a:r>
              <a:rPr lang="en-US" sz="2800" dirty="0" smtClean="0"/>
              <a:t>Treatment</a:t>
            </a:r>
          </a:p>
          <a:p>
            <a:r>
              <a:rPr lang="en-US" dirty="0" smtClean="0"/>
              <a:t>No specific antidote</a:t>
            </a:r>
          </a:p>
          <a:p>
            <a:r>
              <a:rPr lang="en-US" dirty="0" smtClean="0"/>
              <a:t>Most important determinant of survival after ingestion is early treatment (within hours)</a:t>
            </a:r>
          </a:p>
          <a:p>
            <a:r>
              <a:rPr lang="en-US" dirty="0" smtClean="0"/>
              <a:t>Emesis/gastric lavage</a:t>
            </a:r>
          </a:p>
          <a:p>
            <a:r>
              <a:rPr lang="en-US" dirty="0" smtClean="0"/>
              <a:t>Administration of an adsorbent to neutralize ingested </a:t>
            </a:r>
            <a:r>
              <a:rPr lang="en-US" dirty="0" err="1" smtClean="0"/>
              <a:t>paraquat</a:t>
            </a:r>
            <a:r>
              <a:rPr lang="en-US" dirty="0" smtClean="0"/>
              <a:t> (fuller’s earth (i.e. </a:t>
            </a:r>
            <a:r>
              <a:rPr lang="en-US" dirty="0" err="1" smtClean="0"/>
              <a:t>attapulgit</a:t>
            </a:r>
            <a:r>
              <a:rPr lang="en-US" dirty="0" smtClean="0"/>
              <a:t> clay, calcium </a:t>
            </a:r>
            <a:r>
              <a:rPr lang="en-US" dirty="0" err="1" smtClean="0"/>
              <a:t>montmorillonite</a:t>
            </a:r>
            <a:r>
              <a:rPr lang="en-US" dirty="0" smtClean="0"/>
              <a:t>) or </a:t>
            </a:r>
            <a:r>
              <a:rPr lang="en-US" dirty="0" err="1" smtClean="0"/>
              <a:t>bentonite</a:t>
            </a:r>
            <a:r>
              <a:rPr lang="en-US" dirty="0" smtClean="0"/>
              <a:t> (i.e. sodium </a:t>
            </a:r>
            <a:r>
              <a:rPr lang="en-US" dirty="0" err="1" smtClean="0"/>
              <a:t>montmorillonite</a:t>
            </a:r>
            <a:r>
              <a:rPr lang="en-US" dirty="0" smtClean="0"/>
              <a:t>)), activated charcoal, pulverized clay-based cat litter</a:t>
            </a:r>
          </a:p>
          <a:p>
            <a:pPr lvl="1"/>
            <a:r>
              <a:rPr lang="en-US" dirty="0" err="1" smtClean="0"/>
              <a:t>Cation</a:t>
            </a:r>
            <a:r>
              <a:rPr lang="en-US" dirty="0" smtClean="0"/>
              <a:t> exchange resins (sodium </a:t>
            </a:r>
            <a:r>
              <a:rPr lang="en-US" dirty="0" err="1" smtClean="0"/>
              <a:t>polystryene</a:t>
            </a:r>
            <a:r>
              <a:rPr lang="en-US" dirty="0" smtClean="0"/>
              <a:t> </a:t>
            </a:r>
            <a:r>
              <a:rPr lang="en-US" dirty="0" err="1" smtClean="0"/>
              <a:t>sulfonate</a:t>
            </a:r>
            <a:r>
              <a:rPr lang="en-US" dirty="0" smtClean="0"/>
              <a:t>) have higher </a:t>
            </a:r>
            <a:r>
              <a:rPr lang="en-US" dirty="0" err="1" smtClean="0"/>
              <a:t>paraquat</a:t>
            </a:r>
            <a:r>
              <a:rPr lang="en-US" dirty="0" smtClean="0"/>
              <a:t>-binding capacities than other adsorbents, increase the LD</a:t>
            </a:r>
            <a:r>
              <a:rPr lang="en-US" baseline="-25000" dirty="0" smtClean="0"/>
              <a:t>50</a:t>
            </a:r>
            <a:r>
              <a:rPr lang="en-US" dirty="0" smtClean="0"/>
              <a:t> up to 2.1 times in rats and improved survival times in people</a:t>
            </a:r>
          </a:p>
          <a:p>
            <a:r>
              <a:rPr lang="en-US" dirty="0" smtClean="0"/>
              <a:t>Maintain urine production with careful diuresis</a:t>
            </a:r>
          </a:p>
          <a:p>
            <a:r>
              <a:rPr lang="en-US" dirty="0" smtClean="0"/>
              <a:t>Antioxidant therapy has been extensively observed</a:t>
            </a:r>
          </a:p>
          <a:p>
            <a:pPr lvl="1"/>
            <a:r>
              <a:rPr lang="en-US" dirty="0" smtClean="0"/>
              <a:t>Recent studies using </a:t>
            </a:r>
            <a:r>
              <a:rPr lang="en-US" dirty="0" err="1" smtClean="0"/>
              <a:t>trimetazidine</a:t>
            </a:r>
            <a:r>
              <a:rPr lang="en-US" dirty="0" smtClean="0"/>
              <a:t> (an anti-ischemic), S-</a:t>
            </a:r>
            <a:r>
              <a:rPr lang="en-US" dirty="0" err="1" smtClean="0"/>
              <a:t>carboxymethylcysteine</a:t>
            </a:r>
            <a:r>
              <a:rPr lang="en-US" dirty="0"/>
              <a:t> </a:t>
            </a:r>
            <a:r>
              <a:rPr lang="en-US" dirty="0" smtClean="0"/>
              <a:t>(respiratory drug), </a:t>
            </a:r>
            <a:r>
              <a:rPr lang="en-US" dirty="0" err="1" smtClean="0"/>
              <a:t>propofol</a:t>
            </a:r>
            <a:r>
              <a:rPr lang="en-US" dirty="0" smtClean="0"/>
              <a:t>, </a:t>
            </a:r>
            <a:r>
              <a:rPr lang="en-US" dirty="0" err="1" smtClean="0"/>
              <a:t>epigallocatechin</a:t>
            </a:r>
            <a:r>
              <a:rPr lang="en-US" dirty="0" smtClean="0"/>
              <a:t> </a:t>
            </a:r>
            <a:r>
              <a:rPr lang="en-US" dirty="0" err="1" smtClean="0"/>
              <a:t>gallate</a:t>
            </a:r>
            <a:r>
              <a:rPr lang="en-US" dirty="0" smtClean="0"/>
              <a:t> (from green tea)- promising results, but clinical experience limited</a:t>
            </a:r>
          </a:p>
          <a:p>
            <a:pPr lvl="1"/>
            <a:r>
              <a:rPr lang="en-US" dirty="0" smtClean="0"/>
              <a:t>Oxygen administration limited except if in respiratory distress (hypoxic ventilation)</a:t>
            </a:r>
          </a:p>
          <a:p>
            <a:r>
              <a:rPr lang="en-US" dirty="0" smtClean="0"/>
              <a:t>Collagen synthesis inhibitors may offer some control/prevention of pulmonary fibrosis</a:t>
            </a:r>
          </a:p>
          <a:p>
            <a:r>
              <a:rPr lang="en-US" dirty="0" smtClean="0"/>
              <a:t>Corticosteroids, </a:t>
            </a:r>
            <a:r>
              <a:rPr lang="en-US" dirty="0" err="1" smtClean="0"/>
              <a:t>immunosuppressants</a:t>
            </a:r>
            <a:r>
              <a:rPr lang="en-US" dirty="0" smtClean="0"/>
              <a:t>, vitamins, B-blockers, alkylating agents, chlorpromazine hydrochloride, alpha-</a:t>
            </a:r>
            <a:r>
              <a:rPr lang="en-US" dirty="0" err="1" smtClean="0"/>
              <a:t>tocopherol</a:t>
            </a:r>
            <a:r>
              <a:rPr lang="en-US" dirty="0" smtClean="0"/>
              <a:t>, SOD, glutathione peroxidase and nitric oxide inhalation have all been used with little documented effectiveness</a:t>
            </a:r>
          </a:p>
          <a:p>
            <a:endParaRPr lang="en-US" dirty="0"/>
          </a:p>
        </p:txBody>
      </p:sp>
      <p:sp>
        <p:nvSpPr>
          <p:cNvPr id="3" name="Title 2"/>
          <p:cNvSpPr>
            <a:spLocks noGrp="1"/>
          </p:cNvSpPr>
          <p:nvPr>
            <p:ph type="title"/>
          </p:nvPr>
        </p:nvSpPr>
        <p:spPr>
          <a:xfrm>
            <a:off x="255347" y="228601"/>
            <a:ext cx="7543800" cy="914400"/>
          </a:xfrm>
        </p:spPr>
        <p:txBody>
          <a:bodyPr/>
          <a:lstStyle/>
          <a:p>
            <a:r>
              <a:rPr lang="en-US" dirty="0" err="1" smtClean="0"/>
              <a:t>Paraquat</a:t>
            </a:r>
            <a:endParaRPr lang="en-US" dirty="0"/>
          </a:p>
        </p:txBody>
      </p:sp>
      <p:sp>
        <p:nvSpPr>
          <p:cNvPr id="4" name="Rectangle 3"/>
          <p:cNvSpPr/>
          <p:nvPr/>
        </p:nvSpPr>
        <p:spPr>
          <a:xfrm>
            <a:off x="1965797" y="6196629"/>
            <a:ext cx="5479876" cy="261610"/>
          </a:xfrm>
          <a:prstGeom prst="rect">
            <a:avLst/>
          </a:prstGeom>
        </p:spPr>
        <p:txBody>
          <a:bodyPr wrap="square">
            <a:spAutoFit/>
          </a:bodyPr>
          <a:lstStyle/>
          <a:p>
            <a:r>
              <a:rPr lang="en-US" sz="1100" dirty="0" smtClean="0"/>
              <a:t>Cope RB: Helping animals exposed to the herbicide </a:t>
            </a:r>
            <a:r>
              <a:rPr lang="en-US" sz="1100" dirty="0" err="1" smtClean="0"/>
              <a:t>paraquat</a:t>
            </a:r>
            <a:r>
              <a:rPr lang="en-US" sz="1100" dirty="0" smtClean="0"/>
              <a:t>.  </a:t>
            </a:r>
            <a:r>
              <a:rPr lang="en-US" sz="1100" i="1" dirty="0" smtClean="0"/>
              <a:t>Toxicology Brief</a:t>
            </a:r>
            <a:r>
              <a:rPr lang="en-US" sz="1100" dirty="0" smtClean="0"/>
              <a:t> 2004..</a:t>
            </a:r>
            <a:endParaRPr lang="en-US" sz="1100" dirty="0"/>
          </a:p>
        </p:txBody>
      </p:sp>
    </p:spTree>
    <p:extLst>
      <p:ext uri="{BB962C8B-B14F-4D97-AF65-F5344CB8AC3E}">
        <p14:creationId xmlns:p14="http://schemas.microsoft.com/office/powerpoint/2010/main" xmlns="" val="425620416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2743" y="951655"/>
            <a:ext cx="8529851" cy="5467119"/>
          </a:xfrm>
        </p:spPr>
        <p:txBody>
          <a:bodyPr>
            <a:normAutofit lnSpcReduction="10000"/>
          </a:bodyPr>
          <a:lstStyle/>
          <a:p>
            <a:pPr marL="18288" indent="0">
              <a:buNone/>
            </a:pPr>
            <a:r>
              <a:rPr lang="en-US" sz="2800" dirty="0" smtClean="0"/>
              <a:t>Prognosis</a:t>
            </a:r>
          </a:p>
          <a:p>
            <a:r>
              <a:rPr lang="en-US" dirty="0" smtClean="0"/>
              <a:t>Poor</a:t>
            </a:r>
          </a:p>
          <a:p>
            <a:r>
              <a:rPr lang="en-US" dirty="0" smtClean="0"/>
              <a:t>Survival may be more strongly associated with the circumstances of toxicity rather than any treatment administered</a:t>
            </a:r>
            <a:endParaRPr lang="en-US" dirty="0"/>
          </a:p>
          <a:p>
            <a:pPr lvl="1"/>
            <a:r>
              <a:rPr lang="en-US" dirty="0" smtClean="0"/>
              <a:t>Higher survival rates in people are associated with:</a:t>
            </a:r>
          </a:p>
          <a:p>
            <a:pPr lvl="2"/>
            <a:r>
              <a:rPr lang="en-US" dirty="0" smtClean="0"/>
              <a:t>Inhalation/dermal exposure</a:t>
            </a:r>
          </a:p>
          <a:p>
            <a:pPr lvl="2"/>
            <a:r>
              <a:rPr lang="en-US" dirty="0" smtClean="0"/>
              <a:t>Ingestion of less than 35mg/kg</a:t>
            </a:r>
          </a:p>
          <a:p>
            <a:pPr lvl="2"/>
            <a:r>
              <a:rPr lang="en-US" dirty="0" smtClean="0"/>
              <a:t>Young age</a:t>
            </a:r>
          </a:p>
          <a:p>
            <a:pPr lvl="2"/>
            <a:r>
              <a:rPr lang="en-US" dirty="0" smtClean="0"/>
              <a:t>Time between </a:t>
            </a:r>
            <a:r>
              <a:rPr lang="en-US" dirty="0" err="1" smtClean="0"/>
              <a:t>paraquat</a:t>
            </a:r>
            <a:r>
              <a:rPr lang="en-US" dirty="0" smtClean="0"/>
              <a:t> ingestion and the last meal</a:t>
            </a:r>
          </a:p>
          <a:p>
            <a:pPr lvl="2"/>
            <a:r>
              <a:rPr lang="en-US" dirty="0" smtClean="0"/>
              <a:t>Accidental ingestion</a:t>
            </a:r>
          </a:p>
          <a:p>
            <a:pPr lvl="2"/>
            <a:r>
              <a:rPr lang="en-US" dirty="0" smtClean="0"/>
              <a:t>Ingestion of dilute materials</a:t>
            </a:r>
          </a:p>
          <a:p>
            <a:pPr lvl="2"/>
            <a:r>
              <a:rPr lang="en-US" dirty="0" smtClean="0"/>
              <a:t>Aggressive treatment within 2-5 hours of ingestion</a:t>
            </a:r>
          </a:p>
          <a:p>
            <a:r>
              <a:rPr lang="en-US" dirty="0" smtClean="0"/>
              <a:t>Positive prognostic indicators in people include:</a:t>
            </a:r>
          </a:p>
          <a:p>
            <a:pPr lvl="1"/>
            <a:r>
              <a:rPr lang="en-US" dirty="0" smtClean="0"/>
              <a:t>Lack of gastric lesion</a:t>
            </a:r>
          </a:p>
          <a:p>
            <a:pPr lvl="1"/>
            <a:r>
              <a:rPr lang="en-US" dirty="0" smtClean="0"/>
              <a:t>Lower urine and plasma </a:t>
            </a:r>
            <a:r>
              <a:rPr lang="en-US" dirty="0" err="1" smtClean="0"/>
              <a:t>paraquat</a:t>
            </a:r>
            <a:r>
              <a:rPr lang="en-US" dirty="0" smtClean="0"/>
              <a:t> concentrations</a:t>
            </a:r>
          </a:p>
          <a:p>
            <a:pPr lvl="1"/>
            <a:r>
              <a:rPr lang="en-US" dirty="0" smtClean="0"/>
              <a:t>Lower degrees of leukocytosis, acidosis and respiratory distress</a:t>
            </a:r>
          </a:p>
          <a:p>
            <a:pPr lvl="1"/>
            <a:r>
              <a:rPr lang="en-US" dirty="0" smtClean="0"/>
              <a:t>Absence of renal, hepatic and pancreatic failure at the time of admission</a:t>
            </a:r>
            <a:endParaRPr lang="en-US" dirty="0"/>
          </a:p>
        </p:txBody>
      </p:sp>
      <p:sp>
        <p:nvSpPr>
          <p:cNvPr id="3" name="Title 2"/>
          <p:cNvSpPr>
            <a:spLocks noGrp="1"/>
          </p:cNvSpPr>
          <p:nvPr>
            <p:ph type="title"/>
          </p:nvPr>
        </p:nvSpPr>
        <p:spPr>
          <a:xfrm>
            <a:off x="272744" y="37255"/>
            <a:ext cx="7543800" cy="914400"/>
          </a:xfrm>
        </p:spPr>
        <p:txBody>
          <a:bodyPr/>
          <a:lstStyle/>
          <a:p>
            <a:r>
              <a:rPr lang="en-US" dirty="0" err="1" smtClean="0"/>
              <a:t>Paraquat</a:t>
            </a:r>
            <a:endParaRPr lang="en-US" dirty="0"/>
          </a:p>
        </p:txBody>
      </p:sp>
      <p:sp>
        <p:nvSpPr>
          <p:cNvPr id="4" name="Rectangle 3"/>
          <p:cNvSpPr/>
          <p:nvPr/>
        </p:nvSpPr>
        <p:spPr>
          <a:xfrm>
            <a:off x="1896211" y="6418774"/>
            <a:ext cx="5427687" cy="261610"/>
          </a:xfrm>
          <a:prstGeom prst="rect">
            <a:avLst/>
          </a:prstGeom>
        </p:spPr>
        <p:txBody>
          <a:bodyPr wrap="square">
            <a:spAutoFit/>
          </a:bodyPr>
          <a:lstStyle/>
          <a:p>
            <a:r>
              <a:rPr lang="en-US" sz="1100" dirty="0" smtClean="0"/>
              <a:t>Cope RB: Helping animals exposed to the herbicide </a:t>
            </a:r>
            <a:r>
              <a:rPr lang="en-US" sz="1100" dirty="0" err="1" smtClean="0"/>
              <a:t>paraquat</a:t>
            </a:r>
            <a:r>
              <a:rPr lang="en-US" sz="1100" dirty="0" smtClean="0"/>
              <a:t>.  </a:t>
            </a:r>
            <a:r>
              <a:rPr lang="en-US" sz="1100" i="1" dirty="0" smtClean="0"/>
              <a:t>Toxicology Brief</a:t>
            </a:r>
            <a:r>
              <a:rPr lang="en-US" sz="1100" dirty="0" smtClean="0"/>
              <a:t> 2004..</a:t>
            </a:r>
            <a:endParaRPr lang="en-US" sz="1100" dirty="0"/>
          </a:p>
        </p:txBody>
      </p:sp>
    </p:spTree>
    <p:extLst>
      <p:ext uri="{BB962C8B-B14F-4D97-AF65-F5344CB8AC3E}">
        <p14:creationId xmlns:p14="http://schemas.microsoft.com/office/powerpoint/2010/main" xmlns="" val="14438252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12636" y="1650699"/>
            <a:ext cx="8335502" cy="4202215"/>
          </a:xfrm>
        </p:spPr>
        <p:txBody>
          <a:bodyPr>
            <a:normAutofit lnSpcReduction="10000"/>
          </a:bodyPr>
          <a:lstStyle/>
          <a:p>
            <a:r>
              <a:rPr lang="en-US" dirty="0" smtClean="0"/>
              <a:t>Oxygen toxicity= Toxicity that occurs when the partial pressure of alveolar oxygen exceeds that which is breathed under normal conditions</a:t>
            </a:r>
          </a:p>
          <a:p>
            <a:r>
              <a:rPr lang="en-US" dirty="0" err="1"/>
              <a:t>Hyperoxia</a:t>
            </a:r>
            <a:r>
              <a:rPr lang="en-US" dirty="0"/>
              <a:t>= State of excess supply of oxygen in tissues and organs</a:t>
            </a:r>
            <a:r>
              <a:rPr lang="en-US" dirty="0" smtClean="0"/>
              <a:t>.</a:t>
            </a:r>
          </a:p>
          <a:p>
            <a:pPr lvl="1"/>
            <a:r>
              <a:rPr lang="en-US" dirty="0" err="1" smtClean="0"/>
              <a:t>Hyperoxia</a:t>
            </a:r>
            <a:r>
              <a:rPr lang="en-US" dirty="0" smtClean="0"/>
              <a:t> develops with continuous exposure to </a:t>
            </a:r>
            <a:r>
              <a:rPr lang="en-US" dirty="0" err="1" smtClean="0"/>
              <a:t>supraphysiologic</a:t>
            </a:r>
            <a:r>
              <a:rPr lang="en-US" dirty="0" smtClean="0"/>
              <a:t> concentrations of oxygen</a:t>
            </a:r>
            <a:endParaRPr lang="en-US" dirty="0"/>
          </a:p>
          <a:p>
            <a:r>
              <a:rPr lang="en-US" dirty="0" err="1" smtClean="0"/>
              <a:t>Hyperoxic</a:t>
            </a:r>
            <a:r>
              <a:rPr lang="en-US" dirty="0" smtClean="0"/>
              <a:t> acute </a:t>
            </a:r>
            <a:r>
              <a:rPr lang="en-US" dirty="0"/>
              <a:t>l</a:t>
            </a:r>
            <a:r>
              <a:rPr lang="en-US" dirty="0" smtClean="0"/>
              <a:t>ung injury= Acute lung injury/acute respiratory distress syndrome induced by </a:t>
            </a:r>
            <a:r>
              <a:rPr lang="en-US" dirty="0" err="1" smtClean="0"/>
              <a:t>hyperoxia</a:t>
            </a:r>
            <a:endParaRPr lang="en-US" dirty="0" smtClean="0"/>
          </a:p>
          <a:p>
            <a:pPr lvl="2"/>
            <a:r>
              <a:rPr lang="en-US" dirty="0" smtClean="0"/>
              <a:t>Acute onset &lt;72 </a:t>
            </a:r>
            <a:r>
              <a:rPr lang="en-US" dirty="0" err="1" smtClean="0"/>
              <a:t>hrs</a:t>
            </a:r>
            <a:r>
              <a:rPr lang="en-US" dirty="0" smtClean="0"/>
              <a:t> tachypnea and labored breathing</a:t>
            </a:r>
          </a:p>
          <a:p>
            <a:pPr lvl="2"/>
            <a:r>
              <a:rPr lang="en-US" dirty="0" smtClean="0"/>
              <a:t>Known risk factors</a:t>
            </a:r>
            <a:r>
              <a:rPr lang="en-US" dirty="0"/>
              <a:t> </a:t>
            </a:r>
          </a:p>
          <a:p>
            <a:pPr lvl="2"/>
            <a:r>
              <a:rPr lang="en-US" dirty="0" smtClean="0"/>
              <a:t>Evidence of pulmonary leak without increased pulmonary capillary pressure</a:t>
            </a:r>
          </a:p>
          <a:p>
            <a:pPr lvl="2"/>
            <a:r>
              <a:rPr lang="en-US" dirty="0" smtClean="0"/>
              <a:t>Evidence of inefficient gas exchange</a:t>
            </a:r>
          </a:p>
          <a:p>
            <a:pPr lvl="2"/>
            <a:r>
              <a:rPr lang="en-US" dirty="0" smtClean="0"/>
              <a:t>Evidence of diffuse pulmonary inflammation</a:t>
            </a:r>
          </a:p>
        </p:txBody>
      </p:sp>
      <p:sp>
        <p:nvSpPr>
          <p:cNvPr id="3" name="Title 2"/>
          <p:cNvSpPr>
            <a:spLocks noGrp="1"/>
          </p:cNvSpPr>
          <p:nvPr>
            <p:ph type="title"/>
          </p:nvPr>
        </p:nvSpPr>
        <p:spPr>
          <a:xfrm>
            <a:off x="761110" y="736299"/>
            <a:ext cx="7543800" cy="914400"/>
          </a:xfrm>
        </p:spPr>
        <p:txBody>
          <a:bodyPr/>
          <a:lstStyle/>
          <a:p>
            <a:r>
              <a:rPr lang="en-US" dirty="0" smtClean="0"/>
              <a:t>Definitions in Oxygen Toxicity</a:t>
            </a:r>
            <a:endParaRPr lang="en-US" dirty="0"/>
          </a:p>
        </p:txBody>
      </p:sp>
      <p:sp>
        <p:nvSpPr>
          <p:cNvPr id="4" name="TextBox 3"/>
          <p:cNvSpPr txBox="1"/>
          <p:nvPr/>
        </p:nvSpPr>
        <p:spPr>
          <a:xfrm>
            <a:off x="641314" y="5842337"/>
            <a:ext cx="7958879" cy="1015663"/>
          </a:xfrm>
          <a:prstGeom prst="rect">
            <a:avLst/>
          </a:prstGeom>
          <a:noFill/>
        </p:spPr>
        <p:txBody>
          <a:bodyPr wrap="none" rtlCol="0">
            <a:spAutoFit/>
          </a:bodyPr>
          <a:lstStyle/>
          <a:p>
            <a:r>
              <a:rPr lang="en-US" sz="1200" dirty="0" smtClean="0"/>
              <a:t>Mach WJ et al: Consequences of </a:t>
            </a:r>
            <a:r>
              <a:rPr lang="en-US" sz="1200" dirty="0" err="1" smtClean="0"/>
              <a:t>Hyperoxia</a:t>
            </a:r>
            <a:r>
              <a:rPr lang="en-US" sz="1200" dirty="0" smtClean="0"/>
              <a:t> and the Toxicity of Oxygen in the Lung</a:t>
            </a:r>
            <a:r>
              <a:rPr lang="en-US" sz="1200" i="1" dirty="0" smtClean="0"/>
              <a:t>.  </a:t>
            </a:r>
            <a:r>
              <a:rPr lang="en-US" sz="1200" i="1" dirty="0" err="1" smtClean="0"/>
              <a:t>Nurs</a:t>
            </a:r>
            <a:r>
              <a:rPr lang="en-US" sz="1200" i="1" dirty="0" smtClean="0"/>
              <a:t> Res </a:t>
            </a:r>
            <a:r>
              <a:rPr lang="en-US" sz="1200" i="1" dirty="0" err="1" smtClean="0"/>
              <a:t>Pract</a:t>
            </a:r>
            <a:r>
              <a:rPr lang="en-US" sz="1200" dirty="0" smtClean="0"/>
              <a:t>. 2011.</a:t>
            </a:r>
          </a:p>
          <a:p>
            <a:r>
              <a:rPr lang="en-US" sz="1200" dirty="0" smtClean="0"/>
              <a:t>P.A</a:t>
            </a:r>
            <a:r>
              <a:rPr lang="en-US" sz="1200" dirty="0"/>
              <a:t>. Wilkins, C.M. Otto and J.E. </a:t>
            </a:r>
            <a:r>
              <a:rPr lang="en-US" sz="1200" dirty="0" err="1"/>
              <a:t>Baumgardner</a:t>
            </a:r>
            <a:r>
              <a:rPr lang="en-US" sz="1200" dirty="0"/>
              <a:t>, </a:t>
            </a:r>
            <a:r>
              <a:rPr lang="en-US" sz="1200" i="1" dirty="0"/>
              <a:t>et al.</a:t>
            </a:r>
            <a:r>
              <a:rPr lang="en-US" sz="1200" dirty="0"/>
              <a:t> Acute lung injury and acute respiratory distress syndromes </a:t>
            </a:r>
            <a:r>
              <a:rPr lang="en-US" sz="1200" dirty="0" smtClean="0"/>
              <a:t>in</a:t>
            </a:r>
          </a:p>
          <a:p>
            <a:r>
              <a:rPr lang="en-US" sz="1200" dirty="0" smtClean="0"/>
              <a:t>veterinary </a:t>
            </a:r>
            <a:r>
              <a:rPr lang="en-US" sz="1200" dirty="0"/>
              <a:t>medicine: consensus definitions: the Dorothy Russell </a:t>
            </a:r>
            <a:r>
              <a:rPr lang="en-US" sz="1200" dirty="0" err="1"/>
              <a:t>Havemeyer</a:t>
            </a:r>
            <a:r>
              <a:rPr lang="en-US" sz="1200" dirty="0"/>
              <a:t> Working Group on ALI and ARDS in </a:t>
            </a:r>
            <a:endParaRPr lang="en-US" sz="1200" dirty="0" smtClean="0"/>
          </a:p>
          <a:p>
            <a:r>
              <a:rPr lang="en-US" sz="1200" dirty="0" smtClean="0"/>
              <a:t>Veterinary </a:t>
            </a:r>
            <a:r>
              <a:rPr lang="en-US" sz="1200" dirty="0"/>
              <a:t>Medicine. </a:t>
            </a:r>
            <a:r>
              <a:rPr lang="en-US" sz="1200" i="1" dirty="0"/>
              <a:t>JVECCS</a:t>
            </a:r>
            <a:r>
              <a:rPr lang="en-US" sz="1200" dirty="0"/>
              <a:t>, </a:t>
            </a:r>
            <a:r>
              <a:rPr lang="en-US" sz="1200" b="1" dirty="0"/>
              <a:t> 17 </a:t>
            </a:r>
            <a:r>
              <a:rPr lang="en-US" sz="1200" dirty="0"/>
              <a:t>4 (2007), pp. 333–</a:t>
            </a:r>
            <a:r>
              <a:rPr lang="en-US" sz="1200" dirty="0" smtClean="0"/>
              <a:t>339.</a:t>
            </a:r>
          </a:p>
          <a:p>
            <a:endParaRPr lang="en-US" sz="1200" dirty="0"/>
          </a:p>
        </p:txBody>
      </p:sp>
    </p:spTree>
    <p:extLst>
      <p:ext uri="{BB962C8B-B14F-4D97-AF65-F5344CB8AC3E}">
        <p14:creationId xmlns:p14="http://schemas.microsoft.com/office/powerpoint/2010/main" xmlns="" val="342109349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9356" y="1143001"/>
            <a:ext cx="8605819" cy="5446058"/>
          </a:xfrm>
        </p:spPr>
        <p:txBody>
          <a:bodyPr>
            <a:normAutofit lnSpcReduction="10000"/>
          </a:bodyPr>
          <a:lstStyle/>
          <a:p>
            <a:r>
              <a:rPr lang="en-US" dirty="0" smtClean="0"/>
              <a:t>Acme Mole &amp; Gopher Killer, </a:t>
            </a:r>
            <a:r>
              <a:rPr lang="en-US" dirty="0" err="1" smtClean="0"/>
              <a:t>Gopha</a:t>
            </a:r>
            <a:r>
              <a:rPr lang="en-US" dirty="0" smtClean="0"/>
              <a:t> Rid, </a:t>
            </a:r>
            <a:r>
              <a:rPr lang="en-US" dirty="0" err="1" smtClean="0"/>
              <a:t>Kikrate</a:t>
            </a:r>
            <a:r>
              <a:rPr lang="en-US" dirty="0" smtClean="0"/>
              <a:t>, </a:t>
            </a:r>
            <a:r>
              <a:rPr lang="en-US" dirty="0" err="1" smtClean="0"/>
              <a:t>Mous</a:t>
            </a:r>
            <a:r>
              <a:rPr lang="en-US" dirty="0" smtClean="0"/>
              <a:t>-Con, Mr. Rat Guard, </a:t>
            </a:r>
            <a:r>
              <a:rPr lang="en-US" dirty="0" err="1" smtClean="0"/>
              <a:t>Phosvin</a:t>
            </a:r>
            <a:r>
              <a:rPr lang="en-US" dirty="0" smtClean="0"/>
              <a:t>, </a:t>
            </a:r>
            <a:r>
              <a:rPr lang="en-US" dirty="0" err="1" smtClean="0"/>
              <a:t>Rumetan</a:t>
            </a:r>
            <a:endParaRPr lang="en-US" dirty="0" smtClean="0"/>
          </a:p>
          <a:p>
            <a:r>
              <a:rPr lang="en-US" dirty="0" smtClean="0"/>
              <a:t>Can exert toxic </a:t>
            </a:r>
            <a:r>
              <a:rPr lang="en-US" dirty="0" err="1" smtClean="0"/>
              <a:t>effecs</a:t>
            </a:r>
            <a:r>
              <a:rPr lang="en-US" dirty="0" smtClean="0"/>
              <a:t> via oral and inhalational routes of exposure</a:t>
            </a:r>
          </a:p>
          <a:p>
            <a:r>
              <a:rPr lang="en-US" dirty="0" smtClean="0"/>
              <a:t>Ingestion often leads to emesis</a:t>
            </a:r>
          </a:p>
          <a:p>
            <a:r>
              <a:rPr lang="en-US" dirty="0" smtClean="0"/>
              <a:t>Mechanism of action</a:t>
            </a:r>
          </a:p>
          <a:p>
            <a:pPr lvl="1"/>
            <a:r>
              <a:rPr lang="en-US" dirty="0" smtClean="0"/>
              <a:t>Exact MOA unknown</a:t>
            </a:r>
          </a:p>
          <a:p>
            <a:pPr lvl="1"/>
            <a:r>
              <a:rPr lang="en-US" dirty="0" smtClean="0"/>
              <a:t>Exert toxic effects via liberation of phosphine gas that is produced by hydrolysis of zinc phosphide in a moist/acidic environment</a:t>
            </a:r>
          </a:p>
          <a:p>
            <a:pPr lvl="2"/>
            <a:r>
              <a:rPr lang="en-US" dirty="0" smtClean="0"/>
              <a:t>Postulated that phosphine gas inhibits cytochrome C oxidase with mitochondrial dysfunction and interruption of cellular respiration, inhibition of acetyl cholinesterase activity, formation of reactive hydroxyl radicals and inhibition of catalase and peroxidase</a:t>
            </a:r>
          </a:p>
          <a:p>
            <a:pPr lvl="1"/>
            <a:r>
              <a:rPr lang="en-US" dirty="0" smtClean="0"/>
              <a:t>Targets organs with the greatest oxygen requirements (brain, heart, liver, lung, kidneys)</a:t>
            </a:r>
          </a:p>
          <a:p>
            <a:pPr lvl="1"/>
            <a:r>
              <a:rPr lang="en-US" dirty="0" smtClean="0"/>
              <a:t>Phosphine gas has direct action upon pulmonary epithelial cells, gastric mucosal cells and myocardial cells</a:t>
            </a:r>
          </a:p>
          <a:p>
            <a:pPr lvl="1"/>
            <a:r>
              <a:rPr lang="en-US" dirty="0" smtClean="0"/>
              <a:t>Zinc is associated with vomiting</a:t>
            </a:r>
          </a:p>
          <a:p>
            <a:pPr lvl="1"/>
            <a:r>
              <a:rPr lang="en-US" dirty="0" smtClean="0"/>
              <a:t>Phosphide salt is corrosive</a:t>
            </a:r>
          </a:p>
          <a:p>
            <a:endParaRPr lang="en-US" dirty="0"/>
          </a:p>
        </p:txBody>
      </p:sp>
      <p:sp>
        <p:nvSpPr>
          <p:cNvPr id="3" name="Title 2"/>
          <p:cNvSpPr>
            <a:spLocks noGrp="1"/>
          </p:cNvSpPr>
          <p:nvPr>
            <p:ph type="title"/>
          </p:nvPr>
        </p:nvSpPr>
        <p:spPr>
          <a:xfrm>
            <a:off x="239357" y="228601"/>
            <a:ext cx="7543800" cy="914400"/>
          </a:xfrm>
        </p:spPr>
        <p:txBody>
          <a:bodyPr/>
          <a:lstStyle/>
          <a:p>
            <a:r>
              <a:rPr lang="en-US" dirty="0" smtClean="0"/>
              <a:t>Zinc phosphide</a:t>
            </a:r>
            <a:endParaRPr lang="en-US" dirty="0"/>
          </a:p>
        </p:txBody>
      </p:sp>
      <p:sp>
        <p:nvSpPr>
          <p:cNvPr id="4" name="TextBox 3"/>
          <p:cNvSpPr txBox="1"/>
          <p:nvPr/>
        </p:nvSpPr>
        <p:spPr>
          <a:xfrm>
            <a:off x="941295" y="6357332"/>
            <a:ext cx="7169688" cy="261610"/>
          </a:xfrm>
          <a:prstGeom prst="rect">
            <a:avLst/>
          </a:prstGeom>
          <a:noFill/>
        </p:spPr>
        <p:txBody>
          <a:bodyPr wrap="none" rtlCol="0">
            <a:spAutoFit/>
          </a:bodyPr>
          <a:lstStyle/>
          <a:p>
            <a:r>
              <a:rPr lang="en-US" sz="1100" dirty="0" smtClean="0"/>
              <a:t>Gray SL et al: Potential zinc phosphide rodenticide </a:t>
            </a:r>
            <a:r>
              <a:rPr lang="en-US" sz="1100" dirty="0" err="1" smtClean="0"/>
              <a:t>toxicosis</a:t>
            </a:r>
            <a:r>
              <a:rPr lang="en-US" sz="1100" dirty="0" smtClean="0"/>
              <a:t> in dogs: 362 cases (2004-2009).  </a:t>
            </a:r>
            <a:r>
              <a:rPr lang="en-US" sz="1100" i="1" dirty="0" smtClean="0"/>
              <a:t>JAVMA</a:t>
            </a:r>
            <a:r>
              <a:rPr lang="en-US" sz="1100" dirty="0" smtClean="0"/>
              <a:t> 2011; 239 (5)</a:t>
            </a:r>
            <a:endParaRPr lang="en-US" sz="1100" dirty="0"/>
          </a:p>
        </p:txBody>
      </p:sp>
    </p:spTree>
    <p:extLst>
      <p:ext uri="{BB962C8B-B14F-4D97-AF65-F5344CB8AC3E}">
        <p14:creationId xmlns:p14="http://schemas.microsoft.com/office/powerpoint/2010/main" xmlns="" val="20433685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4234" y="1368612"/>
            <a:ext cx="8725647" cy="5220447"/>
          </a:xfrm>
        </p:spPr>
        <p:txBody>
          <a:bodyPr>
            <a:normAutofit/>
          </a:bodyPr>
          <a:lstStyle/>
          <a:p>
            <a:r>
              <a:rPr lang="en-US" dirty="0" smtClean="0"/>
              <a:t>Clinical signs</a:t>
            </a:r>
          </a:p>
          <a:p>
            <a:pPr lvl="1"/>
            <a:r>
              <a:rPr lang="en-US" dirty="0" smtClean="0"/>
              <a:t>58.8% of dogs did not develop clinical signs</a:t>
            </a:r>
          </a:p>
          <a:p>
            <a:pPr lvl="1"/>
            <a:r>
              <a:rPr lang="en-US" dirty="0" smtClean="0"/>
              <a:t>Gastrointestinal signs most common (66.7%)</a:t>
            </a:r>
          </a:p>
          <a:p>
            <a:pPr lvl="1"/>
            <a:r>
              <a:rPr lang="en-US" dirty="0" smtClean="0"/>
              <a:t>Lethargy (17.8%)</a:t>
            </a:r>
          </a:p>
          <a:p>
            <a:pPr lvl="1"/>
            <a:r>
              <a:rPr lang="en-US" dirty="0" smtClean="0"/>
              <a:t>CNS signs (8.9%)</a:t>
            </a:r>
          </a:p>
          <a:p>
            <a:pPr lvl="1"/>
            <a:r>
              <a:rPr lang="en-US" b="1" dirty="0" smtClean="0"/>
              <a:t>Respiratory signs (3.3%)</a:t>
            </a:r>
          </a:p>
          <a:p>
            <a:pPr lvl="1"/>
            <a:r>
              <a:rPr lang="en-US" dirty="0" smtClean="0"/>
              <a:t>Cardiovascular signs (1.7%)</a:t>
            </a:r>
          </a:p>
          <a:p>
            <a:pPr lvl="1"/>
            <a:r>
              <a:rPr lang="en-US" dirty="0" smtClean="0"/>
              <a:t>Facial swelling</a:t>
            </a:r>
          </a:p>
          <a:p>
            <a:pPr lvl="1"/>
            <a:r>
              <a:rPr lang="en-US" dirty="0" smtClean="0"/>
              <a:t>Stiffness</a:t>
            </a:r>
          </a:p>
          <a:p>
            <a:r>
              <a:rPr lang="en-US" dirty="0" smtClean="0"/>
              <a:t>Diagnosis</a:t>
            </a:r>
          </a:p>
          <a:p>
            <a:pPr lvl="1"/>
            <a:r>
              <a:rPr lang="en-US" dirty="0" smtClean="0"/>
              <a:t>History of exposure</a:t>
            </a:r>
          </a:p>
          <a:p>
            <a:pPr lvl="1"/>
            <a:r>
              <a:rPr lang="en-US" dirty="0" smtClean="0"/>
              <a:t>Stomach contents/vomitus</a:t>
            </a:r>
          </a:p>
          <a:p>
            <a:pPr lvl="1"/>
            <a:r>
              <a:rPr lang="en-US" dirty="0" smtClean="0"/>
              <a:t>Post-mortem changes non-specific</a:t>
            </a:r>
          </a:p>
          <a:p>
            <a:pPr lvl="1"/>
            <a:r>
              <a:rPr lang="en-US" dirty="0" smtClean="0"/>
              <a:t>Zinc (or magnesium, aluminum) </a:t>
            </a:r>
            <a:endParaRPr lang="en-US" dirty="0"/>
          </a:p>
        </p:txBody>
      </p:sp>
      <p:sp>
        <p:nvSpPr>
          <p:cNvPr id="3" name="Title 2"/>
          <p:cNvSpPr>
            <a:spLocks noGrp="1"/>
          </p:cNvSpPr>
          <p:nvPr>
            <p:ph type="title"/>
          </p:nvPr>
        </p:nvSpPr>
        <p:spPr>
          <a:xfrm>
            <a:off x="388769" y="304800"/>
            <a:ext cx="7543800" cy="914400"/>
          </a:xfrm>
        </p:spPr>
        <p:txBody>
          <a:bodyPr/>
          <a:lstStyle/>
          <a:p>
            <a:r>
              <a:rPr lang="en-US" dirty="0" smtClean="0"/>
              <a:t>Zinc phosphide</a:t>
            </a:r>
            <a:endParaRPr lang="en-US" dirty="0"/>
          </a:p>
        </p:txBody>
      </p:sp>
      <p:sp>
        <p:nvSpPr>
          <p:cNvPr id="4" name="Rectangle 3"/>
          <p:cNvSpPr/>
          <p:nvPr/>
        </p:nvSpPr>
        <p:spPr>
          <a:xfrm>
            <a:off x="896470" y="6427113"/>
            <a:ext cx="7291295" cy="261610"/>
          </a:xfrm>
          <a:prstGeom prst="rect">
            <a:avLst/>
          </a:prstGeom>
        </p:spPr>
        <p:txBody>
          <a:bodyPr wrap="square">
            <a:spAutoFit/>
          </a:bodyPr>
          <a:lstStyle/>
          <a:p>
            <a:r>
              <a:rPr lang="en-US" sz="1100" dirty="0" smtClean="0"/>
              <a:t>Gray SL et al: Potential zinc phosphide rodenticide </a:t>
            </a:r>
            <a:r>
              <a:rPr lang="en-US" sz="1100" dirty="0" err="1" smtClean="0"/>
              <a:t>toxicosis</a:t>
            </a:r>
            <a:r>
              <a:rPr lang="en-US" sz="1100" dirty="0" smtClean="0"/>
              <a:t> in dogs: 362 cases (2004-2009).  </a:t>
            </a:r>
            <a:r>
              <a:rPr lang="en-US" sz="1100" i="1" dirty="0" smtClean="0"/>
              <a:t>JAVMA</a:t>
            </a:r>
            <a:r>
              <a:rPr lang="en-US" sz="1100" dirty="0" smtClean="0"/>
              <a:t> 2011; 239 (5)</a:t>
            </a:r>
            <a:endParaRPr lang="en-US" sz="1100" dirty="0"/>
          </a:p>
        </p:txBody>
      </p:sp>
      <p:pic>
        <p:nvPicPr>
          <p:cNvPr id="5" name="Picture 4"/>
          <p:cNvPicPr>
            <a:picLocks noChangeAspect="1"/>
          </p:cNvPicPr>
          <p:nvPr/>
        </p:nvPicPr>
        <p:blipFill>
          <a:blip r:embed="rId3"/>
          <a:stretch>
            <a:fillRect/>
          </a:stretch>
        </p:blipFill>
        <p:spPr>
          <a:xfrm>
            <a:off x="5375275" y="2813050"/>
            <a:ext cx="3251200" cy="2438400"/>
          </a:xfrm>
          <a:prstGeom prst="rect">
            <a:avLst/>
          </a:prstGeom>
        </p:spPr>
      </p:pic>
      <p:sp>
        <p:nvSpPr>
          <p:cNvPr id="6" name="Rectangle 5"/>
          <p:cNvSpPr/>
          <p:nvPr/>
        </p:nvSpPr>
        <p:spPr>
          <a:xfrm>
            <a:off x="4572000" y="5281910"/>
            <a:ext cx="4572000" cy="430887"/>
          </a:xfrm>
          <a:prstGeom prst="rect">
            <a:avLst/>
          </a:prstGeom>
        </p:spPr>
        <p:txBody>
          <a:bodyPr>
            <a:spAutoFit/>
          </a:bodyPr>
          <a:lstStyle/>
          <a:p>
            <a:r>
              <a:rPr lang="hr-HR" sz="1100" dirty="0" smtClean="0"/>
              <a:t>http://www.allproducts.com/manufacture100/tianjinzhaoji/product3-s.jpg</a:t>
            </a:r>
            <a:endParaRPr lang="en-US" sz="1100" dirty="0"/>
          </a:p>
        </p:txBody>
      </p:sp>
    </p:spTree>
    <p:extLst>
      <p:ext uri="{BB962C8B-B14F-4D97-AF65-F5344CB8AC3E}">
        <p14:creationId xmlns:p14="http://schemas.microsoft.com/office/powerpoint/2010/main" xmlns="" val="3295585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9474" y="1143001"/>
            <a:ext cx="8650643" cy="5431117"/>
          </a:xfrm>
        </p:spPr>
        <p:txBody>
          <a:bodyPr>
            <a:normAutofit/>
          </a:bodyPr>
          <a:lstStyle/>
          <a:p>
            <a:r>
              <a:rPr lang="en-US" dirty="0" smtClean="0"/>
              <a:t>Treatment</a:t>
            </a:r>
          </a:p>
          <a:p>
            <a:pPr lvl="1"/>
            <a:r>
              <a:rPr lang="en-US" dirty="0" smtClean="0"/>
              <a:t>Emesis induction</a:t>
            </a:r>
          </a:p>
          <a:p>
            <a:pPr lvl="1"/>
            <a:r>
              <a:rPr lang="en-US" dirty="0" smtClean="0"/>
              <a:t>Gastric lavage</a:t>
            </a:r>
          </a:p>
          <a:p>
            <a:pPr lvl="1"/>
            <a:r>
              <a:rPr lang="en-US" dirty="0" smtClean="0"/>
              <a:t>Activated charcoal</a:t>
            </a:r>
          </a:p>
          <a:p>
            <a:pPr lvl="1"/>
            <a:r>
              <a:rPr lang="en-US" dirty="0" smtClean="0"/>
              <a:t>Procedures to reduce phosphine gas liberation</a:t>
            </a:r>
          </a:p>
          <a:p>
            <a:pPr lvl="2"/>
            <a:r>
              <a:rPr lang="en-US" dirty="0" smtClean="0"/>
              <a:t>Magnesium or aluminum hydroxide and calcium carbonate</a:t>
            </a:r>
          </a:p>
          <a:p>
            <a:pPr lvl="2"/>
            <a:r>
              <a:rPr lang="en-US" dirty="0" smtClean="0"/>
              <a:t>Administration of a 5% solution of sodium bicarbonate prior to emesis/lavage</a:t>
            </a:r>
          </a:p>
          <a:p>
            <a:pPr lvl="2"/>
            <a:r>
              <a:rPr lang="en-US" dirty="0" smtClean="0"/>
              <a:t>Potassium permanganate</a:t>
            </a:r>
          </a:p>
          <a:p>
            <a:pPr lvl="2"/>
            <a:r>
              <a:rPr lang="en-US" dirty="0" smtClean="0"/>
              <a:t>Antacids</a:t>
            </a:r>
          </a:p>
          <a:p>
            <a:pPr lvl="1"/>
            <a:r>
              <a:rPr lang="en-US" dirty="0" smtClean="0"/>
              <a:t>Little evidence for activated charcoal</a:t>
            </a:r>
          </a:p>
          <a:p>
            <a:pPr lvl="1"/>
            <a:r>
              <a:rPr lang="en-US" dirty="0" smtClean="0"/>
              <a:t>Supportive care</a:t>
            </a:r>
          </a:p>
          <a:p>
            <a:r>
              <a:rPr lang="en-US" dirty="0" smtClean="0"/>
              <a:t>Prognosis</a:t>
            </a:r>
          </a:p>
          <a:p>
            <a:pPr lvl="1"/>
            <a:r>
              <a:rPr lang="en-US" dirty="0" smtClean="0"/>
              <a:t>5 </a:t>
            </a:r>
            <a:r>
              <a:rPr lang="en-US" dirty="0" err="1" smtClean="0"/>
              <a:t>nonsurvivors</a:t>
            </a:r>
            <a:r>
              <a:rPr lang="en-US" dirty="0" smtClean="0"/>
              <a:t> in retrospective study of 362 cases</a:t>
            </a:r>
          </a:p>
          <a:p>
            <a:pPr lvl="1"/>
            <a:r>
              <a:rPr lang="en-US" dirty="0" smtClean="0"/>
              <a:t>LD50 in dogs=20-40mg/kg</a:t>
            </a:r>
          </a:p>
          <a:p>
            <a:pPr lvl="2"/>
            <a:r>
              <a:rPr lang="en-US" dirty="0" smtClean="0"/>
              <a:t>Dogs ingesting bait on empty stomach have reportedly survived ingesting doses as high as 300mg/kg</a:t>
            </a:r>
          </a:p>
          <a:p>
            <a:pPr marL="384048" lvl="1" indent="0">
              <a:buNone/>
            </a:pPr>
            <a:endParaRPr lang="en-US" dirty="0"/>
          </a:p>
        </p:txBody>
      </p:sp>
      <p:sp>
        <p:nvSpPr>
          <p:cNvPr id="3" name="Title 2"/>
          <p:cNvSpPr>
            <a:spLocks noGrp="1"/>
          </p:cNvSpPr>
          <p:nvPr>
            <p:ph type="title"/>
          </p:nvPr>
        </p:nvSpPr>
        <p:spPr>
          <a:xfrm>
            <a:off x="209475" y="228601"/>
            <a:ext cx="7543800" cy="914400"/>
          </a:xfrm>
        </p:spPr>
        <p:txBody>
          <a:bodyPr/>
          <a:lstStyle/>
          <a:p>
            <a:r>
              <a:rPr lang="en-US" dirty="0" smtClean="0"/>
              <a:t>Zinc phosphide</a:t>
            </a:r>
            <a:endParaRPr lang="en-US" dirty="0"/>
          </a:p>
        </p:txBody>
      </p:sp>
      <p:sp>
        <p:nvSpPr>
          <p:cNvPr id="4" name="Rectangle 3"/>
          <p:cNvSpPr/>
          <p:nvPr/>
        </p:nvSpPr>
        <p:spPr>
          <a:xfrm>
            <a:off x="1120588" y="6400254"/>
            <a:ext cx="7306236" cy="261610"/>
          </a:xfrm>
          <a:prstGeom prst="rect">
            <a:avLst/>
          </a:prstGeom>
        </p:spPr>
        <p:txBody>
          <a:bodyPr wrap="square">
            <a:spAutoFit/>
          </a:bodyPr>
          <a:lstStyle/>
          <a:p>
            <a:r>
              <a:rPr lang="en-US" sz="1100" dirty="0" smtClean="0"/>
              <a:t>Gray SL et al: Potential zinc phosphide rodenticide </a:t>
            </a:r>
            <a:r>
              <a:rPr lang="en-US" sz="1100" dirty="0" err="1" smtClean="0"/>
              <a:t>toxicosis</a:t>
            </a:r>
            <a:r>
              <a:rPr lang="en-US" sz="1100" dirty="0" smtClean="0"/>
              <a:t> in dogs: 362 cases (2004-2009).  </a:t>
            </a:r>
            <a:r>
              <a:rPr lang="en-US" sz="1100" i="1" dirty="0" smtClean="0"/>
              <a:t>JAVMA</a:t>
            </a:r>
            <a:r>
              <a:rPr lang="en-US" sz="1100" dirty="0" smtClean="0"/>
              <a:t> 2011; 239 (5)</a:t>
            </a:r>
            <a:endParaRPr lang="en-US" sz="1100" dirty="0"/>
          </a:p>
        </p:txBody>
      </p:sp>
    </p:spTree>
    <p:extLst>
      <p:ext uri="{BB962C8B-B14F-4D97-AF65-F5344CB8AC3E}">
        <p14:creationId xmlns:p14="http://schemas.microsoft.com/office/powerpoint/2010/main" xmlns="" val="2106429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527469"/>
            <a:ext cx="8785198" cy="5713116"/>
          </a:xfrm>
        </p:spPr>
        <p:txBody>
          <a:bodyPr>
            <a:normAutofit/>
          </a:bodyPr>
          <a:lstStyle/>
          <a:p>
            <a:r>
              <a:rPr lang="en-US" dirty="0" smtClean="0"/>
              <a:t>Hydrophilic toxins lead to substantial immediate irritation of the upper portions of the airways (i.e. rhinitis and laryngospasm), limiting prolonged exposure of the lower airways</a:t>
            </a:r>
          </a:p>
          <a:p>
            <a:endParaRPr lang="en-US" dirty="0"/>
          </a:p>
          <a:p>
            <a:pPr marL="18288" indent="0">
              <a:buNone/>
            </a:pPr>
            <a:endParaRPr lang="en-US" dirty="0" smtClean="0"/>
          </a:p>
          <a:p>
            <a:r>
              <a:rPr lang="en-US" dirty="0" smtClean="0"/>
              <a:t>Lipophilic toxins are less noxious, resulting in considerable exposure and extensive damage of the lower portions of the airways</a:t>
            </a:r>
          </a:p>
          <a:p>
            <a:pPr lvl="1"/>
            <a:r>
              <a:rPr lang="en-US" dirty="0" smtClean="0"/>
              <a:t>Following inhalation, direct toxin-induced damage to the pulmonary parenchyma develops</a:t>
            </a:r>
          </a:p>
          <a:p>
            <a:pPr lvl="2"/>
            <a:r>
              <a:rPr lang="en-US" dirty="0" smtClean="0"/>
              <a:t>Loss of the epithelial cell barrier integrity and leakage of interstitial fluid into the alveoli</a:t>
            </a:r>
          </a:p>
          <a:p>
            <a:pPr marL="384048" lvl="1" indent="0">
              <a:buNone/>
            </a:pPr>
            <a:endParaRPr lang="en-US" dirty="0" smtClean="0"/>
          </a:p>
          <a:p>
            <a:pPr marL="384048" lvl="1" indent="0">
              <a:buNone/>
            </a:pPr>
            <a:endParaRPr lang="en-US" dirty="0"/>
          </a:p>
        </p:txBody>
      </p:sp>
      <p:sp>
        <p:nvSpPr>
          <p:cNvPr id="3" name="Title 2"/>
          <p:cNvSpPr>
            <a:spLocks noGrp="1"/>
          </p:cNvSpPr>
          <p:nvPr>
            <p:ph type="title"/>
          </p:nvPr>
        </p:nvSpPr>
        <p:spPr>
          <a:xfrm>
            <a:off x="278889" y="457200"/>
            <a:ext cx="7543800" cy="914400"/>
          </a:xfrm>
        </p:spPr>
        <p:txBody>
          <a:bodyPr/>
          <a:lstStyle/>
          <a:p>
            <a:r>
              <a:rPr lang="en-US" dirty="0" smtClean="0"/>
              <a:t>Inhaled toxins</a:t>
            </a:r>
            <a:endParaRPr lang="en-US" dirty="0"/>
          </a:p>
        </p:txBody>
      </p:sp>
      <p:sp>
        <p:nvSpPr>
          <p:cNvPr id="4" name="Rectangle 3"/>
          <p:cNvSpPr/>
          <p:nvPr/>
        </p:nvSpPr>
        <p:spPr>
          <a:xfrm>
            <a:off x="278889" y="6126807"/>
            <a:ext cx="8640993" cy="430887"/>
          </a:xfrm>
          <a:prstGeom prst="rect">
            <a:avLst/>
          </a:prstGeom>
        </p:spPr>
        <p:txBody>
          <a:bodyPr wrap="square">
            <a:spAutoFit/>
          </a:bodyPr>
          <a:lstStyle/>
          <a:p>
            <a:r>
              <a:rPr lang="en-US" sz="1100" dirty="0" smtClean="0"/>
              <a:t>Young BC, Strom AM, </a:t>
            </a:r>
            <a:r>
              <a:rPr lang="en-US" sz="1100" dirty="0" err="1" smtClean="0"/>
              <a:t>Prittie</a:t>
            </a:r>
            <a:r>
              <a:rPr lang="en-US" sz="1100" dirty="0" smtClean="0"/>
              <a:t> JE, Barton LJ: Toxic pneumonitis caused by inhalation of hydrocarbon waterproofing spray in two dogs. </a:t>
            </a:r>
          </a:p>
          <a:p>
            <a:r>
              <a:rPr lang="en-US" sz="1100" dirty="0" smtClean="0"/>
              <a:t> </a:t>
            </a:r>
            <a:r>
              <a:rPr lang="en-US" sz="1100" i="1" dirty="0" smtClean="0"/>
              <a:t>JAVMA</a:t>
            </a:r>
            <a:r>
              <a:rPr lang="en-US" sz="1100" dirty="0" smtClean="0"/>
              <a:t> 2007 231 (1).</a:t>
            </a:r>
            <a:endParaRPr lang="en-US" sz="1100" dirty="0"/>
          </a:p>
        </p:txBody>
      </p:sp>
    </p:spTree>
    <p:extLst>
      <p:ext uri="{BB962C8B-B14F-4D97-AF65-F5344CB8AC3E}">
        <p14:creationId xmlns:p14="http://schemas.microsoft.com/office/powerpoint/2010/main" xmlns="" val="42274810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2224" y="1400358"/>
            <a:ext cx="8632711" cy="5142857"/>
          </a:xfrm>
        </p:spPr>
        <p:txBody>
          <a:bodyPr>
            <a:normAutofit/>
          </a:bodyPr>
          <a:lstStyle/>
          <a:p>
            <a:pPr marL="18288" indent="0">
              <a:buNone/>
            </a:pPr>
            <a:r>
              <a:rPr lang="en-US" sz="2800" dirty="0" smtClean="0"/>
              <a:t>Pathophysiology of toxic pneumonitis</a:t>
            </a:r>
          </a:p>
          <a:p>
            <a:r>
              <a:rPr lang="en-US" dirty="0" smtClean="0"/>
              <a:t>Phase I:</a:t>
            </a:r>
          </a:p>
          <a:p>
            <a:pPr lvl="1"/>
            <a:r>
              <a:rPr lang="en-US" dirty="0" smtClean="0"/>
              <a:t>Damage to the bronchial and alveolar epithelium and pulmonary capillary endothelium</a:t>
            </a:r>
          </a:p>
          <a:p>
            <a:pPr lvl="2"/>
            <a:r>
              <a:rPr lang="en-US" dirty="0" smtClean="0"/>
              <a:t>Pulmonary capillary permeability increases following stimulation of sensory neurons in the tracheobronchial smooth muscle</a:t>
            </a:r>
          </a:p>
          <a:p>
            <a:pPr lvl="3"/>
            <a:r>
              <a:rPr lang="en-US" dirty="0" smtClean="0"/>
              <a:t>Induces release of multiple </a:t>
            </a:r>
            <a:r>
              <a:rPr lang="en-US" dirty="0" err="1" smtClean="0"/>
              <a:t>tachykinin</a:t>
            </a:r>
            <a:r>
              <a:rPr lang="en-US" dirty="0" smtClean="0"/>
              <a:t> neuropeptides (substance P and </a:t>
            </a:r>
            <a:r>
              <a:rPr lang="en-US" dirty="0" err="1" smtClean="0"/>
              <a:t>neurokinin</a:t>
            </a:r>
            <a:r>
              <a:rPr lang="en-US" dirty="0" smtClean="0"/>
              <a:t> A), resulting in neurogenic inflammation, bronchoconstriction, mucus secretion, cough, vasodilation and increased vascular permeability</a:t>
            </a:r>
          </a:p>
          <a:p>
            <a:pPr lvl="1"/>
            <a:r>
              <a:rPr lang="en-US" dirty="0" smtClean="0"/>
              <a:t>Maximal 1-2 hours after</a:t>
            </a:r>
          </a:p>
          <a:p>
            <a:pPr lvl="1"/>
            <a:r>
              <a:rPr lang="en-US" dirty="0" smtClean="0"/>
              <a:t>Histologically- epithelial and endothelial degeneration, necrosis of type I alveolar cells and </a:t>
            </a:r>
            <a:r>
              <a:rPr lang="en-US" dirty="0" err="1" smtClean="0"/>
              <a:t>intraalveolar</a:t>
            </a:r>
            <a:r>
              <a:rPr lang="en-US" dirty="0" smtClean="0"/>
              <a:t> hemorrhage</a:t>
            </a:r>
          </a:p>
        </p:txBody>
      </p:sp>
      <p:sp>
        <p:nvSpPr>
          <p:cNvPr id="3" name="Title 2"/>
          <p:cNvSpPr>
            <a:spLocks noGrp="1"/>
          </p:cNvSpPr>
          <p:nvPr>
            <p:ph type="title"/>
          </p:nvPr>
        </p:nvSpPr>
        <p:spPr>
          <a:xfrm>
            <a:off x="368209" y="485958"/>
            <a:ext cx="7543800" cy="914400"/>
          </a:xfrm>
        </p:spPr>
        <p:txBody>
          <a:bodyPr/>
          <a:lstStyle/>
          <a:p>
            <a:r>
              <a:rPr lang="en-US" dirty="0" smtClean="0"/>
              <a:t>Inhaled toxins</a:t>
            </a:r>
            <a:endParaRPr lang="en-US" dirty="0"/>
          </a:p>
        </p:txBody>
      </p:sp>
      <p:sp>
        <p:nvSpPr>
          <p:cNvPr id="5" name="TextBox 4"/>
          <p:cNvSpPr txBox="1"/>
          <p:nvPr/>
        </p:nvSpPr>
        <p:spPr>
          <a:xfrm>
            <a:off x="172224" y="6127614"/>
            <a:ext cx="8873687" cy="261610"/>
          </a:xfrm>
          <a:prstGeom prst="rect">
            <a:avLst/>
          </a:prstGeom>
          <a:noFill/>
        </p:spPr>
        <p:txBody>
          <a:bodyPr wrap="none" rtlCol="0">
            <a:spAutoFit/>
          </a:bodyPr>
          <a:lstStyle/>
          <a:p>
            <a:r>
              <a:rPr lang="en-US" sz="1100" dirty="0" err="1" smtClean="0"/>
              <a:t>Goggs</a:t>
            </a:r>
            <a:r>
              <a:rPr lang="en-US" sz="1100" dirty="0" smtClean="0"/>
              <a:t> R and </a:t>
            </a:r>
            <a:r>
              <a:rPr lang="en-US" sz="1100" dirty="0" err="1" smtClean="0"/>
              <a:t>Boag</a:t>
            </a:r>
            <a:r>
              <a:rPr lang="en-US" sz="1100" dirty="0" smtClean="0"/>
              <a:t> AK: </a:t>
            </a:r>
            <a:r>
              <a:rPr lang="en-US" sz="1100" i="1" dirty="0" smtClean="0"/>
              <a:t>Aspiration pneumonitis and </a:t>
            </a:r>
            <a:r>
              <a:rPr lang="en-US" sz="1100" i="1" dirty="0" err="1" smtClean="0"/>
              <a:t>penumonia</a:t>
            </a:r>
            <a:r>
              <a:rPr lang="en-US" sz="1100" i="1" dirty="0" smtClean="0"/>
              <a:t>. </a:t>
            </a:r>
            <a:r>
              <a:rPr lang="en-US" sz="1100" dirty="0" smtClean="0"/>
              <a:t>In </a:t>
            </a:r>
            <a:r>
              <a:rPr lang="en-US" sz="1100" u="sng" dirty="0" smtClean="0"/>
              <a:t>Small Animal Critical Care Medicine</a:t>
            </a:r>
            <a:r>
              <a:rPr lang="en-US" sz="1100" dirty="0" smtClean="0"/>
              <a:t> by Silverstein DC and Hopper K 2009.</a:t>
            </a:r>
            <a:endParaRPr lang="en-US" sz="1100" u="sng" dirty="0"/>
          </a:p>
        </p:txBody>
      </p:sp>
    </p:spTree>
    <p:extLst>
      <p:ext uri="{BB962C8B-B14F-4D97-AF65-F5344CB8AC3E}">
        <p14:creationId xmlns:p14="http://schemas.microsoft.com/office/powerpoint/2010/main" xmlns="" val="23033146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4457" y="1314263"/>
            <a:ext cx="8565894" cy="5250475"/>
          </a:xfrm>
        </p:spPr>
        <p:txBody>
          <a:bodyPr>
            <a:normAutofit/>
          </a:bodyPr>
          <a:lstStyle/>
          <a:p>
            <a:pPr marL="18288" indent="0">
              <a:buNone/>
            </a:pPr>
            <a:r>
              <a:rPr lang="en-US" sz="2800" dirty="0" smtClean="0"/>
              <a:t>Pathophysiology of toxic pneumonitis</a:t>
            </a:r>
          </a:p>
          <a:p>
            <a:r>
              <a:rPr lang="en-US" dirty="0" smtClean="0"/>
              <a:t>Phase II:</a:t>
            </a:r>
          </a:p>
          <a:p>
            <a:pPr lvl="1"/>
            <a:r>
              <a:rPr lang="en-US" dirty="0" smtClean="0"/>
              <a:t>Increases in pulmonary capillary permeability and protein extravasation </a:t>
            </a:r>
          </a:p>
          <a:p>
            <a:pPr lvl="2"/>
            <a:r>
              <a:rPr lang="en-US" dirty="0" smtClean="0"/>
              <a:t>Extensive pulmonary edema formation, compromised gas exchange and depletion of intravascular volume</a:t>
            </a:r>
          </a:p>
          <a:p>
            <a:pPr lvl="1"/>
            <a:r>
              <a:rPr lang="en-US" dirty="0" smtClean="0"/>
              <a:t>Neutrophils are attracted by chemotactic mediators including IL-8, TNF-alpha and macrophage inflammatory protein-2</a:t>
            </a:r>
          </a:p>
          <a:p>
            <a:pPr lvl="2"/>
            <a:r>
              <a:rPr lang="en-US" dirty="0" smtClean="0"/>
              <a:t>Neutrophils damage tissue by production and release of oxygen free radicals and </a:t>
            </a:r>
            <a:r>
              <a:rPr lang="en-US" dirty="0" err="1" smtClean="0"/>
              <a:t>proteolytic</a:t>
            </a:r>
            <a:r>
              <a:rPr lang="en-US" dirty="0" smtClean="0"/>
              <a:t> enzymes</a:t>
            </a:r>
          </a:p>
          <a:p>
            <a:pPr lvl="1"/>
            <a:r>
              <a:rPr lang="en-US" dirty="0" smtClean="0"/>
              <a:t>Starts 4-6 hours after inhalation and may continue for up to 2 days</a:t>
            </a:r>
          </a:p>
          <a:p>
            <a:pPr marL="18288" indent="0">
              <a:buNone/>
            </a:pPr>
            <a:r>
              <a:rPr lang="en-US" sz="2800" dirty="0" smtClean="0"/>
              <a:t> </a:t>
            </a:r>
            <a:endParaRPr lang="en-US" sz="2800" dirty="0"/>
          </a:p>
        </p:txBody>
      </p:sp>
      <p:sp>
        <p:nvSpPr>
          <p:cNvPr id="3" name="Title 2"/>
          <p:cNvSpPr>
            <a:spLocks noGrp="1"/>
          </p:cNvSpPr>
          <p:nvPr>
            <p:ph type="title"/>
          </p:nvPr>
        </p:nvSpPr>
        <p:spPr>
          <a:xfrm>
            <a:off x="174457" y="399863"/>
            <a:ext cx="7543800" cy="914400"/>
          </a:xfrm>
        </p:spPr>
        <p:txBody>
          <a:bodyPr/>
          <a:lstStyle/>
          <a:p>
            <a:r>
              <a:rPr lang="en-US" dirty="0" smtClean="0"/>
              <a:t>Inhaled toxins</a:t>
            </a:r>
            <a:endParaRPr lang="en-US" dirty="0"/>
          </a:p>
        </p:txBody>
      </p:sp>
      <p:sp>
        <p:nvSpPr>
          <p:cNvPr id="4" name="Rectangle 3"/>
          <p:cNvSpPr/>
          <p:nvPr/>
        </p:nvSpPr>
        <p:spPr>
          <a:xfrm>
            <a:off x="174457" y="5840272"/>
            <a:ext cx="9405484" cy="261610"/>
          </a:xfrm>
          <a:prstGeom prst="rect">
            <a:avLst/>
          </a:prstGeom>
        </p:spPr>
        <p:txBody>
          <a:bodyPr wrap="square">
            <a:spAutoFit/>
          </a:bodyPr>
          <a:lstStyle/>
          <a:p>
            <a:r>
              <a:rPr lang="en-US" sz="1100" dirty="0" err="1" smtClean="0"/>
              <a:t>Goggs</a:t>
            </a:r>
            <a:r>
              <a:rPr lang="en-US" sz="1100" dirty="0" smtClean="0"/>
              <a:t> R and </a:t>
            </a:r>
            <a:r>
              <a:rPr lang="en-US" sz="1100" dirty="0" err="1" smtClean="0"/>
              <a:t>Boag</a:t>
            </a:r>
            <a:r>
              <a:rPr lang="en-US" sz="1100" dirty="0" smtClean="0"/>
              <a:t> AK: </a:t>
            </a:r>
            <a:r>
              <a:rPr lang="en-US" sz="1100" i="1" dirty="0" smtClean="0"/>
              <a:t>Aspiration pneumonitis and </a:t>
            </a:r>
            <a:r>
              <a:rPr lang="en-US" sz="1100" i="1" dirty="0" err="1" smtClean="0"/>
              <a:t>penumonia</a:t>
            </a:r>
            <a:r>
              <a:rPr lang="en-US" sz="1100" i="1" dirty="0" smtClean="0"/>
              <a:t>. </a:t>
            </a:r>
            <a:r>
              <a:rPr lang="en-US" sz="1100" dirty="0" smtClean="0"/>
              <a:t>In </a:t>
            </a:r>
            <a:r>
              <a:rPr lang="en-US" sz="1100" u="sng" dirty="0" smtClean="0"/>
              <a:t>Small Animal Critical Care Medicine</a:t>
            </a:r>
            <a:r>
              <a:rPr lang="en-US" sz="1100" dirty="0" smtClean="0"/>
              <a:t> by Silverstein DC and Hopper K 2009.</a:t>
            </a:r>
            <a:endParaRPr lang="en-US" sz="1100" u="sng" dirty="0"/>
          </a:p>
        </p:txBody>
      </p:sp>
    </p:spTree>
    <p:extLst>
      <p:ext uri="{BB962C8B-B14F-4D97-AF65-F5344CB8AC3E}">
        <p14:creationId xmlns:p14="http://schemas.microsoft.com/office/powerpoint/2010/main" xmlns="" val="37542556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88218" y="1124834"/>
            <a:ext cx="8611184" cy="5142858"/>
          </a:xfrm>
        </p:spPr>
        <p:txBody>
          <a:bodyPr>
            <a:normAutofit/>
          </a:bodyPr>
          <a:lstStyle/>
          <a:p>
            <a:pPr marL="18288" indent="0">
              <a:buNone/>
            </a:pPr>
            <a:r>
              <a:rPr lang="en-US" sz="2800" dirty="0" smtClean="0"/>
              <a:t>Pathophysiology of toxic pneumonitis</a:t>
            </a:r>
          </a:p>
          <a:p>
            <a:pPr marL="18288" indent="0">
              <a:buNone/>
            </a:pPr>
            <a:endParaRPr lang="en-US" sz="2800" dirty="0" smtClean="0"/>
          </a:p>
          <a:p>
            <a:r>
              <a:rPr lang="en-US" dirty="0" smtClean="0"/>
              <a:t>Other characteristic changes:</a:t>
            </a:r>
          </a:p>
          <a:p>
            <a:pPr lvl="1"/>
            <a:r>
              <a:rPr lang="en-US" dirty="0" smtClean="0"/>
              <a:t>Inhaled aerosols primarily damage the tight junctions between epithelial cells, thereby interfering with the </a:t>
            </a:r>
            <a:r>
              <a:rPr lang="en-US" dirty="0" err="1" smtClean="0"/>
              <a:t>mucociliary</a:t>
            </a:r>
            <a:r>
              <a:rPr lang="en-US" dirty="0" smtClean="0"/>
              <a:t> apparatus</a:t>
            </a:r>
          </a:p>
          <a:p>
            <a:pPr lvl="1"/>
            <a:r>
              <a:rPr lang="en-US" dirty="0"/>
              <a:t>I</a:t>
            </a:r>
            <a:r>
              <a:rPr lang="en-US" dirty="0" smtClean="0"/>
              <a:t>nflammatory debris can obstruct small airways and cause bronchoconstriction</a:t>
            </a:r>
          </a:p>
          <a:p>
            <a:pPr lvl="1"/>
            <a:r>
              <a:rPr lang="en-US" dirty="0" smtClean="0"/>
              <a:t>Direct disruption of surfactant</a:t>
            </a:r>
          </a:p>
          <a:p>
            <a:pPr lvl="1"/>
            <a:endParaRPr lang="en-US" dirty="0"/>
          </a:p>
        </p:txBody>
      </p:sp>
      <p:sp>
        <p:nvSpPr>
          <p:cNvPr id="3" name="Title 2"/>
          <p:cNvSpPr>
            <a:spLocks noGrp="1"/>
          </p:cNvSpPr>
          <p:nvPr>
            <p:ph type="title"/>
          </p:nvPr>
        </p:nvSpPr>
        <p:spPr>
          <a:xfrm>
            <a:off x="411265" y="464434"/>
            <a:ext cx="7543800" cy="914400"/>
          </a:xfrm>
        </p:spPr>
        <p:txBody>
          <a:bodyPr/>
          <a:lstStyle/>
          <a:p>
            <a:r>
              <a:rPr lang="en-US" dirty="0" smtClean="0"/>
              <a:t>Inhaled toxins</a:t>
            </a:r>
            <a:endParaRPr lang="en-US" dirty="0"/>
          </a:p>
        </p:txBody>
      </p:sp>
      <p:sp>
        <p:nvSpPr>
          <p:cNvPr id="4" name="TextBox 3"/>
          <p:cNvSpPr txBox="1"/>
          <p:nvPr/>
        </p:nvSpPr>
        <p:spPr>
          <a:xfrm>
            <a:off x="288218" y="5573059"/>
            <a:ext cx="8495817" cy="430887"/>
          </a:xfrm>
          <a:prstGeom prst="rect">
            <a:avLst/>
          </a:prstGeom>
          <a:noFill/>
        </p:spPr>
        <p:txBody>
          <a:bodyPr wrap="none" rtlCol="0">
            <a:spAutoFit/>
          </a:bodyPr>
          <a:lstStyle/>
          <a:p>
            <a:r>
              <a:rPr lang="en-US" sz="1100" dirty="0" smtClean="0"/>
              <a:t>Young BC, Strom AM, </a:t>
            </a:r>
            <a:r>
              <a:rPr lang="en-US" sz="1100" dirty="0" err="1" smtClean="0"/>
              <a:t>Prittie</a:t>
            </a:r>
            <a:r>
              <a:rPr lang="en-US" sz="1100" dirty="0" smtClean="0"/>
              <a:t> JE, Barton LJ: Toxic pneumonitis caused by inhalation of hydrocarbon waterproofing spray in two dogs. </a:t>
            </a:r>
          </a:p>
          <a:p>
            <a:r>
              <a:rPr lang="en-US" sz="1100" dirty="0" smtClean="0"/>
              <a:t> </a:t>
            </a:r>
            <a:r>
              <a:rPr lang="en-US" sz="1100" i="1" dirty="0" smtClean="0"/>
              <a:t>JAVMA</a:t>
            </a:r>
            <a:r>
              <a:rPr lang="en-US" sz="1100" dirty="0"/>
              <a:t> </a:t>
            </a:r>
            <a:r>
              <a:rPr lang="en-US" sz="1100" dirty="0" smtClean="0"/>
              <a:t>2007 231 (1).</a:t>
            </a:r>
            <a:endParaRPr lang="en-US" sz="1100" dirty="0"/>
          </a:p>
        </p:txBody>
      </p:sp>
    </p:spTree>
    <p:extLst>
      <p:ext uri="{BB962C8B-B14F-4D97-AF65-F5344CB8AC3E}">
        <p14:creationId xmlns:p14="http://schemas.microsoft.com/office/powerpoint/2010/main" xmlns="" val="11647088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4118" y="914400"/>
            <a:ext cx="8665882" cy="5384800"/>
          </a:xfrm>
        </p:spPr>
        <p:txBody>
          <a:bodyPr>
            <a:normAutofit/>
          </a:bodyPr>
          <a:lstStyle/>
          <a:p>
            <a:r>
              <a:rPr lang="en-US" dirty="0" smtClean="0"/>
              <a:t>Hydrocarbons</a:t>
            </a:r>
          </a:p>
          <a:p>
            <a:r>
              <a:rPr lang="en-US" dirty="0" smtClean="0"/>
              <a:t>Volatile oils</a:t>
            </a:r>
          </a:p>
          <a:p>
            <a:pPr algn="just"/>
            <a:r>
              <a:rPr lang="en-US" dirty="0" smtClean="0"/>
              <a:t>Hypochlorite salts</a:t>
            </a:r>
          </a:p>
          <a:p>
            <a:pPr lvl="1" algn="just"/>
            <a:r>
              <a:rPr lang="en-US" dirty="0" smtClean="0"/>
              <a:t>Bleaches</a:t>
            </a:r>
          </a:p>
          <a:p>
            <a:pPr lvl="1" algn="just"/>
            <a:r>
              <a:rPr lang="en-US" dirty="0" smtClean="0"/>
              <a:t>Detergents</a:t>
            </a:r>
          </a:p>
          <a:p>
            <a:pPr lvl="1" algn="just"/>
            <a:r>
              <a:rPr lang="en-US" dirty="0" smtClean="0"/>
              <a:t>Disinfectants</a:t>
            </a:r>
          </a:p>
          <a:p>
            <a:pPr lvl="1" algn="just"/>
            <a:r>
              <a:rPr lang="en-US" dirty="0" smtClean="0"/>
              <a:t>Swimming pool cleaners</a:t>
            </a:r>
          </a:p>
          <a:p>
            <a:pPr algn="just"/>
            <a:r>
              <a:rPr lang="en-US" dirty="0" smtClean="0"/>
              <a:t>Toxic black mold</a:t>
            </a:r>
          </a:p>
          <a:p>
            <a:pPr algn="just"/>
            <a:r>
              <a:rPr lang="en-US" dirty="0" smtClean="0"/>
              <a:t>Toxic metals</a:t>
            </a:r>
          </a:p>
          <a:p>
            <a:pPr algn="just"/>
            <a:r>
              <a:rPr lang="en-US" dirty="0" smtClean="0"/>
              <a:t>Second hand smoke inhalation</a:t>
            </a:r>
          </a:p>
          <a:p>
            <a:pPr lvl="1"/>
            <a:endParaRPr lang="en-US" dirty="0"/>
          </a:p>
        </p:txBody>
      </p:sp>
      <p:sp>
        <p:nvSpPr>
          <p:cNvPr id="3" name="Title 2"/>
          <p:cNvSpPr>
            <a:spLocks noGrp="1"/>
          </p:cNvSpPr>
          <p:nvPr>
            <p:ph type="title"/>
          </p:nvPr>
        </p:nvSpPr>
        <p:spPr>
          <a:xfrm>
            <a:off x="224118" y="0"/>
            <a:ext cx="7543800" cy="914400"/>
          </a:xfrm>
        </p:spPr>
        <p:txBody>
          <a:bodyPr/>
          <a:lstStyle/>
          <a:p>
            <a:r>
              <a:rPr lang="en-US" dirty="0" smtClean="0"/>
              <a:t>Inhaled toxins</a:t>
            </a:r>
            <a:endParaRPr lang="en-US" dirty="0"/>
          </a:p>
        </p:txBody>
      </p:sp>
      <p:sp>
        <p:nvSpPr>
          <p:cNvPr id="6" name="Rectangle 5"/>
          <p:cNvSpPr/>
          <p:nvPr/>
        </p:nvSpPr>
        <p:spPr>
          <a:xfrm>
            <a:off x="224118" y="6126806"/>
            <a:ext cx="8665882" cy="769441"/>
          </a:xfrm>
          <a:prstGeom prst="rect">
            <a:avLst/>
          </a:prstGeom>
        </p:spPr>
        <p:txBody>
          <a:bodyPr wrap="square">
            <a:spAutoFit/>
          </a:bodyPr>
          <a:lstStyle/>
          <a:p>
            <a:r>
              <a:rPr lang="en-US" sz="1100" dirty="0" smtClean="0"/>
              <a:t>Young BC, Strom AM, </a:t>
            </a:r>
            <a:r>
              <a:rPr lang="en-US" sz="1100" dirty="0" err="1" smtClean="0"/>
              <a:t>Prittie</a:t>
            </a:r>
            <a:r>
              <a:rPr lang="en-US" sz="1100" dirty="0" smtClean="0"/>
              <a:t> JE, Barton LJ: Toxic pneumonitis caused by inhalation of hydrocarbon waterproofing spray in two dogs. </a:t>
            </a:r>
          </a:p>
          <a:p>
            <a:r>
              <a:rPr lang="en-US" sz="1100" dirty="0" smtClean="0"/>
              <a:t> </a:t>
            </a:r>
            <a:r>
              <a:rPr lang="en-US" sz="1100" i="1" dirty="0" smtClean="0"/>
              <a:t>JAVMA</a:t>
            </a:r>
            <a:r>
              <a:rPr lang="en-US" sz="1100" dirty="0" smtClean="0"/>
              <a:t> 2007 231 (1).</a:t>
            </a:r>
          </a:p>
          <a:p>
            <a:r>
              <a:rPr lang="en-US" sz="1100" dirty="0" smtClean="0"/>
              <a:t>ASPCA poison control</a:t>
            </a:r>
          </a:p>
          <a:p>
            <a:endParaRPr lang="en-US" sz="1100" dirty="0"/>
          </a:p>
        </p:txBody>
      </p:sp>
      <p:pic>
        <p:nvPicPr>
          <p:cNvPr id="7" name="Picture 6"/>
          <p:cNvPicPr>
            <a:picLocks noChangeAspect="1"/>
          </p:cNvPicPr>
          <p:nvPr/>
        </p:nvPicPr>
        <p:blipFill>
          <a:blip r:embed="rId3"/>
          <a:stretch>
            <a:fillRect/>
          </a:stretch>
        </p:blipFill>
        <p:spPr>
          <a:xfrm>
            <a:off x="4302813" y="1571624"/>
            <a:ext cx="4018862" cy="2746375"/>
          </a:xfrm>
          <a:prstGeom prst="rect">
            <a:avLst/>
          </a:prstGeom>
        </p:spPr>
      </p:pic>
      <p:sp>
        <p:nvSpPr>
          <p:cNvPr id="8" name="Rectangle 7"/>
          <p:cNvSpPr/>
          <p:nvPr/>
        </p:nvSpPr>
        <p:spPr>
          <a:xfrm>
            <a:off x="4302813" y="4471085"/>
            <a:ext cx="4572000" cy="230832"/>
          </a:xfrm>
          <a:prstGeom prst="rect">
            <a:avLst/>
          </a:prstGeom>
        </p:spPr>
        <p:txBody>
          <a:bodyPr>
            <a:spAutoFit/>
          </a:bodyPr>
          <a:lstStyle/>
          <a:p>
            <a:r>
              <a:rPr lang="en-US" sz="900" dirty="0" smtClean="0"/>
              <a:t>http://</a:t>
            </a:r>
            <a:r>
              <a:rPr lang="en-US" sz="900" dirty="0" err="1" smtClean="0"/>
              <a:t>firelink.monster.com</a:t>
            </a:r>
            <a:r>
              <a:rPr lang="en-US" sz="900" dirty="0" smtClean="0"/>
              <a:t>/</a:t>
            </a:r>
            <a:r>
              <a:rPr lang="en-US" sz="900" dirty="0" err="1" smtClean="0"/>
              <a:t>nfs</a:t>
            </a:r>
            <a:r>
              <a:rPr lang="en-US" sz="900" dirty="0" smtClean="0"/>
              <a:t>/</a:t>
            </a:r>
            <a:r>
              <a:rPr lang="en-US" sz="900" dirty="0" err="1" smtClean="0"/>
              <a:t>firelink</a:t>
            </a:r>
            <a:r>
              <a:rPr lang="en-US" sz="900" dirty="0" smtClean="0"/>
              <a:t>/</a:t>
            </a:r>
            <a:r>
              <a:rPr lang="en-US" sz="900" dirty="0" err="1" smtClean="0"/>
              <a:t>attachment_images</a:t>
            </a:r>
            <a:r>
              <a:rPr lang="en-US" sz="900" dirty="0" smtClean="0"/>
              <a:t>/0014/2747/</a:t>
            </a:r>
            <a:r>
              <a:rPr lang="en-US" sz="900" dirty="0" err="1" smtClean="0"/>
              <a:t>scba.jpg</a:t>
            </a:r>
            <a:endParaRPr lang="en-US" sz="900" dirty="0"/>
          </a:p>
        </p:txBody>
      </p:sp>
    </p:spTree>
    <p:extLst>
      <p:ext uri="{BB962C8B-B14F-4D97-AF65-F5344CB8AC3E}">
        <p14:creationId xmlns:p14="http://schemas.microsoft.com/office/powerpoint/2010/main" xmlns="" val="30599997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9123" y="1830295"/>
            <a:ext cx="8501230" cy="5236882"/>
          </a:xfrm>
        </p:spPr>
        <p:txBody>
          <a:bodyPr>
            <a:normAutofit fontScale="85000" lnSpcReduction="10000"/>
          </a:bodyPr>
          <a:lstStyle/>
          <a:p>
            <a:pPr marL="18288" indent="0">
              <a:buNone/>
            </a:pPr>
            <a:r>
              <a:rPr lang="en-US" sz="2800" dirty="0" smtClean="0"/>
              <a:t>Human literature</a:t>
            </a:r>
          </a:p>
          <a:p>
            <a:r>
              <a:rPr lang="en-US" dirty="0" smtClean="0"/>
              <a:t>Diagnosed on the basis of history, signs and findings of thoracic radiography/CT and analysis of </a:t>
            </a:r>
            <a:r>
              <a:rPr lang="en-US" dirty="0" err="1" smtClean="0"/>
              <a:t>bronchoalveolar</a:t>
            </a:r>
            <a:r>
              <a:rPr lang="en-US" dirty="0" smtClean="0"/>
              <a:t> lavage fluid</a:t>
            </a:r>
          </a:p>
          <a:p>
            <a:pPr lvl="1"/>
            <a:r>
              <a:rPr lang="en-US" dirty="0" smtClean="0"/>
              <a:t>History- progressive cough and dyspnea over the course of 1-48 hours</a:t>
            </a:r>
          </a:p>
          <a:p>
            <a:pPr lvl="1"/>
            <a:r>
              <a:rPr lang="en-US" dirty="0" smtClean="0"/>
              <a:t>Radiography- bilateral infiltrates (interstitial to alveolar)</a:t>
            </a:r>
          </a:p>
          <a:p>
            <a:pPr lvl="1"/>
            <a:r>
              <a:rPr lang="en-US" dirty="0" smtClean="0"/>
              <a:t>Inflammatory BAL without evidence of bacteria</a:t>
            </a:r>
          </a:p>
          <a:p>
            <a:pPr lvl="1"/>
            <a:r>
              <a:rPr lang="en-US" dirty="0" smtClean="0"/>
              <a:t>Histology- extensive </a:t>
            </a:r>
            <a:r>
              <a:rPr lang="en-US" dirty="0" err="1" smtClean="0"/>
              <a:t>alveolitis</a:t>
            </a:r>
            <a:r>
              <a:rPr lang="en-US" dirty="0" smtClean="0"/>
              <a:t> with neutrophil and eosinophil infiltration</a:t>
            </a:r>
          </a:p>
          <a:p>
            <a:r>
              <a:rPr lang="en-US" dirty="0" smtClean="0"/>
              <a:t>Respiratory effects can be mild and self-limiting or can progress to fulminant non-cardiogenic pulmonary edema or acute respiratory distress syndrome</a:t>
            </a:r>
          </a:p>
          <a:p>
            <a:r>
              <a:rPr lang="en-US" dirty="0" smtClean="0"/>
              <a:t>Treatment consists largely of supportive care including oxygen administration, bronchodilators, glucocorticoids and possibly antimicrobials</a:t>
            </a:r>
          </a:p>
          <a:p>
            <a:pPr lvl="1"/>
            <a:r>
              <a:rPr lang="en-US" dirty="0" smtClean="0"/>
              <a:t>No reports of randomized, clinical trials to evaluate these treatments</a:t>
            </a:r>
          </a:p>
          <a:p>
            <a:pPr lvl="1"/>
            <a:r>
              <a:rPr lang="en-US" dirty="0" smtClean="0"/>
              <a:t>Several publications have documented marked clinical improvement with inhaled glucocorticoids in humans with hydrocarbon pneumonitis</a:t>
            </a:r>
          </a:p>
          <a:p>
            <a:pPr lvl="1"/>
            <a:r>
              <a:rPr lang="en-US" dirty="0" smtClean="0"/>
              <a:t>In a case series of humans with hydrocarbon pneumonitis, the only patient who developed fibrosis had not received glucocorticoids</a:t>
            </a:r>
          </a:p>
          <a:p>
            <a:pPr lvl="1"/>
            <a:r>
              <a:rPr lang="en-US" dirty="0" smtClean="0"/>
              <a:t>Several reports recommend a tapering dose of steroids, but some affected individuals require longer courses of therapy likely secondary to permanent pulmonary changes</a:t>
            </a:r>
          </a:p>
          <a:p>
            <a:endParaRPr lang="en-US" dirty="0" smtClean="0"/>
          </a:p>
          <a:p>
            <a:endParaRPr lang="en-US" dirty="0" smtClean="0"/>
          </a:p>
          <a:p>
            <a:pPr lvl="1"/>
            <a:endParaRPr lang="en-US" dirty="0" smtClean="0"/>
          </a:p>
          <a:p>
            <a:pPr lvl="1"/>
            <a:endParaRPr lang="en-US" dirty="0" smtClean="0"/>
          </a:p>
          <a:p>
            <a:endParaRPr lang="en-US" dirty="0" smtClean="0"/>
          </a:p>
        </p:txBody>
      </p:sp>
      <p:sp>
        <p:nvSpPr>
          <p:cNvPr id="3" name="Title 2"/>
          <p:cNvSpPr>
            <a:spLocks noGrp="1"/>
          </p:cNvSpPr>
          <p:nvPr>
            <p:ph type="title"/>
          </p:nvPr>
        </p:nvSpPr>
        <p:spPr>
          <a:xfrm>
            <a:off x="299123" y="527424"/>
            <a:ext cx="7543800" cy="914400"/>
          </a:xfrm>
        </p:spPr>
        <p:txBody>
          <a:bodyPr/>
          <a:lstStyle/>
          <a:p>
            <a:r>
              <a:rPr lang="en-US" dirty="0" smtClean="0"/>
              <a:t>Inhaled toxins</a:t>
            </a:r>
            <a:br>
              <a:rPr lang="en-US" dirty="0" smtClean="0"/>
            </a:br>
            <a:r>
              <a:rPr lang="en-US" sz="3600" dirty="0" smtClean="0"/>
              <a:t>Hydrocarbons</a:t>
            </a:r>
            <a:endParaRPr lang="en-US" dirty="0"/>
          </a:p>
        </p:txBody>
      </p:sp>
      <p:sp>
        <p:nvSpPr>
          <p:cNvPr id="6" name="TextBox 5"/>
          <p:cNvSpPr txBox="1"/>
          <p:nvPr/>
        </p:nvSpPr>
        <p:spPr>
          <a:xfrm>
            <a:off x="134470" y="6128458"/>
            <a:ext cx="8818859" cy="938719"/>
          </a:xfrm>
          <a:prstGeom prst="rect">
            <a:avLst/>
          </a:prstGeom>
          <a:noFill/>
        </p:spPr>
        <p:txBody>
          <a:bodyPr wrap="none" rtlCol="0">
            <a:spAutoFit/>
          </a:bodyPr>
          <a:lstStyle/>
          <a:p>
            <a:r>
              <a:rPr lang="en-US" sz="1100" dirty="0" smtClean="0"/>
              <a:t>Wallace GMF and Brown PH: Horse rug lung: toxic pneumonitis due to fluorocarbon inhalation.  </a:t>
            </a:r>
            <a:r>
              <a:rPr lang="en-US" sz="1100" i="1" dirty="0" err="1" smtClean="0"/>
              <a:t>Occup</a:t>
            </a:r>
            <a:r>
              <a:rPr lang="en-US" sz="1100" i="1" dirty="0" smtClean="0"/>
              <a:t> Environ Med </a:t>
            </a:r>
            <a:r>
              <a:rPr lang="en-US" sz="1100" dirty="0" smtClean="0"/>
              <a:t>2005, 62.</a:t>
            </a:r>
          </a:p>
          <a:p>
            <a:r>
              <a:rPr lang="en-US" sz="1100" dirty="0" err="1" smtClean="0"/>
              <a:t>Perrone</a:t>
            </a:r>
            <a:r>
              <a:rPr lang="en-US" sz="1100" dirty="0" smtClean="0"/>
              <a:t> H, </a:t>
            </a:r>
            <a:r>
              <a:rPr lang="en-US" sz="1100" dirty="0" err="1" smtClean="0"/>
              <a:t>Passero</a:t>
            </a:r>
            <a:r>
              <a:rPr lang="en-US" sz="1100" dirty="0"/>
              <a:t> </a:t>
            </a:r>
            <a:r>
              <a:rPr lang="en-US" sz="1100" dirty="0" smtClean="0"/>
              <a:t>MA: Hydrocarbon aerosol pneumonitis in an adult.  </a:t>
            </a:r>
            <a:r>
              <a:rPr lang="en-US" sz="1100" i="1" dirty="0" smtClean="0"/>
              <a:t>Arch Intern Med </a:t>
            </a:r>
            <a:r>
              <a:rPr lang="en-US" sz="1100" dirty="0" smtClean="0"/>
              <a:t>1983, 143.</a:t>
            </a:r>
          </a:p>
          <a:p>
            <a:r>
              <a:rPr lang="en-US" sz="1100" dirty="0" err="1" smtClean="0"/>
              <a:t>Kamijo</a:t>
            </a:r>
            <a:r>
              <a:rPr lang="en-US" sz="1100" dirty="0" smtClean="0"/>
              <a:t> Y,</a:t>
            </a:r>
            <a:r>
              <a:rPr lang="en-US" sz="1100" dirty="0"/>
              <a:t> </a:t>
            </a:r>
            <a:r>
              <a:rPr lang="en-US" sz="1100" dirty="0" smtClean="0"/>
              <a:t>et al: Pulse steroid therapy in adult respiratory distress syndrome following petroleum </a:t>
            </a:r>
            <a:r>
              <a:rPr lang="en-US" sz="1100" dirty="0" err="1" smtClean="0"/>
              <a:t>napththa</a:t>
            </a:r>
            <a:r>
              <a:rPr lang="en-US" sz="1100" dirty="0" smtClean="0"/>
              <a:t> ingestion.  </a:t>
            </a:r>
            <a:r>
              <a:rPr lang="en-US" sz="1100" i="1" dirty="0" err="1" smtClean="0"/>
              <a:t>Clin</a:t>
            </a:r>
            <a:r>
              <a:rPr lang="en-US" sz="1100" i="1" dirty="0" smtClean="0"/>
              <a:t> </a:t>
            </a:r>
            <a:r>
              <a:rPr lang="en-US" sz="1100" i="1" dirty="0" err="1" smtClean="0"/>
              <a:t>Toxicol</a:t>
            </a:r>
            <a:r>
              <a:rPr lang="en-US" sz="1100" i="1" dirty="0" smtClean="0"/>
              <a:t> </a:t>
            </a:r>
            <a:r>
              <a:rPr lang="en-US" sz="1100" dirty="0" smtClean="0"/>
              <a:t>2000, 38.</a:t>
            </a:r>
          </a:p>
          <a:p>
            <a:r>
              <a:rPr lang="en-US" sz="1100" dirty="0" err="1" smtClean="0"/>
              <a:t>Gurkan</a:t>
            </a:r>
            <a:r>
              <a:rPr lang="en-US" sz="1100" dirty="0" smtClean="0"/>
              <a:t> F and </a:t>
            </a:r>
            <a:r>
              <a:rPr lang="en-US" sz="1100" dirty="0" err="1" smtClean="0"/>
              <a:t>Bosnak</a:t>
            </a:r>
            <a:r>
              <a:rPr lang="en-US" sz="1100" dirty="0" smtClean="0"/>
              <a:t> M: Use of inhaled budesonide in two critical patients with hydrocarbon intoxication.  </a:t>
            </a:r>
            <a:r>
              <a:rPr lang="en-US" sz="1100" i="1" dirty="0" smtClean="0"/>
              <a:t>Am J </a:t>
            </a:r>
            <a:r>
              <a:rPr lang="en-US" sz="1100" i="1" dirty="0" err="1" smtClean="0"/>
              <a:t>Ther</a:t>
            </a:r>
            <a:r>
              <a:rPr lang="en-US" sz="1100" dirty="0" smtClean="0"/>
              <a:t> 2005, 12.</a:t>
            </a:r>
          </a:p>
          <a:p>
            <a:endParaRPr lang="en-US" sz="1100" dirty="0"/>
          </a:p>
        </p:txBody>
      </p:sp>
    </p:spTree>
    <p:extLst>
      <p:ext uri="{BB962C8B-B14F-4D97-AF65-F5344CB8AC3E}">
        <p14:creationId xmlns:p14="http://schemas.microsoft.com/office/powerpoint/2010/main" xmlns="" val="400463952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92" y="1464235"/>
            <a:ext cx="8755231" cy="5244353"/>
          </a:xfrm>
        </p:spPr>
        <p:txBody>
          <a:bodyPr>
            <a:normAutofit/>
          </a:bodyPr>
          <a:lstStyle/>
          <a:p>
            <a:pPr marL="18288" indent="0">
              <a:buNone/>
            </a:pPr>
            <a:r>
              <a:rPr lang="en-US" sz="2800" dirty="0" smtClean="0"/>
              <a:t>Veterinary Literature</a:t>
            </a:r>
          </a:p>
          <a:p>
            <a:r>
              <a:rPr lang="en-US" dirty="0" smtClean="0"/>
              <a:t>Experimental study</a:t>
            </a:r>
          </a:p>
          <a:p>
            <a:pPr lvl="1"/>
            <a:r>
              <a:rPr lang="en-US" dirty="0" smtClean="0"/>
              <a:t>Kerosene instilled into the lungs of 20 dogs</a:t>
            </a:r>
          </a:p>
          <a:p>
            <a:pPr lvl="1"/>
            <a:r>
              <a:rPr lang="en-US" dirty="0" smtClean="0"/>
              <a:t>Evaluating efficacy of treatment (glucocorticoids and antibiotics) vs. no treatment in outcome</a:t>
            </a:r>
          </a:p>
          <a:p>
            <a:pPr lvl="1"/>
            <a:r>
              <a:rPr lang="en-US" dirty="0" smtClean="0"/>
              <a:t>No significant difference</a:t>
            </a:r>
          </a:p>
          <a:p>
            <a:r>
              <a:rPr lang="en-US" dirty="0" smtClean="0"/>
              <a:t>Case report </a:t>
            </a:r>
          </a:p>
          <a:p>
            <a:pPr lvl="1"/>
            <a:r>
              <a:rPr lang="en-US" dirty="0" smtClean="0"/>
              <a:t>2 dogs diagnosed with toxic pneumonitis secondary to inhalation of hydrocarbon waterproofing spray</a:t>
            </a:r>
          </a:p>
          <a:p>
            <a:pPr lvl="1"/>
            <a:endParaRPr lang="en-US" dirty="0" smtClean="0"/>
          </a:p>
          <a:p>
            <a:pPr marL="384048" lvl="1" indent="0">
              <a:buNone/>
            </a:pPr>
            <a:endParaRPr lang="en-US" dirty="0"/>
          </a:p>
          <a:p>
            <a:pPr marL="384048" lvl="1" indent="0">
              <a:buNone/>
            </a:pPr>
            <a:endParaRPr lang="en-US" dirty="0"/>
          </a:p>
        </p:txBody>
      </p:sp>
      <p:sp>
        <p:nvSpPr>
          <p:cNvPr id="3" name="Title 2"/>
          <p:cNvSpPr>
            <a:spLocks noGrp="1"/>
          </p:cNvSpPr>
          <p:nvPr>
            <p:ph type="title"/>
          </p:nvPr>
        </p:nvSpPr>
        <p:spPr>
          <a:xfrm>
            <a:off x="179593" y="422836"/>
            <a:ext cx="7543800" cy="914400"/>
          </a:xfrm>
        </p:spPr>
        <p:txBody>
          <a:bodyPr/>
          <a:lstStyle/>
          <a:p>
            <a:r>
              <a:rPr lang="en-US" dirty="0" smtClean="0"/>
              <a:t>Inhaled toxins</a:t>
            </a:r>
            <a:br>
              <a:rPr lang="en-US" dirty="0" smtClean="0"/>
            </a:br>
            <a:r>
              <a:rPr lang="en-US" sz="3600" dirty="0" smtClean="0"/>
              <a:t>Hydrocarbons</a:t>
            </a:r>
            <a:endParaRPr lang="en-US" dirty="0"/>
          </a:p>
        </p:txBody>
      </p:sp>
      <p:sp>
        <p:nvSpPr>
          <p:cNvPr id="4" name="TextBox 3"/>
          <p:cNvSpPr txBox="1"/>
          <p:nvPr/>
        </p:nvSpPr>
        <p:spPr>
          <a:xfrm>
            <a:off x="179592" y="5730443"/>
            <a:ext cx="8835528" cy="769441"/>
          </a:xfrm>
          <a:prstGeom prst="rect">
            <a:avLst/>
          </a:prstGeom>
          <a:noFill/>
        </p:spPr>
        <p:txBody>
          <a:bodyPr wrap="none" rtlCol="0">
            <a:spAutoFit/>
          </a:bodyPr>
          <a:lstStyle/>
          <a:p>
            <a:r>
              <a:rPr lang="en-US" sz="1100" dirty="0" smtClean="0"/>
              <a:t>Steele RW, Conklin RH, Mark HM: Corticosteroids and antibiotics for the treatment of fulminant hydrocarbon aspiration.  </a:t>
            </a:r>
            <a:r>
              <a:rPr lang="en-US" sz="1100" i="1" dirty="0" smtClean="0"/>
              <a:t>JAMA</a:t>
            </a:r>
            <a:r>
              <a:rPr lang="en-US" sz="1100" dirty="0" smtClean="0"/>
              <a:t> 1972, 219.</a:t>
            </a:r>
          </a:p>
          <a:p>
            <a:r>
              <a:rPr lang="en-US" sz="1100" dirty="0" smtClean="0"/>
              <a:t>Young BC, Strom AM, </a:t>
            </a:r>
            <a:r>
              <a:rPr lang="en-US" sz="1100" dirty="0" err="1" smtClean="0"/>
              <a:t>Prittie</a:t>
            </a:r>
            <a:r>
              <a:rPr lang="en-US" sz="1100" dirty="0" smtClean="0"/>
              <a:t> JE, Barton LJ: Toxic pneumonitis caused by inhalation of hydrocarbon waterproofing spray in two dogs. </a:t>
            </a:r>
          </a:p>
          <a:p>
            <a:r>
              <a:rPr lang="en-US" sz="1100" dirty="0" smtClean="0"/>
              <a:t> </a:t>
            </a:r>
            <a:r>
              <a:rPr lang="en-US" sz="1100" i="1" dirty="0" smtClean="0"/>
              <a:t>JAVMA</a:t>
            </a:r>
            <a:r>
              <a:rPr lang="en-US" sz="1100" dirty="0" smtClean="0"/>
              <a:t> 2007 231 (1).</a:t>
            </a:r>
          </a:p>
          <a:p>
            <a:r>
              <a:rPr lang="en-US" sz="1100" dirty="0" smtClean="0"/>
              <a:t> </a:t>
            </a:r>
            <a:endParaRPr lang="en-US" sz="1100" dirty="0"/>
          </a:p>
        </p:txBody>
      </p:sp>
    </p:spTree>
    <p:extLst>
      <p:ext uri="{BB962C8B-B14F-4D97-AF65-F5344CB8AC3E}">
        <p14:creationId xmlns:p14="http://schemas.microsoft.com/office/powerpoint/2010/main" xmlns="" val="3697566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322180"/>
            <a:ext cx="8062339" cy="4667298"/>
          </a:xfrm>
        </p:spPr>
        <p:txBody>
          <a:bodyPr>
            <a:normAutofit fontScale="92500"/>
          </a:bodyPr>
          <a:lstStyle/>
          <a:p>
            <a:r>
              <a:rPr lang="en-US" dirty="0" smtClean="0"/>
              <a:t>Exposure time, atmospheric pressure and fraction of inspired oxygen determine the cumulative oxygen dose leading to toxicity</a:t>
            </a:r>
          </a:p>
          <a:p>
            <a:pPr lvl="1"/>
            <a:r>
              <a:rPr lang="en-US" dirty="0" smtClean="0"/>
              <a:t>Length of time that PaO2 is elevated may be more predictive than duration of exposure to high FIO2</a:t>
            </a:r>
          </a:p>
          <a:p>
            <a:pPr lvl="1"/>
            <a:r>
              <a:rPr lang="en-US" dirty="0" smtClean="0"/>
              <a:t>Miller and </a:t>
            </a:r>
            <a:r>
              <a:rPr lang="en-US" dirty="0" err="1" smtClean="0"/>
              <a:t>Ashbaugh</a:t>
            </a:r>
            <a:r>
              <a:rPr lang="en-US" dirty="0" smtClean="0"/>
              <a:t> studies</a:t>
            </a:r>
          </a:p>
          <a:p>
            <a:r>
              <a:rPr lang="en-US" dirty="0" smtClean="0"/>
              <a:t>Oxygen is toxic to the lungs when a high FIO2 (&gt;0.60) is administered over an extended period of time (≥24 hours) (alternatively FIO2=1 for ≥12 hours) at barometric pressure (1 atmosphere absolute)</a:t>
            </a:r>
          </a:p>
          <a:p>
            <a:pPr lvl="1"/>
            <a:r>
              <a:rPr lang="en-US" dirty="0" smtClean="0"/>
              <a:t>Low-pressure oxygen poisoning, pulmonary toxicity, Lorraine-Smith effect</a:t>
            </a:r>
          </a:p>
          <a:p>
            <a:r>
              <a:rPr lang="en-US" dirty="0" smtClean="0"/>
              <a:t>Oxygen is toxic to the CNS when a high FIO2 (&gt;0.60) is administered over a short period of time at higher barometric pressures (1.6-4 ATA)</a:t>
            </a:r>
          </a:p>
          <a:p>
            <a:pPr lvl="1"/>
            <a:r>
              <a:rPr lang="en-US" dirty="0" smtClean="0"/>
              <a:t>High-pressure oxygen poisoning, Paul Bert effect</a:t>
            </a:r>
          </a:p>
        </p:txBody>
      </p:sp>
      <p:sp>
        <p:nvSpPr>
          <p:cNvPr id="3" name="Title 2"/>
          <p:cNvSpPr>
            <a:spLocks noGrp="1"/>
          </p:cNvSpPr>
          <p:nvPr>
            <p:ph type="title"/>
          </p:nvPr>
        </p:nvSpPr>
        <p:spPr>
          <a:xfrm>
            <a:off x="685800" y="590027"/>
            <a:ext cx="7543800" cy="914400"/>
          </a:xfrm>
        </p:spPr>
        <p:txBody>
          <a:bodyPr/>
          <a:lstStyle/>
          <a:p>
            <a:r>
              <a:rPr lang="en-US" dirty="0" smtClean="0"/>
              <a:t>Risk </a:t>
            </a:r>
            <a:r>
              <a:rPr lang="en-US" dirty="0"/>
              <a:t>F</a:t>
            </a:r>
            <a:r>
              <a:rPr lang="en-US" dirty="0" smtClean="0"/>
              <a:t>actors for Oxygen </a:t>
            </a:r>
            <a:r>
              <a:rPr lang="en-US" dirty="0"/>
              <a:t>T</a:t>
            </a:r>
            <a:r>
              <a:rPr lang="en-US" dirty="0" smtClean="0"/>
              <a:t>oxicity</a:t>
            </a:r>
            <a:endParaRPr lang="en-US" dirty="0"/>
          </a:p>
        </p:txBody>
      </p:sp>
      <p:sp>
        <p:nvSpPr>
          <p:cNvPr id="4" name="TextBox 3"/>
          <p:cNvSpPr txBox="1"/>
          <p:nvPr/>
        </p:nvSpPr>
        <p:spPr>
          <a:xfrm>
            <a:off x="1003371" y="5989478"/>
            <a:ext cx="7814960" cy="1107996"/>
          </a:xfrm>
          <a:prstGeom prst="rect">
            <a:avLst/>
          </a:prstGeom>
          <a:noFill/>
        </p:spPr>
        <p:txBody>
          <a:bodyPr wrap="none" rtlCol="0">
            <a:spAutoFit/>
          </a:bodyPr>
          <a:lstStyle/>
          <a:p>
            <a:r>
              <a:rPr lang="en-US" sz="1200" dirty="0" smtClean="0"/>
              <a:t>Mach WJ et al: Consequences of </a:t>
            </a:r>
            <a:r>
              <a:rPr lang="en-US" sz="1200" dirty="0" err="1" smtClean="0"/>
              <a:t>Hyperoxia</a:t>
            </a:r>
            <a:r>
              <a:rPr lang="en-US" sz="1200" dirty="0" smtClean="0"/>
              <a:t> and the Toxicity of Oxygen in the Lung</a:t>
            </a:r>
            <a:r>
              <a:rPr lang="en-US" sz="1200" i="1" dirty="0" smtClean="0"/>
              <a:t>.  </a:t>
            </a:r>
            <a:r>
              <a:rPr lang="en-US" sz="1200" i="1" dirty="0" err="1" smtClean="0"/>
              <a:t>Nurs</a:t>
            </a:r>
            <a:r>
              <a:rPr lang="en-US" sz="1200" i="1" dirty="0" smtClean="0"/>
              <a:t> Res </a:t>
            </a:r>
            <a:r>
              <a:rPr lang="en-US" sz="1200" i="1" dirty="0" err="1" smtClean="0"/>
              <a:t>Pract</a:t>
            </a:r>
            <a:r>
              <a:rPr lang="en-US" sz="1200" dirty="0" smtClean="0"/>
              <a:t>. 2011.</a:t>
            </a:r>
          </a:p>
          <a:p>
            <a:r>
              <a:rPr lang="en-US" sz="1200" dirty="0" err="1" smtClean="0"/>
              <a:t>Mazzaferro</a:t>
            </a:r>
            <a:r>
              <a:rPr lang="en-US" sz="1200" dirty="0"/>
              <a:t> </a:t>
            </a:r>
            <a:r>
              <a:rPr lang="en-US" sz="1200" dirty="0" smtClean="0"/>
              <a:t>EM.  “Oxygen Therapy” in </a:t>
            </a:r>
            <a:r>
              <a:rPr lang="en-US" sz="1200" u="sng" dirty="0" smtClean="0"/>
              <a:t>Small Animal Critical Care Medicine</a:t>
            </a:r>
            <a:r>
              <a:rPr lang="en-US" sz="1200" dirty="0" smtClean="0"/>
              <a:t> Silverstein DC and Hopper K 2009.</a:t>
            </a:r>
          </a:p>
          <a:p>
            <a:r>
              <a:rPr lang="en-US" sz="1200" dirty="0" smtClean="0"/>
              <a:t>Hartsfield SM: “Airway Management and Ventilation” in </a:t>
            </a:r>
            <a:r>
              <a:rPr lang="en-US" sz="1200" u="sng" dirty="0" err="1" smtClean="0"/>
              <a:t>Lumb</a:t>
            </a:r>
            <a:r>
              <a:rPr lang="en-US" sz="1200" u="sng" dirty="0" smtClean="0"/>
              <a:t> and </a:t>
            </a:r>
            <a:r>
              <a:rPr lang="en-US" sz="1200" u="sng" dirty="0" err="1" smtClean="0"/>
              <a:t>Jone’s</a:t>
            </a:r>
            <a:r>
              <a:rPr lang="en-US" sz="1200" u="sng" dirty="0" smtClean="0"/>
              <a:t> Veterinary Anesthesia and Analgesia</a:t>
            </a:r>
          </a:p>
          <a:p>
            <a:r>
              <a:rPr lang="en-US" sz="1200" dirty="0" err="1" smtClean="0"/>
              <a:t>Tranquilli</a:t>
            </a:r>
            <a:r>
              <a:rPr lang="en-US" sz="1200" dirty="0" smtClean="0"/>
              <a:t> WJ, </a:t>
            </a:r>
            <a:r>
              <a:rPr lang="en-US" sz="1200" dirty="0" err="1" smtClean="0"/>
              <a:t>Thurmon</a:t>
            </a:r>
            <a:r>
              <a:rPr lang="en-US" sz="1200" dirty="0" smtClean="0"/>
              <a:t> JC and Grimm KA 2007.</a:t>
            </a:r>
          </a:p>
          <a:p>
            <a:endParaRPr lang="en-US" dirty="0"/>
          </a:p>
        </p:txBody>
      </p:sp>
    </p:spTree>
    <p:extLst>
      <p:ext uri="{BB962C8B-B14F-4D97-AF65-F5344CB8AC3E}">
        <p14:creationId xmlns:p14="http://schemas.microsoft.com/office/powerpoint/2010/main" xmlns="" val="43886801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9239" y="1298575"/>
            <a:ext cx="8604885" cy="5289550"/>
          </a:xfrm>
        </p:spPr>
        <p:txBody>
          <a:bodyPr>
            <a:normAutofit/>
          </a:bodyPr>
          <a:lstStyle/>
          <a:p>
            <a:pPr marL="18288" indent="0">
              <a:buNone/>
            </a:pPr>
            <a:r>
              <a:rPr lang="en-US" sz="3600" dirty="0" smtClean="0"/>
              <a:t>Volatile Oils</a:t>
            </a:r>
          </a:p>
          <a:p>
            <a:pPr marL="18288" indent="0">
              <a:buNone/>
            </a:pPr>
            <a:endParaRPr lang="en-US" sz="3600" dirty="0" smtClean="0"/>
          </a:p>
          <a:p>
            <a:r>
              <a:rPr lang="en-US" dirty="0" smtClean="0"/>
              <a:t>Often used topically for the treatment of dermatologic disease</a:t>
            </a:r>
          </a:p>
          <a:p>
            <a:r>
              <a:rPr lang="en-US" dirty="0" smtClean="0"/>
              <a:t>When inhaled can cause a toxic pneumonitis</a:t>
            </a:r>
          </a:p>
          <a:p>
            <a:r>
              <a:rPr lang="en-US" dirty="0" smtClean="0"/>
              <a:t>Treatment ill-defined in literature; likely similar to hydrocarbon management</a:t>
            </a:r>
          </a:p>
          <a:p>
            <a:endParaRPr lang="en-US" dirty="0" smtClean="0"/>
          </a:p>
          <a:p>
            <a:endParaRPr lang="en-US" dirty="0"/>
          </a:p>
        </p:txBody>
      </p:sp>
      <p:sp>
        <p:nvSpPr>
          <p:cNvPr id="3" name="Title 2"/>
          <p:cNvSpPr>
            <a:spLocks noGrp="1"/>
          </p:cNvSpPr>
          <p:nvPr>
            <p:ph type="title"/>
          </p:nvPr>
        </p:nvSpPr>
        <p:spPr>
          <a:xfrm>
            <a:off x="269240" y="384175"/>
            <a:ext cx="7543800" cy="914400"/>
          </a:xfrm>
        </p:spPr>
        <p:txBody>
          <a:bodyPr/>
          <a:lstStyle/>
          <a:p>
            <a:r>
              <a:rPr lang="en-US" dirty="0" smtClean="0"/>
              <a:t>Inhaled Toxins</a:t>
            </a:r>
            <a:endParaRPr lang="en-US" dirty="0"/>
          </a:p>
        </p:txBody>
      </p:sp>
      <p:sp>
        <p:nvSpPr>
          <p:cNvPr id="4" name="TextBox 3"/>
          <p:cNvSpPr txBox="1"/>
          <p:nvPr/>
        </p:nvSpPr>
        <p:spPr>
          <a:xfrm>
            <a:off x="1475824" y="6032500"/>
            <a:ext cx="6337216" cy="430887"/>
          </a:xfrm>
          <a:prstGeom prst="rect">
            <a:avLst/>
          </a:prstGeom>
          <a:noFill/>
        </p:spPr>
        <p:txBody>
          <a:bodyPr wrap="none" rtlCol="0">
            <a:spAutoFit/>
          </a:bodyPr>
          <a:lstStyle/>
          <a:p>
            <a:r>
              <a:rPr lang="en-US" sz="1100" dirty="0" err="1" smtClean="0"/>
              <a:t>Vigan</a:t>
            </a:r>
            <a:r>
              <a:rPr lang="en-US" sz="1100" dirty="0" smtClean="0"/>
              <a:t> M: Essential oils: renewal of interest and toxicity.  </a:t>
            </a:r>
            <a:r>
              <a:rPr lang="en-US" sz="1100" i="1" dirty="0" err="1" smtClean="0"/>
              <a:t>Europen</a:t>
            </a:r>
            <a:r>
              <a:rPr lang="en-US" sz="1100" i="1" dirty="0" smtClean="0"/>
              <a:t> Journal of Dermatology</a:t>
            </a:r>
            <a:r>
              <a:rPr lang="en-US" sz="1100" dirty="0" smtClean="0"/>
              <a:t> 2010, 20 (6).</a:t>
            </a:r>
          </a:p>
          <a:p>
            <a:r>
              <a:rPr lang="en-US" sz="1100" dirty="0" err="1" smtClean="0"/>
              <a:t>Sudekum</a:t>
            </a:r>
            <a:r>
              <a:rPr lang="en-US" sz="1100" dirty="0" smtClean="0"/>
              <a:t> M et al: Pennyroyal oil </a:t>
            </a:r>
            <a:r>
              <a:rPr lang="en-US" sz="1100" dirty="0" err="1" smtClean="0"/>
              <a:t>toxicosis</a:t>
            </a:r>
            <a:r>
              <a:rPr lang="en-US" sz="1100" dirty="0" smtClean="0"/>
              <a:t> in a dog.  </a:t>
            </a:r>
            <a:r>
              <a:rPr lang="en-US" sz="1100" i="1" dirty="0" smtClean="0"/>
              <a:t>JAVMA</a:t>
            </a:r>
            <a:r>
              <a:rPr lang="en-US" sz="1100" dirty="0" smtClean="0"/>
              <a:t> 1992, 200 (6).</a:t>
            </a:r>
            <a:endParaRPr lang="en-US" sz="1100" dirty="0"/>
          </a:p>
        </p:txBody>
      </p:sp>
      <p:pic>
        <p:nvPicPr>
          <p:cNvPr id="5" name="Picture 4"/>
          <p:cNvPicPr>
            <a:picLocks noChangeAspect="1"/>
          </p:cNvPicPr>
          <p:nvPr/>
        </p:nvPicPr>
        <p:blipFill>
          <a:blip r:embed="rId3"/>
          <a:stretch>
            <a:fillRect/>
          </a:stretch>
        </p:blipFill>
        <p:spPr>
          <a:xfrm>
            <a:off x="5300607" y="158750"/>
            <a:ext cx="3211568" cy="3079750"/>
          </a:xfrm>
          <a:prstGeom prst="rect">
            <a:avLst/>
          </a:prstGeom>
        </p:spPr>
      </p:pic>
      <p:sp>
        <p:nvSpPr>
          <p:cNvPr id="6" name="Rectangle 5"/>
          <p:cNvSpPr/>
          <p:nvPr/>
        </p:nvSpPr>
        <p:spPr>
          <a:xfrm>
            <a:off x="5048250" y="3199626"/>
            <a:ext cx="4572000" cy="369332"/>
          </a:xfrm>
          <a:prstGeom prst="rect">
            <a:avLst/>
          </a:prstGeom>
        </p:spPr>
        <p:txBody>
          <a:bodyPr>
            <a:spAutoFit/>
          </a:bodyPr>
          <a:lstStyle/>
          <a:p>
            <a:r>
              <a:rPr lang="en-US" sz="900" dirty="0" smtClean="0"/>
              <a:t>http://4.bp.blogspot.com/_1EQpRnLg_Go/TS7tn5mwJ0I/</a:t>
            </a:r>
            <a:r>
              <a:rPr lang="en-US" sz="900" dirty="0" err="1" smtClean="0"/>
              <a:t>AAAAAAAABcI</a:t>
            </a:r>
            <a:r>
              <a:rPr lang="en-US" sz="900" dirty="0" smtClean="0"/>
              <a:t>/XZLWwJtF65M/s400/essential-</a:t>
            </a:r>
            <a:r>
              <a:rPr lang="en-US" sz="900" dirty="0" err="1" smtClean="0"/>
              <a:t>oil.jpg</a:t>
            </a:r>
            <a:endParaRPr lang="en-US" sz="900" dirty="0"/>
          </a:p>
        </p:txBody>
      </p:sp>
    </p:spTree>
    <p:extLst>
      <p:ext uri="{BB962C8B-B14F-4D97-AF65-F5344CB8AC3E}">
        <p14:creationId xmlns:p14="http://schemas.microsoft.com/office/powerpoint/2010/main" xmlns="" val="7600273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09550" y="1555750"/>
            <a:ext cx="8616950" cy="5302250"/>
          </a:xfrm>
        </p:spPr>
        <p:txBody>
          <a:bodyPr>
            <a:normAutofit fontScale="85000" lnSpcReduction="20000"/>
          </a:bodyPr>
          <a:lstStyle/>
          <a:p>
            <a:pPr marL="18288" indent="0">
              <a:buNone/>
            </a:pPr>
            <a:r>
              <a:rPr lang="en-US" sz="3600" dirty="0" smtClean="0"/>
              <a:t>Hypochlorite Salts</a:t>
            </a:r>
          </a:p>
          <a:p>
            <a:endParaRPr lang="en-US" dirty="0" smtClean="0"/>
          </a:p>
          <a:p>
            <a:r>
              <a:rPr lang="en-US" dirty="0" smtClean="0"/>
              <a:t>Used as disinfectants, bleaches and deodorizers</a:t>
            </a:r>
          </a:p>
          <a:p>
            <a:r>
              <a:rPr lang="en-US" dirty="0" smtClean="0"/>
              <a:t>Potent oxidizers and cause mostly local damage to the skin, oral mucous membranes and mucosal surfaces of the alimentary tract</a:t>
            </a:r>
          </a:p>
          <a:p>
            <a:r>
              <a:rPr lang="en-US" dirty="0" smtClean="0"/>
              <a:t>Clinical signs: salivation, vomiting, abdominal pain, chemical burns and erosions of the lips, tongue and oral mucosa, gastrointestinal </a:t>
            </a:r>
            <a:r>
              <a:rPr lang="en-US" dirty="0" err="1" smtClean="0"/>
              <a:t>mucositis</a:t>
            </a:r>
            <a:r>
              <a:rPr lang="en-US" dirty="0" smtClean="0"/>
              <a:t>/ulceration</a:t>
            </a:r>
          </a:p>
          <a:p>
            <a:r>
              <a:rPr lang="en-US" dirty="0" smtClean="0"/>
              <a:t>Respiratory signs are associated with inhalation of fumes or powders</a:t>
            </a:r>
          </a:p>
          <a:p>
            <a:pPr lvl="1"/>
            <a:r>
              <a:rPr lang="en-US" dirty="0" smtClean="0"/>
              <a:t>Caused by a chemical pneumonitis</a:t>
            </a:r>
          </a:p>
          <a:p>
            <a:pPr lvl="1"/>
            <a:r>
              <a:rPr lang="en-US" dirty="0" smtClean="0"/>
              <a:t>Non-cardiogenic pulmonary edema</a:t>
            </a:r>
          </a:p>
          <a:p>
            <a:r>
              <a:rPr lang="en-US" dirty="0" smtClean="0"/>
              <a:t>Treatment:</a:t>
            </a:r>
          </a:p>
          <a:p>
            <a:pPr lvl="1"/>
            <a:r>
              <a:rPr lang="en-US" dirty="0" smtClean="0"/>
              <a:t>DO NOT INDUCE EMESIS</a:t>
            </a:r>
          </a:p>
          <a:p>
            <a:pPr lvl="1"/>
            <a:r>
              <a:rPr lang="en-US" dirty="0" smtClean="0"/>
              <a:t>DO NOT ADMINISTER ACIDIC NEUTRALIZING AGENT</a:t>
            </a:r>
          </a:p>
          <a:p>
            <a:pPr lvl="1"/>
            <a:r>
              <a:rPr lang="en-US" dirty="0" smtClean="0"/>
              <a:t>Early administration of antacids/milk of magnesia may be beneficial</a:t>
            </a:r>
          </a:p>
          <a:p>
            <a:pPr lvl="1"/>
            <a:r>
              <a:rPr lang="en-US" dirty="0" smtClean="0"/>
              <a:t>Sodium bicarbonate should be avoided</a:t>
            </a:r>
          </a:p>
          <a:p>
            <a:pPr lvl="1"/>
            <a:r>
              <a:rPr lang="en-US" dirty="0" smtClean="0"/>
              <a:t>Large volumes of water/milk may be beneficial</a:t>
            </a:r>
          </a:p>
          <a:p>
            <a:pPr lvl="1"/>
            <a:r>
              <a:rPr lang="en-US" dirty="0" smtClean="0"/>
              <a:t>Supportive care after acute phase:</a:t>
            </a:r>
          </a:p>
          <a:p>
            <a:pPr lvl="2"/>
            <a:r>
              <a:rPr lang="en-US" dirty="0" smtClean="0"/>
              <a:t>Antacids, </a:t>
            </a:r>
            <a:r>
              <a:rPr lang="en-US" dirty="0" err="1" smtClean="0"/>
              <a:t>sucralfate</a:t>
            </a:r>
            <a:r>
              <a:rPr lang="en-US" dirty="0" smtClean="0"/>
              <a:t>, metoclopramide; corticosteroids if severe esophagitis</a:t>
            </a:r>
          </a:p>
          <a:p>
            <a:pPr lvl="2"/>
            <a:r>
              <a:rPr lang="en-US" dirty="0" smtClean="0"/>
              <a:t>Oxygen support, fluid support +/- furosemide administration for pulmonary signs</a:t>
            </a:r>
          </a:p>
          <a:p>
            <a:pPr lvl="2"/>
            <a:endParaRPr lang="en-US" dirty="0" smtClean="0"/>
          </a:p>
          <a:p>
            <a:pPr lvl="1"/>
            <a:endParaRPr lang="en-US" dirty="0" smtClean="0"/>
          </a:p>
          <a:p>
            <a:endParaRPr lang="en-US" dirty="0"/>
          </a:p>
        </p:txBody>
      </p:sp>
      <p:sp>
        <p:nvSpPr>
          <p:cNvPr id="3" name="Title 2"/>
          <p:cNvSpPr>
            <a:spLocks noGrp="1"/>
          </p:cNvSpPr>
          <p:nvPr>
            <p:ph type="title"/>
          </p:nvPr>
        </p:nvSpPr>
        <p:spPr>
          <a:xfrm>
            <a:off x="209550" y="257175"/>
            <a:ext cx="7543800" cy="914400"/>
          </a:xfrm>
        </p:spPr>
        <p:txBody>
          <a:bodyPr/>
          <a:lstStyle/>
          <a:p>
            <a:r>
              <a:rPr lang="en-US" dirty="0" smtClean="0"/>
              <a:t>Inhaled Toxins</a:t>
            </a:r>
            <a:endParaRPr lang="en-US" dirty="0"/>
          </a:p>
        </p:txBody>
      </p:sp>
      <p:sp>
        <p:nvSpPr>
          <p:cNvPr id="4" name="TextBox 3"/>
          <p:cNvSpPr txBox="1"/>
          <p:nvPr/>
        </p:nvSpPr>
        <p:spPr>
          <a:xfrm>
            <a:off x="714375" y="6492875"/>
            <a:ext cx="7710596" cy="261610"/>
          </a:xfrm>
          <a:prstGeom prst="rect">
            <a:avLst/>
          </a:prstGeom>
          <a:noFill/>
        </p:spPr>
        <p:txBody>
          <a:bodyPr wrap="none" rtlCol="0">
            <a:spAutoFit/>
          </a:bodyPr>
          <a:lstStyle/>
          <a:p>
            <a:r>
              <a:rPr lang="en-US" sz="1100" dirty="0" err="1" smtClean="0"/>
              <a:t>Hofmeister</a:t>
            </a:r>
            <a:r>
              <a:rPr lang="en-US" sz="1100" dirty="0" smtClean="0"/>
              <a:t> et al: </a:t>
            </a:r>
            <a:r>
              <a:rPr lang="en-US" sz="1100" dirty="0" err="1" smtClean="0"/>
              <a:t>Toxicosis</a:t>
            </a:r>
            <a:r>
              <a:rPr lang="en-US" sz="1100" dirty="0" smtClean="0"/>
              <a:t> associated with ingestion of quick-dissolve granulated chlorine in a dog.  </a:t>
            </a:r>
            <a:r>
              <a:rPr lang="en-US" sz="1100" i="1" dirty="0" smtClean="0"/>
              <a:t>JAVMA </a:t>
            </a:r>
            <a:r>
              <a:rPr lang="en-US" sz="1100" dirty="0" smtClean="0"/>
              <a:t>2006, 229 (8).</a:t>
            </a:r>
            <a:endParaRPr lang="en-US" sz="1100" dirty="0"/>
          </a:p>
        </p:txBody>
      </p:sp>
    </p:spTree>
    <p:extLst>
      <p:ext uri="{BB962C8B-B14F-4D97-AF65-F5344CB8AC3E}">
        <p14:creationId xmlns:p14="http://schemas.microsoft.com/office/powerpoint/2010/main" xmlns="" val="190774166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6240" y="1476375"/>
            <a:ext cx="8398510" cy="5032375"/>
          </a:xfrm>
        </p:spPr>
        <p:txBody>
          <a:bodyPr>
            <a:normAutofit/>
          </a:bodyPr>
          <a:lstStyle/>
          <a:p>
            <a:pPr marL="18288" indent="0">
              <a:buNone/>
            </a:pPr>
            <a:r>
              <a:rPr lang="en-US" sz="3600" dirty="0" smtClean="0"/>
              <a:t>Toxic Metals</a:t>
            </a:r>
          </a:p>
          <a:p>
            <a:pPr marL="18288" indent="0">
              <a:buNone/>
            </a:pPr>
            <a:endParaRPr lang="en-US" sz="3600" dirty="0" smtClean="0"/>
          </a:p>
          <a:p>
            <a:r>
              <a:rPr lang="en-US" dirty="0" smtClean="0"/>
              <a:t>Readily absorbed following inhalation of particulates</a:t>
            </a:r>
          </a:p>
          <a:p>
            <a:endParaRPr lang="en-US" dirty="0" smtClean="0"/>
          </a:p>
          <a:p>
            <a:r>
              <a:rPr lang="en-US" dirty="0" smtClean="0"/>
              <a:t>Antimony, arsenic, beryllium, cadmium, chromium, cobalt, lead, mercury, nickel, zinc and thallium</a:t>
            </a:r>
          </a:p>
          <a:p>
            <a:endParaRPr lang="en-US" dirty="0"/>
          </a:p>
          <a:p>
            <a:endParaRPr lang="en-US" dirty="0" smtClean="0"/>
          </a:p>
          <a:p>
            <a:pPr marL="18288" indent="0">
              <a:buNone/>
            </a:pPr>
            <a:endParaRPr lang="en-US" dirty="0" smtClean="0"/>
          </a:p>
        </p:txBody>
      </p:sp>
      <p:sp>
        <p:nvSpPr>
          <p:cNvPr id="3" name="Title 2"/>
          <p:cNvSpPr>
            <a:spLocks noGrp="1"/>
          </p:cNvSpPr>
          <p:nvPr>
            <p:ph type="title"/>
          </p:nvPr>
        </p:nvSpPr>
        <p:spPr>
          <a:xfrm>
            <a:off x="396240" y="384176"/>
            <a:ext cx="7543800" cy="914400"/>
          </a:xfrm>
        </p:spPr>
        <p:txBody>
          <a:bodyPr/>
          <a:lstStyle/>
          <a:p>
            <a:r>
              <a:rPr lang="en-US" dirty="0" smtClean="0"/>
              <a:t>Inhaled Toxins</a:t>
            </a:r>
            <a:endParaRPr lang="en-US" dirty="0"/>
          </a:p>
        </p:txBody>
      </p:sp>
      <p:sp>
        <p:nvSpPr>
          <p:cNvPr id="4" name="TextBox 3"/>
          <p:cNvSpPr txBox="1"/>
          <p:nvPr/>
        </p:nvSpPr>
        <p:spPr>
          <a:xfrm>
            <a:off x="730250" y="5933445"/>
            <a:ext cx="7923363" cy="261610"/>
          </a:xfrm>
          <a:prstGeom prst="rect">
            <a:avLst/>
          </a:prstGeom>
          <a:noFill/>
        </p:spPr>
        <p:txBody>
          <a:bodyPr wrap="none" rtlCol="0">
            <a:spAutoFit/>
          </a:bodyPr>
          <a:lstStyle/>
          <a:p>
            <a:r>
              <a:rPr lang="en-US" sz="1100" dirty="0" smtClean="0"/>
              <a:t>Murphy LA: </a:t>
            </a:r>
            <a:r>
              <a:rPr lang="en-US" sz="1100" dirty="0" err="1" smtClean="0"/>
              <a:t>Toxicologic</a:t>
            </a:r>
            <a:r>
              <a:rPr lang="en-US" sz="1100" dirty="0" smtClean="0"/>
              <a:t> agents of concerns for search-and-rescue dogs responding to urban disasters.  </a:t>
            </a:r>
            <a:r>
              <a:rPr lang="en-US" sz="1100" i="1" dirty="0" smtClean="0"/>
              <a:t>JAVMA</a:t>
            </a:r>
            <a:r>
              <a:rPr lang="en-US" sz="1100" dirty="0" smtClean="0"/>
              <a:t>  2003, 222 (3) </a:t>
            </a:r>
            <a:endParaRPr lang="en-US" sz="1100" dirty="0"/>
          </a:p>
        </p:txBody>
      </p:sp>
      <p:pic>
        <p:nvPicPr>
          <p:cNvPr id="5" name="Picture 4"/>
          <p:cNvPicPr>
            <a:picLocks noChangeAspect="1"/>
          </p:cNvPicPr>
          <p:nvPr/>
        </p:nvPicPr>
        <p:blipFill>
          <a:blip r:embed="rId2"/>
          <a:stretch>
            <a:fillRect/>
          </a:stretch>
        </p:blipFill>
        <p:spPr>
          <a:xfrm>
            <a:off x="5699125" y="352426"/>
            <a:ext cx="2587624" cy="2587624"/>
          </a:xfrm>
          <a:prstGeom prst="rect">
            <a:avLst/>
          </a:prstGeom>
        </p:spPr>
      </p:pic>
      <p:sp>
        <p:nvSpPr>
          <p:cNvPr id="6" name="Rectangle 5"/>
          <p:cNvSpPr/>
          <p:nvPr/>
        </p:nvSpPr>
        <p:spPr>
          <a:xfrm>
            <a:off x="4699000" y="2938760"/>
            <a:ext cx="4572000" cy="369332"/>
          </a:xfrm>
          <a:prstGeom prst="rect">
            <a:avLst/>
          </a:prstGeom>
        </p:spPr>
        <p:txBody>
          <a:bodyPr>
            <a:spAutoFit/>
          </a:bodyPr>
          <a:lstStyle/>
          <a:p>
            <a:r>
              <a:rPr lang="pl-PL" sz="900" dirty="0" smtClean="0"/>
              <a:t>http://</a:t>
            </a:r>
            <a:r>
              <a:rPr lang="pl-PL" sz="900" dirty="0" err="1" smtClean="0"/>
              <a:t>www.mesomorphosis.com</a:t>
            </a:r>
            <a:r>
              <a:rPr lang="pl-PL" sz="900" dirty="0" smtClean="0"/>
              <a:t>/blog/</a:t>
            </a:r>
            <a:r>
              <a:rPr lang="pl-PL" sz="900" dirty="0" err="1" smtClean="0"/>
              <a:t>wp-content</a:t>
            </a:r>
            <a:r>
              <a:rPr lang="pl-PL" sz="900" dirty="0" smtClean="0"/>
              <a:t>/</a:t>
            </a:r>
            <a:r>
              <a:rPr lang="pl-PL" sz="900" dirty="0" err="1" smtClean="0"/>
              <a:t>uploads</a:t>
            </a:r>
            <a:r>
              <a:rPr lang="pl-PL" sz="900" dirty="0" smtClean="0"/>
              <a:t>/2008/09/</a:t>
            </a:r>
            <a:r>
              <a:rPr lang="pl-PL" sz="900" dirty="0" err="1" smtClean="0"/>
              <a:t>toxic</a:t>
            </a:r>
            <a:r>
              <a:rPr lang="pl-PL" sz="900" dirty="0" smtClean="0"/>
              <a:t>-</a:t>
            </a:r>
            <a:r>
              <a:rPr lang="pl-PL" sz="900" dirty="0" err="1" smtClean="0"/>
              <a:t>metals</a:t>
            </a:r>
            <a:r>
              <a:rPr lang="pl-PL" sz="900" dirty="0" smtClean="0"/>
              <a:t>-in-</a:t>
            </a:r>
            <a:r>
              <a:rPr lang="pl-PL" sz="900" dirty="0" err="1" smtClean="0"/>
              <a:t>steroids.jpg</a:t>
            </a:r>
            <a:endParaRPr lang="en-US" sz="900" dirty="0"/>
          </a:p>
        </p:txBody>
      </p:sp>
    </p:spTree>
    <p:extLst>
      <p:ext uri="{BB962C8B-B14F-4D97-AF65-F5344CB8AC3E}">
        <p14:creationId xmlns:p14="http://schemas.microsoft.com/office/powerpoint/2010/main" xmlns="" val="35783565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17499" y="1298575"/>
            <a:ext cx="8524875" cy="5257799"/>
          </a:xfrm>
        </p:spPr>
        <p:txBody>
          <a:bodyPr>
            <a:normAutofit/>
          </a:bodyPr>
          <a:lstStyle/>
          <a:p>
            <a:pPr marL="18288" indent="0">
              <a:buNone/>
            </a:pPr>
            <a:r>
              <a:rPr lang="en-US" sz="3600" dirty="0" smtClean="0"/>
              <a:t>Asbestos</a:t>
            </a:r>
          </a:p>
          <a:p>
            <a:r>
              <a:rPr lang="en-US" dirty="0" smtClean="0"/>
              <a:t>Chronic inhalation of asbestos fibers has been associated with pulmonary inflammation and fibrosis (asbestosis), lung cancer and mesothelioma in humans</a:t>
            </a:r>
          </a:p>
          <a:p>
            <a:r>
              <a:rPr lang="en-US" dirty="0" smtClean="0"/>
              <a:t>Long-term asbestos exposure in dogs reveals a similar clinical picture</a:t>
            </a:r>
          </a:p>
          <a:p>
            <a:r>
              <a:rPr lang="en-US" dirty="0" smtClean="0"/>
              <a:t>Asbestos-related disease is much less common in animals due to their short life-spans</a:t>
            </a:r>
          </a:p>
          <a:p>
            <a:r>
              <a:rPr lang="en-US" dirty="0" smtClean="0"/>
              <a:t>Short-term, high-level asbestos exposure in dogs results in airway disease (bronchitis/bronchiolitis), but long-term effects unclear</a:t>
            </a:r>
          </a:p>
          <a:p>
            <a:pPr lvl="1"/>
            <a:r>
              <a:rPr lang="en-US" dirty="0" smtClean="0"/>
              <a:t>Studies in rats reveal pulmonary fibrosis</a:t>
            </a:r>
            <a:endParaRPr lang="en-US" dirty="0"/>
          </a:p>
        </p:txBody>
      </p:sp>
      <p:sp>
        <p:nvSpPr>
          <p:cNvPr id="3" name="Title 2"/>
          <p:cNvSpPr>
            <a:spLocks noGrp="1"/>
          </p:cNvSpPr>
          <p:nvPr>
            <p:ph type="title"/>
          </p:nvPr>
        </p:nvSpPr>
        <p:spPr>
          <a:xfrm>
            <a:off x="459740" y="384175"/>
            <a:ext cx="7543800" cy="914400"/>
          </a:xfrm>
        </p:spPr>
        <p:txBody>
          <a:bodyPr/>
          <a:lstStyle/>
          <a:p>
            <a:r>
              <a:rPr lang="en-US" dirty="0" smtClean="0"/>
              <a:t>Inhaled Toxins</a:t>
            </a:r>
            <a:endParaRPr lang="en-US" dirty="0"/>
          </a:p>
        </p:txBody>
      </p:sp>
      <p:sp>
        <p:nvSpPr>
          <p:cNvPr id="4" name="TextBox 3"/>
          <p:cNvSpPr txBox="1"/>
          <p:nvPr/>
        </p:nvSpPr>
        <p:spPr>
          <a:xfrm>
            <a:off x="619125" y="6125487"/>
            <a:ext cx="7923363" cy="430887"/>
          </a:xfrm>
          <a:prstGeom prst="rect">
            <a:avLst/>
          </a:prstGeom>
          <a:noFill/>
        </p:spPr>
        <p:txBody>
          <a:bodyPr wrap="none" rtlCol="0">
            <a:spAutoFit/>
          </a:bodyPr>
          <a:lstStyle/>
          <a:p>
            <a:r>
              <a:rPr lang="en-US" sz="1100" dirty="0" smtClean="0"/>
              <a:t>Murphy LA: </a:t>
            </a:r>
            <a:r>
              <a:rPr lang="en-US" sz="1100" dirty="0" err="1" smtClean="0"/>
              <a:t>Toxicologic</a:t>
            </a:r>
            <a:r>
              <a:rPr lang="en-US" sz="1100" dirty="0" smtClean="0"/>
              <a:t> agents of concerns for search-and-rescue dogs responding to urban disasters.  </a:t>
            </a:r>
            <a:r>
              <a:rPr lang="en-US" sz="1100" i="1" dirty="0" smtClean="0"/>
              <a:t>JAVMA</a:t>
            </a:r>
            <a:r>
              <a:rPr lang="en-US" sz="1100" dirty="0" smtClean="0"/>
              <a:t>  2003, 222 (3) </a:t>
            </a:r>
          </a:p>
          <a:p>
            <a:endParaRPr lang="en-US" sz="1100" dirty="0"/>
          </a:p>
        </p:txBody>
      </p:sp>
      <p:pic>
        <p:nvPicPr>
          <p:cNvPr id="5" name="Picture 4"/>
          <p:cNvPicPr>
            <a:picLocks noChangeAspect="1"/>
          </p:cNvPicPr>
          <p:nvPr/>
        </p:nvPicPr>
        <p:blipFill>
          <a:blip r:embed="rId2"/>
          <a:stretch>
            <a:fillRect/>
          </a:stretch>
        </p:blipFill>
        <p:spPr>
          <a:xfrm>
            <a:off x="5968999" y="52942"/>
            <a:ext cx="2174875" cy="2174875"/>
          </a:xfrm>
          <a:prstGeom prst="rect">
            <a:avLst/>
          </a:prstGeom>
        </p:spPr>
      </p:pic>
      <p:sp>
        <p:nvSpPr>
          <p:cNvPr id="6" name="Rectangle 5"/>
          <p:cNvSpPr/>
          <p:nvPr/>
        </p:nvSpPr>
        <p:spPr>
          <a:xfrm>
            <a:off x="5238750" y="2227817"/>
            <a:ext cx="4572000" cy="369332"/>
          </a:xfrm>
          <a:prstGeom prst="rect">
            <a:avLst/>
          </a:prstGeom>
        </p:spPr>
        <p:txBody>
          <a:bodyPr>
            <a:spAutoFit/>
          </a:bodyPr>
          <a:lstStyle/>
          <a:p>
            <a:r>
              <a:rPr lang="en-US" sz="900" dirty="0" smtClean="0"/>
              <a:t>http://</a:t>
            </a:r>
            <a:r>
              <a:rPr lang="en-US" sz="900" dirty="0" err="1" smtClean="0"/>
              <a:t>upload.wikimedia.org</a:t>
            </a:r>
            <a:r>
              <a:rPr lang="en-US" sz="900" dirty="0" smtClean="0"/>
              <a:t>/</a:t>
            </a:r>
            <a:r>
              <a:rPr lang="en-US" sz="900" dirty="0" err="1" smtClean="0"/>
              <a:t>wikipedia</a:t>
            </a:r>
            <a:r>
              <a:rPr lang="en-US" sz="900" dirty="0" smtClean="0"/>
              <a:t>/commons/thumb/c/c7/</a:t>
            </a:r>
            <a:r>
              <a:rPr lang="en-US" sz="900" dirty="0" err="1" smtClean="0"/>
              <a:t>Anthophyllite_asbestos_SEM.jpg</a:t>
            </a:r>
            <a:r>
              <a:rPr lang="en-US" sz="900" dirty="0" smtClean="0"/>
              <a:t>/220px-Anthophyllite_asbestos_SEM.jpg</a:t>
            </a:r>
            <a:endParaRPr lang="en-US" sz="900" dirty="0"/>
          </a:p>
        </p:txBody>
      </p:sp>
    </p:spTree>
    <p:extLst>
      <p:ext uri="{BB962C8B-B14F-4D97-AF65-F5344CB8AC3E}">
        <p14:creationId xmlns:p14="http://schemas.microsoft.com/office/powerpoint/2010/main" xmlns="" val="210912192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4000" y="1073150"/>
            <a:ext cx="8636000" cy="5257800"/>
          </a:xfrm>
        </p:spPr>
        <p:txBody>
          <a:bodyPr>
            <a:normAutofit fontScale="92500" lnSpcReduction="10000"/>
          </a:bodyPr>
          <a:lstStyle/>
          <a:p>
            <a:pPr marL="18288" indent="0">
              <a:buNone/>
            </a:pPr>
            <a:r>
              <a:rPr lang="en-US" sz="3600" dirty="0" smtClean="0"/>
              <a:t>Gases</a:t>
            </a:r>
          </a:p>
          <a:p>
            <a:pPr marL="18288" indent="0">
              <a:buNone/>
            </a:pPr>
            <a:r>
              <a:rPr lang="en-US" sz="2400" dirty="0" smtClean="0"/>
              <a:t>Hydrogen Sulfide</a:t>
            </a:r>
          </a:p>
          <a:p>
            <a:r>
              <a:rPr lang="en-US" dirty="0" smtClean="0"/>
              <a:t>Potent inhibitor of cytochrome oxidase</a:t>
            </a:r>
          </a:p>
          <a:p>
            <a:r>
              <a:rPr lang="en-US" dirty="0" smtClean="0"/>
              <a:t>Tends to produce local tissue reactions resulting in pulmonary edema</a:t>
            </a:r>
          </a:p>
          <a:p>
            <a:r>
              <a:rPr lang="en-US" dirty="0" smtClean="0"/>
              <a:t>Main targets: respiratory system, eyes, olfactory apparatus and nervous system</a:t>
            </a:r>
          </a:p>
          <a:p>
            <a:pPr marL="18288" indent="0">
              <a:buNone/>
            </a:pPr>
            <a:r>
              <a:rPr lang="en-US" sz="2400" dirty="0" smtClean="0"/>
              <a:t>Halogenated Gases</a:t>
            </a:r>
          </a:p>
          <a:p>
            <a:r>
              <a:rPr lang="en-US" dirty="0" smtClean="0"/>
              <a:t>Chlorine</a:t>
            </a:r>
          </a:p>
          <a:p>
            <a:pPr lvl="1"/>
            <a:r>
              <a:rPr lang="en-US" dirty="0" smtClean="0"/>
              <a:t>Irritating to the upper respiratory tract and eyes</a:t>
            </a:r>
          </a:p>
          <a:p>
            <a:pPr lvl="1"/>
            <a:r>
              <a:rPr lang="en-US" dirty="0" smtClean="0"/>
              <a:t>Pulmonary epithelial damage and subsequent edema</a:t>
            </a:r>
          </a:p>
          <a:p>
            <a:pPr lvl="2"/>
            <a:r>
              <a:rPr lang="en-US" dirty="0" smtClean="0"/>
              <a:t>Develop within 6-24 hours </a:t>
            </a:r>
          </a:p>
          <a:p>
            <a:r>
              <a:rPr lang="en-US" dirty="0" smtClean="0"/>
              <a:t>Bromine</a:t>
            </a:r>
          </a:p>
          <a:p>
            <a:pPr lvl="1"/>
            <a:r>
              <a:rPr lang="en-US" dirty="0" smtClean="0"/>
              <a:t>Coughing, epistaxis, GI irritation</a:t>
            </a:r>
          </a:p>
          <a:p>
            <a:pPr lvl="1"/>
            <a:r>
              <a:rPr lang="en-US" dirty="0" smtClean="0"/>
              <a:t>Pulmonary epithelial damage and subsequent edema</a:t>
            </a:r>
          </a:p>
          <a:p>
            <a:r>
              <a:rPr lang="en-US" dirty="0" smtClean="0"/>
              <a:t>Fluorine</a:t>
            </a:r>
          </a:p>
          <a:p>
            <a:pPr lvl="1"/>
            <a:r>
              <a:rPr lang="en-US" dirty="0" smtClean="0"/>
              <a:t>Diffuse damage to respiratory airways and parenchyma</a:t>
            </a:r>
          </a:p>
        </p:txBody>
      </p:sp>
      <p:sp>
        <p:nvSpPr>
          <p:cNvPr id="3" name="Title 2"/>
          <p:cNvSpPr>
            <a:spLocks noGrp="1"/>
          </p:cNvSpPr>
          <p:nvPr>
            <p:ph type="title"/>
          </p:nvPr>
        </p:nvSpPr>
        <p:spPr>
          <a:xfrm>
            <a:off x="254000" y="177800"/>
            <a:ext cx="7543800" cy="914400"/>
          </a:xfrm>
        </p:spPr>
        <p:txBody>
          <a:bodyPr/>
          <a:lstStyle/>
          <a:p>
            <a:r>
              <a:rPr lang="en-US" dirty="0" smtClean="0"/>
              <a:t>Inhaled toxins</a:t>
            </a:r>
            <a:endParaRPr lang="en-US" dirty="0"/>
          </a:p>
        </p:txBody>
      </p:sp>
      <p:sp>
        <p:nvSpPr>
          <p:cNvPr id="4" name="Rectangle 3"/>
          <p:cNvSpPr/>
          <p:nvPr/>
        </p:nvSpPr>
        <p:spPr>
          <a:xfrm>
            <a:off x="587375" y="6388640"/>
            <a:ext cx="8159749" cy="261610"/>
          </a:xfrm>
          <a:prstGeom prst="rect">
            <a:avLst/>
          </a:prstGeom>
        </p:spPr>
        <p:txBody>
          <a:bodyPr wrap="square">
            <a:spAutoFit/>
          </a:bodyPr>
          <a:lstStyle/>
          <a:p>
            <a:r>
              <a:rPr lang="en-US" sz="1100" dirty="0" smtClean="0"/>
              <a:t>Murphy LA: </a:t>
            </a:r>
            <a:r>
              <a:rPr lang="en-US" sz="1100" dirty="0" err="1" smtClean="0"/>
              <a:t>Toxicologic</a:t>
            </a:r>
            <a:r>
              <a:rPr lang="en-US" sz="1100" dirty="0" smtClean="0"/>
              <a:t> agents of concerns for search-and-rescue dogs responding to urban disasters.  </a:t>
            </a:r>
            <a:r>
              <a:rPr lang="en-US" sz="1100" i="1" dirty="0" smtClean="0"/>
              <a:t>JAVMA</a:t>
            </a:r>
            <a:r>
              <a:rPr lang="en-US" sz="1100" dirty="0" smtClean="0"/>
              <a:t>  2003, 222 (3) </a:t>
            </a:r>
            <a:endParaRPr lang="en-US" sz="1100" dirty="0"/>
          </a:p>
        </p:txBody>
      </p:sp>
    </p:spTree>
    <p:extLst>
      <p:ext uri="{BB962C8B-B14F-4D97-AF65-F5344CB8AC3E}">
        <p14:creationId xmlns:p14="http://schemas.microsoft.com/office/powerpoint/2010/main" xmlns="" val="9957840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4000" y="1409700"/>
            <a:ext cx="8572500" cy="5241925"/>
          </a:xfrm>
        </p:spPr>
        <p:txBody>
          <a:bodyPr>
            <a:normAutofit/>
          </a:bodyPr>
          <a:lstStyle/>
          <a:p>
            <a:pPr marL="18288" indent="0">
              <a:buNone/>
            </a:pPr>
            <a:r>
              <a:rPr lang="en-US" sz="3600" dirty="0" smtClean="0"/>
              <a:t>Toxic Black Mold</a:t>
            </a:r>
          </a:p>
          <a:p>
            <a:r>
              <a:rPr lang="en-US" i="1" dirty="0" err="1" smtClean="0"/>
              <a:t>Stachybortrys</a:t>
            </a:r>
            <a:r>
              <a:rPr lang="en-US" i="1" dirty="0" smtClean="0"/>
              <a:t> </a:t>
            </a:r>
            <a:r>
              <a:rPr lang="en-US" i="1" dirty="0" err="1" smtClean="0"/>
              <a:t>chartarum</a:t>
            </a:r>
            <a:endParaRPr lang="en-US" i="1" dirty="0" smtClean="0"/>
          </a:p>
          <a:p>
            <a:r>
              <a:rPr lang="en-US" dirty="0" smtClean="0"/>
              <a:t>Spores contains several classes of </a:t>
            </a:r>
            <a:r>
              <a:rPr lang="en-US" dirty="0" err="1" smtClean="0"/>
              <a:t>mycotoxins</a:t>
            </a:r>
            <a:r>
              <a:rPr lang="en-US" dirty="0"/>
              <a:t> </a:t>
            </a:r>
            <a:r>
              <a:rPr lang="en-US" dirty="0" smtClean="0"/>
              <a:t>(</a:t>
            </a:r>
            <a:r>
              <a:rPr lang="en-US" dirty="0" err="1" smtClean="0"/>
              <a:t>tricothecene</a:t>
            </a:r>
            <a:r>
              <a:rPr lang="en-US" dirty="0" smtClean="0"/>
              <a:t> </a:t>
            </a:r>
            <a:r>
              <a:rPr lang="en-US" dirty="0" err="1" smtClean="0"/>
              <a:t>satratoxins</a:t>
            </a:r>
            <a:r>
              <a:rPr lang="en-US" dirty="0" smtClean="0"/>
              <a:t> G and H)</a:t>
            </a:r>
          </a:p>
          <a:p>
            <a:r>
              <a:rPr lang="en-US" dirty="0" smtClean="0"/>
              <a:t>In humans, pulmonary hemorrhage has been associated with exposure to </a:t>
            </a:r>
            <a:r>
              <a:rPr lang="en-US" i="1" dirty="0" smtClean="0"/>
              <a:t>S. </a:t>
            </a:r>
            <a:r>
              <a:rPr lang="en-US" i="1" dirty="0" err="1" smtClean="0"/>
              <a:t>chartarum</a:t>
            </a:r>
            <a:r>
              <a:rPr lang="en-US" dirty="0" smtClean="0"/>
              <a:t> and pulmonary hemorrhage while under anesthesia has been directly linked  to exposure to mold</a:t>
            </a:r>
          </a:p>
          <a:p>
            <a:r>
              <a:rPr lang="en-US" dirty="0" smtClean="0"/>
              <a:t>Case report in JAVMA 2007</a:t>
            </a:r>
          </a:p>
          <a:p>
            <a:r>
              <a:rPr lang="en-US" dirty="0" smtClean="0"/>
              <a:t>Pulmonary hemorrhage suspected to be due to increased pulmonary capillary fragility</a:t>
            </a:r>
          </a:p>
          <a:p>
            <a:r>
              <a:rPr lang="en-US" dirty="0" smtClean="0"/>
              <a:t>Treatment</a:t>
            </a:r>
          </a:p>
          <a:p>
            <a:pPr lvl="1"/>
            <a:r>
              <a:rPr lang="en-US" dirty="0" smtClean="0"/>
              <a:t>Remove animal from environment</a:t>
            </a:r>
          </a:p>
          <a:p>
            <a:pPr lvl="1"/>
            <a:r>
              <a:rPr lang="en-US" dirty="0" smtClean="0"/>
              <a:t>Corticosteroids recommended in humans and animals</a:t>
            </a:r>
          </a:p>
          <a:p>
            <a:endParaRPr lang="en-US" dirty="0" smtClean="0"/>
          </a:p>
          <a:p>
            <a:endParaRPr lang="en-US" dirty="0"/>
          </a:p>
        </p:txBody>
      </p:sp>
      <p:sp>
        <p:nvSpPr>
          <p:cNvPr id="3" name="Title 2"/>
          <p:cNvSpPr>
            <a:spLocks noGrp="1"/>
          </p:cNvSpPr>
          <p:nvPr>
            <p:ph type="title"/>
          </p:nvPr>
        </p:nvSpPr>
        <p:spPr>
          <a:xfrm>
            <a:off x="254000" y="273050"/>
            <a:ext cx="7543800" cy="914400"/>
          </a:xfrm>
        </p:spPr>
        <p:txBody>
          <a:bodyPr/>
          <a:lstStyle/>
          <a:p>
            <a:r>
              <a:rPr lang="en-US" dirty="0" smtClean="0"/>
              <a:t>Inhaled Toxins</a:t>
            </a:r>
            <a:endParaRPr lang="en-US" dirty="0"/>
          </a:p>
        </p:txBody>
      </p:sp>
      <p:sp>
        <p:nvSpPr>
          <p:cNvPr id="4" name="TextBox 3"/>
          <p:cNvSpPr txBox="1"/>
          <p:nvPr/>
        </p:nvSpPr>
        <p:spPr>
          <a:xfrm>
            <a:off x="175674" y="6314445"/>
            <a:ext cx="8968326" cy="430887"/>
          </a:xfrm>
          <a:prstGeom prst="rect">
            <a:avLst/>
          </a:prstGeom>
          <a:noFill/>
        </p:spPr>
        <p:txBody>
          <a:bodyPr wrap="none" rtlCol="0">
            <a:spAutoFit/>
          </a:bodyPr>
          <a:lstStyle/>
          <a:p>
            <a:r>
              <a:rPr lang="en-US" sz="1100" dirty="0" err="1" smtClean="0"/>
              <a:t>Mader</a:t>
            </a:r>
            <a:r>
              <a:rPr lang="en-US" sz="1100" dirty="0" smtClean="0"/>
              <a:t>, DR et al: Acute pulmonary hemorrhage during </a:t>
            </a:r>
            <a:r>
              <a:rPr lang="en-US" sz="1100" dirty="0" err="1" smtClean="0"/>
              <a:t>isoflurane</a:t>
            </a:r>
            <a:r>
              <a:rPr lang="en-US" sz="1100" dirty="0" smtClean="0"/>
              <a:t> anesthesia in two cats exposed to toxic black mold (</a:t>
            </a:r>
            <a:r>
              <a:rPr lang="en-US" sz="1100" i="1" dirty="0" err="1" smtClean="0"/>
              <a:t>Stachybotrys</a:t>
            </a:r>
            <a:r>
              <a:rPr lang="en-US" sz="1100" i="1" dirty="0" smtClean="0"/>
              <a:t> </a:t>
            </a:r>
            <a:r>
              <a:rPr lang="en-US" sz="1100" i="1" dirty="0" err="1" smtClean="0"/>
              <a:t>chartarum</a:t>
            </a:r>
            <a:r>
              <a:rPr lang="en-US" sz="1100" dirty="0" smtClean="0"/>
              <a:t>). </a:t>
            </a:r>
          </a:p>
          <a:p>
            <a:r>
              <a:rPr lang="en-US" sz="1100" dirty="0" smtClean="0"/>
              <a:t> </a:t>
            </a:r>
            <a:r>
              <a:rPr lang="en-US" sz="1100" i="1" dirty="0" smtClean="0"/>
              <a:t>JAVMA </a:t>
            </a:r>
            <a:r>
              <a:rPr lang="en-US" sz="1100" dirty="0" smtClean="0"/>
              <a:t>2007; 231.</a:t>
            </a:r>
          </a:p>
        </p:txBody>
      </p:sp>
      <p:pic>
        <p:nvPicPr>
          <p:cNvPr id="5" name="Picture 4"/>
          <p:cNvPicPr>
            <a:picLocks noChangeAspect="1"/>
          </p:cNvPicPr>
          <p:nvPr/>
        </p:nvPicPr>
        <p:blipFill>
          <a:blip r:embed="rId3"/>
          <a:stretch>
            <a:fillRect/>
          </a:stretch>
        </p:blipFill>
        <p:spPr>
          <a:xfrm>
            <a:off x="5445124" y="76994"/>
            <a:ext cx="2651125" cy="1988344"/>
          </a:xfrm>
          <a:prstGeom prst="rect">
            <a:avLst/>
          </a:prstGeom>
        </p:spPr>
      </p:pic>
      <p:sp>
        <p:nvSpPr>
          <p:cNvPr id="6" name="Rectangle 5"/>
          <p:cNvSpPr/>
          <p:nvPr/>
        </p:nvSpPr>
        <p:spPr>
          <a:xfrm>
            <a:off x="4857750" y="2065338"/>
            <a:ext cx="4572000" cy="230832"/>
          </a:xfrm>
          <a:prstGeom prst="rect">
            <a:avLst/>
          </a:prstGeom>
        </p:spPr>
        <p:txBody>
          <a:bodyPr>
            <a:spAutoFit/>
          </a:bodyPr>
          <a:lstStyle/>
          <a:p>
            <a:r>
              <a:rPr lang="en-US" sz="900" dirty="0" smtClean="0"/>
              <a:t>http://</a:t>
            </a:r>
            <a:r>
              <a:rPr lang="en-US" sz="900" dirty="0" err="1" smtClean="0"/>
              <a:t>www.florida</a:t>
            </a:r>
            <a:r>
              <a:rPr lang="en-US" sz="900" dirty="0" smtClean="0"/>
              <a:t>-mold-</a:t>
            </a:r>
            <a:r>
              <a:rPr lang="en-US" sz="900" dirty="0" err="1" smtClean="0"/>
              <a:t>inspection.com</a:t>
            </a:r>
            <a:r>
              <a:rPr lang="en-US" sz="900" dirty="0" smtClean="0"/>
              <a:t>/photos/11-3-05-601-moldphotos.jpg</a:t>
            </a:r>
            <a:endParaRPr lang="en-US" sz="900" dirty="0"/>
          </a:p>
        </p:txBody>
      </p:sp>
    </p:spTree>
    <p:extLst>
      <p:ext uri="{BB962C8B-B14F-4D97-AF65-F5344CB8AC3E}">
        <p14:creationId xmlns:p14="http://schemas.microsoft.com/office/powerpoint/2010/main" xmlns="" val="117325593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9240" y="1488141"/>
            <a:ext cx="8635701" cy="5130800"/>
          </a:xfrm>
        </p:spPr>
        <p:txBody>
          <a:bodyPr/>
          <a:lstStyle/>
          <a:p>
            <a:r>
              <a:rPr lang="en-US" dirty="0" smtClean="0"/>
              <a:t>Cats receiving 60mg/m</a:t>
            </a:r>
            <a:r>
              <a:rPr lang="en-US" baseline="30000" dirty="0" smtClean="0"/>
              <a:t>2</a:t>
            </a:r>
            <a:r>
              <a:rPr lang="en-US" dirty="0" smtClean="0"/>
              <a:t> </a:t>
            </a:r>
            <a:r>
              <a:rPr lang="en-US" dirty="0" err="1" smtClean="0"/>
              <a:t>cisplatin</a:t>
            </a:r>
            <a:r>
              <a:rPr lang="en-US" dirty="0" smtClean="0"/>
              <a:t> became </a:t>
            </a:r>
            <a:r>
              <a:rPr lang="en-US" dirty="0" err="1" smtClean="0"/>
              <a:t>dyspneic</a:t>
            </a:r>
            <a:r>
              <a:rPr lang="en-US" dirty="0" smtClean="0"/>
              <a:t> and died 48-96 hours after administration</a:t>
            </a:r>
          </a:p>
          <a:p>
            <a:pPr lvl="1"/>
            <a:r>
              <a:rPr lang="en-US" dirty="0" smtClean="0"/>
              <a:t>Necropsy findings revealed severe hydrothorax, pulmonary </a:t>
            </a:r>
            <a:r>
              <a:rPr lang="en-US" dirty="0" err="1" smtClean="0"/>
              <a:t>edmema</a:t>
            </a:r>
            <a:r>
              <a:rPr lang="en-US" dirty="0" smtClean="0"/>
              <a:t> and </a:t>
            </a:r>
            <a:r>
              <a:rPr lang="en-US" dirty="0" err="1" smtClean="0"/>
              <a:t>mediastinal</a:t>
            </a:r>
            <a:r>
              <a:rPr lang="en-US" dirty="0" smtClean="0"/>
              <a:t> edema</a:t>
            </a:r>
          </a:p>
          <a:p>
            <a:pPr lvl="1"/>
            <a:r>
              <a:rPr lang="en-US" dirty="0" smtClean="0"/>
              <a:t>Decreasing the dose to 40mg/m</a:t>
            </a:r>
            <a:r>
              <a:rPr lang="en-US" baseline="30000" dirty="0" smtClean="0"/>
              <a:t>2</a:t>
            </a:r>
            <a:r>
              <a:rPr lang="en-US" dirty="0" smtClean="0"/>
              <a:t> resulted in similar pulmonary changes</a:t>
            </a:r>
          </a:p>
          <a:p>
            <a:pPr lvl="1"/>
            <a:r>
              <a:rPr lang="en-US" dirty="0" smtClean="0"/>
              <a:t>Decreasing the dose to 20mg/m</a:t>
            </a:r>
            <a:r>
              <a:rPr lang="en-US" baseline="30000" dirty="0" smtClean="0"/>
              <a:t>2</a:t>
            </a:r>
            <a:r>
              <a:rPr lang="en-US" dirty="0" smtClean="0"/>
              <a:t> resulted in no pulmonary changes</a:t>
            </a:r>
          </a:p>
          <a:p>
            <a:pPr lvl="2"/>
            <a:r>
              <a:rPr lang="en-US" dirty="0" smtClean="0"/>
              <a:t>The </a:t>
            </a:r>
            <a:r>
              <a:rPr lang="en-US" dirty="0" err="1" smtClean="0"/>
              <a:t>tumoricidal</a:t>
            </a:r>
            <a:r>
              <a:rPr lang="en-US" dirty="0" smtClean="0"/>
              <a:t> activity of </a:t>
            </a:r>
            <a:r>
              <a:rPr lang="en-US" dirty="0" err="1" smtClean="0"/>
              <a:t>cisplatin</a:t>
            </a:r>
            <a:r>
              <a:rPr lang="en-US" dirty="0" smtClean="0"/>
              <a:t> at this dose is unknown</a:t>
            </a:r>
          </a:p>
          <a:p>
            <a:pPr lvl="1"/>
            <a:r>
              <a:rPr lang="en-US" dirty="0" smtClean="0"/>
              <a:t>Repetitive low dosing (10mg/m</a:t>
            </a:r>
            <a:r>
              <a:rPr lang="en-US" baseline="30000" dirty="0" smtClean="0"/>
              <a:t>2</a:t>
            </a:r>
            <a:r>
              <a:rPr lang="en-US" dirty="0" smtClean="0"/>
              <a:t>, 3 times/week for 10 treatments) resulted in reversible pulmonary edema and renal insufficiency</a:t>
            </a:r>
          </a:p>
          <a:p>
            <a:pPr lvl="1"/>
            <a:r>
              <a:rPr lang="en-US" dirty="0" smtClean="0"/>
              <a:t>Liposome-encapsulated </a:t>
            </a:r>
            <a:r>
              <a:rPr lang="en-US" dirty="0" err="1" smtClean="0"/>
              <a:t>cisplatin</a:t>
            </a:r>
            <a:r>
              <a:rPr lang="en-US" dirty="0" smtClean="0"/>
              <a:t> has been used in cats without any apparent pulmonary toxicity </a:t>
            </a:r>
            <a:endParaRPr lang="en-US" dirty="0"/>
          </a:p>
        </p:txBody>
      </p:sp>
      <p:sp>
        <p:nvSpPr>
          <p:cNvPr id="3" name="Title 2"/>
          <p:cNvSpPr>
            <a:spLocks noGrp="1"/>
          </p:cNvSpPr>
          <p:nvPr>
            <p:ph type="title"/>
          </p:nvPr>
        </p:nvSpPr>
        <p:spPr>
          <a:xfrm>
            <a:off x="269240" y="573741"/>
            <a:ext cx="7543800" cy="914400"/>
          </a:xfrm>
        </p:spPr>
        <p:txBody>
          <a:bodyPr/>
          <a:lstStyle/>
          <a:p>
            <a:r>
              <a:rPr lang="en-US" dirty="0" smtClean="0"/>
              <a:t>Pharmacologic Toxins</a:t>
            </a:r>
            <a:br>
              <a:rPr lang="en-US" dirty="0" smtClean="0"/>
            </a:br>
            <a:r>
              <a:rPr lang="en-US" sz="3600" dirty="0" err="1" smtClean="0"/>
              <a:t>Cisplatin</a:t>
            </a:r>
            <a:endParaRPr lang="en-US" dirty="0"/>
          </a:p>
        </p:txBody>
      </p:sp>
      <p:sp>
        <p:nvSpPr>
          <p:cNvPr id="4" name="TextBox 3"/>
          <p:cNvSpPr txBox="1"/>
          <p:nvPr/>
        </p:nvSpPr>
        <p:spPr>
          <a:xfrm>
            <a:off x="1381125" y="6158566"/>
            <a:ext cx="6655093" cy="261610"/>
          </a:xfrm>
          <a:prstGeom prst="rect">
            <a:avLst/>
          </a:prstGeom>
          <a:noFill/>
        </p:spPr>
        <p:txBody>
          <a:bodyPr wrap="none" rtlCol="0">
            <a:spAutoFit/>
          </a:bodyPr>
          <a:lstStyle/>
          <a:p>
            <a:r>
              <a:rPr lang="en-US" sz="1100" dirty="0" err="1" smtClean="0"/>
              <a:t>Barabas</a:t>
            </a:r>
            <a:r>
              <a:rPr lang="en-US" sz="1100" dirty="0" smtClean="0"/>
              <a:t> K, et al: </a:t>
            </a:r>
            <a:r>
              <a:rPr lang="en-US" sz="1100" dirty="0" err="1" smtClean="0"/>
              <a:t>Cisplatin</a:t>
            </a:r>
            <a:r>
              <a:rPr lang="en-US" sz="1100" dirty="0" smtClean="0"/>
              <a:t>: a review of toxicities and therapeutic applications.  </a:t>
            </a:r>
            <a:r>
              <a:rPr lang="en-US" sz="1100" i="1" dirty="0" smtClean="0"/>
              <a:t>Vet Comp </a:t>
            </a:r>
            <a:r>
              <a:rPr lang="en-US" sz="1100" i="1" dirty="0" err="1" smtClean="0"/>
              <a:t>Oncol</a:t>
            </a:r>
            <a:r>
              <a:rPr lang="en-US" sz="1100" dirty="0" smtClean="0"/>
              <a:t> 2008, 6 (1). </a:t>
            </a:r>
            <a:endParaRPr lang="en-US" sz="1100" dirty="0"/>
          </a:p>
        </p:txBody>
      </p:sp>
    </p:spTree>
    <p:extLst>
      <p:ext uri="{BB962C8B-B14F-4D97-AF65-F5344CB8AC3E}">
        <p14:creationId xmlns:p14="http://schemas.microsoft.com/office/powerpoint/2010/main" xmlns="" val="22420722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8125" y="1143001"/>
            <a:ext cx="8636000" cy="5540374"/>
          </a:xfrm>
        </p:spPr>
        <p:txBody>
          <a:bodyPr>
            <a:normAutofit/>
          </a:bodyPr>
          <a:lstStyle/>
          <a:p>
            <a:pPr marL="18288" indent="0">
              <a:buNone/>
            </a:pPr>
            <a:r>
              <a:rPr lang="en-US" sz="3600" dirty="0" smtClean="0"/>
              <a:t>Bromide</a:t>
            </a:r>
          </a:p>
          <a:p>
            <a:r>
              <a:rPr lang="en-US" dirty="0" smtClean="0"/>
              <a:t>Associated with clinical signs of asthma in cats</a:t>
            </a:r>
          </a:p>
          <a:p>
            <a:r>
              <a:rPr lang="en-US" dirty="0" smtClean="0"/>
              <a:t>Potential etiologies:</a:t>
            </a:r>
          </a:p>
          <a:p>
            <a:pPr lvl="1"/>
            <a:r>
              <a:rPr lang="en-US" dirty="0" smtClean="0"/>
              <a:t>Due to influence on chloride fluxes, bromide administration may alter bronchial secretions and thus alter the </a:t>
            </a:r>
            <a:r>
              <a:rPr lang="en-US" dirty="0" err="1" smtClean="0"/>
              <a:t>mucociliary</a:t>
            </a:r>
            <a:r>
              <a:rPr lang="en-US" dirty="0" smtClean="0"/>
              <a:t> apparatus</a:t>
            </a:r>
          </a:p>
          <a:p>
            <a:pPr lvl="1"/>
            <a:r>
              <a:rPr lang="en-US" dirty="0" smtClean="0"/>
              <a:t>Due to influx of </a:t>
            </a:r>
            <a:r>
              <a:rPr lang="en-US" dirty="0" err="1" smtClean="0"/>
              <a:t>eosinophils</a:t>
            </a:r>
            <a:r>
              <a:rPr lang="en-US" dirty="0" smtClean="0"/>
              <a:t> secondary to bromide administration </a:t>
            </a:r>
          </a:p>
          <a:p>
            <a:r>
              <a:rPr lang="en-US" dirty="0" err="1" smtClean="0"/>
              <a:t>Boothe</a:t>
            </a:r>
            <a:r>
              <a:rPr lang="en-US" dirty="0" smtClean="0"/>
              <a:t> et al studies (prospective and retrospective) in JAVMA 2002</a:t>
            </a:r>
          </a:p>
          <a:p>
            <a:pPr lvl="1"/>
            <a:r>
              <a:rPr lang="en-US" dirty="0" smtClean="0"/>
              <a:t>Prospective- potassium bromide could be safely used in cats for 8 weeks with minimal side effects noted</a:t>
            </a:r>
          </a:p>
          <a:p>
            <a:pPr lvl="1"/>
            <a:r>
              <a:rPr lang="en-US" dirty="0" smtClean="0"/>
              <a:t>Retrospective- 8/17 cats developed adverse effects, 6/17 developed signs of coughing with onset between 2 weeks and 23 months after initiation of therapy, mortality rate 5/17</a:t>
            </a:r>
          </a:p>
          <a:p>
            <a:r>
              <a:rPr lang="en-US" dirty="0" smtClean="0"/>
              <a:t>Discontinuation of drug resolves majority of clinical signs</a:t>
            </a:r>
          </a:p>
        </p:txBody>
      </p:sp>
      <p:sp>
        <p:nvSpPr>
          <p:cNvPr id="3" name="Title 2"/>
          <p:cNvSpPr>
            <a:spLocks noGrp="1"/>
          </p:cNvSpPr>
          <p:nvPr>
            <p:ph type="title"/>
          </p:nvPr>
        </p:nvSpPr>
        <p:spPr>
          <a:xfrm>
            <a:off x="238125" y="228601"/>
            <a:ext cx="7543800" cy="914400"/>
          </a:xfrm>
        </p:spPr>
        <p:txBody>
          <a:bodyPr/>
          <a:lstStyle/>
          <a:p>
            <a:r>
              <a:rPr lang="en-US" dirty="0" smtClean="0"/>
              <a:t>Pharmacologic Toxins</a:t>
            </a:r>
            <a:endParaRPr lang="en-US" dirty="0"/>
          </a:p>
        </p:txBody>
      </p:sp>
      <p:sp>
        <p:nvSpPr>
          <p:cNvPr id="4" name="TextBox 3"/>
          <p:cNvSpPr txBox="1"/>
          <p:nvPr/>
        </p:nvSpPr>
        <p:spPr>
          <a:xfrm>
            <a:off x="1889125" y="6421765"/>
            <a:ext cx="5247619" cy="261610"/>
          </a:xfrm>
          <a:prstGeom prst="rect">
            <a:avLst/>
          </a:prstGeom>
          <a:noFill/>
        </p:spPr>
        <p:txBody>
          <a:bodyPr wrap="none" rtlCol="0">
            <a:spAutoFit/>
          </a:bodyPr>
          <a:lstStyle/>
          <a:p>
            <a:r>
              <a:rPr lang="en-US" sz="1100" dirty="0" err="1" smtClean="0"/>
              <a:t>Boothe</a:t>
            </a:r>
            <a:r>
              <a:rPr lang="en-US" sz="1100" dirty="0" smtClean="0"/>
              <a:t> DM: Disposition and clinical use of bromide in cats.  </a:t>
            </a:r>
            <a:r>
              <a:rPr lang="en-US" sz="1100" i="1" dirty="0" smtClean="0"/>
              <a:t>JAVMA </a:t>
            </a:r>
            <a:r>
              <a:rPr lang="en-US" sz="1100" dirty="0" smtClean="0"/>
              <a:t>2002, 221 (8).</a:t>
            </a:r>
            <a:endParaRPr lang="en-US" sz="1100" dirty="0"/>
          </a:p>
        </p:txBody>
      </p:sp>
    </p:spTree>
    <p:extLst>
      <p:ext uri="{BB962C8B-B14F-4D97-AF65-F5344CB8AC3E}">
        <p14:creationId xmlns:p14="http://schemas.microsoft.com/office/powerpoint/2010/main" xmlns="" val="313776897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9240" y="1143001"/>
            <a:ext cx="8604885" cy="5492749"/>
          </a:xfrm>
        </p:spPr>
        <p:txBody>
          <a:bodyPr/>
          <a:lstStyle/>
          <a:p>
            <a:r>
              <a:rPr lang="en-US" dirty="0"/>
              <a:t>Exposure time, atmospheric pressure and fraction of inspired oxygen determine the cumulative oxygen dose leading to toxicity</a:t>
            </a:r>
          </a:p>
          <a:p>
            <a:r>
              <a:rPr lang="en-US" dirty="0" smtClean="0"/>
              <a:t>Oxygen </a:t>
            </a:r>
            <a:r>
              <a:rPr lang="en-US" dirty="0"/>
              <a:t>is toxic to the lungs when a high FIO2 (&gt;0.60) is administered over an extended period of time (≥24 hours) (alternatively FIO2=1 for ≥12 hours) at barometric pressure (1 atmosphere absolute</a:t>
            </a:r>
            <a:r>
              <a:rPr lang="en-US" dirty="0" smtClean="0"/>
              <a:t>)</a:t>
            </a:r>
          </a:p>
          <a:p>
            <a:r>
              <a:rPr lang="en-US" dirty="0" smtClean="0"/>
              <a:t>Use the lowest FIO2 for the shortest exposure time possible</a:t>
            </a:r>
          </a:p>
          <a:p>
            <a:r>
              <a:rPr lang="en-US" dirty="0" smtClean="0"/>
              <a:t>Oxygen toxicity results in initial </a:t>
            </a:r>
            <a:r>
              <a:rPr lang="en-US" dirty="0" err="1" smtClean="0"/>
              <a:t>tracheobronchitis</a:t>
            </a:r>
            <a:r>
              <a:rPr lang="en-US" dirty="0" smtClean="0"/>
              <a:t> followed by acute lung injury/acute respiratory distress syndrome</a:t>
            </a:r>
          </a:p>
          <a:p>
            <a:r>
              <a:rPr lang="en-US" dirty="0" smtClean="0"/>
              <a:t>Oxygen toxicity occurs as a result of reactive oxygen species overwhelming the body’s natural antioxidant defense systems</a:t>
            </a:r>
          </a:p>
          <a:p>
            <a:r>
              <a:rPr lang="en-US" dirty="0" smtClean="0"/>
              <a:t>Pulmonary toxins can be inhaled, ingested or applied topically</a:t>
            </a:r>
          </a:p>
        </p:txBody>
      </p:sp>
      <p:sp>
        <p:nvSpPr>
          <p:cNvPr id="3" name="Title 2"/>
          <p:cNvSpPr>
            <a:spLocks noGrp="1"/>
          </p:cNvSpPr>
          <p:nvPr>
            <p:ph type="title"/>
          </p:nvPr>
        </p:nvSpPr>
        <p:spPr>
          <a:xfrm>
            <a:off x="269240" y="228601"/>
            <a:ext cx="7543800" cy="914400"/>
          </a:xfrm>
        </p:spPr>
        <p:txBody>
          <a:bodyPr/>
          <a:lstStyle/>
          <a:p>
            <a:r>
              <a:rPr lang="en-US" dirty="0" smtClean="0"/>
              <a:t>Conclusions</a:t>
            </a:r>
            <a:endParaRPr lang="en-US" dirty="0"/>
          </a:p>
        </p:txBody>
      </p:sp>
    </p:spTree>
    <p:extLst>
      <p:ext uri="{BB962C8B-B14F-4D97-AF65-F5344CB8AC3E}">
        <p14:creationId xmlns:p14="http://schemas.microsoft.com/office/powerpoint/2010/main" xmlns="" val="287568919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6784" y="1013104"/>
            <a:ext cx="8502710" cy="6323757"/>
          </a:xfrm>
        </p:spPr>
        <p:txBody>
          <a:bodyPr>
            <a:normAutofit fontScale="85000" lnSpcReduction="20000"/>
          </a:bodyPr>
          <a:lstStyle/>
          <a:p>
            <a:r>
              <a:rPr lang="en-US" sz="1500" dirty="0" err="1"/>
              <a:t>Ahola</a:t>
            </a:r>
            <a:r>
              <a:rPr lang="en-US" sz="1500" dirty="0"/>
              <a:t> T et al: N-</a:t>
            </a:r>
            <a:r>
              <a:rPr lang="en-US" sz="1500" dirty="0" err="1"/>
              <a:t>acetylcysteine</a:t>
            </a:r>
            <a:r>
              <a:rPr lang="en-US" sz="1500" dirty="0"/>
              <a:t> does not prevent </a:t>
            </a:r>
            <a:r>
              <a:rPr lang="en-US" sz="1500" dirty="0" err="1"/>
              <a:t>bronchopulmonary</a:t>
            </a:r>
            <a:r>
              <a:rPr lang="en-US" sz="1500" dirty="0"/>
              <a:t> dysplasia in immature infants: a randomized controlled trial.  </a:t>
            </a:r>
            <a:r>
              <a:rPr lang="en-US" sz="1500" i="1" dirty="0"/>
              <a:t>J </a:t>
            </a:r>
            <a:r>
              <a:rPr lang="en-US" sz="1500" i="1" dirty="0" err="1"/>
              <a:t>Pediatr</a:t>
            </a:r>
            <a:r>
              <a:rPr lang="en-US" sz="1500" i="1" dirty="0"/>
              <a:t> </a:t>
            </a:r>
            <a:r>
              <a:rPr lang="en-US" sz="1500" dirty="0"/>
              <a:t>143</a:t>
            </a:r>
            <a:r>
              <a:rPr lang="en-US" sz="1500" dirty="0" smtClean="0"/>
              <a:t>.</a:t>
            </a:r>
            <a:endParaRPr lang="en-US" sz="1500" dirty="0"/>
          </a:p>
          <a:p>
            <a:r>
              <a:rPr lang="en-US" sz="1600" dirty="0" err="1" smtClean="0"/>
              <a:t>Atemeier</a:t>
            </a:r>
            <a:r>
              <a:rPr lang="en-US" sz="1600" dirty="0" smtClean="0"/>
              <a:t> </a:t>
            </a:r>
            <a:r>
              <a:rPr lang="en-US" sz="1600" dirty="0"/>
              <a:t>WA and Sinclair SE: </a:t>
            </a:r>
            <a:r>
              <a:rPr lang="en-US" sz="1600" dirty="0" err="1"/>
              <a:t>Hyperoxia</a:t>
            </a:r>
            <a:r>
              <a:rPr lang="en-US" sz="1600" dirty="0"/>
              <a:t> in the intensive care unite: why more is not always better.  </a:t>
            </a:r>
            <a:r>
              <a:rPr lang="en-US" sz="1600" i="1" dirty="0"/>
              <a:t>Current Opinion in </a:t>
            </a:r>
            <a:r>
              <a:rPr lang="en-US" sz="1600" i="1" dirty="0" err="1"/>
              <a:t>Critcal</a:t>
            </a:r>
            <a:r>
              <a:rPr lang="en-US" sz="1600" i="1" dirty="0"/>
              <a:t> Care</a:t>
            </a:r>
            <a:r>
              <a:rPr lang="en-US" sz="1600" dirty="0"/>
              <a:t> 2007 13 (1). </a:t>
            </a:r>
            <a:endParaRPr lang="en-US" sz="1600" dirty="0" smtClean="0"/>
          </a:p>
          <a:p>
            <a:r>
              <a:rPr lang="en-US" sz="1600" dirty="0" err="1"/>
              <a:t>Auten</a:t>
            </a:r>
            <a:r>
              <a:rPr lang="en-US" sz="1600" dirty="0"/>
              <a:t> RL and Davis JM: Oxygen toxicity and reactive oxygen species: The devil is in the details.  </a:t>
            </a:r>
            <a:r>
              <a:rPr lang="en-US" sz="1600" i="1" dirty="0"/>
              <a:t>Pediatric Research</a:t>
            </a:r>
            <a:r>
              <a:rPr lang="en-US" sz="1600" dirty="0"/>
              <a:t> 2009, 66 (2). </a:t>
            </a:r>
            <a:endParaRPr lang="en-US" sz="1600" dirty="0" smtClean="0"/>
          </a:p>
          <a:p>
            <a:r>
              <a:rPr lang="en-US" sz="1600" dirty="0"/>
              <a:t>Bailey TC et al: High oxygen concentrations predispose mouse lungs to the deleterious effects of high stretch ventilation.  </a:t>
            </a:r>
            <a:r>
              <a:rPr lang="en-US" sz="1600" i="1" dirty="0"/>
              <a:t>J </a:t>
            </a:r>
            <a:r>
              <a:rPr lang="en-US" sz="1600" i="1" dirty="0" err="1"/>
              <a:t>Appl</a:t>
            </a:r>
            <a:r>
              <a:rPr lang="en-US" sz="1600" i="1" dirty="0"/>
              <a:t> </a:t>
            </a:r>
            <a:r>
              <a:rPr lang="en-US" sz="1600" i="1" dirty="0" err="1"/>
              <a:t>Physiol</a:t>
            </a:r>
            <a:r>
              <a:rPr lang="en-US" sz="1600" dirty="0"/>
              <a:t> 2003: 94</a:t>
            </a:r>
            <a:r>
              <a:rPr lang="en-US" sz="1600" dirty="0" smtClean="0"/>
              <a:t>.</a:t>
            </a:r>
          </a:p>
          <a:p>
            <a:r>
              <a:rPr lang="en-US" sz="1600" dirty="0" err="1"/>
              <a:t>Baleeiro</a:t>
            </a:r>
            <a:r>
              <a:rPr lang="en-US" sz="1600" dirty="0"/>
              <a:t> CE et al: </a:t>
            </a:r>
            <a:r>
              <a:rPr lang="en-US" sz="1600" dirty="0" err="1"/>
              <a:t>Sublethal</a:t>
            </a:r>
            <a:r>
              <a:rPr lang="en-US" sz="1600" dirty="0"/>
              <a:t> </a:t>
            </a:r>
            <a:r>
              <a:rPr lang="en-US" sz="1600" dirty="0" err="1"/>
              <a:t>hyperoxia</a:t>
            </a:r>
            <a:r>
              <a:rPr lang="en-US" sz="1600" dirty="0"/>
              <a:t> impairs pulmonary innate immunity.  </a:t>
            </a:r>
            <a:r>
              <a:rPr lang="en-US" sz="1600" i="1" dirty="0"/>
              <a:t>J </a:t>
            </a:r>
            <a:r>
              <a:rPr lang="en-US" sz="1600" i="1" dirty="0" err="1"/>
              <a:t>Immunol</a:t>
            </a:r>
            <a:r>
              <a:rPr lang="en-US" sz="1600" i="1" dirty="0"/>
              <a:t> </a:t>
            </a:r>
            <a:r>
              <a:rPr lang="en-US" sz="1600" dirty="0"/>
              <a:t>2003 171.</a:t>
            </a:r>
          </a:p>
          <a:p>
            <a:r>
              <a:rPr lang="en-US" sz="1600" dirty="0" err="1" smtClean="0"/>
              <a:t>Baleeiro</a:t>
            </a:r>
            <a:r>
              <a:rPr lang="en-US" sz="1600" dirty="0" smtClean="0"/>
              <a:t> CE et al: GM=CSF and the impaired pulmonary innate immune response following </a:t>
            </a:r>
            <a:r>
              <a:rPr lang="en-US" sz="1600" dirty="0" err="1" smtClean="0"/>
              <a:t>hyperoxic</a:t>
            </a:r>
            <a:r>
              <a:rPr lang="en-US" sz="1600" dirty="0" smtClean="0"/>
              <a:t> stress.  </a:t>
            </a:r>
            <a:r>
              <a:rPr lang="en-US" sz="1600" i="1" dirty="0" smtClean="0"/>
              <a:t>Am J </a:t>
            </a:r>
            <a:r>
              <a:rPr lang="en-US" sz="1600" i="1" dirty="0" err="1" smtClean="0"/>
              <a:t>Physiol</a:t>
            </a:r>
            <a:r>
              <a:rPr lang="en-US" sz="1600" i="1" dirty="0" smtClean="0"/>
              <a:t> Lung Cell </a:t>
            </a:r>
            <a:r>
              <a:rPr lang="en-US" sz="1600" i="1" dirty="0" err="1" smtClean="0"/>
              <a:t>Mol</a:t>
            </a:r>
            <a:r>
              <a:rPr lang="en-US" sz="1600" i="1" dirty="0" smtClean="0"/>
              <a:t> </a:t>
            </a:r>
            <a:r>
              <a:rPr lang="en-US" sz="1600" i="1" dirty="0" err="1" smtClean="0"/>
              <a:t>Physiol</a:t>
            </a:r>
            <a:r>
              <a:rPr lang="en-US" sz="1600" i="1" dirty="0" smtClean="0"/>
              <a:t> </a:t>
            </a:r>
            <a:r>
              <a:rPr lang="en-US" sz="1600" dirty="0" smtClean="0"/>
              <a:t>2006.</a:t>
            </a:r>
          </a:p>
          <a:p>
            <a:r>
              <a:rPr lang="en-US" sz="1600" dirty="0" err="1"/>
              <a:t>Barabas</a:t>
            </a:r>
            <a:r>
              <a:rPr lang="en-US" sz="1600" dirty="0"/>
              <a:t> K, et al: </a:t>
            </a:r>
            <a:r>
              <a:rPr lang="en-US" sz="1600" dirty="0" err="1"/>
              <a:t>Cisplatin</a:t>
            </a:r>
            <a:r>
              <a:rPr lang="en-US" sz="1600" dirty="0"/>
              <a:t>: a review of toxicities and therapeutic applications.  </a:t>
            </a:r>
            <a:r>
              <a:rPr lang="en-US" sz="1600" i="1" dirty="0"/>
              <a:t>Vet Comp </a:t>
            </a:r>
            <a:r>
              <a:rPr lang="en-US" sz="1600" i="1" dirty="0" err="1"/>
              <a:t>Oncol</a:t>
            </a:r>
            <a:r>
              <a:rPr lang="en-US" sz="1600" dirty="0"/>
              <a:t> 2008, 6 (1). </a:t>
            </a:r>
            <a:endParaRPr lang="en-US" sz="1600" dirty="0" smtClean="0"/>
          </a:p>
          <a:p>
            <a:r>
              <a:rPr lang="en-US" sz="1600" dirty="0" err="1"/>
              <a:t>Barazzone</a:t>
            </a:r>
            <a:r>
              <a:rPr lang="en-US" sz="1600" dirty="0"/>
              <a:t> C et al: Oxygen toxicity in mouse lung: pathways to cell death.  </a:t>
            </a:r>
            <a:r>
              <a:rPr lang="en-US" sz="1600" i="1" dirty="0"/>
              <a:t>Am J </a:t>
            </a:r>
            <a:r>
              <a:rPr lang="en-US" sz="1600" i="1" dirty="0" err="1"/>
              <a:t>Respir</a:t>
            </a:r>
            <a:r>
              <a:rPr lang="en-US" sz="1600" i="1" dirty="0"/>
              <a:t> Cell </a:t>
            </a:r>
            <a:r>
              <a:rPr lang="en-US" sz="1600" i="1" dirty="0" err="1"/>
              <a:t>Mol</a:t>
            </a:r>
            <a:r>
              <a:rPr lang="en-US" sz="1600" i="1" dirty="0"/>
              <a:t> </a:t>
            </a:r>
            <a:r>
              <a:rPr lang="en-US" sz="1600" i="1" dirty="0" err="1"/>
              <a:t>Biol</a:t>
            </a:r>
            <a:r>
              <a:rPr lang="en-US" sz="1600" i="1" dirty="0"/>
              <a:t> </a:t>
            </a:r>
            <a:r>
              <a:rPr lang="en-US" sz="1600" dirty="0"/>
              <a:t>1998</a:t>
            </a:r>
            <a:r>
              <a:rPr lang="en-US" sz="1600" i="1" dirty="0"/>
              <a:t>, </a:t>
            </a:r>
            <a:r>
              <a:rPr lang="en-US" sz="1600" dirty="0"/>
              <a:t>19</a:t>
            </a:r>
            <a:r>
              <a:rPr lang="en-US" sz="1600" dirty="0" smtClean="0"/>
              <a:t>.</a:t>
            </a:r>
          </a:p>
          <a:p>
            <a:r>
              <a:rPr lang="en-US" sz="1600" dirty="0"/>
              <a:t>Berger TM et al: Early high dose antioxidant vitamins do not prevent </a:t>
            </a:r>
            <a:r>
              <a:rPr lang="en-US" sz="1600" dirty="0" err="1"/>
              <a:t>bronchopulmonary</a:t>
            </a:r>
            <a:r>
              <a:rPr lang="en-US" sz="1600" dirty="0"/>
              <a:t> dysplasia in premature baboons exposed to prolonged </a:t>
            </a:r>
            <a:r>
              <a:rPr lang="en-US" sz="1600" dirty="0" err="1"/>
              <a:t>hyperoxia</a:t>
            </a:r>
            <a:r>
              <a:rPr lang="en-US" sz="1600" dirty="0"/>
              <a:t>: a pilot study.  </a:t>
            </a:r>
            <a:r>
              <a:rPr lang="en-US" sz="1600" i="1" dirty="0" err="1"/>
              <a:t>Pediatr</a:t>
            </a:r>
            <a:r>
              <a:rPr lang="en-US" sz="1600" i="1" dirty="0"/>
              <a:t> Res </a:t>
            </a:r>
            <a:r>
              <a:rPr lang="en-US" sz="1600" dirty="0"/>
              <a:t>1998 43</a:t>
            </a:r>
            <a:r>
              <a:rPr lang="en-US" sz="1600" dirty="0" smtClean="0"/>
              <a:t>.</a:t>
            </a:r>
          </a:p>
          <a:p>
            <a:r>
              <a:rPr lang="en-US" sz="1600" dirty="0" err="1"/>
              <a:t>Bhandari</a:t>
            </a:r>
            <a:r>
              <a:rPr lang="en-US" sz="1600" dirty="0"/>
              <a:t> V, Elias JA: Cytokines in tolerance to </a:t>
            </a:r>
            <a:r>
              <a:rPr lang="en-US" sz="1600" dirty="0" err="1"/>
              <a:t>hyperoxia</a:t>
            </a:r>
            <a:r>
              <a:rPr lang="en-US" sz="1600" dirty="0"/>
              <a:t>-induced injury in developing and adult lung.  </a:t>
            </a:r>
            <a:r>
              <a:rPr lang="en-US" sz="1600" i="1" dirty="0"/>
              <a:t>Free </a:t>
            </a:r>
            <a:r>
              <a:rPr lang="en-US" sz="1600" i="1" dirty="0" err="1"/>
              <a:t>Radic</a:t>
            </a:r>
            <a:r>
              <a:rPr lang="en-US" sz="1600" i="1" dirty="0"/>
              <a:t> </a:t>
            </a:r>
            <a:r>
              <a:rPr lang="en-US" sz="1600" i="1" dirty="0" err="1"/>
              <a:t>Biol</a:t>
            </a:r>
            <a:r>
              <a:rPr lang="en-US" sz="1600" i="1" dirty="0"/>
              <a:t> Med</a:t>
            </a:r>
            <a:r>
              <a:rPr lang="en-US" sz="1600" dirty="0"/>
              <a:t> 2006 41</a:t>
            </a:r>
            <a:r>
              <a:rPr lang="en-US" sz="1600" dirty="0" smtClean="0"/>
              <a:t>.</a:t>
            </a:r>
          </a:p>
          <a:p>
            <a:r>
              <a:rPr lang="en-US" sz="1600" dirty="0" err="1"/>
              <a:t>Boothe</a:t>
            </a:r>
            <a:r>
              <a:rPr lang="en-US" sz="1600" dirty="0"/>
              <a:t> DM: Disposition and clinical use of bromide in cats.  </a:t>
            </a:r>
            <a:r>
              <a:rPr lang="en-US" sz="1600" i="1" dirty="0"/>
              <a:t>JAVMA </a:t>
            </a:r>
            <a:r>
              <a:rPr lang="en-US" sz="1600" dirty="0"/>
              <a:t>2002, 221 (8)</a:t>
            </a:r>
            <a:r>
              <a:rPr lang="en-US" sz="1600" dirty="0" smtClean="0"/>
              <a:t>.</a:t>
            </a:r>
          </a:p>
          <a:p>
            <a:r>
              <a:rPr lang="en-US" sz="1600" dirty="0" smtClean="0"/>
              <a:t>Brower RG et al: Higher versus lower positive end-expiratory pressures in patients with the acute respiratory distress syndrome.  </a:t>
            </a:r>
            <a:r>
              <a:rPr lang="en-US" sz="1600" i="1" dirty="0" smtClean="0"/>
              <a:t>N </a:t>
            </a:r>
            <a:r>
              <a:rPr lang="en-US" sz="1600" i="1" dirty="0" err="1"/>
              <a:t>Engl</a:t>
            </a:r>
            <a:r>
              <a:rPr lang="en-US" sz="1600" i="1" dirty="0"/>
              <a:t> J Med </a:t>
            </a:r>
            <a:r>
              <a:rPr lang="en-US" sz="1600" dirty="0"/>
              <a:t>2004 </a:t>
            </a:r>
            <a:r>
              <a:rPr lang="en-US" sz="1600" dirty="0" smtClean="0"/>
              <a:t>351.</a:t>
            </a:r>
          </a:p>
          <a:p>
            <a:r>
              <a:rPr lang="en-US" sz="1600" dirty="0"/>
              <a:t>Chiu EH et al. </a:t>
            </a:r>
            <a:r>
              <a:rPr lang="en-US" sz="1600" dirty="0" err="1"/>
              <a:t>Venturi</a:t>
            </a:r>
            <a:r>
              <a:rPr lang="en-US" sz="1600" dirty="0"/>
              <a:t> mask adjuvant oxygen therapy in severe acute ischemic stroke. </a:t>
            </a:r>
            <a:r>
              <a:rPr lang="en-US" sz="1600" i="1" dirty="0"/>
              <a:t>Arch </a:t>
            </a:r>
            <a:r>
              <a:rPr lang="en-US" sz="1600" i="1" dirty="0" err="1"/>
              <a:t>Neurol</a:t>
            </a:r>
            <a:r>
              <a:rPr lang="en-US" sz="1600" i="1" dirty="0"/>
              <a:t> </a:t>
            </a:r>
            <a:r>
              <a:rPr lang="en-US" sz="1600" dirty="0"/>
              <a:t>2006; 63</a:t>
            </a:r>
            <a:r>
              <a:rPr lang="en-US" sz="1600" dirty="0" smtClean="0"/>
              <a:t>.</a:t>
            </a:r>
          </a:p>
          <a:p>
            <a:r>
              <a:rPr lang="en-US" sz="1600" dirty="0" smtClean="0"/>
              <a:t>Cho </a:t>
            </a:r>
            <a:r>
              <a:rPr lang="en-US" sz="1600" dirty="0"/>
              <a:t>HY and </a:t>
            </a:r>
            <a:r>
              <a:rPr lang="en-US" sz="1600" dirty="0" err="1"/>
              <a:t>Kleeberger</a:t>
            </a:r>
            <a:r>
              <a:rPr lang="en-US" sz="1600" dirty="0"/>
              <a:t> SR : Nrf2 protects against airway disorders.  </a:t>
            </a:r>
            <a:r>
              <a:rPr lang="en-US" sz="1600" i="1" dirty="0" err="1"/>
              <a:t>Toxicol</a:t>
            </a:r>
            <a:r>
              <a:rPr lang="en-US" sz="1600" i="1" dirty="0"/>
              <a:t>. Appl. </a:t>
            </a:r>
            <a:r>
              <a:rPr lang="en-US" sz="1600" i="1" dirty="0" err="1"/>
              <a:t>Pharmacol</a:t>
            </a:r>
            <a:r>
              <a:rPr lang="en-US" sz="1600" i="1" dirty="0"/>
              <a:t>. </a:t>
            </a:r>
            <a:r>
              <a:rPr lang="en-US" sz="1600" dirty="0"/>
              <a:t>2004 244 (1)</a:t>
            </a:r>
            <a:r>
              <a:rPr lang="en-US" sz="1600" dirty="0" smtClean="0"/>
              <a:t>.</a:t>
            </a:r>
          </a:p>
          <a:p>
            <a:r>
              <a:rPr lang="en-US" sz="1600" dirty="0" smtClean="0"/>
              <a:t>Clark JM and </a:t>
            </a:r>
            <a:r>
              <a:rPr lang="en-US" sz="1600" dirty="0" err="1" smtClean="0"/>
              <a:t>Lambertsen</a:t>
            </a:r>
            <a:r>
              <a:rPr lang="en-US" sz="1600" dirty="0" smtClean="0"/>
              <a:t> CJ: Pulmonary oxygen toxicity: A review.  </a:t>
            </a:r>
            <a:r>
              <a:rPr lang="en-US" sz="1600" i="1" dirty="0" smtClean="0"/>
              <a:t>Pharmacological Reviews </a:t>
            </a:r>
            <a:r>
              <a:rPr lang="en-US" sz="1600" dirty="0" smtClean="0"/>
              <a:t>1971.</a:t>
            </a:r>
          </a:p>
          <a:p>
            <a:r>
              <a:rPr lang="en-US" sz="1600" dirty="0"/>
              <a:t>Cope RB: Helping animals exposed to the herbicide </a:t>
            </a:r>
            <a:r>
              <a:rPr lang="en-US" sz="1600" dirty="0" err="1"/>
              <a:t>paraquat</a:t>
            </a:r>
            <a:r>
              <a:rPr lang="en-US" sz="1600" dirty="0"/>
              <a:t>.  </a:t>
            </a:r>
            <a:r>
              <a:rPr lang="en-US" sz="1600" i="1" dirty="0"/>
              <a:t>Toxicology Brief</a:t>
            </a:r>
            <a:r>
              <a:rPr lang="en-US" sz="1600" dirty="0"/>
              <a:t> 2004.</a:t>
            </a:r>
            <a:r>
              <a:rPr lang="en-US" sz="1600" dirty="0" smtClean="0"/>
              <a:t>.</a:t>
            </a:r>
          </a:p>
          <a:p>
            <a:r>
              <a:rPr lang="en-US" sz="1600" dirty="0"/>
              <a:t>Davis et al: Pulmonary outcome at 1 year corrected age in premature infants treated at birth with recombinant human </a:t>
            </a:r>
            <a:r>
              <a:rPr lang="en-US" sz="1600" dirty="0" err="1"/>
              <a:t>CuZn</a:t>
            </a:r>
            <a:r>
              <a:rPr lang="en-US" sz="1600" dirty="0"/>
              <a:t> superoxide dismutase. </a:t>
            </a:r>
            <a:r>
              <a:rPr lang="en-US" sz="1600" i="1" dirty="0"/>
              <a:t>Pediatrics</a:t>
            </a:r>
            <a:r>
              <a:rPr lang="en-US" sz="1600" dirty="0"/>
              <a:t> 2003, 111</a:t>
            </a:r>
            <a:r>
              <a:rPr lang="en-US" sz="1600" dirty="0" smtClean="0"/>
              <a:t>.</a:t>
            </a:r>
          </a:p>
          <a:p>
            <a:r>
              <a:rPr lang="en-US" sz="1600" dirty="0" err="1"/>
              <a:t>Deuber</a:t>
            </a:r>
            <a:r>
              <a:rPr lang="en-US" sz="1600" dirty="0"/>
              <a:t> C and </a:t>
            </a:r>
            <a:r>
              <a:rPr lang="en-US" sz="1600" dirty="0" err="1"/>
              <a:t>Terhaar</a:t>
            </a:r>
            <a:r>
              <a:rPr lang="en-US" sz="1600" dirty="0"/>
              <a:t> M: </a:t>
            </a:r>
            <a:r>
              <a:rPr lang="en-US" sz="1600" dirty="0" err="1"/>
              <a:t>Hyperoxia</a:t>
            </a:r>
            <a:r>
              <a:rPr lang="en-US" sz="1600" dirty="0"/>
              <a:t> in very preterm infants.  </a:t>
            </a:r>
            <a:r>
              <a:rPr lang="en-US" sz="1600" i="1" dirty="0"/>
              <a:t>J </a:t>
            </a:r>
            <a:r>
              <a:rPr lang="en-US" sz="1600" i="1" dirty="0" err="1"/>
              <a:t>Perinat</a:t>
            </a:r>
            <a:r>
              <a:rPr lang="en-US" sz="1600" i="1" dirty="0"/>
              <a:t> </a:t>
            </a:r>
            <a:r>
              <a:rPr lang="en-US" sz="1600" i="1" dirty="0" err="1"/>
              <a:t>Neonat</a:t>
            </a:r>
            <a:r>
              <a:rPr lang="en-US" sz="1600" i="1" dirty="0"/>
              <a:t> </a:t>
            </a:r>
            <a:r>
              <a:rPr lang="en-US" sz="1600" i="1" dirty="0" err="1"/>
              <a:t>Nurs</a:t>
            </a:r>
            <a:r>
              <a:rPr lang="en-US" sz="1600" dirty="0"/>
              <a:t> 2011 25 (3)</a:t>
            </a:r>
            <a:r>
              <a:rPr lang="en-US" sz="1600" dirty="0" smtClean="0"/>
              <a:t>.</a:t>
            </a:r>
          </a:p>
          <a:p>
            <a:endParaRPr lang="en-US" sz="2400" dirty="0"/>
          </a:p>
          <a:p>
            <a:endParaRPr lang="en-US" sz="2400" dirty="0"/>
          </a:p>
          <a:p>
            <a:pPr marL="18288" indent="0">
              <a:buNone/>
            </a:pPr>
            <a:endParaRPr lang="en-US" dirty="0"/>
          </a:p>
        </p:txBody>
      </p:sp>
      <p:sp>
        <p:nvSpPr>
          <p:cNvPr id="3" name="Title 2"/>
          <p:cNvSpPr>
            <a:spLocks noGrp="1"/>
          </p:cNvSpPr>
          <p:nvPr>
            <p:ph type="title"/>
          </p:nvPr>
        </p:nvSpPr>
        <p:spPr>
          <a:xfrm>
            <a:off x="565888" y="0"/>
            <a:ext cx="7543800" cy="914400"/>
          </a:xfrm>
        </p:spPr>
        <p:txBody>
          <a:bodyPr/>
          <a:lstStyle/>
          <a:p>
            <a:r>
              <a:rPr lang="en-US" dirty="0" smtClean="0"/>
              <a:t>References</a:t>
            </a:r>
            <a:endParaRPr lang="en-US" dirty="0"/>
          </a:p>
        </p:txBody>
      </p:sp>
    </p:spTree>
    <p:extLst>
      <p:ext uri="{BB962C8B-B14F-4D97-AF65-F5344CB8AC3E}">
        <p14:creationId xmlns:p14="http://schemas.microsoft.com/office/powerpoint/2010/main" xmlns="" val="16646812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7284" y="1383810"/>
            <a:ext cx="8140663" cy="4542153"/>
          </a:xfrm>
        </p:spPr>
        <p:txBody>
          <a:bodyPr/>
          <a:lstStyle/>
          <a:p>
            <a:r>
              <a:rPr lang="en-US" dirty="0" smtClean="0"/>
              <a:t>Oxygen is toxic because of its propensity to undergo univalent reduction resulting in incompletely reduced chemical states known as reactive oxygen species (ROS)</a:t>
            </a:r>
          </a:p>
          <a:p>
            <a:r>
              <a:rPr lang="en-US" dirty="0" smtClean="0"/>
              <a:t>As the lung is directly exposed to the highest partial pressure of inspired oxygen, it is the primary target organ for oxygen-induced toxicity</a:t>
            </a:r>
          </a:p>
          <a:p>
            <a:r>
              <a:rPr lang="en-US" dirty="0" smtClean="0"/>
              <a:t>ROS production is increased with oxygen toxicity in the lung,  initially from lung parenchymal cells and subsequently from infiltrating phagocytic cells</a:t>
            </a:r>
          </a:p>
          <a:p>
            <a:r>
              <a:rPr lang="en-US" dirty="0" smtClean="0"/>
              <a:t>Excessive production of ROS overwhelms the natural antioxidant defense systems</a:t>
            </a:r>
            <a:endParaRPr lang="en-US" dirty="0"/>
          </a:p>
        </p:txBody>
      </p:sp>
      <p:sp>
        <p:nvSpPr>
          <p:cNvPr id="3" name="Title 2"/>
          <p:cNvSpPr>
            <a:spLocks noGrp="1"/>
          </p:cNvSpPr>
          <p:nvPr>
            <p:ph type="title"/>
          </p:nvPr>
        </p:nvSpPr>
        <p:spPr>
          <a:xfrm>
            <a:off x="777240" y="643969"/>
            <a:ext cx="7543800" cy="914400"/>
          </a:xfrm>
        </p:spPr>
        <p:txBody>
          <a:bodyPr/>
          <a:lstStyle/>
          <a:p>
            <a:r>
              <a:rPr lang="en-US" dirty="0" smtClean="0"/>
              <a:t>Pathophysiology of Oxygen </a:t>
            </a:r>
            <a:r>
              <a:rPr lang="en-US" dirty="0"/>
              <a:t>T</a:t>
            </a:r>
            <a:r>
              <a:rPr lang="en-US" dirty="0" smtClean="0"/>
              <a:t>oxicity</a:t>
            </a:r>
            <a:endParaRPr lang="en-US" dirty="0"/>
          </a:p>
        </p:txBody>
      </p:sp>
      <p:sp>
        <p:nvSpPr>
          <p:cNvPr id="4" name="TextBox 3"/>
          <p:cNvSpPr txBox="1"/>
          <p:nvPr/>
        </p:nvSpPr>
        <p:spPr>
          <a:xfrm>
            <a:off x="1009442" y="6202725"/>
            <a:ext cx="6084756" cy="369332"/>
          </a:xfrm>
          <a:prstGeom prst="rect">
            <a:avLst/>
          </a:prstGeom>
          <a:noFill/>
        </p:spPr>
        <p:txBody>
          <a:bodyPr wrap="none" rtlCol="0">
            <a:spAutoFit/>
          </a:bodyPr>
          <a:lstStyle/>
          <a:p>
            <a:r>
              <a:rPr lang="en-US" dirty="0" err="1" smtClean="0"/>
              <a:t>Tsan</a:t>
            </a:r>
            <a:r>
              <a:rPr lang="en-US" dirty="0" smtClean="0"/>
              <a:t> MF: Oxygen Toxicity. </a:t>
            </a:r>
            <a:r>
              <a:rPr lang="en-US" i="1" dirty="0" smtClean="0"/>
              <a:t>Encyclopedia of Respiration </a:t>
            </a:r>
            <a:r>
              <a:rPr lang="en-US" dirty="0" smtClean="0"/>
              <a:t>2006.</a:t>
            </a:r>
            <a:endParaRPr lang="en-US" dirty="0"/>
          </a:p>
        </p:txBody>
      </p:sp>
    </p:spTree>
    <p:extLst>
      <p:ext uri="{BB962C8B-B14F-4D97-AF65-F5344CB8AC3E}">
        <p14:creationId xmlns:p14="http://schemas.microsoft.com/office/powerpoint/2010/main" xmlns="" val="77273816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33500"/>
            <a:ext cx="8934824" cy="6013078"/>
          </a:xfrm>
        </p:spPr>
        <p:txBody>
          <a:bodyPr>
            <a:normAutofit fontScale="55000" lnSpcReduction="20000"/>
          </a:bodyPr>
          <a:lstStyle/>
          <a:p>
            <a:r>
              <a:rPr lang="en-US" sz="2400" dirty="0" err="1"/>
              <a:t>Goggs</a:t>
            </a:r>
            <a:r>
              <a:rPr lang="en-US" sz="2400" dirty="0"/>
              <a:t> R and </a:t>
            </a:r>
            <a:r>
              <a:rPr lang="en-US" sz="2400" dirty="0" err="1"/>
              <a:t>Boag</a:t>
            </a:r>
            <a:r>
              <a:rPr lang="en-US" sz="2400" dirty="0"/>
              <a:t> AK: </a:t>
            </a:r>
            <a:r>
              <a:rPr lang="en-US" sz="2400" i="1" dirty="0"/>
              <a:t>Aspiration pneumonitis and </a:t>
            </a:r>
            <a:r>
              <a:rPr lang="en-US" sz="2400" i="1" dirty="0" err="1"/>
              <a:t>penumonia</a:t>
            </a:r>
            <a:r>
              <a:rPr lang="en-US" sz="2400" i="1" dirty="0"/>
              <a:t>. </a:t>
            </a:r>
            <a:r>
              <a:rPr lang="en-US" sz="2400" dirty="0"/>
              <a:t>In </a:t>
            </a:r>
            <a:r>
              <a:rPr lang="en-US" sz="2400" u="sng" dirty="0"/>
              <a:t>Small Animal Critical Care Medicine</a:t>
            </a:r>
            <a:r>
              <a:rPr lang="en-US" sz="2400" dirty="0"/>
              <a:t> by Silverstein DC and Hopper K 2009</a:t>
            </a:r>
          </a:p>
          <a:p>
            <a:r>
              <a:rPr lang="en-US" sz="2400" dirty="0"/>
              <a:t>Greif R, et al. Supplemental perioperative oxygen to reduce the incidence of surgical-wound infection. Outcomes Research Group. </a:t>
            </a:r>
            <a:r>
              <a:rPr lang="en-US" sz="2400" i="1" dirty="0"/>
              <a:t>N </a:t>
            </a:r>
            <a:r>
              <a:rPr lang="en-US" sz="2400" i="1" dirty="0" err="1"/>
              <a:t>Engl</a:t>
            </a:r>
            <a:r>
              <a:rPr lang="en-US" sz="2400" i="1" dirty="0"/>
              <a:t> J Med </a:t>
            </a:r>
            <a:r>
              <a:rPr lang="en-US" sz="2400" dirty="0"/>
              <a:t>2000; 342</a:t>
            </a:r>
            <a:r>
              <a:rPr lang="en-US" sz="2400" dirty="0" smtClean="0"/>
              <a:t>.</a:t>
            </a:r>
          </a:p>
          <a:p>
            <a:r>
              <a:rPr lang="en-US" sz="2400" dirty="0" err="1"/>
              <a:t>Gurkan</a:t>
            </a:r>
            <a:r>
              <a:rPr lang="en-US" sz="2400" dirty="0"/>
              <a:t> F and </a:t>
            </a:r>
            <a:r>
              <a:rPr lang="en-US" sz="2400" dirty="0" err="1"/>
              <a:t>Bosnak</a:t>
            </a:r>
            <a:r>
              <a:rPr lang="en-US" sz="2400" dirty="0"/>
              <a:t> M: Use of inhaled budesonide in two critical patients with hydrocarbon intoxication.  </a:t>
            </a:r>
            <a:r>
              <a:rPr lang="en-US" sz="2400" i="1" dirty="0"/>
              <a:t>Am J </a:t>
            </a:r>
            <a:r>
              <a:rPr lang="en-US" sz="2400" i="1" dirty="0" err="1"/>
              <a:t>Ther</a:t>
            </a:r>
            <a:r>
              <a:rPr lang="en-US" sz="2400" dirty="0"/>
              <a:t> 2005, 12</a:t>
            </a:r>
            <a:r>
              <a:rPr lang="en-US" sz="2400" dirty="0" smtClean="0"/>
              <a:t>.</a:t>
            </a:r>
            <a:endParaRPr lang="en-US" sz="2400" dirty="0"/>
          </a:p>
          <a:p>
            <a:r>
              <a:rPr lang="en-US" sz="2400" dirty="0"/>
              <a:t>Hartsfield SM: “Airway Management and Ventilation” in </a:t>
            </a:r>
            <a:r>
              <a:rPr lang="en-US" sz="2400" u="sng" dirty="0" err="1"/>
              <a:t>Lumb</a:t>
            </a:r>
            <a:r>
              <a:rPr lang="en-US" sz="2400" u="sng" dirty="0"/>
              <a:t> and </a:t>
            </a:r>
            <a:r>
              <a:rPr lang="en-US" sz="2400" u="sng" dirty="0" err="1"/>
              <a:t>Jone’s</a:t>
            </a:r>
            <a:r>
              <a:rPr lang="en-US" sz="2400" u="sng" dirty="0"/>
              <a:t> Veterinary Anesthesia and Analgesia </a:t>
            </a:r>
            <a:r>
              <a:rPr lang="en-US" sz="2400" dirty="0" err="1"/>
              <a:t>Tranquilli</a:t>
            </a:r>
            <a:r>
              <a:rPr lang="en-US" sz="2400" dirty="0"/>
              <a:t> WJ, </a:t>
            </a:r>
            <a:r>
              <a:rPr lang="en-US" sz="2400" dirty="0" err="1"/>
              <a:t>Thurmon</a:t>
            </a:r>
            <a:r>
              <a:rPr lang="en-US" sz="2400" dirty="0"/>
              <a:t> JC and Grimm KA 2007</a:t>
            </a:r>
            <a:r>
              <a:rPr lang="en-US" sz="2400" dirty="0" smtClean="0"/>
              <a:t>.</a:t>
            </a:r>
          </a:p>
          <a:p>
            <a:r>
              <a:rPr lang="en-US" sz="2400" dirty="0" err="1"/>
              <a:t>Hofmeister</a:t>
            </a:r>
            <a:r>
              <a:rPr lang="en-US" sz="2400" dirty="0"/>
              <a:t> et al: </a:t>
            </a:r>
            <a:r>
              <a:rPr lang="en-US" sz="2400" dirty="0" err="1"/>
              <a:t>Toxicosis</a:t>
            </a:r>
            <a:r>
              <a:rPr lang="en-US" sz="2400" dirty="0"/>
              <a:t> associated with ingestion of quick-dissolve granulated chlorine in a dog.  </a:t>
            </a:r>
            <a:r>
              <a:rPr lang="en-US" sz="2400" i="1" dirty="0"/>
              <a:t>JAVMA </a:t>
            </a:r>
            <a:r>
              <a:rPr lang="en-US" sz="2400" dirty="0"/>
              <a:t>2006, 229 (8)</a:t>
            </a:r>
            <a:r>
              <a:rPr lang="en-US" sz="2400" dirty="0" smtClean="0"/>
              <a:t>.</a:t>
            </a:r>
          </a:p>
          <a:p>
            <a:r>
              <a:rPr lang="en-US" sz="2400" dirty="0" err="1"/>
              <a:t>Kamijo</a:t>
            </a:r>
            <a:r>
              <a:rPr lang="en-US" sz="2400" dirty="0"/>
              <a:t> Y, et al: Pulse steroid therapy in adult respiratory distress syndrome following petroleum </a:t>
            </a:r>
            <a:r>
              <a:rPr lang="en-US" sz="2400" dirty="0" err="1"/>
              <a:t>napththa</a:t>
            </a:r>
            <a:r>
              <a:rPr lang="en-US" sz="2400" dirty="0"/>
              <a:t> ingestion.  </a:t>
            </a:r>
            <a:r>
              <a:rPr lang="en-US" sz="2400" i="1" dirty="0" err="1"/>
              <a:t>Clin</a:t>
            </a:r>
            <a:r>
              <a:rPr lang="en-US" sz="2400" i="1" dirty="0"/>
              <a:t> </a:t>
            </a:r>
            <a:r>
              <a:rPr lang="en-US" sz="2400" i="1" dirty="0" err="1"/>
              <a:t>Toxicol</a:t>
            </a:r>
            <a:r>
              <a:rPr lang="en-US" sz="2400" i="1" dirty="0"/>
              <a:t> </a:t>
            </a:r>
            <a:r>
              <a:rPr lang="en-US" sz="2400" dirty="0"/>
              <a:t>2000, 38.</a:t>
            </a:r>
          </a:p>
          <a:p>
            <a:r>
              <a:rPr lang="en-US" sz="2400" dirty="0"/>
              <a:t>Kennedy KA: Vitamin A to prevent </a:t>
            </a:r>
            <a:r>
              <a:rPr lang="en-US" sz="2400" dirty="0" err="1"/>
              <a:t>bronchopulmonary</a:t>
            </a:r>
            <a:r>
              <a:rPr lang="en-US" sz="2400" dirty="0"/>
              <a:t> dysplasia in very low birth weight infants: has the dose been too low? The NICHD Neonatal Research Network.  </a:t>
            </a:r>
            <a:r>
              <a:rPr lang="en-US" sz="2400" i="1" dirty="0"/>
              <a:t>Early Hum </a:t>
            </a:r>
            <a:r>
              <a:rPr lang="en-US" sz="2400" i="1" dirty="0" err="1"/>
              <a:t>Dev</a:t>
            </a:r>
            <a:r>
              <a:rPr lang="en-US" sz="2400" i="1" dirty="0"/>
              <a:t> </a:t>
            </a:r>
            <a:r>
              <a:rPr lang="en-US" sz="2400" dirty="0"/>
              <a:t>1997, 49.</a:t>
            </a:r>
          </a:p>
          <a:p>
            <a:r>
              <a:rPr lang="en-US" sz="2400" dirty="0"/>
              <a:t>Mach WJ et al: Consequences of </a:t>
            </a:r>
            <a:r>
              <a:rPr lang="en-US" sz="2400" dirty="0" err="1"/>
              <a:t>Hyperoxia</a:t>
            </a:r>
            <a:r>
              <a:rPr lang="en-US" sz="2400" dirty="0"/>
              <a:t> and the Toxicity of Oxygen in the Lung.  </a:t>
            </a:r>
            <a:r>
              <a:rPr lang="en-US" sz="2400" i="1" dirty="0" err="1"/>
              <a:t>Nurs</a:t>
            </a:r>
            <a:r>
              <a:rPr lang="en-US" sz="2400" i="1" dirty="0"/>
              <a:t> Res </a:t>
            </a:r>
            <a:r>
              <a:rPr lang="en-US" sz="2400" i="1" dirty="0" err="1"/>
              <a:t>Pract</a:t>
            </a:r>
            <a:r>
              <a:rPr lang="en-US" sz="2400" dirty="0"/>
              <a:t>. 2011</a:t>
            </a:r>
            <a:r>
              <a:rPr lang="en-US" sz="2400" dirty="0" smtClean="0"/>
              <a:t>.</a:t>
            </a:r>
          </a:p>
          <a:p>
            <a:r>
              <a:rPr lang="en-US" sz="2400" dirty="0" err="1"/>
              <a:t>Mader</a:t>
            </a:r>
            <a:r>
              <a:rPr lang="en-US" sz="2400" dirty="0"/>
              <a:t>, DR et al: Acute pulmonary hemorrhage during </a:t>
            </a:r>
            <a:r>
              <a:rPr lang="en-US" sz="2400" dirty="0" err="1"/>
              <a:t>isoflurane</a:t>
            </a:r>
            <a:r>
              <a:rPr lang="en-US" sz="2400" dirty="0"/>
              <a:t> anesthesia in two cats exposed to toxic black mold (</a:t>
            </a:r>
            <a:r>
              <a:rPr lang="en-US" sz="2400" i="1" dirty="0" err="1"/>
              <a:t>Stachybotrys</a:t>
            </a:r>
            <a:r>
              <a:rPr lang="en-US" sz="2400" i="1" dirty="0"/>
              <a:t> </a:t>
            </a:r>
            <a:r>
              <a:rPr lang="en-US" sz="2400" i="1" dirty="0" err="1"/>
              <a:t>chartarum</a:t>
            </a:r>
            <a:r>
              <a:rPr lang="en-US" sz="2400" dirty="0"/>
              <a:t>). </a:t>
            </a:r>
            <a:r>
              <a:rPr lang="en-US" sz="2400" dirty="0" smtClean="0"/>
              <a:t> </a:t>
            </a:r>
            <a:r>
              <a:rPr lang="en-US" sz="2400" i="1" dirty="0"/>
              <a:t>JAVMA </a:t>
            </a:r>
            <a:r>
              <a:rPr lang="en-US" sz="2400" dirty="0"/>
              <a:t>2007; 231</a:t>
            </a:r>
            <a:r>
              <a:rPr lang="en-US" sz="2400" dirty="0" smtClean="0"/>
              <a:t>.</a:t>
            </a:r>
            <a:endParaRPr lang="en-US" sz="2400" dirty="0"/>
          </a:p>
          <a:p>
            <a:r>
              <a:rPr lang="en-US" sz="2400" dirty="0" err="1"/>
              <a:t>Mazzaferro</a:t>
            </a:r>
            <a:r>
              <a:rPr lang="en-US" sz="2400" dirty="0"/>
              <a:t> EM.  “Oxygen Therapy” in </a:t>
            </a:r>
            <a:r>
              <a:rPr lang="en-US" sz="2400" u="sng" dirty="0"/>
              <a:t>Small Animal Critical Care Medicine</a:t>
            </a:r>
            <a:r>
              <a:rPr lang="en-US" sz="2400" dirty="0"/>
              <a:t> Silverstein DC and Hopper K 2009.</a:t>
            </a:r>
          </a:p>
          <a:p>
            <a:r>
              <a:rPr lang="en-US" sz="2400" dirty="0"/>
              <a:t>Morse D et al. Deficiency in the c-Jun NH2-terminal kinase signaling pathway confers susceptibility to </a:t>
            </a:r>
            <a:r>
              <a:rPr lang="en-US" sz="2400" dirty="0" err="1"/>
              <a:t>hyperoxic</a:t>
            </a:r>
            <a:r>
              <a:rPr lang="en-US" sz="2400" dirty="0"/>
              <a:t> lung injury in mice. </a:t>
            </a:r>
            <a:r>
              <a:rPr lang="en-US" sz="2400" i="1" dirty="0"/>
              <a:t>Am J </a:t>
            </a:r>
            <a:r>
              <a:rPr lang="en-US" sz="2400" i="1" dirty="0" err="1"/>
              <a:t>Physiol</a:t>
            </a:r>
            <a:r>
              <a:rPr lang="en-US" sz="2400" i="1" dirty="0"/>
              <a:t> Lung Cell </a:t>
            </a:r>
            <a:r>
              <a:rPr lang="en-US" sz="2400" i="1" dirty="0" err="1"/>
              <a:t>Mol</a:t>
            </a:r>
            <a:r>
              <a:rPr lang="en-US" sz="2400" i="1" dirty="0"/>
              <a:t> </a:t>
            </a:r>
            <a:r>
              <a:rPr lang="en-US" sz="2400" i="1" dirty="0" err="1"/>
              <a:t>Physiol</a:t>
            </a:r>
            <a:r>
              <a:rPr lang="en-US" sz="2400" i="1" dirty="0"/>
              <a:t> </a:t>
            </a:r>
            <a:r>
              <a:rPr lang="en-US" sz="2400" dirty="0"/>
              <a:t>2003; 285</a:t>
            </a:r>
            <a:r>
              <a:rPr lang="en-US" sz="2400" dirty="0" smtClean="0"/>
              <a:t>.</a:t>
            </a:r>
          </a:p>
          <a:p>
            <a:r>
              <a:rPr lang="en-US" sz="2400" dirty="0"/>
              <a:t>Pagano A et al: Mitochondrial cytochrome c release is a key event in </a:t>
            </a:r>
            <a:r>
              <a:rPr lang="en-US" sz="2400" dirty="0" err="1"/>
              <a:t>hyperoxia</a:t>
            </a:r>
            <a:r>
              <a:rPr lang="en-US" sz="2400" dirty="0"/>
              <a:t>-induced lung </a:t>
            </a:r>
            <a:r>
              <a:rPr lang="en-US" sz="2400" dirty="0" err="1"/>
              <a:t>injury:protection</a:t>
            </a:r>
            <a:r>
              <a:rPr lang="en-US" sz="2400" dirty="0"/>
              <a:t> by </a:t>
            </a:r>
            <a:r>
              <a:rPr lang="en-US" sz="2400" dirty="0" err="1"/>
              <a:t>cyclosporin</a:t>
            </a:r>
            <a:r>
              <a:rPr lang="en-US" sz="2400" dirty="0"/>
              <a:t> A.  </a:t>
            </a:r>
            <a:r>
              <a:rPr lang="en-US" sz="2400" i="1" dirty="0"/>
              <a:t>Am J </a:t>
            </a:r>
            <a:r>
              <a:rPr lang="en-US" sz="2400" i="1" dirty="0" err="1"/>
              <a:t>Physiol</a:t>
            </a:r>
            <a:r>
              <a:rPr lang="en-US" sz="2400" i="1" dirty="0"/>
              <a:t> Lung Cell </a:t>
            </a:r>
            <a:r>
              <a:rPr lang="en-US" sz="2400" i="1" dirty="0" err="1"/>
              <a:t>Mol</a:t>
            </a:r>
            <a:r>
              <a:rPr lang="en-US" sz="2400" i="1" dirty="0"/>
              <a:t> </a:t>
            </a:r>
            <a:r>
              <a:rPr lang="en-US" sz="2400" i="1" dirty="0" err="1"/>
              <a:t>Physiol</a:t>
            </a:r>
            <a:r>
              <a:rPr lang="en-US" sz="2400" i="1" dirty="0"/>
              <a:t> </a:t>
            </a:r>
            <a:r>
              <a:rPr lang="en-US" sz="2400" dirty="0"/>
              <a:t>2004 286.</a:t>
            </a:r>
          </a:p>
          <a:p>
            <a:r>
              <a:rPr lang="en-US" sz="2400" dirty="0" err="1"/>
              <a:t>Pendyala</a:t>
            </a:r>
            <a:r>
              <a:rPr lang="en-US" sz="2400" dirty="0"/>
              <a:t> S et al: Regulation of NADPH oxidase in vascular endothelium: the role of phospholipases, protein kinases and cytoskeletal proteins.  </a:t>
            </a:r>
            <a:r>
              <a:rPr lang="en-US" sz="2400" i="1" dirty="0" err="1"/>
              <a:t>Antioxidationts</a:t>
            </a:r>
            <a:r>
              <a:rPr lang="en-US" sz="2400" i="1" dirty="0"/>
              <a:t> &amp; Redox </a:t>
            </a:r>
            <a:r>
              <a:rPr lang="en-US" sz="2400" i="1" dirty="0" err="1"/>
              <a:t>Signaling</a:t>
            </a:r>
            <a:r>
              <a:rPr lang="en-US" sz="2400" dirty="0" err="1"/>
              <a:t>l</a:t>
            </a:r>
            <a:r>
              <a:rPr lang="en-US" sz="2400" dirty="0"/>
              <a:t> 2009 11 (4).</a:t>
            </a:r>
          </a:p>
          <a:p>
            <a:r>
              <a:rPr lang="en-US" sz="2400" dirty="0" err="1"/>
              <a:t>Pendyala</a:t>
            </a:r>
            <a:r>
              <a:rPr lang="en-US" sz="2400" dirty="0"/>
              <a:t> S and </a:t>
            </a:r>
            <a:r>
              <a:rPr lang="en-US" sz="2400" dirty="0" err="1"/>
              <a:t>Natarajan</a:t>
            </a:r>
            <a:r>
              <a:rPr lang="en-US" sz="2400" dirty="0"/>
              <a:t> V: Redox regulation of </a:t>
            </a:r>
            <a:r>
              <a:rPr lang="en-US" sz="2400" dirty="0" err="1"/>
              <a:t>Nox</a:t>
            </a:r>
            <a:r>
              <a:rPr lang="en-US" sz="2400" dirty="0"/>
              <a:t> proteins.  </a:t>
            </a:r>
            <a:r>
              <a:rPr lang="en-US" sz="2400" i="1" dirty="0"/>
              <a:t>Respiratory Physiology and Neurobiology</a:t>
            </a:r>
            <a:r>
              <a:rPr lang="en-US" sz="2400" dirty="0"/>
              <a:t> 2010 174</a:t>
            </a:r>
            <a:r>
              <a:rPr lang="en-US" sz="2400" dirty="0" smtClean="0"/>
              <a:t>.</a:t>
            </a:r>
          </a:p>
          <a:p>
            <a:r>
              <a:rPr lang="en-US" sz="2400" dirty="0" err="1"/>
              <a:t>Perrone</a:t>
            </a:r>
            <a:r>
              <a:rPr lang="en-US" sz="2400" dirty="0"/>
              <a:t> H, </a:t>
            </a:r>
            <a:r>
              <a:rPr lang="en-US" sz="2400" dirty="0" err="1"/>
              <a:t>Passero</a:t>
            </a:r>
            <a:r>
              <a:rPr lang="en-US" sz="2400" dirty="0"/>
              <a:t> MA: Hydrocarbon aerosol pneumonitis in an adult.  </a:t>
            </a:r>
            <a:r>
              <a:rPr lang="en-US" sz="2400" i="1" dirty="0"/>
              <a:t>Arch Intern Med </a:t>
            </a:r>
            <a:r>
              <a:rPr lang="en-US" sz="2400" dirty="0"/>
              <a:t>1983, 143</a:t>
            </a:r>
            <a:r>
              <a:rPr lang="en-US" sz="2400" dirty="0" smtClean="0"/>
              <a:t>.</a:t>
            </a:r>
            <a:endParaRPr lang="en-US" sz="2400" dirty="0"/>
          </a:p>
          <a:p>
            <a:r>
              <a:rPr lang="en-US" sz="2400" dirty="0"/>
              <a:t>Pryor KO et al. Surgical site infection and the routine use of perioperative </a:t>
            </a:r>
            <a:r>
              <a:rPr lang="en-US" sz="2400" dirty="0" err="1"/>
              <a:t>hyperoxia</a:t>
            </a:r>
            <a:r>
              <a:rPr lang="en-US" sz="2400" dirty="0"/>
              <a:t> in a general  surgical population: a randomized controlled trial. </a:t>
            </a:r>
            <a:r>
              <a:rPr lang="en-US" sz="2400" i="1" dirty="0"/>
              <a:t>JAMA</a:t>
            </a:r>
            <a:r>
              <a:rPr lang="en-US" sz="2400" dirty="0"/>
              <a:t> 2004; 291.</a:t>
            </a:r>
          </a:p>
          <a:p>
            <a:r>
              <a:rPr lang="en-US" sz="2400" dirty="0" err="1"/>
              <a:t>Qureshi</a:t>
            </a:r>
            <a:r>
              <a:rPr lang="en-US" sz="2400" dirty="0"/>
              <a:t> ST et al. Inducible activation of TLR4 confers resistance to </a:t>
            </a:r>
            <a:r>
              <a:rPr lang="en-US" sz="2400" dirty="0" err="1"/>
              <a:t>hyperoxia</a:t>
            </a:r>
            <a:r>
              <a:rPr lang="en-US" sz="2400" dirty="0"/>
              <a:t>-induced pulmonary apoptosis</a:t>
            </a:r>
            <a:r>
              <a:rPr lang="en-US" sz="2400" i="1" dirty="0"/>
              <a:t>.</a:t>
            </a:r>
            <a:r>
              <a:rPr lang="en-US" sz="2400" dirty="0"/>
              <a:t> </a:t>
            </a:r>
            <a:r>
              <a:rPr lang="en-US" sz="2400" i="1" dirty="0"/>
              <a:t>J </a:t>
            </a:r>
            <a:r>
              <a:rPr lang="en-US" sz="2400" i="1" dirty="0" err="1"/>
              <a:t>Immunol</a:t>
            </a:r>
            <a:r>
              <a:rPr lang="en-US" sz="2400" dirty="0"/>
              <a:t> 2006; 176.</a:t>
            </a:r>
          </a:p>
          <a:p>
            <a:r>
              <a:rPr lang="en-US" sz="2400" dirty="0"/>
              <a:t>Quinn DA et al: Interactions of lung stretch, </a:t>
            </a:r>
            <a:r>
              <a:rPr lang="en-US" sz="2400" dirty="0" err="1"/>
              <a:t>hyperoxia</a:t>
            </a:r>
            <a:r>
              <a:rPr lang="en-US" sz="2400" dirty="0"/>
              <a:t> and MIP-2 production in ventilator-induced lung injury.  </a:t>
            </a:r>
            <a:r>
              <a:rPr lang="en-US" sz="2400" i="1" dirty="0"/>
              <a:t>J </a:t>
            </a:r>
            <a:r>
              <a:rPr lang="en-US" sz="2400" i="1" dirty="0" err="1"/>
              <a:t>Appl</a:t>
            </a:r>
            <a:r>
              <a:rPr lang="en-US" sz="2400" i="1" dirty="0"/>
              <a:t> </a:t>
            </a:r>
            <a:r>
              <a:rPr lang="en-US" sz="2400" i="1" dirty="0" err="1"/>
              <a:t>Physiol</a:t>
            </a:r>
            <a:r>
              <a:rPr lang="en-US" sz="2400" dirty="0"/>
              <a:t> 2002 93.</a:t>
            </a:r>
          </a:p>
          <a:p>
            <a:endParaRPr lang="en-US" sz="2400" dirty="0"/>
          </a:p>
          <a:p>
            <a:endParaRPr lang="en-US" sz="2400" dirty="0"/>
          </a:p>
          <a:p>
            <a:endParaRPr lang="en-US" sz="2400" dirty="0"/>
          </a:p>
          <a:p>
            <a:endParaRPr lang="en-US" sz="2400" dirty="0"/>
          </a:p>
          <a:p>
            <a:endParaRPr lang="en-US" sz="3600" dirty="0"/>
          </a:p>
          <a:p>
            <a:endParaRPr lang="en-US" dirty="0"/>
          </a:p>
        </p:txBody>
      </p:sp>
      <p:sp>
        <p:nvSpPr>
          <p:cNvPr id="3" name="Title 2"/>
          <p:cNvSpPr>
            <a:spLocks noGrp="1"/>
          </p:cNvSpPr>
          <p:nvPr>
            <p:ph type="title"/>
          </p:nvPr>
        </p:nvSpPr>
        <p:spPr>
          <a:xfrm>
            <a:off x="134769" y="0"/>
            <a:ext cx="7543800" cy="914400"/>
          </a:xfrm>
        </p:spPr>
        <p:txBody>
          <a:bodyPr/>
          <a:lstStyle/>
          <a:p>
            <a:r>
              <a:rPr lang="en-US" dirty="0" smtClean="0"/>
              <a:t>References</a:t>
            </a:r>
            <a:endParaRPr lang="en-US" dirty="0"/>
          </a:p>
        </p:txBody>
      </p:sp>
    </p:spTree>
    <p:extLst>
      <p:ext uri="{BB962C8B-B14F-4D97-AF65-F5344CB8AC3E}">
        <p14:creationId xmlns:p14="http://schemas.microsoft.com/office/powerpoint/2010/main" xmlns="" val="36171646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95" y="658591"/>
            <a:ext cx="8629103" cy="6199409"/>
          </a:xfrm>
        </p:spPr>
        <p:txBody>
          <a:bodyPr>
            <a:normAutofit fontScale="55000" lnSpcReduction="20000"/>
          </a:bodyPr>
          <a:lstStyle/>
          <a:p>
            <a:r>
              <a:rPr lang="en-US" sz="2400" dirty="0" err="1" smtClean="0"/>
              <a:t>Saldanha</a:t>
            </a:r>
            <a:r>
              <a:rPr lang="en-US" sz="2400" dirty="0" smtClean="0"/>
              <a:t> </a:t>
            </a:r>
            <a:r>
              <a:rPr lang="en-US" sz="2400" dirty="0"/>
              <a:t>RL et al: The effect of vitamin E prophylaxis on the incidence and severity of </a:t>
            </a:r>
            <a:r>
              <a:rPr lang="en-US" sz="2400" dirty="0" err="1"/>
              <a:t>bronchopulmonary</a:t>
            </a:r>
            <a:r>
              <a:rPr lang="en-US" sz="2400" dirty="0"/>
              <a:t> dysplasia.  </a:t>
            </a:r>
            <a:r>
              <a:rPr lang="en-US" sz="2400" i="1" dirty="0"/>
              <a:t>J </a:t>
            </a:r>
            <a:r>
              <a:rPr lang="en-US" sz="2400" i="1" dirty="0" err="1"/>
              <a:t>Pediatr</a:t>
            </a:r>
            <a:r>
              <a:rPr lang="en-US" sz="2400" dirty="0"/>
              <a:t> 1982, 101</a:t>
            </a:r>
            <a:r>
              <a:rPr lang="en-US" sz="2400" dirty="0" smtClean="0"/>
              <a:t>.</a:t>
            </a:r>
          </a:p>
          <a:p>
            <a:r>
              <a:rPr lang="en-US" sz="2400" dirty="0"/>
              <a:t>Sandberg K et al: N-</a:t>
            </a:r>
            <a:r>
              <a:rPr lang="en-US" sz="2400" dirty="0" err="1"/>
              <a:t>acetylcysteine</a:t>
            </a:r>
            <a:r>
              <a:rPr lang="en-US" sz="2400" dirty="0"/>
              <a:t> administration during the first week of life does not improve lung function in extremely low birth weight infants.  </a:t>
            </a:r>
            <a:r>
              <a:rPr lang="en-US" sz="2400" i="1" dirty="0" err="1"/>
              <a:t>Biol</a:t>
            </a:r>
            <a:r>
              <a:rPr lang="en-US" sz="2400" i="1" dirty="0"/>
              <a:t> Neonate </a:t>
            </a:r>
            <a:r>
              <a:rPr lang="en-US" sz="2400" dirty="0"/>
              <a:t>2004, 86</a:t>
            </a:r>
            <a:r>
              <a:rPr lang="en-US" sz="2400" dirty="0" smtClean="0"/>
              <a:t>.</a:t>
            </a:r>
            <a:endParaRPr lang="en-US" sz="2400" dirty="0"/>
          </a:p>
          <a:p>
            <a:r>
              <a:rPr lang="en-US" sz="2400" dirty="0"/>
              <a:t>Sinclair SE et al: Augmented lung injury due to interaction between </a:t>
            </a:r>
            <a:r>
              <a:rPr lang="en-US" sz="2400" dirty="0" err="1"/>
              <a:t>hyperoxia</a:t>
            </a:r>
            <a:r>
              <a:rPr lang="en-US" sz="2400" dirty="0"/>
              <a:t> and mechanical ventilation.  </a:t>
            </a:r>
            <a:r>
              <a:rPr lang="en-US" sz="2400" i="1" dirty="0" err="1"/>
              <a:t>Crit</a:t>
            </a:r>
            <a:r>
              <a:rPr lang="en-US" sz="2400" i="1" dirty="0"/>
              <a:t> Care Med</a:t>
            </a:r>
            <a:r>
              <a:rPr lang="en-US" sz="2400" dirty="0"/>
              <a:t> 2004 32</a:t>
            </a:r>
            <a:r>
              <a:rPr lang="en-US" sz="2400" dirty="0" smtClean="0"/>
              <a:t>.</a:t>
            </a:r>
          </a:p>
          <a:p>
            <a:r>
              <a:rPr lang="en-US" sz="2400" dirty="0"/>
              <a:t>Steele RW, Conklin RH, Mark HM: Corticosteroids and antibiotics for the treatment of fulminant hydrocarbon aspiration.  </a:t>
            </a:r>
            <a:r>
              <a:rPr lang="en-US" sz="2400" i="1" dirty="0"/>
              <a:t>JAMA</a:t>
            </a:r>
            <a:r>
              <a:rPr lang="en-US" sz="2400" dirty="0"/>
              <a:t> 1972, 219</a:t>
            </a:r>
            <a:r>
              <a:rPr lang="en-US" sz="2400" dirty="0" smtClean="0"/>
              <a:t>.</a:t>
            </a:r>
          </a:p>
          <a:p>
            <a:r>
              <a:rPr lang="en-US" sz="2400" dirty="0" err="1"/>
              <a:t>Sudekum</a:t>
            </a:r>
            <a:r>
              <a:rPr lang="en-US" sz="2400" dirty="0"/>
              <a:t> M et al: Pennyroyal oil </a:t>
            </a:r>
            <a:r>
              <a:rPr lang="en-US" sz="2400" dirty="0" err="1"/>
              <a:t>toxicosis</a:t>
            </a:r>
            <a:r>
              <a:rPr lang="en-US" sz="2400" dirty="0"/>
              <a:t> in a dog.  </a:t>
            </a:r>
            <a:r>
              <a:rPr lang="en-US" sz="2400" i="1" dirty="0"/>
              <a:t>JAVMA</a:t>
            </a:r>
            <a:r>
              <a:rPr lang="en-US" sz="2400" dirty="0"/>
              <a:t> 1992, 200 (6)</a:t>
            </a:r>
            <a:r>
              <a:rPr lang="en-US" sz="2400" dirty="0" smtClean="0"/>
              <a:t>.</a:t>
            </a:r>
          </a:p>
          <a:p>
            <a:r>
              <a:rPr lang="en-US" sz="2400" dirty="0"/>
              <a:t>Sue RD et al: CXCR2 is critical to </a:t>
            </a:r>
            <a:r>
              <a:rPr lang="en-US" sz="2400" dirty="0" err="1"/>
              <a:t>hyperoxia</a:t>
            </a:r>
            <a:r>
              <a:rPr lang="en-US" sz="2400" dirty="0"/>
              <a:t>-induced lung injury.  </a:t>
            </a:r>
            <a:r>
              <a:rPr lang="en-US" sz="2400" i="1" dirty="0"/>
              <a:t>J </a:t>
            </a:r>
            <a:r>
              <a:rPr lang="en-US" sz="2400" i="1" dirty="0" err="1"/>
              <a:t>Immunol</a:t>
            </a:r>
            <a:r>
              <a:rPr lang="en-US" sz="2400" i="1" dirty="0"/>
              <a:t> </a:t>
            </a:r>
            <a:r>
              <a:rPr lang="en-US" sz="2400" dirty="0"/>
              <a:t>2004 172</a:t>
            </a:r>
            <a:r>
              <a:rPr lang="en-US" sz="2400" dirty="0" smtClean="0"/>
              <a:t>.</a:t>
            </a:r>
            <a:endParaRPr lang="en-US" sz="2400" dirty="0"/>
          </a:p>
          <a:p>
            <a:r>
              <a:rPr lang="en-US" sz="2400" dirty="0" err="1"/>
              <a:t>Tateda</a:t>
            </a:r>
            <a:r>
              <a:rPr lang="en-US" sz="2400" dirty="0"/>
              <a:t> K et al: </a:t>
            </a:r>
            <a:r>
              <a:rPr lang="en-US" sz="2400" dirty="0" err="1"/>
              <a:t>Hyperoxia</a:t>
            </a:r>
            <a:r>
              <a:rPr lang="en-US" sz="2400" dirty="0"/>
              <a:t> mediates acute lung injury and increased lethality in murine Legionella pneumonia: the role of apoptosis.  </a:t>
            </a:r>
            <a:r>
              <a:rPr lang="en-US" sz="2400" i="1" dirty="0"/>
              <a:t>J </a:t>
            </a:r>
            <a:r>
              <a:rPr lang="en-US" sz="2400" i="1" dirty="0" err="1"/>
              <a:t>Immunol</a:t>
            </a:r>
            <a:r>
              <a:rPr lang="en-US" sz="2400" dirty="0"/>
              <a:t> 2003 170</a:t>
            </a:r>
            <a:r>
              <a:rPr lang="en-US" sz="2400" dirty="0" smtClean="0"/>
              <a:t>.</a:t>
            </a:r>
          </a:p>
          <a:p>
            <a:r>
              <a:rPr lang="en-US" sz="2400" dirty="0" err="1"/>
              <a:t>Thebaud</a:t>
            </a:r>
            <a:r>
              <a:rPr lang="en-US" sz="2400" dirty="0"/>
              <a:t> B et al: Vascular endothelial growth factor gene therapy increases survival, promotes lung angiogenesis, and prevents alveolar damage in </a:t>
            </a:r>
            <a:r>
              <a:rPr lang="en-US" sz="2400" dirty="0" err="1"/>
              <a:t>hyperoxia</a:t>
            </a:r>
            <a:r>
              <a:rPr lang="en-US" sz="2400" dirty="0"/>
              <a:t>-induced lung injury: evidence that angiogenesis participates in </a:t>
            </a:r>
            <a:r>
              <a:rPr lang="en-US" sz="2400" dirty="0" err="1"/>
              <a:t>alveolarization</a:t>
            </a:r>
            <a:r>
              <a:rPr lang="en-US" sz="2400" dirty="0"/>
              <a:t>. </a:t>
            </a:r>
            <a:r>
              <a:rPr lang="en-US" sz="2400" i="1" dirty="0"/>
              <a:t>Circulation </a:t>
            </a:r>
            <a:r>
              <a:rPr lang="en-US" sz="2400" dirty="0"/>
              <a:t>2005 112</a:t>
            </a:r>
            <a:r>
              <a:rPr lang="en-US" sz="2400" dirty="0" smtClean="0"/>
              <a:t>.</a:t>
            </a:r>
          </a:p>
          <a:p>
            <a:r>
              <a:rPr lang="en-US" sz="2400" dirty="0"/>
              <a:t>Tobin, MJ: </a:t>
            </a:r>
            <a:r>
              <a:rPr lang="en-US" sz="2400" u="sng" dirty="0"/>
              <a:t>Principles and Practice of Mechanical Ventilation.  </a:t>
            </a:r>
            <a:r>
              <a:rPr lang="en-US" sz="2400" dirty="0"/>
              <a:t>2006.</a:t>
            </a:r>
            <a:r>
              <a:rPr lang="en-US" sz="2400" dirty="0" smtClean="0"/>
              <a:t>k</a:t>
            </a:r>
            <a:endParaRPr lang="en-US" sz="2400" dirty="0"/>
          </a:p>
          <a:p>
            <a:r>
              <a:rPr lang="en-US" sz="2400" dirty="0" err="1"/>
              <a:t>Tsan</a:t>
            </a:r>
            <a:r>
              <a:rPr lang="en-US" sz="2400" dirty="0"/>
              <a:t> MF: Oxygen Toxicity. </a:t>
            </a:r>
            <a:r>
              <a:rPr lang="en-US" sz="2400" i="1" dirty="0"/>
              <a:t>Encyclopedia of Respiration </a:t>
            </a:r>
            <a:r>
              <a:rPr lang="en-US" sz="2400" dirty="0"/>
              <a:t>2006</a:t>
            </a:r>
            <a:r>
              <a:rPr lang="en-US" sz="2400" dirty="0" smtClean="0"/>
              <a:t>.</a:t>
            </a:r>
          </a:p>
          <a:p>
            <a:r>
              <a:rPr lang="en-US" sz="2400" dirty="0"/>
              <a:t>Tyson JE et al: Vitamin A supplementation for extremely low birth weight infants.  National Institute of Child Health and Human Development Neonatal Research Network.  </a:t>
            </a:r>
            <a:r>
              <a:rPr lang="en-US" sz="2400" i="1" dirty="0"/>
              <a:t>N </a:t>
            </a:r>
            <a:r>
              <a:rPr lang="en-US" sz="2400" i="1" dirty="0" err="1"/>
              <a:t>Engl</a:t>
            </a:r>
            <a:r>
              <a:rPr lang="en-US" sz="2400" i="1" dirty="0"/>
              <a:t> J Med </a:t>
            </a:r>
            <a:r>
              <a:rPr lang="en-US" sz="2400" dirty="0"/>
              <a:t>1999, 340</a:t>
            </a:r>
            <a:r>
              <a:rPr lang="en-US" sz="2400" dirty="0" smtClean="0"/>
              <a:t>.</a:t>
            </a:r>
          </a:p>
          <a:p>
            <a:r>
              <a:rPr lang="en-US" sz="2400" dirty="0" err="1"/>
              <a:t>Vigan</a:t>
            </a:r>
            <a:r>
              <a:rPr lang="en-US" sz="2400" dirty="0"/>
              <a:t> M: Essential oils: renewal of interest and toxicity.  </a:t>
            </a:r>
            <a:r>
              <a:rPr lang="en-US" sz="2400" i="1" dirty="0" err="1"/>
              <a:t>Europen</a:t>
            </a:r>
            <a:r>
              <a:rPr lang="en-US" sz="2400" i="1" dirty="0"/>
              <a:t> Journal of Dermatology</a:t>
            </a:r>
            <a:r>
              <a:rPr lang="en-US" sz="2400" dirty="0"/>
              <a:t> 2010, 20 (6)</a:t>
            </a:r>
            <a:r>
              <a:rPr lang="en-US" sz="2400" dirty="0" smtClean="0"/>
              <a:t>.</a:t>
            </a:r>
          </a:p>
          <a:p>
            <a:r>
              <a:rPr lang="en-US" sz="2400" dirty="0"/>
              <a:t>Wallace GMF and Brown PH: Horse rug lung: toxic pneumonitis due to fluorocarbon inhalation.  </a:t>
            </a:r>
            <a:r>
              <a:rPr lang="en-US" sz="2400" i="1" dirty="0" err="1"/>
              <a:t>Occup</a:t>
            </a:r>
            <a:r>
              <a:rPr lang="en-US" sz="2400" i="1" dirty="0"/>
              <a:t> Environ Med </a:t>
            </a:r>
            <a:r>
              <a:rPr lang="en-US" sz="2400" dirty="0"/>
              <a:t>2005, 62.</a:t>
            </a:r>
            <a:endParaRPr lang="en-US" sz="2400" dirty="0" smtClean="0"/>
          </a:p>
          <a:p>
            <a:r>
              <a:rPr lang="en-US" sz="2400" dirty="0"/>
              <a:t>Watts JL et al: Failure of supplementation with vitamin E to prevent </a:t>
            </a:r>
            <a:r>
              <a:rPr lang="en-US" sz="2400" dirty="0" err="1"/>
              <a:t>bronchopulmonary</a:t>
            </a:r>
            <a:r>
              <a:rPr lang="en-US" sz="2400" dirty="0"/>
              <a:t> dysplasia in infants less than 1500g birth weight.  </a:t>
            </a:r>
            <a:r>
              <a:rPr lang="en-US" sz="2400" i="1" dirty="0" err="1"/>
              <a:t>Eur</a:t>
            </a:r>
            <a:r>
              <a:rPr lang="en-US" sz="2400" i="1" dirty="0"/>
              <a:t> </a:t>
            </a:r>
            <a:r>
              <a:rPr lang="en-US" sz="2400" i="1" dirty="0" err="1"/>
              <a:t>Respir</a:t>
            </a:r>
            <a:r>
              <a:rPr lang="en-US" sz="2400" i="1" dirty="0"/>
              <a:t> J</a:t>
            </a:r>
            <a:r>
              <a:rPr lang="en-US" sz="2400" dirty="0"/>
              <a:t> 1991, 4</a:t>
            </a:r>
            <a:r>
              <a:rPr lang="en-US" sz="2400" dirty="0" smtClean="0"/>
              <a:t>.</a:t>
            </a:r>
            <a:endParaRPr lang="en-US" sz="2400" dirty="0"/>
          </a:p>
          <a:p>
            <a:r>
              <a:rPr lang="en-US" sz="2400" dirty="0"/>
              <a:t>Wilkins, PA C.M. Otto and J.E. </a:t>
            </a:r>
            <a:r>
              <a:rPr lang="en-US" sz="2400" dirty="0" err="1"/>
              <a:t>Baumgardner</a:t>
            </a:r>
            <a:r>
              <a:rPr lang="en-US" sz="2400" dirty="0"/>
              <a:t>, </a:t>
            </a:r>
            <a:r>
              <a:rPr lang="en-US" sz="2400" i="1" dirty="0"/>
              <a:t>et al.</a:t>
            </a:r>
            <a:r>
              <a:rPr lang="en-US" sz="2400" dirty="0"/>
              <a:t> Acute lung injury and acute respiratory distress syndromes in veterinary medicine: consensus definitions: the Dorothy Russell </a:t>
            </a:r>
            <a:r>
              <a:rPr lang="en-US" sz="2400" dirty="0" err="1"/>
              <a:t>Havemeyer</a:t>
            </a:r>
            <a:r>
              <a:rPr lang="en-US" sz="2400" dirty="0"/>
              <a:t> Working Group on ALI and ARDS in Veterinary Medicine. </a:t>
            </a:r>
            <a:r>
              <a:rPr lang="en-US" sz="2400" i="1" dirty="0"/>
              <a:t>JVECCS</a:t>
            </a:r>
            <a:r>
              <a:rPr lang="en-US" sz="2400" dirty="0"/>
              <a:t>, </a:t>
            </a:r>
            <a:r>
              <a:rPr lang="en-US" sz="2400" b="1" dirty="0"/>
              <a:t> 17 </a:t>
            </a:r>
            <a:r>
              <a:rPr lang="en-US" sz="2400" dirty="0"/>
              <a:t>4 (2007), pp. 333–</a:t>
            </a:r>
            <a:r>
              <a:rPr lang="en-US" sz="2400" dirty="0" smtClean="0"/>
              <a:t>339</a:t>
            </a:r>
          </a:p>
          <a:p>
            <a:r>
              <a:rPr lang="en-US" sz="2400" dirty="0"/>
              <a:t>Wolfe WG and </a:t>
            </a:r>
            <a:r>
              <a:rPr lang="en-US" sz="2400" dirty="0" err="1"/>
              <a:t>DeVries</a:t>
            </a:r>
            <a:r>
              <a:rPr lang="en-US" sz="2400" dirty="0"/>
              <a:t> WC: Oxygen toxicity. </a:t>
            </a:r>
            <a:r>
              <a:rPr lang="en-US" sz="2400" i="1" dirty="0"/>
              <a:t>Annual Reviews</a:t>
            </a:r>
            <a:r>
              <a:rPr lang="en-US" sz="2400" dirty="0"/>
              <a:t> </a:t>
            </a:r>
            <a:r>
              <a:rPr lang="en-US" sz="2400" dirty="0" smtClean="0"/>
              <a:t>1975l</a:t>
            </a:r>
            <a:endParaRPr lang="en-US" sz="2400" dirty="0"/>
          </a:p>
          <a:p>
            <a:r>
              <a:rPr lang="en-US" sz="2400" dirty="0"/>
              <a:t>Wright CJ and </a:t>
            </a:r>
            <a:r>
              <a:rPr lang="en-US" sz="2400" dirty="0" err="1"/>
              <a:t>Dennery</a:t>
            </a:r>
            <a:r>
              <a:rPr lang="en-US" sz="2400" dirty="0"/>
              <a:t> PA: Manipulation of gene expression by oxygen: A primer from bedside to bench. </a:t>
            </a:r>
            <a:r>
              <a:rPr lang="en-US" sz="2400" i="1" dirty="0" err="1"/>
              <a:t>Pediatr</a:t>
            </a:r>
            <a:r>
              <a:rPr lang="en-US" sz="2400" i="1" dirty="0"/>
              <a:t> Res.</a:t>
            </a:r>
            <a:r>
              <a:rPr lang="en-US" sz="2400" dirty="0"/>
              <a:t> 2009 66 (1)</a:t>
            </a:r>
            <a:r>
              <a:rPr lang="en-US" sz="2400" dirty="0" smtClean="0"/>
              <a:t>.</a:t>
            </a:r>
          </a:p>
          <a:p>
            <a:r>
              <a:rPr lang="en-US" sz="2400" dirty="0"/>
              <a:t>Young BC, Strom AM, </a:t>
            </a:r>
            <a:r>
              <a:rPr lang="en-US" sz="2400" dirty="0" err="1"/>
              <a:t>Prittie</a:t>
            </a:r>
            <a:r>
              <a:rPr lang="en-US" sz="2400" dirty="0"/>
              <a:t> JE, Barton LJ: Toxic pneumonitis caused by inhalation of hydrocarbon waterproofing spray in two dogs. </a:t>
            </a:r>
            <a:r>
              <a:rPr lang="en-US" sz="2400" dirty="0" smtClean="0"/>
              <a:t> </a:t>
            </a:r>
            <a:r>
              <a:rPr lang="en-US" sz="2400" i="1" dirty="0"/>
              <a:t>JAVMA</a:t>
            </a:r>
            <a:r>
              <a:rPr lang="en-US" sz="2400" dirty="0"/>
              <a:t> 2007 231 (1)</a:t>
            </a:r>
            <a:r>
              <a:rPr lang="en-US" sz="2400" dirty="0" smtClean="0"/>
              <a:t>.</a:t>
            </a:r>
          </a:p>
          <a:p>
            <a:r>
              <a:rPr lang="en-US" sz="2400" dirty="0"/>
              <a:t>Zhang X et al. Cutting edge: TLR4 deficiency confers susceptibility to lethal oxidant lung injury</a:t>
            </a:r>
            <a:r>
              <a:rPr lang="en-US" sz="2400" i="1" dirty="0"/>
              <a:t>. J </a:t>
            </a:r>
            <a:r>
              <a:rPr lang="en-US" sz="2400" i="1" dirty="0" err="1"/>
              <a:t>Immunol</a:t>
            </a:r>
            <a:r>
              <a:rPr lang="en-US" sz="2400" i="1" dirty="0"/>
              <a:t> </a:t>
            </a:r>
            <a:r>
              <a:rPr lang="en-US" sz="2400" dirty="0"/>
              <a:t>2005; 175</a:t>
            </a:r>
            <a:r>
              <a:rPr lang="en-US" sz="2400" dirty="0" smtClean="0"/>
              <a:t>.</a:t>
            </a:r>
            <a:endParaRPr lang="en-US" sz="2400" dirty="0"/>
          </a:p>
        </p:txBody>
      </p:sp>
      <p:sp>
        <p:nvSpPr>
          <p:cNvPr id="3" name="Title 2"/>
          <p:cNvSpPr>
            <a:spLocks noGrp="1"/>
          </p:cNvSpPr>
          <p:nvPr>
            <p:ph type="title"/>
          </p:nvPr>
        </p:nvSpPr>
        <p:spPr>
          <a:xfrm>
            <a:off x="507365" y="-133020"/>
            <a:ext cx="7543800" cy="914400"/>
          </a:xfrm>
        </p:spPr>
        <p:txBody>
          <a:bodyPr/>
          <a:lstStyle/>
          <a:p>
            <a:r>
              <a:rPr lang="en-US" dirty="0" smtClean="0"/>
              <a:t>References</a:t>
            </a:r>
            <a:endParaRPr lang="en-US" dirty="0"/>
          </a:p>
        </p:txBody>
      </p:sp>
    </p:spTree>
    <p:extLst>
      <p:ext uri="{BB962C8B-B14F-4D97-AF65-F5344CB8AC3E}">
        <p14:creationId xmlns:p14="http://schemas.microsoft.com/office/powerpoint/2010/main" xmlns="" val="2221030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63270" y="503238"/>
            <a:ext cx="7543800" cy="914400"/>
          </a:xfrm>
        </p:spPr>
        <p:txBody>
          <a:bodyPr/>
          <a:lstStyle/>
          <a:p>
            <a:r>
              <a:rPr lang="en-US" dirty="0" smtClean="0"/>
              <a:t>Reactive oxygen species</a:t>
            </a:r>
            <a:endParaRPr lang="en-US" dirty="0"/>
          </a:p>
        </p:txBody>
      </p:sp>
      <p:pic>
        <p:nvPicPr>
          <p:cNvPr id="4" name="Content Placeholder 3"/>
          <p:cNvPicPr>
            <a:picLocks noGrp="1"/>
          </p:cNvPicPr>
          <p:nvPr>
            <p:ph idx="1"/>
          </p:nvPr>
        </p:nvPicPr>
        <p:blipFill>
          <a:blip r:embed="rId3">
            <a:extLst>
              <a:ext uri="{28A0092B-C50C-407E-A947-70E740481C1C}">
                <a14:useLocalDpi xmlns:a14="http://schemas.microsoft.com/office/drawing/2010/main" xmlns="" val="0"/>
              </a:ext>
            </a:extLst>
          </a:blip>
          <a:srcRect t="-11433" b="-11433"/>
          <a:stretch>
            <a:fillRect/>
          </a:stretch>
        </p:blipFill>
        <p:spPr bwMode="auto">
          <a:xfrm>
            <a:off x="928036" y="1579172"/>
            <a:ext cx="7408003" cy="4477032"/>
          </a:xfrm>
          <a:prstGeom prst="rect">
            <a:avLst/>
          </a:prstGeom>
          <a:noFill/>
          <a:ln>
            <a:noFill/>
          </a:ln>
        </p:spPr>
      </p:pic>
      <p:sp>
        <p:nvSpPr>
          <p:cNvPr id="5" name="TextBox 4"/>
          <p:cNvSpPr txBox="1"/>
          <p:nvPr/>
        </p:nvSpPr>
        <p:spPr>
          <a:xfrm>
            <a:off x="1058286" y="6112502"/>
            <a:ext cx="6733960" cy="538609"/>
          </a:xfrm>
          <a:prstGeom prst="rect">
            <a:avLst/>
          </a:prstGeom>
          <a:noFill/>
        </p:spPr>
        <p:txBody>
          <a:bodyPr wrap="none" rtlCol="0">
            <a:spAutoFit/>
          </a:bodyPr>
          <a:lstStyle/>
          <a:p>
            <a:r>
              <a:rPr lang="en-US" sz="1100" dirty="0" smtClean="0"/>
              <a:t>Mach WJ et al: Consequences of </a:t>
            </a:r>
            <a:r>
              <a:rPr lang="en-US" sz="1100" dirty="0" err="1" smtClean="0"/>
              <a:t>Hyperoxia</a:t>
            </a:r>
            <a:r>
              <a:rPr lang="en-US" sz="1100" dirty="0" smtClean="0"/>
              <a:t> and the Toxicity of Oxygen in the Lung</a:t>
            </a:r>
            <a:r>
              <a:rPr lang="en-US" sz="1100" i="1" dirty="0" smtClean="0"/>
              <a:t>.  </a:t>
            </a:r>
            <a:r>
              <a:rPr lang="en-US" sz="1100" i="1" dirty="0" err="1" smtClean="0"/>
              <a:t>Nurs</a:t>
            </a:r>
            <a:r>
              <a:rPr lang="en-US" sz="1100" i="1" dirty="0" smtClean="0"/>
              <a:t> Res </a:t>
            </a:r>
            <a:r>
              <a:rPr lang="en-US" sz="1100" i="1" dirty="0" err="1" smtClean="0"/>
              <a:t>Pract</a:t>
            </a:r>
            <a:r>
              <a:rPr lang="en-US" sz="1100" dirty="0" smtClean="0"/>
              <a:t>. 2011.</a:t>
            </a:r>
          </a:p>
          <a:p>
            <a:endParaRPr lang="en-US" dirty="0"/>
          </a:p>
        </p:txBody>
      </p:sp>
    </p:spTree>
    <p:extLst>
      <p:ext uri="{BB962C8B-B14F-4D97-AF65-F5344CB8AC3E}">
        <p14:creationId xmlns:p14="http://schemas.microsoft.com/office/powerpoint/2010/main" xmlns="" val="193165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0752" y="1183927"/>
            <a:ext cx="8222070" cy="4949155"/>
          </a:xfrm>
        </p:spPr>
        <p:txBody>
          <a:bodyPr>
            <a:normAutofit fontScale="85000" lnSpcReduction="20000"/>
          </a:bodyPr>
          <a:lstStyle/>
          <a:p>
            <a:r>
              <a:rPr lang="en-US" dirty="0" smtClean="0"/>
              <a:t>The superoxide anion radical (O2</a:t>
            </a:r>
            <a:r>
              <a:rPr lang="en-US" baseline="30000" dirty="0" smtClean="0"/>
              <a:t>-</a:t>
            </a:r>
            <a:r>
              <a:rPr lang="en-US" dirty="0" smtClean="0"/>
              <a:t>) is the first ROS in the univalent reduction pathway of O2 to water</a:t>
            </a:r>
          </a:p>
          <a:p>
            <a:pPr lvl="1"/>
            <a:r>
              <a:rPr lang="en-US" dirty="0" smtClean="0"/>
              <a:t>Generated by both enzymatic and </a:t>
            </a:r>
            <a:r>
              <a:rPr lang="en-US" dirty="0" err="1" smtClean="0"/>
              <a:t>nonenzymatic</a:t>
            </a:r>
            <a:r>
              <a:rPr lang="en-US" dirty="0" smtClean="0"/>
              <a:t> reactions</a:t>
            </a:r>
          </a:p>
          <a:p>
            <a:pPr lvl="1"/>
            <a:r>
              <a:rPr lang="en-US" dirty="0" smtClean="0"/>
              <a:t>Major source is the mitochondrial electron-transport chain, during the production of ATP via </a:t>
            </a:r>
            <a:r>
              <a:rPr lang="en-US" dirty="0" err="1" smtClean="0"/>
              <a:t>oxdative</a:t>
            </a:r>
            <a:r>
              <a:rPr lang="en-US" dirty="0" smtClean="0"/>
              <a:t> phosphorylation</a:t>
            </a:r>
          </a:p>
          <a:p>
            <a:pPr lvl="2"/>
            <a:r>
              <a:rPr lang="en-US" dirty="0" smtClean="0"/>
              <a:t>4 electron catalytic reduction by mitochondrial cytochrome c oxidase to form water</a:t>
            </a:r>
          </a:p>
          <a:p>
            <a:pPr lvl="2"/>
            <a:r>
              <a:rPr lang="en-US" dirty="0" smtClean="0"/>
              <a:t>Normally a tiny fraction of the electron flow along this chain leaks off upstream, principally at NADH dehydrogenase and ubiquinone, and partially reduces oxygen to superoxide</a:t>
            </a:r>
          </a:p>
          <a:p>
            <a:pPr lvl="1"/>
            <a:r>
              <a:rPr lang="en-US" dirty="0" smtClean="0"/>
              <a:t>Subcellular organelles have enzymatic systems that transfer electrons from NADH or NADPH to molecular O</a:t>
            </a:r>
            <a:r>
              <a:rPr lang="en-US" baseline="-25000" dirty="0" smtClean="0"/>
              <a:t>2</a:t>
            </a:r>
          </a:p>
          <a:p>
            <a:pPr lvl="2"/>
            <a:r>
              <a:rPr lang="en-US" dirty="0" smtClean="0"/>
              <a:t>2O</a:t>
            </a:r>
            <a:r>
              <a:rPr lang="en-US" baseline="-25000" dirty="0" smtClean="0"/>
              <a:t>2</a:t>
            </a:r>
            <a:r>
              <a:rPr lang="en-US" dirty="0" smtClean="0"/>
              <a:t> + NADPH </a:t>
            </a:r>
            <a:r>
              <a:rPr lang="en-US" dirty="0" smtClean="0">
                <a:latin typeface="Wingdings"/>
                <a:ea typeface="Wingdings"/>
                <a:cs typeface="Wingdings"/>
                <a:sym typeface="Wingdings"/>
              </a:rPr>
              <a:t></a:t>
            </a:r>
            <a:r>
              <a:rPr lang="en-US" dirty="0">
                <a:sym typeface="Wingdings"/>
              </a:rPr>
              <a:t> </a:t>
            </a:r>
            <a:r>
              <a:rPr lang="en-US" dirty="0" smtClean="0">
                <a:sym typeface="Wingdings"/>
              </a:rPr>
              <a:t>2O</a:t>
            </a:r>
            <a:r>
              <a:rPr lang="en-US" baseline="-25000" dirty="0" smtClean="0">
                <a:sym typeface="Wingdings"/>
              </a:rPr>
              <a:t>2</a:t>
            </a:r>
            <a:r>
              <a:rPr lang="en-US" baseline="30000" dirty="0" smtClean="0">
                <a:sym typeface="Wingdings"/>
              </a:rPr>
              <a:t>-.</a:t>
            </a:r>
            <a:r>
              <a:rPr lang="en-US" dirty="0" smtClean="0">
                <a:sym typeface="Wingdings"/>
              </a:rPr>
              <a:t> + NADP</a:t>
            </a:r>
            <a:r>
              <a:rPr lang="en-US" baseline="30000" dirty="0" smtClean="0">
                <a:sym typeface="Wingdings"/>
              </a:rPr>
              <a:t>+</a:t>
            </a:r>
            <a:r>
              <a:rPr lang="en-US" dirty="0" smtClean="0">
                <a:sym typeface="Wingdings"/>
              </a:rPr>
              <a:t> + H</a:t>
            </a:r>
            <a:r>
              <a:rPr lang="en-US" baseline="30000" dirty="0" smtClean="0">
                <a:sym typeface="Wingdings"/>
              </a:rPr>
              <a:t>+</a:t>
            </a:r>
            <a:endParaRPr lang="en-US" dirty="0" smtClean="0"/>
          </a:p>
          <a:p>
            <a:pPr lvl="1"/>
            <a:r>
              <a:rPr lang="en-US" dirty="0" smtClean="0"/>
              <a:t>Other potential enzymatic sources of ROS include </a:t>
            </a:r>
            <a:r>
              <a:rPr lang="en-US" dirty="0" err="1" smtClean="0"/>
              <a:t>arachidonic</a:t>
            </a:r>
            <a:r>
              <a:rPr lang="en-US" dirty="0" smtClean="0"/>
              <a:t> acid metabolism by cyclooxygenase/</a:t>
            </a:r>
            <a:r>
              <a:rPr lang="en-US" dirty="0" err="1" smtClean="0"/>
              <a:t>lipoxygenase</a:t>
            </a:r>
            <a:r>
              <a:rPr lang="en-US" dirty="0" smtClean="0"/>
              <a:t>, cytochrome P450, xanthine oxidase, NADPH oxidase, NO synthase, peroxidase and other </a:t>
            </a:r>
            <a:r>
              <a:rPr lang="en-US" dirty="0" err="1" smtClean="0"/>
              <a:t>hemoproteins</a:t>
            </a:r>
            <a:endParaRPr lang="en-US" dirty="0" smtClean="0"/>
          </a:p>
          <a:p>
            <a:pPr lvl="2"/>
            <a:r>
              <a:rPr lang="en-US" dirty="0" smtClean="0"/>
              <a:t>Phagocytic cells of the immune system generate superoxide </a:t>
            </a:r>
            <a:r>
              <a:rPr lang="en-US" dirty="0" err="1" smtClean="0"/>
              <a:t>soley</a:t>
            </a:r>
            <a:r>
              <a:rPr lang="en-US" dirty="0" smtClean="0"/>
              <a:t> by the NADPH oxidase (</a:t>
            </a:r>
            <a:r>
              <a:rPr lang="en-US" dirty="0" err="1" smtClean="0"/>
              <a:t>Nox</a:t>
            </a:r>
            <a:r>
              <a:rPr lang="en-US" dirty="0" smtClean="0"/>
              <a:t>)</a:t>
            </a:r>
          </a:p>
          <a:p>
            <a:pPr lvl="3"/>
            <a:r>
              <a:rPr lang="en-US" dirty="0" smtClean="0"/>
              <a:t>NADPH oxidase (</a:t>
            </a:r>
            <a:r>
              <a:rPr lang="en-US" dirty="0" err="1" smtClean="0"/>
              <a:t>Nox</a:t>
            </a:r>
            <a:r>
              <a:rPr lang="en-US" dirty="0" smtClean="0"/>
              <a:t>) activation in the absence of infection is thought to be an important contributor to inflammatory disorders and tissue injury</a:t>
            </a:r>
          </a:p>
          <a:p>
            <a:pPr lvl="3"/>
            <a:r>
              <a:rPr lang="en-US" dirty="0" err="1" smtClean="0"/>
              <a:t>Nox</a:t>
            </a:r>
            <a:r>
              <a:rPr lang="en-US" dirty="0" smtClean="0"/>
              <a:t> 2 and </a:t>
            </a:r>
            <a:r>
              <a:rPr lang="en-US" dirty="0" err="1" smtClean="0"/>
              <a:t>Nox</a:t>
            </a:r>
            <a:r>
              <a:rPr lang="en-US" dirty="0" smtClean="0"/>
              <a:t> 4; Nox</a:t>
            </a:r>
            <a:r>
              <a:rPr lang="en-US" dirty="0"/>
              <a:t>1</a:t>
            </a:r>
            <a:endParaRPr lang="en-US" dirty="0" smtClean="0"/>
          </a:p>
          <a:p>
            <a:pPr lvl="1"/>
            <a:r>
              <a:rPr lang="en-US" dirty="0" smtClean="0"/>
              <a:t>Also catalyzed by transition metals including iron (Fe) and copper (Cu)</a:t>
            </a:r>
          </a:p>
          <a:p>
            <a:pPr lvl="2"/>
            <a:r>
              <a:rPr lang="en-US" dirty="0" err="1" smtClean="0"/>
              <a:t>Fe</a:t>
            </a:r>
            <a:r>
              <a:rPr lang="en-US" baseline="30000" dirty="0" err="1" smtClean="0"/>
              <a:t>II</a:t>
            </a:r>
            <a:r>
              <a:rPr lang="en-US" dirty="0" smtClean="0"/>
              <a:t> + O</a:t>
            </a:r>
            <a:r>
              <a:rPr lang="en-US" baseline="-25000" dirty="0" smtClean="0"/>
              <a:t>2</a:t>
            </a:r>
            <a:r>
              <a:rPr lang="en-US" dirty="0" smtClean="0"/>
              <a:t> </a:t>
            </a:r>
            <a:r>
              <a:rPr lang="en-US" dirty="0" smtClean="0">
                <a:latin typeface="Wingdings"/>
                <a:ea typeface="Wingdings"/>
                <a:cs typeface="Wingdings"/>
                <a:sym typeface="Wingdings"/>
              </a:rPr>
              <a:t></a:t>
            </a:r>
            <a:r>
              <a:rPr lang="en-US" dirty="0">
                <a:sym typeface="Wingdings"/>
              </a:rPr>
              <a:t> </a:t>
            </a:r>
            <a:r>
              <a:rPr lang="en-US" dirty="0" err="1" smtClean="0">
                <a:sym typeface="Wingdings"/>
              </a:rPr>
              <a:t>Fe</a:t>
            </a:r>
            <a:r>
              <a:rPr lang="en-US" baseline="30000" dirty="0" err="1" smtClean="0">
                <a:sym typeface="Wingdings"/>
              </a:rPr>
              <a:t>III</a:t>
            </a:r>
            <a:r>
              <a:rPr lang="en-US" dirty="0" smtClean="0">
                <a:sym typeface="Wingdings"/>
              </a:rPr>
              <a:t> + O</a:t>
            </a:r>
            <a:r>
              <a:rPr lang="en-US" baseline="-25000" dirty="0" smtClean="0">
                <a:sym typeface="Wingdings"/>
              </a:rPr>
              <a:t>2</a:t>
            </a:r>
            <a:r>
              <a:rPr lang="en-US" baseline="30000" dirty="0" smtClean="0">
                <a:sym typeface="Wingdings"/>
              </a:rPr>
              <a:t>-.</a:t>
            </a:r>
            <a:r>
              <a:rPr lang="en-US" dirty="0" smtClean="0">
                <a:sym typeface="Wingdings"/>
              </a:rPr>
              <a:t> </a:t>
            </a:r>
            <a:endParaRPr lang="en-US" dirty="0" smtClean="0"/>
          </a:p>
        </p:txBody>
      </p:sp>
      <p:sp>
        <p:nvSpPr>
          <p:cNvPr id="3" name="Title 2"/>
          <p:cNvSpPr>
            <a:spLocks noGrp="1"/>
          </p:cNvSpPr>
          <p:nvPr>
            <p:ph type="title"/>
          </p:nvPr>
        </p:nvSpPr>
        <p:spPr>
          <a:xfrm>
            <a:off x="777240" y="236967"/>
            <a:ext cx="7543800" cy="914400"/>
          </a:xfrm>
        </p:spPr>
        <p:txBody>
          <a:bodyPr/>
          <a:lstStyle/>
          <a:p>
            <a:r>
              <a:rPr lang="en-US" dirty="0" smtClean="0"/>
              <a:t>Reactive oxygen species</a:t>
            </a:r>
            <a:endParaRPr lang="en-US" dirty="0"/>
          </a:p>
        </p:txBody>
      </p:sp>
      <p:sp>
        <p:nvSpPr>
          <p:cNvPr id="5" name="TextBox 4"/>
          <p:cNvSpPr txBox="1"/>
          <p:nvPr/>
        </p:nvSpPr>
        <p:spPr>
          <a:xfrm>
            <a:off x="777240" y="5954000"/>
            <a:ext cx="7713351" cy="1384995"/>
          </a:xfrm>
          <a:prstGeom prst="rect">
            <a:avLst/>
          </a:prstGeom>
          <a:noFill/>
        </p:spPr>
        <p:txBody>
          <a:bodyPr wrap="none" rtlCol="0">
            <a:spAutoFit/>
          </a:bodyPr>
          <a:lstStyle/>
          <a:p>
            <a:r>
              <a:rPr lang="en-US" sz="1100" dirty="0" smtClean="0"/>
              <a:t>Mach WJ et al: Consequences of </a:t>
            </a:r>
            <a:r>
              <a:rPr lang="en-US" sz="1100" dirty="0" err="1" smtClean="0"/>
              <a:t>Hyperoxia</a:t>
            </a:r>
            <a:r>
              <a:rPr lang="en-US" sz="1100" dirty="0" smtClean="0"/>
              <a:t> and the Toxicity of Oxygen in the Lung</a:t>
            </a:r>
            <a:r>
              <a:rPr lang="en-US" sz="1100" i="1" dirty="0" smtClean="0"/>
              <a:t>.  </a:t>
            </a:r>
            <a:r>
              <a:rPr lang="en-US" sz="1100" i="1" dirty="0" err="1" smtClean="0"/>
              <a:t>Nurs</a:t>
            </a:r>
            <a:r>
              <a:rPr lang="en-US" sz="1100" i="1" dirty="0" smtClean="0"/>
              <a:t> Res </a:t>
            </a:r>
            <a:r>
              <a:rPr lang="en-US" sz="1100" i="1" dirty="0" err="1" smtClean="0"/>
              <a:t>Pract</a:t>
            </a:r>
            <a:r>
              <a:rPr lang="en-US" sz="1100" dirty="0" smtClean="0"/>
              <a:t>. 2011.</a:t>
            </a:r>
          </a:p>
          <a:p>
            <a:r>
              <a:rPr lang="en-US" sz="1100" dirty="0" err="1" smtClean="0"/>
              <a:t>Tsan</a:t>
            </a:r>
            <a:r>
              <a:rPr lang="en-US" sz="1100" dirty="0" smtClean="0"/>
              <a:t> MF: Oxygen Toxicity. </a:t>
            </a:r>
            <a:r>
              <a:rPr lang="en-US" sz="1100" i="1" dirty="0" smtClean="0"/>
              <a:t>Encyclopedia of Respiration </a:t>
            </a:r>
            <a:r>
              <a:rPr lang="en-US" sz="1100" dirty="0" smtClean="0"/>
              <a:t>2006.</a:t>
            </a:r>
          </a:p>
          <a:p>
            <a:r>
              <a:rPr lang="en-US" sz="1100" dirty="0" err="1" smtClean="0"/>
              <a:t>Pendyala</a:t>
            </a:r>
            <a:r>
              <a:rPr lang="en-US" sz="1100" dirty="0" smtClean="0"/>
              <a:t> S et al: Regulation of NADPH oxidase in vascular endothelium: the role of phospholipases, protein kinases and</a:t>
            </a:r>
          </a:p>
          <a:p>
            <a:r>
              <a:rPr lang="en-US" sz="1100" dirty="0" smtClean="0"/>
              <a:t>Cytoskeletal proteins.  </a:t>
            </a:r>
            <a:r>
              <a:rPr lang="en-US" sz="1100" i="1" dirty="0" err="1" smtClean="0"/>
              <a:t>Antioxidationts</a:t>
            </a:r>
            <a:r>
              <a:rPr lang="en-US" sz="1100" i="1" dirty="0" smtClean="0"/>
              <a:t> &amp; Redox </a:t>
            </a:r>
            <a:r>
              <a:rPr lang="en-US" sz="1100" i="1" dirty="0" err="1" smtClean="0"/>
              <a:t>Signaling</a:t>
            </a:r>
            <a:r>
              <a:rPr lang="en-US" sz="1100" dirty="0" err="1" smtClean="0"/>
              <a:t>l</a:t>
            </a:r>
            <a:r>
              <a:rPr lang="en-US" sz="1100" dirty="0"/>
              <a:t> </a:t>
            </a:r>
            <a:r>
              <a:rPr lang="en-US" sz="1100" dirty="0" smtClean="0"/>
              <a:t>2009 11 (4).</a:t>
            </a:r>
          </a:p>
          <a:p>
            <a:r>
              <a:rPr lang="en-US" sz="1100" dirty="0" err="1" smtClean="0"/>
              <a:t>Pendyala</a:t>
            </a:r>
            <a:r>
              <a:rPr lang="en-US" sz="1100" dirty="0" smtClean="0"/>
              <a:t> S and </a:t>
            </a:r>
            <a:r>
              <a:rPr lang="en-US" sz="1100" dirty="0" err="1" smtClean="0"/>
              <a:t>Natarajan</a:t>
            </a:r>
            <a:r>
              <a:rPr lang="en-US" sz="1100" dirty="0" smtClean="0"/>
              <a:t> V: Redox regulation of </a:t>
            </a:r>
            <a:r>
              <a:rPr lang="en-US" sz="1100" dirty="0" err="1" smtClean="0"/>
              <a:t>Nox</a:t>
            </a:r>
            <a:r>
              <a:rPr lang="en-US" sz="1100" dirty="0" smtClean="0"/>
              <a:t> proteins.  </a:t>
            </a:r>
            <a:r>
              <a:rPr lang="en-US" sz="1100" i="1" dirty="0" smtClean="0"/>
              <a:t>Respiratory Physiology and Neurobiology</a:t>
            </a:r>
            <a:r>
              <a:rPr lang="en-US" sz="1100" dirty="0" smtClean="0"/>
              <a:t> 2010 174.</a:t>
            </a:r>
          </a:p>
          <a:p>
            <a:endParaRPr lang="en-US" sz="1100" dirty="0" smtClean="0"/>
          </a:p>
          <a:p>
            <a:endParaRPr lang="en-US" dirty="0"/>
          </a:p>
        </p:txBody>
      </p:sp>
    </p:spTree>
    <p:extLst>
      <p:ext uri="{BB962C8B-B14F-4D97-AF65-F5344CB8AC3E}">
        <p14:creationId xmlns:p14="http://schemas.microsoft.com/office/powerpoint/2010/main" xmlns="" val="5646054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Elemental.thmx</Template>
  <TotalTime>17188</TotalTime>
  <Words>13382</Words>
  <Application>Microsoft Office PowerPoint</Application>
  <PresentationFormat>On-screen Show (4:3)</PresentationFormat>
  <Paragraphs>1050</Paragraphs>
  <Slides>71</Slides>
  <Notes>45</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Elemental</vt:lpstr>
      <vt:lpstr>Oxygen and other Pulmonary Toxins</vt:lpstr>
      <vt:lpstr>Outline</vt:lpstr>
      <vt:lpstr>Historical Perspective on Oxygen Toxicity</vt:lpstr>
      <vt:lpstr>Relevance</vt:lpstr>
      <vt:lpstr>Definitions in Oxygen Toxicity</vt:lpstr>
      <vt:lpstr>Risk Factors for Oxygen Toxicity</vt:lpstr>
      <vt:lpstr>Pathophysiology of Oxygen Toxicity</vt:lpstr>
      <vt:lpstr>Reactive oxygen species</vt:lpstr>
      <vt:lpstr>Reactive oxygen species</vt:lpstr>
      <vt:lpstr>Reactive oxygen species</vt:lpstr>
      <vt:lpstr>Reactive oxygen species</vt:lpstr>
      <vt:lpstr>Antioxidants</vt:lpstr>
      <vt:lpstr>Antioxidants</vt:lpstr>
      <vt:lpstr>Antioxidants</vt:lpstr>
      <vt:lpstr>Reactive Oxygen Species and Host Response</vt:lpstr>
      <vt:lpstr>Reactive Oxygen Species and Host Response</vt:lpstr>
      <vt:lpstr>Reactive Oxygen Species and Host Response</vt:lpstr>
      <vt:lpstr>Reactive Oxygen Species and Host Response</vt:lpstr>
      <vt:lpstr>Reactive Oxygen Species and Host Response</vt:lpstr>
      <vt:lpstr>Reactive Oxygen Species and Host Response</vt:lpstr>
      <vt:lpstr>Reactive Oxygen Species and Host Response</vt:lpstr>
      <vt:lpstr>Reactive Oxygen Species and Host Response</vt:lpstr>
      <vt:lpstr>Reactive Oxygen Species and Host Response</vt:lpstr>
      <vt:lpstr>Apoptosis and necrosis</vt:lpstr>
      <vt:lpstr>Slide 25</vt:lpstr>
      <vt:lpstr>Cytokines and Hyperoxia-Induced Acute Lung Injury</vt:lpstr>
      <vt:lpstr>Why Primarily the Lung?</vt:lpstr>
      <vt:lpstr>Respiratory Effects of Hyperoxia</vt:lpstr>
      <vt:lpstr>Non-Respiratory Effects of Hyperoxia</vt:lpstr>
      <vt:lpstr>Phases of Hyperoxic Acute Lung Injury</vt:lpstr>
      <vt:lpstr>Clinical Features of Hyperoxic Acute Lung Injury</vt:lpstr>
      <vt:lpstr>Clinical Features</vt:lpstr>
      <vt:lpstr>Clinical Features</vt:lpstr>
      <vt:lpstr>Studies Pertaining to Oxygen Toxicity</vt:lpstr>
      <vt:lpstr>Hyperoxia and Mechanical Ventilation</vt:lpstr>
      <vt:lpstr>Hyperoxia and Innate Immunity</vt:lpstr>
      <vt:lpstr>Hyperoxia in Clinical Studies</vt:lpstr>
      <vt:lpstr>Management and Prevention</vt:lpstr>
      <vt:lpstr>Treatment</vt:lpstr>
      <vt:lpstr>Treatment</vt:lpstr>
      <vt:lpstr>Pulmonary Toxins</vt:lpstr>
      <vt:lpstr>Ingested pulmonary toxins</vt:lpstr>
      <vt:lpstr>Paraquat</vt:lpstr>
      <vt:lpstr>Paraquat</vt:lpstr>
      <vt:lpstr>Paraquat</vt:lpstr>
      <vt:lpstr>Paraquat</vt:lpstr>
      <vt:lpstr>Paraquat</vt:lpstr>
      <vt:lpstr>Paraquat</vt:lpstr>
      <vt:lpstr>Paraquat</vt:lpstr>
      <vt:lpstr>Zinc phosphide</vt:lpstr>
      <vt:lpstr>Zinc phosphide</vt:lpstr>
      <vt:lpstr>Zinc phosphide</vt:lpstr>
      <vt:lpstr>Inhaled toxins</vt:lpstr>
      <vt:lpstr>Inhaled toxins</vt:lpstr>
      <vt:lpstr>Inhaled toxins</vt:lpstr>
      <vt:lpstr>Inhaled toxins</vt:lpstr>
      <vt:lpstr>Inhaled toxins</vt:lpstr>
      <vt:lpstr>Inhaled toxins Hydrocarbons</vt:lpstr>
      <vt:lpstr>Inhaled toxins Hydrocarbons</vt:lpstr>
      <vt:lpstr>Inhaled Toxins</vt:lpstr>
      <vt:lpstr>Inhaled Toxins</vt:lpstr>
      <vt:lpstr>Inhaled Toxins</vt:lpstr>
      <vt:lpstr>Inhaled Toxins</vt:lpstr>
      <vt:lpstr>Inhaled toxins</vt:lpstr>
      <vt:lpstr>Inhaled Toxins</vt:lpstr>
      <vt:lpstr>Pharmacologic Toxins Cisplatin</vt:lpstr>
      <vt:lpstr>Pharmacologic Toxins</vt:lpstr>
      <vt:lpstr>Conclusions</vt:lpstr>
      <vt:lpstr>References</vt:lpstr>
      <vt:lpstr>References</vt:lpstr>
      <vt:lpstr>References</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Oxygen and other Pulmonary Toxins</dc:title>
  <dc:creator>Jillian DiFazio</dc:creator>
  <cp:lastModifiedBy>kjb225</cp:lastModifiedBy>
  <cp:revision>160</cp:revision>
  <dcterms:created xsi:type="dcterms:W3CDTF">2012-01-06T21:37:42Z</dcterms:created>
  <dcterms:modified xsi:type="dcterms:W3CDTF">2012-03-12T21:35:49Z</dcterms:modified>
</cp:coreProperties>
</file>