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74"/>
  </p:notesMasterIdLst>
  <p:sldIdLst>
    <p:sldId id="347" r:id="rId2"/>
    <p:sldId id="356" r:id="rId3"/>
    <p:sldId id="381" r:id="rId4"/>
    <p:sldId id="357" r:id="rId5"/>
    <p:sldId id="358" r:id="rId6"/>
    <p:sldId id="360" r:id="rId7"/>
    <p:sldId id="367" r:id="rId8"/>
    <p:sldId id="361" r:id="rId9"/>
    <p:sldId id="370" r:id="rId10"/>
    <p:sldId id="371" r:id="rId11"/>
    <p:sldId id="372" r:id="rId12"/>
    <p:sldId id="373" r:id="rId13"/>
    <p:sldId id="374" r:id="rId14"/>
    <p:sldId id="375" r:id="rId15"/>
    <p:sldId id="376" r:id="rId16"/>
    <p:sldId id="377" r:id="rId17"/>
    <p:sldId id="378" r:id="rId18"/>
    <p:sldId id="379" r:id="rId19"/>
    <p:sldId id="351" r:id="rId20"/>
    <p:sldId id="350" r:id="rId21"/>
    <p:sldId id="352" r:id="rId22"/>
    <p:sldId id="354" r:id="rId23"/>
    <p:sldId id="353" r:id="rId24"/>
    <p:sldId id="380" r:id="rId25"/>
    <p:sldId id="382" r:id="rId26"/>
    <p:sldId id="355" r:id="rId27"/>
    <p:sldId id="384" r:id="rId28"/>
    <p:sldId id="385" r:id="rId29"/>
    <p:sldId id="387" r:id="rId30"/>
    <p:sldId id="383" r:id="rId31"/>
    <p:sldId id="388" r:id="rId32"/>
    <p:sldId id="389" r:id="rId33"/>
    <p:sldId id="390" r:id="rId34"/>
    <p:sldId id="391" r:id="rId35"/>
    <p:sldId id="392" r:id="rId36"/>
    <p:sldId id="393" r:id="rId37"/>
    <p:sldId id="394" r:id="rId38"/>
    <p:sldId id="395" r:id="rId39"/>
    <p:sldId id="396" r:id="rId40"/>
    <p:sldId id="397" r:id="rId41"/>
    <p:sldId id="398" r:id="rId42"/>
    <p:sldId id="399" r:id="rId43"/>
    <p:sldId id="400" r:id="rId44"/>
    <p:sldId id="401" r:id="rId45"/>
    <p:sldId id="403" r:id="rId46"/>
    <p:sldId id="402" r:id="rId47"/>
    <p:sldId id="404" r:id="rId48"/>
    <p:sldId id="405" r:id="rId49"/>
    <p:sldId id="406" r:id="rId50"/>
    <p:sldId id="422" r:id="rId51"/>
    <p:sldId id="407" r:id="rId52"/>
    <p:sldId id="408" r:id="rId53"/>
    <p:sldId id="409" r:id="rId54"/>
    <p:sldId id="410" r:id="rId55"/>
    <p:sldId id="413" r:id="rId56"/>
    <p:sldId id="411" r:id="rId57"/>
    <p:sldId id="412" r:id="rId58"/>
    <p:sldId id="368" r:id="rId59"/>
    <p:sldId id="414" r:id="rId60"/>
    <p:sldId id="415" r:id="rId61"/>
    <p:sldId id="416" r:id="rId62"/>
    <p:sldId id="417" r:id="rId63"/>
    <p:sldId id="418" r:id="rId64"/>
    <p:sldId id="419" r:id="rId65"/>
    <p:sldId id="420" r:id="rId66"/>
    <p:sldId id="421" r:id="rId67"/>
    <p:sldId id="423" r:id="rId68"/>
    <p:sldId id="424" r:id="rId69"/>
    <p:sldId id="425" r:id="rId70"/>
    <p:sldId id="427" r:id="rId71"/>
    <p:sldId id="369" r:id="rId72"/>
    <p:sldId id="386"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EB1F"/>
    <a:srgbClr val="DF2AFF"/>
    <a:srgbClr val="18037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917" autoAdjust="0"/>
  </p:normalViewPr>
  <p:slideViewPr>
    <p:cSldViewPr snapToGrid="0" snapToObjects="1">
      <p:cViewPr varScale="1">
        <p:scale>
          <a:sx n="70" d="100"/>
          <a:sy n="70" d="100"/>
        </p:scale>
        <p:origin x="-177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notesMaster" Target="notesMasters/notesMaster1.xml"/><Relationship Id="rId75" Type="http://schemas.openxmlformats.org/officeDocument/2006/relationships/printerSettings" Target="printerSettings/printerSettings1.bin"/><Relationship Id="rId76" Type="http://schemas.openxmlformats.org/officeDocument/2006/relationships/presProps" Target="presProps.xml"/><Relationship Id="rId77" Type="http://schemas.openxmlformats.org/officeDocument/2006/relationships/viewProps" Target="viewProps.xml"/><Relationship Id="rId78" Type="http://schemas.openxmlformats.org/officeDocument/2006/relationships/theme" Target="theme/theme1.xml"/><Relationship Id="rId79"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ECAAFB-5D62-F94F-B5CD-CAAD9A5CB38E}" type="datetimeFigureOut">
              <a:rPr lang="en-US" smtClean="0"/>
              <a:t>7/2/12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DB47FC-DA24-0B41-9FBE-698136B20E74}" type="slidenum">
              <a:rPr lang="en-US" smtClean="0"/>
              <a:t>‹#›</a:t>
            </a:fld>
            <a:endParaRPr lang="en-US" dirty="0"/>
          </a:p>
        </p:txBody>
      </p:sp>
    </p:spTree>
    <p:extLst>
      <p:ext uri="{BB962C8B-B14F-4D97-AF65-F5344CB8AC3E}">
        <p14:creationId xmlns:p14="http://schemas.microsoft.com/office/powerpoint/2010/main" val="371825446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Humans-</a:t>
            </a:r>
            <a:r>
              <a:rPr lang="en-US" baseline="0" dirty="0" smtClean="0"/>
              <a:t> 60% have concurrent injuries to other organs (</a:t>
            </a:r>
            <a:r>
              <a:rPr lang="en-US" baseline="0" dirty="0" err="1" smtClean="0"/>
              <a:t>Siefal</a:t>
            </a:r>
            <a:r>
              <a:rPr lang="en-US" baseline="0" dirty="0" smtClean="0"/>
              <a:t> et al JNT 1993; 12: 599)</a:t>
            </a:r>
          </a:p>
          <a:p>
            <a:endParaRPr lang="en-US" dirty="0" smtClean="0"/>
          </a:p>
          <a:p>
            <a:r>
              <a:rPr lang="en-US" dirty="0" smtClean="0"/>
              <a:t>There is a very</a:t>
            </a:r>
            <a:r>
              <a:rPr lang="en-US" baseline="0" dirty="0" smtClean="0"/>
              <a:t> strong correlation in people with both </a:t>
            </a:r>
            <a:r>
              <a:rPr lang="en-US" baseline="0" dirty="0" err="1" smtClean="0"/>
              <a:t>hypovolemia</a:t>
            </a:r>
            <a:r>
              <a:rPr lang="en-US" baseline="0" dirty="0" smtClean="0"/>
              <a:t> and hypoxia and increases in ICP as well as Increases in mortality</a:t>
            </a:r>
          </a:p>
          <a:p>
            <a:endParaRPr lang="en-US" baseline="0" dirty="0" smtClean="0"/>
          </a:p>
          <a:p>
            <a:r>
              <a:rPr lang="en-US" baseline="0" dirty="0" smtClean="0"/>
              <a:t>Hyperglycemia is related to head </a:t>
            </a:r>
            <a:r>
              <a:rPr lang="en-US" baseline="0" dirty="0" err="1" smtClean="0"/>
              <a:t>trama</a:t>
            </a:r>
            <a:r>
              <a:rPr lang="en-US" baseline="0" dirty="0" smtClean="0"/>
              <a:t> severity in both animals and humans</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a:t>
            </a:fld>
            <a:endParaRPr lang="en-US"/>
          </a:p>
        </p:txBody>
      </p:sp>
    </p:spTree>
    <p:extLst>
      <p:ext uri="{BB962C8B-B14F-4D97-AF65-F5344CB8AC3E}">
        <p14:creationId xmlns:p14="http://schemas.microsoft.com/office/powerpoint/2010/main" val="1285449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do we see these</a:t>
            </a:r>
            <a:r>
              <a:rPr lang="en-US" baseline="0" dirty="0" smtClean="0"/>
              <a:t> changes with herniation?</a:t>
            </a:r>
          </a:p>
          <a:p>
            <a:r>
              <a:rPr lang="en-US" baseline="0" dirty="0" err="1" smtClean="0"/>
              <a:t>Transtentorial</a:t>
            </a:r>
            <a:r>
              <a:rPr lang="en-US" baseline="0" dirty="0" smtClean="0"/>
              <a:t> herniate places pressure on the 3</a:t>
            </a:r>
            <a:r>
              <a:rPr lang="en-US" baseline="30000" dirty="0" smtClean="0"/>
              <a:t>rd</a:t>
            </a:r>
            <a:r>
              <a:rPr lang="en-US" baseline="0" dirty="0" smtClean="0"/>
              <a:t> CN (</a:t>
            </a:r>
            <a:r>
              <a:rPr lang="en-US" baseline="0" dirty="0" err="1" smtClean="0"/>
              <a:t>oculomotor</a:t>
            </a:r>
            <a:r>
              <a:rPr lang="en-US" baseline="0" dirty="0" smtClean="0"/>
              <a:t>), interrupting PNS input to the eye, result is dilation.  You can see with with brainstem compression as well</a:t>
            </a: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18</a:t>
            </a:fld>
            <a:endParaRPr lang="en-US"/>
          </a:p>
        </p:txBody>
      </p:sp>
    </p:spTree>
    <p:extLst>
      <p:ext uri="{BB962C8B-B14F-4D97-AF65-F5344CB8AC3E}">
        <p14:creationId xmlns:p14="http://schemas.microsoft.com/office/powerpoint/2010/main" val="3122727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Glasgow Coma Scale (GCS) defines the severity of a TBI within 48 hours of injury.</a:t>
            </a: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20</a:t>
            </a:fld>
            <a:endParaRPr lang="en-US"/>
          </a:p>
        </p:txBody>
      </p:sp>
    </p:spTree>
    <p:extLst>
      <p:ext uri="{BB962C8B-B14F-4D97-AF65-F5344CB8AC3E}">
        <p14:creationId xmlns:p14="http://schemas.microsoft.com/office/powerpoint/2010/main" val="3218532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Universit</a:t>
            </a:r>
            <a:r>
              <a:rPr lang="en-US" baseline="0" dirty="0" smtClean="0"/>
              <a:t>y of Georgia</a:t>
            </a:r>
          </a:p>
          <a:p>
            <a:r>
              <a:rPr lang="en-US" baseline="0" dirty="0" smtClean="0"/>
              <a:t>End point survival at 48 hours</a:t>
            </a:r>
          </a:p>
          <a:p>
            <a:r>
              <a:rPr lang="en-US" baseline="0" dirty="0" smtClean="0"/>
              <a:t>Evaluated MGCS, gender, weight and presence of skull fractures</a:t>
            </a:r>
          </a:p>
        </p:txBody>
      </p:sp>
      <p:sp>
        <p:nvSpPr>
          <p:cNvPr id="4" name="Slide Number Placeholder 3"/>
          <p:cNvSpPr>
            <a:spLocks noGrp="1"/>
          </p:cNvSpPr>
          <p:nvPr>
            <p:ph type="sldNum" sz="quarter" idx="10"/>
          </p:nvPr>
        </p:nvSpPr>
        <p:spPr/>
        <p:txBody>
          <a:bodyPr/>
          <a:lstStyle/>
          <a:p>
            <a:fld id="{9EDB47FC-DA24-0B41-9FBE-698136B20E74}" type="slidenum">
              <a:rPr lang="en-US" smtClean="0"/>
              <a:t>21</a:t>
            </a:fld>
            <a:endParaRPr lang="en-US"/>
          </a:p>
        </p:txBody>
      </p:sp>
    </p:spTree>
    <p:extLst>
      <p:ext uri="{BB962C8B-B14F-4D97-AF65-F5344CB8AC3E}">
        <p14:creationId xmlns:p14="http://schemas.microsoft.com/office/powerpoint/2010/main" val="519349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Given the limited data</a:t>
            </a:r>
            <a:r>
              <a:rPr lang="en-US" baseline="0" dirty="0" smtClean="0"/>
              <a:t> showing a correlation with survival, maybe better utilized as objective assessment of progression rather than prognostic indicator</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22</a:t>
            </a:fld>
            <a:endParaRPr lang="en-US"/>
          </a:p>
        </p:txBody>
      </p:sp>
    </p:spTree>
    <p:extLst>
      <p:ext uri="{BB962C8B-B14F-4D97-AF65-F5344CB8AC3E}">
        <p14:creationId xmlns:p14="http://schemas.microsoft.com/office/powerpoint/2010/main" val="2874367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7 dogs died</a:t>
            </a:r>
          </a:p>
          <a:p>
            <a:r>
              <a:rPr lang="en-US" baseline="0" dirty="0" smtClean="0"/>
              <a:t>MGCS  showed 50% probability of dying with score of 8 or less</a:t>
            </a:r>
          </a:p>
          <a:p>
            <a:r>
              <a:rPr lang="en-US" baseline="0" dirty="0" smtClean="0"/>
              <a:t>All other variables not predictive</a:t>
            </a:r>
            <a:endParaRPr lang="en-US" dirty="0" smtClean="0"/>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23</a:t>
            </a:fld>
            <a:endParaRPr lang="en-US"/>
          </a:p>
        </p:txBody>
      </p:sp>
    </p:spTree>
    <p:extLst>
      <p:ext uri="{BB962C8B-B14F-4D97-AF65-F5344CB8AC3E}">
        <p14:creationId xmlns:p14="http://schemas.microsoft.com/office/powerpoint/2010/main" val="42263850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24</a:t>
            </a:fld>
            <a:endParaRPr lang="en-US"/>
          </a:p>
        </p:txBody>
      </p:sp>
    </p:spTree>
    <p:extLst>
      <p:ext uri="{BB962C8B-B14F-4D97-AF65-F5344CB8AC3E}">
        <p14:creationId xmlns:p14="http://schemas.microsoft.com/office/powerpoint/2010/main" val="2237330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Set targeted</a:t>
            </a:r>
            <a:r>
              <a:rPr lang="en-US" baseline="0" dirty="0" smtClean="0"/>
              <a:t> goal therapy in people</a:t>
            </a:r>
            <a:endParaRPr lang="en-US" dirty="0" smtClean="0"/>
          </a:p>
          <a:p>
            <a:r>
              <a:rPr lang="en-US" dirty="0" smtClean="0"/>
              <a:t>Remember goal is to avoid</a:t>
            </a:r>
            <a:r>
              <a:rPr lang="en-US" baseline="0" dirty="0" smtClean="0"/>
              <a:t> any event of </a:t>
            </a:r>
            <a:r>
              <a:rPr lang="en-US" baseline="0" dirty="0" err="1" smtClean="0"/>
              <a:t>hypovolemia</a:t>
            </a:r>
            <a:r>
              <a:rPr lang="en-US" baseline="0" dirty="0" smtClean="0"/>
              <a:t> and hypoxia</a:t>
            </a:r>
          </a:p>
          <a:p>
            <a:r>
              <a:rPr lang="en-US" baseline="0" dirty="0" smtClean="0"/>
              <a:t>Correct all tissue deficits with aggressive stabilization, and optimize oxygenation and ventilation</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25</a:t>
            </a:fld>
            <a:endParaRPr lang="en-US"/>
          </a:p>
        </p:txBody>
      </p:sp>
    </p:spTree>
    <p:extLst>
      <p:ext uri="{BB962C8B-B14F-4D97-AF65-F5344CB8AC3E}">
        <p14:creationId xmlns:p14="http://schemas.microsoft.com/office/powerpoint/2010/main" val="11494437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Correction</a:t>
            </a:r>
            <a:r>
              <a:rPr lang="en-US" baseline="0" dirty="0" smtClean="0"/>
              <a:t> of </a:t>
            </a:r>
            <a:r>
              <a:rPr lang="en-US" baseline="0" dirty="0" err="1" smtClean="0"/>
              <a:t>hypovolemia</a:t>
            </a:r>
            <a:r>
              <a:rPr lang="en-US" baseline="0" dirty="0" smtClean="0"/>
              <a:t> </a:t>
            </a:r>
            <a:r>
              <a:rPr lang="en-US" dirty="0" smtClean="0"/>
              <a:t>will ensure adequate CPP</a:t>
            </a:r>
          </a:p>
          <a:p>
            <a:endParaRPr lang="en-US" dirty="0" smtClean="0"/>
          </a:p>
          <a:p>
            <a:r>
              <a:rPr lang="en-US" dirty="0" smtClean="0"/>
              <a:t>Secondary insults</a:t>
            </a:r>
            <a:r>
              <a:rPr lang="en-US" baseline="0" dirty="0" smtClean="0"/>
              <a:t> exert a powerful  adverse influence on outcome, and are more profound in presence of hypotension and hypoxia</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26</a:t>
            </a:fld>
            <a:endParaRPr lang="en-US"/>
          </a:p>
        </p:txBody>
      </p:sp>
    </p:spTree>
    <p:extLst>
      <p:ext uri="{BB962C8B-B14F-4D97-AF65-F5344CB8AC3E}">
        <p14:creationId xmlns:p14="http://schemas.microsoft.com/office/powerpoint/2010/main" val="250468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BBB:</a:t>
            </a:r>
            <a:r>
              <a:rPr lang="en-US" baseline="0" dirty="0" smtClean="0"/>
              <a:t> if intact will freely filter water but no ions or larger colloid molecules</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27</a:t>
            </a:fld>
            <a:endParaRPr lang="en-US"/>
          </a:p>
        </p:txBody>
      </p:sp>
    </p:spTree>
    <p:extLst>
      <p:ext uri="{BB962C8B-B14F-4D97-AF65-F5344CB8AC3E}">
        <p14:creationId xmlns:p14="http://schemas.microsoft.com/office/powerpoint/2010/main" val="250468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More</a:t>
            </a:r>
            <a:r>
              <a:rPr lang="en-US" baseline="0" dirty="0" smtClean="0"/>
              <a:t> for volume restoration and improvements in BP/CPP</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28</a:t>
            </a:fld>
            <a:endParaRPr lang="en-US"/>
          </a:p>
        </p:txBody>
      </p:sp>
    </p:spTree>
    <p:extLst>
      <p:ext uri="{BB962C8B-B14F-4D97-AF65-F5344CB8AC3E}">
        <p14:creationId xmlns:p14="http://schemas.microsoft.com/office/powerpoint/2010/main" val="250468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5</a:t>
            </a:fld>
            <a:endParaRPr lang="en-US"/>
          </a:p>
        </p:txBody>
      </p:sp>
    </p:spTree>
    <p:extLst>
      <p:ext uri="{BB962C8B-B14F-4D97-AF65-F5344CB8AC3E}">
        <p14:creationId xmlns:p14="http://schemas.microsoft.com/office/powerpoint/2010/main" val="12854490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Combination</a:t>
            </a:r>
            <a:r>
              <a:rPr lang="en-US" baseline="0" dirty="0" smtClean="0"/>
              <a:t> of hypertonic and colloid shown to be more effective at resuscitation than either solution alone – </a:t>
            </a:r>
            <a:r>
              <a:rPr lang="en-US" i="1" baseline="0" dirty="0" err="1" smtClean="0"/>
              <a:t>Curr</a:t>
            </a:r>
            <a:r>
              <a:rPr lang="en-US" i="1" baseline="0" dirty="0" smtClean="0"/>
              <a:t> </a:t>
            </a:r>
            <a:r>
              <a:rPr lang="en-US" i="1" baseline="0" dirty="0" err="1" smtClean="0"/>
              <a:t>Opin</a:t>
            </a:r>
            <a:r>
              <a:rPr lang="en-US" i="1" baseline="0" dirty="0" smtClean="0"/>
              <a:t> </a:t>
            </a:r>
            <a:r>
              <a:rPr lang="en-US" i="1" baseline="0" dirty="0" err="1" smtClean="0"/>
              <a:t>Anaesth</a:t>
            </a:r>
            <a:r>
              <a:rPr lang="en-US" i="1" baseline="0" dirty="0" smtClean="0"/>
              <a:t> 1993;6: 400-408</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29</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30</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Venous samples</a:t>
            </a:r>
            <a:r>
              <a:rPr lang="en-US" baseline="0" dirty="0" smtClean="0"/>
              <a:t> can be used but typically are 5mmHg higher than the arterial sample</a:t>
            </a:r>
          </a:p>
          <a:p>
            <a:r>
              <a:rPr lang="en-US" baseline="0" dirty="0" smtClean="0"/>
              <a:t>EtCO2 is also useful but tends to underestimate levels</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31</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32</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33</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Hypovolemia</a:t>
            </a:r>
            <a:r>
              <a:rPr lang="en-US" dirty="0" smtClean="0"/>
              <a:t>:</a:t>
            </a:r>
            <a:r>
              <a:rPr lang="en-US" baseline="0" dirty="0" smtClean="0"/>
              <a:t> initially increased plasma volume </a:t>
            </a:r>
            <a:r>
              <a:rPr lang="en-US" baseline="0" dirty="0" smtClean="0">
                <a:sym typeface="Wingdings"/>
              </a:rPr>
              <a:t> increases renal blood flow and glomerular filtration, it is freely filtered by the kidneys so keeps fluids an </a:t>
            </a:r>
            <a:r>
              <a:rPr lang="en-US" baseline="0" dirty="0" err="1" smtClean="0">
                <a:sym typeface="Wingdings"/>
              </a:rPr>
              <a:t>lytes</a:t>
            </a:r>
            <a:r>
              <a:rPr lang="en-US" baseline="0" dirty="0" smtClean="0">
                <a:sym typeface="Wingdings"/>
              </a:rPr>
              <a:t> with it as it is excreted.</a:t>
            </a:r>
          </a:p>
          <a:p>
            <a:r>
              <a:rPr lang="en-US" baseline="0" dirty="0" smtClean="0">
                <a:sym typeface="Wingdings"/>
              </a:rPr>
              <a:t>Study was out of </a:t>
            </a:r>
            <a:r>
              <a:rPr lang="en-US" baseline="0" dirty="0" err="1" smtClean="0">
                <a:sym typeface="Wingdings"/>
              </a:rPr>
              <a:t>Brasil</a:t>
            </a:r>
            <a:r>
              <a:rPr lang="en-US" baseline="0" dirty="0" smtClean="0">
                <a:sym typeface="Wingdings"/>
              </a:rPr>
              <a:t>, 44 patients with severe diffuse, non-penetrating TBI, given roughly 1.4G/kg v. roughly 0.7G/kg, saw significantly better outcomes at 6 </a:t>
            </a:r>
            <a:r>
              <a:rPr lang="en-US" baseline="0" dirty="0" err="1" smtClean="0">
                <a:sym typeface="Wingdings"/>
              </a:rPr>
              <a:t>mos</a:t>
            </a:r>
            <a:r>
              <a:rPr lang="en-US" baseline="0" dirty="0" smtClean="0">
                <a:sym typeface="Wingdings"/>
              </a:rPr>
              <a:t> in high dose </a:t>
            </a:r>
            <a:r>
              <a:rPr lang="en-US" baseline="0" dirty="0" smtClean="0">
                <a:sym typeface="Wingdings"/>
              </a:rPr>
              <a:t>group (Fletcher said that this researcher committed suicide and that no one was ever able to locate this data, so take with a grain of salt)</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34</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35</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36</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Synergy can act</a:t>
            </a:r>
            <a:r>
              <a:rPr lang="en-US" baseline="0" dirty="0" smtClean="0"/>
              <a:t> prolong osmotic gradient and lower ICP</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err="1" smtClean="0"/>
              <a:t>Anesth</a:t>
            </a:r>
            <a:r>
              <a:rPr lang="en-US" baseline="0" dirty="0" smtClean="0"/>
              <a:t> 2006; 105: 1176</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37</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With intact BBB, </a:t>
            </a:r>
            <a:r>
              <a:rPr lang="en-US" sz="1200" dirty="0" err="1" smtClean="0"/>
              <a:t>NaCl</a:t>
            </a:r>
            <a:r>
              <a:rPr lang="en-US" sz="1200" dirty="0" smtClean="0"/>
              <a:t> is the driving force for movement of water</a:t>
            </a:r>
          </a:p>
          <a:p>
            <a:r>
              <a:rPr lang="en-US" dirty="0" smtClean="0"/>
              <a:t>Leads to improvement in regional blood flow and enhanced</a:t>
            </a:r>
            <a:r>
              <a:rPr lang="en-US" baseline="0" dirty="0" smtClean="0"/>
              <a:t> oxygen delivery</a:t>
            </a:r>
          </a:p>
          <a:p>
            <a:r>
              <a:rPr lang="en-US" baseline="0" dirty="0" smtClean="0"/>
              <a:t>By promoting reuptake</a:t>
            </a:r>
          </a:p>
          <a:p>
            <a:r>
              <a:rPr lang="en-US" baseline="0" dirty="0" smtClean="0"/>
              <a:t>Modification of inflammatory response</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38</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 in mind</a:t>
            </a:r>
            <a:r>
              <a:rPr lang="en-US" baseline="0" dirty="0" smtClean="0"/>
              <a:t> when evaluating these things that physical trauma and shock may complicate your interpretation of these things</a:t>
            </a:r>
          </a:p>
          <a:p>
            <a:r>
              <a:rPr lang="en-US" baseline="0" dirty="0" smtClean="0"/>
              <a:t>It is recommended that repeat neurologic reassessment be made every 30-60min initially to monitor treatment efficacy an to catch deterioration</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10</a:t>
            </a:fld>
            <a:endParaRPr lang="en-US"/>
          </a:p>
        </p:txBody>
      </p:sp>
    </p:spTree>
    <p:extLst>
      <p:ext uri="{BB962C8B-B14F-4D97-AF65-F5344CB8AC3E}">
        <p14:creationId xmlns:p14="http://schemas.microsoft.com/office/powerpoint/2010/main" val="26977327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Clinical signs can include, depression, weakness, ataxia, spastic paresis, loss</a:t>
            </a:r>
            <a:r>
              <a:rPr lang="en-US" sz="1200" baseline="0" dirty="0" smtClean="0"/>
              <a:t> postural reactions,  </a:t>
            </a:r>
            <a:r>
              <a:rPr lang="en-US" sz="1200" baseline="0" dirty="0" err="1" smtClean="0"/>
              <a:t>hypermetra</a:t>
            </a:r>
            <a:r>
              <a:rPr lang="en-US" sz="1200" baseline="0" dirty="0" smtClean="0"/>
              <a:t>, episodic myoclonus, impaired sensory perception</a:t>
            </a:r>
            <a:endParaRPr lang="en-US" sz="1200" dirty="0" smtClean="0"/>
          </a:p>
        </p:txBody>
      </p:sp>
      <p:sp>
        <p:nvSpPr>
          <p:cNvPr id="4" name="Slide Number Placeholder 3"/>
          <p:cNvSpPr>
            <a:spLocks noGrp="1"/>
          </p:cNvSpPr>
          <p:nvPr>
            <p:ph type="sldNum" sz="quarter" idx="10"/>
          </p:nvPr>
        </p:nvSpPr>
        <p:spPr/>
        <p:txBody>
          <a:bodyPr/>
          <a:lstStyle/>
          <a:p>
            <a:fld id="{9EDB47FC-DA24-0B41-9FBE-698136B20E74}" type="slidenum">
              <a:rPr lang="en-US" smtClean="0"/>
              <a:t>39</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When </a:t>
            </a:r>
            <a:r>
              <a:rPr lang="en-US" sz="1200" kern="1200" dirty="0" err="1" smtClean="0">
                <a:solidFill>
                  <a:schemeClr val="tx1"/>
                </a:solidFill>
                <a:latin typeface="+mn-lt"/>
                <a:ea typeface="+mn-ea"/>
                <a:cs typeface="+mn-cs"/>
              </a:rPr>
              <a:t>equimolar</a:t>
            </a:r>
            <a:r>
              <a:rPr lang="en-US" sz="1200" kern="1200" dirty="0" smtClean="0">
                <a:solidFill>
                  <a:schemeClr val="tx1"/>
                </a:solidFill>
                <a:latin typeface="+mn-lt"/>
                <a:ea typeface="+mn-ea"/>
                <a:cs typeface="+mn-cs"/>
              </a:rPr>
              <a:t> doses of </a:t>
            </a:r>
            <a:r>
              <a:rPr lang="en-US" sz="1200" kern="1200" dirty="0" err="1" smtClean="0">
                <a:solidFill>
                  <a:schemeClr val="tx1"/>
                </a:solidFill>
                <a:latin typeface="+mn-lt"/>
                <a:ea typeface="+mn-ea"/>
                <a:cs typeface="+mn-cs"/>
              </a:rPr>
              <a:t>mannitol</a:t>
            </a:r>
            <a:r>
              <a:rPr lang="en-US" sz="1200" kern="1200" dirty="0" smtClean="0">
                <a:solidFill>
                  <a:schemeClr val="tx1"/>
                </a:solidFill>
                <a:latin typeface="+mn-lt"/>
                <a:ea typeface="+mn-ea"/>
                <a:cs typeface="+mn-cs"/>
              </a:rPr>
              <a:t>, 3% </a:t>
            </a:r>
            <a:r>
              <a:rPr lang="en-US" sz="1200" kern="1200" dirty="0" err="1" smtClean="0">
                <a:solidFill>
                  <a:schemeClr val="tx1"/>
                </a:solidFill>
                <a:latin typeface="+mn-lt"/>
                <a:ea typeface="+mn-ea"/>
                <a:cs typeface="+mn-cs"/>
              </a:rPr>
              <a:t>NaCl</a:t>
            </a:r>
            <a:r>
              <a:rPr lang="en-US" sz="1200" kern="1200" dirty="0" smtClean="0">
                <a:solidFill>
                  <a:schemeClr val="tx1"/>
                </a:solidFill>
                <a:latin typeface="+mn-lt"/>
                <a:ea typeface="+mn-ea"/>
                <a:cs typeface="+mn-cs"/>
              </a:rPr>
              <a:t>, and 23.4% </a:t>
            </a:r>
            <a:r>
              <a:rPr lang="en-US" sz="1200" kern="1200" dirty="0" err="1" smtClean="0">
                <a:solidFill>
                  <a:schemeClr val="tx1"/>
                </a:solidFill>
                <a:latin typeface="+mn-lt"/>
                <a:ea typeface="+mn-ea"/>
                <a:cs typeface="+mn-cs"/>
              </a:rPr>
              <a:t>NaCl</a:t>
            </a:r>
            <a:r>
              <a:rPr lang="en-US" sz="1200" kern="1200" dirty="0" smtClean="0">
                <a:solidFill>
                  <a:schemeClr val="tx1"/>
                </a:solidFill>
                <a:latin typeface="+mn-lt"/>
                <a:ea typeface="+mn-ea"/>
                <a:cs typeface="+mn-cs"/>
              </a:rPr>
              <a:t> were compared in a ovine model of </a:t>
            </a:r>
            <a:r>
              <a:rPr lang="en-US" sz="1200" kern="1200" dirty="0" err="1" smtClean="0">
                <a:solidFill>
                  <a:schemeClr val="tx1"/>
                </a:solidFill>
                <a:latin typeface="+mn-lt"/>
                <a:ea typeface="+mn-ea"/>
                <a:cs typeface="+mn-cs"/>
              </a:rPr>
              <a:t>intracerebral</a:t>
            </a:r>
            <a:r>
              <a:rPr lang="en-US" sz="1200" kern="1200" dirty="0" smtClean="0">
                <a:solidFill>
                  <a:schemeClr val="tx1"/>
                </a:solidFill>
                <a:latin typeface="+mn-lt"/>
                <a:ea typeface="+mn-ea"/>
                <a:cs typeface="+mn-cs"/>
              </a:rPr>
              <a:t> hemorrhage, ICP reduction was most prominent after 23.4% </a:t>
            </a:r>
            <a:r>
              <a:rPr lang="en-US" sz="1200" kern="1200" dirty="0" err="1" smtClean="0">
                <a:solidFill>
                  <a:schemeClr val="tx1"/>
                </a:solidFill>
                <a:latin typeface="+mn-lt"/>
                <a:ea typeface="+mn-ea"/>
                <a:cs typeface="+mn-cs"/>
              </a:rPr>
              <a:t>NaCl</a:t>
            </a:r>
            <a:r>
              <a:rPr lang="en-US" sz="1200" kern="1200" dirty="0" smtClean="0">
                <a:solidFill>
                  <a:schemeClr val="tx1"/>
                </a:solidFill>
                <a:latin typeface="+mn-lt"/>
                <a:ea typeface="+mn-ea"/>
                <a:cs typeface="+mn-cs"/>
              </a:rPr>
              <a:t> administration.52 How- ever, after 2 hours only 3% </a:t>
            </a:r>
            <a:r>
              <a:rPr lang="en-US" sz="1200" kern="1200" dirty="0" err="1" smtClean="0">
                <a:solidFill>
                  <a:schemeClr val="tx1"/>
                </a:solidFill>
                <a:latin typeface="+mn-lt"/>
                <a:ea typeface="+mn-ea"/>
                <a:cs typeface="+mn-cs"/>
              </a:rPr>
              <a:t>NaCl</a:t>
            </a:r>
            <a:r>
              <a:rPr lang="en-US" sz="1200" kern="1200" dirty="0" smtClean="0">
                <a:solidFill>
                  <a:schemeClr val="tx1"/>
                </a:solidFill>
                <a:latin typeface="+mn-lt"/>
                <a:ea typeface="+mn-ea"/>
                <a:cs typeface="+mn-cs"/>
              </a:rPr>
              <a:t> had a sustained effect on ICP and the ICP in the </a:t>
            </a:r>
            <a:r>
              <a:rPr lang="en-US" sz="1200" kern="1200" dirty="0" err="1" smtClean="0">
                <a:solidFill>
                  <a:schemeClr val="tx1"/>
                </a:solidFill>
                <a:latin typeface="+mn-lt"/>
                <a:ea typeface="+mn-ea"/>
                <a:cs typeface="+mn-cs"/>
              </a:rPr>
              <a:t>mannitol</a:t>
            </a:r>
            <a:r>
              <a:rPr lang="en-US" sz="1200" kern="1200" dirty="0" smtClean="0">
                <a:solidFill>
                  <a:schemeClr val="tx1"/>
                </a:solidFill>
                <a:latin typeface="+mn-lt"/>
                <a:ea typeface="+mn-ea"/>
                <a:cs typeface="+mn-cs"/>
              </a:rPr>
              <a:t>-treated animals exceeded the pretreatment ICP. The CPP was also higher in the 3% </a:t>
            </a:r>
            <a:r>
              <a:rPr lang="en-US" sz="1200" kern="1200" dirty="0" err="1" smtClean="0">
                <a:solidFill>
                  <a:schemeClr val="tx1"/>
                </a:solidFill>
                <a:latin typeface="+mn-lt"/>
                <a:ea typeface="+mn-ea"/>
                <a:cs typeface="+mn-cs"/>
              </a:rPr>
              <a:t>NaCl</a:t>
            </a:r>
            <a:r>
              <a:rPr lang="en-US" sz="1200" kern="1200" dirty="0" smtClean="0">
                <a:solidFill>
                  <a:schemeClr val="tx1"/>
                </a:solidFill>
                <a:latin typeface="+mn-lt"/>
                <a:ea typeface="+mn-ea"/>
                <a:cs typeface="+mn-cs"/>
              </a:rPr>
              <a:t> treated group compared with </a:t>
            </a:r>
            <a:r>
              <a:rPr lang="en-US" sz="1200" kern="1200" dirty="0" err="1" smtClean="0">
                <a:solidFill>
                  <a:schemeClr val="tx1"/>
                </a:solidFill>
                <a:latin typeface="+mn-lt"/>
                <a:ea typeface="+mn-ea"/>
                <a:cs typeface="+mn-cs"/>
              </a:rPr>
              <a:t>mannitol</a:t>
            </a:r>
            <a:r>
              <a:rPr lang="en-US" sz="1200" kern="1200" dirty="0" smtClean="0">
                <a:solidFill>
                  <a:schemeClr val="tx1"/>
                </a:solidFill>
                <a:latin typeface="+mn-lt"/>
                <a:ea typeface="+mn-ea"/>
                <a:cs typeface="+mn-cs"/>
              </a:rPr>
              <a:t>. This study suggests that hypertonic saline may actually be favored over </a:t>
            </a:r>
            <a:r>
              <a:rPr lang="en-US" sz="1200" kern="1200" dirty="0" err="1" smtClean="0">
                <a:solidFill>
                  <a:schemeClr val="tx1"/>
                </a:solidFill>
                <a:latin typeface="+mn-lt"/>
                <a:ea typeface="+mn-ea"/>
                <a:cs typeface="+mn-cs"/>
              </a:rPr>
              <a:t>mannitol</a:t>
            </a:r>
            <a:r>
              <a:rPr lang="en-US" sz="1200" kern="1200" dirty="0" smtClean="0">
                <a:solidFill>
                  <a:schemeClr val="tx1"/>
                </a:solidFill>
                <a:latin typeface="+mn-lt"/>
                <a:ea typeface="+mn-ea"/>
                <a:cs typeface="+mn-cs"/>
              </a:rPr>
              <a:t>.</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comparing the effects of </a:t>
            </a:r>
            <a:r>
              <a:rPr lang="en-US" sz="1200" kern="1200" dirty="0" err="1" smtClean="0">
                <a:solidFill>
                  <a:schemeClr val="tx1"/>
                </a:solidFill>
                <a:latin typeface="+mn-lt"/>
                <a:ea typeface="+mn-ea"/>
                <a:cs typeface="+mn-cs"/>
              </a:rPr>
              <a:t>equimolar</a:t>
            </a:r>
            <a:r>
              <a:rPr lang="en-US" sz="1200" kern="1200" dirty="0" smtClean="0">
                <a:solidFill>
                  <a:schemeClr val="tx1"/>
                </a:solidFill>
                <a:latin typeface="+mn-lt"/>
                <a:ea typeface="+mn-ea"/>
                <a:cs typeface="+mn-cs"/>
              </a:rPr>
              <a:t> doses of 20% </a:t>
            </a:r>
            <a:r>
              <a:rPr lang="en-US" sz="1200" kern="1200" dirty="0" err="1" smtClean="0">
                <a:solidFill>
                  <a:schemeClr val="tx1"/>
                </a:solidFill>
                <a:latin typeface="+mn-lt"/>
                <a:ea typeface="+mn-ea"/>
                <a:cs typeface="+mn-cs"/>
              </a:rPr>
              <a:t>mannitol</a:t>
            </a:r>
            <a:r>
              <a:rPr lang="en-US" sz="1200" kern="1200" dirty="0" smtClean="0">
                <a:solidFill>
                  <a:schemeClr val="tx1"/>
                </a:solidFill>
                <a:latin typeface="+mn-lt"/>
                <a:ea typeface="+mn-ea"/>
                <a:cs typeface="+mn-cs"/>
              </a:rPr>
              <a:t> and 7.5%saline/6% dextran-70 in human patients with increased ICP demonstrated that the hypertonic saline-dextran solution lowered ICP more effectively than </a:t>
            </a:r>
            <a:r>
              <a:rPr lang="en-US" sz="1200" kern="1200" dirty="0" err="1" smtClean="0">
                <a:solidFill>
                  <a:schemeClr val="tx1"/>
                </a:solidFill>
                <a:latin typeface="+mn-lt"/>
                <a:ea typeface="+mn-ea"/>
                <a:cs typeface="+mn-cs"/>
              </a:rPr>
              <a:t>mannitol</a:t>
            </a:r>
            <a:r>
              <a:rPr lang="en-US" sz="1200" kern="1200" dirty="0" smtClean="0">
                <a:solidFill>
                  <a:schemeClr val="tx1"/>
                </a:solidFill>
                <a:latin typeface="+mn-lt"/>
                <a:ea typeface="+mn-ea"/>
                <a:cs typeface="+mn-cs"/>
              </a:rPr>
              <a:t>. The study also demon- </a:t>
            </a:r>
            <a:r>
              <a:rPr lang="en-US" sz="1200" kern="1200" dirty="0" err="1" smtClean="0">
                <a:solidFill>
                  <a:schemeClr val="tx1"/>
                </a:solidFill>
                <a:latin typeface="+mn-lt"/>
                <a:ea typeface="+mn-ea"/>
                <a:cs typeface="+mn-cs"/>
              </a:rPr>
              <a:t>strated</a:t>
            </a:r>
            <a:r>
              <a:rPr lang="en-US" sz="1200" kern="1200" dirty="0" smtClean="0">
                <a:solidFill>
                  <a:schemeClr val="tx1"/>
                </a:solidFill>
                <a:latin typeface="+mn-lt"/>
                <a:ea typeface="+mn-ea"/>
                <a:cs typeface="+mn-cs"/>
              </a:rPr>
              <a:t> that the hypertonic saline-dextran solution had a longer duration of effect than </a:t>
            </a:r>
            <a:r>
              <a:rPr lang="en-US" sz="1200" kern="1200" dirty="0" err="1" smtClean="0">
                <a:solidFill>
                  <a:schemeClr val="tx1"/>
                </a:solidFill>
                <a:latin typeface="+mn-lt"/>
                <a:ea typeface="+mn-ea"/>
                <a:cs typeface="+mn-cs"/>
              </a:rPr>
              <a:t>mannitol</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40</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Had to investigate </a:t>
            </a:r>
            <a:r>
              <a:rPr lang="en-US" dirty="0" err="1" smtClean="0"/>
              <a:t>equimolar</a:t>
            </a:r>
            <a:r>
              <a:rPr lang="en-US" baseline="0" dirty="0" smtClean="0"/>
              <a:t> doses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Outcome was considered normalization of ICP</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Only small trials located</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Argues for larger multicenter trial</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41</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Had to investigate </a:t>
            </a:r>
            <a:r>
              <a:rPr lang="en-US" dirty="0" err="1" smtClean="0"/>
              <a:t>equimolar</a:t>
            </a:r>
            <a:r>
              <a:rPr lang="en-US" baseline="0" dirty="0" smtClean="0"/>
              <a:t> doses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Outcome was considered normalization of ICP</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Only small trials located</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Argues for larger </a:t>
            </a:r>
            <a:r>
              <a:rPr lang="en-US" baseline="0" smtClean="0"/>
              <a:t>multicenter trial</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42</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Had to investigate </a:t>
            </a:r>
            <a:r>
              <a:rPr lang="en-US" dirty="0" err="1" smtClean="0"/>
              <a:t>equimolar</a:t>
            </a:r>
            <a:r>
              <a:rPr lang="en-US" baseline="0" dirty="0" smtClean="0"/>
              <a:t> doses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Outcome was considered normalization of ICP</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Only small trials located</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Argues for larger </a:t>
            </a:r>
            <a:r>
              <a:rPr lang="en-US" baseline="0" smtClean="0"/>
              <a:t>multicenter trial</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43</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44</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45</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46</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LPR = lactate pyruvate</a:t>
            </a:r>
            <a:r>
              <a:rPr lang="en-US" baseline="0" dirty="0" smtClean="0"/>
              <a:t> ratio</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47</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48</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comatose automatically</a:t>
            </a:r>
            <a:r>
              <a:rPr lang="en-US" baseline="0" dirty="0" smtClean="0"/>
              <a:t> given guarded-grave prognosis with humans</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11</a:t>
            </a:fld>
            <a:endParaRPr lang="en-US"/>
          </a:p>
        </p:txBody>
      </p:sp>
    </p:spTree>
    <p:extLst>
      <p:ext uri="{BB962C8B-B14F-4D97-AF65-F5344CB8AC3E}">
        <p14:creationId xmlns:p14="http://schemas.microsoft.com/office/powerpoint/2010/main" val="31227270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49</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50</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51</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As current</a:t>
            </a:r>
            <a:r>
              <a:rPr lang="en-US" baseline="0" dirty="0" smtClean="0"/>
              <a:t> literature has failed to consistently support and influence on Morbidity or Mortality, use is not rec at this time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That being said increased temperatures should be avoided as well, which we can see from direct trauma to thermoregulatory center, excitement, seizures and pain) this increases cellular metabolism and leads to vasodilation, worsening increases in ICP</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52</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53</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54</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ym typeface="Wingdings"/>
              </a:rPr>
              <a:t>Should be used when other interventions have failed</a:t>
            </a:r>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ym typeface="Wingdings"/>
              </a:rPr>
              <a:t>Pentobarbital and Thiopental are the drugs</a:t>
            </a:r>
            <a:r>
              <a:rPr lang="en-US" sz="1200" baseline="0" dirty="0" smtClean="0">
                <a:sym typeface="Wingdings"/>
              </a:rPr>
              <a:t> most often used</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sym typeface="Wingdings"/>
              </a:rPr>
              <a:t>Complications = hypotension land hypoventilation, requires intensive monitoring and mechanical ventilation to prevent adverse effects on CPP</a:t>
            </a:r>
            <a:endParaRPr lang="en-US" sz="1200" dirty="0" smtClean="0">
              <a:sym typeface="Wingding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55</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56</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There</a:t>
            </a:r>
            <a:r>
              <a:rPr lang="en-US" baseline="0" dirty="0" smtClean="0"/>
              <a:t> is also a Cochrane review that was published after this in 2005, included 20 trials with 12,303 patients, concluded too much heterogeneity and that majority of patients belonged to the CRASH trial, therefore findings in that study is what will base recommendations from</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57</a:t>
            </a:fld>
            <a:endParaRPr lang="en-US" dirty="0"/>
          </a:p>
        </p:txBody>
      </p:sp>
    </p:spTree>
    <p:extLst>
      <p:ext uri="{BB962C8B-B14F-4D97-AF65-F5344CB8AC3E}">
        <p14:creationId xmlns:p14="http://schemas.microsoft.com/office/powerpoint/2010/main" val="2504689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adults with severe diffuse traumatic brain injury and refractory intracranial hypertension, early </a:t>
            </a:r>
            <a:r>
              <a:rPr lang="en-US" dirty="0" err="1" smtClean="0"/>
              <a:t>bifrontotemporoparietal</a:t>
            </a:r>
            <a:r>
              <a:rPr lang="en-US" dirty="0" smtClean="0"/>
              <a:t> </a:t>
            </a:r>
            <a:r>
              <a:rPr lang="en-US" dirty="0" err="1" smtClean="0"/>
              <a:t>decompressive</a:t>
            </a:r>
            <a:r>
              <a:rPr lang="en-US" dirty="0" smtClean="0"/>
              <a:t> </a:t>
            </a:r>
            <a:r>
              <a:rPr lang="en-US" dirty="0" err="1" smtClean="0"/>
              <a:t>craniectomy</a:t>
            </a:r>
            <a:r>
              <a:rPr lang="en-US" dirty="0" smtClean="0"/>
              <a:t> decreased </a:t>
            </a:r>
          </a:p>
          <a:p>
            <a:r>
              <a:rPr lang="en-US" dirty="0" smtClean="0"/>
              <a:t>intracranial pressure and the length of stay in the ICU but was associated with more unfavorable outcomes.</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59</a:t>
            </a:fld>
            <a:endParaRPr lang="en-US" dirty="0"/>
          </a:p>
        </p:txBody>
      </p:sp>
    </p:spTree>
    <p:extLst>
      <p:ext uri="{BB962C8B-B14F-4D97-AF65-F5344CB8AC3E}">
        <p14:creationId xmlns:p14="http://schemas.microsoft.com/office/powerpoint/2010/main" val="105409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a:t>
            </a:r>
            <a:r>
              <a:rPr lang="en-US" baseline="0" dirty="0" err="1" smtClean="0"/>
              <a:t>decrebrate</a:t>
            </a:r>
            <a:r>
              <a:rPr lang="en-US" baseline="0" dirty="0" smtClean="0"/>
              <a:t> rigidity is observed in combination with a comatose mentation, </a:t>
            </a:r>
            <a:r>
              <a:rPr lang="en-US" baseline="0" dirty="0" err="1" smtClean="0"/>
              <a:t>assumtion</a:t>
            </a:r>
            <a:r>
              <a:rPr lang="en-US" baseline="0" dirty="0" smtClean="0"/>
              <a:t> is that there has been damage to the RAS within the midbrain.  IN people this carries with it a grave prognosis</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12</a:t>
            </a:fld>
            <a:endParaRPr lang="en-US"/>
          </a:p>
        </p:txBody>
      </p:sp>
    </p:spTree>
    <p:extLst>
      <p:ext uri="{BB962C8B-B14F-4D97-AF65-F5344CB8AC3E}">
        <p14:creationId xmlns:p14="http://schemas.microsoft.com/office/powerpoint/2010/main" val="31227270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60</a:t>
            </a:fld>
            <a:endParaRPr lang="en-US" dirty="0"/>
          </a:p>
        </p:txBody>
      </p:sp>
    </p:spTree>
    <p:extLst>
      <p:ext uri="{BB962C8B-B14F-4D97-AF65-F5344CB8AC3E}">
        <p14:creationId xmlns:p14="http://schemas.microsoft.com/office/powerpoint/2010/main" val="105409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13</a:t>
            </a:fld>
            <a:endParaRPr lang="en-US"/>
          </a:p>
        </p:txBody>
      </p:sp>
    </p:spTree>
    <p:extLst>
      <p:ext uri="{BB962C8B-B14F-4D97-AF65-F5344CB8AC3E}">
        <p14:creationId xmlns:p14="http://schemas.microsoft.com/office/powerpoint/2010/main" val="3122727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14</a:t>
            </a:fld>
            <a:endParaRPr lang="en-US"/>
          </a:p>
        </p:txBody>
      </p:sp>
    </p:spTree>
    <p:extLst>
      <p:ext uri="{BB962C8B-B14F-4D97-AF65-F5344CB8AC3E}">
        <p14:creationId xmlns:p14="http://schemas.microsoft.com/office/powerpoint/2010/main" val="3122727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err="1" smtClean="0">
                <a:solidFill>
                  <a:schemeClr val="tx1"/>
                </a:solidFill>
                <a:effectLst/>
                <a:latin typeface="+mn-lt"/>
                <a:ea typeface="+mn-ea"/>
                <a:cs typeface="+mn-cs"/>
              </a:rPr>
              <a:t>Supratentorial</a:t>
            </a:r>
            <a:r>
              <a:rPr lang="en-US" sz="1200" b="1" kern="1200" dirty="0" smtClean="0">
                <a:solidFill>
                  <a:schemeClr val="tx1"/>
                </a:solidFill>
                <a:effectLst/>
                <a:latin typeface="+mn-lt"/>
                <a:ea typeface="+mn-ea"/>
                <a:cs typeface="+mn-cs"/>
              </a:rPr>
              <a:t> herniation </a:t>
            </a:r>
            <a:r>
              <a:rPr lang="en-US" sz="1200" kern="1200" dirty="0" smtClean="0">
                <a:solidFill>
                  <a:schemeClr val="tx1"/>
                </a:solidFill>
                <a:effectLst/>
                <a:latin typeface="+mn-lt"/>
                <a:ea typeface="+mn-ea"/>
                <a:cs typeface="+mn-cs"/>
              </a:rPr>
              <a:t>is attributable to direct mechanical compression by an accumulating mass or to increased intracranial pressure</a:t>
            </a:r>
            <a:r>
              <a:rPr lang="en-US" dirty="0" smtClean="0">
                <a:effectLst/>
              </a:rPr>
              <a:t> </a:t>
            </a:r>
            <a:endParaRPr lang="en-US" sz="1200" b="1" kern="1200" dirty="0" smtClean="0">
              <a:solidFill>
                <a:schemeClr val="tx1"/>
              </a:solidFill>
              <a:effectLst/>
              <a:latin typeface="+mn-lt"/>
              <a:ea typeface="+mn-ea"/>
              <a:cs typeface="+mn-cs"/>
            </a:endParaRPr>
          </a:p>
          <a:p>
            <a:pPr lvl="0"/>
            <a:endParaRPr lang="en-US" sz="1200" b="1" kern="1200" dirty="0" smtClean="0">
              <a:solidFill>
                <a:schemeClr val="tx1"/>
              </a:solidFill>
              <a:effectLst/>
              <a:latin typeface="+mn-lt"/>
              <a:ea typeface="+mn-ea"/>
              <a:cs typeface="+mn-cs"/>
            </a:endParaRPr>
          </a:p>
          <a:p>
            <a:pPr lvl="0"/>
            <a:r>
              <a:rPr lang="en-US" sz="1200" b="1" kern="1200" dirty="0" err="1" smtClean="0">
                <a:solidFill>
                  <a:schemeClr val="tx1"/>
                </a:solidFill>
                <a:effectLst/>
                <a:latin typeface="+mn-lt"/>
                <a:ea typeface="+mn-ea"/>
                <a:cs typeface="+mn-cs"/>
              </a:rPr>
              <a:t>Subfalcine</a:t>
            </a:r>
            <a:r>
              <a:rPr lang="en-US" sz="1200" b="1" kern="1200" dirty="0" smtClean="0">
                <a:solidFill>
                  <a:schemeClr val="tx1"/>
                </a:solidFill>
                <a:effectLst/>
                <a:latin typeface="+mn-lt"/>
                <a:ea typeface="+mn-ea"/>
                <a:cs typeface="+mn-cs"/>
              </a:rPr>
              <a:t> herniation </a:t>
            </a:r>
            <a:r>
              <a:rPr lang="en-US" sz="1200" kern="1200" dirty="0" smtClean="0">
                <a:solidFill>
                  <a:schemeClr val="tx1"/>
                </a:solidFill>
                <a:effectLst/>
                <a:latin typeface="+mn-lt"/>
                <a:ea typeface="+mn-ea"/>
                <a:cs typeface="+mn-cs"/>
              </a:rPr>
              <a:t>- The cingulate </a:t>
            </a:r>
            <a:r>
              <a:rPr lang="en-US" sz="1200" kern="1200" dirty="0" err="1" smtClean="0">
                <a:solidFill>
                  <a:schemeClr val="tx1"/>
                </a:solidFill>
                <a:effectLst/>
                <a:latin typeface="+mn-lt"/>
                <a:ea typeface="+mn-ea"/>
                <a:cs typeface="+mn-cs"/>
              </a:rPr>
              <a:t>gyrus</a:t>
            </a:r>
            <a:r>
              <a:rPr lang="en-US" sz="1200" kern="1200" dirty="0" smtClean="0">
                <a:solidFill>
                  <a:schemeClr val="tx1"/>
                </a:solidFill>
                <a:effectLst/>
                <a:latin typeface="+mn-lt"/>
                <a:ea typeface="+mn-ea"/>
                <a:cs typeface="+mn-cs"/>
              </a:rPr>
              <a:t> of the frontal lobe is pushed beneath the </a:t>
            </a:r>
            <a:r>
              <a:rPr lang="en-US" sz="1200" kern="1200" dirty="0" err="1" smtClean="0">
                <a:solidFill>
                  <a:schemeClr val="tx1"/>
                </a:solidFill>
                <a:effectLst/>
                <a:latin typeface="+mn-lt"/>
                <a:ea typeface="+mn-ea"/>
                <a:cs typeface="+mn-cs"/>
              </a:rPr>
              <a:t>falx</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cerebri</a:t>
            </a:r>
            <a:r>
              <a:rPr lang="en-US" sz="1200" kern="1200" dirty="0" smtClean="0">
                <a:solidFill>
                  <a:schemeClr val="tx1"/>
                </a:solidFill>
                <a:effectLst/>
                <a:latin typeface="+mn-lt"/>
                <a:ea typeface="+mn-ea"/>
                <a:cs typeface="+mn-cs"/>
              </a:rPr>
              <a:t> when an expanding mass lesion causes a medial shift of the </a:t>
            </a:r>
            <a:r>
              <a:rPr lang="en-US" sz="1200" kern="1200" dirty="0" err="1" smtClean="0">
                <a:solidFill>
                  <a:schemeClr val="tx1"/>
                </a:solidFill>
                <a:effectLst/>
                <a:latin typeface="+mn-lt"/>
                <a:ea typeface="+mn-ea"/>
                <a:cs typeface="+mn-cs"/>
              </a:rPr>
              <a:t>ipsilateral</a:t>
            </a:r>
            <a:r>
              <a:rPr lang="en-US" sz="1200" kern="1200" dirty="0" smtClean="0">
                <a:solidFill>
                  <a:schemeClr val="tx1"/>
                </a:solidFill>
                <a:effectLst/>
                <a:latin typeface="+mn-lt"/>
                <a:ea typeface="+mn-ea"/>
                <a:cs typeface="+mn-cs"/>
              </a:rPr>
              <a:t> hemisphere. This is the most common type of herniation.</a:t>
            </a:r>
          </a:p>
          <a:p>
            <a:pPr lvl="0"/>
            <a:r>
              <a:rPr lang="en-US" sz="1200" b="1" kern="1200" dirty="0" smtClean="0">
                <a:solidFill>
                  <a:schemeClr val="tx1"/>
                </a:solidFill>
                <a:effectLst/>
                <a:latin typeface="+mn-lt"/>
                <a:ea typeface="+mn-ea"/>
                <a:cs typeface="+mn-cs"/>
              </a:rPr>
              <a:t>Central </a:t>
            </a:r>
            <a:r>
              <a:rPr lang="en-US" sz="1200" b="1" kern="1200" dirty="0" err="1" smtClean="0">
                <a:solidFill>
                  <a:schemeClr val="tx1"/>
                </a:solidFill>
                <a:effectLst/>
                <a:latin typeface="+mn-lt"/>
                <a:ea typeface="+mn-ea"/>
                <a:cs typeface="+mn-cs"/>
              </a:rPr>
              <a:t>transtentorial</a:t>
            </a:r>
            <a:r>
              <a:rPr lang="en-US" sz="1200" b="1" kern="1200" dirty="0" smtClean="0">
                <a:solidFill>
                  <a:schemeClr val="tx1"/>
                </a:solidFill>
                <a:effectLst/>
                <a:latin typeface="+mn-lt"/>
                <a:ea typeface="+mn-ea"/>
                <a:cs typeface="+mn-cs"/>
              </a:rPr>
              <a:t> herniation </a:t>
            </a:r>
            <a:r>
              <a:rPr lang="en-US" sz="1200" kern="1200" dirty="0" smtClean="0">
                <a:solidFill>
                  <a:schemeClr val="tx1"/>
                </a:solidFill>
                <a:effectLst/>
                <a:latin typeface="+mn-lt"/>
                <a:ea typeface="+mn-ea"/>
                <a:cs typeface="+mn-cs"/>
              </a:rPr>
              <a:t>- This type of injury is characterized by the displacement of the basal nuclei and cerebral hemispheres downward while the diencephalon and adjacent midbrain are pushed through the </a:t>
            </a:r>
            <a:r>
              <a:rPr lang="en-US" sz="1200" kern="1200" dirty="0" err="1" smtClean="0">
                <a:solidFill>
                  <a:schemeClr val="tx1"/>
                </a:solidFill>
                <a:effectLst/>
                <a:latin typeface="+mn-lt"/>
                <a:ea typeface="+mn-ea"/>
                <a:cs typeface="+mn-cs"/>
              </a:rPr>
              <a:t>tentorial</a:t>
            </a:r>
            <a:r>
              <a:rPr lang="en-US" sz="1200" kern="1200" dirty="0" smtClean="0">
                <a:solidFill>
                  <a:schemeClr val="tx1"/>
                </a:solidFill>
                <a:effectLst/>
                <a:latin typeface="+mn-lt"/>
                <a:ea typeface="+mn-ea"/>
                <a:cs typeface="+mn-cs"/>
              </a:rPr>
              <a:t> notch.</a:t>
            </a:r>
          </a:p>
          <a:p>
            <a:pPr lvl="0"/>
            <a:r>
              <a:rPr lang="en-US" sz="1200" b="1" kern="1200" dirty="0" err="1" smtClean="0">
                <a:solidFill>
                  <a:schemeClr val="tx1"/>
                </a:solidFill>
                <a:effectLst/>
                <a:latin typeface="+mn-lt"/>
                <a:ea typeface="+mn-ea"/>
                <a:cs typeface="+mn-cs"/>
              </a:rPr>
              <a:t>Uncal</a:t>
            </a:r>
            <a:r>
              <a:rPr lang="en-US" sz="1200" b="1" kern="1200" dirty="0" smtClean="0">
                <a:solidFill>
                  <a:schemeClr val="tx1"/>
                </a:solidFill>
                <a:effectLst/>
                <a:latin typeface="+mn-lt"/>
                <a:ea typeface="+mn-ea"/>
                <a:cs typeface="+mn-cs"/>
              </a:rPr>
              <a:t> herniation </a:t>
            </a:r>
            <a:r>
              <a:rPr lang="en-US" sz="1200" kern="1200" dirty="0" smtClean="0">
                <a:solidFill>
                  <a:schemeClr val="tx1"/>
                </a:solidFill>
                <a:effectLst/>
                <a:latin typeface="+mn-lt"/>
                <a:ea typeface="+mn-ea"/>
                <a:cs typeface="+mn-cs"/>
              </a:rPr>
              <a:t>- This type of injury involves the displacement of the medial edge of the </a:t>
            </a:r>
            <a:r>
              <a:rPr lang="en-US" sz="1200" kern="1200" dirty="0" err="1" smtClean="0">
                <a:solidFill>
                  <a:schemeClr val="tx1"/>
                </a:solidFill>
                <a:effectLst/>
                <a:latin typeface="+mn-lt"/>
                <a:ea typeface="+mn-ea"/>
                <a:cs typeface="+mn-cs"/>
              </a:rPr>
              <a:t>uncus</a:t>
            </a:r>
            <a:r>
              <a:rPr lang="en-US" sz="1200" kern="1200" dirty="0" smtClean="0">
                <a:solidFill>
                  <a:schemeClr val="tx1"/>
                </a:solidFill>
                <a:effectLst/>
                <a:latin typeface="+mn-lt"/>
                <a:ea typeface="+mn-ea"/>
                <a:cs typeface="+mn-cs"/>
              </a:rPr>
              <a:t> and the hippocampal </a:t>
            </a:r>
            <a:r>
              <a:rPr lang="en-US" sz="1200" kern="1200" dirty="0" err="1" smtClean="0">
                <a:solidFill>
                  <a:schemeClr val="tx1"/>
                </a:solidFill>
                <a:effectLst/>
                <a:latin typeface="+mn-lt"/>
                <a:ea typeface="+mn-ea"/>
                <a:cs typeface="+mn-cs"/>
              </a:rPr>
              <a:t>gyrus</a:t>
            </a:r>
            <a:r>
              <a:rPr lang="en-US" sz="1200" kern="1200" dirty="0" smtClean="0">
                <a:solidFill>
                  <a:schemeClr val="tx1"/>
                </a:solidFill>
                <a:effectLst/>
                <a:latin typeface="+mn-lt"/>
                <a:ea typeface="+mn-ea"/>
                <a:cs typeface="+mn-cs"/>
              </a:rPr>
              <a:t> medially and over the </a:t>
            </a:r>
            <a:r>
              <a:rPr lang="en-US" sz="1200" kern="1200" dirty="0" err="1" smtClean="0">
                <a:solidFill>
                  <a:schemeClr val="tx1"/>
                </a:solidFill>
                <a:effectLst/>
                <a:latin typeface="+mn-lt"/>
                <a:ea typeface="+mn-ea"/>
                <a:cs typeface="+mn-cs"/>
              </a:rPr>
              <a:t>ipsilateral</a:t>
            </a:r>
            <a:r>
              <a:rPr lang="en-US" sz="1200" kern="1200" dirty="0" smtClean="0">
                <a:solidFill>
                  <a:schemeClr val="tx1"/>
                </a:solidFill>
                <a:effectLst/>
                <a:latin typeface="+mn-lt"/>
                <a:ea typeface="+mn-ea"/>
                <a:cs typeface="+mn-cs"/>
              </a:rPr>
              <a:t> edge of the tentorium </a:t>
            </a:r>
            <a:r>
              <a:rPr lang="en-US" sz="1200" kern="1200" dirty="0" err="1" smtClean="0">
                <a:solidFill>
                  <a:schemeClr val="tx1"/>
                </a:solidFill>
                <a:effectLst/>
                <a:latin typeface="+mn-lt"/>
                <a:ea typeface="+mn-ea"/>
                <a:cs typeface="+mn-cs"/>
              </a:rPr>
              <a:t>cerebelli</a:t>
            </a:r>
            <a:r>
              <a:rPr lang="en-US" sz="1200" kern="1200" dirty="0" smtClean="0">
                <a:solidFill>
                  <a:schemeClr val="tx1"/>
                </a:solidFill>
                <a:effectLst/>
                <a:latin typeface="+mn-lt"/>
                <a:ea typeface="+mn-ea"/>
                <a:cs typeface="+mn-cs"/>
              </a:rPr>
              <a:t> foramen, causing compression of the midbrain; the </a:t>
            </a:r>
            <a:r>
              <a:rPr lang="en-US" sz="1200" kern="1200" dirty="0" err="1" smtClean="0">
                <a:solidFill>
                  <a:schemeClr val="tx1"/>
                </a:solidFill>
                <a:effectLst/>
                <a:latin typeface="+mn-lt"/>
                <a:ea typeface="+mn-ea"/>
                <a:cs typeface="+mn-cs"/>
              </a:rPr>
              <a:t>ipsilateral</a:t>
            </a:r>
            <a:r>
              <a:rPr lang="en-US" sz="1200" kern="1200" dirty="0" smtClean="0">
                <a:solidFill>
                  <a:schemeClr val="tx1"/>
                </a:solidFill>
                <a:effectLst/>
                <a:latin typeface="+mn-lt"/>
                <a:ea typeface="+mn-ea"/>
                <a:cs typeface="+mn-cs"/>
              </a:rPr>
              <a:t> or contralateral third nerve may be stretched or compressed.</a:t>
            </a:r>
          </a:p>
          <a:p>
            <a:pPr lvl="0"/>
            <a:r>
              <a:rPr lang="en-US" sz="1200" b="1" kern="1200" dirty="0" smtClean="0">
                <a:solidFill>
                  <a:schemeClr val="tx1"/>
                </a:solidFill>
                <a:effectLst/>
                <a:latin typeface="+mn-lt"/>
                <a:ea typeface="+mn-ea"/>
                <a:cs typeface="+mn-cs"/>
              </a:rPr>
              <a:t>Cerebellar herniation </a:t>
            </a:r>
            <a:r>
              <a:rPr lang="en-US" sz="1200" kern="1200" dirty="0" smtClean="0">
                <a:solidFill>
                  <a:schemeClr val="tx1"/>
                </a:solidFill>
                <a:effectLst/>
                <a:latin typeface="+mn-lt"/>
                <a:ea typeface="+mn-ea"/>
                <a:cs typeface="+mn-cs"/>
              </a:rPr>
              <a:t>- This injury is marked by an </a:t>
            </a:r>
            <a:r>
              <a:rPr lang="en-US" sz="1200" kern="1200" dirty="0" err="1" smtClean="0">
                <a:solidFill>
                  <a:schemeClr val="tx1"/>
                </a:solidFill>
                <a:effectLst/>
                <a:latin typeface="+mn-lt"/>
                <a:ea typeface="+mn-ea"/>
                <a:cs typeface="+mn-cs"/>
              </a:rPr>
              <a:t>infratentorial</a:t>
            </a:r>
            <a:r>
              <a:rPr lang="en-US" sz="1200" kern="1200" dirty="0" smtClean="0">
                <a:solidFill>
                  <a:schemeClr val="tx1"/>
                </a:solidFill>
                <a:effectLst/>
                <a:latin typeface="+mn-lt"/>
                <a:ea typeface="+mn-ea"/>
                <a:cs typeface="+mn-cs"/>
              </a:rPr>
              <a:t> herniation in which the tonsil of the cerebellum is pushed through the foramen magnum and compresses the medulla, leading to </a:t>
            </a:r>
            <a:r>
              <a:rPr lang="en-US" sz="1200" kern="1200" dirty="0" err="1" smtClean="0">
                <a:solidFill>
                  <a:schemeClr val="tx1"/>
                </a:solidFill>
                <a:effectLst/>
                <a:latin typeface="+mn-lt"/>
                <a:ea typeface="+mn-ea"/>
                <a:cs typeface="+mn-cs"/>
              </a:rPr>
              <a:t>bradycardia</a:t>
            </a:r>
            <a:r>
              <a:rPr lang="en-US" sz="1200" kern="1200" dirty="0" smtClean="0">
                <a:solidFill>
                  <a:schemeClr val="tx1"/>
                </a:solidFill>
                <a:effectLst/>
                <a:latin typeface="+mn-lt"/>
                <a:ea typeface="+mn-ea"/>
                <a:cs typeface="+mn-cs"/>
              </a:rPr>
              <a:t> and respiratory arrest.</a:t>
            </a: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15</a:t>
            </a:fld>
            <a:endParaRPr lang="en-US"/>
          </a:p>
        </p:txBody>
      </p:sp>
    </p:spTree>
    <p:extLst>
      <p:ext uri="{BB962C8B-B14F-4D97-AF65-F5344CB8AC3E}">
        <p14:creationId xmlns:p14="http://schemas.microsoft.com/office/powerpoint/2010/main" val="2057226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Brain herniation is associated</a:t>
            </a:r>
            <a:r>
              <a:rPr lang="en-US" baseline="0" dirty="0" smtClean="0"/>
              <a:t> with severe disability and death if not treated rapidly and aggressively</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17</a:t>
            </a:fld>
            <a:endParaRPr lang="en-US"/>
          </a:p>
        </p:txBody>
      </p:sp>
    </p:spTree>
    <p:extLst>
      <p:ext uri="{BB962C8B-B14F-4D97-AF65-F5344CB8AC3E}">
        <p14:creationId xmlns:p14="http://schemas.microsoft.com/office/powerpoint/2010/main" val="963607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A24CD3-204F-4468-8EE4-28A6668D006A}" type="datetimeFigureOut">
              <a:rPr lang="en-US" smtClean="0"/>
              <a:t>7/2/12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A24CD3-204F-4468-8EE4-28A6668D006A}" type="datetimeFigureOut">
              <a:rPr lang="en-US" smtClean="0"/>
              <a:t>7/2/12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dirty="0"/>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A24CD3-204F-4468-8EE4-28A6668D006A}" type="datetimeFigureOut">
              <a:rPr lang="en-US" smtClean="0"/>
              <a:t>7/2/12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24CD3-204F-4468-8EE4-28A6668D006A}" type="datetimeFigureOut">
              <a:rPr lang="en-US" smtClean="0"/>
              <a:t>7/2/12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dirty="0"/>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1A24CD3-204F-4468-8EE4-28A6668D006A}" type="datetimeFigureOut">
              <a:rPr lang="en-US" smtClean="0"/>
              <a:t>7/2/12</a:t>
            </a:fld>
            <a:endParaRPr lang="en-US" dirty="0"/>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57AF16DE-A0D5-4438-950F-5B1E159C2C28}" type="slidenum">
              <a:rPr lang="en-US" smtClean="0"/>
              <a:t>‹#›</a:t>
            </a:fld>
            <a:endParaRPr lang="en-US"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0.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3.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0.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2.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4.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2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27.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28.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www.rescueicp.com/" TargetMode="External"/><Relationship Id="rId4"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em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rash2.lshtm.ac.uk/Risk%20calculator/index.html"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762000" y="3746992"/>
            <a:ext cx="7543800" cy="1262783"/>
          </a:xfrm>
        </p:spPr>
        <p:txBody>
          <a:bodyPr/>
          <a:lstStyle/>
          <a:p>
            <a:r>
              <a:rPr lang="en-US" sz="6000" dirty="0" smtClean="0"/>
              <a:t>Management of Traumatic Brain Injury</a:t>
            </a:r>
            <a:endParaRPr lang="en-US" sz="6000" dirty="0"/>
          </a:p>
        </p:txBody>
      </p:sp>
      <p:sp>
        <p:nvSpPr>
          <p:cNvPr id="6" name="Subtitle 5"/>
          <p:cNvSpPr>
            <a:spLocks noGrp="1"/>
          </p:cNvSpPr>
          <p:nvPr>
            <p:ph type="subTitle" idx="1"/>
          </p:nvPr>
        </p:nvSpPr>
        <p:spPr>
          <a:xfrm>
            <a:off x="762000" y="5009775"/>
            <a:ext cx="7543800" cy="1148074"/>
          </a:xfrm>
        </p:spPr>
        <p:txBody>
          <a:bodyPr>
            <a:normAutofit fontScale="85000" lnSpcReduction="20000"/>
          </a:bodyPr>
          <a:lstStyle/>
          <a:p>
            <a:pPr algn="r"/>
            <a:r>
              <a:rPr lang="en-US" dirty="0" smtClean="0"/>
              <a:t>Kelly Blackstock</a:t>
            </a:r>
          </a:p>
          <a:p>
            <a:pPr algn="r"/>
            <a:r>
              <a:rPr lang="en-US" dirty="0" smtClean="0"/>
              <a:t>Resident review session</a:t>
            </a:r>
          </a:p>
          <a:p>
            <a:pPr algn="r"/>
            <a:r>
              <a:rPr lang="en-US" dirty="0" smtClean="0"/>
              <a:t>June 12, 2012</a:t>
            </a:r>
            <a:endParaRPr lang="en-US" dirty="0"/>
          </a:p>
        </p:txBody>
      </p:sp>
    </p:spTree>
    <p:extLst>
      <p:ext uri="{BB962C8B-B14F-4D97-AF65-F5344CB8AC3E}">
        <p14:creationId xmlns:p14="http://schemas.microsoft.com/office/powerpoint/2010/main" val="71765239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340282"/>
            <a:ext cx="6781800" cy="831917"/>
          </a:xfrm>
        </p:spPr>
        <p:txBody>
          <a:bodyPr>
            <a:noAutofit/>
          </a:bodyPr>
          <a:lstStyle/>
          <a:p>
            <a:r>
              <a:rPr lang="en-US" sz="4000" dirty="0" smtClean="0">
                <a:solidFill>
                  <a:srgbClr val="000000"/>
                </a:solidFill>
              </a:rPr>
              <a:t>Neurologic Assessment</a:t>
            </a:r>
            <a:endParaRPr lang="en-US" sz="4000" dirty="0">
              <a:solidFill>
                <a:srgbClr val="000000"/>
              </a:solidFill>
            </a:endParaRPr>
          </a:p>
        </p:txBody>
      </p:sp>
      <p:sp>
        <p:nvSpPr>
          <p:cNvPr id="3" name="Content Placeholder 2"/>
          <p:cNvSpPr>
            <a:spLocks noGrp="1"/>
          </p:cNvSpPr>
          <p:nvPr>
            <p:ph idx="1"/>
          </p:nvPr>
        </p:nvSpPr>
        <p:spPr>
          <a:xfrm>
            <a:off x="591480" y="685799"/>
            <a:ext cx="4662244" cy="4515321"/>
          </a:xfrm>
        </p:spPr>
        <p:txBody>
          <a:bodyPr/>
          <a:lstStyle/>
          <a:p>
            <a:r>
              <a:rPr lang="en-US" dirty="0" smtClean="0"/>
              <a:t>Mentation</a:t>
            </a:r>
          </a:p>
          <a:p>
            <a:r>
              <a:rPr lang="en-US" dirty="0" smtClean="0"/>
              <a:t>Breathing pattern </a:t>
            </a:r>
          </a:p>
          <a:p>
            <a:r>
              <a:rPr lang="en-US" dirty="0" smtClean="0"/>
              <a:t>Pupil size and responsiveness</a:t>
            </a:r>
          </a:p>
          <a:p>
            <a:r>
              <a:rPr lang="en-US" dirty="0" smtClean="0"/>
              <a:t>Ocular position and movements </a:t>
            </a:r>
          </a:p>
          <a:p>
            <a:r>
              <a:rPr lang="en-US" dirty="0" smtClean="0"/>
              <a:t>Skeletal-motor responses </a:t>
            </a:r>
          </a:p>
        </p:txBody>
      </p:sp>
      <p:pic>
        <p:nvPicPr>
          <p:cNvPr id="4" name="Picture 3"/>
          <p:cNvPicPr>
            <a:picLocks noChangeAspect="1"/>
          </p:cNvPicPr>
          <p:nvPr/>
        </p:nvPicPr>
        <p:blipFill>
          <a:blip r:embed="rId3"/>
          <a:stretch>
            <a:fillRect/>
          </a:stretch>
        </p:blipFill>
        <p:spPr>
          <a:xfrm>
            <a:off x="5289250" y="888999"/>
            <a:ext cx="3259003" cy="4312121"/>
          </a:xfrm>
          <a:prstGeom prst="rect">
            <a:avLst/>
          </a:prstGeom>
        </p:spPr>
      </p:pic>
    </p:spTree>
    <p:extLst>
      <p:ext uri="{BB962C8B-B14F-4D97-AF65-F5344CB8AC3E}">
        <p14:creationId xmlns:p14="http://schemas.microsoft.com/office/powerpoint/2010/main" val="131400434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0" y="4922800"/>
            <a:ext cx="6781800" cy="1249400"/>
          </a:xfrm>
        </p:spPr>
        <p:txBody>
          <a:bodyPr>
            <a:normAutofit/>
          </a:bodyPr>
          <a:lstStyle/>
          <a:p>
            <a:r>
              <a:rPr lang="en-US" sz="4000" dirty="0" smtClean="0"/>
              <a:t>Level of Consciousness</a:t>
            </a:r>
            <a:endParaRPr lang="en-US" sz="4000" dirty="0"/>
          </a:p>
        </p:txBody>
      </p:sp>
      <p:sp>
        <p:nvSpPr>
          <p:cNvPr id="6" name="Content Placeholder 5"/>
          <p:cNvSpPr>
            <a:spLocks noGrp="1"/>
          </p:cNvSpPr>
          <p:nvPr>
            <p:ph idx="1"/>
          </p:nvPr>
        </p:nvSpPr>
        <p:spPr/>
        <p:txBody>
          <a:bodyPr/>
          <a:lstStyle/>
          <a:p>
            <a:r>
              <a:rPr lang="en-US" dirty="0" smtClean="0"/>
              <a:t>Most reliable empiric measure of impaired cerebral function</a:t>
            </a:r>
          </a:p>
          <a:p>
            <a:r>
              <a:rPr lang="en-US" dirty="0" smtClean="0"/>
              <a:t>Abnormalities indicate direct cortical injury or interference with transmission of sensory stimulation by brainstem or RAS</a:t>
            </a:r>
          </a:p>
          <a:p>
            <a:r>
              <a:rPr lang="en-US" dirty="0" smtClean="0"/>
              <a:t>Comatose mentation indicative of bilateral or global cerebral abnormalities or brainstem injury</a:t>
            </a:r>
          </a:p>
        </p:txBody>
      </p:sp>
    </p:spTree>
    <p:extLst>
      <p:ext uri="{BB962C8B-B14F-4D97-AF65-F5344CB8AC3E}">
        <p14:creationId xmlns:p14="http://schemas.microsoft.com/office/powerpoint/2010/main" val="160701001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0" y="5322886"/>
            <a:ext cx="6781800" cy="849314"/>
          </a:xfrm>
        </p:spPr>
        <p:txBody>
          <a:bodyPr>
            <a:normAutofit/>
          </a:bodyPr>
          <a:lstStyle/>
          <a:p>
            <a:r>
              <a:rPr lang="en-US" sz="4000" dirty="0" smtClean="0"/>
              <a:t>Motor Activity</a:t>
            </a:r>
            <a:endParaRPr lang="en-US" sz="4000" dirty="0"/>
          </a:p>
        </p:txBody>
      </p:sp>
      <p:sp>
        <p:nvSpPr>
          <p:cNvPr id="6" name="Content Placeholder 5"/>
          <p:cNvSpPr>
            <a:spLocks noGrp="1"/>
          </p:cNvSpPr>
          <p:nvPr>
            <p:ph idx="1"/>
          </p:nvPr>
        </p:nvSpPr>
        <p:spPr>
          <a:xfrm>
            <a:off x="762000" y="685800"/>
            <a:ext cx="7543800" cy="4497926"/>
          </a:xfrm>
        </p:spPr>
        <p:txBody>
          <a:bodyPr/>
          <a:lstStyle/>
          <a:p>
            <a:r>
              <a:rPr lang="en-US" dirty="0" smtClean="0"/>
              <a:t>Can be affected by level of consciousness</a:t>
            </a:r>
          </a:p>
          <a:p>
            <a:pPr marL="0" indent="0">
              <a:buNone/>
            </a:pPr>
            <a:endParaRPr lang="en-US" dirty="0" smtClean="0"/>
          </a:p>
          <a:p>
            <a:r>
              <a:rPr lang="en-US" u="sng" dirty="0" smtClean="0"/>
              <a:t>DECEREBRATE RIGIDITY</a:t>
            </a:r>
            <a:r>
              <a:rPr lang="en-US" dirty="0" smtClean="0"/>
              <a:t>: indicative of cerebral damage, see </a:t>
            </a:r>
            <a:r>
              <a:rPr lang="en-US" dirty="0" err="1" smtClean="0"/>
              <a:t>opisthotonus</a:t>
            </a:r>
            <a:r>
              <a:rPr lang="en-US" dirty="0" smtClean="0"/>
              <a:t> with hyperextension of all four limbs</a:t>
            </a:r>
          </a:p>
          <a:p>
            <a:pPr marL="0" indent="0">
              <a:buNone/>
            </a:pPr>
            <a:endParaRPr lang="en-US" dirty="0" smtClean="0"/>
          </a:p>
          <a:p>
            <a:r>
              <a:rPr lang="en-US" u="sng" dirty="0"/>
              <a:t>D</a:t>
            </a:r>
            <a:r>
              <a:rPr lang="en-US" u="sng" dirty="0" smtClean="0"/>
              <a:t>ECEREBELLATE RIGIDITY</a:t>
            </a:r>
            <a:r>
              <a:rPr lang="en-US" dirty="0" smtClean="0"/>
              <a:t>: indicative of cerebellar damage, see variable </a:t>
            </a:r>
            <a:r>
              <a:rPr lang="en-US" dirty="0" err="1" smtClean="0"/>
              <a:t>flexionaodn</a:t>
            </a:r>
            <a:r>
              <a:rPr lang="en-US" dirty="0" smtClean="0"/>
              <a:t> extension of </a:t>
            </a:r>
            <a:r>
              <a:rPr lang="en-US" dirty="0" err="1" smtClean="0"/>
              <a:t>hindlimbs</a:t>
            </a:r>
            <a:endParaRPr lang="en-US" dirty="0" smtClean="0"/>
          </a:p>
          <a:p>
            <a:pPr marL="0" indent="0">
              <a:buNone/>
            </a:pPr>
            <a:endParaRPr lang="en-US" u="sng" dirty="0"/>
          </a:p>
        </p:txBody>
      </p:sp>
    </p:spTree>
    <p:extLst>
      <p:ext uri="{BB962C8B-B14F-4D97-AF65-F5344CB8AC3E}">
        <p14:creationId xmlns:p14="http://schemas.microsoft.com/office/powerpoint/2010/main" val="281494996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0" y="5322886"/>
            <a:ext cx="6781800" cy="849314"/>
          </a:xfrm>
        </p:spPr>
        <p:txBody>
          <a:bodyPr>
            <a:normAutofit/>
          </a:bodyPr>
          <a:lstStyle/>
          <a:p>
            <a:r>
              <a:rPr lang="en-US" sz="4000" dirty="0" err="1" smtClean="0"/>
              <a:t>Decerebrate</a:t>
            </a:r>
            <a:r>
              <a:rPr lang="en-US" sz="4000" dirty="0" smtClean="0"/>
              <a:t> rigidity</a:t>
            </a:r>
            <a:endParaRPr lang="en-US" sz="4000" dirty="0"/>
          </a:p>
        </p:txBody>
      </p:sp>
      <p:pic>
        <p:nvPicPr>
          <p:cNvPr id="2" name="Content Placeholder 1"/>
          <p:cNvPicPr>
            <a:picLocks noGrp="1" noChangeAspect="1"/>
          </p:cNvPicPr>
          <p:nvPr>
            <p:ph idx="1"/>
          </p:nvPr>
        </p:nvPicPr>
        <p:blipFill>
          <a:blip r:embed="rId3"/>
          <a:srcRect l="3016" r="3016"/>
          <a:stretch>
            <a:fillRect/>
          </a:stretch>
        </p:blipFill>
        <p:spPr>
          <a:xfrm>
            <a:off x="1718804" y="1051096"/>
            <a:ext cx="6290049" cy="3749939"/>
          </a:xfrm>
        </p:spPr>
      </p:pic>
    </p:spTree>
    <p:extLst>
      <p:ext uri="{BB962C8B-B14F-4D97-AF65-F5344CB8AC3E}">
        <p14:creationId xmlns:p14="http://schemas.microsoft.com/office/powerpoint/2010/main" val="86523471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0" y="5322886"/>
            <a:ext cx="6781800" cy="849314"/>
          </a:xfrm>
        </p:spPr>
        <p:txBody>
          <a:bodyPr>
            <a:normAutofit/>
          </a:bodyPr>
          <a:lstStyle/>
          <a:p>
            <a:r>
              <a:rPr lang="en-US" sz="4000" dirty="0" err="1" smtClean="0"/>
              <a:t>Decerebellate</a:t>
            </a:r>
            <a:r>
              <a:rPr lang="en-US" sz="4000" dirty="0" smtClean="0"/>
              <a:t> rigidity</a:t>
            </a:r>
            <a:endParaRPr lang="en-US" sz="4000" dirty="0"/>
          </a:p>
        </p:txBody>
      </p:sp>
      <p:pic>
        <p:nvPicPr>
          <p:cNvPr id="4" name="Content Placeholder 3"/>
          <p:cNvPicPr>
            <a:picLocks noGrp="1" noChangeAspect="1"/>
          </p:cNvPicPr>
          <p:nvPr>
            <p:ph idx="1"/>
          </p:nvPr>
        </p:nvPicPr>
        <p:blipFill>
          <a:blip r:embed="rId3"/>
          <a:srcRect t="14785" b="14785"/>
          <a:stretch>
            <a:fillRect/>
          </a:stretch>
        </p:blipFill>
        <p:spPr>
          <a:xfrm>
            <a:off x="1666615" y="1068491"/>
            <a:ext cx="6196755" cy="3349853"/>
          </a:xfrm>
        </p:spPr>
      </p:pic>
    </p:spTree>
    <p:extLst>
      <p:ext uri="{BB962C8B-B14F-4D97-AF65-F5344CB8AC3E}">
        <p14:creationId xmlns:p14="http://schemas.microsoft.com/office/powerpoint/2010/main" val="27640693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70700"/>
            <a:ext cx="6781800" cy="901499"/>
          </a:xfrm>
        </p:spPr>
        <p:txBody>
          <a:bodyPr>
            <a:normAutofit/>
          </a:bodyPr>
          <a:lstStyle/>
          <a:p>
            <a:r>
              <a:rPr lang="en-US" sz="4000" dirty="0"/>
              <a:t>H</a:t>
            </a:r>
            <a:r>
              <a:rPr lang="en-US" sz="4000" dirty="0" smtClean="0"/>
              <a:t>erniation</a:t>
            </a:r>
            <a:endParaRPr lang="en-US" sz="4000" dirty="0"/>
          </a:p>
        </p:txBody>
      </p:sp>
      <p:sp>
        <p:nvSpPr>
          <p:cNvPr id="3" name="Content Placeholder 2"/>
          <p:cNvSpPr>
            <a:spLocks noGrp="1"/>
          </p:cNvSpPr>
          <p:nvPr>
            <p:ph idx="1"/>
          </p:nvPr>
        </p:nvSpPr>
        <p:spPr>
          <a:xfrm>
            <a:off x="762000" y="816427"/>
            <a:ext cx="7543800" cy="4610829"/>
          </a:xfrm>
        </p:spPr>
        <p:txBody>
          <a:bodyPr/>
          <a:lstStyle/>
          <a:p>
            <a:r>
              <a:rPr lang="en-US" dirty="0" smtClean="0">
                <a:solidFill>
                  <a:schemeClr val="tx1"/>
                </a:solidFill>
              </a:rPr>
              <a:t>External herniation</a:t>
            </a:r>
          </a:p>
          <a:p>
            <a:r>
              <a:rPr lang="en-US" dirty="0" err="1" smtClean="0">
                <a:solidFill>
                  <a:schemeClr val="tx1"/>
                </a:solidFill>
              </a:rPr>
              <a:t>Subfalcine</a:t>
            </a:r>
            <a:r>
              <a:rPr lang="en-US" dirty="0" smtClean="0">
                <a:solidFill>
                  <a:schemeClr val="tx1"/>
                </a:solidFill>
              </a:rPr>
              <a:t> </a:t>
            </a:r>
            <a:r>
              <a:rPr lang="en-US" dirty="0">
                <a:solidFill>
                  <a:schemeClr val="tx1"/>
                </a:solidFill>
              </a:rPr>
              <a:t>herniation </a:t>
            </a:r>
            <a:endParaRPr lang="en-US" dirty="0" smtClean="0">
              <a:solidFill>
                <a:schemeClr val="tx1"/>
              </a:solidFill>
            </a:endParaRPr>
          </a:p>
          <a:p>
            <a:r>
              <a:rPr lang="en-US" dirty="0" err="1">
                <a:solidFill>
                  <a:schemeClr val="tx1"/>
                </a:solidFill>
              </a:rPr>
              <a:t>T</a:t>
            </a:r>
            <a:r>
              <a:rPr lang="en-US" dirty="0" err="1" smtClean="0">
                <a:solidFill>
                  <a:schemeClr val="tx1"/>
                </a:solidFill>
              </a:rPr>
              <a:t>ranstentorial</a:t>
            </a:r>
            <a:r>
              <a:rPr lang="en-US" dirty="0" smtClean="0">
                <a:solidFill>
                  <a:schemeClr val="tx1"/>
                </a:solidFill>
              </a:rPr>
              <a:t> herniation</a:t>
            </a:r>
          </a:p>
          <a:p>
            <a:r>
              <a:rPr lang="en-US" dirty="0" err="1">
                <a:solidFill>
                  <a:schemeClr val="tx1"/>
                </a:solidFill>
              </a:rPr>
              <a:t>Uncal</a:t>
            </a:r>
            <a:r>
              <a:rPr lang="en-US" dirty="0">
                <a:solidFill>
                  <a:schemeClr val="tx1"/>
                </a:solidFill>
              </a:rPr>
              <a:t> herniation </a:t>
            </a:r>
            <a:endParaRPr lang="en-US" dirty="0" smtClean="0">
              <a:solidFill>
                <a:schemeClr val="tx1"/>
              </a:solidFill>
            </a:endParaRPr>
          </a:p>
          <a:p>
            <a:r>
              <a:rPr lang="en-US" dirty="0" smtClean="0">
                <a:solidFill>
                  <a:schemeClr val="tx1"/>
                </a:solidFill>
              </a:rPr>
              <a:t>Cerebellar/</a:t>
            </a:r>
            <a:r>
              <a:rPr lang="en-US" dirty="0" err="1" smtClean="0">
                <a:solidFill>
                  <a:schemeClr val="tx1"/>
                </a:solidFill>
              </a:rPr>
              <a:t>Tonsilar</a:t>
            </a:r>
            <a:r>
              <a:rPr lang="en-US" dirty="0" smtClean="0">
                <a:solidFill>
                  <a:schemeClr val="tx1"/>
                </a:solidFill>
              </a:rPr>
              <a:t> herniation</a:t>
            </a:r>
          </a:p>
        </p:txBody>
      </p:sp>
      <p:pic>
        <p:nvPicPr>
          <p:cNvPr id="4" name="Picture 3"/>
          <p:cNvPicPr>
            <a:picLocks noChangeAspect="1"/>
          </p:cNvPicPr>
          <p:nvPr/>
        </p:nvPicPr>
        <p:blipFill>
          <a:blip r:embed="rId3"/>
          <a:stretch>
            <a:fillRect/>
          </a:stretch>
        </p:blipFill>
        <p:spPr>
          <a:xfrm>
            <a:off x="5198146" y="816427"/>
            <a:ext cx="3107654" cy="2231573"/>
          </a:xfrm>
          <a:prstGeom prst="rect">
            <a:avLst/>
          </a:prstGeom>
        </p:spPr>
      </p:pic>
    </p:spTree>
    <p:extLst>
      <p:ext uri="{BB962C8B-B14F-4D97-AF65-F5344CB8AC3E}">
        <p14:creationId xmlns:p14="http://schemas.microsoft.com/office/powerpoint/2010/main" val="333468124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0946" y="469666"/>
            <a:ext cx="8611235" cy="5632737"/>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9703506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426508" y="1118299"/>
            <a:ext cx="6071355" cy="2570754"/>
          </a:xfrm>
          <a:prstGeom prst="rect">
            <a:avLst/>
          </a:prstGeom>
        </p:spPr>
        <p:style>
          <a:lnRef idx="2">
            <a:schemeClr val="dk1"/>
          </a:lnRef>
          <a:fillRef idx="1">
            <a:schemeClr val="lt1"/>
          </a:fillRef>
          <a:effectRef idx="0">
            <a:schemeClr val="dk1"/>
          </a:effectRef>
          <a:fontRef idx="minor">
            <a:schemeClr val="dk1"/>
          </a:fontRef>
        </p:style>
      </p:pic>
      <p:sp>
        <p:nvSpPr>
          <p:cNvPr id="6" name="TextBox 5"/>
          <p:cNvSpPr txBox="1"/>
          <p:nvPr/>
        </p:nvSpPr>
        <p:spPr>
          <a:xfrm>
            <a:off x="1426508" y="2991949"/>
            <a:ext cx="400117" cy="369332"/>
          </a:xfrm>
          <a:prstGeom prst="rect">
            <a:avLst/>
          </a:prstGeom>
          <a:noFill/>
        </p:spPr>
        <p:txBody>
          <a:bodyPr wrap="square" rtlCol="0">
            <a:spAutoFit/>
          </a:bodyPr>
          <a:lstStyle/>
          <a:p>
            <a:r>
              <a:rPr lang="en-US" b="1" dirty="0" smtClean="0"/>
              <a:t>A</a:t>
            </a:r>
            <a:endParaRPr lang="en-US" b="1" dirty="0"/>
          </a:p>
        </p:txBody>
      </p:sp>
      <p:sp>
        <p:nvSpPr>
          <p:cNvPr id="7" name="TextBox 6"/>
          <p:cNvSpPr txBox="1"/>
          <p:nvPr/>
        </p:nvSpPr>
        <p:spPr>
          <a:xfrm>
            <a:off x="3440326" y="3013380"/>
            <a:ext cx="400117" cy="369332"/>
          </a:xfrm>
          <a:prstGeom prst="rect">
            <a:avLst/>
          </a:prstGeom>
          <a:noFill/>
        </p:spPr>
        <p:txBody>
          <a:bodyPr wrap="square" rtlCol="0">
            <a:spAutoFit/>
          </a:bodyPr>
          <a:lstStyle/>
          <a:p>
            <a:r>
              <a:rPr lang="en-US" b="1" dirty="0"/>
              <a:t>B</a:t>
            </a:r>
          </a:p>
        </p:txBody>
      </p:sp>
      <p:sp>
        <p:nvSpPr>
          <p:cNvPr id="8" name="TextBox 7"/>
          <p:cNvSpPr txBox="1"/>
          <p:nvPr/>
        </p:nvSpPr>
        <p:spPr>
          <a:xfrm>
            <a:off x="5610712" y="3013380"/>
            <a:ext cx="400117" cy="369332"/>
          </a:xfrm>
          <a:prstGeom prst="rect">
            <a:avLst/>
          </a:prstGeom>
          <a:noFill/>
        </p:spPr>
        <p:txBody>
          <a:bodyPr wrap="square" rtlCol="0">
            <a:spAutoFit/>
          </a:bodyPr>
          <a:lstStyle/>
          <a:p>
            <a:r>
              <a:rPr lang="en-US" b="1" dirty="0" smtClean="0"/>
              <a:t>C</a:t>
            </a:r>
            <a:endParaRPr lang="en-US" b="1" dirty="0"/>
          </a:p>
        </p:txBody>
      </p:sp>
      <p:sp>
        <p:nvSpPr>
          <p:cNvPr id="9" name="TextBox 8"/>
          <p:cNvSpPr txBox="1"/>
          <p:nvPr/>
        </p:nvSpPr>
        <p:spPr>
          <a:xfrm>
            <a:off x="2548939" y="3820233"/>
            <a:ext cx="346189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smtClean="0"/>
              <a:t>A: Coronal  B: Axial  C: Sagittal </a:t>
            </a:r>
            <a:endParaRPr lang="en-US" dirty="0"/>
          </a:p>
        </p:txBody>
      </p:sp>
      <p:sp>
        <p:nvSpPr>
          <p:cNvPr id="10" name="TextBox 9"/>
          <p:cNvSpPr txBox="1"/>
          <p:nvPr/>
        </p:nvSpPr>
        <p:spPr>
          <a:xfrm>
            <a:off x="2548940" y="4279183"/>
            <a:ext cx="3461890" cy="175432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buAutoNum type="arabicParenR"/>
            </a:pPr>
            <a:r>
              <a:rPr lang="en-US" dirty="0" err="1" smtClean="0"/>
              <a:t>Subfalcine</a:t>
            </a:r>
            <a:endParaRPr lang="en-US" dirty="0" smtClean="0"/>
          </a:p>
          <a:p>
            <a:pPr marL="342900" indent="-342900">
              <a:buAutoNum type="arabicParenR"/>
            </a:pPr>
            <a:r>
              <a:rPr lang="en-US" dirty="0" err="1" smtClean="0"/>
              <a:t>Uncal</a:t>
            </a:r>
            <a:endParaRPr lang="en-US" dirty="0" smtClean="0"/>
          </a:p>
          <a:p>
            <a:pPr marL="342900" indent="-342900">
              <a:buAutoNum type="arabicParenR"/>
            </a:pPr>
            <a:r>
              <a:rPr lang="en-US" dirty="0" smtClean="0"/>
              <a:t>Descending </a:t>
            </a:r>
            <a:r>
              <a:rPr lang="en-US" dirty="0" err="1" smtClean="0"/>
              <a:t>transtentorial</a:t>
            </a:r>
            <a:endParaRPr lang="en-US" dirty="0" smtClean="0"/>
          </a:p>
          <a:p>
            <a:pPr marL="342900" indent="-342900">
              <a:buAutoNum type="arabicParenR"/>
            </a:pPr>
            <a:r>
              <a:rPr lang="en-US" dirty="0" err="1" smtClean="0"/>
              <a:t>Tonsillar</a:t>
            </a:r>
            <a:endParaRPr lang="en-US" dirty="0" smtClean="0"/>
          </a:p>
          <a:p>
            <a:pPr marL="342900" indent="-342900">
              <a:buAutoNum type="arabicParenR"/>
            </a:pPr>
            <a:r>
              <a:rPr lang="en-US" dirty="0" smtClean="0"/>
              <a:t>Ascending </a:t>
            </a:r>
            <a:r>
              <a:rPr lang="en-US" dirty="0" err="1" smtClean="0"/>
              <a:t>transtentorial</a:t>
            </a:r>
            <a:endParaRPr lang="en-US" dirty="0" smtClean="0"/>
          </a:p>
          <a:p>
            <a:pPr marL="342900" indent="-342900">
              <a:buAutoNum type="arabicParenR"/>
            </a:pPr>
            <a:r>
              <a:rPr lang="en-US" dirty="0" smtClean="0"/>
              <a:t>External</a:t>
            </a:r>
            <a:endParaRPr lang="en-US" dirty="0"/>
          </a:p>
        </p:txBody>
      </p:sp>
      <p:sp>
        <p:nvSpPr>
          <p:cNvPr id="11" name="TextBox 10"/>
          <p:cNvSpPr txBox="1"/>
          <p:nvPr/>
        </p:nvSpPr>
        <p:spPr>
          <a:xfrm>
            <a:off x="2566336" y="487061"/>
            <a:ext cx="3444494" cy="49244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600" dirty="0" smtClean="0"/>
              <a:t>HERNIATION</a:t>
            </a:r>
            <a:endParaRPr lang="en-US" sz="2600" dirty="0"/>
          </a:p>
        </p:txBody>
      </p:sp>
    </p:spTree>
    <p:extLst>
      <p:ext uri="{BB962C8B-B14F-4D97-AF65-F5344CB8AC3E}">
        <p14:creationId xmlns:p14="http://schemas.microsoft.com/office/powerpoint/2010/main" val="322208782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0" y="5322886"/>
            <a:ext cx="7543800" cy="849314"/>
          </a:xfrm>
        </p:spPr>
        <p:txBody>
          <a:bodyPr>
            <a:normAutofit/>
          </a:bodyPr>
          <a:lstStyle/>
          <a:p>
            <a:r>
              <a:rPr lang="en-US" sz="4000" dirty="0" err="1" smtClean="0"/>
              <a:t>Neuro</a:t>
            </a:r>
            <a:r>
              <a:rPr lang="en-US" sz="4000" dirty="0"/>
              <a:t>-</a:t>
            </a:r>
            <a:r>
              <a:rPr lang="en-US" sz="4000" dirty="0" smtClean="0"/>
              <a:t>ophthalmologic assessment </a:t>
            </a:r>
            <a:endParaRPr lang="en-US" sz="4000" dirty="0"/>
          </a:p>
        </p:txBody>
      </p:sp>
      <p:sp>
        <p:nvSpPr>
          <p:cNvPr id="6" name="Content Placeholder 5"/>
          <p:cNvSpPr>
            <a:spLocks noGrp="1"/>
          </p:cNvSpPr>
          <p:nvPr>
            <p:ph idx="1"/>
          </p:nvPr>
        </p:nvSpPr>
        <p:spPr>
          <a:xfrm>
            <a:off x="762000" y="685800"/>
            <a:ext cx="7543800" cy="4637086"/>
          </a:xfrm>
        </p:spPr>
        <p:txBody>
          <a:bodyPr>
            <a:normAutofit/>
          </a:bodyPr>
          <a:lstStyle/>
          <a:p>
            <a:r>
              <a:rPr lang="en-US" sz="2600" dirty="0" smtClean="0"/>
              <a:t>Determine degree of ocular trauma for accurate assessment</a:t>
            </a:r>
          </a:p>
          <a:p>
            <a:r>
              <a:rPr lang="en-US" sz="2600" dirty="0" smtClean="0"/>
              <a:t>Normal pupil response = normal rostral brainstem, optic chiasm, nerves and retina</a:t>
            </a:r>
          </a:p>
          <a:p>
            <a:r>
              <a:rPr lang="en-US" sz="2600" dirty="0" err="1" smtClean="0"/>
              <a:t>Miotic</a:t>
            </a:r>
            <a:r>
              <a:rPr lang="en-US" sz="2600" dirty="0" smtClean="0"/>
              <a:t> pupils = forebrain injury</a:t>
            </a:r>
          </a:p>
          <a:p>
            <a:r>
              <a:rPr lang="en-US" sz="2600" dirty="0" smtClean="0"/>
              <a:t>Progression of </a:t>
            </a:r>
            <a:r>
              <a:rPr lang="en-US" sz="2600" dirty="0" err="1" smtClean="0"/>
              <a:t>mydriasis</a:t>
            </a:r>
            <a:r>
              <a:rPr lang="en-US" sz="2600" dirty="0" smtClean="0"/>
              <a:t> may indicate herniation</a:t>
            </a:r>
          </a:p>
          <a:p>
            <a:r>
              <a:rPr lang="en-US" sz="2600" dirty="0" smtClean="0"/>
              <a:t>Fixed, unresponsive midrange pupils can be seen with cerebellar herniation </a:t>
            </a:r>
            <a:endParaRPr lang="en-US" sz="2600" dirty="0"/>
          </a:p>
        </p:txBody>
      </p:sp>
    </p:spTree>
    <p:extLst>
      <p:ext uri="{BB962C8B-B14F-4D97-AF65-F5344CB8AC3E}">
        <p14:creationId xmlns:p14="http://schemas.microsoft.com/office/powerpoint/2010/main" val="148808838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543800" cy="4584900"/>
          </a:xfrm>
        </p:spPr>
        <p:txBody>
          <a:bodyPr>
            <a:normAutofit/>
          </a:bodyPr>
          <a:lstStyle/>
          <a:p>
            <a:r>
              <a:rPr lang="en-US" sz="2600" dirty="0"/>
              <a:t>The Glasgow Coma Scale (GCS) defines the severity of a TBI within 48 hours of injury.</a:t>
            </a:r>
          </a:p>
          <a:p>
            <a:r>
              <a:rPr lang="en-US" sz="2600" dirty="0" smtClean="0"/>
              <a:t>Divided into 3 categories</a:t>
            </a:r>
          </a:p>
          <a:p>
            <a:pPr lvl="2"/>
            <a:r>
              <a:rPr lang="en-US" sz="2200" dirty="0" smtClean="0"/>
              <a:t>Verbal response</a:t>
            </a:r>
          </a:p>
          <a:p>
            <a:pPr lvl="2"/>
            <a:r>
              <a:rPr lang="en-US" sz="2200" dirty="0" smtClean="0"/>
              <a:t>Eye opening</a:t>
            </a:r>
          </a:p>
          <a:p>
            <a:pPr lvl="2"/>
            <a:r>
              <a:rPr lang="en-US" sz="2200" dirty="0" smtClean="0"/>
              <a:t>Motor response</a:t>
            </a:r>
          </a:p>
          <a:p>
            <a:pPr lvl="0"/>
            <a:r>
              <a:rPr lang="en-US" sz="2600" dirty="0" smtClean="0"/>
              <a:t>Each category given a score from 1-6</a:t>
            </a:r>
          </a:p>
          <a:p>
            <a:pPr lvl="0"/>
            <a:r>
              <a:rPr lang="en-US" sz="2600" dirty="0" smtClean="0"/>
              <a:t>Grade of mild, moderate or severe head injury based on this score</a:t>
            </a:r>
          </a:p>
        </p:txBody>
      </p:sp>
      <p:sp>
        <p:nvSpPr>
          <p:cNvPr id="4" name="Title 1"/>
          <p:cNvSpPr>
            <a:spLocks noGrp="1"/>
          </p:cNvSpPr>
          <p:nvPr>
            <p:ph type="title"/>
          </p:nvPr>
        </p:nvSpPr>
        <p:spPr>
          <a:xfrm>
            <a:off x="762000" y="5270700"/>
            <a:ext cx="6781800" cy="901499"/>
          </a:xfrm>
        </p:spPr>
        <p:txBody>
          <a:bodyPr>
            <a:noAutofit/>
          </a:bodyPr>
          <a:lstStyle/>
          <a:p>
            <a:r>
              <a:rPr lang="en-US" sz="4000" b="1" dirty="0"/>
              <a:t>Glasgow Coma </a:t>
            </a:r>
            <a:r>
              <a:rPr lang="en-US" sz="4000" b="1" dirty="0" smtClean="0"/>
              <a:t>Scale</a:t>
            </a:r>
            <a:endParaRPr lang="en-US" sz="4000" dirty="0"/>
          </a:p>
        </p:txBody>
      </p:sp>
      <p:sp>
        <p:nvSpPr>
          <p:cNvPr id="5" name="TextBox 4"/>
          <p:cNvSpPr txBox="1"/>
          <p:nvPr/>
        </p:nvSpPr>
        <p:spPr>
          <a:xfrm>
            <a:off x="2655402" y="2070011"/>
            <a:ext cx="3450746" cy="2369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lvl="0" algn="ctr"/>
            <a:r>
              <a:rPr lang="en-US" sz="2600" u="sng" dirty="0" smtClean="0"/>
              <a:t>SCORE</a:t>
            </a:r>
          </a:p>
          <a:p>
            <a:pPr lvl="0" algn="ctr"/>
            <a:endParaRPr lang="en-US" sz="2600" u="sng" dirty="0" smtClean="0"/>
          </a:p>
          <a:p>
            <a:pPr lvl="0"/>
            <a:r>
              <a:rPr lang="en-US" sz="2600" dirty="0" smtClean="0"/>
              <a:t>Severe </a:t>
            </a:r>
            <a:r>
              <a:rPr lang="en-US" sz="2600" dirty="0"/>
              <a:t>TBI = 3-8</a:t>
            </a:r>
          </a:p>
          <a:p>
            <a:pPr lvl="0"/>
            <a:r>
              <a:rPr lang="en-US" sz="2600" dirty="0"/>
              <a:t>Moderate TBI = 9-12</a:t>
            </a:r>
          </a:p>
          <a:p>
            <a:pPr lvl="0"/>
            <a:r>
              <a:rPr lang="en-US" sz="2600" dirty="0"/>
              <a:t>Mild TBI = 13-15</a:t>
            </a:r>
          </a:p>
          <a:p>
            <a:endParaRPr lang="en-US" dirty="0"/>
          </a:p>
        </p:txBody>
      </p:sp>
    </p:spTree>
    <p:extLst>
      <p:ext uri="{BB962C8B-B14F-4D97-AF65-F5344CB8AC3E}">
        <p14:creationId xmlns:p14="http://schemas.microsoft.com/office/powerpoint/2010/main" val="23099755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Outline</a:t>
            </a:r>
            <a:endParaRPr lang="en-US" dirty="0"/>
          </a:p>
        </p:txBody>
      </p:sp>
      <p:sp>
        <p:nvSpPr>
          <p:cNvPr id="3" name="Content Placeholder 2"/>
          <p:cNvSpPr>
            <a:spLocks noGrp="1"/>
          </p:cNvSpPr>
          <p:nvPr>
            <p:ph sz="half" idx="1"/>
          </p:nvPr>
        </p:nvSpPr>
        <p:spPr>
          <a:xfrm>
            <a:off x="762000" y="276196"/>
            <a:ext cx="3657600" cy="4295804"/>
          </a:xfrm>
        </p:spPr>
        <p:txBody>
          <a:bodyPr>
            <a:normAutofit/>
          </a:bodyPr>
          <a:lstStyle/>
          <a:p>
            <a:r>
              <a:rPr lang="en-US" sz="2600" dirty="0" smtClean="0"/>
              <a:t>Patient </a:t>
            </a:r>
            <a:r>
              <a:rPr lang="en-US" sz="2600" dirty="0" err="1" smtClean="0"/>
              <a:t>assessement</a:t>
            </a:r>
            <a:endParaRPr lang="en-US" sz="2600" dirty="0" smtClean="0"/>
          </a:p>
          <a:p>
            <a:pPr lvl="2"/>
            <a:r>
              <a:rPr lang="en-US" sz="2200" dirty="0" smtClean="0"/>
              <a:t>Generalized</a:t>
            </a:r>
          </a:p>
          <a:p>
            <a:pPr lvl="2"/>
            <a:r>
              <a:rPr lang="en-US" sz="2200" dirty="0" smtClean="0"/>
              <a:t>Neurologic</a:t>
            </a:r>
          </a:p>
          <a:p>
            <a:pPr marL="640080" lvl="2" indent="0">
              <a:buNone/>
            </a:pPr>
            <a:endParaRPr lang="en-US" sz="2200" dirty="0" smtClean="0"/>
          </a:p>
          <a:p>
            <a:r>
              <a:rPr lang="en-US" sz="2600" dirty="0" err="1" smtClean="0"/>
              <a:t>Extracranial</a:t>
            </a:r>
            <a:r>
              <a:rPr lang="en-US" sz="2600" dirty="0" smtClean="0"/>
              <a:t> management</a:t>
            </a:r>
          </a:p>
          <a:p>
            <a:pPr lvl="2"/>
            <a:r>
              <a:rPr lang="en-US" sz="2200" dirty="0" smtClean="0"/>
              <a:t>IV fluids</a:t>
            </a:r>
          </a:p>
          <a:p>
            <a:pPr lvl="2"/>
            <a:r>
              <a:rPr lang="en-US" sz="2200" dirty="0" smtClean="0"/>
              <a:t>Oxygenation and ventilation</a:t>
            </a:r>
          </a:p>
        </p:txBody>
      </p:sp>
      <p:sp>
        <p:nvSpPr>
          <p:cNvPr id="4" name="Content Placeholder 3"/>
          <p:cNvSpPr>
            <a:spLocks noGrp="1"/>
          </p:cNvSpPr>
          <p:nvPr>
            <p:ph sz="half" idx="2"/>
          </p:nvPr>
        </p:nvSpPr>
        <p:spPr>
          <a:xfrm>
            <a:off x="4648200" y="625643"/>
            <a:ext cx="3657600" cy="5375651"/>
          </a:xfrm>
        </p:spPr>
        <p:txBody>
          <a:bodyPr>
            <a:normAutofit/>
          </a:bodyPr>
          <a:lstStyle/>
          <a:p>
            <a:r>
              <a:rPr lang="en-US" sz="2600" dirty="0"/>
              <a:t>Intracranial </a:t>
            </a:r>
            <a:r>
              <a:rPr lang="en-US" sz="2600" dirty="0" smtClean="0"/>
              <a:t>management</a:t>
            </a:r>
          </a:p>
          <a:p>
            <a:pPr lvl="2"/>
            <a:r>
              <a:rPr lang="en-US" sz="2200" dirty="0" smtClean="0"/>
              <a:t>Hyperosmotic agents</a:t>
            </a:r>
          </a:p>
          <a:p>
            <a:pPr lvl="2"/>
            <a:r>
              <a:rPr lang="en-US" sz="2200" dirty="0" smtClean="0"/>
              <a:t>Glycemic control</a:t>
            </a:r>
          </a:p>
          <a:p>
            <a:pPr lvl="2"/>
            <a:r>
              <a:rPr lang="en-US" sz="2200" dirty="0" smtClean="0"/>
              <a:t>Hypothermia</a:t>
            </a:r>
          </a:p>
          <a:p>
            <a:pPr lvl="2"/>
            <a:r>
              <a:rPr lang="en-US" sz="2200" dirty="0" smtClean="0"/>
              <a:t>Anti-</a:t>
            </a:r>
            <a:r>
              <a:rPr lang="en-US" sz="2200" dirty="0" err="1" smtClean="0"/>
              <a:t>convulsants</a:t>
            </a:r>
            <a:endParaRPr lang="en-US" sz="2200" dirty="0" smtClean="0"/>
          </a:p>
          <a:p>
            <a:pPr lvl="2"/>
            <a:r>
              <a:rPr lang="en-US" sz="2200" dirty="0" err="1" smtClean="0"/>
              <a:t>Barbituates</a:t>
            </a:r>
            <a:endParaRPr lang="en-US" sz="2200" dirty="0" smtClean="0"/>
          </a:p>
          <a:p>
            <a:pPr lvl="2"/>
            <a:r>
              <a:rPr lang="en-US" sz="2200" dirty="0" smtClean="0"/>
              <a:t>Corticosteroids</a:t>
            </a:r>
          </a:p>
          <a:p>
            <a:pPr marL="640080" lvl="2" indent="0">
              <a:buNone/>
            </a:pPr>
            <a:endParaRPr lang="en-US" sz="2200" dirty="0"/>
          </a:p>
          <a:p>
            <a:r>
              <a:rPr lang="en-US" sz="2600" dirty="0"/>
              <a:t>Surgical </a:t>
            </a:r>
            <a:r>
              <a:rPr lang="en-US" sz="2600" dirty="0" smtClean="0"/>
              <a:t>management</a:t>
            </a:r>
          </a:p>
          <a:p>
            <a:pPr marL="0" indent="0">
              <a:buNone/>
            </a:pPr>
            <a:endParaRPr lang="en-US" sz="2600" dirty="0"/>
          </a:p>
          <a:p>
            <a:pPr marL="0" indent="0">
              <a:buNone/>
            </a:pPr>
            <a:endParaRPr lang="en-US" sz="2600" dirty="0"/>
          </a:p>
        </p:txBody>
      </p:sp>
    </p:spTree>
    <p:extLst>
      <p:ext uri="{BB962C8B-B14F-4D97-AF65-F5344CB8AC3E}">
        <p14:creationId xmlns:p14="http://schemas.microsoft.com/office/powerpoint/2010/main" val="261302690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t>Glasgow Coma </a:t>
            </a:r>
            <a:r>
              <a:rPr lang="en-US" sz="4000" b="1" dirty="0" smtClean="0"/>
              <a:t>Scale</a:t>
            </a:r>
            <a:endParaRPr lang="en-US" sz="4000" dirty="0"/>
          </a:p>
        </p:txBody>
      </p:sp>
      <p:sp>
        <p:nvSpPr>
          <p:cNvPr id="3" name="Content Placeholder 2"/>
          <p:cNvSpPr>
            <a:spLocks noGrp="1"/>
          </p:cNvSpPr>
          <p:nvPr>
            <p:ph sz="half" idx="1"/>
          </p:nvPr>
        </p:nvSpPr>
        <p:spPr>
          <a:xfrm>
            <a:off x="4662243" y="400086"/>
            <a:ext cx="4280429" cy="5044565"/>
          </a:xfrm>
        </p:spPr>
        <p:txBody>
          <a:bodyPr>
            <a:noAutofit/>
          </a:bodyPr>
          <a:lstStyle/>
          <a:p>
            <a:pPr marL="0" indent="0">
              <a:buNone/>
            </a:pPr>
            <a:r>
              <a:rPr lang="en-US" sz="2300" b="1" dirty="0" smtClean="0"/>
              <a:t>Eye </a:t>
            </a:r>
            <a:r>
              <a:rPr lang="en-US" sz="2300" b="1" dirty="0"/>
              <a:t>opening</a:t>
            </a:r>
            <a:endParaRPr lang="en-US" sz="2300" dirty="0"/>
          </a:p>
          <a:p>
            <a:pPr lvl="0"/>
            <a:r>
              <a:rPr lang="en-US" sz="2300" dirty="0"/>
              <a:t>Spontaneous = 4</a:t>
            </a:r>
          </a:p>
          <a:p>
            <a:pPr lvl="0"/>
            <a:r>
              <a:rPr lang="en-US" sz="2300" dirty="0">
                <a:solidFill>
                  <a:srgbClr val="000000"/>
                </a:solidFill>
              </a:rPr>
              <a:t>To speech = 3</a:t>
            </a:r>
          </a:p>
          <a:p>
            <a:pPr lvl="0"/>
            <a:r>
              <a:rPr lang="en-US" sz="2300" dirty="0"/>
              <a:t>To painful stimulation = 2</a:t>
            </a:r>
          </a:p>
          <a:p>
            <a:pPr lvl="0"/>
            <a:r>
              <a:rPr lang="en-US" sz="2300" dirty="0"/>
              <a:t>No response = </a:t>
            </a:r>
            <a:r>
              <a:rPr lang="en-US" sz="2300" dirty="0" smtClean="0"/>
              <a:t>1</a:t>
            </a:r>
            <a:endParaRPr lang="en-US" sz="2300" dirty="0"/>
          </a:p>
          <a:p>
            <a:pPr marL="0" indent="0">
              <a:buNone/>
            </a:pPr>
            <a:r>
              <a:rPr lang="en-US" sz="2300" b="1" dirty="0"/>
              <a:t>Verbal response</a:t>
            </a:r>
            <a:endParaRPr lang="en-US" sz="2300" dirty="0"/>
          </a:p>
          <a:p>
            <a:pPr lvl="0"/>
            <a:r>
              <a:rPr lang="en-US" sz="2300" dirty="0"/>
              <a:t>Oriented to person, place, and date = 5</a:t>
            </a:r>
          </a:p>
          <a:p>
            <a:pPr lvl="0"/>
            <a:r>
              <a:rPr lang="en-US" sz="2300" dirty="0"/>
              <a:t>Converses but is disoriented = 4</a:t>
            </a:r>
          </a:p>
          <a:p>
            <a:pPr lvl="0"/>
            <a:r>
              <a:rPr lang="en-US" sz="2300" dirty="0"/>
              <a:t>Says inappropriate words = 3</a:t>
            </a:r>
          </a:p>
          <a:p>
            <a:r>
              <a:rPr lang="en-US" sz="2300" dirty="0" smtClean="0"/>
              <a:t>Incomprehensible </a:t>
            </a:r>
            <a:r>
              <a:rPr lang="en-US" sz="2300" dirty="0"/>
              <a:t>sounds = 2</a:t>
            </a:r>
          </a:p>
          <a:p>
            <a:pPr lvl="0"/>
            <a:r>
              <a:rPr lang="en-US" sz="2300" dirty="0"/>
              <a:t>No response = </a:t>
            </a:r>
            <a:r>
              <a:rPr lang="en-US" sz="2300" dirty="0" smtClean="0"/>
              <a:t>1</a:t>
            </a:r>
            <a:endParaRPr lang="en-US" sz="2300" dirty="0"/>
          </a:p>
        </p:txBody>
      </p:sp>
      <p:sp>
        <p:nvSpPr>
          <p:cNvPr id="4" name="Content Placeholder 3"/>
          <p:cNvSpPr>
            <a:spLocks noGrp="1"/>
          </p:cNvSpPr>
          <p:nvPr>
            <p:ph sz="half" idx="2"/>
          </p:nvPr>
        </p:nvSpPr>
        <p:spPr>
          <a:xfrm>
            <a:off x="762000" y="609600"/>
            <a:ext cx="3657600" cy="4626311"/>
          </a:xfrm>
        </p:spPr>
        <p:txBody>
          <a:bodyPr>
            <a:normAutofit/>
          </a:bodyPr>
          <a:lstStyle/>
          <a:p>
            <a:pPr marL="0" indent="0">
              <a:buNone/>
            </a:pPr>
            <a:r>
              <a:rPr lang="en-US" sz="2300" b="1" dirty="0" smtClean="0"/>
              <a:t>Motor </a:t>
            </a:r>
            <a:r>
              <a:rPr lang="en-US" sz="2300" b="1" dirty="0"/>
              <a:t>response</a:t>
            </a:r>
            <a:endParaRPr lang="en-US" sz="2300" dirty="0"/>
          </a:p>
          <a:p>
            <a:pPr lvl="0"/>
            <a:r>
              <a:rPr lang="en-US" sz="2300" dirty="0"/>
              <a:t>Follows commands = 6</a:t>
            </a:r>
          </a:p>
          <a:p>
            <a:pPr lvl="0"/>
            <a:r>
              <a:rPr lang="en-US" sz="2300" dirty="0"/>
              <a:t>Makes localizing movements to pain = 5</a:t>
            </a:r>
          </a:p>
          <a:p>
            <a:pPr lvl="0"/>
            <a:r>
              <a:rPr lang="en-US" sz="2300" dirty="0"/>
              <a:t>Makes withdrawal movements to pain = 4</a:t>
            </a:r>
          </a:p>
          <a:p>
            <a:pPr lvl="0"/>
            <a:r>
              <a:rPr lang="en-US" sz="2300" dirty="0"/>
              <a:t>Flexor (decorticate) posturing to pain = 3</a:t>
            </a:r>
          </a:p>
          <a:p>
            <a:pPr lvl="0"/>
            <a:r>
              <a:rPr lang="en-US" sz="2300" dirty="0"/>
              <a:t>Extensor (</a:t>
            </a:r>
            <a:r>
              <a:rPr lang="en-US" sz="2300" dirty="0" err="1"/>
              <a:t>decerebrate</a:t>
            </a:r>
            <a:r>
              <a:rPr lang="en-US" sz="2300" dirty="0"/>
              <a:t>) posturing to pain = 2</a:t>
            </a:r>
          </a:p>
          <a:p>
            <a:pPr lvl="0"/>
            <a:r>
              <a:rPr lang="en-US" sz="2300" dirty="0"/>
              <a:t>No response = 1</a:t>
            </a:r>
          </a:p>
          <a:p>
            <a:pPr lvl="0"/>
            <a:endParaRPr lang="en-US" dirty="0"/>
          </a:p>
        </p:txBody>
      </p:sp>
    </p:spTree>
    <p:extLst>
      <p:ext uri="{BB962C8B-B14F-4D97-AF65-F5344CB8AC3E}">
        <p14:creationId xmlns:p14="http://schemas.microsoft.com/office/powerpoint/2010/main" val="331753780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183726"/>
            <a:ext cx="6781800" cy="988474"/>
          </a:xfrm>
        </p:spPr>
        <p:txBody>
          <a:bodyPr>
            <a:normAutofit/>
          </a:bodyPr>
          <a:lstStyle/>
          <a:p>
            <a:r>
              <a:rPr lang="en-US" sz="2600" dirty="0" smtClean="0"/>
              <a:t>JVIM 2001; 15(6): 581-584 </a:t>
            </a:r>
            <a:endParaRPr lang="en-US" sz="2600" dirty="0"/>
          </a:p>
        </p:txBody>
      </p:sp>
      <p:pic>
        <p:nvPicPr>
          <p:cNvPr id="6" name="Content Placeholder 5"/>
          <p:cNvPicPr>
            <a:picLocks noGrp="1" noChangeAspect="1"/>
          </p:cNvPicPr>
          <p:nvPr>
            <p:ph idx="1"/>
          </p:nvPr>
        </p:nvPicPr>
        <p:blipFill rotWithShape="1">
          <a:blip r:embed="rId3"/>
          <a:srcRect l="1394" t="-1" r="7035" b="-1"/>
          <a:stretch/>
        </p:blipFill>
        <p:spPr>
          <a:xfrm>
            <a:off x="319509" y="685800"/>
            <a:ext cx="8528751" cy="4341371"/>
          </a:xfr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76324402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sz="4000" b="1" dirty="0" smtClean="0"/>
              <a:t>Modified Glasgow </a:t>
            </a:r>
            <a:r>
              <a:rPr lang="en-US" sz="4000" b="1" dirty="0"/>
              <a:t>Coma Scale</a:t>
            </a:r>
            <a:endParaRPr lang="en-US" sz="4000" dirty="0"/>
          </a:p>
        </p:txBody>
      </p:sp>
      <p:sp>
        <p:nvSpPr>
          <p:cNvPr id="3" name="Content Placeholder 2"/>
          <p:cNvSpPr>
            <a:spLocks noGrp="1"/>
          </p:cNvSpPr>
          <p:nvPr>
            <p:ph idx="1"/>
          </p:nvPr>
        </p:nvSpPr>
        <p:spPr/>
        <p:txBody>
          <a:bodyPr/>
          <a:lstStyle/>
          <a:p>
            <a:r>
              <a:rPr lang="en-US" dirty="0" smtClean="0"/>
              <a:t>3 Categories</a:t>
            </a:r>
          </a:p>
          <a:p>
            <a:r>
              <a:rPr lang="en-US" dirty="0" smtClean="0"/>
              <a:t>Score of 1-6 per category</a:t>
            </a:r>
          </a:p>
          <a:p>
            <a:r>
              <a:rPr lang="en-US" dirty="0" smtClean="0"/>
              <a:t>Total possible </a:t>
            </a:r>
            <a:r>
              <a:rPr lang="en-US" dirty="0" smtClean="0"/>
              <a:t>3-</a:t>
            </a:r>
            <a:r>
              <a:rPr lang="en-US" dirty="0" smtClean="0"/>
              <a:t>18</a:t>
            </a:r>
          </a:p>
          <a:p>
            <a:r>
              <a:rPr lang="en-US" dirty="0" smtClean="0"/>
              <a:t>The higher the score the better the prognosis</a:t>
            </a:r>
            <a:endParaRPr lang="en-US" dirty="0"/>
          </a:p>
        </p:txBody>
      </p:sp>
      <p:pic>
        <p:nvPicPr>
          <p:cNvPr id="4" name="Picture 3"/>
          <p:cNvPicPr>
            <a:picLocks noChangeAspect="1"/>
          </p:cNvPicPr>
          <p:nvPr/>
        </p:nvPicPr>
        <p:blipFill>
          <a:blip r:embed="rId3"/>
          <a:stretch>
            <a:fillRect/>
          </a:stretch>
        </p:blipFill>
        <p:spPr>
          <a:xfrm>
            <a:off x="2225251" y="213804"/>
            <a:ext cx="4436091" cy="6360668"/>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5882608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940194"/>
            <a:ext cx="7543800" cy="1232005"/>
          </a:xfrm>
        </p:spPr>
        <p:txBody>
          <a:bodyPr>
            <a:normAutofit/>
          </a:bodyPr>
          <a:lstStyle/>
          <a:p>
            <a:r>
              <a:rPr lang="en-US" sz="4000" dirty="0" smtClean="0"/>
              <a:t>PROBABILITY OF SURVIVAL V. MGCS</a:t>
            </a:r>
            <a:endParaRPr lang="en-US" sz="4000" dirty="0"/>
          </a:p>
        </p:txBody>
      </p:sp>
      <p:pic>
        <p:nvPicPr>
          <p:cNvPr id="4" name="Content Placeholder 3"/>
          <p:cNvPicPr>
            <a:picLocks noGrp="1" noChangeAspect="1"/>
          </p:cNvPicPr>
          <p:nvPr>
            <p:ph idx="1"/>
          </p:nvPr>
        </p:nvPicPr>
        <p:blipFill rotWithShape="1">
          <a:blip r:embed="rId3"/>
          <a:srcRect t="11278" b="-12775"/>
          <a:stretch/>
        </p:blipFill>
        <p:spPr>
          <a:xfrm>
            <a:off x="762000" y="494454"/>
            <a:ext cx="7543800" cy="4445741"/>
          </a:xfr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81331913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Medical </a:t>
            </a:r>
            <a:br>
              <a:rPr lang="en-US" dirty="0" smtClean="0"/>
            </a:br>
            <a:r>
              <a:rPr lang="en-US" dirty="0" smtClean="0"/>
              <a:t>management</a:t>
            </a:r>
            <a:endParaRPr lang="en-US" dirty="0"/>
          </a:p>
        </p:txBody>
      </p:sp>
      <p:pic>
        <p:nvPicPr>
          <p:cNvPr id="8" name="Picture 7"/>
          <p:cNvPicPr>
            <a:picLocks noChangeAspect="1"/>
          </p:cNvPicPr>
          <p:nvPr/>
        </p:nvPicPr>
        <p:blipFill>
          <a:blip r:embed="rId3"/>
          <a:stretch>
            <a:fillRect/>
          </a:stretch>
        </p:blipFill>
        <p:spPr>
          <a:xfrm>
            <a:off x="4914348" y="3219824"/>
            <a:ext cx="2850937" cy="2850937"/>
          </a:xfrm>
          <a:prstGeom prst="rect">
            <a:avLst/>
          </a:prstGeom>
        </p:spPr>
      </p:pic>
    </p:spTree>
    <p:extLst>
      <p:ext uri="{BB962C8B-B14F-4D97-AF65-F5344CB8AC3E}">
        <p14:creationId xmlns:p14="http://schemas.microsoft.com/office/powerpoint/2010/main" val="315833786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Emergency department goals</a:t>
            </a:r>
            <a:endParaRPr lang="en-US" sz="4000" dirty="0"/>
          </a:p>
        </p:txBody>
      </p:sp>
      <p:sp>
        <p:nvSpPr>
          <p:cNvPr id="3" name="Content Placeholder 2"/>
          <p:cNvSpPr>
            <a:spLocks noGrp="1"/>
          </p:cNvSpPr>
          <p:nvPr>
            <p:ph idx="1"/>
          </p:nvPr>
        </p:nvSpPr>
        <p:spPr>
          <a:xfrm>
            <a:off x="762000" y="894541"/>
            <a:ext cx="7543800" cy="3886200"/>
          </a:xfrm>
        </p:spPr>
        <p:style>
          <a:lnRef idx="2">
            <a:schemeClr val="dk1"/>
          </a:lnRef>
          <a:fillRef idx="1">
            <a:schemeClr val="lt1"/>
          </a:fillRef>
          <a:effectRef idx="0">
            <a:schemeClr val="dk1"/>
          </a:effectRef>
          <a:fontRef idx="minor">
            <a:schemeClr val="dk1"/>
          </a:fontRef>
        </p:style>
        <p:txBody>
          <a:bodyPr/>
          <a:lstStyle/>
          <a:p>
            <a:r>
              <a:rPr lang="en-US" dirty="0" smtClean="0"/>
              <a:t>SBP &gt; 90mmHg at all times, preferably =120mmHg with MBP &gt; 85mmHg</a:t>
            </a:r>
          </a:p>
          <a:p>
            <a:r>
              <a:rPr lang="en-US" dirty="0" smtClean="0"/>
              <a:t>ICP  &lt; 20mHg</a:t>
            </a:r>
          </a:p>
          <a:p>
            <a:r>
              <a:rPr lang="en-US" dirty="0" smtClean="0"/>
              <a:t>CPP &gt; 60mmHg</a:t>
            </a:r>
          </a:p>
          <a:p>
            <a:r>
              <a:rPr lang="en-US" dirty="0" smtClean="0"/>
              <a:t>O2 saturation &gt; 90%</a:t>
            </a:r>
          </a:p>
          <a:p>
            <a:r>
              <a:rPr lang="en-US" dirty="0" smtClean="0"/>
              <a:t>PaCO2 &gt;60mmHg</a:t>
            </a:r>
            <a:endParaRPr lang="en-US" dirty="0"/>
          </a:p>
        </p:txBody>
      </p:sp>
    </p:spTree>
    <p:extLst>
      <p:ext uri="{BB962C8B-B14F-4D97-AF65-F5344CB8AC3E}">
        <p14:creationId xmlns:p14="http://schemas.microsoft.com/office/powerpoint/2010/main" val="183071474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131540"/>
            <a:ext cx="6781800" cy="1040659"/>
          </a:xfrm>
        </p:spPr>
        <p:txBody>
          <a:bodyPr>
            <a:normAutofit/>
          </a:bodyPr>
          <a:lstStyle/>
          <a:p>
            <a:r>
              <a:rPr lang="en-US" sz="4000" dirty="0" smtClean="0"/>
              <a:t>Intravenous fluids</a:t>
            </a:r>
            <a:endParaRPr lang="en-US" sz="4000" dirty="0"/>
          </a:p>
        </p:txBody>
      </p:sp>
      <p:sp>
        <p:nvSpPr>
          <p:cNvPr id="3" name="Content Placeholder 2"/>
          <p:cNvSpPr>
            <a:spLocks noGrp="1"/>
          </p:cNvSpPr>
          <p:nvPr>
            <p:ph idx="1"/>
          </p:nvPr>
        </p:nvSpPr>
        <p:spPr>
          <a:xfrm>
            <a:off x="762000" y="539247"/>
            <a:ext cx="7543800" cy="4905405"/>
          </a:xfrm>
        </p:spPr>
        <p:txBody>
          <a:bodyPr>
            <a:normAutofit fontScale="92500" lnSpcReduction="10000"/>
          </a:bodyPr>
          <a:lstStyle/>
          <a:p>
            <a:r>
              <a:rPr lang="en-US" sz="2600" dirty="0" smtClean="0"/>
              <a:t>Primary goal is rapid restoration of intravascular volume</a:t>
            </a:r>
          </a:p>
          <a:p>
            <a:r>
              <a:rPr lang="en-US" sz="2600" dirty="0" smtClean="0"/>
              <a:t>Historically there were recommendations to limit therapy</a:t>
            </a:r>
          </a:p>
          <a:p>
            <a:pPr lvl="2"/>
            <a:r>
              <a:rPr lang="en-US" sz="2300" dirty="0" smtClean="0"/>
              <a:t>Idea that dehydration would help to lower ICP</a:t>
            </a:r>
          </a:p>
          <a:p>
            <a:pPr lvl="2"/>
            <a:r>
              <a:rPr lang="en-US" sz="2300" dirty="0" smtClean="0"/>
              <a:t>Little data supports this</a:t>
            </a:r>
          </a:p>
          <a:p>
            <a:pPr lvl="2"/>
            <a:r>
              <a:rPr lang="en-US" sz="2300" dirty="0" smtClean="0"/>
              <a:t>Considered contraindicated in human medicine</a:t>
            </a:r>
          </a:p>
          <a:p>
            <a:r>
              <a:rPr lang="en-US" sz="2600" dirty="0" smtClean="0"/>
              <a:t>Hypotension associated with significant increases in morbidity and mortality</a:t>
            </a:r>
          </a:p>
          <a:p>
            <a:pPr lvl="2"/>
            <a:r>
              <a:rPr lang="en-US" sz="2300" dirty="0" smtClean="0"/>
              <a:t>Any episode of hypotension (BP&lt;90mmHg) or hypoxia (PaO2&lt;60mmHg) during resuscitation is associated with 150% increase in morbidity and mortality. </a:t>
            </a:r>
            <a:r>
              <a:rPr lang="en-US" sz="2300" i="1" dirty="0" err="1" smtClean="0"/>
              <a:t>JTrauma</a:t>
            </a:r>
            <a:r>
              <a:rPr lang="en-US" sz="2300" i="1" dirty="0" smtClean="0"/>
              <a:t> 1993; 34:216-222</a:t>
            </a:r>
          </a:p>
          <a:p>
            <a:pPr lvl="2"/>
            <a:r>
              <a:rPr lang="en-US" sz="2300" dirty="0" smtClean="0"/>
              <a:t>New study shows hypotensive events increase mortality dramatically but no difference between trauma patients and TBI patients. </a:t>
            </a:r>
            <a:r>
              <a:rPr lang="en-US" sz="2300" i="1" dirty="0" err="1" smtClean="0"/>
              <a:t>Jtrauma</a:t>
            </a:r>
            <a:r>
              <a:rPr lang="en-US" sz="2300" i="1" dirty="0" smtClean="0"/>
              <a:t> 2005; 59: 830-835</a:t>
            </a:r>
            <a:endParaRPr lang="en-US" sz="2300" dirty="0"/>
          </a:p>
        </p:txBody>
      </p:sp>
    </p:spTree>
    <p:extLst>
      <p:ext uri="{BB962C8B-B14F-4D97-AF65-F5344CB8AC3E}">
        <p14:creationId xmlns:p14="http://schemas.microsoft.com/office/powerpoint/2010/main" val="223587098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131540"/>
            <a:ext cx="6781800" cy="1040659"/>
          </a:xfrm>
        </p:spPr>
        <p:txBody>
          <a:bodyPr>
            <a:normAutofit/>
          </a:bodyPr>
          <a:lstStyle/>
          <a:p>
            <a:r>
              <a:rPr lang="en-US" sz="4000" dirty="0" smtClean="0"/>
              <a:t>Intravenous fluids</a:t>
            </a:r>
            <a:endParaRPr lang="en-US" sz="4000" dirty="0"/>
          </a:p>
        </p:txBody>
      </p:sp>
      <p:sp>
        <p:nvSpPr>
          <p:cNvPr id="3" name="Content Placeholder 2"/>
          <p:cNvSpPr>
            <a:spLocks noGrp="1"/>
          </p:cNvSpPr>
          <p:nvPr>
            <p:ph idx="1"/>
          </p:nvPr>
        </p:nvSpPr>
        <p:spPr>
          <a:xfrm>
            <a:off x="4957982" y="685799"/>
            <a:ext cx="3347817" cy="4619691"/>
          </a:xfrm>
        </p:spPr>
        <p:txBody>
          <a:bodyPr>
            <a:normAutofit/>
          </a:bodyPr>
          <a:lstStyle/>
          <a:p>
            <a:r>
              <a:rPr lang="en-US" sz="2600" dirty="0" smtClean="0"/>
              <a:t>Options: isotonic crystalloids, hypertonic crystalloids, artificial colloids and blood products</a:t>
            </a:r>
          </a:p>
          <a:p>
            <a:r>
              <a:rPr lang="en-US" sz="2600" dirty="0" smtClean="0"/>
              <a:t>BBB plays major role </a:t>
            </a:r>
            <a:endParaRPr lang="en-US" sz="2600" dirty="0"/>
          </a:p>
        </p:txBody>
      </p:sp>
      <p:pic>
        <p:nvPicPr>
          <p:cNvPr id="4" name="Picture 3"/>
          <p:cNvPicPr>
            <a:picLocks noChangeAspect="1"/>
          </p:cNvPicPr>
          <p:nvPr/>
        </p:nvPicPr>
        <p:blipFill>
          <a:blip r:embed="rId3"/>
          <a:stretch>
            <a:fillRect/>
          </a:stretch>
        </p:blipFill>
        <p:spPr>
          <a:xfrm>
            <a:off x="762000" y="931020"/>
            <a:ext cx="3858172" cy="4200520"/>
          </a:xfrm>
          <a:prstGeom prst="rect">
            <a:avLst/>
          </a:prstGeom>
        </p:spPr>
      </p:pic>
    </p:spTree>
    <p:extLst>
      <p:ext uri="{BB962C8B-B14F-4D97-AF65-F5344CB8AC3E}">
        <p14:creationId xmlns:p14="http://schemas.microsoft.com/office/powerpoint/2010/main" val="214562703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131540"/>
            <a:ext cx="6781800" cy="1040659"/>
          </a:xfrm>
        </p:spPr>
        <p:txBody>
          <a:bodyPr>
            <a:normAutofit/>
          </a:bodyPr>
          <a:lstStyle/>
          <a:p>
            <a:r>
              <a:rPr lang="en-US" sz="4000" dirty="0" smtClean="0"/>
              <a:t>Colloids</a:t>
            </a:r>
            <a:endParaRPr lang="en-US" sz="4000" dirty="0"/>
          </a:p>
        </p:txBody>
      </p:sp>
      <p:sp>
        <p:nvSpPr>
          <p:cNvPr id="3" name="Content Placeholder 2"/>
          <p:cNvSpPr>
            <a:spLocks noGrp="1"/>
          </p:cNvSpPr>
          <p:nvPr>
            <p:ph idx="1"/>
          </p:nvPr>
        </p:nvSpPr>
        <p:spPr>
          <a:xfrm>
            <a:off x="762000" y="685799"/>
            <a:ext cx="7543800" cy="4619691"/>
          </a:xfrm>
        </p:spPr>
        <p:txBody>
          <a:bodyPr>
            <a:normAutofit/>
          </a:bodyPr>
          <a:lstStyle/>
          <a:p>
            <a:r>
              <a:rPr lang="en-US" sz="2600" dirty="0" smtClean="0"/>
              <a:t>Exert little influence on cerebral water content and on ICP</a:t>
            </a:r>
          </a:p>
          <a:p>
            <a:r>
              <a:rPr lang="en-US" sz="2600" dirty="0" smtClean="0"/>
              <a:t>Remember in the brain it is the OSMOLARITY rather than ONCOTIC pressure that determines movement of water</a:t>
            </a:r>
          </a:p>
          <a:p>
            <a:r>
              <a:rPr lang="en-US" sz="2600" dirty="0" smtClean="0"/>
              <a:t>If BBB is disrupted: non-selective movement ions and colloidal particles that can increase ICP</a:t>
            </a:r>
          </a:p>
          <a:p>
            <a:r>
              <a:rPr lang="en-US" sz="2600" dirty="0" smtClean="0"/>
              <a:t>Benefits outweigh the risks</a:t>
            </a:r>
            <a:endParaRPr lang="en-US" sz="2600" dirty="0"/>
          </a:p>
        </p:txBody>
      </p:sp>
    </p:spTree>
    <p:extLst>
      <p:ext uri="{BB962C8B-B14F-4D97-AF65-F5344CB8AC3E}">
        <p14:creationId xmlns:p14="http://schemas.microsoft.com/office/powerpoint/2010/main" val="54578430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131540"/>
            <a:ext cx="6781800" cy="1040659"/>
          </a:xfrm>
        </p:spPr>
        <p:txBody>
          <a:bodyPr>
            <a:normAutofit/>
          </a:bodyPr>
          <a:lstStyle/>
          <a:p>
            <a:r>
              <a:rPr lang="en-US" sz="4000" dirty="0" smtClean="0"/>
              <a:t>Hypertonic crystalloids</a:t>
            </a:r>
            <a:endParaRPr lang="en-US" sz="4000" dirty="0"/>
          </a:p>
        </p:txBody>
      </p:sp>
      <p:sp>
        <p:nvSpPr>
          <p:cNvPr id="3" name="Content Placeholder 2"/>
          <p:cNvSpPr>
            <a:spLocks noGrp="1"/>
          </p:cNvSpPr>
          <p:nvPr>
            <p:ph idx="1"/>
          </p:nvPr>
        </p:nvSpPr>
        <p:spPr>
          <a:xfrm>
            <a:off x="762000" y="685799"/>
            <a:ext cx="7543800" cy="4619691"/>
          </a:xfrm>
        </p:spPr>
        <p:txBody>
          <a:bodyPr>
            <a:normAutofit/>
          </a:bodyPr>
          <a:lstStyle/>
          <a:p>
            <a:r>
              <a:rPr lang="en-US" sz="2600" dirty="0" smtClean="0"/>
              <a:t>May be superior, rapid resuscitation with small volumes</a:t>
            </a:r>
          </a:p>
          <a:p>
            <a:r>
              <a:rPr lang="en-US" sz="2600" dirty="0" smtClean="0"/>
              <a:t>Rapid rise OSMOLARITY</a:t>
            </a:r>
            <a:r>
              <a:rPr lang="en-US" sz="2600" dirty="0" smtClean="0">
                <a:sym typeface="Wingdings"/>
              </a:rPr>
              <a:t> </a:t>
            </a:r>
            <a:r>
              <a:rPr lang="en-US" sz="2600" dirty="0" err="1" smtClean="0">
                <a:sym typeface="Wingdings"/>
              </a:rPr>
              <a:t>transcapillary</a:t>
            </a:r>
            <a:r>
              <a:rPr lang="en-US" sz="2600" dirty="0" smtClean="0">
                <a:sym typeface="Wingdings"/>
              </a:rPr>
              <a:t> shift of intracellular and interstitial fluids into the vasculature</a:t>
            </a:r>
          </a:p>
          <a:p>
            <a:r>
              <a:rPr lang="en-US" sz="2600" dirty="0" smtClean="0">
                <a:sym typeface="Wingdings"/>
              </a:rPr>
              <a:t>Peak effects occurs within minutes</a:t>
            </a:r>
          </a:p>
          <a:p>
            <a:r>
              <a:rPr lang="en-US" sz="2600" dirty="0" smtClean="0">
                <a:sym typeface="Wingdings"/>
              </a:rPr>
              <a:t>Duration 15-75min</a:t>
            </a:r>
          </a:p>
          <a:p>
            <a:r>
              <a:rPr lang="en-US" sz="2600" dirty="0" smtClean="0">
                <a:sym typeface="Wingdings"/>
              </a:rPr>
              <a:t>If followed by a colloid effect can last for several hours</a:t>
            </a:r>
          </a:p>
          <a:p>
            <a:r>
              <a:rPr lang="en-US" sz="2600" dirty="0" smtClean="0">
                <a:sym typeface="Wingdings"/>
              </a:rPr>
              <a:t>Must be followed by a crystalloid</a:t>
            </a:r>
          </a:p>
          <a:p>
            <a:pPr marL="0" indent="0">
              <a:buNone/>
            </a:pPr>
            <a:endParaRPr lang="en-US" sz="2600" dirty="0"/>
          </a:p>
        </p:txBody>
      </p:sp>
    </p:spTree>
    <p:extLst>
      <p:ext uri="{BB962C8B-B14F-4D97-AF65-F5344CB8AC3E}">
        <p14:creationId xmlns:p14="http://schemas.microsoft.com/office/powerpoint/2010/main" val="199166408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Patient </a:t>
            </a:r>
            <a:br>
              <a:rPr lang="en-US" dirty="0" smtClean="0"/>
            </a:br>
            <a:r>
              <a:rPr lang="en-US" dirty="0" smtClean="0"/>
              <a:t>assessment</a:t>
            </a:r>
            <a:endParaRPr lang="en-US" dirty="0"/>
          </a:p>
        </p:txBody>
      </p:sp>
      <p:pic>
        <p:nvPicPr>
          <p:cNvPr id="7" name="Picture 6"/>
          <p:cNvPicPr>
            <a:picLocks noChangeAspect="1"/>
          </p:cNvPicPr>
          <p:nvPr/>
        </p:nvPicPr>
        <p:blipFill>
          <a:blip r:embed="rId2"/>
          <a:stretch>
            <a:fillRect/>
          </a:stretch>
        </p:blipFill>
        <p:spPr>
          <a:xfrm>
            <a:off x="4960610" y="3276600"/>
            <a:ext cx="2467667" cy="2838652"/>
          </a:xfrm>
          <a:prstGeom prst="rect">
            <a:avLst/>
          </a:prstGeom>
        </p:spPr>
      </p:pic>
    </p:spTree>
    <p:extLst>
      <p:ext uri="{BB962C8B-B14F-4D97-AF65-F5344CB8AC3E}">
        <p14:creationId xmlns:p14="http://schemas.microsoft.com/office/powerpoint/2010/main" val="405029331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a:t>O</a:t>
            </a:r>
            <a:r>
              <a:rPr lang="en-US" sz="4000" dirty="0" smtClean="0"/>
              <a:t>xygenation</a:t>
            </a:r>
            <a:endParaRPr lang="en-US" sz="4000" dirty="0"/>
          </a:p>
        </p:txBody>
      </p:sp>
      <p:sp>
        <p:nvSpPr>
          <p:cNvPr id="3" name="Content Placeholder 2"/>
          <p:cNvSpPr>
            <a:spLocks noGrp="1"/>
          </p:cNvSpPr>
          <p:nvPr>
            <p:ph idx="1"/>
          </p:nvPr>
        </p:nvSpPr>
        <p:spPr>
          <a:xfrm>
            <a:off x="762000" y="1085885"/>
            <a:ext cx="7543800" cy="4410951"/>
          </a:xfrm>
        </p:spPr>
        <p:txBody>
          <a:bodyPr>
            <a:noAutofit/>
          </a:bodyPr>
          <a:lstStyle/>
          <a:p>
            <a:r>
              <a:rPr lang="en-US" sz="2600" dirty="0" smtClean="0"/>
              <a:t>Decreased oxygen delivery perpetuates secondary brain injury</a:t>
            </a:r>
          </a:p>
          <a:p>
            <a:pPr marL="0" indent="0">
              <a:buNone/>
            </a:pPr>
            <a:endParaRPr lang="en-US" sz="2600" dirty="0" smtClean="0"/>
          </a:p>
          <a:p>
            <a:pPr marL="0" indent="0">
              <a:buNone/>
            </a:pPr>
            <a:endParaRPr lang="en-US" sz="2600" dirty="0" smtClean="0"/>
          </a:p>
          <a:p>
            <a:r>
              <a:rPr lang="en-US" sz="2600" dirty="0" smtClean="0"/>
              <a:t>Mortality can double in patients with hypoxia</a:t>
            </a:r>
            <a:endParaRPr lang="en-US" sz="2600" dirty="0"/>
          </a:p>
          <a:p>
            <a:r>
              <a:rPr lang="en-US" sz="2600" dirty="0" smtClean="0"/>
              <a:t>Nasal and </a:t>
            </a:r>
            <a:r>
              <a:rPr lang="en-US" sz="2600" dirty="0" err="1" smtClean="0"/>
              <a:t>transtracheal</a:t>
            </a:r>
            <a:r>
              <a:rPr lang="en-US" sz="2600" dirty="0" smtClean="0"/>
              <a:t> oxygen can increase inspired oxygen up to 40% with flow rates between 50-100ml/kg/min</a:t>
            </a:r>
          </a:p>
          <a:p>
            <a:r>
              <a:rPr lang="en-US" sz="2600" dirty="0" smtClean="0"/>
              <a:t>Caution when placing these as struggling, anxiety and cough can all increase ICP</a:t>
            </a:r>
            <a:endParaRPr lang="en-US" sz="2600" dirty="0"/>
          </a:p>
          <a:p>
            <a:endParaRPr lang="en-US" sz="2600" dirty="0"/>
          </a:p>
        </p:txBody>
      </p:sp>
      <p:pic>
        <p:nvPicPr>
          <p:cNvPr id="4" name="Picture 3"/>
          <p:cNvPicPr>
            <a:picLocks noChangeAspect="1"/>
          </p:cNvPicPr>
          <p:nvPr/>
        </p:nvPicPr>
        <p:blipFill>
          <a:blip r:embed="rId3"/>
          <a:stretch>
            <a:fillRect/>
          </a:stretch>
        </p:blipFill>
        <p:spPr>
          <a:xfrm>
            <a:off x="3287926" y="1696146"/>
            <a:ext cx="2478630" cy="234465"/>
          </a:xfrm>
          <a:prstGeom prst="rect">
            <a:avLst/>
          </a:prstGeom>
        </p:spPr>
      </p:pic>
      <p:pic>
        <p:nvPicPr>
          <p:cNvPr id="5" name="Picture 4"/>
          <p:cNvPicPr>
            <a:picLocks noChangeAspect="1"/>
          </p:cNvPicPr>
          <p:nvPr/>
        </p:nvPicPr>
        <p:blipFill>
          <a:blip r:embed="rId4"/>
          <a:stretch>
            <a:fillRect/>
          </a:stretch>
        </p:blipFill>
        <p:spPr>
          <a:xfrm>
            <a:off x="2677066" y="2219279"/>
            <a:ext cx="3863993" cy="312799"/>
          </a:xfrm>
          <a:prstGeom prst="rect">
            <a:avLst/>
          </a:prstGeom>
        </p:spPr>
      </p:pic>
    </p:spTree>
    <p:extLst>
      <p:ext uri="{BB962C8B-B14F-4D97-AF65-F5344CB8AC3E}">
        <p14:creationId xmlns:p14="http://schemas.microsoft.com/office/powerpoint/2010/main" val="32898856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Ventilation</a:t>
            </a:r>
            <a:endParaRPr lang="en-US" sz="4000" dirty="0"/>
          </a:p>
        </p:txBody>
      </p:sp>
      <p:sp>
        <p:nvSpPr>
          <p:cNvPr id="3" name="Content Placeholder 2"/>
          <p:cNvSpPr>
            <a:spLocks noGrp="1"/>
          </p:cNvSpPr>
          <p:nvPr>
            <p:ph idx="1"/>
          </p:nvPr>
        </p:nvSpPr>
        <p:spPr>
          <a:xfrm>
            <a:off x="762000" y="1930850"/>
            <a:ext cx="7543800" cy="3461617"/>
          </a:xfrm>
        </p:spPr>
        <p:txBody>
          <a:bodyPr>
            <a:normAutofit/>
          </a:bodyPr>
          <a:lstStyle/>
          <a:p>
            <a:r>
              <a:rPr lang="en-US" sz="2600" dirty="0" smtClean="0"/>
              <a:t>Most important </a:t>
            </a:r>
            <a:r>
              <a:rPr lang="en-US" sz="2600" dirty="0" err="1" smtClean="0"/>
              <a:t>autoregulatory</a:t>
            </a:r>
            <a:r>
              <a:rPr lang="en-US" sz="2600" dirty="0" smtClean="0"/>
              <a:t> factor is PaCO2</a:t>
            </a:r>
          </a:p>
          <a:p>
            <a:r>
              <a:rPr lang="en-US" sz="2600" dirty="0" smtClean="0"/>
              <a:t>Hypoventilation </a:t>
            </a:r>
            <a:r>
              <a:rPr lang="en-US" sz="2600" dirty="0" smtClean="0">
                <a:sym typeface="Wingdings"/>
              </a:rPr>
              <a:t> vasodilation  Increased ICP</a:t>
            </a:r>
          </a:p>
          <a:p>
            <a:r>
              <a:rPr lang="en-US" sz="2600" dirty="0" smtClean="0">
                <a:sym typeface="Wingdings"/>
              </a:rPr>
              <a:t>Arterial sample most accurate</a:t>
            </a:r>
          </a:p>
          <a:p>
            <a:r>
              <a:rPr lang="en-US" sz="2600" dirty="0" smtClean="0">
                <a:sym typeface="Wingdings"/>
              </a:rPr>
              <a:t>Patients unable to maintain normal levels may require intubation of mechanical ventilation</a:t>
            </a:r>
            <a:endParaRPr lang="en-US" sz="2600" dirty="0"/>
          </a:p>
        </p:txBody>
      </p:sp>
      <p:pic>
        <p:nvPicPr>
          <p:cNvPr id="6" name="Picture 5"/>
          <p:cNvPicPr>
            <a:picLocks noChangeAspect="1"/>
          </p:cNvPicPr>
          <p:nvPr/>
        </p:nvPicPr>
        <p:blipFill>
          <a:blip r:embed="rId3"/>
          <a:stretch>
            <a:fillRect/>
          </a:stretch>
        </p:blipFill>
        <p:spPr>
          <a:xfrm>
            <a:off x="5806966" y="595652"/>
            <a:ext cx="2498834" cy="1870221"/>
          </a:xfrm>
          <a:prstGeom prst="rect">
            <a:avLst/>
          </a:prstGeom>
        </p:spPr>
      </p:pic>
    </p:spTree>
    <p:extLst>
      <p:ext uri="{BB962C8B-B14F-4D97-AF65-F5344CB8AC3E}">
        <p14:creationId xmlns:p14="http://schemas.microsoft.com/office/powerpoint/2010/main" val="86851526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Hyperventilation</a:t>
            </a:r>
            <a:endParaRPr lang="en-US" sz="4000" dirty="0"/>
          </a:p>
        </p:txBody>
      </p:sp>
      <p:sp>
        <p:nvSpPr>
          <p:cNvPr id="3" name="Content Placeholder 2"/>
          <p:cNvSpPr>
            <a:spLocks noGrp="1"/>
          </p:cNvSpPr>
          <p:nvPr>
            <p:ph idx="1"/>
          </p:nvPr>
        </p:nvSpPr>
        <p:spPr>
          <a:xfrm>
            <a:off x="762000" y="685799"/>
            <a:ext cx="7543800" cy="4567507"/>
          </a:xfrm>
        </p:spPr>
        <p:txBody>
          <a:bodyPr>
            <a:normAutofit/>
          </a:bodyPr>
          <a:lstStyle/>
          <a:p>
            <a:r>
              <a:rPr lang="en-US" sz="2600" dirty="0" smtClean="0"/>
              <a:t>Manipulation of </a:t>
            </a:r>
            <a:r>
              <a:rPr lang="en-US" sz="2600" dirty="0" err="1" smtClean="0"/>
              <a:t>autoregulation</a:t>
            </a:r>
            <a:r>
              <a:rPr lang="en-US" sz="2600" dirty="0" smtClean="0"/>
              <a:t> to control ICP</a:t>
            </a:r>
          </a:p>
          <a:p>
            <a:r>
              <a:rPr lang="en-US" sz="2600" dirty="0" smtClean="0"/>
              <a:t>Increased ventilation </a:t>
            </a:r>
            <a:r>
              <a:rPr lang="en-US" sz="2600" dirty="0" smtClean="0">
                <a:sym typeface="Wingdings"/>
              </a:rPr>
              <a:t> </a:t>
            </a:r>
            <a:r>
              <a:rPr lang="en-US" sz="2600" dirty="0" err="1" smtClean="0">
                <a:sym typeface="Wingdings"/>
              </a:rPr>
              <a:t>hypocapnea</a:t>
            </a:r>
            <a:r>
              <a:rPr lang="en-US" sz="2600" dirty="0" smtClean="0">
                <a:sym typeface="Wingdings"/>
              </a:rPr>
              <a:t>  vasoconstriction  decreased CBV  decreased ICP</a:t>
            </a:r>
          </a:p>
          <a:p>
            <a:r>
              <a:rPr lang="en-US" sz="2600" dirty="0" smtClean="0">
                <a:sym typeface="Wingdings"/>
              </a:rPr>
              <a:t>However, even moderate </a:t>
            </a:r>
            <a:r>
              <a:rPr lang="en-US" sz="2600" dirty="0" err="1" smtClean="0">
                <a:sym typeface="Wingdings"/>
              </a:rPr>
              <a:t>hypocapnea</a:t>
            </a:r>
            <a:r>
              <a:rPr lang="en-US" sz="2600" dirty="0" smtClean="0">
                <a:sym typeface="Wingdings"/>
              </a:rPr>
              <a:t> (&lt; 34mmHg) can cause excessive vasoconstriction</a:t>
            </a:r>
          </a:p>
          <a:p>
            <a:r>
              <a:rPr lang="en-US" sz="2600" dirty="0" smtClean="0">
                <a:sym typeface="Wingdings"/>
              </a:rPr>
              <a:t>Leads to decrease in global CBF, perpetuates cerebral </a:t>
            </a:r>
            <a:r>
              <a:rPr lang="en-US" sz="2600" dirty="0" err="1" smtClean="0">
                <a:sym typeface="Wingdings"/>
              </a:rPr>
              <a:t>hypoperfusion</a:t>
            </a:r>
            <a:r>
              <a:rPr lang="en-US" sz="2600" dirty="0" smtClean="0">
                <a:sym typeface="Wingdings"/>
              </a:rPr>
              <a:t>, increased ischemic risk</a:t>
            </a:r>
          </a:p>
          <a:p>
            <a:r>
              <a:rPr lang="en-US" sz="2600" dirty="0" smtClean="0">
                <a:sym typeface="Wingdings"/>
              </a:rPr>
              <a:t>May be considered for brief periods with acute deterioration (NEVER &lt;30mmHg) </a:t>
            </a:r>
            <a:endParaRPr lang="en-US" sz="2600" dirty="0"/>
          </a:p>
        </p:txBody>
      </p:sp>
    </p:spTree>
    <p:extLst>
      <p:ext uri="{BB962C8B-B14F-4D97-AF65-F5344CB8AC3E}">
        <p14:creationId xmlns:p14="http://schemas.microsoft.com/office/powerpoint/2010/main" val="3012590475"/>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Influencing ICP</a:t>
            </a:r>
            <a:endParaRPr lang="en-US" sz="4000" dirty="0"/>
          </a:p>
        </p:txBody>
      </p:sp>
      <p:sp>
        <p:nvSpPr>
          <p:cNvPr id="3" name="Content Placeholder 2"/>
          <p:cNvSpPr>
            <a:spLocks noGrp="1"/>
          </p:cNvSpPr>
          <p:nvPr>
            <p:ph idx="1"/>
          </p:nvPr>
        </p:nvSpPr>
        <p:spPr>
          <a:xfrm>
            <a:off x="762000" y="685799"/>
            <a:ext cx="7543800" cy="4567507"/>
          </a:xfrm>
        </p:spPr>
        <p:txBody>
          <a:bodyPr>
            <a:normAutofit/>
          </a:bodyPr>
          <a:lstStyle/>
          <a:p>
            <a:r>
              <a:rPr lang="en-US" sz="2600" dirty="0" smtClean="0"/>
              <a:t>Head position: keep at angle of 15-30 degrees</a:t>
            </a:r>
          </a:p>
          <a:p>
            <a:pPr lvl="2"/>
            <a:r>
              <a:rPr lang="en-US" sz="2200" dirty="0" smtClean="0"/>
              <a:t>Decreased CBV by increasing venous drainage</a:t>
            </a:r>
          </a:p>
          <a:p>
            <a:pPr lvl="2"/>
            <a:r>
              <a:rPr lang="en-US" sz="2200" dirty="0" smtClean="0"/>
              <a:t>No effect on cerebral oxygen</a:t>
            </a:r>
          </a:p>
          <a:p>
            <a:pPr lvl="2"/>
            <a:r>
              <a:rPr lang="en-US" sz="2200" dirty="0" smtClean="0"/>
              <a:t>Higher angles will decrease CPP</a:t>
            </a:r>
          </a:p>
          <a:p>
            <a:pPr lvl="2"/>
            <a:r>
              <a:rPr lang="en-US" sz="2200" dirty="0" smtClean="0"/>
              <a:t>Recommend stiff board to avoid bending of the neck (obstruction of drainage)</a:t>
            </a:r>
          </a:p>
          <a:p>
            <a:r>
              <a:rPr lang="en-US" sz="2600" dirty="0" smtClean="0"/>
              <a:t>No restrictive collars or wraps</a:t>
            </a:r>
          </a:p>
          <a:p>
            <a:r>
              <a:rPr lang="en-US" sz="2600" dirty="0" smtClean="0"/>
              <a:t>No jugular catheters or </a:t>
            </a:r>
            <a:r>
              <a:rPr lang="en-US" sz="2600" dirty="0" err="1" smtClean="0"/>
              <a:t>venapuncture</a:t>
            </a:r>
            <a:r>
              <a:rPr lang="en-US" sz="2600" dirty="0" smtClean="0"/>
              <a:t> </a:t>
            </a:r>
            <a:endParaRPr lang="en-US" sz="2600" dirty="0"/>
          </a:p>
        </p:txBody>
      </p:sp>
    </p:spTree>
    <p:extLst>
      <p:ext uri="{BB962C8B-B14F-4D97-AF65-F5344CB8AC3E}">
        <p14:creationId xmlns:p14="http://schemas.microsoft.com/office/powerpoint/2010/main" val="168687799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Hypertonic agents-</a:t>
            </a:r>
            <a:r>
              <a:rPr lang="en-US" sz="4000" dirty="0" err="1" smtClean="0"/>
              <a:t>Mannitol</a:t>
            </a:r>
            <a:r>
              <a:rPr lang="en-US" sz="4000" dirty="0" smtClean="0"/>
              <a:t> </a:t>
            </a:r>
            <a:endParaRPr lang="en-US" sz="4000" dirty="0"/>
          </a:p>
        </p:txBody>
      </p:sp>
      <p:sp>
        <p:nvSpPr>
          <p:cNvPr id="3" name="Content Placeholder 2"/>
          <p:cNvSpPr>
            <a:spLocks noGrp="1"/>
          </p:cNvSpPr>
          <p:nvPr>
            <p:ph idx="1"/>
          </p:nvPr>
        </p:nvSpPr>
        <p:spPr>
          <a:xfrm>
            <a:off x="762000" y="685799"/>
            <a:ext cx="7543800" cy="4567507"/>
          </a:xfrm>
        </p:spPr>
        <p:txBody>
          <a:bodyPr>
            <a:normAutofit/>
          </a:bodyPr>
          <a:lstStyle/>
          <a:p>
            <a:r>
              <a:rPr lang="en-US" sz="2600" dirty="0" smtClean="0"/>
              <a:t>First line of treatment to decrease ICP and increase CPP</a:t>
            </a:r>
          </a:p>
          <a:p>
            <a:r>
              <a:rPr lang="en-US" sz="2600" dirty="0" smtClean="0"/>
              <a:t>Recommended in TBI with progressive neurologic </a:t>
            </a:r>
            <a:r>
              <a:rPr lang="en-US" sz="2600" dirty="0" err="1" smtClean="0"/>
              <a:t>detioration</a:t>
            </a:r>
            <a:endParaRPr lang="en-US" sz="2600" dirty="0" smtClean="0"/>
          </a:p>
          <a:p>
            <a:r>
              <a:rPr lang="en-US" sz="2600" dirty="0" smtClean="0"/>
              <a:t>Contraindicated with </a:t>
            </a:r>
            <a:r>
              <a:rPr lang="en-US" sz="2600" dirty="0" err="1" smtClean="0"/>
              <a:t>hypovolemia</a:t>
            </a:r>
            <a:endParaRPr lang="en-US" sz="2600" dirty="0" smtClean="0"/>
          </a:p>
          <a:p>
            <a:r>
              <a:rPr lang="en-US" sz="2600" dirty="0" smtClean="0"/>
              <a:t>Dose: 0.5-1.5 G/kg over 15-20 min</a:t>
            </a:r>
          </a:p>
          <a:p>
            <a:r>
              <a:rPr lang="en-US" sz="2600" dirty="0" smtClean="0"/>
              <a:t>Patients receiving high dose </a:t>
            </a:r>
            <a:r>
              <a:rPr lang="en-US" sz="2600" dirty="0" err="1" smtClean="0"/>
              <a:t>mannitol</a:t>
            </a:r>
            <a:r>
              <a:rPr lang="en-US" sz="2600" dirty="0" smtClean="0"/>
              <a:t> when compared to low dose have shown better long term outcomes</a:t>
            </a:r>
            <a:endParaRPr lang="en-US" sz="2600" dirty="0"/>
          </a:p>
        </p:txBody>
      </p:sp>
      <p:sp>
        <p:nvSpPr>
          <p:cNvPr id="4" name="TextBox 3"/>
          <p:cNvSpPr txBox="1"/>
          <p:nvPr/>
        </p:nvSpPr>
        <p:spPr>
          <a:xfrm>
            <a:off x="3409701" y="4670512"/>
            <a:ext cx="4896099" cy="400110"/>
          </a:xfrm>
          <a:prstGeom prst="rect">
            <a:avLst/>
          </a:prstGeom>
          <a:noFill/>
        </p:spPr>
        <p:txBody>
          <a:bodyPr wrap="square" rtlCol="0">
            <a:spAutoFit/>
          </a:bodyPr>
          <a:lstStyle/>
          <a:p>
            <a:r>
              <a:rPr lang="en-US" sz="2000" dirty="0" smtClean="0"/>
              <a:t>Cruz et al. </a:t>
            </a:r>
            <a:r>
              <a:rPr lang="en-US" sz="2000" i="1" dirty="0" err="1" smtClean="0"/>
              <a:t>JNSurg</a:t>
            </a:r>
            <a:r>
              <a:rPr lang="en-US" sz="2000" dirty="0" smtClean="0"/>
              <a:t> 2004; 100(3): 376-383</a:t>
            </a:r>
            <a:endParaRPr lang="en-US" sz="2000" dirty="0"/>
          </a:p>
        </p:txBody>
      </p:sp>
    </p:spTree>
    <p:extLst>
      <p:ext uri="{BB962C8B-B14F-4D97-AF65-F5344CB8AC3E}">
        <p14:creationId xmlns:p14="http://schemas.microsoft.com/office/powerpoint/2010/main" val="236084360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err="1" smtClean="0"/>
              <a:t>Mannitol</a:t>
            </a:r>
            <a:r>
              <a:rPr lang="en-US" sz="4000" dirty="0" smtClean="0"/>
              <a:t> </a:t>
            </a:r>
            <a:endParaRPr lang="en-US" sz="4000" dirty="0"/>
          </a:p>
        </p:txBody>
      </p:sp>
      <p:sp>
        <p:nvSpPr>
          <p:cNvPr id="3" name="Content Placeholder 2"/>
          <p:cNvSpPr>
            <a:spLocks noGrp="1"/>
          </p:cNvSpPr>
          <p:nvPr>
            <p:ph idx="1"/>
          </p:nvPr>
        </p:nvSpPr>
        <p:spPr>
          <a:xfrm>
            <a:off x="762000" y="452271"/>
            <a:ext cx="7543800" cy="5009776"/>
          </a:xfrm>
        </p:spPr>
        <p:txBody>
          <a:bodyPr anchor="t">
            <a:normAutofit fontScale="92500"/>
          </a:bodyPr>
          <a:lstStyle/>
          <a:p>
            <a:pPr marL="0" indent="0">
              <a:buNone/>
            </a:pPr>
            <a:r>
              <a:rPr lang="en-US" sz="2600" u="sng" dirty="0" smtClean="0"/>
              <a:t>MECHANISM OF ACTION</a:t>
            </a:r>
            <a:r>
              <a:rPr lang="en-US" sz="2600" dirty="0" smtClean="0"/>
              <a:t> (controversial)</a:t>
            </a:r>
          </a:p>
          <a:p>
            <a:pPr marL="0" indent="0">
              <a:lnSpc>
                <a:spcPct val="60000"/>
              </a:lnSpc>
              <a:buNone/>
            </a:pPr>
            <a:endParaRPr lang="en-US" sz="2600" u="sng" dirty="0"/>
          </a:p>
          <a:p>
            <a:pPr marL="514350" indent="-514350">
              <a:buFont typeface="+mj-lt"/>
              <a:buAutoNum type="arabicPeriod"/>
            </a:pPr>
            <a:r>
              <a:rPr lang="en-US" sz="2600" b="1" dirty="0" smtClean="0"/>
              <a:t>Blood viscosity</a:t>
            </a:r>
            <a:r>
              <a:rPr lang="en-US" sz="2600" dirty="0" smtClean="0"/>
              <a:t>: transient decrease leads to cerebral vascular vasoconstriction with improvements in flow</a:t>
            </a:r>
          </a:p>
          <a:p>
            <a:pPr marL="937260" lvl="2" indent="-342900"/>
            <a:r>
              <a:rPr lang="en-US" sz="2200" dirty="0" smtClean="0"/>
              <a:t>Immediate and most profound effect</a:t>
            </a:r>
          </a:p>
          <a:p>
            <a:pPr marL="937260" lvl="2" indent="-342900"/>
            <a:r>
              <a:rPr lang="en-US" sz="2200" dirty="0" smtClean="0"/>
              <a:t>Lasts around 75mins</a:t>
            </a:r>
            <a:endParaRPr lang="en-US" dirty="0" smtClean="0"/>
          </a:p>
          <a:p>
            <a:pPr marL="514350" indent="-514350">
              <a:buFont typeface="+mj-lt"/>
              <a:buAutoNum type="arabicPeriod"/>
            </a:pPr>
            <a:r>
              <a:rPr lang="en-US" sz="2600" b="1" dirty="0" smtClean="0"/>
              <a:t>Osmotic effects</a:t>
            </a:r>
            <a:r>
              <a:rPr lang="en-US" sz="2600" dirty="0" smtClean="0"/>
              <a:t>: pulls water from the intracellular and interstitial space into the vasculature</a:t>
            </a:r>
          </a:p>
          <a:p>
            <a:pPr lvl="2"/>
            <a:r>
              <a:rPr lang="en-US" sz="2200" dirty="0" smtClean="0"/>
              <a:t>Delay in onset, 15-30 following administration</a:t>
            </a:r>
          </a:p>
          <a:p>
            <a:pPr lvl="2"/>
            <a:r>
              <a:rPr lang="en-US" sz="2200" dirty="0" smtClean="0"/>
              <a:t>Peak effect at 1 hour</a:t>
            </a:r>
          </a:p>
          <a:p>
            <a:pPr lvl="2"/>
            <a:r>
              <a:rPr lang="en-US" sz="2200" dirty="0" smtClean="0"/>
              <a:t>Lasts 6-8 hours</a:t>
            </a:r>
          </a:p>
          <a:p>
            <a:pPr lvl="2"/>
            <a:r>
              <a:rPr lang="en-US" sz="2200" dirty="0" smtClean="0"/>
              <a:t>Effect can be limited with decrease perfusion to the brain</a:t>
            </a:r>
          </a:p>
          <a:p>
            <a:pPr lvl="2"/>
            <a:r>
              <a:rPr lang="en-US" sz="2200" dirty="0" smtClean="0"/>
              <a:t>May help with vascular endothelial swelling</a:t>
            </a:r>
            <a:endParaRPr lang="en-US" sz="2200" dirty="0"/>
          </a:p>
        </p:txBody>
      </p:sp>
    </p:spTree>
    <p:extLst>
      <p:ext uri="{BB962C8B-B14F-4D97-AF65-F5344CB8AC3E}">
        <p14:creationId xmlns:p14="http://schemas.microsoft.com/office/powerpoint/2010/main" val="1184386416"/>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err="1" smtClean="0"/>
              <a:t>Mannitol</a:t>
            </a:r>
            <a:r>
              <a:rPr lang="en-US" sz="4000" dirty="0" smtClean="0"/>
              <a:t> </a:t>
            </a:r>
            <a:endParaRPr lang="en-US" sz="4000" dirty="0"/>
          </a:p>
        </p:txBody>
      </p:sp>
      <p:sp>
        <p:nvSpPr>
          <p:cNvPr id="3" name="Content Placeholder 2"/>
          <p:cNvSpPr>
            <a:spLocks noGrp="1"/>
          </p:cNvSpPr>
          <p:nvPr>
            <p:ph idx="1"/>
          </p:nvPr>
        </p:nvSpPr>
        <p:spPr>
          <a:xfrm>
            <a:off x="762000" y="452271"/>
            <a:ext cx="7543800" cy="5009776"/>
          </a:xfrm>
        </p:spPr>
        <p:txBody>
          <a:bodyPr anchor="t">
            <a:normAutofit/>
          </a:bodyPr>
          <a:lstStyle/>
          <a:p>
            <a:pPr marL="0" indent="0">
              <a:lnSpc>
                <a:spcPct val="80000"/>
              </a:lnSpc>
              <a:buNone/>
            </a:pPr>
            <a:r>
              <a:rPr lang="en-US" sz="2600" u="sng" dirty="0" smtClean="0"/>
              <a:t>POSSIBLE NEGATIVE EFFECTS</a:t>
            </a:r>
            <a:endParaRPr lang="en-US" sz="2600" dirty="0" smtClean="0"/>
          </a:p>
          <a:p>
            <a:pPr marL="514350" indent="-514350">
              <a:lnSpc>
                <a:spcPct val="80000"/>
              </a:lnSpc>
              <a:buFont typeface="+mj-lt"/>
              <a:buAutoNum type="arabicPeriod"/>
            </a:pPr>
            <a:endParaRPr lang="en-US" sz="2600" u="sng" dirty="0" smtClean="0"/>
          </a:p>
          <a:p>
            <a:pPr marL="514350" indent="-514350">
              <a:lnSpc>
                <a:spcPct val="80000"/>
              </a:lnSpc>
              <a:buFont typeface="+mj-lt"/>
              <a:buAutoNum type="arabicPeriod"/>
            </a:pPr>
            <a:r>
              <a:rPr lang="en-US" sz="2600" dirty="0" smtClean="0"/>
              <a:t>Worsening of intracranial hemorrhage</a:t>
            </a:r>
          </a:p>
          <a:p>
            <a:pPr marL="1108710" lvl="2" indent="-514350">
              <a:lnSpc>
                <a:spcPct val="80000"/>
              </a:lnSpc>
            </a:pPr>
            <a:r>
              <a:rPr lang="en-US" sz="2200" dirty="0" smtClean="0"/>
              <a:t>Osmotic effect could increase volume of bleed</a:t>
            </a:r>
          </a:p>
          <a:p>
            <a:pPr marL="1108710" lvl="2" indent="-514350">
              <a:lnSpc>
                <a:spcPct val="80000"/>
              </a:lnSpc>
            </a:pPr>
            <a:r>
              <a:rPr lang="en-US" sz="2200" dirty="0" smtClean="0"/>
              <a:t>No clinical evidence supports this</a:t>
            </a:r>
          </a:p>
          <a:p>
            <a:pPr marL="1108710" lvl="2" indent="-514350">
              <a:lnSpc>
                <a:spcPct val="80000"/>
              </a:lnSpc>
            </a:pPr>
            <a:r>
              <a:rPr lang="en-US" sz="2200" dirty="0" smtClean="0"/>
              <a:t>Benefits outweigh the risks, should disregard </a:t>
            </a:r>
          </a:p>
          <a:p>
            <a:pPr marL="514350" indent="-514350">
              <a:lnSpc>
                <a:spcPct val="80000"/>
              </a:lnSpc>
              <a:buFont typeface="+mj-lt"/>
              <a:buAutoNum type="arabicPeriod"/>
            </a:pPr>
            <a:endParaRPr lang="en-US" sz="2200" dirty="0"/>
          </a:p>
          <a:p>
            <a:pPr marL="514350" indent="-514350">
              <a:lnSpc>
                <a:spcPct val="80000"/>
              </a:lnSpc>
              <a:buFont typeface="+mj-lt"/>
              <a:buAutoNum type="arabicPeriod"/>
            </a:pPr>
            <a:r>
              <a:rPr lang="en-US" sz="2600" dirty="0" smtClean="0"/>
              <a:t>Reverse osmotic shift</a:t>
            </a:r>
          </a:p>
          <a:p>
            <a:pPr marL="1108710" lvl="2" indent="-514350">
              <a:lnSpc>
                <a:spcPct val="80000"/>
              </a:lnSpc>
            </a:pPr>
            <a:r>
              <a:rPr lang="en-US" sz="2200" dirty="0" smtClean="0"/>
              <a:t>Can see with prolonged contact (multiple boluses and CRIs)</a:t>
            </a:r>
          </a:p>
          <a:p>
            <a:pPr marL="1108710" lvl="2" indent="-514350">
              <a:lnSpc>
                <a:spcPct val="80000"/>
              </a:lnSpc>
            </a:pPr>
            <a:r>
              <a:rPr lang="en-US" sz="2200" dirty="0" smtClean="0"/>
              <a:t>Get accumulation in extravascular space, uptake astrocytes</a:t>
            </a:r>
          </a:p>
          <a:p>
            <a:pPr marL="1108710" lvl="2" indent="-514350">
              <a:lnSpc>
                <a:spcPct val="80000"/>
              </a:lnSpc>
            </a:pPr>
            <a:r>
              <a:rPr lang="en-US" sz="2200" dirty="0" smtClean="0"/>
              <a:t>Subsequent development of edema and increased ICP</a:t>
            </a:r>
          </a:p>
          <a:p>
            <a:pPr marL="1108710" lvl="2" indent="-514350">
              <a:lnSpc>
                <a:spcPct val="80000"/>
              </a:lnSpc>
            </a:pPr>
            <a:r>
              <a:rPr lang="en-US" sz="2200" dirty="0" smtClean="0"/>
              <a:t>Less likely with appropriate use</a:t>
            </a:r>
          </a:p>
        </p:txBody>
      </p:sp>
    </p:spTree>
    <p:extLst>
      <p:ext uri="{BB962C8B-B14F-4D97-AF65-F5344CB8AC3E}">
        <p14:creationId xmlns:p14="http://schemas.microsoft.com/office/powerpoint/2010/main" val="32769113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err="1" smtClean="0"/>
              <a:t>Mannitol</a:t>
            </a:r>
            <a:r>
              <a:rPr lang="en-US" sz="4000" dirty="0" smtClean="0"/>
              <a:t> with Furosemide </a:t>
            </a:r>
            <a:endParaRPr lang="en-US" sz="4000" dirty="0"/>
          </a:p>
        </p:txBody>
      </p:sp>
      <p:sp>
        <p:nvSpPr>
          <p:cNvPr id="3" name="Content Placeholder 2"/>
          <p:cNvSpPr>
            <a:spLocks noGrp="1"/>
          </p:cNvSpPr>
          <p:nvPr>
            <p:ph idx="1"/>
          </p:nvPr>
        </p:nvSpPr>
        <p:spPr>
          <a:xfrm>
            <a:off x="762000" y="452271"/>
            <a:ext cx="7543800" cy="5009776"/>
          </a:xfrm>
        </p:spPr>
        <p:txBody>
          <a:bodyPr anchor="ctr">
            <a:normAutofit/>
          </a:bodyPr>
          <a:lstStyle/>
          <a:p>
            <a:pPr>
              <a:lnSpc>
                <a:spcPct val="80000"/>
              </a:lnSpc>
            </a:pPr>
            <a:r>
              <a:rPr lang="en-US" sz="2600" dirty="0"/>
              <a:t>Furosemide </a:t>
            </a:r>
          </a:p>
          <a:p>
            <a:pPr lvl="2">
              <a:lnSpc>
                <a:spcPct val="80000"/>
              </a:lnSpc>
            </a:pPr>
            <a:r>
              <a:rPr lang="en-US" sz="2200" dirty="0"/>
              <a:t>Can act to decrease CSF production</a:t>
            </a:r>
          </a:p>
          <a:p>
            <a:pPr lvl="2">
              <a:lnSpc>
                <a:spcPct val="80000"/>
              </a:lnSpc>
            </a:pPr>
            <a:r>
              <a:rPr lang="en-US" sz="2200" dirty="0"/>
              <a:t>Works synergistically with </a:t>
            </a:r>
            <a:r>
              <a:rPr lang="en-US" sz="2200" dirty="0" err="1"/>
              <a:t>mannitol</a:t>
            </a:r>
            <a:endParaRPr lang="en-US" sz="2200" dirty="0"/>
          </a:p>
          <a:p>
            <a:pPr marL="0" indent="0">
              <a:lnSpc>
                <a:spcPct val="80000"/>
              </a:lnSpc>
              <a:buNone/>
            </a:pPr>
            <a:endParaRPr lang="en-US" sz="2200" dirty="0" smtClean="0"/>
          </a:p>
          <a:p>
            <a:pPr>
              <a:lnSpc>
                <a:spcPct val="80000"/>
              </a:lnSpc>
            </a:pPr>
            <a:r>
              <a:rPr lang="en-US" sz="2600" dirty="0" smtClean="0"/>
              <a:t>Recent evidence suggests that addition has no effect </a:t>
            </a:r>
          </a:p>
          <a:p>
            <a:pPr>
              <a:lnSpc>
                <a:spcPct val="80000"/>
              </a:lnSpc>
            </a:pPr>
            <a:endParaRPr lang="en-US" sz="2600" dirty="0" smtClean="0"/>
          </a:p>
          <a:p>
            <a:pPr>
              <a:lnSpc>
                <a:spcPct val="80000"/>
              </a:lnSpc>
            </a:pPr>
            <a:r>
              <a:rPr lang="en-US" sz="2600" dirty="0" smtClean="0"/>
              <a:t>Due to risk of </a:t>
            </a:r>
            <a:r>
              <a:rPr lang="en-US" sz="2600" dirty="0" err="1" smtClean="0"/>
              <a:t>hypovolemia</a:t>
            </a:r>
            <a:r>
              <a:rPr lang="en-US" sz="2600" dirty="0" smtClean="0"/>
              <a:t> it is no longer recommended</a:t>
            </a:r>
          </a:p>
        </p:txBody>
      </p:sp>
      <p:pic>
        <p:nvPicPr>
          <p:cNvPr id="4" name="Picture 3"/>
          <p:cNvPicPr>
            <a:picLocks noChangeAspect="1"/>
          </p:cNvPicPr>
          <p:nvPr/>
        </p:nvPicPr>
        <p:blipFill>
          <a:blip r:embed="rId3"/>
          <a:stretch>
            <a:fillRect/>
          </a:stretch>
        </p:blipFill>
        <p:spPr>
          <a:xfrm>
            <a:off x="6263758" y="615229"/>
            <a:ext cx="1905000" cy="1905000"/>
          </a:xfrm>
          <a:prstGeom prst="rect">
            <a:avLst/>
          </a:prstGeom>
        </p:spPr>
      </p:pic>
    </p:spTree>
    <p:extLst>
      <p:ext uri="{BB962C8B-B14F-4D97-AF65-F5344CB8AC3E}">
        <p14:creationId xmlns:p14="http://schemas.microsoft.com/office/powerpoint/2010/main" val="417899830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7543800" cy="918894"/>
          </a:xfrm>
        </p:spPr>
        <p:txBody>
          <a:bodyPr>
            <a:normAutofit fontScale="90000"/>
          </a:bodyPr>
          <a:lstStyle/>
          <a:p>
            <a:r>
              <a:rPr lang="en-US" sz="4000" dirty="0"/>
              <a:t>Hypertonic agents-</a:t>
            </a:r>
            <a:r>
              <a:rPr lang="en-US" sz="4000" dirty="0" smtClean="0"/>
              <a:t>Hypertonic saline</a:t>
            </a:r>
            <a:endParaRPr lang="en-US" sz="4000" dirty="0"/>
          </a:p>
        </p:txBody>
      </p:sp>
      <p:sp>
        <p:nvSpPr>
          <p:cNvPr id="5" name="Content Placeholder 2"/>
          <p:cNvSpPr txBox="1">
            <a:spLocks/>
          </p:cNvSpPr>
          <p:nvPr/>
        </p:nvSpPr>
        <p:spPr>
          <a:xfrm>
            <a:off x="762000" y="452271"/>
            <a:ext cx="7543800" cy="5009776"/>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Font typeface="Arial" pitchFamily="34" charset="0"/>
              <a:buNone/>
            </a:pPr>
            <a:r>
              <a:rPr lang="en-US" sz="2600" u="sng" dirty="0" smtClean="0"/>
              <a:t>MECHANISM OF ACTION</a:t>
            </a:r>
            <a:endParaRPr lang="en-US" sz="2600" dirty="0" smtClean="0"/>
          </a:p>
          <a:p>
            <a:pPr marL="0" indent="0">
              <a:lnSpc>
                <a:spcPct val="60000"/>
              </a:lnSpc>
              <a:buFont typeface="Arial" pitchFamily="34" charset="0"/>
              <a:buNone/>
            </a:pPr>
            <a:endParaRPr lang="en-US" sz="2600" u="sng" dirty="0" smtClean="0"/>
          </a:p>
          <a:p>
            <a:pPr marL="514350" indent="-514350">
              <a:buFont typeface="+mj-lt"/>
              <a:buAutoNum type="arabicPeriod"/>
            </a:pPr>
            <a:r>
              <a:rPr lang="en-US" sz="2600" dirty="0" smtClean="0"/>
              <a:t>Osmotic movement of water</a:t>
            </a:r>
          </a:p>
          <a:p>
            <a:pPr marL="514350" indent="-514350">
              <a:buFont typeface="+mj-lt"/>
              <a:buAutoNum type="arabicPeriod"/>
            </a:pPr>
            <a:r>
              <a:rPr lang="en-US" sz="2600" dirty="0" smtClean="0"/>
              <a:t>Decreased cerebral endothelial swelling</a:t>
            </a:r>
          </a:p>
          <a:p>
            <a:pPr marL="514350" indent="-514350">
              <a:buFont typeface="+mj-lt"/>
              <a:buAutoNum type="arabicPeriod"/>
            </a:pPr>
            <a:r>
              <a:rPr lang="en-US" sz="2600" dirty="0" smtClean="0"/>
              <a:t>Decreased brain </a:t>
            </a:r>
            <a:r>
              <a:rPr lang="en-US" sz="2600" dirty="0" err="1" smtClean="0"/>
              <a:t>excitotoxicity</a:t>
            </a:r>
            <a:endParaRPr lang="en-US" sz="2600" dirty="0" smtClean="0"/>
          </a:p>
          <a:p>
            <a:pPr marL="514350" indent="-514350">
              <a:buFont typeface="+mj-lt"/>
              <a:buAutoNum type="arabicPeriod"/>
            </a:pPr>
            <a:r>
              <a:rPr lang="en-US" sz="2600" dirty="0" smtClean="0"/>
              <a:t>Decreased adhesion of PMN cells</a:t>
            </a:r>
          </a:p>
          <a:p>
            <a:pPr marL="0" indent="0">
              <a:lnSpc>
                <a:spcPct val="80000"/>
              </a:lnSpc>
              <a:buNone/>
            </a:pPr>
            <a:endParaRPr lang="en-US" sz="2600" dirty="0"/>
          </a:p>
          <a:p>
            <a:pPr>
              <a:lnSpc>
                <a:spcPct val="80000"/>
              </a:lnSpc>
            </a:pPr>
            <a:r>
              <a:rPr lang="en-US" sz="2600" dirty="0" smtClean="0"/>
              <a:t>Dose: 4ml/kg of 7.5% </a:t>
            </a:r>
            <a:r>
              <a:rPr lang="en-US" sz="2600" dirty="0" err="1" smtClean="0"/>
              <a:t>soln</a:t>
            </a:r>
            <a:r>
              <a:rPr lang="en-US" sz="2600" dirty="0" smtClean="0"/>
              <a:t>, 5.3ml/kg of 3% </a:t>
            </a:r>
            <a:r>
              <a:rPr lang="en-US" sz="2600" dirty="0" err="1" smtClean="0"/>
              <a:t>soln</a:t>
            </a:r>
            <a:r>
              <a:rPr lang="en-US" sz="2600" dirty="0" smtClean="0"/>
              <a:t> over 2-5 min</a:t>
            </a:r>
          </a:p>
          <a:p>
            <a:r>
              <a:rPr lang="en-US" sz="2600" dirty="0" smtClean="0"/>
              <a:t>Duration: 15-75 min</a:t>
            </a:r>
          </a:p>
          <a:p>
            <a:r>
              <a:rPr lang="en-US" sz="2600" dirty="0" smtClean="0"/>
              <a:t>Benefits on ICP are maintained for longer</a:t>
            </a:r>
          </a:p>
        </p:txBody>
      </p:sp>
    </p:spTree>
    <p:extLst>
      <p:ext uri="{BB962C8B-B14F-4D97-AF65-F5344CB8AC3E}">
        <p14:creationId xmlns:p14="http://schemas.microsoft.com/office/powerpoint/2010/main" val="164049163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7543800" cy="918894"/>
          </a:xfrm>
        </p:spPr>
        <p:txBody>
          <a:bodyPr>
            <a:normAutofit/>
          </a:bodyPr>
          <a:lstStyle/>
          <a:p>
            <a:r>
              <a:rPr lang="en-US" sz="4000" dirty="0" smtClean="0"/>
              <a:t>Hypertonic saline</a:t>
            </a:r>
            <a:endParaRPr lang="en-US" sz="4000" dirty="0"/>
          </a:p>
        </p:txBody>
      </p:sp>
      <p:sp>
        <p:nvSpPr>
          <p:cNvPr id="4" name="Content Placeholder 2"/>
          <p:cNvSpPr>
            <a:spLocks noGrp="1"/>
          </p:cNvSpPr>
          <p:nvPr>
            <p:ph idx="1"/>
          </p:nvPr>
        </p:nvSpPr>
        <p:spPr>
          <a:xfrm>
            <a:off x="762000" y="974123"/>
            <a:ext cx="7543800" cy="4487924"/>
          </a:xfrm>
        </p:spPr>
        <p:txBody>
          <a:bodyPr anchor="t">
            <a:normAutofit/>
          </a:bodyPr>
          <a:lstStyle/>
          <a:p>
            <a:pPr marL="0" indent="0">
              <a:lnSpc>
                <a:spcPct val="80000"/>
              </a:lnSpc>
              <a:buNone/>
            </a:pPr>
            <a:r>
              <a:rPr lang="en-US" sz="2600" u="sng" dirty="0" smtClean="0"/>
              <a:t>POSSIBLE NEGATIVE EFFECTS</a:t>
            </a:r>
            <a:endParaRPr lang="en-US" sz="2600" dirty="0" smtClean="0"/>
          </a:p>
          <a:p>
            <a:pPr marL="514350" indent="-514350">
              <a:lnSpc>
                <a:spcPct val="80000"/>
              </a:lnSpc>
              <a:buFont typeface="+mj-lt"/>
              <a:buAutoNum type="arabicPeriod"/>
            </a:pPr>
            <a:endParaRPr lang="en-US" sz="2600" u="sng" dirty="0" smtClean="0"/>
          </a:p>
          <a:p>
            <a:pPr marL="514350" indent="-514350">
              <a:lnSpc>
                <a:spcPct val="80000"/>
              </a:lnSpc>
              <a:buFont typeface="+mj-lt"/>
              <a:buAutoNum type="arabicPeriod"/>
            </a:pPr>
            <a:r>
              <a:rPr lang="en-US" sz="2600" dirty="0" smtClean="0"/>
              <a:t>Contraindicated with </a:t>
            </a:r>
            <a:r>
              <a:rPr lang="en-US" sz="2600" dirty="0" err="1" smtClean="0"/>
              <a:t>hyponatremia</a:t>
            </a:r>
            <a:endParaRPr lang="en-US" sz="2600" dirty="0" smtClean="0"/>
          </a:p>
          <a:p>
            <a:pPr marL="1108710" lvl="2" indent="-514350">
              <a:lnSpc>
                <a:spcPct val="80000"/>
              </a:lnSpc>
            </a:pPr>
            <a:r>
              <a:rPr lang="en-US" sz="2200" dirty="0" smtClean="0"/>
              <a:t>Too rapid a rise in Na can dehydrate brain </a:t>
            </a:r>
            <a:r>
              <a:rPr lang="en-US" sz="2200" dirty="0" err="1" smtClean="0"/>
              <a:t>paranchyma</a:t>
            </a:r>
            <a:endParaRPr lang="en-US" sz="2200" dirty="0" smtClean="0"/>
          </a:p>
          <a:p>
            <a:pPr marL="1108710" lvl="2" indent="-514350">
              <a:lnSpc>
                <a:spcPct val="80000"/>
              </a:lnSpc>
            </a:pPr>
            <a:r>
              <a:rPr lang="en-US" sz="2200" dirty="0" smtClean="0"/>
              <a:t>Causes changes in mentation, seizures or central </a:t>
            </a:r>
            <a:r>
              <a:rPr lang="en-US" sz="2200" dirty="0" err="1" smtClean="0"/>
              <a:t>pontine</a:t>
            </a:r>
            <a:r>
              <a:rPr lang="en-US" sz="2200" dirty="0" smtClean="0"/>
              <a:t> </a:t>
            </a:r>
            <a:r>
              <a:rPr lang="en-US" sz="2200" dirty="0" err="1" smtClean="0"/>
              <a:t>myelysis</a:t>
            </a:r>
            <a:endParaRPr lang="en-US" sz="2200" dirty="0" smtClean="0"/>
          </a:p>
          <a:p>
            <a:pPr marL="514350" indent="-514350">
              <a:lnSpc>
                <a:spcPct val="80000"/>
              </a:lnSpc>
              <a:buFont typeface="+mj-lt"/>
              <a:buAutoNum type="arabicPeriod"/>
            </a:pPr>
            <a:endParaRPr lang="en-US" sz="2600" dirty="0"/>
          </a:p>
          <a:p>
            <a:pPr marL="514350" indent="-514350">
              <a:lnSpc>
                <a:spcPct val="80000"/>
              </a:lnSpc>
              <a:buFont typeface="+mj-lt"/>
              <a:buAutoNum type="arabicPeriod"/>
            </a:pPr>
            <a:r>
              <a:rPr lang="en-US" sz="2600" dirty="0" smtClean="0"/>
              <a:t>Rapid volume expanding effects</a:t>
            </a:r>
          </a:p>
          <a:p>
            <a:pPr marL="1108710" lvl="2" indent="-514350">
              <a:lnSpc>
                <a:spcPct val="80000"/>
              </a:lnSpc>
            </a:pPr>
            <a:r>
              <a:rPr lang="en-US" sz="2200" dirty="0" smtClean="0"/>
              <a:t>May </a:t>
            </a:r>
            <a:r>
              <a:rPr lang="en-US" sz="2200" dirty="0" err="1" smtClean="0"/>
              <a:t>aggrevate</a:t>
            </a:r>
            <a:r>
              <a:rPr lang="en-US" sz="2200" dirty="0" smtClean="0"/>
              <a:t> pulmonary edema and contusion</a:t>
            </a:r>
          </a:p>
        </p:txBody>
      </p:sp>
    </p:spTree>
    <p:extLst>
      <p:ext uri="{BB962C8B-B14F-4D97-AF65-F5344CB8AC3E}">
        <p14:creationId xmlns:p14="http://schemas.microsoft.com/office/powerpoint/2010/main" val="114244256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Patient assessment</a:t>
            </a:r>
            <a:endParaRPr lang="en-US" sz="4000" dirty="0"/>
          </a:p>
        </p:txBody>
      </p:sp>
      <p:sp>
        <p:nvSpPr>
          <p:cNvPr id="5" name="Content Placeholder 4"/>
          <p:cNvSpPr>
            <a:spLocks noGrp="1"/>
          </p:cNvSpPr>
          <p:nvPr>
            <p:ph idx="1"/>
          </p:nvPr>
        </p:nvSpPr>
        <p:spPr>
          <a:xfrm>
            <a:off x="762000" y="417481"/>
            <a:ext cx="7543800" cy="4888010"/>
          </a:xfrm>
        </p:spPr>
        <p:txBody>
          <a:bodyPr>
            <a:normAutofit/>
          </a:bodyPr>
          <a:lstStyle/>
          <a:p>
            <a:r>
              <a:rPr lang="en-US" sz="2600" dirty="0" smtClean="0"/>
              <a:t>Start with the basics</a:t>
            </a:r>
          </a:p>
          <a:p>
            <a:pPr lvl="2"/>
            <a:r>
              <a:rPr lang="en-US" sz="2200" dirty="0"/>
              <a:t>Airway</a:t>
            </a:r>
          </a:p>
          <a:p>
            <a:pPr lvl="2"/>
            <a:r>
              <a:rPr lang="en-US" sz="2200" dirty="0"/>
              <a:t>Breathing</a:t>
            </a:r>
          </a:p>
          <a:p>
            <a:pPr lvl="2"/>
            <a:r>
              <a:rPr lang="en-US" sz="2200" dirty="0" smtClean="0"/>
              <a:t>Circulation</a:t>
            </a:r>
          </a:p>
          <a:p>
            <a:r>
              <a:rPr lang="en-US" sz="2600" dirty="0" smtClean="0"/>
              <a:t>Stabilization package</a:t>
            </a:r>
          </a:p>
          <a:p>
            <a:pPr lvl="2"/>
            <a:r>
              <a:rPr lang="en-US" sz="2200" dirty="0" smtClean="0"/>
              <a:t>ECG, BP, pulse </a:t>
            </a:r>
            <a:r>
              <a:rPr lang="en-US" sz="2200" dirty="0" err="1" smtClean="0"/>
              <a:t>oximetry</a:t>
            </a:r>
            <a:endParaRPr lang="en-US" sz="2200" dirty="0" smtClean="0"/>
          </a:p>
          <a:p>
            <a:r>
              <a:rPr lang="en-US" sz="2600" dirty="0" smtClean="0"/>
              <a:t>Minimum data base </a:t>
            </a:r>
          </a:p>
          <a:p>
            <a:pPr lvl="2"/>
            <a:r>
              <a:rPr lang="en-US" sz="2200" dirty="0" smtClean="0"/>
              <a:t>PCV/TS, BG, electrolytes, USG</a:t>
            </a:r>
            <a:endParaRPr lang="en-US" sz="2600" dirty="0" smtClean="0"/>
          </a:p>
          <a:p>
            <a:r>
              <a:rPr lang="en-US" sz="2600" dirty="0" smtClean="0"/>
              <a:t>Look for hyperglycemia</a:t>
            </a:r>
          </a:p>
          <a:p>
            <a:r>
              <a:rPr lang="en-US" sz="2600" dirty="0" smtClean="0"/>
              <a:t>Search for fractures, wounds </a:t>
            </a:r>
            <a:r>
              <a:rPr lang="en-US" sz="2600" dirty="0" err="1" smtClean="0"/>
              <a:t>etc</a:t>
            </a:r>
            <a:endParaRPr lang="en-US" sz="2600" dirty="0" smtClean="0"/>
          </a:p>
        </p:txBody>
      </p:sp>
      <p:sp>
        <p:nvSpPr>
          <p:cNvPr id="6" name="TextBox 5"/>
          <p:cNvSpPr txBox="1"/>
          <p:nvPr/>
        </p:nvSpPr>
        <p:spPr>
          <a:xfrm>
            <a:off x="5218930" y="765382"/>
            <a:ext cx="3086870" cy="196977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600" b="1" dirty="0">
                <a:solidFill>
                  <a:srgbClr val="000000"/>
                </a:solidFill>
              </a:rPr>
              <a:t>Priority should be avoidance of </a:t>
            </a:r>
            <a:r>
              <a:rPr lang="en-US" sz="2600" b="1" dirty="0" err="1">
                <a:solidFill>
                  <a:srgbClr val="000000"/>
                </a:solidFill>
              </a:rPr>
              <a:t>hypovolemia</a:t>
            </a:r>
            <a:r>
              <a:rPr lang="en-US" sz="2600" b="1" dirty="0">
                <a:solidFill>
                  <a:srgbClr val="000000"/>
                </a:solidFill>
              </a:rPr>
              <a:t> and hypoxia</a:t>
            </a:r>
          </a:p>
          <a:p>
            <a:endParaRPr lang="en-US" dirty="0"/>
          </a:p>
        </p:txBody>
      </p:sp>
    </p:spTree>
    <p:extLst>
      <p:ext uri="{BB962C8B-B14F-4D97-AF65-F5344CB8AC3E}">
        <p14:creationId xmlns:p14="http://schemas.microsoft.com/office/powerpoint/2010/main" val="27744301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Hypertonic v. </a:t>
            </a:r>
            <a:r>
              <a:rPr lang="en-US" sz="4000" dirty="0" err="1" smtClean="0"/>
              <a:t>Mannitol</a:t>
            </a:r>
            <a:endParaRPr lang="en-US" sz="4000" dirty="0"/>
          </a:p>
        </p:txBody>
      </p:sp>
      <p:sp>
        <p:nvSpPr>
          <p:cNvPr id="3" name="Content Placeholder 2"/>
          <p:cNvSpPr>
            <a:spLocks noGrp="1"/>
          </p:cNvSpPr>
          <p:nvPr>
            <p:ph idx="1"/>
          </p:nvPr>
        </p:nvSpPr>
        <p:spPr>
          <a:xfrm>
            <a:off x="762000" y="452270"/>
            <a:ext cx="7543800" cy="4801035"/>
          </a:xfrm>
        </p:spPr>
        <p:txBody>
          <a:bodyPr anchor="ctr">
            <a:normAutofit/>
          </a:bodyPr>
          <a:lstStyle/>
          <a:p>
            <a:pPr>
              <a:lnSpc>
                <a:spcPct val="80000"/>
              </a:lnSpc>
            </a:pPr>
            <a:r>
              <a:rPr lang="en-US" sz="2600" dirty="0" err="1"/>
              <a:t>Qureshi</a:t>
            </a:r>
            <a:r>
              <a:rPr lang="en-US" sz="2600" dirty="0"/>
              <a:t> et al. </a:t>
            </a:r>
            <a:r>
              <a:rPr lang="en-US" sz="2600" i="1" dirty="0" err="1"/>
              <a:t>Neurosurg</a:t>
            </a:r>
            <a:r>
              <a:rPr lang="en-US" sz="2600" i="1" dirty="0"/>
              <a:t> </a:t>
            </a:r>
            <a:r>
              <a:rPr lang="en-US" sz="2600" dirty="0"/>
              <a:t>1999; 44(5): 1055-1063</a:t>
            </a:r>
          </a:p>
          <a:p>
            <a:pPr lvl="2">
              <a:lnSpc>
                <a:spcPct val="80000"/>
              </a:lnSpc>
            </a:pPr>
            <a:r>
              <a:rPr lang="en-US" sz="2200" dirty="0"/>
              <a:t>Ovine model</a:t>
            </a:r>
          </a:p>
          <a:p>
            <a:pPr lvl="2">
              <a:lnSpc>
                <a:spcPct val="80000"/>
              </a:lnSpc>
            </a:pPr>
            <a:r>
              <a:rPr lang="en-US" sz="2200" dirty="0" err="1"/>
              <a:t>Mannitol</a:t>
            </a:r>
            <a:r>
              <a:rPr lang="en-US" sz="2200" dirty="0"/>
              <a:t> v. 3% </a:t>
            </a:r>
            <a:r>
              <a:rPr lang="en-US" sz="2200" dirty="0" err="1"/>
              <a:t>NaCl</a:t>
            </a:r>
            <a:r>
              <a:rPr lang="en-US" sz="2200" dirty="0"/>
              <a:t> v. 23.4% </a:t>
            </a:r>
            <a:r>
              <a:rPr lang="en-US" sz="2200" dirty="0" err="1"/>
              <a:t>NaCl</a:t>
            </a:r>
            <a:endParaRPr lang="en-US" sz="2200" dirty="0"/>
          </a:p>
          <a:p>
            <a:pPr lvl="2">
              <a:lnSpc>
                <a:spcPct val="80000"/>
              </a:lnSpc>
            </a:pPr>
            <a:r>
              <a:rPr lang="en-US" sz="2200" dirty="0"/>
              <a:t>ICP decreased most with 23% </a:t>
            </a:r>
            <a:r>
              <a:rPr lang="en-US" sz="2200" dirty="0" err="1"/>
              <a:t>NaCl</a:t>
            </a:r>
            <a:endParaRPr lang="en-US" sz="2200" dirty="0"/>
          </a:p>
          <a:p>
            <a:pPr lvl="2">
              <a:lnSpc>
                <a:spcPct val="80000"/>
              </a:lnSpc>
            </a:pPr>
            <a:r>
              <a:rPr lang="en-US" sz="2200" dirty="0"/>
              <a:t>At 2hrs only 3% had sustained ICP effects</a:t>
            </a:r>
          </a:p>
          <a:p>
            <a:pPr lvl="2">
              <a:lnSpc>
                <a:spcPct val="80000"/>
              </a:lnSpc>
            </a:pPr>
            <a:r>
              <a:rPr lang="en-US" sz="2200" dirty="0" err="1"/>
              <a:t>Mannitol</a:t>
            </a:r>
            <a:r>
              <a:rPr lang="en-US" sz="2200" dirty="0"/>
              <a:t> group at 2hrs, ICP was </a:t>
            </a:r>
            <a:r>
              <a:rPr lang="en-US" sz="2200" dirty="0" smtClean="0"/>
              <a:t>higher</a:t>
            </a:r>
          </a:p>
          <a:p>
            <a:pPr>
              <a:lnSpc>
                <a:spcPct val="80000"/>
              </a:lnSpc>
            </a:pPr>
            <a:endParaRPr lang="en-US" sz="2600" dirty="0"/>
          </a:p>
          <a:p>
            <a:pPr>
              <a:lnSpc>
                <a:spcPct val="80000"/>
              </a:lnSpc>
            </a:pPr>
            <a:r>
              <a:rPr lang="en-US" sz="2600" dirty="0" err="1" smtClean="0"/>
              <a:t>Battison</a:t>
            </a:r>
            <a:r>
              <a:rPr lang="en-US" sz="2600" dirty="0" smtClean="0"/>
              <a:t> et al. </a:t>
            </a:r>
            <a:r>
              <a:rPr lang="en-US" sz="2600" i="1" dirty="0" smtClean="0"/>
              <a:t>CCM</a:t>
            </a:r>
            <a:r>
              <a:rPr lang="en-US" sz="2600" dirty="0" smtClean="0"/>
              <a:t> 2005; 33(1): 196-202</a:t>
            </a:r>
          </a:p>
          <a:p>
            <a:pPr lvl="2">
              <a:lnSpc>
                <a:spcPct val="80000"/>
              </a:lnSpc>
            </a:pPr>
            <a:r>
              <a:rPr lang="en-US" sz="2200" dirty="0" smtClean="0"/>
              <a:t>Human study</a:t>
            </a:r>
          </a:p>
          <a:p>
            <a:pPr lvl="2">
              <a:lnSpc>
                <a:spcPct val="80000"/>
              </a:lnSpc>
            </a:pPr>
            <a:r>
              <a:rPr lang="en-US" sz="2200" dirty="0" smtClean="0"/>
              <a:t>20% </a:t>
            </a:r>
            <a:r>
              <a:rPr lang="en-US" sz="2200" dirty="0" err="1" smtClean="0"/>
              <a:t>mannitol</a:t>
            </a:r>
            <a:r>
              <a:rPr lang="en-US" sz="2200" dirty="0" smtClean="0"/>
              <a:t> v. 7.5% </a:t>
            </a:r>
            <a:r>
              <a:rPr lang="en-US" sz="2200" dirty="0" err="1" smtClean="0"/>
              <a:t>NaCl</a:t>
            </a:r>
            <a:r>
              <a:rPr lang="en-US" sz="2200" dirty="0" smtClean="0"/>
              <a:t>/6% dextran</a:t>
            </a:r>
          </a:p>
          <a:p>
            <a:pPr lvl="2">
              <a:lnSpc>
                <a:spcPct val="80000"/>
              </a:lnSpc>
            </a:pPr>
            <a:r>
              <a:rPr lang="en-US" sz="2200" dirty="0" smtClean="0"/>
              <a:t>Combo lowered ICP more effectively and had longer duration of effect</a:t>
            </a:r>
          </a:p>
        </p:txBody>
      </p:sp>
    </p:spTree>
    <p:extLst>
      <p:ext uri="{BB962C8B-B14F-4D97-AF65-F5344CB8AC3E}">
        <p14:creationId xmlns:p14="http://schemas.microsoft.com/office/powerpoint/2010/main" val="38481225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Hypertonic v. </a:t>
            </a:r>
            <a:r>
              <a:rPr lang="en-US" sz="4000" dirty="0" err="1" smtClean="0"/>
              <a:t>Mannitol</a:t>
            </a:r>
            <a:endParaRPr lang="en-US" sz="4000" dirty="0"/>
          </a:p>
        </p:txBody>
      </p:sp>
      <p:pic>
        <p:nvPicPr>
          <p:cNvPr id="4" name="Content Placeholder 3"/>
          <p:cNvPicPr>
            <a:picLocks noGrp="1" noChangeAspect="1"/>
          </p:cNvPicPr>
          <p:nvPr>
            <p:ph idx="1"/>
          </p:nvPr>
        </p:nvPicPr>
        <p:blipFill>
          <a:blip r:embed="rId3"/>
          <a:srcRect t="-15260" b="-15260"/>
          <a:stretch>
            <a:fillRect/>
          </a:stretch>
        </p:blipFill>
        <p:spPr>
          <a:xfrm>
            <a:off x="762000" y="469751"/>
            <a:ext cx="7543800" cy="1809001"/>
          </a:xfrm>
        </p:spPr>
        <p:style>
          <a:lnRef idx="2">
            <a:schemeClr val="dk1"/>
          </a:lnRef>
          <a:fillRef idx="1">
            <a:schemeClr val="lt1"/>
          </a:fillRef>
          <a:effectRef idx="0">
            <a:schemeClr val="dk1"/>
          </a:effectRef>
          <a:fontRef idx="minor">
            <a:schemeClr val="dk1"/>
          </a:fontRef>
        </p:style>
      </p:pic>
      <p:sp>
        <p:nvSpPr>
          <p:cNvPr id="5" name="Content Placeholder 2"/>
          <p:cNvSpPr txBox="1">
            <a:spLocks/>
          </p:cNvSpPr>
          <p:nvPr/>
        </p:nvSpPr>
        <p:spPr>
          <a:xfrm>
            <a:off x="762000" y="3078925"/>
            <a:ext cx="7543800" cy="2174380"/>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a:lnSpc>
                <a:spcPct val="80000"/>
              </a:lnSpc>
            </a:pPr>
            <a:endParaRPr lang="en-US" sz="2200" dirty="0" smtClean="0"/>
          </a:p>
        </p:txBody>
      </p:sp>
      <p:sp>
        <p:nvSpPr>
          <p:cNvPr id="6" name="TextBox 5"/>
          <p:cNvSpPr txBox="1"/>
          <p:nvPr/>
        </p:nvSpPr>
        <p:spPr>
          <a:xfrm>
            <a:off x="4669945" y="6314405"/>
            <a:ext cx="363585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a-DK" dirty="0" err="1" smtClean="0"/>
              <a:t>Crit</a:t>
            </a:r>
            <a:r>
              <a:rPr lang="da-DK" dirty="0" smtClean="0"/>
              <a:t> </a:t>
            </a:r>
            <a:r>
              <a:rPr lang="da-DK" dirty="0"/>
              <a:t>Care Med </a:t>
            </a:r>
            <a:r>
              <a:rPr lang="da-DK" dirty="0" smtClean="0"/>
              <a:t>2011; 39</a:t>
            </a:r>
            <a:r>
              <a:rPr lang="da-DK" dirty="0"/>
              <a:t>:554 –559)</a:t>
            </a:r>
            <a:endParaRPr lang="en-US" dirty="0"/>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2487493"/>
            <a:ext cx="7543800" cy="2974553"/>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nSpc>
                <a:spcPct val="80000"/>
              </a:lnSpc>
              <a:buNone/>
            </a:pPr>
            <a:endParaRPr lang="en-US" sz="2600" u="sng" dirty="0" smtClean="0"/>
          </a:p>
          <a:p>
            <a:pPr>
              <a:lnSpc>
                <a:spcPct val="80000"/>
              </a:lnSpc>
            </a:pPr>
            <a:r>
              <a:rPr lang="en-US" sz="2600" dirty="0" smtClean="0"/>
              <a:t>Meta-analysis</a:t>
            </a:r>
          </a:p>
          <a:p>
            <a:pPr>
              <a:lnSpc>
                <a:spcPct val="80000"/>
              </a:lnSpc>
            </a:pPr>
            <a:r>
              <a:rPr lang="en-US" sz="2600" dirty="0" smtClean="0"/>
              <a:t>5 trials, 112 patients, 184 episodes of increased ICP</a:t>
            </a:r>
          </a:p>
          <a:p>
            <a:pPr>
              <a:lnSpc>
                <a:spcPct val="80000"/>
              </a:lnSpc>
            </a:pPr>
            <a:r>
              <a:rPr lang="en-US" sz="2600" dirty="0" smtClean="0"/>
              <a:t>Found hypertonic to be more effective than </a:t>
            </a:r>
            <a:r>
              <a:rPr lang="en-US" sz="2600" dirty="0" err="1" smtClean="0"/>
              <a:t>mannitol</a:t>
            </a:r>
            <a:r>
              <a:rPr lang="en-US" sz="2600" dirty="0" smtClean="0"/>
              <a:t> for the treatment of increased ICP</a:t>
            </a:r>
          </a:p>
          <a:p>
            <a:pPr>
              <a:lnSpc>
                <a:spcPct val="80000"/>
              </a:lnSpc>
            </a:pPr>
            <a:r>
              <a:rPr lang="en-US" sz="2600" dirty="0" smtClean="0"/>
              <a:t>No significant adverse effects were reported</a:t>
            </a:r>
          </a:p>
        </p:txBody>
      </p:sp>
    </p:spTree>
    <p:extLst>
      <p:ext uri="{BB962C8B-B14F-4D97-AF65-F5344CB8AC3E}">
        <p14:creationId xmlns:p14="http://schemas.microsoft.com/office/powerpoint/2010/main" val="205243442"/>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Hypertonic v. </a:t>
            </a:r>
            <a:r>
              <a:rPr lang="en-US" sz="4000" dirty="0" err="1" smtClean="0"/>
              <a:t>Mannitol</a:t>
            </a:r>
            <a:endParaRPr lang="en-US" sz="4000"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a:lnSpc>
                <a:spcPct val="80000"/>
              </a:lnSpc>
            </a:pPr>
            <a:endParaRPr lang="en-US" sz="2200" dirty="0" smtClean="0"/>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852357"/>
            <a:ext cx="7543800" cy="4070442"/>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nSpc>
                <a:spcPct val="80000"/>
              </a:lnSpc>
              <a:buNone/>
            </a:pPr>
            <a:endParaRPr lang="en-US" sz="2600" u="sng" dirty="0" smtClean="0"/>
          </a:p>
          <a:p>
            <a:pPr>
              <a:lnSpc>
                <a:spcPct val="80000"/>
              </a:lnSpc>
            </a:pPr>
            <a:r>
              <a:rPr lang="en-US" sz="2600" dirty="0" smtClean="0"/>
              <a:t>Human guidelines still consider </a:t>
            </a:r>
            <a:r>
              <a:rPr lang="en-US" sz="2600" dirty="0" err="1" smtClean="0"/>
              <a:t>mannitol</a:t>
            </a:r>
            <a:r>
              <a:rPr lang="en-US" sz="2600" dirty="0" smtClean="0"/>
              <a:t> the first line of treatment</a:t>
            </a:r>
          </a:p>
          <a:p>
            <a:pPr marL="0" indent="0">
              <a:lnSpc>
                <a:spcPct val="80000"/>
              </a:lnSpc>
              <a:buNone/>
            </a:pPr>
            <a:endParaRPr lang="en-US" sz="2600" dirty="0" smtClean="0"/>
          </a:p>
          <a:p>
            <a:pPr>
              <a:lnSpc>
                <a:spcPct val="80000"/>
              </a:lnSpc>
            </a:pPr>
            <a:r>
              <a:rPr lang="en-US" sz="2600" dirty="0" smtClean="0"/>
              <a:t>With this recent data suggests that this recommendation may need to be reviewed especially in patients with shock and hypotension</a:t>
            </a:r>
          </a:p>
          <a:p>
            <a:pPr>
              <a:lnSpc>
                <a:spcPct val="80000"/>
              </a:lnSpc>
            </a:pPr>
            <a:endParaRPr lang="en-US" sz="2600" dirty="0"/>
          </a:p>
          <a:p>
            <a:pPr>
              <a:lnSpc>
                <a:spcPct val="80000"/>
              </a:lnSpc>
            </a:pPr>
            <a:r>
              <a:rPr lang="en-US" sz="2600" dirty="0" smtClean="0"/>
              <a:t>Hypertonic should be given to patients that have received multiple doses of </a:t>
            </a:r>
            <a:r>
              <a:rPr lang="en-US" sz="2600" dirty="0" err="1" smtClean="0"/>
              <a:t>mannitol</a:t>
            </a:r>
            <a:endParaRPr lang="en-US" sz="2600" dirty="0" smtClean="0"/>
          </a:p>
        </p:txBody>
      </p:sp>
    </p:spTree>
    <p:extLst>
      <p:ext uri="{BB962C8B-B14F-4D97-AF65-F5344CB8AC3E}">
        <p14:creationId xmlns:p14="http://schemas.microsoft.com/office/powerpoint/2010/main" val="30159348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3276600"/>
            <a:ext cx="7543800" cy="1141744"/>
          </a:xfrm>
        </p:spPr>
        <p:txBody>
          <a:bodyPr/>
          <a:lstStyle/>
          <a:p>
            <a:r>
              <a:rPr lang="en-US" dirty="0" smtClean="0"/>
              <a:t>Ancillary Therapies</a:t>
            </a:r>
            <a:endParaRPr lang="en-US" dirty="0"/>
          </a:p>
        </p:txBody>
      </p:sp>
      <p:sp>
        <p:nvSpPr>
          <p:cNvPr id="4" name="Text Placeholder 3"/>
          <p:cNvSpPr>
            <a:spLocks noGrp="1"/>
          </p:cNvSpPr>
          <p:nvPr>
            <p:ph type="body" idx="1"/>
          </p:nvPr>
        </p:nvSpPr>
        <p:spPr>
          <a:xfrm>
            <a:off x="762000" y="4418344"/>
            <a:ext cx="6858000" cy="1449056"/>
          </a:xfrm>
        </p:spPr>
        <p:txBody>
          <a:bodyPr>
            <a:normAutofit lnSpcReduction="10000"/>
          </a:bodyPr>
          <a:lstStyle/>
          <a:p>
            <a:r>
              <a:rPr lang="en-US" dirty="0" smtClean="0"/>
              <a:t>Glycemic control</a:t>
            </a:r>
          </a:p>
          <a:p>
            <a:r>
              <a:rPr lang="en-US" dirty="0" smtClean="0"/>
              <a:t>Hypothermia</a:t>
            </a:r>
          </a:p>
          <a:p>
            <a:r>
              <a:rPr lang="en-US" dirty="0" smtClean="0"/>
              <a:t>Corticosteroids</a:t>
            </a:r>
            <a:endParaRPr lang="en-US"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a:lnSpc>
                <a:spcPct val="80000"/>
              </a:lnSpc>
            </a:pPr>
            <a:endParaRPr lang="en-US" sz="2200" dirty="0" smtClean="0"/>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Tree>
    <p:extLst>
      <p:ext uri="{BB962C8B-B14F-4D97-AF65-F5344CB8AC3E}">
        <p14:creationId xmlns:p14="http://schemas.microsoft.com/office/powerpoint/2010/main" val="3559444458"/>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Glycemic control</a:t>
            </a:r>
            <a:endParaRPr lang="en-US" sz="4000"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a:lnSpc>
                <a:spcPct val="80000"/>
              </a:lnSpc>
            </a:pPr>
            <a:endParaRPr lang="en-US" sz="2200" dirty="0" smtClean="0"/>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1130679"/>
            <a:ext cx="7543800" cy="3792120"/>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nSpc>
                <a:spcPct val="80000"/>
              </a:lnSpc>
              <a:buNone/>
            </a:pPr>
            <a:endParaRPr lang="en-US" sz="2600" u="sng" dirty="0" smtClean="0"/>
          </a:p>
          <a:p>
            <a:r>
              <a:rPr lang="en-US" sz="2600" dirty="0" smtClean="0"/>
              <a:t>Hyperglycemia is associated with increased mortality and worsened neurologic outcomes in people</a:t>
            </a:r>
          </a:p>
          <a:p>
            <a:r>
              <a:rPr lang="en-US" sz="2600" dirty="0" smtClean="0"/>
              <a:t>Reflection of injury v. worsens secondary injury</a:t>
            </a:r>
          </a:p>
          <a:p>
            <a:r>
              <a:rPr lang="en-US" sz="2600" dirty="0" smtClean="0"/>
              <a:t>Exact mechanism of increase unknown, related </a:t>
            </a:r>
            <a:r>
              <a:rPr lang="en-US" sz="2600" dirty="0" err="1" smtClean="0"/>
              <a:t>sympatho</a:t>
            </a:r>
            <a:r>
              <a:rPr lang="en-US" sz="2600" dirty="0" smtClean="0"/>
              <a:t>-adrenal response</a:t>
            </a:r>
          </a:p>
          <a:p>
            <a:pPr marL="0" indent="0">
              <a:buNone/>
            </a:pPr>
            <a:endParaRPr lang="en-US" sz="2600" dirty="0" smtClean="0"/>
          </a:p>
          <a:p>
            <a:endParaRPr lang="en-US" sz="2600" dirty="0" smtClean="0"/>
          </a:p>
        </p:txBody>
      </p:sp>
      <p:pic>
        <p:nvPicPr>
          <p:cNvPr id="3" name="Picture 2"/>
          <p:cNvPicPr>
            <a:picLocks noChangeAspect="1"/>
          </p:cNvPicPr>
          <p:nvPr/>
        </p:nvPicPr>
        <p:blipFill>
          <a:blip r:embed="rId3"/>
          <a:stretch>
            <a:fillRect/>
          </a:stretch>
        </p:blipFill>
        <p:spPr>
          <a:xfrm>
            <a:off x="5468655" y="3587723"/>
            <a:ext cx="2075145" cy="1874324"/>
          </a:xfrm>
          <a:prstGeom prst="rect">
            <a:avLst/>
          </a:prstGeom>
        </p:spPr>
      </p:pic>
    </p:spTree>
    <p:extLst>
      <p:ext uri="{BB962C8B-B14F-4D97-AF65-F5344CB8AC3E}">
        <p14:creationId xmlns:p14="http://schemas.microsoft.com/office/powerpoint/2010/main" val="92440892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Glycemic control</a:t>
            </a:r>
            <a:endParaRPr lang="en-US" sz="4000"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a:lnSpc>
                <a:spcPct val="80000"/>
              </a:lnSpc>
            </a:pPr>
            <a:endParaRPr lang="en-US" sz="2200" dirty="0" smtClean="0"/>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2122197"/>
            <a:ext cx="7543800" cy="3131108"/>
          </a:xfrm>
          <a:prstGeom prst="rect">
            <a:avLst/>
          </a:prstGeom>
        </p:spPr>
        <p:txBody>
          <a:bodyPr vert="horz" lIns="91440" tIns="45720" rIns="91440" bIns="45720" rtlCol="0" anchor="t" anchorCtr="0">
            <a:normAutofit lnSpcReduction="1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r>
              <a:rPr lang="en-US" sz="2600" dirty="0" smtClean="0"/>
              <a:t>Retrospective study</a:t>
            </a:r>
          </a:p>
          <a:p>
            <a:r>
              <a:rPr lang="en-US" sz="2600" dirty="0" smtClean="0"/>
              <a:t>52 dogs and 70 cats with head trauma</a:t>
            </a:r>
          </a:p>
          <a:p>
            <a:r>
              <a:rPr lang="en-US" sz="2600" dirty="0" smtClean="0"/>
              <a:t>Classified as mild, moderate or severe head injury</a:t>
            </a:r>
          </a:p>
          <a:p>
            <a:r>
              <a:rPr lang="en-US" sz="2600" dirty="0" smtClean="0"/>
              <a:t>Compared to controls</a:t>
            </a:r>
          </a:p>
          <a:p>
            <a:r>
              <a:rPr lang="en-US" sz="2600" dirty="0" smtClean="0"/>
              <a:t>BG collected within 1 hour</a:t>
            </a:r>
          </a:p>
          <a:p>
            <a:r>
              <a:rPr lang="en-US" sz="2600" dirty="0" smtClean="0"/>
              <a:t>Findings: [BG] was significantly associated with severity of head trauma but not with outcome</a:t>
            </a:r>
          </a:p>
        </p:txBody>
      </p:sp>
      <p:pic>
        <p:nvPicPr>
          <p:cNvPr id="3" name="Picture 2"/>
          <p:cNvPicPr>
            <a:picLocks noChangeAspect="1"/>
          </p:cNvPicPr>
          <p:nvPr/>
        </p:nvPicPr>
        <p:blipFill>
          <a:blip r:embed="rId3"/>
          <a:stretch>
            <a:fillRect/>
          </a:stretch>
        </p:blipFill>
        <p:spPr>
          <a:xfrm>
            <a:off x="762000" y="556656"/>
            <a:ext cx="7543800" cy="1385917"/>
          </a:xfrm>
          <a:prstGeom prst="rect">
            <a:avLst/>
          </a:prstGeom>
        </p:spPr>
        <p:style>
          <a:lnRef idx="2">
            <a:schemeClr val="dk1"/>
          </a:lnRef>
          <a:fillRef idx="1">
            <a:schemeClr val="lt1"/>
          </a:fillRef>
          <a:effectRef idx="0">
            <a:schemeClr val="dk1"/>
          </a:effectRef>
          <a:fontRef idx="minor">
            <a:schemeClr val="dk1"/>
          </a:fontRef>
        </p:style>
      </p:pic>
      <p:sp>
        <p:nvSpPr>
          <p:cNvPr id="4" name="TextBox 3"/>
          <p:cNvSpPr txBox="1"/>
          <p:nvPr/>
        </p:nvSpPr>
        <p:spPr>
          <a:xfrm>
            <a:off x="5547468" y="6297010"/>
            <a:ext cx="275833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smtClean="0"/>
              <a:t>JAVMA 2001; 218(7): 1124</a:t>
            </a:r>
            <a:endParaRPr lang="en-US" dirty="0"/>
          </a:p>
        </p:txBody>
      </p:sp>
    </p:spTree>
    <p:extLst>
      <p:ext uri="{BB962C8B-B14F-4D97-AF65-F5344CB8AC3E}">
        <p14:creationId xmlns:p14="http://schemas.microsoft.com/office/powerpoint/2010/main" val="60270211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Glycemic control</a:t>
            </a:r>
            <a:endParaRPr lang="en-US" sz="4000"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a:lnSpc>
                <a:spcPct val="80000"/>
              </a:lnSpc>
            </a:pPr>
            <a:endParaRPr lang="en-US" sz="2200" dirty="0" smtClean="0"/>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591432"/>
            <a:ext cx="7543800" cy="4331367"/>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nSpc>
                <a:spcPct val="80000"/>
              </a:lnSpc>
              <a:buNone/>
            </a:pPr>
            <a:endParaRPr lang="en-US" sz="2600" u="sng" dirty="0" smtClean="0"/>
          </a:p>
          <a:p>
            <a:endParaRPr lang="en-US" sz="2600" dirty="0" smtClean="0"/>
          </a:p>
          <a:p>
            <a:pPr marL="0" indent="0">
              <a:buNone/>
            </a:pPr>
            <a:r>
              <a:rPr lang="en-US" sz="2600" dirty="0" smtClean="0"/>
              <a:t>Possible mechanisms for potentiating injury</a:t>
            </a:r>
          </a:p>
          <a:p>
            <a:pPr marL="514350" indent="-514350">
              <a:buFont typeface="+mj-lt"/>
              <a:buAutoNum type="arabicPeriod"/>
            </a:pPr>
            <a:r>
              <a:rPr lang="en-US" sz="2600" dirty="0" smtClean="0"/>
              <a:t>Increase in ROS</a:t>
            </a:r>
          </a:p>
          <a:p>
            <a:pPr marL="514350" indent="-514350">
              <a:buFont typeface="+mj-lt"/>
              <a:buAutoNum type="arabicPeriod"/>
            </a:pPr>
            <a:r>
              <a:rPr lang="en-US" sz="2600" dirty="0" smtClean="0"/>
              <a:t>EAA release</a:t>
            </a:r>
          </a:p>
          <a:p>
            <a:pPr marL="514350" indent="-514350">
              <a:buFont typeface="+mj-lt"/>
              <a:buAutoNum type="arabicPeriod"/>
            </a:pPr>
            <a:r>
              <a:rPr lang="en-US" sz="2600" dirty="0" smtClean="0"/>
              <a:t>Cerebral edema</a:t>
            </a:r>
          </a:p>
          <a:p>
            <a:pPr marL="514350" indent="-514350">
              <a:buFont typeface="+mj-lt"/>
              <a:buAutoNum type="arabicPeriod"/>
            </a:pPr>
            <a:r>
              <a:rPr lang="en-US" sz="2600" dirty="0" smtClean="0"/>
              <a:t>Cerebral acidosis</a:t>
            </a:r>
          </a:p>
          <a:p>
            <a:pPr marL="514350" indent="-514350">
              <a:buFont typeface="+mj-lt"/>
              <a:buAutoNum type="arabicPeriod"/>
            </a:pPr>
            <a:r>
              <a:rPr lang="en-US" sz="2600" dirty="0" smtClean="0"/>
              <a:t>Alters cerebral vasculature</a:t>
            </a:r>
          </a:p>
          <a:p>
            <a:endParaRPr lang="en-US" sz="2600" dirty="0" smtClean="0"/>
          </a:p>
        </p:txBody>
      </p:sp>
    </p:spTree>
    <p:extLst>
      <p:ext uri="{BB962C8B-B14F-4D97-AF65-F5344CB8AC3E}">
        <p14:creationId xmlns:p14="http://schemas.microsoft.com/office/powerpoint/2010/main" val="115341679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Glycemic control</a:t>
            </a:r>
            <a:endParaRPr lang="en-US" sz="4000"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a:lnSpc>
                <a:spcPct val="80000"/>
              </a:lnSpc>
            </a:pPr>
            <a:endParaRPr lang="en-US" sz="2200" dirty="0" smtClean="0"/>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591432"/>
            <a:ext cx="7543800" cy="4661873"/>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endParaRPr lang="en-US" sz="2600" dirty="0" smtClean="0"/>
          </a:p>
          <a:p>
            <a:r>
              <a:rPr lang="en-US" sz="2600" dirty="0" smtClean="0"/>
              <a:t>Regulation of BG has been shown to be detrimental, no longer recommended</a:t>
            </a:r>
          </a:p>
          <a:p>
            <a:r>
              <a:rPr lang="en-US" sz="2600" dirty="0" err="1" smtClean="0"/>
              <a:t>Oddo</a:t>
            </a:r>
            <a:r>
              <a:rPr lang="en-US" sz="2600" dirty="0" smtClean="0"/>
              <a:t> et al. </a:t>
            </a:r>
            <a:r>
              <a:rPr lang="en-US" sz="2600" i="1" dirty="0" smtClean="0"/>
              <a:t>CCM</a:t>
            </a:r>
            <a:r>
              <a:rPr lang="en-US" sz="2600" dirty="0" smtClean="0"/>
              <a:t> 2008 36(12); 3233</a:t>
            </a:r>
          </a:p>
          <a:p>
            <a:pPr lvl="2"/>
            <a:r>
              <a:rPr lang="en-US" dirty="0" smtClean="0"/>
              <a:t>Tight glycemic control was associated with decreased cerebral extracellular glucose </a:t>
            </a:r>
            <a:r>
              <a:rPr lang="en-US" dirty="0" err="1" smtClean="0"/>
              <a:t>availablity</a:t>
            </a:r>
            <a:r>
              <a:rPr lang="en-US" dirty="0" smtClean="0">
                <a:solidFill>
                  <a:srgbClr val="000000"/>
                </a:solidFill>
              </a:rPr>
              <a:t>, increased prevalence of brain energy crisis, which in turn was correlated with increases in mortality</a:t>
            </a:r>
          </a:p>
          <a:p>
            <a:r>
              <a:rPr lang="en-US" sz="2600" dirty="0" err="1" smtClean="0">
                <a:solidFill>
                  <a:srgbClr val="000000"/>
                </a:solidFill>
              </a:rPr>
              <a:t>Helbok</a:t>
            </a:r>
            <a:r>
              <a:rPr lang="en-US" sz="2600" dirty="0" smtClean="0">
                <a:solidFill>
                  <a:srgbClr val="000000"/>
                </a:solidFill>
              </a:rPr>
              <a:t> et al. </a:t>
            </a:r>
            <a:r>
              <a:rPr lang="en-US" sz="2600" i="1" dirty="0" err="1" smtClean="0">
                <a:solidFill>
                  <a:srgbClr val="000000"/>
                </a:solidFill>
              </a:rPr>
              <a:t>Neurocrit</a:t>
            </a:r>
            <a:r>
              <a:rPr lang="en-US" sz="2600" i="1" dirty="0" smtClean="0">
                <a:solidFill>
                  <a:srgbClr val="000000"/>
                </a:solidFill>
              </a:rPr>
              <a:t> Care</a:t>
            </a:r>
            <a:r>
              <a:rPr lang="en-US" sz="2600" dirty="0" smtClean="0">
                <a:solidFill>
                  <a:srgbClr val="000000"/>
                </a:solidFill>
              </a:rPr>
              <a:t> 2010; </a:t>
            </a:r>
            <a:r>
              <a:rPr lang="en-US" sz="2600" dirty="0" smtClean="0"/>
              <a:t>12: 317</a:t>
            </a:r>
            <a:r>
              <a:rPr lang="en-US" sz="2600" i="1" dirty="0" smtClean="0"/>
              <a:t> </a:t>
            </a:r>
            <a:endParaRPr lang="en-US" sz="2600" dirty="0" smtClean="0"/>
          </a:p>
          <a:p>
            <a:pPr lvl="2"/>
            <a:r>
              <a:rPr lang="en-US" dirty="0"/>
              <a:t>Acute reductions in serum glucose, even </a:t>
            </a:r>
            <a:r>
              <a:rPr lang="en-US" dirty="0" smtClean="0"/>
              <a:t>to levels </a:t>
            </a:r>
            <a:r>
              <a:rPr lang="en-US" dirty="0"/>
              <a:t>within the normal range, may be associated </a:t>
            </a:r>
            <a:r>
              <a:rPr lang="en-US" dirty="0" smtClean="0"/>
              <a:t>with brain </a:t>
            </a:r>
            <a:r>
              <a:rPr lang="en-US" dirty="0"/>
              <a:t>energy metabolic crisis and LPR elevation in </a:t>
            </a:r>
            <a:r>
              <a:rPr lang="en-US" dirty="0" smtClean="0"/>
              <a:t>poor grade </a:t>
            </a:r>
            <a:r>
              <a:rPr lang="en-US" dirty="0"/>
              <a:t>SAH patients</a:t>
            </a:r>
            <a:endParaRPr lang="en-US" dirty="0" smtClean="0"/>
          </a:p>
        </p:txBody>
      </p:sp>
    </p:spTree>
    <p:extLst>
      <p:ext uri="{BB962C8B-B14F-4D97-AF65-F5344CB8AC3E}">
        <p14:creationId xmlns:p14="http://schemas.microsoft.com/office/powerpoint/2010/main" val="3320129198"/>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Hypothermia</a:t>
            </a:r>
            <a:endParaRPr lang="en-US" sz="4000" dirty="0"/>
          </a:p>
        </p:txBody>
      </p:sp>
      <p:sp>
        <p:nvSpPr>
          <p:cNvPr id="5" name="Content Placeholder 2"/>
          <p:cNvSpPr txBox="1">
            <a:spLocks/>
          </p:cNvSpPr>
          <p:nvPr/>
        </p:nvSpPr>
        <p:spPr>
          <a:xfrm>
            <a:off x="762000" y="608827"/>
            <a:ext cx="7543800" cy="3496406"/>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r>
              <a:rPr lang="en-US" sz="2600" dirty="0" smtClean="0"/>
              <a:t>Mechanism of decreasing secondary injury </a:t>
            </a:r>
            <a:r>
              <a:rPr lang="en-US" sz="2600" dirty="0" smtClean="0"/>
              <a:t>not </a:t>
            </a:r>
            <a:r>
              <a:rPr lang="en-US" sz="2600" dirty="0" smtClean="0"/>
              <a:t>well defined</a:t>
            </a:r>
          </a:p>
          <a:p>
            <a:r>
              <a:rPr lang="en-US" sz="2600" dirty="0" smtClean="0"/>
              <a:t>Traditionally thought to decrease metabolism</a:t>
            </a:r>
          </a:p>
          <a:p>
            <a:r>
              <a:rPr lang="en-US" sz="2600" dirty="0" smtClean="0"/>
              <a:t>Now, suspect that it leads to a decrease in the release of EAA </a:t>
            </a:r>
            <a:r>
              <a:rPr lang="en-US" sz="2600" dirty="0" smtClean="0">
                <a:sym typeface="Wingdings"/>
              </a:rPr>
              <a:t> inhibition of post-traumatic inflammatory responses</a:t>
            </a:r>
            <a:endParaRPr lang="en-US" sz="2600" dirty="0" smtClean="0"/>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591432"/>
            <a:ext cx="7543800" cy="4661873"/>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endParaRPr lang="en-US" sz="2600" dirty="0" smtClean="0"/>
          </a:p>
        </p:txBody>
      </p:sp>
      <p:pic>
        <p:nvPicPr>
          <p:cNvPr id="4" name="Picture 3"/>
          <p:cNvPicPr>
            <a:picLocks noChangeAspect="1"/>
          </p:cNvPicPr>
          <p:nvPr/>
        </p:nvPicPr>
        <p:blipFill>
          <a:blip r:embed="rId3"/>
          <a:stretch>
            <a:fillRect/>
          </a:stretch>
        </p:blipFill>
        <p:spPr>
          <a:xfrm>
            <a:off x="4687342" y="3774727"/>
            <a:ext cx="3618458" cy="2150704"/>
          </a:xfrm>
          <a:prstGeom prst="rect">
            <a:avLst/>
          </a:prstGeom>
        </p:spPr>
      </p:pic>
    </p:spTree>
    <p:extLst>
      <p:ext uri="{BB962C8B-B14F-4D97-AF65-F5344CB8AC3E}">
        <p14:creationId xmlns:p14="http://schemas.microsoft.com/office/powerpoint/2010/main" val="918740223"/>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7135980" cy="918894"/>
          </a:xfrm>
        </p:spPr>
        <p:txBody>
          <a:bodyPr>
            <a:normAutofit/>
          </a:bodyPr>
          <a:lstStyle/>
          <a:p>
            <a:r>
              <a:rPr lang="en-US" sz="4000" dirty="0" smtClean="0"/>
              <a:t>Hypothermia-canine case report</a:t>
            </a:r>
            <a:endParaRPr lang="en-US" sz="4000"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endParaRPr lang="en-US" sz="2600" dirty="0" smtClean="0"/>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591432"/>
            <a:ext cx="7543800" cy="4661873"/>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endParaRPr lang="en-US" sz="2600" dirty="0" smtClean="0"/>
          </a:p>
        </p:txBody>
      </p:sp>
      <p:pic>
        <p:nvPicPr>
          <p:cNvPr id="3" name="Picture 2"/>
          <p:cNvPicPr>
            <a:picLocks noChangeAspect="1"/>
          </p:cNvPicPr>
          <p:nvPr/>
        </p:nvPicPr>
        <p:blipFill>
          <a:blip r:embed="rId3"/>
          <a:stretch>
            <a:fillRect/>
          </a:stretch>
        </p:blipFill>
        <p:spPr>
          <a:xfrm>
            <a:off x="588035" y="557092"/>
            <a:ext cx="7884027" cy="4812739"/>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99227313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Patient assessment- Hypoxia</a:t>
            </a:r>
            <a:endParaRPr lang="en-US" sz="4000" dirty="0"/>
          </a:p>
        </p:txBody>
      </p:sp>
      <p:sp>
        <p:nvSpPr>
          <p:cNvPr id="5" name="Content Placeholder 4"/>
          <p:cNvSpPr>
            <a:spLocks noGrp="1"/>
          </p:cNvSpPr>
          <p:nvPr>
            <p:ph idx="1"/>
          </p:nvPr>
        </p:nvSpPr>
        <p:spPr>
          <a:xfrm>
            <a:off x="591480" y="695802"/>
            <a:ext cx="5392894" cy="4888010"/>
          </a:xfrm>
        </p:spPr>
        <p:txBody>
          <a:bodyPr>
            <a:normAutofit/>
          </a:bodyPr>
          <a:lstStyle/>
          <a:p>
            <a:r>
              <a:rPr lang="en-US" sz="2600" dirty="0" smtClean="0"/>
              <a:t>Respiratory function often altered in TBI patients</a:t>
            </a:r>
          </a:p>
          <a:p>
            <a:r>
              <a:rPr lang="en-US" sz="2600" dirty="0" smtClean="0"/>
              <a:t>Can arise from:</a:t>
            </a:r>
          </a:p>
          <a:p>
            <a:pPr lvl="2"/>
            <a:r>
              <a:rPr lang="en-US" sz="2200" dirty="0" smtClean="0"/>
              <a:t>Altered drive</a:t>
            </a:r>
          </a:p>
          <a:p>
            <a:pPr lvl="2"/>
            <a:r>
              <a:rPr lang="en-US" sz="2200" dirty="0" smtClean="0"/>
              <a:t>Pulmonary injury</a:t>
            </a:r>
          </a:p>
          <a:p>
            <a:pPr lvl="2"/>
            <a:r>
              <a:rPr lang="en-US" sz="2200" dirty="0" smtClean="0"/>
              <a:t>Pleural space disease</a:t>
            </a:r>
          </a:p>
          <a:p>
            <a:pPr lvl="2"/>
            <a:r>
              <a:rPr lang="en-US" sz="2200" dirty="0" smtClean="0"/>
              <a:t>Chest wall abnormalities</a:t>
            </a:r>
          </a:p>
          <a:p>
            <a:pPr lvl="2"/>
            <a:r>
              <a:rPr lang="en-US" sz="2200" dirty="0" smtClean="0"/>
              <a:t>Diaphragmatic hernias</a:t>
            </a:r>
          </a:p>
          <a:p>
            <a:pPr lvl="2"/>
            <a:r>
              <a:rPr lang="en-US" sz="2200" dirty="0" smtClean="0"/>
              <a:t>Neurogenic pulmonary edema</a:t>
            </a:r>
          </a:p>
          <a:p>
            <a:endParaRPr lang="en-US" sz="2600" dirty="0" smtClean="0"/>
          </a:p>
        </p:txBody>
      </p:sp>
      <p:pic>
        <p:nvPicPr>
          <p:cNvPr id="4" name="Picture 3"/>
          <p:cNvPicPr>
            <a:picLocks noChangeAspect="1"/>
          </p:cNvPicPr>
          <p:nvPr/>
        </p:nvPicPr>
        <p:blipFill>
          <a:blip r:embed="rId3"/>
          <a:stretch>
            <a:fillRect/>
          </a:stretch>
        </p:blipFill>
        <p:spPr>
          <a:xfrm>
            <a:off x="5358101" y="1847489"/>
            <a:ext cx="3538730" cy="2335562"/>
          </a:xfrm>
          <a:prstGeom prst="rect">
            <a:avLst/>
          </a:prstGeom>
        </p:spPr>
      </p:pic>
    </p:spTree>
    <p:extLst>
      <p:ext uri="{BB962C8B-B14F-4D97-AF65-F5344CB8AC3E}">
        <p14:creationId xmlns:p14="http://schemas.microsoft.com/office/powerpoint/2010/main" val="410266425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Hypothermia- BTF guidelines</a:t>
            </a:r>
            <a:endParaRPr lang="en-US" sz="4000" dirty="0"/>
          </a:p>
        </p:txBody>
      </p:sp>
      <p:sp>
        <p:nvSpPr>
          <p:cNvPr id="4" name="Content Placeholder 3"/>
          <p:cNvSpPr>
            <a:spLocks noGrp="1"/>
          </p:cNvSpPr>
          <p:nvPr>
            <p:ph idx="1"/>
          </p:nvPr>
        </p:nvSpPr>
        <p:spPr>
          <a:xfrm>
            <a:off x="762000" y="957942"/>
            <a:ext cx="7543800" cy="3886200"/>
          </a:xfrm>
        </p:spPr>
        <p:txBody>
          <a:bodyPr/>
          <a:lstStyle/>
          <a:p>
            <a:r>
              <a:rPr lang="en-US" dirty="0" smtClean="0"/>
              <a:t>Preliminary </a:t>
            </a:r>
            <a:r>
              <a:rPr lang="en-US" dirty="0"/>
              <a:t>findings suggest that a greater decrease in mortality risk is observed when target temperatures are maintained for more than 48hrs. </a:t>
            </a:r>
            <a:endParaRPr lang="en-US" dirty="0" smtClean="0"/>
          </a:p>
          <a:p>
            <a:r>
              <a:rPr lang="en-US" dirty="0" smtClean="0"/>
              <a:t>Prophylactic </a:t>
            </a:r>
            <a:r>
              <a:rPr lang="en-US" dirty="0"/>
              <a:t>hypothermia is associated with significantly higher Glasgow Outcome Scale scores when compared to controls</a:t>
            </a:r>
          </a:p>
          <a:p>
            <a:endParaRPr lang="en-US"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endParaRPr lang="en-US" sz="2600" dirty="0" smtClean="0"/>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591432"/>
            <a:ext cx="7543800" cy="4661873"/>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endParaRPr lang="en-US" sz="2600" dirty="0" smtClean="0"/>
          </a:p>
        </p:txBody>
      </p:sp>
    </p:spTree>
    <p:extLst>
      <p:ext uri="{BB962C8B-B14F-4D97-AF65-F5344CB8AC3E}">
        <p14:creationId xmlns:p14="http://schemas.microsoft.com/office/powerpoint/2010/main" val="3042996465"/>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Hypothermia</a:t>
            </a:r>
            <a:endParaRPr lang="en-US" sz="4000" dirty="0"/>
          </a:p>
        </p:txBody>
      </p:sp>
      <p:sp>
        <p:nvSpPr>
          <p:cNvPr id="5" name="Content Placeholder 2"/>
          <p:cNvSpPr txBox="1">
            <a:spLocks/>
          </p:cNvSpPr>
          <p:nvPr/>
        </p:nvSpPr>
        <p:spPr>
          <a:xfrm>
            <a:off x="4853604" y="782777"/>
            <a:ext cx="3452195" cy="4470528"/>
          </a:xfrm>
          <a:prstGeom prst="rect">
            <a:avLst/>
          </a:prstGeom>
        </p:spPr>
        <p:txBody>
          <a:bodyPr vert="horz" lIns="91440" tIns="45720" rIns="91440" bIns="45720" rtlCol="0" anchor="t" anchorCtr="0">
            <a:normAutofit lnSpcReduction="1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r>
              <a:rPr lang="en-US" sz="2600" u="sng" dirty="0" smtClean="0"/>
              <a:t>DISADVANTAGES</a:t>
            </a:r>
            <a:r>
              <a:rPr lang="en-US" sz="2600" dirty="0" smtClean="0"/>
              <a:t>:</a:t>
            </a:r>
          </a:p>
          <a:p>
            <a:pPr marL="0" indent="0">
              <a:buNone/>
            </a:pPr>
            <a:endParaRPr lang="en-US" sz="2600" u="sng" dirty="0"/>
          </a:p>
          <a:p>
            <a:pPr marL="514350" indent="-514350">
              <a:buFont typeface="+mj-lt"/>
              <a:buAutoNum type="arabicPeriod"/>
            </a:pPr>
            <a:r>
              <a:rPr lang="en-US" sz="2600" dirty="0" smtClean="0"/>
              <a:t>Coagulation disorders</a:t>
            </a:r>
          </a:p>
          <a:p>
            <a:pPr marL="514350" indent="-514350">
              <a:buFont typeface="+mj-lt"/>
              <a:buAutoNum type="arabicPeriod"/>
            </a:pPr>
            <a:r>
              <a:rPr lang="en-US" sz="2600" dirty="0" smtClean="0"/>
              <a:t>Increased susceptibility to infections</a:t>
            </a:r>
          </a:p>
          <a:p>
            <a:pPr marL="514350" indent="-514350">
              <a:buFont typeface="+mj-lt"/>
              <a:buAutoNum type="arabicPeriod"/>
            </a:pPr>
            <a:r>
              <a:rPr lang="en-US" sz="2600" dirty="0" smtClean="0"/>
              <a:t>Hypotension</a:t>
            </a:r>
          </a:p>
          <a:p>
            <a:pPr marL="514350" indent="-514350">
              <a:buFont typeface="+mj-lt"/>
              <a:buAutoNum type="arabicPeriod"/>
            </a:pPr>
            <a:r>
              <a:rPr lang="en-US" sz="2600" dirty="0" err="1" smtClean="0"/>
              <a:t>Bradycardia</a:t>
            </a:r>
            <a:endParaRPr lang="en-US" sz="2600" dirty="0" smtClean="0"/>
          </a:p>
          <a:p>
            <a:pPr marL="514350" indent="-514350">
              <a:buFont typeface="+mj-lt"/>
              <a:buAutoNum type="arabicPeriod"/>
            </a:pPr>
            <a:r>
              <a:rPr lang="en-US" sz="2600" dirty="0" smtClean="0"/>
              <a:t>Arrhythmias</a:t>
            </a:r>
          </a:p>
          <a:p>
            <a:pPr marL="0" indent="0">
              <a:buNone/>
            </a:pPr>
            <a:endParaRPr lang="en-US" sz="2600" dirty="0" smtClean="0"/>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591432"/>
            <a:ext cx="7543800" cy="4661873"/>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endParaRPr lang="en-US" sz="2600" dirty="0" smtClean="0"/>
          </a:p>
        </p:txBody>
      </p:sp>
      <p:pic>
        <p:nvPicPr>
          <p:cNvPr id="3" name="Picture 2"/>
          <p:cNvPicPr>
            <a:picLocks noChangeAspect="1"/>
          </p:cNvPicPr>
          <p:nvPr/>
        </p:nvPicPr>
        <p:blipFill>
          <a:blip r:embed="rId3"/>
          <a:stretch>
            <a:fillRect/>
          </a:stretch>
        </p:blipFill>
        <p:spPr>
          <a:xfrm>
            <a:off x="379278" y="782777"/>
            <a:ext cx="4091605" cy="3305744"/>
          </a:xfrm>
          <a:prstGeom prst="rect">
            <a:avLst/>
          </a:prstGeom>
        </p:spPr>
      </p:pic>
    </p:spTree>
    <p:extLst>
      <p:ext uri="{BB962C8B-B14F-4D97-AF65-F5344CB8AC3E}">
        <p14:creationId xmlns:p14="http://schemas.microsoft.com/office/powerpoint/2010/main" val="4028297525"/>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Hypothermia</a:t>
            </a:r>
            <a:endParaRPr lang="en-US" sz="4000" dirty="0"/>
          </a:p>
        </p:txBody>
      </p:sp>
      <p:sp>
        <p:nvSpPr>
          <p:cNvPr id="8" name="Content Placeholder 7"/>
          <p:cNvSpPr>
            <a:spLocks noGrp="1"/>
          </p:cNvSpPr>
          <p:nvPr>
            <p:ph idx="1"/>
          </p:nvPr>
        </p:nvSpPr>
        <p:spPr>
          <a:xfrm>
            <a:off x="762000" y="1391604"/>
            <a:ext cx="7543800" cy="3489013"/>
          </a:xfrm>
        </p:spPr>
        <p:txBody>
          <a:bodyPr/>
          <a:lstStyle/>
          <a:p>
            <a:r>
              <a:rPr lang="en-US" dirty="0" smtClean="0"/>
              <a:t>Meta-analysis</a:t>
            </a:r>
          </a:p>
          <a:p>
            <a:r>
              <a:rPr lang="en-US" dirty="0" smtClean="0"/>
              <a:t>Patients were cooled by surface cooling with ice as well as NG lavage with ice water</a:t>
            </a:r>
          </a:p>
          <a:p>
            <a:r>
              <a:rPr lang="en-US" dirty="0" smtClean="0"/>
              <a:t>Temperature was maintained at 33°C for 48hrs</a:t>
            </a:r>
          </a:p>
          <a:p>
            <a:r>
              <a:rPr lang="en-US" dirty="0" smtClean="0"/>
              <a:t>Determined that more complications were seen with hypothermia but no difference in mortality</a:t>
            </a:r>
          </a:p>
          <a:p>
            <a:endParaRPr lang="en-US"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endParaRPr lang="en-US" sz="2600" dirty="0" smtClean="0"/>
          </a:p>
        </p:txBody>
      </p:sp>
      <p:sp>
        <p:nvSpPr>
          <p:cNvPr id="9" name="Content Placeholder 2"/>
          <p:cNvSpPr txBox="1">
            <a:spLocks/>
          </p:cNvSpPr>
          <p:nvPr/>
        </p:nvSpPr>
        <p:spPr>
          <a:xfrm>
            <a:off x="762000" y="1408999"/>
            <a:ext cx="7543800" cy="4053048"/>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591432"/>
            <a:ext cx="7543800" cy="4661873"/>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endParaRPr lang="en-US" sz="2600" dirty="0" smtClean="0"/>
          </a:p>
        </p:txBody>
      </p:sp>
      <p:sp>
        <p:nvSpPr>
          <p:cNvPr id="3" name="TextBox 2"/>
          <p:cNvSpPr txBox="1"/>
          <p:nvPr/>
        </p:nvSpPr>
        <p:spPr>
          <a:xfrm>
            <a:off x="3125106" y="6356866"/>
            <a:ext cx="520923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smtClean="0"/>
              <a:t>National Acute Brain Injury Study. </a:t>
            </a:r>
            <a:r>
              <a:rPr lang="en-US" i="1" dirty="0" smtClean="0"/>
              <a:t>JNT </a:t>
            </a:r>
            <a:r>
              <a:rPr lang="en-US" dirty="0" smtClean="0"/>
              <a:t>2008; 25: 62</a:t>
            </a:r>
            <a:endParaRPr lang="en-US" dirty="0"/>
          </a:p>
        </p:txBody>
      </p:sp>
    </p:spTree>
    <p:extLst>
      <p:ext uri="{BB962C8B-B14F-4D97-AF65-F5344CB8AC3E}">
        <p14:creationId xmlns:p14="http://schemas.microsoft.com/office/powerpoint/2010/main" val="2592908966"/>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Anti-</a:t>
            </a:r>
            <a:r>
              <a:rPr lang="en-US" sz="4000" dirty="0" err="1" smtClean="0"/>
              <a:t>convulsant</a:t>
            </a:r>
            <a:r>
              <a:rPr lang="en-US" sz="4000" dirty="0" smtClean="0"/>
              <a:t> treatment</a:t>
            </a:r>
            <a:endParaRPr lang="en-US" sz="4000"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ctr" anchorCtr="0">
            <a:normAutofit fontScale="92500" lnSpcReduction="1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r>
              <a:rPr lang="en-US" sz="2600" dirty="0" smtClean="0"/>
              <a:t>Seizure activity complicates between 4-50% of cases involving TBI in humans</a:t>
            </a:r>
          </a:p>
          <a:p>
            <a:r>
              <a:rPr lang="en-US" sz="2600" dirty="0" smtClean="0"/>
              <a:t>People who have at least one seizure after TBI have 86% risk of additional seizures within next 2 years.</a:t>
            </a:r>
          </a:p>
          <a:p>
            <a:r>
              <a:rPr lang="en-US" sz="2600" dirty="0" smtClean="0"/>
              <a:t>In veterinary medicine this incidence is believed to be low</a:t>
            </a:r>
          </a:p>
          <a:p>
            <a:r>
              <a:rPr lang="en-US" sz="2600" dirty="0" smtClean="0"/>
              <a:t>Risk factors:</a:t>
            </a:r>
          </a:p>
          <a:p>
            <a:pPr lvl="2"/>
            <a:r>
              <a:rPr lang="en-US" dirty="0" smtClean="0"/>
              <a:t>Injury severity</a:t>
            </a:r>
          </a:p>
          <a:p>
            <a:pPr lvl="2"/>
            <a:r>
              <a:rPr lang="en-US" dirty="0" smtClean="0"/>
              <a:t>Depressed skull fractures</a:t>
            </a:r>
          </a:p>
          <a:p>
            <a:pPr lvl="2"/>
            <a:r>
              <a:rPr lang="en-US" dirty="0" smtClean="0"/>
              <a:t>Epidural/Subdural/</a:t>
            </a:r>
            <a:r>
              <a:rPr lang="en-US" dirty="0" err="1" smtClean="0"/>
              <a:t>Intracerebral</a:t>
            </a:r>
            <a:r>
              <a:rPr lang="en-US" dirty="0" smtClean="0"/>
              <a:t> hematomas</a:t>
            </a:r>
          </a:p>
          <a:p>
            <a:pPr lvl="2"/>
            <a:r>
              <a:rPr lang="en-US" dirty="0" smtClean="0"/>
              <a:t>Penetrating head wounds</a:t>
            </a:r>
          </a:p>
          <a:p>
            <a:pPr lvl="2"/>
            <a:r>
              <a:rPr lang="en-US" dirty="0" smtClean="0"/>
              <a:t>Seizure within first 24hrs of injury</a:t>
            </a:r>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591432"/>
            <a:ext cx="7543800" cy="4661873"/>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endParaRPr lang="en-US" sz="2600" dirty="0" smtClean="0"/>
          </a:p>
        </p:txBody>
      </p:sp>
    </p:spTree>
    <p:extLst>
      <p:ext uri="{BB962C8B-B14F-4D97-AF65-F5344CB8AC3E}">
        <p14:creationId xmlns:p14="http://schemas.microsoft.com/office/powerpoint/2010/main" val="786043142"/>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Anti-</a:t>
            </a:r>
            <a:r>
              <a:rPr lang="en-US" sz="4000" dirty="0" err="1" smtClean="0"/>
              <a:t>convulsant</a:t>
            </a:r>
            <a:r>
              <a:rPr lang="en-US" sz="4000" dirty="0" smtClean="0"/>
              <a:t> treatment</a:t>
            </a:r>
            <a:endParaRPr lang="en-US" sz="4000"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r>
              <a:rPr lang="en-US" sz="2600" dirty="0"/>
              <a:t>Prophylaxis</a:t>
            </a:r>
          </a:p>
          <a:p>
            <a:pPr lvl="2"/>
            <a:r>
              <a:rPr lang="en-US" sz="2200" dirty="0"/>
              <a:t>Reduces incidence of seizures within the 1</a:t>
            </a:r>
            <a:r>
              <a:rPr lang="en-US" sz="2200" baseline="30000" dirty="0"/>
              <a:t>st</a:t>
            </a:r>
            <a:r>
              <a:rPr lang="en-US" sz="2200" dirty="0"/>
              <a:t> week following trauma</a:t>
            </a:r>
          </a:p>
          <a:p>
            <a:pPr lvl="2"/>
            <a:r>
              <a:rPr lang="en-US" sz="2200" dirty="0" smtClean="0"/>
              <a:t>No </a:t>
            </a:r>
            <a:r>
              <a:rPr lang="en-US" sz="2200" dirty="0"/>
              <a:t>effect on intermediate or long term seizure activity</a:t>
            </a:r>
          </a:p>
          <a:p>
            <a:pPr lvl="2"/>
            <a:r>
              <a:rPr lang="en-US" sz="2200" dirty="0"/>
              <a:t>Studies have not shown that prevention of post-traumatic seizures improves outcome</a:t>
            </a:r>
          </a:p>
          <a:p>
            <a:r>
              <a:rPr lang="en-US" sz="2600" dirty="0" smtClean="0"/>
              <a:t>No data in veterinary medicine</a:t>
            </a:r>
          </a:p>
          <a:p>
            <a:r>
              <a:rPr lang="en-US" sz="2600" dirty="0" smtClean="0"/>
              <a:t>Prophylactic therapy for 7 days can be considered</a:t>
            </a:r>
          </a:p>
          <a:p>
            <a:r>
              <a:rPr lang="en-US" sz="2600" dirty="0" smtClean="0"/>
              <a:t>Therapy should always be instituted in patients that have seizures</a:t>
            </a:r>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591432"/>
            <a:ext cx="7543800" cy="4661873"/>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endParaRPr lang="en-US" sz="2600" dirty="0" smtClean="0"/>
          </a:p>
        </p:txBody>
      </p:sp>
    </p:spTree>
    <p:extLst>
      <p:ext uri="{BB962C8B-B14F-4D97-AF65-F5344CB8AC3E}">
        <p14:creationId xmlns:p14="http://schemas.microsoft.com/office/powerpoint/2010/main" val="2216321778"/>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err="1" smtClean="0"/>
              <a:t>Barbituates</a:t>
            </a:r>
            <a:endParaRPr lang="en-US" sz="4000"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r>
              <a:rPr lang="en-US" sz="2600" dirty="0" smtClean="0"/>
              <a:t>Have ability to decrease the </a:t>
            </a:r>
            <a:r>
              <a:rPr lang="en-US" sz="2600" dirty="0" smtClean="0"/>
              <a:t>energy </a:t>
            </a:r>
            <a:r>
              <a:rPr lang="en-US" sz="2600" dirty="0" smtClean="0"/>
              <a:t>demand of the cerebral tissue </a:t>
            </a:r>
            <a:r>
              <a:rPr lang="en-US" sz="2600" dirty="0" smtClean="0">
                <a:sym typeface="Wingdings"/>
              </a:rPr>
              <a:t> vasoconstriction  decrease CBF decreased ICP</a:t>
            </a:r>
          </a:p>
          <a:p>
            <a:r>
              <a:rPr lang="en-US" sz="2600" dirty="0" smtClean="0">
                <a:sym typeface="Wingdings"/>
              </a:rPr>
              <a:t>Little evidence for efficacy and some evidence for detriment to survival</a:t>
            </a:r>
          </a:p>
          <a:p>
            <a:r>
              <a:rPr lang="en-US" sz="2600" dirty="0" smtClean="0">
                <a:sym typeface="Wingdings"/>
              </a:rPr>
              <a:t>Prophylaxis did not prevent increases in ICP, and may have shown worse outcome when compared to other interventions</a:t>
            </a:r>
          </a:p>
          <a:p>
            <a:r>
              <a:rPr lang="en-US" sz="2600" dirty="0" smtClean="0">
                <a:sym typeface="Wingdings"/>
              </a:rPr>
              <a:t>Has some improvement in outcome when used as “last-resort”</a:t>
            </a:r>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591432"/>
            <a:ext cx="7543800" cy="4661873"/>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endParaRPr lang="en-US" sz="2600" dirty="0" smtClean="0"/>
          </a:p>
        </p:txBody>
      </p:sp>
    </p:spTree>
    <p:extLst>
      <p:ext uri="{BB962C8B-B14F-4D97-AF65-F5344CB8AC3E}">
        <p14:creationId xmlns:p14="http://schemas.microsoft.com/office/powerpoint/2010/main" val="2589852255"/>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Corticosteroids</a:t>
            </a:r>
            <a:endParaRPr lang="en-US" sz="4000"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r>
              <a:rPr lang="en-US" dirty="0" smtClean="0"/>
              <a:t>Contraindicated in human medicine</a:t>
            </a:r>
          </a:p>
          <a:p>
            <a:r>
              <a:rPr lang="en-US" dirty="0"/>
              <a:t>Associated with</a:t>
            </a:r>
          </a:p>
          <a:p>
            <a:pPr lvl="2"/>
            <a:r>
              <a:rPr lang="en-US" sz="2200" dirty="0"/>
              <a:t>Hyperglycemia</a:t>
            </a:r>
          </a:p>
          <a:p>
            <a:pPr lvl="2"/>
            <a:r>
              <a:rPr lang="en-US" sz="2200" dirty="0"/>
              <a:t>Immunosuppression</a:t>
            </a:r>
          </a:p>
          <a:p>
            <a:pPr lvl="2"/>
            <a:r>
              <a:rPr lang="en-US" sz="2200" dirty="0"/>
              <a:t>Delayed wound healing</a:t>
            </a:r>
          </a:p>
          <a:p>
            <a:pPr lvl="2"/>
            <a:r>
              <a:rPr lang="en-US" sz="2200" dirty="0"/>
              <a:t>Gastric ulceration</a:t>
            </a:r>
          </a:p>
          <a:p>
            <a:pPr lvl="2"/>
            <a:r>
              <a:rPr lang="en-US" sz="2200" dirty="0" err="1"/>
              <a:t>Exaccerbation</a:t>
            </a:r>
            <a:r>
              <a:rPr lang="en-US" sz="2200" dirty="0"/>
              <a:t> of catabolic state</a:t>
            </a:r>
          </a:p>
          <a:p>
            <a:r>
              <a:rPr lang="en-US" dirty="0" smtClean="0"/>
              <a:t>Recent clinical trials and meta-analysis showed that the use (including </a:t>
            </a:r>
            <a:r>
              <a:rPr lang="en-US" dirty="0" err="1" smtClean="0"/>
              <a:t>methylprednisone</a:t>
            </a:r>
            <a:r>
              <a:rPr lang="en-US" dirty="0" smtClean="0"/>
              <a:t>) increases mortality in TBI patients</a:t>
            </a:r>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591432"/>
            <a:ext cx="7543800" cy="4661873"/>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endParaRPr lang="en-US" sz="2600" dirty="0" smtClean="0"/>
          </a:p>
        </p:txBody>
      </p:sp>
      <p:pic>
        <p:nvPicPr>
          <p:cNvPr id="3" name="Picture 2"/>
          <p:cNvPicPr>
            <a:picLocks noChangeAspect="1"/>
          </p:cNvPicPr>
          <p:nvPr/>
        </p:nvPicPr>
        <p:blipFill>
          <a:blip r:embed="rId3"/>
          <a:stretch>
            <a:fillRect/>
          </a:stretch>
        </p:blipFill>
        <p:spPr>
          <a:xfrm>
            <a:off x="5808671" y="1597126"/>
            <a:ext cx="2628600" cy="1871758"/>
          </a:xfrm>
          <a:prstGeom prst="rect">
            <a:avLst/>
          </a:prstGeom>
        </p:spPr>
      </p:pic>
    </p:spTree>
    <p:extLst>
      <p:ext uri="{BB962C8B-B14F-4D97-AF65-F5344CB8AC3E}">
        <p14:creationId xmlns:p14="http://schemas.microsoft.com/office/powerpoint/2010/main" val="4017484470"/>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Corticosteroids</a:t>
            </a:r>
            <a:endParaRPr lang="en-US" sz="4000" dirty="0"/>
          </a:p>
        </p:txBody>
      </p:sp>
      <p:sp>
        <p:nvSpPr>
          <p:cNvPr id="4" name="Content Placeholder 3"/>
          <p:cNvSpPr>
            <a:spLocks noGrp="1"/>
          </p:cNvSpPr>
          <p:nvPr>
            <p:ph idx="1"/>
          </p:nvPr>
        </p:nvSpPr>
        <p:spPr>
          <a:xfrm>
            <a:off x="762000" y="2243963"/>
            <a:ext cx="7543800" cy="3357244"/>
          </a:xfrm>
        </p:spPr>
        <p:txBody>
          <a:bodyPr>
            <a:normAutofit fontScale="92500" lnSpcReduction="10000"/>
          </a:bodyPr>
          <a:lstStyle/>
          <a:p>
            <a:r>
              <a:rPr lang="en-US" dirty="0" smtClean="0"/>
              <a:t>Randomized controlled trial</a:t>
            </a:r>
          </a:p>
          <a:p>
            <a:r>
              <a:rPr lang="en-US" dirty="0" smtClean="0"/>
              <a:t>10,008 patients with TBI</a:t>
            </a:r>
          </a:p>
          <a:p>
            <a:r>
              <a:rPr lang="en-US" dirty="0" smtClean="0"/>
              <a:t>GCS </a:t>
            </a:r>
            <a:r>
              <a:rPr lang="en-US" u="sng" dirty="0"/>
              <a:t>&lt;</a:t>
            </a:r>
            <a:r>
              <a:rPr lang="en-US" dirty="0" smtClean="0"/>
              <a:t> </a:t>
            </a:r>
            <a:r>
              <a:rPr lang="en-US" dirty="0" smtClean="0"/>
              <a:t>14, within 8 </a:t>
            </a:r>
            <a:r>
              <a:rPr lang="en-US" dirty="0" err="1" smtClean="0"/>
              <a:t>hrs</a:t>
            </a:r>
            <a:r>
              <a:rPr lang="en-US" dirty="0" smtClean="0"/>
              <a:t> of injury</a:t>
            </a:r>
          </a:p>
          <a:p>
            <a:r>
              <a:rPr lang="en-US" dirty="0" smtClean="0"/>
              <a:t>48hrs of corticosteroid infusion v. placebo</a:t>
            </a:r>
          </a:p>
          <a:p>
            <a:r>
              <a:rPr lang="en-US" dirty="0" smtClean="0"/>
              <a:t>Followed for 6 months</a:t>
            </a:r>
          </a:p>
          <a:p>
            <a:r>
              <a:rPr lang="en-US" dirty="0" smtClean="0"/>
              <a:t>Risk of death was higher in corticosteroid group (25.7% v. 22.3%) as was the risk of severe disability</a:t>
            </a:r>
          </a:p>
          <a:p>
            <a:r>
              <a:rPr lang="en-US" dirty="0"/>
              <a:t>Conclusions: </a:t>
            </a:r>
            <a:r>
              <a:rPr lang="en-US" dirty="0" smtClean="0"/>
              <a:t>Corticosteroids not recommended for routine treatment of head trauma</a:t>
            </a:r>
          </a:p>
          <a:p>
            <a:endParaRPr lang="en-US" dirty="0"/>
          </a:p>
        </p:txBody>
      </p:sp>
      <p:sp>
        <p:nvSpPr>
          <p:cNvPr id="5" name="Content Placeholder 2"/>
          <p:cNvSpPr txBox="1">
            <a:spLocks/>
          </p:cNvSpPr>
          <p:nvPr/>
        </p:nvSpPr>
        <p:spPr>
          <a:xfrm>
            <a:off x="762000" y="782777"/>
            <a:ext cx="7543800" cy="4470528"/>
          </a:xfrm>
          <a:prstGeom prst="rect">
            <a:avLst/>
          </a:prstGeom>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endParaRPr lang="en-US" dirty="0" smtClean="0"/>
          </a:p>
        </p:txBody>
      </p:sp>
      <p:sp>
        <p:nvSpPr>
          <p:cNvPr id="9" name="Content Placeholder 2"/>
          <p:cNvSpPr txBox="1">
            <a:spLocks/>
          </p:cNvSpPr>
          <p:nvPr/>
        </p:nvSpPr>
        <p:spPr>
          <a:xfrm>
            <a:off x="762000" y="2487493"/>
            <a:ext cx="7543800" cy="2974554"/>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594360" lvl="2" indent="0">
              <a:lnSpc>
                <a:spcPct val="80000"/>
              </a:lnSpc>
              <a:buNone/>
            </a:pPr>
            <a:endParaRPr lang="en-US" sz="2200" dirty="0" smtClean="0"/>
          </a:p>
          <a:p>
            <a:pPr marL="594360" lvl="2" indent="0">
              <a:lnSpc>
                <a:spcPct val="80000"/>
              </a:lnSpc>
              <a:buNone/>
            </a:pPr>
            <a:endParaRPr lang="en-US" sz="2200" dirty="0"/>
          </a:p>
          <a:p>
            <a:pPr marL="594360" lvl="2" indent="0">
              <a:lnSpc>
                <a:spcPct val="80000"/>
              </a:lnSpc>
              <a:buNone/>
            </a:pPr>
            <a:endParaRPr lang="en-US" sz="2200" dirty="0" smtClean="0"/>
          </a:p>
          <a:p>
            <a:pPr marL="594360" lvl="2" indent="0">
              <a:lnSpc>
                <a:spcPct val="80000"/>
              </a:lnSpc>
              <a:buNone/>
            </a:pPr>
            <a:endParaRPr lang="en-US" sz="2200" dirty="0" smtClean="0"/>
          </a:p>
        </p:txBody>
      </p:sp>
      <p:sp>
        <p:nvSpPr>
          <p:cNvPr id="11" name="Content Placeholder 2"/>
          <p:cNvSpPr txBox="1">
            <a:spLocks/>
          </p:cNvSpPr>
          <p:nvPr/>
        </p:nvSpPr>
        <p:spPr>
          <a:xfrm>
            <a:off x="762000" y="591432"/>
            <a:ext cx="7543800" cy="4661873"/>
          </a:xfrm>
          <a:prstGeom prst="rect">
            <a:avLst/>
          </a:prstGeom>
        </p:spPr>
        <p:txBody>
          <a:bodyPr vert="horz" lIns="91440" tIns="45720" rIns="91440" bIns="45720" rtlCol="0" anchor="t"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buNone/>
            </a:pPr>
            <a:endParaRPr lang="en-US" sz="2600" dirty="0" smtClean="0"/>
          </a:p>
        </p:txBody>
      </p:sp>
      <p:pic>
        <p:nvPicPr>
          <p:cNvPr id="6" name="Picture 5"/>
          <p:cNvPicPr>
            <a:picLocks noChangeAspect="1"/>
          </p:cNvPicPr>
          <p:nvPr/>
        </p:nvPicPr>
        <p:blipFill>
          <a:blip r:embed="rId3"/>
          <a:stretch>
            <a:fillRect/>
          </a:stretch>
        </p:blipFill>
        <p:spPr>
          <a:xfrm>
            <a:off x="762001" y="558042"/>
            <a:ext cx="7543800" cy="1485739"/>
          </a:xfrm>
          <a:prstGeom prst="rect">
            <a:avLst/>
          </a:prstGeom>
        </p:spPr>
        <p:style>
          <a:lnRef idx="2">
            <a:schemeClr val="dk1"/>
          </a:lnRef>
          <a:fillRef idx="1">
            <a:schemeClr val="lt1"/>
          </a:fillRef>
          <a:effectRef idx="0">
            <a:schemeClr val="dk1"/>
          </a:effectRef>
          <a:fontRef idx="minor">
            <a:schemeClr val="dk1"/>
          </a:fontRef>
        </p:style>
      </p:pic>
      <p:sp>
        <p:nvSpPr>
          <p:cNvPr id="7" name="TextBox 6"/>
          <p:cNvSpPr txBox="1"/>
          <p:nvPr/>
        </p:nvSpPr>
        <p:spPr>
          <a:xfrm>
            <a:off x="5198090" y="6356866"/>
            <a:ext cx="310771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smtClean="0"/>
              <a:t>Lancet 2005; 365(9475): 1957</a:t>
            </a:r>
            <a:endParaRPr lang="en-US" dirty="0"/>
          </a:p>
        </p:txBody>
      </p:sp>
    </p:spTree>
    <p:extLst>
      <p:ext uri="{BB962C8B-B14F-4D97-AF65-F5344CB8AC3E}">
        <p14:creationId xmlns:p14="http://schemas.microsoft.com/office/powerpoint/2010/main" val="3543195090"/>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Surgery </a:t>
            </a:r>
            <a:endParaRPr lang="en-US" sz="4000" dirty="0"/>
          </a:p>
        </p:txBody>
      </p:sp>
      <p:sp>
        <p:nvSpPr>
          <p:cNvPr id="6" name="Content Placeholder 5"/>
          <p:cNvSpPr>
            <a:spLocks noGrp="1"/>
          </p:cNvSpPr>
          <p:nvPr>
            <p:ph idx="1"/>
          </p:nvPr>
        </p:nvSpPr>
        <p:spPr>
          <a:xfrm>
            <a:off x="762000" y="685799"/>
            <a:ext cx="7543800" cy="4619691"/>
          </a:xfrm>
        </p:spPr>
        <p:txBody>
          <a:bodyPr>
            <a:normAutofit/>
          </a:bodyPr>
          <a:lstStyle/>
          <a:p>
            <a:r>
              <a:rPr lang="en-US" dirty="0" err="1" smtClean="0"/>
              <a:t>Decompressive</a:t>
            </a:r>
            <a:r>
              <a:rPr lang="en-US" dirty="0" smtClean="0"/>
              <a:t> </a:t>
            </a:r>
            <a:r>
              <a:rPr lang="en-US" dirty="0" err="1" smtClean="0"/>
              <a:t>craniectomy</a:t>
            </a:r>
            <a:endParaRPr lang="en-US" dirty="0" smtClean="0"/>
          </a:p>
          <a:p>
            <a:r>
              <a:rPr lang="en-US" dirty="0" smtClean="0"/>
              <a:t>No consensus as to if and when surgery should be performed</a:t>
            </a:r>
          </a:p>
          <a:p>
            <a:r>
              <a:rPr lang="en-US" dirty="0" smtClean="0"/>
              <a:t>Decision in veterinary medicine usually based on imaging findings and discretion of the neurologist</a:t>
            </a:r>
          </a:p>
          <a:p>
            <a:r>
              <a:rPr lang="en-US" dirty="0" smtClean="0"/>
              <a:t>Indications</a:t>
            </a:r>
          </a:p>
          <a:p>
            <a:pPr lvl="2"/>
            <a:r>
              <a:rPr lang="en-US" dirty="0" smtClean="0"/>
              <a:t>Open or depressed skull fractures</a:t>
            </a:r>
          </a:p>
          <a:p>
            <a:pPr lvl="2"/>
            <a:r>
              <a:rPr lang="en-US" dirty="0" smtClean="0"/>
              <a:t>Ongoing hemorrhage</a:t>
            </a:r>
          </a:p>
          <a:p>
            <a:pPr lvl="2"/>
            <a:r>
              <a:rPr lang="en-US" dirty="0" smtClean="0"/>
              <a:t>Foreign material or hematoma removal</a:t>
            </a:r>
          </a:p>
          <a:p>
            <a:pPr lvl="2"/>
            <a:r>
              <a:rPr lang="en-US" dirty="0" smtClean="0"/>
              <a:t>Declining neurologic status despite aggressive medical management</a:t>
            </a:r>
            <a:endParaRPr lang="en-US" dirty="0"/>
          </a:p>
        </p:txBody>
      </p:sp>
    </p:spTree>
    <p:extLst>
      <p:ext uri="{BB962C8B-B14F-4D97-AF65-F5344CB8AC3E}">
        <p14:creationId xmlns:p14="http://schemas.microsoft.com/office/powerpoint/2010/main" val="1511752645"/>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Surgery </a:t>
            </a:r>
            <a:endParaRPr lang="en-US" sz="4000" dirty="0"/>
          </a:p>
        </p:txBody>
      </p:sp>
      <p:sp>
        <p:nvSpPr>
          <p:cNvPr id="3" name="Content Placeholder 2"/>
          <p:cNvSpPr>
            <a:spLocks noGrp="1"/>
          </p:cNvSpPr>
          <p:nvPr>
            <p:ph idx="1"/>
          </p:nvPr>
        </p:nvSpPr>
        <p:spPr>
          <a:xfrm>
            <a:off x="762000" y="2783210"/>
            <a:ext cx="7543800" cy="2517932"/>
          </a:xfrm>
        </p:spPr>
        <p:txBody>
          <a:bodyPr>
            <a:normAutofit lnSpcReduction="10000"/>
          </a:bodyPr>
          <a:lstStyle/>
          <a:p>
            <a:r>
              <a:rPr lang="en-US" dirty="0" smtClean="0"/>
              <a:t>Mortality was similar between groups</a:t>
            </a:r>
          </a:p>
          <a:p>
            <a:r>
              <a:rPr lang="en-US" dirty="0" smtClean="0"/>
              <a:t>Surgery group </a:t>
            </a:r>
          </a:p>
          <a:p>
            <a:pPr lvl="2"/>
            <a:r>
              <a:rPr lang="en-US" dirty="0" smtClean="0"/>
              <a:t>Fewer interventions to control ICP</a:t>
            </a:r>
          </a:p>
          <a:p>
            <a:pPr lvl="2"/>
            <a:r>
              <a:rPr lang="en-US" dirty="0" smtClean="0"/>
              <a:t>Spent less time with ICP above </a:t>
            </a:r>
            <a:r>
              <a:rPr lang="en-US" dirty="0" smtClean="0"/>
              <a:t>thresholds</a:t>
            </a:r>
            <a:endParaRPr lang="en-US" dirty="0" smtClean="0"/>
          </a:p>
          <a:p>
            <a:pPr lvl="2"/>
            <a:r>
              <a:rPr lang="en-US" dirty="0" smtClean="0"/>
              <a:t>Fewer days in ICU</a:t>
            </a:r>
          </a:p>
          <a:p>
            <a:pPr lvl="2"/>
            <a:r>
              <a:rPr lang="en-US" dirty="0" smtClean="0"/>
              <a:t>Worse Extended Glasgow Outcome Scores</a:t>
            </a:r>
          </a:p>
          <a:p>
            <a:pPr lvl="2"/>
            <a:r>
              <a:rPr lang="en-US" dirty="0" smtClean="0"/>
              <a:t>Greater risk of unfavorable outcomes</a:t>
            </a:r>
            <a:endParaRPr lang="en-US" dirty="0"/>
          </a:p>
        </p:txBody>
      </p:sp>
      <p:pic>
        <p:nvPicPr>
          <p:cNvPr id="5" name="Picture 4"/>
          <p:cNvPicPr>
            <a:picLocks noChangeAspect="1"/>
          </p:cNvPicPr>
          <p:nvPr/>
        </p:nvPicPr>
        <p:blipFill>
          <a:blip r:embed="rId3"/>
          <a:stretch>
            <a:fillRect/>
          </a:stretch>
        </p:blipFill>
        <p:spPr>
          <a:xfrm>
            <a:off x="904615" y="300499"/>
            <a:ext cx="7115141" cy="2465315"/>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83110324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3306"/>
            <a:ext cx="6781800" cy="918894"/>
          </a:xfrm>
        </p:spPr>
        <p:txBody>
          <a:bodyPr>
            <a:normAutofit/>
          </a:bodyPr>
          <a:lstStyle/>
          <a:p>
            <a:r>
              <a:rPr lang="en-US" sz="4000" dirty="0" smtClean="0"/>
              <a:t>Neurogenic pulmonary edema</a:t>
            </a:r>
            <a:endParaRPr lang="en-US" sz="4000" dirty="0"/>
          </a:p>
        </p:txBody>
      </p:sp>
      <p:sp>
        <p:nvSpPr>
          <p:cNvPr id="3" name="Content Placeholder 2"/>
          <p:cNvSpPr>
            <a:spLocks noGrp="1"/>
          </p:cNvSpPr>
          <p:nvPr>
            <p:ph idx="1"/>
          </p:nvPr>
        </p:nvSpPr>
        <p:spPr>
          <a:xfrm>
            <a:off x="762000" y="643617"/>
            <a:ext cx="7543800" cy="4313973"/>
          </a:xfrm>
        </p:spPr>
        <p:txBody>
          <a:bodyPr>
            <a:normAutofit/>
          </a:bodyPr>
          <a:lstStyle/>
          <a:p>
            <a:r>
              <a:rPr lang="en-US" sz="2600" dirty="0" smtClean="0"/>
              <a:t>Pathogenesis not understood</a:t>
            </a:r>
          </a:p>
          <a:p>
            <a:r>
              <a:rPr lang="en-US" dirty="0" smtClean="0"/>
              <a:t>CNS overstimulation of </a:t>
            </a:r>
            <a:r>
              <a:rPr lang="en-US" dirty="0" err="1" smtClean="0"/>
              <a:t>sympatho</a:t>
            </a:r>
            <a:r>
              <a:rPr lang="en-US" dirty="0" smtClean="0"/>
              <a:t>-</a:t>
            </a:r>
            <a:r>
              <a:rPr lang="en-US" dirty="0" smtClean="0">
                <a:solidFill>
                  <a:srgbClr val="000000"/>
                </a:solidFill>
              </a:rPr>
              <a:t>adrenal activity</a:t>
            </a:r>
            <a:endParaRPr lang="en-US" dirty="0" smtClean="0">
              <a:sym typeface="Wingdings"/>
            </a:endParaRPr>
          </a:p>
          <a:p>
            <a:r>
              <a:rPr lang="en-US" sz="2600" dirty="0" smtClean="0">
                <a:sym typeface="Wingdings"/>
              </a:rPr>
              <a:t>May be associated with a more global cascade</a:t>
            </a:r>
          </a:p>
          <a:p>
            <a:r>
              <a:rPr lang="en-US" sz="2600" dirty="0" smtClean="0">
                <a:sym typeface="Wingdings"/>
              </a:rPr>
              <a:t>Can occur up to 14 days following original injury</a:t>
            </a:r>
            <a:endParaRPr lang="en-US" dirty="0"/>
          </a:p>
        </p:txBody>
      </p:sp>
    </p:spTree>
    <p:extLst>
      <p:ext uri="{BB962C8B-B14F-4D97-AF65-F5344CB8AC3E}">
        <p14:creationId xmlns:p14="http://schemas.microsoft.com/office/powerpoint/2010/main" val="1062987826"/>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Surgery </a:t>
            </a:r>
            <a:endParaRPr lang="en-US" sz="4000" dirty="0"/>
          </a:p>
        </p:txBody>
      </p:sp>
      <p:sp>
        <p:nvSpPr>
          <p:cNvPr id="3" name="Content Placeholder 2"/>
          <p:cNvSpPr>
            <a:spLocks noGrp="1"/>
          </p:cNvSpPr>
          <p:nvPr>
            <p:ph idx="1"/>
          </p:nvPr>
        </p:nvSpPr>
        <p:spPr>
          <a:xfrm>
            <a:off x="762000" y="2348332"/>
            <a:ext cx="7543800" cy="2952809"/>
          </a:xfrm>
        </p:spPr>
        <p:txBody>
          <a:bodyPr anchor="t">
            <a:normAutofit/>
          </a:bodyPr>
          <a:lstStyle/>
          <a:p>
            <a:r>
              <a:rPr lang="en-US" dirty="0" smtClean="0"/>
              <a:t>Look for this study in the future</a:t>
            </a:r>
          </a:p>
          <a:p>
            <a:r>
              <a:rPr lang="en-US" dirty="0">
                <a:hlinkClick r:id="rId3"/>
              </a:rPr>
              <a:t>http://www.rescueicp.com</a:t>
            </a:r>
            <a:r>
              <a:rPr lang="en-US" dirty="0" smtClean="0">
                <a:hlinkClick r:id="rId3"/>
              </a:rPr>
              <a:t>/</a:t>
            </a:r>
            <a:endParaRPr lang="en-US" dirty="0" smtClean="0"/>
          </a:p>
          <a:p>
            <a:r>
              <a:rPr lang="en-US" dirty="0" smtClean="0"/>
              <a:t>International, prospective multi-center randomized trial</a:t>
            </a:r>
          </a:p>
          <a:p>
            <a:r>
              <a:rPr lang="en-US" dirty="0" err="1" smtClean="0"/>
              <a:t>Craniectomy</a:t>
            </a:r>
            <a:r>
              <a:rPr lang="en-US" dirty="0" smtClean="0"/>
              <a:t> v. medical management</a:t>
            </a:r>
          </a:p>
          <a:p>
            <a:r>
              <a:rPr lang="en-US" dirty="0" smtClean="0"/>
              <a:t>Have recruited 334/400 patients they intended to recruit</a:t>
            </a:r>
          </a:p>
          <a:p>
            <a:endParaRPr lang="en-US" dirty="0" smtClean="0"/>
          </a:p>
        </p:txBody>
      </p:sp>
      <p:pic>
        <p:nvPicPr>
          <p:cNvPr id="6" name="Picture 5"/>
          <p:cNvPicPr>
            <a:picLocks noChangeAspect="1"/>
          </p:cNvPicPr>
          <p:nvPr/>
        </p:nvPicPr>
        <p:blipFill>
          <a:blip r:embed="rId4"/>
          <a:stretch>
            <a:fillRect/>
          </a:stretch>
        </p:blipFill>
        <p:spPr>
          <a:xfrm>
            <a:off x="5731068" y="1659577"/>
            <a:ext cx="2046587" cy="1377510"/>
          </a:xfrm>
          <a:prstGeom prst="rect">
            <a:avLst/>
          </a:prstGeom>
        </p:spPr>
      </p:pic>
      <p:sp>
        <p:nvSpPr>
          <p:cNvPr id="7" name="TextBox 6"/>
          <p:cNvSpPr txBox="1"/>
          <p:nvPr/>
        </p:nvSpPr>
        <p:spPr>
          <a:xfrm>
            <a:off x="761999" y="462217"/>
            <a:ext cx="7543801" cy="892552"/>
          </a:xfrm>
          <a:prstGeom prst="rect">
            <a:avLst/>
          </a:prstGeom>
          <a:noFill/>
        </p:spPr>
        <p:txBody>
          <a:bodyPr wrap="square" rtlCol="0">
            <a:spAutoFit/>
          </a:bodyPr>
          <a:lstStyle/>
          <a:p>
            <a:r>
              <a:rPr lang="en-US" sz="2600" b="1" dirty="0" smtClean="0">
                <a:solidFill>
                  <a:srgbClr val="FF0000"/>
                </a:solidFill>
              </a:rPr>
              <a:t>R</a:t>
            </a:r>
            <a:r>
              <a:rPr lang="en-US" sz="2600" b="1" dirty="0" smtClean="0"/>
              <a:t>andomized </a:t>
            </a:r>
            <a:r>
              <a:rPr lang="en-US" sz="2600" b="1" dirty="0" smtClean="0">
                <a:solidFill>
                  <a:srgbClr val="FF0000"/>
                </a:solidFill>
              </a:rPr>
              <a:t>E</a:t>
            </a:r>
            <a:r>
              <a:rPr lang="en-US" sz="2600" b="1" dirty="0" smtClean="0"/>
              <a:t>valuation of </a:t>
            </a:r>
            <a:r>
              <a:rPr lang="en-US" sz="2600" b="1" dirty="0" smtClean="0">
                <a:solidFill>
                  <a:srgbClr val="FF0000"/>
                </a:solidFill>
              </a:rPr>
              <a:t>S</a:t>
            </a:r>
            <a:r>
              <a:rPr lang="en-US" sz="2600" b="1" dirty="0" smtClean="0"/>
              <a:t>urgery with </a:t>
            </a:r>
            <a:r>
              <a:rPr lang="en-US" sz="2600" b="1" dirty="0" err="1" smtClean="0">
                <a:solidFill>
                  <a:srgbClr val="FF0000"/>
                </a:solidFill>
              </a:rPr>
              <a:t>C</a:t>
            </a:r>
            <a:r>
              <a:rPr lang="en-US" sz="2600" b="1" dirty="0" err="1" smtClean="0"/>
              <a:t>raniectomy</a:t>
            </a:r>
            <a:r>
              <a:rPr lang="en-US" sz="2600" b="1" dirty="0" smtClean="0"/>
              <a:t> for </a:t>
            </a:r>
            <a:r>
              <a:rPr lang="en-US" sz="2600" b="1" dirty="0" smtClean="0">
                <a:solidFill>
                  <a:srgbClr val="FF0000"/>
                </a:solidFill>
              </a:rPr>
              <a:t>U</a:t>
            </a:r>
            <a:r>
              <a:rPr lang="en-US" sz="2600" b="1" dirty="0" smtClean="0"/>
              <a:t>ncontrolled </a:t>
            </a:r>
            <a:r>
              <a:rPr lang="en-US" sz="2600" b="1" dirty="0" smtClean="0">
                <a:solidFill>
                  <a:srgbClr val="FF0000"/>
                </a:solidFill>
              </a:rPr>
              <a:t>E</a:t>
            </a:r>
            <a:r>
              <a:rPr lang="en-US" sz="2600" b="1" dirty="0" smtClean="0"/>
              <a:t>levations of ICP</a:t>
            </a:r>
            <a:endParaRPr lang="en-US" sz="2600" b="1" dirty="0">
              <a:solidFill>
                <a:srgbClr val="FF0000"/>
              </a:solidFill>
            </a:endParaRPr>
          </a:p>
        </p:txBody>
      </p:sp>
    </p:spTree>
    <p:extLst>
      <p:ext uri="{BB962C8B-B14F-4D97-AF65-F5344CB8AC3E}">
        <p14:creationId xmlns:p14="http://schemas.microsoft.com/office/powerpoint/2010/main" val="47059546"/>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46200" y="223237"/>
            <a:ext cx="6318349" cy="820467"/>
          </a:xfrm>
        </p:spPr>
        <p:style>
          <a:lnRef idx="2">
            <a:schemeClr val="dk1"/>
          </a:lnRef>
          <a:fillRef idx="1">
            <a:schemeClr val="lt1"/>
          </a:fillRef>
          <a:effectRef idx="0">
            <a:schemeClr val="dk1"/>
          </a:effectRef>
          <a:fontRef idx="minor">
            <a:schemeClr val="dk1"/>
          </a:fontRef>
        </p:style>
        <p:txBody>
          <a:bodyPr>
            <a:normAutofit fontScale="90000"/>
          </a:bodyPr>
          <a:lstStyle/>
          <a:p>
            <a:pPr algn="ctr"/>
            <a:r>
              <a:rPr lang="en-US" dirty="0" smtClean="0"/>
              <a:t>Review</a:t>
            </a:r>
            <a:endParaRPr lang="en-US" dirty="0"/>
          </a:p>
        </p:txBody>
      </p:sp>
      <p:pic>
        <p:nvPicPr>
          <p:cNvPr id="5" name="Picture 4"/>
          <p:cNvPicPr>
            <a:picLocks noChangeAspect="1"/>
          </p:cNvPicPr>
          <p:nvPr/>
        </p:nvPicPr>
        <p:blipFill>
          <a:blip r:embed="rId2"/>
          <a:stretch>
            <a:fillRect/>
          </a:stretch>
        </p:blipFill>
        <p:spPr>
          <a:xfrm>
            <a:off x="2076849" y="1304630"/>
            <a:ext cx="5038291" cy="4859417"/>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1801151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5370286"/>
            <a:ext cx="6781800" cy="801914"/>
          </a:xfrm>
        </p:spPr>
        <p:txBody>
          <a:bodyPr>
            <a:normAutofit/>
          </a:bodyPr>
          <a:lstStyle/>
          <a:p>
            <a:r>
              <a:rPr lang="en-US" sz="4000" dirty="0" smtClean="0"/>
              <a:t>BTF </a:t>
            </a:r>
            <a:r>
              <a:rPr lang="en-US" sz="4000" dirty="0" err="1" smtClean="0"/>
              <a:t>guidlines</a:t>
            </a:r>
            <a:endParaRPr lang="en-US" sz="4000" dirty="0"/>
          </a:p>
        </p:txBody>
      </p:sp>
      <p:sp>
        <p:nvSpPr>
          <p:cNvPr id="4" name="Content Placeholder 3"/>
          <p:cNvSpPr>
            <a:spLocks noGrp="1"/>
          </p:cNvSpPr>
          <p:nvPr>
            <p:ph idx="1"/>
          </p:nvPr>
        </p:nvSpPr>
        <p:spPr>
          <a:xfrm>
            <a:off x="762000" y="685800"/>
            <a:ext cx="7543800" cy="4684486"/>
          </a:xfrm>
        </p:spPr>
        <p:txBody>
          <a:bodyPr/>
          <a:lstStyle/>
          <a:p>
            <a:r>
              <a:rPr lang="en-US" dirty="0" smtClean="0"/>
              <a:t>Blood pressure should be monitored and hypotension (SBP &lt;90mmHg) avoided</a:t>
            </a:r>
          </a:p>
          <a:p>
            <a:r>
              <a:rPr lang="en-US" dirty="0" smtClean="0"/>
              <a:t>Oxygenation should be monitored and hypoxia (PaO2 &lt;60mmHg or O2 saturation &lt;90%) should be avoided</a:t>
            </a:r>
          </a:p>
          <a:p>
            <a:r>
              <a:rPr lang="en-US" dirty="0" err="1" smtClean="0"/>
              <a:t>Mannitol</a:t>
            </a:r>
            <a:r>
              <a:rPr lang="en-US" dirty="0" smtClean="0"/>
              <a:t> is effective for control of raised ICP at doses of 0.25 G/kg to 1 G/kg.  Arterial hypotension should be avoided</a:t>
            </a:r>
          </a:p>
          <a:p>
            <a:r>
              <a:rPr lang="en-US" dirty="0" smtClean="0"/>
              <a:t>Restrict </a:t>
            </a:r>
            <a:r>
              <a:rPr lang="en-US" dirty="0" err="1" smtClean="0"/>
              <a:t>mannitol</a:t>
            </a:r>
            <a:r>
              <a:rPr lang="en-US" dirty="0" smtClean="0"/>
              <a:t> use prior to ICP monitoring to patients with signs of </a:t>
            </a:r>
            <a:r>
              <a:rPr lang="en-US" dirty="0" err="1" smtClean="0"/>
              <a:t>transtentorial</a:t>
            </a:r>
            <a:r>
              <a:rPr lang="en-US" dirty="0" smtClean="0"/>
              <a:t> herniation or progressive neurological deterioration not attributable to </a:t>
            </a:r>
            <a:r>
              <a:rPr lang="en-US" dirty="0" err="1" smtClean="0"/>
              <a:t>extracranial</a:t>
            </a:r>
            <a:r>
              <a:rPr lang="en-US" dirty="0" smtClean="0"/>
              <a:t> causes</a:t>
            </a:r>
            <a:endParaRPr lang="en-US" dirty="0"/>
          </a:p>
        </p:txBody>
      </p:sp>
    </p:spTree>
    <p:extLst>
      <p:ext uri="{BB962C8B-B14F-4D97-AF65-F5344CB8AC3E}">
        <p14:creationId xmlns:p14="http://schemas.microsoft.com/office/powerpoint/2010/main" val="3606154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5370286"/>
            <a:ext cx="6781800" cy="801914"/>
          </a:xfrm>
        </p:spPr>
        <p:txBody>
          <a:bodyPr>
            <a:normAutofit/>
          </a:bodyPr>
          <a:lstStyle/>
          <a:p>
            <a:r>
              <a:rPr lang="en-US" sz="4000" dirty="0" smtClean="0"/>
              <a:t>BTF </a:t>
            </a:r>
            <a:r>
              <a:rPr lang="en-US" sz="4000" dirty="0" err="1" smtClean="0"/>
              <a:t>guidlines</a:t>
            </a:r>
            <a:endParaRPr lang="en-US" sz="4000" dirty="0"/>
          </a:p>
        </p:txBody>
      </p:sp>
      <p:sp>
        <p:nvSpPr>
          <p:cNvPr id="4" name="Content Placeholder 3"/>
          <p:cNvSpPr>
            <a:spLocks noGrp="1"/>
          </p:cNvSpPr>
          <p:nvPr>
            <p:ph idx="1"/>
          </p:nvPr>
        </p:nvSpPr>
        <p:spPr>
          <a:xfrm>
            <a:off x="762000" y="685800"/>
            <a:ext cx="7543800" cy="4684486"/>
          </a:xfrm>
        </p:spPr>
        <p:txBody>
          <a:bodyPr/>
          <a:lstStyle/>
          <a:p>
            <a:r>
              <a:rPr lang="en-US" dirty="0" smtClean="0"/>
              <a:t>Pooled data indicate that prophylactic hypothermia is not significantly associated with decreased mortality when compared to </a:t>
            </a:r>
            <a:r>
              <a:rPr lang="en-US" dirty="0" err="1" smtClean="0"/>
              <a:t>normothermic</a:t>
            </a:r>
            <a:r>
              <a:rPr lang="en-US" dirty="0" smtClean="0"/>
              <a:t> controls.  However, preliminary findings suggest that a greater decrease in mortality risk is observed when target temperatures are maintained for more than 48hrs.  Prophylactic hypothermia is associated with significantly higher Glasgow Outcome Scale scores when compared to controls</a:t>
            </a:r>
            <a:endParaRPr lang="en-US" dirty="0"/>
          </a:p>
        </p:txBody>
      </p:sp>
    </p:spTree>
    <p:extLst>
      <p:ext uri="{BB962C8B-B14F-4D97-AF65-F5344CB8AC3E}">
        <p14:creationId xmlns:p14="http://schemas.microsoft.com/office/powerpoint/2010/main" val="41949067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5370286"/>
            <a:ext cx="6781800" cy="801914"/>
          </a:xfrm>
        </p:spPr>
        <p:txBody>
          <a:bodyPr>
            <a:normAutofit/>
          </a:bodyPr>
          <a:lstStyle/>
          <a:p>
            <a:r>
              <a:rPr lang="en-US" sz="4000" dirty="0" smtClean="0"/>
              <a:t>BTF </a:t>
            </a:r>
            <a:r>
              <a:rPr lang="en-US" sz="4000" dirty="0" err="1" smtClean="0"/>
              <a:t>guidlines</a:t>
            </a:r>
            <a:endParaRPr lang="en-US" sz="4000" dirty="0"/>
          </a:p>
        </p:txBody>
      </p:sp>
      <p:sp>
        <p:nvSpPr>
          <p:cNvPr id="4" name="Content Placeholder 3"/>
          <p:cNvSpPr>
            <a:spLocks noGrp="1"/>
          </p:cNvSpPr>
          <p:nvPr>
            <p:ph idx="1"/>
          </p:nvPr>
        </p:nvSpPr>
        <p:spPr>
          <a:xfrm>
            <a:off x="762000" y="685800"/>
            <a:ext cx="7543800" cy="4684486"/>
          </a:xfrm>
        </p:spPr>
        <p:txBody>
          <a:bodyPr/>
          <a:lstStyle/>
          <a:p>
            <a:r>
              <a:rPr lang="en-US" dirty="0" err="1" smtClean="0"/>
              <a:t>Periprocedural</a:t>
            </a:r>
            <a:r>
              <a:rPr lang="en-US" dirty="0" smtClean="0"/>
              <a:t> antibiotics for intubation should be administered to reduce the incidence of pneumonia.  However, it doe not change length of stay or mortality.  Early tracheostomy should be performed to reduce MV days.  However, it does not alter mortality or the rate of nosocomial pneumonia</a:t>
            </a:r>
          </a:p>
          <a:p>
            <a:r>
              <a:rPr lang="en-US" dirty="0" smtClean="0"/>
              <a:t>Routine ventricular catheter exchange or prophylactic antibiotics for ventricular catheter placement is not recommended to reduce infection.  Early </a:t>
            </a:r>
            <a:r>
              <a:rPr lang="en-US" dirty="0" err="1" smtClean="0"/>
              <a:t>extubation</a:t>
            </a:r>
            <a:r>
              <a:rPr lang="en-US" dirty="0" smtClean="0"/>
              <a:t> in qualified patients can be done without risk of pneumonia</a:t>
            </a:r>
            <a:endParaRPr lang="en-US" dirty="0"/>
          </a:p>
        </p:txBody>
      </p:sp>
    </p:spTree>
    <p:extLst>
      <p:ext uri="{BB962C8B-B14F-4D97-AF65-F5344CB8AC3E}">
        <p14:creationId xmlns:p14="http://schemas.microsoft.com/office/powerpoint/2010/main" val="41949067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5370286"/>
            <a:ext cx="6781800" cy="801914"/>
          </a:xfrm>
        </p:spPr>
        <p:txBody>
          <a:bodyPr>
            <a:normAutofit/>
          </a:bodyPr>
          <a:lstStyle/>
          <a:p>
            <a:r>
              <a:rPr lang="en-US" sz="4000" dirty="0" smtClean="0"/>
              <a:t>BTF </a:t>
            </a:r>
            <a:r>
              <a:rPr lang="en-US" sz="4000" dirty="0" err="1" smtClean="0"/>
              <a:t>guidlines</a:t>
            </a:r>
            <a:endParaRPr lang="en-US" sz="4000" dirty="0"/>
          </a:p>
        </p:txBody>
      </p:sp>
      <p:sp>
        <p:nvSpPr>
          <p:cNvPr id="4" name="Content Placeholder 3"/>
          <p:cNvSpPr>
            <a:spLocks noGrp="1"/>
          </p:cNvSpPr>
          <p:nvPr>
            <p:ph idx="1"/>
          </p:nvPr>
        </p:nvSpPr>
        <p:spPr>
          <a:xfrm>
            <a:off x="762000" y="685799"/>
            <a:ext cx="7543800" cy="4829629"/>
          </a:xfrm>
        </p:spPr>
        <p:txBody>
          <a:bodyPr/>
          <a:lstStyle/>
          <a:p>
            <a:r>
              <a:rPr lang="en-US" dirty="0" smtClean="0"/>
              <a:t>Graduated </a:t>
            </a:r>
            <a:r>
              <a:rPr lang="en-US" dirty="0" err="1" smtClean="0"/>
              <a:t>comression</a:t>
            </a:r>
            <a:r>
              <a:rPr lang="en-US" dirty="0" smtClean="0"/>
              <a:t> stockings or intermittent pneumatic compression stockings are recommended, unless lower extremity injuries prevent their use.  Use should be continued until patients are ambulatory.  Low molecular </a:t>
            </a:r>
            <a:r>
              <a:rPr lang="en-US" dirty="0" err="1" smtClean="0"/>
              <a:t>wt</a:t>
            </a:r>
            <a:r>
              <a:rPr lang="en-US" dirty="0" smtClean="0"/>
              <a:t> heparin or low dose unfractionated heparin should be used in combination with mechanical prophylaxis.  However, there is an increase risk for expansion of intracranial hemorrhage</a:t>
            </a:r>
          </a:p>
        </p:txBody>
      </p:sp>
    </p:spTree>
    <p:extLst>
      <p:ext uri="{BB962C8B-B14F-4D97-AF65-F5344CB8AC3E}">
        <p14:creationId xmlns:p14="http://schemas.microsoft.com/office/powerpoint/2010/main" val="41949067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5370286"/>
            <a:ext cx="6781800" cy="801914"/>
          </a:xfrm>
        </p:spPr>
        <p:txBody>
          <a:bodyPr>
            <a:normAutofit/>
          </a:bodyPr>
          <a:lstStyle/>
          <a:p>
            <a:r>
              <a:rPr lang="en-US" sz="4000" dirty="0" smtClean="0"/>
              <a:t>BTF </a:t>
            </a:r>
            <a:r>
              <a:rPr lang="en-US" sz="4000" dirty="0" err="1" smtClean="0"/>
              <a:t>guidlines</a:t>
            </a:r>
            <a:endParaRPr lang="en-US" sz="4000" dirty="0"/>
          </a:p>
        </p:txBody>
      </p:sp>
      <p:sp>
        <p:nvSpPr>
          <p:cNvPr id="4" name="Content Placeholder 3"/>
          <p:cNvSpPr>
            <a:spLocks noGrp="1"/>
          </p:cNvSpPr>
          <p:nvPr>
            <p:ph idx="1"/>
          </p:nvPr>
        </p:nvSpPr>
        <p:spPr>
          <a:xfrm>
            <a:off x="762000" y="685800"/>
            <a:ext cx="7543800" cy="4684486"/>
          </a:xfrm>
        </p:spPr>
        <p:txBody>
          <a:bodyPr/>
          <a:lstStyle/>
          <a:p>
            <a:r>
              <a:rPr lang="en-US" dirty="0"/>
              <a:t>ICP should be monitored in all salvageable patients with severe TBI and an abnormal CT scan.  Abnormal CT is one that reveals hematomas, contusions, swelling, herniation, or compressed basal cisterns</a:t>
            </a:r>
          </a:p>
          <a:p>
            <a:r>
              <a:rPr lang="en-US" dirty="0" smtClean="0"/>
              <a:t>ICP monitoring is indicated in </a:t>
            </a:r>
            <a:r>
              <a:rPr lang="en-US" dirty="0" err="1" smtClean="0"/>
              <a:t>patiens</a:t>
            </a:r>
            <a:r>
              <a:rPr lang="en-US" dirty="0" smtClean="0"/>
              <a:t> with severe TBI with a normal CT scan if 2 or more of the following features are noted at admission: age over 40, unilateral or bilateral motor posturing or SBP&lt;90mmHg</a:t>
            </a:r>
            <a:endParaRPr lang="en-US" dirty="0"/>
          </a:p>
        </p:txBody>
      </p:sp>
    </p:spTree>
    <p:extLst>
      <p:ext uri="{BB962C8B-B14F-4D97-AF65-F5344CB8AC3E}">
        <p14:creationId xmlns:p14="http://schemas.microsoft.com/office/powerpoint/2010/main" val="41949067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5370286"/>
            <a:ext cx="6781800" cy="801914"/>
          </a:xfrm>
        </p:spPr>
        <p:txBody>
          <a:bodyPr>
            <a:normAutofit/>
          </a:bodyPr>
          <a:lstStyle/>
          <a:p>
            <a:r>
              <a:rPr lang="en-US" sz="4000" dirty="0" smtClean="0"/>
              <a:t>BTF </a:t>
            </a:r>
            <a:r>
              <a:rPr lang="en-US" sz="4000" dirty="0" err="1" smtClean="0"/>
              <a:t>guidlines</a:t>
            </a:r>
            <a:endParaRPr lang="en-US" sz="4000" dirty="0"/>
          </a:p>
        </p:txBody>
      </p:sp>
      <p:sp>
        <p:nvSpPr>
          <p:cNvPr id="4" name="Content Placeholder 3"/>
          <p:cNvSpPr>
            <a:spLocks noGrp="1"/>
          </p:cNvSpPr>
          <p:nvPr>
            <p:ph idx="1"/>
          </p:nvPr>
        </p:nvSpPr>
        <p:spPr>
          <a:xfrm>
            <a:off x="762000" y="685800"/>
            <a:ext cx="7543800" cy="4684486"/>
          </a:xfrm>
        </p:spPr>
        <p:txBody>
          <a:bodyPr/>
          <a:lstStyle/>
          <a:p>
            <a:r>
              <a:rPr lang="en-US" dirty="0" smtClean="0"/>
              <a:t>Treatment should be initiated with ICP thresholds above 20mmHg</a:t>
            </a:r>
          </a:p>
          <a:p>
            <a:r>
              <a:rPr lang="en-US" dirty="0" smtClean="0"/>
              <a:t>A </a:t>
            </a:r>
            <a:r>
              <a:rPr lang="en-US" dirty="0" err="1" smtClean="0"/>
              <a:t>combinationof</a:t>
            </a:r>
            <a:r>
              <a:rPr lang="en-US" dirty="0" smtClean="0"/>
              <a:t> ICP values and clinical and brain CT findings, should be used to determine the need for treatment</a:t>
            </a:r>
          </a:p>
          <a:p>
            <a:r>
              <a:rPr lang="en-US" dirty="0" smtClean="0"/>
              <a:t>Aggressive </a:t>
            </a:r>
            <a:r>
              <a:rPr lang="en-US" dirty="0" err="1" smtClean="0"/>
              <a:t>attmepts</a:t>
            </a:r>
            <a:r>
              <a:rPr lang="en-US" dirty="0" smtClean="0"/>
              <a:t> to maintain CPP above 70mmHg with fluids and </a:t>
            </a:r>
            <a:r>
              <a:rPr lang="en-US" dirty="0" err="1" smtClean="0"/>
              <a:t>pressors</a:t>
            </a:r>
            <a:r>
              <a:rPr lang="en-US" dirty="0" smtClean="0"/>
              <a:t> should be avoided because of the  risk of ARDS</a:t>
            </a:r>
          </a:p>
          <a:p>
            <a:r>
              <a:rPr lang="en-US" dirty="0" smtClean="0"/>
              <a:t>CPP&lt;50mmHg should be avoided</a:t>
            </a:r>
            <a:endParaRPr lang="en-US" dirty="0"/>
          </a:p>
        </p:txBody>
      </p:sp>
    </p:spTree>
    <p:extLst>
      <p:ext uri="{BB962C8B-B14F-4D97-AF65-F5344CB8AC3E}">
        <p14:creationId xmlns:p14="http://schemas.microsoft.com/office/powerpoint/2010/main" val="34032852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5370286"/>
            <a:ext cx="6781800" cy="801914"/>
          </a:xfrm>
        </p:spPr>
        <p:txBody>
          <a:bodyPr>
            <a:normAutofit/>
          </a:bodyPr>
          <a:lstStyle/>
          <a:p>
            <a:r>
              <a:rPr lang="en-US" sz="4000" dirty="0" smtClean="0"/>
              <a:t>BTF </a:t>
            </a:r>
            <a:r>
              <a:rPr lang="en-US" sz="4000" dirty="0" err="1" smtClean="0"/>
              <a:t>guidlines</a:t>
            </a:r>
            <a:endParaRPr lang="en-US" sz="4000" dirty="0"/>
          </a:p>
        </p:txBody>
      </p:sp>
      <p:sp>
        <p:nvSpPr>
          <p:cNvPr id="4" name="Content Placeholder 3"/>
          <p:cNvSpPr>
            <a:spLocks noGrp="1"/>
          </p:cNvSpPr>
          <p:nvPr>
            <p:ph idx="1"/>
          </p:nvPr>
        </p:nvSpPr>
        <p:spPr>
          <a:xfrm>
            <a:off x="762000" y="685800"/>
            <a:ext cx="7543800" cy="4684486"/>
          </a:xfrm>
        </p:spPr>
        <p:txBody>
          <a:bodyPr/>
          <a:lstStyle/>
          <a:p>
            <a:r>
              <a:rPr lang="en-US" dirty="0" smtClean="0"/>
              <a:t>Jugular venous saturation &lt;50% or brain tissue oxygen tension &lt;15mmHg are treatment thresholds.  </a:t>
            </a:r>
            <a:endParaRPr lang="en-US" dirty="0"/>
          </a:p>
          <a:p>
            <a:r>
              <a:rPr lang="en-US" dirty="0" smtClean="0"/>
              <a:t>Prophylactic </a:t>
            </a:r>
            <a:r>
              <a:rPr lang="en-US" dirty="0" err="1" smtClean="0"/>
              <a:t>administrationof</a:t>
            </a:r>
            <a:r>
              <a:rPr lang="en-US" dirty="0" smtClean="0"/>
              <a:t> </a:t>
            </a:r>
            <a:r>
              <a:rPr lang="en-US" dirty="0" err="1" smtClean="0"/>
              <a:t>arbiturates</a:t>
            </a:r>
            <a:r>
              <a:rPr lang="en-US" dirty="0" smtClean="0"/>
              <a:t> to induce burst suppression EEG is not recommended</a:t>
            </a:r>
          </a:p>
          <a:p>
            <a:r>
              <a:rPr lang="en-US" dirty="0" smtClean="0"/>
              <a:t>High dose barbiturate is recommend to control elevated ICP refractory to maximum standard medical and surgical treatment.  Hemodynamic stability is essential before and during barbiturate therapy.</a:t>
            </a:r>
          </a:p>
          <a:p>
            <a:r>
              <a:rPr lang="en-US" dirty="0" err="1" smtClean="0"/>
              <a:t>Propofol</a:t>
            </a:r>
            <a:r>
              <a:rPr lang="en-US" dirty="0" smtClean="0"/>
              <a:t> is recommended for the control of ICP but not for improvement in mortality or 6 </a:t>
            </a:r>
            <a:r>
              <a:rPr lang="en-US" dirty="0" err="1" smtClean="0"/>
              <a:t>mos</a:t>
            </a:r>
            <a:r>
              <a:rPr lang="en-US" dirty="0" smtClean="0"/>
              <a:t> outcome.  High dose </a:t>
            </a:r>
            <a:r>
              <a:rPr lang="en-US" dirty="0" err="1" smtClean="0"/>
              <a:t>propofol</a:t>
            </a:r>
            <a:r>
              <a:rPr lang="en-US" dirty="0" smtClean="0"/>
              <a:t> can produce significant morbidity</a:t>
            </a:r>
            <a:endParaRPr lang="en-US" dirty="0"/>
          </a:p>
        </p:txBody>
      </p:sp>
    </p:spTree>
    <p:extLst>
      <p:ext uri="{BB962C8B-B14F-4D97-AF65-F5344CB8AC3E}">
        <p14:creationId xmlns:p14="http://schemas.microsoft.com/office/powerpoint/2010/main" val="34032852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5370286"/>
            <a:ext cx="6781800" cy="801914"/>
          </a:xfrm>
        </p:spPr>
        <p:txBody>
          <a:bodyPr>
            <a:normAutofit/>
          </a:bodyPr>
          <a:lstStyle/>
          <a:p>
            <a:r>
              <a:rPr lang="en-US" sz="4000" dirty="0" smtClean="0"/>
              <a:t>BTF </a:t>
            </a:r>
            <a:r>
              <a:rPr lang="en-US" sz="4000" dirty="0" err="1" smtClean="0"/>
              <a:t>guidlines</a:t>
            </a:r>
            <a:endParaRPr lang="en-US" sz="4000" dirty="0"/>
          </a:p>
        </p:txBody>
      </p:sp>
      <p:sp>
        <p:nvSpPr>
          <p:cNvPr id="4" name="Content Placeholder 3"/>
          <p:cNvSpPr>
            <a:spLocks noGrp="1"/>
          </p:cNvSpPr>
          <p:nvPr>
            <p:ph idx="1"/>
          </p:nvPr>
        </p:nvSpPr>
        <p:spPr>
          <a:xfrm>
            <a:off x="762000" y="685800"/>
            <a:ext cx="7543800" cy="4684486"/>
          </a:xfrm>
        </p:spPr>
        <p:txBody>
          <a:bodyPr/>
          <a:lstStyle/>
          <a:p>
            <a:r>
              <a:rPr lang="en-US" dirty="0" smtClean="0"/>
              <a:t>Patients should be fed to attain full caloric replacement by day 7 post injury</a:t>
            </a:r>
          </a:p>
          <a:p>
            <a:r>
              <a:rPr lang="en-US" dirty="0" smtClean="0"/>
              <a:t>Prophylactic use of phenytoin or valproate is not recommended for preventing late PTS</a:t>
            </a:r>
          </a:p>
          <a:p>
            <a:r>
              <a:rPr lang="en-US" dirty="0" smtClean="0"/>
              <a:t>Anticonvulsants are indicated to decrease the incidence of early PTS.  However, early PTS are not associated with worse outcomes</a:t>
            </a:r>
          </a:p>
          <a:p>
            <a:r>
              <a:rPr lang="en-US" dirty="0" smtClean="0"/>
              <a:t>Prophylactic hyperventilation is not recommended, unless as a temporizing measure for the reduction of elevated ICP</a:t>
            </a:r>
          </a:p>
          <a:p>
            <a:endParaRPr lang="en-US" dirty="0"/>
          </a:p>
        </p:txBody>
      </p:sp>
    </p:spTree>
    <p:extLst>
      <p:ext uri="{BB962C8B-B14F-4D97-AF65-F5344CB8AC3E}">
        <p14:creationId xmlns:p14="http://schemas.microsoft.com/office/powerpoint/2010/main" val="3403285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830942"/>
            <a:ext cx="7543800" cy="4184815"/>
          </a:xfrm>
        </p:spPr>
        <p:txBody>
          <a:bodyPr/>
          <a:lstStyle/>
          <a:p>
            <a:pPr marL="0" indent="0">
              <a:buNone/>
            </a:pPr>
            <a:r>
              <a:rPr lang="en-US" sz="2600" dirty="0"/>
              <a:t>Theory: </a:t>
            </a:r>
          </a:p>
          <a:p>
            <a:pPr marL="0" indent="0">
              <a:buNone/>
            </a:pPr>
            <a:r>
              <a:rPr lang="en-US" dirty="0"/>
              <a:t>CNS overstimulation of </a:t>
            </a:r>
            <a:r>
              <a:rPr lang="en-US" dirty="0" err="1"/>
              <a:t>sympatho</a:t>
            </a:r>
            <a:r>
              <a:rPr lang="en-US" dirty="0"/>
              <a:t>-</a:t>
            </a:r>
            <a:r>
              <a:rPr lang="en-US" dirty="0">
                <a:solidFill>
                  <a:srgbClr val="000000"/>
                </a:solidFill>
              </a:rPr>
              <a:t>adrenal activity</a:t>
            </a:r>
            <a:r>
              <a:rPr lang="en-US" dirty="0">
                <a:sym typeface="Wingdings"/>
              </a:rPr>
              <a:t> Peripheral vasoconstriction and increased venous </a:t>
            </a:r>
            <a:r>
              <a:rPr lang="en-US" dirty="0" err="1">
                <a:sym typeface="Wingdings"/>
              </a:rPr>
              <a:t>returen</a:t>
            </a:r>
            <a:r>
              <a:rPr lang="en-US" dirty="0">
                <a:sym typeface="Wingdings"/>
              </a:rPr>
              <a:t></a:t>
            </a:r>
          </a:p>
          <a:p>
            <a:pPr marL="0" indent="0">
              <a:buNone/>
            </a:pPr>
            <a:r>
              <a:rPr lang="en-US" dirty="0">
                <a:sym typeface="Wingdings"/>
              </a:rPr>
              <a:t>Systemic hypertension</a:t>
            </a:r>
          </a:p>
          <a:p>
            <a:pPr marL="0" indent="0">
              <a:buNone/>
            </a:pPr>
            <a:r>
              <a:rPr lang="en-US" dirty="0"/>
              <a:t>Increase in LV afterload and diminished stroke volume</a:t>
            </a:r>
            <a:r>
              <a:rPr lang="en-US" dirty="0">
                <a:sym typeface="Wingdings"/>
              </a:rPr>
              <a:t></a:t>
            </a:r>
          </a:p>
          <a:p>
            <a:pPr marL="0" indent="0">
              <a:buNone/>
            </a:pPr>
            <a:r>
              <a:rPr lang="en-US" dirty="0">
                <a:sym typeface="Wingdings"/>
              </a:rPr>
              <a:t>Accumulation of blood in pulmonary capillaries</a:t>
            </a:r>
          </a:p>
          <a:p>
            <a:pPr marL="0" indent="0">
              <a:buNone/>
            </a:pPr>
            <a:r>
              <a:rPr lang="en-US" dirty="0">
                <a:sym typeface="Wingdings"/>
              </a:rPr>
              <a:t>Pulmonary hypertension</a:t>
            </a:r>
          </a:p>
          <a:p>
            <a:pPr marL="0" indent="0">
              <a:buNone/>
            </a:pPr>
            <a:r>
              <a:rPr lang="en-US" dirty="0">
                <a:sym typeface="Wingdings"/>
              </a:rPr>
              <a:t>Pulmonary edema</a:t>
            </a:r>
          </a:p>
          <a:p>
            <a:pPr marL="0" indent="0">
              <a:buNone/>
            </a:pPr>
            <a:endParaRPr lang="en-US" dirty="0"/>
          </a:p>
        </p:txBody>
      </p:sp>
      <p:sp>
        <p:nvSpPr>
          <p:cNvPr id="4" name="Title 1"/>
          <p:cNvSpPr>
            <a:spLocks noGrp="1"/>
          </p:cNvSpPr>
          <p:nvPr>
            <p:ph type="title"/>
          </p:nvPr>
        </p:nvSpPr>
        <p:spPr>
          <a:xfrm>
            <a:off x="762000" y="5166330"/>
            <a:ext cx="6781800" cy="1005869"/>
          </a:xfrm>
        </p:spPr>
        <p:txBody>
          <a:bodyPr>
            <a:normAutofit/>
          </a:bodyPr>
          <a:lstStyle/>
          <a:p>
            <a:r>
              <a:rPr lang="en-US" sz="4000" dirty="0" smtClean="0"/>
              <a:t>Neurogenic pulmonary edema</a:t>
            </a:r>
            <a:endParaRPr lang="en-US" sz="4000" dirty="0"/>
          </a:p>
        </p:txBody>
      </p:sp>
    </p:spTree>
    <p:extLst>
      <p:ext uri="{BB962C8B-B14F-4D97-AF65-F5344CB8AC3E}">
        <p14:creationId xmlns:p14="http://schemas.microsoft.com/office/powerpoint/2010/main" val="3461796475"/>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5370286"/>
            <a:ext cx="6781800" cy="801914"/>
          </a:xfrm>
        </p:spPr>
        <p:txBody>
          <a:bodyPr>
            <a:normAutofit/>
          </a:bodyPr>
          <a:lstStyle/>
          <a:p>
            <a:r>
              <a:rPr lang="en-US" sz="4000" dirty="0" smtClean="0"/>
              <a:t>BTF </a:t>
            </a:r>
            <a:r>
              <a:rPr lang="en-US" sz="4000" dirty="0" err="1" smtClean="0"/>
              <a:t>guidlines</a:t>
            </a:r>
            <a:endParaRPr lang="en-US" sz="4000" dirty="0"/>
          </a:p>
        </p:txBody>
      </p:sp>
      <p:sp>
        <p:nvSpPr>
          <p:cNvPr id="4" name="Content Placeholder 3"/>
          <p:cNvSpPr>
            <a:spLocks noGrp="1"/>
          </p:cNvSpPr>
          <p:nvPr>
            <p:ph idx="1"/>
          </p:nvPr>
        </p:nvSpPr>
        <p:spPr>
          <a:xfrm>
            <a:off x="762000" y="685800"/>
            <a:ext cx="7543800" cy="4684486"/>
          </a:xfrm>
        </p:spPr>
        <p:txBody>
          <a:bodyPr/>
          <a:lstStyle/>
          <a:p>
            <a:r>
              <a:rPr lang="en-US" dirty="0" smtClean="0"/>
              <a:t>Hyperventilation should be avoided in first 24hrs when CBF is often critically reduced</a:t>
            </a:r>
          </a:p>
          <a:p>
            <a:r>
              <a:rPr lang="en-US" dirty="0" smtClean="0"/>
              <a:t>The use of steroids is not recommend for improving outcome or reducing ICP.  In patients with moderate or severe TBI, high dose methylprednisolone is associated with increased mortality and is contraindicated</a:t>
            </a:r>
            <a:endParaRPr lang="en-US" dirty="0"/>
          </a:p>
        </p:txBody>
      </p:sp>
    </p:spTree>
    <p:extLst>
      <p:ext uri="{BB962C8B-B14F-4D97-AF65-F5344CB8AC3E}">
        <p14:creationId xmlns:p14="http://schemas.microsoft.com/office/powerpoint/2010/main" val="565472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131540"/>
            <a:ext cx="6781800" cy="1040659"/>
          </a:xfrm>
        </p:spPr>
        <p:txBody>
          <a:bodyPr>
            <a:normAutofit/>
          </a:bodyPr>
          <a:lstStyle/>
          <a:p>
            <a:r>
              <a:rPr lang="en-US" sz="4000" dirty="0" smtClean="0"/>
              <a:t>Prognosis-CRASH calculator</a:t>
            </a:r>
            <a:endParaRPr lang="en-US" sz="4000" dirty="0"/>
          </a:p>
        </p:txBody>
      </p:sp>
      <p:sp>
        <p:nvSpPr>
          <p:cNvPr id="3" name="Content Placeholder 2"/>
          <p:cNvSpPr>
            <a:spLocks noGrp="1"/>
          </p:cNvSpPr>
          <p:nvPr>
            <p:ph idx="1"/>
          </p:nvPr>
        </p:nvSpPr>
        <p:spPr>
          <a:xfrm>
            <a:off x="762000" y="685800"/>
            <a:ext cx="7543800" cy="1505977"/>
          </a:xfrm>
        </p:spPr>
        <p:txBody>
          <a:bodyPr/>
          <a:lstStyle/>
          <a:p>
            <a:pPr marL="0" indent="0">
              <a:buNone/>
            </a:pPr>
            <a:endParaRPr lang="en-US" dirty="0">
              <a:solidFill>
                <a:srgbClr val="000000"/>
              </a:solidFill>
              <a:hlinkClick r:id="rId2"/>
            </a:endParaRPr>
          </a:p>
          <a:p>
            <a:r>
              <a:rPr lang="en-US" dirty="0" smtClean="0">
                <a:hlinkClick r:id="rId2"/>
              </a:rPr>
              <a:t>http://www.crash2.lshtm.ac.uk/Risk calculator/index.html</a:t>
            </a:r>
            <a:endParaRPr lang="en-US" dirty="0"/>
          </a:p>
        </p:txBody>
      </p:sp>
    </p:spTree>
    <p:extLst>
      <p:ext uri="{BB962C8B-B14F-4D97-AF65-F5344CB8AC3E}">
        <p14:creationId xmlns:p14="http://schemas.microsoft.com/office/powerpoint/2010/main" val="1671405086"/>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2532" y="4611210"/>
            <a:ext cx="6781800" cy="1040659"/>
          </a:xfrm>
        </p:spPr>
        <p:style>
          <a:lnRef idx="2">
            <a:schemeClr val="dk1"/>
          </a:lnRef>
          <a:fillRef idx="1">
            <a:schemeClr val="lt1"/>
          </a:fillRef>
          <a:effectRef idx="0">
            <a:schemeClr val="dk1"/>
          </a:effectRef>
          <a:fontRef idx="minor">
            <a:schemeClr val="dk1"/>
          </a:fontRef>
        </p:style>
        <p:txBody>
          <a:bodyPr/>
          <a:lstStyle/>
          <a:p>
            <a:pPr algn="ctr"/>
            <a:r>
              <a:rPr lang="en-US" dirty="0" smtClean="0"/>
              <a:t>QUESTIONS?</a:t>
            </a:r>
            <a:endParaRPr lang="en-US" dirty="0"/>
          </a:p>
        </p:txBody>
      </p:sp>
      <p:pic>
        <p:nvPicPr>
          <p:cNvPr id="4" name="Content Placeholder 3"/>
          <p:cNvPicPr>
            <a:picLocks noGrp="1" noChangeAspect="1"/>
          </p:cNvPicPr>
          <p:nvPr>
            <p:ph idx="1"/>
          </p:nvPr>
        </p:nvPicPr>
        <p:blipFill>
          <a:blip r:embed="rId2"/>
          <a:srcRect l="-22794" r="-22794"/>
          <a:stretch>
            <a:fillRect/>
          </a:stretch>
        </p:blipFill>
        <p:spPr>
          <a:xfrm>
            <a:off x="953361" y="685800"/>
            <a:ext cx="7110458" cy="3662963"/>
          </a:xfrm>
          <a:prstGeom prst="rect">
            <a:avLst/>
          </a:prstGeom>
        </p:spPr>
      </p:pic>
    </p:spTree>
    <p:extLst>
      <p:ext uri="{BB962C8B-B14F-4D97-AF65-F5344CB8AC3E}">
        <p14:creationId xmlns:p14="http://schemas.microsoft.com/office/powerpoint/2010/main" val="202324704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70941" y="713197"/>
            <a:ext cx="7357572" cy="5395553"/>
          </a:xfrm>
          <a:prstGeom prst="rect">
            <a:avLst/>
          </a:prstGeom>
        </p:spPr>
      </p:pic>
      <p:sp>
        <p:nvSpPr>
          <p:cNvPr id="5" name="TextBox 4"/>
          <p:cNvSpPr txBox="1"/>
          <p:nvPr/>
        </p:nvSpPr>
        <p:spPr>
          <a:xfrm>
            <a:off x="4888397" y="6383985"/>
            <a:ext cx="318354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http://</a:t>
            </a:r>
            <a:r>
              <a:rPr lang="en-US" dirty="0" err="1" smtClean="0"/>
              <a:t>crashingpatient.com</a:t>
            </a:r>
            <a:endParaRPr lang="en-US" dirty="0"/>
          </a:p>
        </p:txBody>
      </p:sp>
    </p:spTree>
    <p:extLst>
      <p:ext uri="{BB962C8B-B14F-4D97-AF65-F5344CB8AC3E}">
        <p14:creationId xmlns:p14="http://schemas.microsoft.com/office/powerpoint/2010/main" val="27975216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600" dirty="0" smtClean="0"/>
              <a:t>Clinical signs</a:t>
            </a:r>
          </a:p>
          <a:p>
            <a:pPr lvl="2"/>
            <a:r>
              <a:rPr lang="en-US" sz="2200" dirty="0" smtClean="0"/>
              <a:t>Dyspnea</a:t>
            </a:r>
          </a:p>
          <a:p>
            <a:pPr lvl="2"/>
            <a:r>
              <a:rPr lang="en-US" sz="2200" dirty="0" smtClean="0"/>
              <a:t>Hypoxia</a:t>
            </a:r>
          </a:p>
          <a:p>
            <a:pPr lvl="2"/>
            <a:r>
              <a:rPr lang="en-US" sz="2200" dirty="0" err="1"/>
              <a:t>H</a:t>
            </a:r>
            <a:r>
              <a:rPr lang="en-US" sz="2200" dirty="0" err="1" smtClean="0"/>
              <a:t>ypercapnea</a:t>
            </a:r>
            <a:endParaRPr lang="en-US" sz="2200" dirty="0" smtClean="0"/>
          </a:p>
          <a:p>
            <a:r>
              <a:rPr lang="en-US" sz="2600" dirty="0" smtClean="0"/>
              <a:t>Effects can be severe but are generally self-limiting</a:t>
            </a:r>
          </a:p>
          <a:p>
            <a:r>
              <a:rPr lang="en-US" sz="2600" dirty="0" smtClean="0"/>
              <a:t>Resolution typically within hours to days</a:t>
            </a:r>
            <a:endParaRPr lang="en-US" sz="2600" dirty="0"/>
          </a:p>
        </p:txBody>
      </p:sp>
      <p:sp>
        <p:nvSpPr>
          <p:cNvPr id="4" name="Title 1"/>
          <p:cNvSpPr>
            <a:spLocks noGrp="1"/>
          </p:cNvSpPr>
          <p:nvPr>
            <p:ph type="title"/>
          </p:nvPr>
        </p:nvSpPr>
        <p:spPr>
          <a:xfrm>
            <a:off x="762000" y="5305490"/>
            <a:ext cx="6781800" cy="866709"/>
          </a:xfrm>
        </p:spPr>
        <p:txBody>
          <a:bodyPr>
            <a:normAutofit/>
          </a:bodyPr>
          <a:lstStyle/>
          <a:p>
            <a:r>
              <a:rPr lang="en-US" sz="4000" dirty="0" smtClean="0"/>
              <a:t>Neurogenic pulmonary edema</a:t>
            </a:r>
            <a:endParaRPr lang="en-US" sz="4000" dirty="0"/>
          </a:p>
        </p:txBody>
      </p:sp>
    </p:spTree>
    <p:extLst>
      <p:ext uri="{BB962C8B-B14F-4D97-AF65-F5344CB8AC3E}">
        <p14:creationId xmlns:p14="http://schemas.microsoft.com/office/powerpoint/2010/main" val="1832338007"/>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Newsprint.thmx</Template>
  <TotalTime>26585</TotalTime>
  <Words>4233</Words>
  <Application>Microsoft Macintosh PowerPoint</Application>
  <PresentationFormat>On-screen Show (4:3)</PresentationFormat>
  <Paragraphs>600</Paragraphs>
  <Slides>72</Slides>
  <Notes>50</Notes>
  <HiddenSlides>0</HiddenSlides>
  <MMClips>0</MMClip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NewsPrint</vt:lpstr>
      <vt:lpstr>Management of Traumatic Brain Injury</vt:lpstr>
      <vt:lpstr>Outline</vt:lpstr>
      <vt:lpstr>Patient  assessment</vt:lpstr>
      <vt:lpstr>Patient assessment</vt:lpstr>
      <vt:lpstr>Patient assessment- Hypoxia</vt:lpstr>
      <vt:lpstr>Neurogenic pulmonary edema</vt:lpstr>
      <vt:lpstr>Neurogenic pulmonary edema</vt:lpstr>
      <vt:lpstr>PowerPoint Presentation</vt:lpstr>
      <vt:lpstr>Neurogenic pulmonary edema</vt:lpstr>
      <vt:lpstr>Neurologic Assessment</vt:lpstr>
      <vt:lpstr>Level of Consciousness</vt:lpstr>
      <vt:lpstr>Motor Activity</vt:lpstr>
      <vt:lpstr>Decerebrate rigidity</vt:lpstr>
      <vt:lpstr>Decerebellate rigidity</vt:lpstr>
      <vt:lpstr>Herniation</vt:lpstr>
      <vt:lpstr>PowerPoint Presentation</vt:lpstr>
      <vt:lpstr>PowerPoint Presentation</vt:lpstr>
      <vt:lpstr>Neuro-ophthalmologic assessment </vt:lpstr>
      <vt:lpstr>Glasgow Coma Scale</vt:lpstr>
      <vt:lpstr>Glasgow Coma Scale</vt:lpstr>
      <vt:lpstr>JVIM 2001; 15(6): 581-584 </vt:lpstr>
      <vt:lpstr>Modified Glasgow Coma Scale</vt:lpstr>
      <vt:lpstr>PROBABILITY OF SURVIVAL V. MGCS</vt:lpstr>
      <vt:lpstr>Medical  management</vt:lpstr>
      <vt:lpstr>Emergency department goals</vt:lpstr>
      <vt:lpstr>Intravenous fluids</vt:lpstr>
      <vt:lpstr>Intravenous fluids</vt:lpstr>
      <vt:lpstr>Colloids</vt:lpstr>
      <vt:lpstr>Hypertonic crystalloids</vt:lpstr>
      <vt:lpstr>Oxygenation</vt:lpstr>
      <vt:lpstr>Ventilation</vt:lpstr>
      <vt:lpstr>Hyperventilation</vt:lpstr>
      <vt:lpstr>Influencing ICP</vt:lpstr>
      <vt:lpstr>Hypertonic agents-Mannitol </vt:lpstr>
      <vt:lpstr>Mannitol </vt:lpstr>
      <vt:lpstr>Mannitol </vt:lpstr>
      <vt:lpstr>Mannitol with Furosemide </vt:lpstr>
      <vt:lpstr>Hypertonic agents-Hypertonic saline</vt:lpstr>
      <vt:lpstr>Hypertonic saline</vt:lpstr>
      <vt:lpstr>Hypertonic v. Mannitol</vt:lpstr>
      <vt:lpstr>Hypertonic v. Mannitol</vt:lpstr>
      <vt:lpstr>Hypertonic v. Mannitol</vt:lpstr>
      <vt:lpstr>Ancillary Therapies</vt:lpstr>
      <vt:lpstr>Glycemic control</vt:lpstr>
      <vt:lpstr>Glycemic control</vt:lpstr>
      <vt:lpstr>Glycemic control</vt:lpstr>
      <vt:lpstr>Glycemic control</vt:lpstr>
      <vt:lpstr>Hypothermia</vt:lpstr>
      <vt:lpstr>Hypothermia-canine case report</vt:lpstr>
      <vt:lpstr>Hypothermia- BTF guidelines</vt:lpstr>
      <vt:lpstr>Hypothermia</vt:lpstr>
      <vt:lpstr>Hypothermia</vt:lpstr>
      <vt:lpstr>Anti-convulsant treatment</vt:lpstr>
      <vt:lpstr>Anti-convulsant treatment</vt:lpstr>
      <vt:lpstr>Barbituates</vt:lpstr>
      <vt:lpstr>Corticosteroids</vt:lpstr>
      <vt:lpstr>Corticosteroids</vt:lpstr>
      <vt:lpstr>Surgery </vt:lpstr>
      <vt:lpstr>Surgery </vt:lpstr>
      <vt:lpstr>Surgery </vt:lpstr>
      <vt:lpstr>Review</vt:lpstr>
      <vt:lpstr>BTF guidlines</vt:lpstr>
      <vt:lpstr>BTF guidlines</vt:lpstr>
      <vt:lpstr>BTF guidlines</vt:lpstr>
      <vt:lpstr>BTF guidlines</vt:lpstr>
      <vt:lpstr>BTF guidlines</vt:lpstr>
      <vt:lpstr>BTF guidlines</vt:lpstr>
      <vt:lpstr>BTF guidlines</vt:lpstr>
      <vt:lpstr>BTF guidlines</vt:lpstr>
      <vt:lpstr>BTF guidlines</vt:lpstr>
      <vt:lpstr>Prognosis-CRASH calculator</vt:lpstr>
      <vt:lpstr>QUESTIONS?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Traumatic Brain Injury </dc:title>
  <dc:creator>Kelly Blackstock</dc:creator>
  <cp:lastModifiedBy>Kelly Blackstock</cp:lastModifiedBy>
  <cp:revision>202</cp:revision>
  <dcterms:created xsi:type="dcterms:W3CDTF">2012-05-15T02:15:33Z</dcterms:created>
  <dcterms:modified xsi:type="dcterms:W3CDTF">2012-07-02T15:37:16Z</dcterms:modified>
</cp:coreProperties>
</file>