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1"/>
  </p:sldMasterIdLst>
  <p:notesMasterIdLst>
    <p:notesMasterId r:id="rId18"/>
  </p:notesMasterIdLst>
  <p:sldIdLst>
    <p:sldId id="331" r:id="rId2"/>
    <p:sldId id="332" r:id="rId3"/>
    <p:sldId id="345" r:id="rId4"/>
    <p:sldId id="343" r:id="rId5"/>
    <p:sldId id="344" r:id="rId6"/>
    <p:sldId id="293" r:id="rId7"/>
    <p:sldId id="318" r:id="rId8"/>
    <p:sldId id="314" r:id="rId9"/>
    <p:sldId id="309" r:id="rId10"/>
    <p:sldId id="320" r:id="rId11"/>
    <p:sldId id="305" r:id="rId12"/>
    <p:sldId id="308" r:id="rId13"/>
    <p:sldId id="315" r:id="rId14"/>
    <p:sldId id="319" r:id="rId15"/>
    <p:sldId id="333" r:id="rId16"/>
    <p:sldId id="312"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AEB1F"/>
    <a:srgbClr val="DF2AFF"/>
    <a:srgbClr val="180376"/>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917" autoAdjust="0"/>
  </p:normalViewPr>
  <p:slideViewPr>
    <p:cSldViewPr snapToGrid="0" snapToObjects="1">
      <p:cViewPr varScale="1">
        <p:scale>
          <a:sx n="53" d="100"/>
          <a:sy n="53" d="100"/>
        </p:scale>
        <p:origin x="-2192"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ECAAFB-5D62-F94F-B5CD-CAAD9A5CB38E}" type="datetimeFigureOut">
              <a:rPr lang="en-US" smtClean="0"/>
              <a:t>7/2/12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DB47FC-DA24-0B41-9FBE-698136B20E74}" type="slidenum">
              <a:rPr lang="en-US" smtClean="0"/>
              <a:t>‹#›</a:t>
            </a:fld>
            <a:endParaRPr lang="en-US" dirty="0"/>
          </a:p>
        </p:txBody>
      </p:sp>
    </p:spTree>
    <p:extLst>
      <p:ext uri="{BB962C8B-B14F-4D97-AF65-F5344CB8AC3E}">
        <p14:creationId xmlns:p14="http://schemas.microsoft.com/office/powerpoint/2010/main" val="371825446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Cellular reactions such</a:t>
            </a:r>
            <a:r>
              <a:rPr lang="en-US" baseline="0" dirty="0" smtClean="0"/>
              <a:t> as </a:t>
            </a:r>
            <a:r>
              <a:rPr lang="en-US" baseline="0" dirty="0" err="1" smtClean="0"/>
              <a:t>oxydative</a:t>
            </a:r>
            <a:r>
              <a:rPr lang="en-US" baseline="0" dirty="0" smtClean="0"/>
              <a:t> phosphorylation, </a:t>
            </a:r>
            <a:r>
              <a:rPr lang="en-US" baseline="0" dirty="0" err="1" smtClean="0"/>
              <a:t>glcolysis</a:t>
            </a:r>
            <a:r>
              <a:rPr lang="en-US" baseline="0" dirty="0" smtClean="0"/>
              <a:t>, protein synthesis </a:t>
            </a:r>
            <a:r>
              <a:rPr lang="en-US" baseline="0" dirty="0" err="1" smtClean="0"/>
              <a:t>etc</a:t>
            </a:r>
            <a:endParaRPr lang="en-US" baseline="0" dirty="0" smtClean="0"/>
          </a:p>
          <a:p>
            <a:r>
              <a:rPr lang="en-US" baseline="0" dirty="0" smtClean="0"/>
              <a:t>APP </a:t>
            </a:r>
            <a:r>
              <a:rPr lang="en-US" baseline="0" dirty="0" err="1" smtClean="0"/>
              <a:t>neuroprotective</a:t>
            </a:r>
            <a:r>
              <a:rPr lang="en-US" baseline="0" dirty="0" smtClean="0"/>
              <a:t> gene</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1</a:t>
            </a:fld>
            <a:endParaRPr lang="en-US"/>
          </a:p>
        </p:txBody>
      </p:sp>
    </p:spTree>
    <p:extLst>
      <p:ext uri="{BB962C8B-B14F-4D97-AF65-F5344CB8AC3E}">
        <p14:creationId xmlns:p14="http://schemas.microsoft.com/office/powerpoint/2010/main" val="35930398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baseline="0" dirty="0" smtClean="0"/>
              <a:t>Important cytokines are TNF alpha, IL1, IL6, IL8 and MCP-1</a:t>
            </a:r>
          </a:p>
          <a:p>
            <a:endParaRPr lang="en-US" b="1" baseline="0" dirty="0" smtClean="0"/>
          </a:p>
          <a:p>
            <a:r>
              <a:rPr lang="en-US" b="1" baseline="0" dirty="0" smtClean="0"/>
              <a:t>All above changes lead to increased vascular permeability, </a:t>
            </a:r>
            <a:r>
              <a:rPr lang="en-US" b="1" baseline="0" dirty="0" err="1" smtClean="0"/>
              <a:t>chemotaxis</a:t>
            </a:r>
            <a:r>
              <a:rPr lang="en-US" b="1" baseline="0" dirty="0" smtClean="0"/>
              <a:t> and endothelial injury</a:t>
            </a:r>
            <a:endParaRPr lang="en-US" b="1" dirty="0"/>
          </a:p>
        </p:txBody>
      </p:sp>
      <p:sp>
        <p:nvSpPr>
          <p:cNvPr id="4" name="Slide Number Placeholder 3"/>
          <p:cNvSpPr>
            <a:spLocks noGrp="1"/>
          </p:cNvSpPr>
          <p:nvPr>
            <p:ph type="sldNum" sz="quarter" idx="10"/>
          </p:nvPr>
        </p:nvSpPr>
        <p:spPr/>
        <p:txBody>
          <a:bodyPr/>
          <a:lstStyle/>
          <a:p>
            <a:fld id="{1AF59C92-78A6-4B4E-8308-97910D0A7067}" type="slidenum">
              <a:rPr lang="en-US" smtClean="0"/>
              <a:pPr/>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Catecholamines</a:t>
            </a:r>
            <a:r>
              <a:rPr lang="en-US" dirty="0" smtClean="0"/>
              <a:t> have direct and indirect mechanisms</a:t>
            </a:r>
          </a:p>
          <a:p>
            <a:endParaRPr lang="en-US" dirty="0" smtClean="0"/>
          </a:p>
          <a:p>
            <a:r>
              <a:rPr lang="en-US" dirty="0" smtClean="0"/>
              <a:t>Because</a:t>
            </a:r>
            <a:r>
              <a:rPr lang="en-US" baseline="0" dirty="0" smtClean="0"/>
              <a:t> brain is rich in lipids, it is particularly susceptible to oxidative injury</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13</a:t>
            </a:fld>
            <a:endParaRPr lang="en-US"/>
          </a:p>
        </p:txBody>
      </p:sp>
    </p:spTree>
    <p:extLst>
      <p:ext uri="{BB962C8B-B14F-4D97-AF65-F5344CB8AC3E}">
        <p14:creationId xmlns:p14="http://schemas.microsoft.com/office/powerpoint/2010/main" val="2962027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14</a:t>
            </a:fld>
            <a:endParaRPr lang="en-US"/>
          </a:p>
        </p:txBody>
      </p:sp>
    </p:spTree>
    <p:extLst>
      <p:ext uri="{BB962C8B-B14F-4D97-AF65-F5344CB8AC3E}">
        <p14:creationId xmlns:p14="http://schemas.microsoft.com/office/powerpoint/2010/main" val="33712151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t>
            </a:r>
            <a:r>
              <a:rPr lang="en-US" sz="1200" kern="1200" dirty="0" err="1" smtClean="0">
                <a:solidFill>
                  <a:schemeClr val="tx1"/>
                </a:solidFill>
                <a:effectLst/>
                <a:latin typeface="+mn-lt"/>
                <a:ea typeface="+mn-ea"/>
                <a:cs typeface="+mn-cs"/>
              </a:rPr>
              <a:t>Ca</a:t>
            </a:r>
            <a:r>
              <a:rPr lang="en-US" sz="1200" kern="1200" dirty="0" smtClean="0">
                <a:solidFill>
                  <a:schemeClr val="tx1"/>
                </a:solidFill>
                <a:effectLst/>
                <a:latin typeface="+mn-lt"/>
                <a:ea typeface="+mn-ea"/>
                <a:cs typeface="+mn-cs"/>
              </a:rPr>
              <a:t> shifts to XO pathway, Fe released (also from hemorrhage) brain tissue high in iron as well as PUFAs and cholesterol, perfect environment for this type of damage, free radicals particularly damaging and probably play a major role in secondary damage.  Free radicals created from ischemia, </a:t>
            </a:r>
            <a:r>
              <a:rPr lang="en-US" sz="1200" kern="1200" dirty="0" err="1" smtClean="0">
                <a:solidFill>
                  <a:schemeClr val="tx1"/>
                </a:solidFill>
                <a:effectLst/>
                <a:latin typeface="+mn-lt"/>
                <a:ea typeface="+mn-ea"/>
                <a:cs typeface="+mn-cs"/>
              </a:rPr>
              <a:t>arachadonic</a:t>
            </a:r>
            <a:r>
              <a:rPr lang="en-US" sz="1200" kern="1200" dirty="0" smtClean="0">
                <a:solidFill>
                  <a:schemeClr val="tx1"/>
                </a:solidFill>
                <a:effectLst/>
                <a:latin typeface="+mn-lt"/>
                <a:ea typeface="+mn-ea"/>
                <a:cs typeface="+mn-cs"/>
              </a:rPr>
              <a:t> acid metabolites, catecholamine oxidation and activated neutrophils.</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(TNF-alpha, interleukins, adhesion molecules), may be induced by elevated glutamate production</a:t>
            </a:r>
            <a:r>
              <a:rPr lang="en-US" dirty="0" smtClean="0">
                <a:effectLst/>
              </a:rPr>
              <a:t>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NO accumulation-excessive vasodilation, free radical and glutamate-mediated tissue damage</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REMEMBER:</a:t>
            </a:r>
          </a:p>
          <a:p>
            <a:r>
              <a:rPr lang="en-US" sz="1200" kern="1200" dirty="0" err="1" smtClean="0">
                <a:solidFill>
                  <a:schemeClr val="tx1"/>
                </a:solidFill>
                <a:effectLst/>
                <a:latin typeface="+mn-lt"/>
                <a:ea typeface="+mn-ea"/>
                <a:cs typeface="+mn-cs"/>
              </a:rPr>
              <a:t>Maintanence</a:t>
            </a:r>
            <a:r>
              <a:rPr lang="en-US" sz="1200" kern="1200" dirty="0" smtClean="0">
                <a:solidFill>
                  <a:schemeClr val="tx1"/>
                </a:solidFill>
                <a:effectLst/>
                <a:latin typeface="+mn-lt"/>
                <a:ea typeface="+mn-ea"/>
                <a:cs typeface="+mn-cs"/>
              </a:rPr>
              <a:t> of ischemic environment can exacerbate all the above</a:t>
            </a:r>
          </a:p>
          <a:p>
            <a:r>
              <a:rPr lang="en-US" sz="1200" kern="1200" dirty="0" smtClean="0">
                <a:solidFill>
                  <a:schemeClr val="tx1"/>
                </a:solidFill>
                <a:effectLst/>
                <a:latin typeface="+mn-lt"/>
                <a:ea typeface="+mn-ea"/>
                <a:cs typeface="+mn-cs"/>
              </a:rPr>
              <a:t>Hypotension and hypoxia, which may accompany brain trauma will make all above worse</a:t>
            </a:r>
          </a:p>
          <a:p>
            <a:r>
              <a:rPr lang="en-US" sz="1200" kern="1200" dirty="0" smtClean="0">
                <a:solidFill>
                  <a:schemeClr val="tx1"/>
                </a:solidFill>
                <a:effectLst/>
                <a:latin typeface="+mn-lt"/>
                <a:ea typeface="+mn-ea"/>
                <a:cs typeface="+mn-cs"/>
              </a:rPr>
              <a:t>End result of all these processes is an increase in intracranial pressure</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16</a:t>
            </a:fld>
            <a:endParaRPr lang="en-US"/>
          </a:p>
        </p:txBody>
      </p:sp>
    </p:spTree>
    <p:extLst>
      <p:ext uri="{BB962C8B-B14F-4D97-AF65-F5344CB8AC3E}">
        <p14:creationId xmlns:p14="http://schemas.microsoft.com/office/powerpoint/2010/main" val="1783442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Decrease in Mg can last up to 4 days</a:t>
            </a:r>
          </a:p>
          <a:p>
            <a:r>
              <a:rPr lang="en-US" dirty="0" smtClean="0"/>
              <a:t>Outcome</a:t>
            </a:r>
            <a:r>
              <a:rPr lang="en-US" baseline="0" dirty="0" smtClean="0"/>
              <a:t> includes development of cerebral edema, behavioral abnormalities and impaired cognitive performance</a:t>
            </a:r>
          </a:p>
          <a:p>
            <a:endParaRPr lang="en-US" baseline="0" dirty="0" smtClean="0"/>
          </a:p>
          <a:p>
            <a:r>
              <a:rPr lang="en-US" baseline="0" dirty="0" smtClean="0"/>
              <a:t>Given its function can see secondary increases in intracellular calcium by activation of NMDA receptors, vasospasm and compromised cell function</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2</a:t>
            </a:fld>
            <a:endParaRPr lang="en-US"/>
          </a:p>
        </p:txBody>
      </p:sp>
    </p:spTree>
    <p:extLst>
      <p:ext uri="{BB962C8B-B14F-4D97-AF65-F5344CB8AC3E}">
        <p14:creationId xmlns:p14="http://schemas.microsoft.com/office/powerpoint/2010/main" val="19500943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5</a:t>
            </a:fld>
            <a:endParaRPr lang="en-US"/>
          </a:p>
        </p:txBody>
      </p:sp>
    </p:spTree>
    <p:extLst>
      <p:ext uri="{BB962C8B-B14F-4D97-AF65-F5344CB8AC3E}">
        <p14:creationId xmlns:p14="http://schemas.microsoft.com/office/powerpoint/2010/main" val="2821053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9EDB47FC-DA24-0B41-9FBE-698136B20E74}" type="slidenum">
              <a:rPr lang="en-US" smtClean="0"/>
              <a:t>6</a:t>
            </a:fld>
            <a:endParaRPr lang="en-US"/>
          </a:p>
        </p:txBody>
      </p:sp>
    </p:spTree>
    <p:extLst>
      <p:ext uri="{BB962C8B-B14F-4D97-AF65-F5344CB8AC3E}">
        <p14:creationId xmlns:p14="http://schemas.microsoft.com/office/powerpoint/2010/main" val="4033177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is an imbalance</a:t>
            </a:r>
            <a:r>
              <a:rPr lang="en-US" baseline="0" dirty="0" smtClean="0"/>
              <a:t> between delivery and consumption</a:t>
            </a:r>
          </a:p>
          <a:p>
            <a:r>
              <a:rPr lang="en-US" baseline="0" dirty="0" smtClean="0"/>
              <a:t>Critical threshold 15-10mmHg PtO2</a:t>
            </a:r>
          </a:p>
          <a:p>
            <a:r>
              <a:rPr lang="en-US" baseline="0" dirty="0" smtClean="0"/>
              <a:t>Incidence duration and extent of hypoxia are correlated with poor outcome</a:t>
            </a:r>
          </a:p>
          <a:p>
            <a:r>
              <a:rPr lang="en-US" b="1" baseline="0" dirty="0" smtClean="0"/>
              <a:t>**This can occur even in presence of normal CPP and ICP**</a:t>
            </a:r>
          </a:p>
          <a:p>
            <a:r>
              <a:rPr lang="en-US" sz="1200" kern="1200" dirty="0" smtClean="0">
                <a:solidFill>
                  <a:schemeClr val="tx1"/>
                </a:solidFill>
                <a:latin typeface="+mn-lt"/>
                <a:ea typeface="+mn-ea"/>
                <a:cs typeface="+mn-cs"/>
              </a:rPr>
              <a:t>Hypotension and hypoxia are seen in more than a third of TBI patients and both are potent predictors of mortality.^</a:t>
            </a:r>
            <a:endParaRPr lang="en-US" b="1" dirty="0"/>
          </a:p>
        </p:txBody>
      </p:sp>
      <p:sp>
        <p:nvSpPr>
          <p:cNvPr id="4" name="Slide Number Placeholder 3"/>
          <p:cNvSpPr>
            <a:spLocks noGrp="1"/>
          </p:cNvSpPr>
          <p:nvPr>
            <p:ph type="sldNum" sz="quarter" idx="10"/>
          </p:nvPr>
        </p:nvSpPr>
        <p:spPr/>
        <p:txBody>
          <a:bodyPr/>
          <a:lstStyle/>
          <a:p>
            <a:fld id="{9EDB47FC-DA24-0B41-9FBE-698136B20E74}" type="slidenum">
              <a:rPr lang="en-US" smtClean="0"/>
              <a:t>7</a:t>
            </a:fld>
            <a:endParaRPr lang="en-US"/>
          </a:p>
        </p:txBody>
      </p:sp>
    </p:spTree>
    <p:extLst>
      <p:ext uri="{BB962C8B-B14F-4D97-AF65-F5344CB8AC3E}">
        <p14:creationId xmlns:p14="http://schemas.microsoft.com/office/powerpoint/2010/main" val="40331771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8</a:t>
            </a:fld>
            <a:endParaRPr lang="en-US"/>
          </a:p>
        </p:txBody>
      </p:sp>
    </p:spTree>
    <p:extLst>
      <p:ext uri="{BB962C8B-B14F-4D97-AF65-F5344CB8AC3E}">
        <p14:creationId xmlns:p14="http://schemas.microsoft.com/office/powerpoint/2010/main" val="2984124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None/>
            </a:pPr>
            <a:r>
              <a:rPr lang="en-US" baseline="0" dirty="0" smtClean="0"/>
              <a:t>Key mechanism for maintaining pH is Na/H exchanger, this is inhibited during ischemia.  Na travels down its concentration gradient resulting in increased intracellular Na.  Because the Na/K </a:t>
            </a:r>
            <a:r>
              <a:rPr lang="en-US" baseline="0" dirty="0" err="1" smtClean="0"/>
              <a:t>ATPase</a:t>
            </a:r>
            <a:r>
              <a:rPr lang="en-US" baseline="0" dirty="0" smtClean="0"/>
              <a:t> is also inhibited the Na/Ca exchanger reverses allowing for the influx of Ca</a:t>
            </a:r>
          </a:p>
        </p:txBody>
      </p:sp>
      <p:sp>
        <p:nvSpPr>
          <p:cNvPr id="4" name="Slide Number Placeholder 3"/>
          <p:cNvSpPr>
            <a:spLocks noGrp="1"/>
          </p:cNvSpPr>
          <p:nvPr>
            <p:ph type="sldNum" sz="quarter" idx="10"/>
          </p:nvPr>
        </p:nvSpPr>
        <p:spPr/>
        <p:txBody>
          <a:bodyPr/>
          <a:lstStyle/>
          <a:p>
            <a:fld id="{1AF59C92-78A6-4B4E-8308-97910D0A7067}"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SOR-superoxide radical</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10</a:t>
            </a:fld>
            <a:endParaRPr lang="en-US"/>
          </a:p>
        </p:txBody>
      </p:sp>
    </p:spTree>
    <p:extLst>
      <p:ext uri="{BB962C8B-B14F-4D97-AF65-F5344CB8AC3E}">
        <p14:creationId xmlns:p14="http://schemas.microsoft.com/office/powerpoint/2010/main" val="18214908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Nicotinomide</a:t>
            </a:r>
            <a:r>
              <a:rPr lang="en-US" dirty="0" smtClean="0"/>
              <a:t> adenine dinucleotide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1AF59C92-78A6-4B4E-8308-97910D0A7067}"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1A24CD3-204F-4468-8EE4-28A6668D006A}" type="datetimeFigureOut">
              <a:rPr lang="en-US" smtClean="0"/>
              <a:t>7/2/12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dirty="0"/>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A24CD3-204F-4468-8EE4-28A6668D006A}" type="datetimeFigureOut">
              <a:rPr lang="en-US" smtClean="0"/>
              <a:t>7/2/12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A24CD3-204F-4468-8EE4-28A6668D006A}" type="datetimeFigureOut">
              <a:rPr lang="en-US" smtClean="0"/>
              <a:t>7/2/12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A24CD3-204F-4468-8EE4-28A6668D006A}" type="datetimeFigureOut">
              <a:rPr lang="en-US" smtClean="0"/>
              <a:t>7/2/12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1A24CD3-204F-4468-8EE4-28A6668D006A}" type="datetimeFigureOut">
              <a:rPr lang="en-US" smtClean="0"/>
              <a:t>7/2/12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dirty="0"/>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1A24CD3-204F-4468-8EE4-28A6668D006A}" type="datetimeFigureOut">
              <a:rPr lang="en-US" smtClean="0"/>
              <a:t>7/2/12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1A24CD3-204F-4468-8EE4-28A6668D006A}" type="datetimeFigureOut">
              <a:rPr lang="en-US" smtClean="0"/>
              <a:t>7/2/12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dirty="0"/>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1A24CD3-204F-4468-8EE4-28A6668D006A}" type="datetimeFigureOut">
              <a:rPr lang="en-US" smtClean="0"/>
              <a:t>7/2/12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A24CD3-204F-4468-8EE4-28A6668D006A}" type="datetimeFigureOut">
              <a:rPr lang="en-US" smtClean="0"/>
              <a:t>7/2/12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7/2/12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dirty="0"/>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7/2/12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B1A24CD3-204F-4468-8EE4-28A6668D006A}" type="datetimeFigureOut">
              <a:rPr lang="en-US" smtClean="0"/>
              <a:t>7/2/12</a:t>
            </a:fld>
            <a:endParaRPr lang="en-US" dirty="0"/>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dirty="0"/>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57AF16DE-A0D5-4438-950F-5B1E159C2C28}" type="slidenum">
              <a:rPr lang="en-US" smtClean="0"/>
              <a:t>‹#›</a:t>
            </a:fld>
            <a:endParaRPr lang="en-US" dirty="0"/>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emf"/><Relationship Id="rId4" Type="http://schemas.openxmlformats.org/officeDocument/2006/relationships/image" Target="../media/image6.emf"/><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7.gif"/></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9.jpe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emf"/><Relationship Id="rId3" Type="http://schemas.openxmlformats.org/officeDocument/2006/relationships/image" Target="../media/image4.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F</a:t>
            </a:r>
            <a:r>
              <a:rPr lang="en-US" sz="4000" dirty="0" smtClean="0"/>
              <a:t>unctions of Magnesium</a:t>
            </a:r>
            <a:endParaRPr lang="en-US" sz="4000" dirty="0"/>
          </a:p>
        </p:txBody>
      </p:sp>
      <p:sp>
        <p:nvSpPr>
          <p:cNvPr id="3" name="Content Placeholder 2"/>
          <p:cNvSpPr>
            <a:spLocks noGrp="1"/>
          </p:cNvSpPr>
          <p:nvPr>
            <p:ph idx="1"/>
          </p:nvPr>
        </p:nvSpPr>
        <p:spPr>
          <a:xfrm>
            <a:off x="762001" y="626221"/>
            <a:ext cx="4630894" cy="5131541"/>
          </a:xfrm>
        </p:spPr>
        <p:txBody>
          <a:bodyPr>
            <a:normAutofit lnSpcReduction="10000"/>
          </a:bodyPr>
          <a:lstStyle/>
          <a:p>
            <a:r>
              <a:rPr lang="en-US" sz="2600" dirty="0" smtClean="0"/>
              <a:t>Cofactor for several cellular reactions</a:t>
            </a:r>
          </a:p>
          <a:p>
            <a:r>
              <a:rPr lang="en-US" sz="2600" dirty="0" smtClean="0"/>
              <a:t>Blocks the NMDA receptor (removed by depolarization)</a:t>
            </a:r>
          </a:p>
          <a:p>
            <a:r>
              <a:rPr lang="en-US" sz="2600" dirty="0" smtClean="0"/>
              <a:t>Blocks voltage gated </a:t>
            </a:r>
            <a:r>
              <a:rPr lang="en-US" sz="2600" dirty="0" err="1" smtClean="0"/>
              <a:t>Ca</a:t>
            </a:r>
            <a:r>
              <a:rPr lang="en-US" sz="2600" baseline="30000" dirty="0" smtClean="0"/>
              <a:t>++</a:t>
            </a:r>
            <a:r>
              <a:rPr lang="en-US" sz="2600" dirty="0" smtClean="0"/>
              <a:t> channels on pre-synaptic membrane</a:t>
            </a:r>
          </a:p>
          <a:p>
            <a:r>
              <a:rPr lang="en-US" sz="2600" dirty="0" smtClean="0"/>
              <a:t>Blocks </a:t>
            </a:r>
            <a:r>
              <a:rPr lang="en-US" sz="2600" dirty="0" err="1" smtClean="0"/>
              <a:t>Ca</a:t>
            </a:r>
            <a:r>
              <a:rPr lang="en-US" sz="2600" baseline="30000" dirty="0" smtClean="0">
                <a:solidFill>
                  <a:srgbClr val="000000"/>
                </a:solidFill>
              </a:rPr>
              <a:t>++</a:t>
            </a:r>
            <a:r>
              <a:rPr lang="en-US" sz="2600" dirty="0" smtClean="0">
                <a:solidFill>
                  <a:srgbClr val="000000"/>
                </a:solidFill>
              </a:rPr>
              <a:t> </a:t>
            </a:r>
            <a:r>
              <a:rPr lang="en-US" sz="2600" dirty="0" smtClean="0"/>
              <a:t>channels in vascular smooth </a:t>
            </a:r>
            <a:r>
              <a:rPr lang="en-US" sz="2600" dirty="0" err="1" smtClean="0"/>
              <a:t>muscle</a:t>
            </a:r>
            <a:r>
              <a:rPr lang="en-US" sz="2600" dirty="0" err="1" smtClean="0">
                <a:sym typeface="Wingdings"/>
              </a:rPr>
              <a:t>vasodilation</a:t>
            </a:r>
            <a:endParaRPr lang="en-US" sz="2600" dirty="0" smtClean="0">
              <a:sym typeface="Wingdings"/>
            </a:endParaRPr>
          </a:p>
          <a:p>
            <a:r>
              <a:rPr lang="en-US" sz="2600" dirty="0" smtClean="0">
                <a:sym typeface="Wingdings"/>
              </a:rPr>
              <a:t>Down regulates p53 and up-regulates APP</a:t>
            </a:r>
            <a:endParaRPr lang="en-US" sz="2600" dirty="0" smtClean="0"/>
          </a:p>
          <a:p>
            <a:endParaRPr lang="en-US" dirty="0"/>
          </a:p>
        </p:txBody>
      </p:sp>
      <p:pic>
        <p:nvPicPr>
          <p:cNvPr id="4" name="Picture 3"/>
          <p:cNvPicPr>
            <a:picLocks noChangeAspect="1"/>
          </p:cNvPicPr>
          <p:nvPr/>
        </p:nvPicPr>
        <p:blipFill>
          <a:blip r:embed="rId3"/>
          <a:stretch>
            <a:fillRect/>
          </a:stretch>
        </p:blipFill>
        <p:spPr>
          <a:xfrm>
            <a:off x="5566859" y="1334287"/>
            <a:ext cx="3406333" cy="3585613"/>
          </a:xfrm>
          <a:prstGeom prst="rect">
            <a:avLst/>
          </a:prstGeom>
        </p:spPr>
      </p:pic>
    </p:spTree>
    <p:extLst>
      <p:ext uri="{BB962C8B-B14F-4D97-AF65-F5344CB8AC3E}">
        <p14:creationId xmlns:p14="http://schemas.microsoft.com/office/powerpoint/2010/main" val="366725682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rcRect l="-15426" r="-15426"/>
          <a:stretch>
            <a:fillRect/>
          </a:stretch>
        </p:blipFill>
        <p:spPr>
          <a:xfrm>
            <a:off x="762000" y="911935"/>
            <a:ext cx="7543800" cy="4480531"/>
          </a:xfrm>
          <a:solidFill>
            <a:schemeClr val="bg1"/>
          </a:solidFill>
        </p:spPr>
      </p:pic>
      <p:pic>
        <p:nvPicPr>
          <p:cNvPr id="5" name="Picture 4"/>
          <p:cNvPicPr>
            <a:picLocks noChangeAspect="1"/>
          </p:cNvPicPr>
          <p:nvPr/>
        </p:nvPicPr>
        <p:blipFill>
          <a:blip r:embed="rId4"/>
          <a:stretch>
            <a:fillRect/>
          </a:stretch>
        </p:blipFill>
        <p:spPr>
          <a:xfrm>
            <a:off x="4380638" y="6281643"/>
            <a:ext cx="4294201" cy="265372"/>
          </a:xfrm>
          <a:prstGeom prst="rect">
            <a:avLst/>
          </a:prstGeom>
          <a:solidFill>
            <a:srgbClr val="FFFFFF"/>
          </a:solidFill>
        </p:spPr>
      </p:pic>
      <p:sp>
        <p:nvSpPr>
          <p:cNvPr id="2" name="TextBox 1"/>
          <p:cNvSpPr txBox="1"/>
          <p:nvPr/>
        </p:nvSpPr>
        <p:spPr>
          <a:xfrm>
            <a:off x="6923780" y="2765814"/>
            <a:ext cx="1751059" cy="707886"/>
          </a:xfrm>
          <a:prstGeom prst="rect">
            <a:avLst/>
          </a:prstGeom>
          <a:noFill/>
        </p:spPr>
        <p:txBody>
          <a:bodyPr wrap="square" rtlCol="0">
            <a:spAutoFit/>
          </a:bodyPr>
          <a:lstStyle/>
          <a:p>
            <a:r>
              <a:rPr lang="en-US" sz="2000" dirty="0" err="1" smtClean="0">
                <a:solidFill>
                  <a:schemeClr val="accent1"/>
                </a:solidFill>
              </a:rPr>
              <a:t>Arachadonic</a:t>
            </a:r>
            <a:r>
              <a:rPr lang="en-US" sz="2000" dirty="0" smtClean="0">
                <a:solidFill>
                  <a:schemeClr val="accent1"/>
                </a:solidFill>
              </a:rPr>
              <a:t> acid</a:t>
            </a:r>
            <a:endParaRPr lang="en-US" sz="2000" dirty="0">
              <a:solidFill>
                <a:schemeClr val="accent1"/>
              </a:solidFill>
            </a:endParaRPr>
          </a:p>
        </p:txBody>
      </p:sp>
    </p:spTree>
    <p:extLst>
      <p:ext uri="{BB962C8B-B14F-4D97-AF65-F5344CB8AC3E}">
        <p14:creationId xmlns:p14="http://schemas.microsoft.com/office/powerpoint/2010/main" val="47017560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http://onlinelibrary.wiley.com/store/10.1111/j.1476-4431.2004.04004.x/asset/image_n/VEC_4004_f1.gif?v=1&amp;t=gcmhw74x&amp;s=f425a5c289aa6a9a8e793e6fa96de1af25d5e6e1"/>
          <p:cNvPicPr>
            <a:picLocks noChangeAspect="1" noChangeArrowheads="1"/>
          </p:cNvPicPr>
          <p:nvPr/>
        </p:nvPicPr>
        <p:blipFill>
          <a:blip r:embed="rId3" cstate="print"/>
          <a:srcRect/>
          <a:stretch>
            <a:fillRect/>
          </a:stretch>
        </p:blipFill>
        <p:spPr bwMode="auto">
          <a:xfrm>
            <a:off x="758952" y="521475"/>
            <a:ext cx="7417371" cy="5445027"/>
          </a:xfrm>
          <a:prstGeom prst="rect">
            <a:avLst/>
          </a:prstGeom>
          <a:noFill/>
          <a:ln>
            <a:solidFill>
              <a:srgbClr val="FF0000"/>
            </a:solidFill>
          </a:ln>
        </p:spPr>
      </p:pic>
      <p:sp>
        <p:nvSpPr>
          <p:cNvPr id="7" name="TextBox 6"/>
          <p:cNvSpPr txBox="1"/>
          <p:nvPr/>
        </p:nvSpPr>
        <p:spPr>
          <a:xfrm>
            <a:off x="3657600" y="6304002"/>
            <a:ext cx="4710084" cy="369332"/>
          </a:xfrm>
          <a:prstGeom prst="rect">
            <a:avLst/>
          </a:prstGeom>
          <a:solidFill>
            <a:srgbClr val="FFFFFF"/>
          </a:solidFill>
          <a:ln>
            <a:noFill/>
          </a:ln>
        </p:spPr>
        <p:txBody>
          <a:bodyPr wrap="square" rtlCol="0">
            <a:spAutoFit/>
          </a:bodyPr>
          <a:lstStyle/>
          <a:p>
            <a:pPr algn="ctr"/>
            <a:r>
              <a:rPr lang="en-US" dirty="0" smtClean="0">
                <a:solidFill>
                  <a:srgbClr val="000000"/>
                </a:solidFill>
              </a:rPr>
              <a:t> </a:t>
            </a:r>
            <a:r>
              <a:rPr lang="en-US" dirty="0" err="1" smtClean="0">
                <a:solidFill>
                  <a:srgbClr val="000000"/>
                </a:solidFill>
              </a:rPr>
              <a:t>McMicheal</a:t>
            </a:r>
            <a:r>
              <a:rPr lang="en-US" dirty="0" smtClean="0">
                <a:solidFill>
                  <a:srgbClr val="000000"/>
                </a:solidFill>
              </a:rPr>
              <a:t>, JVECC 2004, 14(4); 231-41 </a:t>
            </a:r>
            <a:endParaRPr lang="en-US" dirty="0">
              <a:solidFill>
                <a:srgbClr val="000000"/>
              </a:solidFill>
            </a:endParaRPr>
          </a:p>
        </p:txBody>
      </p:sp>
      <p:sp>
        <p:nvSpPr>
          <p:cNvPr id="8" name="TextBox 7"/>
          <p:cNvSpPr txBox="1"/>
          <p:nvPr/>
        </p:nvSpPr>
        <p:spPr>
          <a:xfrm>
            <a:off x="6934200" y="3770013"/>
            <a:ext cx="838200" cy="369332"/>
          </a:xfrm>
          <a:prstGeom prst="rect">
            <a:avLst/>
          </a:prstGeom>
          <a:noFill/>
        </p:spPr>
        <p:txBody>
          <a:bodyPr wrap="square" rtlCol="0">
            <a:spAutoFit/>
          </a:bodyPr>
          <a:lstStyle/>
          <a:p>
            <a:r>
              <a:rPr lang="en-US" dirty="0" smtClean="0">
                <a:solidFill>
                  <a:srgbClr val="FF0000"/>
                </a:solidFill>
              </a:rPr>
              <a:t>SOD</a:t>
            </a:r>
            <a:endParaRPr lang="en-US" dirty="0">
              <a:solidFill>
                <a:srgbClr val="FF0000"/>
              </a:solidFill>
            </a:endParaRPr>
          </a:p>
        </p:txBody>
      </p:sp>
      <p:cxnSp>
        <p:nvCxnSpPr>
          <p:cNvPr id="10" name="Elbow Connector 9"/>
          <p:cNvCxnSpPr/>
          <p:nvPr/>
        </p:nvCxnSpPr>
        <p:spPr>
          <a:xfrm rot="10800000" flipV="1">
            <a:off x="4572000" y="4724400"/>
            <a:ext cx="914400" cy="6096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819400" y="5105400"/>
            <a:ext cx="1600200" cy="381000"/>
          </a:xfrm>
          <a:prstGeom prst="rect">
            <a:avLst/>
          </a:prstGeom>
          <a:noFill/>
          <a:ln>
            <a:solidFill>
              <a:schemeClr val="bg1"/>
            </a:solidFill>
          </a:ln>
        </p:spPr>
        <p:txBody>
          <a:bodyPr wrap="square" rtlCol="0">
            <a:spAutoFit/>
          </a:bodyPr>
          <a:lstStyle/>
          <a:p>
            <a:r>
              <a:rPr lang="en-US" dirty="0" smtClean="0">
                <a:solidFill>
                  <a:schemeClr val="tx2">
                    <a:lumMod val="50000"/>
                  </a:schemeClr>
                </a:solidFill>
              </a:rPr>
              <a:t>O2 and Water</a:t>
            </a:r>
            <a:endParaRPr lang="en-US" dirty="0">
              <a:solidFill>
                <a:schemeClr val="tx2">
                  <a:lumMod val="50000"/>
                </a:schemeClr>
              </a:solidFill>
            </a:endParaRPr>
          </a:p>
        </p:txBody>
      </p:sp>
      <p:sp>
        <p:nvSpPr>
          <p:cNvPr id="12" name="TextBox 11"/>
          <p:cNvSpPr txBox="1"/>
          <p:nvPr/>
        </p:nvSpPr>
        <p:spPr>
          <a:xfrm>
            <a:off x="5166740" y="4786699"/>
            <a:ext cx="1148165" cy="461665"/>
          </a:xfrm>
          <a:prstGeom prst="rect">
            <a:avLst/>
          </a:prstGeom>
          <a:noFill/>
        </p:spPr>
        <p:txBody>
          <a:bodyPr wrap="square" rtlCol="0">
            <a:spAutoFit/>
          </a:bodyPr>
          <a:lstStyle/>
          <a:p>
            <a:r>
              <a:rPr lang="en-US" sz="1200" dirty="0" smtClean="0">
                <a:solidFill>
                  <a:srgbClr val="FF0000"/>
                </a:solidFill>
              </a:rPr>
              <a:t>CATALASE</a:t>
            </a:r>
          </a:p>
          <a:p>
            <a:r>
              <a:rPr lang="en-US" sz="1200" dirty="0" smtClean="0">
                <a:solidFill>
                  <a:srgbClr val="FF0000"/>
                </a:solidFill>
              </a:rPr>
              <a:t>GSH</a:t>
            </a:r>
            <a:endParaRPr lang="en-US" sz="1200" dirty="0">
              <a:solidFill>
                <a:srgbClr val="FF0000"/>
              </a:solidFill>
            </a:endParaRPr>
          </a:p>
        </p:txBody>
      </p:sp>
      <p:cxnSp>
        <p:nvCxnSpPr>
          <p:cNvPr id="23" name="Elbow Connector 22"/>
          <p:cNvCxnSpPr/>
          <p:nvPr/>
        </p:nvCxnSpPr>
        <p:spPr>
          <a:xfrm rot="5400000" flipH="1" flipV="1">
            <a:off x="1981200" y="1676400"/>
            <a:ext cx="2209800" cy="1143000"/>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endCxn id="27" idx="1"/>
          </p:cNvCxnSpPr>
          <p:nvPr/>
        </p:nvCxnSpPr>
        <p:spPr>
          <a:xfrm>
            <a:off x="3657600" y="1143000"/>
            <a:ext cx="3886200" cy="44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3657600" y="762000"/>
            <a:ext cx="838200" cy="369332"/>
          </a:xfrm>
          <a:prstGeom prst="rect">
            <a:avLst/>
          </a:prstGeom>
          <a:noFill/>
        </p:spPr>
        <p:txBody>
          <a:bodyPr wrap="square" rtlCol="0">
            <a:spAutoFit/>
          </a:bodyPr>
          <a:lstStyle/>
          <a:p>
            <a:r>
              <a:rPr lang="en-US" dirty="0" smtClean="0">
                <a:solidFill>
                  <a:srgbClr val="FF0000"/>
                </a:solidFill>
              </a:rPr>
              <a:t>NAD</a:t>
            </a:r>
            <a:endParaRPr lang="en-US" dirty="0">
              <a:solidFill>
                <a:srgbClr val="FF0000"/>
              </a:solidFill>
            </a:endParaRPr>
          </a:p>
        </p:txBody>
      </p:sp>
      <p:sp>
        <p:nvSpPr>
          <p:cNvPr id="27" name="TextBox 26"/>
          <p:cNvSpPr txBox="1"/>
          <p:nvPr/>
        </p:nvSpPr>
        <p:spPr>
          <a:xfrm>
            <a:off x="7543800" y="685800"/>
            <a:ext cx="1600200" cy="923330"/>
          </a:xfrm>
          <a:prstGeom prst="rect">
            <a:avLst/>
          </a:prstGeom>
          <a:noFill/>
          <a:ln>
            <a:solidFill>
              <a:schemeClr val="bg1"/>
            </a:solidFill>
          </a:ln>
        </p:spPr>
        <p:txBody>
          <a:bodyPr wrap="square" rtlCol="0">
            <a:spAutoFit/>
          </a:bodyPr>
          <a:lstStyle/>
          <a:p>
            <a:r>
              <a:rPr lang="en-US" dirty="0" smtClean="0">
                <a:solidFill>
                  <a:srgbClr val="FF0000"/>
                </a:solidFill>
              </a:rPr>
              <a:t>XYANTHINE</a:t>
            </a:r>
          </a:p>
          <a:p>
            <a:r>
              <a:rPr lang="en-US" dirty="0" smtClean="0">
                <a:solidFill>
                  <a:srgbClr val="FF0000"/>
                </a:solidFill>
              </a:rPr>
              <a:t>And</a:t>
            </a:r>
          </a:p>
          <a:p>
            <a:r>
              <a:rPr lang="en-US" dirty="0" smtClean="0">
                <a:solidFill>
                  <a:srgbClr val="FF0000"/>
                </a:solidFill>
              </a:rPr>
              <a:t> URIC ACID</a:t>
            </a:r>
            <a:endParaRPr lang="en-US" dirty="0">
              <a:solidFill>
                <a:srgbClr val="FF0000"/>
              </a:solidFill>
            </a:endParaRPr>
          </a:p>
        </p:txBody>
      </p:sp>
      <p:sp>
        <p:nvSpPr>
          <p:cNvPr id="28" name="TextBox 27"/>
          <p:cNvSpPr txBox="1"/>
          <p:nvPr/>
        </p:nvSpPr>
        <p:spPr>
          <a:xfrm>
            <a:off x="6934200" y="4648200"/>
            <a:ext cx="838200" cy="369332"/>
          </a:xfrm>
          <a:prstGeom prst="rect">
            <a:avLst/>
          </a:prstGeom>
          <a:noFill/>
        </p:spPr>
        <p:txBody>
          <a:bodyPr wrap="square" rtlCol="0">
            <a:spAutoFit/>
          </a:bodyPr>
          <a:lstStyle/>
          <a:p>
            <a:r>
              <a:rPr lang="en-US" dirty="0" smtClean="0">
                <a:solidFill>
                  <a:srgbClr val="FF0000"/>
                </a:solidFill>
              </a:rPr>
              <a:t>Fe</a:t>
            </a:r>
            <a:r>
              <a:rPr lang="en-US" baseline="30000" dirty="0" smtClean="0">
                <a:solidFill>
                  <a:srgbClr val="FF0000"/>
                </a:solidFill>
              </a:rPr>
              <a:t>++</a:t>
            </a:r>
            <a:endParaRPr lang="en-US" dirty="0">
              <a:solidFill>
                <a:srgbClr val="FF0000"/>
              </a:solidFill>
            </a:endParaRPr>
          </a:p>
        </p:txBody>
      </p:sp>
      <p:sp>
        <p:nvSpPr>
          <p:cNvPr id="3" name="TextBox 2"/>
          <p:cNvSpPr txBox="1"/>
          <p:nvPr/>
        </p:nvSpPr>
        <p:spPr>
          <a:xfrm>
            <a:off x="7306502" y="4248090"/>
            <a:ext cx="869821" cy="400110"/>
          </a:xfrm>
          <a:prstGeom prst="rect">
            <a:avLst/>
          </a:prstGeom>
          <a:solidFill>
            <a:srgbClr val="FFFFFF"/>
          </a:solidFill>
        </p:spPr>
        <p:txBody>
          <a:bodyPr wrap="square" rtlCol="0">
            <a:spAutoFit/>
          </a:bodyPr>
          <a:lstStyle/>
          <a:p>
            <a:endParaRPr lang="en-US" sz="2000" dirty="0"/>
          </a:p>
        </p:txBody>
      </p:sp>
    </p:spTree>
    <p:extLst>
      <p:ext uri="{BB962C8B-B14F-4D97-AF65-F5344CB8AC3E}">
        <p14:creationId xmlns:p14="http://schemas.microsoft.com/office/powerpoint/2010/main" val="4288001140"/>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bg1"/>
                </a:solidFill>
              </a:rPr>
              <a:t>Inflammatory Mediators</a:t>
            </a:r>
            <a:endParaRPr lang="en-US" dirty="0">
              <a:solidFill>
                <a:schemeClr val="bg1"/>
              </a:solidFill>
            </a:endParaRPr>
          </a:p>
        </p:txBody>
      </p:sp>
      <p:sp>
        <p:nvSpPr>
          <p:cNvPr id="3" name="Content Placeholder 2"/>
          <p:cNvSpPr>
            <a:spLocks noGrp="1"/>
          </p:cNvSpPr>
          <p:nvPr>
            <p:ph idx="1"/>
          </p:nvPr>
        </p:nvSpPr>
        <p:spPr>
          <a:xfrm>
            <a:off x="457200" y="1357742"/>
            <a:ext cx="8229600" cy="5056916"/>
          </a:xfrm>
          <a:solidFill>
            <a:schemeClr val="bg1">
              <a:lumMod val="65000"/>
            </a:schemeClr>
          </a:solidFill>
          <a:ln>
            <a:solidFill>
              <a:schemeClr val="bg1"/>
            </a:solidFill>
          </a:ln>
          <a:effectLst>
            <a:outerShdw blurRad="63500" sx="102000" sy="102000" algn="ctr" rotWithShape="0">
              <a:prstClr val="black">
                <a:alpha val="40000"/>
              </a:prstClr>
            </a:outerShdw>
          </a:effectLst>
        </p:spPr>
        <p:txBody>
          <a:bodyPr/>
          <a:lstStyle/>
          <a:p>
            <a:endParaRPr lang="en-US" dirty="0"/>
          </a:p>
        </p:txBody>
      </p:sp>
      <p:cxnSp>
        <p:nvCxnSpPr>
          <p:cNvPr id="6" name="Straight Arrow Connector 5"/>
          <p:cNvCxnSpPr/>
          <p:nvPr/>
        </p:nvCxnSpPr>
        <p:spPr>
          <a:xfrm>
            <a:off x="5867400" y="2971800"/>
            <a:ext cx="685800" cy="60960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5400000">
            <a:off x="3619500" y="3009900"/>
            <a:ext cx="685800" cy="60960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6629400" y="3048000"/>
            <a:ext cx="1524000" cy="762000"/>
          </a:xfrm>
          <a:prstGeom prst="rect">
            <a:avLst/>
          </a:prstGeom>
          <a:solidFill>
            <a:schemeClr val="tx2"/>
          </a:solidFill>
          <a:ln>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bg1"/>
                </a:solidFill>
                <a:effectLst>
                  <a:outerShdw blurRad="38100" dist="38100" dir="2700000" algn="tl">
                    <a:srgbClr val="000000">
                      <a:alpha val="43137"/>
                    </a:srgbClr>
                  </a:outerShdw>
                </a:effectLst>
              </a:rPr>
              <a:t>PLA</a:t>
            </a:r>
            <a:r>
              <a:rPr lang="en-US" sz="2400" b="1" baseline="-25000" dirty="0" smtClean="0">
                <a:solidFill>
                  <a:schemeClr val="bg1"/>
                </a:solidFill>
                <a:effectLst>
                  <a:outerShdw blurRad="38100" dist="38100" dir="2700000" algn="tl">
                    <a:srgbClr val="000000">
                      <a:alpha val="43137"/>
                    </a:srgbClr>
                  </a:outerShdw>
                </a:effectLst>
              </a:rPr>
              <a:t>2</a:t>
            </a:r>
            <a:endParaRPr lang="en-US" sz="2400" b="1" dirty="0">
              <a:solidFill>
                <a:schemeClr val="bg1"/>
              </a:solidFill>
              <a:effectLst>
                <a:outerShdw blurRad="38100" dist="38100" dir="2700000" algn="tl">
                  <a:srgbClr val="000000">
                    <a:alpha val="43137"/>
                  </a:srgbClr>
                </a:outerShdw>
              </a:effectLst>
            </a:endParaRPr>
          </a:p>
        </p:txBody>
      </p:sp>
      <p:sp>
        <p:nvSpPr>
          <p:cNvPr id="12" name="Rectangle 11"/>
          <p:cNvSpPr/>
          <p:nvPr/>
        </p:nvSpPr>
        <p:spPr>
          <a:xfrm>
            <a:off x="2133600" y="3124200"/>
            <a:ext cx="1447800" cy="762000"/>
          </a:xfrm>
          <a:prstGeom prst="rect">
            <a:avLst/>
          </a:prstGeom>
          <a:solidFill>
            <a:schemeClr val="bg2">
              <a:lumMod val="40000"/>
              <a:lumOff val="6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rgbClr val="000000"/>
                </a:solidFill>
              </a:rPr>
              <a:t>NF-</a:t>
            </a:r>
            <a:r>
              <a:rPr lang="el-GR" sz="2400" b="1" dirty="0" smtClean="0">
                <a:solidFill>
                  <a:srgbClr val="000000"/>
                </a:solidFill>
              </a:rPr>
              <a:t>κ</a:t>
            </a:r>
            <a:r>
              <a:rPr lang="en-US" sz="2400" b="1" dirty="0" smtClean="0">
                <a:solidFill>
                  <a:srgbClr val="000000"/>
                </a:solidFill>
              </a:rPr>
              <a:t>B</a:t>
            </a:r>
            <a:endParaRPr lang="en-US" sz="2400" b="1" dirty="0">
              <a:solidFill>
                <a:srgbClr val="000000"/>
              </a:solidFill>
            </a:endParaRPr>
          </a:p>
        </p:txBody>
      </p:sp>
      <p:sp>
        <p:nvSpPr>
          <p:cNvPr id="20" name="Isosceles Triangle 19"/>
          <p:cNvSpPr/>
          <p:nvPr/>
        </p:nvSpPr>
        <p:spPr>
          <a:xfrm>
            <a:off x="4267200" y="1676400"/>
            <a:ext cx="1600200" cy="1295400"/>
          </a:xfrm>
          <a:prstGeom prst="triangle">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8100000" scaled="1"/>
            <a:tileRect/>
          </a:gradFill>
          <a:ln>
            <a:solidFill>
              <a:schemeClr val="bg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smtClean="0">
                <a:solidFill>
                  <a:schemeClr val="bg1"/>
                </a:solidFill>
                <a:effectLst>
                  <a:outerShdw blurRad="38100" dist="38100" dir="2700000" algn="tl">
                    <a:srgbClr val="000000">
                      <a:alpha val="43137"/>
                    </a:srgbClr>
                  </a:outerShdw>
                </a:effectLst>
              </a:rPr>
              <a:t>ROS</a:t>
            </a:r>
            <a:endParaRPr lang="en-US" sz="2100" b="1" dirty="0">
              <a:solidFill>
                <a:schemeClr val="bg1"/>
              </a:solidFill>
              <a:effectLst>
                <a:outerShdw blurRad="38100" dist="38100" dir="2700000" algn="tl">
                  <a:srgbClr val="000000">
                    <a:alpha val="43137"/>
                  </a:srgbClr>
                </a:outerShdw>
              </a:effectLst>
            </a:endParaRPr>
          </a:p>
        </p:txBody>
      </p:sp>
      <p:sp>
        <p:nvSpPr>
          <p:cNvPr id="22" name="Oval 21"/>
          <p:cNvSpPr/>
          <p:nvPr/>
        </p:nvSpPr>
        <p:spPr>
          <a:xfrm>
            <a:off x="2514600" y="1828800"/>
            <a:ext cx="990600" cy="914400"/>
          </a:xfrm>
          <a:prstGeom prst="ellipse">
            <a:avLst/>
          </a:prstGeom>
          <a:solidFill>
            <a:schemeClr val="accent2">
              <a:lumMod val="75000"/>
            </a:schemeClr>
          </a:solidFill>
          <a:ln>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effectLst>
                  <a:outerShdw blurRad="38100" dist="38100" dir="2700000" algn="tl">
                    <a:srgbClr val="000000">
                      <a:alpha val="43137"/>
                    </a:srgbClr>
                  </a:outerShdw>
                </a:effectLst>
              </a:rPr>
              <a:t>TLR</a:t>
            </a:r>
            <a:endParaRPr lang="en-US" sz="2000" b="1" dirty="0">
              <a:effectLst>
                <a:outerShdw blurRad="38100" dist="38100" dir="2700000" algn="tl">
                  <a:srgbClr val="000000">
                    <a:alpha val="43137"/>
                  </a:srgbClr>
                </a:outerShdw>
              </a:effectLst>
            </a:endParaRPr>
          </a:p>
        </p:txBody>
      </p:sp>
      <p:sp>
        <p:nvSpPr>
          <p:cNvPr id="23" name="Oval 22"/>
          <p:cNvSpPr/>
          <p:nvPr/>
        </p:nvSpPr>
        <p:spPr>
          <a:xfrm>
            <a:off x="533400" y="2286000"/>
            <a:ext cx="1143000" cy="990600"/>
          </a:xfrm>
          <a:prstGeom prst="ellipse">
            <a:avLst/>
          </a:prstGeom>
          <a:solidFill>
            <a:schemeClr val="accent2">
              <a:lumMod val="75000"/>
            </a:schemeClr>
          </a:solidFill>
          <a:ln>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effectLst>
                  <a:outerShdw blurRad="38100" dist="38100" dir="2700000" algn="tl">
                    <a:srgbClr val="000000">
                      <a:alpha val="43137"/>
                    </a:srgbClr>
                  </a:outerShdw>
                </a:effectLst>
              </a:rPr>
              <a:t>TNF</a:t>
            </a:r>
            <a:r>
              <a:rPr lang="el-GR" b="1" dirty="0" smtClean="0">
                <a:effectLst>
                  <a:outerShdw blurRad="38100" dist="38100" dir="2700000" algn="tl">
                    <a:srgbClr val="000000">
                      <a:alpha val="43137"/>
                    </a:srgbClr>
                  </a:outerShdw>
                </a:effectLst>
              </a:rPr>
              <a:t>α</a:t>
            </a:r>
            <a:endParaRPr lang="en-US" b="1" dirty="0">
              <a:effectLst>
                <a:outerShdw blurRad="38100" dist="38100" dir="2700000" algn="tl">
                  <a:srgbClr val="000000">
                    <a:alpha val="43137"/>
                  </a:srgbClr>
                </a:outerShdw>
              </a:effectLst>
            </a:endParaRPr>
          </a:p>
        </p:txBody>
      </p:sp>
      <p:sp>
        <p:nvSpPr>
          <p:cNvPr id="24" name="Oval 23"/>
          <p:cNvSpPr/>
          <p:nvPr/>
        </p:nvSpPr>
        <p:spPr>
          <a:xfrm>
            <a:off x="1371600" y="1524000"/>
            <a:ext cx="1143000" cy="914400"/>
          </a:xfrm>
          <a:prstGeom prst="ellipse">
            <a:avLst/>
          </a:prstGeom>
          <a:solidFill>
            <a:schemeClr val="accent2">
              <a:lumMod val="75000"/>
            </a:schemeClr>
          </a:solidFill>
          <a:ln>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effectLst>
                  <a:outerShdw blurRad="38100" dist="38100" dir="2700000" algn="tl">
                    <a:srgbClr val="000000">
                      <a:alpha val="43137"/>
                    </a:srgbClr>
                  </a:outerShdw>
                </a:effectLst>
              </a:rPr>
              <a:t>IL-1</a:t>
            </a:r>
            <a:r>
              <a:rPr lang="el-GR" b="1" dirty="0" smtClean="0">
                <a:effectLst>
                  <a:outerShdw blurRad="38100" dist="38100" dir="2700000" algn="tl">
                    <a:srgbClr val="000000">
                      <a:alpha val="43137"/>
                    </a:srgbClr>
                  </a:outerShdw>
                </a:effectLst>
              </a:rPr>
              <a:t>β</a:t>
            </a:r>
            <a:endParaRPr lang="en-US" b="1" dirty="0">
              <a:effectLst>
                <a:outerShdw blurRad="38100" dist="38100" dir="2700000" algn="tl">
                  <a:srgbClr val="000000">
                    <a:alpha val="43137"/>
                  </a:srgbClr>
                </a:outerShdw>
              </a:effectLst>
            </a:endParaRPr>
          </a:p>
        </p:txBody>
      </p:sp>
      <p:sp>
        <p:nvSpPr>
          <p:cNvPr id="25" name="Down Arrow 24"/>
          <p:cNvSpPr/>
          <p:nvPr/>
        </p:nvSpPr>
        <p:spPr>
          <a:xfrm>
            <a:off x="1905000" y="2667000"/>
            <a:ext cx="533400" cy="30480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wn Arrow 25"/>
          <p:cNvSpPr/>
          <p:nvPr/>
        </p:nvSpPr>
        <p:spPr>
          <a:xfrm>
            <a:off x="2819400" y="3962400"/>
            <a:ext cx="76200" cy="381000"/>
          </a:xfrm>
          <a:prstGeom prst="downArrow">
            <a:avLst/>
          </a:pr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Down Arrow 27"/>
          <p:cNvSpPr/>
          <p:nvPr/>
        </p:nvSpPr>
        <p:spPr>
          <a:xfrm>
            <a:off x="7391400" y="3886200"/>
            <a:ext cx="76200" cy="457200"/>
          </a:xfrm>
          <a:prstGeom prst="downArrow">
            <a:avLst/>
          </a:pr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828800" y="4495800"/>
            <a:ext cx="2057400" cy="38100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effectLst>
                  <a:outerShdw blurRad="38100" dist="38100" dir="2700000" algn="tl">
                    <a:srgbClr val="000000">
                      <a:alpha val="43137"/>
                    </a:srgbClr>
                  </a:outerShdw>
                </a:effectLst>
                <a:latin typeface="Mongolian Baiti" pitchFamily="66" charset="0"/>
                <a:cs typeface="Mongolian Baiti" pitchFamily="66" charset="0"/>
              </a:rPr>
              <a:t>ICAM-1, E-</a:t>
            </a:r>
            <a:r>
              <a:rPr lang="en-US" b="1" dirty="0" err="1" smtClean="0">
                <a:solidFill>
                  <a:schemeClr val="bg1"/>
                </a:solidFill>
                <a:effectLst>
                  <a:outerShdw blurRad="38100" dist="38100" dir="2700000" algn="tl">
                    <a:srgbClr val="000000">
                      <a:alpha val="43137"/>
                    </a:srgbClr>
                  </a:outerShdw>
                </a:effectLst>
                <a:latin typeface="Mongolian Baiti" pitchFamily="66" charset="0"/>
                <a:cs typeface="Mongolian Baiti" pitchFamily="66" charset="0"/>
              </a:rPr>
              <a:t>selectin</a:t>
            </a:r>
            <a:endParaRPr lang="en-US" b="1" dirty="0">
              <a:solidFill>
                <a:schemeClr val="bg1"/>
              </a:solidFill>
              <a:effectLst>
                <a:outerShdw blurRad="38100" dist="38100" dir="2700000" algn="tl">
                  <a:srgbClr val="000000">
                    <a:alpha val="43137"/>
                  </a:srgbClr>
                </a:outerShdw>
              </a:effectLst>
              <a:latin typeface="Mongolian Baiti" pitchFamily="66" charset="0"/>
              <a:cs typeface="Mongolian Baiti" pitchFamily="66" charset="0"/>
            </a:endParaRPr>
          </a:p>
        </p:txBody>
      </p:sp>
      <p:sp>
        <p:nvSpPr>
          <p:cNvPr id="31" name="Rectangle 30"/>
          <p:cNvSpPr/>
          <p:nvPr/>
        </p:nvSpPr>
        <p:spPr>
          <a:xfrm>
            <a:off x="1828800" y="5029200"/>
            <a:ext cx="2057400" cy="38100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effectLst>
                  <a:outerShdw blurRad="38100" dist="38100" dir="2700000" algn="tl">
                    <a:srgbClr val="000000">
                      <a:alpha val="43137"/>
                    </a:srgbClr>
                  </a:outerShdw>
                </a:effectLst>
                <a:latin typeface="Mongolian Baiti" pitchFamily="66" charset="0"/>
                <a:cs typeface="Mongolian Baiti" pitchFamily="66" charset="0"/>
              </a:rPr>
              <a:t>PAF, Cytokines</a:t>
            </a:r>
            <a:endParaRPr lang="en-US" b="1" dirty="0">
              <a:solidFill>
                <a:schemeClr val="bg1"/>
              </a:solidFill>
              <a:effectLst>
                <a:outerShdw blurRad="38100" dist="38100" dir="2700000" algn="tl">
                  <a:srgbClr val="000000">
                    <a:alpha val="43137"/>
                  </a:srgbClr>
                </a:outerShdw>
              </a:effectLst>
              <a:latin typeface="Mongolian Baiti" pitchFamily="66" charset="0"/>
              <a:cs typeface="Mongolian Baiti" pitchFamily="66" charset="0"/>
            </a:endParaRPr>
          </a:p>
        </p:txBody>
      </p:sp>
      <p:sp>
        <p:nvSpPr>
          <p:cNvPr id="32" name="Rectangle 31"/>
          <p:cNvSpPr/>
          <p:nvPr/>
        </p:nvSpPr>
        <p:spPr>
          <a:xfrm>
            <a:off x="1828800" y="5562600"/>
            <a:ext cx="2057400" cy="38100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effectLst>
                  <a:outerShdw blurRad="38100" dist="38100" dir="2700000" algn="tl">
                    <a:srgbClr val="000000">
                      <a:alpha val="43137"/>
                    </a:srgbClr>
                  </a:outerShdw>
                </a:effectLst>
                <a:latin typeface="Mongolian Baiti" pitchFamily="66" charset="0"/>
                <a:cs typeface="Mongolian Baiti" pitchFamily="66" charset="0"/>
              </a:rPr>
              <a:t>Complement</a:t>
            </a:r>
            <a:endParaRPr lang="en-US" b="1" dirty="0">
              <a:solidFill>
                <a:schemeClr val="bg1"/>
              </a:solidFill>
              <a:effectLst>
                <a:outerShdw blurRad="38100" dist="38100" dir="2700000" algn="tl">
                  <a:srgbClr val="000000">
                    <a:alpha val="43137"/>
                  </a:srgbClr>
                </a:outerShdw>
              </a:effectLst>
              <a:latin typeface="Mongolian Baiti" pitchFamily="66" charset="0"/>
              <a:cs typeface="Mongolian Baiti" pitchFamily="66" charset="0"/>
            </a:endParaRPr>
          </a:p>
        </p:txBody>
      </p:sp>
      <p:cxnSp>
        <p:nvCxnSpPr>
          <p:cNvPr id="40" name="Shape 39"/>
          <p:cNvCxnSpPr>
            <a:stCxn id="32" idx="1"/>
          </p:cNvCxnSpPr>
          <p:nvPr/>
        </p:nvCxnSpPr>
        <p:spPr>
          <a:xfrm rot="10800000">
            <a:off x="914400" y="3429000"/>
            <a:ext cx="914400" cy="232410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6705600" y="4419600"/>
            <a:ext cx="18288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effectLst>
                  <a:outerShdw blurRad="38100" dist="38100" dir="2700000" algn="tl">
                    <a:srgbClr val="000000">
                      <a:alpha val="43137"/>
                    </a:srgbClr>
                  </a:outerShdw>
                </a:effectLst>
                <a:latin typeface="Mongolian Baiti" pitchFamily="66" charset="0"/>
                <a:cs typeface="Mongolian Baiti" pitchFamily="66" charset="0"/>
              </a:rPr>
              <a:t>TXA2</a:t>
            </a:r>
            <a:endParaRPr lang="en-US" b="1" dirty="0">
              <a:solidFill>
                <a:schemeClr val="bg1"/>
              </a:solidFill>
              <a:effectLst>
                <a:outerShdw blurRad="38100" dist="38100" dir="2700000" algn="tl">
                  <a:srgbClr val="000000">
                    <a:alpha val="43137"/>
                  </a:srgbClr>
                </a:outerShdw>
              </a:effectLst>
              <a:latin typeface="Mongolian Baiti" pitchFamily="66" charset="0"/>
              <a:cs typeface="Mongolian Baiti" pitchFamily="66" charset="0"/>
            </a:endParaRPr>
          </a:p>
        </p:txBody>
      </p:sp>
      <p:sp>
        <p:nvSpPr>
          <p:cNvPr id="42" name="Rectangle 41"/>
          <p:cNvSpPr/>
          <p:nvPr/>
        </p:nvSpPr>
        <p:spPr>
          <a:xfrm>
            <a:off x="6705600" y="5105400"/>
            <a:ext cx="18288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effectLst>
                  <a:outerShdw blurRad="38100" dist="38100" dir="2700000" algn="tl">
                    <a:srgbClr val="000000">
                      <a:alpha val="43137"/>
                    </a:srgbClr>
                  </a:outerShdw>
                </a:effectLst>
                <a:latin typeface="Mongolian Baiti" pitchFamily="66" charset="0"/>
                <a:cs typeface="Mongolian Baiti" pitchFamily="66" charset="0"/>
              </a:rPr>
              <a:t>LTB4</a:t>
            </a:r>
            <a:endParaRPr lang="en-US" b="1" dirty="0">
              <a:solidFill>
                <a:schemeClr val="bg1"/>
              </a:solidFill>
              <a:effectLst>
                <a:outerShdw blurRad="38100" dist="38100" dir="2700000" algn="tl">
                  <a:srgbClr val="000000">
                    <a:alpha val="43137"/>
                  </a:srgbClr>
                </a:outerShdw>
              </a:effectLst>
              <a:latin typeface="Mongolian Baiti" pitchFamily="66" charset="0"/>
              <a:cs typeface="Mongolian Baiti" pitchFamily="66" charset="0"/>
            </a:endParaRPr>
          </a:p>
        </p:txBody>
      </p:sp>
      <p:pic>
        <p:nvPicPr>
          <p:cNvPr id="28674" name="Picture 2" descr="http://t1.gstatic.com/images?q=tbn:ANd9GcR_SWkV2LcvtAttYMVhrN4gqNV2mbeYImknfGUzfv7VK5eZQ-s&amp;t=1&amp;usg=__IZT2Q-j4oeFkBKzZsdsVlNUJhn4="/>
          <p:cNvPicPr>
            <a:picLocks noChangeAspect="1" noChangeArrowheads="1"/>
          </p:cNvPicPr>
          <p:nvPr/>
        </p:nvPicPr>
        <p:blipFill>
          <a:blip r:embed="rId3" cstate="print"/>
          <a:srcRect/>
          <a:stretch>
            <a:fillRect/>
          </a:stretch>
        </p:blipFill>
        <p:spPr bwMode="auto">
          <a:xfrm>
            <a:off x="4495800" y="4343400"/>
            <a:ext cx="1390987" cy="1409700"/>
          </a:xfrm>
          <a:prstGeom prst="rect">
            <a:avLst/>
          </a:prstGeom>
          <a:noFill/>
        </p:spPr>
      </p:pic>
      <p:cxnSp>
        <p:nvCxnSpPr>
          <p:cNvPr id="46" name="Shape 45"/>
          <p:cNvCxnSpPr>
            <a:stCxn id="32" idx="1"/>
          </p:cNvCxnSpPr>
          <p:nvPr/>
        </p:nvCxnSpPr>
        <p:spPr>
          <a:xfrm rot="10800000">
            <a:off x="1295400" y="3733800"/>
            <a:ext cx="533400" cy="2019300"/>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V="1">
            <a:off x="1295400" y="3657600"/>
            <a:ext cx="6858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9" name="Oval 48"/>
          <p:cNvSpPr/>
          <p:nvPr/>
        </p:nvSpPr>
        <p:spPr>
          <a:xfrm>
            <a:off x="7239000" y="1905000"/>
            <a:ext cx="685800" cy="609600"/>
          </a:xfrm>
          <a:prstGeom prst="ellipse">
            <a:avLst/>
          </a:prstGeom>
          <a:solidFill>
            <a:schemeClr val="accent2">
              <a:lumMod val="75000"/>
            </a:schemeClr>
          </a:solidFill>
          <a:ln>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Ca</a:t>
            </a:r>
            <a:endParaRPr lang="en-US" b="1" dirty="0">
              <a:solidFill>
                <a:schemeClr val="bg1"/>
              </a:solidFill>
            </a:endParaRPr>
          </a:p>
        </p:txBody>
      </p:sp>
      <p:sp>
        <p:nvSpPr>
          <p:cNvPr id="50" name="Down Arrow 49"/>
          <p:cNvSpPr/>
          <p:nvPr/>
        </p:nvSpPr>
        <p:spPr>
          <a:xfrm>
            <a:off x="7620000" y="2667000"/>
            <a:ext cx="76200" cy="228600"/>
          </a:xfrm>
          <a:prstGeom prst="downArrow">
            <a:avLst/>
          </a:pr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Up Arrow 51"/>
          <p:cNvSpPr/>
          <p:nvPr/>
        </p:nvSpPr>
        <p:spPr>
          <a:xfrm>
            <a:off x="5049043" y="3048483"/>
            <a:ext cx="762000" cy="1219200"/>
          </a:xfrm>
          <a:prstGeom prst="upArrow">
            <a:avLst/>
          </a:pr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Down Arrow 26"/>
          <p:cNvSpPr/>
          <p:nvPr/>
        </p:nvSpPr>
        <p:spPr>
          <a:xfrm>
            <a:off x="4644848" y="3124200"/>
            <a:ext cx="201471" cy="1143483"/>
          </a:xfrm>
          <a:prstGeom prst="downArrow">
            <a:avLst/>
          </a:pr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ight Arrow 28"/>
          <p:cNvSpPr/>
          <p:nvPr/>
        </p:nvSpPr>
        <p:spPr>
          <a:xfrm>
            <a:off x="4038600" y="4876800"/>
            <a:ext cx="381000" cy="304800"/>
          </a:xfrm>
          <a:prstGeom prst="rightArrow">
            <a:avLst/>
          </a:pr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Left Arrow 32"/>
          <p:cNvSpPr/>
          <p:nvPr/>
        </p:nvSpPr>
        <p:spPr>
          <a:xfrm>
            <a:off x="6019800" y="4876800"/>
            <a:ext cx="457200" cy="304800"/>
          </a:xfrm>
          <a:prstGeom prst="leftArrow">
            <a:avLst/>
          </a:pr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Half Frame 36"/>
          <p:cNvSpPr/>
          <p:nvPr/>
        </p:nvSpPr>
        <p:spPr>
          <a:xfrm>
            <a:off x="1066800" y="1981200"/>
            <a:ext cx="533400" cy="457200"/>
          </a:xfrm>
          <a:prstGeom prst="halfFrame">
            <a:avLst/>
          </a:prstGeom>
          <a:solidFill>
            <a:schemeClr val="tx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extBox 3"/>
          <p:cNvSpPr txBox="1"/>
          <p:nvPr/>
        </p:nvSpPr>
        <p:spPr>
          <a:xfrm>
            <a:off x="1265681" y="504456"/>
            <a:ext cx="6858001" cy="707886"/>
          </a:xfrm>
          <a:prstGeom prst="rect">
            <a:avLst/>
          </a:prstGeom>
          <a:noFill/>
        </p:spPr>
        <p:txBody>
          <a:bodyPr wrap="square" rtlCol="0">
            <a:spAutoFit/>
          </a:bodyPr>
          <a:lstStyle/>
          <a:p>
            <a:r>
              <a:rPr lang="en-US" sz="4000" b="1" dirty="0" smtClean="0"/>
              <a:t>Inflammatory mediators</a:t>
            </a:r>
            <a:endParaRPr lang="en-US" sz="4000" b="1" dirty="0"/>
          </a:p>
        </p:txBody>
      </p:sp>
      <p:pic>
        <p:nvPicPr>
          <p:cNvPr id="34" name="Content Placeholder 33" descr="take 3.jpg"/>
          <p:cNvPicPr>
            <a:picLocks noChangeAspect="1"/>
          </p:cNvPicPr>
          <p:nvPr/>
        </p:nvPicPr>
        <p:blipFill>
          <a:blip r:embed="rId4" cstate="print"/>
          <a:stretch>
            <a:fillRect/>
          </a:stretch>
        </p:blipFill>
        <p:spPr>
          <a:xfrm>
            <a:off x="2233539" y="2984429"/>
            <a:ext cx="1007508" cy="1103409"/>
          </a:xfrm>
          <a:prstGeom prst="rect">
            <a:avLst/>
          </a:prstGeom>
          <a:solidFill>
            <a:schemeClr val="tx1"/>
          </a:solidFill>
          <a:ln>
            <a:solidFill>
              <a:schemeClr val="bg1"/>
            </a:solid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44584606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34"/>
                                        </p:tgtEl>
                                        <p:attrNameLst>
                                          <p:attrName>ppt_w</p:attrName>
                                        </p:attrNameLst>
                                      </p:cBhvr>
                                      <p:tavLst>
                                        <p:tav tm="0">
                                          <p:val>
                                            <p:strVal val="ppt_w"/>
                                          </p:val>
                                        </p:tav>
                                        <p:tav tm="100000">
                                          <p:val>
                                            <p:fltVal val="0"/>
                                          </p:val>
                                        </p:tav>
                                      </p:tavLst>
                                    </p:anim>
                                    <p:anim calcmode="lin" valueType="num">
                                      <p:cBhvr>
                                        <p:cTn id="7" dur="1000"/>
                                        <p:tgtEl>
                                          <p:spTgt spid="34"/>
                                        </p:tgtEl>
                                        <p:attrNameLst>
                                          <p:attrName>ppt_h</p:attrName>
                                        </p:attrNameLst>
                                      </p:cBhvr>
                                      <p:tavLst>
                                        <p:tav tm="0">
                                          <p:val>
                                            <p:strVal val="ppt_h"/>
                                          </p:val>
                                        </p:tav>
                                        <p:tav tm="100000">
                                          <p:val>
                                            <p:fltVal val="0"/>
                                          </p:val>
                                        </p:tav>
                                      </p:tavLst>
                                    </p:anim>
                                    <p:anim calcmode="lin" valueType="num">
                                      <p:cBhvr>
                                        <p:cTn id="8" dur="1000"/>
                                        <p:tgtEl>
                                          <p:spTgt spid="34"/>
                                        </p:tgtEl>
                                        <p:attrNameLst>
                                          <p:attrName>style.rotation</p:attrName>
                                        </p:attrNameLst>
                                      </p:cBhvr>
                                      <p:tavLst>
                                        <p:tav tm="0">
                                          <p:val>
                                            <p:fltVal val="0"/>
                                          </p:val>
                                        </p:tav>
                                        <p:tav tm="100000">
                                          <p:val>
                                            <p:fltVal val="90"/>
                                          </p:val>
                                        </p:tav>
                                      </p:tavLst>
                                    </p:anim>
                                    <p:animEffect transition="out" filter="fade">
                                      <p:cBhvr>
                                        <p:cTn id="9" dur="1000"/>
                                        <p:tgtEl>
                                          <p:spTgt spid="34"/>
                                        </p:tgtEl>
                                      </p:cBhvr>
                                    </p:animEffect>
                                    <p:set>
                                      <p:cBhvr>
                                        <p:cTn id="10" dur="1" fill="hold">
                                          <p:stCondLst>
                                            <p:cond delay="999"/>
                                          </p:stCondLst>
                                        </p:cTn>
                                        <p:tgtEl>
                                          <p:spTgt spid="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Factors that favor ROS</a:t>
            </a:r>
            <a:endParaRPr lang="en-US" sz="4000" dirty="0"/>
          </a:p>
        </p:txBody>
      </p:sp>
      <p:sp>
        <p:nvSpPr>
          <p:cNvPr id="3" name="Content Placeholder 2"/>
          <p:cNvSpPr>
            <a:spLocks noGrp="1"/>
          </p:cNvSpPr>
          <p:nvPr>
            <p:ph idx="1"/>
          </p:nvPr>
        </p:nvSpPr>
        <p:spPr>
          <a:xfrm>
            <a:off x="762000" y="685799"/>
            <a:ext cx="7543800" cy="4115235"/>
          </a:xfrm>
        </p:spPr>
        <p:txBody>
          <a:bodyPr>
            <a:normAutofit/>
          </a:bodyPr>
          <a:lstStyle/>
          <a:p>
            <a:r>
              <a:rPr lang="en-US" sz="2800" dirty="0" err="1" smtClean="0"/>
              <a:t>Hypoperfusion</a:t>
            </a:r>
            <a:endParaRPr lang="en-US" sz="2800" dirty="0" smtClean="0"/>
          </a:p>
          <a:p>
            <a:r>
              <a:rPr lang="en-US" sz="2800" dirty="0" smtClean="0"/>
              <a:t>Multiple mechanisms for intracellular </a:t>
            </a:r>
            <a:r>
              <a:rPr lang="en-US" sz="2800" dirty="0" err="1" smtClean="0"/>
              <a:t>Ca</a:t>
            </a:r>
            <a:r>
              <a:rPr lang="en-US" sz="2800" dirty="0" smtClean="0"/>
              <a:t> accumulation </a:t>
            </a:r>
          </a:p>
          <a:p>
            <a:r>
              <a:rPr lang="en-US" sz="2800" dirty="0" smtClean="0"/>
              <a:t>Local tissue acidosis</a:t>
            </a:r>
          </a:p>
          <a:p>
            <a:r>
              <a:rPr lang="en-US" sz="2800" dirty="0" smtClean="0"/>
              <a:t>Hemorrhage provides source of iron</a:t>
            </a:r>
          </a:p>
          <a:p>
            <a:r>
              <a:rPr lang="en-US" sz="2800" dirty="0" err="1" smtClean="0"/>
              <a:t>Catecholamines</a:t>
            </a:r>
            <a:endParaRPr lang="en-US" sz="2800" dirty="0" smtClean="0"/>
          </a:p>
          <a:p>
            <a:r>
              <a:rPr lang="en-US" sz="2800" dirty="0" smtClean="0"/>
              <a:t>NO</a:t>
            </a:r>
          </a:p>
          <a:p>
            <a:r>
              <a:rPr lang="en-US" sz="2800" dirty="0" smtClean="0"/>
              <a:t>High concentrations of PUFAs</a:t>
            </a:r>
            <a:endParaRPr lang="en-US" sz="2800" dirty="0"/>
          </a:p>
        </p:txBody>
      </p:sp>
    </p:spTree>
    <p:extLst>
      <p:ext uri="{BB962C8B-B14F-4D97-AF65-F5344CB8AC3E}">
        <p14:creationId xmlns:p14="http://schemas.microsoft.com/office/powerpoint/2010/main" val="414745246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Quick review</a:t>
            </a:r>
            <a:endParaRPr lang="en-US" dirty="0"/>
          </a:p>
        </p:txBody>
      </p:sp>
      <p:sp>
        <p:nvSpPr>
          <p:cNvPr id="5" name="Text Placeholder 4"/>
          <p:cNvSpPr>
            <a:spLocks noGrp="1"/>
          </p:cNvSpPr>
          <p:nvPr>
            <p:ph type="body" idx="1"/>
          </p:nvPr>
        </p:nvSpPr>
        <p:spPr/>
        <p:txBody>
          <a:bodyPr>
            <a:noAutofit/>
          </a:bodyPr>
          <a:lstStyle/>
          <a:p>
            <a:pPr algn="ctr"/>
            <a:r>
              <a:rPr lang="en-US" sz="6000" dirty="0" smtClean="0">
                <a:solidFill>
                  <a:srgbClr val="3366FF"/>
                </a:solidFill>
              </a:rPr>
              <a:t>Wake up!!</a:t>
            </a:r>
            <a:endParaRPr lang="en-US" sz="6000" dirty="0">
              <a:solidFill>
                <a:srgbClr val="3366FF"/>
              </a:solidFill>
            </a:endParaRPr>
          </a:p>
        </p:txBody>
      </p:sp>
    </p:spTree>
    <p:extLst>
      <p:ext uri="{BB962C8B-B14F-4D97-AF65-F5344CB8AC3E}">
        <p14:creationId xmlns:p14="http://schemas.microsoft.com/office/powerpoint/2010/main" val="24065628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2" nodeType="clickEffect">
                                  <p:stCondLst>
                                    <p:cond delay="0"/>
                                  </p:stCondLst>
                                  <p:iterate type="lt">
                                    <p:tmPct val="0"/>
                                  </p:iterate>
                                  <p:childTnLst>
                                    <p:animEffect transition="out" filter="fade">
                                      <p:cBhvr>
                                        <p:cTn id="6" dur="500" tmFilter="0, 0; .2, .5; .8, .5; 1, 0"/>
                                        <p:tgtEl>
                                          <p:spTgt spid="5">
                                            <p:txEl>
                                              <p:pRg st="0" end="0"/>
                                            </p:txEl>
                                          </p:spTgt>
                                        </p:tgtEl>
                                      </p:cBhvr>
                                    </p:animEffect>
                                    <p:animScale>
                                      <p:cBhvr>
                                        <p:cTn id="7" dur="250" autoRev="1" fill="hold"/>
                                        <p:tgtEl>
                                          <p:spTgt spid="5">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2"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52073" y="1043703"/>
            <a:ext cx="7324560" cy="4696665"/>
          </a:xfrm>
          <a:prstGeom prst="rect">
            <a:avLst/>
          </a:prstGeom>
        </p:spPr>
      </p:pic>
      <p:cxnSp>
        <p:nvCxnSpPr>
          <p:cNvPr id="6" name="Straight Arrow Connector 5"/>
          <p:cNvCxnSpPr/>
          <p:nvPr/>
        </p:nvCxnSpPr>
        <p:spPr>
          <a:xfrm flipV="1">
            <a:off x="3340115" y="4313973"/>
            <a:ext cx="661065" cy="17395"/>
          </a:xfrm>
          <a:prstGeom prst="straightConnector1">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4453487" y="6331800"/>
            <a:ext cx="3723146" cy="369332"/>
          </a:xfrm>
          <a:prstGeom prst="rect">
            <a:avLst/>
          </a:prstGeom>
          <a:solidFill>
            <a:srgbClr val="FFFFFF"/>
          </a:solidFill>
        </p:spPr>
        <p:txBody>
          <a:bodyPr wrap="square" rtlCol="0">
            <a:spAutoFit/>
          </a:bodyPr>
          <a:lstStyle/>
          <a:p>
            <a:r>
              <a:rPr lang="en-US" dirty="0" err="1" smtClean="0"/>
              <a:t>Madikians</a:t>
            </a:r>
            <a:r>
              <a:rPr lang="en-US" dirty="0" smtClean="0"/>
              <a:t> et al, IJNT 2006; 3(1): 9-17</a:t>
            </a:r>
            <a:endParaRPr lang="en-US" dirty="0"/>
          </a:p>
        </p:txBody>
      </p:sp>
      <p:sp>
        <p:nvSpPr>
          <p:cNvPr id="8" name="TextBox 7"/>
          <p:cNvSpPr txBox="1"/>
          <p:nvPr/>
        </p:nvSpPr>
        <p:spPr>
          <a:xfrm>
            <a:off x="3966387" y="4177479"/>
            <a:ext cx="452307" cy="307777"/>
          </a:xfrm>
          <a:prstGeom prst="rect">
            <a:avLst/>
          </a:prstGeom>
          <a:noFill/>
        </p:spPr>
        <p:txBody>
          <a:bodyPr wrap="square" rtlCol="0">
            <a:spAutoFit/>
          </a:bodyPr>
          <a:lstStyle/>
          <a:p>
            <a:r>
              <a:rPr lang="en-US" sz="1400" dirty="0" smtClean="0"/>
              <a:t>Na</a:t>
            </a:r>
            <a:endParaRPr lang="en-US" sz="1400" dirty="0"/>
          </a:p>
        </p:txBody>
      </p:sp>
      <p:sp>
        <p:nvSpPr>
          <p:cNvPr id="10" name="TextBox 9"/>
          <p:cNvSpPr txBox="1"/>
          <p:nvPr/>
        </p:nvSpPr>
        <p:spPr>
          <a:xfrm>
            <a:off x="5388726" y="2764325"/>
            <a:ext cx="452307" cy="307777"/>
          </a:xfrm>
          <a:prstGeom prst="rect">
            <a:avLst/>
          </a:prstGeom>
          <a:noFill/>
        </p:spPr>
        <p:txBody>
          <a:bodyPr wrap="square" rtlCol="0">
            <a:spAutoFit/>
          </a:bodyPr>
          <a:lstStyle/>
          <a:p>
            <a:r>
              <a:rPr lang="en-US" sz="1400" dirty="0" smtClean="0"/>
              <a:t>Na</a:t>
            </a:r>
            <a:endParaRPr lang="en-US" sz="1400" dirty="0"/>
          </a:p>
        </p:txBody>
      </p:sp>
    </p:spTree>
    <p:extLst>
      <p:ext uri="{BB962C8B-B14F-4D97-AF65-F5344CB8AC3E}">
        <p14:creationId xmlns:p14="http://schemas.microsoft.com/office/powerpoint/2010/main" val="388906978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Quick review</a:t>
            </a:r>
            <a:endParaRPr lang="en-US" sz="4000" dirty="0"/>
          </a:p>
        </p:txBody>
      </p:sp>
      <p:sp>
        <p:nvSpPr>
          <p:cNvPr id="3" name="Content Placeholder 2"/>
          <p:cNvSpPr>
            <a:spLocks noGrp="1"/>
          </p:cNvSpPr>
          <p:nvPr>
            <p:ph idx="1"/>
          </p:nvPr>
        </p:nvSpPr>
        <p:spPr>
          <a:xfrm>
            <a:off x="762000" y="685799"/>
            <a:ext cx="7543800" cy="4671877"/>
          </a:xfrm>
        </p:spPr>
        <p:txBody>
          <a:bodyPr>
            <a:normAutofit/>
          </a:bodyPr>
          <a:lstStyle/>
          <a:p>
            <a:r>
              <a:rPr lang="en-US" dirty="0"/>
              <a:t>Lactic </a:t>
            </a:r>
            <a:r>
              <a:rPr lang="en-US" dirty="0" smtClean="0"/>
              <a:t>acidosis</a:t>
            </a:r>
          </a:p>
          <a:p>
            <a:r>
              <a:rPr lang="en-US" dirty="0" smtClean="0"/>
              <a:t>Accumulation </a:t>
            </a:r>
            <a:r>
              <a:rPr lang="en-US" dirty="0"/>
              <a:t>of intracellular </a:t>
            </a:r>
            <a:r>
              <a:rPr lang="en-US" dirty="0" smtClean="0"/>
              <a:t>Na</a:t>
            </a:r>
            <a:r>
              <a:rPr lang="en-US" baseline="30000" dirty="0" smtClean="0"/>
              <a:t>+</a:t>
            </a:r>
            <a:r>
              <a:rPr lang="en-US" dirty="0" smtClean="0"/>
              <a:t> </a:t>
            </a:r>
            <a:r>
              <a:rPr lang="en-US" dirty="0"/>
              <a:t>and </a:t>
            </a:r>
            <a:r>
              <a:rPr lang="en-US" dirty="0" err="1" smtClean="0"/>
              <a:t>Ca</a:t>
            </a:r>
            <a:r>
              <a:rPr lang="en-US" baseline="30000" dirty="0" smtClean="0"/>
              <a:t>++</a:t>
            </a:r>
            <a:r>
              <a:rPr lang="en-US" dirty="0" smtClean="0"/>
              <a:t> </a:t>
            </a:r>
            <a:r>
              <a:rPr lang="en-US" dirty="0">
                <a:sym typeface="Wingdings"/>
              </a:rPr>
              <a:t></a:t>
            </a:r>
            <a:r>
              <a:rPr lang="en-US" dirty="0"/>
              <a:t>cytotoxic edema and </a:t>
            </a:r>
            <a:r>
              <a:rPr lang="en-US" dirty="0" smtClean="0"/>
              <a:t>depolarization </a:t>
            </a:r>
            <a:endParaRPr lang="en-US" dirty="0"/>
          </a:p>
          <a:p>
            <a:r>
              <a:rPr lang="en-US" dirty="0"/>
              <a:t>Elevated extracellular excitatory neurotransmitters</a:t>
            </a:r>
          </a:p>
          <a:p>
            <a:r>
              <a:rPr lang="en-US" dirty="0"/>
              <a:t>Oxygen free radical production </a:t>
            </a:r>
          </a:p>
          <a:p>
            <a:r>
              <a:rPr lang="en-US" dirty="0"/>
              <a:t>Increased cytokine production </a:t>
            </a:r>
          </a:p>
          <a:p>
            <a:r>
              <a:rPr lang="en-US" dirty="0"/>
              <a:t>NO accumulation</a:t>
            </a:r>
          </a:p>
          <a:p>
            <a:r>
              <a:rPr lang="en-US" dirty="0"/>
              <a:t>Activation of </a:t>
            </a:r>
            <a:r>
              <a:rPr lang="en-US" dirty="0" err="1"/>
              <a:t>arachidonic</a:t>
            </a:r>
            <a:r>
              <a:rPr lang="en-US" dirty="0"/>
              <a:t> acid (phospholipase A2 activation), </a:t>
            </a:r>
            <a:r>
              <a:rPr lang="en-US" dirty="0" err="1"/>
              <a:t>kinins</a:t>
            </a:r>
            <a:r>
              <a:rPr lang="en-US" dirty="0"/>
              <a:t>, complement, coagulation and </a:t>
            </a:r>
            <a:r>
              <a:rPr lang="en-US" dirty="0" err="1"/>
              <a:t>fibrinolytic</a:t>
            </a:r>
            <a:r>
              <a:rPr lang="en-US" dirty="0"/>
              <a:t> </a:t>
            </a:r>
            <a:r>
              <a:rPr lang="en-US" dirty="0" smtClean="0"/>
              <a:t>cascades</a:t>
            </a:r>
            <a:endParaRPr lang="en-US" dirty="0"/>
          </a:p>
        </p:txBody>
      </p:sp>
    </p:spTree>
    <p:extLst>
      <p:ext uri="{BB962C8B-B14F-4D97-AF65-F5344CB8AC3E}">
        <p14:creationId xmlns:p14="http://schemas.microsoft.com/office/powerpoint/2010/main" val="30270236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Magnesium in TBI</a:t>
            </a:r>
            <a:endParaRPr lang="en-US" sz="4000" dirty="0"/>
          </a:p>
        </p:txBody>
      </p:sp>
      <p:sp>
        <p:nvSpPr>
          <p:cNvPr id="3" name="Content Placeholder 2"/>
          <p:cNvSpPr>
            <a:spLocks noGrp="1"/>
          </p:cNvSpPr>
          <p:nvPr>
            <p:ph idx="1"/>
          </p:nvPr>
        </p:nvSpPr>
        <p:spPr>
          <a:xfrm>
            <a:off x="762000" y="1120676"/>
            <a:ext cx="7543800" cy="3886200"/>
          </a:xfrm>
        </p:spPr>
        <p:txBody>
          <a:bodyPr/>
          <a:lstStyle/>
          <a:p>
            <a:r>
              <a:rPr lang="en-US" sz="2800" dirty="0"/>
              <a:t>M</a:t>
            </a:r>
            <a:r>
              <a:rPr lang="en-US" sz="2800" dirty="0" smtClean="0"/>
              <a:t>arked decrease in brain intracellular free and total Mg</a:t>
            </a:r>
          </a:p>
          <a:p>
            <a:r>
              <a:rPr lang="en-US" sz="2800" dirty="0" smtClean="0"/>
              <a:t>Lower levels associated with vasospasm and compromised cell function</a:t>
            </a:r>
          </a:p>
          <a:p>
            <a:r>
              <a:rPr lang="en-US" sz="2800" dirty="0" smtClean="0"/>
              <a:t>Concentration correlates with severity of injury</a:t>
            </a:r>
          </a:p>
          <a:p>
            <a:r>
              <a:rPr lang="en-US" sz="2800" dirty="0" smtClean="0"/>
              <a:t>Marked correlation between decreased Mg levels and outcome</a:t>
            </a:r>
          </a:p>
          <a:p>
            <a:endParaRPr lang="en-US" dirty="0"/>
          </a:p>
        </p:txBody>
      </p:sp>
    </p:spTree>
    <p:extLst>
      <p:ext uri="{BB962C8B-B14F-4D97-AF65-F5344CB8AC3E}">
        <p14:creationId xmlns:p14="http://schemas.microsoft.com/office/powerpoint/2010/main" val="13174302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06315" y="678408"/>
            <a:ext cx="8583262" cy="1930330"/>
          </a:xfrm>
          <a:prstGeom prst="rect">
            <a:avLst/>
          </a:prstGeom>
        </p:spPr>
        <p:style>
          <a:lnRef idx="2">
            <a:schemeClr val="dk1"/>
          </a:lnRef>
          <a:fillRef idx="1">
            <a:schemeClr val="lt1"/>
          </a:fillRef>
          <a:effectRef idx="0">
            <a:schemeClr val="dk1"/>
          </a:effectRef>
          <a:fontRef idx="minor">
            <a:schemeClr val="dk1"/>
          </a:fontRef>
        </p:style>
      </p:pic>
      <p:pic>
        <p:nvPicPr>
          <p:cNvPr id="5" name="Content Placeholder 6"/>
          <p:cNvPicPr>
            <a:picLocks noChangeAspect="1"/>
          </p:cNvPicPr>
          <p:nvPr/>
        </p:nvPicPr>
        <p:blipFill rotWithShape="1">
          <a:blip r:embed="rId3"/>
          <a:srcRect l="-29098" t="1" r="-21425"/>
          <a:stretch/>
        </p:blipFill>
        <p:spPr>
          <a:xfrm>
            <a:off x="1913608" y="678408"/>
            <a:ext cx="6193129" cy="5141543"/>
          </a:xfrm>
          <a:prstGeom prst="rect">
            <a:avLst/>
          </a:prstGeom>
        </p:spPr>
      </p:pic>
      <p:sp>
        <p:nvSpPr>
          <p:cNvPr id="6" name="Title 1"/>
          <p:cNvSpPr txBox="1">
            <a:spLocks/>
          </p:cNvSpPr>
          <p:nvPr/>
        </p:nvSpPr>
        <p:spPr>
          <a:xfrm>
            <a:off x="762000" y="5479442"/>
            <a:ext cx="6781800" cy="692758"/>
          </a:xfrm>
          <a:prstGeom prst="rect">
            <a:avLst/>
          </a:prstGeom>
        </p:spPr>
        <p:txBody>
          <a:bodyPr>
            <a:normAutofit lnSpcReduction="10000"/>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smtClean="0"/>
              <a:t>Role of Mg</a:t>
            </a:r>
            <a:endParaRPr lang="en-US" sz="4000" dirty="0"/>
          </a:p>
        </p:txBody>
      </p:sp>
      <p:sp>
        <p:nvSpPr>
          <p:cNvPr id="7" name="TextBox 6"/>
          <p:cNvSpPr txBox="1"/>
          <p:nvPr/>
        </p:nvSpPr>
        <p:spPr>
          <a:xfrm>
            <a:off x="4088162" y="6349195"/>
            <a:ext cx="4488279" cy="369332"/>
          </a:xfrm>
          <a:prstGeom prst="rect">
            <a:avLst/>
          </a:prstGeom>
          <a:solidFill>
            <a:srgbClr val="FFFFFF"/>
          </a:solidFill>
        </p:spPr>
        <p:txBody>
          <a:bodyPr wrap="square" rtlCol="0">
            <a:spAutoFit/>
          </a:bodyPr>
          <a:lstStyle/>
          <a:p>
            <a:r>
              <a:rPr lang="en-US" dirty="0" err="1" smtClean="0"/>
              <a:t>Vink</a:t>
            </a:r>
            <a:r>
              <a:rPr lang="en-US" dirty="0" smtClean="0"/>
              <a:t> et al, J </a:t>
            </a:r>
            <a:r>
              <a:rPr lang="en-US" dirty="0" err="1" smtClean="0"/>
              <a:t>Biol</a:t>
            </a:r>
            <a:r>
              <a:rPr lang="en-US" dirty="0" smtClean="0"/>
              <a:t> </a:t>
            </a:r>
            <a:r>
              <a:rPr lang="en-US" dirty="0" err="1" smtClean="0"/>
              <a:t>Chem</a:t>
            </a:r>
            <a:r>
              <a:rPr lang="en-US" dirty="0" smtClean="0"/>
              <a:t> 1988; 263: 757-61</a:t>
            </a:r>
            <a:endParaRPr lang="en-US" dirty="0"/>
          </a:p>
        </p:txBody>
      </p:sp>
    </p:spTree>
    <p:extLst>
      <p:ext uri="{BB962C8B-B14F-4D97-AF65-F5344CB8AC3E}">
        <p14:creationId xmlns:p14="http://schemas.microsoft.com/office/powerpoint/2010/main" val="18448229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Cerebral vasospasm</a:t>
            </a:r>
            <a:endParaRPr lang="en-US" sz="4000" dirty="0"/>
          </a:p>
        </p:txBody>
      </p:sp>
      <p:sp>
        <p:nvSpPr>
          <p:cNvPr id="3" name="Content Placeholder 2"/>
          <p:cNvSpPr>
            <a:spLocks noGrp="1"/>
          </p:cNvSpPr>
          <p:nvPr>
            <p:ph idx="1"/>
          </p:nvPr>
        </p:nvSpPr>
        <p:spPr>
          <a:xfrm>
            <a:off x="762000" y="504457"/>
            <a:ext cx="7543800" cy="5044565"/>
          </a:xfrm>
        </p:spPr>
        <p:txBody>
          <a:bodyPr>
            <a:normAutofit/>
          </a:bodyPr>
          <a:lstStyle/>
          <a:p>
            <a:r>
              <a:rPr lang="en-US" sz="2800" dirty="0" smtClean="0"/>
              <a:t>Occurs in &gt;1/3 of all TBI patients and indicates severe damage</a:t>
            </a:r>
          </a:p>
          <a:p>
            <a:r>
              <a:rPr lang="en-US" sz="2800" dirty="0" smtClean="0"/>
              <a:t>Generally develops 2-15 days post-trauma</a:t>
            </a:r>
          </a:p>
          <a:p>
            <a:r>
              <a:rPr lang="en-US" sz="2800" dirty="0" err="1" smtClean="0"/>
              <a:t>Hypoperfusion</a:t>
            </a:r>
            <a:r>
              <a:rPr lang="en-US" sz="2800" dirty="0" smtClean="0"/>
              <a:t> occurs in 50% of all patients with vasospasm</a:t>
            </a:r>
          </a:p>
        </p:txBody>
      </p:sp>
    </p:spTree>
    <p:extLst>
      <p:ext uri="{BB962C8B-B14F-4D97-AF65-F5344CB8AC3E}">
        <p14:creationId xmlns:p14="http://schemas.microsoft.com/office/powerpoint/2010/main" val="139488008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Cerebral vasospasm</a:t>
            </a:r>
            <a:endParaRPr lang="en-US" sz="4000" dirty="0"/>
          </a:p>
        </p:txBody>
      </p:sp>
      <p:sp>
        <p:nvSpPr>
          <p:cNvPr id="3" name="Content Placeholder 2"/>
          <p:cNvSpPr>
            <a:spLocks noGrp="1"/>
          </p:cNvSpPr>
          <p:nvPr>
            <p:ph idx="1"/>
          </p:nvPr>
        </p:nvSpPr>
        <p:spPr>
          <a:xfrm>
            <a:off x="762000" y="504457"/>
            <a:ext cx="7543800" cy="5044565"/>
          </a:xfrm>
        </p:spPr>
        <p:txBody>
          <a:bodyPr>
            <a:normAutofit/>
          </a:bodyPr>
          <a:lstStyle/>
          <a:p>
            <a:pPr marL="0" indent="0">
              <a:buNone/>
            </a:pPr>
            <a:r>
              <a:rPr lang="en-US" sz="2800" u="sng" dirty="0" smtClean="0"/>
              <a:t>Mechanisms</a:t>
            </a:r>
            <a:r>
              <a:rPr lang="en-US" sz="2800" dirty="0" smtClean="0"/>
              <a:t>:</a:t>
            </a:r>
          </a:p>
          <a:p>
            <a:pPr lvl="1"/>
            <a:r>
              <a:rPr lang="en-US" sz="2800" dirty="0" smtClean="0"/>
              <a:t>Chronic depolarization</a:t>
            </a:r>
          </a:p>
          <a:p>
            <a:pPr lvl="1"/>
            <a:r>
              <a:rPr lang="en-US" sz="2800" dirty="0" err="1" smtClean="0"/>
              <a:t>Endothelin</a:t>
            </a:r>
            <a:r>
              <a:rPr lang="en-US" sz="2800" dirty="0" smtClean="0"/>
              <a:t> release</a:t>
            </a:r>
          </a:p>
          <a:p>
            <a:pPr lvl="1"/>
            <a:r>
              <a:rPr lang="en-US" sz="2800" dirty="0" smtClean="0"/>
              <a:t>Decreased availability of NO</a:t>
            </a:r>
          </a:p>
          <a:p>
            <a:pPr lvl="1"/>
            <a:r>
              <a:rPr lang="en-US" sz="2800" dirty="0" err="1" smtClean="0"/>
              <a:t>cGMP</a:t>
            </a:r>
            <a:r>
              <a:rPr lang="en-US" sz="2800" dirty="0" smtClean="0"/>
              <a:t> depletion</a:t>
            </a:r>
          </a:p>
          <a:p>
            <a:pPr lvl="1"/>
            <a:r>
              <a:rPr lang="en-US" sz="2800" dirty="0" smtClean="0"/>
              <a:t>Potentiation of prostaglandin induced vasoconstriction</a:t>
            </a:r>
          </a:p>
          <a:p>
            <a:pPr lvl="1"/>
            <a:r>
              <a:rPr lang="en-US" sz="2800" dirty="0" smtClean="0"/>
              <a:t>ROS</a:t>
            </a:r>
          </a:p>
          <a:p>
            <a:pPr lvl="1"/>
            <a:r>
              <a:rPr lang="en-US" sz="2800" dirty="0" smtClean="0"/>
              <a:t>Decreased Mg</a:t>
            </a:r>
          </a:p>
          <a:p>
            <a:pPr lvl="1"/>
            <a:endParaRPr lang="en-US" dirty="0"/>
          </a:p>
        </p:txBody>
      </p:sp>
    </p:spTree>
    <p:extLst>
      <p:ext uri="{BB962C8B-B14F-4D97-AF65-F5344CB8AC3E}">
        <p14:creationId xmlns:p14="http://schemas.microsoft.com/office/powerpoint/2010/main" val="260451042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Ischemia</a:t>
            </a:r>
            <a:endParaRPr lang="en-US" sz="4000" dirty="0"/>
          </a:p>
        </p:txBody>
      </p:sp>
      <p:sp>
        <p:nvSpPr>
          <p:cNvPr id="3" name="Content Placeholder 2"/>
          <p:cNvSpPr>
            <a:spLocks noGrp="1"/>
          </p:cNvSpPr>
          <p:nvPr>
            <p:ph idx="1"/>
          </p:nvPr>
        </p:nvSpPr>
        <p:spPr/>
        <p:txBody>
          <a:bodyPr>
            <a:normAutofit/>
          </a:bodyPr>
          <a:lstStyle/>
          <a:p>
            <a:pPr marL="0" indent="0" algn="ctr">
              <a:buNone/>
            </a:pPr>
            <a:r>
              <a:rPr lang="en-US" sz="2800" u="sng" dirty="0" smtClean="0"/>
              <a:t>Why is the brain more susceptible?</a:t>
            </a:r>
          </a:p>
          <a:p>
            <a:pPr marL="0" indent="0" algn="ctr">
              <a:buNone/>
            </a:pPr>
            <a:endParaRPr lang="en-US" sz="2800" dirty="0" smtClean="0"/>
          </a:p>
          <a:p>
            <a:pPr marL="320040" lvl="1" indent="0" algn="ctr">
              <a:buNone/>
            </a:pPr>
            <a:r>
              <a:rPr lang="en-US" sz="2800" dirty="0" smtClean="0"/>
              <a:t>Higher oxygen and glucose requirements</a:t>
            </a:r>
          </a:p>
          <a:p>
            <a:pPr marL="320040" lvl="1" indent="0" algn="ctr">
              <a:buNone/>
            </a:pPr>
            <a:r>
              <a:rPr lang="en-US" sz="2800" dirty="0" smtClean="0"/>
              <a:t>Minimal oxygen storage capacity</a:t>
            </a:r>
          </a:p>
          <a:p>
            <a:pPr marL="320040" lvl="1" indent="0" algn="ctr">
              <a:buNone/>
            </a:pPr>
            <a:r>
              <a:rPr lang="en-US" sz="2800" dirty="0" smtClean="0"/>
              <a:t>Few </a:t>
            </a:r>
            <a:r>
              <a:rPr lang="en-US" sz="2800" dirty="0" err="1" smtClean="0"/>
              <a:t>recruitable</a:t>
            </a:r>
            <a:r>
              <a:rPr lang="en-US" sz="2800" dirty="0" smtClean="0"/>
              <a:t> capillaries</a:t>
            </a:r>
          </a:p>
        </p:txBody>
      </p:sp>
    </p:spTree>
    <p:extLst>
      <p:ext uri="{BB962C8B-B14F-4D97-AF65-F5344CB8AC3E}">
        <p14:creationId xmlns:p14="http://schemas.microsoft.com/office/powerpoint/2010/main" val="349770207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Ischemia</a:t>
            </a:r>
            <a:endParaRPr lang="en-US" sz="4000" dirty="0"/>
          </a:p>
        </p:txBody>
      </p:sp>
      <p:sp>
        <p:nvSpPr>
          <p:cNvPr id="3" name="Content Placeholder 2"/>
          <p:cNvSpPr>
            <a:spLocks noGrp="1"/>
          </p:cNvSpPr>
          <p:nvPr>
            <p:ph idx="1"/>
          </p:nvPr>
        </p:nvSpPr>
        <p:spPr>
          <a:xfrm>
            <a:off x="762000" y="1095888"/>
            <a:ext cx="7543800" cy="3476112"/>
          </a:xfrm>
        </p:spPr>
        <p:txBody>
          <a:bodyPr>
            <a:normAutofit/>
          </a:bodyPr>
          <a:lstStyle/>
          <a:p>
            <a:r>
              <a:rPr lang="en-US" sz="2800" dirty="0" smtClean="0"/>
              <a:t>Prognosis in head injury has been strictly correlated with</a:t>
            </a:r>
          </a:p>
          <a:p>
            <a:pPr lvl="3"/>
            <a:r>
              <a:rPr lang="en-US" sz="2200" dirty="0" smtClean="0"/>
              <a:t>Incidence of ischemia</a:t>
            </a:r>
          </a:p>
          <a:p>
            <a:pPr lvl="3"/>
            <a:r>
              <a:rPr lang="en-US" sz="2200" dirty="0" smtClean="0"/>
              <a:t>Duration of ischemia</a:t>
            </a:r>
          </a:p>
          <a:p>
            <a:pPr lvl="3"/>
            <a:r>
              <a:rPr lang="en-US" sz="2200" dirty="0" smtClean="0"/>
              <a:t>Extent of ischemia</a:t>
            </a:r>
          </a:p>
          <a:p>
            <a:r>
              <a:rPr lang="en-US" sz="2800" dirty="0"/>
              <a:t>&gt;</a:t>
            </a:r>
            <a:r>
              <a:rPr lang="en-US" sz="2800" dirty="0" smtClean="0"/>
              <a:t>90% of autopsied human patients had some degree of ischemic lesion</a:t>
            </a:r>
          </a:p>
          <a:p>
            <a:pPr marL="0" indent="0">
              <a:buNone/>
            </a:pPr>
            <a:r>
              <a:rPr lang="en-US" sz="1800" dirty="0" smtClean="0"/>
              <a:t>					(Lancet 1971 1:265-266)</a:t>
            </a:r>
          </a:p>
        </p:txBody>
      </p:sp>
    </p:spTree>
    <p:extLst>
      <p:ext uri="{BB962C8B-B14F-4D97-AF65-F5344CB8AC3E}">
        <p14:creationId xmlns:p14="http://schemas.microsoft.com/office/powerpoint/2010/main" val="20597832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1861418" y="2626653"/>
            <a:ext cx="4592660" cy="2014927"/>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2278933" y="3265642"/>
            <a:ext cx="4053369" cy="646331"/>
          </a:xfrm>
          <a:prstGeom prst="rect">
            <a:avLst/>
          </a:prstGeom>
          <a:noFill/>
        </p:spPr>
        <p:txBody>
          <a:bodyPr wrap="square" rtlCol="0">
            <a:spAutoFit/>
          </a:bodyPr>
          <a:lstStyle/>
          <a:p>
            <a:r>
              <a:rPr lang="en-US" sz="3600" b="1" dirty="0" smtClean="0"/>
              <a:t>Cerebral Ischemia</a:t>
            </a:r>
            <a:endParaRPr lang="en-US" sz="3600" b="1" dirty="0"/>
          </a:p>
        </p:txBody>
      </p:sp>
      <p:sp>
        <p:nvSpPr>
          <p:cNvPr id="8" name="TextBox 7"/>
          <p:cNvSpPr txBox="1"/>
          <p:nvPr/>
        </p:nvSpPr>
        <p:spPr>
          <a:xfrm>
            <a:off x="6593249" y="1162778"/>
            <a:ext cx="2174552" cy="76944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200" b="1" dirty="0" smtClean="0"/>
              <a:t>Intracranial hypertension</a:t>
            </a:r>
            <a:endParaRPr lang="en-US" sz="2200" b="1" dirty="0"/>
          </a:p>
        </p:txBody>
      </p:sp>
      <p:cxnSp>
        <p:nvCxnSpPr>
          <p:cNvPr id="15" name="Straight Arrow Connector 14"/>
          <p:cNvCxnSpPr/>
          <p:nvPr/>
        </p:nvCxnSpPr>
        <p:spPr>
          <a:xfrm flipH="1">
            <a:off x="6175734" y="1932219"/>
            <a:ext cx="765443" cy="990150"/>
          </a:xfrm>
          <a:prstGeom prst="straightConnector1">
            <a:avLst/>
          </a:prstGeom>
          <a:ln w="762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3044376" y="537878"/>
            <a:ext cx="2261536" cy="110799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200" b="1" dirty="0" smtClean="0">
                <a:ea typeface="Wingdings"/>
                <a:cs typeface="Wingdings"/>
                <a:sym typeface="Wingdings"/>
              </a:rPr>
              <a:t>Focal tissue compression from hematomas</a:t>
            </a:r>
            <a:endParaRPr lang="en-US" sz="2200" b="1" dirty="0"/>
          </a:p>
        </p:txBody>
      </p:sp>
      <p:cxnSp>
        <p:nvCxnSpPr>
          <p:cNvPr id="19" name="Straight Arrow Connector 18"/>
          <p:cNvCxnSpPr/>
          <p:nvPr/>
        </p:nvCxnSpPr>
        <p:spPr>
          <a:xfrm>
            <a:off x="4244730" y="1645874"/>
            <a:ext cx="0" cy="859014"/>
          </a:xfrm>
          <a:prstGeom prst="straightConnector1">
            <a:avLst/>
          </a:prstGeom>
          <a:ln w="762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7271710" y="3226012"/>
            <a:ext cx="1635264" cy="43088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200" b="1" dirty="0" smtClean="0">
                <a:ea typeface="Wingdings"/>
                <a:cs typeface="Wingdings"/>
                <a:sym typeface="Wingdings"/>
              </a:rPr>
              <a:t>Edema</a:t>
            </a:r>
            <a:endParaRPr lang="en-US" sz="2200" b="1" dirty="0"/>
          </a:p>
        </p:txBody>
      </p:sp>
      <p:cxnSp>
        <p:nvCxnSpPr>
          <p:cNvPr id="24" name="Straight Arrow Connector 23"/>
          <p:cNvCxnSpPr>
            <a:stCxn id="22" idx="1"/>
          </p:cNvCxnSpPr>
          <p:nvPr/>
        </p:nvCxnSpPr>
        <p:spPr>
          <a:xfrm flipH="1">
            <a:off x="6454080" y="3441456"/>
            <a:ext cx="817630" cy="90246"/>
          </a:xfrm>
          <a:prstGeom prst="straightConnector1">
            <a:avLst/>
          </a:prstGeom>
          <a:ln w="762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260947" y="1810454"/>
            <a:ext cx="1844022" cy="43088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200" b="1" dirty="0" smtClean="0">
                <a:ea typeface="Wingdings"/>
                <a:cs typeface="Wingdings"/>
                <a:sym typeface="Wingdings"/>
              </a:rPr>
              <a:t>Vasospasm</a:t>
            </a:r>
            <a:endParaRPr lang="en-US" sz="2200" b="1" dirty="0"/>
          </a:p>
        </p:txBody>
      </p:sp>
      <p:cxnSp>
        <p:nvCxnSpPr>
          <p:cNvPr id="35" name="Straight Arrow Connector 34"/>
          <p:cNvCxnSpPr/>
          <p:nvPr/>
        </p:nvCxnSpPr>
        <p:spPr>
          <a:xfrm>
            <a:off x="1461300" y="2333674"/>
            <a:ext cx="730651" cy="588695"/>
          </a:xfrm>
          <a:prstGeom prst="straightConnector1">
            <a:avLst/>
          </a:prstGeom>
          <a:ln w="762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6332302" y="4879217"/>
            <a:ext cx="2435499" cy="76944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200" b="1" dirty="0" smtClean="0">
                <a:ea typeface="Wingdings"/>
                <a:cs typeface="Wingdings"/>
                <a:sym typeface="Wingdings"/>
              </a:rPr>
              <a:t>Arterial hypotension</a:t>
            </a:r>
            <a:endParaRPr lang="en-US" sz="2200" b="1" dirty="0"/>
          </a:p>
        </p:txBody>
      </p:sp>
      <p:cxnSp>
        <p:nvCxnSpPr>
          <p:cNvPr id="38" name="Straight Arrow Connector 37"/>
          <p:cNvCxnSpPr/>
          <p:nvPr/>
        </p:nvCxnSpPr>
        <p:spPr>
          <a:xfrm flipH="1" flipV="1">
            <a:off x="5775616" y="4487925"/>
            <a:ext cx="556686" cy="628930"/>
          </a:xfrm>
          <a:prstGeom prst="straightConnector1">
            <a:avLst/>
          </a:prstGeom>
          <a:ln w="762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41" name="TextBox 40"/>
          <p:cNvSpPr txBox="1"/>
          <p:nvPr/>
        </p:nvSpPr>
        <p:spPr>
          <a:xfrm>
            <a:off x="461006" y="5116855"/>
            <a:ext cx="2583370" cy="76944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200" b="1" dirty="0" err="1" smtClean="0">
                <a:ea typeface="Wingdings"/>
                <a:cs typeface="Wingdings"/>
                <a:sym typeface="Wingdings"/>
              </a:rPr>
              <a:t>Autoregulatory</a:t>
            </a:r>
            <a:r>
              <a:rPr lang="en-US" sz="2200" b="1" dirty="0" smtClean="0">
                <a:ea typeface="Wingdings"/>
                <a:cs typeface="Wingdings"/>
                <a:sym typeface="Wingdings"/>
              </a:rPr>
              <a:t> failure</a:t>
            </a:r>
            <a:endParaRPr lang="en-US" sz="2200" b="1" dirty="0"/>
          </a:p>
        </p:txBody>
      </p:sp>
      <p:cxnSp>
        <p:nvCxnSpPr>
          <p:cNvPr id="43" name="Straight Arrow Connector 42"/>
          <p:cNvCxnSpPr>
            <a:stCxn id="41" idx="0"/>
          </p:cNvCxnSpPr>
          <p:nvPr/>
        </p:nvCxnSpPr>
        <p:spPr>
          <a:xfrm flipV="1">
            <a:off x="1752691" y="4424359"/>
            <a:ext cx="717602" cy="692496"/>
          </a:xfrm>
          <a:prstGeom prst="straightConnector1">
            <a:avLst/>
          </a:prstGeom>
          <a:ln w="762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661064" y="5688183"/>
            <a:ext cx="7644736" cy="707886"/>
          </a:xfrm>
          <a:prstGeom prst="rect">
            <a:avLst/>
          </a:prstGeom>
          <a:solidFill>
            <a:srgbClr val="0000FF"/>
          </a:solidFill>
        </p:spPr>
        <p:txBody>
          <a:bodyPr wrap="square" rtlCol="0">
            <a:spAutoFit/>
          </a:bodyPr>
          <a:lstStyle/>
          <a:p>
            <a:r>
              <a:rPr lang="en-US" sz="4000" b="1" dirty="0" smtClean="0">
                <a:solidFill>
                  <a:srgbClr val="F2F2F2"/>
                </a:solidFill>
              </a:rPr>
              <a:t>And then comes reperfusion…</a:t>
            </a:r>
            <a:endParaRPr lang="en-US" sz="4000" b="1" dirty="0">
              <a:solidFill>
                <a:srgbClr val="F2F2F2"/>
              </a:solidFill>
            </a:endParaRPr>
          </a:p>
        </p:txBody>
      </p:sp>
    </p:spTree>
    <p:extLst>
      <p:ext uri="{BB962C8B-B14F-4D97-AF65-F5344CB8AC3E}">
        <p14:creationId xmlns:p14="http://schemas.microsoft.com/office/powerpoint/2010/main" val="212077571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8"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9000" fill="hold"/>
                                        <p:tgtEl>
                                          <p:spTgt spid="20"/>
                                        </p:tgtEl>
                                        <p:attrNameLst>
                                          <p:attrName>ppt_x</p:attrName>
                                        </p:attrNameLst>
                                      </p:cBhvr>
                                      <p:tavLst>
                                        <p:tav tm="0">
                                          <p:val>
                                            <p:strVal val="#ppt_x"/>
                                          </p:val>
                                        </p:tav>
                                        <p:tav tm="100000">
                                          <p:val>
                                            <p:strVal val="#ppt_x"/>
                                          </p:val>
                                        </p:tav>
                                      </p:tavLst>
                                    </p:anim>
                                    <p:anim calcmode="lin" valueType="num">
                                      <p:cBhvr>
                                        <p:cTn id="8" dur="9000" fill="hold"/>
                                        <p:tgtEl>
                                          <p:spTgt spid="20"/>
                                        </p:tgtEl>
                                        <p:attrNameLst>
                                          <p:attrName>ppt_y</p:attrName>
                                        </p:attrNameLst>
                                      </p:cBhvr>
                                      <p:tavLst>
                                        <p:tav tm="0">
                                          <p:val>
                                            <p:strVal val="#ppt_y+1"/>
                                          </p:val>
                                        </p:tav>
                                        <p:tav tm="100000">
                                          <p:val>
                                            <p:strVal val="#ppt_y-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4877"/>
            <a:ext cx="7543800" cy="1066800"/>
          </a:xfrm>
        </p:spPr>
        <p:txBody>
          <a:bodyPr>
            <a:normAutofit/>
          </a:bodyPr>
          <a:lstStyle/>
          <a:p>
            <a:pPr algn="l"/>
            <a:r>
              <a:rPr lang="en-US" sz="4000" u="sng" dirty="0" err="1" smtClean="0">
                <a:solidFill>
                  <a:srgbClr val="000000"/>
                </a:solidFill>
              </a:rPr>
              <a:t>Dysregulated</a:t>
            </a:r>
            <a:r>
              <a:rPr lang="en-US" sz="4000" u="sng" dirty="0" smtClean="0">
                <a:solidFill>
                  <a:srgbClr val="000000"/>
                </a:solidFill>
              </a:rPr>
              <a:t> Ions</a:t>
            </a:r>
            <a:endParaRPr lang="en-US" sz="4000" u="sng" dirty="0">
              <a:solidFill>
                <a:srgbClr val="000000"/>
              </a:solidFill>
            </a:endParaRPr>
          </a:p>
        </p:txBody>
      </p:sp>
      <p:sp>
        <p:nvSpPr>
          <p:cNvPr id="3" name="Content Placeholder 2"/>
          <p:cNvSpPr>
            <a:spLocks noGrp="1"/>
          </p:cNvSpPr>
          <p:nvPr>
            <p:ph idx="1"/>
          </p:nvPr>
        </p:nvSpPr>
        <p:spPr>
          <a:xfrm>
            <a:off x="1066800" y="1739505"/>
            <a:ext cx="7620000" cy="3948678"/>
          </a:xfrm>
        </p:spPr>
        <p:txBody>
          <a:bodyPr>
            <a:normAutofit fontScale="92500" lnSpcReduction="10000"/>
          </a:bodyPr>
          <a:lstStyle/>
          <a:p>
            <a:pPr>
              <a:lnSpc>
                <a:spcPct val="150000"/>
              </a:lnSpc>
            </a:pPr>
            <a:r>
              <a:rPr lang="en-US" sz="2800" dirty="0" smtClean="0"/>
              <a:t>Cells become more depolarized</a:t>
            </a:r>
          </a:p>
          <a:p>
            <a:pPr>
              <a:lnSpc>
                <a:spcPct val="150000"/>
              </a:lnSpc>
            </a:pPr>
            <a:r>
              <a:rPr lang="en-US" sz="2800" dirty="0" smtClean="0"/>
              <a:t>Na+/H+ </a:t>
            </a:r>
            <a:r>
              <a:rPr lang="en-US" sz="2800" dirty="0" err="1" smtClean="0"/>
              <a:t>ATPase</a:t>
            </a:r>
            <a:r>
              <a:rPr lang="en-US" sz="2800" dirty="0" smtClean="0"/>
              <a:t> inhibited</a:t>
            </a:r>
          </a:p>
          <a:p>
            <a:pPr>
              <a:lnSpc>
                <a:spcPct val="150000"/>
              </a:lnSpc>
            </a:pPr>
            <a:r>
              <a:rPr lang="en-US" sz="2800" dirty="0" smtClean="0"/>
              <a:t>Na+/K+ </a:t>
            </a:r>
            <a:r>
              <a:rPr lang="en-US" sz="2800" dirty="0" err="1" smtClean="0"/>
              <a:t>ATPase</a:t>
            </a:r>
            <a:r>
              <a:rPr lang="en-US" sz="2800" dirty="0" smtClean="0"/>
              <a:t> inhibited</a:t>
            </a:r>
          </a:p>
          <a:p>
            <a:pPr>
              <a:lnSpc>
                <a:spcPct val="150000"/>
              </a:lnSpc>
            </a:pPr>
            <a:r>
              <a:rPr lang="en-US" sz="2800" dirty="0" smtClean="0"/>
              <a:t>Na+/Ca+ channel reverses</a:t>
            </a:r>
          </a:p>
          <a:p>
            <a:pPr>
              <a:lnSpc>
                <a:spcPct val="150000"/>
              </a:lnSpc>
            </a:pPr>
            <a:r>
              <a:rPr lang="en-US" sz="2800" dirty="0" smtClean="0"/>
              <a:t>End result is net efflux of K</a:t>
            </a:r>
            <a:r>
              <a:rPr lang="en-US" sz="2800" baseline="30000" dirty="0" smtClean="0"/>
              <a:t>+</a:t>
            </a:r>
            <a:r>
              <a:rPr lang="en-US" sz="2800" dirty="0" smtClean="0"/>
              <a:t> and an influx of Na</a:t>
            </a:r>
            <a:r>
              <a:rPr lang="en-US" sz="2800" baseline="30000" dirty="0" smtClean="0"/>
              <a:t>+</a:t>
            </a:r>
            <a:r>
              <a:rPr lang="en-US" sz="2800" dirty="0" smtClean="0"/>
              <a:t>,</a:t>
            </a:r>
            <a:r>
              <a:rPr lang="en-US" sz="2800" b="1" dirty="0" smtClean="0"/>
              <a:t> </a:t>
            </a:r>
            <a:r>
              <a:rPr lang="en-US" sz="2800" b="1" dirty="0" smtClean="0">
                <a:solidFill>
                  <a:schemeClr val="tx1"/>
                </a:solidFill>
                <a:effectLst>
                  <a:outerShdw blurRad="38100" dist="38100" dir="2700000" algn="tl">
                    <a:srgbClr val="000000">
                      <a:alpha val="43137"/>
                    </a:srgbClr>
                  </a:outerShdw>
                </a:effectLst>
              </a:rPr>
              <a:t>Ca</a:t>
            </a:r>
            <a:r>
              <a:rPr lang="en-US" sz="2800" b="1" baseline="30000" dirty="0" smtClean="0">
                <a:solidFill>
                  <a:schemeClr val="tx1"/>
                </a:solidFill>
                <a:effectLst>
                  <a:outerShdw blurRad="38100" dist="38100" dir="2700000" algn="tl">
                    <a:srgbClr val="000000">
                      <a:alpha val="43137"/>
                    </a:srgbClr>
                  </a:outerShdw>
                </a:effectLst>
              </a:rPr>
              <a:t>2+</a:t>
            </a:r>
            <a:r>
              <a:rPr lang="en-US" sz="2800" dirty="0" smtClean="0"/>
              <a:t>, and </a:t>
            </a:r>
            <a:r>
              <a:rPr lang="en-US" sz="2800" dirty="0" err="1" smtClean="0"/>
              <a:t>Cl</a:t>
            </a:r>
            <a:r>
              <a:rPr lang="en-US" sz="2800" baseline="30000" dirty="0" smtClean="0"/>
              <a:t>-</a:t>
            </a:r>
            <a:endParaRPr lang="en-US" sz="2800" dirty="0" smtClean="0"/>
          </a:p>
        </p:txBody>
      </p:sp>
      <p:sp>
        <p:nvSpPr>
          <p:cNvPr id="5" name="TextBox 4"/>
          <p:cNvSpPr txBox="1"/>
          <p:nvPr/>
        </p:nvSpPr>
        <p:spPr>
          <a:xfrm>
            <a:off x="5584255" y="2696233"/>
            <a:ext cx="3235736" cy="76944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4400" b="1" dirty="0" smtClean="0">
                <a:solidFill>
                  <a:srgbClr val="AD0101"/>
                </a:solidFill>
              </a:rPr>
              <a:t>Glutamate</a:t>
            </a:r>
            <a:endParaRPr lang="en-US" sz="4400" b="1" dirty="0">
              <a:solidFill>
                <a:srgbClr val="AD0101"/>
              </a:solidFill>
            </a:endParaRPr>
          </a:p>
        </p:txBody>
      </p:sp>
      <p:cxnSp>
        <p:nvCxnSpPr>
          <p:cNvPr id="14" name="Straight Arrow Connector 13"/>
          <p:cNvCxnSpPr/>
          <p:nvPr/>
        </p:nvCxnSpPr>
        <p:spPr>
          <a:xfrm flipH="1">
            <a:off x="2209350" y="3465674"/>
            <a:ext cx="3862005" cy="1683262"/>
          </a:xfrm>
          <a:prstGeom prst="straightConnector1">
            <a:avLst/>
          </a:prstGeom>
          <a:ln w="76200" cmpd="sng">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a:off x="6071355" y="3465674"/>
            <a:ext cx="1600472" cy="1178805"/>
          </a:xfrm>
          <a:prstGeom prst="straightConnector1">
            <a:avLst/>
          </a:prstGeom>
          <a:ln w="76200" cmpd="sng">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flipH="1">
            <a:off x="5079758" y="3465674"/>
            <a:ext cx="991597" cy="1039645"/>
          </a:xfrm>
          <a:prstGeom prst="straightConnector1">
            <a:avLst/>
          </a:prstGeom>
          <a:ln w="76200" cmpd="sng">
            <a:tailEnd type="arrow"/>
          </a:ln>
        </p:spPr>
        <p:style>
          <a:lnRef idx="2">
            <a:schemeClr val="accent1"/>
          </a:lnRef>
          <a:fillRef idx="0">
            <a:schemeClr val="accent1"/>
          </a:fillRef>
          <a:effectRef idx="1">
            <a:schemeClr val="accent1"/>
          </a:effectRef>
          <a:fontRef idx="minor">
            <a:schemeClr val="tx1"/>
          </a:fontRef>
        </p:style>
      </p:cxnSp>
      <p:cxnSp>
        <p:nvCxnSpPr>
          <p:cNvPr id="28" name="Curved Connector 27"/>
          <p:cNvCxnSpPr/>
          <p:nvPr/>
        </p:nvCxnSpPr>
        <p:spPr>
          <a:xfrm rot="10800000" flipV="1">
            <a:off x="3305323" y="3465674"/>
            <a:ext cx="2766033" cy="1857212"/>
          </a:xfrm>
          <a:prstGeom prst="curvedConnector3">
            <a:avLst/>
          </a:prstGeom>
          <a:ln w="76200" cmpd="sng">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6191652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Newsprint.thmx</Template>
  <TotalTime>26415</TotalTime>
  <Words>805</Words>
  <Application>Microsoft Macintosh PowerPoint</Application>
  <PresentationFormat>On-screen Show (4:3)</PresentationFormat>
  <Paragraphs>145</Paragraphs>
  <Slides>16</Slides>
  <Notes>13</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NewsPrint</vt:lpstr>
      <vt:lpstr>Functions of Magnesium</vt:lpstr>
      <vt:lpstr>Magnesium in TBI</vt:lpstr>
      <vt:lpstr>PowerPoint Presentation</vt:lpstr>
      <vt:lpstr>Cerebral vasospasm</vt:lpstr>
      <vt:lpstr>Cerebral vasospasm</vt:lpstr>
      <vt:lpstr>Ischemia</vt:lpstr>
      <vt:lpstr>Ischemia</vt:lpstr>
      <vt:lpstr>PowerPoint Presentation</vt:lpstr>
      <vt:lpstr>Dysregulated Ions</vt:lpstr>
      <vt:lpstr>PowerPoint Presentation</vt:lpstr>
      <vt:lpstr>PowerPoint Presentation</vt:lpstr>
      <vt:lpstr>Inflammatory Mediators</vt:lpstr>
      <vt:lpstr>Factors that favor ROS</vt:lpstr>
      <vt:lpstr>Quick review</vt:lpstr>
      <vt:lpstr>PowerPoint Presentation</vt:lpstr>
      <vt:lpstr>Quick review</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Traumatic Brain Injury </dc:title>
  <dc:creator>Kelly Blackstock</dc:creator>
  <cp:lastModifiedBy>Kelly Blackstock</cp:lastModifiedBy>
  <cp:revision>189</cp:revision>
  <dcterms:created xsi:type="dcterms:W3CDTF">2012-05-15T02:15:33Z</dcterms:created>
  <dcterms:modified xsi:type="dcterms:W3CDTF">2012-07-02T15:57:53Z</dcterms:modified>
</cp:coreProperties>
</file>