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47"/>
  </p:notesMasterIdLst>
  <p:sldIdLst>
    <p:sldId id="256" r:id="rId2"/>
    <p:sldId id="263" r:id="rId3"/>
    <p:sldId id="264" r:id="rId4"/>
    <p:sldId id="273" r:id="rId5"/>
    <p:sldId id="278" r:id="rId6"/>
    <p:sldId id="265" r:id="rId7"/>
    <p:sldId id="266" r:id="rId8"/>
    <p:sldId id="271" r:id="rId9"/>
    <p:sldId id="272" r:id="rId10"/>
    <p:sldId id="270" r:id="rId11"/>
    <p:sldId id="274" r:id="rId12"/>
    <p:sldId id="275" r:id="rId13"/>
    <p:sldId id="276" r:id="rId14"/>
    <p:sldId id="277" r:id="rId15"/>
    <p:sldId id="257" r:id="rId16"/>
    <p:sldId id="258" r:id="rId17"/>
    <p:sldId id="259" r:id="rId18"/>
    <p:sldId id="338" r:id="rId19"/>
    <p:sldId id="339" r:id="rId20"/>
    <p:sldId id="340" r:id="rId21"/>
    <p:sldId id="341" r:id="rId22"/>
    <p:sldId id="342" r:id="rId23"/>
    <p:sldId id="279" r:id="rId24"/>
    <p:sldId id="287" r:id="rId25"/>
    <p:sldId id="291" r:id="rId26"/>
    <p:sldId id="290" r:id="rId27"/>
    <p:sldId id="288" r:id="rId28"/>
    <p:sldId id="289" r:id="rId29"/>
    <p:sldId id="294" r:id="rId30"/>
    <p:sldId id="285" r:id="rId31"/>
    <p:sldId id="281" r:id="rId32"/>
    <p:sldId id="299" r:id="rId33"/>
    <p:sldId id="311" r:id="rId34"/>
    <p:sldId id="300" r:id="rId35"/>
    <p:sldId id="310" r:id="rId36"/>
    <p:sldId id="302" r:id="rId37"/>
    <p:sldId id="321" r:id="rId38"/>
    <p:sldId id="322" r:id="rId39"/>
    <p:sldId id="323" r:id="rId40"/>
    <p:sldId id="324" r:id="rId41"/>
    <p:sldId id="325" r:id="rId42"/>
    <p:sldId id="346" r:id="rId43"/>
    <p:sldId id="330" r:id="rId44"/>
    <p:sldId id="327" r:id="rId45"/>
    <p:sldId id="328"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EB1F"/>
    <a:srgbClr val="DF2AFF"/>
    <a:srgbClr val="18037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917" autoAdjust="0"/>
  </p:normalViewPr>
  <p:slideViewPr>
    <p:cSldViewPr snapToGrid="0" snapToObjects="1">
      <p:cViewPr varScale="1">
        <p:scale>
          <a:sx n="62" d="100"/>
          <a:sy n="62" d="100"/>
        </p:scale>
        <p:origin x="-2008"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slide" Target="slides/slide45.xml"/><Relationship Id="rId47" Type="http://schemas.openxmlformats.org/officeDocument/2006/relationships/notesMaster" Target="notesMasters/notesMaster1.xml"/><Relationship Id="rId48" Type="http://schemas.openxmlformats.org/officeDocument/2006/relationships/printerSettings" Target="printerSettings/printerSettings1.bin"/><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ECAAFB-5D62-F94F-B5CD-CAAD9A5CB38E}" type="datetimeFigureOut">
              <a:rPr lang="en-US" smtClean="0"/>
              <a:t>7/2/12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DB47FC-DA24-0B41-9FBE-698136B20E74}" type="slidenum">
              <a:rPr lang="en-US" smtClean="0"/>
              <a:t>‹#›</a:t>
            </a:fld>
            <a:endParaRPr lang="en-US" dirty="0"/>
          </a:p>
        </p:txBody>
      </p:sp>
    </p:spTree>
    <p:extLst>
      <p:ext uri="{BB962C8B-B14F-4D97-AF65-F5344CB8AC3E}">
        <p14:creationId xmlns:p14="http://schemas.microsoft.com/office/powerpoint/2010/main" val="371825446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a:t>
            </a:fld>
            <a:endParaRPr lang="en-US" dirty="0"/>
          </a:p>
        </p:txBody>
      </p:sp>
    </p:spTree>
    <p:extLst>
      <p:ext uri="{BB962C8B-B14F-4D97-AF65-F5344CB8AC3E}">
        <p14:creationId xmlns:p14="http://schemas.microsoft.com/office/powerpoint/2010/main" val="3922586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Between </a:t>
            </a:r>
            <a:r>
              <a:rPr lang="en-US" dirty="0" err="1" smtClean="0"/>
              <a:t>dura</a:t>
            </a:r>
            <a:r>
              <a:rPr lang="en-US" dirty="0" smtClean="0"/>
              <a:t> and arachnoid</a:t>
            </a:r>
            <a:r>
              <a:rPr lang="en-US" baseline="0" dirty="0" smtClean="0"/>
              <a:t> space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associated mortality rate is high, approximately 60-80%.</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12</a:t>
            </a:fld>
            <a:endParaRPr lang="en-US"/>
          </a:p>
        </p:txBody>
      </p:sp>
    </p:spTree>
    <p:extLst>
      <p:ext uri="{BB962C8B-B14F-4D97-AF65-F5344CB8AC3E}">
        <p14:creationId xmlns:p14="http://schemas.microsoft.com/office/powerpoint/2010/main" val="1313038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If not associated with another brain pathology, this type of hemorrhage could be benign. Traumatic subarachnoid hemorrhage may lead to a communicating hydrocephalus if blood products obstruct the arachnoid villi or in the event of a </a:t>
            </a:r>
            <a:r>
              <a:rPr lang="en-US" sz="1200" kern="1200" dirty="0" err="1" smtClean="0">
                <a:solidFill>
                  <a:schemeClr val="tx1"/>
                </a:solidFill>
                <a:effectLst/>
                <a:latin typeface="+mn-lt"/>
                <a:ea typeface="+mn-ea"/>
                <a:cs typeface="+mn-cs"/>
              </a:rPr>
              <a:t>noncommunicating</a:t>
            </a:r>
            <a:r>
              <a:rPr lang="en-US" sz="1200" kern="1200" dirty="0" smtClean="0">
                <a:solidFill>
                  <a:schemeClr val="tx1"/>
                </a:solidFill>
                <a:effectLst/>
                <a:latin typeface="+mn-lt"/>
                <a:ea typeface="+mn-ea"/>
                <a:cs typeface="+mn-cs"/>
              </a:rPr>
              <a:t> hydrocephalus secondary to a blood clot obstructing the third or fourth ventricle.</a:t>
            </a: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13</a:t>
            </a:fld>
            <a:endParaRPr lang="en-US"/>
          </a:p>
        </p:txBody>
      </p:sp>
    </p:spTree>
    <p:extLst>
      <p:ext uri="{BB962C8B-B14F-4D97-AF65-F5344CB8AC3E}">
        <p14:creationId xmlns:p14="http://schemas.microsoft.com/office/powerpoint/2010/main" val="3866438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occur within the cerebral parenchyma secondary to lacerations or to contusion of the brain, with injury to larger, deeper cerebral vessels occurring with extensive cortical contusion.</a:t>
            </a: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14</a:t>
            </a:fld>
            <a:endParaRPr lang="en-US"/>
          </a:p>
        </p:txBody>
      </p:sp>
    </p:spTree>
    <p:extLst>
      <p:ext uri="{BB962C8B-B14F-4D97-AF65-F5344CB8AC3E}">
        <p14:creationId xmlns:p14="http://schemas.microsoft.com/office/powerpoint/2010/main" val="962236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most dogs were examined following blunt vehicular trauma, while most cats were examined because of a crush injury</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15</a:t>
            </a:fld>
            <a:endParaRPr lang="en-US"/>
          </a:p>
        </p:txBody>
      </p:sp>
    </p:spTree>
    <p:extLst>
      <p:ext uri="{BB962C8B-B14F-4D97-AF65-F5344CB8AC3E}">
        <p14:creationId xmlns:p14="http://schemas.microsoft.com/office/powerpoint/2010/main" val="1502870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16</a:t>
            </a:fld>
            <a:endParaRPr lang="en-US"/>
          </a:p>
        </p:txBody>
      </p:sp>
    </p:spTree>
    <p:extLst>
      <p:ext uri="{BB962C8B-B14F-4D97-AF65-F5344CB8AC3E}">
        <p14:creationId xmlns:p14="http://schemas.microsoft.com/office/powerpoint/2010/main" val="4174428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a:t>
            </a:r>
            <a:r>
              <a:rPr lang="en-US" baseline="0" dirty="0" smtClean="0"/>
              <a:t> to Silverstein most common factors leading to secondary brain injury are:</a:t>
            </a:r>
          </a:p>
          <a:p>
            <a:r>
              <a:rPr lang="en-US" baseline="0" dirty="0" err="1" smtClean="0"/>
              <a:t>Excitotoxicity</a:t>
            </a:r>
            <a:r>
              <a:rPr lang="en-US" baseline="0" dirty="0" smtClean="0"/>
              <a:t>, ischemia, inflammation, ATP depletion, ROS formation, accumulations of Na and </a:t>
            </a:r>
            <a:r>
              <a:rPr lang="en-US" baseline="0" dirty="0" err="1" smtClean="0"/>
              <a:t>Ca</a:t>
            </a:r>
            <a:r>
              <a:rPr lang="en-US" baseline="0" dirty="0" smtClean="0"/>
              <a:t>, NO accumulation and Cerebral acidosis</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17</a:t>
            </a:fld>
            <a:endParaRPr lang="en-US"/>
          </a:p>
        </p:txBody>
      </p:sp>
    </p:spTree>
    <p:extLst>
      <p:ext uri="{BB962C8B-B14F-4D97-AF65-F5344CB8AC3E}">
        <p14:creationId xmlns:p14="http://schemas.microsoft.com/office/powerpoint/2010/main" val="2984124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modified version of Starling’s principle applies in the brain, Excess water and solute are efficiently kept out since any water entering the brain does so without any solute and purely under hydrostatic pressure. The opposing osmotic force immediately developed by the retained ions and plasma proteins in the blood then sets up an immediate opposing force driving the water back into the blood</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18</a:t>
            </a:fld>
            <a:endParaRPr lang="en-US"/>
          </a:p>
        </p:txBody>
      </p:sp>
    </p:spTree>
    <p:extLst>
      <p:ext uri="{BB962C8B-B14F-4D97-AF65-F5344CB8AC3E}">
        <p14:creationId xmlns:p14="http://schemas.microsoft.com/office/powerpoint/2010/main" val="15155486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Osmotic and water imbalance</a:t>
            </a:r>
          </a:p>
          <a:p>
            <a:r>
              <a:rPr lang="en-US" dirty="0" smtClean="0"/>
              <a:t>Can be induced by primary or secondary injury</a:t>
            </a:r>
          </a:p>
          <a:p>
            <a:endParaRPr lang="en-US" dirty="0" smtClean="0"/>
          </a:p>
          <a:p>
            <a:r>
              <a:rPr lang="en-US" dirty="0" smtClean="0"/>
              <a:t>Cellular</a:t>
            </a:r>
            <a:r>
              <a:rPr lang="en-US" baseline="0" dirty="0" smtClean="0"/>
              <a:t> swelling is primarily of the astrocytes but can involve the myelin </a:t>
            </a:r>
            <a:r>
              <a:rPr lang="en-US" baseline="0" dirty="0" err="1" smtClean="0"/>
              <a:t>lamallae</a:t>
            </a:r>
            <a:r>
              <a:rPr lang="en-US" baseline="0" dirty="0" smtClean="0"/>
              <a:t> and dendritic swelling</a:t>
            </a:r>
            <a:endParaRPr lang="en-US" dirty="0" smtClean="0"/>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19</a:t>
            </a:fld>
            <a:endParaRPr lang="en-US"/>
          </a:p>
        </p:txBody>
      </p:sp>
    </p:spTree>
    <p:extLst>
      <p:ext uri="{BB962C8B-B14F-4D97-AF65-F5344CB8AC3E}">
        <p14:creationId xmlns:p14="http://schemas.microsoft.com/office/powerpoint/2010/main" val="31335373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Cellular swelling can produce numerous deleterious</a:t>
            </a:r>
            <a:r>
              <a:rPr lang="en-US" baseline="0" dirty="0" smtClean="0"/>
              <a:t> </a:t>
            </a:r>
            <a:r>
              <a:rPr lang="en-US" dirty="0" smtClean="0"/>
              <a:t>secondary effects in the cell, including (1) membrane depolarization secondary to loss of intracellular K</a:t>
            </a:r>
            <a:r>
              <a:rPr lang="en-US" baseline="0" dirty="0" smtClean="0"/>
              <a:t> </a:t>
            </a:r>
            <a:r>
              <a:rPr lang="en-US" dirty="0" smtClean="0"/>
              <a:t>leading to</a:t>
            </a:r>
            <a:r>
              <a:rPr lang="en-US" baseline="0" dirty="0" smtClean="0"/>
              <a:t> </a:t>
            </a:r>
            <a:r>
              <a:rPr lang="en-US" dirty="0" smtClean="0"/>
              <a:t>inﬂux of </a:t>
            </a:r>
            <a:r>
              <a:rPr lang="en-US" dirty="0" err="1" smtClean="0"/>
              <a:t>Ca</a:t>
            </a:r>
            <a:r>
              <a:rPr lang="en-US" baseline="0" dirty="0" smtClean="0"/>
              <a:t> </a:t>
            </a:r>
            <a:r>
              <a:rPr lang="en-US" dirty="0" smtClean="0"/>
              <a:t>through voltage-gated channels; (2) activation of </a:t>
            </a:r>
            <a:r>
              <a:rPr lang="en-US" dirty="0" err="1" smtClean="0"/>
              <a:t>mechanosensitive</a:t>
            </a:r>
            <a:r>
              <a:rPr lang="en-US" dirty="0" smtClean="0"/>
              <a:t> channels, leading to direct inﬂux</a:t>
            </a:r>
            <a:r>
              <a:rPr lang="en-US" baseline="0" dirty="0" smtClean="0"/>
              <a:t> </a:t>
            </a:r>
            <a:r>
              <a:rPr lang="en-US" dirty="0" smtClean="0"/>
              <a:t>of </a:t>
            </a:r>
            <a:r>
              <a:rPr lang="en-US" dirty="0" err="1" smtClean="0"/>
              <a:t>Ca</a:t>
            </a:r>
            <a:r>
              <a:rPr lang="en-US" dirty="0" smtClean="0"/>
              <a:t>; and (3) release and decreased uptake of excitatory amino acids, as seen in astrocytes </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22</a:t>
            </a:fld>
            <a:endParaRPr lang="en-US"/>
          </a:p>
        </p:txBody>
      </p:sp>
    </p:spTree>
    <p:extLst>
      <p:ext uri="{BB962C8B-B14F-4D97-AF65-F5344CB8AC3E}">
        <p14:creationId xmlns:p14="http://schemas.microsoft.com/office/powerpoint/2010/main" val="1571381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23</a:t>
            </a:fld>
            <a:endParaRPr lang="en-US"/>
          </a:p>
        </p:txBody>
      </p:sp>
    </p:spTree>
    <p:extLst>
      <p:ext uri="{BB962C8B-B14F-4D97-AF65-F5344CB8AC3E}">
        <p14:creationId xmlns:p14="http://schemas.microsoft.com/office/powerpoint/2010/main" val="3459594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Secondary: including release of inflammatory mediators and excitatory neurotransmitters, and changes in cellular membrane permeability</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Both lead to the development of increased ICP</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a:t>
            </a:fld>
            <a:endParaRPr lang="en-US" dirty="0"/>
          </a:p>
        </p:txBody>
      </p:sp>
    </p:spTree>
    <p:extLst>
      <p:ext uri="{BB962C8B-B14F-4D97-AF65-F5344CB8AC3E}">
        <p14:creationId xmlns:p14="http://schemas.microsoft.com/office/powerpoint/2010/main" val="27444159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 is volume</a:t>
            </a:r>
          </a:p>
          <a:p>
            <a:endParaRPr lang="en-US" dirty="0" smtClean="0"/>
          </a:p>
          <a:p>
            <a:r>
              <a:rPr lang="en-US" sz="1200" kern="1200" dirty="0" smtClean="0">
                <a:solidFill>
                  <a:schemeClr val="tx1"/>
                </a:solidFill>
                <a:latin typeface="+mn-lt"/>
                <a:ea typeface="+mn-ea"/>
                <a:cs typeface="+mn-cs"/>
              </a:rPr>
              <a:t>Monroe-Kellie doctrine holds that the skull is a rigid compartment that contains 3 components: brain parenchyma, arterial and venous blood, and CSF</a:t>
            </a:r>
            <a:endParaRPr lang="en-US" dirty="0" smtClean="0"/>
          </a:p>
          <a:p>
            <a:endParaRPr lang="en-US" dirty="0" smtClean="0"/>
          </a:p>
          <a:p>
            <a:r>
              <a:rPr lang="en-US" dirty="0" smtClean="0"/>
              <a:t>Sudden increases</a:t>
            </a:r>
            <a:r>
              <a:rPr lang="en-US" baseline="0" dirty="0" smtClean="0"/>
              <a:t> in any of these volumes can lead to dramatic increases in ICP</a:t>
            </a:r>
          </a:p>
          <a:p>
            <a:r>
              <a:rPr lang="en-US" sz="1200" kern="1200" dirty="0" smtClean="0">
                <a:solidFill>
                  <a:schemeClr val="tx1"/>
                </a:solidFill>
                <a:effectLst/>
                <a:latin typeface="+mn-lt"/>
                <a:ea typeface="+mn-ea"/>
                <a:cs typeface="+mn-cs"/>
              </a:rPr>
              <a:t>With severe head trauma, hemorrhage and edema can add to the volume within the cranial vault,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As volume increases, one or more of the components of the cavity must accommodate for the increased volume or increase in ICP will occur</a:t>
            </a: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24</a:t>
            </a:fld>
            <a:endParaRPr lang="en-US"/>
          </a:p>
        </p:txBody>
      </p:sp>
    </p:spTree>
    <p:extLst>
      <p:ext uri="{BB962C8B-B14F-4D97-AF65-F5344CB8AC3E}">
        <p14:creationId xmlns:p14="http://schemas.microsoft.com/office/powerpoint/2010/main" val="1168580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26</a:t>
            </a:fld>
            <a:endParaRPr lang="en-US"/>
          </a:p>
        </p:txBody>
      </p:sp>
    </p:spTree>
    <p:extLst>
      <p:ext uri="{BB962C8B-B14F-4D97-AF65-F5344CB8AC3E}">
        <p14:creationId xmlns:p14="http://schemas.microsoft.com/office/powerpoint/2010/main" val="34251248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where resistance depends primarily on viscosity and vessel diameter (R = </a:t>
            </a:r>
            <a:r>
              <a:rPr lang="en-US" sz="1200" kern="1200" dirty="0" err="1" smtClean="0">
                <a:solidFill>
                  <a:schemeClr val="tx1"/>
                </a:solidFill>
                <a:effectLst/>
                <a:latin typeface="+mn-lt"/>
                <a:ea typeface="+mn-ea"/>
                <a:cs typeface="+mn-cs"/>
              </a:rPr>
              <a:t>Lη</a:t>
            </a:r>
            <a:r>
              <a:rPr lang="en-US" sz="1200" kern="1200" dirty="0" smtClean="0">
                <a:solidFill>
                  <a:schemeClr val="tx1"/>
                </a:solidFill>
                <a:effectLst/>
                <a:latin typeface="+mn-lt"/>
                <a:ea typeface="+mn-ea"/>
                <a:cs typeface="+mn-cs"/>
              </a:rPr>
              <a:t>/πr</a:t>
            </a:r>
            <a:r>
              <a:rPr lang="en-US" sz="1200" kern="1200" baseline="30000" dirty="0" smtClean="0">
                <a:solidFill>
                  <a:schemeClr val="tx1"/>
                </a:solidFill>
                <a:effectLst/>
                <a:latin typeface="+mn-lt"/>
                <a:ea typeface="+mn-ea"/>
                <a:cs typeface="+mn-cs"/>
              </a:rPr>
              <a:t>4</a:t>
            </a:r>
            <a:r>
              <a:rPr lang="en-US" sz="1200"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27</a:t>
            </a:fld>
            <a:endParaRPr lang="en-US"/>
          </a:p>
        </p:txBody>
      </p:sp>
    </p:spTree>
    <p:extLst>
      <p:ext uri="{BB962C8B-B14F-4D97-AF65-F5344CB8AC3E}">
        <p14:creationId xmlns:p14="http://schemas.microsoft.com/office/powerpoint/2010/main" val="35438657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Pressure </a:t>
            </a:r>
            <a:r>
              <a:rPr lang="en-US" sz="1200" i="1" kern="1200" dirty="0" err="1" smtClean="0">
                <a:solidFill>
                  <a:schemeClr val="tx1"/>
                </a:solidFill>
                <a:effectLst/>
                <a:latin typeface="+mn-lt"/>
                <a:ea typeface="+mn-ea"/>
                <a:cs typeface="+mn-cs"/>
              </a:rPr>
              <a:t>autoregulation</a:t>
            </a:r>
            <a:r>
              <a:rPr lang="en-US" sz="1200" kern="1200" dirty="0" smtClean="0">
                <a:solidFill>
                  <a:schemeClr val="tx1"/>
                </a:solidFill>
                <a:effectLst/>
                <a:latin typeface="+mn-lt"/>
                <a:ea typeface="+mn-ea"/>
                <a:cs typeface="+mn-cs"/>
              </a:rPr>
              <a:t> is a link of systemic BP changes to brain vascular tone, dependent on intact and functional BBB</a:t>
            </a:r>
          </a:p>
          <a:p>
            <a:r>
              <a:rPr lang="en-US" sz="1200" kern="1200" dirty="0" smtClean="0">
                <a:solidFill>
                  <a:schemeClr val="tx1"/>
                </a:solidFill>
                <a:effectLst/>
                <a:latin typeface="+mn-lt"/>
                <a:ea typeface="+mn-ea"/>
                <a:cs typeface="+mn-cs"/>
              </a:rPr>
              <a:t>	Increase MAP </a:t>
            </a:r>
            <a:r>
              <a:rPr lang="en-US" sz="1200" kern="1200" dirty="0" smtClean="0">
                <a:solidFill>
                  <a:schemeClr val="tx1"/>
                </a:solidFill>
                <a:effectLst/>
                <a:latin typeface="+mn-lt"/>
                <a:ea typeface="+mn-ea"/>
                <a:cs typeface="+mn-cs"/>
                <a:sym typeface="Wingdings"/>
              </a:rPr>
              <a:t></a:t>
            </a:r>
            <a:r>
              <a:rPr lang="en-US" sz="1200" kern="1200" dirty="0" smtClean="0">
                <a:solidFill>
                  <a:schemeClr val="tx1"/>
                </a:solidFill>
                <a:effectLst/>
                <a:latin typeface="+mn-lt"/>
                <a:ea typeface="+mn-ea"/>
                <a:cs typeface="+mn-cs"/>
              </a:rPr>
              <a:t> vasoconstriction</a:t>
            </a:r>
          </a:p>
          <a:p>
            <a:r>
              <a:rPr lang="en-US" sz="1200" kern="1200" dirty="0" smtClean="0">
                <a:solidFill>
                  <a:schemeClr val="tx1"/>
                </a:solidFill>
                <a:effectLst/>
                <a:latin typeface="+mn-lt"/>
                <a:ea typeface="+mn-ea"/>
                <a:cs typeface="+mn-cs"/>
              </a:rPr>
              <a:t>	Decrease MAP</a:t>
            </a:r>
            <a:r>
              <a:rPr lang="en-US" sz="1200" kern="1200" dirty="0" smtClean="0">
                <a:solidFill>
                  <a:schemeClr val="tx1"/>
                </a:solidFill>
                <a:effectLst/>
                <a:latin typeface="+mn-lt"/>
                <a:ea typeface="+mn-ea"/>
                <a:cs typeface="+mn-cs"/>
                <a:sym typeface="Wingdings"/>
              </a:rPr>
              <a:t></a:t>
            </a:r>
            <a:r>
              <a:rPr lang="en-US" sz="1200" kern="1200" dirty="0" smtClean="0">
                <a:solidFill>
                  <a:schemeClr val="tx1"/>
                </a:solidFill>
                <a:effectLst/>
                <a:latin typeface="+mn-lt"/>
                <a:ea typeface="+mn-ea"/>
                <a:cs typeface="+mn-cs"/>
              </a:rPr>
              <a:t> vasodilation</a:t>
            </a:r>
          </a:p>
          <a:p>
            <a:r>
              <a:rPr lang="en-US" sz="1200" i="1" kern="1200" dirty="0" smtClean="0">
                <a:solidFill>
                  <a:schemeClr val="tx1"/>
                </a:solidFill>
                <a:effectLst/>
                <a:latin typeface="+mn-lt"/>
                <a:ea typeface="+mn-ea"/>
                <a:cs typeface="+mn-cs"/>
              </a:rPr>
              <a:t>Chemical </a:t>
            </a:r>
            <a:r>
              <a:rPr lang="en-US" sz="1200" i="1" kern="1200" dirty="0" err="1" smtClean="0">
                <a:solidFill>
                  <a:schemeClr val="tx1"/>
                </a:solidFill>
                <a:effectLst/>
                <a:latin typeface="+mn-lt"/>
                <a:ea typeface="+mn-ea"/>
                <a:cs typeface="+mn-cs"/>
              </a:rPr>
              <a:t>autoregulation</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direct responsiveness to brain vasculature to the partial pressure of CO2 (PaCO2)</a:t>
            </a:r>
          </a:p>
          <a:p>
            <a:r>
              <a:rPr lang="en-US" sz="1200" kern="1200" dirty="0" smtClean="0">
                <a:solidFill>
                  <a:schemeClr val="tx1"/>
                </a:solidFill>
                <a:effectLst/>
                <a:latin typeface="+mn-lt"/>
                <a:ea typeface="+mn-ea"/>
                <a:cs typeface="+mn-cs"/>
              </a:rPr>
              <a:t>	Elevated PaCO2 </a:t>
            </a:r>
            <a:r>
              <a:rPr lang="en-US" sz="1200" kern="1200" dirty="0" smtClean="0">
                <a:solidFill>
                  <a:schemeClr val="tx1"/>
                </a:solidFill>
                <a:effectLst/>
                <a:latin typeface="+mn-lt"/>
                <a:ea typeface="+mn-ea"/>
                <a:cs typeface="+mn-cs"/>
                <a:sym typeface="Wingdings"/>
              </a:rPr>
              <a:t></a:t>
            </a:r>
            <a:r>
              <a:rPr lang="en-US" sz="1200" kern="1200" dirty="0" smtClean="0">
                <a:solidFill>
                  <a:schemeClr val="tx1"/>
                </a:solidFill>
                <a:effectLst/>
                <a:latin typeface="+mn-lt"/>
                <a:ea typeface="+mn-ea"/>
                <a:cs typeface="+mn-cs"/>
              </a:rPr>
              <a:t> vasodilation</a:t>
            </a:r>
          </a:p>
          <a:p>
            <a:r>
              <a:rPr lang="en-US" sz="1200" kern="1200" dirty="0" smtClean="0">
                <a:solidFill>
                  <a:schemeClr val="tx1"/>
                </a:solidFill>
                <a:effectLst/>
                <a:latin typeface="+mn-lt"/>
                <a:ea typeface="+mn-ea"/>
                <a:cs typeface="+mn-cs"/>
              </a:rPr>
              <a:t>	Decreased PaCO2 </a:t>
            </a:r>
            <a:r>
              <a:rPr lang="en-US" sz="1200" kern="1200" dirty="0" smtClean="0">
                <a:solidFill>
                  <a:schemeClr val="tx1"/>
                </a:solidFill>
                <a:effectLst/>
                <a:latin typeface="+mn-lt"/>
                <a:ea typeface="+mn-ea"/>
                <a:cs typeface="+mn-cs"/>
                <a:sym typeface="Wingdings"/>
              </a:rPr>
              <a:t></a:t>
            </a:r>
            <a:r>
              <a:rPr lang="en-US" sz="1200" kern="1200" dirty="0" smtClean="0">
                <a:solidFill>
                  <a:schemeClr val="tx1"/>
                </a:solidFill>
                <a:effectLst/>
                <a:latin typeface="+mn-lt"/>
                <a:ea typeface="+mn-ea"/>
                <a:cs typeface="+mn-cs"/>
              </a:rPr>
              <a:t> vasoconstriction</a:t>
            </a:r>
          </a:p>
          <a:p>
            <a:r>
              <a:rPr lang="en-US" sz="1200" kern="1200" dirty="0" smtClean="0">
                <a:solidFill>
                  <a:schemeClr val="tx1"/>
                </a:solidFill>
                <a:effectLst/>
                <a:latin typeface="+mn-lt"/>
                <a:ea typeface="+mn-ea"/>
                <a:cs typeface="+mn-cs"/>
              </a:rPr>
              <a:t>	Also includes PaO2 partial</a:t>
            </a:r>
            <a:r>
              <a:rPr lang="en-US" sz="1200" kern="1200" baseline="0" dirty="0" smtClean="0">
                <a:solidFill>
                  <a:schemeClr val="tx1"/>
                </a:solidFill>
                <a:effectLst/>
                <a:latin typeface="+mn-lt"/>
                <a:ea typeface="+mn-ea"/>
                <a:cs typeface="+mn-cs"/>
              </a:rPr>
              <a:t> pressures less than 60mmHg will lead to increased CBF</a:t>
            </a:r>
          </a:p>
          <a:p>
            <a:r>
              <a:rPr lang="en-US" sz="1200" i="1" kern="1200" baseline="0" dirty="0" smtClean="0">
                <a:solidFill>
                  <a:schemeClr val="tx1"/>
                </a:solidFill>
                <a:effectLst/>
                <a:latin typeface="+mn-lt"/>
                <a:ea typeface="+mn-ea"/>
                <a:cs typeface="+mn-cs"/>
              </a:rPr>
              <a:t>Metabolic </a:t>
            </a:r>
            <a:r>
              <a:rPr lang="en-US" sz="1200" i="1" kern="1200" baseline="0" dirty="0" err="1" smtClean="0">
                <a:solidFill>
                  <a:schemeClr val="tx1"/>
                </a:solidFill>
                <a:effectLst/>
                <a:latin typeface="+mn-lt"/>
                <a:ea typeface="+mn-ea"/>
                <a:cs typeface="+mn-cs"/>
              </a:rPr>
              <a:t>autoregulation</a:t>
            </a:r>
            <a:r>
              <a:rPr lang="en-US" sz="1200" i="1" kern="1200" baseline="0" dirty="0" smtClean="0">
                <a:solidFill>
                  <a:schemeClr val="tx1"/>
                </a:solidFill>
                <a:effectLst/>
                <a:latin typeface="+mn-lt"/>
                <a:ea typeface="+mn-ea"/>
                <a:cs typeface="+mn-cs"/>
              </a:rPr>
              <a:t>-</a:t>
            </a:r>
            <a:r>
              <a:rPr lang="en-US" sz="1200" i="0" kern="1200" baseline="0" dirty="0" smtClean="0">
                <a:solidFill>
                  <a:schemeClr val="tx1"/>
                </a:solidFill>
                <a:effectLst/>
                <a:latin typeface="+mn-lt"/>
                <a:ea typeface="+mn-ea"/>
                <a:cs typeface="+mn-cs"/>
              </a:rPr>
              <a:t>increases in metabolic rate with increase CBF, see this with seizures fever and pain</a:t>
            </a:r>
            <a:endParaRPr lang="en-US" sz="1200" i="1"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Drugs such</a:t>
            </a:r>
            <a:r>
              <a:rPr lang="en-US" baseline="0" dirty="0" smtClean="0"/>
              <a:t> as Ketamine and inhaled anesthetics lead to vasodilation thereby increasing ICP</a:t>
            </a:r>
            <a:endParaRPr lang="en-US" dirty="0" smtClean="0"/>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28</a:t>
            </a:fld>
            <a:endParaRPr lang="en-US"/>
          </a:p>
        </p:txBody>
      </p:sp>
    </p:spTree>
    <p:extLst>
      <p:ext uri="{BB962C8B-B14F-4D97-AF65-F5344CB8AC3E}">
        <p14:creationId xmlns:p14="http://schemas.microsoft.com/office/powerpoint/2010/main" val="24354753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CPP 50-150</a:t>
            </a:r>
            <a:r>
              <a:rPr lang="en-US" baseline="0" dirty="0" smtClean="0"/>
              <a:t> mmHg</a:t>
            </a:r>
          </a:p>
          <a:p>
            <a:r>
              <a:rPr lang="en-US" baseline="0" dirty="0" smtClean="0"/>
              <a:t>CO2 20-60 mmHg</a:t>
            </a:r>
          </a:p>
          <a:p>
            <a:r>
              <a:rPr lang="en-US" baseline="0" dirty="0" smtClean="0"/>
              <a:t>O2 &lt;60mmHg</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29</a:t>
            </a:fld>
            <a:endParaRPr lang="en-US"/>
          </a:p>
        </p:txBody>
      </p:sp>
    </p:spTree>
    <p:extLst>
      <p:ext uri="{BB962C8B-B14F-4D97-AF65-F5344CB8AC3E}">
        <p14:creationId xmlns:p14="http://schemas.microsoft.com/office/powerpoint/2010/main" val="11225210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058" tIns="41029" rIns="82058" bIns="41029" anchor="ctr"/>
          <a:lstStyle/>
          <a:p>
            <a:endParaRPr lang="en-US"/>
          </a:p>
        </p:txBody>
      </p:sp>
      <p:sp>
        <p:nvSpPr>
          <p:cNvPr id="4098" name="Text Box 2"/>
          <p:cNvSpPr txBox="1">
            <a:spLocks noGrp="1" noChangeArrowheads="1"/>
          </p:cNvSpPr>
          <p:nvPr>
            <p:ph type="body"/>
          </p:nvPr>
        </p:nvSpPr>
        <p:spPr bwMode="auto">
          <a:xfrm>
            <a:off x="1046350" y="4352637"/>
            <a:ext cx="4770904" cy="347806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lnSpc>
                <a:spcPct val="93000"/>
              </a:lnSpc>
              <a:spcBef>
                <a:spcPct val="0"/>
              </a:spcBef>
              <a:buSzPct val="45000"/>
              <a:buFont typeface="Wingdings" charset="0"/>
              <a:buNone/>
            </a:pPr>
            <a:r>
              <a:rPr lang="en-GB" dirty="0">
                <a:latin typeface="Arial" charset="0"/>
                <a:cs typeface="msgothic" charset="0"/>
              </a:rPr>
              <a:t>Fig. 1: </a:t>
            </a:r>
            <a:r>
              <a:rPr lang="en-GB" dirty="0" err="1">
                <a:latin typeface="Arial" charset="0"/>
                <a:cs typeface="msgothic" charset="0"/>
              </a:rPr>
              <a:t>Autoregulation</a:t>
            </a:r>
            <a:r>
              <a:rPr lang="en-GB" dirty="0">
                <a:latin typeface="Arial" charset="0"/>
                <a:cs typeface="msgothic" charset="0"/>
              </a:rPr>
              <a:t> of cerebral blood flow in a normal brain and in the ischemic penumbra (the tissues surrounding the ischemic core after a stroke). In the normal brain, cerebral blood flow is kept at 50 mL/100 g per minute, despite continuous fluctuations of mean blood pressure between 70 and 120 mm Hg (continuous line). Any increase in pressure leads to vasoconstriction and any decrease to vasodilation, which prevents the risk of cerebral hyper- and </a:t>
            </a:r>
            <a:r>
              <a:rPr lang="en-GB" dirty="0" err="1">
                <a:latin typeface="Arial" charset="0"/>
                <a:cs typeface="msgothic" charset="0"/>
              </a:rPr>
              <a:t>hypoperfusion</a:t>
            </a:r>
            <a:r>
              <a:rPr lang="en-GB" dirty="0">
                <a:latin typeface="Arial" charset="0"/>
                <a:cs typeface="msgothic" charset="0"/>
              </a:rPr>
              <a:t>, respectively. Above and below the limits of cerebral blood flow </a:t>
            </a:r>
            <a:r>
              <a:rPr lang="en-GB" dirty="0" err="1">
                <a:latin typeface="Arial" charset="0"/>
                <a:cs typeface="msgothic" charset="0"/>
              </a:rPr>
              <a:t>autoregulation</a:t>
            </a:r>
            <a:r>
              <a:rPr lang="en-GB" dirty="0">
                <a:latin typeface="Arial" charset="0"/>
                <a:cs typeface="msgothic" charset="0"/>
              </a:rPr>
              <a:t>, cerebral perfusion passively follows the perfusion pressure. In the ischemic penumbra, tissue perfusion follows perfusion pressure (dashed line): any fall in blood pressure may precipitate ischemia, while an increase in blood pressure may cause </a:t>
            </a:r>
            <a:r>
              <a:rPr lang="en-GB" dirty="0" err="1">
                <a:latin typeface="Arial" charset="0"/>
                <a:cs typeface="msgothic" charset="0"/>
              </a:rPr>
              <a:t>edema</a:t>
            </a:r>
            <a:r>
              <a:rPr lang="en-GB" dirty="0">
                <a:latin typeface="Arial" charset="0"/>
                <a:cs typeface="msgothic" charset="0"/>
              </a:rPr>
              <a:t> and </a:t>
            </a:r>
            <a:r>
              <a:rPr lang="en-GB" dirty="0" err="1">
                <a:latin typeface="Arial" charset="0"/>
                <a:cs typeface="msgothic" charset="0"/>
              </a:rPr>
              <a:t>hemorrhagic</a:t>
            </a:r>
            <a:r>
              <a:rPr lang="en-GB" dirty="0">
                <a:latin typeface="Arial" charset="0"/>
                <a:cs typeface="msgothic" charset="0"/>
              </a:rPr>
              <a:t> transformation</a:t>
            </a:r>
            <a:r>
              <a:rPr lang="en-GB" dirty="0" smtClean="0">
                <a:latin typeface="Arial" charset="0"/>
                <a:cs typeface="msgothic" charset="0"/>
              </a:rPr>
              <a:t>.</a:t>
            </a:r>
          </a:p>
          <a:p>
            <a:pPr eaLnBrk="1">
              <a:lnSpc>
                <a:spcPct val="93000"/>
              </a:lnSpc>
              <a:spcBef>
                <a:spcPct val="0"/>
              </a:spcBef>
              <a:buSzPct val="45000"/>
              <a:buFont typeface="Wingdings" charset="0"/>
              <a:buNone/>
            </a:pPr>
            <a:endParaRPr lang="en-GB" dirty="0" smtClean="0">
              <a:latin typeface="Arial" charset="0"/>
              <a:cs typeface="msgothic" charset="0"/>
            </a:endParaRPr>
          </a:p>
          <a:p>
            <a:pPr marL="85725" marR="0" indent="-85725" algn="l" defTabSz="457200" rtl="0" eaLnBrk="1" fontAlgn="auto" latinLnBrk="0" hangingPunct="1">
              <a:lnSpc>
                <a:spcPct val="93000"/>
              </a:lnSpc>
              <a:spcBef>
                <a:spcPct val="0"/>
              </a:spcBef>
              <a:spcAft>
                <a:spcPts val="0"/>
              </a:spcAft>
              <a:buClrTx/>
              <a:buSzPct val="45000"/>
              <a:buFont typeface="Wingdings" charset="0"/>
              <a:buNone/>
              <a:tabLst>
                <a:tab pos="723900" algn="l"/>
                <a:tab pos="1447800" algn="l"/>
                <a:tab pos="2171700" algn="l"/>
                <a:tab pos="2895600" algn="l"/>
                <a:tab pos="3619500" algn="l"/>
                <a:tab pos="4343400" algn="l"/>
                <a:tab pos="5067300" algn="l"/>
              </a:tabLst>
              <a:defRPr/>
            </a:pPr>
            <a:r>
              <a:rPr lang="en-US" sz="1200" kern="1200" dirty="0" smtClean="0">
                <a:solidFill>
                  <a:srgbClr val="000000"/>
                </a:solidFill>
                <a:effectLst/>
                <a:latin typeface="Times New Roman" charset="0"/>
                <a:ea typeface="ＭＳ Ｐゴシック" charset="0"/>
                <a:cs typeface="+mn-cs"/>
              </a:rPr>
              <a:t>Both forms(pressure and chemical) of </a:t>
            </a:r>
            <a:r>
              <a:rPr lang="en-US" sz="1200" kern="1200" dirty="0" err="1" smtClean="0">
                <a:solidFill>
                  <a:srgbClr val="000000"/>
                </a:solidFill>
                <a:effectLst/>
                <a:latin typeface="Times New Roman" charset="0"/>
                <a:ea typeface="ＭＳ Ｐゴシック" charset="0"/>
                <a:cs typeface="+mn-cs"/>
              </a:rPr>
              <a:t>autoregulation</a:t>
            </a:r>
            <a:r>
              <a:rPr lang="en-US" sz="1200" kern="1200" dirty="0" smtClean="0">
                <a:solidFill>
                  <a:srgbClr val="000000"/>
                </a:solidFill>
                <a:effectLst/>
                <a:latin typeface="Times New Roman" charset="0"/>
                <a:ea typeface="ＭＳ Ｐゴシック" charset="0"/>
                <a:cs typeface="+mn-cs"/>
              </a:rPr>
              <a:t> are often intact in head trauma patients but pressure regulation may be compromised in roughly 30% of patients.  (lower BPs)-Dewey</a:t>
            </a:r>
          </a:p>
          <a:p>
            <a:pPr marL="85725" marR="0" indent="-85725" algn="l" defTabSz="457200" rtl="0" eaLnBrk="1" fontAlgn="auto" latinLnBrk="0" hangingPunct="1">
              <a:lnSpc>
                <a:spcPct val="93000"/>
              </a:lnSpc>
              <a:spcBef>
                <a:spcPct val="0"/>
              </a:spcBef>
              <a:spcAft>
                <a:spcPts val="0"/>
              </a:spcAft>
              <a:buClrTx/>
              <a:buSzPct val="45000"/>
              <a:buFont typeface="Wingdings" charset="0"/>
              <a:buNone/>
              <a:tabLst>
                <a:tab pos="723900" algn="l"/>
                <a:tab pos="1447800" algn="l"/>
                <a:tab pos="2171700" algn="l"/>
                <a:tab pos="2895600" algn="l"/>
                <a:tab pos="3619500" algn="l"/>
                <a:tab pos="4343400" algn="l"/>
                <a:tab pos="5067300" algn="l"/>
              </a:tabLst>
              <a:defRPr/>
            </a:pPr>
            <a:r>
              <a:rPr lang="en-US" sz="1200" kern="1200" dirty="0" smtClean="0">
                <a:solidFill>
                  <a:srgbClr val="000000"/>
                </a:solidFill>
                <a:effectLst/>
                <a:latin typeface="Times New Roman" charset="0"/>
                <a:ea typeface="ＭＳ Ｐゴシック" charset="0"/>
                <a:cs typeface="+mn-cs"/>
              </a:rPr>
              <a:t>After TBI, CBF </a:t>
            </a:r>
            <a:r>
              <a:rPr lang="en-US" sz="1200" kern="1200" dirty="0" err="1" smtClean="0">
                <a:solidFill>
                  <a:srgbClr val="000000"/>
                </a:solidFill>
                <a:effectLst/>
                <a:latin typeface="Times New Roman" charset="0"/>
                <a:ea typeface="ＭＳ Ｐゴシック" charset="0"/>
                <a:cs typeface="+mn-cs"/>
              </a:rPr>
              <a:t>autoregulation</a:t>
            </a:r>
            <a:r>
              <a:rPr lang="en-US" sz="1200" kern="1200" dirty="0" smtClean="0">
                <a:solidFill>
                  <a:srgbClr val="000000"/>
                </a:solidFill>
                <a:effectLst/>
                <a:latin typeface="Times New Roman" charset="0"/>
                <a:ea typeface="ＭＳ Ｐゴシック" charset="0"/>
                <a:cs typeface="+mn-cs"/>
              </a:rPr>
              <a:t> is impaired or abolished in most patients, no known temporal</a:t>
            </a:r>
            <a:r>
              <a:rPr lang="en-US" sz="1200" kern="1200" baseline="0" dirty="0" smtClean="0">
                <a:solidFill>
                  <a:srgbClr val="000000"/>
                </a:solidFill>
                <a:effectLst/>
                <a:latin typeface="Times New Roman" charset="0"/>
                <a:ea typeface="ＭＳ Ｐゴシック" charset="0"/>
                <a:cs typeface="+mn-cs"/>
              </a:rPr>
              <a:t> relationships or correlation with severity, can be transient or persistent-British j of </a:t>
            </a:r>
            <a:r>
              <a:rPr lang="en-US" sz="1200" kern="1200" baseline="0" dirty="0" err="1" smtClean="0">
                <a:solidFill>
                  <a:srgbClr val="000000"/>
                </a:solidFill>
                <a:effectLst/>
                <a:latin typeface="Times New Roman" charset="0"/>
                <a:ea typeface="ＭＳ Ｐゴシック" charset="0"/>
                <a:cs typeface="+mn-cs"/>
              </a:rPr>
              <a:t>Neurotrauma</a:t>
            </a:r>
            <a:endParaRPr lang="en-US" sz="1200" kern="1200" baseline="0" dirty="0" smtClean="0">
              <a:solidFill>
                <a:srgbClr val="000000"/>
              </a:solidFill>
              <a:effectLst/>
              <a:latin typeface="Times New Roman" charset="0"/>
              <a:ea typeface="ＭＳ Ｐゴシック" charset="0"/>
              <a:cs typeface="+mn-cs"/>
            </a:endParaRPr>
          </a:p>
          <a:p>
            <a:pPr marL="85725" marR="0" indent="-85725" algn="l" defTabSz="457200" rtl="0" eaLnBrk="1" fontAlgn="auto" latinLnBrk="0" hangingPunct="1">
              <a:lnSpc>
                <a:spcPct val="93000"/>
              </a:lnSpc>
              <a:spcBef>
                <a:spcPct val="0"/>
              </a:spcBef>
              <a:spcAft>
                <a:spcPts val="0"/>
              </a:spcAft>
              <a:buClrTx/>
              <a:buSzPct val="45000"/>
              <a:buFont typeface="Wingdings" charset="0"/>
              <a:buNone/>
              <a:tabLst>
                <a:tab pos="723900" algn="l"/>
                <a:tab pos="1447800" algn="l"/>
                <a:tab pos="2171700" algn="l"/>
                <a:tab pos="2895600" algn="l"/>
                <a:tab pos="3619500" algn="l"/>
                <a:tab pos="4343400" algn="l"/>
                <a:tab pos="5067300" algn="l"/>
              </a:tabLst>
              <a:defRPr/>
            </a:pPr>
            <a:r>
              <a:rPr lang="en-US" sz="1200" kern="1200" baseline="0" dirty="0" err="1" smtClean="0">
                <a:solidFill>
                  <a:srgbClr val="000000"/>
                </a:solidFill>
                <a:effectLst/>
                <a:latin typeface="Times New Roman" charset="0"/>
                <a:ea typeface="ＭＳ Ｐゴシック" charset="0"/>
                <a:cs typeface="+mn-cs"/>
              </a:rPr>
              <a:t>Autoregulatory</a:t>
            </a:r>
            <a:r>
              <a:rPr lang="en-US" sz="1200" kern="1200" baseline="0" dirty="0" smtClean="0">
                <a:solidFill>
                  <a:srgbClr val="000000"/>
                </a:solidFill>
                <a:effectLst/>
                <a:latin typeface="Times New Roman" charset="0"/>
                <a:ea typeface="ＭＳ Ｐゴシック" charset="0"/>
                <a:cs typeface="+mn-cs"/>
              </a:rPr>
              <a:t> vasoconstriction is more resistant to injury than </a:t>
            </a:r>
            <a:r>
              <a:rPr lang="en-US" sz="1200" kern="1200" baseline="0" dirty="0" err="1" smtClean="0">
                <a:solidFill>
                  <a:srgbClr val="000000"/>
                </a:solidFill>
                <a:effectLst/>
                <a:latin typeface="Times New Roman" charset="0"/>
                <a:ea typeface="ＭＳ Ｐゴシック" charset="0"/>
                <a:cs typeface="+mn-cs"/>
              </a:rPr>
              <a:t>v.dilation</a:t>
            </a:r>
            <a:r>
              <a:rPr lang="en-US" sz="1200" kern="1200" baseline="0" dirty="0" smtClean="0">
                <a:solidFill>
                  <a:srgbClr val="000000"/>
                </a:solidFill>
                <a:effectLst/>
                <a:latin typeface="Times New Roman" charset="0"/>
                <a:ea typeface="ＭＳ Ｐゴシック" charset="0"/>
                <a:cs typeface="+mn-cs"/>
              </a:rPr>
              <a:t>, therefore p more sensitive to damage from low rather than high CPPs</a:t>
            </a:r>
          </a:p>
          <a:p>
            <a:pPr marL="85725" marR="0" indent="-85725" algn="l" defTabSz="457200" rtl="0" eaLnBrk="1" fontAlgn="auto" latinLnBrk="0" hangingPunct="1">
              <a:lnSpc>
                <a:spcPct val="93000"/>
              </a:lnSpc>
              <a:spcBef>
                <a:spcPct val="0"/>
              </a:spcBef>
              <a:spcAft>
                <a:spcPts val="0"/>
              </a:spcAft>
              <a:buClrTx/>
              <a:buSzPct val="45000"/>
              <a:buFont typeface="Wingdings" charset="0"/>
              <a:buNone/>
              <a:tabLst>
                <a:tab pos="723900" algn="l"/>
                <a:tab pos="1447800" algn="l"/>
                <a:tab pos="2171700" algn="l"/>
                <a:tab pos="2895600" algn="l"/>
                <a:tab pos="3619500" algn="l"/>
                <a:tab pos="4343400" algn="l"/>
                <a:tab pos="5067300" algn="l"/>
              </a:tabLst>
              <a:defRPr/>
            </a:pPr>
            <a:r>
              <a:rPr lang="en-US" sz="1200" kern="1200" baseline="0" dirty="0" smtClean="0">
                <a:solidFill>
                  <a:srgbClr val="000000"/>
                </a:solidFill>
                <a:effectLst/>
                <a:latin typeface="Times New Roman" charset="0"/>
                <a:ea typeface="ＭＳ Ｐゴシック" charset="0"/>
                <a:cs typeface="+mn-cs"/>
              </a:rPr>
              <a:t>CO2 reactivity only impaired with severe injury, ass with poor outcome-Brit J NT</a:t>
            </a:r>
            <a:endParaRPr lang="en-US" sz="1200" kern="1200" dirty="0" smtClean="0">
              <a:solidFill>
                <a:srgbClr val="000000"/>
              </a:solidFill>
              <a:effectLst/>
              <a:latin typeface="Times New Roman" charset="0"/>
              <a:ea typeface="ＭＳ Ｐゴシック" charset="0"/>
              <a:cs typeface="+mn-cs"/>
            </a:endParaRPr>
          </a:p>
          <a:p>
            <a:pPr eaLnBrk="1">
              <a:lnSpc>
                <a:spcPct val="93000"/>
              </a:lnSpc>
              <a:spcBef>
                <a:spcPct val="0"/>
              </a:spcBef>
              <a:buSzPct val="45000"/>
              <a:buFont typeface="Wingdings" charset="0"/>
              <a:buNone/>
            </a:pPr>
            <a:endParaRPr lang="en-GB" dirty="0">
              <a:latin typeface="Arial" charset="0"/>
              <a:cs typeface="msgothic"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Baroreceptors</a:t>
            </a:r>
            <a:r>
              <a:rPr lang="en-US" baseline="0" dirty="0" smtClean="0"/>
              <a:t> located on walls of carotid arteries and aortic arch</a:t>
            </a:r>
            <a:endParaRPr lang="en-US" dirty="0" smtClean="0"/>
          </a:p>
          <a:p>
            <a:endParaRPr lang="en-US" dirty="0" smtClean="0"/>
          </a:p>
          <a:p>
            <a:r>
              <a:rPr lang="en-US" dirty="0" smtClean="0"/>
              <a:t>This is a</a:t>
            </a:r>
            <a:r>
              <a:rPr lang="en-US" baseline="0" dirty="0" smtClean="0"/>
              <a:t> sign of potentially life-threatening increase in ICP and should be treated promptly</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31</a:t>
            </a:fld>
            <a:endParaRPr lang="en-US"/>
          </a:p>
        </p:txBody>
      </p:sp>
    </p:spTree>
    <p:extLst>
      <p:ext uri="{BB962C8B-B14F-4D97-AF65-F5344CB8AC3E}">
        <p14:creationId xmlns:p14="http://schemas.microsoft.com/office/powerpoint/2010/main" val="5984043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patients with relatively preserved oxidative metabolism, brain uptake of lactate has been associated</a:t>
            </a:r>
            <a:r>
              <a:rPr lang="en-US" baseline="0" dirty="0" smtClean="0"/>
              <a:t> with improved outcome</a:t>
            </a:r>
          </a:p>
          <a:p>
            <a:r>
              <a:rPr lang="en-US" baseline="0" dirty="0" smtClean="0"/>
              <a:t>Outcome is worse with decreased metabolic rates compared to those w no dysfunction</a:t>
            </a:r>
          </a:p>
          <a:p>
            <a:endParaRPr lang="en-US" baseline="0" dirty="0" smtClean="0"/>
          </a:p>
          <a:p>
            <a:r>
              <a:rPr lang="en-US" dirty="0" smtClean="0"/>
              <a:t>Severely head</a:t>
            </a:r>
            <a:r>
              <a:rPr lang="en-US" baseline="0" dirty="0" smtClean="0"/>
              <a:t> injured patients frequently show cerebral lactic acidosis</a:t>
            </a:r>
          </a:p>
          <a:p>
            <a:r>
              <a:rPr lang="en-US" baseline="0" dirty="0" smtClean="0"/>
              <a:t>Post-injury cerebral lactate production is marked by an acute and extended increase in CSF and a negative </a:t>
            </a:r>
            <a:r>
              <a:rPr lang="en-US" baseline="0" dirty="0" err="1" smtClean="0"/>
              <a:t>ateriovenous</a:t>
            </a:r>
            <a:r>
              <a:rPr lang="en-US" baseline="0" dirty="0" smtClean="0"/>
              <a:t> difference in lactate content</a:t>
            </a:r>
          </a:p>
          <a:p>
            <a:r>
              <a:rPr lang="en-US" baseline="0" dirty="0" smtClean="0"/>
              <a:t>Several investigators have shown a rise in lactate concentration in CSF and in brain tissue within initial 60min following mild to moderate fluid percussion injury in rat models</a:t>
            </a: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32</a:t>
            </a:fld>
            <a:endParaRPr lang="en-US"/>
          </a:p>
        </p:txBody>
      </p:sp>
    </p:spTree>
    <p:extLst>
      <p:ext uri="{BB962C8B-B14F-4D97-AF65-F5344CB8AC3E}">
        <p14:creationId xmlns:p14="http://schemas.microsoft.com/office/powerpoint/2010/main" val="41380538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Weight</a:t>
            </a:r>
            <a:r>
              <a:rPr lang="en-US" baseline="0" dirty="0" smtClean="0"/>
              <a:t> drop model of injury, showed a 4 to 5 fold increase in the dialysate concentration of lactate for about 80 min post injury; they also demonstrated a </a:t>
            </a:r>
            <a:r>
              <a:rPr lang="en-US" baseline="0" dirty="0" err="1" smtClean="0"/>
              <a:t>signigicantly</a:t>
            </a:r>
            <a:r>
              <a:rPr lang="en-US" baseline="0" dirty="0" smtClean="0"/>
              <a:t> higher elevation of lactate as injury severity increased.  </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33</a:t>
            </a:fld>
            <a:endParaRPr lang="en-US"/>
          </a:p>
        </p:txBody>
      </p:sp>
    </p:spTree>
    <p:extLst>
      <p:ext uri="{BB962C8B-B14F-4D97-AF65-F5344CB8AC3E}">
        <p14:creationId xmlns:p14="http://schemas.microsoft.com/office/powerpoint/2010/main" val="41431122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34</a:t>
            </a:fld>
            <a:endParaRPr lang="en-US"/>
          </a:p>
        </p:txBody>
      </p:sp>
    </p:spTree>
    <p:extLst>
      <p:ext uri="{BB962C8B-B14F-4D97-AF65-F5344CB8AC3E}">
        <p14:creationId xmlns:p14="http://schemas.microsoft.com/office/powerpoint/2010/main" val="151717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a:t>
            </a:fld>
            <a:endParaRPr lang="en-US" dirty="0"/>
          </a:p>
        </p:txBody>
      </p:sp>
    </p:spTree>
    <p:extLst>
      <p:ext uri="{BB962C8B-B14F-4D97-AF65-F5344CB8AC3E}">
        <p14:creationId xmlns:p14="http://schemas.microsoft.com/office/powerpoint/2010/main" val="34601369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35</a:t>
            </a:fld>
            <a:endParaRPr lang="en-US"/>
          </a:p>
        </p:txBody>
      </p:sp>
    </p:spTree>
    <p:extLst>
      <p:ext uri="{BB962C8B-B14F-4D97-AF65-F5344CB8AC3E}">
        <p14:creationId xmlns:p14="http://schemas.microsoft.com/office/powerpoint/2010/main" val="30832983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Additional storage in </a:t>
            </a:r>
            <a:r>
              <a:rPr lang="en-US" dirty="0" err="1" smtClean="0"/>
              <a:t>astroglial</a:t>
            </a:r>
            <a:r>
              <a:rPr lang="en-US" baseline="0" dirty="0" smtClean="0"/>
              <a:t> cells</a:t>
            </a: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36</a:t>
            </a:fld>
            <a:endParaRPr lang="en-US"/>
          </a:p>
        </p:txBody>
      </p:sp>
    </p:spTree>
    <p:extLst>
      <p:ext uri="{BB962C8B-B14F-4D97-AF65-F5344CB8AC3E}">
        <p14:creationId xmlns:p14="http://schemas.microsoft.com/office/powerpoint/2010/main" val="4006276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NMDA stands for N-methyl-D-aspartate</a:t>
            </a:r>
          </a:p>
          <a:p>
            <a:r>
              <a:rPr lang="en-US" dirty="0" err="1" smtClean="0"/>
              <a:t>Kainate</a:t>
            </a:r>
            <a:r>
              <a:rPr lang="en-US" dirty="0" smtClean="0"/>
              <a:t> receptors function similarly to AMPA</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37</a:t>
            </a:fld>
            <a:endParaRPr lang="en-US"/>
          </a:p>
        </p:txBody>
      </p:sp>
    </p:spTree>
    <p:extLst>
      <p:ext uri="{BB962C8B-B14F-4D97-AF65-F5344CB8AC3E}">
        <p14:creationId xmlns:p14="http://schemas.microsoft.com/office/powerpoint/2010/main" val="19939703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Notice</a:t>
            </a:r>
            <a:r>
              <a:rPr lang="en-US" baseline="0" dirty="0" smtClean="0"/>
              <a:t> the two receptors that bring GLU back in to the cells, they are coupled with Na and this is a very ENERGY dependent process (2Na:Glu)</a:t>
            </a:r>
          </a:p>
          <a:p>
            <a:r>
              <a:rPr lang="en-US" baseline="0" dirty="0" smtClean="0"/>
              <a:t>There is also a chloride dependent Glutamate carrier</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38</a:t>
            </a:fld>
            <a:endParaRPr lang="en-US"/>
          </a:p>
        </p:txBody>
      </p:sp>
    </p:spTree>
    <p:extLst>
      <p:ext uri="{BB962C8B-B14F-4D97-AF65-F5344CB8AC3E}">
        <p14:creationId xmlns:p14="http://schemas.microsoft.com/office/powerpoint/2010/main" val="34834918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Neuron must be able to rapidly bind (binding proteins), sequester</a:t>
            </a:r>
            <a:r>
              <a:rPr lang="en-US" baseline="0" dirty="0" smtClean="0"/>
              <a:t> (ER and mitochondria), and </a:t>
            </a:r>
            <a:r>
              <a:rPr lang="en-US" baseline="0" dirty="0" err="1" smtClean="0"/>
              <a:t>extude</a:t>
            </a:r>
            <a:r>
              <a:rPr lang="en-US" baseline="0" dirty="0" smtClean="0"/>
              <a:t> (Na/</a:t>
            </a:r>
            <a:r>
              <a:rPr lang="en-US" baseline="0" dirty="0" err="1" smtClean="0"/>
              <a:t>Ca</a:t>
            </a:r>
            <a:r>
              <a:rPr lang="en-US" baseline="0" dirty="0" smtClean="0"/>
              <a:t> exchanger, </a:t>
            </a:r>
            <a:r>
              <a:rPr lang="en-US" baseline="0" dirty="0" err="1" smtClean="0"/>
              <a:t>Ca</a:t>
            </a:r>
            <a:r>
              <a:rPr lang="en-US" baseline="0" dirty="0" smtClean="0"/>
              <a:t>-ATPase) to prevent cytotoxicity</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39</a:t>
            </a:fld>
            <a:endParaRPr lang="en-US"/>
          </a:p>
        </p:txBody>
      </p:sp>
    </p:spTree>
    <p:extLst>
      <p:ext uri="{BB962C8B-B14F-4D97-AF65-F5344CB8AC3E}">
        <p14:creationId xmlns:p14="http://schemas.microsoft.com/office/powerpoint/2010/main" val="39808735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Seven binding sites</a:t>
            </a:r>
            <a:r>
              <a:rPr lang="en-US" baseline="0" dirty="0" smtClean="0"/>
              <a:t> regulating the degree of Na and </a:t>
            </a:r>
            <a:r>
              <a:rPr lang="en-US" baseline="0" dirty="0" err="1" smtClean="0"/>
              <a:t>Ca</a:t>
            </a:r>
            <a:r>
              <a:rPr lang="en-US" baseline="0" dirty="0" smtClean="0"/>
              <a:t> influx</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40</a:t>
            </a:fld>
            <a:endParaRPr lang="en-US"/>
          </a:p>
        </p:txBody>
      </p:sp>
    </p:spTree>
    <p:extLst>
      <p:ext uri="{BB962C8B-B14F-4D97-AF65-F5344CB8AC3E}">
        <p14:creationId xmlns:p14="http://schemas.microsoft.com/office/powerpoint/2010/main" val="27560557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Elevated</a:t>
            </a:r>
            <a:r>
              <a:rPr lang="en-US" baseline="0" dirty="0" smtClean="0"/>
              <a:t> levels have been documented in rats, cats, rabbits and humans following brain injury</a:t>
            </a:r>
          </a:p>
          <a:p>
            <a:r>
              <a:rPr lang="en-US" baseline="0" dirty="0" smtClean="0"/>
              <a:t>The higher the concentration of glutamate the </a:t>
            </a:r>
            <a:r>
              <a:rPr lang="en-US" b="1" baseline="0" dirty="0" smtClean="0"/>
              <a:t>worse the cellular injury and outcom</a:t>
            </a:r>
            <a:r>
              <a:rPr lang="en-US" baseline="0" dirty="0" smtClean="0"/>
              <a:t>e</a:t>
            </a:r>
          </a:p>
          <a:p>
            <a:r>
              <a:rPr lang="en-US" baseline="0" dirty="0" smtClean="0"/>
              <a:t>Concentration also associated with </a:t>
            </a:r>
            <a:r>
              <a:rPr lang="en-US" b="1" baseline="0" dirty="0" smtClean="0"/>
              <a:t>severity</a:t>
            </a:r>
          </a:p>
          <a:p>
            <a:r>
              <a:rPr lang="en-US" sz="1200" kern="1200" dirty="0" smtClean="0">
                <a:solidFill>
                  <a:schemeClr val="tx1"/>
                </a:solidFill>
                <a:latin typeface="+mn-lt"/>
                <a:ea typeface="+mn-ea"/>
                <a:cs typeface="+mn-cs"/>
              </a:rPr>
              <a:t>Bullock et al.- have used </a:t>
            </a:r>
            <a:r>
              <a:rPr lang="en-US" sz="1200" kern="1200" dirty="0" err="1" smtClean="0">
                <a:solidFill>
                  <a:schemeClr val="tx1"/>
                </a:solidFill>
                <a:latin typeface="+mn-lt"/>
                <a:ea typeface="+mn-ea"/>
                <a:cs typeface="+mn-cs"/>
              </a:rPr>
              <a:t>intracerebral</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microdialysis</a:t>
            </a:r>
            <a:r>
              <a:rPr lang="en-US" sz="1200" kern="1200" dirty="0" smtClean="0">
                <a:solidFill>
                  <a:schemeClr val="tx1"/>
                </a:solidFill>
                <a:latin typeface="+mn-lt"/>
                <a:ea typeface="+mn-ea"/>
                <a:cs typeface="+mn-cs"/>
              </a:rPr>
              <a:t> to study excitatory amino acid release in severe TBI in 80 consecutive human patients. Their main findings were as follows: 1) Dialysate excitatory amino ac- ids were elevated in 30% of their patient population. 2) In contradistinction to animal studies showing a transient and brief increase in glutamate after TBI, the elevated levels in human TBI can </a:t>
            </a:r>
            <a:r>
              <a:rPr lang="en-US" sz="1200" b="1" kern="1200" dirty="0" smtClean="0">
                <a:solidFill>
                  <a:schemeClr val="tx1"/>
                </a:solidFill>
                <a:latin typeface="+mn-lt"/>
                <a:ea typeface="+mn-ea"/>
                <a:cs typeface="+mn-cs"/>
              </a:rPr>
              <a:t>persist up to 4 days</a:t>
            </a:r>
            <a:r>
              <a:rPr lang="en-US" sz="1200" kern="1200" dirty="0" smtClean="0">
                <a:solidFill>
                  <a:schemeClr val="tx1"/>
                </a:solidFill>
                <a:latin typeface="+mn-lt"/>
                <a:ea typeface="+mn-ea"/>
                <a:cs typeface="+mn-cs"/>
              </a:rPr>
              <a:t>. 3) High glutamate levels are correlated with high ICP and poor outcome.</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41</a:t>
            </a:fld>
            <a:endParaRPr lang="en-US"/>
          </a:p>
        </p:txBody>
      </p:sp>
    </p:spTree>
    <p:extLst>
      <p:ext uri="{BB962C8B-B14F-4D97-AF65-F5344CB8AC3E}">
        <p14:creationId xmlns:p14="http://schemas.microsoft.com/office/powerpoint/2010/main" val="3613403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smtClean="0"/>
              <a:t>Glutamate</a:t>
            </a:r>
            <a:r>
              <a:rPr lang="en-US" baseline="0" dirty="0" smtClean="0"/>
              <a:t> binding leads to influx of Na and </a:t>
            </a:r>
            <a:r>
              <a:rPr lang="en-US" baseline="0" dirty="0" err="1" smtClean="0"/>
              <a:t>Cl</a:t>
            </a:r>
            <a:r>
              <a:rPr lang="en-US" baseline="0" dirty="0" smtClean="0"/>
              <a:t>, export out of the neuron requires energy, eventually accumulates leading to intracellular mechanisms we will discuss in next slides, but also cellular edema</a:t>
            </a:r>
            <a:r>
              <a:rPr lang="en-US" baseline="0" dirty="0" smtClean="0">
                <a:sym typeface="Wingdings"/>
              </a:rPr>
              <a:t> necrosis and apoptosis, in addition with these accumulations you will see reversal of the Na/glutamate receptor with additional glutamate</a:t>
            </a:r>
          </a:p>
          <a:p>
            <a:pPr marL="228600" indent="-228600">
              <a:buAutoNum type="arabicParenR"/>
            </a:pPr>
            <a:r>
              <a:rPr lang="en-US" baseline="0" dirty="0" smtClean="0">
                <a:sym typeface="Wingdings"/>
              </a:rPr>
              <a:t>Two different receptors bring </a:t>
            </a:r>
            <a:r>
              <a:rPr lang="en-US" baseline="0" dirty="0" err="1" smtClean="0">
                <a:sym typeface="Wingdings"/>
              </a:rPr>
              <a:t>Ca</a:t>
            </a:r>
            <a:r>
              <a:rPr lang="en-US" baseline="0" dirty="0" smtClean="0">
                <a:sym typeface="Wingdings"/>
              </a:rPr>
              <a:t> </a:t>
            </a:r>
            <a:r>
              <a:rPr lang="en-US" baseline="0" dirty="0" err="1" smtClean="0">
                <a:sym typeface="Wingdings"/>
              </a:rPr>
              <a:t>intracellularly</a:t>
            </a:r>
            <a:r>
              <a:rPr lang="en-US" baseline="0" dirty="0" smtClean="0">
                <a:sym typeface="Wingdings"/>
              </a:rPr>
              <a:t>, major player in injury</a:t>
            </a:r>
          </a:p>
          <a:p>
            <a:pPr marL="228600" indent="-228600">
              <a:buAutoNum type="arabicParenR"/>
            </a:pPr>
            <a:r>
              <a:rPr lang="en-US" baseline="0" dirty="0" smtClean="0">
                <a:sym typeface="Wingdings"/>
              </a:rPr>
              <a:t>Exact mechanism unknown-does cause morphological changes of the dendrites that eventually seem to lead to cellular apoptosis or necrosis</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42</a:t>
            </a:fld>
            <a:endParaRPr lang="en-US"/>
          </a:p>
        </p:txBody>
      </p:sp>
    </p:spTree>
    <p:extLst>
      <p:ext uri="{BB962C8B-B14F-4D97-AF65-F5344CB8AC3E}">
        <p14:creationId xmlns:p14="http://schemas.microsoft.com/office/powerpoint/2010/main" val="19335000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43</a:t>
            </a:fld>
            <a:endParaRPr lang="en-US"/>
          </a:p>
        </p:txBody>
      </p:sp>
    </p:spTree>
    <p:extLst>
      <p:ext uri="{BB962C8B-B14F-4D97-AF65-F5344CB8AC3E}">
        <p14:creationId xmlns:p14="http://schemas.microsoft.com/office/powerpoint/2010/main" val="39312510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Study</a:t>
            </a:r>
            <a:r>
              <a:rPr lang="en-US" baseline="0" dirty="0" smtClean="0"/>
              <a:t> done by </a:t>
            </a:r>
            <a:r>
              <a:rPr lang="en-US" baseline="0" dirty="0" err="1" smtClean="0"/>
              <a:t>Chamoun</a:t>
            </a:r>
            <a:r>
              <a:rPr lang="en-US" baseline="0" dirty="0" smtClean="0"/>
              <a:t> et al. involved 165 head trauma patients with GCS </a:t>
            </a:r>
            <a:r>
              <a:rPr lang="en-US" u="sng" baseline="0" dirty="0" smtClean="0"/>
              <a:t>&lt;</a:t>
            </a:r>
            <a:r>
              <a:rPr lang="en-US" u="none" baseline="0" dirty="0" smtClean="0"/>
              <a:t> 8.  </a:t>
            </a:r>
          </a:p>
          <a:p>
            <a:r>
              <a:rPr lang="en-US" u="none" baseline="0" dirty="0" smtClean="0"/>
              <a:t>Initial GLUTAMATE concentrations were predictive of poor outcome (both mortality and functional outcome at 6mos)</a:t>
            </a:r>
          </a:p>
          <a:p>
            <a:r>
              <a:rPr lang="en-US" u="none" baseline="0" dirty="0" smtClean="0"/>
              <a:t>	-30% mortality if [GLU] &gt; 20mmol/L</a:t>
            </a:r>
          </a:p>
          <a:p>
            <a:pPr marL="0" marR="0" indent="0" algn="l" defTabSz="457200" rtl="0" eaLnBrk="1" fontAlgn="auto" latinLnBrk="0" hangingPunct="1">
              <a:lnSpc>
                <a:spcPct val="100000"/>
              </a:lnSpc>
              <a:spcBef>
                <a:spcPts val="0"/>
              </a:spcBef>
              <a:spcAft>
                <a:spcPts val="0"/>
              </a:spcAft>
              <a:buClrTx/>
              <a:buSzTx/>
              <a:buFontTx/>
              <a:buNone/>
              <a:tabLst/>
              <a:defRPr/>
            </a:pPr>
            <a:r>
              <a:rPr lang="en-US" u="none" baseline="0" dirty="0" smtClean="0"/>
              <a:t>	-18% mortality if [GLU] &lt; 20mmol/L</a:t>
            </a:r>
          </a:p>
          <a:p>
            <a:pPr marL="0" marR="0" indent="0" algn="l" defTabSz="457200" rtl="0" eaLnBrk="1" fontAlgn="auto" latinLnBrk="0" hangingPunct="1">
              <a:lnSpc>
                <a:spcPct val="100000"/>
              </a:lnSpc>
              <a:spcBef>
                <a:spcPts val="0"/>
              </a:spcBef>
              <a:spcAft>
                <a:spcPts val="0"/>
              </a:spcAft>
              <a:buClrTx/>
              <a:buSzTx/>
              <a:buFontTx/>
              <a:buNone/>
              <a:tabLst/>
              <a:defRPr/>
            </a:pPr>
            <a:r>
              <a:rPr lang="en-US" u="none" baseline="0" dirty="0" smtClean="0"/>
              <a:t>Also noticed Patterns as illustrated above</a:t>
            </a:r>
          </a:p>
          <a:p>
            <a:endParaRPr lang="en-US" baseline="0" dirty="0" smtClean="0"/>
          </a:p>
        </p:txBody>
      </p:sp>
      <p:sp>
        <p:nvSpPr>
          <p:cNvPr id="4" name="Slide Number Placeholder 3"/>
          <p:cNvSpPr>
            <a:spLocks noGrp="1"/>
          </p:cNvSpPr>
          <p:nvPr>
            <p:ph type="sldNum" sz="quarter" idx="10"/>
          </p:nvPr>
        </p:nvSpPr>
        <p:spPr/>
        <p:txBody>
          <a:bodyPr/>
          <a:lstStyle/>
          <a:p>
            <a:fld id="{9EDB47FC-DA24-0B41-9FBE-698136B20E74}" type="slidenum">
              <a:rPr lang="en-US" smtClean="0"/>
              <a:t>44</a:t>
            </a:fld>
            <a:endParaRPr lang="en-US"/>
          </a:p>
        </p:txBody>
      </p:sp>
    </p:spTree>
    <p:extLst>
      <p:ext uri="{BB962C8B-B14F-4D97-AF65-F5344CB8AC3E}">
        <p14:creationId xmlns:p14="http://schemas.microsoft.com/office/powerpoint/2010/main" val="1836733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Impact loading </a:t>
            </a:r>
            <a:r>
              <a:rPr lang="en-US" sz="1200" kern="1200" dirty="0" smtClean="0">
                <a:solidFill>
                  <a:schemeClr val="tx1"/>
                </a:solidFill>
                <a:effectLst/>
                <a:latin typeface="+mn-lt"/>
                <a:ea typeface="+mn-ea"/>
                <a:cs typeface="+mn-cs"/>
              </a:rPr>
              <a:t>- Collision of the head with a solid object at a tangible speed, combination of contact forces and inertial forces</a:t>
            </a:r>
            <a:r>
              <a:rPr lang="en-US" dirty="0" smtClean="0">
                <a:effectLst/>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Inertial force </a:t>
            </a:r>
            <a:r>
              <a:rPr lang="en-US" sz="1200" kern="1200" dirty="0" smtClean="0">
                <a:solidFill>
                  <a:schemeClr val="tx1"/>
                </a:solidFill>
                <a:effectLst/>
                <a:latin typeface="+mn-lt"/>
                <a:ea typeface="+mn-ea"/>
                <a:cs typeface="+mn-cs"/>
              </a:rPr>
              <a:t>ensues when the head is set in motion with or without any contact force, leading to acceleration of the head.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Contact force </a:t>
            </a:r>
            <a:r>
              <a:rPr lang="en-US" sz="1200" kern="1200" dirty="0" smtClean="0">
                <a:solidFill>
                  <a:schemeClr val="tx1"/>
                </a:solidFill>
                <a:effectLst/>
                <a:latin typeface="+mn-lt"/>
                <a:ea typeface="+mn-ea"/>
                <a:cs typeface="+mn-cs"/>
              </a:rPr>
              <a:t>occurs when impact injury is delivered to the head at rest.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Impulsive loading </a:t>
            </a:r>
            <a:r>
              <a:rPr lang="en-US" sz="1200" kern="1200" dirty="0" smtClean="0">
                <a:solidFill>
                  <a:schemeClr val="tx1"/>
                </a:solidFill>
                <a:effectLst/>
                <a:latin typeface="+mn-lt"/>
                <a:ea typeface="+mn-ea"/>
                <a:cs typeface="+mn-cs"/>
              </a:rPr>
              <a:t>- Sudden motion without significant physical contact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Static or </a:t>
            </a:r>
            <a:r>
              <a:rPr lang="en-US" sz="1200" b="1" kern="1200" dirty="0" err="1" smtClean="0">
                <a:solidFill>
                  <a:schemeClr val="tx1"/>
                </a:solidFill>
                <a:effectLst/>
                <a:latin typeface="+mn-lt"/>
                <a:ea typeface="+mn-ea"/>
                <a:cs typeface="+mn-cs"/>
              </a:rPr>
              <a:t>quasistatic</a:t>
            </a:r>
            <a:r>
              <a:rPr lang="en-US" sz="1200" b="1" kern="1200" dirty="0" smtClean="0">
                <a:solidFill>
                  <a:schemeClr val="tx1"/>
                </a:solidFill>
                <a:effectLst/>
                <a:latin typeface="+mn-lt"/>
                <a:ea typeface="+mn-ea"/>
                <a:cs typeface="+mn-cs"/>
              </a:rPr>
              <a:t> loading </a:t>
            </a:r>
            <a:r>
              <a:rPr lang="en-US" sz="1200" kern="1200" dirty="0" smtClean="0">
                <a:solidFill>
                  <a:schemeClr val="tx1"/>
                </a:solidFill>
                <a:effectLst/>
                <a:latin typeface="+mn-lt"/>
                <a:ea typeface="+mn-ea"/>
                <a:cs typeface="+mn-cs"/>
              </a:rPr>
              <a:t>- Loading in which the effect of speed of occurrence may not be significant, rare and occurs when a slowly moving object traps the head against a fixed rigid structure and gradually squeezes the skull, causing many comminuted fractures that may be enough to deform the brain and lead to fatal injury.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Contact or inertial forces may strain the brain tissue beyond its structural tolerance, leading to injury.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6</a:t>
            </a:fld>
            <a:endParaRPr lang="en-US"/>
          </a:p>
        </p:txBody>
      </p:sp>
    </p:spTree>
    <p:extLst>
      <p:ext uri="{BB962C8B-B14F-4D97-AF65-F5344CB8AC3E}">
        <p14:creationId xmlns:p14="http://schemas.microsoft.com/office/powerpoint/2010/main" val="5988550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45</a:t>
            </a:fld>
            <a:endParaRPr lang="en-US"/>
          </a:p>
        </p:txBody>
      </p:sp>
    </p:spTree>
    <p:extLst>
      <p:ext uri="{BB962C8B-B14F-4D97-AF65-F5344CB8AC3E}">
        <p14:creationId xmlns:p14="http://schemas.microsoft.com/office/powerpoint/2010/main" val="34518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Strain is the amount of tissue deformation caused by an applied mechanical force</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7</a:t>
            </a:fld>
            <a:endParaRPr lang="en-US"/>
          </a:p>
        </p:txBody>
      </p:sp>
    </p:spTree>
    <p:extLst>
      <p:ext uri="{BB962C8B-B14F-4D97-AF65-F5344CB8AC3E}">
        <p14:creationId xmlns:p14="http://schemas.microsoft.com/office/powerpoint/2010/main" val="2877294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Contusions</a:t>
            </a:r>
            <a:r>
              <a:rPr lang="en-US" sz="1200" b="0" kern="1200" dirty="0" smtClean="0">
                <a:solidFill>
                  <a:schemeClr val="tx1"/>
                </a:solidFill>
                <a:effectLst/>
                <a:latin typeface="+mn-lt"/>
                <a:ea typeface="+mn-ea"/>
                <a:cs typeface="+mn-cs"/>
              </a:rPr>
              <a:t>-</a:t>
            </a:r>
            <a:r>
              <a:rPr lang="en-US" sz="1200" b="0" kern="1200" baseline="0" dirty="0" smtClean="0">
                <a:solidFill>
                  <a:schemeClr val="tx1"/>
                </a:solidFill>
                <a:effectLst/>
                <a:latin typeface="+mn-lt"/>
                <a:ea typeface="+mn-ea"/>
                <a:cs typeface="+mn-cs"/>
              </a:rPr>
              <a:t> due to displacement of the brain within the skull causing impact, can have unconsciousness for several minutes, </a:t>
            </a:r>
            <a:endParaRPr lang="en-US" sz="1200" b="1"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effectLst/>
                <a:latin typeface="+mn-lt"/>
                <a:ea typeface="+mn-ea"/>
                <a:cs typeface="+mn-cs"/>
              </a:rPr>
              <a:t>Laceration-</a:t>
            </a:r>
            <a:r>
              <a:rPr lang="en-US" sz="1200" b="0" kern="1200" baseline="0" dirty="0" smtClean="0">
                <a:solidFill>
                  <a:schemeClr val="tx1"/>
                </a:solidFill>
                <a:effectLst/>
                <a:latin typeface="+mn-lt"/>
                <a:ea typeface="+mn-ea"/>
                <a:cs typeface="+mn-cs"/>
              </a:rPr>
              <a:t>most severe of primary brain injuries, characterized by physical disruption of the brain parenchyma hemorrhage can be severe, can accumulate in various spaces within the </a:t>
            </a:r>
            <a:r>
              <a:rPr lang="en-US" sz="1200" b="0" kern="1200" baseline="0" dirty="0" err="1" smtClean="0">
                <a:solidFill>
                  <a:schemeClr val="tx1"/>
                </a:solidFill>
                <a:effectLst/>
                <a:latin typeface="+mn-lt"/>
                <a:ea typeface="+mn-ea"/>
                <a:cs typeface="+mn-cs"/>
              </a:rPr>
              <a:t>calvarium</a:t>
            </a:r>
            <a:r>
              <a:rPr lang="en-US" sz="1200" b="0" kern="1200" baseline="0" dirty="0" smtClean="0">
                <a:solidFill>
                  <a:schemeClr val="tx1"/>
                </a:solidFill>
                <a:effectLst/>
                <a:latin typeface="+mn-lt"/>
                <a:ea typeface="+mn-ea"/>
                <a:cs typeface="+mn-cs"/>
              </a:rPr>
              <a:t> (axial and extra-axial)</a:t>
            </a:r>
            <a:endParaRPr lang="en-US" sz="1200" b="1" kern="1200" dirty="0" smtClean="0">
              <a:solidFill>
                <a:schemeClr val="tx1"/>
              </a:solidFill>
              <a:effectLst/>
              <a:latin typeface="+mn-lt"/>
              <a:ea typeface="+mn-ea"/>
              <a:cs typeface="+mn-cs"/>
            </a:endParaRPr>
          </a:p>
          <a:p>
            <a:endParaRPr lang="en-US" b="1" dirty="0" smtClean="0"/>
          </a:p>
          <a:p>
            <a:r>
              <a:rPr lang="en-US" sz="1200" b="1" kern="1200" dirty="0" smtClean="0">
                <a:solidFill>
                  <a:schemeClr val="tx1"/>
                </a:solidFill>
                <a:effectLst/>
                <a:latin typeface="+mn-lt"/>
                <a:ea typeface="+mn-ea"/>
                <a:cs typeface="+mn-cs"/>
              </a:rPr>
              <a:t>Diffuse axonal injury </a:t>
            </a:r>
            <a:r>
              <a:rPr lang="en-US" sz="1200" kern="1200" dirty="0" smtClean="0">
                <a:solidFill>
                  <a:schemeClr val="tx1"/>
                </a:solidFill>
                <a:effectLst/>
                <a:latin typeface="+mn-lt"/>
                <a:ea typeface="+mn-ea"/>
                <a:cs typeface="+mn-cs"/>
              </a:rPr>
              <a:t>is characterized by extensive, generalized damage to the </a:t>
            </a:r>
            <a:r>
              <a:rPr lang="en-US" sz="1200" b="1" kern="1200" dirty="0" smtClean="0">
                <a:solidFill>
                  <a:schemeClr val="tx1"/>
                </a:solidFill>
                <a:effectLst/>
                <a:latin typeface="+mn-lt"/>
                <a:ea typeface="+mn-ea"/>
                <a:cs typeface="+mn-cs"/>
              </a:rPr>
              <a:t>white matter </a:t>
            </a:r>
            <a:r>
              <a:rPr lang="en-US" sz="1200" kern="1200" dirty="0" smtClean="0">
                <a:solidFill>
                  <a:schemeClr val="tx1"/>
                </a:solidFill>
                <a:effectLst/>
                <a:latin typeface="+mn-lt"/>
                <a:ea typeface="+mn-ea"/>
                <a:cs typeface="+mn-cs"/>
              </a:rPr>
              <a:t>of the brain. Strains of the tentorium and </a:t>
            </a:r>
            <a:r>
              <a:rPr lang="en-US" sz="1200" kern="1200" dirty="0" err="1" smtClean="0">
                <a:solidFill>
                  <a:schemeClr val="tx1"/>
                </a:solidFill>
                <a:effectLst/>
                <a:latin typeface="+mn-lt"/>
                <a:ea typeface="+mn-ea"/>
                <a:cs typeface="+mn-cs"/>
              </a:rPr>
              <a:t>falx</a:t>
            </a:r>
            <a:r>
              <a:rPr lang="en-US" sz="1200" kern="1200" dirty="0" smtClean="0">
                <a:solidFill>
                  <a:schemeClr val="tx1"/>
                </a:solidFill>
                <a:effectLst/>
                <a:latin typeface="+mn-lt"/>
                <a:ea typeface="+mn-ea"/>
                <a:cs typeface="+mn-cs"/>
              </a:rPr>
              <a:t> during high-speed acceleration/deceleration produced by lateral motions of the head may cause the injuries. Diffuse axonal injury also could occur as a result of </a:t>
            </a:r>
            <a:r>
              <a:rPr lang="en-US" sz="1200" b="1" kern="1200" dirty="0" smtClean="0">
                <a:solidFill>
                  <a:schemeClr val="tx1"/>
                </a:solidFill>
                <a:effectLst/>
                <a:latin typeface="+mn-lt"/>
                <a:ea typeface="+mn-ea"/>
                <a:cs typeface="+mn-cs"/>
              </a:rPr>
              <a:t>ischemia.</a:t>
            </a:r>
            <a:endParaRPr lang="en-US" sz="1200" b="1" kern="1200" baseline="300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Concussion</a:t>
            </a:r>
            <a:r>
              <a:rPr lang="en-US" sz="1200" kern="1200" dirty="0" smtClean="0">
                <a:solidFill>
                  <a:schemeClr val="tx1"/>
                </a:solidFill>
                <a:effectLst/>
                <a:latin typeface="+mn-lt"/>
                <a:ea typeface="+mn-ea"/>
                <a:cs typeface="+mn-cs"/>
              </a:rPr>
              <a:t> is caused by deformity of the deep structures of the brain, leading to widespread neurologic dysfunction that can result in impaired consciousness or coma. Concussion is considered a mild form of diffuse axonal injury,</a:t>
            </a:r>
            <a:r>
              <a:rPr lang="en-US" sz="1200" kern="1200" baseline="0" dirty="0" smtClean="0">
                <a:solidFill>
                  <a:schemeClr val="tx1"/>
                </a:solidFill>
                <a:effectLst/>
                <a:latin typeface="+mn-lt"/>
                <a:ea typeface="+mn-ea"/>
                <a:cs typeface="+mn-cs"/>
              </a:rPr>
              <a:t> unconsciousness characterized as brief loss, not associated with any underlying </a:t>
            </a:r>
            <a:r>
              <a:rPr lang="en-US" sz="1200" kern="1200" baseline="0" dirty="0" err="1" smtClean="0">
                <a:solidFill>
                  <a:schemeClr val="tx1"/>
                </a:solidFill>
                <a:effectLst/>
                <a:latin typeface="+mn-lt"/>
                <a:ea typeface="+mn-ea"/>
                <a:cs typeface="+mn-cs"/>
              </a:rPr>
              <a:t>histopathologic</a:t>
            </a:r>
            <a:r>
              <a:rPr lang="en-US" sz="1200" kern="1200" baseline="0" dirty="0" smtClean="0">
                <a:solidFill>
                  <a:schemeClr val="tx1"/>
                </a:solidFill>
                <a:effectLst/>
                <a:latin typeface="+mn-lt"/>
                <a:ea typeface="+mn-ea"/>
                <a:cs typeface="+mn-cs"/>
              </a:rPr>
              <a:t> lesions, consists of parenchymal hemorrhage and edema, clinical signs range from mild to severe </a:t>
            </a: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8</a:t>
            </a:fld>
            <a:endParaRPr lang="en-US"/>
          </a:p>
        </p:txBody>
      </p:sp>
    </p:spTree>
    <p:extLst>
      <p:ext uri="{BB962C8B-B14F-4D97-AF65-F5344CB8AC3E}">
        <p14:creationId xmlns:p14="http://schemas.microsoft.com/office/powerpoint/2010/main" val="2877294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Coup</a:t>
            </a:r>
            <a:r>
              <a:rPr lang="en-US" sz="1200" kern="1200" dirty="0" smtClean="0">
                <a:solidFill>
                  <a:schemeClr val="tx1"/>
                </a:solidFill>
                <a:effectLst/>
                <a:latin typeface="+mn-lt"/>
                <a:ea typeface="+mn-ea"/>
                <a:cs typeface="+mn-cs"/>
              </a:rPr>
              <a:t> contusions occur at the area of direct impact to the skull and occur because of the creation of negative pressure when the skull, distorted at the site of impact, returns to its normal shape</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err="1" smtClean="0">
                <a:solidFill>
                  <a:schemeClr val="tx1"/>
                </a:solidFill>
                <a:effectLst/>
                <a:latin typeface="+mn-lt"/>
                <a:ea typeface="+mn-ea"/>
                <a:cs typeface="+mn-cs"/>
              </a:rPr>
              <a:t>Contrecoup</a:t>
            </a:r>
            <a:r>
              <a:rPr lang="en-US" sz="1200" kern="1200" dirty="0" smtClean="0">
                <a:solidFill>
                  <a:schemeClr val="tx1"/>
                </a:solidFill>
                <a:effectLst/>
                <a:latin typeface="+mn-lt"/>
                <a:ea typeface="+mn-ea"/>
                <a:cs typeface="+mn-cs"/>
              </a:rPr>
              <a:t> contusions are similar to coup contusions but are located opposite the site of direct impact. Cavitation in the brain, from negative pressure due to translational acceleration impacts from inertial loading, may cause </a:t>
            </a:r>
            <a:r>
              <a:rPr lang="en-US" sz="1200" kern="1200" dirty="0" err="1" smtClean="0">
                <a:solidFill>
                  <a:schemeClr val="tx1"/>
                </a:solidFill>
                <a:effectLst/>
                <a:latin typeface="+mn-lt"/>
                <a:ea typeface="+mn-ea"/>
                <a:cs typeface="+mn-cs"/>
              </a:rPr>
              <a:t>contrecoup</a:t>
            </a:r>
            <a:r>
              <a:rPr lang="en-US" sz="1200" kern="1200" dirty="0" smtClean="0">
                <a:solidFill>
                  <a:schemeClr val="tx1"/>
                </a:solidFill>
                <a:effectLst/>
                <a:latin typeface="+mn-lt"/>
                <a:ea typeface="+mn-ea"/>
                <a:cs typeface="+mn-cs"/>
              </a:rPr>
              <a:t> contusions as the skull and </a:t>
            </a:r>
            <a:r>
              <a:rPr lang="en-US" sz="1200" kern="1200" dirty="0" err="1" smtClean="0">
                <a:solidFill>
                  <a:schemeClr val="tx1"/>
                </a:solidFill>
                <a:effectLst/>
                <a:latin typeface="+mn-lt"/>
                <a:ea typeface="+mn-ea"/>
                <a:cs typeface="+mn-cs"/>
              </a:rPr>
              <a:t>dura</a:t>
            </a:r>
            <a:r>
              <a:rPr lang="en-US" sz="1200" kern="1200" dirty="0" smtClean="0">
                <a:solidFill>
                  <a:schemeClr val="tx1"/>
                </a:solidFill>
                <a:effectLst/>
                <a:latin typeface="+mn-lt"/>
                <a:ea typeface="+mn-ea"/>
                <a:cs typeface="+mn-cs"/>
              </a:rPr>
              <a:t> matter start to accelerate before the brain on initial impact</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amount of energy dissipated at the site of direct impact determines whether the ensuing contusion is of the coup or </a:t>
            </a:r>
            <a:r>
              <a:rPr lang="en-US" sz="1200" kern="1200" dirty="0" err="1" smtClean="0">
                <a:solidFill>
                  <a:schemeClr val="tx1"/>
                </a:solidFill>
                <a:effectLst/>
                <a:latin typeface="+mn-lt"/>
                <a:ea typeface="+mn-ea"/>
                <a:cs typeface="+mn-cs"/>
              </a:rPr>
              <a:t>contrecoup</a:t>
            </a:r>
            <a:r>
              <a:rPr lang="en-US" sz="1200" kern="1200" dirty="0" smtClean="0">
                <a:solidFill>
                  <a:schemeClr val="tx1"/>
                </a:solidFill>
                <a:effectLst/>
                <a:latin typeface="+mn-lt"/>
                <a:ea typeface="+mn-ea"/>
                <a:cs typeface="+mn-cs"/>
              </a:rPr>
              <a:t> type. Most of the energy of impact from a small, hard object tends to dissipate at the impact site, leading to a coup contusion. In contrast, impact from a larger object causes less injury at the impact site, because energy is dissipated at the beginning or end of the head motion, leading to a </a:t>
            </a:r>
            <a:r>
              <a:rPr lang="en-US" sz="1200" kern="1200" dirty="0" err="1" smtClean="0">
                <a:solidFill>
                  <a:schemeClr val="tx1"/>
                </a:solidFill>
                <a:effectLst/>
                <a:latin typeface="+mn-lt"/>
                <a:ea typeface="+mn-ea"/>
                <a:cs typeface="+mn-cs"/>
              </a:rPr>
              <a:t>contrecoup</a:t>
            </a:r>
            <a:r>
              <a:rPr lang="en-US" sz="1200" kern="1200" dirty="0" smtClean="0">
                <a:solidFill>
                  <a:schemeClr val="tx1"/>
                </a:solidFill>
                <a:effectLst/>
                <a:latin typeface="+mn-lt"/>
                <a:ea typeface="+mn-ea"/>
                <a:cs typeface="+mn-cs"/>
              </a:rPr>
              <a:t> contusion.</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9</a:t>
            </a:fld>
            <a:endParaRPr lang="en-US"/>
          </a:p>
        </p:txBody>
      </p:sp>
    </p:spTree>
    <p:extLst>
      <p:ext uri="{BB962C8B-B14F-4D97-AF65-F5344CB8AC3E}">
        <p14:creationId xmlns:p14="http://schemas.microsoft.com/office/powerpoint/2010/main" val="2246809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Intracerebral</a:t>
            </a:r>
            <a:r>
              <a:rPr lang="en-US" dirty="0" smtClean="0"/>
              <a:t> aka axial</a:t>
            </a:r>
          </a:p>
          <a:p>
            <a:r>
              <a:rPr lang="en-US" dirty="0" smtClean="0"/>
              <a:t>All the others are considered</a:t>
            </a:r>
            <a:r>
              <a:rPr lang="en-US" baseline="0" dirty="0" smtClean="0"/>
              <a:t> </a:t>
            </a:r>
            <a:r>
              <a:rPr lang="en-US" baseline="0" dirty="0" err="1" smtClean="0"/>
              <a:t>extraaxial</a:t>
            </a:r>
            <a:r>
              <a:rPr lang="en-US" baseline="0" dirty="0" smtClean="0"/>
              <a:t>, literature suggests that </a:t>
            </a:r>
            <a:r>
              <a:rPr lang="en-US" baseline="0" dirty="0" err="1" smtClean="0"/>
              <a:t>extraaxial</a:t>
            </a:r>
            <a:r>
              <a:rPr lang="en-US" baseline="0" dirty="0" smtClean="0"/>
              <a:t> hemorrhage is rare in dogs and cats after head injury, however mounting evidence that this type of hemorrhage occurs in up to 10% of animals with mild head injury and up to 80% with severe head injury :</a:t>
            </a:r>
          </a:p>
          <a:p>
            <a:r>
              <a:rPr lang="en-US" baseline="0" dirty="0" smtClean="0"/>
              <a:t>	-</a:t>
            </a:r>
            <a:r>
              <a:rPr lang="en-US" sz="1200" kern="1200" dirty="0" smtClean="0">
                <a:solidFill>
                  <a:schemeClr val="tx1"/>
                </a:solidFill>
                <a:latin typeface="+mn-lt"/>
                <a:ea typeface="+mn-ea"/>
                <a:cs typeface="+mn-cs"/>
              </a:rPr>
              <a:t>Dewey C, Downs M, </a:t>
            </a:r>
            <a:r>
              <a:rPr lang="en-US" sz="1200" kern="1200" dirty="0" err="1" smtClean="0">
                <a:solidFill>
                  <a:schemeClr val="tx1"/>
                </a:solidFill>
                <a:latin typeface="+mn-lt"/>
                <a:ea typeface="+mn-ea"/>
                <a:cs typeface="+mn-cs"/>
              </a:rPr>
              <a:t>Aron</a:t>
            </a:r>
            <a:r>
              <a:rPr lang="en-US" sz="1200" kern="1200" dirty="0" smtClean="0">
                <a:solidFill>
                  <a:schemeClr val="tx1"/>
                </a:solidFill>
                <a:latin typeface="+mn-lt"/>
                <a:ea typeface="+mn-ea"/>
                <a:cs typeface="+mn-cs"/>
              </a:rPr>
              <a:t> D, et al. Acute traumatic intracranial </a:t>
            </a:r>
            <a:r>
              <a:rPr lang="en-US" sz="1200" kern="1200" dirty="0" err="1" smtClean="0">
                <a:solidFill>
                  <a:schemeClr val="tx1"/>
                </a:solidFill>
                <a:latin typeface="+mn-lt"/>
                <a:ea typeface="+mn-ea"/>
                <a:cs typeface="+mn-cs"/>
              </a:rPr>
              <a:t>haemorrhage</a:t>
            </a:r>
            <a:r>
              <a:rPr lang="en-US" sz="1200" kern="1200" dirty="0" smtClean="0">
                <a:solidFill>
                  <a:schemeClr val="tx1"/>
                </a:solidFill>
                <a:latin typeface="+mn-lt"/>
                <a:ea typeface="+mn-ea"/>
                <a:cs typeface="+mn-cs"/>
              </a:rPr>
              <a:t> in dogs and cats. Vet Comp </a:t>
            </a:r>
            <a:r>
              <a:rPr lang="en-US" sz="1200" kern="1200" dirty="0" err="1" smtClean="0">
                <a:solidFill>
                  <a:schemeClr val="tx1"/>
                </a:solidFill>
                <a:latin typeface="+mn-lt"/>
                <a:ea typeface="+mn-ea"/>
                <a:cs typeface="+mn-cs"/>
              </a:rPr>
              <a:t>Orthop</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Traumatol</a:t>
            </a:r>
            <a:r>
              <a:rPr lang="en-US" sz="1200" kern="1200" dirty="0" smtClean="0">
                <a:solidFill>
                  <a:schemeClr val="tx1"/>
                </a:solidFill>
                <a:latin typeface="+mn-lt"/>
                <a:ea typeface="+mn-ea"/>
                <a:cs typeface="+mn-cs"/>
              </a:rPr>
              <a:t> 1993;6:153–158. 9.</a:t>
            </a:r>
          </a:p>
          <a:p>
            <a:r>
              <a:rPr lang="en-US" sz="1200" kern="1200" dirty="0" smtClean="0">
                <a:solidFill>
                  <a:schemeClr val="tx1"/>
                </a:solidFill>
                <a:latin typeface="+mn-lt"/>
                <a:ea typeface="+mn-ea"/>
                <a:cs typeface="+mn-cs"/>
              </a:rPr>
              <a:t>	-Platt SR, </a:t>
            </a:r>
            <a:r>
              <a:rPr lang="en-US" sz="1200" kern="1200" dirty="0" err="1" smtClean="0">
                <a:solidFill>
                  <a:schemeClr val="tx1"/>
                </a:solidFill>
                <a:latin typeface="+mn-lt"/>
                <a:ea typeface="+mn-ea"/>
                <a:cs typeface="+mn-cs"/>
              </a:rPr>
              <a:t>Radaelli</a:t>
            </a:r>
            <a:r>
              <a:rPr lang="en-US" sz="1200" kern="1200" dirty="0" smtClean="0">
                <a:solidFill>
                  <a:schemeClr val="tx1"/>
                </a:solidFill>
                <a:latin typeface="+mn-lt"/>
                <a:ea typeface="+mn-ea"/>
                <a:cs typeface="+mn-cs"/>
              </a:rPr>
              <a:t> ST, McDonnell JJ. Computed tomography after</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mild head trauma in dogs. Vet Rec 2002; 151(8):243. 10. </a:t>
            </a:r>
          </a:p>
          <a:p>
            <a:r>
              <a:rPr lang="en-US" sz="1200" kern="1200" dirty="0" smtClean="0">
                <a:solidFill>
                  <a:schemeClr val="tx1"/>
                </a:solidFill>
                <a:latin typeface="+mn-lt"/>
                <a:ea typeface="+mn-ea"/>
                <a:cs typeface="+mn-cs"/>
              </a:rPr>
              <a:t>	-Platt SR, Adams V, McConnell F, et al. Magnetic resonance imaging evaluation of head trauma in 32 dogs; associations with modified Glasgow coma score and patient outcome. J Vet </a:t>
            </a:r>
            <a:r>
              <a:rPr lang="en-US" sz="1200" kern="1200" dirty="0" err="1" smtClean="0">
                <a:solidFill>
                  <a:schemeClr val="tx1"/>
                </a:solidFill>
                <a:latin typeface="+mn-lt"/>
                <a:ea typeface="+mn-ea"/>
                <a:cs typeface="+mn-cs"/>
              </a:rPr>
              <a:t>Int</a:t>
            </a:r>
            <a:r>
              <a:rPr lang="en-US" sz="1200" kern="1200" dirty="0" smtClean="0">
                <a:solidFill>
                  <a:schemeClr val="tx1"/>
                </a:solidFill>
                <a:latin typeface="+mn-lt"/>
                <a:ea typeface="+mn-ea"/>
                <a:cs typeface="+mn-cs"/>
              </a:rPr>
              <a:t> 	Med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2007; 21(5):1145.</a:t>
            </a:r>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10</a:t>
            </a:fld>
            <a:endParaRPr lang="en-US"/>
          </a:p>
        </p:txBody>
      </p:sp>
    </p:spTree>
    <p:extLst>
      <p:ext uri="{BB962C8B-B14F-4D97-AF65-F5344CB8AC3E}">
        <p14:creationId xmlns:p14="http://schemas.microsoft.com/office/powerpoint/2010/main" val="598855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When hematoma occurs from laceration of an artery, blood collection can cause rapid neurologic deterioration.</a:t>
            </a:r>
          </a:p>
          <a:p>
            <a:endParaRPr lang="en-US" dirty="0"/>
          </a:p>
        </p:txBody>
      </p:sp>
      <p:sp>
        <p:nvSpPr>
          <p:cNvPr id="4" name="Slide Number Placeholder 3"/>
          <p:cNvSpPr>
            <a:spLocks noGrp="1"/>
          </p:cNvSpPr>
          <p:nvPr>
            <p:ph type="sldNum" sz="quarter" idx="10"/>
          </p:nvPr>
        </p:nvSpPr>
        <p:spPr/>
        <p:txBody>
          <a:bodyPr/>
          <a:lstStyle/>
          <a:p>
            <a:fld id="{9EDB47FC-DA24-0B41-9FBE-698136B20E74}" type="slidenum">
              <a:rPr lang="en-US" smtClean="0"/>
              <a:t>11</a:t>
            </a:fld>
            <a:endParaRPr lang="en-US"/>
          </a:p>
        </p:txBody>
      </p:sp>
    </p:spTree>
    <p:extLst>
      <p:ext uri="{BB962C8B-B14F-4D97-AF65-F5344CB8AC3E}">
        <p14:creationId xmlns:p14="http://schemas.microsoft.com/office/powerpoint/2010/main" val="770083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A24CD3-204F-4468-8EE4-28A6668D006A}" type="datetimeFigureOut">
              <a:rPr lang="en-US" smtClean="0"/>
              <a:t>7/2/12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dirty="0"/>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A24CD3-204F-4468-8EE4-28A6668D006A}" type="datetimeFigureOut">
              <a:rPr lang="en-US" smtClean="0"/>
              <a:t>7/2/12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A24CD3-204F-4468-8EE4-28A6668D006A}" type="datetimeFigureOut">
              <a:rPr lang="en-US" smtClean="0"/>
              <a:t>7/2/12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dirty="0"/>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A24CD3-204F-4468-8EE4-28A6668D006A}" type="datetimeFigureOut">
              <a:rPr lang="en-US" smtClean="0"/>
              <a:t>7/2/12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24CD3-204F-4468-8EE4-28A6668D006A}" type="datetimeFigureOut">
              <a:rPr lang="en-US" smtClean="0"/>
              <a:t>7/2/12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dirty="0"/>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7/2/12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1A24CD3-204F-4468-8EE4-28A6668D006A}" type="datetimeFigureOut">
              <a:rPr lang="en-US" smtClean="0"/>
              <a:t>7/2/12</a:t>
            </a:fld>
            <a:endParaRPr lang="en-US" dirty="0"/>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57AF16DE-A0D5-4438-950F-5B1E159C2C28}" type="slidenum">
              <a:rPr lang="en-US" smtClean="0"/>
              <a:t>‹#›</a:t>
            </a:fld>
            <a:endParaRPr lang="en-US"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image" Target="../media/image14.emf"/><Relationship Id="rId4" Type="http://schemas.openxmlformats.org/officeDocument/2006/relationships/image" Target="../media/image15.emf"/><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jpeg"/><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4.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27.emf"/><Relationship Id="rId4" Type="http://schemas.openxmlformats.org/officeDocument/2006/relationships/image" Target="../media/image28.emf"/><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9.png"/></Relationships>
</file>

<file path=ppt/slides/_rels/slide43.xml.rels><?xml version="1.0" encoding="UTF-8" standalone="yes"?>
<Relationships xmlns="http://schemas.openxmlformats.org/package/2006/relationships"><Relationship Id="rId3" Type="http://schemas.openxmlformats.org/officeDocument/2006/relationships/image" Target="../media/image30.emf"/><Relationship Id="rId4" Type="http://schemas.openxmlformats.org/officeDocument/2006/relationships/image" Target="../media/image31.emf"/><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44.xml.rels><?xml version="1.0" encoding="UTF-8" standalone="yes"?>
<Relationships xmlns="http://schemas.openxmlformats.org/package/2006/relationships"><Relationship Id="rId3" Type="http://schemas.openxmlformats.org/officeDocument/2006/relationships/image" Target="../media/image32.emf"/><Relationship Id="rId4" Type="http://schemas.openxmlformats.org/officeDocument/2006/relationships/image" Target="../media/image31.emf"/><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5.xml.rels><?xml version="1.0" encoding="UTF-8" standalone="yes"?>
<Relationships xmlns="http://schemas.openxmlformats.org/package/2006/relationships"><Relationship Id="rId3" Type="http://schemas.openxmlformats.org/officeDocument/2006/relationships/image" Target="../media/image33.emf"/><Relationship Id="rId4" Type="http://schemas.openxmlformats.org/officeDocument/2006/relationships/image" Target="../media/image31.emf"/><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0400" y="4208929"/>
            <a:ext cx="5458968" cy="1359816"/>
          </a:xfrm>
        </p:spPr>
        <p:txBody>
          <a:bodyPr>
            <a:normAutofit fontScale="90000"/>
          </a:bodyPr>
          <a:lstStyle/>
          <a:p>
            <a:r>
              <a:rPr lang="en-US" dirty="0" smtClean="0"/>
              <a:t>Traumatic Brain Injury </a:t>
            </a:r>
            <a:endParaRPr lang="en-US" dirty="0"/>
          </a:p>
        </p:txBody>
      </p:sp>
      <p:sp>
        <p:nvSpPr>
          <p:cNvPr id="3" name="Subtitle 2"/>
          <p:cNvSpPr>
            <a:spLocks noGrp="1"/>
          </p:cNvSpPr>
          <p:nvPr>
            <p:ph type="subTitle" idx="1"/>
          </p:nvPr>
        </p:nvSpPr>
        <p:spPr>
          <a:xfrm>
            <a:off x="3200400" y="5568696"/>
            <a:ext cx="5458968" cy="621792"/>
          </a:xfrm>
        </p:spPr>
        <p:txBody>
          <a:bodyPr>
            <a:normAutofit fontScale="62500" lnSpcReduction="20000"/>
          </a:bodyPr>
          <a:lstStyle/>
          <a:p>
            <a:r>
              <a:rPr lang="en-US" dirty="0" smtClean="0"/>
              <a:t>Kelly Blackstock</a:t>
            </a:r>
          </a:p>
          <a:p>
            <a:r>
              <a:rPr lang="en-US" dirty="0" smtClean="0"/>
              <a:t>Board Review June 5, 2012</a:t>
            </a:r>
            <a:endParaRPr lang="en-US" dirty="0"/>
          </a:p>
        </p:txBody>
      </p:sp>
    </p:spTree>
    <p:extLst>
      <p:ext uri="{BB962C8B-B14F-4D97-AF65-F5344CB8AC3E}">
        <p14:creationId xmlns:p14="http://schemas.microsoft.com/office/powerpoint/2010/main" val="227597013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14399"/>
            <a:ext cx="7848601" cy="1120821"/>
          </a:xfrm>
        </p:spPr>
        <p:txBody>
          <a:bodyPr>
            <a:normAutofit fontScale="90000"/>
          </a:bodyPr>
          <a:lstStyle/>
          <a:p>
            <a:pPr algn="ctr"/>
            <a:r>
              <a:rPr lang="en-US" b="1" dirty="0"/>
              <a:t>Intracranial hemorrhages</a:t>
            </a:r>
            <a:r>
              <a:rPr lang="en-US" dirty="0"/>
              <a:t/>
            </a:r>
            <a:br>
              <a:rPr lang="en-US" dirty="0"/>
            </a:br>
            <a:endParaRPr lang="en-US" dirty="0"/>
          </a:p>
        </p:txBody>
      </p:sp>
      <p:sp>
        <p:nvSpPr>
          <p:cNvPr id="3" name="Content Placeholder 2"/>
          <p:cNvSpPr>
            <a:spLocks noGrp="1"/>
          </p:cNvSpPr>
          <p:nvPr>
            <p:ph idx="1"/>
          </p:nvPr>
        </p:nvSpPr>
        <p:spPr>
          <a:xfrm>
            <a:off x="2258093" y="914399"/>
            <a:ext cx="4213380" cy="5208659"/>
          </a:xfrm>
        </p:spPr>
        <p:txBody>
          <a:bodyPr>
            <a:normAutofit/>
          </a:bodyPr>
          <a:lstStyle/>
          <a:p>
            <a:pPr marL="0" indent="0" algn="ctr">
              <a:buNone/>
            </a:pPr>
            <a:r>
              <a:rPr lang="en-US" sz="2800" dirty="0"/>
              <a:t>Epidural hematoma </a:t>
            </a:r>
            <a:endParaRPr lang="en-US" sz="2800" dirty="0" smtClean="0"/>
          </a:p>
          <a:p>
            <a:pPr marL="0" indent="0" algn="ctr">
              <a:buNone/>
            </a:pPr>
            <a:endParaRPr lang="en-US" sz="2800" dirty="0" smtClean="0"/>
          </a:p>
          <a:p>
            <a:pPr marL="0" indent="0" algn="ctr">
              <a:buNone/>
            </a:pPr>
            <a:r>
              <a:rPr lang="en-US" sz="2800" dirty="0"/>
              <a:t>Subdural hematoma </a:t>
            </a:r>
            <a:endParaRPr lang="en-US" sz="2800" dirty="0" smtClean="0"/>
          </a:p>
          <a:p>
            <a:pPr marL="0" indent="0" algn="ctr">
              <a:buNone/>
            </a:pPr>
            <a:endParaRPr lang="en-US" sz="2800" dirty="0"/>
          </a:p>
          <a:p>
            <a:pPr marL="0" indent="0" algn="ctr">
              <a:buNone/>
            </a:pPr>
            <a:r>
              <a:rPr lang="en-US" sz="2800" dirty="0" smtClean="0"/>
              <a:t>Subarachnoid hematoma</a:t>
            </a:r>
            <a:endParaRPr lang="en-US" sz="2800" dirty="0"/>
          </a:p>
          <a:p>
            <a:pPr marL="0" indent="0" algn="ctr">
              <a:buNone/>
            </a:pPr>
            <a:endParaRPr lang="en-US" sz="2800" dirty="0" smtClean="0"/>
          </a:p>
          <a:p>
            <a:pPr marL="0" indent="0" algn="ctr">
              <a:buNone/>
            </a:pPr>
            <a:r>
              <a:rPr lang="en-US" sz="2800" dirty="0" err="1" smtClean="0"/>
              <a:t>Intracerebral</a:t>
            </a:r>
            <a:r>
              <a:rPr lang="en-US" sz="2800" dirty="0" smtClean="0"/>
              <a:t> hematoma</a:t>
            </a:r>
          </a:p>
        </p:txBody>
      </p:sp>
    </p:spTree>
    <p:extLst>
      <p:ext uri="{BB962C8B-B14F-4D97-AF65-F5344CB8AC3E}">
        <p14:creationId xmlns:p14="http://schemas.microsoft.com/office/powerpoint/2010/main" val="289779473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651871"/>
            <a:ext cx="6781800" cy="1040658"/>
          </a:xfrm>
        </p:spPr>
        <p:txBody>
          <a:bodyPr>
            <a:normAutofit fontScale="90000"/>
          </a:bodyPr>
          <a:lstStyle/>
          <a:p>
            <a:r>
              <a:rPr lang="en-US" dirty="0"/>
              <a:t>Epidural hematoma </a:t>
            </a:r>
            <a:br>
              <a:rPr lang="en-US" dirty="0"/>
            </a:br>
            <a:endParaRPr lang="en-US" dirty="0"/>
          </a:p>
        </p:txBody>
      </p:sp>
      <p:pic>
        <p:nvPicPr>
          <p:cNvPr id="4" name="Content Placeholder 3"/>
          <p:cNvPicPr>
            <a:picLocks noGrp="1" noChangeAspect="1"/>
          </p:cNvPicPr>
          <p:nvPr>
            <p:ph idx="1"/>
          </p:nvPr>
        </p:nvPicPr>
        <p:blipFill>
          <a:blip r:embed="rId3"/>
          <a:srcRect l="-38000" r="-38000"/>
          <a:stretch>
            <a:fillRect/>
          </a:stretch>
        </p:blipFill>
        <p:spPr>
          <a:xfrm>
            <a:off x="335946" y="1252444"/>
            <a:ext cx="4639435" cy="3438662"/>
          </a:xfrm>
        </p:spPr>
      </p:pic>
      <p:pic>
        <p:nvPicPr>
          <p:cNvPr id="5" name="Picture 4"/>
          <p:cNvPicPr>
            <a:picLocks noChangeAspect="1"/>
          </p:cNvPicPr>
          <p:nvPr/>
        </p:nvPicPr>
        <p:blipFill>
          <a:blip r:embed="rId4"/>
          <a:stretch>
            <a:fillRect/>
          </a:stretch>
        </p:blipFill>
        <p:spPr>
          <a:xfrm>
            <a:off x="5090905" y="1108210"/>
            <a:ext cx="2896174" cy="3582896"/>
          </a:xfrm>
          <a:prstGeom prst="rect">
            <a:avLst/>
          </a:prstGeom>
        </p:spPr>
      </p:pic>
    </p:spTree>
    <p:extLst>
      <p:ext uri="{BB962C8B-B14F-4D97-AF65-F5344CB8AC3E}">
        <p14:creationId xmlns:p14="http://schemas.microsoft.com/office/powerpoint/2010/main" val="257813958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024272"/>
            <a:ext cx="6781800" cy="1600200"/>
          </a:xfrm>
        </p:spPr>
        <p:txBody>
          <a:bodyPr>
            <a:normAutofit fontScale="90000"/>
          </a:bodyPr>
          <a:lstStyle/>
          <a:p>
            <a:r>
              <a:rPr lang="en-US" dirty="0"/>
              <a:t>Subdural hematoma </a:t>
            </a:r>
            <a:br>
              <a:rPr lang="en-US" dirty="0"/>
            </a:br>
            <a:endParaRPr lang="en-US" dirty="0"/>
          </a:p>
        </p:txBody>
      </p:sp>
      <p:pic>
        <p:nvPicPr>
          <p:cNvPr id="4" name="Content Placeholder 3"/>
          <p:cNvPicPr>
            <a:picLocks noGrp="1" noChangeAspect="1"/>
          </p:cNvPicPr>
          <p:nvPr>
            <p:ph idx="1"/>
          </p:nvPr>
        </p:nvPicPr>
        <p:blipFill>
          <a:blip r:embed="rId3"/>
          <a:srcRect l="-39510" r="-39510"/>
          <a:stretch>
            <a:fillRect/>
          </a:stretch>
        </p:blipFill>
        <p:spPr>
          <a:xfrm>
            <a:off x="0" y="1120678"/>
            <a:ext cx="5323308" cy="3245482"/>
          </a:xfrm>
        </p:spPr>
      </p:pic>
      <p:pic>
        <p:nvPicPr>
          <p:cNvPr id="5" name="Picture 4"/>
          <p:cNvPicPr>
            <a:picLocks noChangeAspect="1"/>
          </p:cNvPicPr>
          <p:nvPr/>
        </p:nvPicPr>
        <p:blipFill>
          <a:blip r:embed="rId4"/>
          <a:stretch>
            <a:fillRect/>
          </a:stretch>
        </p:blipFill>
        <p:spPr>
          <a:xfrm>
            <a:off x="4736253" y="1243651"/>
            <a:ext cx="3122509" cy="3122509"/>
          </a:xfrm>
          <a:prstGeom prst="rect">
            <a:avLst/>
          </a:prstGeom>
        </p:spPr>
      </p:pic>
    </p:spTree>
    <p:extLst>
      <p:ext uri="{BB962C8B-B14F-4D97-AF65-F5344CB8AC3E}">
        <p14:creationId xmlns:p14="http://schemas.microsoft.com/office/powerpoint/2010/main" val="90437714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041666"/>
            <a:ext cx="6781800" cy="1600200"/>
          </a:xfrm>
        </p:spPr>
        <p:txBody>
          <a:bodyPr>
            <a:normAutofit fontScale="90000"/>
          </a:bodyPr>
          <a:lstStyle/>
          <a:p>
            <a:r>
              <a:rPr lang="en-US" dirty="0"/>
              <a:t>Subarachnoid hematoma</a:t>
            </a:r>
            <a:br>
              <a:rPr lang="en-US" dirty="0"/>
            </a:br>
            <a:endParaRPr lang="en-US" dirty="0"/>
          </a:p>
        </p:txBody>
      </p:sp>
      <p:pic>
        <p:nvPicPr>
          <p:cNvPr id="4" name="Content Placeholder 3"/>
          <p:cNvPicPr>
            <a:picLocks noGrp="1" noChangeAspect="1"/>
          </p:cNvPicPr>
          <p:nvPr>
            <p:ph idx="1"/>
          </p:nvPr>
        </p:nvPicPr>
        <p:blipFill rotWithShape="1">
          <a:blip r:embed="rId3"/>
          <a:srcRect t="-9212" b="50000"/>
          <a:stretch/>
        </p:blipFill>
        <p:spPr>
          <a:xfrm>
            <a:off x="762001" y="1051096"/>
            <a:ext cx="3273972" cy="3141112"/>
          </a:xfrm>
        </p:spPr>
      </p:pic>
      <p:pic>
        <p:nvPicPr>
          <p:cNvPr id="5" name="Picture 4"/>
          <p:cNvPicPr>
            <a:picLocks noChangeAspect="1"/>
          </p:cNvPicPr>
          <p:nvPr/>
        </p:nvPicPr>
        <p:blipFill>
          <a:blip r:embed="rId4"/>
          <a:stretch>
            <a:fillRect/>
          </a:stretch>
        </p:blipFill>
        <p:spPr>
          <a:xfrm>
            <a:off x="5154690" y="1333500"/>
            <a:ext cx="2876375" cy="3154424"/>
          </a:xfrm>
          <a:prstGeom prst="rect">
            <a:avLst/>
          </a:prstGeom>
        </p:spPr>
      </p:pic>
    </p:spTree>
    <p:extLst>
      <p:ext uri="{BB962C8B-B14F-4D97-AF65-F5344CB8AC3E}">
        <p14:creationId xmlns:p14="http://schemas.microsoft.com/office/powerpoint/2010/main" val="237444229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128642"/>
            <a:ext cx="6781800" cy="1600200"/>
          </a:xfrm>
        </p:spPr>
        <p:txBody>
          <a:bodyPr>
            <a:normAutofit fontScale="90000"/>
          </a:bodyPr>
          <a:lstStyle/>
          <a:p>
            <a:r>
              <a:rPr lang="en-US" dirty="0" err="1"/>
              <a:t>Intracerebral</a:t>
            </a:r>
            <a:r>
              <a:rPr lang="en-US" dirty="0"/>
              <a:t> hematoma</a:t>
            </a:r>
            <a:br>
              <a:rPr lang="en-US" dirty="0"/>
            </a:br>
            <a:endParaRPr lang="en-US" dirty="0"/>
          </a:p>
        </p:txBody>
      </p:sp>
      <p:pic>
        <p:nvPicPr>
          <p:cNvPr id="4" name="Content Placeholder 3"/>
          <p:cNvPicPr>
            <a:picLocks noGrp="1" noChangeAspect="1"/>
          </p:cNvPicPr>
          <p:nvPr>
            <p:ph idx="1"/>
          </p:nvPr>
        </p:nvPicPr>
        <p:blipFill>
          <a:blip r:embed="rId3"/>
          <a:srcRect l="-37676" r="-37676"/>
          <a:stretch>
            <a:fillRect/>
          </a:stretch>
        </p:blipFill>
        <p:spPr>
          <a:xfrm>
            <a:off x="518449" y="1207652"/>
            <a:ext cx="4607289" cy="3001951"/>
          </a:xfrm>
        </p:spPr>
      </p:pic>
      <p:pic>
        <p:nvPicPr>
          <p:cNvPr id="5" name="Picture 4"/>
          <p:cNvPicPr>
            <a:picLocks noChangeAspect="1"/>
          </p:cNvPicPr>
          <p:nvPr/>
        </p:nvPicPr>
        <p:blipFill>
          <a:blip r:embed="rId4"/>
          <a:stretch>
            <a:fillRect/>
          </a:stretch>
        </p:blipFill>
        <p:spPr>
          <a:xfrm>
            <a:off x="4923190" y="1207652"/>
            <a:ext cx="3083907" cy="3287665"/>
          </a:xfrm>
          <a:prstGeom prst="rect">
            <a:avLst/>
          </a:prstGeom>
        </p:spPr>
      </p:pic>
    </p:spTree>
    <p:extLst>
      <p:ext uri="{BB962C8B-B14F-4D97-AF65-F5344CB8AC3E}">
        <p14:creationId xmlns:p14="http://schemas.microsoft.com/office/powerpoint/2010/main" val="90805801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Causes of primary injury in pets</a:t>
            </a:r>
            <a:endParaRPr lang="en-US" sz="4000" dirty="0"/>
          </a:p>
        </p:txBody>
      </p:sp>
      <p:sp>
        <p:nvSpPr>
          <p:cNvPr id="3" name="Content Placeholder 2"/>
          <p:cNvSpPr>
            <a:spLocks noGrp="1"/>
          </p:cNvSpPr>
          <p:nvPr>
            <p:ph idx="1"/>
          </p:nvPr>
        </p:nvSpPr>
        <p:spPr>
          <a:xfrm>
            <a:off x="762000" y="685799"/>
            <a:ext cx="7543800" cy="4341371"/>
          </a:xfrm>
        </p:spPr>
        <p:txBody>
          <a:bodyPr>
            <a:normAutofit/>
          </a:bodyPr>
          <a:lstStyle/>
          <a:p>
            <a:r>
              <a:rPr lang="en-US" sz="2800" dirty="0" smtClean="0"/>
              <a:t>Automobile induced trauma</a:t>
            </a:r>
          </a:p>
          <a:p>
            <a:r>
              <a:rPr lang="en-US" sz="2800" dirty="0" smtClean="0"/>
              <a:t>Missile injuries (gunshot wounds)</a:t>
            </a:r>
          </a:p>
          <a:p>
            <a:r>
              <a:rPr lang="en-US" sz="2800" dirty="0" smtClean="0"/>
              <a:t>Bite Wounds</a:t>
            </a:r>
          </a:p>
          <a:p>
            <a:r>
              <a:rPr lang="en-US" sz="2800" dirty="0" smtClean="0"/>
              <a:t>Falls</a:t>
            </a:r>
          </a:p>
          <a:p>
            <a:r>
              <a:rPr lang="en-US" sz="2800" dirty="0" smtClean="0"/>
              <a:t>Malicious human activity</a:t>
            </a:r>
            <a:endParaRPr lang="en-US" sz="2800" dirty="0"/>
          </a:p>
        </p:txBody>
      </p:sp>
      <p:pic>
        <p:nvPicPr>
          <p:cNvPr id="5" name="Picture 4"/>
          <p:cNvPicPr>
            <a:picLocks noChangeAspect="1"/>
          </p:cNvPicPr>
          <p:nvPr/>
        </p:nvPicPr>
        <p:blipFill>
          <a:blip r:embed="rId3"/>
          <a:stretch>
            <a:fillRect/>
          </a:stretch>
        </p:blipFill>
        <p:spPr>
          <a:xfrm>
            <a:off x="6210526" y="946725"/>
            <a:ext cx="2413773" cy="4098894"/>
          </a:xfrm>
          <a:prstGeom prst="rect">
            <a:avLst/>
          </a:prstGeom>
        </p:spPr>
      </p:pic>
    </p:spTree>
    <p:extLst>
      <p:ext uri="{BB962C8B-B14F-4D97-AF65-F5344CB8AC3E}">
        <p14:creationId xmlns:p14="http://schemas.microsoft.com/office/powerpoint/2010/main" val="147303450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Secondary injury</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61574271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1861418" y="2626653"/>
            <a:ext cx="4592660" cy="201492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2278933" y="3265642"/>
            <a:ext cx="4053369" cy="646331"/>
          </a:xfrm>
          <a:prstGeom prst="rect">
            <a:avLst/>
          </a:prstGeom>
          <a:noFill/>
        </p:spPr>
        <p:txBody>
          <a:bodyPr wrap="square" rtlCol="0">
            <a:spAutoFit/>
          </a:bodyPr>
          <a:lstStyle/>
          <a:p>
            <a:r>
              <a:rPr lang="en-US" sz="3600" b="1" dirty="0" smtClean="0"/>
              <a:t>Secondary Injury</a:t>
            </a:r>
            <a:endParaRPr lang="en-US" sz="3600" b="1" dirty="0"/>
          </a:p>
        </p:txBody>
      </p:sp>
      <p:sp>
        <p:nvSpPr>
          <p:cNvPr id="8" name="TextBox 7"/>
          <p:cNvSpPr txBox="1"/>
          <p:nvPr/>
        </p:nvSpPr>
        <p:spPr>
          <a:xfrm>
            <a:off x="7271710" y="3226012"/>
            <a:ext cx="1339524"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smtClean="0">
                <a:latin typeface="Wingdings"/>
                <a:ea typeface="Wingdings"/>
                <a:cs typeface="Wingdings"/>
                <a:sym typeface="Wingdings"/>
              </a:rPr>
              <a:t></a:t>
            </a:r>
            <a:r>
              <a:rPr lang="en-US" sz="2800" b="1" dirty="0" smtClean="0">
                <a:ea typeface="Wingdings"/>
                <a:cs typeface="Wingdings"/>
                <a:sym typeface="Wingdings"/>
              </a:rPr>
              <a:t>ICP</a:t>
            </a:r>
            <a:endParaRPr lang="en-US" sz="2800" b="1" dirty="0"/>
          </a:p>
        </p:txBody>
      </p:sp>
      <p:cxnSp>
        <p:nvCxnSpPr>
          <p:cNvPr id="15" name="Straight Arrow Connector 14"/>
          <p:cNvCxnSpPr/>
          <p:nvPr/>
        </p:nvCxnSpPr>
        <p:spPr>
          <a:xfrm flipH="1">
            <a:off x="6175734" y="1932219"/>
            <a:ext cx="765443" cy="990150"/>
          </a:xfrm>
          <a:prstGeom prst="straightConnector1">
            <a:avLst/>
          </a:prstGeom>
          <a:ln w="762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3044376" y="885779"/>
            <a:ext cx="2557275"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smtClean="0">
                <a:ea typeface="Wingdings"/>
                <a:cs typeface="Wingdings"/>
                <a:sym typeface="Wingdings"/>
              </a:rPr>
              <a:t>Hemorrhage</a:t>
            </a:r>
            <a:endParaRPr lang="en-US" sz="2800" b="1" dirty="0"/>
          </a:p>
        </p:txBody>
      </p:sp>
      <p:cxnSp>
        <p:nvCxnSpPr>
          <p:cNvPr id="19" name="Straight Arrow Connector 18"/>
          <p:cNvCxnSpPr/>
          <p:nvPr/>
        </p:nvCxnSpPr>
        <p:spPr>
          <a:xfrm>
            <a:off x="4227333" y="1408999"/>
            <a:ext cx="17397" cy="1095889"/>
          </a:xfrm>
          <a:prstGeom prst="straightConnector1">
            <a:avLst/>
          </a:prstGeom>
          <a:ln w="762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H="1">
            <a:off x="6454079" y="3487622"/>
            <a:ext cx="817631" cy="44080"/>
          </a:xfrm>
          <a:prstGeom prst="straightConnector1">
            <a:avLst/>
          </a:prstGeom>
          <a:ln w="762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347929" y="1441122"/>
            <a:ext cx="1931004" cy="89255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600" b="1" dirty="0" smtClean="0">
                <a:ea typeface="Wingdings"/>
                <a:cs typeface="Wingdings"/>
                <a:sym typeface="Wingdings"/>
              </a:rPr>
              <a:t>Ischemia</a:t>
            </a:r>
          </a:p>
          <a:p>
            <a:pPr algn="ctr"/>
            <a:r>
              <a:rPr lang="en-US" sz="2600" b="1" dirty="0" smtClean="0">
                <a:ea typeface="Wingdings"/>
                <a:cs typeface="Wingdings"/>
                <a:sym typeface="Wingdings"/>
              </a:rPr>
              <a:t>Reperfusion</a:t>
            </a:r>
            <a:endParaRPr lang="en-US" sz="2600" b="1" dirty="0"/>
          </a:p>
        </p:txBody>
      </p:sp>
      <p:cxnSp>
        <p:nvCxnSpPr>
          <p:cNvPr id="30" name="Straight Arrow Connector 29"/>
          <p:cNvCxnSpPr/>
          <p:nvPr/>
        </p:nvCxnSpPr>
        <p:spPr>
          <a:xfrm flipV="1">
            <a:off x="2061478" y="4403942"/>
            <a:ext cx="434910" cy="475275"/>
          </a:xfrm>
          <a:prstGeom prst="straightConnector1">
            <a:avLst/>
          </a:prstGeom>
          <a:ln w="762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252249" y="4879217"/>
            <a:ext cx="1844022"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smtClean="0">
                <a:ea typeface="Wingdings"/>
                <a:cs typeface="Wingdings"/>
                <a:sym typeface="Wingdings"/>
              </a:rPr>
              <a:t>Vasospasm</a:t>
            </a:r>
            <a:endParaRPr lang="en-US" sz="2800" b="1" dirty="0"/>
          </a:p>
        </p:txBody>
      </p:sp>
      <p:cxnSp>
        <p:nvCxnSpPr>
          <p:cNvPr id="35" name="Straight Arrow Connector 34"/>
          <p:cNvCxnSpPr/>
          <p:nvPr/>
        </p:nvCxnSpPr>
        <p:spPr>
          <a:xfrm>
            <a:off x="1461300" y="2333674"/>
            <a:ext cx="730651" cy="588695"/>
          </a:xfrm>
          <a:prstGeom prst="straightConnector1">
            <a:avLst/>
          </a:prstGeom>
          <a:ln w="762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6332302" y="4879217"/>
            <a:ext cx="2435499" cy="95410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smtClean="0">
                <a:ea typeface="Wingdings"/>
                <a:cs typeface="Wingdings"/>
                <a:sym typeface="Wingdings"/>
              </a:rPr>
              <a:t>Increased metabolism</a:t>
            </a:r>
            <a:endParaRPr lang="en-US" sz="2800" b="1" dirty="0"/>
          </a:p>
        </p:txBody>
      </p:sp>
      <p:cxnSp>
        <p:nvCxnSpPr>
          <p:cNvPr id="38" name="Straight Arrow Connector 37"/>
          <p:cNvCxnSpPr/>
          <p:nvPr/>
        </p:nvCxnSpPr>
        <p:spPr>
          <a:xfrm flipH="1" flipV="1">
            <a:off x="5775616" y="4487925"/>
            <a:ext cx="556686" cy="628930"/>
          </a:xfrm>
          <a:prstGeom prst="straightConnector1">
            <a:avLst/>
          </a:prstGeom>
          <a:ln w="762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2722542" y="5571714"/>
            <a:ext cx="2583370"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smtClean="0">
                <a:ea typeface="Wingdings"/>
                <a:cs typeface="Wingdings"/>
                <a:sym typeface="Wingdings"/>
              </a:rPr>
              <a:t>Excitatory NT</a:t>
            </a:r>
            <a:endParaRPr lang="en-US" sz="2800" b="1" dirty="0"/>
          </a:p>
        </p:txBody>
      </p:sp>
      <p:cxnSp>
        <p:nvCxnSpPr>
          <p:cNvPr id="43" name="Straight Arrow Connector 42"/>
          <p:cNvCxnSpPr>
            <a:stCxn id="41" idx="0"/>
          </p:cNvCxnSpPr>
          <p:nvPr/>
        </p:nvCxnSpPr>
        <p:spPr>
          <a:xfrm flipH="1" flipV="1">
            <a:off x="4001180" y="4879217"/>
            <a:ext cx="13047" cy="692497"/>
          </a:xfrm>
          <a:prstGeom prst="straightConnector1">
            <a:avLst/>
          </a:prstGeom>
          <a:ln w="76200" cmpd="sng">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6941177" y="1408999"/>
            <a:ext cx="1635264"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smtClean="0">
                <a:ea typeface="Wingdings"/>
                <a:cs typeface="Wingdings"/>
                <a:sym typeface="Wingdings"/>
              </a:rPr>
              <a:t>Edema</a:t>
            </a:r>
            <a:endParaRPr lang="en-US" sz="2800" b="1" dirty="0"/>
          </a:p>
        </p:txBody>
      </p:sp>
    </p:spTree>
    <p:extLst>
      <p:ext uri="{BB962C8B-B14F-4D97-AF65-F5344CB8AC3E}">
        <p14:creationId xmlns:p14="http://schemas.microsoft.com/office/powerpoint/2010/main" val="95726109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93790" y="1408999"/>
            <a:ext cx="7863187" cy="4407049"/>
          </a:xfrm>
          <a:prstGeom prst="rect">
            <a:avLst/>
          </a:prstGeom>
          <a:solidFill>
            <a:schemeClr val="bg1"/>
          </a:solidFill>
        </p:spPr>
      </p:pic>
      <p:pic>
        <p:nvPicPr>
          <p:cNvPr id="5" name="Picture 4"/>
          <p:cNvPicPr>
            <a:picLocks noChangeAspect="1"/>
          </p:cNvPicPr>
          <p:nvPr/>
        </p:nvPicPr>
        <p:blipFill>
          <a:blip r:embed="rId4"/>
          <a:stretch>
            <a:fillRect/>
          </a:stretch>
        </p:blipFill>
        <p:spPr>
          <a:xfrm>
            <a:off x="4347174" y="6254464"/>
            <a:ext cx="4109803" cy="355656"/>
          </a:xfrm>
          <a:prstGeom prst="rect">
            <a:avLst/>
          </a:prstGeom>
          <a:solidFill>
            <a:srgbClr val="FFFFFF"/>
          </a:solidFill>
        </p:spPr>
      </p:pic>
      <p:sp>
        <p:nvSpPr>
          <p:cNvPr id="6" name="Title 1"/>
          <p:cNvSpPr txBox="1">
            <a:spLocks/>
          </p:cNvSpPr>
          <p:nvPr/>
        </p:nvSpPr>
        <p:spPr>
          <a:xfrm>
            <a:off x="593789" y="411683"/>
            <a:ext cx="7721705" cy="994417"/>
          </a:xfrm>
          <a:prstGeom prst="rect">
            <a:avLst/>
          </a:prstGeom>
        </p:spPr>
        <p:txBody>
          <a:bodyPr>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smtClean="0"/>
              <a:t>Edema: normal water balance</a:t>
            </a:r>
            <a:endParaRPr lang="en-US" sz="4000" dirty="0"/>
          </a:p>
        </p:txBody>
      </p:sp>
      <p:cxnSp>
        <p:nvCxnSpPr>
          <p:cNvPr id="3" name="Straight Arrow Connector 2"/>
          <p:cNvCxnSpPr/>
          <p:nvPr/>
        </p:nvCxnSpPr>
        <p:spPr>
          <a:xfrm flipV="1">
            <a:off x="1391715" y="5322886"/>
            <a:ext cx="800236" cy="493162"/>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99492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Types of edema</a:t>
            </a:r>
            <a:endParaRPr lang="en-US" sz="4000" dirty="0"/>
          </a:p>
        </p:txBody>
      </p:sp>
      <p:sp>
        <p:nvSpPr>
          <p:cNvPr id="3" name="Content Placeholder 2"/>
          <p:cNvSpPr>
            <a:spLocks noGrp="1"/>
          </p:cNvSpPr>
          <p:nvPr>
            <p:ph idx="1"/>
          </p:nvPr>
        </p:nvSpPr>
        <p:spPr>
          <a:xfrm>
            <a:off x="762000" y="685799"/>
            <a:ext cx="7543800" cy="4984989"/>
          </a:xfrm>
        </p:spPr>
        <p:txBody>
          <a:bodyPr>
            <a:normAutofit/>
          </a:bodyPr>
          <a:lstStyle/>
          <a:p>
            <a:pPr marL="0" indent="0">
              <a:buNone/>
            </a:pPr>
            <a:r>
              <a:rPr lang="en-US" sz="2800" b="1" u="sng" dirty="0" smtClean="0"/>
              <a:t>Cytotoxic edema</a:t>
            </a:r>
            <a:r>
              <a:rPr lang="en-US" sz="2800" dirty="0" smtClean="0"/>
              <a:t>: water accumulation irrespective of endothelial integrity, </a:t>
            </a:r>
            <a:r>
              <a:rPr lang="en-US" sz="2800" dirty="0" err="1" smtClean="0"/>
              <a:t>ie</a:t>
            </a:r>
            <a:r>
              <a:rPr lang="en-US" sz="2800" dirty="0" smtClean="0"/>
              <a:t> normal BBB</a:t>
            </a:r>
          </a:p>
          <a:p>
            <a:pPr lvl="1"/>
            <a:r>
              <a:rPr lang="en-US" sz="2400" dirty="0" smtClean="0"/>
              <a:t>Increased cellular permeability</a:t>
            </a:r>
          </a:p>
          <a:p>
            <a:pPr lvl="1"/>
            <a:r>
              <a:rPr lang="en-US" sz="2400" dirty="0" smtClean="0"/>
              <a:t>Ion pump failures</a:t>
            </a:r>
          </a:p>
          <a:p>
            <a:pPr lvl="1"/>
            <a:r>
              <a:rPr lang="en-US" sz="2400" dirty="0" smtClean="0"/>
              <a:t>Cellular </a:t>
            </a:r>
            <a:r>
              <a:rPr lang="en-US" sz="2400" dirty="0" err="1" smtClean="0"/>
              <a:t>reasorption</a:t>
            </a:r>
            <a:r>
              <a:rPr lang="en-US" sz="2400" dirty="0" smtClean="0"/>
              <a:t> of </a:t>
            </a:r>
            <a:r>
              <a:rPr lang="en-US" sz="2400" dirty="0" err="1" smtClean="0"/>
              <a:t>osmotically</a:t>
            </a:r>
            <a:r>
              <a:rPr lang="en-US" sz="2400" dirty="0" smtClean="0"/>
              <a:t> active solutes</a:t>
            </a:r>
          </a:p>
          <a:p>
            <a:pPr marL="320040" lvl="1" indent="0">
              <a:buNone/>
            </a:pPr>
            <a:endParaRPr lang="en-US" dirty="0" smtClean="0"/>
          </a:p>
          <a:p>
            <a:pPr marL="0" indent="0">
              <a:buNone/>
            </a:pPr>
            <a:r>
              <a:rPr lang="en-US" sz="2800" b="1" u="sng" dirty="0" err="1"/>
              <a:t>Vasogenic</a:t>
            </a:r>
            <a:r>
              <a:rPr lang="en-US" sz="2800" b="1" u="sng" dirty="0"/>
              <a:t> edema</a:t>
            </a:r>
            <a:r>
              <a:rPr lang="en-US" sz="2800" dirty="0"/>
              <a:t>: caused by mechanical disruption or functional breakdown of </a:t>
            </a:r>
            <a:r>
              <a:rPr lang="en-US" sz="2800" dirty="0" err="1"/>
              <a:t>endothlial</a:t>
            </a:r>
            <a:r>
              <a:rPr lang="en-US" sz="2800" dirty="0"/>
              <a:t> layer of brain vessels</a:t>
            </a:r>
          </a:p>
          <a:p>
            <a:pPr lvl="1"/>
            <a:r>
              <a:rPr lang="en-US" sz="2400" dirty="0"/>
              <a:t>Ions and proteins leak into </a:t>
            </a:r>
            <a:r>
              <a:rPr lang="en-US" sz="2400" dirty="0" err="1"/>
              <a:t>interstitium</a:t>
            </a:r>
            <a:endParaRPr lang="en-US" sz="2400" dirty="0"/>
          </a:p>
          <a:p>
            <a:pPr marL="320040" lvl="1" indent="0">
              <a:buNone/>
            </a:pPr>
            <a:endParaRPr lang="en-US" dirty="0" smtClean="0"/>
          </a:p>
          <a:p>
            <a:pPr lvl="1"/>
            <a:endParaRPr lang="en-US" dirty="0"/>
          </a:p>
        </p:txBody>
      </p:sp>
    </p:spTree>
    <p:extLst>
      <p:ext uri="{BB962C8B-B14F-4D97-AF65-F5344CB8AC3E}">
        <p14:creationId xmlns:p14="http://schemas.microsoft.com/office/powerpoint/2010/main" val="79999028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914400"/>
            <a:ext cx="6508377" cy="1143000"/>
          </a:xfrm>
        </p:spPr>
        <p:txBody>
          <a:bodyPr>
            <a:normAutofit fontScale="90000"/>
          </a:bodyPr>
          <a:lstStyle/>
          <a:p>
            <a:r>
              <a:rPr lang="en-US" dirty="0"/>
              <a:t> </a:t>
            </a:r>
            <a:br>
              <a:rPr lang="en-US" dirty="0"/>
            </a:br>
            <a:r>
              <a:rPr lang="en-US" dirty="0"/>
              <a:t>Traumatic brain injury (TBI) </a:t>
            </a:r>
          </a:p>
        </p:txBody>
      </p:sp>
      <p:sp>
        <p:nvSpPr>
          <p:cNvPr id="3" name="Content Placeholder 2"/>
          <p:cNvSpPr>
            <a:spLocks noGrp="1"/>
          </p:cNvSpPr>
          <p:nvPr>
            <p:ph idx="1"/>
          </p:nvPr>
        </p:nvSpPr>
        <p:spPr>
          <a:xfrm>
            <a:off x="457199" y="1632940"/>
            <a:ext cx="7204084" cy="4493223"/>
          </a:xfrm>
        </p:spPr>
        <p:txBody>
          <a:bodyPr/>
          <a:lstStyle/>
          <a:p>
            <a:r>
              <a:rPr lang="en-US" dirty="0"/>
              <a:t>result of an external mechanical force applied to the cranium and the intracranial contents </a:t>
            </a:r>
            <a:endParaRPr lang="en-US" dirty="0" smtClean="0"/>
          </a:p>
          <a:p>
            <a:r>
              <a:rPr lang="en-US" dirty="0"/>
              <a:t>associated diminished or altered state of consciousness</a:t>
            </a:r>
            <a:endParaRPr lang="en-US" dirty="0" smtClean="0"/>
          </a:p>
          <a:p>
            <a:r>
              <a:rPr lang="en-US" dirty="0" smtClean="0"/>
              <a:t>leads </a:t>
            </a:r>
            <a:r>
              <a:rPr lang="en-US" dirty="0"/>
              <a:t>to temporary or permanent impairments, functional disability, or psychosocial </a:t>
            </a:r>
            <a:r>
              <a:rPr lang="en-US" dirty="0" smtClean="0"/>
              <a:t>maladjustment </a:t>
            </a:r>
          </a:p>
          <a:p>
            <a:r>
              <a:rPr lang="en-US" dirty="0" smtClean="0"/>
              <a:t>manifest </a:t>
            </a:r>
            <a:r>
              <a:rPr lang="en-US" dirty="0"/>
              <a:t>clinically from concussion to coma and </a:t>
            </a:r>
            <a:r>
              <a:rPr lang="en-US" dirty="0" smtClean="0"/>
              <a:t>death</a:t>
            </a:r>
          </a:p>
          <a:p>
            <a:r>
              <a:rPr lang="en-US" dirty="0"/>
              <a:t>definition of TBI has not been consistent and tends to vary according to specialties and circumstances </a:t>
            </a:r>
            <a:r>
              <a:rPr lang="en-US" dirty="0" smtClean="0"/>
              <a:t> </a:t>
            </a:r>
            <a:endParaRPr lang="en-US" dirty="0"/>
          </a:p>
        </p:txBody>
      </p:sp>
    </p:spTree>
    <p:extLst>
      <p:ext uri="{BB962C8B-B14F-4D97-AF65-F5344CB8AC3E}">
        <p14:creationId xmlns:p14="http://schemas.microsoft.com/office/powerpoint/2010/main" val="414012974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Mechanisms of cytotoxic edema</a:t>
            </a:r>
            <a:endParaRPr lang="en-US" sz="4000" dirty="0"/>
          </a:p>
        </p:txBody>
      </p:sp>
      <p:sp>
        <p:nvSpPr>
          <p:cNvPr id="3" name="Content Placeholder 2"/>
          <p:cNvSpPr>
            <a:spLocks noGrp="1"/>
          </p:cNvSpPr>
          <p:nvPr>
            <p:ph idx="1"/>
          </p:nvPr>
        </p:nvSpPr>
        <p:spPr>
          <a:xfrm>
            <a:off x="762000" y="929331"/>
            <a:ext cx="7543800" cy="3886200"/>
          </a:xfrm>
        </p:spPr>
        <p:txBody>
          <a:bodyPr/>
          <a:lstStyle/>
          <a:p>
            <a:pPr marL="457200" indent="-457200">
              <a:buFont typeface="+mj-lt"/>
              <a:buAutoNum type="arabicPeriod"/>
            </a:pPr>
            <a:r>
              <a:rPr lang="en-US" sz="2600" dirty="0" err="1" smtClean="0"/>
              <a:t>Aquaporins</a:t>
            </a:r>
            <a:r>
              <a:rPr lang="en-US" sz="2600" dirty="0" smtClean="0"/>
              <a:t>-likely passive</a:t>
            </a:r>
          </a:p>
          <a:p>
            <a:pPr marL="457200" indent="-457200">
              <a:buFont typeface="+mj-lt"/>
              <a:buAutoNum type="arabicPeriod"/>
            </a:pPr>
            <a:r>
              <a:rPr lang="en-US" sz="2600" dirty="0" smtClean="0"/>
              <a:t>Accumulations of CO2, resultant exchange of H</a:t>
            </a:r>
            <a:r>
              <a:rPr lang="en-US" sz="2600" baseline="30000" dirty="0" smtClean="0"/>
              <a:t>+</a:t>
            </a:r>
            <a:r>
              <a:rPr lang="en-US" sz="2600" dirty="0" smtClean="0"/>
              <a:t> and HCO</a:t>
            </a:r>
            <a:r>
              <a:rPr lang="en-US" sz="2600" baseline="-25000" dirty="0" smtClean="0"/>
              <a:t>3</a:t>
            </a:r>
            <a:r>
              <a:rPr lang="en-US" sz="2600" baseline="30000" dirty="0" smtClean="0"/>
              <a:t>-</a:t>
            </a:r>
            <a:r>
              <a:rPr lang="en-US" sz="2600" dirty="0" smtClean="0"/>
              <a:t> for Na</a:t>
            </a:r>
            <a:r>
              <a:rPr lang="en-US" sz="2600" baseline="30000" dirty="0" smtClean="0"/>
              <a:t>+</a:t>
            </a:r>
            <a:r>
              <a:rPr lang="en-US" sz="2600" dirty="0" smtClean="0"/>
              <a:t> and </a:t>
            </a:r>
            <a:r>
              <a:rPr lang="en-US" sz="2600" dirty="0" err="1" smtClean="0"/>
              <a:t>Cl</a:t>
            </a:r>
            <a:r>
              <a:rPr lang="en-US" sz="2600" baseline="30000" dirty="0" smtClean="0"/>
              <a:t>-</a:t>
            </a:r>
          </a:p>
          <a:p>
            <a:pPr marL="457200" indent="-457200">
              <a:buFont typeface="+mj-lt"/>
              <a:buAutoNum type="arabicPeriod"/>
            </a:pPr>
            <a:r>
              <a:rPr lang="en-US" sz="2600" dirty="0" smtClean="0"/>
              <a:t>Ischemia leading to breakdown of glycogen into osmotic bi-products</a:t>
            </a:r>
          </a:p>
          <a:p>
            <a:pPr marL="457200" indent="-457200">
              <a:buFont typeface="+mj-lt"/>
              <a:buAutoNum type="arabicPeriod"/>
            </a:pPr>
            <a:r>
              <a:rPr lang="en-US" sz="2600" dirty="0" smtClean="0"/>
              <a:t>ROS increasing cellular permeability</a:t>
            </a:r>
          </a:p>
          <a:p>
            <a:pPr marL="457200" indent="-457200">
              <a:buFont typeface="+mj-lt"/>
              <a:buAutoNum type="arabicPeriod"/>
            </a:pPr>
            <a:r>
              <a:rPr lang="en-US" sz="2600" dirty="0" smtClean="0"/>
              <a:t>Ion pump failure leading to accumulations of </a:t>
            </a:r>
            <a:r>
              <a:rPr lang="en-US" sz="2600" dirty="0"/>
              <a:t>Na</a:t>
            </a:r>
            <a:r>
              <a:rPr lang="en-US" sz="2600" baseline="30000" dirty="0"/>
              <a:t>+</a:t>
            </a:r>
            <a:r>
              <a:rPr lang="en-US" sz="2600" dirty="0"/>
              <a:t> and </a:t>
            </a:r>
            <a:r>
              <a:rPr lang="en-US" sz="2600" dirty="0" err="1"/>
              <a:t>Cl</a:t>
            </a:r>
            <a:r>
              <a:rPr lang="en-US" sz="2600" baseline="30000" dirty="0" smtClean="0"/>
              <a:t>-</a:t>
            </a:r>
            <a:endParaRPr lang="en-US" sz="2600" dirty="0" smtClean="0"/>
          </a:p>
          <a:p>
            <a:pPr marL="457200" indent="-457200">
              <a:buFont typeface="+mj-lt"/>
              <a:buAutoNum type="arabicPeriod"/>
            </a:pPr>
            <a:endParaRPr lang="en-US" dirty="0"/>
          </a:p>
        </p:txBody>
      </p:sp>
      <p:pic>
        <p:nvPicPr>
          <p:cNvPr id="5" name="Picture 4"/>
          <p:cNvPicPr>
            <a:picLocks noChangeAspect="1"/>
          </p:cNvPicPr>
          <p:nvPr/>
        </p:nvPicPr>
        <p:blipFill>
          <a:blip r:embed="rId2"/>
          <a:stretch>
            <a:fillRect/>
          </a:stretch>
        </p:blipFill>
        <p:spPr>
          <a:xfrm>
            <a:off x="593790" y="929330"/>
            <a:ext cx="7863187" cy="5242869"/>
          </a:xfrm>
          <a:prstGeom prst="rect">
            <a:avLst/>
          </a:prstGeom>
          <a:solidFill>
            <a:schemeClr val="bg1"/>
          </a:solidFill>
        </p:spPr>
      </p:pic>
    </p:spTree>
    <p:extLst>
      <p:ext uri="{BB962C8B-B14F-4D97-AF65-F5344CB8AC3E}">
        <p14:creationId xmlns:p14="http://schemas.microsoft.com/office/powerpoint/2010/main" val="25483586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096750"/>
            <a:ext cx="6781800" cy="1075449"/>
          </a:xfrm>
        </p:spPr>
        <p:txBody>
          <a:bodyPr>
            <a:normAutofit/>
          </a:bodyPr>
          <a:lstStyle/>
          <a:p>
            <a:r>
              <a:rPr lang="en-US" sz="4000" dirty="0" err="1" smtClean="0"/>
              <a:t>Vasogenic</a:t>
            </a:r>
            <a:r>
              <a:rPr lang="en-US" sz="4000" dirty="0" smtClean="0"/>
              <a:t> edema</a:t>
            </a:r>
            <a:endParaRPr lang="en-US" sz="4000" dirty="0"/>
          </a:p>
        </p:txBody>
      </p:sp>
      <p:sp>
        <p:nvSpPr>
          <p:cNvPr id="3" name="Content Placeholder 2"/>
          <p:cNvSpPr>
            <a:spLocks noGrp="1"/>
          </p:cNvSpPr>
          <p:nvPr>
            <p:ph idx="1"/>
          </p:nvPr>
        </p:nvSpPr>
        <p:spPr/>
        <p:txBody>
          <a:bodyPr>
            <a:normAutofit/>
          </a:bodyPr>
          <a:lstStyle/>
          <a:p>
            <a:r>
              <a:rPr lang="en-US" sz="2600" dirty="0" smtClean="0"/>
              <a:t>Frequency and contribution in TBI is unclear</a:t>
            </a:r>
          </a:p>
          <a:p>
            <a:r>
              <a:rPr lang="en-US" sz="2600" dirty="0" smtClean="0"/>
              <a:t>Primary etiology is breakdown of BBB</a:t>
            </a:r>
            <a:r>
              <a:rPr lang="en-US" sz="2600" dirty="0" smtClean="0">
                <a:sym typeface="Wingdings"/>
              </a:rPr>
              <a:t> that includes plasma proteins</a:t>
            </a:r>
          </a:p>
          <a:p>
            <a:r>
              <a:rPr lang="en-US" sz="2600" dirty="0" smtClean="0">
                <a:sym typeface="Wingdings"/>
              </a:rPr>
              <a:t>Accumulation of fluid within the </a:t>
            </a:r>
            <a:r>
              <a:rPr lang="en-US" sz="2600" b="1" dirty="0" smtClean="0">
                <a:sym typeface="Wingdings"/>
              </a:rPr>
              <a:t>white matter</a:t>
            </a:r>
            <a:endParaRPr lang="en-US" sz="2600" dirty="0" smtClean="0">
              <a:sym typeface="Wingdings"/>
            </a:endParaRPr>
          </a:p>
          <a:p>
            <a:r>
              <a:rPr lang="en-US" sz="2600" dirty="0" smtClean="0">
                <a:sym typeface="Wingdings"/>
              </a:rPr>
              <a:t>May also see cellular swelling (astrocytes) due to uptake of </a:t>
            </a:r>
            <a:r>
              <a:rPr lang="en-US" sz="2600" dirty="0" err="1" smtClean="0">
                <a:sym typeface="Wingdings"/>
              </a:rPr>
              <a:t>extravasated</a:t>
            </a:r>
            <a:r>
              <a:rPr lang="en-US" sz="2600" dirty="0" smtClean="0">
                <a:sym typeface="Wingdings"/>
              </a:rPr>
              <a:t> proteins</a:t>
            </a:r>
            <a:endParaRPr lang="en-US" sz="2600" dirty="0"/>
          </a:p>
        </p:txBody>
      </p:sp>
      <p:pic>
        <p:nvPicPr>
          <p:cNvPr id="6" name="Picture 5"/>
          <p:cNvPicPr>
            <a:picLocks noChangeAspect="1"/>
          </p:cNvPicPr>
          <p:nvPr/>
        </p:nvPicPr>
        <p:blipFill>
          <a:blip r:embed="rId2"/>
          <a:stretch>
            <a:fillRect/>
          </a:stretch>
        </p:blipFill>
        <p:spPr>
          <a:xfrm>
            <a:off x="5518748" y="3952572"/>
            <a:ext cx="3249053" cy="1857375"/>
          </a:xfrm>
          <a:prstGeom prst="rect">
            <a:avLst/>
          </a:prstGeom>
        </p:spPr>
      </p:pic>
    </p:spTree>
    <p:extLst>
      <p:ext uri="{BB962C8B-B14F-4D97-AF65-F5344CB8AC3E}">
        <p14:creationId xmlns:p14="http://schemas.microsoft.com/office/powerpoint/2010/main" val="64231180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Consequences of edema</a:t>
            </a:r>
            <a:endParaRPr lang="en-US" sz="4000" dirty="0"/>
          </a:p>
        </p:txBody>
      </p:sp>
      <p:sp>
        <p:nvSpPr>
          <p:cNvPr id="3" name="Content Placeholder 2"/>
          <p:cNvSpPr>
            <a:spLocks noGrp="1"/>
          </p:cNvSpPr>
          <p:nvPr>
            <p:ph idx="1"/>
          </p:nvPr>
        </p:nvSpPr>
        <p:spPr/>
        <p:txBody>
          <a:bodyPr>
            <a:normAutofit/>
          </a:bodyPr>
          <a:lstStyle/>
          <a:p>
            <a:r>
              <a:rPr lang="en-US" sz="2600" dirty="0" smtClean="0"/>
              <a:t>Increased ICP</a:t>
            </a:r>
          </a:p>
          <a:p>
            <a:r>
              <a:rPr lang="en-US" sz="2600" dirty="0" smtClean="0"/>
              <a:t>Depolarization of cells</a:t>
            </a:r>
          </a:p>
          <a:p>
            <a:r>
              <a:rPr lang="en-US" sz="2600" dirty="0" smtClean="0"/>
              <a:t>Stimulation of </a:t>
            </a:r>
            <a:r>
              <a:rPr lang="en-US" sz="2600" dirty="0" err="1" smtClean="0"/>
              <a:t>Ca</a:t>
            </a:r>
            <a:r>
              <a:rPr lang="en-US" sz="2600" baseline="30000" dirty="0" smtClean="0"/>
              <a:t>++ </a:t>
            </a:r>
            <a:r>
              <a:rPr lang="en-US" sz="2600" dirty="0" smtClean="0"/>
              <a:t>channel allowing influx</a:t>
            </a:r>
          </a:p>
          <a:p>
            <a:r>
              <a:rPr lang="en-US" sz="2600" dirty="0" smtClean="0"/>
              <a:t>Increase release of excitatory NT</a:t>
            </a:r>
          </a:p>
          <a:p>
            <a:r>
              <a:rPr lang="en-US" sz="2600" dirty="0" smtClean="0"/>
              <a:t>Decreased uptake of excitatory NT</a:t>
            </a:r>
            <a:endParaRPr lang="en-US" sz="2600" dirty="0"/>
          </a:p>
        </p:txBody>
      </p:sp>
    </p:spTree>
    <p:extLst>
      <p:ext uri="{BB962C8B-B14F-4D97-AF65-F5344CB8AC3E}">
        <p14:creationId xmlns:p14="http://schemas.microsoft.com/office/powerpoint/2010/main" val="39249777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smtClean="0"/>
              <a:t>Intracranial pressure dynamics</a:t>
            </a:r>
            <a:endParaRPr lang="en-US" sz="4000" dirty="0"/>
          </a:p>
        </p:txBody>
      </p:sp>
      <p:sp>
        <p:nvSpPr>
          <p:cNvPr id="5" name="Content Placeholder 4"/>
          <p:cNvSpPr>
            <a:spLocks noGrp="1"/>
          </p:cNvSpPr>
          <p:nvPr>
            <p:ph idx="1"/>
          </p:nvPr>
        </p:nvSpPr>
        <p:spPr>
          <a:xfrm>
            <a:off x="762000" y="685800"/>
            <a:ext cx="7543800" cy="3106322"/>
          </a:xfrm>
        </p:spPr>
        <p:txBody>
          <a:bodyPr/>
          <a:lstStyle/>
          <a:p>
            <a:r>
              <a:rPr lang="en-US" sz="2800" dirty="0"/>
              <a:t>Normal ICP for dogs and cats is between 5 and 12 mmHg</a:t>
            </a:r>
          </a:p>
          <a:p>
            <a:r>
              <a:rPr lang="en-US" sz="2800" dirty="0"/>
              <a:t>Normal contents include brain </a:t>
            </a:r>
            <a:r>
              <a:rPr lang="en-US" sz="2800" dirty="0" err="1"/>
              <a:t>paranchyma</a:t>
            </a:r>
            <a:r>
              <a:rPr lang="en-US" sz="2800" dirty="0"/>
              <a:t>, blood and CSF, normally in equilibrium, where ICP remains constant</a:t>
            </a:r>
          </a:p>
          <a:p>
            <a:pPr marL="0" indent="0">
              <a:buNone/>
            </a:pPr>
            <a:endParaRPr lang="en-US" dirty="0"/>
          </a:p>
        </p:txBody>
      </p:sp>
      <p:sp>
        <p:nvSpPr>
          <p:cNvPr id="6" name="TextBox 5"/>
          <p:cNvSpPr txBox="1"/>
          <p:nvPr/>
        </p:nvSpPr>
        <p:spPr>
          <a:xfrm>
            <a:off x="762000" y="3339850"/>
            <a:ext cx="7543800"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sz="4800" b="1" dirty="0" err="1" smtClean="0">
                <a:solidFill>
                  <a:schemeClr val="bg1"/>
                </a:solidFill>
              </a:rPr>
              <a:t>Monro</a:t>
            </a:r>
            <a:r>
              <a:rPr lang="en-US" sz="4800" b="1" dirty="0" smtClean="0">
                <a:solidFill>
                  <a:schemeClr val="bg1"/>
                </a:solidFill>
              </a:rPr>
              <a:t>-Kellie Doctrine</a:t>
            </a:r>
            <a:endParaRPr lang="en-US" sz="4800" b="1" dirty="0">
              <a:solidFill>
                <a:schemeClr val="bg1"/>
              </a:solidFill>
            </a:endParaRPr>
          </a:p>
        </p:txBody>
      </p:sp>
    </p:spTree>
    <p:extLst>
      <p:ext uri="{BB962C8B-B14F-4D97-AF65-F5344CB8AC3E}">
        <p14:creationId xmlns:p14="http://schemas.microsoft.com/office/powerpoint/2010/main" val="35175793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err="1" smtClean="0"/>
              <a:t>Monro</a:t>
            </a:r>
            <a:r>
              <a:rPr lang="en-US" sz="4000" dirty="0" smtClean="0"/>
              <a:t>-Kellie Doctrine</a:t>
            </a:r>
            <a:endParaRPr lang="en-US" sz="4000" dirty="0"/>
          </a:p>
        </p:txBody>
      </p:sp>
      <p:sp>
        <p:nvSpPr>
          <p:cNvPr id="3" name="Content Placeholder 2"/>
          <p:cNvSpPr>
            <a:spLocks noGrp="1"/>
          </p:cNvSpPr>
          <p:nvPr>
            <p:ph idx="1"/>
          </p:nvPr>
        </p:nvSpPr>
        <p:spPr>
          <a:xfrm>
            <a:off x="382722" y="685800"/>
            <a:ext cx="8628629" cy="3886200"/>
          </a:xfrm>
        </p:spPr>
        <p:txBody>
          <a:bodyPr>
            <a:normAutofit/>
          </a:bodyPr>
          <a:lstStyle/>
          <a:p>
            <a:pPr marL="0" indent="0" algn="ctr">
              <a:buNone/>
            </a:pPr>
            <a:endParaRPr lang="en-US" sz="3200" dirty="0"/>
          </a:p>
          <a:p>
            <a:pPr marL="0" indent="0" algn="ctr">
              <a:buNone/>
            </a:pPr>
            <a:r>
              <a:rPr lang="en-US" sz="3600" b="1" dirty="0" err="1" smtClean="0"/>
              <a:t>V</a:t>
            </a:r>
            <a:r>
              <a:rPr lang="en-US" sz="3600" b="1" baseline="-25000" dirty="0" err="1" smtClean="0"/>
              <a:t>intracranial</a:t>
            </a:r>
            <a:r>
              <a:rPr lang="en-US" sz="3600" b="1" dirty="0" smtClean="0"/>
              <a:t>=</a:t>
            </a:r>
            <a:r>
              <a:rPr lang="en-US" sz="3600" b="1" dirty="0" err="1" smtClean="0"/>
              <a:t>V</a:t>
            </a:r>
            <a:r>
              <a:rPr lang="en-US" sz="3400" b="1" baseline="-25000" dirty="0" err="1" smtClean="0"/>
              <a:t>brain</a:t>
            </a:r>
            <a:r>
              <a:rPr lang="en-US" sz="3600" b="1" dirty="0" smtClean="0"/>
              <a:t> + V</a:t>
            </a:r>
            <a:r>
              <a:rPr lang="en-US" sz="3400" b="1" baseline="-25000" dirty="0" smtClean="0"/>
              <a:t>CSF</a:t>
            </a:r>
            <a:r>
              <a:rPr lang="en-US" sz="3600" b="1" dirty="0" smtClean="0"/>
              <a:t> + </a:t>
            </a:r>
            <a:r>
              <a:rPr lang="en-US" sz="3600" b="1" dirty="0" err="1" smtClean="0"/>
              <a:t>V</a:t>
            </a:r>
            <a:r>
              <a:rPr lang="en-US" sz="3400" b="1" baseline="-25000" dirty="0" err="1" smtClean="0"/>
              <a:t>blood</a:t>
            </a:r>
            <a:r>
              <a:rPr lang="en-US" sz="3600" b="1" dirty="0" smtClean="0"/>
              <a:t> + </a:t>
            </a:r>
            <a:r>
              <a:rPr lang="en-US" sz="3600" b="1" dirty="0" err="1" smtClean="0"/>
              <a:t>V</a:t>
            </a:r>
            <a:r>
              <a:rPr lang="en-US" sz="3400" b="1" baseline="-25000" dirty="0" err="1" smtClean="0"/>
              <a:t>mass</a:t>
            </a:r>
            <a:r>
              <a:rPr lang="en-US" sz="3600" b="1" baseline="-25000" dirty="0" smtClean="0"/>
              <a:t> </a:t>
            </a:r>
            <a:r>
              <a:rPr lang="en-US" sz="3400" b="1" baseline="-25000" dirty="0" smtClean="0"/>
              <a:t>lesion</a:t>
            </a:r>
            <a:endParaRPr lang="en-US" sz="3400" b="1" dirty="0"/>
          </a:p>
        </p:txBody>
      </p:sp>
    </p:spTree>
    <p:extLst>
      <p:ext uri="{BB962C8B-B14F-4D97-AF65-F5344CB8AC3E}">
        <p14:creationId xmlns:p14="http://schemas.microsoft.com/office/powerpoint/2010/main" val="380384763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Intracranial compliance</a:t>
            </a:r>
            <a:endParaRPr lang="en-US" sz="4000" dirty="0"/>
          </a:p>
        </p:txBody>
      </p:sp>
      <p:sp>
        <p:nvSpPr>
          <p:cNvPr id="3" name="Content Placeholder 2"/>
          <p:cNvSpPr>
            <a:spLocks noGrp="1"/>
          </p:cNvSpPr>
          <p:nvPr>
            <p:ph idx="1"/>
          </p:nvPr>
        </p:nvSpPr>
        <p:spPr>
          <a:xfrm>
            <a:off x="762000" y="1026308"/>
            <a:ext cx="7543800" cy="3896492"/>
          </a:xfrm>
        </p:spPr>
        <p:txBody>
          <a:bodyPr/>
          <a:lstStyle/>
          <a:p>
            <a:r>
              <a:rPr lang="en-US" sz="2800" dirty="0" smtClean="0">
                <a:solidFill>
                  <a:schemeClr val="tx1"/>
                </a:solidFill>
              </a:rPr>
              <a:t>Initial </a:t>
            </a:r>
            <a:r>
              <a:rPr lang="en-US" sz="2800" dirty="0">
                <a:solidFill>
                  <a:schemeClr val="tx1"/>
                </a:solidFill>
              </a:rPr>
              <a:t>accommodation or volume buffering </a:t>
            </a:r>
            <a:endParaRPr lang="en-US" sz="2800" dirty="0" smtClean="0">
              <a:solidFill>
                <a:schemeClr val="tx1"/>
              </a:solidFill>
            </a:endParaRPr>
          </a:p>
          <a:p>
            <a:r>
              <a:rPr lang="en-US" sz="2800" dirty="0">
                <a:solidFill>
                  <a:schemeClr val="tx1"/>
                </a:solidFill>
              </a:rPr>
              <a:t>A</a:t>
            </a:r>
            <a:r>
              <a:rPr lang="en-US" sz="2800" dirty="0" smtClean="0">
                <a:solidFill>
                  <a:schemeClr val="tx1"/>
                </a:solidFill>
              </a:rPr>
              <a:t>ccomplished </a:t>
            </a:r>
            <a:r>
              <a:rPr lang="en-US" sz="2800" dirty="0">
                <a:solidFill>
                  <a:schemeClr val="tx1"/>
                </a:solidFill>
              </a:rPr>
              <a:t>by fluid shifts in the brain vasculature and CSF pathways</a:t>
            </a:r>
          </a:p>
          <a:p>
            <a:r>
              <a:rPr lang="en-US" sz="2800" dirty="0" smtClean="0">
                <a:solidFill>
                  <a:schemeClr val="tx1"/>
                </a:solidFill>
              </a:rPr>
              <a:t>Limited buffering capacity</a:t>
            </a:r>
          </a:p>
          <a:p>
            <a:r>
              <a:rPr lang="en-US" sz="2800" dirty="0">
                <a:solidFill>
                  <a:schemeClr val="tx1"/>
                </a:solidFill>
              </a:rPr>
              <a:t>A</a:t>
            </a:r>
            <a:r>
              <a:rPr lang="en-US" sz="2800" dirty="0" smtClean="0">
                <a:solidFill>
                  <a:schemeClr val="tx1"/>
                </a:solidFill>
              </a:rPr>
              <a:t>s </a:t>
            </a:r>
            <a:r>
              <a:rPr lang="en-US" sz="2800" dirty="0">
                <a:solidFill>
                  <a:schemeClr val="tx1"/>
                </a:solidFill>
              </a:rPr>
              <a:t>ICP </a:t>
            </a:r>
            <a:r>
              <a:rPr lang="en-US" sz="2800" dirty="0" smtClean="0">
                <a:solidFill>
                  <a:schemeClr val="tx1"/>
                </a:solidFill>
              </a:rPr>
              <a:t>increases compliance decreases </a:t>
            </a:r>
          </a:p>
          <a:p>
            <a:r>
              <a:rPr lang="en-US" sz="2800" dirty="0" smtClean="0">
                <a:solidFill>
                  <a:schemeClr val="tx1"/>
                </a:solidFill>
              </a:rPr>
              <a:t>If </a:t>
            </a:r>
            <a:r>
              <a:rPr lang="en-US" sz="2800" dirty="0">
                <a:solidFill>
                  <a:schemeClr val="tx1"/>
                </a:solidFill>
              </a:rPr>
              <a:t>ICP increases beyond the limits of the compensatory mechanisms cerebral perfusion is compromised and ischemia of brain tissue occurs</a:t>
            </a:r>
          </a:p>
          <a:p>
            <a:endParaRPr lang="en-US" dirty="0"/>
          </a:p>
        </p:txBody>
      </p:sp>
    </p:spTree>
    <p:extLst>
      <p:ext uri="{BB962C8B-B14F-4D97-AF65-F5344CB8AC3E}">
        <p14:creationId xmlns:p14="http://schemas.microsoft.com/office/powerpoint/2010/main" val="346552570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CBV</a:t>
            </a:r>
            <a:endParaRPr lang="en-US" sz="4000" dirty="0"/>
          </a:p>
        </p:txBody>
      </p:sp>
      <p:sp>
        <p:nvSpPr>
          <p:cNvPr id="3" name="Content Placeholder 2"/>
          <p:cNvSpPr>
            <a:spLocks noGrp="1"/>
          </p:cNvSpPr>
          <p:nvPr>
            <p:ph idx="1"/>
          </p:nvPr>
        </p:nvSpPr>
        <p:spPr/>
        <p:txBody>
          <a:bodyPr>
            <a:normAutofit/>
          </a:bodyPr>
          <a:lstStyle/>
          <a:p>
            <a:r>
              <a:rPr lang="en-US" sz="2800" dirty="0" smtClean="0"/>
              <a:t>Only component capable of rapid changes in volume</a:t>
            </a:r>
          </a:p>
          <a:p>
            <a:r>
              <a:rPr lang="en-US" sz="2800" dirty="0"/>
              <a:t>P</a:t>
            </a:r>
            <a:r>
              <a:rPr lang="en-US" sz="2800" dirty="0" smtClean="0"/>
              <a:t>oor intracranial compliance: small changes in CBV will lead to significant increases in ICP</a:t>
            </a:r>
          </a:p>
          <a:p>
            <a:r>
              <a:rPr lang="en-US" sz="2800" dirty="0" smtClean="0"/>
              <a:t>Therefore management of CBV is very important in trauma</a:t>
            </a:r>
            <a:endParaRPr lang="en-US" sz="2800" dirty="0"/>
          </a:p>
        </p:txBody>
      </p:sp>
      <p:pic>
        <p:nvPicPr>
          <p:cNvPr id="6" name="Picture 5"/>
          <p:cNvPicPr>
            <a:picLocks noChangeAspect="1"/>
          </p:cNvPicPr>
          <p:nvPr/>
        </p:nvPicPr>
        <p:blipFill>
          <a:blip r:embed="rId3"/>
          <a:stretch>
            <a:fillRect/>
          </a:stretch>
        </p:blipFill>
        <p:spPr>
          <a:xfrm>
            <a:off x="4575262" y="4069828"/>
            <a:ext cx="3730538" cy="1873338"/>
          </a:xfrm>
          <a:prstGeom prst="rect">
            <a:avLst/>
          </a:prstGeom>
        </p:spPr>
      </p:pic>
    </p:spTree>
    <p:extLst>
      <p:ext uri="{BB962C8B-B14F-4D97-AF65-F5344CB8AC3E}">
        <p14:creationId xmlns:p14="http://schemas.microsoft.com/office/powerpoint/2010/main" val="331212874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Cerebral blood flow/volume (CBF)</a:t>
            </a:r>
            <a:endParaRPr lang="en-US" sz="4000" dirty="0"/>
          </a:p>
        </p:txBody>
      </p:sp>
      <p:sp>
        <p:nvSpPr>
          <p:cNvPr id="3" name="Content Placeholder 2"/>
          <p:cNvSpPr>
            <a:spLocks noGrp="1"/>
          </p:cNvSpPr>
          <p:nvPr>
            <p:ph idx="1"/>
          </p:nvPr>
        </p:nvSpPr>
        <p:spPr>
          <a:xfrm>
            <a:off x="762000" y="529244"/>
            <a:ext cx="7543800" cy="3106322"/>
          </a:xfrm>
        </p:spPr>
        <p:txBody>
          <a:bodyPr>
            <a:normAutofit/>
          </a:bodyPr>
          <a:lstStyle/>
          <a:p>
            <a:r>
              <a:rPr lang="en-US" sz="2800" dirty="0"/>
              <a:t>CBF: volume of blood that traverses the cerebral vasculature per unit </a:t>
            </a:r>
            <a:r>
              <a:rPr lang="en-US" sz="2800" dirty="0" smtClean="0"/>
              <a:t>time</a:t>
            </a:r>
          </a:p>
          <a:p>
            <a:r>
              <a:rPr lang="en-US" sz="2800" dirty="0" smtClean="0"/>
              <a:t>Carries </a:t>
            </a:r>
            <a:r>
              <a:rPr lang="en-US" sz="2800" dirty="0"/>
              <a:t>all oxygen and nutritional </a:t>
            </a:r>
            <a:r>
              <a:rPr lang="en-US" sz="2800" dirty="0" smtClean="0"/>
              <a:t>support</a:t>
            </a:r>
            <a:endParaRPr lang="en-US" sz="2800" dirty="0"/>
          </a:p>
          <a:p>
            <a:r>
              <a:rPr lang="en-US" sz="2800" dirty="0"/>
              <a:t>Cerebral perfusion pressure (CPP) is a primary determinant of cerebral blood flow (CBF</a:t>
            </a:r>
            <a:r>
              <a:rPr lang="en-US" sz="2800" dirty="0" smtClean="0"/>
              <a:t>)</a:t>
            </a:r>
            <a:endParaRPr lang="en-US" sz="2800" dirty="0"/>
          </a:p>
        </p:txBody>
      </p:sp>
      <p:sp>
        <p:nvSpPr>
          <p:cNvPr id="6" name="TextBox 5"/>
          <p:cNvSpPr txBox="1"/>
          <p:nvPr/>
        </p:nvSpPr>
        <p:spPr>
          <a:xfrm>
            <a:off x="1113372" y="3392036"/>
            <a:ext cx="6106148"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sz="4800" b="1" dirty="0"/>
              <a:t>CBF = CPP/CVR </a:t>
            </a:r>
          </a:p>
        </p:txBody>
      </p:sp>
      <p:sp>
        <p:nvSpPr>
          <p:cNvPr id="8" name="TextBox 7"/>
          <p:cNvSpPr txBox="1"/>
          <p:nvPr/>
        </p:nvSpPr>
        <p:spPr>
          <a:xfrm>
            <a:off x="1113372" y="3392036"/>
            <a:ext cx="6106148"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sz="4800" b="1" dirty="0" smtClean="0"/>
              <a:t> CPP = MAP - ICP</a:t>
            </a:r>
            <a:endParaRPr lang="en-US" sz="4800" b="1" dirty="0"/>
          </a:p>
        </p:txBody>
      </p:sp>
    </p:spTree>
    <p:extLst>
      <p:ext uri="{BB962C8B-B14F-4D97-AF65-F5344CB8AC3E}">
        <p14:creationId xmlns:p14="http://schemas.microsoft.com/office/powerpoint/2010/main" val="3905883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
                                        </p:tgtEl>
                                        <p:attrNameLst>
                                          <p:attrName>ppt_x</p:attrName>
                                          <p:attrName>ppt_y</p:attrName>
                                        </p:attrNameLst>
                                      </p:cBhvr>
                                    </p:animMotion>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xit" presetSubtype="0" fill="hold" grpId="1" nodeType="clickEffect">
                                  <p:stCondLst>
                                    <p:cond delay="0"/>
                                  </p:stCondLst>
                                  <p:childTnLst>
                                    <p:animEffect transition="out" filter="dissolve">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par>
                                <p:cTn id="15" presetID="5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Scale>
                                      <p:cBhvr>
                                        <p:cTn id="17"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8"/>
                                        </p:tgtEl>
                                        <p:attrNameLst>
                                          <p:attrName>ppt_x</p:attrName>
                                          <p:attrName>ppt_y</p:attrName>
                                        </p:attrNameLst>
                                      </p:cBhvr>
                                    </p:animMotion>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Regulatory factors</a:t>
            </a:r>
            <a:endParaRPr lang="en-US" sz="4000" dirty="0"/>
          </a:p>
        </p:txBody>
      </p:sp>
      <p:sp>
        <p:nvSpPr>
          <p:cNvPr id="4" name="Content Placeholder 3"/>
          <p:cNvSpPr>
            <a:spLocks noGrp="1"/>
          </p:cNvSpPr>
          <p:nvPr>
            <p:ph sz="half" idx="2"/>
          </p:nvPr>
        </p:nvSpPr>
        <p:spPr>
          <a:xfrm>
            <a:off x="4648200" y="1027083"/>
            <a:ext cx="3657600" cy="3349846"/>
          </a:xfrm>
        </p:spPr>
        <p:txBody>
          <a:bodyPr/>
          <a:lstStyle/>
          <a:p>
            <a:pPr marL="457200" indent="-457200">
              <a:buFont typeface="+mj-lt"/>
              <a:buAutoNum type="arabicPeriod"/>
            </a:pPr>
            <a:r>
              <a:rPr lang="en-US" dirty="0"/>
              <a:t>Blood </a:t>
            </a:r>
            <a:r>
              <a:rPr lang="en-US" dirty="0" smtClean="0"/>
              <a:t>pressure</a:t>
            </a:r>
          </a:p>
          <a:p>
            <a:pPr marL="457200" indent="-457200">
              <a:buFont typeface="+mj-lt"/>
              <a:buAutoNum type="arabicPeriod"/>
            </a:pPr>
            <a:r>
              <a:rPr lang="en-US" dirty="0" smtClean="0"/>
              <a:t>PaCO2</a:t>
            </a:r>
            <a:endParaRPr lang="en-US" dirty="0"/>
          </a:p>
          <a:p>
            <a:pPr marL="457200" indent="-457200">
              <a:buFont typeface="+mj-lt"/>
              <a:buAutoNum type="arabicPeriod"/>
            </a:pPr>
            <a:r>
              <a:rPr lang="en-US" dirty="0"/>
              <a:t>PaO2</a:t>
            </a:r>
          </a:p>
          <a:p>
            <a:pPr marL="457200" indent="-457200">
              <a:buFont typeface="+mj-lt"/>
              <a:buAutoNum type="arabicPeriod"/>
            </a:pPr>
            <a:r>
              <a:rPr lang="en-US" dirty="0" smtClean="0"/>
              <a:t>Cerebral </a:t>
            </a:r>
            <a:r>
              <a:rPr lang="en-US" dirty="0"/>
              <a:t>metabolism</a:t>
            </a:r>
          </a:p>
          <a:p>
            <a:pPr marL="457200" indent="-457200">
              <a:buFont typeface="+mj-lt"/>
              <a:buAutoNum type="arabicPeriod"/>
            </a:pPr>
            <a:r>
              <a:rPr lang="en-US" dirty="0"/>
              <a:t>Drugs </a:t>
            </a:r>
          </a:p>
        </p:txBody>
      </p:sp>
      <p:pic>
        <p:nvPicPr>
          <p:cNvPr id="7" name="Content Placeholder 6"/>
          <p:cNvPicPr>
            <a:picLocks noGrp="1" noChangeAspect="1"/>
          </p:cNvPicPr>
          <p:nvPr>
            <p:ph sz="half" idx="1"/>
          </p:nvPr>
        </p:nvPicPr>
        <p:blipFill>
          <a:blip r:embed="rId3"/>
          <a:srcRect l="12505" r="12505"/>
          <a:stretch>
            <a:fillRect/>
          </a:stretch>
        </p:blipFill>
        <p:spPr>
          <a:xfrm>
            <a:off x="762000" y="1027083"/>
            <a:ext cx="3517522" cy="3767328"/>
          </a:xfrm>
        </p:spPr>
      </p:pic>
    </p:spTree>
    <p:extLst>
      <p:ext uri="{BB962C8B-B14F-4D97-AF65-F5344CB8AC3E}">
        <p14:creationId xmlns:p14="http://schemas.microsoft.com/office/powerpoint/2010/main" val="383490977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903533" y="1185577"/>
            <a:ext cx="7059367" cy="4711345"/>
          </a:xfrm>
          <a:prstGeom prst="rect">
            <a:avLst/>
          </a:prstGeom>
        </p:spPr>
      </p:pic>
      <p:sp>
        <p:nvSpPr>
          <p:cNvPr id="4" name="TextBox 3"/>
          <p:cNvSpPr txBox="1"/>
          <p:nvPr/>
        </p:nvSpPr>
        <p:spPr>
          <a:xfrm>
            <a:off x="6575853" y="1750221"/>
            <a:ext cx="365325" cy="369332"/>
          </a:xfrm>
          <a:prstGeom prst="rect">
            <a:avLst/>
          </a:prstGeom>
          <a:solidFill>
            <a:schemeClr val="bg1">
              <a:lumMod val="95000"/>
            </a:schemeClr>
          </a:solidFill>
        </p:spPr>
        <p:txBody>
          <a:bodyPr wrap="square" rtlCol="0">
            <a:spAutoFit/>
          </a:bodyPr>
          <a:lstStyle/>
          <a:p>
            <a:endParaRPr lang="en-US" dirty="0"/>
          </a:p>
        </p:txBody>
      </p:sp>
      <p:sp>
        <p:nvSpPr>
          <p:cNvPr id="5" name="TextBox 4"/>
          <p:cNvSpPr txBox="1"/>
          <p:nvPr/>
        </p:nvSpPr>
        <p:spPr>
          <a:xfrm>
            <a:off x="7567448" y="2504887"/>
            <a:ext cx="395452" cy="382691"/>
          </a:xfrm>
          <a:prstGeom prst="rect">
            <a:avLst/>
          </a:prstGeom>
          <a:solidFill>
            <a:schemeClr val="bg1">
              <a:lumMod val="95000"/>
            </a:schemeClr>
          </a:solidFill>
        </p:spPr>
        <p:txBody>
          <a:bodyPr wrap="square" rtlCol="0">
            <a:spAutoFit/>
          </a:bodyPr>
          <a:lstStyle/>
          <a:p>
            <a:endParaRPr lang="en-US" dirty="0"/>
          </a:p>
        </p:txBody>
      </p:sp>
      <p:sp>
        <p:nvSpPr>
          <p:cNvPr id="6" name="TextBox 5"/>
          <p:cNvSpPr txBox="1"/>
          <p:nvPr/>
        </p:nvSpPr>
        <p:spPr>
          <a:xfrm>
            <a:off x="7706621" y="4115948"/>
            <a:ext cx="256280" cy="369332"/>
          </a:xfrm>
          <a:prstGeom prst="rect">
            <a:avLst/>
          </a:prstGeom>
          <a:solidFill>
            <a:srgbClr val="F2F2F2"/>
          </a:solidFill>
        </p:spPr>
        <p:txBody>
          <a:bodyPr wrap="square" rtlCol="0">
            <a:spAutoFit/>
          </a:bodyPr>
          <a:lstStyle/>
          <a:p>
            <a:endParaRPr lang="en-US" dirty="0"/>
          </a:p>
        </p:txBody>
      </p:sp>
      <p:sp>
        <p:nvSpPr>
          <p:cNvPr id="7" name="TextBox 6"/>
          <p:cNvSpPr txBox="1"/>
          <p:nvPr/>
        </p:nvSpPr>
        <p:spPr>
          <a:xfrm>
            <a:off x="4697037" y="4485280"/>
            <a:ext cx="295739" cy="369332"/>
          </a:xfrm>
          <a:prstGeom prst="rect">
            <a:avLst/>
          </a:prstGeom>
          <a:solidFill>
            <a:srgbClr val="F2F2F2"/>
          </a:solidFill>
        </p:spPr>
        <p:txBody>
          <a:bodyPr wrap="square" rtlCol="0">
            <a:spAutoFit/>
          </a:bodyPr>
          <a:lstStyle/>
          <a:p>
            <a:endParaRPr lang="en-US" dirty="0"/>
          </a:p>
        </p:txBody>
      </p:sp>
      <p:sp>
        <p:nvSpPr>
          <p:cNvPr id="2" name="TextBox 1"/>
          <p:cNvSpPr txBox="1"/>
          <p:nvPr/>
        </p:nvSpPr>
        <p:spPr>
          <a:xfrm>
            <a:off x="2418105" y="539247"/>
            <a:ext cx="4157748" cy="646331"/>
          </a:xfrm>
          <a:prstGeom prst="rect">
            <a:avLst/>
          </a:prstGeom>
          <a:noFill/>
          <a:ln>
            <a:solidFill>
              <a:srgbClr val="000000"/>
            </a:solidFill>
          </a:ln>
        </p:spPr>
        <p:txBody>
          <a:bodyPr wrap="square" rtlCol="0">
            <a:spAutoFit/>
          </a:bodyPr>
          <a:lstStyle/>
          <a:p>
            <a:pPr algn="ctr"/>
            <a:r>
              <a:rPr lang="en-US" sz="3600" b="1" dirty="0" err="1" smtClean="0"/>
              <a:t>Autoregulation</a:t>
            </a:r>
            <a:endParaRPr lang="en-US" sz="3600" b="1" dirty="0"/>
          </a:p>
        </p:txBody>
      </p:sp>
      <p:sp>
        <p:nvSpPr>
          <p:cNvPr id="8" name="Up Arrow 7"/>
          <p:cNvSpPr/>
          <p:nvPr/>
        </p:nvSpPr>
        <p:spPr>
          <a:xfrm>
            <a:off x="3096565" y="3899016"/>
            <a:ext cx="278343" cy="738664"/>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Up Arrow 8"/>
          <p:cNvSpPr/>
          <p:nvPr/>
        </p:nvSpPr>
        <p:spPr>
          <a:xfrm>
            <a:off x="5997601" y="3899016"/>
            <a:ext cx="278343" cy="738664"/>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85051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4000" dirty="0"/>
              <a:t>Subcategories</a:t>
            </a:r>
          </a:p>
        </p:txBody>
      </p:sp>
      <p:sp>
        <p:nvSpPr>
          <p:cNvPr id="3" name="Content Placeholder 2"/>
          <p:cNvSpPr>
            <a:spLocks noGrp="1"/>
          </p:cNvSpPr>
          <p:nvPr>
            <p:ph idx="1"/>
          </p:nvPr>
        </p:nvSpPr>
        <p:spPr>
          <a:xfrm>
            <a:off x="762000" y="685800"/>
            <a:ext cx="7543800" cy="4323976"/>
          </a:xfrm>
        </p:spPr>
        <p:txBody>
          <a:bodyPr>
            <a:normAutofit/>
          </a:bodyPr>
          <a:lstStyle/>
          <a:p>
            <a:r>
              <a:rPr lang="en-US" sz="2800" b="1" dirty="0"/>
              <a:t>P</a:t>
            </a:r>
            <a:r>
              <a:rPr lang="en-US" sz="2800" b="1" dirty="0" smtClean="0"/>
              <a:t>rimary </a:t>
            </a:r>
            <a:r>
              <a:rPr lang="en-US" sz="2800" b="1" dirty="0"/>
              <a:t>injury </a:t>
            </a:r>
            <a:endParaRPr lang="en-US" sz="2800" b="1" dirty="0" smtClean="0"/>
          </a:p>
          <a:p>
            <a:pPr lvl="1"/>
            <a:r>
              <a:rPr lang="en-US" sz="2600" dirty="0"/>
              <a:t>physical disruption of intracranial structures immediately following the </a:t>
            </a:r>
            <a:r>
              <a:rPr lang="en-US" sz="2600" dirty="0" smtClean="0"/>
              <a:t>trauma</a:t>
            </a:r>
          </a:p>
          <a:p>
            <a:r>
              <a:rPr lang="en-US" sz="2800" b="1" dirty="0" smtClean="0"/>
              <a:t>Secondary </a:t>
            </a:r>
            <a:r>
              <a:rPr lang="en-US" sz="2800" b="1" dirty="0"/>
              <a:t>injury </a:t>
            </a:r>
            <a:endParaRPr lang="en-US" sz="2800" b="1" dirty="0" smtClean="0"/>
          </a:p>
          <a:p>
            <a:pPr lvl="1"/>
            <a:r>
              <a:rPr lang="en-US" sz="2600" dirty="0" smtClean="0"/>
              <a:t>biologic cascades instigated immediately after impact</a:t>
            </a:r>
            <a:endParaRPr lang="en-US" sz="2600" dirty="0"/>
          </a:p>
        </p:txBody>
      </p:sp>
    </p:spTree>
    <p:extLst>
      <p:ext uri="{BB962C8B-B14F-4D97-AF65-F5344CB8AC3E}">
        <p14:creationId xmlns:p14="http://schemas.microsoft.com/office/powerpoint/2010/main" val="77210904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40" y="381639"/>
            <a:ext cx="8493120" cy="662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9pPr>
          </a:lstStyle>
          <a:p>
            <a:pPr algn="ctr"/>
            <a:r>
              <a:rPr lang="en-GB" sz="2300" b="1" dirty="0" err="1" smtClean="0">
                <a:latin typeface="Arial" charset="0"/>
              </a:rPr>
              <a:t>Autoregulation</a:t>
            </a:r>
            <a:r>
              <a:rPr lang="en-GB" sz="2300" b="1" dirty="0" smtClean="0">
                <a:latin typeface="Arial" charset="0"/>
              </a:rPr>
              <a:t> </a:t>
            </a:r>
            <a:r>
              <a:rPr lang="en-GB" sz="2300" b="1" dirty="0">
                <a:latin typeface="Arial" charset="0"/>
              </a:rPr>
              <a:t>of cerebral blood flow in a normal brain and </a:t>
            </a:r>
            <a:r>
              <a:rPr lang="en-GB" sz="2300" b="1" dirty="0" smtClean="0">
                <a:latin typeface="Arial" charset="0"/>
              </a:rPr>
              <a:t>with loss of </a:t>
            </a:r>
            <a:r>
              <a:rPr lang="en-GB" sz="2300" b="1" dirty="0" err="1" smtClean="0">
                <a:latin typeface="Arial" charset="0"/>
              </a:rPr>
              <a:t>autoregulation</a:t>
            </a:r>
            <a:r>
              <a:rPr lang="en-GB" sz="2300" b="1" dirty="0" smtClean="0">
                <a:latin typeface="Arial" charset="0"/>
              </a:rPr>
              <a:t>, as would occur with ischemia</a:t>
            </a:r>
            <a:endParaRPr lang="en-GB" sz="2300" b="1" dirty="0">
              <a:latin typeface="Arial"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1440" y="6254577"/>
            <a:ext cx="1896480" cy="3816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9120" y="1217654"/>
            <a:ext cx="6342707" cy="465528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6" name="Text Box 4"/>
          <p:cNvSpPr txBox="1">
            <a:spLocks noChangeArrowheads="1"/>
          </p:cNvSpPr>
          <p:nvPr/>
        </p:nvSpPr>
        <p:spPr bwMode="auto">
          <a:xfrm>
            <a:off x="1329121" y="5972308"/>
            <a:ext cx="3918240" cy="2318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9pPr>
          </a:lstStyle>
          <a:p>
            <a:r>
              <a:rPr lang="en-GB" sz="1100" b="1">
                <a:latin typeface="Arial" charset="0"/>
              </a:rPr>
              <a:t>Semplicini A , Calò L CMAJ 2005;172:625-626</a:t>
            </a:r>
          </a:p>
        </p:txBody>
      </p:sp>
      <p:sp>
        <p:nvSpPr>
          <p:cNvPr id="3077" name="Text Box 5"/>
          <p:cNvSpPr txBox="1">
            <a:spLocks noChangeArrowheads="1"/>
          </p:cNvSpPr>
          <p:nvPr/>
        </p:nvSpPr>
        <p:spPr bwMode="auto">
          <a:xfrm>
            <a:off x="97920" y="6613175"/>
            <a:ext cx="4930560" cy="3470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Lst>
              <a:defRPr sz="2400">
                <a:solidFill>
                  <a:srgbClr val="000000"/>
                </a:solidFill>
                <a:latin typeface="Times New Roman" charset="0"/>
                <a:ea typeface="ＭＳ Ｐゴシック" charset="0"/>
                <a:cs typeface="msgothic" charset="0"/>
              </a:defRPr>
            </a:lvl9pPr>
          </a:lstStyle>
          <a:p>
            <a:r>
              <a:rPr lang="en-GB" sz="900">
                <a:latin typeface="Arial" charset="0"/>
              </a:rPr>
              <a:t>©2005 by Canadian Medical Association</a:t>
            </a:r>
          </a:p>
        </p:txBody>
      </p:sp>
    </p:spTree>
    <p:extLst>
      <p:ext uri="{BB962C8B-B14F-4D97-AF65-F5344CB8AC3E}">
        <p14:creationId xmlns:p14="http://schemas.microsoft.com/office/powerpoint/2010/main" val="275466077"/>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Cushing’s Reflex</a:t>
            </a:r>
            <a:endParaRPr lang="en-US" sz="4000" dirty="0"/>
          </a:p>
        </p:txBody>
      </p:sp>
      <p:sp>
        <p:nvSpPr>
          <p:cNvPr id="3" name="Content Placeholder 2"/>
          <p:cNvSpPr>
            <a:spLocks noGrp="1"/>
          </p:cNvSpPr>
          <p:nvPr>
            <p:ph idx="1"/>
          </p:nvPr>
        </p:nvSpPr>
        <p:spPr>
          <a:xfrm>
            <a:off x="762000" y="685799"/>
            <a:ext cx="7543800" cy="4480531"/>
          </a:xfrm>
        </p:spPr>
        <p:txBody>
          <a:bodyPr>
            <a:normAutofit/>
          </a:bodyPr>
          <a:lstStyle/>
          <a:p>
            <a:r>
              <a:rPr lang="en-US" sz="2800" dirty="0"/>
              <a:t>Increases in ICP result in decreased </a:t>
            </a:r>
            <a:r>
              <a:rPr lang="en-US" sz="2800" dirty="0" smtClean="0"/>
              <a:t>CBF</a:t>
            </a:r>
          </a:p>
          <a:p>
            <a:r>
              <a:rPr lang="en-US" sz="2800" dirty="0"/>
              <a:t>I</a:t>
            </a:r>
            <a:r>
              <a:rPr lang="en-US" sz="2800" dirty="0" smtClean="0"/>
              <a:t>ncreased </a:t>
            </a:r>
            <a:r>
              <a:rPr lang="en-US" sz="2800" dirty="0"/>
              <a:t>CO2 that is locally sensed at the </a:t>
            </a:r>
            <a:r>
              <a:rPr lang="en-US" sz="2800" b="1" dirty="0"/>
              <a:t>vasomotor </a:t>
            </a:r>
            <a:r>
              <a:rPr lang="en-US" sz="2800" b="1" dirty="0" smtClean="0"/>
              <a:t>center</a:t>
            </a:r>
          </a:p>
          <a:p>
            <a:r>
              <a:rPr lang="en-US" sz="2800" dirty="0"/>
              <a:t>I</a:t>
            </a:r>
            <a:r>
              <a:rPr lang="en-US" sz="2800" dirty="0" smtClean="0"/>
              <a:t>nitiates </a:t>
            </a:r>
            <a:r>
              <a:rPr lang="en-US" sz="2800" dirty="0"/>
              <a:t>a </a:t>
            </a:r>
            <a:r>
              <a:rPr lang="en-US" sz="2800" dirty="0" smtClean="0"/>
              <a:t>SNS response </a:t>
            </a:r>
            <a:r>
              <a:rPr lang="en-US" sz="2800" dirty="0"/>
              <a:t>leading to an </a:t>
            </a:r>
            <a:r>
              <a:rPr lang="en-US" sz="2800" dirty="0" smtClean="0"/>
              <a:t>elevated MAP </a:t>
            </a:r>
            <a:r>
              <a:rPr lang="en-US" sz="2800" dirty="0"/>
              <a:t>in an attempt to increase </a:t>
            </a:r>
            <a:r>
              <a:rPr lang="en-US" sz="2800" dirty="0" smtClean="0"/>
              <a:t>CPP </a:t>
            </a:r>
          </a:p>
          <a:p>
            <a:r>
              <a:rPr lang="en-US" sz="2800" dirty="0" smtClean="0"/>
              <a:t>The systemic </a:t>
            </a:r>
            <a:r>
              <a:rPr lang="en-US" sz="2800" dirty="0"/>
              <a:t>hypertension is detected by </a:t>
            </a:r>
            <a:r>
              <a:rPr lang="en-US" sz="2800" b="1" dirty="0" smtClean="0"/>
              <a:t>baroreceptors</a:t>
            </a:r>
            <a:r>
              <a:rPr lang="en-US" sz="2800" dirty="0" smtClean="0"/>
              <a:t> </a:t>
            </a:r>
          </a:p>
          <a:p>
            <a:r>
              <a:rPr lang="en-US" sz="2800" dirty="0"/>
              <a:t>R</a:t>
            </a:r>
            <a:r>
              <a:rPr lang="en-US" sz="2800" dirty="0" smtClean="0"/>
              <a:t>eflex </a:t>
            </a:r>
            <a:r>
              <a:rPr lang="en-US" sz="2800" dirty="0" err="1" smtClean="0"/>
              <a:t>bradycardia</a:t>
            </a:r>
            <a:endParaRPr lang="en-US" sz="2800" dirty="0"/>
          </a:p>
        </p:txBody>
      </p:sp>
      <p:pic>
        <p:nvPicPr>
          <p:cNvPr id="4" name="Picture 3"/>
          <p:cNvPicPr>
            <a:picLocks noChangeAspect="1"/>
          </p:cNvPicPr>
          <p:nvPr/>
        </p:nvPicPr>
        <p:blipFill>
          <a:blip r:embed="rId3"/>
          <a:stretch>
            <a:fillRect/>
          </a:stretch>
        </p:blipFill>
        <p:spPr>
          <a:xfrm>
            <a:off x="2592069" y="1441719"/>
            <a:ext cx="3740233" cy="3291405"/>
          </a:xfrm>
          <a:prstGeom prst="rect">
            <a:avLst/>
          </a:prstGeom>
        </p:spPr>
      </p:pic>
    </p:spTree>
    <p:extLst>
      <p:ext uri="{BB962C8B-B14F-4D97-AF65-F5344CB8AC3E}">
        <p14:creationId xmlns:p14="http://schemas.microsoft.com/office/powerpoint/2010/main" val="18204295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Glucose Metabolism</a:t>
            </a:r>
            <a:endParaRPr lang="en-US" sz="4000" dirty="0"/>
          </a:p>
        </p:txBody>
      </p:sp>
      <p:sp>
        <p:nvSpPr>
          <p:cNvPr id="3" name="Content Placeholder 2"/>
          <p:cNvSpPr>
            <a:spLocks noGrp="1"/>
          </p:cNvSpPr>
          <p:nvPr>
            <p:ph idx="1"/>
          </p:nvPr>
        </p:nvSpPr>
        <p:spPr>
          <a:xfrm>
            <a:off x="762000" y="1217654"/>
            <a:ext cx="7101187" cy="4140023"/>
          </a:xfrm>
        </p:spPr>
        <p:txBody>
          <a:bodyPr>
            <a:normAutofit/>
          </a:bodyPr>
          <a:lstStyle/>
          <a:p>
            <a:r>
              <a:rPr lang="en-US" sz="2800" dirty="0" smtClean="0"/>
              <a:t>Increased glucose utilization  (30 min-4 </a:t>
            </a:r>
            <a:r>
              <a:rPr lang="en-US" sz="2800" dirty="0" err="1" smtClean="0"/>
              <a:t>hrs</a:t>
            </a:r>
            <a:r>
              <a:rPr lang="en-US" sz="2800" dirty="0" smtClean="0"/>
              <a:t>) followed by decreased utilization (5-10 days)</a:t>
            </a:r>
          </a:p>
          <a:p>
            <a:r>
              <a:rPr lang="en-US" sz="2800" dirty="0" smtClean="0"/>
              <a:t>Initial </a:t>
            </a:r>
            <a:r>
              <a:rPr lang="en-US" sz="2800" dirty="0" err="1" smtClean="0"/>
              <a:t>hyperglycolysis</a:t>
            </a:r>
            <a:r>
              <a:rPr lang="en-US" sz="2800" dirty="0" smtClean="0"/>
              <a:t> from disrupted ion gradients and activation of energy dependent ion pumps</a:t>
            </a:r>
          </a:p>
          <a:p>
            <a:r>
              <a:rPr lang="en-US" sz="2800" dirty="0" smtClean="0"/>
              <a:t>Cerebral lactic acidosis</a:t>
            </a:r>
          </a:p>
          <a:p>
            <a:endParaRPr lang="en-US" sz="2800" dirty="0" smtClean="0"/>
          </a:p>
          <a:p>
            <a:endParaRPr lang="en-US" sz="2800" dirty="0"/>
          </a:p>
        </p:txBody>
      </p:sp>
      <p:pic>
        <p:nvPicPr>
          <p:cNvPr id="4" name="Picture 3"/>
          <p:cNvPicPr>
            <a:picLocks noChangeAspect="1"/>
          </p:cNvPicPr>
          <p:nvPr/>
        </p:nvPicPr>
        <p:blipFill>
          <a:blip r:embed="rId3"/>
          <a:stretch>
            <a:fillRect/>
          </a:stretch>
        </p:blipFill>
        <p:spPr>
          <a:xfrm>
            <a:off x="5689283" y="3733991"/>
            <a:ext cx="2782779" cy="2267450"/>
          </a:xfrm>
          <a:prstGeom prst="rect">
            <a:avLst/>
          </a:prstGeom>
        </p:spPr>
      </p:pic>
    </p:spTree>
    <p:extLst>
      <p:ext uri="{BB962C8B-B14F-4D97-AF65-F5344CB8AC3E}">
        <p14:creationId xmlns:p14="http://schemas.microsoft.com/office/powerpoint/2010/main" val="1612886955"/>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131541"/>
            <a:ext cx="6781800" cy="1026308"/>
          </a:xfrm>
        </p:spPr>
        <p:txBody>
          <a:bodyPr>
            <a:normAutofit/>
          </a:bodyPr>
          <a:lstStyle/>
          <a:p>
            <a:r>
              <a:rPr lang="en-US" sz="2800" dirty="0" smtClean="0"/>
              <a:t>Lactate concentration following concussive brain injury</a:t>
            </a:r>
            <a:endParaRPr lang="en-US" sz="2800" dirty="0"/>
          </a:p>
        </p:txBody>
      </p:sp>
      <p:pic>
        <p:nvPicPr>
          <p:cNvPr id="4" name="Content Placeholder 3"/>
          <p:cNvPicPr>
            <a:picLocks noGrp="1" noChangeAspect="1"/>
          </p:cNvPicPr>
          <p:nvPr>
            <p:ph idx="1"/>
          </p:nvPr>
        </p:nvPicPr>
        <p:blipFill rotWithShape="1">
          <a:blip r:embed="rId3"/>
          <a:srcRect l="-1947" r="-1860"/>
          <a:stretch/>
        </p:blipFill>
        <p:spPr>
          <a:xfrm>
            <a:off x="1008993" y="568202"/>
            <a:ext cx="6534807" cy="4563339"/>
          </a:xfrm>
        </p:spPr>
      </p:pic>
      <p:sp>
        <p:nvSpPr>
          <p:cNvPr id="5" name="TextBox 4"/>
          <p:cNvSpPr txBox="1"/>
          <p:nvPr/>
        </p:nvSpPr>
        <p:spPr>
          <a:xfrm>
            <a:off x="2557276" y="6297010"/>
            <a:ext cx="5601651" cy="369332"/>
          </a:xfrm>
          <a:prstGeom prst="rect">
            <a:avLst/>
          </a:prstGeom>
          <a:solidFill>
            <a:srgbClr val="FFFFFF"/>
          </a:solidFill>
        </p:spPr>
        <p:txBody>
          <a:bodyPr wrap="square" rtlCol="0">
            <a:spAutoFit/>
          </a:bodyPr>
          <a:lstStyle/>
          <a:p>
            <a:r>
              <a:rPr lang="en-US" dirty="0" smtClean="0"/>
              <a:t>Nilsson et al, J </a:t>
            </a:r>
            <a:r>
              <a:rPr lang="en-US" dirty="0" err="1" smtClean="0"/>
              <a:t>Cereb</a:t>
            </a:r>
            <a:r>
              <a:rPr lang="en-US" dirty="0" smtClean="0"/>
              <a:t> Blood Flow </a:t>
            </a:r>
            <a:r>
              <a:rPr lang="en-US" dirty="0" err="1" smtClean="0"/>
              <a:t>Metab</a:t>
            </a:r>
            <a:r>
              <a:rPr lang="en-US" dirty="0" smtClean="0"/>
              <a:t> 1990; 10:631-637</a:t>
            </a:r>
            <a:endParaRPr lang="en-US" dirty="0"/>
          </a:p>
        </p:txBody>
      </p:sp>
    </p:spTree>
    <p:extLst>
      <p:ext uri="{BB962C8B-B14F-4D97-AF65-F5344CB8AC3E}">
        <p14:creationId xmlns:p14="http://schemas.microsoft.com/office/powerpoint/2010/main" val="262273408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Reasons for increased lactate</a:t>
            </a:r>
            <a:endParaRPr lang="en-US" sz="4000" dirty="0"/>
          </a:p>
        </p:txBody>
      </p:sp>
      <p:sp>
        <p:nvSpPr>
          <p:cNvPr id="3" name="Content Placeholder 2"/>
          <p:cNvSpPr>
            <a:spLocks noGrp="1"/>
          </p:cNvSpPr>
          <p:nvPr>
            <p:ph idx="1"/>
          </p:nvPr>
        </p:nvSpPr>
        <p:spPr>
          <a:xfrm>
            <a:off x="5666547" y="1120678"/>
            <a:ext cx="3118652" cy="4132628"/>
          </a:xfrm>
        </p:spPr>
        <p:txBody>
          <a:bodyPr>
            <a:normAutofit/>
          </a:bodyPr>
          <a:lstStyle/>
          <a:p>
            <a:r>
              <a:rPr lang="en-US" sz="2800" dirty="0" smtClean="0"/>
              <a:t>Decreased </a:t>
            </a:r>
            <a:r>
              <a:rPr lang="en-US" sz="2800" dirty="0" err="1" smtClean="0"/>
              <a:t>oxydative</a:t>
            </a:r>
            <a:r>
              <a:rPr lang="en-US" sz="2800" dirty="0" smtClean="0"/>
              <a:t> metabolism</a:t>
            </a:r>
          </a:p>
          <a:p>
            <a:r>
              <a:rPr lang="en-US" sz="2800" dirty="0" err="1" smtClean="0"/>
              <a:t>Hyperglycolysis</a:t>
            </a:r>
            <a:endParaRPr lang="en-US" sz="2800" dirty="0" smtClean="0"/>
          </a:p>
          <a:p>
            <a:r>
              <a:rPr lang="en-US" sz="2800" dirty="0" smtClean="0"/>
              <a:t>Produced by astrocytes for energy</a:t>
            </a:r>
          </a:p>
        </p:txBody>
      </p:sp>
      <p:pic>
        <p:nvPicPr>
          <p:cNvPr id="4" name="Picture 3"/>
          <p:cNvPicPr>
            <a:picLocks noChangeAspect="1"/>
          </p:cNvPicPr>
          <p:nvPr/>
        </p:nvPicPr>
        <p:blipFill>
          <a:blip r:embed="rId3"/>
          <a:stretch>
            <a:fillRect/>
          </a:stretch>
        </p:blipFill>
        <p:spPr>
          <a:xfrm>
            <a:off x="492716" y="1120677"/>
            <a:ext cx="5173831" cy="3732544"/>
          </a:xfrm>
          <a:prstGeom prst="rect">
            <a:avLst/>
          </a:prstGeom>
        </p:spPr>
      </p:pic>
    </p:spTree>
    <p:extLst>
      <p:ext uri="{BB962C8B-B14F-4D97-AF65-F5344CB8AC3E}">
        <p14:creationId xmlns:p14="http://schemas.microsoft.com/office/powerpoint/2010/main" val="313976227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Consequences of lactate</a:t>
            </a:r>
            <a:endParaRPr lang="en-US" sz="4000" dirty="0"/>
          </a:p>
        </p:txBody>
      </p:sp>
      <p:sp>
        <p:nvSpPr>
          <p:cNvPr id="3" name="Content Placeholder 2"/>
          <p:cNvSpPr>
            <a:spLocks noGrp="1"/>
          </p:cNvSpPr>
          <p:nvPr>
            <p:ph idx="1"/>
          </p:nvPr>
        </p:nvSpPr>
        <p:spPr>
          <a:xfrm>
            <a:off x="762000" y="685799"/>
            <a:ext cx="7543800" cy="4811038"/>
          </a:xfrm>
        </p:spPr>
        <p:txBody>
          <a:bodyPr>
            <a:normAutofit/>
          </a:bodyPr>
          <a:lstStyle/>
          <a:p>
            <a:r>
              <a:rPr lang="en-US" sz="2800" dirty="0"/>
              <a:t>Increased lactate may generate neuronal dysfunction as a result </a:t>
            </a:r>
            <a:r>
              <a:rPr lang="en-US" sz="2800" dirty="0" smtClean="0"/>
              <a:t>of</a:t>
            </a:r>
            <a:r>
              <a:rPr lang="en-US" dirty="0" smtClean="0"/>
              <a:t>:</a:t>
            </a:r>
          </a:p>
          <a:p>
            <a:pPr lvl="1"/>
            <a:r>
              <a:rPr lang="en-US" sz="2400" dirty="0" smtClean="0"/>
              <a:t>acidosis </a:t>
            </a:r>
            <a:endParaRPr lang="en-US" sz="2400" dirty="0"/>
          </a:p>
          <a:p>
            <a:pPr lvl="1"/>
            <a:r>
              <a:rPr lang="en-US" sz="2400" dirty="0" smtClean="0">
                <a:solidFill>
                  <a:srgbClr val="000000"/>
                </a:solidFill>
              </a:rPr>
              <a:t>membrane damage</a:t>
            </a:r>
          </a:p>
          <a:p>
            <a:pPr lvl="1"/>
            <a:r>
              <a:rPr lang="en-US" sz="2400" dirty="0" smtClean="0">
                <a:solidFill>
                  <a:srgbClr val="000000"/>
                </a:solidFill>
              </a:rPr>
              <a:t>disruption </a:t>
            </a:r>
            <a:r>
              <a:rPr lang="en-US" sz="2400" dirty="0">
                <a:solidFill>
                  <a:srgbClr val="000000"/>
                </a:solidFill>
              </a:rPr>
              <a:t>of the </a:t>
            </a:r>
            <a:r>
              <a:rPr lang="en-US" sz="2400" dirty="0" smtClean="0">
                <a:solidFill>
                  <a:srgbClr val="000000"/>
                </a:solidFill>
              </a:rPr>
              <a:t>BBB </a:t>
            </a:r>
          </a:p>
          <a:p>
            <a:pPr lvl="1"/>
            <a:r>
              <a:rPr lang="en-US" sz="2400" dirty="0" smtClean="0"/>
              <a:t>cerebral </a:t>
            </a:r>
            <a:r>
              <a:rPr lang="en-US" sz="2400" dirty="0"/>
              <a:t>edema</a:t>
            </a:r>
          </a:p>
          <a:p>
            <a:r>
              <a:rPr lang="en-US" sz="2800" dirty="0"/>
              <a:t>May also make neurons more susceptible to secondary ischemic </a:t>
            </a:r>
            <a:r>
              <a:rPr lang="en-US" sz="2800" dirty="0" smtClean="0"/>
              <a:t>insults</a:t>
            </a:r>
            <a:r>
              <a:rPr lang="en-US" dirty="0" smtClean="0"/>
              <a:t>  </a:t>
            </a:r>
          </a:p>
          <a:p>
            <a:r>
              <a:rPr lang="en-US" sz="2800" dirty="0" smtClean="0"/>
              <a:t>Increase in CSF production could lead to increases in ICP</a:t>
            </a:r>
            <a:endParaRPr lang="en-US" sz="2800" dirty="0"/>
          </a:p>
          <a:p>
            <a:endParaRPr lang="en-US" dirty="0"/>
          </a:p>
        </p:txBody>
      </p:sp>
    </p:spTree>
    <p:extLst>
      <p:ext uri="{BB962C8B-B14F-4D97-AF65-F5344CB8AC3E}">
        <p14:creationId xmlns:p14="http://schemas.microsoft.com/office/powerpoint/2010/main" val="222184864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Excitatory neurotransmitters</a:t>
            </a:r>
            <a:endParaRPr lang="en-US" sz="4000" dirty="0"/>
          </a:p>
        </p:txBody>
      </p:sp>
      <p:sp>
        <p:nvSpPr>
          <p:cNvPr id="3" name="Content Placeholder 2"/>
          <p:cNvSpPr>
            <a:spLocks noGrp="1"/>
          </p:cNvSpPr>
          <p:nvPr>
            <p:ph idx="1"/>
          </p:nvPr>
        </p:nvSpPr>
        <p:spPr>
          <a:xfrm>
            <a:off x="762000" y="685799"/>
            <a:ext cx="7543800" cy="4184815"/>
          </a:xfrm>
        </p:spPr>
        <p:txBody>
          <a:bodyPr/>
          <a:lstStyle/>
          <a:p>
            <a:r>
              <a:rPr lang="en-US" sz="2800" dirty="0" smtClean="0"/>
              <a:t>Synthesized within the neuron</a:t>
            </a:r>
          </a:p>
          <a:p>
            <a:r>
              <a:rPr lang="en-US" sz="2800" dirty="0" smtClean="0"/>
              <a:t>Predominantly stored in nerve terminals</a:t>
            </a:r>
          </a:p>
          <a:p>
            <a:r>
              <a:rPr lang="en-US" sz="2800" dirty="0" smtClean="0"/>
              <a:t>Action is dependent on receptor type</a:t>
            </a:r>
          </a:p>
          <a:p>
            <a:r>
              <a:rPr lang="en-US" sz="2800" dirty="0"/>
              <a:t>Don’t cross </a:t>
            </a:r>
            <a:r>
              <a:rPr lang="en-US" sz="2800" dirty="0" smtClean="0"/>
              <a:t>BBB</a:t>
            </a:r>
          </a:p>
          <a:p>
            <a:r>
              <a:rPr lang="en-US" sz="2800" b="1" dirty="0" smtClean="0">
                <a:solidFill>
                  <a:schemeClr val="accent1">
                    <a:lumMod val="50000"/>
                  </a:schemeClr>
                </a:solidFill>
              </a:rPr>
              <a:t>Glutamate</a:t>
            </a:r>
            <a:r>
              <a:rPr lang="en-US" sz="2800" dirty="0" smtClean="0"/>
              <a:t> makes up the majority (75%) of all excitatory neurotransmission</a:t>
            </a:r>
          </a:p>
          <a:p>
            <a:endParaRPr lang="en-US" dirty="0"/>
          </a:p>
        </p:txBody>
      </p:sp>
    </p:spTree>
    <p:extLst>
      <p:ext uri="{BB962C8B-B14F-4D97-AF65-F5344CB8AC3E}">
        <p14:creationId xmlns:p14="http://schemas.microsoft.com/office/powerpoint/2010/main" val="104118345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Glutamate receptors</a:t>
            </a:r>
            <a:endParaRPr lang="en-US" sz="4000" dirty="0"/>
          </a:p>
        </p:txBody>
      </p:sp>
      <p:sp>
        <p:nvSpPr>
          <p:cNvPr id="3" name="Content Placeholder 2"/>
          <p:cNvSpPr>
            <a:spLocks noGrp="1"/>
          </p:cNvSpPr>
          <p:nvPr>
            <p:ph sz="half" idx="1"/>
          </p:nvPr>
        </p:nvSpPr>
        <p:spPr>
          <a:xfrm>
            <a:off x="762000" y="330506"/>
            <a:ext cx="3657600" cy="4627085"/>
          </a:xfrm>
        </p:spPr>
        <p:txBody>
          <a:bodyPr>
            <a:normAutofit fontScale="85000" lnSpcReduction="20000"/>
          </a:bodyPr>
          <a:lstStyle/>
          <a:p>
            <a:pPr marL="457200" indent="-457200">
              <a:buFont typeface="+mj-lt"/>
              <a:buAutoNum type="arabicPeriod"/>
            </a:pPr>
            <a:r>
              <a:rPr lang="en-US" sz="2800" b="1" dirty="0" smtClean="0"/>
              <a:t>NMDA</a:t>
            </a:r>
          </a:p>
          <a:p>
            <a:pPr lvl="1"/>
            <a:r>
              <a:rPr lang="en-US" sz="2600" dirty="0" smtClean="0">
                <a:solidFill>
                  <a:schemeClr val="tx1"/>
                </a:solidFill>
              </a:rPr>
              <a:t>Wide distribution</a:t>
            </a:r>
          </a:p>
          <a:p>
            <a:pPr lvl="1"/>
            <a:r>
              <a:rPr lang="en-US" sz="2600" dirty="0" smtClean="0"/>
              <a:t>Ligand and voltage are needed</a:t>
            </a:r>
          </a:p>
          <a:p>
            <a:pPr lvl="1"/>
            <a:r>
              <a:rPr lang="en-US" sz="2600" dirty="0" smtClean="0"/>
              <a:t>Major physiologic role</a:t>
            </a:r>
          </a:p>
          <a:p>
            <a:pPr lvl="1"/>
            <a:r>
              <a:rPr lang="en-US" sz="2600" dirty="0" err="1" smtClean="0"/>
              <a:t>Ca</a:t>
            </a:r>
            <a:r>
              <a:rPr lang="en-US" sz="2600" baseline="30000" dirty="0" smtClean="0"/>
              <a:t>++</a:t>
            </a:r>
            <a:r>
              <a:rPr lang="en-US" sz="2600" dirty="0" smtClean="0"/>
              <a:t>and Na</a:t>
            </a:r>
            <a:r>
              <a:rPr lang="en-US" sz="2600" baseline="30000" dirty="0" smtClean="0"/>
              <a:t>+</a:t>
            </a:r>
            <a:r>
              <a:rPr lang="en-US" sz="2600" dirty="0" smtClean="0"/>
              <a:t> influx</a:t>
            </a:r>
          </a:p>
          <a:p>
            <a:pPr marL="320040" lvl="1" indent="0">
              <a:buNone/>
            </a:pPr>
            <a:endParaRPr lang="en-US" sz="2600" dirty="0"/>
          </a:p>
          <a:p>
            <a:pPr marL="457200" indent="-457200">
              <a:buFont typeface="+mj-lt"/>
              <a:buAutoNum type="arabicPeriod"/>
            </a:pPr>
            <a:r>
              <a:rPr lang="en-US" sz="2800" b="1" dirty="0" smtClean="0"/>
              <a:t>AMPA</a:t>
            </a:r>
          </a:p>
          <a:p>
            <a:pPr lvl="1"/>
            <a:r>
              <a:rPr lang="en-US" sz="2600" dirty="0" err="1" smtClean="0"/>
              <a:t>Ionotropic</a:t>
            </a:r>
            <a:endParaRPr lang="en-US" sz="2600" dirty="0" smtClean="0"/>
          </a:p>
          <a:p>
            <a:pPr lvl="1"/>
            <a:r>
              <a:rPr lang="en-US" sz="2600" dirty="0" smtClean="0"/>
              <a:t>Permeable to Na</a:t>
            </a:r>
            <a:r>
              <a:rPr lang="en-US" sz="2600" baseline="30000" dirty="0" smtClean="0"/>
              <a:t>+</a:t>
            </a:r>
            <a:r>
              <a:rPr lang="en-US" sz="2600" dirty="0" smtClean="0"/>
              <a:t> and K</a:t>
            </a:r>
            <a:r>
              <a:rPr lang="en-US" sz="2600" baseline="30000" dirty="0" smtClean="0"/>
              <a:t>+</a:t>
            </a:r>
            <a:endParaRPr lang="en-US" sz="2600" dirty="0" smtClean="0"/>
          </a:p>
        </p:txBody>
      </p:sp>
      <p:sp>
        <p:nvSpPr>
          <p:cNvPr id="4" name="Content Placeholder 3"/>
          <p:cNvSpPr>
            <a:spLocks noGrp="1"/>
          </p:cNvSpPr>
          <p:nvPr>
            <p:ph sz="half" idx="2"/>
          </p:nvPr>
        </p:nvSpPr>
        <p:spPr>
          <a:xfrm>
            <a:off x="4648200" y="1061098"/>
            <a:ext cx="3657600" cy="4644480"/>
          </a:xfrm>
        </p:spPr>
        <p:txBody>
          <a:bodyPr>
            <a:normAutofit fontScale="85000" lnSpcReduction="20000"/>
          </a:bodyPr>
          <a:lstStyle/>
          <a:p>
            <a:pPr marL="514350" indent="-514350">
              <a:buFont typeface="+mj-lt"/>
              <a:buAutoNum type="arabicPeriod" startAt="3"/>
            </a:pPr>
            <a:r>
              <a:rPr lang="en-US" b="1" dirty="0"/>
              <a:t>ACPD</a:t>
            </a:r>
          </a:p>
          <a:p>
            <a:pPr lvl="1"/>
            <a:r>
              <a:rPr lang="en-US" sz="2600" dirty="0">
                <a:solidFill>
                  <a:srgbClr val="000000"/>
                </a:solidFill>
              </a:rPr>
              <a:t>Metabotropic</a:t>
            </a:r>
          </a:p>
          <a:p>
            <a:pPr lvl="1"/>
            <a:r>
              <a:rPr lang="en-US" sz="2600" dirty="0" err="1">
                <a:solidFill>
                  <a:srgbClr val="000000"/>
                </a:solidFill>
              </a:rPr>
              <a:t>Ca</a:t>
            </a:r>
            <a:r>
              <a:rPr lang="en-US" sz="2600" baseline="30000" dirty="0">
                <a:solidFill>
                  <a:srgbClr val="000000"/>
                </a:solidFill>
              </a:rPr>
              <a:t>++</a:t>
            </a:r>
            <a:r>
              <a:rPr lang="en-US" sz="2600" dirty="0">
                <a:solidFill>
                  <a:srgbClr val="000000"/>
                </a:solidFill>
              </a:rPr>
              <a:t> release from ER via </a:t>
            </a:r>
            <a:r>
              <a:rPr lang="en-US" sz="2600" dirty="0"/>
              <a:t>PLC (G-proteins</a:t>
            </a:r>
            <a:r>
              <a:rPr lang="en-US" sz="2600" dirty="0" smtClean="0"/>
              <a:t>)</a:t>
            </a:r>
          </a:p>
          <a:p>
            <a:pPr marL="320040" lvl="1" indent="0">
              <a:buNone/>
            </a:pPr>
            <a:endParaRPr lang="en-US" sz="2600" dirty="0"/>
          </a:p>
          <a:p>
            <a:pPr marL="457200" indent="-457200">
              <a:buFont typeface="+mj-lt"/>
              <a:buAutoNum type="arabicPeriod" startAt="3"/>
            </a:pPr>
            <a:r>
              <a:rPr lang="en-US" b="1" dirty="0" err="1"/>
              <a:t>Kainate</a:t>
            </a:r>
            <a:endParaRPr lang="en-US" b="1" dirty="0"/>
          </a:p>
          <a:p>
            <a:pPr lvl="1"/>
            <a:r>
              <a:rPr lang="en-US" sz="2600" dirty="0"/>
              <a:t>Limited </a:t>
            </a:r>
            <a:r>
              <a:rPr lang="en-US" sz="2600" dirty="0" smtClean="0"/>
              <a:t>distribution</a:t>
            </a:r>
          </a:p>
          <a:p>
            <a:pPr lvl="1"/>
            <a:r>
              <a:rPr lang="en-US" sz="2600" dirty="0" smtClean="0"/>
              <a:t> </a:t>
            </a:r>
            <a:r>
              <a:rPr lang="en-US" sz="2600" dirty="0"/>
              <a:t>same role as </a:t>
            </a:r>
            <a:r>
              <a:rPr lang="en-US" sz="2600" dirty="0" smtClean="0"/>
              <a:t>AMPA</a:t>
            </a:r>
          </a:p>
          <a:p>
            <a:pPr marL="320040" lvl="1" indent="0">
              <a:buNone/>
            </a:pPr>
            <a:endParaRPr lang="en-US" sz="2600" dirty="0"/>
          </a:p>
          <a:p>
            <a:pPr marL="457200" indent="-457200">
              <a:buFont typeface="+mj-lt"/>
              <a:buAutoNum type="arabicPeriod" startAt="3"/>
            </a:pPr>
            <a:r>
              <a:rPr lang="en-US" b="1" dirty="0"/>
              <a:t>L-AP4</a:t>
            </a:r>
          </a:p>
          <a:p>
            <a:pPr lvl="1"/>
            <a:r>
              <a:rPr lang="en-US" sz="2600" dirty="0"/>
              <a:t>Pre-synaptic, </a:t>
            </a:r>
            <a:endParaRPr lang="en-US" sz="2600" dirty="0" smtClean="0"/>
          </a:p>
          <a:p>
            <a:pPr lvl="1"/>
            <a:r>
              <a:rPr lang="en-US" sz="2600" dirty="0" smtClean="0"/>
              <a:t>provide </a:t>
            </a:r>
            <a:r>
              <a:rPr lang="en-US" sz="2600" dirty="0"/>
              <a:t>negative feedback</a:t>
            </a:r>
          </a:p>
          <a:p>
            <a:pPr marL="457200" indent="-457200">
              <a:buFont typeface="+mj-lt"/>
              <a:buAutoNum type="arabicPeriod" startAt="3"/>
            </a:pPr>
            <a:endParaRPr lang="en-US" dirty="0"/>
          </a:p>
          <a:p>
            <a:pPr marL="0" indent="0">
              <a:buNone/>
            </a:pPr>
            <a:endParaRPr lang="en-US" dirty="0"/>
          </a:p>
        </p:txBody>
      </p:sp>
    </p:spTree>
    <p:extLst>
      <p:ext uri="{BB962C8B-B14F-4D97-AF65-F5344CB8AC3E}">
        <p14:creationId xmlns:p14="http://schemas.microsoft.com/office/powerpoint/2010/main" val="2623949581"/>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rcRect l="-6751" r="-6751"/>
          <a:stretch>
            <a:fillRect/>
          </a:stretch>
        </p:blipFill>
        <p:spPr>
          <a:xfrm>
            <a:off x="410400" y="548256"/>
            <a:ext cx="7940475" cy="5320352"/>
          </a:xfrm>
        </p:spPr>
      </p:pic>
      <p:sp>
        <p:nvSpPr>
          <p:cNvPr id="5" name="TextBox 4"/>
          <p:cNvSpPr txBox="1"/>
          <p:nvPr/>
        </p:nvSpPr>
        <p:spPr>
          <a:xfrm>
            <a:off x="1374318" y="4482432"/>
            <a:ext cx="869822" cy="261610"/>
          </a:xfrm>
          <a:prstGeom prst="rect">
            <a:avLst/>
          </a:prstGeom>
          <a:solidFill>
            <a:srgbClr val="180376"/>
          </a:solidFill>
          <a:ln>
            <a:solidFill>
              <a:srgbClr val="FFFF00"/>
            </a:solidFill>
          </a:ln>
        </p:spPr>
        <p:txBody>
          <a:bodyPr wrap="square" rtlCol="0">
            <a:spAutoFit/>
          </a:bodyPr>
          <a:lstStyle/>
          <a:p>
            <a:r>
              <a:rPr lang="en-US" sz="1100" dirty="0" smtClean="0">
                <a:solidFill>
                  <a:srgbClr val="FFFF00"/>
                </a:solidFill>
              </a:rPr>
              <a:t>AMPA</a:t>
            </a:r>
            <a:endParaRPr lang="en-US" sz="1100" dirty="0">
              <a:solidFill>
                <a:srgbClr val="FFFF00"/>
              </a:solidFill>
            </a:endParaRPr>
          </a:p>
        </p:txBody>
      </p:sp>
      <p:sp>
        <p:nvSpPr>
          <p:cNvPr id="10" name="TextBox 9"/>
          <p:cNvSpPr txBox="1"/>
          <p:nvPr/>
        </p:nvSpPr>
        <p:spPr>
          <a:xfrm>
            <a:off x="2553108" y="4465034"/>
            <a:ext cx="595646" cy="246221"/>
          </a:xfrm>
          <a:prstGeom prst="rect">
            <a:avLst/>
          </a:prstGeom>
          <a:solidFill>
            <a:srgbClr val="180376"/>
          </a:solidFill>
          <a:ln>
            <a:solidFill>
              <a:srgbClr val="FFFF00"/>
            </a:solidFill>
          </a:ln>
        </p:spPr>
        <p:txBody>
          <a:bodyPr wrap="square" rtlCol="0">
            <a:spAutoFit/>
          </a:bodyPr>
          <a:lstStyle/>
          <a:p>
            <a:r>
              <a:rPr lang="en-US" sz="1000" dirty="0" smtClean="0">
                <a:solidFill>
                  <a:srgbClr val="FFFF00"/>
                </a:solidFill>
              </a:rPr>
              <a:t>NMDA</a:t>
            </a:r>
            <a:endParaRPr lang="en-US" sz="1000" dirty="0">
              <a:solidFill>
                <a:srgbClr val="FFFF00"/>
              </a:solidFill>
            </a:endParaRPr>
          </a:p>
        </p:txBody>
      </p:sp>
      <p:sp>
        <p:nvSpPr>
          <p:cNvPr id="11" name="TextBox 10"/>
          <p:cNvSpPr txBox="1"/>
          <p:nvPr/>
        </p:nvSpPr>
        <p:spPr>
          <a:xfrm>
            <a:off x="3557934" y="4447636"/>
            <a:ext cx="595646" cy="246221"/>
          </a:xfrm>
          <a:prstGeom prst="rect">
            <a:avLst/>
          </a:prstGeom>
          <a:solidFill>
            <a:srgbClr val="180376"/>
          </a:solidFill>
          <a:ln>
            <a:solidFill>
              <a:srgbClr val="FFFF00"/>
            </a:solidFill>
          </a:ln>
        </p:spPr>
        <p:txBody>
          <a:bodyPr wrap="square" rtlCol="0">
            <a:spAutoFit/>
          </a:bodyPr>
          <a:lstStyle/>
          <a:p>
            <a:r>
              <a:rPr lang="en-US" sz="1000" dirty="0" smtClean="0">
                <a:solidFill>
                  <a:srgbClr val="FFFF00"/>
                </a:solidFill>
              </a:rPr>
              <a:t>ACPD</a:t>
            </a:r>
            <a:endParaRPr lang="en-US" sz="1000" dirty="0">
              <a:solidFill>
                <a:srgbClr val="FFFF00"/>
              </a:solidFill>
            </a:endParaRPr>
          </a:p>
        </p:txBody>
      </p:sp>
      <p:sp>
        <p:nvSpPr>
          <p:cNvPr id="15" name="TextBox 14"/>
          <p:cNvSpPr txBox="1"/>
          <p:nvPr/>
        </p:nvSpPr>
        <p:spPr>
          <a:xfrm>
            <a:off x="5562691" y="3266118"/>
            <a:ext cx="526060" cy="338554"/>
          </a:xfrm>
          <a:prstGeom prst="rect">
            <a:avLst/>
          </a:prstGeom>
          <a:solidFill>
            <a:srgbClr val="180376"/>
          </a:solidFill>
          <a:ln>
            <a:solidFill>
              <a:srgbClr val="FFFF00"/>
            </a:solidFill>
          </a:ln>
        </p:spPr>
        <p:txBody>
          <a:bodyPr wrap="square" rtlCol="0">
            <a:spAutoFit/>
          </a:bodyPr>
          <a:lstStyle/>
          <a:p>
            <a:r>
              <a:rPr lang="en-US" sz="1600" dirty="0" smtClean="0">
                <a:solidFill>
                  <a:srgbClr val="FFFF00"/>
                </a:solidFill>
              </a:rPr>
              <a:t>Na</a:t>
            </a:r>
            <a:endParaRPr lang="en-US" sz="1600" dirty="0">
              <a:solidFill>
                <a:srgbClr val="FFFF00"/>
              </a:solidFill>
            </a:endParaRPr>
          </a:p>
        </p:txBody>
      </p:sp>
      <p:sp>
        <p:nvSpPr>
          <p:cNvPr id="16" name="TextBox 15"/>
          <p:cNvSpPr txBox="1"/>
          <p:nvPr/>
        </p:nvSpPr>
        <p:spPr>
          <a:xfrm>
            <a:off x="5299661" y="4862307"/>
            <a:ext cx="526060" cy="338554"/>
          </a:xfrm>
          <a:prstGeom prst="rect">
            <a:avLst/>
          </a:prstGeom>
          <a:solidFill>
            <a:srgbClr val="180376"/>
          </a:solidFill>
          <a:ln>
            <a:solidFill>
              <a:srgbClr val="FFFF00"/>
            </a:solidFill>
          </a:ln>
        </p:spPr>
        <p:txBody>
          <a:bodyPr wrap="square" rtlCol="0">
            <a:spAutoFit/>
          </a:bodyPr>
          <a:lstStyle/>
          <a:p>
            <a:r>
              <a:rPr lang="en-US" sz="1600" dirty="0" smtClean="0">
                <a:solidFill>
                  <a:srgbClr val="FFFF00"/>
                </a:solidFill>
              </a:rPr>
              <a:t>Na</a:t>
            </a:r>
            <a:endParaRPr lang="en-US" sz="1600" dirty="0">
              <a:solidFill>
                <a:srgbClr val="FFFF00"/>
              </a:solidFill>
            </a:endParaRPr>
          </a:p>
        </p:txBody>
      </p:sp>
      <p:sp>
        <p:nvSpPr>
          <p:cNvPr id="17" name="TextBox 16"/>
          <p:cNvSpPr txBox="1"/>
          <p:nvPr/>
        </p:nvSpPr>
        <p:spPr>
          <a:xfrm>
            <a:off x="2209347" y="2600950"/>
            <a:ext cx="591479" cy="665168"/>
          </a:xfrm>
          <a:prstGeom prst="rect">
            <a:avLst/>
          </a:prstGeom>
          <a:solidFill>
            <a:srgbClr val="180376"/>
          </a:solidFill>
          <a:ln>
            <a:noFill/>
          </a:ln>
        </p:spPr>
        <p:txBody>
          <a:bodyPr wrap="square" rtlCol="0">
            <a:spAutoFit/>
          </a:bodyPr>
          <a:lstStyle/>
          <a:p>
            <a:endParaRPr lang="en-US" sz="1600" dirty="0">
              <a:solidFill>
                <a:srgbClr val="FFFF00"/>
              </a:solidFill>
            </a:endParaRPr>
          </a:p>
        </p:txBody>
      </p:sp>
      <p:sp>
        <p:nvSpPr>
          <p:cNvPr id="18" name="TextBox 17"/>
          <p:cNvSpPr txBox="1"/>
          <p:nvPr/>
        </p:nvSpPr>
        <p:spPr>
          <a:xfrm>
            <a:off x="1683286" y="3753179"/>
            <a:ext cx="591479" cy="665168"/>
          </a:xfrm>
          <a:prstGeom prst="rect">
            <a:avLst/>
          </a:prstGeom>
          <a:solidFill>
            <a:srgbClr val="180376"/>
          </a:solidFill>
          <a:ln>
            <a:noFill/>
          </a:ln>
        </p:spPr>
        <p:txBody>
          <a:bodyPr wrap="square" rtlCol="0">
            <a:spAutoFit/>
          </a:bodyPr>
          <a:lstStyle/>
          <a:p>
            <a:endParaRPr lang="en-US" sz="1600" dirty="0">
              <a:solidFill>
                <a:srgbClr val="FFFF00"/>
              </a:solidFill>
            </a:endParaRPr>
          </a:p>
        </p:txBody>
      </p:sp>
      <p:sp>
        <p:nvSpPr>
          <p:cNvPr id="19" name="TextBox 18"/>
          <p:cNvSpPr txBox="1"/>
          <p:nvPr/>
        </p:nvSpPr>
        <p:spPr>
          <a:xfrm>
            <a:off x="4893294" y="3113715"/>
            <a:ext cx="487100" cy="633235"/>
          </a:xfrm>
          <a:prstGeom prst="rect">
            <a:avLst/>
          </a:prstGeom>
          <a:solidFill>
            <a:srgbClr val="180376"/>
          </a:solidFill>
          <a:ln>
            <a:noFill/>
          </a:ln>
        </p:spPr>
        <p:txBody>
          <a:bodyPr wrap="square" rtlCol="0">
            <a:spAutoFit/>
          </a:bodyPr>
          <a:lstStyle/>
          <a:p>
            <a:endParaRPr lang="en-US" sz="1600" dirty="0">
              <a:solidFill>
                <a:srgbClr val="FFFF00"/>
              </a:solidFill>
            </a:endParaRPr>
          </a:p>
        </p:txBody>
      </p:sp>
      <p:sp>
        <p:nvSpPr>
          <p:cNvPr id="20" name="TextBox 19"/>
          <p:cNvSpPr txBox="1"/>
          <p:nvPr/>
        </p:nvSpPr>
        <p:spPr>
          <a:xfrm>
            <a:off x="4812561" y="1727042"/>
            <a:ext cx="591479" cy="665168"/>
          </a:xfrm>
          <a:prstGeom prst="rect">
            <a:avLst/>
          </a:prstGeom>
          <a:solidFill>
            <a:srgbClr val="180376"/>
          </a:solidFill>
          <a:ln>
            <a:noFill/>
          </a:ln>
        </p:spPr>
        <p:txBody>
          <a:bodyPr wrap="square" rtlCol="0">
            <a:spAutoFit/>
          </a:bodyPr>
          <a:lstStyle/>
          <a:p>
            <a:endParaRPr lang="en-US" sz="1600" dirty="0">
              <a:solidFill>
                <a:srgbClr val="FFFF00"/>
              </a:solidFill>
            </a:endParaRPr>
          </a:p>
        </p:txBody>
      </p:sp>
      <p:sp>
        <p:nvSpPr>
          <p:cNvPr id="23" name="TextBox 22"/>
          <p:cNvSpPr txBox="1"/>
          <p:nvPr/>
        </p:nvSpPr>
        <p:spPr>
          <a:xfrm>
            <a:off x="987429" y="2222932"/>
            <a:ext cx="891385" cy="338554"/>
          </a:xfrm>
          <a:prstGeom prst="rect">
            <a:avLst/>
          </a:prstGeom>
          <a:solidFill>
            <a:srgbClr val="180376"/>
          </a:solidFill>
          <a:ln>
            <a:solidFill>
              <a:srgbClr val="FFFF00"/>
            </a:solidFill>
          </a:ln>
        </p:spPr>
        <p:txBody>
          <a:bodyPr wrap="square" rtlCol="0">
            <a:spAutoFit/>
          </a:bodyPr>
          <a:lstStyle/>
          <a:p>
            <a:r>
              <a:rPr lang="en-US" sz="1600" dirty="0" smtClean="0">
                <a:solidFill>
                  <a:srgbClr val="FFFF00"/>
                </a:solidFill>
              </a:rPr>
              <a:t>L-AP4</a:t>
            </a:r>
            <a:endParaRPr lang="en-US" sz="1600" dirty="0">
              <a:solidFill>
                <a:srgbClr val="FFFF00"/>
              </a:solidFill>
            </a:endParaRPr>
          </a:p>
        </p:txBody>
      </p:sp>
      <p:cxnSp>
        <p:nvCxnSpPr>
          <p:cNvPr id="25" name="Straight Arrow Connector 24"/>
          <p:cNvCxnSpPr/>
          <p:nvPr/>
        </p:nvCxnSpPr>
        <p:spPr>
          <a:xfrm>
            <a:off x="2052779" y="2561486"/>
            <a:ext cx="904615" cy="360883"/>
          </a:xfrm>
          <a:prstGeom prst="straightConnector1">
            <a:avLst/>
          </a:prstGeom>
          <a:ln w="38100" cmpd="sng">
            <a:solidFill>
              <a:schemeClr val="bg1">
                <a:lumMod val="65000"/>
              </a:schemeClr>
            </a:solidFill>
            <a:tailEnd type="arrow"/>
          </a:ln>
        </p:spPr>
        <p:style>
          <a:lnRef idx="2">
            <a:schemeClr val="accent1"/>
          </a:lnRef>
          <a:fillRef idx="0">
            <a:schemeClr val="accent1"/>
          </a:fillRef>
          <a:effectRef idx="1">
            <a:schemeClr val="accent1"/>
          </a:effectRef>
          <a:fontRef idx="minor">
            <a:schemeClr val="tx1"/>
          </a:fontRef>
        </p:style>
      </p:cxnSp>
      <p:sp>
        <p:nvSpPr>
          <p:cNvPr id="30" name="Minus 29"/>
          <p:cNvSpPr/>
          <p:nvPr/>
        </p:nvSpPr>
        <p:spPr>
          <a:xfrm>
            <a:off x="2429249" y="2457050"/>
            <a:ext cx="247718" cy="208871"/>
          </a:xfrm>
          <a:prstGeom prst="mathMinus">
            <a:avLst/>
          </a:prstGeom>
          <a:solidFill>
            <a:schemeClr val="bg1">
              <a:lumMod val="65000"/>
            </a:schemeClr>
          </a:solidFill>
          <a:ln w="63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5825721" y="4370691"/>
            <a:ext cx="1672142"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smtClean="0">
                <a:solidFill>
                  <a:srgbClr val="000000"/>
                </a:solidFill>
              </a:rPr>
              <a:t>Maintained by </a:t>
            </a:r>
          </a:p>
          <a:p>
            <a:r>
              <a:rPr lang="en-US" b="1" dirty="0" smtClean="0">
                <a:solidFill>
                  <a:srgbClr val="000000"/>
                </a:solidFill>
              </a:rPr>
              <a:t>Na/K-ATPase</a:t>
            </a:r>
            <a:endParaRPr lang="en-US" b="1" dirty="0">
              <a:solidFill>
                <a:srgbClr val="000000"/>
              </a:solidFill>
            </a:endParaRPr>
          </a:p>
        </p:txBody>
      </p:sp>
      <p:cxnSp>
        <p:nvCxnSpPr>
          <p:cNvPr id="37" name="Straight Arrow Connector 36"/>
          <p:cNvCxnSpPr/>
          <p:nvPr/>
        </p:nvCxnSpPr>
        <p:spPr>
          <a:xfrm flipH="1" flipV="1">
            <a:off x="5825721" y="4018257"/>
            <a:ext cx="123860" cy="400090"/>
          </a:xfrm>
          <a:prstGeom prst="straightConnector1">
            <a:avLst/>
          </a:prstGeom>
          <a:ln w="5715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flipH="1">
            <a:off x="5328201" y="4418347"/>
            <a:ext cx="621380" cy="275510"/>
          </a:xfrm>
          <a:prstGeom prst="straightConnector1">
            <a:avLst/>
          </a:prstGeom>
          <a:ln w="5715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55425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35910"/>
            <a:ext cx="6781800" cy="936289"/>
          </a:xfrm>
        </p:spPr>
        <p:txBody>
          <a:bodyPr>
            <a:normAutofit/>
          </a:bodyPr>
          <a:lstStyle/>
          <a:p>
            <a:r>
              <a:rPr lang="en-US" sz="4000" dirty="0" smtClean="0"/>
              <a:t>NMDA receptors</a:t>
            </a:r>
            <a:endParaRPr lang="en-US" sz="4000" dirty="0"/>
          </a:p>
        </p:txBody>
      </p:sp>
      <p:sp>
        <p:nvSpPr>
          <p:cNvPr id="3" name="Content Placeholder 2"/>
          <p:cNvSpPr>
            <a:spLocks noGrp="1"/>
          </p:cNvSpPr>
          <p:nvPr>
            <p:ph idx="1"/>
          </p:nvPr>
        </p:nvSpPr>
        <p:spPr>
          <a:xfrm>
            <a:off x="762000" y="703195"/>
            <a:ext cx="7543800" cy="4532716"/>
          </a:xfrm>
        </p:spPr>
        <p:txBody>
          <a:bodyPr>
            <a:normAutofit/>
          </a:bodyPr>
          <a:lstStyle/>
          <a:p>
            <a:r>
              <a:rPr lang="en-US" sz="2800" dirty="0" smtClean="0"/>
              <a:t>When open can conduct </a:t>
            </a:r>
            <a:r>
              <a:rPr lang="en-US" sz="2800" dirty="0" err="1" smtClean="0"/>
              <a:t>Ca</a:t>
            </a:r>
            <a:r>
              <a:rPr lang="en-US" sz="2800" baseline="30000" dirty="0" smtClean="0"/>
              <a:t>++ </a:t>
            </a:r>
            <a:r>
              <a:rPr lang="en-US" sz="2800" dirty="0" smtClean="0"/>
              <a:t>and Na</a:t>
            </a:r>
            <a:r>
              <a:rPr lang="en-US" sz="2800" baseline="30000" dirty="0" smtClean="0"/>
              <a:t>+</a:t>
            </a:r>
            <a:endParaRPr lang="en-US" sz="2800" dirty="0" smtClean="0"/>
          </a:p>
          <a:p>
            <a:r>
              <a:rPr lang="en-US" sz="2800" dirty="0" smtClean="0"/>
              <a:t>Two “keys” needed to unlock this potential</a:t>
            </a:r>
          </a:p>
          <a:p>
            <a:r>
              <a:rPr lang="en-US" sz="2800" dirty="0" smtClean="0"/>
              <a:t>Seven different binding sites</a:t>
            </a:r>
          </a:p>
          <a:p>
            <a:r>
              <a:rPr lang="en-US" sz="2800" dirty="0" smtClean="0"/>
              <a:t>This safety only maintained with normal resting membrane potentials</a:t>
            </a:r>
          </a:p>
          <a:p>
            <a:r>
              <a:rPr lang="en-US" sz="2800" dirty="0" smtClean="0"/>
              <a:t>With Na/K-ATPase failure, even resting glutamate concentrations will open channels</a:t>
            </a:r>
          </a:p>
          <a:p>
            <a:r>
              <a:rPr lang="en-US" sz="2800" dirty="0" err="1" smtClean="0"/>
              <a:t>Ca</a:t>
            </a:r>
            <a:r>
              <a:rPr lang="en-US" sz="2800" baseline="30000" dirty="0" smtClean="0"/>
              <a:t>++ </a:t>
            </a:r>
            <a:r>
              <a:rPr lang="en-US" sz="2800" dirty="0" smtClean="0"/>
              <a:t>can cause additional release by changing threshold for AP initiation</a:t>
            </a:r>
            <a:endParaRPr lang="en-US" sz="2800" dirty="0"/>
          </a:p>
        </p:txBody>
      </p:sp>
    </p:spTree>
    <p:extLst>
      <p:ext uri="{BB962C8B-B14F-4D97-AF65-F5344CB8AC3E}">
        <p14:creationId xmlns:p14="http://schemas.microsoft.com/office/powerpoint/2010/main" val="105160490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Primary Injury</a:t>
            </a:r>
            <a:endParaRPr lang="en-US" dirty="0"/>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7116841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rcRect l="-11359" r="-11359"/>
          <a:stretch>
            <a:fillRect/>
          </a:stretch>
        </p:blipFill>
        <p:spPr>
          <a:xfrm>
            <a:off x="762000" y="1659923"/>
            <a:ext cx="7543800" cy="4358766"/>
          </a:xfrm>
          <a:solidFill>
            <a:srgbClr val="FFFFFF"/>
          </a:solidFill>
        </p:spPr>
      </p:pic>
      <p:pic>
        <p:nvPicPr>
          <p:cNvPr id="6" name="Picture 5"/>
          <p:cNvPicPr>
            <a:picLocks noChangeAspect="1"/>
          </p:cNvPicPr>
          <p:nvPr/>
        </p:nvPicPr>
        <p:blipFill>
          <a:blip r:embed="rId4"/>
          <a:stretch>
            <a:fillRect/>
          </a:stretch>
        </p:blipFill>
        <p:spPr>
          <a:xfrm>
            <a:off x="4380638" y="6351224"/>
            <a:ext cx="4294201" cy="265372"/>
          </a:xfrm>
          <a:prstGeom prst="rect">
            <a:avLst/>
          </a:prstGeom>
          <a:solidFill>
            <a:srgbClr val="FFFFFF"/>
          </a:solidFill>
        </p:spPr>
      </p:pic>
      <p:sp>
        <p:nvSpPr>
          <p:cNvPr id="8" name="Title 1"/>
          <p:cNvSpPr>
            <a:spLocks noGrp="1"/>
          </p:cNvSpPr>
          <p:nvPr>
            <p:ph type="title"/>
          </p:nvPr>
        </p:nvSpPr>
        <p:spPr>
          <a:xfrm>
            <a:off x="762000" y="643617"/>
            <a:ext cx="7543800" cy="623177"/>
          </a:xfrm>
        </p:spPr>
        <p:txBody>
          <a:bodyPr>
            <a:normAutofit fontScale="90000"/>
          </a:bodyPr>
          <a:lstStyle/>
          <a:p>
            <a:r>
              <a:rPr lang="en-US" sz="4000" dirty="0" smtClean="0"/>
              <a:t>NMDA receptor regulation</a:t>
            </a:r>
            <a:endParaRPr lang="en-US" sz="4000" dirty="0"/>
          </a:p>
        </p:txBody>
      </p:sp>
    </p:spTree>
    <p:extLst>
      <p:ext uri="{BB962C8B-B14F-4D97-AF65-F5344CB8AC3E}">
        <p14:creationId xmlns:p14="http://schemas.microsoft.com/office/powerpoint/2010/main" val="244179458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Pathologic accumulation of glutamate</a:t>
            </a:r>
            <a:endParaRPr lang="en-US" sz="4000"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US" sz="2800" dirty="0" smtClean="0"/>
              <a:t>Dysfunction of Na/K-ATPase (decreased re-uptake)</a:t>
            </a:r>
          </a:p>
          <a:p>
            <a:pPr marL="457200" indent="-457200">
              <a:buFont typeface="+mj-lt"/>
              <a:buAutoNum type="arabicPeriod"/>
            </a:pPr>
            <a:r>
              <a:rPr lang="en-US" sz="2800" dirty="0" smtClean="0"/>
              <a:t>Positive feedback (</a:t>
            </a:r>
            <a:r>
              <a:rPr lang="en-US" sz="2800" dirty="0" err="1" smtClean="0"/>
              <a:t>Ca</a:t>
            </a:r>
            <a:r>
              <a:rPr lang="en-US" sz="2800" baseline="30000" dirty="0" smtClean="0"/>
              <a:t>++</a:t>
            </a:r>
            <a:r>
              <a:rPr lang="en-US" sz="2800" dirty="0" smtClean="0"/>
              <a:t> mediated)</a:t>
            </a:r>
          </a:p>
          <a:p>
            <a:pPr marL="457200" indent="-457200">
              <a:buFont typeface="+mj-lt"/>
              <a:buAutoNum type="arabicPeriod"/>
            </a:pPr>
            <a:r>
              <a:rPr lang="en-US" sz="2800" dirty="0" smtClean="0"/>
              <a:t>Leakage from damaged neighboring cells</a:t>
            </a:r>
          </a:p>
          <a:p>
            <a:pPr marL="457200" indent="-457200">
              <a:buFont typeface="+mj-lt"/>
              <a:buAutoNum type="arabicPeriod"/>
            </a:pPr>
            <a:r>
              <a:rPr lang="en-US" sz="2800" dirty="0" smtClean="0"/>
              <a:t>Energy deprivation (</a:t>
            </a:r>
            <a:r>
              <a:rPr lang="en-US" sz="2800" dirty="0" smtClean="0">
                <a:latin typeface="Wingdings"/>
                <a:ea typeface="Wingdings"/>
                <a:cs typeface="Wingdings"/>
                <a:sym typeface="Wingdings"/>
              </a:rPr>
              <a:t></a:t>
            </a:r>
            <a:r>
              <a:rPr lang="en-US" sz="2800" dirty="0" smtClean="0">
                <a:ea typeface="Wingdings"/>
                <a:cs typeface="Wingdings"/>
                <a:sym typeface="Wingdings"/>
              </a:rPr>
              <a:t>conversion to glutamine)</a:t>
            </a:r>
            <a:r>
              <a:rPr lang="en-US" sz="2800" dirty="0" smtClean="0">
                <a:latin typeface="Wingdings"/>
                <a:ea typeface="Wingdings"/>
                <a:cs typeface="Wingdings"/>
                <a:sym typeface="Wingdings"/>
              </a:rPr>
              <a:t> </a:t>
            </a:r>
            <a:endParaRPr lang="en-US" sz="2800" dirty="0"/>
          </a:p>
        </p:txBody>
      </p:sp>
    </p:spTree>
    <p:extLst>
      <p:ext uri="{BB962C8B-B14F-4D97-AF65-F5344CB8AC3E}">
        <p14:creationId xmlns:p14="http://schemas.microsoft.com/office/powerpoint/2010/main" val="350922293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Glutamate </a:t>
            </a:r>
            <a:r>
              <a:rPr lang="en-US" sz="4000" dirty="0" err="1" smtClean="0"/>
              <a:t>excitotoxicity</a:t>
            </a:r>
            <a:endParaRPr lang="en-US" sz="4000" dirty="0"/>
          </a:p>
        </p:txBody>
      </p:sp>
      <p:sp>
        <p:nvSpPr>
          <p:cNvPr id="3" name="Content Placeholder 2"/>
          <p:cNvSpPr>
            <a:spLocks noGrp="1"/>
          </p:cNvSpPr>
          <p:nvPr>
            <p:ph idx="1"/>
          </p:nvPr>
        </p:nvSpPr>
        <p:spPr>
          <a:xfrm>
            <a:off x="647927" y="511849"/>
            <a:ext cx="7543800" cy="2236569"/>
          </a:xfrm>
        </p:spPr>
        <p:txBody>
          <a:bodyPr>
            <a:normAutofit/>
          </a:bodyPr>
          <a:lstStyle/>
          <a:p>
            <a:pPr marL="457200" indent="-457200">
              <a:buFont typeface="+mj-lt"/>
              <a:buAutoNum type="arabicPeriod"/>
            </a:pPr>
            <a:r>
              <a:rPr lang="en-US" sz="2800" dirty="0" smtClean="0"/>
              <a:t>Osmotic damage</a:t>
            </a:r>
          </a:p>
          <a:p>
            <a:pPr marL="457200" indent="-457200">
              <a:buFont typeface="+mj-lt"/>
              <a:buAutoNum type="arabicPeriod"/>
            </a:pPr>
            <a:r>
              <a:rPr lang="en-US" sz="2800" dirty="0" smtClean="0"/>
              <a:t>Increased cytosolic </a:t>
            </a:r>
            <a:r>
              <a:rPr lang="en-US" sz="2800" dirty="0" err="1" smtClean="0"/>
              <a:t>Ca</a:t>
            </a:r>
            <a:r>
              <a:rPr lang="en-US" sz="2800" baseline="30000" dirty="0" smtClean="0"/>
              <a:t>++</a:t>
            </a:r>
          </a:p>
          <a:p>
            <a:pPr marL="457200" indent="-457200">
              <a:buFont typeface="+mj-lt"/>
              <a:buAutoNum type="arabicPeriod"/>
            </a:pPr>
            <a:r>
              <a:rPr lang="en-US" sz="2800" dirty="0" smtClean="0"/>
              <a:t>Direct toxicity</a:t>
            </a:r>
            <a:endParaRPr lang="en-US" sz="2800" dirty="0"/>
          </a:p>
        </p:txBody>
      </p:sp>
      <p:pic>
        <p:nvPicPr>
          <p:cNvPr id="4" name="Picture 3"/>
          <p:cNvPicPr>
            <a:picLocks noChangeAspect="1"/>
          </p:cNvPicPr>
          <p:nvPr/>
        </p:nvPicPr>
        <p:blipFill>
          <a:blip r:embed="rId3"/>
          <a:stretch>
            <a:fillRect/>
          </a:stretch>
        </p:blipFill>
        <p:spPr>
          <a:xfrm>
            <a:off x="2731240" y="2748418"/>
            <a:ext cx="4223554" cy="2584641"/>
          </a:xfrm>
          <a:prstGeom prst="rect">
            <a:avLst/>
          </a:prstGeom>
        </p:spPr>
      </p:pic>
    </p:spTree>
    <p:extLst>
      <p:ext uri="{BB962C8B-B14F-4D97-AF65-F5344CB8AC3E}">
        <p14:creationId xmlns:p14="http://schemas.microsoft.com/office/powerpoint/2010/main" val="195410953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113371" y="787145"/>
            <a:ext cx="6888987" cy="5249469"/>
          </a:xfrm>
          <a:prstGeom prst="rect">
            <a:avLst/>
          </a:prstGeom>
        </p:spPr>
      </p:pic>
      <p:pic>
        <p:nvPicPr>
          <p:cNvPr id="5" name="Picture 4"/>
          <p:cNvPicPr>
            <a:picLocks noChangeAspect="1"/>
          </p:cNvPicPr>
          <p:nvPr/>
        </p:nvPicPr>
        <p:blipFill>
          <a:blip r:embed="rId4"/>
          <a:stretch>
            <a:fillRect/>
          </a:stretch>
        </p:blipFill>
        <p:spPr>
          <a:xfrm>
            <a:off x="4540470" y="6266963"/>
            <a:ext cx="3765330" cy="266028"/>
          </a:xfrm>
          <a:prstGeom prst="rect">
            <a:avLst/>
          </a:prstGeom>
        </p:spPr>
      </p:pic>
    </p:spTree>
    <p:extLst>
      <p:ext uri="{BB962C8B-B14F-4D97-AF65-F5344CB8AC3E}">
        <p14:creationId xmlns:p14="http://schemas.microsoft.com/office/powerpoint/2010/main" val="1832033237"/>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rcRect l="-4859" r="-4859"/>
          <a:stretch>
            <a:fillRect/>
          </a:stretch>
        </p:blipFill>
        <p:spPr>
          <a:xfrm>
            <a:off x="469704" y="685799"/>
            <a:ext cx="7836096" cy="4811037"/>
          </a:xfrm>
          <a:noFill/>
        </p:spPr>
      </p:pic>
      <p:pic>
        <p:nvPicPr>
          <p:cNvPr id="5" name="Picture 4"/>
          <p:cNvPicPr>
            <a:picLocks noChangeAspect="1"/>
          </p:cNvPicPr>
          <p:nvPr/>
        </p:nvPicPr>
        <p:blipFill>
          <a:blip r:embed="rId4"/>
          <a:stretch>
            <a:fillRect/>
          </a:stretch>
        </p:blipFill>
        <p:spPr>
          <a:xfrm>
            <a:off x="4540470" y="6266963"/>
            <a:ext cx="3765330" cy="266028"/>
          </a:xfrm>
          <a:prstGeom prst="rect">
            <a:avLst/>
          </a:prstGeom>
        </p:spPr>
      </p:pic>
    </p:spTree>
    <p:extLst>
      <p:ext uri="{BB962C8B-B14F-4D97-AF65-F5344CB8AC3E}">
        <p14:creationId xmlns:p14="http://schemas.microsoft.com/office/powerpoint/2010/main" val="1123158992"/>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Pattern and outcome</a:t>
            </a:r>
            <a:endParaRPr lang="en-US" sz="4000" dirty="0"/>
          </a:p>
        </p:txBody>
      </p:sp>
      <p:pic>
        <p:nvPicPr>
          <p:cNvPr id="4" name="Content Placeholder 3"/>
          <p:cNvPicPr>
            <a:picLocks noGrp="1" noChangeAspect="1"/>
          </p:cNvPicPr>
          <p:nvPr>
            <p:ph idx="1"/>
          </p:nvPr>
        </p:nvPicPr>
        <p:blipFill>
          <a:blip r:embed="rId3"/>
          <a:srcRect t="-50193" b="-50193"/>
          <a:stretch>
            <a:fillRect/>
          </a:stretch>
        </p:blipFill>
        <p:spPr>
          <a:xfrm>
            <a:off x="313135" y="685799"/>
            <a:ext cx="8332891" cy="4341371"/>
          </a:xfrm>
        </p:spPr>
      </p:pic>
      <p:pic>
        <p:nvPicPr>
          <p:cNvPr id="5" name="Picture 4"/>
          <p:cNvPicPr>
            <a:picLocks noChangeAspect="1"/>
          </p:cNvPicPr>
          <p:nvPr/>
        </p:nvPicPr>
        <p:blipFill>
          <a:blip r:embed="rId4"/>
          <a:stretch>
            <a:fillRect/>
          </a:stretch>
        </p:blipFill>
        <p:spPr>
          <a:xfrm>
            <a:off x="4540470" y="6266963"/>
            <a:ext cx="3765330" cy="266028"/>
          </a:xfrm>
          <a:prstGeom prst="rect">
            <a:avLst/>
          </a:prstGeom>
        </p:spPr>
      </p:pic>
    </p:spTree>
    <p:extLst>
      <p:ext uri="{BB962C8B-B14F-4D97-AF65-F5344CB8AC3E}">
        <p14:creationId xmlns:p14="http://schemas.microsoft.com/office/powerpoint/2010/main" val="232582859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a:t>Primary Injury</a:t>
            </a:r>
          </a:p>
        </p:txBody>
      </p:sp>
      <p:sp>
        <p:nvSpPr>
          <p:cNvPr id="5" name="Content Placeholder 4"/>
          <p:cNvSpPr>
            <a:spLocks noGrp="1"/>
          </p:cNvSpPr>
          <p:nvPr>
            <p:ph idx="1"/>
          </p:nvPr>
        </p:nvSpPr>
        <p:spPr>
          <a:xfrm>
            <a:off x="762001" y="643616"/>
            <a:ext cx="5347922" cy="4922801"/>
          </a:xfrm>
        </p:spPr>
        <p:txBody>
          <a:bodyPr>
            <a:normAutofit/>
          </a:bodyPr>
          <a:lstStyle/>
          <a:p>
            <a:r>
              <a:rPr lang="en-US" sz="2800" dirty="0"/>
              <a:t>Extent of injury is a function of:</a:t>
            </a:r>
          </a:p>
          <a:p>
            <a:pPr lvl="1"/>
            <a:r>
              <a:rPr lang="en-US" sz="2400" dirty="0"/>
              <a:t>force of impact </a:t>
            </a:r>
          </a:p>
          <a:p>
            <a:pPr lvl="1"/>
            <a:r>
              <a:rPr lang="en-US" sz="2400" dirty="0"/>
              <a:t>acceleratory, </a:t>
            </a:r>
            <a:r>
              <a:rPr lang="en-US" sz="2400" dirty="0" err="1"/>
              <a:t>deceleratory</a:t>
            </a:r>
            <a:r>
              <a:rPr lang="en-US" sz="2400" dirty="0"/>
              <a:t> and rotational forces of the impacting object </a:t>
            </a:r>
          </a:p>
          <a:p>
            <a:pPr lvl="1"/>
            <a:r>
              <a:rPr lang="en-US" sz="2400" dirty="0"/>
              <a:t>reactive forces of intracranial contents </a:t>
            </a:r>
            <a:endParaRPr lang="en-US" sz="2400" dirty="0" smtClean="0"/>
          </a:p>
          <a:p>
            <a:pPr marL="320040" lvl="1" indent="0">
              <a:buNone/>
            </a:pPr>
            <a:endParaRPr lang="en-US" sz="2800" dirty="0"/>
          </a:p>
          <a:p>
            <a:r>
              <a:rPr lang="en-US" sz="2800" dirty="0"/>
              <a:t>B</a:t>
            </a:r>
            <a:r>
              <a:rPr lang="en-US" sz="2800" dirty="0" smtClean="0"/>
              <a:t>eyond </a:t>
            </a:r>
            <a:r>
              <a:rPr lang="en-US" sz="2800" dirty="0"/>
              <a:t>the control of the clinician</a:t>
            </a:r>
          </a:p>
          <a:p>
            <a:pPr marL="0" indent="0">
              <a:buNone/>
            </a:pPr>
            <a:endParaRPr lang="en-US" dirty="0" smtClean="0"/>
          </a:p>
        </p:txBody>
      </p:sp>
      <p:pic>
        <p:nvPicPr>
          <p:cNvPr id="6" name="Picture 5"/>
          <p:cNvPicPr>
            <a:picLocks noChangeAspect="1"/>
          </p:cNvPicPr>
          <p:nvPr/>
        </p:nvPicPr>
        <p:blipFill>
          <a:blip r:embed="rId2"/>
          <a:stretch>
            <a:fillRect/>
          </a:stretch>
        </p:blipFill>
        <p:spPr>
          <a:xfrm>
            <a:off x="5675010" y="2974554"/>
            <a:ext cx="3114657" cy="2770115"/>
          </a:xfrm>
          <a:prstGeom prst="rect">
            <a:avLst/>
          </a:prstGeom>
        </p:spPr>
      </p:pic>
    </p:spTree>
    <p:extLst>
      <p:ext uri="{BB962C8B-B14F-4D97-AF65-F5344CB8AC3E}">
        <p14:creationId xmlns:p14="http://schemas.microsoft.com/office/powerpoint/2010/main" val="8738425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66499"/>
            <a:ext cx="6508377" cy="929476"/>
          </a:xfrm>
        </p:spPr>
        <p:txBody>
          <a:bodyPr>
            <a:normAutofit/>
          </a:bodyPr>
          <a:lstStyle/>
          <a:p>
            <a:r>
              <a:rPr lang="en-US" sz="4400" dirty="0" smtClean="0"/>
              <a:t>Primary Injury</a:t>
            </a:r>
            <a:endParaRPr lang="en-US" sz="4400" dirty="0"/>
          </a:p>
        </p:txBody>
      </p:sp>
      <p:sp>
        <p:nvSpPr>
          <p:cNvPr id="3" name="Content Placeholder 2"/>
          <p:cNvSpPr>
            <a:spLocks noGrp="1"/>
          </p:cNvSpPr>
          <p:nvPr>
            <p:ph idx="1"/>
          </p:nvPr>
        </p:nvSpPr>
        <p:spPr>
          <a:xfrm>
            <a:off x="640225" y="1287235"/>
            <a:ext cx="7543800" cy="3218084"/>
          </a:xfrm>
        </p:spPr>
        <p:txBody>
          <a:bodyPr>
            <a:normAutofit lnSpcReduction="10000"/>
          </a:bodyPr>
          <a:lstStyle/>
          <a:p>
            <a:pPr marL="0" indent="0">
              <a:buNone/>
            </a:pPr>
            <a:endParaRPr lang="en-US" sz="4000" b="1" dirty="0" smtClean="0"/>
          </a:p>
          <a:p>
            <a:r>
              <a:rPr lang="en-US" sz="2800" dirty="0" smtClean="0"/>
              <a:t>Impact loading (contact and inertial)</a:t>
            </a:r>
          </a:p>
          <a:p>
            <a:pPr marL="0" indent="0">
              <a:buNone/>
            </a:pPr>
            <a:endParaRPr lang="en-US" sz="2800" dirty="0" smtClean="0"/>
          </a:p>
          <a:p>
            <a:r>
              <a:rPr lang="en-US" sz="2800" dirty="0" smtClean="0"/>
              <a:t>Impulsive loading (inertial)</a:t>
            </a:r>
          </a:p>
          <a:p>
            <a:pPr marL="0" indent="0">
              <a:buNone/>
            </a:pPr>
            <a:endParaRPr lang="en-US" sz="2800" dirty="0" smtClean="0"/>
          </a:p>
          <a:p>
            <a:r>
              <a:rPr lang="en-US" sz="2800" dirty="0" smtClean="0"/>
              <a:t>Static </a:t>
            </a:r>
            <a:r>
              <a:rPr lang="en-US" sz="2800" dirty="0"/>
              <a:t>loading </a:t>
            </a:r>
          </a:p>
        </p:txBody>
      </p:sp>
      <p:sp>
        <p:nvSpPr>
          <p:cNvPr id="5" name="TextBox 4"/>
          <p:cNvSpPr txBox="1"/>
          <p:nvPr/>
        </p:nvSpPr>
        <p:spPr>
          <a:xfrm>
            <a:off x="640225" y="5452583"/>
            <a:ext cx="7727459" cy="954107"/>
          </a:xfrm>
          <a:prstGeom prst="rect">
            <a:avLst/>
          </a:prstGeom>
          <a:noFill/>
        </p:spPr>
        <p:txBody>
          <a:bodyPr wrap="square" rtlCol="0">
            <a:spAutoFit/>
          </a:bodyPr>
          <a:lstStyle/>
          <a:p>
            <a:r>
              <a:rPr lang="en-US" sz="3800" dirty="0">
                <a:latin typeface="Impact"/>
                <a:cs typeface="Impact"/>
              </a:rPr>
              <a:t>Physical </a:t>
            </a:r>
            <a:r>
              <a:rPr lang="en-US" sz="3800" dirty="0" smtClean="0">
                <a:latin typeface="Impact"/>
                <a:cs typeface="Impact"/>
              </a:rPr>
              <a:t>mechanisms: load and force </a:t>
            </a:r>
            <a:endParaRPr lang="en-US" sz="3800" dirty="0">
              <a:latin typeface="Impact"/>
              <a:cs typeface="Impact"/>
            </a:endParaRPr>
          </a:p>
          <a:p>
            <a:endParaRPr lang="en-US" dirty="0"/>
          </a:p>
        </p:txBody>
      </p:sp>
    </p:spTree>
    <p:extLst>
      <p:ext uri="{BB962C8B-B14F-4D97-AF65-F5344CB8AC3E}">
        <p14:creationId xmlns:p14="http://schemas.microsoft.com/office/powerpoint/2010/main" val="4574621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Strain</a:t>
            </a:r>
            <a:endParaRPr lang="en-US" sz="4000" dirty="0"/>
          </a:p>
        </p:txBody>
      </p:sp>
      <p:sp>
        <p:nvSpPr>
          <p:cNvPr id="3" name="Content Placeholder 2"/>
          <p:cNvSpPr>
            <a:spLocks noGrp="1"/>
          </p:cNvSpPr>
          <p:nvPr>
            <p:ph idx="1"/>
          </p:nvPr>
        </p:nvSpPr>
        <p:spPr>
          <a:xfrm>
            <a:off x="762000" y="2087406"/>
            <a:ext cx="7543800" cy="3006444"/>
          </a:xfrm>
        </p:spPr>
        <p:txBody>
          <a:bodyPr/>
          <a:lstStyle/>
          <a:p>
            <a:pPr lvl="0"/>
            <a:r>
              <a:rPr lang="en-US" sz="2800" b="1" dirty="0"/>
              <a:t>Compressive</a:t>
            </a:r>
            <a:r>
              <a:rPr lang="en-US" sz="2800" dirty="0"/>
              <a:t> - Tissue </a:t>
            </a:r>
            <a:r>
              <a:rPr lang="en-US" sz="2800" dirty="0" smtClean="0"/>
              <a:t>compression</a:t>
            </a:r>
          </a:p>
          <a:p>
            <a:pPr marL="0" lvl="0" indent="0">
              <a:buNone/>
            </a:pPr>
            <a:endParaRPr lang="en-US" sz="2800" dirty="0"/>
          </a:p>
          <a:p>
            <a:pPr lvl="0"/>
            <a:r>
              <a:rPr lang="en-US" sz="2800" b="1" dirty="0"/>
              <a:t>Tensile</a:t>
            </a:r>
            <a:r>
              <a:rPr lang="en-US" sz="2800" dirty="0"/>
              <a:t> - Tissue </a:t>
            </a:r>
            <a:r>
              <a:rPr lang="en-US" sz="2800" dirty="0" smtClean="0"/>
              <a:t>stretching</a:t>
            </a:r>
          </a:p>
          <a:p>
            <a:pPr marL="0" lvl="0" indent="0">
              <a:buNone/>
            </a:pPr>
            <a:endParaRPr lang="en-US" sz="2800" dirty="0"/>
          </a:p>
          <a:p>
            <a:pPr lvl="0"/>
            <a:r>
              <a:rPr lang="en-US" sz="2800" b="1" dirty="0"/>
              <a:t>Shear</a:t>
            </a:r>
            <a:r>
              <a:rPr lang="en-US" sz="2800" dirty="0"/>
              <a:t> - Tissue distortion produced when tissue slides over other tissue</a:t>
            </a:r>
          </a:p>
          <a:p>
            <a:endParaRPr lang="en-US" dirty="0"/>
          </a:p>
        </p:txBody>
      </p:sp>
      <p:sp>
        <p:nvSpPr>
          <p:cNvPr id="4" name="Title 1"/>
          <p:cNvSpPr txBox="1">
            <a:spLocks/>
          </p:cNvSpPr>
          <p:nvPr/>
        </p:nvSpPr>
        <p:spPr>
          <a:xfrm>
            <a:off x="457199" y="583894"/>
            <a:ext cx="6508377" cy="929476"/>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dirty="0" smtClean="0"/>
              <a:t>Primary Injury</a:t>
            </a:r>
            <a:endParaRPr lang="en-US" sz="4400" dirty="0"/>
          </a:p>
        </p:txBody>
      </p:sp>
    </p:spTree>
    <p:extLst>
      <p:ext uri="{BB962C8B-B14F-4D97-AF65-F5344CB8AC3E}">
        <p14:creationId xmlns:p14="http://schemas.microsoft.com/office/powerpoint/2010/main" val="69047650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Clinical manifestations</a:t>
            </a:r>
            <a:endParaRPr lang="en-US" sz="4000" dirty="0"/>
          </a:p>
        </p:txBody>
      </p:sp>
      <p:sp>
        <p:nvSpPr>
          <p:cNvPr id="3" name="Content Placeholder 2"/>
          <p:cNvSpPr>
            <a:spLocks noGrp="1"/>
          </p:cNvSpPr>
          <p:nvPr>
            <p:ph idx="1"/>
          </p:nvPr>
        </p:nvSpPr>
        <p:spPr>
          <a:xfrm>
            <a:off x="4157747" y="1095889"/>
            <a:ext cx="4148052" cy="4331368"/>
          </a:xfrm>
        </p:spPr>
        <p:txBody>
          <a:bodyPr>
            <a:normAutofit/>
          </a:bodyPr>
          <a:lstStyle/>
          <a:p>
            <a:r>
              <a:rPr lang="en-US" sz="2800" b="1" dirty="0"/>
              <a:t>Focal injury</a:t>
            </a:r>
          </a:p>
          <a:p>
            <a:pPr lvl="1"/>
            <a:r>
              <a:rPr lang="en-US" sz="2600" dirty="0"/>
              <a:t>Skull fractures</a:t>
            </a:r>
          </a:p>
          <a:p>
            <a:pPr lvl="1"/>
            <a:r>
              <a:rPr lang="en-US" sz="2600" dirty="0" smtClean="0"/>
              <a:t>Contusions</a:t>
            </a:r>
          </a:p>
          <a:p>
            <a:pPr lvl="1"/>
            <a:r>
              <a:rPr lang="en-US" sz="2600" dirty="0" smtClean="0"/>
              <a:t>Lacerations</a:t>
            </a:r>
            <a:endParaRPr lang="en-US" sz="2600" dirty="0"/>
          </a:p>
          <a:p>
            <a:pPr lvl="1"/>
            <a:r>
              <a:rPr lang="en-US" sz="2600" dirty="0"/>
              <a:t>Intracranial hematomas</a:t>
            </a:r>
          </a:p>
          <a:p>
            <a:r>
              <a:rPr lang="en-US" sz="2800" b="1" dirty="0" smtClean="0"/>
              <a:t>Diffuse axonal injury</a:t>
            </a:r>
          </a:p>
          <a:p>
            <a:pPr lvl="1"/>
            <a:r>
              <a:rPr lang="en-US" sz="2600" dirty="0" smtClean="0"/>
              <a:t>Concussion</a:t>
            </a:r>
            <a:endParaRPr lang="en-US" sz="2600" dirty="0"/>
          </a:p>
        </p:txBody>
      </p:sp>
      <p:sp>
        <p:nvSpPr>
          <p:cNvPr id="4" name="Title 1"/>
          <p:cNvSpPr txBox="1">
            <a:spLocks/>
          </p:cNvSpPr>
          <p:nvPr/>
        </p:nvSpPr>
        <p:spPr>
          <a:xfrm>
            <a:off x="457199" y="392549"/>
            <a:ext cx="6508377" cy="929476"/>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dirty="0" smtClean="0"/>
              <a:t>Primary Injury</a:t>
            </a:r>
            <a:endParaRPr lang="en-US" sz="4400" dirty="0"/>
          </a:p>
        </p:txBody>
      </p:sp>
      <p:pic>
        <p:nvPicPr>
          <p:cNvPr id="5" name="Picture 4"/>
          <p:cNvPicPr>
            <a:picLocks noChangeAspect="1"/>
          </p:cNvPicPr>
          <p:nvPr/>
        </p:nvPicPr>
        <p:blipFill>
          <a:blip r:embed="rId3"/>
          <a:stretch>
            <a:fillRect/>
          </a:stretch>
        </p:blipFill>
        <p:spPr>
          <a:xfrm>
            <a:off x="457199" y="1689945"/>
            <a:ext cx="3190237" cy="3073400"/>
          </a:xfrm>
          <a:prstGeom prst="rect">
            <a:avLst/>
          </a:prstGeom>
        </p:spPr>
      </p:pic>
    </p:spTree>
    <p:extLst>
      <p:ext uri="{BB962C8B-B14F-4D97-AF65-F5344CB8AC3E}">
        <p14:creationId xmlns:p14="http://schemas.microsoft.com/office/powerpoint/2010/main" val="331760940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8951" y="4850320"/>
            <a:ext cx="7562724" cy="1600200"/>
          </a:xfrm>
        </p:spPr>
        <p:txBody>
          <a:bodyPr>
            <a:noAutofit/>
          </a:bodyPr>
          <a:lstStyle/>
          <a:p>
            <a:pPr algn="ctr"/>
            <a:r>
              <a:rPr lang="en-US" sz="3600" b="1" dirty="0"/>
              <a:t>Coup and </a:t>
            </a:r>
            <a:r>
              <a:rPr lang="en-US" sz="3600" b="1" dirty="0" err="1"/>
              <a:t>contrecoup</a:t>
            </a:r>
            <a:r>
              <a:rPr lang="en-US" sz="3600" b="1" dirty="0"/>
              <a:t> contusions</a:t>
            </a:r>
            <a:r>
              <a:rPr lang="en-US" sz="3600" dirty="0"/>
              <a:t/>
            </a:r>
            <a:br>
              <a:rPr lang="en-US" sz="3600" dirty="0"/>
            </a:br>
            <a:endParaRPr lang="en-US" sz="3600" dirty="0"/>
          </a:p>
        </p:txBody>
      </p:sp>
      <p:pic>
        <p:nvPicPr>
          <p:cNvPr id="4" name="Content Placeholder 3"/>
          <p:cNvPicPr>
            <a:picLocks noGrp="1" noChangeAspect="1"/>
          </p:cNvPicPr>
          <p:nvPr>
            <p:ph type="pic" idx="1"/>
          </p:nvPr>
        </p:nvPicPr>
        <p:blipFill rotWithShape="1">
          <a:blip r:embed="rId3"/>
          <a:srcRect l="-26031" r="-34575" b="9392"/>
          <a:stretch/>
        </p:blipFill>
        <p:spPr>
          <a:xfrm>
            <a:off x="777875" y="457200"/>
            <a:ext cx="7543800" cy="3108786"/>
          </a:xfrm>
        </p:spPr>
      </p:pic>
      <p:sp>
        <p:nvSpPr>
          <p:cNvPr id="6" name="Text Placeholder 5"/>
          <p:cNvSpPr>
            <a:spLocks noGrp="1"/>
          </p:cNvSpPr>
          <p:nvPr>
            <p:ph type="body" sz="half" idx="2"/>
          </p:nvPr>
        </p:nvSpPr>
        <p:spPr>
          <a:xfrm>
            <a:off x="850391" y="3687751"/>
            <a:ext cx="7471283" cy="1322025"/>
          </a:xfrm>
        </p:spPr>
        <p:txBody>
          <a:bodyPr>
            <a:normAutofit/>
          </a:bodyPr>
          <a:lstStyle/>
          <a:p>
            <a:r>
              <a:rPr lang="en-US" sz="2800" dirty="0" smtClean="0"/>
              <a:t>Can occur alone with impact loading or together with impulsive loading (acceleration/deceleration)  </a:t>
            </a:r>
            <a:endParaRPr lang="en-US" sz="2800" dirty="0"/>
          </a:p>
        </p:txBody>
      </p:sp>
    </p:spTree>
    <p:extLst>
      <p:ext uri="{BB962C8B-B14F-4D97-AF65-F5344CB8AC3E}">
        <p14:creationId xmlns:p14="http://schemas.microsoft.com/office/powerpoint/2010/main" val="1682238057"/>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Newsprint.thmx</Template>
  <TotalTime>26413</TotalTime>
  <Words>2799</Words>
  <Application>Microsoft Macintosh PowerPoint</Application>
  <PresentationFormat>On-screen Show (4:3)</PresentationFormat>
  <Paragraphs>346</Paragraphs>
  <Slides>45</Slides>
  <Notes>40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NewsPrint</vt:lpstr>
      <vt:lpstr>Traumatic Brain Injury </vt:lpstr>
      <vt:lpstr>  Traumatic brain injury (TBI) </vt:lpstr>
      <vt:lpstr> Subcategories</vt:lpstr>
      <vt:lpstr>Primary Injury</vt:lpstr>
      <vt:lpstr>Primary Injury</vt:lpstr>
      <vt:lpstr>Primary Injury</vt:lpstr>
      <vt:lpstr>Strain</vt:lpstr>
      <vt:lpstr>Clinical manifestations</vt:lpstr>
      <vt:lpstr>Coup and contrecoup contusions </vt:lpstr>
      <vt:lpstr>Intracranial hemorrhages </vt:lpstr>
      <vt:lpstr>Epidural hematoma  </vt:lpstr>
      <vt:lpstr>Subdural hematoma  </vt:lpstr>
      <vt:lpstr>Subarachnoid hematoma </vt:lpstr>
      <vt:lpstr>Intracerebral hematoma </vt:lpstr>
      <vt:lpstr>Causes of primary injury in pets</vt:lpstr>
      <vt:lpstr>Secondary injury</vt:lpstr>
      <vt:lpstr>PowerPoint Presentation</vt:lpstr>
      <vt:lpstr>PowerPoint Presentation</vt:lpstr>
      <vt:lpstr>Types of edema</vt:lpstr>
      <vt:lpstr>Mechanisms of cytotoxic edema</vt:lpstr>
      <vt:lpstr>Vasogenic edema</vt:lpstr>
      <vt:lpstr>Consequences of edema</vt:lpstr>
      <vt:lpstr>Intracranial pressure dynamics</vt:lpstr>
      <vt:lpstr>Monro-Kellie Doctrine</vt:lpstr>
      <vt:lpstr>Intracranial compliance</vt:lpstr>
      <vt:lpstr>CBV</vt:lpstr>
      <vt:lpstr>Cerebral blood flow/volume (CBF)</vt:lpstr>
      <vt:lpstr>Regulatory factors</vt:lpstr>
      <vt:lpstr>PowerPoint Presentation</vt:lpstr>
      <vt:lpstr>PowerPoint Presentation</vt:lpstr>
      <vt:lpstr>Cushing’s Reflex</vt:lpstr>
      <vt:lpstr>Glucose Metabolism</vt:lpstr>
      <vt:lpstr>Lactate concentration following concussive brain injury</vt:lpstr>
      <vt:lpstr>Reasons for increased lactate</vt:lpstr>
      <vt:lpstr>Consequences of lactate</vt:lpstr>
      <vt:lpstr>Excitatory neurotransmitters</vt:lpstr>
      <vt:lpstr>Glutamate receptors</vt:lpstr>
      <vt:lpstr>PowerPoint Presentation</vt:lpstr>
      <vt:lpstr>NMDA receptors</vt:lpstr>
      <vt:lpstr>NMDA receptor regulation</vt:lpstr>
      <vt:lpstr>Pathologic accumulation of glutamate</vt:lpstr>
      <vt:lpstr>Glutamate excitotoxicity</vt:lpstr>
      <vt:lpstr>PowerPoint Presentation</vt:lpstr>
      <vt:lpstr>PowerPoint Presentation</vt:lpstr>
      <vt:lpstr>Pattern and outcome</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Traumatic Brain Injury </dc:title>
  <dc:creator>Kelly Blackstock</dc:creator>
  <cp:lastModifiedBy>Kelly Blackstock</cp:lastModifiedBy>
  <cp:revision>189</cp:revision>
  <dcterms:created xsi:type="dcterms:W3CDTF">2012-05-15T02:15:33Z</dcterms:created>
  <dcterms:modified xsi:type="dcterms:W3CDTF">2012-07-02T15:55:11Z</dcterms:modified>
</cp:coreProperties>
</file>