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2"/>
  </p:sldMasterIdLst>
  <p:notesMasterIdLst>
    <p:notesMasterId r:id="rId35"/>
  </p:notesMasterIdLst>
  <p:handoutMasterIdLst>
    <p:handoutMasterId r:id="rId36"/>
  </p:handoutMasterIdLst>
  <p:sldIdLst>
    <p:sldId id="310" r:id="rId3"/>
    <p:sldId id="280" r:id="rId4"/>
    <p:sldId id="311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308" r:id="rId14"/>
    <p:sldId id="289" r:id="rId15"/>
    <p:sldId id="290" r:id="rId16"/>
    <p:sldId id="291" r:id="rId17"/>
    <p:sldId id="292" r:id="rId18"/>
    <p:sldId id="293" r:id="rId19"/>
    <p:sldId id="301" r:id="rId20"/>
    <p:sldId id="294" r:id="rId21"/>
    <p:sldId id="295" r:id="rId22"/>
    <p:sldId id="296" r:id="rId23"/>
    <p:sldId id="297" r:id="rId24"/>
    <p:sldId id="298" r:id="rId25"/>
    <p:sldId id="302" r:id="rId26"/>
    <p:sldId id="303" r:id="rId27"/>
    <p:sldId id="304" r:id="rId28"/>
    <p:sldId id="305" r:id="rId29"/>
    <p:sldId id="307" r:id="rId30"/>
    <p:sldId id="309" r:id="rId31"/>
    <p:sldId id="306" r:id="rId32"/>
    <p:sldId id="299" r:id="rId33"/>
    <p:sldId id="300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68072" autoAdjust="0"/>
  </p:normalViewPr>
  <p:slideViewPr>
    <p:cSldViewPr>
      <p:cViewPr varScale="1">
        <p:scale>
          <a:sx n="50" d="100"/>
          <a:sy n="50" d="100"/>
        </p:scale>
        <p:origin x="-251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6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2532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notesMaster" Target="notesMasters/notesMaster1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88B8DF-24AD-4F40-BBFC-89725AEAF415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352DE-026B-4B56-8316-D39959E3BD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9629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9D4B4-0EC2-42AE-ABEC-26842DCC58CF}" type="datetimeFigureOut">
              <a:rPr lang="en-US" smtClean="0"/>
              <a:pPr/>
              <a:t>10/18/11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1105E4-9E70-4B8C-B294-1B0219D999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Small,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nonenveloped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single-stranded DNA viruses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Environmentally stable, persist 5 months or longer on objects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Resistant to many of the traditional cleaning products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Epidemiology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Original strains only effected dogs, however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strains have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naturaly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infected cats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Severe illness most common in young animals with comorbid intestinal infections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Spread in fecal-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oronasal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route with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fomitic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transmission common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Fecal excretion occurs 3-4 days after exposure, commonly before clinical signs develop</a:t>
            </a:r>
            <a:r>
              <a:rPr lang="en-US" dirty="0" smtClean="0">
                <a:effectLst/>
              </a:rPr>
              <a:t> 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Almost exclusively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affects puppies 6 wks-6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mths</a:t>
            </a: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Antigenic variability: initial strains isolated in shelters in the 1970s were deemed to be Canine parvovirus 2, which underwent rapid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change to 2a and 2b</a:t>
            </a:r>
          </a:p>
          <a:p>
            <a:pPr lvl="1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2000 a new antigenic variant was isolated called 2c, initially in Italy but recent work showing it is cropping up all over the place</a:t>
            </a:r>
          </a:p>
          <a:p>
            <a:pPr lvl="1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 been found to be causing severe disease even in vaccinated individuals</a:t>
            </a:r>
          </a:p>
          <a:p>
            <a:pPr lvl="1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 been found to have low sensitivity of traditional testing methods late in the course of disease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8923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Investigators</a:t>
            </a:r>
            <a:r>
              <a:rPr lang="en-US" baseline="0" dirty="0" smtClean="0"/>
              <a:t> suggest using total cholesterol levels (low being bad) and triglyceride levels (high being bad) as an index of severity for </a:t>
            </a:r>
            <a:r>
              <a:rPr lang="en-US" baseline="0" dirty="0" err="1" smtClean="0"/>
              <a:t>parvo</a:t>
            </a:r>
            <a:endParaRPr lang="en-US" baseline="0" dirty="0" smtClean="0"/>
          </a:p>
          <a:p>
            <a:r>
              <a:rPr lang="en-US" baseline="0" dirty="0" smtClean="0"/>
              <a:t>Unclear whether they play any role in the course of disease</a:t>
            </a:r>
          </a:p>
          <a:p>
            <a:r>
              <a:rPr lang="en-US" baseline="0" dirty="0" smtClean="0"/>
              <a:t>Thought that TNF plays a role in the development of these abnormalities.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5638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Fecal ELISA for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inhospital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use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antigen capture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method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Relatively sensitive and specific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Previously positive from recent vaccination, proven no cross reaction as per the company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VIRAL PARTICLES SHED IN FECES DAYS 3-12 POST-INFECTION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Reported false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-positive 3-10 days after vaccination w/ modified live CPV vaccine</a:t>
            </a:r>
          </a:p>
          <a:p>
            <a:pPr lvl="2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False negatives: binding of serum neutralizing antibodies w/ antigen in diarrhea or cessation of fecal viral shed, late in the course of disease of CPV-2c</a:t>
            </a:r>
          </a:p>
          <a:p>
            <a:pPr lvl="2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studyby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Decaro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et al in Veterinary Journal 2010 investigated the three strains and got sensitivities of 80.4, 78, and 77% for a, b, and c but the paper was funded by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idexx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authors suggested PCR for negative with high clinical suspicion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Virus isolation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performed early can find in feces as well as tissues</a:t>
            </a:r>
          </a:p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Hemagglutination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titers after 3 days of clinical disease is diagnostic for CPV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PCR has higher sensitivities and specificities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than conventional methods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Serology is available 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25-90% of healthy unvaccinated dogs can be seropositive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must demonstrate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IgM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class or have consistent clinical signs</a:t>
            </a:r>
          </a:p>
          <a:p>
            <a:pPr lvl="1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good for ruling out disease if you get a negative result though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7634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IV fluids, maintenance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normovolemia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 need to use colloids depending on degree of protein losing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Hypokalemia also common and should be corrected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Correction of hypoglycemia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Broad spectrum antibiotics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Bacterial translocation in the face of peripheral neutropenia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Beta-lactam and aminoglycoside (not until well hydrated)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 increase release of endotoxin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 lead to bacterial overgrowth of clostridium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perfringens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Antiemetics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Motility agents not typically recommended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Aggressive nutrition-early enteral nutrition has been shown to be beneficial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nutrition paper the EEN group showed significantly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earlier appetite improvement,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significant weight gain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significantly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decreased % urinary lactulose suggested to reflect improved gut barrier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funciton</a:t>
            </a: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no difference between albumin concentrations or survival</a:t>
            </a:r>
          </a:p>
          <a:p>
            <a:pPr lvl="1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Broad spectrum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dewormer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Plasma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 smtClean="0"/>
              <a:t>Useful as a colloidal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 smtClean="0"/>
              <a:t>Data lacking to support contribution to albumin or protein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 smtClean="0"/>
              <a:t>Conferring antibody protection only in anecdotal reports</a:t>
            </a:r>
          </a:p>
          <a:p>
            <a:pPr lvl="1"/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0342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Recombinant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human granulocyte colony stimulating factor (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neupogen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shown to effective in neutropenia of chemotherapy, and radiation therapy</a:t>
            </a:r>
          </a:p>
          <a:p>
            <a:pPr lvl="1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reports are contradictory on the influence on canine parvovirus, some had an increase in counts and others showed no influence on survival</a:t>
            </a:r>
          </a:p>
          <a:p>
            <a:pPr lvl="1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mischke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one study showed no difference in naturally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occuring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presumed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parvo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(consistent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sigsn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in regards to mortality, neutrophil and leukocyte counts</a:t>
            </a:r>
          </a:p>
          <a:p>
            <a:pPr lvl="1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rewarts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diagnosed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parvo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puppies 11 treated puppies and 12 not treated, no difference between groups in hospital stay, neutrophil count at first time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neutropenias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dectect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lowest neutrophil count, or length of time they were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neutropenic</a:t>
            </a: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postuated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reasons for lack of effect: depletion of storage pool, lack of appropriate receptors, lag time of 2-3 days before results in a measurable effect</a:t>
            </a:r>
          </a:p>
          <a:p>
            <a:pPr lvl="1"/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complications: develop neutralizing antibiotics w/in 3 weeks of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tx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decline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 in leukocyte counts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2412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Compared 28 dogs w/ natural</a:t>
            </a:r>
            <a:r>
              <a:rPr lang="en-US" baseline="0" dirty="0" smtClean="0"/>
              <a:t> infection </a:t>
            </a:r>
            <a:r>
              <a:rPr lang="en-US" baseline="0" dirty="0" err="1" smtClean="0"/>
              <a:t>parvo</a:t>
            </a:r>
            <a:r>
              <a:rPr lang="en-US" baseline="0" dirty="0" smtClean="0"/>
              <a:t> treated with </a:t>
            </a:r>
            <a:r>
              <a:rPr lang="en-US" baseline="0" dirty="0" err="1" smtClean="0"/>
              <a:t>rCGCSF</a:t>
            </a:r>
            <a:r>
              <a:rPr lang="en-US" baseline="0" dirty="0" smtClean="0"/>
              <a:t> to 34 dogs with </a:t>
            </a:r>
            <a:r>
              <a:rPr lang="en-US" baseline="0" dirty="0" err="1" smtClean="0"/>
              <a:t>parvo</a:t>
            </a:r>
            <a:r>
              <a:rPr lang="en-US" baseline="0" dirty="0" smtClean="0"/>
              <a:t> and not treated with drug</a:t>
            </a:r>
          </a:p>
          <a:p>
            <a:r>
              <a:rPr lang="en-US" baseline="0" dirty="0" smtClean="0"/>
              <a:t>There were small patient numbers and authors suggest mortality rate was due tot chance</a:t>
            </a:r>
          </a:p>
          <a:p>
            <a:endParaRPr lang="en-US" baseline="0" dirty="0" smtClean="0"/>
          </a:p>
          <a:p>
            <a:r>
              <a:rPr lang="en-US" baseline="0" dirty="0" smtClean="0"/>
              <a:t>Humans treated with recombinant GCF have shown to have rare, serious adverse effects including pulmonary injury, platelet reduction, </a:t>
            </a:r>
            <a:r>
              <a:rPr lang="en-US" baseline="0" dirty="0" err="1" smtClean="0"/>
              <a:t>coag</a:t>
            </a:r>
            <a:r>
              <a:rPr lang="en-US" baseline="0" dirty="0" smtClean="0"/>
              <a:t> abnormalities and cardiovascular disorders</a:t>
            </a:r>
          </a:p>
          <a:p>
            <a:r>
              <a:rPr lang="en-US" dirty="0" smtClean="0"/>
              <a:t>Suggest repeated study with larger numbers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9222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Endotoxin neutralization: one study showed a decrease in mortality by 31%, others have shown an increase in mortality in puppies &lt; 16 weeks of 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4333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study had a dose of 1-2.5 MU/kg/day IV for 3 days after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innoculation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-so it was not naturally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aquired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CPV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Second study was dose 2.5 MU/kg IV for 3 days in dogs w/ naturally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aquired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CPV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Feline interferon omega has been shown to be beneficial; however the study was sort of shady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5124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Inhibits viral</a:t>
            </a:r>
            <a:r>
              <a:rPr lang="en-US" baseline="0" dirty="0" smtClean="0"/>
              <a:t> NA enzyme and prevents cleavage of </a:t>
            </a:r>
            <a:r>
              <a:rPr lang="en-US" baseline="0" dirty="0" err="1" smtClean="0"/>
              <a:t>sialic</a:t>
            </a:r>
            <a:r>
              <a:rPr lang="en-US" baseline="0" dirty="0" smtClean="0"/>
              <a:t> acid residues</a:t>
            </a:r>
            <a:endParaRPr lang="en-US" dirty="0" smtClean="0"/>
          </a:p>
          <a:p>
            <a:r>
              <a:rPr lang="en-US" dirty="0" smtClean="0"/>
              <a:t>Recruitment</a:t>
            </a:r>
            <a:r>
              <a:rPr lang="en-US" baseline="0" dirty="0" smtClean="0"/>
              <a:t> study, naturally </a:t>
            </a:r>
            <a:r>
              <a:rPr lang="en-US" baseline="0" dirty="0" err="1" smtClean="0"/>
              <a:t>aquired</a:t>
            </a:r>
            <a:r>
              <a:rPr lang="en-US" baseline="0" dirty="0" smtClean="0"/>
              <a:t> CPV</a:t>
            </a:r>
          </a:p>
          <a:p>
            <a:r>
              <a:rPr lang="en-US" dirty="0" smtClean="0"/>
              <a:t>Compared to standard therapy, blinded, and randomized</a:t>
            </a:r>
          </a:p>
          <a:p>
            <a:r>
              <a:rPr lang="en-US" dirty="0" smtClean="0"/>
              <a:t>No decrease in </a:t>
            </a:r>
            <a:r>
              <a:rPr lang="en-US" dirty="0" err="1" smtClean="0"/>
              <a:t>hositalization</a:t>
            </a:r>
            <a:r>
              <a:rPr lang="en-US" dirty="0" smtClean="0"/>
              <a:t> time, treatments needed,</a:t>
            </a:r>
            <a:r>
              <a:rPr lang="en-US" baseline="0" dirty="0" smtClean="0"/>
              <a:t> clinical scoring, morbidity or mortality</a:t>
            </a:r>
            <a:endParaRPr lang="en-US" dirty="0" smtClean="0"/>
          </a:p>
          <a:p>
            <a:r>
              <a:rPr lang="en-US" dirty="0" smtClean="0"/>
              <a:t>no difference</a:t>
            </a:r>
            <a:r>
              <a:rPr lang="en-US" baseline="0" dirty="0" smtClean="0"/>
              <a:t> b/t groups in length of time since development of signs, </a:t>
            </a:r>
          </a:p>
          <a:p>
            <a:r>
              <a:rPr lang="en-US" baseline="0" dirty="0" smtClean="0"/>
              <a:t>First line drug for flu epidemics and use for parvovirus may be contraindicated due to contribution to resistance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852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 smtClean="0"/>
              <a:t>Maternal antibodies present with half life about 10 days</a:t>
            </a:r>
          </a:p>
          <a:p>
            <a:pPr lvl="1"/>
            <a:r>
              <a:rPr lang="en-US" dirty="0" smtClean="0"/>
              <a:t>Vaccines cross protective against CPV-2, 2a and 2b however skepticism for protection against CPV-2c</a:t>
            </a:r>
          </a:p>
          <a:p>
            <a:pPr lvl="1"/>
            <a:r>
              <a:rPr lang="en-US" dirty="0" smtClean="0"/>
              <a:t>Recent work shown that vaccination at 4 and</a:t>
            </a:r>
            <a:r>
              <a:rPr lang="en-US" baseline="0" dirty="0" smtClean="0"/>
              <a:t> 6 weeks of age with high titer vaccine high earlier </a:t>
            </a:r>
            <a:r>
              <a:rPr lang="en-US" baseline="0" dirty="0" err="1" smtClean="0"/>
              <a:t>seroconversion</a:t>
            </a:r>
            <a:r>
              <a:rPr lang="en-US" baseline="0" dirty="0" smtClean="0"/>
              <a:t> rates</a:t>
            </a:r>
            <a:endParaRPr lang="en-US" dirty="0" smtClean="0"/>
          </a:p>
          <a:p>
            <a:pPr lvl="1"/>
            <a:r>
              <a:rPr lang="en-US" dirty="0" smtClean="0"/>
              <a:t>93.7% will have protective immunity at 2 years post vaccination</a:t>
            </a:r>
          </a:p>
          <a:p>
            <a:pPr lvl="1"/>
            <a:r>
              <a:rPr lang="en-US" dirty="0" smtClean="0"/>
              <a:t>those recovering from active infection have lifelong immunity</a:t>
            </a:r>
          </a:p>
          <a:p>
            <a:pPr lvl="1"/>
            <a:r>
              <a:rPr lang="en-US" dirty="0" smtClean="0"/>
              <a:t>Environmental control recommendations for bleach with 1 hour exposure time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1432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DNA virus: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Infection with FPV and CPV in cats undergoes a similar disease course except for a few differences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Transmission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transmission are contact with contaminated environment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Short shedding period (typically 1-2 d but up to 6 weeks post-recovery) with long environmental stability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utero infections are also possible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204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Article in JVECC 2007 by </a:t>
            </a:r>
            <a:r>
              <a:rPr lang="en-US" dirty="0" err="1" smtClean="0"/>
              <a:t>Nemzek</a:t>
            </a:r>
            <a:r>
              <a:rPr lang="en-US" dirty="0" smtClean="0"/>
              <a:t>,</a:t>
            </a:r>
            <a:r>
              <a:rPr lang="en-US" baseline="0" dirty="0" smtClean="0"/>
              <a:t> predisposed breeds (</a:t>
            </a:r>
            <a:r>
              <a:rPr lang="en-US" baseline="0" dirty="0" err="1" smtClean="0"/>
              <a:t>doberman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rotties</a:t>
            </a:r>
            <a:r>
              <a:rPr lang="en-US" baseline="0" dirty="0" smtClean="0"/>
              <a:t>) investigated and found to have greater production of </a:t>
            </a:r>
            <a:r>
              <a:rPr lang="en-US" baseline="0" dirty="0" err="1" smtClean="0"/>
              <a:t>TNFalpha</a:t>
            </a:r>
            <a:r>
              <a:rPr lang="en-US" baseline="0" dirty="0" smtClean="0"/>
              <a:t> from monocytes with </a:t>
            </a:r>
            <a:r>
              <a:rPr lang="en-US" baseline="0" smtClean="0"/>
              <a:t>lipopolysaccharide stimulation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4761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Initial virus replication in the lymphoid tissues results in loss of WBC production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Secondary bacterial infections are common with with DIC with gram negative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endotoxemia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Virus selectively replicates in the intestinal crypt cells resulting in loss of villus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utero infections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Early in pregnancy: fetal death with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resorption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abortion or mummified fetuses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Late in pregnancy: damage to late developing neural tissues, particularly cerebellum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Myocarditis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FPV has been isolated from cats dying from idiopathic HCM, DCM and RCM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0467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Typically present with acute onset disease consisting of depression, anorexia and vomiting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Diarrhea is uncommon and typically only seen late in the disease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Rapid progression of disease is common with high mortality due to secondary infection and DIC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Animals surviving infection beyond 5 days typically recover after several weeks supportive care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Leukocytes at lowest typically 50-3000 cells/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Typically neutropenia noted first with sequestration in the GI tract</a:t>
            </a:r>
          </a:p>
          <a:p>
            <a:pPr lvl="2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Panleukopenia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results from bone marrow suppression</a:t>
            </a:r>
          </a:p>
          <a:p>
            <a:pPr lvl="2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Lymphopenia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typically more pronounced with CPV infections than FPV infections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5388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-173038">
              <a:lnSpc>
                <a:spcPct val="150000"/>
              </a:lnSpc>
            </a:pPr>
            <a:r>
              <a:rPr lang="en-US" dirty="0" smtClean="0"/>
              <a:t>Fecal ELISA </a:t>
            </a:r>
          </a:p>
          <a:p>
            <a:pPr lvl="1"/>
            <a:r>
              <a:rPr lang="en-US" dirty="0" smtClean="0"/>
              <a:t>CPV test is sensitive and specific for FPV</a:t>
            </a:r>
          </a:p>
          <a:p>
            <a:pPr lvl="1"/>
            <a:r>
              <a:rPr lang="en-US" dirty="0" smtClean="0"/>
              <a:t>Investigated by </a:t>
            </a:r>
            <a:r>
              <a:rPr lang="en-US" dirty="0" err="1" smtClean="0"/>
              <a:t>Abd-Eldaim</a:t>
            </a:r>
            <a:r>
              <a:rPr lang="en-US" baseline="0" dirty="0" smtClean="0"/>
              <a:t> et al, 97 suspected cats based on signs, positive results found in 55 samples, confirmed by PCR</a:t>
            </a:r>
            <a:endParaRPr lang="en-US" dirty="0" smtClean="0"/>
          </a:p>
          <a:p>
            <a:pPr lvl="1"/>
            <a:r>
              <a:rPr lang="en-US" dirty="0" smtClean="0"/>
              <a:t>May only be positive 24-48 hours post infection, prior to the development of clinical signs</a:t>
            </a:r>
          </a:p>
          <a:p>
            <a:pPr lvl="1"/>
            <a:r>
              <a:rPr lang="en-US" dirty="0" smtClean="0"/>
              <a:t>Serologic testing available based on virus neutralization antibody testing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3058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Risk of death is 1.77 times higher if leukocyte count is less than 1,000 compared to cats w/ leukocyte count up to 2500,</a:t>
            </a:r>
            <a:r>
              <a:rPr lang="en-US" baseline="0" dirty="0" smtClean="0"/>
              <a:t> and 1.85 times higher if greater than 2500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4072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Treatment is generally the same as CPV with supportive care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number of subclinical cats with only small proportion of infected cats showing clinical disease 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Kittens generally protected from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antibody up to 3 months of age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Vaccinations are recommended yearly but protection is thought to exist up to 6 years post vaccination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Environmental control is important, similar to CPV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062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022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Replicate rapidly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actively dividing cells</a:t>
            </a:r>
          </a:p>
          <a:p>
            <a:pPr lvl="1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Initial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clincial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signs are anorexia, depression and fever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Enteritis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Virus reaches intestinal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mucosa 4-5 days post infection</a:t>
            </a:r>
          </a:p>
          <a:p>
            <a:pPr lvl="2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Vomiting and diarrhea typically occurs 24-48 hours following onset of initial signs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Due to loss of the intestinal villus and absorptive capacity of the GI tract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hemorrhageic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diarrhea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Resultant gram negative sepsis leads to death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Leukopenia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Transient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lymphopenia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classic sign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severe cases develop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panleukopenia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secondary to lymphoid necrosis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Neutrophils often also get sequestered in the GI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cytopenia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positive predictor of survival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Immunosuppression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Predisposition to UTI and IV catheter infections </a:t>
            </a:r>
          </a:p>
          <a:p>
            <a:pPr lvl="2"/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Neurologic disease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Typically thought to be from intracranial hemorrhage secondary to DIC or hypoglycemia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Reports of diffuse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leukoencephalomalacia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thought to be secondary to ischemia from severe myocardial lesions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Cutaneous disease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Previously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one case report of an individual dog</a:t>
            </a:r>
          </a:p>
          <a:p>
            <a:pPr lvl="2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Recent report of 2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english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setters with EM and had canine parvovirus 2b isolated from tongue, spleen, skin, lymph node and small intestine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Myocarditis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Wide spectrum of presenting signs from myocarditis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Occurs from in-utero infection or infection up to 8 weeks of age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Hypercoagulability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DIC has long been recognized as a result of gram negative sepsis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Platelet loss also seen from decreased bone marrow production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Loss of AT from GI tract thought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pontentiate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hypercoagulbility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879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Has</a:t>
            </a:r>
            <a:r>
              <a:rPr lang="en-US" baseline="0" dirty="0" smtClean="0"/>
              <a:t> been shown to be decreased in human small intestinal diseases and higher bacterial translocation </a:t>
            </a:r>
            <a:endParaRPr lang="en-US" dirty="0" smtClean="0"/>
          </a:p>
          <a:p>
            <a:r>
              <a:rPr lang="en-US" dirty="0" smtClean="0"/>
              <a:t>Looked at 61 cases of natural</a:t>
            </a:r>
            <a:r>
              <a:rPr lang="en-US" baseline="0" dirty="0" smtClean="0"/>
              <a:t> parvovirus infection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144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Lymphopenias</a:t>
            </a:r>
            <a:r>
              <a:rPr lang="en-US" baseline="0" dirty="0" smtClean="0"/>
              <a:t> suggested to be caused by: acute infection and release of </a:t>
            </a:r>
            <a:r>
              <a:rPr lang="en-US" baseline="0" dirty="0" err="1" smtClean="0"/>
              <a:t>cortosol</a:t>
            </a:r>
            <a:r>
              <a:rPr lang="en-US" baseline="0" dirty="0" smtClean="0"/>
              <a:t> with trapping of lymphocytes in the lymph nodes, direct effect of the virus to destroy lymphoid tissue or loss, sequestration or </a:t>
            </a:r>
            <a:r>
              <a:rPr lang="en-US" baseline="0" dirty="0" err="1" smtClean="0"/>
              <a:t>blackage</a:t>
            </a:r>
            <a:r>
              <a:rPr lang="en-US" baseline="0" dirty="0" smtClean="0"/>
              <a:t> of flow as seen with PLEs</a:t>
            </a:r>
          </a:p>
          <a:p>
            <a:r>
              <a:rPr lang="en-US" baseline="0" dirty="0" smtClean="0"/>
              <a:t>Impaired monocyte function is believed to play a role in increased susceptibility to secondary infections</a:t>
            </a:r>
            <a:endParaRPr lang="en-US" dirty="0" smtClean="0"/>
          </a:p>
          <a:p>
            <a:r>
              <a:rPr lang="en-US" dirty="0" smtClean="0"/>
              <a:t>Goddard et. al showed </a:t>
            </a:r>
            <a:r>
              <a:rPr lang="en-US" dirty="0" err="1" smtClean="0"/>
              <a:t>signififfant</a:t>
            </a:r>
            <a:r>
              <a:rPr lang="en-US" baseline="0" dirty="0" smtClean="0"/>
              <a:t> difference in occurrence of </a:t>
            </a:r>
            <a:r>
              <a:rPr lang="en-US" baseline="0" dirty="0" err="1" smtClean="0"/>
              <a:t>leukocytopenias</a:t>
            </a:r>
            <a:r>
              <a:rPr lang="en-US" baseline="0" dirty="0" smtClean="0"/>
              <a:t> between groups at 24 and 48 hours </a:t>
            </a:r>
            <a:r>
              <a:rPr lang="en-US" baseline="0" dirty="0" err="1" smtClean="0"/>
              <a:t>postadmission</a:t>
            </a:r>
            <a:r>
              <a:rPr lang="en-US" baseline="0" dirty="0" smtClean="0"/>
              <a:t>.  Survivors showed significant increase over time in leukocyte types (specifically lymphocytes), recommended prognostication based on leukocyte counts at 24 </a:t>
            </a:r>
            <a:r>
              <a:rPr lang="en-US" baseline="0" dirty="0" err="1" smtClean="0"/>
              <a:t>hrs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postadmission</a:t>
            </a:r>
            <a:r>
              <a:rPr lang="en-US" baseline="0" dirty="0" smtClean="0"/>
              <a:t> and change in total number, bands (presence carries good prognosis), lymphocytes, monocytes and </a:t>
            </a:r>
            <a:r>
              <a:rPr lang="en-US" baseline="0" dirty="0" err="1" smtClean="0"/>
              <a:t>eosinophils</a:t>
            </a:r>
            <a:endParaRPr lang="en-US" dirty="0" smtClean="0"/>
          </a:p>
          <a:p>
            <a:r>
              <a:rPr lang="en-US" dirty="0" smtClean="0"/>
              <a:t>Elevated liver enzymes secondary to severe</a:t>
            </a:r>
            <a:r>
              <a:rPr lang="en-US" baseline="0" dirty="0" smtClean="0"/>
              <a:t> dehydration and tissue hypoperfusion</a:t>
            </a:r>
          </a:p>
          <a:p>
            <a:r>
              <a:rPr lang="en-US" baseline="0" dirty="0" smtClean="0"/>
              <a:t>Hypoalbuminemia secondary to GI losses</a:t>
            </a:r>
          </a:p>
          <a:p>
            <a:r>
              <a:rPr lang="en-US" baseline="0" dirty="0" smtClean="0"/>
              <a:t>Hypokalemia secondary to inadequate intake and increased losses</a:t>
            </a:r>
          </a:p>
          <a:p>
            <a:r>
              <a:rPr lang="en-US" baseline="0" dirty="0" smtClean="0"/>
              <a:t>Hypoglycemia from severe sepsis and </a:t>
            </a:r>
            <a:r>
              <a:rPr lang="en-US" baseline="0" dirty="0" err="1" smtClean="0"/>
              <a:t>malnurishment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234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Trend (not significant) for increasing endotoxin activity to predict mortality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304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Dogs with CPV compared to controls</a:t>
            </a:r>
          </a:p>
          <a:p>
            <a:r>
              <a:rPr lang="en-US" dirty="0" smtClean="0"/>
              <a:t>CRP</a:t>
            </a:r>
            <a:r>
              <a:rPr lang="en-US" baseline="0" dirty="0" smtClean="0"/>
              <a:t> was more </a:t>
            </a:r>
            <a:r>
              <a:rPr lang="en-US" baseline="0" dirty="0" err="1" smtClean="0"/>
              <a:t>sensitivty</a:t>
            </a:r>
            <a:r>
              <a:rPr lang="en-US" baseline="0" dirty="0" smtClean="0"/>
              <a:t> with a 91% sensitivity to predict mortality in values higher than 92.4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1714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No </a:t>
            </a:r>
            <a:r>
              <a:rPr lang="en-US" dirty="0" err="1" smtClean="0"/>
              <a:t>pathognomotic</a:t>
            </a:r>
            <a:r>
              <a:rPr lang="en-US" dirty="0" smtClean="0"/>
              <a:t> findings, just all these signs together is highly suggestive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05E4-9E70-4B8C-B294-1B0219D9996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978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5286600"/>
            <a:ext cx="7772400" cy="860425"/>
          </a:xfrm>
        </p:spPr>
        <p:txBody>
          <a:bodyPr anchor="b" anchorCtr="0"/>
          <a:lstStyle>
            <a:lvl1pPr algn="r"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1600" y="6005400"/>
            <a:ext cx="77538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5400" y="654180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477000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7800"/>
            <a:ext cx="5111750" cy="46783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752600"/>
            <a:ext cx="2855913" cy="4373563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733200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31200" y="1219200"/>
            <a:ext cx="81534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5400" y="654180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477000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9600" y="5181600"/>
            <a:ext cx="3962400" cy="3381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381000"/>
            <a:ext cx="9144000" cy="4724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19600" y="5486400"/>
            <a:ext cx="3962400" cy="804862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5400" y="654180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477000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33200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229600" cy="4373563"/>
          </a:xfrm>
        </p:spPr>
        <p:txBody>
          <a:bodyPr/>
          <a:lstStyle>
            <a:lvl1pPr marL="0" indent="0">
              <a:lnSpc>
                <a:spcPts val="2600"/>
              </a:lnSpc>
              <a:buFontTx/>
              <a:buNone/>
              <a:defRPr sz="2800" b="1"/>
            </a:lvl1pPr>
            <a:lvl2pPr marL="684213" indent="-227013">
              <a:lnSpc>
                <a:spcPts val="2600"/>
              </a:lnSpc>
              <a:defRPr sz="2400"/>
            </a:lvl2pPr>
            <a:lvl3pPr marL="1087438" indent="-173038">
              <a:lnSpc>
                <a:spcPts val="2600"/>
              </a:lnSpc>
              <a:defRPr sz="2000"/>
            </a:lvl3pPr>
            <a:lvl4pPr marL="1541463" indent="-169863">
              <a:lnSpc>
                <a:spcPts val="2600"/>
              </a:lnSpc>
              <a:defRPr sz="1600"/>
            </a:lvl4pPr>
            <a:lvl5pPr marL="2001838" indent="-173038">
              <a:lnSpc>
                <a:spcPts val="2600"/>
              </a:lnSpc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31200" y="1219200"/>
            <a:ext cx="81534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5400" y="654180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477000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1981200" y="19812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2400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0" y="762000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31200" y="1248000"/>
            <a:ext cx="81534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87178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371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5400" y="654180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477000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0386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0386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09600" y="809400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31200" y="1295400"/>
            <a:ext cx="81534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5400" y="654180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477000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1"/>
            <a:ext cx="2362200" cy="152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2971800" y="1752601"/>
            <a:ext cx="5715000" cy="152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733200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31200" y="1219200"/>
            <a:ext cx="81534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3352800"/>
            <a:ext cx="2362200" cy="152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2971800" y="3352800"/>
            <a:ext cx="5715000" cy="152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809400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31200" y="1295400"/>
            <a:ext cx="81534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581400"/>
            <a:ext cx="2743200" cy="2544763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3238500" y="3581400"/>
            <a:ext cx="2743200" cy="2544763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6019800" y="3581400"/>
            <a:ext cx="2743200" cy="2544763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3" name="Straight Connector 12"/>
          <p:cNvCxnSpPr>
            <a:endCxn id="9" idx="3"/>
          </p:cNvCxnSpPr>
          <p:nvPr userDrawn="1"/>
        </p:nvCxnSpPr>
        <p:spPr>
          <a:xfrm rot="5400000">
            <a:off x="1650603" y="3303191"/>
            <a:ext cx="3100388" cy="794"/>
          </a:xfrm>
          <a:prstGeom prst="line">
            <a:avLst/>
          </a:prstGeom>
          <a:ln w="25400">
            <a:solidFill>
              <a:schemeClr val="accent4">
                <a:lumMod val="75000"/>
                <a:alpha val="2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 rot="5400000">
            <a:off x="3963591" y="3809602"/>
            <a:ext cx="4114007" cy="1588"/>
          </a:xfrm>
          <a:prstGeom prst="line">
            <a:avLst/>
          </a:prstGeom>
          <a:ln w="25400">
            <a:solidFill>
              <a:schemeClr val="accent4">
                <a:lumMod val="75000"/>
                <a:alpha val="2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1752600"/>
            <a:ext cx="2743200" cy="170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3238500" y="1752600"/>
            <a:ext cx="2743200" cy="170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7"/>
          </p:nvPr>
        </p:nvSpPr>
        <p:spPr>
          <a:xfrm>
            <a:off x="6019800" y="1752600"/>
            <a:ext cx="2743200" cy="170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4040188" cy="304801"/>
          </a:xfrm>
          <a:solidFill>
            <a:schemeClr val="accent5">
              <a:lumMod val="20000"/>
              <a:lumOff val="80000"/>
              <a:alpha val="39000"/>
            </a:schemeClr>
          </a:solidFill>
        </p:spPr>
        <p:txBody>
          <a:bodyPr tIns="32004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57400"/>
            <a:ext cx="4040188" cy="4068763"/>
          </a:xfrm>
        </p:spPr>
        <p:txBody>
          <a:bodyPr/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57400"/>
            <a:ext cx="4041775" cy="406876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2"/>
          </p:nvPr>
        </p:nvSpPr>
        <p:spPr>
          <a:xfrm>
            <a:off x="4648200" y="1752601"/>
            <a:ext cx="4040188" cy="304801"/>
          </a:xfrm>
          <a:solidFill>
            <a:schemeClr val="accent5">
              <a:lumMod val="20000"/>
              <a:lumOff val="80000"/>
              <a:alpha val="39000"/>
            </a:schemeClr>
          </a:solidFill>
        </p:spPr>
        <p:txBody>
          <a:bodyPr tIns="32004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733200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31200" y="1219200"/>
            <a:ext cx="81534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5400" y="654180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6200" y="6477000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733200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31200" y="1219200"/>
            <a:ext cx="81534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5400" y="654180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477000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4400" y="655638"/>
            <a:ext cx="8229600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30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5400" y="654180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477000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61" r:id="rId6"/>
    <p:sldLayoutId id="2147483662" r:id="rId7"/>
    <p:sldLayoutId id="2147483653" r:id="rId8"/>
    <p:sldLayoutId id="2147483654" r:id="rId9"/>
    <p:sldLayoutId id="2147483655" r:id="rId10"/>
    <p:sldLayoutId id="2147483656" r:id="rId11"/>
    <p:sldLayoutId id="2147483657" r:id="rId1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 baseline="0">
          <a:solidFill>
            <a:schemeClr val="tx2">
              <a:lumMod val="75000"/>
            </a:schemeClr>
          </a:solidFill>
          <a:latin typeface="+mj-lt"/>
          <a:ea typeface="+mj-ea"/>
          <a:cs typeface="Segoe UI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tx2">
            <a:lumMod val="75000"/>
          </a:schemeClr>
        </a:buClr>
        <a:buSzPct val="70000"/>
        <a:buFont typeface="Arial" pitchFamily="34" charset="0"/>
        <a:buNone/>
        <a:defRPr sz="3200" kern="1200">
          <a:solidFill>
            <a:schemeClr val="tx2">
              <a:lumMod val="75000"/>
            </a:schemeClr>
          </a:solidFill>
          <a:latin typeface="+mn-lt"/>
          <a:ea typeface="+mn-ea"/>
          <a:cs typeface="Segoe UI" pitchFamily="34" charset="0"/>
        </a:defRPr>
      </a:lvl1pPr>
      <a:lvl2pPr marL="627063" indent="-169863" algn="l" defTabSz="914400" rtl="0" eaLnBrk="1" latinLnBrk="0" hangingPunct="1">
        <a:lnSpc>
          <a:spcPct val="100000"/>
        </a:lnSpc>
        <a:spcBef>
          <a:spcPct val="20000"/>
        </a:spcBef>
        <a:buClr>
          <a:schemeClr val="tx2">
            <a:lumMod val="75000"/>
          </a:schemeClr>
        </a:buClr>
        <a:buSzPct val="70000"/>
        <a:buFont typeface="Arial" pitchFamily="34" charset="0"/>
        <a:buChar char="•"/>
        <a:defRPr sz="2800" kern="1200">
          <a:solidFill>
            <a:schemeClr val="tx2">
              <a:lumMod val="75000"/>
            </a:schemeClr>
          </a:solidFill>
          <a:latin typeface="+mn-lt"/>
          <a:ea typeface="+mn-ea"/>
          <a:cs typeface="Segoe UI" pitchFamily="34" charset="0"/>
        </a:defRPr>
      </a:lvl2pPr>
      <a:lvl3pPr marL="1030288" indent="-115888" algn="l" defTabSz="914400" rtl="0" eaLnBrk="1" latinLnBrk="0" hangingPunct="1">
        <a:lnSpc>
          <a:spcPct val="100000"/>
        </a:lnSpc>
        <a:spcBef>
          <a:spcPct val="20000"/>
        </a:spcBef>
        <a:buClr>
          <a:schemeClr val="tx2">
            <a:lumMod val="75000"/>
          </a:schemeClr>
        </a:buClr>
        <a:buSzPct val="70000"/>
        <a:buFont typeface="Arial" pitchFamily="34" charset="0"/>
        <a:buChar char="•"/>
        <a:defRPr sz="2400" kern="1200">
          <a:solidFill>
            <a:schemeClr val="tx2">
              <a:lumMod val="75000"/>
            </a:schemeClr>
          </a:solidFill>
          <a:latin typeface="+mn-lt"/>
          <a:ea typeface="+mn-ea"/>
          <a:cs typeface="Segoe UI" pitchFamily="34" charset="0"/>
        </a:defRPr>
      </a:lvl3pPr>
      <a:lvl4pPr marL="1482725" indent="-111125" algn="l" defTabSz="914400" rtl="0" eaLnBrk="1" latinLnBrk="0" hangingPunct="1">
        <a:lnSpc>
          <a:spcPct val="100000"/>
        </a:lnSpc>
        <a:spcBef>
          <a:spcPct val="20000"/>
        </a:spcBef>
        <a:buClr>
          <a:schemeClr val="tx2">
            <a:lumMod val="75000"/>
          </a:schemeClr>
        </a:buClr>
        <a:buSzPct val="70000"/>
        <a:buFont typeface="Arial" pitchFamily="34" charset="0"/>
        <a:buChar char="•"/>
        <a:defRPr sz="2000" kern="1200">
          <a:solidFill>
            <a:schemeClr val="tx2">
              <a:lumMod val="75000"/>
            </a:schemeClr>
          </a:solidFill>
          <a:latin typeface="+mn-lt"/>
          <a:ea typeface="+mn-ea"/>
          <a:cs typeface="Segoe UI" pitchFamily="34" charset="0"/>
        </a:defRPr>
      </a:lvl4pPr>
      <a:lvl5pPr marL="1944688" indent="-115888" algn="l" defTabSz="914400" rtl="0" eaLnBrk="1" latinLnBrk="0" hangingPunct="1">
        <a:lnSpc>
          <a:spcPct val="100000"/>
        </a:lnSpc>
        <a:spcBef>
          <a:spcPct val="20000"/>
        </a:spcBef>
        <a:buClr>
          <a:schemeClr val="tx2">
            <a:lumMod val="75000"/>
          </a:schemeClr>
        </a:buClr>
        <a:buSzPct val="70000"/>
        <a:buFont typeface="Arial" pitchFamily="34" charset="0"/>
        <a:buChar char="•"/>
        <a:defRPr sz="2000" kern="1200">
          <a:solidFill>
            <a:schemeClr val="tx2">
              <a:lumMod val="75000"/>
            </a:schemeClr>
          </a:solidFill>
          <a:latin typeface="+mn-lt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Parvovirus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Joel Green Weltman</a:t>
            </a:r>
          </a:p>
          <a:p>
            <a:r>
              <a:rPr lang="en-US" dirty="0" smtClean="0"/>
              <a:t>October 18,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801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229600" cy="4648200"/>
          </a:xfrm>
        </p:spPr>
        <p:txBody>
          <a:bodyPr>
            <a:normAutofit/>
          </a:bodyPr>
          <a:lstStyle/>
          <a:p>
            <a:pPr marL="457200" indent="-457200">
              <a:buFont typeface="Arial"/>
              <a:buChar char="•"/>
            </a:pPr>
            <a:r>
              <a:rPr lang="en-US" dirty="0" err="1" smtClean="0"/>
              <a:t>Lymphopenia</a:t>
            </a:r>
            <a:endParaRPr lang="en-US" dirty="0" smtClean="0"/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err="1" smtClean="0"/>
              <a:t>Prerenal</a:t>
            </a:r>
            <a:r>
              <a:rPr lang="en-US" dirty="0" smtClean="0"/>
              <a:t> azotemia</a:t>
            </a:r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Elevated liver enzymes</a:t>
            </a:r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Hypoalbuminemia</a:t>
            </a:r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Hypokalemia</a:t>
            </a:r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Hypoglycemia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Diagnostic findings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23502" b="28025"/>
          <a:stretch/>
        </p:blipFill>
        <p:spPr>
          <a:xfrm>
            <a:off x="5232512" y="1295400"/>
            <a:ext cx="3886097" cy="286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20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/>
              <a:buChar char="•"/>
            </a:pPr>
            <a:r>
              <a:rPr lang="en-US" dirty="0" smtClean="0"/>
              <a:t>17 dogs with Parvovirus</a:t>
            </a:r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82% of dogs had circulating measurable endotoxin</a:t>
            </a:r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33% of dogs had increased TNF activity</a:t>
            </a:r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Association between increasing TNF and mortality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 smtClean="0"/>
              <a:t>Endotoxemia</a:t>
            </a:r>
            <a:r>
              <a:rPr lang="en-US" dirty="0" smtClean="0"/>
              <a:t> and TNF activity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0" y="6172200"/>
            <a:ext cx="2667000" cy="3810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Perpetua" pitchFamily="18" charset="0"/>
                <a:ea typeface="+mj-ea"/>
                <a:cs typeface="+mj-cs"/>
              </a:rPr>
              <a:t>Otto, et. al 1997</a:t>
            </a:r>
          </a:p>
        </p:txBody>
      </p:sp>
    </p:spTree>
    <p:extLst>
      <p:ext uri="{BB962C8B-B14F-4D97-AF65-F5344CB8AC3E}">
        <p14:creationId xmlns:p14="http://schemas.microsoft.com/office/powerpoint/2010/main" val="662136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Infected dogs vs. controls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 smtClean="0"/>
              <a:t>Higher CRP, </a:t>
            </a:r>
            <a:r>
              <a:rPr lang="en-US" dirty="0" err="1" smtClean="0"/>
              <a:t>ceruloplasmin</a:t>
            </a:r>
            <a:r>
              <a:rPr lang="en-US" dirty="0" smtClean="0"/>
              <a:t>, and </a:t>
            </a:r>
            <a:r>
              <a:rPr lang="en-US" dirty="0" err="1" smtClean="0"/>
              <a:t>haptoglobin</a:t>
            </a:r>
            <a:endParaRPr lang="en-US" dirty="0" smtClean="0"/>
          </a:p>
          <a:p>
            <a:pPr marL="1141413" lvl="1" indent="-457200">
              <a:buFont typeface="Arial"/>
              <a:buChar char="•"/>
            </a:pPr>
            <a:r>
              <a:rPr lang="en-US" dirty="0" smtClean="0"/>
              <a:t>Lower albumin</a:t>
            </a:r>
          </a:p>
          <a:p>
            <a:pPr lvl="1" indent="0">
              <a:buNone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Survivors vs. </a:t>
            </a:r>
            <a:r>
              <a:rPr lang="en-US" dirty="0" err="1" smtClean="0"/>
              <a:t>nonsurvivors</a:t>
            </a:r>
            <a:endParaRPr lang="en-US" dirty="0" smtClean="0"/>
          </a:p>
          <a:p>
            <a:pPr marL="1141413" lvl="1" indent="-457200">
              <a:buFont typeface="Arial"/>
              <a:buChar char="•"/>
            </a:pPr>
            <a:r>
              <a:rPr lang="en-US" dirty="0" smtClean="0"/>
              <a:t>Significantly higher CRP and </a:t>
            </a:r>
            <a:r>
              <a:rPr lang="en-US" dirty="0" err="1" smtClean="0"/>
              <a:t>ceruloplasmin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Serum Acute-Phase Proteins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77000" y="5943600"/>
            <a:ext cx="2438400" cy="685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Kocaturk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 2010</a:t>
            </a:r>
          </a:p>
        </p:txBody>
      </p:sp>
    </p:spTree>
    <p:extLst>
      <p:ext uri="{BB962C8B-B14F-4D97-AF65-F5344CB8AC3E}">
        <p14:creationId xmlns:p14="http://schemas.microsoft.com/office/powerpoint/2010/main" val="1816677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/>
              <a:buChar char="•"/>
            </a:pPr>
            <a:r>
              <a:rPr lang="en-US" dirty="0" smtClean="0"/>
              <a:t>Significant reduction in duodenal and </a:t>
            </a:r>
            <a:r>
              <a:rPr lang="en-US" dirty="0" err="1" smtClean="0"/>
              <a:t>jejunal</a:t>
            </a:r>
            <a:r>
              <a:rPr lang="en-US" dirty="0" smtClean="0"/>
              <a:t> mucosal layer thickness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Mucosal layer with diffuse </a:t>
            </a:r>
            <a:r>
              <a:rPr lang="en-US" dirty="0" err="1" smtClean="0"/>
              <a:t>hyperechoic</a:t>
            </a:r>
            <a:r>
              <a:rPr lang="en-US" dirty="0" smtClean="0"/>
              <a:t> speckles in duodenum and jejunum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Irregular duodenal luminal surface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Corrugations in duodenum and jejunum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Mild to moderate amount of free peritoneal fluid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Normal </a:t>
            </a:r>
            <a:r>
              <a:rPr lang="en-US" dirty="0" err="1" smtClean="0"/>
              <a:t>jejunal</a:t>
            </a:r>
            <a:r>
              <a:rPr lang="en-US" dirty="0" smtClean="0"/>
              <a:t> lymph node size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 smtClean="0"/>
              <a:t>Ultrasonographic</a:t>
            </a:r>
            <a:r>
              <a:rPr lang="en-US" dirty="0" smtClean="0"/>
              <a:t> appearance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58000" y="6019800"/>
            <a:ext cx="1981200" cy="609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Perpetua" pitchFamily="18" charset="0"/>
                <a:ea typeface="+mj-ea"/>
                <a:cs typeface="+mj-cs"/>
              </a:rPr>
              <a:t>Stander</a:t>
            </a:r>
            <a:r>
              <a:rPr kumimoji="0" lang="en-US" sz="2400" i="0" u="none" strike="noStrike" kern="120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Perpetua" pitchFamily="18" charset="0"/>
                <a:ea typeface="+mj-ea"/>
                <a:cs typeface="+mj-cs"/>
              </a:rPr>
              <a:t> 2010</a:t>
            </a:r>
            <a:endParaRPr kumimoji="0" lang="en-US" sz="24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99241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/>
              <a:buChar char="•"/>
            </a:pPr>
            <a:r>
              <a:rPr lang="en-US" dirty="0" smtClean="0"/>
              <a:t>Lower mean total cholesterol in CPV</a:t>
            </a:r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Higher mean triglyceride in CPV</a:t>
            </a:r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Negative correlation between serum TNF and total cholesterol</a:t>
            </a:r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Positive correlation between serum TNF and triglyceride levels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Lipid profiles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553200" y="6096000"/>
            <a:ext cx="2209800" cy="609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kern="1200" normalizeH="0" baseline="0" noProof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Perpetua" pitchFamily="18" charset="0"/>
                <a:ea typeface="+mj-ea"/>
                <a:cs typeface="+mj-cs"/>
              </a:rPr>
              <a:t>Yilmaz</a:t>
            </a:r>
            <a:r>
              <a:rPr kumimoji="0" lang="en-US" sz="2400" i="0" u="none" strike="noStrike" kern="120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Perpetua" pitchFamily="18" charset="0"/>
                <a:ea typeface="+mj-ea"/>
                <a:cs typeface="+mj-cs"/>
              </a:rPr>
              <a:t> 2007</a:t>
            </a:r>
            <a:endParaRPr kumimoji="0" lang="en-US" sz="24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6615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Fecal </a:t>
            </a:r>
            <a:r>
              <a:rPr lang="en-US" dirty="0" smtClean="0"/>
              <a:t>ELISA</a:t>
            </a:r>
            <a:endParaRPr lang="en-US" dirty="0"/>
          </a:p>
          <a:p>
            <a:pPr lvl="1"/>
            <a:r>
              <a:rPr lang="en-US" dirty="0" smtClean="0"/>
              <a:t>Electron microscopy</a:t>
            </a:r>
          </a:p>
          <a:p>
            <a:pPr lvl="1"/>
            <a:r>
              <a:rPr lang="en-US" dirty="0" smtClean="0"/>
              <a:t>Virus </a:t>
            </a:r>
            <a:r>
              <a:rPr lang="en-US" dirty="0"/>
              <a:t>isolation</a:t>
            </a:r>
          </a:p>
          <a:p>
            <a:pPr lvl="1"/>
            <a:r>
              <a:rPr lang="en-US" dirty="0" err="1" smtClean="0"/>
              <a:t>Hemagglutination</a:t>
            </a:r>
            <a:endParaRPr lang="en-US" dirty="0" smtClean="0"/>
          </a:p>
          <a:p>
            <a:pPr lvl="1"/>
            <a:r>
              <a:rPr lang="en-US" dirty="0" smtClean="0"/>
              <a:t>Latex agglutination</a:t>
            </a:r>
          </a:p>
          <a:p>
            <a:pPr lvl="1"/>
            <a:r>
              <a:rPr lang="en-US" dirty="0" err="1" smtClean="0"/>
              <a:t>Counterimmunoelectrophoresis</a:t>
            </a:r>
            <a:endParaRPr lang="en-US" dirty="0" smtClean="0"/>
          </a:p>
          <a:p>
            <a:pPr lvl="1"/>
            <a:r>
              <a:rPr lang="en-US" dirty="0" smtClean="0"/>
              <a:t>PCR</a:t>
            </a:r>
          </a:p>
          <a:p>
            <a:pPr lvl="1"/>
            <a:r>
              <a:rPr lang="en-US" dirty="0" smtClean="0"/>
              <a:t>Serology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1219200"/>
            <a:ext cx="2921000" cy="261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5070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140000"/>
              </a:lnSpc>
            </a:pPr>
            <a:r>
              <a:rPr lang="en-US" dirty="0" smtClean="0"/>
              <a:t>Intravenous fluids</a:t>
            </a:r>
          </a:p>
          <a:p>
            <a:pPr lvl="1">
              <a:lnSpc>
                <a:spcPct val="140000"/>
              </a:lnSpc>
            </a:pPr>
            <a:r>
              <a:rPr lang="en-US" dirty="0" smtClean="0"/>
              <a:t>Correction </a:t>
            </a:r>
            <a:r>
              <a:rPr lang="en-US" dirty="0"/>
              <a:t>of hypoglycemia</a:t>
            </a:r>
          </a:p>
          <a:p>
            <a:pPr lvl="1">
              <a:lnSpc>
                <a:spcPct val="140000"/>
              </a:lnSpc>
            </a:pPr>
            <a:r>
              <a:rPr lang="en-US" dirty="0"/>
              <a:t>Broad spectrum </a:t>
            </a:r>
            <a:r>
              <a:rPr lang="en-US" dirty="0" smtClean="0"/>
              <a:t>antibiotics</a:t>
            </a:r>
          </a:p>
          <a:p>
            <a:pPr lvl="1">
              <a:lnSpc>
                <a:spcPct val="140000"/>
              </a:lnSpc>
            </a:pPr>
            <a:r>
              <a:rPr lang="en-US" dirty="0" err="1" smtClean="0"/>
              <a:t>Antiemetics</a:t>
            </a:r>
            <a:endParaRPr lang="en-US" dirty="0" smtClean="0"/>
          </a:p>
          <a:p>
            <a:pPr lvl="1">
              <a:lnSpc>
                <a:spcPct val="140000"/>
              </a:lnSpc>
            </a:pPr>
            <a:r>
              <a:rPr lang="en-US" dirty="0" smtClean="0"/>
              <a:t>Aggressive nutrition</a:t>
            </a:r>
          </a:p>
          <a:p>
            <a:pPr lvl="1">
              <a:lnSpc>
                <a:spcPct val="140000"/>
              </a:lnSpc>
            </a:pPr>
            <a:r>
              <a:rPr lang="en-US" dirty="0" smtClean="0"/>
              <a:t>Broad </a:t>
            </a:r>
            <a:r>
              <a:rPr lang="en-US" dirty="0"/>
              <a:t>spectrum </a:t>
            </a:r>
            <a:r>
              <a:rPr lang="en-US" dirty="0" err="1" smtClean="0"/>
              <a:t>dewormer</a:t>
            </a:r>
            <a:endParaRPr lang="en-US" dirty="0" smtClean="0"/>
          </a:p>
          <a:p>
            <a:pPr lvl="1">
              <a:lnSpc>
                <a:spcPct val="140000"/>
              </a:lnSpc>
            </a:pPr>
            <a:r>
              <a:rPr lang="en-US" dirty="0" smtClean="0"/>
              <a:t>Plasma?</a:t>
            </a:r>
          </a:p>
          <a:p>
            <a:pPr>
              <a:lnSpc>
                <a:spcPct val="140000"/>
              </a:lnSpc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Therapy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211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/>
              <a:buChar char="•"/>
            </a:pPr>
            <a:r>
              <a:rPr lang="en-US" dirty="0"/>
              <a:t>Recombinant Human Granulocyte Colony Stimulating </a:t>
            </a:r>
            <a:r>
              <a:rPr lang="en-US" dirty="0" smtClean="0"/>
              <a:t>factor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 smtClean="0"/>
              <a:t>Effective in neutropenia of chemotherapy or radiation therapy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Causes of lack of effect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 smtClean="0"/>
              <a:t>Low storage pool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 smtClean="0"/>
              <a:t>Lack of receptors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 smtClean="0"/>
              <a:t>Lag time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Complications: neutralizing antibodies</a:t>
            </a:r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Therapy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248400" y="5867400"/>
            <a:ext cx="2667000" cy="990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kern="1200" normalizeH="0" baseline="0" noProof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Perpetua" pitchFamily="18" charset="0"/>
                <a:ea typeface="+mj-ea"/>
                <a:cs typeface="+mj-cs"/>
              </a:rPr>
              <a:t>Rewarts</a:t>
            </a:r>
            <a:r>
              <a:rPr kumimoji="0" lang="en-US" sz="24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Perpetua" pitchFamily="18" charset="0"/>
                <a:ea typeface="+mj-ea"/>
                <a:cs typeface="+mj-cs"/>
              </a:rPr>
              <a:t> 1998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Perpetua" pitchFamily="18" charset="0"/>
                <a:ea typeface="+mj-ea"/>
                <a:cs typeface="+mj-cs"/>
              </a:rPr>
              <a:t>Mischke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Perpetua" pitchFamily="18" charset="0"/>
                <a:ea typeface="+mj-ea"/>
                <a:cs typeface="+mj-cs"/>
              </a:rPr>
              <a:t> 2000</a:t>
            </a:r>
            <a:endParaRPr kumimoji="0" lang="en-US" sz="24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67406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Canine Parvovirus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/>
              <a:buChar char="•"/>
            </a:pPr>
            <a:r>
              <a:rPr lang="en-US" dirty="0"/>
              <a:t>Recombinant </a:t>
            </a:r>
            <a:r>
              <a:rPr lang="en-US" dirty="0" smtClean="0"/>
              <a:t>Canine Granulocyte </a:t>
            </a:r>
            <a:r>
              <a:rPr lang="en-US" dirty="0"/>
              <a:t>Colony Stimulating </a:t>
            </a:r>
            <a:r>
              <a:rPr lang="en-US" dirty="0" smtClean="0"/>
              <a:t>factor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 smtClean="0"/>
              <a:t>Higher white blood cell counts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 smtClean="0"/>
              <a:t>Higher neutrophil counts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 smtClean="0"/>
              <a:t>Reduced hospitalization times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 smtClean="0"/>
              <a:t>Decreased survival times</a:t>
            </a:r>
          </a:p>
          <a:p>
            <a:pPr marL="1141413" lvl="1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934200" y="6096000"/>
            <a:ext cx="1905000" cy="5334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Duffy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 2010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606116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Endotoxin Neutralization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Polyvalent equine-origin </a:t>
            </a:r>
            <a:r>
              <a:rPr lang="en-US" dirty="0" err="1" smtClean="0"/>
              <a:t>antiendotoxin</a:t>
            </a:r>
            <a:r>
              <a:rPr lang="en-US" dirty="0" smtClean="0"/>
              <a:t> antiserum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31% decrease in mortality 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Increase in mortality in puppies 16 weeks old or less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Therapy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838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7772400" cy="1362075"/>
          </a:xfrm>
        </p:spPr>
        <p:txBody>
          <a:bodyPr/>
          <a:lstStyle/>
          <a:p>
            <a:r>
              <a:rPr lang="en-US" dirty="0" smtClean="0"/>
              <a:t>Canine parvovirus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752600"/>
            <a:ext cx="58293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43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Human recombinant bactericidal permeability-increasing protein (rBPI</a:t>
            </a:r>
            <a:r>
              <a:rPr lang="en-US" baseline="-25000" dirty="0" smtClean="0"/>
              <a:t>21</a:t>
            </a:r>
            <a:r>
              <a:rPr lang="en-US" dirty="0" smtClean="0"/>
              <a:t>)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Naturally found in PMN granules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Cytotoxic to gram-negative bacteria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Inhibitory to free LPS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No significant effect on plasma endotoxin concentration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No survival advantage over standard care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Therapy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705600" y="6172200"/>
            <a:ext cx="1905000" cy="5334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Perpetua" pitchFamily="18" charset="0"/>
                <a:ea typeface="+mj-ea"/>
                <a:cs typeface="+mj-cs"/>
              </a:rPr>
              <a:t>Otto,</a:t>
            </a:r>
            <a:r>
              <a:rPr kumimoji="0" lang="en-US" sz="2400" i="0" u="none" strike="noStrike" kern="120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Perpetua" pitchFamily="18" charset="0"/>
                <a:ea typeface="+mj-ea"/>
                <a:cs typeface="+mj-cs"/>
              </a:rPr>
              <a:t> 2001</a:t>
            </a:r>
            <a:endParaRPr kumimoji="0" lang="en-US" sz="24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43917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Recombinant feline interferon </a:t>
            </a:r>
            <a:r>
              <a:rPr lang="en-US" dirty="0" err="1" smtClean="0"/>
              <a:t>ω</a:t>
            </a:r>
            <a:endParaRPr lang="en-US" dirty="0" smtClean="0"/>
          </a:p>
          <a:p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Significant reduction in severity of enteritis and decreased mortality (Martin 2002)</a:t>
            </a:r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4.4-fold overall reduction in mortality (de Mari 2003)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Therapy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5955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Oseltamivir</a:t>
            </a: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Neuraminidase inhibitor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Treatment group had significantly more weight gain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Significant lack of decline in WBC count in treatment group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No difference in hospitalization time, treatments needed, morbidity or mortality</a:t>
            </a:r>
          </a:p>
          <a:p>
            <a:pPr marL="457200" indent="-457200">
              <a:buFont typeface="Arial"/>
              <a:buChar char="•"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Therapy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58000" y="6248400"/>
            <a:ext cx="2057400" cy="457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kern="1200" normalizeH="0" baseline="0" noProof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Perpetua" pitchFamily="18" charset="0"/>
                <a:ea typeface="+mj-ea"/>
                <a:cs typeface="+mj-cs"/>
              </a:rPr>
              <a:t>Savigny</a:t>
            </a:r>
            <a:r>
              <a:rPr kumimoji="0" lang="en-US" sz="24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Perpetua" pitchFamily="18" charset="0"/>
                <a:ea typeface="+mj-ea"/>
                <a:cs typeface="+mj-cs"/>
              </a:rPr>
              <a:t> 2010</a:t>
            </a:r>
          </a:p>
        </p:txBody>
      </p:sp>
    </p:spTree>
    <p:extLst>
      <p:ext uri="{BB962C8B-B14F-4D97-AF65-F5344CB8AC3E}">
        <p14:creationId xmlns:p14="http://schemas.microsoft.com/office/powerpoint/2010/main" val="30000570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/>
              <a:t>Maternal antibodies </a:t>
            </a:r>
            <a:endParaRPr lang="en-US" dirty="0" smtClean="0"/>
          </a:p>
          <a:p>
            <a:pPr>
              <a:lnSpc>
                <a:spcPct val="200000"/>
              </a:lnSpc>
            </a:pPr>
            <a:r>
              <a:rPr lang="en-US" dirty="0" smtClean="0"/>
              <a:t>Vaccination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en-US" dirty="0" smtClean="0"/>
              <a:t>Environmental control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Prevention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77000" y="6248400"/>
            <a:ext cx="2362200" cy="4572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Twark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 2000</a:t>
            </a:r>
          </a:p>
        </p:txBody>
      </p:sp>
    </p:spTree>
    <p:extLst>
      <p:ext uri="{BB962C8B-B14F-4D97-AF65-F5344CB8AC3E}">
        <p14:creationId xmlns:p14="http://schemas.microsoft.com/office/powerpoint/2010/main" val="26078279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FELINE PARVOVIRUS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752600"/>
            <a:ext cx="5829300" cy="3886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1752600"/>
            <a:ext cx="2108200" cy="368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858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Feline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DNA Virus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Environmentally Stable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Mortality Rate: approximately 50%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Transmission</a:t>
            </a:r>
            <a:endParaRPr lang="en-US" dirty="0"/>
          </a:p>
          <a:p>
            <a:pPr lvl="1"/>
            <a:r>
              <a:rPr lang="en-US" dirty="0"/>
              <a:t>C</a:t>
            </a:r>
            <a:r>
              <a:rPr lang="en-US" dirty="0" smtClean="0"/>
              <a:t>ontaminated </a:t>
            </a:r>
            <a:r>
              <a:rPr lang="en-US" dirty="0"/>
              <a:t>environment</a:t>
            </a:r>
          </a:p>
          <a:p>
            <a:pPr lvl="1"/>
            <a:r>
              <a:rPr lang="en-US" dirty="0" smtClean="0"/>
              <a:t>In </a:t>
            </a:r>
            <a:r>
              <a:rPr lang="en-US" dirty="0"/>
              <a:t>utero infections are also </a:t>
            </a:r>
            <a:r>
              <a:rPr lang="en-US" dirty="0" smtClean="0"/>
              <a:t>possible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Epidemiology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8083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Feline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-227013">
              <a:lnSpc>
                <a:spcPct val="150000"/>
              </a:lnSpc>
            </a:pPr>
            <a:r>
              <a:rPr lang="en-US" dirty="0"/>
              <a:t>R</a:t>
            </a:r>
            <a:r>
              <a:rPr lang="en-US" dirty="0" smtClean="0"/>
              <a:t>eplication </a:t>
            </a:r>
            <a:r>
              <a:rPr lang="en-US" dirty="0"/>
              <a:t>in the lymphoid tissues </a:t>
            </a:r>
            <a:endParaRPr lang="en-US" dirty="0" smtClean="0"/>
          </a:p>
          <a:p>
            <a:pPr lvl="1"/>
            <a:r>
              <a:rPr lang="en-US" dirty="0" smtClean="0"/>
              <a:t>Results </a:t>
            </a:r>
            <a:r>
              <a:rPr lang="en-US" dirty="0"/>
              <a:t>in loss of WBC production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Selective replication </a:t>
            </a:r>
            <a:r>
              <a:rPr lang="en-US" dirty="0"/>
              <a:t>in the intestinal crypt cells </a:t>
            </a:r>
            <a:endParaRPr lang="en-US" dirty="0" smtClean="0"/>
          </a:p>
          <a:p>
            <a:pPr lvl="1"/>
            <a:r>
              <a:rPr lang="en-US" dirty="0"/>
              <a:t>R</a:t>
            </a:r>
            <a:r>
              <a:rPr lang="en-US" dirty="0" smtClean="0"/>
              <a:t>esulting </a:t>
            </a:r>
            <a:r>
              <a:rPr lang="en-US" dirty="0"/>
              <a:t>in loss of villus</a:t>
            </a:r>
          </a:p>
          <a:p>
            <a:pPr>
              <a:lnSpc>
                <a:spcPct val="150000"/>
              </a:lnSpc>
            </a:pPr>
            <a:r>
              <a:rPr lang="en-US" dirty="0"/>
              <a:t>In utero </a:t>
            </a:r>
            <a:r>
              <a:rPr lang="en-US" dirty="0" smtClean="0"/>
              <a:t>infection</a:t>
            </a:r>
            <a:endParaRPr lang="en-US" dirty="0"/>
          </a:p>
          <a:p>
            <a:pPr lvl="1"/>
            <a:r>
              <a:rPr lang="en-US" dirty="0"/>
              <a:t>Early in </a:t>
            </a:r>
            <a:r>
              <a:rPr lang="en-US" dirty="0" smtClean="0"/>
              <a:t>pregnancy</a:t>
            </a:r>
          </a:p>
          <a:p>
            <a:pPr lvl="1"/>
            <a:r>
              <a:rPr lang="en-US" dirty="0" smtClean="0"/>
              <a:t>Late </a:t>
            </a:r>
            <a:r>
              <a:rPr lang="en-US" dirty="0"/>
              <a:t>in </a:t>
            </a:r>
            <a:r>
              <a:rPr lang="en-US" dirty="0" smtClean="0"/>
              <a:t>pregnancy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Myocarditis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4035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Feline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A</a:t>
            </a:r>
            <a:r>
              <a:rPr lang="en-US" dirty="0" smtClean="0"/>
              <a:t>cute </a:t>
            </a:r>
            <a:r>
              <a:rPr lang="en-US" dirty="0"/>
              <a:t>onset </a:t>
            </a:r>
            <a:r>
              <a:rPr lang="en-US" dirty="0" smtClean="0"/>
              <a:t>disease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epression</a:t>
            </a:r>
            <a:r>
              <a:rPr lang="en-US" dirty="0"/>
              <a:t>, anorexia and </a:t>
            </a:r>
            <a:r>
              <a:rPr lang="en-US" dirty="0" smtClean="0"/>
              <a:t>vomiting</a:t>
            </a:r>
          </a:p>
          <a:p>
            <a:pPr lvl="1"/>
            <a:r>
              <a:rPr lang="en-US" dirty="0" smtClean="0"/>
              <a:t>Rapidly progressive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Leukopenia  </a:t>
            </a:r>
          </a:p>
          <a:p>
            <a:pPr lvl="1"/>
            <a:r>
              <a:rPr lang="en-US" dirty="0" smtClean="0"/>
              <a:t>Noted first with sequestration in the GI tract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one marrow suppression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Clinical Disease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167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Feline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173038">
              <a:lnSpc>
                <a:spcPct val="150000"/>
              </a:lnSpc>
            </a:pPr>
            <a:r>
              <a:rPr lang="en-US" dirty="0" smtClean="0"/>
              <a:t>Fecal ELISA </a:t>
            </a:r>
          </a:p>
          <a:p>
            <a:pPr lvl="1"/>
            <a:r>
              <a:rPr lang="en-US" dirty="0" smtClean="0"/>
              <a:t>CPV test </a:t>
            </a:r>
          </a:p>
          <a:p>
            <a:pPr lvl="1"/>
            <a:r>
              <a:rPr lang="en-US" dirty="0" smtClean="0"/>
              <a:t>Early detection</a:t>
            </a:r>
          </a:p>
          <a:p>
            <a:pPr lvl="1"/>
            <a:r>
              <a:rPr lang="en-US" dirty="0" smtClean="0"/>
              <a:t>Based on virus neutralization antibody testing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Viral </a:t>
            </a:r>
            <a:r>
              <a:rPr lang="en-US" dirty="0"/>
              <a:t>isolation and PCR available from tissues 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9184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Feline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200000"/>
              </a:lnSpc>
              <a:buFont typeface="Arial"/>
              <a:buChar char="•"/>
            </a:pPr>
            <a:r>
              <a:rPr lang="en-US" dirty="0" smtClean="0"/>
              <a:t>Low leukocyte count</a:t>
            </a:r>
          </a:p>
          <a:p>
            <a:pPr marL="457200" indent="-457200">
              <a:lnSpc>
                <a:spcPct val="200000"/>
              </a:lnSpc>
              <a:buFont typeface="Arial"/>
              <a:buChar char="•"/>
            </a:pPr>
            <a:r>
              <a:rPr lang="en-US" dirty="0" smtClean="0"/>
              <a:t>Thrombocytopenia</a:t>
            </a:r>
          </a:p>
          <a:p>
            <a:pPr marL="457200" indent="-457200">
              <a:lnSpc>
                <a:spcPct val="200000"/>
              </a:lnSpc>
              <a:buFont typeface="Arial"/>
              <a:buChar char="•"/>
            </a:pPr>
            <a:r>
              <a:rPr lang="en-US" dirty="0" smtClean="0"/>
              <a:t>Hypoalbuminemia</a:t>
            </a:r>
          </a:p>
          <a:p>
            <a:pPr marL="457200" indent="-457200">
              <a:lnSpc>
                <a:spcPct val="200000"/>
              </a:lnSpc>
              <a:buFont typeface="Arial"/>
              <a:buChar char="•"/>
            </a:pPr>
            <a:r>
              <a:rPr lang="en-US" dirty="0"/>
              <a:t>H</a:t>
            </a:r>
            <a:r>
              <a:rPr lang="en-US" dirty="0" smtClean="0"/>
              <a:t>ypokalemia</a:t>
            </a:r>
          </a:p>
          <a:p>
            <a:pPr marL="457200" indent="-457200">
              <a:lnSpc>
                <a:spcPct val="200000"/>
              </a:lnSpc>
              <a:buFont typeface="Arial"/>
              <a:buChar char="•"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Prognostic factors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629400" y="6096000"/>
            <a:ext cx="2209800" cy="5334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erpetua" pitchFamily="18" charset="0"/>
                <a:ea typeface="+mj-ea"/>
                <a:cs typeface="+mj-cs"/>
              </a:rPr>
              <a:t>Kruse 2010</a:t>
            </a:r>
          </a:p>
        </p:txBody>
      </p:sp>
    </p:spTree>
    <p:extLst>
      <p:ext uri="{BB962C8B-B14F-4D97-AF65-F5344CB8AC3E}">
        <p14:creationId xmlns:p14="http://schemas.microsoft.com/office/powerpoint/2010/main" val="3975280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Canine parvovirus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Feline parvovirus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6596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Feline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Treatment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Maternal antibody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en-US" dirty="0" smtClean="0"/>
              <a:t>Vaccination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Environmental control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Treatment and Prevention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2064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229600" cy="5105400"/>
          </a:xfrm>
        </p:spPr>
        <p:txBody>
          <a:bodyPr>
            <a:normAutofit fontScale="40000" lnSpcReduction="20000"/>
          </a:bodyPr>
          <a:lstStyle/>
          <a:p>
            <a:pPr marL="91440" indent="-91440">
              <a:lnSpc>
                <a:spcPts val="2000"/>
              </a:lnSpc>
              <a:spcBef>
                <a:spcPts val="0"/>
              </a:spcBef>
              <a:buFont typeface="Arial"/>
              <a:buChar char="•"/>
            </a:pPr>
            <a:r>
              <a:rPr lang="en-US" b="0" dirty="0" smtClean="0"/>
              <a:t>Greene CE. </a:t>
            </a:r>
            <a:r>
              <a:rPr lang="en-US" b="0" i="1" dirty="0" smtClean="0"/>
              <a:t>Infectious Disease of the Dog and Cat.</a:t>
            </a:r>
            <a:r>
              <a:rPr lang="en-US" b="0" dirty="0" smtClean="0"/>
              <a:t> 3</a:t>
            </a:r>
            <a:r>
              <a:rPr lang="en-US" b="0" baseline="30000" dirty="0" smtClean="0"/>
              <a:t>rd</a:t>
            </a:r>
            <a:r>
              <a:rPr lang="en-US" b="0" dirty="0" smtClean="0"/>
              <a:t> Ed. 2006.</a:t>
            </a:r>
          </a:p>
          <a:p>
            <a:pPr marL="91440" indent="-91440">
              <a:lnSpc>
                <a:spcPts val="2000"/>
              </a:lnSpc>
              <a:spcBef>
                <a:spcPts val="0"/>
              </a:spcBef>
              <a:buFont typeface="Arial"/>
              <a:buChar char="•"/>
            </a:pPr>
            <a:r>
              <a:rPr lang="en-US" b="0" dirty="0" err="1" smtClean="0"/>
              <a:t>Prittie</a:t>
            </a:r>
            <a:r>
              <a:rPr lang="en-US" b="0" dirty="0" smtClean="0"/>
              <a:t> J “Canine </a:t>
            </a:r>
            <a:r>
              <a:rPr lang="en-US" b="0" dirty="0" err="1" smtClean="0"/>
              <a:t>parvoviral</a:t>
            </a:r>
            <a:r>
              <a:rPr lang="en-US" b="0" dirty="0" smtClean="0"/>
              <a:t> enteritis: a review of diagnosis, management and prevention.” </a:t>
            </a:r>
            <a:r>
              <a:rPr lang="en-US" b="0" i="1" dirty="0" smtClean="0"/>
              <a:t>JVECC</a:t>
            </a:r>
            <a:r>
              <a:rPr lang="en-US" b="0" dirty="0" smtClean="0"/>
              <a:t>. 14(3): 2004.</a:t>
            </a:r>
          </a:p>
          <a:p>
            <a:pPr marL="91440" indent="-91440">
              <a:lnSpc>
                <a:spcPts val="2000"/>
              </a:lnSpc>
              <a:spcBef>
                <a:spcPts val="0"/>
              </a:spcBef>
              <a:buFont typeface="Arial"/>
              <a:buChar char="•"/>
            </a:pPr>
            <a:r>
              <a:rPr lang="en-US" b="0" dirty="0" smtClean="0"/>
              <a:t>Otto CM, </a:t>
            </a:r>
            <a:r>
              <a:rPr lang="en-US" b="0" dirty="0" err="1" smtClean="0"/>
              <a:t>Drobatz</a:t>
            </a:r>
            <a:r>
              <a:rPr lang="en-US" b="0" dirty="0" smtClean="0"/>
              <a:t> KJ, </a:t>
            </a:r>
            <a:r>
              <a:rPr lang="en-US" b="0" dirty="0" err="1" smtClean="0"/>
              <a:t>Soter</a:t>
            </a:r>
            <a:r>
              <a:rPr lang="en-US" b="0" dirty="0" smtClean="0"/>
              <a:t> C. “</a:t>
            </a:r>
            <a:r>
              <a:rPr lang="en-US" b="0" dirty="0" err="1" smtClean="0"/>
              <a:t>Endotoxemia</a:t>
            </a:r>
            <a:r>
              <a:rPr lang="en-US" b="0" dirty="0" smtClean="0"/>
              <a:t> and Tumor Necrosis factor activity in dogs with naturally occurring </a:t>
            </a:r>
            <a:r>
              <a:rPr lang="en-US" b="0" dirty="0" err="1" smtClean="0"/>
              <a:t>parvoviral</a:t>
            </a:r>
            <a:r>
              <a:rPr lang="en-US" b="0" dirty="0" smtClean="0"/>
              <a:t> enteritis.” </a:t>
            </a:r>
            <a:r>
              <a:rPr lang="en-US" b="0" i="1" dirty="0" smtClean="0"/>
              <a:t>JVIM</a:t>
            </a:r>
            <a:r>
              <a:rPr lang="en-US" b="0" dirty="0" smtClean="0"/>
              <a:t>. 11(2): 1997.</a:t>
            </a:r>
          </a:p>
          <a:p>
            <a:pPr marL="91440" indent="-91440">
              <a:lnSpc>
                <a:spcPts val="2000"/>
              </a:lnSpc>
              <a:spcBef>
                <a:spcPts val="0"/>
              </a:spcBef>
              <a:buFont typeface="Arial"/>
              <a:buChar char="•"/>
            </a:pPr>
            <a:r>
              <a:rPr lang="en-US" b="0" dirty="0" err="1" smtClean="0"/>
              <a:t>Rewerts</a:t>
            </a:r>
            <a:r>
              <a:rPr lang="en-US" b="0" dirty="0" smtClean="0"/>
              <a:t> </a:t>
            </a:r>
            <a:r>
              <a:rPr lang="en-US" b="0" dirty="0"/>
              <a:t>JM, McCaw DL, Cohn LA, et al. </a:t>
            </a:r>
            <a:r>
              <a:rPr lang="en-US" b="0" dirty="0" smtClean="0"/>
              <a:t>:Recombinant human </a:t>
            </a:r>
            <a:r>
              <a:rPr lang="en-US" b="0" dirty="0"/>
              <a:t>granulocyte colony-stimulating factor for </a:t>
            </a:r>
            <a:r>
              <a:rPr lang="en-US" b="0" dirty="0" smtClean="0"/>
              <a:t>treatment of </a:t>
            </a:r>
            <a:r>
              <a:rPr lang="en-US" b="0" dirty="0"/>
              <a:t>puppies with neutropenia secondary to </a:t>
            </a:r>
            <a:r>
              <a:rPr lang="en-US" b="0" dirty="0" smtClean="0"/>
              <a:t>canine parvovirus infection.” JAVMA 213: 1998</a:t>
            </a:r>
          </a:p>
          <a:p>
            <a:pPr marL="91440" indent="-91440">
              <a:lnSpc>
                <a:spcPts val="2000"/>
              </a:lnSpc>
              <a:spcBef>
                <a:spcPts val="0"/>
              </a:spcBef>
              <a:buFont typeface="Arial"/>
              <a:buChar char="•"/>
            </a:pPr>
            <a:r>
              <a:rPr lang="en-US" b="0" dirty="0" smtClean="0"/>
              <a:t>Otto </a:t>
            </a:r>
            <a:r>
              <a:rPr lang="en-US" b="0" dirty="0"/>
              <a:t>CM, Jackson CB, </a:t>
            </a:r>
            <a:r>
              <a:rPr lang="en-US" b="0" dirty="0" err="1"/>
              <a:t>Rogell</a:t>
            </a:r>
            <a:r>
              <a:rPr lang="en-US" b="0" dirty="0"/>
              <a:t> EJ, et al. </a:t>
            </a:r>
            <a:r>
              <a:rPr lang="en-US" b="0" dirty="0" smtClean="0"/>
              <a:t>“Recombinant</a:t>
            </a:r>
            <a:r>
              <a:rPr lang="en-US" b="0" dirty="0"/>
              <a:t> </a:t>
            </a:r>
            <a:r>
              <a:rPr lang="en-US" b="0" dirty="0" smtClean="0"/>
              <a:t>bactericidal</a:t>
            </a:r>
            <a:r>
              <a:rPr lang="en-US" b="0" dirty="0"/>
              <a:t>/permeability-increasing protein (rBPI21) </a:t>
            </a:r>
            <a:r>
              <a:rPr lang="en-US" b="0" dirty="0" smtClean="0"/>
              <a:t>for treatment </a:t>
            </a:r>
            <a:r>
              <a:rPr lang="en-US" b="0" dirty="0"/>
              <a:t>of parvovirus enteritis: a randomized, </a:t>
            </a:r>
            <a:r>
              <a:rPr lang="en-US" b="0" dirty="0" err="1"/>
              <a:t>doubleblinded</a:t>
            </a:r>
            <a:r>
              <a:rPr lang="en-US" b="0" dirty="0" smtClean="0"/>
              <a:t>, placebo</a:t>
            </a:r>
            <a:r>
              <a:rPr lang="en-US" b="0" dirty="0"/>
              <a:t>-controlled </a:t>
            </a:r>
            <a:r>
              <a:rPr lang="en-US" b="0" dirty="0" smtClean="0"/>
              <a:t>trial.</a:t>
            </a:r>
            <a:r>
              <a:rPr lang="en-US" b="0" i="1" dirty="0"/>
              <a:t> </a:t>
            </a:r>
            <a:r>
              <a:rPr lang="en-US" b="0" i="1" dirty="0" smtClean="0"/>
              <a:t>JVIM.</a:t>
            </a:r>
            <a:r>
              <a:rPr lang="en-US" b="0" dirty="0" smtClean="0"/>
              <a:t> 15: 2001.</a:t>
            </a:r>
          </a:p>
          <a:p>
            <a:pPr marL="91440" indent="-91440">
              <a:lnSpc>
                <a:spcPts val="2000"/>
              </a:lnSpc>
              <a:spcBef>
                <a:spcPts val="0"/>
              </a:spcBef>
              <a:buFont typeface="Arial"/>
              <a:buChar char="•"/>
            </a:pPr>
            <a:r>
              <a:rPr lang="en-US" b="0" dirty="0" smtClean="0"/>
              <a:t>Martin </a:t>
            </a:r>
            <a:r>
              <a:rPr lang="en-US" b="0" dirty="0"/>
              <a:t>V, </a:t>
            </a:r>
            <a:r>
              <a:rPr lang="en-US" b="0" dirty="0" err="1"/>
              <a:t>Najbar</a:t>
            </a:r>
            <a:r>
              <a:rPr lang="en-US" b="0" dirty="0"/>
              <a:t> W, </a:t>
            </a:r>
            <a:r>
              <a:rPr lang="en-US" b="0" dirty="0" err="1"/>
              <a:t>Gueguen</a:t>
            </a:r>
            <a:r>
              <a:rPr lang="en-US" b="0" dirty="0"/>
              <a:t> S, et al. </a:t>
            </a:r>
            <a:r>
              <a:rPr lang="en-US" b="0" dirty="0" smtClean="0"/>
              <a:t>“Treatment </a:t>
            </a:r>
            <a:r>
              <a:rPr lang="en-US" b="0" dirty="0"/>
              <a:t>of </a:t>
            </a:r>
            <a:r>
              <a:rPr lang="en-US" b="0" dirty="0" smtClean="0"/>
              <a:t>canine </a:t>
            </a:r>
            <a:r>
              <a:rPr lang="en-US" b="0" dirty="0" err="1" smtClean="0"/>
              <a:t>parvoviral</a:t>
            </a:r>
            <a:r>
              <a:rPr lang="en-US" b="0" dirty="0" smtClean="0"/>
              <a:t> </a:t>
            </a:r>
            <a:r>
              <a:rPr lang="en-US" b="0" dirty="0"/>
              <a:t>enteritis with interferon-omega in a placebo</a:t>
            </a:r>
            <a:r>
              <a:rPr lang="en-US" b="0" dirty="0" smtClean="0"/>
              <a:t>- controlled </a:t>
            </a:r>
            <a:r>
              <a:rPr lang="en-US" b="0" dirty="0"/>
              <a:t>challenge trial</a:t>
            </a:r>
            <a:r>
              <a:rPr lang="en-US" b="0" dirty="0" smtClean="0"/>
              <a:t>.” </a:t>
            </a:r>
            <a:r>
              <a:rPr lang="en-US" b="0" i="1" dirty="0"/>
              <a:t>Vet </a:t>
            </a:r>
            <a:r>
              <a:rPr lang="en-US" b="0" i="1" dirty="0" err="1"/>
              <a:t>Microbiol</a:t>
            </a:r>
            <a:r>
              <a:rPr lang="en-US" b="0" dirty="0"/>
              <a:t> </a:t>
            </a:r>
            <a:r>
              <a:rPr lang="en-US" b="0" dirty="0" smtClean="0"/>
              <a:t>89: 2002.</a:t>
            </a:r>
            <a:endParaRPr lang="en-US" b="0" dirty="0"/>
          </a:p>
          <a:p>
            <a:pPr marL="91440" indent="-91440">
              <a:lnSpc>
                <a:spcPts val="2000"/>
              </a:lnSpc>
              <a:spcBef>
                <a:spcPts val="0"/>
              </a:spcBef>
              <a:buFont typeface="Arial"/>
              <a:buChar char="•"/>
            </a:pPr>
            <a:r>
              <a:rPr lang="en-US" b="0" dirty="0" smtClean="0"/>
              <a:t>de </a:t>
            </a:r>
            <a:r>
              <a:rPr lang="en-US" b="0" dirty="0"/>
              <a:t>Mari K, Maynard L, </a:t>
            </a:r>
            <a:r>
              <a:rPr lang="en-US" b="0" dirty="0" err="1"/>
              <a:t>Eun</a:t>
            </a:r>
            <a:r>
              <a:rPr lang="en-US" b="0" dirty="0"/>
              <a:t> HM, et al. </a:t>
            </a:r>
            <a:r>
              <a:rPr lang="en-US" b="0" dirty="0" smtClean="0"/>
              <a:t>“Treatment </a:t>
            </a:r>
            <a:r>
              <a:rPr lang="en-US" b="0" dirty="0"/>
              <a:t>of </a:t>
            </a:r>
            <a:r>
              <a:rPr lang="en-US" b="0" dirty="0" smtClean="0"/>
              <a:t>canine </a:t>
            </a:r>
            <a:r>
              <a:rPr lang="en-US" b="0" dirty="0" err="1" smtClean="0"/>
              <a:t>parvoviral</a:t>
            </a:r>
            <a:r>
              <a:rPr lang="en-US" b="0" dirty="0" smtClean="0"/>
              <a:t> </a:t>
            </a:r>
            <a:r>
              <a:rPr lang="en-US" b="0" dirty="0"/>
              <a:t>enteritis with interferon-omega in a </a:t>
            </a:r>
            <a:r>
              <a:rPr lang="en-US" b="0" dirty="0" err="1" smtClean="0"/>
              <a:t>placebocontrolled</a:t>
            </a:r>
            <a:r>
              <a:rPr lang="en-US" b="0" dirty="0"/>
              <a:t> </a:t>
            </a:r>
            <a:r>
              <a:rPr lang="en-US" b="0" dirty="0" smtClean="0"/>
              <a:t>field </a:t>
            </a:r>
            <a:r>
              <a:rPr lang="en-US" b="0" dirty="0"/>
              <a:t>trial</a:t>
            </a:r>
            <a:r>
              <a:rPr lang="en-US" b="0" dirty="0" smtClean="0"/>
              <a:t>.” </a:t>
            </a:r>
            <a:r>
              <a:rPr lang="en-US" b="0" i="1" dirty="0" smtClean="0"/>
              <a:t>Vet Rec</a:t>
            </a:r>
            <a:r>
              <a:rPr lang="en-US" b="0" dirty="0" smtClean="0"/>
              <a:t> 152: 2003.</a:t>
            </a:r>
          </a:p>
          <a:p>
            <a:pPr marL="91440" indent="-91440">
              <a:lnSpc>
                <a:spcPts val="2000"/>
              </a:lnSpc>
              <a:spcBef>
                <a:spcPts val="0"/>
              </a:spcBef>
              <a:buFont typeface="Arial"/>
              <a:buChar char="•"/>
            </a:pPr>
            <a:r>
              <a:rPr lang="en-US" b="0" dirty="0" err="1" smtClean="0"/>
              <a:t>Savigny</a:t>
            </a:r>
            <a:r>
              <a:rPr lang="en-US" b="0" dirty="0" smtClean="0"/>
              <a:t> M, </a:t>
            </a:r>
            <a:r>
              <a:rPr lang="en-US" b="0" dirty="0" err="1" smtClean="0"/>
              <a:t>Macintire</a:t>
            </a:r>
            <a:r>
              <a:rPr lang="en-US" b="0" dirty="0" smtClean="0"/>
              <a:t> D. “Use of </a:t>
            </a:r>
            <a:r>
              <a:rPr lang="en-US" b="0" dirty="0" err="1" smtClean="0"/>
              <a:t>oseltamivir</a:t>
            </a:r>
            <a:r>
              <a:rPr lang="en-US" b="0" dirty="0" smtClean="0"/>
              <a:t> in the treatment of canine </a:t>
            </a:r>
            <a:r>
              <a:rPr lang="en-US" b="0" dirty="0" err="1" smtClean="0"/>
              <a:t>pavoviral</a:t>
            </a:r>
            <a:r>
              <a:rPr lang="en-US" b="0" dirty="0" smtClean="0"/>
              <a:t> enteritis.” </a:t>
            </a:r>
            <a:r>
              <a:rPr lang="en-US" b="0" i="1" dirty="0" smtClean="0"/>
              <a:t>JVECC.</a:t>
            </a:r>
            <a:r>
              <a:rPr lang="en-US" b="0" dirty="0" smtClean="0"/>
              <a:t>  20: 2010.</a:t>
            </a:r>
          </a:p>
          <a:p>
            <a:pPr marL="91440" indent="-91440">
              <a:lnSpc>
                <a:spcPts val="2000"/>
              </a:lnSpc>
              <a:spcBef>
                <a:spcPts val="0"/>
              </a:spcBef>
              <a:buFont typeface="Arial"/>
              <a:buChar char="•"/>
            </a:pPr>
            <a:r>
              <a:rPr lang="en-US" b="0" dirty="0" smtClean="0"/>
              <a:t>Panda D, </a:t>
            </a:r>
            <a:r>
              <a:rPr lang="en-US" b="0" dirty="0" err="1" smtClean="0"/>
              <a:t>Patra</a:t>
            </a:r>
            <a:r>
              <a:rPr lang="en-US" b="0" dirty="0" smtClean="0"/>
              <a:t> RC, Nandi S, </a:t>
            </a:r>
            <a:r>
              <a:rPr lang="en-US" b="0" dirty="0" err="1" smtClean="0"/>
              <a:t>Swarup</a:t>
            </a:r>
            <a:r>
              <a:rPr lang="en-US" b="0" dirty="0" smtClean="0"/>
              <a:t> D. “Oxidative stress </a:t>
            </a:r>
            <a:r>
              <a:rPr lang="en-US" b="0" dirty="0" err="1" smtClean="0"/>
              <a:t>indicies</a:t>
            </a:r>
            <a:r>
              <a:rPr lang="en-US" b="0" dirty="0" smtClean="0"/>
              <a:t> in </a:t>
            </a:r>
            <a:r>
              <a:rPr lang="en-US" b="0" dirty="0" err="1" smtClean="0"/>
              <a:t>gastorotenteritis</a:t>
            </a:r>
            <a:r>
              <a:rPr lang="en-US" b="0" dirty="0" smtClean="0"/>
              <a:t> in dogs with canine </a:t>
            </a:r>
            <a:r>
              <a:rPr lang="en-US" b="0" dirty="0" err="1" smtClean="0"/>
              <a:t>parvoviral</a:t>
            </a:r>
            <a:r>
              <a:rPr lang="en-US" b="0" dirty="0" smtClean="0"/>
              <a:t> infection.” </a:t>
            </a:r>
            <a:r>
              <a:rPr lang="en-US" b="0" i="1" dirty="0" smtClean="0"/>
              <a:t>Res in Vet Sci</a:t>
            </a:r>
            <a:r>
              <a:rPr lang="en-US" b="0" dirty="0" smtClean="0"/>
              <a:t>. 86: 2009.</a:t>
            </a:r>
          </a:p>
          <a:p>
            <a:pPr marL="91440" indent="-91440">
              <a:lnSpc>
                <a:spcPts val="2000"/>
              </a:lnSpc>
              <a:spcBef>
                <a:spcPts val="0"/>
              </a:spcBef>
              <a:buFont typeface="Arial"/>
              <a:buChar char="•"/>
            </a:pPr>
            <a:r>
              <a:rPr lang="en-US" b="0" dirty="0" smtClean="0"/>
              <a:t>Duffy A et. al. “Hematologic improvement in dogs with </a:t>
            </a:r>
            <a:r>
              <a:rPr lang="en-US" b="0" dirty="0" err="1" smtClean="0"/>
              <a:t>parvoviral</a:t>
            </a:r>
            <a:r>
              <a:rPr lang="en-US" b="0" dirty="0" smtClean="0"/>
              <a:t> enteritis treated with recombinant canine granulocyte-colony stimulating factor.” </a:t>
            </a:r>
            <a:r>
              <a:rPr lang="en-US" b="0" i="1" dirty="0" smtClean="0"/>
              <a:t>J Vet </a:t>
            </a:r>
            <a:r>
              <a:rPr lang="en-US" b="0" i="1" dirty="0" err="1" smtClean="0"/>
              <a:t>Pharmacol</a:t>
            </a:r>
            <a:r>
              <a:rPr lang="en-US" b="0" i="1" dirty="0" smtClean="0"/>
              <a:t> </a:t>
            </a:r>
            <a:r>
              <a:rPr lang="en-US" b="0" i="1" dirty="0" err="1" smtClean="0"/>
              <a:t>Ther</a:t>
            </a:r>
            <a:r>
              <a:rPr lang="en-US" b="0" dirty="0" smtClean="0"/>
              <a:t>. 33: 2010.</a:t>
            </a:r>
          </a:p>
          <a:p>
            <a:pPr marL="91440" indent="-91440">
              <a:lnSpc>
                <a:spcPts val="2000"/>
              </a:lnSpc>
              <a:spcBef>
                <a:spcPts val="0"/>
              </a:spcBef>
              <a:buFont typeface="Arial"/>
              <a:buChar char="•"/>
            </a:pPr>
            <a:r>
              <a:rPr lang="en-US" b="0" dirty="0" err="1" smtClean="0"/>
              <a:t>Kocaturk</a:t>
            </a:r>
            <a:r>
              <a:rPr lang="en-US" b="0" dirty="0" smtClean="0"/>
              <a:t>, et. al. </a:t>
            </a:r>
            <a:r>
              <a:rPr lang="en-US" b="0" dirty="0" err="1" smtClean="0"/>
              <a:t>Prognosic</a:t>
            </a:r>
            <a:r>
              <a:rPr lang="en-US" b="0" dirty="0" smtClean="0"/>
              <a:t> values of serum acute-phase protein in dogs with </a:t>
            </a:r>
            <a:r>
              <a:rPr lang="en-US" b="0" dirty="0" err="1" smtClean="0"/>
              <a:t>parvoviral</a:t>
            </a:r>
            <a:r>
              <a:rPr lang="en-US" b="0" dirty="0" smtClean="0"/>
              <a:t> enteritis. </a:t>
            </a:r>
            <a:r>
              <a:rPr lang="en-US" b="0" i="1" dirty="0" smtClean="0"/>
              <a:t>JSAP</a:t>
            </a:r>
            <a:r>
              <a:rPr lang="en-US" b="0" dirty="0" smtClean="0"/>
              <a:t>, 51; 2010.</a:t>
            </a:r>
            <a:endParaRPr lang="en-US" b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1113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229600" cy="5105400"/>
          </a:xfrm>
        </p:spPr>
        <p:txBody>
          <a:bodyPr>
            <a:normAutofit fontScale="47500" lnSpcReduction="20000"/>
          </a:bodyPr>
          <a:lstStyle/>
          <a:p>
            <a:pPr marL="91440" indent="-91440">
              <a:lnSpc>
                <a:spcPts val="2000"/>
              </a:lnSpc>
              <a:spcBef>
                <a:spcPts val="0"/>
              </a:spcBef>
              <a:buFont typeface="Arial"/>
              <a:buChar char="•"/>
            </a:pPr>
            <a:endParaRPr lang="en-US" b="0" dirty="0"/>
          </a:p>
          <a:p>
            <a:pPr marL="91440" indent="-91440">
              <a:lnSpc>
                <a:spcPts val="2000"/>
              </a:lnSpc>
              <a:spcBef>
                <a:spcPts val="0"/>
              </a:spcBef>
              <a:buFont typeface="Arial"/>
              <a:buChar char="•"/>
            </a:pPr>
            <a:r>
              <a:rPr lang="en-US" b="0" dirty="0" err="1"/>
              <a:t>Dossin</a:t>
            </a:r>
            <a:r>
              <a:rPr lang="en-US" b="0" dirty="0"/>
              <a:t> O, </a:t>
            </a:r>
            <a:r>
              <a:rPr lang="en-US" b="0" dirty="0" err="1"/>
              <a:t>Rupassara</a:t>
            </a:r>
            <a:r>
              <a:rPr lang="en-US" b="0" dirty="0"/>
              <a:t> SI, </a:t>
            </a:r>
            <a:r>
              <a:rPr lang="en-US" b="0" dirty="0" err="1"/>
              <a:t>Weng</a:t>
            </a:r>
            <a:r>
              <a:rPr lang="en-US" b="0" dirty="0"/>
              <a:t>, HY, Williams da, </a:t>
            </a:r>
            <a:r>
              <a:rPr lang="en-US" b="0" dirty="0" err="1"/>
              <a:t>Garlick</a:t>
            </a:r>
            <a:r>
              <a:rPr lang="en-US" b="0" dirty="0"/>
              <a:t> PJ, </a:t>
            </a:r>
            <a:r>
              <a:rPr lang="en-US" b="0" dirty="0" err="1"/>
              <a:t>Schoeman</a:t>
            </a:r>
            <a:r>
              <a:rPr lang="en-US" b="0" dirty="0"/>
              <a:t> JP. “Effect of </a:t>
            </a:r>
            <a:r>
              <a:rPr lang="en-US" b="0" dirty="0" err="1"/>
              <a:t>parvoviral</a:t>
            </a:r>
            <a:r>
              <a:rPr lang="en-US" b="0" dirty="0"/>
              <a:t> enteritis on plasma </a:t>
            </a:r>
            <a:r>
              <a:rPr lang="en-US" b="0" dirty="0" err="1"/>
              <a:t>citrulline</a:t>
            </a:r>
            <a:r>
              <a:rPr lang="en-US" b="0" dirty="0"/>
              <a:t> concentrations in dogs.  </a:t>
            </a:r>
            <a:r>
              <a:rPr lang="en-US" b="0" i="1" dirty="0"/>
              <a:t>JVIM.</a:t>
            </a:r>
            <a:r>
              <a:rPr lang="en-US" b="0" dirty="0"/>
              <a:t> 25: 2011</a:t>
            </a:r>
            <a:r>
              <a:rPr lang="en-US" b="0" dirty="0" smtClean="0"/>
              <a:t>.</a:t>
            </a:r>
          </a:p>
          <a:p>
            <a:pPr marL="91440" indent="-91440">
              <a:lnSpc>
                <a:spcPts val="2000"/>
              </a:lnSpc>
              <a:spcBef>
                <a:spcPts val="0"/>
              </a:spcBef>
              <a:buFont typeface="Arial"/>
              <a:buChar char="•"/>
            </a:pPr>
            <a:r>
              <a:rPr lang="en-US" b="0" dirty="0" smtClean="0"/>
              <a:t>Stander N, Wagner W, Goddard A, </a:t>
            </a:r>
            <a:r>
              <a:rPr lang="en-US" b="0" dirty="0" err="1" smtClean="0"/>
              <a:t>kirberger</a:t>
            </a:r>
            <a:r>
              <a:rPr lang="en-US" b="0" dirty="0" smtClean="0"/>
              <a:t> R.  “</a:t>
            </a:r>
            <a:r>
              <a:rPr lang="en-US" b="0" dirty="0" err="1" smtClean="0"/>
              <a:t>Ultrasonographic</a:t>
            </a:r>
            <a:r>
              <a:rPr lang="en-US" b="0" dirty="0" smtClean="0"/>
              <a:t> appearance of canine </a:t>
            </a:r>
            <a:r>
              <a:rPr lang="en-US" b="0" dirty="0" err="1" smtClean="0"/>
              <a:t>parvoviral</a:t>
            </a:r>
            <a:r>
              <a:rPr lang="en-US" b="0" dirty="0" smtClean="0"/>
              <a:t> enteritis in puppies.” </a:t>
            </a:r>
            <a:r>
              <a:rPr lang="en-US" b="0" i="1" dirty="0" smtClean="0"/>
              <a:t>Vet Rad and Ultra</a:t>
            </a:r>
            <a:r>
              <a:rPr lang="en-US" b="0" dirty="0" smtClean="0"/>
              <a:t>. 51: 2010.</a:t>
            </a:r>
          </a:p>
          <a:p>
            <a:pPr marL="91440" indent="-91440">
              <a:lnSpc>
                <a:spcPts val="2000"/>
              </a:lnSpc>
              <a:spcBef>
                <a:spcPts val="0"/>
              </a:spcBef>
              <a:buFont typeface="Arial"/>
              <a:buChar char="•"/>
            </a:pPr>
            <a:r>
              <a:rPr lang="en-US" b="0" dirty="0" smtClean="0"/>
              <a:t>Goddard A, </a:t>
            </a:r>
            <a:r>
              <a:rPr lang="en-US" b="0" dirty="0" err="1" smtClean="0"/>
              <a:t>Leisewitz</a:t>
            </a:r>
            <a:r>
              <a:rPr lang="en-US" b="0" dirty="0" smtClean="0"/>
              <a:t> A, Christopher M, Duncan N, Becker PJ. “Prognostic usefulness of blood leukocyte changes in canine </a:t>
            </a:r>
            <a:r>
              <a:rPr lang="en-US" b="0" dirty="0" err="1" smtClean="0"/>
              <a:t>parvoviral</a:t>
            </a:r>
            <a:r>
              <a:rPr lang="en-US" b="0" dirty="0" smtClean="0"/>
              <a:t> enteritis.” </a:t>
            </a:r>
            <a:r>
              <a:rPr lang="en-US" b="0" i="1" dirty="0" smtClean="0"/>
              <a:t>JVIM. 22:2008. </a:t>
            </a:r>
          </a:p>
          <a:p>
            <a:pPr marL="91440" indent="-91440">
              <a:lnSpc>
                <a:spcPts val="2000"/>
              </a:lnSpc>
              <a:spcBef>
                <a:spcPts val="0"/>
              </a:spcBef>
              <a:buFont typeface="Arial"/>
              <a:buChar char="•"/>
            </a:pPr>
            <a:r>
              <a:rPr lang="en-US" b="0" dirty="0" err="1" smtClean="0"/>
              <a:t>Mischke</a:t>
            </a:r>
            <a:r>
              <a:rPr lang="en-US" b="0" dirty="0" smtClean="0"/>
              <a:t> </a:t>
            </a:r>
            <a:r>
              <a:rPr lang="en-US" b="0" dirty="0"/>
              <a:t>R, Barth T, </a:t>
            </a:r>
            <a:r>
              <a:rPr lang="en-US" b="0" dirty="0" err="1"/>
              <a:t>Wohlsein</a:t>
            </a:r>
            <a:r>
              <a:rPr lang="en-US" b="0" dirty="0"/>
              <a:t> P, et al. Effect of </a:t>
            </a:r>
            <a:r>
              <a:rPr lang="en-US" b="0" dirty="0" smtClean="0"/>
              <a:t>recombinant human </a:t>
            </a:r>
            <a:r>
              <a:rPr lang="en-US" b="0" dirty="0"/>
              <a:t>granulocyte colony-stimulating factor (</a:t>
            </a:r>
            <a:r>
              <a:rPr lang="en-US" b="0" dirty="0" err="1"/>
              <a:t>rhGCSF</a:t>
            </a:r>
            <a:r>
              <a:rPr lang="en-US" b="0" dirty="0" smtClean="0"/>
              <a:t>)on </a:t>
            </a:r>
            <a:r>
              <a:rPr lang="en-US" b="0" dirty="0"/>
              <a:t>leukocyte count and survival rate of dogs </a:t>
            </a:r>
            <a:r>
              <a:rPr lang="en-US" b="0" dirty="0" err="1" smtClean="0"/>
              <a:t>withparvoviral</a:t>
            </a:r>
            <a:r>
              <a:rPr lang="en-US" b="0" dirty="0" smtClean="0"/>
              <a:t> </a:t>
            </a:r>
            <a:r>
              <a:rPr lang="en-US" b="0" dirty="0"/>
              <a:t>enteritis. Res Vet </a:t>
            </a:r>
            <a:r>
              <a:rPr lang="en-US" b="0" dirty="0" err="1"/>
              <a:t>Sci</a:t>
            </a:r>
            <a:r>
              <a:rPr lang="en-US" b="0" dirty="0"/>
              <a:t> 2001; 70:221–225.</a:t>
            </a:r>
            <a:endParaRPr lang="en-US" b="0" dirty="0" smtClean="0"/>
          </a:p>
          <a:p>
            <a:pPr marL="91440" indent="-91440">
              <a:lnSpc>
                <a:spcPts val="2000"/>
              </a:lnSpc>
              <a:spcBef>
                <a:spcPts val="0"/>
              </a:spcBef>
              <a:buFont typeface="Arial"/>
              <a:buChar char="•"/>
            </a:pPr>
            <a:r>
              <a:rPr lang="en-US" b="0" dirty="0" smtClean="0"/>
              <a:t>Mohr, AJ et. al. “Effect of early enteral nutrition on intestinal permeability, intestinal protein loss and outcome in dogs w/ severe </a:t>
            </a:r>
            <a:r>
              <a:rPr lang="en-US" b="0" dirty="0" err="1" smtClean="0"/>
              <a:t>parvoviral</a:t>
            </a:r>
            <a:r>
              <a:rPr lang="en-US" b="0" dirty="0" smtClean="0"/>
              <a:t> enteritis.” </a:t>
            </a:r>
            <a:r>
              <a:rPr lang="en-US" b="0" i="1" dirty="0" smtClean="0"/>
              <a:t>JVIM.</a:t>
            </a:r>
            <a:r>
              <a:rPr lang="en-US" b="0" dirty="0" smtClean="0"/>
              <a:t> 17:2003.</a:t>
            </a:r>
          </a:p>
          <a:p>
            <a:pPr marL="91440" indent="-91440">
              <a:lnSpc>
                <a:spcPts val="2000"/>
              </a:lnSpc>
              <a:spcBef>
                <a:spcPts val="0"/>
              </a:spcBef>
              <a:buFont typeface="Arial"/>
              <a:buChar char="•"/>
            </a:pPr>
            <a:r>
              <a:rPr lang="en-US" b="0" dirty="0" err="1" smtClean="0"/>
              <a:t>Twark</a:t>
            </a:r>
            <a:r>
              <a:rPr lang="en-US" b="0" dirty="0" smtClean="0"/>
              <a:t> L. </a:t>
            </a:r>
            <a:r>
              <a:rPr lang="en-US" b="0" dirty="0" err="1" smtClean="0"/>
              <a:t>Dodds</a:t>
            </a:r>
            <a:r>
              <a:rPr lang="en-US" b="0" dirty="0" smtClean="0"/>
              <a:t> WJ.  “Clinical use of serum parvovirus and distemper virus antibody titers for determining </a:t>
            </a:r>
            <a:r>
              <a:rPr lang="en-US" b="0" dirty="0" err="1" smtClean="0"/>
              <a:t>revaccinatino</a:t>
            </a:r>
            <a:r>
              <a:rPr lang="en-US" b="0" dirty="0" smtClean="0"/>
              <a:t> strategies in healthy dogs.” </a:t>
            </a:r>
            <a:r>
              <a:rPr lang="en-US" b="0" i="1" dirty="0" smtClean="0"/>
              <a:t>JAVMA. 271(7): 2000.</a:t>
            </a:r>
          </a:p>
          <a:p>
            <a:pPr marL="91440" indent="-91440">
              <a:lnSpc>
                <a:spcPts val="2000"/>
              </a:lnSpc>
              <a:spcBef>
                <a:spcPts val="0"/>
              </a:spcBef>
              <a:buFont typeface="Arial"/>
              <a:buChar char="•"/>
            </a:pPr>
            <a:r>
              <a:rPr lang="en-US" b="0" dirty="0" err="1" smtClean="0"/>
              <a:t>Yilmaz</a:t>
            </a:r>
            <a:r>
              <a:rPr lang="en-US" b="0" dirty="0" smtClean="0"/>
              <a:t> Z, </a:t>
            </a:r>
            <a:r>
              <a:rPr lang="en-US" b="0" dirty="0" err="1" smtClean="0"/>
              <a:t>Senturk</a:t>
            </a:r>
            <a:r>
              <a:rPr lang="en-US" b="0" dirty="0" smtClean="0"/>
              <a:t> S. “</a:t>
            </a:r>
            <a:r>
              <a:rPr lang="en-US" b="0" dirty="0" err="1" smtClean="0"/>
              <a:t>Characterisation</a:t>
            </a:r>
            <a:r>
              <a:rPr lang="en-US" b="0" dirty="0" smtClean="0"/>
              <a:t> of lipid profiles in dogs with </a:t>
            </a:r>
            <a:r>
              <a:rPr lang="en-US" b="0" dirty="0" err="1" smtClean="0"/>
              <a:t>parvoviral</a:t>
            </a:r>
            <a:r>
              <a:rPr lang="en-US" b="0" dirty="0" smtClean="0"/>
              <a:t> enteritis.” </a:t>
            </a:r>
            <a:r>
              <a:rPr lang="en-US" b="0" i="1" dirty="0" smtClean="0"/>
              <a:t>JSAP.</a:t>
            </a:r>
            <a:r>
              <a:rPr lang="en-US" b="0" dirty="0" smtClean="0"/>
              <a:t> 48: 2007.</a:t>
            </a:r>
          </a:p>
          <a:p>
            <a:pPr marL="91440" indent="-91440">
              <a:lnSpc>
                <a:spcPts val="2000"/>
              </a:lnSpc>
              <a:spcBef>
                <a:spcPts val="0"/>
              </a:spcBef>
              <a:buFont typeface="Arial"/>
              <a:buChar char="•"/>
            </a:pPr>
            <a:r>
              <a:rPr lang="en-US" b="0" dirty="0" smtClean="0"/>
              <a:t>Potter TM, </a:t>
            </a:r>
            <a:r>
              <a:rPr lang="en-US" b="0" dirty="0" err="1" smtClean="0"/>
              <a:t>Macintire</a:t>
            </a:r>
            <a:r>
              <a:rPr lang="en-US" b="0" dirty="0"/>
              <a:t> </a:t>
            </a:r>
            <a:r>
              <a:rPr lang="en-US" b="0" dirty="0" smtClean="0"/>
              <a:t>DK. “</a:t>
            </a:r>
            <a:r>
              <a:rPr lang="en-US" b="0" i="1" dirty="0" err="1" smtClean="0"/>
              <a:t>Hepatozoon</a:t>
            </a:r>
            <a:r>
              <a:rPr lang="en-US" b="0" i="1" dirty="0" smtClean="0"/>
              <a:t> </a:t>
            </a:r>
            <a:r>
              <a:rPr lang="en-US" b="0" i="1" dirty="0" err="1" smtClean="0"/>
              <a:t>americanum</a:t>
            </a:r>
            <a:r>
              <a:rPr lang="en-US" b="0" dirty="0" smtClean="0"/>
              <a:t>: an emerging disease in the south-central/southeastern United States.” </a:t>
            </a:r>
            <a:r>
              <a:rPr lang="en-US" b="0" i="1" dirty="0" smtClean="0"/>
              <a:t>JVECC</a:t>
            </a:r>
            <a:r>
              <a:rPr lang="en-US" b="0" dirty="0" smtClean="0"/>
              <a:t>. 20(1): 2010.</a:t>
            </a:r>
          </a:p>
          <a:p>
            <a:pPr marL="91440" indent="-91440">
              <a:lnSpc>
                <a:spcPts val="2000"/>
              </a:lnSpc>
              <a:spcBef>
                <a:spcPts val="0"/>
              </a:spcBef>
              <a:buFont typeface="Arial"/>
              <a:buChar char="•"/>
            </a:pPr>
            <a:r>
              <a:rPr lang="en-US" b="0" dirty="0" smtClean="0"/>
              <a:t>Beeler E. “Influenza in Dogs and Cats.” </a:t>
            </a:r>
            <a:r>
              <a:rPr lang="en-US" b="0" i="1" dirty="0" smtClean="0"/>
              <a:t>Vet Clinics of Small Animal Practice</a:t>
            </a:r>
            <a:r>
              <a:rPr lang="en-US" b="0" dirty="0" smtClean="0"/>
              <a:t>. 39: 2009.</a:t>
            </a:r>
          </a:p>
          <a:p>
            <a:pPr marL="91440" indent="-91440">
              <a:lnSpc>
                <a:spcPts val="2000"/>
              </a:lnSpc>
              <a:spcBef>
                <a:spcPts val="0"/>
              </a:spcBef>
              <a:buFont typeface="Arial"/>
              <a:buChar char="•"/>
            </a:pPr>
            <a:r>
              <a:rPr lang="en-US" b="0" dirty="0" smtClean="0"/>
              <a:t>Kruse BD, et al. Prognostic Factors in cats with Feline </a:t>
            </a:r>
            <a:r>
              <a:rPr lang="en-US" b="0" dirty="0" err="1" smtClean="0"/>
              <a:t>Panleukopenia</a:t>
            </a:r>
            <a:r>
              <a:rPr lang="en-US" b="0" dirty="0" smtClean="0"/>
              <a:t>. </a:t>
            </a:r>
            <a:r>
              <a:rPr lang="en-US" b="0" i="1" dirty="0" smtClean="0"/>
              <a:t>JVIM</a:t>
            </a:r>
            <a:r>
              <a:rPr lang="en-US" b="0" dirty="0" smtClean="0"/>
              <a:t>. 24: 2010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320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/>
              <a:buChar char="•"/>
            </a:pPr>
            <a:r>
              <a:rPr lang="en-US" dirty="0" smtClean="0"/>
              <a:t>DNA virus</a:t>
            </a:r>
          </a:p>
          <a:p>
            <a:pPr marL="457200" indent="-457200">
              <a:lnSpc>
                <a:spcPct val="200000"/>
              </a:lnSpc>
              <a:buFont typeface="Arial"/>
              <a:buChar char="•"/>
            </a:pPr>
            <a:endParaRPr lang="en-US" sz="200" dirty="0" smtClean="0"/>
          </a:p>
          <a:p>
            <a:pPr marL="457200" indent="-457200">
              <a:buFont typeface="Arial"/>
              <a:buChar char="•"/>
            </a:pPr>
            <a:r>
              <a:rPr lang="en-US" dirty="0" err="1" smtClean="0"/>
              <a:t>Evironmentally</a:t>
            </a:r>
            <a:r>
              <a:rPr lang="en-US" dirty="0" smtClean="0"/>
              <a:t> stable</a:t>
            </a:r>
          </a:p>
          <a:p>
            <a:pPr marL="457200" indent="-457200">
              <a:lnSpc>
                <a:spcPct val="200000"/>
              </a:lnSpc>
              <a:buFont typeface="Arial"/>
              <a:buChar char="•"/>
            </a:pPr>
            <a:endParaRPr lang="en-US" sz="200" dirty="0" smtClean="0"/>
          </a:p>
          <a:p>
            <a:pPr marL="457200" indent="-457200">
              <a:buFont typeface="Arial"/>
              <a:buChar char="•"/>
            </a:pPr>
            <a:r>
              <a:rPr lang="en-US" dirty="0"/>
              <a:t>Mortality </a:t>
            </a:r>
            <a:r>
              <a:rPr lang="en-US" dirty="0" smtClean="0"/>
              <a:t>Rate: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 smtClean="0"/>
              <a:t>No </a:t>
            </a:r>
            <a:r>
              <a:rPr lang="en-US" dirty="0"/>
              <a:t>therapy: 91%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 smtClean="0"/>
              <a:t>Aggressive </a:t>
            </a:r>
            <a:r>
              <a:rPr lang="en-US" dirty="0"/>
              <a:t>therapy: 4-48</a:t>
            </a:r>
            <a:r>
              <a:rPr lang="en-US" dirty="0" smtClean="0"/>
              <a:t>%</a:t>
            </a:r>
          </a:p>
          <a:p>
            <a:pPr marL="1141413" lvl="1" indent="-457200">
              <a:lnSpc>
                <a:spcPct val="200000"/>
              </a:lnSpc>
              <a:buFont typeface="Arial"/>
              <a:buChar char="•"/>
            </a:pPr>
            <a:endParaRPr lang="en-US" sz="200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Seasonality: July-September</a:t>
            </a:r>
          </a:p>
          <a:p>
            <a:pPr marL="457200" indent="-457200">
              <a:lnSpc>
                <a:spcPct val="200000"/>
              </a:lnSpc>
              <a:buFont typeface="Arial"/>
              <a:buChar char="•"/>
            </a:pPr>
            <a:endParaRPr lang="en-US" sz="400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Antigenic variability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 smtClean="0"/>
              <a:t>Types 2a, 2b, and 2c most prominent</a:t>
            </a:r>
            <a:endParaRPr lang="en-US" dirty="0"/>
          </a:p>
          <a:p>
            <a:pPr marL="457200" indent="-457200">
              <a:buFont typeface="Arial"/>
              <a:buChar char="•"/>
            </a:pP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914400"/>
            <a:ext cx="2679700" cy="2381955"/>
          </a:xfrm>
          <a:prstGeom prst="rect">
            <a:avLst/>
          </a:prstGeom>
        </p:spPr>
      </p:pic>
      <p:sp>
        <p:nvSpPr>
          <p:cNvPr id="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31200" y="1219200"/>
            <a:ext cx="8153400" cy="457200"/>
          </a:xfrm>
        </p:spPr>
        <p:txBody>
          <a:bodyPr/>
          <a:lstStyle/>
          <a:p>
            <a:r>
              <a:rPr lang="en-US" dirty="0" smtClean="0"/>
              <a:t>Virology and Epidemiology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054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/>
              <a:buChar char="•"/>
            </a:pPr>
            <a:r>
              <a:rPr lang="en-US" dirty="0" smtClean="0"/>
              <a:t>Lack of protective immunity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Unsanitary/overcrowded conditions</a:t>
            </a:r>
          </a:p>
          <a:p>
            <a:pPr marL="457200" indent="-457200">
              <a:buFont typeface="Arial"/>
              <a:buChar char="•"/>
            </a:pPr>
            <a:r>
              <a:rPr lang="en-US" dirty="0" err="1" smtClean="0"/>
              <a:t>Endoparasitism</a:t>
            </a: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Breed: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/>
              <a:t>Rottweiler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/>
              <a:t>Doberman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/>
              <a:t>Labrador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/>
              <a:t>Pit bull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/>
              <a:t>German Shepherd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/>
              <a:t>Alaskan Sled dog</a:t>
            </a:r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Risk factors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2819400"/>
            <a:ext cx="38608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104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/>
              <a:buChar char="•"/>
            </a:pPr>
            <a:r>
              <a:rPr lang="en-US" dirty="0" smtClean="0"/>
              <a:t>Replication in oropharynx locally</a:t>
            </a:r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err="1" smtClean="0"/>
              <a:t>Viremic</a:t>
            </a:r>
            <a:r>
              <a:rPr lang="en-US" dirty="0" smtClean="0"/>
              <a:t> state</a:t>
            </a:r>
            <a:endParaRPr lang="en-US" dirty="0"/>
          </a:p>
          <a:p>
            <a:pPr marL="1141413" lvl="1" indent="-457200">
              <a:buFont typeface="Arial"/>
              <a:buChar char="•"/>
            </a:pPr>
            <a:r>
              <a:rPr lang="en-US" dirty="0" smtClean="0"/>
              <a:t>3-5 days post-infection</a:t>
            </a:r>
          </a:p>
          <a:p>
            <a:pPr marL="457200" indent="-457200">
              <a:buFont typeface="Arial"/>
              <a:buChar char="•"/>
            </a:pPr>
            <a:endParaRPr lang="en-US" dirty="0" smtClean="0"/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Rapid dividing cells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 smtClean="0"/>
              <a:t>Lymphoid tissues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 smtClean="0"/>
              <a:t>Intestinal epithelium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 smtClean="0"/>
              <a:t>Bone marrow</a:t>
            </a:r>
          </a:p>
          <a:p>
            <a:pPr marL="1141413" lvl="1" indent="-457200">
              <a:buFont typeface="Arial"/>
              <a:buChar char="•"/>
            </a:pPr>
            <a:r>
              <a:rPr lang="en-US" dirty="0" smtClean="0"/>
              <a:t>Heart</a:t>
            </a:r>
          </a:p>
          <a:p>
            <a:pPr lvl="1" indent="0">
              <a:buNone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Disease course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330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4495800" cy="4648200"/>
          </a:xfrm>
        </p:spPr>
        <p:txBody>
          <a:bodyPr>
            <a:normAutofit/>
          </a:bodyPr>
          <a:lstStyle/>
          <a:p>
            <a:pPr lvl="1">
              <a:lnSpc>
                <a:spcPct val="120000"/>
              </a:lnSpc>
            </a:pPr>
            <a:r>
              <a:rPr lang="en-US" dirty="0"/>
              <a:t>Enteritis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Leukopenia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 smtClean="0"/>
              <a:t>Neurologic </a:t>
            </a:r>
            <a:r>
              <a:rPr lang="en-US" dirty="0"/>
              <a:t>disease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Cutaneous disease</a:t>
            </a:r>
          </a:p>
          <a:p>
            <a:pPr lvl="2">
              <a:lnSpc>
                <a:spcPct val="120000"/>
              </a:lnSpc>
            </a:pPr>
            <a:r>
              <a:rPr lang="en-US" dirty="0" smtClean="0"/>
              <a:t>Erythema </a:t>
            </a:r>
            <a:r>
              <a:rPr lang="en-US" dirty="0" err="1" smtClean="0"/>
              <a:t>multiforme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/>
              <a:t>Myocarditis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Hypercoagulability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Clinical Findings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685800"/>
            <a:ext cx="2153478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954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70000"/>
              </a:lnSpc>
            </a:pPr>
            <a:r>
              <a:rPr lang="en-US" dirty="0" smtClean="0"/>
              <a:t>Oxidative stress profiles</a:t>
            </a:r>
          </a:p>
          <a:p>
            <a:pPr marL="457200" indent="-457200">
              <a:lnSpc>
                <a:spcPct val="70000"/>
              </a:lnSpc>
              <a:buFont typeface="Arial"/>
              <a:buChar char="•"/>
            </a:pPr>
            <a:r>
              <a:rPr lang="en-US" dirty="0" smtClean="0"/>
              <a:t>Significant increase in lipid peroxide in moderate and severely affected dogs</a:t>
            </a:r>
          </a:p>
          <a:p>
            <a:pPr marL="457200" indent="-457200">
              <a:lnSpc>
                <a:spcPct val="70000"/>
              </a:lnSpc>
              <a:buFont typeface="Arial"/>
              <a:buChar char="•"/>
            </a:pPr>
            <a:endParaRPr lang="en-US" dirty="0" smtClean="0"/>
          </a:p>
          <a:p>
            <a:pPr marL="457200" indent="-457200">
              <a:lnSpc>
                <a:spcPct val="70000"/>
              </a:lnSpc>
              <a:buFont typeface="Arial"/>
              <a:buChar char="•"/>
            </a:pPr>
            <a:r>
              <a:rPr lang="en-US" dirty="0" smtClean="0"/>
              <a:t>Increased activity of catalase in moderate and severely affected dogs</a:t>
            </a:r>
          </a:p>
          <a:p>
            <a:pPr marL="457200" indent="-457200">
              <a:lnSpc>
                <a:spcPct val="70000"/>
              </a:lnSpc>
              <a:buFont typeface="Arial"/>
              <a:buChar char="•"/>
            </a:pPr>
            <a:endParaRPr lang="en-US" dirty="0" smtClean="0"/>
          </a:p>
          <a:p>
            <a:pPr marL="457200" indent="-457200">
              <a:lnSpc>
                <a:spcPct val="70000"/>
              </a:lnSpc>
              <a:buFont typeface="Arial"/>
              <a:buChar char="•"/>
            </a:pPr>
            <a:r>
              <a:rPr lang="en-US" dirty="0" smtClean="0"/>
              <a:t>Increased activity of superoxide dismutase in moderately affected dogs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Clinical Findings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629400" y="5943600"/>
            <a:ext cx="2286000" cy="685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Perpetua" pitchFamily="18" charset="0"/>
                <a:ea typeface="+mj-ea"/>
                <a:cs typeface="+mj-cs"/>
              </a:rPr>
              <a:t>Panda, 2009</a:t>
            </a:r>
          </a:p>
        </p:txBody>
      </p:sp>
    </p:spTree>
    <p:extLst>
      <p:ext uri="{BB962C8B-B14F-4D97-AF65-F5344CB8AC3E}">
        <p14:creationId xmlns:p14="http://schemas.microsoft.com/office/powerpoint/2010/main" val="2575259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Canine 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Plasma </a:t>
            </a:r>
            <a:r>
              <a:rPr lang="en-US" dirty="0" err="1" smtClean="0"/>
              <a:t>citrulline</a:t>
            </a:r>
            <a:r>
              <a:rPr lang="en-US" dirty="0" smtClean="0"/>
              <a:t> levels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Amino acid derived from production of enterocytes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Marker of global enterocyte mass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Parvovirus enteritis had significantly decreased </a:t>
            </a:r>
            <a:r>
              <a:rPr lang="en-US" dirty="0" err="1" smtClean="0"/>
              <a:t>citrulline</a:t>
            </a:r>
            <a:r>
              <a:rPr lang="en-US" dirty="0" smtClean="0"/>
              <a:t> levels</a:t>
            </a:r>
          </a:p>
          <a:p>
            <a:pPr marL="457200" indent="-457200">
              <a:buFont typeface="Arial"/>
              <a:buChar char="•"/>
            </a:pPr>
            <a:r>
              <a:rPr lang="en-US" dirty="0" smtClean="0"/>
              <a:t>No significant difference in prognosis based on </a:t>
            </a:r>
            <a:r>
              <a:rPr lang="en-US" dirty="0" err="1" smtClean="0"/>
              <a:t>citrulline</a:t>
            </a:r>
            <a:r>
              <a:rPr lang="en-US" dirty="0" smtClean="0"/>
              <a:t> levels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Clinical Findings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553200" y="6096000"/>
            <a:ext cx="2362200" cy="5334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kern="1200" normalizeH="0" baseline="0" noProof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Perpetua" pitchFamily="18" charset="0"/>
                <a:ea typeface="+mj-ea"/>
                <a:cs typeface="+mj-cs"/>
              </a:rPr>
              <a:t>Dossin</a:t>
            </a:r>
            <a:r>
              <a:rPr kumimoji="0" lang="en-US" sz="24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Perpetua" pitchFamily="18" charset="0"/>
                <a:ea typeface="+mj-ea"/>
                <a:cs typeface="+mj-cs"/>
              </a:rPr>
              <a:t> 2011</a:t>
            </a:r>
          </a:p>
        </p:txBody>
      </p:sp>
    </p:spTree>
    <p:extLst>
      <p:ext uri="{BB962C8B-B14F-4D97-AF65-F5344CB8AC3E}">
        <p14:creationId xmlns:p14="http://schemas.microsoft.com/office/powerpoint/2010/main" val="109008202"/>
      </p:ext>
    </p:extLst>
  </p:cSld>
  <p:clrMapOvr>
    <a:masterClrMapping/>
  </p:clrMapOvr>
</p:sld>
</file>

<file path=ppt/theme/theme1.xml><?xml version="1.0" encoding="utf-8"?>
<a:theme xmlns:a="http://schemas.openxmlformats.org/drawingml/2006/main" name="TC018572739991">
  <a:themeElements>
    <a:clrScheme name="organic_molecules">
      <a:dk1>
        <a:sysClr val="windowText" lastClr="000000"/>
      </a:dk1>
      <a:lt1>
        <a:sysClr val="window" lastClr="FFFFFF"/>
      </a:lt1>
      <a:dk2>
        <a:srgbClr val="03327F"/>
      </a:dk2>
      <a:lt2>
        <a:srgbClr val="C2D9FE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5ECE71"/>
      </a:accent5>
      <a:accent6>
        <a:srgbClr val="319B3B"/>
      </a:accent6>
      <a:hlink>
        <a:srgbClr val="087BDA"/>
      </a:hlink>
      <a:folHlink>
        <a:srgbClr val="A984E0"/>
      </a:folHlink>
    </a:clrScheme>
    <a:fontScheme name="Organic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Perpetua" pitchFamily="18" charset="0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C31007B-A76D-4FF3-95F4-4A4380F875E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TC018572739991</Template>
  <TotalTime>4922</TotalTime>
  <Words>2945</Words>
  <Application>Microsoft Macintosh PowerPoint</Application>
  <PresentationFormat>On-screen Show (4:3)</PresentationFormat>
  <Paragraphs>455</Paragraphs>
  <Slides>32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TC018572739991</vt:lpstr>
      <vt:lpstr>Parvovirus</vt:lpstr>
      <vt:lpstr>Canine parvovirus</vt:lpstr>
      <vt:lpstr>PARVOVIRUS</vt:lpstr>
      <vt:lpstr>Canine Parvovirus</vt:lpstr>
      <vt:lpstr>Canine Parvovirus</vt:lpstr>
      <vt:lpstr>Canine Parvovirus</vt:lpstr>
      <vt:lpstr>Canine Parvovirus</vt:lpstr>
      <vt:lpstr>Canine Parvovirus</vt:lpstr>
      <vt:lpstr>Canine Parvovirus</vt:lpstr>
      <vt:lpstr>Canine Parvovirus</vt:lpstr>
      <vt:lpstr>Canine Parvovirus</vt:lpstr>
      <vt:lpstr>Canine Parvovirus</vt:lpstr>
      <vt:lpstr>Canine Parvovirus</vt:lpstr>
      <vt:lpstr>Canine Parvovirus</vt:lpstr>
      <vt:lpstr>Canine Parvovirus</vt:lpstr>
      <vt:lpstr>Canine Parvovirus</vt:lpstr>
      <vt:lpstr>Canine Parvovirus</vt:lpstr>
      <vt:lpstr>Canine Parvovirus</vt:lpstr>
      <vt:lpstr>Canine Parvovirus</vt:lpstr>
      <vt:lpstr>Canine Parvovirus</vt:lpstr>
      <vt:lpstr>Canine Parvovirus</vt:lpstr>
      <vt:lpstr>Canine Parvovirus</vt:lpstr>
      <vt:lpstr>Canine Parvovirus</vt:lpstr>
      <vt:lpstr>FELINE PARVOVIRUS</vt:lpstr>
      <vt:lpstr>Feline Parvovirus</vt:lpstr>
      <vt:lpstr>Feline Parvovirus</vt:lpstr>
      <vt:lpstr>Feline Parvovirus</vt:lpstr>
      <vt:lpstr>Feline Parvovirus</vt:lpstr>
      <vt:lpstr>Feline Parvovirus</vt:lpstr>
      <vt:lpstr>Feline Parvovirus</vt:lpstr>
      <vt:lpstr>References</vt:lpstr>
      <vt:lpstr>References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Organic Molecules</dc:title>
  <dc:subject/>
  <dc:creator/>
  <cp:keywords/>
  <dc:description/>
  <cp:lastModifiedBy>Joel Weltman</cp:lastModifiedBy>
  <cp:revision>103</cp:revision>
  <dcterms:modified xsi:type="dcterms:W3CDTF">2011-10-18T16:11:25Z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TC101857273</vt:lpwstr>
  </property>
</Properties>
</file>