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9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5AE17C7-B787-4E50-994D-5E804113A1E9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1/9/12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1/9/12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95D68B-21AC-438B-BECE-4F17DA129F19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F0FCF-2EA5-4FF5-AF14-1CA9C8854AAB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9E781C6-1634-4A56-B2BE-62150BE83935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9372AC2-3C75-4F5F-A929-48958086FE36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9CF4-4C1A-45DC-BADA-6EFF91CB9ABB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51C0-B478-4858-ABC7-96406A1C0480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867641A-9D94-4BD6-862F-F651067079BC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D74F0C02-0EF4-4745-9D82-E8D3F59464E3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87367800-479D-41B0-B3F2-2DCE95BA1381}" type="datetime4">
              <a:rPr lang="en-US" smtClean="0"/>
              <a:pPr/>
              <a:t>January 9,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hf sldNum="0" hdr="0" ftr="0" dt="0"/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Joel Green Weltman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respiratory tests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7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Patient is placed in an box with shroud forming airtight seal around neck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Head sticks out the box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Face mask applied and directly connected to the box to maintain a closed system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</a:t>
            </a:r>
            <a:r>
              <a:rPr lang="en-US" dirty="0" err="1" smtClean="0"/>
              <a:t>plythesmography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head out </a:t>
            </a:r>
            <a:r>
              <a:rPr lang="en-US" dirty="0" err="1" smtClean="0"/>
              <a:t>plythesmograph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66" y="3464717"/>
            <a:ext cx="4182534" cy="3045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5345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Measured values can be plotted against time:</a:t>
            </a:r>
          </a:p>
          <a:p>
            <a:pPr algn="l"/>
            <a:r>
              <a:rPr lang="en-US" dirty="0" smtClean="0"/>
              <a:t>Normal</a:t>
            </a:r>
          </a:p>
          <a:p>
            <a:pPr algn="l"/>
            <a:r>
              <a:rPr lang="en-US" dirty="0" smtClean="0"/>
              <a:t>Change in volume/time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r>
              <a:rPr lang="en-US" dirty="0" smtClean="0"/>
              <a:t>Airway obstruction</a:t>
            </a:r>
          </a:p>
          <a:p>
            <a:pPr algn="l"/>
            <a:r>
              <a:rPr lang="en-US" dirty="0" smtClean="0"/>
              <a:t>Change in volume/time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</a:t>
            </a:r>
            <a:r>
              <a:rPr lang="en-US" dirty="0" err="1" smtClean="0"/>
              <a:t>plythesmograph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tracings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2481581"/>
            <a:ext cx="4775200" cy="2091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4589875"/>
            <a:ext cx="4775200" cy="2101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519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811867"/>
            <a:ext cx="8686800" cy="4284133"/>
          </a:xfrm>
        </p:spPr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Measurements can be computed into loops</a:t>
            </a:r>
          </a:p>
          <a:p>
            <a:pPr algn="l"/>
            <a:r>
              <a:rPr lang="en-US" dirty="0" smtClean="0"/>
              <a:t>Normal flow/volume			Bronchitis flow/volume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>
              <a:lnSpc>
                <a:spcPct val="80000"/>
              </a:lnSpc>
            </a:pP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 smtClean="0"/>
              <a:t>Laryngeal paralysis flow/volume		Bronchiectasis flow/volume</a:t>
            </a:r>
          </a:p>
          <a:p>
            <a:pPr algn="l">
              <a:lnSpc>
                <a:spcPct val="60000"/>
              </a:lnSpc>
            </a:pPr>
            <a:r>
              <a:rPr lang="en-US" sz="1400" dirty="0" err="1" smtClean="0"/>
              <a:t>Presurgery</a:t>
            </a:r>
            <a:r>
              <a:rPr lang="en-US" sz="1400" dirty="0" smtClean="0"/>
              <a:t>		Post-surgery			</a:t>
            </a:r>
            <a:r>
              <a:rPr lang="en-US" sz="1400" dirty="0" err="1" smtClean="0"/>
              <a:t>Presurgery</a:t>
            </a:r>
            <a:r>
              <a:rPr lang="en-US" sz="1400" dirty="0"/>
              <a:t> </a:t>
            </a:r>
            <a:r>
              <a:rPr lang="en-US" sz="1400" dirty="0" smtClean="0"/>
              <a:t>                Post-</a:t>
            </a:r>
            <a:r>
              <a:rPr lang="en-US" sz="1400" dirty="0" err="1" smtClean="0"/>
              <a:t>pneumonectomy</a:t>
            </a:r>
            <a:endParaRPr lang="en-US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</a:t>
            </a:r>
            <a:r>
              <a:rPr lang="en-US" dirty="0" err="1" smtClean="0"/>
              <a:t>plethysmography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tracings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3"/>
          <a:stretch/>
        </p:blipFill>
        <p:spPr bwMode="auto">
          <a:xfrm>
            <a:off x="5096941" y="5007707"/>
            <a:ext cx="3200400" cy="1850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1"/>
          <a:stretch/>
        </p:blipFill>
        <p:spPr bwMode="auto">
          <a:xfrm>
            <a:off x="558806" y="5004873"/>
            <a:ext cx="3308405" cy="1853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0" b="4376"/>
          <a:stretch/>
        </p:blipFill>
        <p:spPr bwMode="auto">
          <a:xfrm>
            <a:off x="5096941" y="2643011"/>
            <a:ext cx="3200400" cy="1708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6" b="3488"/>
          <a:stretch/>
        </p:blipFill>
        <p:spPr bwMode="auto">
          <a:xfrm>
            <a:off x="666811" y="2672645"/>
            <a:ext cx="3200400" cy="1679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5901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Utilizes labeled carriers</a:t>
            </a:r>
          </a:p>
          <a:p>
            <a:pPr marL="863600" indent="-406400" algn="l">
              <a:buFont typeface="Arial"/>
              <a:buChar char="•"/>
            </a:pPr>
            <a:r>
              <a:rPr lang="en-US" dirty="0" err="1" smtClean="0"/>
              <a:t>Macroaggregated</a:t>
            </a:r>
            <a:r>
              <a:rPr lang="en-US" dirty="0" smtClean="0"/>
              <a:t> albumin labeled with technetium</a:t>
            </a:r>
          </a:p>
          <a:p>
            <a:pPr marL="1252538" indent="-406400" algn="l">
              <a:buFont typeface="Arial"/>
              <a:buChar char="•"/>
            </a:pPr>
            <a:r>
              <a:rPr lang="en-US" dirty="0" smtClean="0"/>
              <a:t>Albumin becomes lodged in pulmonary capillary bed following injection in peripheral vein</a:t>
            </a:r>
          </a:p>
          <a:p>
            <a:pPr marL="1252538" indent="-406400" algn="l">
              <a:buFont typeface="Arial"/>
              <a:buChar char="•"/>
            </a:pPr>
            <a:r>
              <a:rPr lang="en-US" dirty="0" smtClean="0"/>
              <a:t>Defines blood flow to lungs in PTE</a:t>
            </a:r>
          </a:p>
          <a:p>
            <a:pPr marL="1252538" indent="-406400" algn="l">
              <a:buFont typeface="Arial"/>
              <a:buChar char="•"/>
            </a:pPr>
            <a:r>
              <a:rPr lang="en-US" dirty="0" smtClean="0"/>
              <a:t>When evaluated with concurrent inhalation of MAA, processed imaged called parametric image and evaluated V/Q mismatch</a:t>
            </a:r>
          </a:p>
          <a:p>
            <a:pPr marL="1252538" indent="-406400" algn="l">
              <a:buFont typeface="Arial"/>
              <a:buChar char="•"/>
            </a:pPr>
            <a:r>
              <a:rPr lang="en-US" dirty="0" smtClean="0"/>
              <a:t>Following radioactive decay, gamma rays are sensed by a gamma camera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pulmonary </a:t>
            </a:r>
            <a:r>
              <a:rPr lang="en-US" dirty="0" err="1" smtClean="0"/>
              <a:t>scintigraphy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337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676400"/>
            <a:ext cx="8229600" cy="4419600"/>
          </a:xfrm>
        </p:spPr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Normal</a:t>
            </a:r>
          </a:p>
          <a:p>
            <a:pPr marL="342900" indent="-342900" algn="l">
              <a:buFont typeface="Arial"/>
              <a:buChar char="•"/>
            </a:pPr>
            <a:endParaRPr lang="en-US" dirty="0"/>
          </a:p>
          <a:p>
            <a:pPr marL="342900" indent="-342900" algn="l">
              <a:buFont typeface="Arial"/>
              <a:buChar char="•"/>
            </a:pPr>
            <a:endParaRPr lang="en-US" dirty="0" smtClean="0"/>
          </a:p>
          <a:p>
            <a:pPr algn="l"/>
            <a:endParaRPr lang="en-US" dirty="0"/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PTE</a:t>
            </a:r>
          </a:p>
          <a:p>
            <a:pPr marL="342900" indent="-342900" algn="l">
              <a:buFont typeface="Arial"/>
              <a:buChar char="•"/>
            </a:pPr>
            <a:endParaRPr lang="en-US" dirty="0" smtClean="0"/>
          </a:p>
          <a:p>
            <a:pPr marL="342900" indent="-342900" algn="l">
              <a:buFont typeface="Arial"/>
              <a:buChar char="•"/>
            </a:pPr>
            <a:endParaRPr lang="en-US" dirty="0"/>
          </a:p>
          <a:p>
            <a:pPr marL="342900" indent="-342900" algn="l">
              <a:buFont typeface="Arial"/>
              <a:buChar char="•"/>
            </a:pPr>
            <a:endParaRPr lang="en-US" dirty="0" smtClean="0"/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Bronchopneumonia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Pulmonary perfusion </a:t>
            </a:r>
            <a:r>
              <a:rPr lang="en-US" dirty="0" err="1" smtClean="0"/>
              <a:t>scintigraphy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8"/>
          <a:stretch/>
        </p:blipFill>
        <p:spPr bwMode="auto">
          <a:xfrm>
            <a:off x="1659467" y="3308741"/>
            <a:ext cx="3454400" cy="1508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5"/>
          <a:stretch/>
        </p:blipFill>
        <p:spPr bwMode="auto">
          <a:xfrm>
            <a:off x="4902200" y="1676400"/>
            <a:ext cx="3454400" cy="1843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3384"/>
          <a:stretch/>
        </p:blipFill>
        <p:spPr bwMode="auto">
          <a:xfrm>
            <a:off x="4038600" y="4087362"/>
            <a:ext cx="4318000" cy="2652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598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err="1" smtClean="0"/>
              <a:t>Mucociliary</a:t>
            </a:r>
            <a:r>
              <a:rPr lang="en-US" dirty="0" smtClean="0"/>
              <a:t> </a:t>
            </a:r>
            <a:r>
              <a:rPr lang="en-US" dirty="0" err="1" smtClean="0"/>
              <a:t>scintigraphy</a:t>
            </a:r>
            <a:endParaRPr lang="en-US" dirty="0" smtClean="0"/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Deposition of radiolabeled particulate matter in the airways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Camera records its progress over time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Inflammatory </a:t>
            </a:r>
            <a:r>
              <a:rPr lang="en-US" dirty="0" err="1" smtClean="0"/>
              <a:t>scintigraphy</a:t>
            </a:r>
            <a:endParaRPr lang="en-US" dirty="0" smtClean="0"/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Mostly utilizes labeled </a:t>
            </a:r>
            <a:r>
              <a:rPr lang="en-US" dirty="0" err="1" smtClean="0"/>
              <a:t>galladium</a:t>
            </a:r>
            <a:r>
              <a:rPr lang="en-US" dirty="0" smtClean="0"/>
              <a:t> citrate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dirty="0" err="1" smtClean="0"/>
              <a:t>scintigraphy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4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4148667" cy="4075176"/>
          </a:xfrm>
        </p:spPr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err="1" smtClean="0"/>
              <a:t>Spirometry</a:t>
            </a:r>
            <a:r>
              <a:rPr lang="en-US" dirty="0" smtClean="0"/>
              <a:t> measures volumes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Measures changes in volume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Attached to airtight face mask, endotracheal tube, or part of a ventilator circuit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Other function tests provide more useful data and are typically preferentially used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lung volumes</a:t>
            </a:r>
            <a:br>
              <a:rPr lang="en-US" dirty="0" smtClean="0"/>
            </a:br>
            <a:r>
              <a:rPr lang="en-US" dirty="0" err="1" smtClean="0"/>
              <a:t>Spirometry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350" y="2311400"/>
            <a:ext cx="3594100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42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3335867" cy="4075176"/>
          </a:xfrm>
        </p:spPr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Measurements: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Expired and minute volume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Flow rates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Duration of breath segments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Computer analysis generates flow/volume loop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Airway </a:t>
            </a:r>
            <a:r>
              <a:rPr lang="en-US" dirty="0" err="1" smtClean="0"/>
              <a:t>resistence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lung volumes</a:t>
            </a:r>
            <a:br>
              <a:rPr lang="en-US" dirty="0" smtClean="0"/>
            </a:br>
            <a:r>
              <a:rPr lang="en-US" dirty="0" err="1" smtClean="0"/>
              <a:t>Pneumotachography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896" y="2020824"/>
            <a:ext cx="4647504" cy="32285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457203" y="2020827"/>
            <a:ext cx="3335867" cy="4075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i="0" kern="1200" cap="none" spc="3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5pPr>
            <a:lvl6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/>
              <a:buChar char="•"/>
            </a:pPr>
            <a:r>
              <a:rPr lang="en-US" dirty="0" smtClean="0"/>
              <a:t>Requires: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Pressure Tubing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Low flow differential pressure transducer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Amplifier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Digitizer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Data acquisition software</a:t>
            </a:r>
            <a:endParaRPr lang="en-US" dirty="0" smtClean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57219" y="2020827"/>
            <a:ext cx="3335867" cy="4075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i="0" kern="1200" cap="none" spc="3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5pPr>
            <a:lvl6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/>
              <a:buChar char="•"/>
            </a:pPr>
            <a:r>
              <a:rPr lang="en-US" dirty="0" smtClean="0"/>
              <a:t>Forced expiratory maneuver: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Forceful exhalation promotes airway closure</a:t>
            </a:r>
          </a:p>
          <a:p>
            <a:pPr marL="457200" indent="-287338" algn="l">
              <a:buFont typeface="Arial"/>
              <a:buChar char="•"/>
            </a:pPr>
            <a:r>
              <a:rPr lang="en-US" dirty="0" smtClean="0"/>
              <a:t>Tidal breathing can be </a:t>
            </a:r>
            <a:r>
              <a:rPr lang="en-US" dirty="0" err="1" smtClean="0"/>
              <a:t>enhaced</a:t>
            </a:r>
            <a:r>
              <a:rPr lang="en-US" dirty="0" smtClean="0"/>
              <a:t> by temporary </a:t>
            </a:r>
            <a:r>
              <a:rPr lang="en-US" dirty="0" err="1" smtClean="0"/>
              <a:t>expposure</a:t>
            </a:r>
            <a:r>
              <a:rPr lang="en-US" dirty="0" smtClean="0"/>
              <a:t> to carbon dioxide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3329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6" grpId="0"/>
      <p:bldP spid="6" grpId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Pressure of esophagus assumed to be </a:t>
            </a:r>
            <a:r>
              <a:rPr lang="en-US" dirty="0" err="1" smtClean="0"/>
              <a:t>analgous</a:t>
            </a:r>
            <a:r>
              <a:rPr lang="en-US" dirty="0" smtClean="0"/>
              <a:t> to </a:t>
            </a:r>
            <a:r>
              <a:rPr lang="en-US" dirty="0" err="1" smtClean="0"/>
              <a:t>intrapleural</a:t>
            </a:r>
            <a:r>
              <a:rPr lang="en-US" dirty="0" smtClean="0"/>
              <a:t> pressure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err="1" smtClean="0"/>
              <a:t>Intrapleural</a:t>
            </a:r>
            <a:r>
              <a:rPr lang="en-US" dirty="0" smtClean="0"/>
              <a:t> pressure estimates </a:t>
            </a:r>
            <a:r>
              <a:rPr lang="en-US" dirty="0" err="1" smtClean="0"/>
              <a:t>transpulmonary</a:t>
            </a:r>
            <a:r>
              <a:rPr lang="en-US" dirty="0" smtClean="0"/>
              <a:t> pressure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Resistance is calculated using esophageal pressure change and flow change during a breath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of resistance</a:t>
            </a:r>
            <a:br>
              <a:rPr lang="en-US" dirty="0" smtClean="0"/>
            </a:br>
            <a:r>
              <a:rPr lang="en-US" dirty="0" smtClean="0"/>
              <a:t>Esophageal balloon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316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Dynamic compliance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Calculated as the change in tidal volume divided by change in </a:t>
            </a:r>
            <a:r>
              <a:rPr lang="en-US" dirty="0" err="1" smtClean="0"/>
              <a:t>intrapleural</a:t>
            </a:r>
            <a:r>
              <a:rPr lang="en-US" dirty="0" smtClean="0"/>
              <a:t> (esophageal) pressure</a:t>
            </a:r>
          </a:p>
          <a:p>
            <a:pPr marL="338138" indent="-338138" algn="l">
              <a:buFont typeface="Arial"/>
              <a:buChar char="•"/>
            </a:pPr>
            <a:r>
              <a:rPr lang="en-US" dirty="0" smtClean="0"/>
              <a:t>Static compliance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Volume and pressure changes are measured as the lung is incrementally inflated typically to total lung capacity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Allows for measurement of compliance without the effect of resistance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of compliance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531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Patient breathes known concentration helium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FRC</a:t>
            </a:r>
            <a:r>
              <a:rPr lang="en-US" dirty="0"/>
              <a:t>=V</a:t>
            </a:r>
            <a:r>
              <a:rPr lang="en-US" baseline="-25000" dirty="0"/>
              <a:t>1</a:t>
            </a:r>
            <a:r>
              <a:rPr lang="en-US" dirty="0"/>
              <a:t>(C</a:t>
            </a:r>
            <a:r>
              <a:rPr lang="en-US" baseline="-25000" dirty="0"/>
              <a:t>1</a:t>
            </a:r>
            <a:r>
              <a:rPr lang="en-US" dirty="0"/>
              <a:t>-C</a:t>
            </a:r>
            <a:r>
              <a:rPr lang="en-US" baseline="-25000" dirty="0"/>
              <a:t>2</a:t>
            </a:r>
            <a:r>
              <a:rPr lang="en-US" dirty="0"/>
              <a:t>)/</a:t>
            </a:r>
            <a:r>
              <a:rPr lang="en-US" dirty="0" smtClean="0"/>
              <a:t>C</a:t>
            </a:r>
            <a:r>
              <a:rPr lang="en-US" baseline="-25000" dirty="0" smtClean="0"/>
              <a:t>2</a:t>
            </a:r>
            <a:endParaRPr lang="en-US" dirty="0"/>
          </a:p>
          <a:p>
            <a:pPr marL="914400" indent="-406400" algn="l">
              <a:buFont typeface="Arial"/>
              <a:buChar char="•"/>
            </a:pPr>
            <a:r>
              <a:rPr lang="en-US" dirty="0" smtClean="0"/>
              <a:t>C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and V</a:t>
            </a:r>
            <a:r>
              <a:rPr lang="en-US" baseline="-25000" dirty="0"/>
              <a:t>1 </a:t>
            </a:r>
            <a:r>
              <a:rPr lang="en-US" dirty="0"/>
              <a:t>are starting concentrations and volume of </a:t>
            </a:r>
            <a:r>
              <a:rPr lang="en-US" dirty="0" smtClean="0"/>
              <a:t>helium</a:t>
            </a:r>
          </a:p>
          <a:p>
            <a:pPr marL="914400" indent="-406400" algn="l">
              <a:buFont typeface="Arial"/>
              <a:buChar char="•"/>
            </a:pPr>
            <a:r>
              <a:rPr lang="en-US" dirty="0" smtClean="0"/>
              <a:t>C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is the ending concentration of helium</a:t>
            </a:r>
            <a:r>
              <a:rPr lang="en-US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Static lung volume measurement</a:t>
            </a:r>
            <a:br>
              <a:rPr lang="en-US" dirty="0" smtClean="0"/>
            </a:br>
            <a:r>
              <a:rPr lang="en-US" dirty="0" smtClean="0"/>
              <a:t>Inert gas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692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Measurements: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Static and dynamic lung volumes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Inspiratory/expiratory times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Inspiratory/expiratory flow rates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Airway resistance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Response to therapy</a:t>
            </a:r>
          </a:p>
          <a:p>
            <a:pPr marL="1371600" indent="-457200" algn="l">
              <a:buFont typeface="Arial"/>
              <a:buChar char="•"/>
            </a:pPr>
            <a:r>
              <a:rPr lang="en-US" dirty="0" err="1" smtClean="0"/>
              <a:t>Bronchodilation</a:t>
            </a:r>
            <a:endParaRPr lang="en-US" dirty="0" smtClean="0"/>
          </a:p>
          <a:p>
            <a:pPr marL="1371600" indent="-457200" algn="l">
              <a:buFont typeface="Arial"/>
              <a:buChar char="•"/>
            </a:pPr>
            <a:r>
              <a:rPr lang="en-US" dirty="0" smtClean="0"/>
              <a:t>Airway surgery (brachycephalic, laryngeal paralysis)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</a:t>
            </a:r>
            <a:r>
              <a:rPr lang="en-US" dirty="0" err="1" smtClean="0"/>
              <a:t>Plethysmography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7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Patient sits in an airtight box and breathes through a mouthpiece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Mouthpiece has a shutter that may be opened and closed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Subject breathes against closed shutter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Change in pressure of mouth is interpreted as alveolar pressure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Change in pressure of the box is interpreted as thoracic gas volume</a:t>
            </a:r>
          </a:p>
          <a:p>
            <a:pPr marL="914400" indent="-457200" algn="l">
              <a:buFont typeface="Arial"/>
              <a:buChar char="•"/>
            </a:pPr>
            <a:r>
              <a:rPr lang="en-US" dirty="0" smtClean="0"/>
              <a:t>FRC=change in volume/change in pressure x (barometric pressure-water vapor pressure)</a:t>
            </a:r>
          </a:p>
          <a:p>
            <a:pPr marL="338138" indent="-338138" algn="l">
              <a:buFont typeface="Arial"/>
              <a:buChar char="•"/>
            </a:pPr>
            <a:r>
              <a:rPr lang="en-US" dirty="0" smtClean="0"/>
              <a:t>Largely not used due to methodology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</a:t>
            </a:r>
            <a:r>
              <a:rPr lang="en-US" dirty="0" err="1" smtClean="0"/>
              <a:t>plythesmography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Traditional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13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marL="342900" indent="-342900" algn="l">
              <a:buFont typeface="Arial"/>
              <a:buChar char="•"/>
            </a:pPr>
            <a:r>
              <a:rPr lang="en-US" dirty="0" smtClean="0"/>
              <a:t>Patient is in an airtight container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Known flow of air in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err="1" smtClean="0"/>
              <a:t>Pneumotachograph</a:t>
            </a:r>
            <a:r>
              <a:rPr lang="en-US" dirty="0" smtClean="0"/>
              <a:t> with known resistance controls air leak</a:t>
            </a:r>
          </a:p>
          <a:p>
            <a:pPr marL="342900" indent="-342900" algn="l">
              <a:buFont typeface="Arial"/>
              <a:buChar char="•"/>
            </a:pPr>
            <a:r>
              <a:rPr lang="en-US" dirty="0" smtClean="0"/>
              <a:t>Pressure transducer </a:t>
            </a:r>
            <a:r>
              <a:rPr lang="en-US" dirty="0" err="1" smtClean="0"/>
              <a:t>mouted</a:t>
            </a:r>
            <a:r>
              <a:rPr lang="en-US" dirty="0" smtClean="0"/>
              <a:t> to detect changes in pressure within the chamber</a:t>
            </a:r>
          </a:p>
          <a:p>
            <a:pPr marL="342900" indent="-342900" algn="l">
              <a:buFont typeface="Arial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</a:t>
            </a:r>
            <a:r>
              <a:rPr lang="en-US" dirty="0" err="1" smtClean="0"/>
              <a:t>plythesmography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barometric whole-body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81425"/>
            <a:ext cx="5486400" cy="2851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0810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 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Tie.thmx</Template>
  <TotalTime>49</TotalTime>
  <Words>517</Words>
  <Application>Microsoft Macintosh PowerPoint</Application>
  <PresentationFormat>On-screen Show (4:3)</PresentationFormat>
  <Paragraphs>106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Black Tie</vt:lpstr>
      <vt:lpstr>Other respiratory tests</vt:lpstr>
      <vt:lpstr>Dynamic lung volumes Spirometry</vt:lpstr>
      <vt:lpstr>Dynamic lung volumes Pneumotachography</vt:lpstr>
      <vt:lpstr>Measurement of resistance Esophageal balloon method</vt:lpstr>
      <vt:lpstr>Measurement of compliance</vt:lpstr>
      <vt:lpstr>Static lung volume measurement Inert gas</vt:lpstr>
      <vt:lpstr>Body Plethysmography</vt:lpstr>
      <vt:lpstr>Body plythesmography Traditional methods</vt:lpstr>
      <vt:lpstr>Body plythesmography barometric whole-body</vt:lpstr>
      <vt:lpstr>Body plythesmography head out plythesmograph</vt:lpstr>
      <vt:lpstr>Body plythesmograph tracings</vt:lpstr>
      <vt:lpstr>Body plethysmography tracings</vt:lpstr>
      <vt:lpstr>Diagnostic pulmonary scintigraphy</vt:lpstr>
      <vt:lpstr>Pulmonary perfusion scintigraphy</vt:lpstr>
      <vt:lpstr>Other scintigraphy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Other respiratory tests</dc:title>
  <dc:creator>Joel Weltman</dc:creator>
  <cp:lastModifiedBy>Joel Weltman</cp:lastModifiedBy>
  <cp:revision>5</cp:revision>
  <dcterms:created xsi:type="dcterms:W3CDTF">2012-01-09T22:17:08Z</dcterms:created>
  <dcterms:modified xsi:type="dcterms:W3CDTF">2012-01-09T23:06:34Z</dcterms:modified>
</cp:coreProperties>
</file>